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removePersonalInfoOnSave="1" saveSubsetFonts="1">
  <p:sldMasterIdLst>
    <p:sldMasterId id="2147483648" r:id="rId1"/>
  </p:sldMasterIdLst>
  <p:notesMasterIdLst>
    <p:notesMasterId r:id="rId28"/>
  </p:notesMasterIdLst>
  <p:handoutMasterIdLst>
    <p:handoutMasterId r:id="rId29"/>
  </p:handoutMasterIdLst>
  <p:sldIdLst>
    <p:sldId id="333" r:id="rId2"/>
    <p:sldId id="334" r:id="rId3"/>
    <p:sldId id="336" r:id="rId4"/>
    <p:sldId id="340" r:id="rId5"/>
    <p:sldId id="381" r:id="rId6"/>
    <p:sldId id="403" r:id="rId7"/>
    <p:sldId id="342" r:id="rId8"/>
    <p:sldId id="402" r:id="rId9"/>
    <p:sldId id="337" r:id="rId10"/>
    <p:sldId id="344" r:id="rId11"/>
    <p:sldId id="404" r:id="rId12"/>
    <p:sldId id="380" r:id="rId13"/>
    <p:sldId id="345" r:id="rId14"/>
    <p:sldId id="347" r:id="rId15"/>
    <p:sldId id="348" r:id="rId16"/>
    <p:sldId id="361" r:id="rId17"/>
    <p:sldId id="405" r:id="rId18"/>
    <p:sldId id="401" r:id="rId19"/>
    <p:sldId id="400" r:id="rId20"/>
    <p:sldId id="395" r:id="rId21"/>
    <p:sldId id="396" r:id="rId22"/>
    <p:sldId id="350" r:id="rId23"/>
    <p:sldId id="353" r:id="rId24"/>
    <p:sldId id="357" r:id="rId25"/>
    <p:sldId id="397" r:id="rId26"/>
    <p:sldId id="354" r:id="rId27"/>
  </p:sldIdLst>
  <p:sldSz cx="12192000" cy="6858000"/>
  <p:notesSz cx="6807200" cy="9939338"/>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淡色スタイル 1 - アクセント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BC89EF96-8CEA-46FF-86C4-4CE0E7609802}" styleName="淡色スタイル 3 - アクセント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434" autoAdjust="0"/>
  </p:normalViewPr>
  <p:slideViewPr>
    <p:cSldViewPr snapToGrid="0">
      <p:cViewPr varScale="1">
        <p:scale>
          <a:sx n="74" d="100"/>
          <a:sy n="74" d="100"/>
        </p:scale>
        <p:origin x="576" y="72"/>
      </p:cViewPr>
      <p:guideLst/>
    </p:cSldViewPr>
  </p:slideViewPr>
  <p:notesTextViewPr>
    <p:cViewPr>
      <p:scale>
        <a:sx n="1" d="1"/>
        <a:sy n="1" d="1"/>
      </p:scale>
      <p:origin x="0" y="0"/>
    </p:cViewPr>
  </p:notesTextViewPr>
  <p:sorterViewPr>
    <p:cViewPr>
      <p:scale>
        <a:sx n="100" d="100"/>
        <a:sy n="100" d="100"/>
      </p:scale>
      <p:origin x="0" y="-3774"/>
    </p:cViewPr>
  </p:sorterViewPr>
  <p:notesViewPr>
    <p:cSldViewPr snapToGrid="0">
      <p:cViewPr varScale="1">
        <p:scale>
          <a:sx n="33" d="100"/>
          <a:sy n="33" d="100"/>
        </p:scale>
        <p:origin x="2238" y="60"/>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 Id="rId43" Type="http://schemas.microsoft.com/office/2016/11/relationships/changesInfo" Target="changesInfos/changesInfo1.xml"/><Relationship Id="rId8" Type="http://schemas.openxmlformats.org/officeDocument/2006/relationships/slide" Target="slides/slide7.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水谷 祐子" userId="fef26cfa4235db4a" providerId="LiveId" clId="{98632B22-8E58-4B1A-BF5C-8720B4049F51}"/>
    <pc:docChg chg="undo custSel delSld modSld sldOrd">
      <pc:chgData name="水谷 祐子" userId="fef26cfa4235db4a" providerId="LiveId" clId="{98632B22-8E58-4B1A-BF5C-8720B4049F51}" dt="2022-03-21T13:52:47.033" v="2257" actId="1076"/>
      <pc:docMkLst>
        <pc:docMk/>
      </pc:docMkLst>
      <pc:sldChg chg="addSp modSp mod">
        <pc:chgData name="水谷 祐子" userId="fef26cfa4235db4a" providerId="LiveId" clId="{98632B22-8E58-4B1A-BF5C-8720B4049F51}" dt="2022-03-21T11:47:20.797" v="182" actId="1076"/>
        <pc:sldMkLst>
          <pc:docMk/>
          <pc:sldMk cId="1267084447" sldId="342"/>
        </pc:sldMkLst>
        <pc:spChg chg="add mod">
          <ac:chgData name="水谷 祐子" userId="fef26cfa4235db4a" providerId="LiveId" clId="{98632B22-8E58-4B1A-BF5C-8720B4049F51}" dt="2022-03-21T11:46:16.910" v="134" actId="1076"/>
          <ac:spMkLst>
            <pc:docMk/>
            <pc:sldMk cId="1267084447" sldId="342"/>
            <ac:spMk id="9" creationId="{0CE10330-992A-4F40-9B27-6DC7F6A03341}"/>
          </ac:spMkLst>
        </pc:spChg>
        <pc:spChg chg="add mod">
          <ac:chgData name="水谷 祐子" userId="fef26cfa4235db4a" providerId="LiveId" clId="{98632B22-8E58-4B1A-BF5C-8720B4049F51}" dt="2022-03-21T11:46:45.281" v="151" actId="1076"/>
          <ac:spMkLst>
            <pc:docMk/>
            <pc:sldMk cId="1267084447" sldId="342"/>
            <ac:spMk id="10" creationId="{9517588D-E665-4D1F-AD79-E694288C67A4}"/>
          </ac:spMkLst>
        </pc:spChg>
        <pc:spChg chg="add mod">
          <ac:chgData name="水谷 祐子" userId="fef26cfa4235db4a" providerId="LiveId" clId="{98632B22-8E58-4B1A-BF5C-8720B4049F51}" dt="2022-03-21T11:47:20.797" v="182" actId="1076"/>
          <ac:spMkLst>
            <pc:docMk/>
            <pc:sldMk cId="1267084447" sldId="342"/>
            <ac:spMk id="12" creationId="{72ED97DB-547F-4D63-829F-42C6C8ED26C5}"/>
          </ac:spMkLst>
        </pc:spChg>
        <pc:graphicFrameChg chg="modGraphic">
          <ac:chgData name="水谷 祐子" userId="fef26cfa4235db4a" providerId="LiveId" clId="{98632B22-8E58-4B1A-BF5C-8720B4049F51}" dt="2022-03-21T11:47:04.817" v="155" actId="14734"/>
          <ac:graphicFrameMkLst>
            <pc:docMk/>
            <pc:sldMk cId="1267084447" sldId="342"/>
            <ac:graphicFrameMk id="14" creationId="{00000000-0000-0000-0000-000000000000}"/>
          </ac:graphicFrameMkLst>
        </pc:graphicFrameChg>
      </pc:sldChg>
      <pc:sldChg chg="modSp mod">
        <pc:chgData name="水谷 祐子" userId="fef26cfa4235db4a" providerId="LiveId" clId="{98632B22-8E58-4B1A-BF5C-8720B4049F51}" dt="2022-03-21T13:06:53.041" v="1116" actId="1076"/>
        <pc:sldMkLst>
          <pc:docMk/>
          <pc:sldMk cId="3661430567" sldId="343"/>
        </pc:sldMkLst>
        <pc:spChg chg="mod">
          <ac:chgData name="水谷 祐子" userId="fef26cfa4235db4a" providerId="LiveId" clId="{98632B22-8E58-4B1A-BF5C-8720B4049F51}" dt="2022-03-21T13:06:53.041" v="1116" actId="1076"/>
          <ac:spMkLst>
            <pc:docMk/>
            <pc:sldMk cId="3661430567" sldId="343"/>
            <ac:spMk id="7" creationId="{00000000-0000-0000-0000-000000000000}"/>
          </ac:spMkLst>
        </pc:spChg>
        <pc:spChg chg="mod">
          <ac:chgData name="水谷 祐子" userId="fef26cfa4235db4a" providerId="LiveId" clId="{98632B22-8E58-4B1A-BF5C-8720B4049F51}" dt="2022-03-21T13:06:43.507" v="1115" actId="1076"/>
          <ac:spMkLst>
            <pc:docMk/>
            <pc:sldMk cId="3661430567" sldId="343"/>
            <ac:spMk id="8" creationId="{00000000-0000-0000-0000-000000000000}"/>
          </ac:spMkLst>
        </pc:spChg>
      </pc:sldChg>
      <pc:sldChg chg="addSp delSp modSp mod">
        <pc:chgData name="水谷 祐子" userId="fef26cfa4235db4a" providerId="LiveId" clId="{98632B22-8E58-4B1A-BF5C-8720B4049F51}" dt="2022-03-21T13:21:42.592" v="1251" actId="1076"/>
        <pc:sldMkLst>
          <pc:docMk/>
          <pc:sldMk cId="25563451" sldId="345"/>
        </pc:sldMkLst>
        <pc:spChg chg="add mod">
          <ac:chgData name="水谷 祐子" userId="fef26cfa4235db4a" providerId="LiveId" clId="{98632B22-8E58-4B1A-BF5C-8720B4049F51}" dt="2022-03-21T13:21:12.325" v="1227" actId="1076"/>
          <ac:spMkLst>
            <pc:docMk/>
            <pc:sldMk cId="25563451" sldId="345"/>
            <ac:spMk id="4" creationId="{4077DB20-4941-493F-9983-7AB83D8B4278}"/>
          </ac:spMkLst>
        </pc:spChg>
        <pc:spChg chg="add del mod">
          <ac:chgData name="水谷 祐子" userId="fef26cfa4235db4a" providerId="LiveId" clId="{98632B22-8E58-4B1A-BF5C-8720B4049F51}" dt="2022-03-21T11:48:02.142" v="187" actId="21"/>
          <ac:spMkLst>
            <pc:docMk/>
            <pc:sldMk cId="25563451" sldId="345"/>
            <ac:spMk id="5" creationId="{5977DBBE-6B7C-4B76-8B82-D6B08C045D4F}"/>
          </ac:spMkLst>
        </pc:spChg>
        <pc:spChg chg="add mod">
          <ac:chgData name="水谷 祐子" userId="fef26cfa4235db4a" providerId="LiveId" clId="{98632B22-8E58-4B1A-BF5C-8720B4049F51}" dt="2022-03-21T13:21:13.949" v="1228" actId="1076"/>
          <ac:spMkLst>
            <pc:docMk/>
            <pc:sldMk cId="25563451" sldId="345"/>
            <ac:spMk id="10" creationId="{552638E4-6BA7-4FB5-8C13-D7EE74BD03DF}"/>
          </ac:spMkLst>
        </pc:spChg>
        <pc:spChg chg="add mod">
          <ac:chgData name="水谷 祐子" userId="fef26cfa4235db4a" providerId="LiveId" clId="{98632B22-8E58-4B1A-BF5C-8720B4049F51}" dt="2022-03-21T13:21:39.618" v="1250" actId="1076"/>
          <ac:spMkLst>
            <pc:docMk/>
            <pc:sldMk cId="25563451" sldId="345"/>
            <ac:spMk id="11" creationId="{93804DE0-1AFA-4FB1-B744-0EC7E63BB50B}"/>
          </ac:spMkLst>
        </pc:spChg>
        <pc:spChg chg="add mod">
          <ac:chgData name="水谷 祐子" userId="fef26cfa4235db4a" providerId="LiveId" clId="{98632B22-8E58-4B1A-BF5C-8720B4049F51}" dt="2022-03-21T13:21:42.592" v="1251" actId="1076"/>
          <ac:spMkLst>
            <pc:docMk/>
            <pc:sldMk cId="25563451" sldId="345"/>
            <ac:spMk id="12" creationId="{68CB477F-2262-409C-87DB-76877C5C01E3}"/>
          </ac:spMkLst>
        </pc:spChg>
        <pc:spChg chg="add mod">
          <ac:chgData name="水谷 祐子" userId="fef26cfa4235db4a" providerId="LiveId" clId="{98632B22-8E58-4B1A-BF5C-8720B4049F51}" dt="2022-03-21T13:21:33.074" v="1248" actId="1076"/>
          <ac:spMkLst>
            <pc:docMk/>
            <pc:sldMk cId="25563451" sldId="345"/>
            <ac:spMk id="13" creationId="{A520BE80-48D2-4502-A70E-2C815F7649E9}"/>
          </ac:spMkLst>
        </pc:spChg>
        <pc:spChg chg="mod">
          <ac:chgData name="水谷 祐子" userId="fef26cfa4235db4a" providerId="LiveId" clId="{98632B22-8E58-4B1A-BF5C-8720B4049F51}" dt="2022-03-21T13:05:37.311" v="1097" actId="20577"/>
          <ac:spMkLst>
            <pc:docMk/>
            <pc:sldMk cId="25563451" sldId="345"/>
            <ac:spMk id="48" creationId="{00000000-0000-0000-0000-000000000000}"/>
          </ac:spMkLst>
        </pc:spChg>
        <pc:picChg chg="add del">
          <ac:chgData name="水谷 祐子" userId="fef26cfa4235db4a" providerId="LiveId" clId="{98632B22-8E58-4B1A-BF5C-8720B4049F51}" dt="2022-03-21T11:47:45.549" v="184"/>
          <ac:picMkLst>
            <pc:docMk/>
            <pc:sldMk cId="25563451" sldId="345"/>
            <ac:picMk id="3" creationId="{3D09469F-D777-40DA-B79D-82D65CD263D1}"/>
          </ac:picMkLst>
        </pc:picChg>
        <pc:picChg chg="add mod">
          <ac:chgData name="水谷 祐子" userId="fef26cfa4235db4a" providerId="LiveId" clId="{98632B22-8E58-4B1A-BF5C-8720B4049F51}" dt="2022-03-21T13:20:46.496" v="1149" actId="1076"/>
          <ac:picMkLst>
            <pc:docMk/>
            <pc:sldMk cId="25563451" sldId="345"/>
            <ac:picMk id="6" creationId="{41017DBB-5258-4B07-BE80-0CDEA5160635}"/>
          </ac:picMkLst>
        </pc:picChg>
        <pc:picChg chg="add mod">
          <ac:chgData name="水谷 祐子" userId="fef26cfa4235db4a" providerId="LiveId" clId="{98632B22-8E58-4B1A-BF5C-8720B4049F51}" dt="2022-03-21T13:21:37.044" v="1249" actId="1076"/>
          <ac:picMkLst>
            <pc:docMk/>
            <pc:sldMk cId="25563451" sldId="345"/>
            <ac:picMk id="3074" creationId="{A80893B7-A7FD-4222-9DFE-AAD8FB3D9427}"/>
          </ac:picMkLst>
        </pc:picChg>
        <pc:picChg chg="add del">
          <ac:chgData name="水谷 祐子" userId="fef26cfa4235db4a" providerId="LiveId" clId="{98632B22-8E58-4B1A-BF5C-8720B4049F51}" dt="2022-03-21T13:06:08.687" v="1105" actId="21"/>
          <ac:picMkLst>
            <pc:docMk/>
            <pc:sldMk cId="25563451" sldId="345"/>
            <ac:picMk id="3076" creationId="{3B6CC139-6915-4D27-829F-C9E885B2A705}"/>
          </ac:picMkLst>
        </pc:picChg>
      </pc:sldChg>
      <pc:sldChg chg="delSp modSp mod">
        <pc:chgData name="水谷 祐子" userId="fef26cfa4235db4a" providerId="LiveId" clId="{98632B22-8E58-4B1A-BF5C-8720B4049F51}" dt="2022-03-21T13:22:58.526" v="1288" actId="2711"/>
        <pc:sldMkLst>
          <pc:docMk/>
          <pc:sldMk cId="1277775755" sldId="381"/>
        </pc:sldMkLst>
        <pc:spChg chg="del">
          <ac:chgData name="水谷 祐子" userId="fef26cfa4235db4a" providerId="LiveId" clId="{98632B22-8E58-4B1A-BF5C-8720B4049F51}" dt="2022-03-21T11:43:58.146" v="0" actId="21"/>
          <ac:spMkLst>
            <pc:docMk/>
            <pc:sldMk cId="1277775755" sldId="381"/>
            <ac:spMk id="7" creationId="{00000000-0000-0000-0000-000000000000}"/>
          </ac:spMkLst>
        </pc:spChg>
        <pc:graphicFrameChg chg="modGraphic">
          <ac:chgData name="水谷 祐子" userId="fef26cfa4235db4a" providerId="LiveId" clId="{98632B22-8E58-4B1A-BF5C-8720B4049F51}" dt="2022-03-21T13:22:58.526" v="1288" actId="2711"/>
          <ac:graphicFrameMkLst>
            <pc:docMk/>
            <pc:sldMk cId="1277775755" sldId="381"/>
            <ac:graphicFrameMk id="6" creationId="{00000000-0000-0000-0000-000000000000}"/>
          </ac:graphicFrameMkLst>
        </pc:graphicFrameChg>
      </pc:sldChg>
      <pc:sldChg chg="addSp delSp modSp mod ord">
        <pc:chgData name="水谷 祐子" userId="fef26cfa4235db4a" providerId="LiveId" clId="{98632B22-8E58-4B1A-BF5C-8720B4049F51}" dt="2022-03-21T13:52:47.033" v="2257" actId="1076"/>
        <pc:sldMkLst>
          <pc:docMk/>
          <pc:sldMk cId="2962261731" sldId="384"/>
        </pc:sldMkLst>
        <pc:spChg chg="mod">
          <ac:chgData name="水谷 祐子" userId="fef26cfa4235db4a" providerId="LiveId" clId="{98632B22-8E58-4B1A-BF5C-8720B4049F51}" dt="2022-03-21T13:23:21.940" v="1348" actId="20577"/>
          <ac:spMkLst>
            <pc:docMk/>
            <pc:sldMk cId="2962261731" sldId="384"/>
            <ac:spMk id="2" creationId="{00000000-0000-0000-0000-000000000000}"/>
          </ac:spMkLst>
        </pc:spChg>
        <pc:spChg chg="add del mod">
          <ac:chgData name="水谷 祐子" userId="fef26cfa4235db4a" providerId="LiveId" clId="{98632B22-8E58-4B1A-BF5C-8720B4049F51}" dt="2022-03-21T13:35:52.640" v="1704" actId="21"/>
          <ac:spMkLst>
            <pc:docMk/>
            <pc:sldMk cId="2962261731" sldId="384"/>
            <ac:spMk id="3" creationId="{CC43A3D6-D01B-4CFC-B40E-7AF143A4ABFD}"/>
          </ac:spMkLst>
        </pc:spChg>
        <pc:spChg chg="del">
          <ac:chgData name="水谷 祐子" userId="fef26cfa4235db4a" providerId="LiveId" clId="{98632B22-8E58-4B1A-BF5C-8720B4049F51}" dt="2022-03-21T13:23:29.272" v="1349" actId="21"/>
          <ac:spMkLst>
            <pc:docMk/>
            <pc:sldMk cId="2962261731" sldId="384"/>
            <ac:spMk id="4" creationId="{00000000-0000-0000-0000-000000000000}"/>
          </ac:spMkLst>
        </pc:spChg>
        <pc:spChg chg="add mod">
          <ac:chgData name="水谷 祐子" userId="fef26cfa4235db4a" providerId="LiveId" clId="{98632B22-8E58-4B1A-BF5C-8720B4049F51}" dt="2022-03-21T13:38:49.231" v="1786" actId="1076"/>
          <ac:spMkLst>
            <pc:docMk/>
            <pc:sldMk cId="2962261731" sldId="384"/>
            <ac:spMk id="5" creationId="{1B6ADE93-3674-4992-9952-4C078C875E20}"/>
          </ac:spMkLst>
        </pc:spChg>
        <pc:spChg chg="add mod">
          <ac:chgData name="水谷 祐子" userId="fef26cfa4235db4a" providerId="LiveId" clId="{98632B22-8E58-4B1A-BF5C-8720B4049F51}" dt="2022-03-21T13:46:32.029" v="1952" actId="1076"/>
          <ac:spMkLst>
            <pc:docMk/>
            <pc:sldMk cId="2962261731" sldId="384"/>
            <ac:spMk id="9" creationId="{8C856335-7286-4AE5-A6E5-4735E7CDB8A3}"/>
          </ac:spMkLst>
        </pc:spChg>
        <pc:spChg chg="add mod">
          <ac:chgData name="水谷 祐子" userId="fef26cfa4235db4a" providerId="LiveId" clId="{98632B22-8E58-4B1A-BF5C-8720B4049F51}" dt="2022-03-21T13:48:24.746" v="2006" actId="404"/>
          <ac:spMkLst>
            <pc:docMk/>
            <pc:sldMk cId="2962261731" sldId="384"/>
            <ac:spMk id="13" creationId="{D9461817-FB33-4938-845C-94E6F8202E1D}"/>
          </ac:spMkLst>
        </pc:spChg>
        <pc:spChg chg="add mod">
          <ac:chgData name="水谷 祐子" userId="fef26cfa4235db4a" providerId="LiveId" clId="{98632B22-8E58-4B1A-BF5C-8720B4049F51}" dt="2022-03-21T13:50:33.022" v="2068" actId="20577"/>
          <ac:spMkLst>
            <pc:docMk/>
            <pc:sldMk cId="2962261731" sldId="384"/>
            <ac:spMk id="16" creationId="{E9DCD455-CFC1-4A99-8E28-06CB37DB29CB}"/>
          </ac:spMkLst>
        </pc:spChg>
        <pc:spChg chg="add mod">
          <ac:chgData name="水谷 祐子" userId="fef26cfa4235db4a" providerId="LiveId" clId="{98632B22-8E58-4B1A-BF5C-8720B4049F51}" dt="2022-03-21T13:51:36.540" v="2104" actId="1076"/>
          <ac:spMkLst>
            <pc:docMk/>
            <pc:sldMk cId="2962261731" sldId="384"/>
            <ac:spMk id="17" creationId="{E77B7C30-A984-4B26-B15E-D0A0FD55F932}"/>
          </ac:spMkLst>
        </pc:spChg>
        <pc:spChg chg="add mod">
          <ac:chgData name="水谷 祐子" userId="fef26cfa4235db4a" providerId="LiveId" clId="{98632B22-8E58-4B1A-BF5C-8720B4049F51}" dt="2022-03-21T13:52:47.033" v="2257" actId="1076"/>
          <ac:spMkLst>
            <pc:docMk/>
            <pc:sldMk cId="2962261731" sldId="384"/>
            <ac:spMk id="18" creationId="{831B674C-C466-42AC-B7FB-E241B592051C}"/>
          </ac:spMkLst>
        </pc:spChg>
        <pc:picChg chg="add mod">
          <ac:chgData name="水谷 祐子" userId="fef26cfa4235db4a" providerId="LiveId" clId="{98632B22-8E58-4B1A-BF5C-8720B4049F51}" dt="2022-03-21T13:38:54.116" v="1788" actId="1076"/>
          <ac:picMkLst>
            <pc:docMk/>
            <pc:sldMk cId="2962261731" sldId="384"/>
            <ac:picMk id="7" creationId="{5CBA75D4-8E5A-406E-9FE7-8E82C7218F8D}"/>
          </ac:picMkLst>
        </pc:picChg>
        <pc:picChg chg="add mod">
          <ac:chgData name="水谷 祐子" userId="fef26cfa4235db4a" providerId="LiveId" clId="{98632B22-8E58-4B1A-BF5C-8720B4049F51}" dt="2022-03-21T13:38:51.954" v="1787" actId="1076"/>
          <ac:picMkLst>
            <pc:docMk/>
            <pc:sldMk cId="2962261731" sldId="384"/>
            <ac:picMk id="10" creationId="{A94090B5-08F7-4F51-9758-DFAAA82CCD70}"/>
          </ac:picMkLst>
        </pc:picChg>
        <pc:picChg chg="add mod">
          <ac:chgData name="水谷 祐子" userId="fef26cfa4235db4a" providerId="LiveId" clId="{98632B22-8E58-4B1A-BF5C-8720B4049F51}" dt="2022-03-21T13:50:05.867" v="2013" actId="14100"/>
          <ac:picMkLst>
            <pc:docMk/>
            <pc:sldMk cId="2962261731" sldId="384"/>
            <ac:picMk id="12" creationId="{F85B7D2E-ED31-4975-9546-EE5741D7AC2E}"/>
          </ac:picMkLst>
        </pc:picChg>
        <pc:picChg chg="add del mod">
          <ac:chgData name="水谷 祐子" userId="fef26cfa4235db4a" providerId="LiveId" clId="{98632B22-8E58-4B1A-BF5C-8720B4049F51}" dt="2022-03-21T13:37:07.726" v="1766" actId="21"/>
          <ac:picMkLst>
            <pc:docMk/>
            <pc:sldMk cId="2962261731" sldId="384"/>
            <ac:picMk id="5122" creationId="{8CBBFDB4-FCF5-4E78-B39E-A17B5E36156A}"/>
          </ac:picMkLst>
        </pc:picChg>
        <pc:picChg chg="add mod">
          <ac:chgData name="水谷 祐子" userId="fef26cfa4235db4a" providerId="LiveId" clId="{98632B22-8E58-4B1A-BF5C-8720B4049F51}" dt="2022-03-21T13:47:06.743" v="1954" actId="1076"/>
          <ac:picMkLst>
            <pc:docMk/>
            <pc:sldMk cId="2962261731" sldId="384"/>
            <ac:picMk id="5124" creationId="{8B6F71A0-9C22-42E3-83E0-4EC92878EF6A}"/>
          </ac:picMkLst>
        </pc:picChg>
      </pc:sldChg>
      <pc:sldChg chg="modSp del mod">
        <pc:chgData name="水谷 祐子" userId="fef26cfa4235db4a" providerId="LiveId" clId="{98632B22-8E58-4B1A-BF5C-8720B4049F51}" dt="2022-03-21T13:21:47.166" v="1252" actId="2696"/>
        <pc:sldMkLst>
          <pc:docMk/>
          <pc:sldMk cId="2347408463" sldId="385"/>
        </pc:sldMkLst>
        <pc:picChg chg="mod">
          <ac:chgData name="水谷 祐子" userId="fef26cfa4235db4a" providerId="LiveId" clId="{98632B22-8E58-4B1A-BF5C-8720B4049F51}" dt="2022-03-21T11:53:03.541" v="188" actId="1076"/>
          <ac:picMkLst>
            <pc:docMk/>
            <pc:sldMk cId="2347408463" sldId="385"/>
            <ac:picMk id="4" creationId="{00000000-0000-0000-0000-000000000000}"/>
          </ac:picMkLst>
        </pc:pic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49787" cy="498693"/>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sz="quarter" idx="1"/>
          </p:nvPr>
        </p:nvSpPr>
        <p:spPr>
          <a:xfrm>
            <a:off x="3855838" y="0"/>
            <a:ext cx="2949787" cy="498693"/>
          </a:xfrm>
          <a:prstGeom prst="rect">
            <a:avLst/>
          </a:prstGeom>
        </p:spPr>
        <p:txBody>
          <a:bodyPr vert="horz" lIns="91440" tIns="45720" rIns="91440" bIns="45720" rtlCol="0"/>
          <a:lstStyle>
            <a:lvl1pPr algn="r">
              <a:defRPr sz="1200"/>
            </a:lvl1pPr>
          </a:lstStyle>
          <a:p>
            <a:fld id="{68E6BA0C-58A7-4AEB-AF68-0744D9025141}" type="datetimeFigureOut">
              <a:rPr kumimoji="1" lang="ja-JP" altLang="en-US" smtClean="0"/>
              <a:t>2023/8/16</a:t>
            </a:fld>
            <a:endParaRPr kumimoji="1" lang="ja-JP" altLang="en-US"/>
          </a:p>
        </p:txBody>
      </p:sp>
      <p:sp>
        <p:nvSpPr>
          <p:cNvPr id="4" name="フッター プレースホルダー 3"/>
          <p:cNvSpPr>
            <a:spLocks noGrp="1"/>
          </p:cNvSpPr>
          <p:nvPr>
            <p:ph type="ftr" sz="quarter" idx="2"/>
          </p:nvPr>
        </p:nvSpPr>
        <p:spPr>
          <a:xfrm>
            <a:off x="0" y="9440647"/>
            <a:ext cx="2949787" cy="498692"/>
          </a:xfrm>
          <a:prstGeom prst="rect">
            <a:avLst/>
          </a:prstGeom>
        </p:spPr>
        <p:txBody>
          <a:bodyPr vert="horz" lIns="91440" tIns="45720" rIns="91440" bIns="45720" rtlCol="0" anchor="b"/>
          <a:lstStyle>
            <a:lvl1pPr algn="l">
              <a:defRPr sz="1200"/>
            </a:lvl1pPr>
          </a:lstStyle>
          <a:p>
            <a:endParaRPr kumimoji="1" lang="ja-JP" altLang="en-US"/>
          </a:p>
        </p:txBody>
      </p:sp>
      <p:sp>
        <p:nvSpPr>
          <p:cNvPr id="5" name="スライド番号プレースホルダー 4"/>
          <p:cNvSpPr>
            <a:spLocks noGrp="1"/>
          </p:cNvSpPr>
          <p:nvPr>
            <p:ph type="sldNum" sz="quarter" idx="3"/>
          </p:nvPr>
        </p:nvSpPr>
        <p:spPr>
          <a:xfrm>
            <a:off x="3855838" y="9440647"/>
            <a:ext cx="2949787" cy="498692"/>
          </a:xfrm>
          <a:prstGeom prst="rect">
            <a:avLst/>
          </a:prstGeom>
        </p:spPr>
        <p:txBody>
          <a:bodyPr vert="horz" lIns="91440" tIns="45720" rIns="91440" bIns="45720" rtlCol="0" anchor="b"/>
          <a:lstStyle>
            <a:lvl1pPr algn="r">
              <a:defRPr sz="1200"/>
            </a:lvl1pPr>
          </a:lstStyle>
          <a:p>
            <a:fld id="{CC69788A-0617-4AD5-B32B-8F6F4E029616}" type="slidenum">
              <a:rPr kumimoji="1" lang="ja-JP" altLang="en-US" smtClean="0"/>
              <a:t>‹#›</a:t>
            </a:fld>
            <a:endParaRPr kumimoji="1" lang="ja-JP" altLang="en-US"/>
          </a:p>
        </p:txBody>
      </p:sp>
    </p:spTree>
    <p:extLst>
      <p:ext uri="{BB962C8B-B14F-4D97-AF65-F5344CB8AC3E}">
        <p14:creationId xmlns:p14="http://schemas.microsoft.com/office/powerpoint/2010/main" val="221913662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49787" cy="498693"/>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55838" y="0"/>
            <a:ext cx="2949787" cy="498693"/>
          </a:xfrm>
          <a:prstGeom prst="rect">
            <a:avLst/>
          </a:prstGeom>
        </p:spPr>
        <p:txBody>
          <a:bodyPr vert="horz" lIns="91440" tIns="45720" rIns="91440" bIns="45720" rtlCol="0"/>
          <a:lstStyle>
            <a:lvl1pPr algn="r">
              <a:defRPr sz="1200"/>
            </a:lvl1pPr>
          </a:lstStyle>
          <a:p>
            <a:fld id="{DC922142-490E-442E-A434-29B1DB263A96}" type="datetimeFigureOut">
              <a:rPr kumimoji="1" lang="ja-JP" altLang="en-US" smtClean="0"/>
              <a:t>2023/8/16</a:t>
            </a:fld>
            <a:endParaRPr kumimoji="1" lang="ja-JP" altLang="en-US"/>
          </a:p>
        </p:txBody>
      </p:sp>
      <p:sp>
        <p:nvSpPr>
          <p:cNvPr id="4" name="スライド イメージ プレースホルダー 3"/>
          <p:cNvSpPr>
            <a:spLocks noGrp="1" noRot="1" noChangeAspect="1"/>
          </p:cNvSpPr>
          <p:nvPr>
            <p:ph type="sldImg" idx="2"/>
          </p:nvPr>
        </p:nvSpPr>
        <p:spPr>
          <a:xfrm>
            <a:off x="422275" y="1243013"/>
            <a:ext cx="5962650" cy="3354387"/>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0720" y="4783307"/>
            <a:ext cx="5445760" cy="3913614"/>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9440647"/>
            <a:ext cx="2949787" cy="498692"/>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55838" y="9440647"/>
            <a:ext cx="2949787" cy="498692"/>
          </a:xfrm>
          <a:prstGeom prst="rect">
            <a:avLst/>
          </a:prstGeom>
        </p:spPr>
        <p:txBody>
          <a:bodyPr vert="horz" lIns="91440" tIns="45720" rIns="91440" bIns="45720" rtlCol="0" anchor="b"/>
          <a:lstStyle>
            <a:lvl1pPr algn="r">
              <a:defRPr sz="1200"/>
            </a:lvl1pPr>
          </a:lstStyle>
          <a:p>
            <a:fld id="{77363F86-D0CE-4A08-8709-C118D6DC9C69}" type="slidenum">
              <a:rPr kumimoji="1" lang="ja-JP" altLang="en-US" smtClean="0"/>
              <a:t>‹#›</a:t>
            </a:fld>
            <a:endParaRPr kumimoji="1" lang="ja-JP" altLang="en-US"/>
          </a:p>
        </p:txBody>
      </p:sp>
    </p:spTree>
    <p:extLst>
      <p:ext uri="{BB962C8B-B14F-4D97-AF65-F5344CB8AC3E}">
        <p14:creationId xmlns:p14="http://schemas.microsoft.com/office/powerpoint/2010/main" val="837459255"/>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2.png"/><Relationship Id="rId18" Type="http://schemas.openxmlformats.org/officeDocument/2006/relationships/image" Target="../media/image17.png"/><Relationship Id="rId3" Type="http://schemas.openxmlformats.org/officeDocument/2006/relationships/image" Target="../media/image2.png"/><Relationship Id="rId7" Type="http://schemas.openxmlformats.org/officeDocument/2006/relationships/image" Target="../media/image6.png"/><Relationship Id="rId12" Type="http://schemas.openxmlformats.org/officeDocument/2006/relationships/image" Target="../media/image11.png"/><Relationship Id="rId17" Type="http://schemas.openxmlformats.org/officeDocument/2006/relationships/image" Target="../media/image16.png"/><Relationship Id="rId2" Type="http://schemas.openxmlformats.org/officeDocument/2006/relationships/image" Target="../media/image1.png"/><Relationship Id="rId16" Type="http://schemas.openxmlformats.org/officeDocument/2006/relationships/image" Target="../media/image15.png"/><Relationship Id="rId1" Type="http://schemas.openxmlformats.org/officeDocument/2006/relationships/slideMaster" Target="../slideMasters/slideMaster1.xml"/><Relationship Id="rId6" Type="http://schemas.openxmlformats.org/officeDocument/2006/relationships/image" Target="../media/image5.png"/><Relationship Id="rId11" Type="http://schemas.openxmlformats.org/officeDocument/2006/relationships/image" Target="../media/image10.png"/><Relationship Id="rId5" Type="http://schemas.openxmlformats.org/officeDocument/2006/relationships/image" Target="../media/image4.png"/><Relationship Id="rId15" Type="http://schemas.openxmlformats.org/officeDocument/2006/relationships/image" Target="../media/image14.png"/><Relationship Id="rId10" Type="http://schemas.openxmlformats.org/officeDocument/2006/relationships/image" Target="../media/image9.png"/><Relationship Id="rId19" Type="http://schemas.openxmlformats.org/officeDocument/2006/relationships/image" Target="../media/image18.png"/><Relationship Id="rId4" Type="http://schemas.openxmlformats.org/officeDocument/2006/relationships/image" Target="../media/image3.png"/><Relationship Id="rId9" Type="http://schemas.openxmlformats.org/officeDocument/2006/relationships/image" Target="../media/image8.png"/><Relationship Id="rId14" Type="http://schemas.openxmlformats.org/officeDocument/2006/relationships/image" Target="../media/image1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8" Type="http://schemas.openxmlformats.org/officeDocument/2006/relationships/image" Target="../media/image15.png"/><Relationship Id="rId13" Type="http://schemas.openxmlformats.org/officeDocument/2006/relationships/image" Target="../media/image4.png"/><Relationship Id="rId18" Type="http://schemas.openxmlformats.org/officeDocument/2006/relationships/image" Target="../media/image9.png"/><Relationship Id="rId3" Type="http://schemas.openxmlformats.org/officeDocument/2006/relationships/image" Target="../media/image10.png"/><Relationship Id="rId7" Type="http://schemas.openxmlformats.org/officeDocument/2006/relationships/image" Target="../media/image14.png"/><Relationship Id="rId12" Type="http://schemas.openxmlformats.org/officeDocument/2006/relationships/image" Target="../media/image3.png"/><Relationship Id="rId17" Type="http://schemas.openxmlformats.org/officeDocument/2006/relationships/image" Target="../media/image8.png"/><Relationship Id="rId2" Type="http://schemas.openxmlformats.org/officeDocument/2006/relationships/image" Target="../media/image1.png"/><Relationship Id="rId16" Type="http://schemas.openxmlformats.org/officeDocument/2006/relationships/image" Target="../media/image7.png"/><Relationship Id="rId1" Type="http://schemas.openxmlformats.org/officeDocument/2006/relationships/slideMaster" Target="../slideMasters/slideMaster1.xml"/><Relationship Id="rId6" Type="http://schemas.openxmlformats.org/officeDocument/2006/relationships/image" Target="../media/image13.png"/><Relationship Id="rId11" Type="http://schemas.openxmlformats.org/officeDocument/2006/relationships/image" Target="../media/image2.png"/><Relationship Id="rId5" Type="http://schemas.openxmlformats.org/officeDocument/2006/relationships/image" Target="../media/image12.png"/><Relationship Id="rId15" Type="http://schemas.openxmlformats.org/officeDocument/2006/relationships/image" Target="../media/image6.png"/><Relationship Id="rId10" Type="http://schemas.openxmlformats.org/officeDocument/2006/relationships/image" Target="../media/image17.png"/><Relationship Id="rId19" Type="http://schemas.openxmlformats.org/officeDocument/2006/relationships/image" Target="../media/image18.png"/><Relationship Id="rId4" Type="http://schemas.openxmlformats.org/officeDocument/2006/relationships/image" Target="../media/image11.png"/><Relationship Id="rId9" Type="http://schemas.openxmlformats.org/officeDocument/2006/relationships/image" Target="../media/image16.png"/><Relationship Id="rId14" Type="http://schemas.openxmlformats.org/officeDocument/2006/relationships/image" Target="../media/image5.png"/></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1524000" y="1122363"/>
            <a:ext cx="9144000" cy="2387600"/>
          </a:xfrm>
        </p:spPr>
        <p:txBody>
          <a:bodyPr anchor="b"/>
          <a:lstStyle>
            <a:lvl1pPr algn="ctr">
              <a:defRPr sz="6000" u="sng"/>
            </a:lvl1pPr>
          </a:lstStyle>
          <a:p>
            <a:r>
              <a:rPr kumimoji="1" lang="ja-JP" altLang="en-US" dirty="0"/>
              <a:t>マスター タイトルの書式設定</a:t>
            </a:r>
          </a:p>
        </p:txBody>
      </p:sp>
      <p:sp>
        <p:nvSpPr>
          <p:cNvPr id="3" name="サブタイトル 2"/>
          <p:cNvSpPr>
            <a:spLocks noGrp="1"/>
          </p:cNvSpPr>
          <p:nvPr>
            <p:ph type="subTitle" idx="1"/>
          </p:nvPr>
        </p:nvSpPr>
        <p:spPr>
          <a:xfrm>
            <a:off x="1524000" y="3602038"/>
            <a:ext cx="9144000" cy="1655762"/>
          </a:xfrm>
        </p:spPr>
        <p:txBody>
          <a:bodyPr/>
          <a:lstStyle>
            <a:lvl1pPr marL="0" indent="0" algn="ctr">
              <a:buNone/>
              <a:defRPr sz="2400"/>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kumimoji="1" lang="ja-JP" altLang="en-US" dirty="0"/>
              <a:t>マスター サブタイトルの書式設定</a:t>
            </a:r>
          </a:p>
        </p:txBody>
      </p:sp>
      <p:sp>
        <p:nvSpPr>
          <p:cNvPr id="4" name="日付プレースホルダー 3"/>
          <p:cNvSpPr>
            <a:spLocks noGrp="1"/>
          </p:cNvSpPr>
          <p:nvPr>
            <p:ph type="dt" sz="half" idx="10"/>
          </p:nvPr>
        </p:nvSpPr>
        <p:spPr/>
        <p:txBody>
          <a:bodyPr/>
          <a:lstStyle/>
          <a:p>
            <a:fld id="{24464091-CFDE-4607-9204-6CDD5D393173}" type="datetime1">
              <a:rPr kumimoji="1" lang="ja-JP" altLang="en-US" smtClean="0"/>
              <a:t>2023/8/16</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C9D87D91-12A4-4BCD-BC1C-9D22FB415AC1}" type="slidenum">
              <a:rPr kumimoji="1" lang="ja-JP" altLang="en-US" smtClean="0"/>
              <a:t>‹#›</a:t>
            </a:fld>
            <a:endParaRPr kumimoji="1" lang="ja-JP" altLang="en-US"/>
          </a:p>
        </p:txBody>
      </p:sp>
      <p:grpSp>
        <p:nvGrpSpPr>
          <p:cNvPr id="7" name="グループ化 6"/>
          <p:cNvGrpSpPr/>
          <p:nvPr userDrawn="1"/>
        </p:nvGrpSpPr>
        <p:grpSpPr>
          <a:xfrm>
            <a:off x="564818" y="5089831"/>
            <a:ext cx="11063578" cy="1121338"/>
            <a:chOff x="-667340" y="1432232"/>
            <a:chExt cx="11063578" cy="1121338"/>
          </a:xfrm>
        </p:grpSpPr>
        <p:pic>
          <p:nvPicPr>
            <p:cNvPr id="8" name="図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274900" y="1432232"/>
              <a:ext cx="1121338" cy="1121338"/>
            </a:xfrm>
            <a:prstGeom prst="rect">
              <a:avLst/>
            </a:prstGeom>
          </p:spPr>
        </p:pic>
        <p:pic>
          <p:nvPicPr>
            <p:cNvPr id="17" name="図 1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67340" y="1432232"/>
              <a:ext cx="1121338" cy="1121338"/>
            </a:xfrm>
            <a:prstGeom prst="rect">
              <a:avLst/>
            </a:prstGeom>
          </p:spPr>
        </p:pic>
        <p:pic>
          <p:nvPicPr>
            <p:cNvPr id="18" name="図 17"/>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575479" y="1432232"/>
              <a:ext cx="1121338" cy="1121338"/>
            </a:xfrm>
            <a:prstGeom prst="rect">
              <a:avLst/>
            </a:prstGeom>
          </p:spPr>
        </p:pic>
        <p:pic>
          <p:nvPicPr>
            <p:cNvPr id="19" name="図 18"/>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818298" y="1432232"/>
              <a:ext cx="1121338" cy="1121338"/>
            </a:xfrm>
            <a:prstGeom prst="rect">
              <a:avLst/>
            </a:prstGeom>
          </p:spPr>
        </p:pic>
        <p:pic>
          <p:nvPicPr>
            <p:cNvPr id="20" name="図 19"/>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3061036" y="1432232"/>
              <a:ext cx="1121338" cy="1121338"/>
            </a:xfrm>
            <a:prstGeom prst="rect">
              <a:avLst/>
            </a:prstGeom>
          </p:spPr>
        </p:pic>
        <p:pic>
          <p:nvPicPr>
            <p:cNvPr id="21" name="図 20"/>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4303774" y="1432232"/>
              <a:ext cx="1121338" cy="1121338"/>
            </a:xfrm>
            <a:prstGeom prst="rect">
              <a:avLst/>
            </a:prstGeom>
          </p:spPr>
        </p:pic>
        <p:pic>
          <p:nvPicPr>
            <p:cNvPr id="22" name="図 21"/>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5546593" y="1432232"/>
              <a:ext cx="1121338" cy="1121338"/>
            </a:xfrm>
            <a:prstGeom prst="rect">
              <a:avLst/>
            </a:prstGeom>
          </p:spPr>
        </p:pic>
        <p:pic>
          <p:nvPicPr>
            <p:cNvPr id="23" name="図 22"/>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6789362" y="1432232"/>
              <a:ext cx="1121338" cy="1121338"/>
            </a:xfrm>
            <a:prstGeom prst="rect">
              <a:avLst/>
            </a:prstGeom>
          </p:spPr>
        </p:pic>
        <p:pic>
          <p:nvPicPr>
            <p:cNvPr id="24" name="図 23"/>
            <p:cNvPicPr>
              <a:picLocks noChangeAspect="1"/>
            </p:cNvPicPr>
            <p:nvPr userDrawn="1"/>
          </p:nvPicPr>
          <p:blipFill>
            <a:blip r:embed="rId10" cstate="print">
              <a:extLst>
                <a:ext uri="{28A0092B-C50C-407E-A947-70E740481C1C}">
                  <a14:useLocalDpi xmlns:a14="http://schemas.microsoft.com/office/drawing/2010/main" val="0"/>
                </a:ext>
              </a:extLst>
            </a:blip>
            <a:stretch>
              <a:fillRect/>
            </a:stretch>
          </p:blipFill>
          <p:spPr>
            <a:xfrm>
              <a:off x="8032131" y="1432232"/>
              <a:ext cx="1121338" cy="1121338"/>
            </a:xfrm>
            <a:prstGeom prst="rect">
              <a:avLst/>
            </a:prstGeom>
          </p:spPr>
        </p:pic>
      </p:grpSp>
      <p:grpSp>
        <p:nvGrpSpPr>
          <p:cNvPr id="27" name="グループ化 26"/>
          <p:cNvGrpSpPr/>
          <p:nvPr userDrawn="1"/>
        </p:nvGrpSpPr>
        <p:grpSpPr>
          <a:xfrm>
            <a:off x="564818" y="266324"/>
            <a:ext cx="11062364" cy="1126152"/>
            <a:chOff x="-666126" y="218819"/>
            <a:chExt cx="11062364" cy="1126152"/>
          </a:xfrm>
        </p:grpSpPr>
        <p:pic>
          <p:nvPicPr>
            <p:cNvPr id="9" name="図 8"/>
            <p:cNvPicPr>
              <a:picLocks noChangeAspect="1"/>
            </p:cNvPicPr>
            <p:nvPr userDrawn="1"/>
          </p:nvPicPr>
          <p:blipFill>
            <a:blip r:embed="rId11" cstate="print">
              <a:extLst>
                <a:ext uri="{28A0092B-C50C-407E-A947-70E740481C1C}">
                  <a14:useLocalDpi xmlns:a14="http://schemas.microsoft.com/office/drawing/2010/main" val="0"/>
                </a:ext>
              </a:extLst>
            </a:blip>
            <a:stretch>
              <a:fillRect/>
            </a:stretch>
          </p:blipFill>
          <p:spPr>
            <a:xfrm>
              <a:off x="575479" y="218819"/>
              <a:ext cx="1121338" cy="1121338"/>
            </a:xfrm>
            <a:prstGeom prst="rect">
              <a:avLst/>
            </a:prstGeom>
          </p:spPr>
        </p:pic>
        <p:pic>
          <p:nvPicPr>
            <p:cNvPr id="10" name="図 9"/>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1815750" y="218819"/>
              <a:ext cx="1121338" cy="1121338"/>
            </a:xfrm>
            <a:prstGeom prst="rect">
              <a:avLst/>
            </a:prstGeom>
          </p:spPr>
        </p:pic>
        <p:pic>
          <p:nvPicPr>
            <p:cNvPr id="11" name="図 10"/>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3061036" y="223633"/>
              <a:ext cx="1121338" cy="1121338"/>
            </a:xfrm>
            <a:prstGeom prst="rect">
              <a:avLst/>
            </a:prstGeom>
          </p:spPr>
        </p:pic>
        <p:pic>
          <p:nvPicPr>
            <p:cNvPr id="12" name="図 11"/>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4303824" y="218819"/>
              <a:ext cx="1121338" cy="1121338"/>
            </a:xfrm>
            <a:prstGeom prst="rect">
              <a:avLst/>
            </a:prstGeom>
          </p:spPr>
        </p:pic>
        <p:pic>
          <p:nvPicPr>
            <p:cNvPr id="13" name="図 12"/>
            <p:cNvPicPr>
              <a:picLocks noChangeAspect="1"/>
            </p:cNvPicPr>
            <p:nvPr userDrawn="1"/>
          </p:nvPicPr>
          <p:blipFill>
            <a:blip r:embed="rId15" cstate="print">
              <a:extLst>
                <a:ext uri="{28A0092B-C50C-407E-A947-70E740481C1C}">
                  <a14:useLocalDpi xmlns:a14="http://schemas.microsoft.com/office/drawing/2010/main" val="0"/>
                </a:ext>
              </a:extLst>
            </a:blip>
            <a:stretch>
              <a:fillRect/>
            </a:stretch>
          </p:blipFill>
          <p:spPr>
            <a:xfrm>
              <a:off x="5546593" y="218819"/>
              <a:ext cx="1121338" cy="1121338"/>
            </a:xfrm>
            <a:prstGeom prst="rect">
              <a:avLst/>
            </a:prstGeom>
          </p:spPr>
        </p:pic>
        <p:pic>
          <p:nvPicPr>
            <p:cNvPr id="14" name="図 13"/>
            <p:cNvPicPr>
              <a:picLocks noChangeAspect="1"/>
            </p:cNvPicPr>
            <p:nvPr userDrawn="1"/>
          </p:nvPicPr>
          <p:blipFill>
            <a:blip r:embed="rId16" cstate="print">
              <a:extLst>
                <a:ext uri="{28A0092B-C50C-407E-A947-70E740481C1C}">
                  <a14:useLocalDpi xmlns:a14="http://schemas.microsoft.com/office/drawing/2010/main" val="0"/>
                </a:ext>
              </a:extLst>
            </a:blip>
            <a:stretch>
              <a:fillRect/>
            </a:stretch>
          </p:blipFill>
          <p:spPr>
            <a:xfrm>
              <a:off x="6789362" y="218819"/>
              <a:ext cx="1121338" cy="1121338"/>
            </a:xfrm>
            <a:prstGeom prst="rect">
              <a:avLst/>
            </a:prstGeom>
          </p:spPr>
        </p:pic>
        <p:pic>
          <p:nvPicPr>
            <p:cNvPr id="15" name="図 14"/>
            <p:cNvPicPr>
              <a:picLocks noChangeAspect="1"/>
            </p:cNvPicPr>
            <p:nvPr userDrawn="1"/>
          </p:nvPicPr>
          <p:blipFill>
            <a:blip r:embed="rId17" cstate="print">
              <a:extLst>
                <a:ext uri="{28A0092B-C50C-407E-A947-70E740481C1C}">
                  <a14:useLocalDpi xmlns:a14="http://schemas.microsoft.com/office/drawing/2010/main" val="0"/>
                </a:ext>
              </a:extLst>
            </a:blip>
            <a:stretch>
              <a:fillRect/>
            </a:stretch>
          </p:blipFill>
          <p:spPr>
            <a:xfrm>
              <a:off x="8032131" y="218819"/>
              <a:ext cx="1121338" cy="1121338"/>
            </a:xfrm>
            <a:prstGeom prst="rect">
              <a:avLst/>
            </a:prstGeom>
          </p:spPr>
        </p:pic>
        <p:pic>
          <p:nvPicPr>
            <p:cNvPr id="16" name="図 15"/>
            <p:cNvPicPr>
              <a:picLocks noChangeAspect="1"/>
            </p:cNvPicPr>
            <p:nvPr userDrawn="1"/>
          </p:nvPicPr>
          <p:blipFill>
            <a:blip r:embed="rId18" cstate="print">
              <a:extLst>
                <a:ext uri="{28A0092B-C50C-407E-A947-70E740481C1C}">
                  <a14:useLocalDpi xmlns:a14="http://schemas.microsoft.com/office/drawing/2010/main" val="0"/>
                </a:ext>
              </a:extLst>
            </a:blip>
            <a:stretch>
              <a:fillRect/>
            </a:stretch>
          </p:blipFill>
          <p:spPr>
            <a:xfrm>
              <a:off x="9274900" y="218819"/>
              <a:ext cx="1121338" cy="1121338"/>
            </a:xfrm>
            <a:prstGeom prst="rect">
              <a:avLst/>
            </a:prstGeom>
          </p:spPr>
        </p:pic>
        <p:pic>
          <p:nvPicPr>
            <p:cNvPr id="25" name="図 24"/>
            <p:cNvPicPr>
              <a:picLocks noChangeAspect="1"/>
            </p:cNvPicPr>
            <p:nvPr userDrawn="1"/>
          </p:nvPicPr>
          <p:blipFill>
            <a:blip r:embed="rId19" cstate="print">
              <a:extLst>
                <a:ext uri="{28A0092B-C50C-407E-A947-70E740481C1C}">
                  <a14:useLocalDpi xmlns:a14="http://schemas.microsoft.com/office/drawing/2010/main" val="0"/>
                </a:ext>
              </a:extLst>
            </a:blip>
            <a:stretch>
              <a:fillRect/>
            </a:stretch>
          </p:blipFill>
          <p:spPr>
            <a:xfrm>
              <a:off x="-666126" y="218819"/>
              <a:ext cx="1122672" cy="1122672"/>
            </a:xfrm>
            <a:prstGeom prst="rect">
              <a:avLst/>
            </a:prstGeom>
          </p:spPr>
        </p:pic>
      </p:grpSp>
    </p:spTree>
    <p:extLst>
      <p:ext uri="{BB962C8B-B14F-4D97-AF65-F5344CB8AC3E}">
        <p14:creationId xmlns:p14="http://schemas.microsoft.com/office/powerpoint/2010/main" val="366833512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図プレースホルダー 2"/>
          <p:cNvSpPr>
            <a:spLocks noGrp="1"/>
          </p:cNvSpPr>
          <p:nvPr>
            <p:ph type="pic" idx="1"/>
          </p:nvPr>
        </p:nvSpPr>
        <p:spPr>
          <a:xfrm>
            <a:off x="5183188" y="987427"/>
            <a:ext cx="6172200" cy="4873625"/>
          </a:xfrm>
        </p:spPr>
        <p:txBody>
          <a:bodyPr/>
          <a:lstStyle>
            <a:lvl1pPr marL="0" indent="0">
              <a:buNone/>
              <a:defRPr sz="32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endParaRPr kumimoji="1" lang="ja-JP" altLang="en-US"/>
          </a:p>
        </p:txBody>
      </p:sp>
      <p:sp>
        <p:nvSpPr>
          <p:cNvPr id="4" name="テキスト プレースホルダー 3"/>
          <p:cNvSpPr>
            <a:spLocks noGrp="1"/>
          </p:cNvSpPr>
          <p:nvPr>
            <p:ph type="body" sz="half" idx="2"/>
          </p:nvPr>
        </p:nvSpPr>
        <p:spPr>
          <a:xfrm>
            <a:off x="839788" y="2057400"/>
            <a:ext cx="3932237" cy="3811588"/>
          </a:xfr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7FCC9B88-6DEE-4861-9EB3-3D6646A72402}" type="datetime1">
              <a:rPr kumimoji="1" lang="ja-JP" altLang="en-US" smtClean="0"/>
              <a:t>2023/8/16</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a:xfrm>
            <a:off x="9448800" y="6492875"/>
            <a:ext cx="2743200" cy="365125"/>
          </a:xfrm>
        </p:spPr>
        <p:txBody>
          <a:bodyPr/>
          <a:lstStyle/>
          <a:p>
            <a:fld id="{C9D87D91-12A4-4BCD-BC1C-9D22FB415AC1}" type="slidenum">
              <a:rPr kumimoji="1" lang="ja-JP" altLang="en-US" smtClean="0"/>
              <a:t>‹#›</a:t>
            </a:fld>
            <a:endParaRPr kumimoji="1" lang="ja-JP" altLang="en-US"/>
          </a:p>
        </p:txBody>
      </p:sp>
    </p:spTree>
    <p:extLst>
      <p:ext uri="{BB962C8B-B14F-4D97-AF65-F5344CB8AC3E}">
        <p14:creationId xmlns:p14="http://schemas.microsoft.com/office/powerpoint/2010/main" val="15547165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8F22006D-2BB0-44A6-ACD1-4FEFEF6B0BBE}" type="datetime1">
              <a:rPr kumimoji="1" lang="ja-JP" altLang="en-US" smtClean="0"/>
              <a:t>2023/8/16</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a:xfrm>
            <a:off x="9448800" y="6492875"/>
            <a:ext cx="2743200" cy="365125"/>
          </a:xfrm>
        </p:spPr>
        <p:txBody>
          <a:bodyPr/>
          <a:lstStyle/>
          <a:p>
            <a:fld id="{C9D87D91-12A4-4BCD-BC1C-9D22FB415AC1}" type="slidenum">
              <a:rPr kumimoji="1" lang="ja-JP" altLang="en-US" smtClean="0"/>
              <a:t>‹#›</a:t>
            </a:fld>
            <a:endParaRPr kumimoji="1" lang="ja-JP" altLang="en-US"/>
          </a:p>
        </p:txBody>
      </p:sp>
    </p:spTree>
    <p:extLst>
      <p:ext uri="{BB962C8B-B14F-4D97-AF65-F5344CB8AC3E}">
        <p14:creationId xmlns:p14="http://schemas.microsoft.com/office/powerpoint/2010/main" val="114970233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8724901" y="365125"/>
            <a:ext cx="2628900" cy="5811838"/>
          </a:xfrm>
        </p:spPr>
        <p:txBody>
          <a:bodyPr vert="eaVert"/>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a:xfrm>
            <a:off x="838201" y="365125"/>
            <a:ext cx="7734300" cy="5811838"/>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F3FCF406-589A-465B-A76A-8F2550996B29}" type="datetime1">
              <a:rPr kumimoji="1" lang="ja-JP" altLang="en-US" smtClean="0"/>
              <a:t>2023/8/16</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a:xfrm>
            <a:off x="9448800" y="6473827"/>
            <a:ext cx="2743200" cy="365125"/>
          </a:xfrm>
        </p:spPr>
        <p:txBody>
          <a:bodyPr/>
          <a:lstStyle/>
          <a:p>
            <a:fld id="{C9D87D91-12A4-4BCD-BC1C-9D22FB415AC1}" type="slidenum">
              <a:rPr kumimoji="1" lang="ja-JP" altLang="en-US" smtClean="0"/>
              <a:t>‹#›</a:t>
            </a:fld>
            <a:endParaRPr kumimoji="1" lang="ja-JP" altLang="en-US"/>
          </a:p>
        </p:txBody>
      </p:sp>
    </p:spTree>
    <p:extLst>
      <p:ext uri="{BB962C8B-B14F-4D97-AF65-F5344CB8AC3E}">
        <p14:creationId xmlns:p14="http://schemas.microsoft.com/office/powerpoint/2010/main" val="20456120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1_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1524000" y="1122363"/>
            <a:ext cx="9144000" cy="2387600"/>
          </a:xfrm>
        </p:spPr>
        <p:txBody>
          <a:bodyPr anchor="b"/>
          <a:lstStyle>
            <a:lvl1pPr algn="ctr">
              <a:defRPr sz="6000" u="sng"/>
            </a:lvl1pPr>
          </a:lstStyle>
          <a:p>
            <a:r>
              <a:rPr kumimoji="1" lang="ja-JP" altLang="en-US" dirty="0"/>
              <a:t>マスター タイトルの書式設定</a:t>
            </a:r>
          </a:p>
        </p:txBody>
      </p:sp>
      <p:sp>
        <p:nvSpPr>
          <p:cNvPr id="3" name="サブタイトル 2"/>
          <p:cNvSpPr>
            <a:spLocks noGrp="1"/>
          </p:cNvSpPr>
          <p:nvPr>
            <p:ph type="subTitle" idx="1"/>
          </p:nvPr>
        </p:nvSpPr>
        <p:spPr>
          <a:xfrm>
            <a:off x="1524000" y="3602038"/>
            <a:ext cx="9144000" cy="1655762"/>
          </a:xfrm>
        </p:spPr>
        <p:txBody>
          <a:bodyPr/>
          <a:lstStyle>
            <a:lvl1pPr marL="0" indent="0" algn="ctr">
              <a:buNone/>
              <a:defRPr sz="2400"/>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kumimoji="1" lang="ja-JP" altLang="en-US" dirty="0"/>
              <a:t>マスター サブタイトルの書式設定</a:t>
            </a:r>
          </a:p>
        </p:txBody>
      </p:sp>
      <p:sp>
        <p:nvSpPr>
          <p:cNvPr id="4" name="日付プレースホルダー 3"/>
          <p:cNvSpPr>
            <a:spLocks noGrp="1"/>
          </p:cNvSpPr>
          <p:nvPr>
            <p:ph type="dt" sz="half" idx="10"/>
          </p:nvPr>
        </p:nvSpPr>
        <p:spPr/>
        <p:txBody>
          <a:bodyPr/>
          <a:lstStyle/>
          <a:p>
            <a:fld id="{AF4AE328-1722-44AD-926A-C488DBF0A4F3}" type="datetime1">
              <a:rPr kumimoji="1" lang="ja-JP" altLang="en-US" smtClean="0"/>
              <a:t>2023/8/16</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a:xfrm>
            <a:off x="9408582" y="6458926"/>
            <a:ext cx="2743200" cy="365125"/>
          </a:xfrm>
        </p:spPr>
        <p:txBody>
          <a:bodyPr/>
          <a:lstStyle/>
          <a:p>
            <a:fld id="{C9D87D91-12A4-4BCD-BC1C-9D22FB415AC1}" type="slidenum">
              <a:rPr kumimoji="1" lang="ja-JP" altLang="en-US" smtClean="0"/>
              <a:t>‹#›</a:t>
            </a:fld>
            <a:endParaRPr kumimoji="1" lang="ja-JP" altLang="en-US"/>
          </a:p>
        </p:txBody>
      </p:sp>
      <p:grpSp>
        <p:nvGrpSpPr>
          <p:cNvPr id="26" name="グループ化 25"/>
          <p:cNvGrpSpPr/>
          <p:nvPr userDrawn="1"/>
        </p:nvGrpSpPr>
        <p:grpSpPr>
          <a:xfrm>
            <a:off x="2396474" y="4657062"/>
            <a:ext cx="7399052" cy="1615455"/>
            <a:chOff x="311602" y="4668122"/>
            <a:chExt cx="7399052" cy="1615455"/>
          </a:xfrm>
        </p:grpSpPr>
        <p:pic>
          <p:nvPicPr>
            <p:cNvPr id="8" name="図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112789" y="5506785"/>
              <a:ext cx="765888" cy="765888"/>
            </a:xfrm>
            <a:prstGeom prst="rect">
              <a:avLst/>
            </a:prstGeom>
          </p:spPr>
        </p:pic>
        <p:pic>
          <p:nvPicPr>
            <p:cNvPr id="9" name="図 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11602" y="4668122"/>
              <a:ext cx="765888" cy="765888"/>
            </a:xfrm>
            <a:prstGeom prst="rect">
              <a:avLst/>
            </a:prstGeom>
          </p:spPr>
        </p:pic>
        <p:pic>
          <p:nvPicPr>
            <p:cNvPr id="10" name="図 9"/>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141056" y="4668122"/>
              <a:ext cx="765888" cy="765888"/>
            </a:xfrm>
            <a:prstGeom prst="rect">
              <a:avLst/>
            </a:prstGeom>
          </p:spPr>
        </p:pic>
        <p:pic>
          <p:nvPicPr>
            <p:cNvPr id="11" name="図 10"/>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970510" y="4668122"/>
              <a:ext cx="765888" cy="765888"/>
            </a:xfrm>
            <a:prstGeom prst="rect">
              <a:avLst/>
            </a:prstGeom>
          </p:spPr>
        </p:pic>
        <p:pic>
          <p:nvPicPr>
            <p:cNvPr id="12" name="図 11"/>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2798775" y="4668122"/>
              <a:ext cx="765888" cy="765888"/>
            </a:xfrm>
            <a:prstGeom prst="rect">
              <a:avLst/>
            </a:prstGeom>
          </p:spPr>
        </p:pic>
        <p:pic>
          <p:nvPicPr>
            <p:cNvPr id="13" name="図 12"/>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3628229" y="4668122"/>
              <a:ext cx="765888" cy="765888"/>
            </a:xfrm>
            <a:prstGeom prst="rect">
              <a:avLst/>
            </a:prstGeom>
          </p:spPr>
        </p:pic>
        <p:pic>
          <p:nvPicPr>
            <p:cNvPr id="14" name="図 13"/>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4457683" y="4668122"/>
              <a:ext cx="765888" cy="765888"/>
            </a:xfrm>
            <a:prstGeom prst="rect">
              <a:avLst/>
            </a:prstGeom>
          </p:spPr>
        </p:pic>
        <p:pic>
          <p:nvPicPr>
            <p:cNvPr id="15" name="図 14"/>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5287137" y="4669734"/>
              <a:ext cx="765888" cy="765888"/>
            </a:xfrm>
            <a:prstGeom prst="rect">
              <a:avLst/>
            </a:prstGeom>
          </p:spPr>
        </p:pic>
        <p:pic>
          <p:nvPicPr>
            <p:cNvPr id="16" name="図 15"/>
            <p:cNvPicPr>
              <a:picLocks noChangeAspect="1"/>
            </p:cNvPicPr>
            <p:nvPr userDrawn="1"/>
          </p:nvPicPr>
          <p:blipFill>
            <a:blip r:embed="rId10" cstate="print">
              <a:extLst>
                <a:ext uri="{28A0092B-C50C-407E-A947-70E740481C1C}">
                  <a14:useLocalDpi xmlns:a14="http://schemas.microsoft.com/office/drawing/2010/main" val="0"/>
                </a:ext>
              </a:extLst>
            </a:blip>
            <a:stretch>
              <a:fillRect/>
            </a:stretch>
          </p:blipFill>
          <p:spPr>
            <a:xfrm>
              <a:off x="6116591" y="4668122"/>
              <a:ext cx="765888" cy="765888"/>
            </a:xfrm>
            <a:prstGeom prst="rect">
              <a:avLst/>
            </a:prstGeom>
          </p:spPr>
        </p:pic>
        <p:pic>
          <p:nvPicPr>
            <p:cNvPr id="17" name="図 16"/>
            <p:cNvPicPr>
              <a:picLocks noChangeAspect="1"/>
            </p:cNvPicPr>
            <p:nvPr userDrawn="1"/>
          </p:nvPicPr>
          <p:blipFill>
            <a:blip r:embed="rId11" cstate="print">
              <a:extLst>
                <a:ext uri="{28A0092B-C50C-407E-A947-70E740481C1C}">
                  <a14:useLocalDpi xmlns:a14="http://schemas.microsoft.com/office/drawing/2010/main" val="0"/>
                </a:ext>
              </a:extLst>
            </a:blip>
            <a:stretch>
              <a:fillRect/>
            </a:stretch>
          </p:blipFill>
          <p:spPr>
            <a:xfrm>
              <a:off x="6940766" y="4668122"/>
              <a:ext cx="765888" cy="765888"/>
            </a:xfrm>
            <a:prstGeom prst="rect">
              <a:avLst/>
            </a:prstGeom>
          </p:spPr>
        </p:pic>
        <p:pic>
          <p:nvPicPr>
            <p:cNvPr id="18" name="図 17"/>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311602" y="5512237"/>
              <a:ext cx="765888" cy="765888"/>
            </a:xfrm>
            <a:prstGeom prst="rect">
              <a:avLst/>
            </a:prstGeom>
          </p:spPr>
        </p:pic>
        <p:pic>
          <p:nvPicPr>
            <p:cNvPr id="19" name="図 18"/>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1142667" y="5512237"/>
              <a:ext cx="765888" cy="765888"/>
            </a:xfrm>
            <a:prstGeom prst="rect">
              <a:avLst/>
            </a:prstGeom>
          </p:spPr>
        </p:pic>
        <p:pic>
          <p:nvPicPr>
            <p:cNvPr id="20" name="図 19"/>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1973123" y="5512237"/>
              <a:ext cx="765888" cy="765888"/>
            </a:xfrm>
            <a:prstGeom prst="rect">
              <a:avLst/>
            </a:prstGeom>
          </p:spPr>
        </p:pic>
        <p:pic>
          <p:nvPicPr>
            <p:cNvPr id="21" name="図 20"/>
            <p:cNvPicPr>
              <a:picLocks noChangeAspect="1"/>
            </p:cNvPicPr>
            <p:nvPr userDrawn="1"/>
          </p:nvPicPr>
          <p:blipFill>
            <a:blip r:embed="rId15" cstate="print">
              <a:extLst>
                <a:ext uri="{28A0092B-C50C-407E-A947-70E740481C1C}">
                  <a14:useLocalDpi xmlns:a14="http://schemas.microsoft.com/office/drawing/2010/main" val="0"/>
                </a:ext>
              </a:extLst>
            </a:blip>
            <a:stretch>
              <a:fillRect/>
            </a:stretch>
          </p:blipFill>
          <p:spPr>
            <a:xfrm>
              <a:off x="2798775" y="5511944"/>
              <a:ext cx="765888" cy="765888"/>
            </a:xfrm>
            <a:prstGeom prst="rect">
              <a:avLst/>
            </a:prstGeom>
          </p:spPr>
        </p:pic>
        <p:pic>
          <p:nvPicPr>
            <p:cNvPr id="22" name="図 21"/>
            <p:cNvPicPr>
              <a:picLocks noChangeAspect="1"/>
            </p:cNvPicPr>
            <p:nvPr userDrawn="1"/>
          </p:nvPicPr>
          <p:blipFill>
            <a:blip r:embed="rId16" cstate="print">
              <a:extLst>
                <a:ext uri="{28A0092B-C50C-407E-A947-70E740481C1C}">
                  <a14:useLocalDpi xmlns:a14="http://schemas.microsoft.com/office/drawing/2010/main" val="0"/>
                </a:ext>
              </a:extLst>
            </a:blip>
            <a:stretch>
              <a:fillRect/>
            </a:stretch>
          </p:blipFill>
          <p:spPr>
            <a:xfrm>
              <a:off x="3624427" y="5511944"/>
              <a:ext cx="765888" cy="765888"/>
            </a:xfrm>
            <a:prstGeom prst="rect">
              <a:avLst/>
            </a:prstGeom>
          </p:spPr>
        </p:pic>
        <p:pic>
          <p:nvPicPr>
            <p:cNvPr id="23" name="図 22"/>
            <p:cNvPicPr>
              <a:picLocks noChangeAspect="1"/>
            </p:cNvPicPr>
            <p:nvPr userDrawn="1"/>
          </p:nvPicPr>
          <p:blipFill>
            <a:blip r:embed="rId17" cstate="print">
              <a:extLst>
                <a:ext uri="{28A0092B-C50C-407E-A947-70E740481C1C}">
                  <a14:useLocalDpi xmlns:a14="http://schemas.microsoft.com/office/drawing/2010/main" val="0"/>
                </a:ext>
              </a:extLst>
            </a:blip>
            <a:stretch>
              <a:fillRect/>
            </a:stretch>
          </p:blipFill>
          <p:spPr>
            <a:xfrm>
              <a:off x="4450079" y="5517689"/>
              <a:ext cx="765888" cy="765888"/>
            </a:xfrm>
            <a:prstGeom prst="rect">
              <a:avLst/>
            </a:prstGeom>
          </p:spPr>
        </p:pic>
        <p:pic>
          <p:nvPicPr>
            <p:cNvPr id="24" name="図 23"/>
            <p:cNvPicPr>
              <a:picLocks noChangeAspect="1"/>
            </p:cNvPicPr>
            <p:nvPr userDrawn="1"/>
          </p:nvPicPr>
          <p:blipFill>
            <a:blip r:embed="rId18" cstate="print">
              <a:extLst>
                <a:ext uri="{28A0092B-C50C-407E-A947-70E740481C1C}">
                  <a14:useLocalDpi xmlns:a14="http://schemas.microsoft.com/office/drawing/2010/main" val="0"/>
                </a:ext>
              </a:extLst>
            </a:blip>
            <a:stretch>
              <a:fillRect/>
            </a:stretch>
          </p:blipFill>
          <p:spPr>
            <a:xfrm>
              <a:off x="5287137" y="5508397"/>
              <a:ext cx="765888" cy="765888"/>
            </a:xfrm>
            <a:prstGeom prst="rect">
              <a:avLst/>
            </a:prstGeom>
          </p:spPr>
        </p:pic>
        <p:pic>
          <p:nvPicPr>
            <p:cNvPr id="25" name="図 24"/>
            <p:cNvPicPr>
              <a:picLocks noChangeAspect="1"/>
            </p:cNvPicPr>
            <p:nvPr userDrawn="1"/>
          </p:nvPicPr>
          <p:blipFill>
            <a:blip r:embed="rId19" cstate="print">
              <a:extLst>
                <a:ext uri="{28A0092B-C50C-407E-A947-70E740481C1C}">
                  <a14:useLocalDpi xmlns:a14="http://schemas.microsoft.com/office/drawing/2010/main" val="0"/>
                </a:ext>
              </a:extLst>
            </a:blip>
            <a:stretch>
              <a:fillRect/>
            </a:stretch>
          </p:blipFill>
          <p:spPr>
            <a:xfrm>
              <a:off x="6943854" y="5505873"/>
              <a:ext cx="766800" cy="766800"/>
            </a:xfrm>
            <a:prstGeom prst="rect">
              <a:avLst/>
            </a:prstGeom>
          </p:spPr>
        </p:pic>
      </p:grpSp>
    </p:spTree>
    <p:extLst>
      <p:ext uri="{BB962C8B-B14F-4D97-AF65-F5344CB8AC3E}">
        <p14:creationId xmlns:p14="http://schemas.microsoft.com/office/powerpoint/2010/main" val="42576645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1484243" y="171421"/>
            <a:ext cx="9869557" cy="1325563"/>
          </a:xfrm>
        </p:spPr>
        <p:txBody>
          <a:bodyPr/>
          <a:lstStyle/>
          <a:p>
            <a:r>
              <a:rPr kumimoji="1" lang="ja-JP" altLang="en-US" dirty="0"/>
              <a:t>マスター タイトルの書式設定</a:t>
            </a:r>
          </a:p>
        </p:txBody>
      </p:sp>
      <p:sp>
        <p:nvSpPr>
          <p:cNvPr id="3" name="コンテンツ プレースホルダー 2"/>
          <p:cNvSpPr>
            <a:spLocks noGrp="1"/>
          </p:cNvSpPr>
          <p:nvPr>
            <p:ph idx="1" hasCustomPrompt="1"/>
          </p:nvPr>
        </p:nvSpPr>
        <p:spPr/>
        <p:txBody>
          <a:bodyPr/>
          <a:lstStyle>
            <a:lvl1pPr marL="0" indent="0">
              <a:buNone/>
              <a:defRPr/>
            </a:lvl1pPr>
          </a:lstStyle>
          <a:p>
            <a:pPr lvl="0"/>
            <a:r>
              <a:rPr kumimoji="1" lang="ja-JP" altLang="en-US" dirty="0"/>
              <a:t>〇マスター テキストの書式設定</a:t>
            </a:r>
          </a:p>
          <a:p>
            <a:pPr lvl="1"/>
            <a:r>
              <a:rPr kumimoji="1" lang="ja-JP" altLang="en-US" dirty="0"/>
              <a:t>第 </a:t>
            </a:r>
            <a:r>
              <a:rPr kumimoji="1" lang="en-US" altLang="ja-JP" dirty="0"/>
              <a:t>2 </a:t>
            </a:r>
            <a:r>
              <a:rPr kumimoji="1" lang="ja-JP" altLang="en-US" dirty="0"/>
              <a:t>レベル</a:t>
            </a:r>
          </a:p>
          <a:p>
            <a:pPr lvl="2"/>
            <a:r>
              <a:rPr kumimoji="1" lang="ja-JP" altLang="en-US" dirty="0"/>
              <a:t>第 </a:t>
            </a:r>
            <a:r>
              <a:rPr kumimoji="1" lang="en-US" altLang="ja-JP" dirty="0"/>
              <a:t>3 </a:t>
            </a:r>
            <a:r>
              <a:rPr kumimoji="1" lang="ja-JP" altLang="en-US" dirty="0"/>
              <a:t>レベル</a:t>
            </a:r>
          </a:p>
          <a:p>
            <a:pPr lvl="3"/>
            <a:r>
              <a:rPr kumimoji="1" lang="ja-JP" altLang="en-US" dirty="0"/>
              <a:t>第 </a:t>
            </a:r>
            <a:r>
              <a:rPr kumimoji="1" lang="en-US" altLang="ja-JP" dirty="0"/>
              <a:t>4 </a:t>
            </a:r>
            <a:r>
              <a:rPr kumimoji="1" lang="ja-JP" altLang="en-US" dirty="0"/>
              <a:t>レベル</a:t>
            </a:r>
          </a:p>
          <a:p>
            <a:pPr lvl="4"/>
            <a:r>
              <a:rPr kumimoji="1" lang="ja-JP" altLang="en-US" dirty="0"/>
              <a:t>第 </a:t>
            </a:r>
            <a:r>
              <a:rPr kumimoji="1" lang="en-US" altLang="ja-JP" dirty="0"/>
              <a:t>5 </a:t>
            </a:r>
            <a:r>
              <a:rPr kumimoji="1" lang="ja-JP" altLang="en-US" dirty="0"/>
              <a:t>レベル</a:t>
            </a:r>
          </a:p>
        </p:txBody>
      </p:sp>
      <p:sp>
        <p:nvSpPr>
          <p:cNvPr id="4" name="日付プレースホルダー 3"/>
          <p:cNvSpPr>
            <a:spLocks noGrp="1"/>
          </p:cNvSpPr>
          <p:nvPr>
            <p:ph type="dt" sz="half" idx="10"/>
          </p:nvPr>
        </p:nvSpPr>
        <p:spPr/>
        <p:txBody>
          <a:bodyPr/>
          <a:lstStyle/>
          <a:p>
            <a:fld id="{9A47B99D-7633-4E4D-8F7E-C3F91BE512A3}" type="datetime1">
              <a:rPr kumimoji="1" lang="ja-JP" altLang="en-US" smtClean="0"/>
              <a:t>2023/8/16</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a:xfrm>
            <a:off x="9448800" y="6511955"/>
            <a:ext cx="2743200" cy="365125"/>
          </a:xfrm>
        </p:spPr>
        <p:txBody>
          <a:bodyPr/>
          <a:lstStyle/>
          <a:p>
            <a:fld id="{C9D87D91-12A4-4BCD-BC1C-9D22FB415AC1}" type="slidenum">
              <a:rPr kumimoji="1" lang="ja-JP" altLang="en-US" smtClean="0"/>
              <a:t>‹#›</a:t>
            </a:fld>
            <a:endParaRPr kumimoji="1" lang="ja-JP" altLang="en-US"/>
          </a:p>
        </p:txBody>
      </p:sp>
      <p:cxnSp>
        <p:nvCxnSpPr>
          <p:cNvPr id="8" name="直線コネクタ 7"/>
          <p:cNvCxnSpPr/>
          <p:nvPr userDrawn="1"/>
        </p:nvCxnSpPr>
        <p:spPr>
          <a:xfrm>
            <a:off x="0" y="1496984"/>
            <a:ext cx="12192000" cy="0"/>
          </a:xfrm>
          <a:prstGeom prst="line">
            <a:avLst/>
          </a:prstGeom>
          <a:ln w="41275"/>
        </p:spPr>
        <p:style>
          <a:lnRef idx="1">
            <a:schemeClr val="accent1"/>
          </a:lnRef>
          <a:fillRef idx="0">
            <a:schemeClr val="accent1"/>
          </a:fillRef>
          <a:effectRef idx="0">
            <a:schemeClr val="accent1"/>
          </a:effectRef>
          <a:fontRef idx="minor">
            <a:schemeClr val="tx1"/>
          </a:fontRef>
        </p:style>
      </p:cxnSp>
      <p:pic>
        <p:nvPicPr>
          <p:cNvPr id="9" name="図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32520" y="317368"/>
            <a:ext cx="1033671" cy="1033671"/>
          </a:xfrm>
          <a:prstGeom prst="rect">
            <a:avLst/>
          </a:prstGeom>
        </p:spPr>
      </p:pic>
    </p:spTree>
    <p:extLst>
      <p:ext uri="{BB962C8B-B14F-4D97-AF65-F5344CB8AC3E}">
        <p14:creationId xmlns:p14="http://schemas.microsoft.com/office/powerpoint/2010/main" val="274533976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831851" y="1709740"/>
            <a:ext cx="10515600" cy="2852737"/>
          </a:xfrm>
        </p:spPr>
        <p:txBody>
          <a:bodyPr anchor="b"/>
          <a:lstStyle>
            <a:lvl1pPr>
              <a:defRPr sz="6000"/>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831851" y="4589465"/>
            <a:ext cx="10515600" cy="1500187"/>
          </a:xfrm>
        </p:spPr>
        <p:txBody>
          <a:bodyPr/>
          <a:lstStyle>
            <a:lvl1pPr marL="0" indent="0">
              <a:buNone/>
              <a:defRPr sz="2400">
                <a:solidFill>
                  <a:schemeClr val="tx1">
                    <a:tint val="75000"/>
                  </a:schemeClr>
                </a:solidFill>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kumimoji="1" lang="ja-JP" altLang="en-US"/>
              <a:t>マスター テキストの書式設定</a:t>
            </a:r>
          </a:p>
        </p:txBody>
      </p:sp>
      <p:sp>
        <p:nvSpPr>
          <p:cNvPr id="4" name="日付プレースホルダー 3"/>
          <p:cNvSpPr>
            <a:spLocks noGrp="1"/>
          </p:cNvSpPr>
          <p:nvPr>
            <p:ph type="dt" sz="half" idx="10"/>
          </p:nvPr>
        </p:nvSpPr>
        <p:spPr/>
        <p:txBody>
          <a:bodyPr/>
          <a:lstStyle/>
          <a:p>
            <a:fld id="{0BEB5F11-C12E-4C36-BE8C-4D256262BA79}" type="datetime1">
              <a:rPr kumimoji="1" lang="ja-JP" altLang="en-US" smtClean="0"/>
              <a:t>2023/8/16</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a:xfrm>
            <a:off x="9448800" y="6492875"/>
            <a:ext cx="2743200" cy="365125"/>
          </a:xfrm>
        </p:spPr>
        <p:txBody>
          <a:bodyPr/>
          <a:lstStyle/>
          <a:p>
            <a:fld id="{C9D87D91-12A4-4BCD-BC1C-9D22FB415AC1}" type="slidenum">
              <a:rPr kumimoji="1" lang="ja-JP" altLang="en-US" smtClean="0"/>
              <a:t>‹#›</a:t>
            </a:fld>
            <a:endParaRPr kumimoji="1" lang="ja-JP" altLang="en-US"/>
          </a:p>
        </p:txBody>
      </p:sp>
    </p:spTree>
    <p:extLst>
      <p:ext uri="{BB962C8B-B14F-4D97-AF65-F5344CB8AC3E}">
        <p14:creationId xmlns:p14="http://schemas.microsoft.com/office/powerpoint/2010/main" val="82747175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sz="half" idx="1"/>
          </p:nvPr>
        </p:nvSpPr>
        <p:spPr>
          <a:xfrm>
            <a:off x="838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p:cNvSpPr>
            <a:spLocks noGrp="1"/>
          </p:cNvSpPr>
          <p:nvPr>
            <p:ph sz="half" idx="2"/>
          </p:nvPr>
        </p:nvSpPr>
        <p:spPr>
          <a:xfrm>
            <a:off x="6172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p:cNvSpPr>
            <a:spLocks noGrp="1"/>
          </p:cNvSpPr>
          <p:nvPr>
            <p:ph type="dt" sz="half" idx="10"/>
          </p:nvPr>
        </p:nvSpPr>
        <p:spPr/>
        <p:txBody>
          <a:bodyPr/>
          <a:lstStyle/>
          <a:p>
            <a:fld id="{E570F09A-1383-4E87-98A3-201051F9EDC0}" type="datetime1">
              <a:rPr kumimoji="1" lang="ja-JP" altLang="en-US" smtClean="0"/>
              <a:t>2023/8/16</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a:xfrm>
            <a:off x="9448800" y="6492875"/>
            <a:ext cx="2743200" cy="365125"/>
          </a:xfrm>
        </p:spPr>
        <p:txBody>
          <a:bodyPr/>
          <a:lstStyle/>
          <a:p>
            <a:fld id="{C9D87D91-12A4-4BCD-BC1C-9D22FB415AC1}" type="slidenum">
              <a:rPr kumimoji="1" lang="ja-JP" altLang="en-US" smtClean="0"/>
              <a:t>‹#›</a:t>
            </a:fld>
            <a:endParaRPr kumimoji="1" lang="ja-JP" altLang="en-US"/>
          </a:p>
        </p:txBody>
      </p:sp>
    </p:spTree>
    <p:extLst>
      <p:ext uri="{BB962C8B-B14F-4D97-AF65-F5344CB8AC3E}">
        <p14:creationId xmlns:p14="http://schemas.microsoft.com/office/powerpoint/2010/main" val="358591882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839788" y="365127"/>
            <a:ext cx="10515600" cy="1325563"/>
          </a:xfrm>
        </p:spPr>
        <p:txBody>
          <a:bodyPr/>
          <a:lstStyle/>
          <a:p>
            <a:r>
              <a:rPr kumimoji="1" lang="ja-JP" altLang="en-US"/>
              <a:t>マスター タイトルの書式設定</a:t>
            </a:r>
          </a:p>
        </p:txBody>
      </p:sp>
      <p:sp>
        <p:nvSpPr>
          <p:cNvPr id="3" name="テキスト プレースホルダー 2"/>
          <p:cNvSpPr>
            <a:spLocks noGrp="1"/>
          </p:cNvSpPr>
          <p:nvPr>
            <p:ph type="body" idx="1"/>
          </p:nvPr>
        </p:nvSpPr>
        <p:spPr>
          <a:xfrm>
            <a:off x="839789" y="1681163"/>
            <a:ext cx="5157787" cy="82391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kumimoji="1" lang="ja-JP" altLang="en-US"/>
              <a:t>マスター テキストの書式設定</a:t>
            </a:r>
          </a:p>
        </p:txBody>
      </p:sp>
      <p:sp>
        <p:nvSpPr>
          <p:cNvPr id="4" name="コンテンツ プレースホルダー 3"/>
          <p:cNvSpPr>
            <a:spLocks noGrp="1"/>
          </p:cNvSpPr>
          <p:nvPr>
            <p:ph sz="half" idx="2"/>
          </p:nvPr>
        </p:nvSpPr>
        <p:spPr>
          <a:xfrm>
            <a:off x="839789" y="2505075"/>
            <a:ext cx="5157787"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p:cNvSpPr>
            <a:spLocks noGrp="1"/>
          </p:cNvSpPr>
          <p:nvPr>
            <p:ph type="body" sz="quarter" idx="3"/>
          </p:nvPr>
        </p:nvSpPr>
        <p:spPr>
          <a:xfrm>
            <a:off x="6172201" y="1681163"/>
            <a:ext cx="5183188" cy="82391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kumimoji="1" lang="ja-JP" altLang="en-US"/>
              <a:t>マスター テキストの書式設定</a:t>
            </a:r>
          </a:p>
        </p:txBody>
      </p:sp>
      <p:sp>
        <p:nvSpPr>
          <p:cNvPr id="6" name="コンテンツ プレースホルダー 5"/>
          <p:cNvSpPr>
            <a:spLocks noGrp="1"/>
          </p:cNvSpPr>
          <p:nvPr>
            <p:ph sz="quarter" idx="4"/>
          </p:nvPr>
        </p:nvSpPr>
        <p:spPr>
          <a:xfrm>
            <a:off x="6172201" y="2505075"/>
            <a:ext cx="5183188"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p:cNvSpPr>
            <a:spLocks noGrp="1"/>
          </p:cNvSpPr>
          <p:nvPr>
            <p:ph type="dt" sz="half" idx="10"/>
          </p:nvPr>
        </p:nvSpPr>
        <p:spPr/>
        <p:txBody>
          <a:bodyPr/>
          <a:lstStyle/>
          <a:p>
            <a:fld id="{B5768B97-C085-4600-99C8-9EF8C3DF83F1}" type="datetime1">
              <a:rPr kumimoji="1" lang="ja-JP" altLang="en-US" smtClean="0"/>
              <a:t>2023/8/16</a:t>
            </a:fld>
            <a:endParaRPr kumimoji="1" lang="ja-JP" altLang="en-US"/>
          </a:p>
        </p:txBody>
      </p:sp>
      <p:sp>
        <p:nvSpPr>
          <p:cNvPr id="8" name="フッター プレースホルダー 7"/>
          <p:cNvSpPr>
            <a:spLocks noGrp="1"/>
          </p:cNvSpPr>
          <p:nvPr>
            <p:ph type="ftr" sz="quarter" idx="11"/>
          </p:nvPr>
        </p:nvSpPr>
        <p:spPr/>
        <p:txBody>
          <a:bodyPr/>
          <a:lstStyle/>
          <a:p>
            <a:endParaRPr kumimoji="1" lang="ja-JP" altLang="en-US"/>
          </a:p>
        </p:txBody>
      </p:sp>
      <p:sp>
        <p:nvSpPr>
          <p:cNvPr id="9" name="スライド番号プレースホルダー 8"/>
          <p:cNvSpPr>
            <a:spLocks noGrp="1"/>
          </p:cNvSpPr>
          <p:nvPr>
            <p:ph type="sldNum" sz="quarter" idx="12"/>
          </p:nvPr>
        </p:nvSpPr>
        <p:spPr>
          <a:xfrm>
            <a:off x="9448800" y="6486527"/>
            <a:ext cx="2743200" cy="365125"/>
          </a:xfrm>
        </p:spPr>
        <p:txBody>
          <a:bodyPr/>
          <a:lstStyle/>
          <a:p>
            <a:fld id="{C9D87D91-12A4-4BCD-BC1C-9D22FB415AC1}" type="slidenum">
              <a:rPr kumimoji="1" lang="ja-JP" altLang="en-US" smtClean="0"/>
              <a:t>‹#›</a:t>
            </a:fld>
            <a:endParaRPr kumimoji="1" lang="ja-JP" altLang="en-US"/>
          </a:p>
        </p:txBody>
      </p:sp>
    </p:spTree>
    <p:extLst>
      <p:ext uri="{BB962C8B-B14F-4D97-AF65-F5344CB8AC3E}">
        <p14:creationId xmlns:p14="http://schemas.microsoft.com/office/powerpoint/2010/main" val="24167667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日付プレースホルダー 2"/>
          <p:cNvSpPr>
            <a:spLocks noGrp="1"/>
          </p:cNvSpPr>
          <p:nvPr>
            <p:ph type="dt" sz="half" idx="10"/>
          </p:nvPr>
        </p:nvSpPr>
        <p:spPr/>
        <p:txBody>
          <a:bodyPr/>
          <a:lstStyle/>
          <a:p>
            <a:fld id="{69F23558-9804-41C3-BEB2-2DA18DB3416A}" type="datetime1">
              <a:rPr kumimoji="1" lang="ja-JP" altLang="en-US" smtClean="0"/>
              <a:t>2023/8/16</a:t>
            </a:fld>
            <a:endParaRPr kumimoji="1" lang="ja-JP" altLang="en-US"/>
          </a:p>
        </p:txBody>
      </p:sp>
      <p:sp>
        <p:nvSpPr>
          <p:cNvPr id="4" name="フッター プレースホルダー 3"/>
          <p:cNvSpPr>
            <a:spLocks noGrp="1"/>
          </p:cNvSpPr>
          <p:nvPr>
            <p:ph type="ftr" sz="quarter" idx="11"/>
          </p:nvPr>
        </p:nvSpPr>
        <p:spPr/>
        <p:txBody>
          <a:bodyPr/>
          <a:lstStyle/>
          <a:p>
            <a:endParaRPr kumimoji="1" lang="ja-JP" altLang="en-US"/>
          </a:p>
        </p:txBody>
      </p:sp>
      <p:sp>
        <p:nvSpPr>
          <p:cNvPr id="5" name="スライド番号プレースホルダー 4"/>
          <p:cNvSpPr>
            <a:spLocks noGrp="1"/>
          </p:cNvSpPr>
          <p:nvPr>
            <p:ph type="sldNum" sz="quarter" idx="12"/>
          </p:nvPr>
        </p:nvSpPr>
        <p:spPr>
          <a:xfrm>
            <a:off x="9448800" y="6492875"/>
            <a:ext cx="2743200" cy="365125"/>
          </a:xfrm>
        </p:spPr>
        <p:txBody>
          <a:bodyPr/>
          <a:lstStyle/>
          <a:p>
            <a:fld id="{C9D87D91-12A4-4BCD-BC1C-9D22FB415AC1}" type="slidenum">
              <a:rPr kumimoji="1" lang="ja-JP" altLang="en-US" smtClean="0"/>
              <a:t>‹#›</a:t>
            </a:fld>
            <a:endParaRPr kumimoji="1" lang="ja-JP" altLang="en-US"/>
          </a:p>
        </p:txBody>
      </p:sp>
    </p:spTree>
    <p:extLst>
      <p:ext uri="{BB962C8B-B14F-4D97-AF65-F5344CB8AC3E}">
        <p14:creationId xmlns:p14="http://schemas.microsoft.com/office/powerpoint/2010/main" val="53383814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3D9A223D-5D34-4E1F-8070-148203FC34EC}" type="datetime1">
              <a:rPr kumimoji="1" lang="ja-JP" altLang="en-US" smtClean="0"/>
              <a:t>2023/8/16</a:t>
            </a:fld>
            <a:endParaRPr kumimoji="1" lang="ja-JP" altLang="en-US"/>
          </a:p>
        </p:txBody>
      </p:sp>
      <p:sp>
        <p:nvSpPr>
          <p:cNvPr id="3" name="フッター プレースホルダー 2"/>
          <p:cNvSpPr>
            <a:spLocks noGrp="1"/>
          </p:cNvSpPr>
          <p:nvPr>
            <p:ph type="ftr" sz="quarter" idx="11"/>
          </p:nvPr>
        </p:nvSpPr>
        <p:spPr/>
        <p:txBody>
          <a:bodyPr/>
          <a:lstStyle/>
          <a:p>
            <a:endParaRPr kumimoji="1" lang="ja-JP" altLang="en-US"/>
          </a:p>
        </p:txBody>
      </p:sp>
      <p:sp>
        <p:nvSpPr>
          <p:cNvPr id="4" name="スライド番号プレースホルダー 3"/>
          <p:cNvSpPr>
            <a:spLocks noGrp="1"/>
          </p:cNvSpPr>
          <p:nvPr>
            <p:ph type="sldNum" sz="quarter" idx="12"/>
          </p:nvPr>
        </p:nvSpPr>
        <p:spPr>
          <a:xfrm>
            <a:off x="9448800" y="6492875"/>
            <a:ext cx="2743200" cy="365125"/>
          </a:xfrm>
        </p:spPr>
        <p:txBody>
          <a:bodyPr/>
          <a:lstStyle/>
          <a:p>
            <a:fld id="{C9D87D91-12A4-4BCD-BC1C-9D22FB415AC1}" type="slidenum">
              <a:rPr kumimoji="1" lang="ja-JP" altLang="en-US" smtClean="0"/>
              <a:t>‹#›</a:t>
            </a:fld>
            <a:endParaRPr kumimoji="1" lang="ja-JP" altLang="en-US"/>
          </a:p>
        </p:txBody>
      </p:sp>
    </p:spTree>
    <p:extLst>
      <p:ext uri="{BB962C8B-B14F-4D97-AF65-F5344CB8AC3E}">
        <p14:creationId xmlns:p14="http://schemas.microsoft.com/office/powerpoint/2010/main" val="182641749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コンテンツ プレースホルダー 2"/>
          <p:cNvSpPr>
            <a:spLocks noGrp="1"/>
          </p:cNvSpPr>
          <p:nvPr>
            <p:ph idx="1"/>
          </p:nvPr>
        </p:nvSpPr>
        <p:spPr>
          <a:xfrm>
            <a:off x="5183188" y="987427"/>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p:cNvSpPr>
            <a:spLocks noGrp="1"/>
          </p:cNvSpPr>
          <p:nvPr>
            <p:ph type="body" sz="half" idx="2"/>
          </p:nvPr>
        </p:nvSpPr>
        <p:spPr>
          <a:xfrm>
            <a:off x="839788" y="2057400"/>
            <a:ext cx="3932237" cy="3811588"/>
          </a:xfr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972FB378-AE09-41F3-BE0C-F378B9E12EFA}" type="datetime1">
              <a:rPr kumimoji="1" lang="ja-JP" altLang="en-US" smtClean="0"/>
              <a:t>2023/8/16</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a:xfrm>
            <a:off x="9448800" y="6492875"/>
            <a:ext cx="2743200" cy="365125"/>
          </a:xfrm>
        </p:spPr>
        <p:txBody>
          <a:bodyPr/>
          <a:lstStyle/>
          <a:p>
            <a:fld id="{C9D87D91-12A4-4BCD-BC1C-9D22FB415AC1}" type="slidenum">
              <a:rPr kumimoji="1" lang="ja-JP" altLang="en-US" smtClean="0"/>
              <a:t>‹#›</a:t>
            </a:fld>
            <a:endParaRPr kumimoji="1" lang="ja-JP" altLang="en-US"/>
          </a:p>
        </p:txBody>
      </p:sp>
    </p:spTree>
    <p:extLst>
      <p:ext uri="{BB962C8B-B14F-4D97-AF65-F5344CB8AC3E}">
        <p14:creationId xmlns:p14="http://schemas.microsoft.com/office/powerpoint/2010/main" val="76428463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838200" y="365127"/>
            <a:ext cx="10515600" cy="1325563"/>
          </a:xfrm>
          <a:prstGeom prst="rect">
            <a:avLst/>
          </a:prstGeom>
        </p:spPr>
        <p:txBody>
          <a:bodyPr vert="horz" lIns="91440" tIns="45720" rIns="91440" bIns="45720" rtlCol="0" anchor="ctr">
            <a:normAutofit/>
          </a:bodyPr>
          <a:lstStyle/>
          <a:p>
            <a:r>
              <a:rPr kumimoji="1" lang="ja-JP" altLang="en-US" dirty="0"/>
              <a:t>マスター タイトルの書式設定</a:t>
            </a:r>
          </a:p>
        </p:txBody>
      </p:sp>
      <p:sp>
        <p:nvSpPr>
          <p:cNvPr id="3" name="テキスト プレースホルダー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2"/>
          </p:nvPr>
        </p:nvSpPr>
        <p:spPr>
          <a:xfrm>
            <a:off x="838200" y="6356352"/>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5FC44CA-1075-4557-968E-49CF3706977F}" type="datetime1">
              <a:rPr kumimoji="1" lang="ja-JP" altLang="en-US" smtClean="0"/>
              <a:t>2023/8/16</a:t>
            </a:fld>
            <a:endParaRPr kumimoji="1" lang="ja-JP" altLang="en-US"/>
          </a:p>
        </p:txBody>
      </p:sp>
      <p:sp>
        <p:nvSpPr>
          <p:cNvPr id="5" name="フッター プレースホルダー 4"/>
          <p:cNvSpPr>
            <a:spLocks noGrp="1"/>
          </p:cNvSpPr>
          <p:nvPr>
            <p:ph type="ftr" sz="quarter" idx="3"/>
          </p:nvPr>
        </p:nvSpPr>
        <p:spPr>
          <a:xfrm>
            <a:off x="4038600" y="6356352"/>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p:cNvSpPr>
            <a:spLocks noGrp="1"/>
          </p:cNvSpPr>
          <p:nvPr>
            <p:ph type="sldNum" sz="quarter" idx="4"/>
          </p:nvPr>
        </p:nvSpPr>
        <p:spPr>
          <a:xfrm>
            <a:off x="8610600" y="6356352"/>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9D87D91-12A4-4BCD-BC1C-9D22FB415AC1}" type="slidenum">
              <a:rPr kumimoji="1" lang="ja-JP" altLang="en-US" smtClean="0"/>
              <a:t>‹#›</a:t>
            </a:fld>
            <a:endParaRPr kumimoji="1" lang="ja-JP" altLang="en-US"/>
          </a:p>
        </p:txBody>
      </p:sp>
    </p:spTree>
    <p:extLst>
      <p:ext uri="{BB962C8B-B14F-4D97-AF65-F5344CB8AC3E}">
        <p14:creationId xmlns:p14="http://schemas.microsoft.com/office/powerpoint/2010/main" val="676494445"/>
      </p:ext>
    </p:extLst>
  </p:cSld>
  <p:clrMap bg1="lt1" tx1="dk1" bg2="lt2" tx2="dk2" accent1="accent1" accent2="accent2" accent3="accent3" accent4="accent4" accent5="accent5" accent6="accent6" hlink="hlink" folHlink="folHlink"/>
  <p:sldLayoutIdLst>
    <p:sldLayoutId id="2147483649" r:id="rId1"/>
    <p:sldLayoutId id="2147483660"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hf hdr="0" ftr="0" dt="0"/>
  <p:txStyles>
    <p:titleStyle>
      <a:lvl1pPr algn="l" defTabSz="914377"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594" indent="-228594" algn="l" defTabSz="914377"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377" rtl="0" eaLnBrk="1" latinLnBrk="0" hangingPunct="1">
        <a:defRPr kumimoji="1" sz="1800" kern="1200">
          <a:solidFill>
            <a:schemeClr val="tx1"/>
          </a:solidFill>
          <a:latin typeface="+mn-lt"/>
          <a:ea typeface="+mn-ea"/>
          <a:cs typeface="+mn-cs"/>
        </a:defRPr>
      </a:lvl1pPr>
      <a:lvl2pPr marL="457189" algn="l" defTabSz="914377" rtl="0" eaLnBrk="1" latinLnBrk="0" hangingPunct="1">
        <a:defRPr kumimoji="1" sz="1800" kern="1200">
          <a:solidFill>
            <a:schemeClr val="tx1"/>
          </a:solidFill>
          <a:latin typeface="+mn-lt"/>
          <a:ea typeface="+mn-ea"/>
          <a:cs typeface="+mn-cs"/>
        </a:defRPr>
      </a:lvl2pPr>
      <a:lvl3pPr marL="914377" algn="l" defTabSz="914377" rtl="0" eaLnBrk="1" latinLnBrk="0" hangingPunct="1">
        <a:defRPr kumimoji="1" sz="1800" kern="1200">
          <a:solidFill>
            <a:schemeClr val="tx1"/>
          </a:solidFill>
          <a:latin typeface="+mn-lt"/>
          <a:ea typeface="+mn-ea"/>
          <a:cs typeface="+mn-cs"/>
        </a:defRPr>
      </a:lvl3pPr>
      <a:lvl4pPr marL="1371566" algn="l" defTabSz="914377" rtl="0" eaLnBrk="1" latinLnBrk="0" hangingPunct="1">
        <a:defRPr kumimoji="1" sz="1800" kern="1200">
          <a:solidFill>
            <a:schemeClr val="tx1"/>
          </a:solidFill>
          <a:latin typeface="+mn-lt"/>
          <a:ea typeface="+mn-ea"/>
          <a:cs typeface="+mn-cs"/>
        </a:defRPr>
      </a:lvl4pPr>
      <a:lvl5pPr marL="1828754" algn="l" defTabSz="914377" rtl="0" eaLnBrk="1" latinLnBrk="0" hangingPunct="1">
        <a:defRPr kumimoji="1" sz="1800" kern="1200">
          <a:solidFill>
            <a:schemeClr val="tx1"/>
          </a:solidFill>
          <a:latin typeface="+mn-lt"/>
          <a:ea typeface="+mn-ea"/>
          <a:cs typeface="+mn-cs"/>
        </a:defRPr>
      </a:lvl5pPr>
      <a:lvl6pPr marL="2285943" algn="l" defTabSz="914377" rtl="0" eaLnBrk="1" latinLnBrk="0" hangingPunct="1">
        <a:defRPr kumimoji="1" sz="1800" kern="1200">
          <a:solidFill>
            <a:schemeClr val="tx1"/>
          </a:solidFill>
          <a:latin typeface="+mn-lt"/>
          <a:ea typeface="+mn-ea"/>
          <a:cs typeface="+mn-cs"/>
        </a:defRPr>
      </a:lvl6pPr>
      <a:lvl7pPr marL="2743131" algn="l" defTabSz="914377" rtl="0" eaLnBrk="1" latinLnBrk="0" hangingPunct="1">
        <a:defRPr kumimoji="1" sz="1800" kern="1200">
          <a:solidFill>
            <a:schemeClr val="tx1"/>
          </a:solidFill>
          <a:latin typeface="+mn-lt"/>
          <a:ea typeface="+mn-ea"/>
          <a:cs typeface="+mn-cs"/>
        </a:defRPr>
      </a:lvl7pPr>
      <a:lvl8pPr marL="3200320" algn="l" defTabSz="914377" rtl="0" eaLnBrk="1" latinLnBrk="0" hangingPunct="1">
        <a:defRPr kumimoji="1" sz="1800" kern="1200">
          <a:solidFill>
            <a:schemeClr val="tx1"/>
          </a:solidFill>
          <a:latin typeface="+mn-lt"/>
          <a:ea typeface="+mn-ea"/>
          <a:cs typeface="+mn-cs"/>
        </a:defRPr>
      </a:lvl8pPr>
      <a:lvl9pPr marL="3657509" algn="l" defTabSz="914377"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15.png"/><Relationship Id="rId13" Type="http://schemas.openxmlformats.org/officeDocument/2006/relationships/image" Target="../media/image4.png"/><Relationship Id="rId18" Type="http://schemas.openxmlformats.org/officeDocument/2006/relationships/image" Target="../media/image9.png"/><Relationship Id="rId3" Type="http://schemas.openxmlformats.org/officeDocument/2006/relationships/image" Target="../media/image10.png"/><Relationship Id="rId7" Type="http://schemas.openxmlformats.org/officeDocument/2006/relationships/image" Target="../media/image14.png"/><Relationship Id="rId12" Type="http://schemas.openxmlformats.org/officeDocument/2006/relationships/image" Target="../media/image3.png"/><Relationship Id="rId17" Type="http://schemas.openxmlformats.org/officeDocument/2006/relationships/image" Target="../media/image8.png"/><Relationship Id="rId2" Type="http://schemas.openxmlformats.org/officeDocument/2006/relationships/image" Target="../media/image20.png"/><Relationship Id="rId16" Type="http://schemas.openxmlformats.org/officeDocument/2006/relationships/image" Target="../media/image7.png"/><Relationship Id="rId1" Type="http://schemas.openxmlformats.org/officeDocument/2006/relationships/slideLayout" Target="../slideLayouts/slideLayout4.xml"/><Relationship Id="rId6" Type="http://schemas.openxmlformats.org/officeDocument/2006/relationships/image" Target="../media/image13.png"/><Relationship Id="rId11" Type="http://schemas.openxmlformats.org/officeDocument/2006/relationships/image" Target="../media/image2.png"/><Relationship Id="rId5" Type="http://schemas.openxmlformats.org/officeDocument/2006/relationships/image" Target="../media/image12.png"/><Relationship Id="rId15" Type="http://schemas.openxmlformats.org/officeDocument/2006/relationships/image" Target="../media/image6.png"/><Relationship Id="rId10" Type="http://schemas.openxmlformats.org/officeDocument/2006/relationships/image" Target="../media/image17.png"/><Relationship Id="rId19" Type="http://schemas.openxmlformats.org/officeDocument/2006/relationships/image" Target="../media/image1.png"/><Relationship Id="rId4" Type="http://schemas.openxmlformats.org/officeDocument/2006/relationships/image" Target="../media/image11.png"/><Relationship Id="rId9" Type="http://schemas.openxmlformats.org/officeDocument/2006/relationships/image" Target="../media/image16.png"/><Relationship Id="rId14" Type="http://schemas.openxmlformats.org/officeDocument/2006/relationships/image" Target="../media/image5.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media/image36.jpe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JP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image" Target="../media/image40.pn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image" Target="../media/image42.emf"/><Relationship Id="rId1" Type="http://schemas.openxmlformats.org/officeDocument/2006/relationships/slideLayout" Target="../slideLayouts/slideLayout3.xml"/><Relationship Id="rId6" Type="http://schemas.openxmlformats.org/officeDocument/2006/relationships/image" Target="../media/image4.png"/><Relationship Id="rId5" Type="http://schemas.openxmlformats.org/officeDocument/2006/relationships/image" Target="../media/image2.png"/><Relationship Id="rId4" Type="http://schemas.openxmlformats.org/officeDocument/2006/relationships/image" Target="../media/image17.png"/><Relationship Id="rId9" Type="http://schemas.openxmlformats.org/officeDocument/2006/relationships/image" Target="../media/image7.png"/></Relationships>
</file>

<file path=ppt/slides/_rels/slide17.xml.rels><?xml version="1.0" encoding="UTF-8" standalone="yes"?>
<Relationships xmlns="http://schemas.openxmlformats.org/package/2006/relationships"><Relationship Id="rId8" Type="http://schemas.openxmlformats.org/officeDocument/2006/relationships/image" Target="../media/image13.png"/><Relationship Id="rId13" Type="http://schemas.openxmlformats.org/officeDocument/2006/relationships/image" Target="../media/image2.png"/><Relationship Id="rId18" Type="http://schemas.openxmlformats.org/officeDocument/2006/relationships/image" Target="../media/image7.png"/><Relationship Id="rId3" Type="http://schemas.openxmlformats.org/officeDocument/2006/relationships/image" Target="../media/image44.jpeg"/><Relationship Id="rId21" Type="http://schemas.openxmlformats.org/officeDocument/2006/relationships/image" Target="../media/image1.png"/><Relationship Id="rId7" Type="http://schemas.openxmlformats.org/officeDocument/2006/relationships/image" Target="../media/image12.png"/><Relationship Id="rId12" Type="http://schemas.openxmlformats.org/officeDocument/2006/relationships/image" Target="../media/image17.png"/><Relationship Id="rId17" Type="http://schemas.openxmlformats.org/officeDocument/2006/relationships/image" Target="../media/image6.png"/><Relationship Id="rId2" Type="http://schemas.openxmlformats.org/officeDocument/2006/relationships/image" Target="../media/image43.png"/><Relationship Id="rId16" Type="http://schemas.openxmlformats.org/officeDocument/2006/relationships/image" Target="../media/image5.png"/><Relationship Id="rId20" Type="http://schemas.openxmlformats.org/officeDocument/2006/relationships/image" Target="../media/image9.png"/><Relationship Id="rId1" Type="http://schemas.openxmlformats.org/officeDocument/2006/relationships/slideLayout" Target="../slideLayouts/slideLayout3.xml"/><Relationship Id="rId6" Type="http://schemas.openxmlformats.org/officeDocument/2006/relationships/image" Target="../media/image11.png"/><Relationship Id="rId11" Type="http://schemas.openxmlformats.org/officeDocument/2006/relationships/image" Target="../media/image16.png"/><Relationship Id="rId5" Type="http://schemas.openxmlformats.org/officeDocument/2006/relationships/image" Target="../media/image10.png"/><Relationship Id="rId15" Type="http://schemas.openxmlformats.org/officeDocument/2006/relationships/image" Target="../media/image4.png"/><Relationship Id="rId23" Type="http://schemas.openxmlformats.org/officeDocument/2006/relationships/image" Target="../media/image47.png"/><Relationship Id="rId10" Type="http://schemas.openxmlformats.org/officeDocument/2006/relationships/image" Target="../media/image15.png"/><Relationship Id="rId19" Type="http://schemas.openxmlformats.org/officeDocument/2006/relationships/image" Target="../media/image8.png"/><Relationship Id="rId4" Type="http://schemas.openxmlformats.org/officeDocument/2006/relationships/image" Target="../media/image45.PNG"/><Relationship Id="rId9" Type="http://schemas.openxmlformats.org/officeDocument/2006/relationships/image" Target="../media/image14.png"/><Relationship Id="rId14" Type="http://schemas.openxmlformats.org/officeDocument/2006/relationships/image" Target="../media/image3.png"/><Relationship Id="rId22" Type="http://schemas.openxmlformats.org/officeDocument/2006/relationships/image" Target="../media/image46.png"/></Relationships>
</file>

<file path=ppt/slides/_rels/slide18.xml.rels><?xml version="1.0" encoding="UTF-8" standalone="yes"?>
<Relationships xmlns="http://schemas.openxmlformats.org/package/2006/relationships"><Relationship Id="rId8" Type="http://schemas.openxmlformats.org/officeDocument/2006/relationships/image" Target="../media/image14.png"/><Relationship Id="rId13" Type="http://schemas.openxmlformats.org/officeDocument/2006/relationships/image" Target="../media/image3.png"/><Relationship Id="rId18" Type="http://schemas.openxmlformats.org/officeDocument/2006/relationships/image" Target="../media/image8.png"/><Relationship Id="rId3" Type="http://schemas.openxmlformats.org/officeDocument/2006/relationships/image" Target="../media/image49.png"/><Relationship Id="rId7" Type="http://schemas.openxmlformats.org/officeDocument/2006/relationships/image" Target="../media/image13.png"/><Relationship Id="rId12" Type="http://schemas.openxmlformats.org/officeDocument/2006/relationships/image" Target="../media/image2.png"/><Relationship Id="rId17" Type="http://schemas.openxmlformats.org/officeDocument/2006/relationships/image" Target="../media/image7.png"/><Relationship Id="rId2" Type="http://schemas.openxmlformats.org/officeDocument/2006/relationships/image" Target="../media/image48.png"/><Relationship Id="rId16" Type="http://schemas.openxmlformats.org/officeDocument/2006/relationships/image" Target="../media/image6.png"/><Relationship Id="rId20" Type="http://schemas.openxmlformats.org/officeDocument/2006/relationships/image" Target="../media/image1.png"/><Relationship Id="rId1" Type="http://schemas.openxmlformats.org/officeDocument/2006/relationships/slideLayout" Target="../slideLayouts/slideLayout3.xml"/><Relationship Id="rId6" Type="http://schemas.openxmlformats.org/officeDocument/2006/relationships/image" Target="../media/image12.png"/><Relationship Id="rId11" Type="http://schemas.openxmlformats.org/officeDocument/2006/relationships/image" Target="../media/image17.png"/><Relationship Id="rId5" Type="http://schemas.openxmlformats.org/officeDocument/2006/relationships/image" Target="../media/image11.png"/><Relationship Id="rId15" Type="http://schemas.openxmlformats.org/officeDocument/2006/relationships/image" Target="../media/image5.png"/><Relationship Id="rId10" Type="http://schemas.openxmlformats.org/officeDocument/2006/relationships/image" Target="../media/image16.png"/><Relationship Id="rId19" Type="http://schemas.openxmlformats.org/officeDocument/2006/relationships/image" Target="../media/image9.png"/><Relationship Id="rId4" Type="http://schemas.openxmlformats.org/officeDocument/2006/relationships/image" Target="../media/image10.png"/><Relationship Id="rId9" Type="http://schemas.openxmlformats.org/officeDocument/2006/relationships/image" Target="../media/image15.png"/><Relationship Id="rId14" Type="http://schemas.openxmlformats.org/officeDocument/2006/relationships/image" Target="../media/image4.png"/></Relationships>
</file>

<file path=ppt/slides/_rels/slide19.xml.rels><?xml version="1.0" encoding="UTF-8" standalone="yes"?>
<Relationships xmlns="http://schemas.openxmlformats.org/package/2006/relationships"><Relationship Id="rId8" Type="http://schemas.openxmlformats.org/officeDocument/2006/relationships/image" Target="../media/image56.jpg"/><Relationship Id="rId3" Type="http://schemas.openxmlformats.org/officeDocument/2006/relationships/image" Target="../media/image51.png"/><Relationship Id="rId7" Type="http://schemas.openxmlformats.org/officeDocument/2006/relationships/image" Target="../media/image55.jpg"/><Relationship Id="rId2" Type="http://schemas.openxmlformats.org/officeDocument/2006/relationships/image" Target="../media/image50.png"/><Relationship Id="rId1" Type="http://schemas.openxmlformats.org/officeDocument/2006/relationships/slideLayout" Target="../slideLayouts/slideLayout3.xml"/><Relationship Id="rId6" Type="http://schemas.openxmlformats.org/officeDocument/2006/relationships/image" Target="../media/image54.jpg"/><Relationship Id="rId5" Type="http://schemas.openxmlformats.org/officeDocument/2006/relationships/image" Target="../media/image53.png"/><Relationship Id="rId4" Type="http://schemas.openxmlformats.org/officeDocument/2006/relationships/image" Target="../media/image52.png"/><Relationship Id="rId9" Type="http://schemas.openxmlformats.org/officeDocument/2006/relationships/image" Target="../media/image57.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0.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image" Target="../media/image58.png"/><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61.jpeg"/><Relationship Id="rId2" Type="http://schemas.openxmlformats.org/officeDocument/2006/relationships/image" Target="../media/image60.jpeg"/><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8" Type="http://schemas.openxmlformats.org/officeDocument/2006/relationships/image" Target="../media/image67.png"/><Relationship Id="rId13" Type="http://schemas.openxmlformats.org/officeDocument/2006/relationships/image" Target="../media/image70.png"/><Relationship Id="rId3" Type="http://schemas.openxmlformats.org/officeDocument/2006/relationships/image" Target="../media/image63.png"/><Relationship Id="rId7" Type="http://schemas.openxmlformats.org/officeDocument/2006/relationships/image" Target="../media/image12.png"/><Relationship Id="rId12" Type="http://schemas.openxmlformats.org/officeDocument/2006/relationships/image" Target="../media/image69.png"/><Relationship Id="rId2" Type="http://schemas.openxmlformats.org/officeDocument/2006/relationships/image" Target="../media/image62.png"/><Relationship Id="rId1" Type="http://schemas.openxmlformats.org/officeDocument/2006/relationships/slideLayout" Target="../slideLayouts/slideLayout3.xml"/><Relationship Id="rId6" Type="http://schemas.openxmlformats.org/officeDocument/2006/relationships/image" Target="../media/image66.png"/><Relationship Id="rId11" Type="http://schemas.microsoft.com/office/2007/relationships/hdphoto" Target="../media/hdphoto1.wdp"/><Relationship Id="rId5" Type="http://schemas.openxmlformats.org/officeDocument/2006/relationships/image" Target="../media/image65.png"/><Relationship Id="rId15" Type="http://schemas.openxmlformats.org/officeDocument/2006/relationships/image" Target="../media/image72.png"/><Relationship Id="rId10" Type="http://schemas.openxmlformats.org/officeDocument/2006/relationships/image" Target="../media/image68.png"/><Relationship Id="rId4" Type="http://schemas.openxmlformats.org/officeDocument/2006/relationships/image" Target="../media/image64.png"/><Relationship Id="rId9" Type="http://schemas.openxmlformats.org/officeDocument/2006/relationships/image" Target="../media/image4.png"/><Relationship Id="rId14" Type="http://schemas.openxmlformats.org/officeDocument/2006/relationships/image" Target="../media/image71.png"/></Relationships>
</file>

<file path=ppt/slides/_rels/slide24.xml.rels><?xml version="1.0" encoding="UTF-8" standalone="yes"?>
<Relationships xmlns="http://schemas.openxmlformats.org/package/2006/relationships"><Relationship Id="rId3" Type="http://schemas.openxmlformats.org/officeDocument/2006/relationships/hyperlink" Target="https://twitter.com/osakaprefSDGs" TargetMode="External"/><Relationship Id="rId2" Type="http://schemas.openxmlformats.org/officeDocument/2006/relationships/image" Target="../media/image73.png"/><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25.jpg"/><Relationship Id="rId7" Type="http://schemas.openxmlformats.org/officeDocument/2006/relationships/image" Target="../media/image29.jpg"/><Relationship Id="rId2" Type="http://schemas.openxmlformats.org/officeDocument/2006/relationships/image" Target="../media/image24.jpg"/><Relationship Id="rId1" Type="http://schemas.openxmlformats.org/officeDocument/2006/relationships/slideLayout" Target="../slideLayouts/slideLayout3.xml"/><Relationship Id="rId6" Type="http://schemas.openxmlformats.org/officeDocument/2006/relationships/image" Target="../media/image28.jpeg"/><Relationship Id="rId5" Type="http://schemas.openxmlformats.org/officeDocument/2006/relationships/image" Target="../media/image27.png"/><Relationship Id="rId4" Type="http://schemas.openxmlformats.org/officeDocument/2006/relationships/image" Target="../media/image26.jpeg"/></Relationships>
</file>

<file path=ppt/slides/_rels/slide7.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30.jpeg"/><Relationship Id="rId1" Type="http://schemas.openxmlformats.org/officeDocument/2006/relationships/slideLayout" Target="../slideLayouts/slideLayout3.xml"/><Relationship Id="rId5" Type="http://schemas.openxmlformats.org/officeDocument/2006/relationships/image" Target="../media/image32.jpeg"/><Relationship Id="rId4" Type="http://schemas.openxmlformats.org/officeDocument/2006/relationships/image" Target="../media/image31.jpg"/></Relationships>
</file>

<file path=ppt/slides/_rels/slide8.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33.JPG"/><Relationship Id="rId1" Type="http://schemas.openxmlformats.org/officeDocument/2006/relationships/slideLayout" Target="../slideLayouts/slideLayout3.xml"/><Relationship Id="rId4" Type="http://schemas.openxmlformats.org/officeDocument/2006/relationships/image" Target="../media/image35.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831851" y="1442605"/>
            <a:ext cx="10515600" cy="2852737"/>
          </a:xfrm>
        </p:spPr>
        <p:txBody>
          <a:bodyPr anchor="t">
            <a:normAutofit/>
          </a:bodyPr>
          <a:lstStyle/>
          <a:p>
            <a:pPr algn="ctr"/>
            <a:r>
              <a:rPr lang="en-US" altLang="ja-JP" sz="4400" b="1" dirty="0" smtClean="0">
                <a:solidFill>
                  <a:srgbClr val="002060"/>
                </a:solidFill>
                <a:latin typeface="Meiryo UI" panose="020B0604030504040204" pitchFamily="50" charset="-128"/>
                <a:ea typeface="Meiryo UI" panose="020B0604030504040204" pitchFamily="50" charset="-128"/>
                <a:cs typeface="Meiryo UI" panose="020B0604030504040204" pitchFamily="50" charset="-128"/>
              </a:rPr>
              <a:t>2022</a:t>
            </a:r>
            <a:r>
              <a:rPr lang="ja-JP" altLang="en-US" sz="4400" b="1" dirty="0" smtClean="0">
                <a:solidFill>
                  <a:srgbClr val="002060"/>
                </a:solidFill>
                <a:latin typeface="+mn-ea"/>
                <a:ea typeface="+mn-ea"/>
              </a:rPr>
              <a:t>年度</a:t>
            </a:r>
            <a:r>
              <a:rPr lang="ja-JP" altLang="en-US" sz="4400" b="1" dirty="0">
                <a:solidFill>
                  <a:srgbClr val="002060"/>
                </a:solidFill>
                <a:latin typeface="+mn-ea"/>
                <a:ea typeface="+mn-ea"/>
              </a:rPr>
              <a:t>（</a:t>
            </a:r>
            <a:r>
              <a:rPr lang="ja-JP" altLang="en-US" sz="4400" b="1" dirty="0" smtClean="0">
                <a:solidFill>
                  <a:srgbClr val="002060"/>
                </a:solidFill>
                <a:latin typeface="+mn-ea"/>
                <a:ea typeface="+mn-ea"/>
              </a:rPr>
              <a:t>令和４年度</a:t>
            </a:r>
            <a:r>
              <a:rPr lang="ja-JP" altLang="en-US" sz="4400" b="1" dirty="0">
                <a:solidFill>
                  <a:srgbClr val="002060"/>
                </a:solidFill>
                <a:latin typeface="+mn-ea"/>
                <a:ea typeface="+mn-ea"/>
              </a:rPr>
              <a:t>）</a:t>
            </a:r>
            <a:r>
              <a:rPr lang="en-US" altLang="ja-JP" sz="4400" b="1" dirty="0">
                <a:solidFill>
                  <a:srgbClr val="002060"/>
                </a:solidFill>
                <a:latin typeface="+mn-ea"/>
                <a:ea typeface="+mn-ea"/>
              </a:rPr>
              <a:t/>
            </a:r>
            <a:br>
              <a:rPr lang="en-US" altLang="ja-JP" sz="4400" b="1" dirty="0">
                <a:solidFill>
                  <a:srgbClr val="002060"/>
                </a:solidFill>
                <a:latin typeface="+mn-ea"/>
                <a:ea typeface="+mn-ea"/>
              </a:rPr>
            </a:br>
            <a:r>
              <a:rPr lang="en-US" altLang="ja-JP" sz="4400" b="1" dirty="0">
                <a:solidFill>
                  <a:srgbClr val="002060"/>
                </a:solidFill>
                <a:latin typeface="+mn-ea"/>
                <a:ea typeface="+mn-ea"/>
              </a:rPr>
              <a:t/>
            </a:r>
            <a:br>
              <a:rPr lang="en-US" altLang="ja-JP" sz="4400" b="1" dirty="0">
                <a:solidFill>
                  <a:srgbClr val="002060"/>
                </a:solidFill>
                <a:latin typeface="+mn-ea"/>
                <a:ea typeface="+mn-ea"/>
              </a:rPr>
            </a:br>
            <a:r>
              <a:rPr kumimoji="1" lang="ja-JP" altLang="en-US" sz="5400" b="1" dirty="0">
                <a:solidFill>
                  <a:srgbClr val="002060"/>
                </a:solidFill>
                <a:latin typeface="+mn-ea"/>
                <a:ea typeface="+mn-ea"/>
              </a:rPr>
              <a:t>大阪府の</a:t>
            </a:r>
            <a:r>
              <a:rPr lang="en-US" altLang="ja-JP" sz="5400" b="1" dirty="0">
                <a:solidFill>
                  <a:srgbClr val="002060"/>
                </a:solidFill>
                <a:latin typeface="+mn-ea"/>
                <a:ea typeface="+mn-ea"/>
                <a:cs typeface="Meiryo UI" panose="020B0604030504040204" pitchFamily="50" charset="-128"/>
              </a:rPr>
              <a:t>SDGs</a:t>
            </a:r>
            <a:r>
              <a:rPr lang="ja-JP" altLang="en-US" sz="5400" b="1" dirty="0">
                <a:solidFill>
                  <a:srgbClr val="002060"/>
                </a:solidFill>
                <a:latin typeface="+mn-ea"/>
                <a:ea typeface="+mn-ea"/>
              </a:rPr>
              <a:t>に関する取組み</a:t>
            </a:r>
            <a:endParaRPr kumimoji="1" lang="ja-JP" altLang="en-US" sz="5400" b="1" dirty="0">
              <a:solidFill>
                <a:srgbClr val="002060"/>
              </a:solidFill>
              <a:latin typeface="+mn-ea"/>
              <a:ea typeface="+mn-ea"/>
            </a:endParaRPr>
          </a:p>
        </p:txBody>
      </p:sp>
      <p:sp>
        <p:nvSpPr>
          <p:cNvPr id="3" name="テキスト プレースホルダー 2"/>
          <p:cNvSpPr>
            <a:spLocks noGrp="1"/>
          </p:cNvSpPr>
          <p:nvPr>
            <p:ph type="body" idx="1"/>
          </p:nvPr>
        </p:nvSpPr>
        <p:spPr>
          <a:xfrm>
            <a:off x="831851" y="4670148"/>
            <a:ext cx="10515600" cy="1500187"/>
          </a:xfrm>
        </p:spPr>
        <p:txBody>
          <a:bodyPr anchor="b">
            <a:normAutofit fontScale="55000" lnSpcReduction="20000"/>
          </a:bodyPr>
          <a:lstStyle/>
          <a:p>
            <a:pPr algn="ctr"/>
            <a:endParaRPr lang="en-US" altLang="ja-JP" dirty="0">
              <a:solidFill>
                <a:srgbClr val="002060"/>
              </a:solidFill>
              <a:latin typeface="Meiryo UI" panose="020B0604030504040204" pitchFamily="50" charset="-128"/>
              <a:ea typeface="Meiryo UI" panose="020B0604030504040204" pitchFamily="50" charset="-128"/>
            </a:endParaRPr>
          </a:p>
          <a:p>
            <a:pPr algn="ctr"/>
            <a:endParaRPr lang="en-US" altLang="ja-JP" dirty="0">
              <a:solidFill>
                <a:srgbClr val="002060"/>
              </a:solidFill>
              <a:latin typeface="Meiryo UI" panose="020B0604030504040204" pitchFamily="50" charset="-128"/>
              <a:ea typeface="Meiryo UI" panose="020B0604030504040204" pitchFamily="50" charset="-128"/>
            </a:endParaRPr>
          </a:p>
          <a:p>
            <a:pPr algn="ctr"/>
            <a:endParaRPr lang="en-US" altLang="ja-JP" dirty="0">
              <a:solidFill>
                <a:srgbClr val="002060"/>
              </a:solidFill>
              <a:latin typeface="Meiryo UI" panose="020B0604030504040204" pitchFamily="50" charset="-128"/>
              <a:ea typeface="Meiryo UI" panose="020B0604030504040204" pitchFamily="50" charset="-128"/>
            </a:endParaRPr>
          </a:p>
          <a:p>
            <a:pPr algn="ctr"/>
            <a:endParaRPr lang="en-US" altLang="ja-JP" dirty="0">
              <a:solidFill>
                <a:srgbClr val="002060"/>
              </a:solidFill>
              <a:latin typeface="Meiryo UI" panose="020B0604030504040204" pitchFamily="50" charset="-128"/>
              <a:ea typeface="Meiryo UI" panose="020B0604030504040204" pitchFamily="50" charset="-128"/>
            </a:endParaRPr>
          </a:p>
          <a:p>
            <a:pPr algn="ctr"/>
            <a:r>
              <a:rPr lang="en-US" altLang="ja-JP" dirty="0">
                <a:solidFill>
                  <a:srgbClr val="002060"/>
                </a:solidFill>
                <a:latin typeface="Meiryo UI" panose="020B0604030504040204" pitchFamily="50" charset="-128"/>
                <a:ea typeface="Meiryo UI" panose="020B0604030504040204" pitchFamily="50" charset="-128"/>
              </a:rPr>
              <a:t/>
            </a:r>
            <a:br>
              <a:rPr lang="en-US" altLang="ja-JP" dirty="0">
                <a:solidFill>
                  <a:srgbClr val="002060"/>
                </a:solidFill>
                <a:latin typeface="Meiryo UI" panose="020B0604030504040204" pitchFamily="50" charset="-128"/>
                <a:ea typeface="Meiryo UI" panose="020B0604030504040204" pitchFamily="50" charset="-128"/>
              </a:rPr>
            </a:br>
            <a:endParaRPr kumimoji="1" lang="ja-JP" altLang="en-US" dirty="0">
              <a:latin typeface="Meiryo UI" panose="020B0604030504040204" pitchFamily="50" charset="-128"/>
              <a:ea typeface="Meiryo UI" panose="020B0604030504040204" pitchFamily="50" charset="-128"/>
            </a:endParaRPr>
          </a:p>
        </p:txBody>
      </p:sp>
      <p:grpSp>
        <p:nvGrpSpPr>
          <p:cNvPr id="28" name="グループ化 27"/>
          <p:cNvGrpSpPr/>
          <p:nvPr/>
        </p:nvGrpSpPr>
        <p:grpSpPr>
          <a:xfrm>
            <a:off x="2040719" y="3696007"/>
            <a:ext cx="8097863" cy="2735705"/>
            <a:chOff x="1919739" y="2387845"/>
            <a:chExt cx="8097863" cy="2735705"/>
          </a:xfrm>
        </p:grpSpPr>
        <p:pic>
          <p:nvPicPr>
            <p:cNvPr id="5" name="図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379046" y="2487685"/>
              <a:ext cx="476910" cy="476910"/>
            </a:xfrm>
            <a:prstGeom prst="rect">
              <a:avLst/>
            </a:prstGeom>
          </p:spPr>
        </p:pic>
        <p:sp>
          <p:nvSpPr>
            <p:cNvPr id="6" name="テキスト ボックス 5"/>
            <p:cNvSpPr txBox="1"/>
            <p:nvPr/>
          </p:nvSpPr>
          <p:spPr>
            <a:xfrm>
              <a:off x="2195308" y="3555314"/>
              <a:ext cx="7561107" cy="776559"/>
            </a:xfrm>
            <a:prstGeom prst="rect">
              <a:avLst/>
            </a:prstGeom>
            <a:noFill/>
          </p:spPr>
          <p:txBody>
            <a:bodyPr wrap="square" rtlCol="0">
              <a:spAutoFit/>
            </a:bodyPr>
            <a:lstStyle/>
            <a:p>
              <a:pPr algn="dist">
                <a:lnSpc>
                  <a:spcPct val="150000"/>
                </a:lnSpc>
              </a:pPr>
              <a:r>
                <a:rPr kumimoji="1" lang="ja-JP" altLang="en-US" sz="988" dirty="0">
                  <a:latin typeface="Meiryo UI" panose="020B0604030504040204" pitchFamily="50" charset="-128"/>
                  <a:ea typeface="Meiryo UI" panose="020B0604030504040204" pitchFamily="50" charset="-128"/>
                </a:rPr>
                <a:t>わたしたちは、「誰一人取り残さない、持続可能な社会の実現」をめざす“持続可能な開発のための</a:t>
              </a:r>
              <a:r>
                <a:rPr kumimoji="1" lang="en-US" altLang="ja-JP" sz="988" dirty="0">
                  <a:latin typeface="Meiryo UI" panose="020B0604030504040204" pitchFamily="50" charset="-128"/>
                  <a:ea typeface="Meiryo UI" panose="020B0604030504040204" pitchFamily="50" charset="-128"/>
                </a:rPr>
                <a:t>2030</a:t>
              </a:r>
              <a:r>
                <a:rPr kumimoji="1" lang="ja-JP" altLang="en-US" sz="988" dirty="0">
                  <a:latin typeface="Meiryo UI" panose="020B0604030504040204" pitchFamily="50" charset="-128"/>
                  <a:ea typeface="Meiryo UI" panose="020B0604030504040204" pitchFamily="50" charset="-128"/>
                </a:rPr>
                <a:t>アジェンダ”（</a:t>
              </a:r>
              <a:r>
                <a:rPr kumimoji="1" lang="en-US" altLang="ja-JP" sz="988" dirty="0">
                  <a:latin typeface="Meiryo UI" panose="020B0604030504040204" pitchFamily="50" charset="-128"/>
                  <a:ea typeface="Meiryo UI" panose="020B0604030504040204" pitchFamily="50" charset="-128"/>
                </a:rPr>
                <a:t>SDGs</a:t>
              </a:r>
              <a:r>
                <a:rPr kumimoji="1" lang="ja-JP" altLang="en-US" sz="988" dirty="0">
                  <a:latin typeface="Meiryo UI" panose="020B0604030504040204" pitchFamily="50" charset="-128"/>
                  <a:ea typeface="Meiryo UI" panose="020B0604030504040204" pitchFamily="50" charset="-128"/>
                </a:rPr>
                <a:t>）の</a:t>
              </a:r>
              <a:endParaRPr kumimoji="1" lang="en-US" altLang="ja-JP" sz="988" dirty="0">
                <a:latin typeface="Meiryo UI" panose="020B0604030504040204" pitchFamily="50" charset="-128"/>
                <a:ea typeface="Meiryo UI" panose="020B0604030504040204" pitchFamily="50" charset="-128"/>
              </a:endParaRPr>
            </a:p>
            <a:p>
              <a:pPr algn="dist">
                <a:lnSpc>
                  <a:spcPct val="150000"/>
                </a:lnSpc>
              </a:pPr>
              <a:r>
                <a:rPr kumimoji="1" lang="ja-JP" altLang="en-US" sz="988" dirty="0">
                  <a:latin typeface="Meiryo UI" panose="020B0604030504040204" pitchFamily="50" charset="-128"/>
                  <a:ea typeface="Meiryo UI" panose="020B0604030504040204" pitchFamily="50" charset="-128"/>
                </a:rPr>
                <a:t>理念に賛同し、</a:t>
              </a:r>
              <a:r>
                <a:rPr kumimoji="1" lang="en-US" altLang="ja-JP" sz="988" dirty="0">
                  <a:latin typeface="Meiryo UI" panose="020B0604030504040204" pitchFamily="50" charset="-128"/>
                  <a:ea typeface="Meiryo UI" panose="020B0604030504040204" pitchFamily="50" charset="-128"/>
                </a:rPr>
                <a:t>2025</a:t>
              </a:r>
              <a:r>
                <a:rPr kumimoji="1" lang="ja-JP" altLang="en-US" sz="988" dirty="0">
                  <a:latin typeface="Meiryo UI" panose="020B0604030504040204" pitchFamily="50" charset="-128"/>
                  <a:ea typeface="Meiryo UI" panose="020B0604030504040204" pitchFamily="50" charset="-128"/>
                </a:rPr>
                <a:t>年大阪・関西万博の地元都市として、万博のテーマである「いのち輝く未来社会のデザイン」に向けて、</a:t>
              </a:r>
              <a:endParaRPr kumimoji="1" lang="en-US" altLang="ja-JP" sz="988" dirty="0">
                <a:latin typeface="Meiryo UI" panose="020B0604030504040204" pitchFamily="50" charset="-128"/>
                <a:ea typeface="Meiryo UI" panose="020B0604030504040204" pitchFamily="50" charset="-128"/>
              </a:endParaRPr>
            </a:p>
            <a:p>
              <a:pPr>
                <a:lnSpc>
                  <a:spcPct val="150000"/>
                </a:lnSpc>
              </a:pPr>
              <a:r>
                <a:rPr kumimoji="1" lang="en-US" altLang="ja-JP" sz="988" dirty="0">
                  <a:latin typeface="Meiryo UI" panose="020B0604030504040204" pitchFamily="50" charset="-128"/>
                  <a:ea typeface="Meiryo UI" panose="020B0604030504040204" pitchFamily="50" charset="-128"/>
                </a:rPr>
                <a:t>SDGs</a:t>
              </a:r>
              <a:r>
                <a:rPr kumimoji="1" lang="ja-JP" altLang="en-US" sz="988" dirty="0">
                  <a:latin typeface="Meiryo UI" panose="020B0604030504040204" pitchFamily="50" charset="-128"/>
                  <a:ea typeface="Meiryo UI" panose="020B0604030504040204" pitchFamily="50" charset="-128"/>
                </a:rPr>
                <a:t>の</a:t>
              </a:r>
              <a:r>
                <a:rPr kumimoji="1" lang="en-US" altLang="ja-JP" sz="988" dirty="0">
                  <a:latin typeface="Meiryo UI" panose="020B0604030504040204" pitchFamily="50" charset="-128"/>
                  <a:ea typeface="Meiryo UI" panose="020B0604030504040204" pitchFamily="50" charset="-128"/>
                </a:rPr>
                <a:t>17</a:t>
              </a:r>
              <a:r>
                <a:rPr kumimoji="1" lang="ja-JP" altLang="en-US" sz="988" dirty="0">
                  <a:latin typeface="Meiryo UI" panose="020B0604030504040204" pitchFamily="50" charset="-128"/>
                  <a:ea typeface="Meiryo UI" panose="020B0604030504040204" pitchFamily="50" charset="-128"/>
                </a:rPr>
                <a:t>ゴールの達成をめざします。</a:t>
              </a:r>
            </a:p>
          </p:txBody>
        </p:sp>
        <p:sp>
          <p:nvSpPr>
            <p:cNvPr id="7" name="テキスト ボックス 6"/>
            <p:cNvSpPr txBox="1"/>
            <p:nvPr/>
          </p:nvSpPr>
          <p:spPr>
            <a:xfrm>
              <a:off x="3026097" y="4353275"/>
              <a:ext cx="5930763" cy="630942"/>
            </a:xfrm>
            <a:prstGeom prst="rect">
              <a:avLst/>
            </a:prstGeom>
            <a:noFill/>
          </p:spPr>
          <p:txBody>
            <a:bodyPr wrap="square" rtlCol="0">
              <a:spAutoFit/>
            </a:bodyPr>
            <a:lstStyle/>
            <a:p>
              <a:pPr algn="dist">
                <a:lnSpc>
                  <a:spcPts val="1437"/>
                </a:lnSpc>
              </a:pPr>
              <a:r>
                <a:rPr kumimoji="1" lang="ja-JP" altLang="en-US" sz="943" dirty="0">
                  <a:latin typeface="Meiryo UI" panose="020B0604030504040204" pitchFamily="50" charset="-128"/>
                  <a:ea typeface="Meiryo UI" panose="020B0604030504040204" pitchFamily="50" charset="-128"/>
                </a:rPr>
                <a:t>１．かけがえのない“いのち”を大切にし、地域社会や環境に配慮して行動します。</a:t>
              </a:r>
              <a:endParaRPr kumimoji="1" lang="en-US" altLang="ja-JP" sz="943" dirty="0">
                <a:latin typeface="Meiryo UI" panose="020B0604030504040204" pitchFamily="50" charset="-128"/>
                <a:ea typeface="Meiryo UI" panose="020B0604030504040204" pitchFamily="50" charset="-128"/>
              </a:endParaRPr>
            </a:p>
            <a:p>
              <a:pPr algn="dist">
                <a:lnSpc>
                  <a:spcPts val="1437"/>
                </a:lnSpc>
              </a:pPr>
              <a:r>
                <a:rPr kumimoji="1" lang="ja-JP" altLang="en-US" sz="943" dirty="0">
                  <a:latin typeface="Meiryo UI" panose="020B0604030504040204" pitchFamily="50" charset="-128"/>
                  <a:ea typeface="Meiryo UI" panose="020B0604030504040204" pitchFamily="50" charset="-128"/>
                </a:rPr>
                <a:t>２．</a:t>
              </a:r>
              <a:r>
                <a:rPr kumimoji="1" lang="en-US" altLang="ja-JP" sz="943" dirty="0">
                  <a:latin typeface="Meiryo UI" panose="020B0604030504040204" pitchFamily="50" charset="-128"/>
                  <a:ea typeface="Meiryo UI" panose="020B0604030504040204" pitchFamily="50" charset="-128"/>
                </a:rPr>
                <a:t>2030</a:t>
              </a:r>
              <a:r>
                <a:rPr kumimoji="1" lang="ja-JP" altLang="en-US" sz="943" dirty="0">
                  <a:latin typeface="Meiryo UI" panose="020B0604030504040204" pitchFamily="50" charset="-128"/>
                  <a:ea typeface="Meiryo UI" panose="020B0604030504040204" pitchFamily="50" charset="-128"/>
                </a:rPr>
                <a:t>年に住みたい魅力あふれる大阪をイメージし、できることから意識して行動します。</a:t>
              </a:r>
              <a:endParaRPr kumimoji="1" lang="en-US" altLang="ja-JP" sz="943" dirty="0">
                <a:latin typeface="Meiryo UI" panose="020B0604030504040204" pitchFamily="50" charset="-128"/>
                <a:ea typeface="Meiryo UI" panose="020B0604030504040204" pitchFamily="50" charset="-128"/>
              </a:endParaRPr>
            </a:p>
            <a:p>
              <a:pPr algn="dist">
                <a:lnSpc>
                  <a:spcPts val="1437"/>
                </a:lnSpc>
              </a:pPr>
              <a:r>
                <a:rPr kumimoji="1" lang="ja-JP" altLang="en-US" sz="943" dirty="0">
                  <a:latin typeface="Meiryo UI" panose="020B0604030504040204" pitchFamily="50" charset="-128"/>
                  <a:ea typeface="Meiryo UI" panose="020B0604030504040204" pitchFamily="50" charset="-128"/>
                </a:rPr>
                <a:t>３．人と人との出会い、つながりを大事にしながら、互いに学びあい協力して行動します。</a:t>
              </a:r>
            </a:p>
          </p:txBody>
        </p:sp>
        <p:sp>
          <p:nvSpPr>
            <p:cNvPr id="8" name="正方形/長方形 7"/>
            <p:cNvSpPr/>
            <p:nvPr/>
          </p:nvSpPr>
          <p:spPr>
            <a:xfrm>
              <a:off x="2022432" y="2487808"/>
              <a:ext cx="7920037" cy="484893"/>
            </a:xfrm>
            <a:prstGeom prst="rect">
              <a:avLst/>
            </a:prstGeom>
            <a:noFill/>
            <a:ln>
              <a:noFill/>
            </a:ln>
          </p:spPr>
          <p:style>
            <a:lnRef idx="1">
              <a:schemeClr val="accent6"/>
            </a:lnRef>
            <a:fillRef idx="3">
              <a:schemeClr val="accent6"/>
            </a:fillRef>
            <a:effectRef idx="2">
              <a:schemeClr val="accent6"/>
            </a:effectRef>
            <a:fontRef idx="minor">
              <a:schemeClr val="lt1"/>
            </a:fontRef>
          </p:style>
          <p:txBody>
            <a:bodyPr rtlCol="0" anchor="ctr"/>
            <a:lstStyle/>
            <a:p>
              <a:pPr algn="ctr"/>
              <a:r>
                <a:rPr kumimoji="1" lang="zh-TW" altLang="en-US" sz="1616" b="1" u="sng" spc="539" dirty="0">
                  <a:solidFill>
                    <a:schemeClr val="tx1"/>
                  </a:solidFill>
                  <a:latin typeface="Meiryo UI" panose="020B0604030504040204" pitchFamily="50" charset="-128"/>
                  <a:ea typeface="Meiryo UI" panose="020B0604030504040204" pitchFamily="50" charset="-128"/>
                </a:rPr>
                <a:t>大阪</a:t>
              </a:r>
              <a:r>
                <a:rPr kumimoji="1" lang="en-US" altLang="zh-TW" sz="1616" b="1" u="sng" spc="539" dirty="0">
                  <a:solidFill>
                    <a:schemeClr val="tx1"/>
                  </a:solidFill>
                  <a:latin typeface="Meiryo UI" panose="020B0604030504040204" pitchFamily="50" charset="-128"/>
                  <a:ea typeface="Meiryo UI" panose="020B0604030504040204" pitchFamily="50" charset="-128"/>
                </a:rPr>
                <a:t>SDGs</a:t>
              </a:r>
              <a:r>
                <a:rPr kumimoji="1" lang="zh-TW" altLang="en-US" sz="1616" b="1" u="sng" spc="539" dirty="0">
                  <a:solidFill>
                    <a:schemeClr val="tx1"/>
                  </a:solidFill>
                  <a:latin typeface="Meiryo UI" panose="020B0604030504040204" pitchFamily="50" charset="-128"/>
                  <a:ea typeface="Meiryo UI" panose="020B0604030504040204" pitchFamily="50" charset="-128"/>
                </a:rPr>
                <a:t>行動憲章</a:t>
              </a:r>
            </a:p>
          </p:txBody>
        </p:sp>
        <p:pic>
          <p:nvPicPr>
            <p:cNvPr id="9" name="図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072883" y="2487685"/>
              <a:ext cx="476910" cy="476910"/>
            </a:xfrm>
            <a:prstGeom prst="rect">
              <a:avLst/>
            </a:prstGeom>
          </p:spPr>
        </p:pic>
        <p:pic>
          <p:nvPicPr>
            <p:cNvPr id="10" name="図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195308" y="3100640"/>
              <a:ext cx="415788" cy="415788"/>
            </a:xfrm>
            <a:prstGeom prst="rect">
              <a:avLst/>
            </a:prstGeom>
          </p:spPr>
        </p:pic>
        <p:pic>
          <p:nvPicPr>
            <p:cNvPr id="11" name="図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641890" y="3100640"/>
              <a:ext cx="415788" cy="415788"/>
            </a:xfrm>
            <a:prstGeom prst="rect">
              <a:avLst/>
            </a:prstGeom>
          </p:spPr>
        </p:pic>
        <p:pic>
          <p:nvPicPr>
            <p:cNvPr id="12" name="図 1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088472" y="3100640"/>
              <a:ext cx="415788" cy="415788"/>
            </a:xfrm>
            <a:prstGeom prst="rect">
              <a:avLst/>
            </a:prstGeom>
          </p:spPr>
        </p:pic>
        <p:pic>
          <p:nvPicPr>
            <p:cNvPr id="13" name="図 12"/>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981636" y="3100640"/>
              <a:ext cx="415788" cy="415788"/>
            </a:xfrm>
            <a:prstGeom prst="rect">
              <a:avLst/>
            </a:prstGeom>
          </p:spPr>
        </p:pic>
        <p:pic>
          <p:nvPicPr>
            <p:cNvPr id="14" name="図 13"/>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874800" y="3100640"/>
              <a:ext cx="415788" cy="415788"/>
            </a:xfrm>
            <a:prstGeom prst="rect">
              <a:avLst/>
            </a:prstGeom>
          </p:spPr>
        </p:pic>
        <p:pic>
          <p:nvPicPr>
            <p:cNvPr id="15" name="図 14"/>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3535054" y="3100640"/>
              <a:ext cx="415788" cy="415788"/>
            </a:xfrm>
            <a:prstGeom prst="rect">
              <a:avLst/>
            </a:prstGeom>
          </p:spPr>
        </p:pic>
        <p:pic>
          <p:nvPicPr>
            <p:cNvPr id="16" name="図 15"/>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4428218" y="3100640"/>
              <a:ext cx="415788" cy="415788"/>
            </a:xfrm>
            <a:prstGeom prst="rect">
              <a:avLst/>
            </a:prstGeom>
          </p:spPr>
        </p:pic>
        <p:pic>
          <p:nvPicPr>
            <p:cNvPr id="17" name="図 16"/>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5321382" y="3100640"/>
              <a:ext cx="415788" cy="415788"/>
            </a:xfrm>
            <a:prstGeom prst="rect">
              <a:avLst/>
            </a:prstGeom>
          </p:spPr>
        </p:pic>
        <p:pic>
          <p:nvPicPr>
            <p:cNvPr id="18" name="図 17"/>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5767964" y="3100640"/>
              <a:ext cx="415788" cy="415788"/>
            </a:xfrm>
            <a:prstGeom prst="rect">
              <a:avLst/>
            </a:prstGeom>
          </p:spPr>
        </p:pic>
        <p:pic>
          <p:nvPicPr>
            <p:cNvPr id="19" name="図 18"/>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6214546" y="3100640"/>
              <a:ext cx="415788" cy="415788"/>
            </a:xfrm>
            <a:prstGeom prst="rect">
              <a:avLst/>
            </a:prstGeom>
          </p:spPr>
        </p:pic>
        <p:pic>
          <p:nvPicPr>
            <p:cNvPr id="20" name="図 19"/>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6661128" y="3100640"/>
              <a:ext cx="415788" cy="415788"/>
            </a:xfrm>
            <a:prstGeom prst="rect">
              <a:avLst/>
            </a:prstGeom>
          </p:spPr>
        </p:pic>
        <p:pic>
          <p:nvPicPr>
            <p:cNvPr id="21" name="図 20"/>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7107703" y="3100640"/>
              <a:ext cx="415788" cy="415788"/>
            </a:xfrm>
            <a:prstGeom prst="rect">
              <a:avLst/>
            </a:prstGeom>
          </p:spPr>
        </p:pic>
        <p:pic>
          <p:nvPicPr>
            <p:cNvPr id="22" name="図 21"/>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7554278" y="3100640"/>
              <a:ext cx="415788" cy="415788"/>
            </a:xfrm>
            <a:prstGeom prst="rect">
              <a:avLst/>
            </a:prstGeom>
          </p:spPr>
        </p:pic>
        <p:pic>
          <p:nvPicPr>
            <p:cNvPr id="23" name="図 22"/>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7996200" y="3100640"/>
              <a:ext cx="415788" cy="415788"/>
            </a:xfrm>
            <a:prstGeom prst="rect">
              <a:avLst/>
            </a:prstGeom>
          </p:spPr>
        </p:pic>
        <p:pic>
          <p:nvPicPr>
            <p:cNvPr id="24" name="図 23"/>
            <p:cNvPicPr>
              <a:picLocks noChangeAspect="1"/>
            </p:cNvPicPr>
            <p:nvPr/>
          </p:nvPicPr>
          <p:blipFill>
            <a:blip r:embed="rId17" cstate="print">
              <a:extLst>
                <a:ext uri="{28A0092B-C50C-407E-A947-70E740481C1C}">
                  <a14:useLocalDpi xmlns:a14="http://schemas.microsoft.com/office/drawing/2010/main" val="0"/>
                </a:ext>
              </a:extLst>
            </a:blip>
            <a:stretch>
              <a:fillRect/>
            </a:stretch>
          </p:blipFill>
          <p:spPr>
            <a:xfrm>
              <a:off x="8447456" y="3100640"/>
              <a:ext cx="415788" cy="415788"/>
            </a:xfrm>
            <a:prstGeom prst="rect">
              <a:avLst/>
            </a:prstGeom>
          </p:spPr>
        </p:pic>
        <p:pic>
          <p:nvPicPr>
            <p:cNvPr id="25" name="図 24"/>
            <p:cNvPicPr>
              <a:picLocks noChangeAspect="1"/>
            </p:cNvPicPr>
            <p:nvPr/>
          </p:nvPicPr>
          <p:blipFill>
            <a:blip r:embed="rId18" cstate="print">
              <a:extLst>
                <a:ext uri="{28A0092B-C50C-407E-A947-70E740481C1C}">
                  <a14:useLocalDpi xmlns:a14="http://schemas.microsoft.com/office/drawing/2010/main" val="0"/>
                </a:ext>
              </a:extLst>
            </a:blip>
            <a:stretch>
              <a:fillRect/>
            </a:stretch>
          </p:blipFill>
          <p:spPr>
            <a:xfrm>
              <a:off x="8894038" y="3100640"/>
              <a:ext cx="415788" cy="415788"/>
            </a:xfrm>
            <a:prstGeom prst="rect">
              <a:avLst/>
            </a:prstGeom>
          </p:spPr>
        </p:pic>
        <p:pic>
          <p:nvPicPr>
            <p:cNvPr id="26" name="図 25"/>
            <p:cNvPicPr>
              <a:picLocks noChangeAspect="1"/>
            </p:cNvPicPr>
            <p:nvPr/>
          </p:nvPicPr>
          <p:blipFill>
            <a:blip r:embed="rId19" cstate="print">
              <a:extLst>
                <a:ext uri="{28A0092B-C50C-407E-A947-70E740481C1C}">
                  <a14:useLocalDpi xmlns:a14="http://schemas.microsoft.com/office/drawing/2010/main" val="0"/>
                </a:ext>
              </a:extLst>
            </a:blip>
            <a:stretch>
              <a:fillRect/>
            </a:stretch>
          </p:blipFill>
          <p:spPr>
            <a:xfrm>
              <a:off x="9340627" y="3100640"/>
              <a:ext cx="415788" cy="415788"/>
            </a:xfrm>
            <a:prstGeom prst="rect">
              <a:avLst/>
            </a:prstGeom>
          </p:spPr>
        </p:pic>
        <p:sp>
          <p:nvSpPr>
            <p:cNvPr id="27" name="正方形/長方形 26"/>
            <p:cNvSpPr/>
            <p:nvPr/>
          </p:nvSpPr>
          <p:spPr>
            <a:xfrm>
              <a:off x="1919739" y="2387845"/>
              <a:ext cx="8097863" cy="2735705"/>
            </a:xfrm>
            <a:prstGeom prst="rect">
              <a:avLst/>
            </a:prstGeom>
            <a:noFill/>
            <a:ln w="101600" cmpd="thickThi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16" dirty="0">
                <a:latin typeface="Meiryo UI" panose="020B0604030504040204" pitchFamily="50" charset="-128"/>
                <a:ea typeface="Meiryo UI" panose="020B0604030504040204" pitchFamily="50" charset="-128"/>
              </a:endParaRPr>
            </a:p>
          </p:txBody>
        </p:sp>
      </p:grpSp>
      <p:sp>
        <p:nvSpPr>
          <p:cNvPr id="4" name="スライド番号プレースホルダー 3"/>
          <p:cNvSpPr>
            <a:spLocks noGrp="1"/>
          </p:cNvSpPr>
          <p:nvPr>
            <p:ph type="sldNum" sz="quarter" idx="12"/>
          </p:nvPr>
        </p:nvSpPr>
        <p:spPr/>
        <p:txBody>
          <a:bodyPr/>
          <a:lstStyle/>
          <a:p>
            <a:fld id="{C9D87D91-12A4-4BCD-BC1C-9D22FB415AC1}" type="slidenum">
              <a:rPr kumimoji="1" lang="ja-JP" altLang="en-US" smtClean="0"/>
              <a:t>1</a:t>
            </a:fld>
            <a:endParaRPr kumimoji="1" lang="ja-JP" altLang="en-US"/>
          </a:p>
        </p:txBody>
      </p:sp>
    </p:spTree>
    <p:extLst>
      <p:ext uri="{BB962C8B-B14F-4D97-AF65-F5344CB8AC3E}">
        <p14:creationId xmlns:p14="http://schemas.microsoft.com/office/powerpoint/2010/main" val="262023841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a:latin typeface="Meiryo UI" panose="020B0604030504040204" pitchFamily="50" charset="-128"/>
                <a:ea typeface="Meiryo UI" panose="020B0604030504040204" pitchFamily="50" charset="-128"/>
              </a:rPr>
              <a:t>大阪</a:t>
            </a:r>
            <a:r>
              <a:rPr lang="en-US" altLang="ja-JP" dirty="0">
                <a:latin typeface="Meiryo UI" panose="020B0604030504040204" pitchFamily="50" charset="-128"/>
                <a:ea typeface="Meiryo UI" panose="020B0604030504040204" pitchFamily="50" charset="-128"/>
              </a:rPr>
              <a:t>SDGs</a:t>
            </a:r>
            <a:r>
              <a:rPr kumimoji="1" lang="ja-JP" altLang="en-US" dirty="0">
                <a:latin typeface="Meiryo UI" panose="020B0604030504040204" pitchFamily="50" charset="-128"/>
                <a:ea typeface="Meiryo UI" panose="020B0604030504040204" pitchFamily="50" charset="-128"/>
              </a:rPr>
              <a:t>ネットワーク</a:t>
            </a:r>
          </a:p>
        </p:txBody>
      </p:sp>
      <p:sp>
        <p:nvSpPr>
          <p:cNvPr id="48" name="正方形/長方形 47"/>
          <p:cNvSpPr/>
          <p:nvPr/>
        </p:nvSpPr>
        <p:spPr>
          <a:xfrm>
            <a:off x="437424" y="1656944"/>
            <a:ext cx="11388686" cy="5109091"/>
          </a:xfrm>
          <a:prstGeom prst="rect">
            <a:avLst/>
          </a:prstGeom>
        </p:spPr>
        <p:txBody>
          <a:bodyPr wrap="square">
            <a:spAutoFit/>
          </a:bodyPr>
          <a:lstStyle/>
          <a:p>
            <a:pPr>
              <a:lnSpc>
                <a:spcPts val="2000"/>
              </a:lnSpc>
            </a:pPr>
            <a:r>
              <a:rPr lang="ja-JP" altLang="en-US" sz="1600" b="1" dirty="0">
                <a:latin typeface="Meiryo UI" panose="020B0604030504040204" pitchFamily="50" charset="-128"/>
                <a:ea typeface="Meiryo UI" panose="020B0604030504040204" pitchFamily="50" charset="-128"/>
              </a:rPr>
              <a:t>〇設立趣旨・目的</a:t>
            </a:r>
            <a:endParaRPr lang="en-US" altLang="ja-JP" sz="1600" b="1" dirty="0">
              <a:latin typeface="Meiryo UI" panose="020B0604030504040204" pitchFamily="50" charset="-128"/>
              <a:ea typeface="Meiryo UI" panose="020B0604030504040204" pitchFamily="50" charset="-128"/>
            </a:endParaRPr>
          </a:p>
          <a:p>
            <a:pPr marL="174625">
              <a:lnSpc>
                <a:spcPts val="2000"/>
              </a:lnSpc>
              <a:spcBef>
                <a:spcPts val="400"/>
              </a:spcBef>
            </a:pPr>
            <a:r>
              <a:rPr lang="en-US" altLang="ja-JP" sz="1400" dirty="0">
                <a:latin typeface="Meiryo UI" panose="020B0604030504040204" pitchFamily="50" charset="-128"/>
                <a:ea typeface="Meiryo UI" panose="020B0604030504040204" pitchFamily="50" charset="-128"/>
                <a:cs typeface="Meiryo UI" panose="020B0604030504040204" pitchFamily="50" charset="-128"/>
              </a:rPr>
              <a:t>2025</a:t>
            </a:r>
            <a:r>
              <a:rPr lang="ja-JP" altLang="ja-JP" sz="1400" dirty="0">
                <a:latin typeface="Meiryo UI" panose="020B0604030504040204" pitchFamily="50" charset="-128"/>
                <a:ea typeface="Meiryo UI" panose="020B0604030504040204" pitchFamily="50" charset="-128"/>
              </a:rPr>
              <a:t>年大阪・関西万博</a:t>
            </a:r>
            <a:r>
              <a:rPr lang="ja-JP" altLang="en-US" sz="1400" dirty="0">
                <a:latin typeface="Meiryo UI" panose="020B0604030504040204" pitchFamily="50" charset="-128"/>
                <a:ea typeface="Meiryo UI" panose="020B0604030504040204" pitchFamily="50" charset="-128"/>
              </a:rPr>
              <a:t>が掲げる</a:t>
            </a:r>
            <a:r>
              <a:rPr lang="ja-JP" altLang="ja-JP" sz="1400" dirty="0">
                <a:latin typeface="Meiryo UI" panose="020B0604030504040204" pitchFamily="50" charset="-128"/>
                <a:ea typeface="Meiryo UI" panose="020B0604030504040204" pitchFamily="50" charset="-128"/>
              </a:rPr>
              <a:t>「いのち輝く未来社会</a:t>
            </a:r>
            <a:r>
              <a:rPr lang="ja-JP" altLang="en-US" sz="1400" dirty="0">
                <a:latin typeface="Meiryo UI" panose="020B0604030504040204" pitchFamily="50" charset="-128"/>
                <a:ea typeface="Meiryo UI" panose="020B0604030504040204" pitchFamily="50" charset="-128"/>
              </a:rPr>
              <a:t>」</a:t>
            </a:r>
            <a:r>
              <a:rPr lang="ja-JP" altLang="ja-JP" sz="1400" dirty="0">
                <a:latin typeface="Meiryo UI" panose="020B0604030504040204" pitchFamily="50" charset="-128"/>
                <a:ea typeface="Meiryo UI" panose="020B0604030504040204" pitchFamily="50" charset="-128"/>
              </a:rPr>
              <a:t>は、まさに</a:t>
            </a:r>
            <a:r>
              <a:rPr lang="en-US" altLang="ja-JP" sz="1400" dirty="0">
                <a:latin typeface="Meiryo UI" panose="020B0604030504040204" pitchFamily="50" charset="-128"/>
                <a:ea typeface="Meiryo UI" panose="020B0604030504040204" pitchFamily="50" charset="-128"/>
              </a:rPr>
              <a:t>SDGs</a:t>
            </a:r>
            <a:r>
              <a:rPr lang="ja-JP" altLang="ja-JP" sz="1400" dirty="0">
                <a:latin typeface="Meiryo UI" panose="020B0604030504040204" pitchFamily="50" charset="-128"/>
                <a:ea typeface="Meiryo UI" panose="020B0604030504040204" pitchFamily="50" charset="-128"/>
              </a:rPr>
              <a:t>が達成された社会</a:t>
            </a:r>
            <a:r>
              <a:rPr lang="ja-JP" altLang="en-US" sz="1400" dirty="0">
                <a:latin typeface="Meiryo UI" panose="020B0604030504040204" pitchFamily="50" charset="-128"/>
                <a:ea typeface="Meiryo UI" panose="020B0604030504040204" pitchFamily="50" charset="-128"/>
              </a:rPr>
              <a:t>であり、</a:t>
            </a:r>
            <a:r>
              <a:rPr lang="ja-JP" altLang="ja-JP" sz="1400" dirty="0">
                <a:latin typeface="Meiryo UI" panose="020B0604030504040204" pitchFamily="50" charset="-128"/>
                <a:ea typeface="Meiryo UI" panose="020B0604030504040204" pitchFamily="50" charset="-128"/>
              </a:rPr>
              <a:t>大阪が持続的に成長し、安全・安心に暮らせる「誰一人取り残さない」都市をめざすため</a:t>
            </a:r>
            <a:r>
              <a:rPr lang="ja-JP" altLang="ja-JP" sz="1400" dirty="0" smtClean="0">
                <a:latin typeface="Meiryo UI" panose="020B0604030504040204" pitchFamily="50" charset="-128"/>
                <a:ea typeface="Meiryo UI" panose="020B0604030504040204" pitchFamily="50" charset="-128"/>
              </a:rPr>
              <a:t>、</a:t>
            </a:r>
            <a:r>
              <a:rPr lang="en-US" altLang="ja-JP" sz="1400" dirty="0" smtClean="0">
                <a:latin typeface="Meiryo UI" panose="020B0604030504040204" pitchFamily="50" charset="-128"/>
                <a:ea typeface="Meiryo UI" panose="020B0604030504040204" pitchFamily="50" charset="-128"/>
              </a:rPr>
              <a:t>SDGs</a:t>
            </a:r>
            <a:r>
              <a:rPr lang="ja-JP" altLang="ja-JP" sz="1400" dirty="0">
                <a:latin typeface="Meiryo UI" panose="020B0604030504040204" pitchFamily="50" charset="-128"/>
                <a:ea typeface="Meiryo UI" panose="020B0604030504040204" pitchFamily="50" charset="-128"/>
              </a:rPr>
              <a:t>の取組みが必要となって</a:t>
            </a:r>
            <a:r>
              <a:rPr lang="ja-JP" altLang="en-US" sz="1400" dirty="0">
                <a:latin typeface="Meiryo UI" panose="020B0604030504040204" pitchFamily="50" charset="-128"/>
                <a:ea typeface="Meiryo UI" panose="020B0604030504040204" pitchFamily="50" charset="-128"/>
              </a:rPr>
              <a:t>います</a:t>
            </a:r>
            <a:r>
              <a:rPr lang="ja-JP" altLang="ja-JP" sz="1400" dirty="0">
                <a:latin typeface="Meiryo UI" panose="020B0604030504040204" pitchFamily="50" charset="-128"/>
                <a:ea typeface="Meiryo UI" panose="020B0604030504040204" pitchFamily="50" charset="-128"/>
              </a:rPr>
              <a:t>。</a:t>
            </a:r>
          </a:p>
          <a:p>
            <a:pPr marL="174625">
              <a:lnSpc>
                <a:spcPts val="2000"/>
              </a:lnSpc>
            </a:pPr>
            <a:r>
              <a:rPr lang="ja-JP" altLang="ja-JP" sz="1400" dirty="0">
                <a:latin typeface="Meiryo UI" panose="020B0604030504040204" pitchFamily="50" charset="-128"/>
                <a:ea typeface="Meiryo UI" panose="020B0604030504040204" pitchFamily="50" charset="-128"/>
              </a:rPr>
              <a:t>こうした考えのもと、大阪府内において</a:t>
            </a:r>
            <a:r>
              <a:rPr lang="en-US" altLang="ja-JP" sz="1400" dirty="0">
                <a:latin typeface="Meiryo UI" panose="020B0604030504040204" pitchFamily="50" charset="-128"/>
                <a:ea typeface="Meiryo UI" panose="020B0604030504040204" pitchFamily="50" charset="-128"/>
              </a:rPr>
              <a:t>SDGs</a:t>
            </a:r>
            <a:r>
              <a:rPr lang="ja-JP" altLang="ja-JP" sz="1400" dirty="0">
                <a:latin typeface="Meiryo UI" panose="020B0604030504040204" pitchFamily="50" charset="-128"/>
                <a:ea typeface="Meiryo UI" panose="020B0604030504040204" pitchFamily="50" charset="-128"/>
              </a:rPr>
              <a:t>の取組みを先導する自治体、経済</a:t>
            </a:r>
            <a:r>
              <a:rPr lang="ja-JP" altLang="en-US" sz="1400" dirty="0">
                <a:latin typeface="Meiryo UI" panose="020B0604030504040204" pitchFamily="50" charset="-128"/>
                <a:ea typeface="Meiryo UI" panose="020B0604030504040204" pitchFamily="50" charset="-128"/>
              </a:rPr>
              <a:t>団体</a:t>
            </a:r>
            <a:r>
              <a:rPr lang="ja-JP" altLang="ja-JP" sz="1400" dirty="0">
                <a:latin typeface="Meiryo UI" panose="020B0604030504040204" pitchFamily="50" charset="-128"/>
                <a:ea typeface="Meiryo UI" panose="020B0604030504040204" pitchFamily="50" charset="-128"/>
              </a:rPr>
              <a:t>、国の関係機関及び金融機関などの協力関係の強化を図ることにより、会員間の連携促進や地域の特性にあわせた取組みの推進につなげることを目的に</a:t>
            </a:r>
            <a:r>
              <a:rPr lang="ja-JP" altLang="en-US" sz="1400" dirty="0">
                <a:latin typeface="Meiryo UI" panose="020B0604030504040204" pitchFamily="50" charset="-128"/>
                <a:ea typeface="Meiryo UI" panose="020B0604030504040204" pitchFamily="50" charset="-128"/>
              </a:rPr>
              <a:t>ネットワークを</a:t>
            </a:r>
            <a:r>
              <a:rPr lang="ja-JP" altLang="ja-JP" sz="1400" dirty="0" smtClean="0">
                <a:latin typeface="Meiryo UI" panose="020B0604030504040204" pitchFamily="50" charset="-128"/>
                <a:ea typeface="Meiryo UI" panose="020B0604030504040204" pitchFamily="50" charset="-128"/>
              </a:rPr>
              <a:t>設置</a:t>
            </a:r>
            <a:r>
              <a:rPr lang="ja-JP" altLang="en-US" sz="1400" dirty="0" smtClean="0">
                <a:latin typeface="Meiryo UI" panose="020B0604030504040204" pitchFamily="50" charset="-128"/>
                <a:ea typeface="Meiryo UI" panose="020B0604030504040204" pitchFamily="50" charset="-128"/>
              </a:rPr>
              <a:t>しています。</a:t>
            </a:r>
            <a:endParaRPr lang="en-US" altLang="ja-JP" sz="1400" dirty="0">
              <a:latin typeface="Meiryo UI" panose="020B0604030504040204" pitchFamily="50" charset="-128"/>
              <a:ea typeface="Meiryo UI" panose="020B0604030504040204" pitchFamily="50" charset="-128"/>
            </a:endParaRPr>
          </a:p>
          <a:p>
            <a:pPr marL="174625">
              <a:lnSpc>
                <a:spcPts val="2000"/>
              </a:lnSpc>
            </a:pPr>
            <a:r>
              <a:rPr lang="ja-JP" altLang="en-US" sz="1400" dirty="0">
                <a:latin typeface="Meiryo UI" panose="020B0604030504040204" pitchFamily="50" charset="-128"/>
                <a:ea typeface="Meiryo UI" panose="020B0604030504040204" pitchFamily="50" charset="-128"/>
              </a:rPr>
              <a:t>設置日：</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 2020</a:t>
            </a:r>
            <a:r>
              <a:rPr lang="ja-JP" altLang="en-US" sz="1400" dirty="0">
                <a:latin typeface="Meiryo UI" panose="020B0604030504040204" pitchFamily="50" charset="-128"/>
                <a:ea typeface="Meiryo UI" panose="020B0604030504040204" pitchFamily="50" charset="-128"/>
              </a:rPr>
              <a:t>年（令和２年）</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12</a:t>
            </a:r>
            <a:r>
              <a:rPr lang="ja-JP" altLang="en-US" sz="1400" dirty="0">
                <a:latin typeface="Meiryo UI" panose="020B0604030504040204" pitchFamily="50" charset="-128"/>
                <a:ea typeface="Meiryo UI" panose="020B0604030504040204" pitchFamily="50" charset="-128"/>
              </a:rPr>
              <a:t>月</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18</a:t>
            </a:r>
            <a:r>
              <a:rPr lang="ja-JP" altLang="en-US" sz="1400" dirty="0">
                <a:latin typeface="Meiryo UI" panose="020B0604030504040204" pitchFamily="50" charset="-128"/>
                <a:ea typeface="Meiryo UI" panose="020B0604030504040204" pitchFamily="50" charset="-128"/>
              </a:rPr>
              <a:t>日</a:t>
            </a:r>
            <a:endParaRPr lang="en-US" altLang="ja-JP" sz="1400" dirty="0">
              <a:latin typeface="Meiryo UI" panose="020B0604030504040204" pitchFamily="50" charset="-128"/>
              <a:ea typeface="Meiryo UI" panose="020B0604030504040204" pitchFamily="50" charset="-128"/>
            </a:endParaRPr>
          </a:p>
          <a:p>
            <a:pPr marL="174625">
              <a:lnSpc>
                <a:spcPts val="2000"/>
              </a:lnSpc>
            </a:pPr>
            <a:endParaRPr lang="en-US" altLang="ja-JP" sz="1400" dirty="0">
              <a:latin typeface="Meiryo UI" panose="020B0604030504040204" pitchFamily="50" charset="-128"/>
              <a:ea typeface="Meiryo UI" panose="020B0604030504040204" pitchFamily="50" charset="-128"/>
            </a:endParaRPr>
          </a:p>
          <a:p>
            <a:pPr>
              <a:lnSpc>
                <a:spcPts val="2000"/>
              </a:lnSpc>
            </a:pPr>
            <a:r>
              <a:rPr lang="ja-JP" altLang="en-US" sz="1600" b="1" dirty="0">
                <a:latin typeface="Meiryo UI" panose="020B0604030504040204" pitchFamily="50" charset="-128"/>
                <a:ea typeface="Meiryo UI" panose="020B0604030504040204" pitchFamily="50" charset="-128"/>
              </a:rPr>
              <a:t>〇参画するステークホルダー</a:t>
            </a:r>
            <a:r>
              <a:rPr lang="ja-JP" altLang="en-US" sz="1400" dirty="0">
                <a:latin typeface="Meiryo UI" panose="020B0604030504040204" pitchFamily="50" charset="-128"/>
                <a:ea typeface="Meiryo UI" panose="020B0604030504040204" pitchFamily="50" charset="-128"/>
              </a:rPr>
              <a:t>（</a:t>
            </a:r>
            <a:r>
              <a:rPr lang="ja-JP" altLang="en-US" sz="1400" dirty="0" smtClean="0">
                <a:latin typeface="Meiryo UI" panose="020B0604030504040204" pitchFamily="50" charset="-128"/>
                <a:ea typeface="Meiryo UI" panose="020B0604030504040204" pitchFamily="50" charset="-128"/>
              </a:rPr>
              <a:t>令和５年</a:t>
            </a:r>
            <a:r>
              <a:rPr lang="ja-JP" altLang="en-US" sz="1400" dirty="0">
                <a:latin typeface="Meiryo UI" panose="020B0604030504040204" pitchFamily="50" charset="-128"/>
                <a:ea typeface="Meiryo UI" panose="020B0604030504040204" pitchFamily="50" charset="-128"/>
              </a:rPr>
              <a:t>３</a:t>
            </a:r>
            <a:r>
              <a:rPr lang="ja-JP" altLang="en-US" sz="1400" dirty="0" smtClean="0">
                <a:latin typeface="Meiryo UI" panose="020B0604030504040204" pitchFamily="50" charset="-128"/>
                <a:ea typeface="Meiryo UI" panose="020B0604030504040204" pitchFamily="50" charset="-128"/>
              </a:rPr>
              <a:t>月</a:t>
            </a:r>
            <a:r>
              <a:rPr lang="ja-JP" altLang="en-US" sz="1400" dirty="0">
                <a:latin typeface="Meiryo UI" panose="020B0604030504040204" pitchFamily="50" charset="-128"/>
                <a:ea typeface="Meiryo UI" panose="020B0604030504040204" pitchFamily="50" charset="-128"/>
              </a:rPr>
              <a:t>末現在）</a:t>
            </a:r>
            <a:endParaRPr lang="en-US" altLang="ja-JP" sz="1400" dirty="0">
              <a:latin typeface="Meiryo UI" panose="020B0604030504040204" pitchFamily="50" charset="-128"/>
              <a:ea typeface="Meiryo UI" panose="020B0604030504040204" pitchFamily="50" charset="-128"/>
            </a:endParaRPr>
          </a:p>
          <a:p>
            <a:pPr indent="268288">
              <a:lnSpc>
                <a:spcPts val="2000"/>
              </a:lnSpc>
              <a:spcBef>
                <a:spcPts val="400"/>
              </a:spcBef>
            </a:pPr>
            <a:r>
              <a:rPr lang="ja-JP" altLang="en-US" sz="1400" dirty="0">
                <a:latin typeface="Meiryo UI" panose="020B0604030504040204" pitchFamily="50" charset="-128"/>
                <a:ea typeface="Meiryo UI" panose="020B0604030504040204" pitchFamily="50" charset="-128"/>
              </a:rPr>
              <a:t>府内の自治体</a:t>
            </a:r>
            <a:r>
              <a:rPr lang="ja-JP" altLang="en-US" sz="1400" dirty="0" smtClean="0">
                <a:latin typeface="Meiryo UI" panose="020B0604030504040204" pitchFamily="50" charset="-128"/>
                <a:ea typeface="Meiryo UI" panose="020B0604030504040204" pitchFamily="50" charset="-128"/>
              </a:rPr>
              <a:t>（</a:t>
            </a:r>
            <a:r>
              <a:rPr lang="en-US" altLang="ja-JP" sz="1400" dirty="0" smtClean="0">
                <a:latin typeface="Meiryo UI" panose="020B0604030504040204" pitchFamily="50" charset="-128"/>
                <a:ea typeface="Meiryo UI" panose="020B0604030504040204" pitchFamily="50" charset="-128"/>
              </a:rPr>
              <a:t>43</a:t>
            </a:r>
            <a:r>
              <a:rPr lang="ja-JP" altLang="en-US" sz="1400" dirty="0" smtClean="0">
                <a:latin typeface="Meiryo UI" panose="020B0604030504040204" pitchFamily="50" charset="-128"/>
                <a:ea typeface="Meiryo UI" panose="020B0604030504040204" pitchFamily="50" charset="-128"/>
              </a:rPr>
              <a:t>市町村</a:t>
            </a:r>
            <a:r>
              <a:rPr lang="ja-JP" altLang="en-US" sz="1400" dirty="0">
                <a:latin typeface="Meiryo UI" panose="020B0604030504040204" pitchFamily="50" charset="-128"/>
                <a:ea typeface="Meiryo UI" panose="020B0604030504040204" pitchFamily="50" charset="-128"/>
              </a:rPr>
              <a:t>）　経済団体</a:t>
            </a:r>
            <a:r>
              <a:rPr lang="ja-JP" altLang="en-US" sz="1400" dirty="0" smtClean="0">
                <a:latin typeface="Meiryo UI" panose="020B0604030504040204" pitchFamily="50" charset="-128"/>
                <a:ea typeface="Meiryo UI" panose="020B0604030504040204" pitchFamily="50" charset="-128"/>
              </a:rPr>
              <a:t>（</a:t>
            </a:r>
            <a:r>
              <a:rPr lang="en-US" altLang="ja-JP" sz="1400" dirty="0">
                <a:latin typeface="Meiryo UI" panose="020B0604030504040204" pitchFamily="50" charset="-128"/>
                <a:ea typeface="Meiryo UI" panose="020B0604030504040204" pitchFamily="50" charset="-128"/>
              </a:rPr>
              <a:t>24</a:t>
            </a:r>
            <a:r>
              <a:rPr lang="ja-JP" altLang="en-US" sz="1400" dirty="0" smtClean="0">
                <a:latin typeface="Meiryo UI" panose="020B0604030504040204" pitchFamily="50" charset="-128"/>
                <a:ea typeface="Meiryo UI" panose="020B0604030504040204" pitchFamily="50" charset="-128"/>
              </a:rPr>
              <a:t>団体</a:t>
            </a:r>
            <a:r>
              <a:rPr lang="ja-JP" altLang="en-US" sz="1400" dirty="0">
                <a:latin typeface="Meiryo UI" panose="020B0604030504040204" pitchFamily="50" charset="-128"/>
                <a:ea typeface="Meiryo UI" panose="020B0604030504040204" pitchFamily="50" charset="-128"/>
              </a:rPr>
              <a:t>）</a:t>
            </a:r>
            <a:endParaRPr lang="en-US" altLang="ja-JP" sz="1400" dirty="0">
              <a:latin typeface="Meiryo UI" panose="020B0604030504040204" pitchFamily="50" charset="-128"/>
              <a:ea typeface="Meiryo UI" panose="020B0604030504040204" pitchFamily="50" charset="-128"/>
            </a:endParaRPr>
          </a:p>
          <a:p>
            <a:pPr indent="268288">
              <a:lnSpc>
                <a:spcPts val="2000"/>
              </a:lnSpc>
            </a:pPr>
            <a:r>
              <a:rPr lang="ja-JP" altLang="en-US" sz="1400" dirty="0">
                <a:latin typeface="Meiryo UI" panose="020B0604030504040204" pitchFamily="50" charset="-128"/>
                <a:ea typeface="Meiryo UI" panose="020B0604030504040204" pitchFamily="50" charset="-128"/>
              </a:rPr>
              <a:t>国の関係機関（</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１</a:t>
            </a:r>
            <a:r>
              <a:rPr lang="ja-JP" altLang="en-US" sz="1400" dirty="0">
                <a:latin typeface="Meiryo UI" panose="020B0604030504040204" pitchFamily="50" charset="-128"/>
                <a:ea typeface="Meiryo UI" panose="020B0604030504040204" pitchFamily="50" charset="-128"/>
              </a:rPr>
              <a:t>機関）　金融機関（</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18</a:t>
            </a:r>
            <a:r>
              <a:rPr lang="ja-JP" altLang="en-US" sz="1400" dirty="0">
                <a:latin typeface="Meiryo UI" panose="020B0604030504040204" pitchFamily="50" charset="-128"/>
                <a:ea typeface="Meiryo UI" panose="020B0604030504040204" pitchFamily="50" charset="-128"/>
              </a:rPr>
              <a:t>社）</a:t>
            </a:r>
            <a:endParaRPr lang="en-US" altLang="ja-JP" sz="1400" dirty="0">
              <a:latin typeface="Meiryo UI" panose="020B0604030504040204" pitchFamily="50" charset="-128"/>
              <a:ea typeface="Meiryo UI" panose="020B0604030504040204" pitchFamily="50" charset="-128"/>
            </a:endParaRPr>
          </a:p>
          <a:p>
            <a:pPr indent="174625">
              <a:lnSpc>
                <a:spcPts val="2000"/>
              </a:lnSpc>
            </a:pPr>
            <a:endParaRPr lang="en-US" altLang="ja-JP" sz="1400" dirty="0">
              <a:solidFill>
                <a:srgbClr val="FF0000"/>
              </a:solidFill>
              <a:latin typeface="Meiryo UI" panose="020B0604030504040204" pitchFamily="50" charset="-128"/>
              <a:ea typeface="Meiryo UI" panose="020B0604030504040204" pitchFamily="50" charset="-128"/>
            </a:endParaRPr>
          </a:p>
          <a:p>
            <a:pPr>
              <a:lnSpc>
                <a:spcPts val="2000"/>
              </a:lnSpc>
            </a:pPr>
            <a:r>
              <a:rPr lang="ja-JP" altLang="en-US" sz="1600" b="1" dirty="0">
                <a:latin typeface="Meiryo UI" panose="020B0604030504040204" pitchFamily="50" charset="-128"/>
                <a:ea typeface="Meiryo UI" panose="020B0604030504040204" pitchFamily="50" charset="-128"/>
              </a:rPr>
              <a:t>〇活動内容</a:t>
            </a:r>
            <a:endParaRPr lang="en-US" altLang="ja-JP" sz="1600" b="1" dirty="0">
              <a:latin typeface="Meiryo UI" panose="020B0604030504040204" pitchFamily="50" charset="-128"/>
              <a:ea typeface="Meiryo UI" panose="020B0604030504040204" pitchFamily="50" charset="-128"/>
            </a:endParaRPr>
          </a:p>
          <a:p>
            <a:pPr indent="268288">
              <a:lnSpc>
                <a:spcPts val="2000"/>
              </a:lnSpc>
              <a:spcBef>
                <a:spcPts val="400"/>
              </a:spcBef>
            </a:pPr>
            <a:r>
              <a:rPr lang="ja-JP" altLang="ja-JP" sz="1400" dirty="0">
                <a:latin typeface="Meiryo UI" panose="020B0604030504040204" pitchFamily="50" charset="-128"/>
                <a:ea typeface="Meiryo UI" panose="020B0604030504040204" pitchFamily="50" charset="-128"/>
              </a:rPr>
              <a:t>会員間の連携強化</a:t>
            </a:r>
            <a:r>
              <a:rPr lang="ja-JP" altLang="en-US" sz="1400" dirty="0">
                <a:latin typeface="Meiryo UI" panose="020B0604030504040204" pitchFamily="50" charset="-128"/>
                <a:ea typeface="Meiryo UI" panose="020B0604030504040204" pitchFamily="50" charset="-128"/>
              </a:rPr>
              <a:t>や</a:t>
            </a:r>
            <a:r>
              <a:rPr lang="ja-JP" altLang="ja-JP" sz="1400" dirty="0">
                <a:latin typeface="Meiryo UI" panose="020B0604030504040204" pitchFamily="50" charset="-128"/>
                <a:ea typeface="Meiryo UI" panose="020B0604030504040204" pitchFamily="50" charset="-128"/>
              </a:rPr>
              <a:t>情報共有に資する活動</a:t>
            </a:r>
          </a:p>
          <a:p>
            <a:pPr indent="268288">
              <a:lnSpc>
                <a:spcPts val="2000"/>
              </a:lnSpc>
            </a:pPr>
            <a:r>
              <a:rPr lang="ja-JP" altLang="en-US" sz="1400" dirty="0">
                <a:latin typeface="Meiryo UI" panose="020B0604030504040204" pitchFamily="50" charset="-128"/>
                <a:ea typeface="Meiryo UI" panose="020B0604030504040204" pitchFamily="50" charset="-128"/>
              </a:rPr>
              <a:t>　➤　担当者窓口の共有　➤　先導的取組みや好事例の収集共有　等</a:t>
            </a:r>
            <a:endParaRPr lang="en-US" altLang="ja-JP" sz="1400" dirty="0">
              <a:latin typeface="Meiryo UI" panose="020B0604030504040204" pitchFamily="50" charset="-128"/>
              <a:ea typeface="Meiryo UI" panose="020B0604030504040204" pitchFamily="50" charset="-128"/>
            </a:endParaRPr>
          </a:p>
          <a:p>
            <a:pPr indent="268288">
              <a:lnSpc>
                <a:spcPts val="2000"/>
              </a:lnSpc>
            </a:pPr>
            <a:r>
              <a:rPr lang="ja-JP" altLang="ja-JP" sz="1400" dirty="0">
                <a:latin typeface="Meiryo UI" panose="020B0604030504040204" pitchFamily="50" charset="-128"/>
                <a:ea typeface="Meiryo UI" panose="020B0604030504040204" pitchFamily="50" charset="-128"/>
              </a:rPr>
              <a:t>会員が行う取組みの支援に関する活動</a:t>
            </a:r>
            <a:endParaRPr lang="en-US" altLang="ja-JP" sz="1400" dirty="0">
              <a:latin typeface="Meiryo UI" panose="020B0604030504040204" pitchFamily="50" charset="-128"/>
              <a:ea typeface="Meiryo UI" panose="020B0604030504040204" pitchFamily="50" charset="-128"/>
            </a:endParaRPr>
          </a:p>
          <a:p>
            <a:pPr indent="268288">
              <a:lnSpc>
                <a:spcPts val="2000"/>
              </a:lnSpc>
            </a:pPr>
            <a:r>
              <a:rPr lang="ja-JP" altLang="en-US" sz="1400" dirty="0">
                <a:latin typeface="Meiryo UI" panose="020B0604030504040204" pitchFamily="50" charset="-128"/>
                <a:ea typeface="Meiryo UI" panose="020B0604030504040204" pitchFamily="50" charset="-128"/>
              </a:rPr>
              <a:t>　➤　各種イベント等の情報発信協力　等</a:t>
            </a:r>
            <a:endParaRPr lang="en-US" altLang="ja-JP" sz="1400" dirty="0">
              <a:latin typeface="Meiryo UI" panose="020B0604030504040204" pitchFamily="50" charset="-128"/>
              <a:ea typeface="Meiryo UI" panose="020B0604030504040204" pitchFamily="50" charset="-128"/>
            </a:endParaRPr>
          </a:p>
          <a:p>
            <a:pPr indent="268288">
              <a:lnSpc>
                <a:spcPts val="2000"/>
              </a:lnSpc>
            </a:pPr>
            <a:r>
              <a:rPr lang="en-US" altLang="ja-JP" sz="1400" dirty="0">
                <a:latin typeface="Meiryo UI" panose="020B0604030504040204" pitchFamily="50" charset="-128"/>
                <a:ea typeface="Meiryo UI" panose="020B0604030504040204" pitchFamily="50" charset="-128"/>
              </a:rPr>
              <a:t>SDGs</a:t>
            </a:r>
            <a:r>
              <a:rPr lang="ja-JP" altLang="ja-JP" sz="1400" dirty="0">
                <a:latin typeface="Meiryo UI" panose="020B0604030504040204" pitchFamily="50" charset="-128"/>
                <a:ea typeface="Meiryo UI" panose="020B0604030504040204" pitchFamily="50" charset="-128"/>
              </a:rPr>
              <a:t>に関する会員の理解を深める活動</a:t>
            </a:r>
            <a:endParaRPr lang="en-US" altLang="ja-JP" sz="1400" dirty="0">
              <a:latin typeface="Meiryo UI" panose="020B0604030504040204" pitchFamily="50" charset="-128"/>
              <a:ea typeface="Meiryo UI" panose="020B0604030504040204" pitchFamily="50" charset="-128"/>
            </a:endParaRPr>
          </a:p>
          <a:p>
            <a:pPr indent="268288">
              <a:lnSpc>
                <a:spcPts val="2000"/>
              </a:lnSpc>
            </a:pPr>
            <a:r>
              <a:rPr lang="ja-JP" altLang="en-US" sz="1400" dirty="0">
                <a:latin typeface="Meiryo UI" panose="020B0604030504040204" pitchFamily="50" charset="-128"/>
                <a:ea typeface="Meiryo UI" panose="020B0604030504040204" pitchFamily="50" charset="-128"/>
              </a:rPr>
              <a:t>　➤　</a:t>
            </a:r>
            <a:r>
              <a:rPr lang="en-US" altLang="ja-JP" sz="1400" dirty="0">
                <a:latin typeface="Meiryo UI" panose="020B0604030504040204" pitchFamily="50" charset="-128"/>
                <a:ea typeface="Meiryo UI" panose="020B0604030504040204" pitchFamily="50" charset="-128"/>
              </a:rPr>
              <a:t>SDGs</a:t>
            </a:r>
            <a:r>
              <a:rPr lang="ja-JP" altLang="en-US" sz="1400" dirty="0">
                <a:latin typeface="Meiryo UI" panose="020B0604030504040204" pitchFamily="50" charset="-128"/>
                <a:ea typeface="Meiryo UI" panose="020B0604030504040204" pitchFamily="50" charset="-128"/>
              </a:rPr>
              <a:t>勉強会の開催　等</a:t>
            </a:r>
            <a:endParaRPr lang="ja-JP" altLang="ja-JP" sz="1400" dirty="0">
              <a:latin typeface="Meiryo UI" panose="020B0604030504040204" pitchFamily="50" charset="-128"/>
              <a:ea typeface="Meiryo UI" panose="020B0604030504040204" pitchFamily="50" charset="-128"/>
            </a:endParaRPr>
          </a:p>
          <a:p>
            <a:pPr indent="268288">
              <a:lnSpc>
                <a:spcPts val="2000"/>
              </a:lnSpc>
            </a:pPr>
            <a:r>
              <a:rPr lang="ja-JP" altLang="ja-JP" sz="1400" dirty="0">
                <a:latin typeface="Meiryo UI" panose="020B0604030504040204" pitchFamily="50" charset="-128"/>
                <a:ea typeface="Meiryo UI" panose="020B0604030504040204" pitchFamily="50" charset="-128"/>
              </a:rPr>
              <a:t>その他本会の目的を達成するために必要な活動</a:t>
            </a:r>
          </a:p>
        </p:txBody>
      </p:sp>
      <p:sp>
        <p:nvSpPr>
          <p:cNvPr id="50" name="角丸四角形 49"/>
          <p:cNvSpPr/>
          <p:nvPr/>
        </p:nvSpPr>
        <p:spPr>
          <a:xfrm>
            <a:off x="7325165" y="3789408"/>
            <a:ext cx="1377503" cy="384039"/>
          </a:xfrm>
          <a:prstGeom prst="roundRect">
            <a:avLst/>
          </a:prstGeom>
          <a:ln w="19050">
            <a:prstDash val="dash"/>
          </a:ln>
        </p:spPr>
        <p:style>
          <a:lnRef idx="2">
            <a:schemeClr val="accent6"/>
          </a:lnRef>
          <a:fillRef idx="1">
            <a:schemeClr val="lt1"/>
          </a:fillRef>
          <a:effectRef idx="0">
            <a:schemeClr val="accent6"/>
          </a:effectRef>
          <a:fontRef idx="minor">
            <a:schemeClr val="dk1"/>
          </a:fontRef>
        </p:style>
        <p:txBody>
          <a:bodyPr rtlCol="0" anchor="ctr"/>
          <a:lstStyle/>
          <a:p>
            <a:pPr algn="ctr"/>
            <a:r>
              <a:rPr lang="ja-JP" altLang="en-US" sz="1050" dirty="0">
                <a:latin typeface="Meiryo UI" panose="020B0604030504040204" pitchFamily="50" charset="-128"/>
                <a:ea typeface="Meiryo UI" panose="020B0604030504040204" pitchFamily="50" charset="-128"/>
              </a:rPr>
              <a:t>関西</a:t>
            </a:r>
            <a:r>
              <a:rPr lang="en-US" altLang="ja-JP" sz="1050" dirty="0">
                <a:latin typeface="Meiryo UI" panose="020B0604030504040204" pitchFamily="50" charset="-128"/>
                <a:ea typeface="Meiryo UI" panose="020B0604030504040204" pitchFamily="50" charset="-128"/>
              </a:rPr>
              <a:t>SDGs</a:t>
            </a:r>
          </a:p>
          <a:p>
            <a:pPr algn="ctr"/>
            <a:r>
              <a:rPr lang="ja-JP" altLang="en-US" sz="1050" dirty="0">
                <a:latin typeface="Meiryo UI" panose="020B0604030504040204" pitchFamily="50" charset="-128"/>
                <a:ea typeface="Meiryo UI" panose="020B0604030504040204" pitchFamily="50" charset="-128"/>
              </a:rPr>
              <a:t>プラットフォーム</a:t>
            </a:r>
          </a:p>
        </p:txBody>
      </p:sp>
      <p:sp>
        <p:nvSpPr>
          <p:cNvPr id="51" name="角丸四角形 50"/>
          <p:cNvSpPr/>
          <p:nvPr/>
        </p:nvSpPr>
        <p:spPr>
          <a:xfrm>
            <a:off x="8759817" y="3785270"/>
            <a:ext cx="1588836" cy="384039"/>
          </a:xfrm>
          <a:prstGeom prst="roundRect">
            <a:avLst/>
          </a:prstGeom>
          <a:ln w="19050">
            <a:prstDash val="dash"/>
          </a:ln>
        </p:spPr>
        <p:style>
          <a:lnRef idx="2">
            <a:schemeClr val="accent6"/>
          </a:lnRef>
          <a:fillRef idx="1">
            <a:schemeClr val="lt1"/>
          </a:fillRef>
          <a:effectRef idx="0">
            <a:schemeClr val="accent6"/>
          </a:effectRef>
          <a:fontRef idx="minor">
            <a:schemeClr val="dk1"/>
          </a:fontRef>
        </p:style>
        <p:txBody>
          <a:bodyPr rtlCol="0" anchor="ctr"/>
          <a:lstStyle/>
          <a:p>
            <a:pPr algn="ctr"/>
            <a:r>
              <a:rPr lang="ja-JP" altLang="en-US" sz="1050" dirty="0">
                <a:latin typeface="Meiryo UI" panose="020B0604030504040204" pitchFamily="50" charset="-128"/>
                <a:ea typeface="Meiryo UI" panose="020B0604030504040204" pitchFamily="50" charset="-128"/>
              </a:rPr>
              <a:t>地方創生</a:t>
            </a:r>
            <a:r>
              <a:rPr lang="en-US" altLang="ja-JP" sz="1050" dirty="0">
                <a:latin typeface="Meiryo UI" panose="020B0604030504040204" pitchFamily="50" charset="-128"/>
                <a:ea typeface="Meiryo UI" panose="020B0604030504040204" pitchFamily="50" charset="-128"/>
              </a:rPr>
              <a:t>SDGs</a:t>
            </a:r>
            <a:r>
              <a:rPr lang="ja-JP" altLang="en-US" sz="1050" dirty="0">
                <a:latin typeface="Meiryo UI" panose="020B0604030504040204" pitchFamily="50" charset="-128"/>
                <a:ea typeface="Meiryo UI" panose="020B0604030504040204" pitchFamily="50" charset="-128"/>
              </a:rPr>
              <a:t>官民連携プラットフォーム</a:t>
            </a:r>
          </a:p>
        </p:txBody>
      </p:sp>
      <p:sp>
        <p:nvSpPr>
          <p:cNvPr id="52" name="角丸四角形 51"/>
          <p:cNvSpPr/>
          <p:nvPr/>
        </p:nvSpPr>
        <p:spPr>
          <a:xfrm>
            <a:off x="10405804" y="3801059"/>
            <a:ext cx="662686" cy="384039"/>
          </a:xfrm>
          <a:prstGeom prst="roundRect">
            <a:avLst/>
          </a:prstGeom>
          <a:ln w="19050">
            <a:prstDash val="dash"/>
          </a:ln>
        </p:spPr>
        <p:style>
          <a:lnRef idx="2">
            <a:schemeClr val="accent6"/>
          </a:lnRef>
          <a:fillRef idx="1">
            <a:schemeClr val="lt1"/>
          </a:fillRef>
          <a:effectRef idx="0">
            <a:schemeClr val="accent6"/>
          </a:effectRef>
          <a:fontRef idx="minor">
            <a:schemeClr val="dk1"/>
          </a:fontRef>
        </p:style>
        <p:txBody>
          <a:bodyPr rtlCol="0" anchor="ctr"/>
          <a:lstStyle/>
          <a:p>
            <a:pPr algn="ctr"/>
            <a:r>
              <a:rPr lang="ja-JP" altLang="en-US" sz="1050" dirty="0"/>
              <a:t>・・・</a:t>
            </a:r>
            <a:endParaRPr lang="en-US" altLang="ja-JP" sz="1050" dirty="0"/>
          </a:p>
        </p:txBody>
      </p:sp>
      <p:sp>
        <p:nvSpPr>
          <p:cNvPr id="55" name="テキスト ボックス 54"/>
          <p:cNvSpPr txBox="1"/>
          <p:nvPr/>
        </p:nvSpPr>
        <p:spPr>
          <a:xfrm>
            <a:off x="10610829" y="4184705"/>
            <a:ext cx="1467104" cy="215444"/>
          </a:xfrm>
          <a:prstGeom prst="rect">
            <a:avLst/>
          </a:prstGeom>
          <a:noFill/>
        </p:spPr>
        <p:txBody>
          <a:bodyPr wrap="square" rtlCol="0">
            <a:spAutoFit/>
          </a:bodyPr>
          <a:lstStyle/>
          <a:p>
            <a:r>
              <a:rPr lang="ja-JP" altLang="en-US" sz="800" b="1" dirty="0">
                <a:latin typeface="Meiryo UI" panose="020B0604030504040204" pitchFamily="50" charset="-128"/>
                <a:ea typeface="Meiryo UI" panose="020B0604030504040204" pitchFamily="50" charset="-128"/>
              </a:rPr>
              <a:t>他の類似の枠組みとも連携</a:t>
            </a:r>
          </a:p>
        </p:txBody>
      </p:sp>
      <p:sp>
        <p:nvSpPr>
          <p:cNvPr id="57" name="角丸四角形 56"/>
          <p:cNvSpPr/>
          <p:nvPr/>
        </p:nvSpPr>
        <p:spPr>
          <a:xfrm>
            <a:off x="9771328" y="5281166"/>
            <a:ext cx="1737988" cy="1541362"/>
          </a:xfrm>
          <a:prstGeom prst="roundRect">
            <a:avLst/>
          </a:prstGeom>
          <a:solidFill>
            <a:srgbClr val="F2F2F2">
              <a:alpha val="50196"/>
            </a:srgbClr>
          </a:solidFill>
          <a:ln w="28575">
            <a:solidFill>
              <a:schemeClr val="accent6">
                <a:lumMod val="60000"/>
                <a:lumOff val="4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58" name="角丸四角形 57"/>
          <p:cNvSpPr/>
          <p:nvPr/>
        </p:nvSpPr>
        <p:spPr>
          <a:xfrm>
            <a:off x="7245691" y="5281166"/>
            <a:ext cx="1627447" cy="1541362"/>
          </a:xfrm>
          <a:prstGeom prst="roundRect">
            <a:avLst/>
          </a:prstGeom>
          <a:solidFill>
            <a:srgbClr val="F2F2F2">
              <a:alpha val="50196"/>
            </a:srgbClr>
          </a:solidFill>
          <a:ln w="28575">
            <a:solidFill>
              <a:schemeClr val="accent6">
                <a:lumMod val="60000"/>
                <a:lumOff val="4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59" name="ドーナツ 58"/>
          <p:cNvSpPr/>
          <p:nvPr/>
        </p:nvSpPr>
        <p:spPr>
          <a:xfrm>
            <a:off x="8387289" y="4813421"/>
            <a:ext cx="1835198" cy="1178534"/>
          </a:xfrm>
          <a:prstGeom prst="donut">
            <a:avLst>
              <a:gd name="adj" fmla="val 8829"/>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schemeClr val="tx1"/>
              </a:solidFill>
            </a:endParaRPr>
          </a:p>
        </p:txBody>
      </p:sp>
      <p:sp>
        <p:nvSpPr>
          <p:cNvPr id="60" name="楕円 59"/>
          <p:cNvSpPr>
            <a:spLocks noChangeAspect="1"/>
          </p:cNvSpPr>
          <p:nvPr/>
        </p:nvSpPr>
        <p:spPr>
          <a:xfrm>
            <a:off x="8954769" y="4643544"/>
            <a:ext cx="720009" cy="525805"/>
          </a:xfrm>
          <a:prstGeom prst="ellipse">
            <a:avLst/>
          </a:prstGeom>
          <a:solidFill>
            <a:schemeClr val="accent6">
              <a:lumMod val="20000"/>
              <a:lumOff val="80000"/>
            </a:schemeClr>
          </a:solidFill>
          <a:ln w="38100"/>
        </p:spPr>
        <p:style>
          <a:lnRef idx="1">
            <a:schemeClr val="accent6"/>
          </a:lnRef>
          <a:fillRef idx="3">
            <a:schemeClr val="accent6"/>
          </a:fillRef>
          <a:effectRef idx="2">
            <a:schemeClr val="accent6"/>
          </a:effectRef>
          <a:fontRef idx="minor">
            <a:schemeClr val="lt1"/>
          </a:fontRef>
        </p:style>
        <p:txBody>
          <a:bodyPr wrap="none" rtlCol="0" anchor="ctr"/>
          <a:lstStyle/>
          <a:p>
            <a:pPr algn="ctr"/>
            <a:r>
              <a:rPr lang="ja-JP" altLang="en-US" sz="900" b="1" dirty="0">
                <a:solidFill>
                  <a:schemeClr val="tx1"/>
                </a:solidFill>
                <a:latin typeface="Meiryo UI" panose="020B0604030504040204" pitchFamily="50" charset="-128"/>
                <a:ea typeface="Meiryo UI" panose="020B0604030504040204" pitchFamily="50" charset="-128"/>
              </a:rPr>
              <a:t>大阪府</a:t>
            </a:r>
            <a:endParaRPr lang="en-US" altLang="ja-JP" sz="900" b="1" dirty="0">
              <a:solidFill>
                <a:schemeClr val="tx1"/>
              </a:solidFill>
              <a:latin typeface="Meiryo UI" panose="020B0604030504040204" pitchFamily="50" charset="-128"/>
              <a:ea typeface="Meiryo UI" panose="020B0604030504040204" pitchFamily="50" charset="-128"/>
            </a:endParaRPr>
          </a:p>
          <a:p>
            <a:pPr algn="ctr"/>
            <a:r>
              <a:rPr lang="ja-JP" altLang="en-US" sz="800" b="1" dirty="0">
                <a:solidFill>
                  <a:schemeClr val="tx1"/>
                </a:solidFill>
                <a:latin typeface="Meiryo UI" panose="020B0604030504040204" pitchFamily="50" charset="-128"/>
                <a:ea typeface="Meiryo UI" panose="020B0604030504040204" pitchFamily="50" charset="-128"/>
              </a:rPr>
              <a:t>事務局</a:t>
            </a:r>
          </a:p>
        </p:txBody>
      </p:sp>
      <p:sp>
        <p:nvSpPr>
          <p:cNvPr id="61" name="楕円 60"/>
          <p:cNvSpPr>
            <a:spLocks noChangeAspect="1"/>
          </p:cNvSpPr>
          <p:nvPr/>
        </p:nvSpPr>
        <p:spPr>
          <a:xfrm>
            <a:off x="8212041" y="5187784"/>
            <a:ext cx="595049" cy="525805"/>
          </a:xfrm>
          <a:prstGeom prst="ellipse">
            <a:avLst/>
          </a:prstGeom>
          <a:solidFill>
            <a:schemeClr val="accent6">
              <a:lumMod val="20000"/>
              <a:lumOff val="80000"/>
            </a:schemeClr>
          </a:solidFill>
          <a:ln w="38100"/>
        </p:spPr>
        <p:style>
          <a:lnRef idx="2">
            <a:schemeClr val="accent6"/>
          </a:lnRef>
          <a:fillRef idx="1">
            <a:schemeClr val="lt1"/>
          </a:fillRef>
          <a:effectRef idx="0">
            <a:schemeClr val="accent6"/>
          </a:effectRef>
          <a:fontRef idx="minor">
            <a:schemeClr val="dk1"/>
          </a:fontRef>
        </p:style>
        <p:txBody>
          <a:bodyPr wrap="none" rtlCol="0" anchor="ctr"/>
          <a:lstStyle/>
          <a:p>
            <a:pPr algn="ctr"/>
            <a:r>
              <a:rPr lang="ja-JP" altLang="en-US" sz="900" b="1" dirty="0">
                <a:latin typeface="Meiryo UI" panose="020B0604030504040204" pitchFamily="50" charset="-128"/>
                <a:ea typeface="Meiryo UI" panose="020B0604030504040204" pitchFamily="50" charset="-128"/>
              </a:rPr>
              <a:t>自治体</a:t>
            </a:r>
            <a:endParaRPr lang="en-US" altLang="ja-JP" sz="900" b="1" dirty="0">
              <a:latin typeface="Meiryo UI" panose="020B0604030504040204" pitchFamily="50" charset="-128"/>
              <a:ea typeface="Meiryo UI" panose="020B0604030504040204" pitchFamily="50" charset="-128"/>
            </a:endParaRPr>
          </a:p>
          <a:p>
            <a:pPr algn="ctr"/>
            <a:r>
              <a:rPr lang="en-US" altLang="ja-JP" sz="900" b="1" dirty="0">
                <a:latin typeface="Meiryo UI" panose="020B0604030504040204" pitchFamily="50" charset="-128"/>
                <a:ea typeface="Meiryo UI" panose="020B0604030504040204" pitchFamily="50" charset="-128"/>
              </a:rPr>
              <a:t>A</a:t>
            </a:r>
            <a:endParaRPr lang="ja-JP" altLang="en-US" sz="900" b="1" dirty="0">
              <a:latin typeface="Meiryo UI" panose="020B0604030504040204" pitchFamily="50" charset="-128"/>
              <a:ea typeface="Meiryo UI" panose="020B0604030504040204" pitchFamily="50" charset="-128"/>
            </a:endParaRPr>
          </a:p>
        </p:txBody>
      </p:sp>
      <p:sp>
        <p:nvSpPr>
          <p:cNvPr id="62" name="楕円 61"/>
          <p:cNvSpPr>
            <a:spLocks noChangeAspect="1"/>
          </p:cNvSpPr>
          <p:nvPr/>
        </p:nvSpPr>
        <p:spPr>
          <a:xfrm>
            <a:off x="9819507" y="5165016"/>
            <a:ext cx="595049" cy="511988"/>
          </a:xfrm>
          <a:prstGeom prst="ellipse">
            <a:avLst/>
          </a:prstGeom>
          <a:solidFill>
            <a:schemeClr val="accent6">
              <a:lumMod val="20000"/>
              <a:lumOff val="80000"/>
            </a:schemeClr>
          </a:solidFill>
          <a:ln w="38100"/>
        </p:spPr>
        <p:style>
          <a:lnRef idx="2">
            <a:schemeClr val="accent6"/>
          </a:lnRef>
          <a:fillRef idx="1">
            <a:schemeClr val="lt1"/>
          </a:fillRef>
          <a:effectRef idx="0">
            <a:schemeClr val="accent6"/>
          </a:effectRef>
          <a:fontRef idx="minor">
            <a:schemeClr val="dk1"/>
          </a:fontRef>
        </p:style>
        <p:txBody>
          <a:bodyPr wrap="none" rtlCol="0" anchor="ctr"/>
          <a:lstStyle/>
          <a:p>
            <a:pPr algn="ctr"/>
            <a:r>
              <a:rPr lang="ja-JP" altLang="en-US" sz="900" b="1" dirty="0">
                <a:latin typeface="Meiryo UI" panose="020B0604030504040204" pitchFamily="50" charset="-128"/>
                <a:ea typeface="Meiryo UI" panose="020B0604030504040204" pitchFamily="50" charset="-128"/>
              </a:rPr>
              <a:t>自治体</a:t>
            </a:r>
            <a:endParaRPr lang="en-US" altLang="ja-JP" sz="900" b="1" dirty="0">
              <a:latin typeface="Meiryo UI" panose="020B0604030504040204" pitchFamily="50" charset="-128"/>
              <a:ea typeface="Meiryo UI" panose="020B0604030504040204" pitchFamily="50" charset="-128"/>
            </a:endParaRPr>
          </a:p>
          <a:p>
            <a:pPr algn="ctr"/>
            <a:r>
              <a:rPr lang="en-US" altLang="ja-JP" sz="900" b="1" dirty="0">
                <a:latin typeface="Meiryo UI" panose="020B0604030504040204" pitchFamily="50" charset="-128"/>
                <a:ea typeface="Meiryo UI" panose="020B0604030504040204" pitchFamily="50" charset="-128"/>
              </a:rPr>
              <a:t>B</a:t>
            </a:r>
            <a:endParaRPr lang="ja-JP" altLang="en-US" sz="900" b="1" dirty="0">
              <a:latin typeface="Meiryo UI" panose="020B0604030504040204" pitchFamily="50" charset="-128"/>
              <a:ea typeface="Meiryo UI" panose="020B0604030504040204" pitchFamily="50" charset="-128"/>
            </a:endParaRPr>
          </a:p>
        </p:txBody>
      </p:sp>
      <p:sp>
        <p:nvSpPr>
          <p:cNvPr id="69" name="テキスト ボックス 68"/>
          <p:cNvSpPr txBox="1"/>
          <p:nvPr/>
        </p:nvSpPr>
        <p:spPr>
          <a:xfrm>
            <a:off x="8661386" y="5319881"/>
            <a:ext cx="1268802" cy="261610"/>
          </a:xfrm>
          <a:prstGeom prst="rect">
            <a:avLst/>
          </a:prstGeom>
          <a:noFill/>
        </p:spPr>
        <p:txBody>
          <a:bodyPr wrap="square" rtlCol="0">
            <a:spAutoFit/>
          </a:bodyPr>
          <a:lstStyle/>
          <a:p>
            <a:pPr algn="ctr"/>
            <a:r>
              <a:rPr lang="ja-JP" altLang="en-US" sz="1100" b="1" dirty="0">
                <a:latin typeface="Meiryo UI" panose="020B0604030504040204" pitchFamily="50" charset="-128"/>
                <a:ea typeface="Meiryo UI" panose="020B0604030504040204" pitchFamily="50" charset="-128"/>
              </a:rPr>
              <a:t>連携・共有</a:t>
            </a:r>
            <a:endParaRPr lang="en-US" altLang="ja-JP" sz="1100" b="1" dirty="0">
              <a:latin typeface="Meiryo UI" panose="020B0604030504040204" pitchFamily="50" charset="-128"/>
              <a:ea typeface="Meiryo UI" panose="020B0604030504040204" pitchFamily="50" charset="-128"/>
            </a:endParaRPr>
          </a:p>
        </p:txBody>
      </p:sp>
      <p:sp>
        <p:nvSpPr>
          <p:cNvPr id="70" name="テキスト ボックス 69"/>
          <p:cNvSpPr txBox="1"/>
          <p:nvPr/>
        </p:nvSpPr>
        <p:spPr>
          <a:xfrm>
            <a:off x="6414106" y="4742217"/>
            <a:ext cx="1637711" cy="338554"/>
          </a:xfrm>
          <a:prstGeom prst="rect">
            <a:avLst/>
          </a:prstGeom>
          <a:noFill/>
        </p:spPr>
        <p:txBody>
          <a:bodyPr wrap="square" rtlCol="0">
            <a:spAutoFit/>
          </a:bodyPr>
          <a:lstStyle/>
          <a:p>
            <a:r>
              <a:rPr lang="ja-JP" altLang="en-US" sz="800" dirty="0">
                <a:latin typeface="Meiryo UI" panose="020B0604030504040204" pitchFamily="50" charset="-128"/>
                <a:ea typeface="Meiryo UI" panose="020B0604030504040204" pitchFamily="50" charset="-128"/>
              </a:rPr>
              <a:t>地域の自治体や経済団体をハブとした自律的取組を拡大</a:t>
            </a:r>
          </a:p>
        </p:txBody>
      </p:sp>
      <p:sp>
        <p:nvSpPr>
          <p:cNvPr id="71" name="テキスト ボックス 70"/>
          <p:cNvSpPr txBox="1"/>
          <p:nvPr/>
        </p:nvSpPr>
        <p:spPr>
          <a:xfrm>
            <a:off x="7195670" y="6103783"/>
            <a:ext cx="369332" cy="582459"/>
          </a:xfrm>
          <a:prstGeom prst="rect">
            <a:avLst/>
          </a:prstGeom>
          <a:noFill/>
        </p:spPr>
        <p:txBody>
          <a:bodyPr vert="eaVert" wrap="none" rtlCol="0">
            <a:noAutofit/>
          </a:bodyPr>
          <a:lstStyle/>
          <a:p>
            <a:pPr algn="ctr"/>
            <a:r>
              <a:rPr lang="ja-JP" altLang="en-US" sz="1050" b="1" dirty="0">
                <a:latin typeface="Meiryo UI" panose="020B0604030504040204" pitchFamily="50" charset="-128"/>
                <a:ea typeface="Meiryo UI" panose="020B0604030504040204" pitchFamily="50" charset="-128"/>
              </a:rPr>
              <a:t>地域Ａ</a:t>
            </a:r>
          </a:p>
        </p:txBody>
      </p:sp>
      <p:sp>
        <p:nvSpPr>
          <p:cNvPr id="72" name="テキスト ボックス 71"/>
          <p:cNvSpPr txBox="1"/>
          <p:nvPr/>
        </p:nvSpPr>
        <p:spPr>
          <a:xfrm>
            <a:off x="11167221" y="6139983"/>
            <a:ext cx="369332" cy="582459"/>
          </a:xfrm>
          <a:prstGeom prst="rect">
            <a:avLst/>
          </a:prstGeom>
          <a:noFill/>
        </p:spPr>
        <p:txBody>
          <a:bodyPr vert="eaVert" wrap="none" rtlCol="0">
            <a:noAutofit/>
          </a:bodyPr>
          <a:lstStyle/>
          <a:p>
            <a:pPr algn="ctr"/>
            <a:r>
              <a:rPr lang="ja-JP" altLang="en-US" sz="1050" b="1" dirty="0">
                <a:latin typeface="Meiryo UI" panose="020B0604030504040204" pitchFamily="50" charset="-128"/>
                <a:ea typeface="Meiryo UI" panose="020B0604030504040204" pitchFamily="50" charset="-128"/>
              </a:rPr>
              <a:t>地域Ｂ</a:t>
            </a:r>
          </a:p>
        </p:txBody>
      </p:sp>
      <p:sp>
        <p:nvSpPr>
          <p:cNvPr id="73" name="楕円 72"/>
          <p:cNvSpPr>
            <a:spLocks noChangeAspect="1"/>
          </p:cNvSpPr>
          <p:nvPr/>
        </p:nvSpPr>
        <p:spPr>
          <a:xfrm>
            <a:off x="8582439" y="5690963"/>
            <a:ext cx="561148" cy="466529"/>
          </a:xfrm>
          <a:prstGeom prst="ellipse">
            <a:avLst/>
          </a:prstGeom>
          <a:ln w="28575"/>
        </p:spPr>
        <p:style>
          <a:lnRef idx="2">
            <a:schemeClr val="accent6"/>
          </a:lnRef>
          <a:fillRef idx="1">
            <a:schemeClr val="lt1"/>
          </a:fillRef>
          <a:effectRef idx="0">
            <a:schemeClr val="accent6"/>
          </a:effectRef>
          <a:fontRef idx="minor">
            <a:schemeClr val="dk1"/>
          </a:fontRef>
        </p:style>
        <p:txBody>
          <a:bodyPr wrap="none" rtlCol="0" anchor="ctr"/>
          <a:lstStyle/>
          <a:p>
            <a:pPr algn="ctr"/>
            <a:r>
              <a:rPr lang="ja-JP" altLang="en-US" sz="900" b="1" dirty="0">
                <a:solidFill>
                  <a:schemeClr val="tx1"/>
                </a:solidFill>
                <a:latin typeface="Meiryo UI" panose="020B0604030504040204" pitchFamily="50" charset="-128"/>
                <a:ea typeface="Meiryo UI" panose="020B0604030504040204" pitchFamily="50" charset="-128"/>
              </a:rPr>
              <a:t>経済団体</a:t>
            </a:r>
            <a:endParaRPr lang="en-US" altLang="ja-JP" sz="900" b="1" dirty="0">
              <a:solidFill>
                <a:schemeClr val="tx1"/>
              </a:solidFill>
              <a:latin typeface="Meiryo UI" panose="020B0604030504040204" pitchFamily="50" charset="-128"/>
              <a:ea typeface="Meiryo UI" panose="020B0604030504040204" pitchFamily="50" charset="-128"/>
            </a:endParaRPr>
          </a:p>
          <a:p>
            <a:pPr algn="ctr"/>
            <a:r>
              <a:rPr lang="en-US" altLang="ja-JP" sz="900" b="1" dirty="0">
                <a:solidFill>
                  <a:schemeClr val="tx1"/>
                </a:solidFill>
                <a:latin typeface="Meiryo UI" panose="020B0604030504040204" pitchFamily="50" charset="-128"/>
                <a:ea typeface="Meiryo UI" panose="020B0604030504040204" pitchFamily="50" charset="-128"/>
              </a:rPr>
              <a:t>A</a:t>
            </a:r>
          </a:p>
        </p:txBody>
      </p:sp>
      <p:sp>
        <p:nvSpPr>
          <p:cNvPr id="74" name="テキスト ボックス 73"/>
          <p:cNvSpPr txBox="1"/>
          <p:nvPr/>
        </p:nvSpPr>
        <p:spPr>
          <a:xfrm>
            <a:off x="10624439" y="4742217"/>
            <a:ext cx="1695342" cy="338554"/>
          </a:xfrm>
          <a:prstGeom prst="rect">
            <a:avLst/>
          </a:prstGeom>
          <a:noFill/>
        </p:spPr>
        <p:txBody>
          <a:bodyPr wrap="square" rtlCol="0">
            <a:spAutoFit/>
          </a:bodyPr>
          <a:lstStyle/>
          <a:p>
            <a:r>
              <a:rPr lang="ja-JP" altLang="en-US" sz="800" dirty="0">
                <a:latin typeface="Meiryo UI" panose="020B0604030504040204" pitchFamily="50" charset="-128"/>
                <a:ea typeface="Meiryo UI" panose="020B0604030504040204" pitchFamily="50" charset="-128"/>
              </a:rPr>
              <a:t>地域の自治体や経済団体をハブとした自律的取組を拡大</a:t>
            </a:r>
          </a:p>
        </p:txBody>
      </p:sp>
      <p:sp>
        <p:nvSpPr>
          <p:cNvPr id="75" name="楕円 74"/>
          <p:cNvSpPr>
            <a:spLocks noChangeAspect="1"/>
          </p:cNvSpPr>
          <p:nvPr/>
        </p:nvSpPr>
        <p:spPr>
          <a:xfrm>
            <a:off x="9526170" y="5698676"/>
            <a:ext cx="561148" cy="466529"/>
          </a:xfrm>
          <a:prstGeom prst="ellipse">
            <a:avLst/>
          </a:prstGeom>
          <a:ln w="28575"/>
        </p:spPr>
        <p:style>
          <a:lnRef idx="2">
            <a:schemeClr val="accent6"/>
          </a:lnRef>
          <a:fillRef idx="1">
            <a:schemeClr val="lt1"/>
          </a:fillRef>
          <a:effectRef idx="0">
            <a:schemeClr val="accent6"/>
          </a:effectRef>
          <a:fontRef idx="minor">
            <a:schemeClr val="dk1"/>
          </a:fontRef>
        </p:style>
        <p:txBody>
          <a:bodyPr wrap="none" rtlCol="0" anchor="ctr"/>
          <a:lstStyle/>
          <a:p>
            <a:pPr algn="ctr"/>
            <a:r>
              <a:rPr lang="ja-JP" altLang="en-US" sz="900" b="1" dirty="0">
                <a:solidFill>
                  <a:schemeClr val="tx1"/>
                </a:solidFill>
                <a:latin typeface="Meiryo UI" panose="020B0604030504040204" pitchFamily="50" charset="-128"/>
                <a:ea typeface="Meiryo UI" panose="020B0604030504040204" pitchFamily="50" charset="-128"/>
              </a:rPr>
              <a:t>経済団体</a:t>
            </a:r>
            <a:endParaRPr lang="en-US" altLang="ja-JP" sz="900" b="1" dirty="0">
              <a:solidFill>
                <a:schemeClr val="tx1"/>
              </a:solidFill>
              <a:latin typeface="Meiryo UI" panose="020B0604030504040204" pitchFamily="50" charset="-128"/>
              <a:ea typeface="Meiryo UI" panose="020B0604030504040204" pitchFamily="50" charset="-128"/>
            </a:endParaRPr>
          </a:p>
          <a:p>
            <a:pPr algn="ctr"/>
            <a:r>
              <a:rPr lang="en-US" altLang="ja-JP" sz="900" b="1" dirty="0">
                <a:solidFill>
                  <a:schemeClr val="tx1"/>
                </a:solidFill>
                <a:latin typeface="Meiryo UI" panose="020B0604030504040204" pitchFamily="50" charset="-128"/>
                <a:ea typeface="Meiryo UI" panose="020B0604030504040204" pitchFamily="50" charset="-128"/>
              </a:rPr>
              <a:t>B</a:t>
            </a:r>
          </a:p>
        </p:txBody>
      </p:sp>
      <p:sp>
        <p:nvSpPr>
          <p:cNvPr id="76" name="角丸四角形 75"/>
          <p:cNvSpPr/>
          <p:nvPr/>
        </p:nvSpPr>
        <p:spPr>
          <a:xfrm>
            <a:off x="8058673" y="4307309"/>
            <a:ext cx="2552156" cy="1887225"/>
          </a:xfrm>
          <a:prstGeom prst="roundRect">
            <a:avLst>
              <a:gd name="adj" fmla="val 12550"/>
            </a:avLst>
          </a:prstGeom>
          <a:noFill/>
          <a:ln w="38100"/>
        </p:spPr>
        <p:style>
          <a:lnRef idx="2">
            <a:schemeClr val="accent6"/>
          </a:lnRef>
          <a:fillRef idx="1">
            <a:schemeClr val="lt1"/>
          </a:fillRef>
          <a:effectRef idx="0">
            <a:schemeClr val="accent6"/>
          </a:effectRef>
          <a:fontRef idx="minor">
            <a:schemeClr val="dk1"/>
          </a:fontRef>
        </p:style>
        <p:txBody>
          <a:bodyPr rtlCol="0" anchor="t"/>
          <a:lstStyle/>
          <a:p>
            <a:pPr algn="ctr"/>
            <a:r>
              <a:rPr lang="ja-JP" altLang="en-US" sz="1200" b="1" dirty="0">
                <a:latin typeface="Meiryo UI" panose="020B0604030504040204" pitchFamily="50" charset="-128"/>
                <a:ea typeface="Meiryo UI" panose="020B0604030504040204" pitchFamily="50" charset="-128"/>
              </a:rPr>
              <a:t>「大阪</a:t>
            </a:r>
            <a:r>
              <a:rPr lang="en-US" altLang="ja-JP" sz="1200" b="1" dirty="0">
                <a:latin typeface="Meiryo UI" panose="020B0604030504040204" pitchFamily="50" charset="-128"/>
                <a:ea typeface="Meiryo UI" panose="020B0604030504040204" pitchFamily="50" charset="-128"/>
              </a:rPr>
              <a:t>SDGs</a:t>
            </a:r>
            <a:r>
              <a:rPr lang="ja-JP" altLang="en-US" sz="1200" b="1" dirty="0">
                <a:latin typeface="Meiryo UI" panose="020B0604030504040204" pitchFamily="50" charset="-128"/>
                <a:ea typeface="Meiryo UI" panose="020B0604030504040204" pitchFamily="50" charset="-128"/>
              </a:rPr>
              <a:t>ネットワーク」</a:t>
            </a:r>
          </a:p>
        </p:txBody>
      </p:sp>
      <p:sp>
        <p:nvSpPr>
          <p:cNvPr id="77" name="楕円 76"/>
          <p:cNvSpPr>
            <a:spLocks noChangeAspect="1"/>
          </p:cNvSpPr>
          <p:nvPr/>
        </p:nvSpPr>
        <p:spPr>
          <a:xfrm>
            <a:off x="8504928" y="4834760"/>
            <a:ext cx="383272" cy="318645"/>
          </a:xfrm>
          <a:prstGeom prst="ellipse">
            <a:avLst/>
          </a:prstGeom>
          <a:ln w="28575"/>
        </p:spPr>
        <p:style>
          <a:lnRef idx="2">
            <a:schemeClr val="accent6"/>
          </a:lnRef>
          <a:fillRef idx="1">
            <a:schemeClr val="lt1"/>
          </a:fillRef>
          <a:effectRef idx="0">
            <a:schemeClr val="accent6"/>
          </a:effectRef>
          <a:fontRef idx="minor">
            <a:schemeClr val="dk1"/>
          </a:fontRef>
        </p:style>
        <p:txBody>
          <a:bodyPr wrap="none" rtlCol="0" anchor="ctr"/>
          <a:lstStyle/>
          <a:p>
            <a:pPr algn="ctr"/>
            <a:r>
              <a:rPr lang="ja-JP" altLang="en-US" sz="900" b="1" dirty="0">
                <a:latin typeface="Meiryo UI" panose="020B0604030504040204" pitchFamily="50" charset="-128"/>
                <a:ea typeface="Meiryo UI" panose="020B0604030504040204" pitchFamily="50" charset="-128"/>
              </a:rPr>
              <a:t>国</a:t>
            </a:r>
            <a:endParaRPr lang="en-US" altLang="ja-JP" sz="900" b="1" dirty="0">
              <a:latin typeface="Meiryo UI" panose="020B0604030504040204" pitchFamily="50" charset="-128"/>
              <a:ea typeface="Meiryo UI" panose="020B0604030504040204" pitchFamily="50" charset="-128"/>
            </a:endParaRPr>
          </a:p>
        </p:txBody>
      </p:sp>
      <p:sp>
        <p:nvSpPr>
          <p:cNvPr id="78" name="楕円 77"/>
          <p:cNvSpPr>
            <a:spLocks noChangeAspect="1"/>
          </p:cNvSpPr>
          <p:nvPr/>
        </p:nvSpPr>
        <p:spPr>
          <a:xfrm>
            <a:off x="9712778" y="4867008"/>
            <a:ext cx="383272" cy="318645"/>
          </a:xfrm>
          <a:prstGeom prst="ellipse">
            <a:avLst/>
          </a:prstGeom>
          <a:ln w="28575"/>
        </p:spPr>
        <p:style>
          <a:lnRef idx="2">
            <a:schemeClr val="accent6"/>
          </a:lnRef>
          <a:fillRef idx="1">
            <a:schemeClr val="lt1"/>
          </a:fillRef>
          <a:effectRef idx="0">
            <a:schemeClr val="accent6"/>
          </a:effectRef>
          <a:fontRef idx="minor">
            <a:schemeClr val="dk1"/>
          </a:fontRef>
        </p:style>
        <p:txBody>
          <a:bodyPr wrap="none" rtlCol="0" anchor="ctr"/>
          <a:lstStyle/>
          <a:p>
            <a:pPr algn="ctr"/>
            <a:r>
              <a:rPr lang="ja-JP" altLang="en-US" sz="900" b="1" dirty="0">
                <a:latin typeface="Meiryo UI" panose="020B0604030504040204" pitchFamily="50" charset="-128"/>
                <a:ea typeface="Meiryo UI" panose="020B0604030504040204" pitchFamily="50" charset="-128"/>
              </a:rPr>
              <a:t>金融機関</a:t>
            </a:r>
            <a:endParaRPr lang="en-US" altLang="ja-JP" sz="900" b="1" dirty="0">
              <a:latin typeface="Meiryo UI" panose="020B0604030504040204" pitchFamily="50" charset="-128"/>
              <a:ea typeface="Meiryo UI" panose="020B0604030504040204" pitchFamily="50" charset="-128"/>
            </a:endParaRPr>
          </a:p>
        </p:txBody>
      </p:sp>
      <p:sp>
        <p:nvSpPr>
          <p:cNvPr id="79" name="上下矢印 78"/>
          <p:cNvSpPr/>
          <p:nvPr/>
        </p:nvSpPr>
        <p:spPr>
          <a:xfrm>
            <a:off x="9198602" y="4114154"/>
            <a:ext cx="193558" cy="285995"/>
          </a:xfrm>
          <a:prstGeom prst="upDownArrow">
            <a:avLst/>
          </a:prstGeom>
          <a:solidFill>
            <a:schemeClr val="accent6">
              <a:lumMod val="40000"/>
              <a:lumOff val="6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endParaRPr lang="ja-JP" altLang="en-US" sz="1050" b="1" dirty="0">
              <a:solidFill>
                <a:schemeClr val="tx1"/>
              </a:solidFill>
            </a:endParaRPr>
          </a:p>
        </p:txBody>
      </p:sp>
      <p:sp>
        <p:nvSpPr>
          <p:cNvPr id="53" name="右矢印 52"/>
          <p:cNvSpPr/>
          <p:nvPr/>
        </p:nvSpPr>
        <p:spPr>
          <a:xfrm rot="8446318">
            <a:off x="7847461" y="5039455"/>
            <a:ext cx="640483" cy="2012415"/>
          </a:xfrm>
          <a:prstGeom prst="rightArrow">
            <a:avLst>
              <a:gd name="adj1" fmla="val 68594"/>
              <a:gd name="adj2" fmla="val 100000"/>
            </a:avLst>
          </a:prstGeom>
          <a:solidFill>
            <a:schemeClr val="accent6">
              <a:lumMod val="40000"/>
              <a:lumOff val="60000"/>
            </a:schemeClr>
          </a:solidFill>
          <a:ln>
            <a:solidFill>
              <a:schemeClr val="accent6">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80" name="正方形/長方形 79"/>
          <p:cNvSpPr/>
          <p:nvPr/>
        </p:nvSpPr>
        <p:spPr>
          <a:xfrm>
            <a:off x="6799953" y="3252338"/>
            <a:ext cx="4014273" cy="512961"/>
          </a:xfrm>
          <a:prstGeom prst="rect">
            <a:avLst/>
          </a:prstGeom>
        </p:spPr>
        <p:txBody>
          <a:bodyPr wrap="square">
            <a:spAutoFit/>
          </a:bodyPr>
          <a:lstStyle/>
          <a:p>
            <a:r>
              <a:rPr lang="en-US" altLang="ja-JP" sz="1200" b="1" dirty="0">
                <a:latin typeface="Meiryo UI" panose="020B0604030504040204" pitchFamily="50" charset="-128"/>
                <a:ea typeface="Meiryo UI" panose="020B0604030504040204" pitchFamily="50" charset="-128"/>
              </a:rPr>
              <a:t>※</a:t>
            </a:r>
            <a:r>
              <a:rPr lang="ja-JP" altLang="en-US" sz="1200" b="1" dirty="0">
                <a:latin typeface="Meiryo UI" panose="020B0604030504040204" pitchFamily="50" charset="-128"/>
                <a:ea typeface="Meiryo UI" panose="020B0604030504040204" pitchFamily="50" charset="-128"/>
              </a:rPr>
              <a:t>取組全体のイメージ</a:t>
            </a:r>
            <a:endParaRPr lang="en-US" altLang="ja-JP" sz="1200" b="1" dirty="0">
              <a:latin typeface="Meiryo UI" panose="020B0604030504040204" pitchFamily="50" charset="-128"/>
              <a:ea typeface="Meiryo UI" panose="020B0604030504040204" pitchFamily="50" charset="-128"/>
            </a:endParaRPr>
          </a:p>
          <a:p>
            <a:pPr marL="268288" indent="-268288">
              <a:spcBef>
                <a:spcPts val="400"/>
              </a:spcBef>
            </a:pPr>
            <a:r>
              <a:rPr lang="ja-JP" altLang="en-US" sz="1200" dirty="0">
                <a:latin typeface="Meiryo UI" panose="020B0604030504040204" pitchFamily="50" charset="-128"/>
                <a:ea typeface="Meiryo UI" panose="020B0604030504040204" pitchFamily="50" charset="-128"/>
              </a:rPr>
              <a:t>　参画団体内で、担当者間の緩やかなつながりを形成</a:t>
            </a:r>
            <a:endParaRPr lang="en-US" altLang="ja-JP" sz="1200" dirty="0">
              <a:latin typeface="Meiryo UI" panose="020B0604030504040204" pitchFamily="50" charset="-128"/>
              <a:ea typeface="Meiryo UI" panose="020B0604030504040204" pitchFamily="50" charset="-128"/>
            </a:endParaRPr>
          </a:p>
        </p:txBody>
      </p:sp>
      <p:sp>
        <p:nvSpPr>
          <p:cNvPr id="63" name="楕円 62"/>
          <p:cNvSpPr/>
          <p:nvPr/>
        </p:nvSpPr>
        <p:spPr>
          <a:xfrm>
            <a:off x="7471205" y="5372927"/>
            <a:ext cx="540954" cy="525805"/>
          </a:xfrm>
          <a:prstGeom prst="ellipse">
            <a:avLst/>
          </a:prstGeom>
        </p:spPr>
        <p:style>
          <a:lnRef idx="2">
            <a:schemeClr val="accent6"/>
          </a:lnRef>
          <a:fillRef idx="1">
            <a:schemeClr val="lt1"/>
          </a:fillRef>
          <a:effectRef idx="0">
            <a:schemeClr val="accent6"/>
          </a:effectRef>
          <a:fontRef idx="minor">
            <a:schemeClr val="dk1"/>
          </a:fontRef>
        </p:style>
        <p:txBody>
          <a:bodyPr wrap="none" rtlCol="0" anchor="ctr"/>
          <a:lstStyle/>
          <a:p>
            <a:pPr algn="ctr"/>
            <a:r>
              <a:rPr lang="ja-JP" altLang="en-US" sz="900" dirty="0">
                <a:latin typeface="Meiryo UI" panose="020B0604030504040204" pitchFamily="50" charset="-128"/>
                <a:ea typeface="Meiryo UI" panose="020B0604030504040204" pitchFamily="50" charset="-128"/>
              </a:rPr>
              <a:t>企業</a:t>
            </a:r>
            <a:endParaRPr lang="en-US" altLang="ja-JP" sz="900" dirty="0">
              <a:latin typeface="Meiryo UI" panose="020B0604030504040204" pitchFamily="50" charset="-128"/>
              <a:ea typeface="Meiryo UI" panose="020B0604030504040204" pitchFamily="50" charset="-128"/>
            </a:endParaRPr>
          </a:p>
          <a:p>
            <a:pPr algn="ctr"/>
            <a:r>
              <a:rPr lang="en-US" altLang="ja-JP" sz="900" dirty="0">
                <a:latin typeface="Meiryo UI" panose="020B0604030504040204" pitchFamily="50" charset="-128"/>
                <a:ea typeface="Meiryo UI" panose="020B0604030504040204" pitchFamily="50" charset="-128"/>
              </a:rPr>
              <a:t>A</a:t>
            </a:r>
            <a:r>
              <a:rPr lang="ja-JP" altLang="en-US" sz="900" dirty="0">
                <a:latin typeface="Meiryo UI" panose="020B0604030504040204" pitchFamily="50" charset="-128"/>
                <a:ea typeface="Meiryo UI" panose="020B0604030504040204" pitchFamily="50" charset="-128"/>
              </a:rPr>
              <a:t>１</a:t>
            </a:r>
          </a:p>
        </p:txBody>
      </p:sp>
      <p:sp>
        <p:nvSpPr>
          <p:cNvPr id="65" name="楕円 64"/>
          <p:cNvSpPr/>
          <p:nvPr/>
        </p:nvSpPr>
        <p:spPr>
          <a:xfrm>
            <a:off x="7552543" y="5960969"/>
            <a:ext cx="540954" cy="525805"/>
          </a:xfrm>
          <a:prstGeom prst="ellipse">
            <a:avLst/>
          </a:prstGeom>
        </p:spPr>
        <p:style>
          <a:lnRef idx="2">
            <a:schemeClr val="accent6"/>
          </a:lnRef>
          <a:fillRef idx="1">
            <a:schemeClr val="lt1"/>
          </a:fillRef>
          <a:effectRef idx="0">
            <a:schemeClr val="accent6"/>
          </a:effectRef>
          <a:fontRef idx="minor">
            <a:schemeClr val="dk1"/>
          </a:fontRef>
        </p:style>
        <p:txBody>
          <a:bodyPr wrap="none" rtlCol="0" anchor="ctr"/>
          <a:lstStyle/>
          <a:p>
            <a:pPr algn="ctr"/>
            <a:r>
              <a:rPr lang="ja-JP" altLang="en-US" sz="900" dirty="0">
                <a:latin typeface="Meiryo UI" panose="020B0604030504040204" pitchFamily="50" charset="-128"/>
                <a:ea typeface="Meiryo UI" panose="020B0604030504040204" pitchFamily="50" charset="-128"/>
              </a:rPr>
              <a:t>企業</a:t>
            </a:r>
            <a:endParaRPr lang="en-US" altLang="ja-JP" sz="900" dirty="0">
              <a:latin typeface="Meiryo UI" panose="020B0604030504040204" pitchFamily="50" charset="-128"/>
              <a:ea typeface="Meiryo UI" panose="020B0604030504040204" pitchFamily="50" charset="-128"/>
            </a:endParaRPr>
          </a:p>
          <a:p>
            <a:pPr algn="ctr"/>
            <a:r>
              <a:rPr lang="en-US" altLang="ja-JP" sz="900" dirty="0">
                <a:latin typeface="Meiryo UI" panose="020B0604030504040204" pitchFamily="50" charset="-128"/>
                <a:ea typeface="Meiryo UI" panose="020B0604030504040204" pitchFamily="50" charset="-128"/>
              </a:rPr>
              <a:t>A</a:t>
            </a:r>
            <a:r>
              <a:rPr lang="ja-JP" altLang="en-US" sz="900" dirty="0">
                <a:latin typeface="Meiryo UI" panose="020B0604030504040204" pitchFamily="50" charset="-128"/>
                <a:ea typeface="Meiryo UI" panose="020B0604030504040204" pitchFamily="50" charset="-128"/>
              </a:rPr>
              <a:t>２</a:t>
            </a:r>
          </a:p>
        </p:txBody>
      </p:sp>
      <p:sp>
        <p:nvSpPr>
          <p:cNvPr id="64" name="楕円 63"/>
          <p:cNvSpPr/>
          <p:nvPr/>
        </p:nvSpPr>
        <p:spPr>
          <a:xfrm>
            <a:off x="8131172" y="6233824"/>
            <a:ext cx="540954" cy="525805"/>
          </a:xfrm>
          <a:prstGeom prst="ellipse">
            <a:avLst/>
          </a:prstGeom>
        </p:spPr>
        <p:style>
          <a:lnRef idx="2">
            <a:schemeClr val="accent6"/>
          </a:lnRef>
          <a:fillRef idx="1">
            <a:schemeClr val="lt1"/>
          </a:fillRef>
          <a:effectRef idx="0">
            <a:schemeClr val="accent6"/>
          </a:effectRef>
          <a:fontRef idx="minor">
            <a:schemeClr val="dk1"/>
          </a:fontRef>
        </p:style>
        <p:txBody>
          <a:bodyPr wrap="none" rtlCol="0" anchor="ctr"/>
          <a:lstStyle/>
          <a:p>
            <a:pPr algn="ctr"/>
            <a:r>
              <a:rPr lang="ja-JP" altLang="en-US" sz="900" dirty="0">
                <a:latin typeface="Meiryo UI" panose="020B0604030504040204" pitchFamily="50" charset="-128"/>
                <a:ea typeface="Meiryo UI" panose="020B0604030504040204" pitchFamily="50" charset="-128"/>
              </a:rPr>
              <a:t>市民</a:t>
            </a:r>
            <a:endParaRPr lang="en-US" altLang="ja-JP" sz="900" dirty="0">
              <a:latin typeface="Meiryo UI" panose="020B0604030504040204" pitchFamily="50" charset="-128"/>
              <a:ea typeface="Meiryo UI" panose="020B0604030504040204" pitchFamily="50" charset="-128"/>
            </a:endParaRPr>
          </a:p>
          <a:p>
            <a:pPr algn="ctr"/>
            <a:r>
              <a:rPr lang="ja-JP" altLang="en-US" sz="900" dirty="0">
                <a:latin typeface="Meiryo UI" panose="020B0604030504040204" pitchFamily="50" charset="-128"/>
                <a:ea typeface="Meiryo UI" panose="020B0604030504040204" pitchFamily="50" charset="-128"/>
              </a:rPr>
              <a:t>団体</a:t>
            </a:r>
            <a:r>
              <a:rPr lang="en-US" altLang="ja-JP" sz="900" dirty="0">
                <a:latin typeface="Meiryo UI" panose="020B0604030504040204" pitchFamily="50" charset="-128"/>
                <a:ea typeface="Meiryo UI" panose="020B0604030504040204" pitchFamily="50" charset="-128"/>
              </a:rPr>
              <a:t>A</a:t>
            </a:r>
            <a:endParaRPr lang="ja-JP" altLang="en-US" sz="900" dirty="0">
              <a:latin typeface="Meiryo UI" panose="020B0604030504040204" pitchFamily="50" charset="-128"/>
              <a:ea typeface="Meiryo UI" panose="020B0604030504040204" pitchFamily="50" charset="-128"/>
            </a:endParaRPr>
          </a:p>
        </p:txBody>
      </p:sp>
      <p:sp>
        <p:nvSpPr>
          <p:cNvPr id="54" name="右矢印 53"/>
          <p:cNvSpPr/>
          <p:nvPr/>
        </p:nvSpPr>
        <p:spPr>
          <a:xfrm rot="2467781">
            <a:off x="10090963" y="5059819"/>
            <a:ext cx="640483" cy="2054063"/>
          </a:xfrm>
          <a:prstGeom prst="rightArrow">
            <a:avLst>
              <a:gd name="adj1" fmla="val 68594"/>
              <a:gd name="adj2" fmla="val 100000"/>
            </a:avLst>
          </a:prstGeom>
          <a:solidFill>
            <a:schemeClr val="accent6">
              <a:lumMod val="40000"/>
              <a:lumOff val="60000"/>
            </a:schemeClr>
          </a:solidFill>
          <a:ln>
            <a:solidFill>
              <a:schemeClr val="accent6">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67" name="楕円 66"/>
          <p:cNvSpPr/>
          <p:nvPr/>
        </p:nvSpPr>
        <p:spPr>
          <a:xfrm>
            <a:off x="10040439" y="6246947"/>
            <a:ext cx="540954" cy="525805"/>
          </a:xfrm>
          <a:prstGeom prst="ellipse">
            <a:avLst/>
          </a:prstGeom>
        </p:spPr>
        <p:style>
          <a:lnRef idx="2">
            <a:schemeClr val="accent6"/>
          </a:lnRef>
          <a:fillRef idx="1">
            <a:schemeClr val="lt1"/>
          </a:fillRef>
          <a:effectRef idx="0">
            <a:schemeClr val="accent6"/>
          </a:effectRef>
          <a:fontRef idx="minor">
            <a:schemeClr val="dk1"/>
          </a:fontRef>
        </p:style>
        <p:txBody>
          <a:bodyPr wrap="none" rtlCol="0" anchor="ctr"/>
          <a:lstStyle/>
          <a:p>
            <a:pPr algn="ctr"/>
            <a:r>
              <a:rPr lang="ja-JP" altLang="en-US" sz="900" dirty="0">
                <a:latin typeface="Meiryo UI" panose="020B0604030504040204" pitchFamily="50" charset="-128"/>
                <a:ea typeface="Meiryo UI" panose="020B0604030504040204" pitchFamily="50" charset="-128"/>
              </a:rPr>
              <a:t>市民</a:t>
            </a:r>
            <a:endParaRPr lang="en-US" altLang="ja-JP" sz="900" dirty="0">
              <a:latin typeface="Meiryo UI" panose="020B0604030504040204" pitchFamily="50" charset="-128"/>
              <a:ea typeface="Meiryo UI" panose="020B0604030504040204" pitchFamily="50" charset="-128"/>
            </a:endParaRPr>
          </a:p>
          <a:p>
            <a:pPr algn="ctr"/>
            <a:r>
              <a:rPr lang="ja-JP" altLang="en-US" sz="900" dirty="0">
                <a:latin typeface="Meiryo UI" panose="020B0604030504040204" pitchFamily="50" charset="-128"/>
                <a:ea typeface="Meiryo UI" panose="020B0604030504040204" pitchFamily="50" charset="-128"/>
              </a:rPr>
              <a:t>団体</a:t>
            </a:r>
            <a:r>
              <a:rPr lang="en-US" altLang="ja-JP" sz="900" dirty="0">
                <a:latin typeface="Meiryo UI" panose="020B0604030504040204" pitchFamily="50" charset="-128"/>
                <a:ea typeface="Meiryo UI" panose="020B0604030504040204" pitchFamily="50" charset="-128"/>
              </a:rPr>
              <a:t>B</a:t>
            </a:r>
            <a:endParaRPr lang="ja-JP" altLang="en-US" sz="900" dirty="0">
              <a:latin typeface="Meiryo UI" panose="020B0604030504040204" pitchFamily="50" charset="-128"/>
              <a:ea typeface="Meiryo UI" panose="020B0604030504040204" pitchFamily="50" charset="-128"/>
            </a:endParaRPr>
          </a:p>
        </p:txBody>
      </p:sp>
      <p:sp>
        <p:nvSpPr>
          <p:cNvPr id="68" name="楕円 67"/>
          <p:cNvSpPr/>
          <p:nvPr/>
        </p:nvSpPr>
        <p:spPr>
          <a:xfrm>
            <a:off x="10641974" y="5964294"/>
            <a:ext cx="540954" cy="525805"/>
          </a:xfrm>
          <a:prstGeom prst="ellipse">
            <a:avLst/>
          </a:prstGeom>
        </p:spPr>
        <p:style>
          <a:lnRef idx="2">
            <a:schemeClr val="accent6"/>
          </a:lnRef>
          <a:fillRef idx="1">
            <a:schemeClr val="lt1"/>
          </a:fillRef>
          <a:effectRef idx="0">
            <a:schemeClr val="accent6"/>
          </a:effectRef>
          <a:fontRef idx="minor">
            <a:schemeClr val="dk1"/>
          </a:fontRef>
        </p:style>
        <p:txBody>
          <a:bodyPr wrap="none" rtlCol="0" anchor="ctr"/>
          <a:lstStyle/>
          <a:p>
            <a:pPr algn="ctr"/>
            <a:r>
              <a:rPr lang="ja-JP" altLang="en-US" sz="900" dirty="0">
                <a:latin typeface="Meiryo UI" panose="020B0604030504040204" pitchFamily="50" charset="-128"/>
                <a:ea typeface="Meiryo UI" panose="020B0604030504040204" pitchFamily="50" charset="-128"/>
              </a:rPr>
              <a:t>企業</a:t>
            </a:r>
            <a:endParaRPr lang="en-US" altLang="ja-JP" sz="900" dirty="0">
              <a:latin typeface="Meiryo UI" panose="020B0604030504040204" pitchFamily="50" charset="-128"/>
              <a:ea typeface="Meiryo UI" panose="020B0604030504040204" pitchFamily="50" charset="-128"/>
            </a:endParaRPr>
          </a:p>
          <a:p>
            <a:pPr algn="ctr"/>
            <a:r>
              <a:rPr lang="en-US" altLang="ja-JP" sz="900" dirty="0">
                <a:latin typeface="Meiryo UI" panose="020B0604030504040204" pitchFamily="50" charset="-128"/>
                <a:ea typeface="Meiryo UI" panose="020B0604030504040204" pitchFamily="50" charset="-128"/>
              </a:rPr>
              <a:t>B</a:t>
            </a:r>
            <a:r>
              <a:rPr lang="ja-JP" altLang="en-US" sz="900" dirty="0">
                <a:latin typeface="Meiryo UI" panose="020B0604030504040204" pitchFamily="50" charset="-128"/>
                <a:ea typeface="Meiryo UI" panose="020B0604030504040204" pitchFamily="50" charset="-128"/>
              </a:rPr>
              <a:t>２</a:t>
            </a:r>
          </a:p>
        </p:txBody>
      </p:sp>
      <p:sp>
        <p:nvSpPr>
          <p:cNvPr id="66" name="楕円 65"/>
          <p:cNvSpPr/>
          <p:nvPr/>
        </p:nvSpPr>
        <p:spPr>
          <a:xfrm>
            <a:off x="10709896" y="5360956"/>
            <a:ext cx="540954" cy="525805"/>
          </a:xfrm>
          <a:prstGeom prst="ellipse">
            <a:avLst/>
          </a:prstGeom>
        </p:spPr>
        <p:style>
          <a:lnRef idx="2">
            <a:schemeClr val="accent6"/>
          </a:lnRef>
          <a:fillRef idx="1">
            <a:schemeClr val="lt1"/>
          </a:fillRef>
          <a:effectRef idx="0">
            <a:schemeClr val="accent6"/>
          </a:effectRef>
          <a:fontRef idx="minor">
            <a:schemeClr val="dk1"/>
          </a:fontRef>
        </p:style>
        <p:txBody>
          <a:bodyPr wrap="none" rtlCol="0" anchor="ctr"/>
          <a:lstStyle/>
          <a:p>
            <a:pPr algn="ctr"/>
            <a:r>
              <a:rPr lang="ja-JP" altLang="en-US" sz="900" dirty="0">
                <a:latin typeface="Meiryo UI" panose="020B0604030504040204" pitchFamily="50" charset="-128"/>
                <a:ea typeface="Meiryo UI" panose="020B0604030504040204" pitchFamily="50" charset="-128"/>
              </a:rPr>
              <a:t>企業</a:t>
            </a:r>
            <a:endParaRPr lang="en-US" altLang="ja-JP" sz="900" dirty="0">
              <a:latin typeface="Meiryo UI" panose="020B0604030504040204" pitchFamily="50" charset="-128"/>
              <a:ea typeface="Meiryo UI" panose="020B0604030504040204" pitchFamily="50" charset="-128"/>
            </a:endParaRPr>
          </a:p>
          <a:p>
            <a:pPr algn="ctr"/>
            <a:r>
              <a:rPr lang="en-US" altLang="ja-JP" sz="900" dirty="0">
                <a:latin typeface="Meiryo UI" panose="020B0604030504040204" pitchFamily="50" charset="-128"/>
                <a:ea typeface="Meiryo UI" panose="020B0604030504040204" pitchFamily="50" charset="-128"/>
              </a:rPr>
              <a:t>B</a:t>
            </a:r>
            <a:r>
              <a:rPr lang="ja-JP" altLang="en-US" sz="900" dirty="0">
                <a:latin typeface="Meiryo UI" panose="020B0604030504040204" pitchFamily="50" charset="-128"/>
                <a:ea typeface="Meiryo UI" panose="020B0604030504040204" pitchFamily="50" charset="-128"/>
              </a:rPr>
              <a:t>１</a:t>
            </a:r>
          </a:p>
        </p:txBody>
      </p:sp>
      <p:sp>
        <p:nvSpPr>
          <p:cNvPr id="3" name="スライド番号プレースホルダー 2"/>
          <p:cNvSpPr>
            <a:spLocks noGrp="1"/>
          </p:cNvSpPr>
          <p:nvPr>
            <p:ph type="sldNum" sz="quarter" idx="12"/>
          </p:nvPr>
        </p:nvSpPr>
        <p:spPr/>
        <p:txBody>
          <a:bodyPr/>
          <a:lstStyle/>
          <a:p>
            <a:fld id="{C9D87D91-12A4-4BCD-BC1C-9D22FB415AC1}" type="slidenum">
              <a:rPr kumimoji="1" lang="ja-JP" altLang="en-US" smtClean="0"/>
              <a:t>10</a:t>
            </a:fld>
            <a:endParaRPr kumimoji="1" lang="ja-JP" altLang="en-US"/>
          </a:p>
        </p:txBody>
      </p:sp>
    </p:spTree>
    <p:extLst>
      <p:ext uri="{BB962C8B-B14F-4D97-AF65-F5344CB8AC3E}">
        <p14:creationId xmlns:p14="http://schemas.microsoft.com/office/powerpoint/2010/main" val="6514331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133341" y="338625"/>
            <a:ext cx="11359166" cy="1325563"/>
          </a:xfrm>
        </p:spPr>
        <p:txBody>
          <a:bodyPr>
            <a:normAutofit/>
          </a:bodyPr>
          <a:lstStyle/>
          <a:p>
            <a:r>
              <a:rPr lang="ja-JP" altLang="en-US" dirty="0" smtClean="0">
                <a:latin typeface="Meiryo UI" panose="020B0604030504040204" pitchFamily="50" charset="-128"/>
                <a:ea typeface="Meiryo UI" panose="020B0604030504040204" pitchFamily="50" charset="-128"/>
              </a:rPr>
              <a:t>大阪</a:t>
            </a:r>
            <a:r>
              <a:rPr lang="en-US" altLang="ja-JP" dirty="0" smtClean="0">
                <a:latin typeface="Meiryo UI" panose="020B0604030504040204" pitchFamily="50" charset="-128"/>
                <a:ea typeface="Meiryo UI" panose="020B0604030504040204" pitchFamily="50" charset="-128"/>
              </a:rPr>
              <a:t>SDGs</a:t>
            </a:r>
            <a:r>
              <a:rPr lang="ja-JP" altLang="en-US" dirty="0" smtClean="0">
                <a:latin typeface="Meiryo UI" panose="020B0604030504040204" pitchFamily="50" charset="-128"/>
                <a:ea typeface="Meiryo UI" panose="020B0604030504040204" pitchFamily="50" charset="-128"/>
              </a:rPr>
              <a:t>ネットワークマッチングイベント</a:t>
            </a:r>
            <a:endParaRPr kumimoji="1" lang="ja-JP" altLang="en-US" dirty="0">
              <a:latin typeface="Meiryo UI" panose="020B0604030504040204" pitchFamily="50" charset="-128"/>
              <a:ea typeface="Meiryo UI" panose="020B0604030504040204" pitchFamily="50" charset="-128"/>
            </a:endParaRPr>
          </a:p>
        </p:txBody>
      </p:sp>
      <p:sp>
        <p:nvSpPr>
          <p:cNvPr id="13" name="テキスト ボックス 12"/>
          <p:cNvSpPr txBox="1"/>
          <p:nvPr/>
        </p:nvSpPr>
        <p:spPr>
          <a:xfrm>
            <a:off x="401842" y="2830674"/>
            <a:ext cx="7686089" cy="3970318"/>
          </a:xfrm>
          <a:prstGeom prst="rect">
            <a:avLst/>
          </a:prstGeom>
          <a:noFill/>
        </p:spPr>
        <p:txBody>
          <a:bodyPr wrap="square" rtlCol="0">
            <a:spAutoFit/>
          </a:bodyPr>
          <a:lstStyle/>
          <a:p>
            <a:r>
              <a:rPr kumimoji="1" lang="ja-JP" altLang="en-US" dirty="0">
                <a:latin typeface="Meiryo UI" panose="020B0604030504040204" pitchFamily="50" charset="-128"/>
                <a:ea typeface="Meiryo UI" panose="020B0604030504040204" pitchFamily="50" charset="-128"/>
              </a:rPr>
              <a:t>日時：</a:t>
            </a:r>
            <a:r>
              <a:rPr kumimoji="1" lang="ja-JP" altLang="en-US" dirty="0" smtClean="0">
                <a:latin typeface="Meiryo UI" panose="020B0604030504040204" pitchFamily="50" charset="-128"/>
                <a:ea typeface="Meiryo UI" panose="020B0604030504040204" pitchFamily="50" charset="-128"/>
              </a:rPr>
              <a:t>令和</a:t>
            </a:r>
            <a:r>
              <a:rPr lang="ja-JP" altLang="en-US" dirty="0">
                <a:latin typeface="Meiryo UI" panose="020B0604030504040204" pitchFamily="50" charset="-128"/>
                <a:ea typeface="Meiryo UI" panose="020B0604030504040204" pitchFamily="50" charset="-128"/>
              </a:rPr>
              <a:t>４</a:t>
            </a:r>
            <a:r>
              <a:rPr kumimoji="1" lang="ja-JP" altLang="en-US" dirty="0" smtClean="0">
                <a:latin typeface="Meiryo UI" panose="020B0604030504040204" pitchFamily="50" charset="-128"/>
                <a:ea typeface="Meiryo UI" panose="020B0604030504040204" pitchFamily="50" charset="-128"/>
              </a:rPr>
              <a:t>年</a:t>
            </a:r>
            <a:r>
              <a:rPr lang="ja-JP" altLang="en-US" dirty="0" smtClean="0">
                <a:latin typeface="Meiryo UI" panose="020B0604030504040204" pitchFamily="50" charset="-128"/>
                <a:ea typeface="Meiryo UI" panose="020B0604030504040204" pitchFamily="50" charset="-128"/>
              </a:rPr>
              <a:t>９</a:t>
            </a:r>
            <a:r>
              <a:rPr lang="zh-TW" altLang="en-US" dirty="0" smtClean="0">
                <a:latin typeface="Meiryo UI" panose="020B0604030504040204" pitchFamily="50" charset="-128"/>
                <a:ea typeface="Meiryo UI" panose="020B0604030504040204" pitchFamily="50" charset="-128"/>
              </a:rPr>
              <a:t>月</a:t>
            </a:r>
            <a:r>
              <a:rPr lang="en-US" altLang="ja-JP" dirty="0">
                <a:latin typeface="Meiryo UI" panose="020B0604030504040204" pitchFamily="50" charset="-128"/>
                <a:ea typeface="Meiryo UI" panose="020B0604030504040204" pitchFamily="50" charset="-128"/>
              </a:rPr>
              <a:t>14</a:t>
            </a:r>
            <a:r>
              <a:rPr lang="zh-TW" altLang="en-US" dirty="0" smtClean="0">
                <a:latin typeface="Meiryo UI" panose="020B0604030504040204" pitchFamily="50" charset="-128"/>
                <a:ea typeface="Meiryo UI" panose="020B0604030504040204" pitchFamily="50" charset="-128"/>
              </a:rPr>
              <a:t>日</a:t>
            </a:r>
            <a:r>
              <a:rPr lang="en-US" altLang="zh-TW" dirty="0" smtClean="0">
                <a:latin typeface="Meiryo UI" panose="020B0604030504040204" pitchFamily="50" charset="-128"/>
                <a:ea typeface="Meiryo UI" panose="020B0604030504040204" pitchFamily="50" charset="-128"/>
              </a:rPr>
              <a:t>(</a:t>
            </a:r>
            <a:r>
              <a:rPr lang="ja-JP" altLang="en-US" dirty="0">
                <a:latin typeface="Meiryo UI" panose="020B0604030504040204" pitchFamily="50" charset="-128"/>
                <a:ea typeface="Meiryo UI" panose="020B0604030504040204" pitchFamily="50" charset="-128"/>
              </a:rPr>
              <a:t>水</a:t>
            </a:r>
            <a:r>
              <a:rPr lang="en-US" altLang="zh-TW" dirty="0" smtClean="0">
                <a:latin typeface="Meiryo UI" panose="020B0604030504040204" pitchFamily="50" charset="-128"/>
                <a:ea typeface="Meiryo UI" panose="020B0604030504040204" pitchFamily="50" charset="-128"/>
              </a:rPr>
              <a:t>) </a:t>
            </a:r>
            <a:r>
              <a:rPr lang="en-US" altLang="ja-JP" dirty="0" smtClean="0">
                <a:latin typeface="Meiryo UI" panose="020B0604030504040204" pitchFamily="50" charset="-128"/>
                <a:ea typeface="Meiryo UI" panose="020B0604030504040204" pitchFamily="50" charset="-128"/>
              </a:rPr>
              <a:t>14</a:t>
            </a:r>
            <a:r>
              <a:rPr lang="zh-TW" altLang="en-US" dirty="0" smtClean="0">
                <a:latin typeface="Meiryo UI" panose="020B0604030504040204" pitchFamily="50" charset="-128"/>
                <a:ea typeface="Meiryo UI" panose="020B0604030504040204" pitchFamily="50" charset="-128"/>
              </a:rPr>
              <a:t>時</a:t>
            </a:r>
            <a:r>
              <a:rPr lang="en-US" altLang="ja-JP" dirty="0">
                <a:latin typeface="Meiryo UI" panose="020B0604030504040204" pitchFamily="50" charset="-128"/>
                <a:ea typeface="Meiryo UI" panose="020B0604030504040204" pitchFamily="50" charset="-128"/>
              </a:rPr>
              <a:t>0</a:t>
            </a:r>
            <a:r>
              <a:rPr lang="en-US" altLang="ja-JP" dirty="0" smtClean="0">
                <a:latin typeface="Meiryo UI" panose="020B0604030504040204" pitchFamily="50" charset="-128"/>
                <a:ea typeface="Meiryo UI" panose="020B0604030504040204" pitchFamily="50" charset="-128"/>
              </a:rPr>
              <a:t>0</a:t>
            </a:r>
            <a:r>
              <a:rPr lang="ja-JP" altLang="en-US" dirty="0" smtClean="0">
                <a:latin typeface="Meiryo UI" panose="020B0604030504040204" pitchFamily="50" charset="-128"/>
                <a:ea typeface="Meiryo UI" panose="020B0604030504040204" pitchFamily="50" charset="-128"/>
              </a:rPr>
              <a:t>分</a:t>
            </a:r>
            <a:r>
              <a:rPr lang="zh-TW" altLang="en-US" dirty="0" smtClean="0">
                <a:latin typeface="Meiryo UI" panose="020B0604030504040204" pitchFamily="50" charset="-128"/>
                <a:ea typeface="Meiryo UI" panose="020B0604030504040204" pitchFamily="50" charset="-128"/>
              </a:rPr>
              <a:t>～</a:t>
            </a:r>
            <a:r>
              <a:rPr lang="en-US" altLang="ja-JP" dirty="0" smtClean="0">
                <a:latin typeface="Meiryo UI" panose="020B0604030504040204" pitchFamily="50" charset="-128"/>
                <a:ea typeface="Meiryo UI" panose="020B0604030504040204" pitchFamily="50" charset="-128"/>
              </a:rPr>
              <a:t>16</a:t>
            </a:r>
            <a:r>
              <a:rPr lang="ja-JP" altLang="en-US" dirty="0" smtClean="0">
                <a:latin typeface="Meiryo UI" panose="020B0604030504040204" pitchFamily="50" charset="-128"/>
                <a:ea typeface="Meiryo UI" panose="020B0604030504040204" pitchFamily="50" charset="-128"/>
              </a:rPr>
              <a:t>時</a:t>
            </a:r>
            <a:r>
              <a:rPr lang="en-US" altLang="ja-JP" dirty="0">
                <a:latin typeface="Meiryo UI" panose="020B0604030504040204" pitchFamily="50" charset="-128"/>
                <a:ea typeface="Meiryo UI" panose="020B0604030504040204" pitchFamily="50" charset="-128"/>
              </a:rPr>
              <a:t>00</a:t>
            </a:r>
            <a:r>
              <a:rPr lang="ja-JP" altLang="en-US" dirty="0">
                <a:latin typeface="Meiryo UI" panose="020B0604030504040204" pitchFamily="50" charset="-128"/>
                <a:ea typeface="Meiryo UI" panose="020B0604030504040204" pitchFamily="50" charset="-128"/>
              </a:rPr>
              <a:t>分</a:t>
            </a:r>
            <a:endParaRPr kumimoji="1" lang="en-US" altLang="ja-JP" dirty="0">
              <a:latin typeface="Meiryo UI" panose="020B0604030504040204" pitchFamily="50" charset="-128"/>
              <a:ea typeface="Meiryo UI" panose="020B0604030504040204" pitchFamily="50" charset="-128"/>
            </a:endParaRPr>
          </a:p>
          <a:p>
            <a:endParaRPr lang="en-US" altLang="ja-JP" dirty="0" smtClean="0">
              <a:latin typeface="Meiryo UI" panose="020B0604030504040204" pitchFamily="50" charset="-128"/>
              <a:ea typeface="Meiryo UI" panose="020B0604030504040204" pitchFamily="50" charset="-128"/>
            </a:endParaRPr>
          </a:p>
          <a:p>
            <a:r>
              <a:rPr lang="ja-JP" altLang="en-US" dirty="0" smtClean="0">
                <a:latin typeface="Meiryo UI" panose="020B0604030504040204" pitchFamily="50" charset="-128"/>
                <a:ea typeface="Meiryo UI" panose="020B0604030504040204" pitchFamily="50" charset="-128"/>
              </a:rPr>
              <a:t>場所：大阪商工会議所</a:t>
            </a:r>
            <a:endParaRPr lang="en-US" altLang="ja-JP" dirty="0" smtClean="0">
              <a:latin typeface="Meiryo UI" panose="020B0604030504040204" pitchFamily="50" charset="-128"/>
              <a:ea typeface="Meiryo UI" panose="020B0604030504040204" pitchFamily="50" charset="-128"/>
            </a:endParaRPr>
          </a:p>
          <a:p>
            <a:endParaRPr lang="en-US" altLang="ja-JP" dirty="0">
              <a:latin typeface="Meiryo UI" panose="020B0604030504040204" pitchFamily="50" charset="-128"/>
              <a:ea typeface="Meiryo UI" panose="020B0604030504040204" pitchFamily="50" charset="-128"/>
            </a:endParaRPr>
          </a:p>
          <a:p>
            <a:r>
              <a:rPr lang="ja-JP" altLang="en-US" dirty="0" smtClean="0">
                <a:latin typeface="Meiryo UI" panose="020B0604030504040204" pitchFamily="50" charset="-128"/>
                <a:ea typeface="Meiryo UI" panose="020B0604030504040204" pitchFamily="50" charset="-128"/>
              </a:rPr>
              <a:t>発表内容：</a:t>
            </a:r>
            <a:r>
              <a:rPr lang="ja-JP" altLang="en-US" b="1" dirty="0" smtClean="0">
                <a:latin typeface="Meiryo UI" panose="020B0604030504040204" pitchFamily="50" charset="-128"/>
                <a:ea typeface="Meiryo UI" panose="020B0604030504040204" pitchFamily="50" charset="-128"/>
              </a:rPr>
              <a:t>枚方市：枚方市</a:t>
            </a:r>
            <a:r>
              <a:rPr lang="ja-JP" altLang="en-US" b="1" dirty="0">
                <a:latin typeface="Meiryo UI" panose="020B0604030504040204" pitchFamily="50" charset="-128"/>
                <a:ea typeface="Meiryo UI" panose="020B0604030504040204" pitchFamily="50" charset="-128"/>
              </a:rPr>
              <a:t>がめざす温暖化対策の取り組み</a:t>
            </a:r>
          </a:p>
          <a:p>
            <a:r>
              <a:rPr lang="en-US" altLang="ja-JP" dirty="0">
                <a:latin typeface="Meiryo UI" panose="020B0604030504040204" pitchFamily="50" charset="-128"/>
                <a:ea typeface="Meiryo UI" panose="020B0604030504040204" pitchFamily="50" charset="-128"/>
              </a:rPr>
              <a:t>	</a:t>
            </a:r>
            <a:r>
              <a:rPr lang="ja-JP" altLang="en-US" dirty="0" smtClean="0">
                <a:latin typeface="Meiryo UI" panose="020B0604030504040204" pitchFamily="50" charset="-128"/>
                <a:ea typeface="Meiryo UI" panose="020B0604030504040204" pitchFamily="50" charset="-128"/>
              </a:rPr>
              <a:t>　　・</a:t>
            </a:r>
            <a:r>
              <a:rPr lang="en-US" altLang="ja-JP" dirty="0">
                <a:latin typeface="Meiryo UI" panose="020B0604030504040204" pitchFamily="50" charset="-128"/>
                <a:ea typeface="Meiryo UI" panose="020B0604030504040204" pitchFamily="50" charset="-128"/>
              </a:rPr>
              <a:t>ZEH</a:t>
            </a:r>
            <a:r>
              <a:rPr lang="ja-JP" altLang="en-US" dirty="0">
                <a:latin typeface="Meiryo UI" panose="020B0604030504040204" pitchFamily="50" charset="-128"/>
                <a:ea typeface="Meiryo UI" panose="020B0604030504040204" pitchFamily="50" charset="-128"/>
              </a:rPr>
              <a:t>・</a:t>
            </a:r>
            <a:r>
              <a:rPr lang="en-US" altLang="ja-JP" dirty="0">
                <a:latin typeface="Meiryo UI" panose="020B0604030504040204" pitchFamily="50" charset="-128"/>
                <a:ea typeface="Meiryo UI" panose="020B0604030504040204" pitchFamily="50" charset="-128"/>
              </a:rPr>
              <a:t>ZEB</a:t>
            </a:r>
            <a:r>
              <a:rPr lang="ja-JP" altLang="en-US" dirty="0">
                <a:latin typeface="Meiryo UI" panose="020B0604030504040204" pitchFamily="50" charset="-128"/>
                <a:ea typeface="Meiryo UI" panose="020B0604030504040204" pitchFamily="50" charset="-128"/>
              </a:rPr>
              <a:t>の普及、電動車（</a:t>
            </a:r>
            <a:r>
              <a:rPr lang="en-US" altLang="ja-JP" dirty="0">
                <a:latin typeface="Meiryo UI" panose="020B0604030504040204" pitchFamily="50" charset="-128"/>
                <a:ea typeface="Meiryo UI" panose="020B0604030504040204" pitchFamily="50" charset="-128"/>
              </a:rPr>
              <a:t>EV</a:t>
            </a:r>
            <a:r>
              <a:rPr lang="ja-JP" altLang="en-US" dirty="0">
                <a:latin typeface="Meiryo UI" panose="020B0604030504040204" pitchFamily="50" charset="-128"/>
                <a:ea typeface="Meiryo UI" panose="020B0604030504040204" pitchFamily="50" charset="-128"/>
              </a:rPr>
              <a:t>・</a:t>
            </a:r>
            <a:r>
              <a:rPr lang="en-US" altLang="ja-JP" dirty="0">
                <a:latin typeface="Meiryo UI" panose="020B0604030504040204" pitchFamily="50" charset="-128"/>
                <a:ea typeface="Meiryo UI" panose="020B0604030504040204" pitchFamily="50" charset="-128"/>
              </a:rPr>
              <a:t>FCEV</a:t>
            </a:r>
            <a:r>
              <a:rPr lang="ja-JP" altLang="en-US" dirty="0">
                <a:latin typeface="Meiryo UI" panose="020B0604030504040204" pitchFamily="50" charset="-128"/>
                <a:ea typeface="Meiryo UI" panose="020B0604030504040204" pitchFamily="50" charset="-128"/>
              </a:rPr>
              <a:t>など）の普及拡大</a:t>
            </a:r>
            <a:r>
              <a:rPr lang="ja-JP" altLang="en-US" dirty="0" smtClean="0">
                <a:latin typeface="Meiryo UI" panose="020B0604030504040204" pitchFamily="50" charset="-128"/>
                <a:ea typeface="Meiryo UI" panose="020B0604030504040204" pitchFamily="50" charset="-128"/>
              </a:rPr>
              <a:t>など</a:t>
            </a:r>
            <a:endParaRPr lang="en-US" altLang="ja-JP" dirty="0" smtClean="0">
              <a:latin typeface="Meiryo UI" panose="020B0604030504040204" pitchFamily="50" charset="-128"/>
              <a:ea typeface="Meiryo UI" panose="020B0604030504040204" pitchFamily="50" charset="-128"/>
            </a:endParaRPr>
          </a:p>
          <a:p>
            <a:endParaRPr lang="ja-JP" altLang="en-US" dirty="0">
              <a:latin typeface="Meiryo UI" panose="020B0604030504040204" pitchFamily="50" charset="-128"/>
              <a:ea typeface="Meiryo UI" panose="020B0604030504040204" pitchFamily="50" charset="-128"/>
            </a:endParaRPr>
          </a:p>
          <a:p>
            <a:r>
              <a:rPr lang="ja-JP" altLang="en-US" dirty="0" smtClean="0">
                <a:latin typeface="Meiryo UI" panose="020B0604030504040204" pitchFamily="50" charset="-128"/>
                <a:ea typeface="Meiryo UI" panose="020B0604030504040204" pitchFamily="50" charset="-128"/>
              </a:rPr>
              <a:t>　　　　　　　 </a:t>
            </a:r>
            <a:r>
              <a:rPr lang="ja-JP" altLang="en-US" b="1" dirty="0" smtClean="0">
                <a:latin typeface="Meiryo UI" panose="020B0604030504040204" pitchFamily="50" charset="-128"/>
                <a:ea typeface="Meiryo UI" panose="020B0604030504040204" pitchFamily="50" charset="-128"/>
              </a:rPr>
              <a:t>阪南市</a:t>
            </a:r>
            <a:r>
              <a:rPr lang="ja-JP" altLang="en-US" b="1" dirty="0">
                <a:latin typeface="Meiryo UI" panose="020B0604030504040204" pitchFamily="50" charset="-128"/>
                <a:ea typeface="Meiryo UI" panose="020B0604030504040204" pitchFamily="50" charset="-128"/>
              </a:rPr>
              <a:t>：</a:t>
            </a:r>
            <a:r>
              <a:rPr lang="en-US" altLang="ja-JP" b="1" dirty="0">
                <a:latin typeface="Meiryo UI" panose="020B0604030504040204" pitchFamily="50" charset="-128"/>
                <a:ea typeface="Meiryo UI" panose="020B0604030504040204" pitchFamily="50" charset="-128"/>
              </a:rPr>
              <a:t>SDGs</a:t>
            </a:r>
            <a:r>
              <a:rPr lang="ja-JP" altLang="en-US" b="1" dirty="0">
                <a:latin typeface="Meiryo UI" panose="020B0604030504040204" pitchFamily="50" charset="-128"/>
                <a:ea typeface="Meiryo UI" panose="020B0604030504040204" pitchFamily="50" charset="-128"/>
              </a:rPr>
              <a:t>未来都市</a:t>
            </a:r>
            <a:r>
              <a:rPr lang="en-US" altLang="ja-JP" b="1" dirty="0">
                <a:latin typeface="Meiryo UI" panose="020B0604030504040204" pitchFamily="50" charset="-128"/>
                <a:ea typeface="Meiryo UI" panose="020B0604030504040204" pitchFamily="50" charset="-128"/>
              </a:rPr>
              <a:t>-</a:t>
            </a:r>
            <a:r>
              <a:rPr lang="ja-JP" altLang="en-US" b="1" dirty="0">
                <a:latin typeface="Meiryo UI" panose="020B0604030504040204" pitchFamily="50" charset="-128"/>
                <a:ea typeface="Meiryo UI" panose="020B0604030504040204" pitchFamily="50" charset="-128"/>
              </a:rPr>
              <a:t>阪南市</a:t>
            </a:r>
            <a:r>
              <a:rPr lang="en-US" altLang="ja-JP" b="1" dirty="0">
                <a:latin typeface="Meiryo UI" panose="020B0604030504040204" pitchFamily="50" charset="-128"/>
                <a:ea typeface="Meiryo UI" panose="020B0604030504040204" pitchFamily="50" charset="-128"/>
              </a:rPr>
              <a:t>-</a:t>
            </a:r>
          </a:p>
          <a:p>
            <a:r>
              <a:rPr lang="en-US" altLang="ja-JP" dirty="0">
                <a:latin typeface="Meiryo UI" panose="020B0604030504040204" pitchFamily="50" charset="-128"/>
                <a:ea typeface="Meiryo UI" panose="020B0604030504040204" pitchFamily="50" charset="-128"/>
              </a:rPr>
              <a:t>	</a:t>
            </a:r>
            <a:r>
              <a:rPr lang="ja-JP" altLang="en-US" dirty="0" smtClean="0">
                <a:latin typeface="Meiryo UI" panose="020B0604030504040204" pitchFamily="50" charset="-128"/>
                <a:ea typeface="Meiryo UI" panose="020B0604030504040204" pitchFamily="50" charset="-128"/>
              </a:rPr>
              <a:t>　　・</a:t>
            </a:r>
            <a:r>
              <a:rPr lang="ja-JP" altLang="en-US" dirty="0">
                <a:latin typeface="Meiryo UI" panose="020B0604030504040204" pitchFamily="50" charset="-128"/>
                <a:ea typeface="Meiryo UI" panose="020B0604030504040204" pitchFamily="50" charset="-128"/>
              </a:rPr>
              <a:t>モデル事業（グリーンカーボン、ブルーカーボン）への協力など</a:t>
            </a:r>
          </a:p>
          <a:p>
            <a:endParaRPr lang="en-US" altLang="ja-JP" dirty="0" smtClean="0">
              <a:latin typeface="Meiryo UI" panose="020B0604030504040204" pitchFamily="50" charset="-128"/>
              <a:ea typeface="Meiryo UI" panose="020B0604030504040204" pitchFamily="50" charset="-128"/>
            </a:endParaRPr>
          </a:p>
          <a:p>
            <a:r>
              <a:rPr lang="ja-JP" altLang="en-US" dirty="0" smtClean="0">
                <a:latin typeface="Meiryo UI" panose="020B0604030504040204" pitchFamily="50" charset="-128"/>
                <a:ea typeface="Meiryo UI" panose="020B0604030504040204" pitchFamily="50" charset="-128"/>
              </a:rPr>
              <a:t>         　　　</a:t>
            </a:r>
            <a:r>
              <a:rPr lang="ja-JP" altLang="en-US" b="1" dirty="0" smtClean="0">
                <a:latin typeface="Meiryo UI" panose="020B0604030504040204" pitchFamily="50" charset="-128"/>
                <a:ea typeface="Meiryo UI" panose="020B0604030504040204" pitchFamily="50" charset="-128"/>
              </a:rPr>
              <a:t>太子町</a:t>
            </a:r>
            <a:r>
              <a:rPr lang="ja-JP" altLang="en-US" b="1" dirty="0">
                <a:latin typeface="Meiryo UI" panose="020B0604030504040204" pitchFamily="50" charset="-128"/>
                <a:ea typeface="Meiryo UI" panose="020B0604030504040204" pitchFamily="50" charset="-128"/>
              </a:rPr>
              <a:t>：太子町</a:t>
            </a:r>
            <a:r>
              <a:rPr lang="en-US" altLang="ja-JP" b="1" dirty="0">
                <a:latin typeface="Meiryo UI" panose="020B0604030504040204" pitchFamily="50" charset="-128"/>
                <a:ea typeface="Meiryo UI" panose="020B0604030504040204" pitchFamily="50" charset="-128"/>
              </a:rPr>
              <a:t>SDGs</a:t>
            </a:r>
            <a:r>
              <a:rPr lang="ja-JP" altLang="en-US" b="1" dirty="0">
                <a:latin typeface="Meiryo UI" panose="020B0604030504040204" pitchFamily="50" charset="-128"/>
                <a:ea typeface="Meiryo UI" panose="020B0604030504040204" pitchFamily="50" charset="-128"/>
              </a:rPr>
              <a:t>推進に向けたマッチング</a:t>
            </a:r>
          </a:p>
          <a:p>
            <a:r>
              <a:rPr lang="en-US" altLang="ja-JP" dirty="0" smtClean="0">
                <a:latin typeface="Meiryo UI" panose="020B0604030504040204" pitchFamily="50" charset="-128"/>
                <a:ea typeface="Meiryo UI" panose="020B0604030504040204" pitchFamily="50" charset="-128"/>
              </a:rPr>
              <a:t>	</a:t>
            </a:r>
            <a:r>
              <a:rPr lang="ja-JP" altLang="en-US" dirty="0" smtClean="0">
                <a:latin typeface="Meiryo UI" panose="020B0604030504040204" pitchFamily="50" charset="-128"/>
                <a:ea typeface="Meiryo UI" panose="020B0604030504040204" pitchFamily="50" charset="-128"/>
              </a:rPr>
              <a:t>　　・</a:t>
            </a:r>
            <a:r>
              <a:rPr lang="en-US" altLang="ja-JP" dirty="0">
                <a:latin typeface="Meiryo UI" panose="020B0604030504040204" pitchFamily="50" charset="-128"/>
                <a:ea typeface="Meiryo UI" panose="020B0604030504040204" pitchFamily="50" charset="-128"/>
              </a:rPr>
              <a:t>2050</a:t>
            </a:r>
            <a:r>
              <a:rPr lang="ja-JP" altLang="en-US" dirty="0">
                <a:latin typeface="Meiryo UI" panose="020B0604030504040204" pitchFamily="50" charset="-128"/>
                <a:ea typeface="Meiryo UI" panose="020B0604030504040204" pitchFamily="50" charset="-128"/>
              </a:rPr>
              <a:t>年にカーボンニュートラルの実現。</a:t>
            </a:r>
            <a:r>
              <a:rPr lang="en-US" altLang="ja-JP" dirty="0">
                <a:latin typeface="Meiryo UI" panose="020B0604030504040204" pitchFamily="50" charset="-128"/>
                <a:ea typeface="Meiryo UI" panose="020B0604030504040204" pitchFamily="50" charset="-128"/>
              </a:rPr>
              <a:t>2030</a:t>
            </a:r>
            <a:r>
              <a:rPr lang="ja-JP" altLang="en-US" dirty="0">
                <a:latin typeface="Meiryo UI" panose="020B0604030504040204" pitchFamily="50" charset="-128"/>
                <a:ea typeface="Meiryo UI" panose="020B0604030504040204" pitchFamily="50" charset="-128"/>
              </a:rPr>
              <a:t>年までに</a:t>
            </a:r>
            <a:r>
              <a:rPr lang="en-US" altLang="ja-JP" dirty="0">
                <a:latin typeface="Meiryo UI" panose="020B0604030504040204" pitchFamily="50" charset="-128"/>
                <a:ea typeface="Meiryo UI" panose="020B0604030504040204" pitchFamily="50" charset="-128"/>
              </a:rPr>
              <a:t>46%</a:t>
            </a:r>
          </a:p>
          <a:p>
            <a:r>
              <a:rPr lang="en-US" altLang="ja-JP" dirty="0">
                <a:latin typeface="Meiryo UI" panose="020B0604030504040204" pitchFamily="50" charset="-128"/>
                <a:ea typeface="Meiryo UI" panose="020B0604030504040204" pitchFamily="50" charset="-128"/>
              </a:rPr>
              <a:t> </a:t>
            </a:r>
            <a:r>
              <a:rPr lang="en-US" altLang="ja-JP" dirty="0" smtClean="0">
                <a:latin typeface="Meiryo UI" panose="020B0604030504040204" pitchFamily="50" charset="-128"/>
                <a:ea typeface="Meiryo UI" panose="020B0604030504040204" pitchFamily="50" charset="-128"/>
              </a:rPr>
              <a:t>	</a:t>
            </a:r>
            <a:r>
              <a:rPr lang="ja-JP" altLang="en-US" dirty="0" smtClean="0">
                <a:latin typeface="Meiryo UI" panose="020B0604030504040204" pitchFamily="50" charset="-128"/>
                <a:ea typeface="Meiryo UI" panose="020B0604030504040204" pitchFamily="50" charset="-128"/>
              </a:rPr>
              <a:t>　　（</a:t>
            </a:r>
            <a:r>
              <a:rPr lang="en-US" altLang="ja-JP" dirty="0">
                <a:latin typeface="Meiryo UI" panose="020B0604030504040204" pitchFamily="50" charset="-128"/>
                <a:ea typeface="Meiryo UI" panose="020B0604030504040204" pitchFamily="50" charset="-128"/>
              </a:rPr>
              <a:t>2013</a:t>
            </a:r>
            <a:r>
              <a:rPr lang="ja-JP" altLang="en-US" dirty="0">
                <a:latin typeface="Meiryo UI" panose="020B0604030504040204" pitchFamily="50" charset="-128"/>
                <a:ea typeface="Meiryo UI" panose="020B0604030504040204" pitchFamily="50" charset="-128"/>
              </a:rPr>
              <a:t>年度比）削減をめざす取り組みへの協力など</a:t>
            </a:r>
          </a:p>
          <a:p>
            <a:endParaRPr lang="en-US" altLang="ja-JP" dirty="0">
              <a:latin typeface="Meiryo UI" panose="020B0604030504040204" pitchFamily="50" charset="-128"/>
              <a:ea typeface="Meiryo UI" panose="020B0604030504040204" pitchFamily="50" charset="-128"/>
            </a:endParaRPr>
          </a:p>
        </p:txBody>
      </p:sp>
      <p:sp>
        <p:nvSpPr>
          <p:cNvPr id="3" name="スライド番号プレースホルダー 2"/>
          <p:cNvSpPr>
            <a:spLocks noGrp="1"/>
          </p:cNvSpPr>
          <p:nvPr>
            <p:ph type="sldNum" sz="quarter" idx="12"/>
          </p:nvPr>
        </p:nvSpPr>
        <p:spPr/>
        <p:txBody>
          <a:bodyPr/>
          <a:lstStyle/>
          <a:p>
            <a:fld id="{C9D87D91-12A4-4BCD-BC1C-9D22FB415AC1}" type="slidenum">
              <a:rPr kumimoji="1" lang="ja-JP" altLang="en-US" smtClean="0"/>
              <a:t>11</a:t>
            </a:fld>
            <a:endParaRPr kumimoji="1" lang="ja-JP" altLang="en-US"/>
          </a:p>
        </p:txBody>
      </p:sp>
      <p:pic>
        <p:nvPicPr>
          <p:cNvPr id="8" name="図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799148" y="1673742"/>
            <a:ext cx="3073098" cy="2313863"/>
          </a:xfrm>
          <a:prstGeom prst="rect">
            <a:avLst/>
          </a:prstGeom>
        </p:spPr>
      </p:pic>
      <p:pic>
        <p:nvPicPr>
          <p:cNvPr id="9" name="図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799148" y="4225051"/>
            <a:ext cx="3073098" cy="2313863"/>
          </a:xfrm>
          <a:prstGeom prst="rect">
            <a:avLst/>
          </a:prstGeom>
        </p:spPr>
      </p:pic>
      <p:sp>
        <p:nvSpPr>
          <p:cNvPr id="10" name="正方形/長方形 9"/>
          <p:cNvSpPr/>
          <p:nvPr/>
        </p:nvSpPr>
        <p:spPr>
          <a:xfrm>
            <a:off x="118507" y="1641427"/>
            <a:ext cx="8492093" cy="830997"/>
          </a:xfrm>
          <a:prstGeom prst="rect">
            <a:avLst/>
          </a:prstGeom>
          <a:ln>
            <a:solidFill>
              <a:schemeClr val="tx1"/>
            </a:solidFill>
            <a:prstDash val="sysDot"/>
          </a:ln>
        </p:spPr>
        <p:txBody>
          <a:bodyPr wrap="square">
            <a:spAutoFit/>
          </a:bodyPr>
          <a:lstStyle/>
          <a:p>
            <a:r>
              <a:rPr lang="en-US" altLang="ja-JP" sz="1600" dirty="0" smtClean="0">
                <a:latin typeface="Meiryo UI" panose="020B0604030504040204" pitchFamily="50" charset="-128"/>
                <a:ea typeface="Meiryo UI" panose="020B0604030504040204" pitchFamily="50" charset="-128"/>
              </a:rPr>
              <a:t>SDGs</a:t>
            </a:r>
            <a:r>
              <a:rPr lang="ja-JP" altLang="en-US" sz="1600" dirty="0">
                <a:latin typeface="Meiryo UI" panose="020B0604030504040204" pitchFamily="50" charset="-128"/>
                <a:ea typeface="Meiryo UI" panose="020B0604030504040204" pitchFamily="50" charset="-128"/>
              </a:rPr>
              <a:t>の達成に向けたステークホルダー間の連携を促すために</a:t>
            </a:r>
            <a:r>
              <a:rPr lang="ja-JP" altLang="en-US" sz="1600" dirty="0" smtClean="0">
                <a:latin typeface="Meiryo UI" panose="020B0604030504040204" pitchFamily="50" charset="-128"/>
                <a:ea typeface="Meiryo UI" panose="020B0604030504040204" pitchFamily="50" charset="-128"/>
              </a:rPr>
              <a:t>、大阪商工会議所が</a:t>
            </a:r>
            <a:r>
              <a:rPr lang="ja-JP" altLang="en-US" sz="1600" dirty="0">
                <a:latin typeface="Meiryo UI" panose="020B0604030504040204" pitchFamily="50" charset="-128"/>
                <a:ea typeface="Meiryo UI" panose="020B0604030504040204" pitchFamily="50" charset="-128"/>
              </a:rPr>
              <a:t>開催する「グリーンテックマッチング会」</a:t>
            </a:r>
            <a:r>
              <a:rPr lang="ja-JP" altLang="en-US" sz="1600" dirty="0" smtClean="0">
                <a:latin typeface="Meiryo UI" panose="020B0604030504040204" pitchFamily="50" charset="-128"/>
                <a:ea typeface="Meiryo UI" panose="020B0604030504040204" pitchFamily="50" charset="-128"/>
              </a:rPr>
              <a:t>と連携し、カーボンニュートラルを</a:t>
            </a:r>
            <a:r>
              <a:rPr lang="ja-JP" altLang="en-US" sz="1600" dirty="0">
                <a:latin typeface="Meiryo UI" panose="020B0604030504040204" pitchFamily="50" charset="-128"/>
                <a:ea typeface="Meiryo UI" panose="020B0604030504040204" pitchFamily="50" charset="-128"/>
              </a:rPr>
              <a:t>テーマ</a:t>
            </a:r>
            <a:r>
              <a:rPr lang="ja-JP" altLang="en-US" sz="1600" dirty="0" smtClean="0">
                <a:latin typeface="Meiryo UI" panose="020B0604030504040204" pitchFamily="50" charset="-128"/>
                <a:ea typeface="Meiryo UI" panose="020B0604030504040204" pitchFamily="50" charset="-128"/>
              </a:rPr>
              <a:t>に、市町村</a:t>
            </a:r>
            <a:r>
              <a:rPr lang="ja-JP" altLang="en-US" sz="1600" dirty="0">
                <a:latin typeface="Meiryo UI" panose="020B0604030504040204" pitchFamily="50" charset="-128"/>
                <a:ea typeface="Meiryo UI" panose="020B0604030504040204" pitchFamily="50" charset="-128"/>
              </a:rPr>
              <a:t>と企業のマッチングイベント</a:t>
            </a:r>
            <a:r>
              <a:rPr lang="ja-JP" altLang="en-US" sz="1600" dirty="0" smtClean="0">
                <a:latin typeface="Meiryo UI" panose="020B0604030504040204" pitchFamily="50" charset="-128"/>
                <a:ea typeface="Meiryo UI" panose="020B0604030504040204" pitchFamily="50" charset="-128"/>
              </a:rPr>
              <a:t>を</a:t>
            </a:r>
            <a:r>
              <a:rPr lang="ja-JP" altLang="en-US" sz="1600" dirty="0">
                <a:latin typeface="Meiryo UI" panose="020B0604030504040204" pitchFamily="50" charset="-128"/>
                <a:ea typeface="Meiryo UI" panose="020B0604030504040204" pitchFamily="50" charset="-128"/>
              </a:rPr>
              <a:t>開催</a:t>
            </a:r>
            <a:r>
              <a:rPr lang="ja-JP" altLang="en-US" sz="1600" dirty="0" smtClean="0">
                <a:latin typeface="Meiryo UI" panose="020B0604030504040204" pitchFamily="50" charset="-128"/>
                <a:ea typeface="Meiryo UI" panose="020B0604030504040204" pitchFamily="50" charset="-128"/>
              </a:rPr>
              <a:t>し</a:t>
            </a:r>
            <a:r>
              <a:rPr lang="ja-JP" altLang="en-US" sz="1600" dirty="0">
                <a:latin typeface="Meiryo UI" panose="020B0604030504040204" pitchFamily="50" charset="-128"/>
                <a:ea typeface="Meiryo UI" panose="020B0604030504040204" pitchFamily="50" charset="-128"/>
              </a:rPr>
              <a:t>ました</a:t>
            </a:r>
            <a:r>
              <a:rPr lang="ja-JP" altLang="en-US" sz="1600" dirty="0" smtClean="0">
                <a:latin typeface="Meiryo UI" panose="020B0604030504040204" pitchFamily="50" charset="-128"/>
                <a:ea typeface="Meiryo UI" panose="020B0604030504040204" pitchFamily="50" charset="-128"/>
              </a:rPr>
              <a:t>。</a:t>
            </a:r>
            <a:endParaRPr lang="en-US" altLang="ja-JP" sz="1600" dirty="0" smtClean="0">
              <a:latin typeface="Meiryo UI" panose="020B0604030504040204" pitchFamily="50" charset="-128"/>
              <a:ea typeface="Meiryo UI" panose="020B0604030504040204" pitchFamily="50" charset="-128"/>
            </a:endParaRPr>
          </a:p>
          <a:p>
            <a:r>
              <a:rPr lang="ja-JP" altLang="en-US" sz="1600" dirty="0" smtClean="0">
                <a:latin typeface="Meiryo UI" panose="020B0604030504040204" pitchFamily="50" charset="-128"/>
                <a:ea typeface="Meiryo UI" panose="020B0604030504040204" pitchFamily="50" charset="-128"/>
              </a:rPr>
              <a:t>（企業同士のマッチング会も同時開催）</a:t>
            </a:r>
            <a:endParaRPr lang="ja-JP" altLang="en-US" sz="1600"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409373441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484243" y="371205"/>
            <a:ext cx="9869557" cy="1325563"/>
          </a:xfrm>
        </p:spPr>
        <p:txBody>
          <a:bodyPr>
            <a:normAutofit/>
          </a:bodyPr>
          <a:lstStyle/>
          <a:p>
            <a:r>
              <a:rPr lang="ja-JP" altLang="en-US" dirty="0">
                <a:latin typeface="Meiryo UI" panose="020B0604030504040204" pitchFamily="50" charset="-128"/>
                <a:ea typeface="Meiryo UI" panose="020B0604030504040204" pitchFamily="50" charset="-128"/>
              </a:rPr>
              <a:t>大阪</a:t>
            </a:r>
            <a:r>
              <a:rPr lang="en-US" altLang="ja-JP" dirty="0">
                <a:latin typeface="Meiryo UI" panose="020B0604030504040204" pitchFamily="50" charset="-128"/>
                <a:ea typeface="Meiryo UI" panose="020B0604030504040204" pitchFamily="50" charset="-128"/>
              </a:rPr>
              <a:t>SDGs</a:t>
            </a:r>
            <a:r>
              <a:rPr lang="ja-JP" altLang="en-US" dirty="0">
                <a:latin typeface="Meiryo UI" panose="020B0604030504040204" pitchFamily="50" charset="-128"/>
                <a:ea typeface="Meiryo UI" panose="020B0604030504040204" pitchFamily="50" charset="-128"/>
              </a:rPr>
              <a:t>ネットワーク勉強会</a:t>
            </a:r>
            <a:endParaRPr kumimoji="1" lang="ja-JP" altLang="en-US" dirty="0">
              <a:latin typeface="Meiryo UI" panose="020B0604030504040204" pitchFamily="50" charset="-128"/>
              <a:ea typeface="Meiryo UI" panose="020B0604030504040204" pitchFamily="50" charset="-128"/>
            </a:endParaRPr>
          </a:p>
        </p:txBody>
      </p:sp>
      <p:sp>
        <p:nvSpPr>
          <p:cNvPr id="12" name="正方形/長方形 11"/>
          <p:cNvSpPr/>
          <p:nvPr/>
        </p:nvSpPr>
        <p:spPr>
          <a:xfrm>
            <a:off x="118507" y="1641427"/>
            <a:ext cx="11835684" cy="338554"/>
          </a:xfrm>
          <a:prstGeom prst="rect">
            <a:avLst/>
          </a:prstGeom>
          <a:ln>
            <a:solidFill>
              <a:schemeClr val="tx1"/>
            </a:solidFill>
            <a:prstDash val="sysDot"/>
          </a:ln>
        </p:spPr>
        <p:txBody>
          <a:bodyPr wrap="square">
            <a:spAutoFit/>
          </a:bodyPr>
          <a:lstStyle/>
          <a:p>
            <a:r>
              <a:rPr lang="en-US" altLang="ja-JP" sz="1600" dirty="0">
                <a:latin typeface="Meiryo UI" panose="020B0604030504040204" pitchFamily="50" charset="-128"/>
                <a:ea typeface="Meiryo UI" panose="020B0604030504040204" pitchFamily="50" charset="-128"/>
              </a:rPr>
              <a:t>SDGs</a:t>
            </a:r>
            <a:r>
              <a:rPr lang="ja-JP" altLang="en-US" sz="1600" dirty="0">
                <a:latin typeface="Meiryo UI" panose="020B0604030504040204" pitchFamily="50" charset="-128"/>
                <a:ea typeface="Meiryo UI" panose="020B0604030504040204" pitchFamily="50" charset="-128"/>
              </a:rPr>
              <a:t>の達成に向けたステークホルダー間の連携を促すために、</a:t>
            </a:r>
            <a:r>
              <a:rPr lang="ja-JP" altLang="en-US" sz="1600" dirty="0" smtClean="0">
                <a:latin typeface="Meiryo UI" panose="020B0604030504040204" pitchFamily="50" charset="-128"/>
                <a:ea typeface="Meiryo UI" panose="020B0604030504040204" pitchFamily="50" charset="-128"/>
              </a:rPr>
              <a:t>大阪</a:t>
            </a:r>
            <a:r>
              <a:rPr lang="en-US" altLang="ja-JP" sz="1600" dirty="0">
                <a:latin typeface="Meiryo UI" panose="020B0604030504040204" pitchFamily="50" charset="-128"/>
                <a:ea typeface="Meiryo UI" panose="020B0604030504040204" pitchFamily="50" charset="-128"/>
              </a:rPr>
              <a:t>SDGs</a:t>
            </a:r>
            <a:r>
              <a:rPr lang="ja-JP" altLang="en-US" sz="1600" dirty="0">
                <a:latin typeface="Meiryo UI" panose="020B0604030504040204" pitchFamily="50" charset="-128"/>
                <a:ea typeface="Meiryo UI" panose="020B0604030504040204" pitchFamily="50" charset="-128"/>
              </a:rPr>
              <a:t>ネットワークメンバー及び大阪府職員を対象に勉強会を開催</a:t>
            </a:r>
            <a:r>
              <a:rPr lang="ja-JP" altLang="en-US" sz="1600" dirty="0" smtClean="0">
                <a:latin typeface="Meiryo UI" panose="020B0604030504040204" pitchFamily="50" charset="-128"/>
                <a:ea typeface="Meiryo UI" panose="020B0604030504040204" pitchFamily="50" charset="-128"/>
              </a:rPr>
              <a:t>し</a:t>
            </a:r>
            <a:r>
              <a:rPr lang="ja-JP" altLang="en-US" sz="1600" dirty="0">
                <a:latin typeface="Meiryo UI" panose="020B0604030504040204" pitchFamily="50" charset="-128"/>
                <a:ea typeface="Meiryo UI" panose="020B0604030504040204" pitchFamily="50" charset="-128"/>
              </a:rPr>
              <a:t>ました。</a:t>
            </a:r>
          </a:p>
        </p:txBody>
      </p:sp>
      <p:sp>
        <p:nvSpPr>
          <p:cNvPr id="13" name="テキスト ボックス 12"/>
          <p:cNvSpPr txBox="1"/>
          <p:nvPr/>
        </p:nvSpPr>
        <p:spPr>
          <a:xfrm>
            <a:off x="273053" y="2611737"/>
            <a:ext cx="9102767" cy="3693319"/>
          </a:xfrm>
          <a:prstGeom prst="rect">
            <a:avLst/>
          </a:prstGeom>
          <a:noFill/>
        </p:spPr>
        <p:txBody>
          <a:bodyPr wrap="square" rtlCol="0">
            <a:spAutoFit/>
          </a:bodyPr>
          <a:lstStyle/>
          <a:p>
            <a:r>
              <a:rPr kumimoji="1" lang="ja-JP" altLang="en-US" dirty="0">
                <a:latin typeface="Meiryo UI" panose="020B0604030504040204" pitchFamily="50" charset="-128"/>
                <a:ea typeface="Meiryo UI" panose="020B0604030504040204" pitchFamily="50" charset="-128"/>
              </a:rPr>
              <a:t>日時：</a:t>
            </a:r>
            <a:r>
              <a:rPr kumimoji="1" lang="ja-JP" altLang="en-US" dirty="0" smtClean="0">
                <a:latin typeface="Meiryo UI" panose="020B0604030504040204" pitchFamily="50" charset="-128"/>
                <a:ea typeface="Meiryo UI" panose="020B0604030504040204" pitchFamily="50" charset="-128"/>
              </a:rPr>
              <a:t>令和</a:t>
            </a:r>
            <a:r>
              <a:rPr lang="ja-JP" altLang="en-US" dirty="0" smtClean="0">
                <a:latin typeface="Meiryo UI" panose="020B0604030504040204" pitchFamily="50" charset="-128"/>
                <a:ea typeface="Meiryo UI" panose="020B0604030504040204" pitchFamily="50" charset="-128"/>
              </a:rPr>
              <a:t>５</a:t>
            </a:r>
            <a:r>
              <a:rPr kumimoji="1" lang="ja-JP" altLang="en-US" dirty="0" smtClean="0">
                <a:latin typeface="Meiryo UI" panose="020B0604030504040204" pitchFamily="50" charset="-128"/>
                <a:ea typeface="Meiryo UI" panose="020B0604030504040204" pitchFamily="50" charset="-128"/>
              </a:rPr>
              <a:t>年</a:t>
            </a:r>
            <a:r>
              <a:rPr lang="ja-JP" altLang="en-US" dirty="0">
                <a:latin typeface="Meiryo UI" panose="020B0604030504040204" pitchFamily="50" charset="-128"/>
                <a:ea typeface="Meiryo UI" panose="020B0604030504040204" pitchFamily="50" charset="-128"/>
              </a:rPr>
              <a:t>１</a:t>
            </a:r>
            <a:r>
              <a:rPr lang="zh-TW" altLang="en-US" dirty="0" smtClean="0">
                <a:latin typeface="Meiryo UI" panose="020B0604030504040204" pitchFamily="50" charset="-128"/>
                <a:ea typeface="Meiryo UI" panose="020B0604030504040204" pitchFamily="50" charset="-128"/>
              </a:rPr>
              <a:t>月</a:t>
            </a:r>
            <a:r>
              <a:rPr lang="en-US" altLang="ja-JP" dirty="0">
                <a:latin typeface="Meiryo UI" panose="020B0604030504040204" pitchFamily="50" charset="-128"/>
                <a:ea typeface="Meiryo UI" panose="020B0604030504040204" pitchFamily="50" charset="-128"/>
              </a:rPr>
              <a:t>16</a:t>
            </a:r>
            <a:r>
              <a:rPr lang="zh-TW" altLang="en-US" dirty="0">
                <a:latin typeface="Meiryo UI" panose="020B0604030504040204" pitchFamily="50" charset="-128"/>
                <a:ea typeface="Meiryo UI" panose="020B0604030504040204" pitchFamily="50" charset="-128"/>
              </a:rPr>
              <a:t>日</a:t>
            </a:r>
            <a:r>
              <a:rPr lang="en-US" altLang="zh-TW" dirty="0" smtClean="0">
                <a:latin typeface="Meiryo UI" panose="020B0604030504040204" pitchFamily="50" charset="-128"/>
                <a:ea typeface="Meiryo UI" panose="020B0604030504040204" pitchFamily="50" charset="-128"/>
              </a:rPr>
              <a:t>(</a:t>
            </a:r>
            <a:r>
              <a:rPr lang="ja-JP" altLang="en-US" dirty="0">
                <a:latin typeface="Meiryo UI" panose="020B0604030504040204" pitchFamily="50" charset="-128"/>
                <a:ea typeface="Meiryo UI" panose="020B0604030504040204" pitchFamily="50" charset="-128"/>
              </a:rPr>
              <a:t>月</a:t>
            </a:r>
            <a:r>
              <a:rPr lang="en-US" altLang="zh-TW" dirty="0" smtClean="0">
                <a:latin typeface="Meiryo UI" panose="020B0604030504040204" pitchFamily="50" charset="-128"/>
                <a:ea typeface="Meiryo UI" panose="020B0604030504040204" pitchFamily="50" charset="-128"/>
              </a:rPr>
              <a:t>) </a:t>
            </a:r>
            <a:r>
              <a:rPr lang="en-US" altLang="ja-JP" dirty="0" smtClean="0">
                <a:latin typeface="Meiryo UI" panose="020B0604030504040204" pitchFamily="50" charset="-128"/>
                <a:ea typeface="Meiryo UI" panose="020B0604030504040204" pitchFamily="50" charset="-128"/>
              </a:rPr>
              <a:t>13</a:t>
            </a:r>
            <a:r>
              <a:rPr lang="zh-TW" altLang="en-US" dirty="0" smtClean="0">
                <a:latin typeface="Meiryo UI" panose="020B0604030504040204" pitchFamily="50" charset="-128"/>
                <a:ea typeface="Meiryo UI" panose="020B0604030504040204" pitchFamily="50" charset="-128"/>
              </a:rPr>
              <a:t>時</a:t>
            </a:r>
            <a:r>
              <a:rPr lang="en-US" altLang="ja-JP" dirty="0" smtClean="0">
                <a:latin typeface="Meiryo UI" panose="020B0604030504040204" pitchFamily="50" charset="-128"/>
                <a:ea typeface="Meiryo UI" panose="020B0604030504040204" pitchFamily="50" charset="-128"/>
              </a:rPr>
              <a:t>30</a:t>
            </a:r>
            <a:r>
              <a:rPr lang="ja-JP" altLang="en-US" dirty="0" smtClean="0">
                <a:latin typeface="Meiryo UI" panose="020B0604030504040204" pitchFamily="50" charset="-128"/>
                <a:ea typeface="Meiryo UI" panose="020B0604030504040204" pitchFamily="50" charset="-128"/>
              </a:rPr>
              <a:t>分</a:t>
            </a:r>
            <a:r>
              <a:rPr lang="zh-TW" altLang="en-US" dirty="0" smtClean="0">
                <a:latin typeface="Meiryo UI" panose="020B0604030504040204" pitchFamily="50" charset="-128"/>
                <a:ea typeface="Meiryo UI" panose="020B0604030504040204" pitchFamily="50" charset="-128"/>
              </a:rPr>
              <a:t>～</a:t>
            </a:r>
            <a:r>
              <a:rPr lang="en-US" altLang="ja-JP" dirty="0">
                <a:latin typeface="Meiryo UI" panose="020B0604030504040204" pitchFamily="50" charset="-128"/>
                <a:ea typeface="Meiryo UI" panose="020B0604030504040204" pitchFamily="50" charset="-128"/>
              </a:rPr>
              <a:t>15</a:t>
            </a:r>
            <a:r>
              <a:rPr lang="ja-JP" altLang="en-US" dirty="0">
                <a:latin typeface="Meiryo UI" panose="020B0604030504040204" pitchFamily="50" charset="-128"/>
                <a:ea typeface="Meiryo UI" panose="020B0604030504040204" pitchFamily="50" charset="-128"/>
              </a:rPr>
              <a:t>時</a:t>
            </a:r>
            <a:r>
              <a:rPr lang="en-US" altLang="ja-JP" dirty="0">
                <a:latin typeface="Meiryo UI" panose="020B0604030504040204" pitchFamily="50" charset="-128"/>
                <a:ea typeface="Meiryo UI" panose="020B0604030504040204" pitchFamily="50" charset="-128"/>
              </a:rPr>
              <a:t>00</a:t>
            </a:r>
            <a:r>
              <a:rPr lang="ja-JP" altLang="en-US" dirty="0">
                <a:latin typeface="Meiryo UI" panose="020B0604030504040204" pitchFamily="50" charset="-128"/>
                <a:ea typeface="Meiryo UI" panose="020B0604030504040204" pitchFamily="50" charset="-128"/>
              </a:rPr>
              <a:t>分</a:t>
            </a:r>
            <a:endParaRPr kumimoji="1" lang="en-US" altLang="ja-JP" dirty="0">
              <a:latin typeface="Meiryo UI" panose="020B0604030504040204" pitchFamily="50" charset="-128"/>
              <a:ea typeface="Meiryo UI" panose="020B0604030504040204" pitchFamily="50" charset="-128"/>
            </a:endParaRPr>
          </a:p>
          <a:p>
            <a:endParaRPr lang="en-US" altLang="ja-JP" dirty="0">
              <a:latin typeface="Meiryo UI" panose="020B0604030504040204" pitchFamily="50" charset="-128"/>
              <a:ea typeface="Meiryo UI" panose="020B0604030504040204" pitchFamily="50" charset="-128"/>
            </a:endParaRPr>
          </a:p>
          <a:p>
            <a:r>
              <a:rPr lang="ja-JP" altLang="en-US" dirty="0">
                <a:latin typeface="Meiryo UI" panose="020B0604030504040204" pitchFamily="50" charset="-128"/>
                <a:ea typeface="Meiryo UI" panose="020B0604030504040204" pitchFamily="50" charset="-128"/>
              </a:rPr>
              <a:t>内容</a:t>
            </a:r>
            <a:r>
              <a:rPr lang="ja-JP" altLang="en-US" dirty="0" smtClean="0">
                <a:latin typeface="Meiryo UI" panose="020B0604030504040204" pitchFamily="50" charset="-128"/>
                <a:ea typeface="Meiryo UI" panose="020B0604030504040204" pitchFamily="50" charset="-128"/>
              </a:rPr>
              <a:t>：</a:t>
            </a:r>
            <a:r>
              <a:rPr lang="ja-JP" altLang="en-US" b="1" dirty="0">
                <a:latin typeface="Meiryo UI" panose="020B0604030504040204" pitchFamily="50" charset="-128"/>
                <a:ea typeface="Meiryo UI" panose="020B0604030504040204" pitchFamily="50" charset="-128"/>
              </a:rPr>
              <a:t>○</a:t>
            </a:r>
            <a:r>
              <a:rPr lang="ja-JP" altLang="en-US" b="1" dirty="0" smtClean="0">
                <a:latin typeface="Meiryo UI" panose="020B0604030504040204" pitchFamily="50" charset="-128"/>
                <a:ea typeface="Meiryo UI" panose="020B0604030504040204" pitchFamily="50" charset="-128"/>
              </a:rPr>
              <a:t>講演</a:t>
            </a:r>
            <a:endParaRPr lang="en-US" altLang="ja-JP" b="1" dirty="0">
              <a:latin typeface="Meiryo UI" panose="020B0604030504040204" pitchFamily="50" charset="-128"/>
              <a:ea typeface="Meiryo UI" panose="020B0604030504040204" pitchFamily="50" charset="-128"/>
            </a:endParaRPr>
          </a:p>
          <a:p>
            <a:r>
              <a:rPr lang="en-US" altLang="ja-JP" dirty="0">
                <a:latin typeface="Meiryo UI" panose="020B0604030504040204" pitchFamily="50" charset="-128"/>
                <a:ea typeface="Meiryo UI" panose="020B0604030504040204" pitchFamily="50" charset="-128"/>
              </a:rPr>
              <a:t>	</a:t>
            </a:r>
            <a:r>
              <a:rPr lang="ja-JP" altLang="en-US" dirty="0" smtClean="0">
                <a:latin typeface="Meiryo UI" panose="020B0604030504040204" pitchFamily="50" charset="-128"/>
                <a:ea typeface="Meiryo UI" panose="020B0604030504040204" pitchFamily="50" charset="-128"/>
              </a:rPr>
              <a:t>・「</a:t>
            </a:r>
            <a:r>
              <a:rPr lang="ja-JP" altLang="en-US" dirty="0">
                <a:latin typeface="Meiryo UI" panose="020B0604030504040204" pitchFamily="50" charset="-128"/>
                <a:ea typeface="Meiryo UI" panose="020B0604030504040204" pitchFamily="50" charset="-128"/>
              </a:rPr>
              <a:t>地方創生</a:t>
            </a:r>
            <a:r>
              <a:rPr lang="en-US" altLang="ja-JP" dirty="0">
                <a:latin typeface="Meiryo UI" panose="020B0604030504040204" pitchFamily="50" charset="-128"/>
                <a:ea typeface="Meiryo UI" panose="020B0604030504040204" pitchFamily="50" charset="-128"/>
              </a:rPr>
              <a:t>SDGs</a:t>
            </a:r>
            <a:r>
              <a:rPr lang="ja-JP" altLang="en-US" dirty="0">
                <a:latin typeface="Meiryo UI" panose="020B0604030504040204" pitchFamily="50" charset="-128"/>
                <a:ea typeface="Meiryo UI" panose="020B0604030504040204" pitchFamily="50" charset="-128"/>
              </a:rPr>
              <a:t>官民連携プラットフォーム」を活用した地域課題の</a:t>
            </a:r>
            <a:r>
              <a:rPr lang="ja-JP" altLang="en-US" dirty="0" smtClean="0">
                <a:latin typeface="Meiryo UI" panose="020B0604030504040204" pitchFamily="50" charset="-128"/>
                <a:ea typeface="Meiryo UI" panose="020B0604030504040204" pitchFamily="50" charset="-128"/>
              </a:rPr>
              <a:t>解決</a:t>
            </a:r>
            <a:endParaRPr lang="en-US" altLang="ja-JP" dirty="0">
              <a:latin typeface="Meiryo UI" panose="020B0604030504040204" pitchFamily="50" charset="-128"/>
              <a:ea typeface="Meiryo UI" panose="020B0604030504040204" pitchFamily="50" charset="-128"/>
            </a:endParaRPr>
          </a:p>
          <a:p>
            <a:r>
              <a:rPr lang="en-US" altLang="ja-JP" dirty="0" smtClean="0">
                <a:latin typeface="Meiryo UI" panose="020B0604030504040204" pitchFamily="50" charset="-128"/>
                <a:ea typeface="Meiryo UI" panose="020B0604030504040204" pitchFamily="50" charset="-128"/>
              </a:rPr>
              <a:t>	</a:t>
            </a:r>
            <a:r>
              <a:rPr lang="ja-JP" altLang="en-US" dirty="0" smtClean="0">
                <a:latin typeface="Meiryo UI" panose="020B0604030504040204" pitchFamily="50" charset="-128"/>
                <a:ea typeface="Meiryo UI" panose="020B0604030504040204" pitchFamily="50" charset="-128"/>
              </a:rPr>
              <a:t>（</a:t>
            </a:r>
            <a:r>
              <a:rPr lang="zh-TW" altLang="en-US" dirty="0">
                <a:latin typeface="Meiryo UI" panose="020B0604030504040204" pitchFamily="50" charset="-128"/>
                <a:ea typeface="Meiryo UI" panose="020B0604030504040204" pitchFamily="50" charset="-128"/>
              </a:rPr>
              <a:t>内閣府　地方推進事務局</a:t>
            </a:r>
            <a:r>
              <a:rPr lang="ja-JP" altLang="en-US" dirty="0" smtClean="0">
                <a:latin typeface="Meiryo UI" panose="020B0604030504040204" pitchFamily="50" charset="-128"/>
                <a:ea typeface="Meiryo UI" panose="020B0604030504040204" pitchFamily="50" charset="-128"/>
              </a:rPr>
              <a:t>）</a:t>
            </a:r>
            <a:endParaRPr lang="ja-JP" altLang="en-US" dirty="0">
              <a:latin typeface="Meiryo UI" panose="020B0604030504040204" pitchFamily="50" charset="-128"/>
              <a:ea typeface="Meiryo UI" panose="020B0604030504040204" pitchFamily="50" charset="-128"/>
            </a:endParaRPr>
          </a:p>
          <a:p>
            <a:r>
              <a:rPr lang="ja-JP" altLang="en-US" dirty="0" smtClean="0">
                <a:latin typeface="Meiryo UI" panose="020B0604030504040204" pitchFamily="50" charset="-128"/>
                <a:ea typeface="Meiryo UI" panose="020B0604030504040204" pitchFamily="50" charset="-128"/>
              </a:rPr>
              <a:t>　　　　 </a:t>
            </a:r>
            <a:endParaRPr lang="en-US" altLang="ja-JP" dirty="0" smtClean="0">
              <a:latin typeface="Meiryo UI" panose="020B0604030504040204" pitchFamily="50" charset="-128"/>
              <a:ea typeface="Meiryo UI" panose="020B0604030504040204" pitchFamily="50" charset="-128"/>
            </a:endParaRPr>
          </a:p>
          <a:p>
            <a:r>
              <a:rPr lang="ja-JP" altLang="en-US" b="1" dirty="0" smtClean="0">
                <a:latin typeface="Meiryo UI" panose="020B0604030504040204" pitchFamily="50" charset="-128"/>
                <a:ea typeface="Meiryo UI" panose="020B0604030504040204" pitchFamily="50" charset="-128"/>
              </a:rPr>
              <a:t>　　　　 ○</a:t>
            </a:r>
            <a:r>
              <a:rPr lang="en-US" altLang="ja-JP" b="1" dirty="0" smtClean="0">
                <a:latin typeface="Meiryo UI" panose="020B0604030504040204" pitchFamily="50" charset="-128"/>
                <a:ea typeface="Meiryo UI" panose="020B0604030504040204" pitchFamily="50" charset="-128"/>
              </a:rPr>
              <a:t>SDGs</a:t>
            </a:r>
            <a:r>
              <a:rPr lang="ja-JP" altLang="en-US" b="1" dirty="0">
                <a:latin typeface="Meiryo UI" panose="020B0604030504040204" pitchFamily="50" charset="-128"/>
                <a:ea typeface="Meiryo UI" panose="020B0604030504040204" pitchFamily="50" charset="-128"/>
              </a:rPr>
              <a:t>推進に寄与する連携提案</a:t>
            </a:r>
          </a:p>
          <a:p>
            <a:r>
              <a:rPr lang="en-US" altLang="ja-JP" dirty="0">
                <a:latin typeface="Meiryo UI" panose="020B0604030504040204" pitchFamily="50" charset="-128"/>
                <a:ea typeface="Meiryo UI" panose="020B0604030504040204" pitchFamily="50" charset="-128"/>
              </a:rPr>
              <a:t>	</a:t>
            </a:r>
            <a:r>
              <a:rPr lang="ja-JP" altLang="en-US" dirty="0" smtClean="0">
                <a:latin typeface="Meiryo UI" panose="020B0604030504040204" pitchFamily="50" charset="-128"/>
                <a:ea typeface="Meiryo UI" panose="020B0604030504040204" pitchFamily="50" charset="-128"/>
              </a:rPr>
              <a:t>・</a:t>
            </a:r>
            <a:r>
              <a:rPr lang="en-US" altLang="ja-JP" dirty="0" smtClean="0">
                <a:latin typeface="Meiryo UI" panose="020B0604030504040204" pitchFamily="50" charset="-128"/>
                <a:ea typeface="Meiryo UI" panose="020B0604030504040204" pitchFamily="50" charset="-128"/>
              </a:rPr>
              <a:t>SDGs</a:t>
            </a:r>
            <a:r>
              <a:rPr lang="ja-JP" altLang="en-US" dirty="0">
                <a:latin typeface="Meiryo UI" panose="020B0604030504040204" pitchFamily="50" charset="-128"/>
                <a:ea typeface="Meiryo UI" panose="020B0604030504040204" pitchFamily="50" charset="-128"/>
              </a:rPr>
              <a:t>推進に寄与する連携</a:t>
            </a:r>
            <a:r>
              <a:rPr lang="ja-JP" altLang="en-US" dirty="0" smtClean="0">
                <a:latin typeface="Meiryo UI" panose="020B0604030504040204" pitchFamily="50" charset="-128"/>
                <a:ea typeface="Meiryo UI" panose="020B0604030504040204" pitchFamily="50" charset="-128"/>
              </a:rPr>
              <a:t>提案（</a:t>
            </a:r>
            <a:r>
              <a:rPr lang="ja-JP" altLang="en-US" dirty="0">
                <a:latin typeface="Meiryo UI" panose="020B0604030504040204" pitchFamily="50" charset="-128"/>
                <a:ea typeface="Meiryo UI" panose="020B0604030504040204" pitchFamily="50" charset="-128"/>
              </a:rPr>
              <a:t>花王グループカスタマーマーケティング㈱）</a:t>
            </a:r>
          </a:p>
          <a:p>
            <a:endParaRPr lang="en-US" altLang="ja-JP" dirty="0" smtClean="0">
              <a:latin typeface="Meiryo UI" panose="020B0604030504040204" pitchFamily="50" charset="-128"/>
              <a:ea typeface="Meiryo UI" panose="020B0604030504040204" pitchFamily="50" charset="-128"/>
            </a:endParaRPr>
          </a:p>
          <a:p>
            <a:r>
              <a:rPr lang="en-US" altLang="ja-JP" dirty="0">
                <a:latin typeface="Meiryo UI" panose="020B0604030504040204" pitchFamily="50" charset="-128"/>
                <a:ea typeface="Meiryo UI" panose="020B0604030504040204" pitchFamily="50" charset="-128"/>
              </a:rPr>
              <a:t>	</a:t>
            </a:r>
            <a:r>
              <a:rPr lang="ja-JP" altLang="en-US" dirty="0" smtClean="0">
                <a:latin typeface="Meiryo UI" panose="020B0604030504040204" pitchFamily="50" charset="-128"/>
                <a:ea typeface="Meiryo UI" panose="020B0604030504040204" pitchFamily="50" charset="-128"/>
              </a:rPr>
              <a:t>・</a:t>
            </a:r>
            <a:r>
              <a:rPr lang="en-US" altLang="ja-JP" dirty="0" smtClean="0">
                <a:latin typeface="Meiryo UI" panose="020B0604030504040204" pitchFamily="50" charset="-128"/>
                <a:ea typeface="Meiryo UI" panose="020B0604030504040204" pitchFamily="50" charset="-128"/>
              </a:rPr>
              <a:t>WARAI </a:t>
            </a:r>
            <a:r>
              <a:rPr lang="en-US" altLang="ja-JP" dirty="0">
                <a:latin typeface="Meiryo UI" panose="020B0604030504040204" pitchFamily="50" charset="-128"/>
                <a:ea typeface="Meiryo UI" panose="020B0604030504040204" pitchFamily="50" charset="-128"/>
              </a:rPr>
              <a:t>MIRAI FES 2022</a:t>
            </a:r>
            <a:r>
              <a:rPr lang="ja-JP" altLang="en-US" dirty="0">
                <a:latin typeface="Meiryo UI" panose="020B0604030504040204" pitchFamily="50" charset="-128"/>
                <a:ea typeface="Meiryo UI" panose="020B0604030504040204" pitchFamily="50" charset="-128"/>
              </a:rPr>
              <a:t>実施</a:t>
            </a:r>
            <a:r>
              <a:rPr lang="ja-JP" altLang="en-US" dirty="0" smtClean="0">
                <a:latin typeface="Meiryo UI" panose="020B0604030504040204" pitchFamily="50" charset="-128"/>
                <a:ea typeface="Meiryo UI" panose="020B0604030504040204" pitchFamily="50" charset="-128"/>
              </a:rPr>
              <a:t>報告書（</a:t>
            </a:r>
            <a:r>
              <a:rPr lang="ja-JP" altLang="en-US" dirty="0">
                <a:latin typeface="Meiryo UI" panose="020B0604030504040204" pitchFamily="50" charset="-128"/>
                <a:ea typeface="Meiryo UI" panose="020B0604030504040204" pitchFamily="50" charset="-128"/>
              </a:rPr>
              <a:t>吉本興業ホールディングス㈱）</a:t>
            </a:r>
          </a:p>
          <a:p>
            <a:endParaRPr lang="en-US" altLang="ja-JP" dirty="0" smtClean="0">
              <a:latin typeface="Meiryo UI" panose="020B0604030504040204" pitchFamily="50" charset="-128"/>
              <a:ea typeface="Meiryo UI" panose="020B0604030504040204" pitchFamily="50" charset="-128"/>
            </a:endParaRPr>
          </a:p>
          <a:p>
            <a:r>
              <a:rPr lang="en-US" altLang="ja-JP" dirty="0">
                <a:latin typeface="Meiryo UI" panose="020B0604030504040204" pitchFamily="50" charset="-128"/>
                <a:ea typeface="Meiryo UI" panose="020B0604030504040204" pitchFamily="50" charset="-128"/>
              </a:rPr>
              <a:t>	</a:t>
            </a:r>
            <a:r>
              <a:rPr lang="ja-JP" altLang="en-US" dirty="0" smtClean="0">
                <a:latin typeface="Meiryo UI" panose="020B0604030504040204" pitchFamily="50" charset="-128"/>
                <a:ea typeface="Meiryo UI" panose="020B0604030504040204" pitchFamily="50" charset="-128"/>
              </a:rPr>
              <a:t>・自治体</a:t>
            </a:r>
            <a:r>
              <a:rPr lang="ja-JP" altLang="en-US" dirty="0">
                <a:latin typeface="Meiryo UI" panose="020B0604030504040204" pitchFamily="50" charset="-128"/>
                <a:ea typeface="Meiryo UI" panose="020B0604030504040204" pitchFamily="50" charset="-128"/>
              </a:rPr>
              <a:t>・各団体・金融機関様とご連携</a:t>
            </a:r>
            <a:r>
              <a:rPr lang="ja-JP" altLang="en-US" dirty="0" smtClean="0">
                <a:latin typeface="Meiryo UI" panose="020B0604030504040204" pitchFamily="50" charset="-128"/>
                <a:ea typeface="Meiryo UI" panose="020B0604030504040204" pitchFamily="50" charset="-128"/>
              </a:rPr>
              <a:t>した三井</a:t>
            </a:r>
            <a:r>
              <a:rPr lang="ja-JP" altLang="en-US" dirty="0">
                <a:latin typeface="Meiryo UI" panose="020B0604030504040204" pitchFamily="50" charset="-128"/>
                <a:ea typeface="Meiryo UI" panose="020B0604030504040204" pitchFamily="50" charset="-128"/>
              </a:rPr>
              <a:t>住友海上の</a:t>
            </a:r>
            <a:r>
              <a:rPr lang="en-US" altLang="ja-JP" dirty="0">
                <a:latin typeface="Meiryo UI" panose="020B0604030504040204" pitchFamily="50" charset="-128"/>
                <a:ea typeface="Meiryo UI" panose="020B0604030504040204" pitchFamily="50" charset="-128"/>
              </a:rPr>
              <a:t>SDGs</a:t>
            </a:r>
            <a:r>
              <a:rPr lang="ja-JP" altLang="en-US" dirty="0">
                <a:latin typeface="Meiryo UI" panose="020B0604030504040204" pitchFamily="50" charset="-128"/>
                <a:ea typeface="Meiryo UI" panose="020B0604030504040204" pitchFamily="50" charset="-128"/>
              </a:rPr>
              <a:t>推進</a:t>
            </a:r>
            <a:r>
              <a:rPr lang="ja-JP" altLang="en-US" dirty="0" smtClean="0">
                <a:latin typeface="Meiryo UI" panose="020B0604030504040204" pitchFamily="50" charset="-128"/>
                <a:ea typeface="Meiryo UI" panose="020B0604030504040204" pitchFamily="50" charset="-128"/>
              </a:rPr>
              <a:t>サポート</a:t>
            </a:r>
            <a:endParaRPr lang="en-US" altLang="ja-JP" dirty="0" smtClean="0">
              <a:latin typeface="Meiryo UI" panose="020B0604030504040204" pitchFamily="50" charset="-128"/>
              <a:ea typeface="Meiryo UI" panose="020B0604030504040204" pitchFamily="50" charset="-128"/>
            </a:endParaRPr>
          </a:p>
          <a:p>
            <a:r>
              <a:rPr lang="en-US" altLang="ja-JP" dirty="0">
                <a:latin typeface="Meiryo UI" panose="020B0604030504040204" pitchFamily="50" charset="-128"/>
                <a:ea typeface="Meiryo UI" panose="020B0604030504040204" pitchFamily="50" charset="-128"/>
              </a:rPr>
              <a:t>	</a:t>
            </a:r>
            <a:r>
              <a:rPr lang="ja-JP" altLang="en-US" dirty="0" smtClean="0">
                <a:latin typeface="Meiryo UI" panose="020B0604030504040204" pitchFamily="50" charset="-128"/>
                <a:ea typeface="Meiryo UI" panose="020B0604030504040204" pitchFamily="50" charset="-128"/>
              </a:rPr>
              <a:t>（</a:t>
            </a:r>
            <a:r>
              <a:rPr lang="ja-JP" altLang="en-US" dirty="0">
                <a:latin typeface="Meiryo UI" panose="020B0604030504040204" pitchFamily="50" charset="-128"/>
                <a:ea typeface="Meiryo UI" panose="020B0604030504040204" pitchFamily="50" charset="-128"/>
              </a:rPr>
              <a:t>三井住友海上火災保険㈱</a:t>
            </a:r>
            <a:r>
              <a:rPr lang="ja-JP" altLang="en-US" dirty="0" smtClean="0">
                <a:latin typeface="Meiryo UI" panose="020B0604030504040204" pitchFamily="50" charset="-128"/>
                <a:ea typeface="Meiryo UI" panose="020B0604030504040204" pitchFamily="50" charset="-128"/>
              </a:rPr>
              <a:t>）</a:t>
            </a:r>
            <a:endParaRPr lang="ja-JP" altLang="en-US" dirty="0">
              <a:latin typeface="Meiryo UI" panose="020B0604030504040204" pitchFamily="50" charset="-128"/>
              <a:ea typeface="Meiryo UI" panose="020B0604030504040204" pitchFamily="50" charset="-128"/>
            </a:endParaRPr>
          </a:p>
        </p:txBody>
      </p:sp>
      <p:sp>
        <p:nvSpPr>
          <p:cNvPr id="3" name="スライド番号プレースホルダー 2"/>
          <p:cNvSpPr>
            <a:spLocks noGrp="1"/>
          </p:cNvSpPr>
          <p:nvPr>
            <p:ph type="sldNum" sz="quarter" idx="12"/>
          </p:nvPr>
        </p:nvSpPr>
        <p:spPr/>
        <p:txBody>
          <a:bodyPr/>
          <a:lstStyle/>
          <a:p>
            <a:fld id="{C9D87D91-12A4-4BCD-BC1C-9D22FB415AC1}" type="slidenum">
              <a:rPr kumimoji="1" lang="ja-JP" altLang="en-US" smtClean="0"/>
              <a:t>12</a:t>
            </a:fld>
            <a:endParaRPr kumimoji="1" lang="ja-JP" altLang="en-US"/>
          </a:p>
        </p:txBody>
      </p:sp>
      <p:pic>
        <p:nvPicPr>
          <p:cNvPr id="4" name="図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868178" y="2376236"/>
            <a:ext cx="2919662" cy="2189747"/>
          </a:xfrm>
          <a:prstGeom prst="rect">
            <a:avLst/>
          </a:prstGeom>
        </p:spPr>
      </p:pic>
      <p:pic>
        <p:nvPicPr>
          <p:cNvPr id="5" name="図 4"/>
          <p:cNvPicPr>
            <a:picLocks noChangeAspect="1"/>
          </p:cNvPicPr>
          <p:nvPr/>
        </p:nvPicPr>
        <p:blipFill>
          <a:blip r:embed="rId3"/>
          <a:stretch>
            <a:fillRect/>
          </a:stretch>
        </p:blipFill>
        <p:spPr>
          <a:xfrm>
            <a:off x="8868178" y="4664516"/>
            <a:ext cx="2919662" cy="2056961"/>
          </a:xfrm>
          <a:prstGeom prst="rect">
            <a:avLst/>
          </a:prstGeom>
          <a:ln>
            <a:solidFill>
              <a:schemeClr val="tx1">
                <a:lumMod val="50000"/>
                <a:lumOff val="50000"/>
              </a:schemeClr>
            </a:solidFill>
          </a:ln>
        </p:spPr>
      </p:pic>
    </p:spTree>
    <p:extLst>
      <p:ext uri="{BB962C8B-B14F-4D97-AF65-F5344CB8AC3E}">
        <p14:creationId xmlns:p14="http://schemas.microsoft.com/office/powerpoint/2010/main" val="9800568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kumimoji="1" lang="ja-JP" altLang="en-US" dirty="0" smtClean="0">
                <a:latin typeface="Meiryo UI" panose="020B0604030504040204" pitchFamily="50" charset="-128"/>
                <a:ea typeface="Meiryo UI" panose="020B0604030504040204" pitchFamily="50" charset="-128"/>
              </a:rPr>
              <a:t>市町村・企業等との連携事例</a:t>
            </a:r>
            <a:endParaRPr kumimoji="1" lang="ja-JP" altLang="en-US" dirty="0">
              <a:latin typeface="Meiryo UI" panose="020B0604030504040204" pitchFamily="50" charset="-128"/>
              <a:ea typeface="Meiryo UI" panose="020B0604030504040204" pitchFamily="50" charset="-128"/>
            </a:endParaRPr>
          </a:p>
        </p:txBody>
      </p:sp>
      <p:sp>
        <p:nvSpPr>
          <p:cNvPr id="48" name="正方形/長方形 47"/>
          <p:cNvSpPr/>
          <p:nvPr/>
        </p:nvSpPr>
        <p:spPr>
          <a:xfrm>
            <a:off x="165745" y="1648268"/>
            <a:ext cx="11644180" cy="4113947"/>
          </a:xfrm>
          <a:prstGeom prst="rect">
            <a:avLst/>
          </a:prstGeom>
        </p:spPr>
        <p:txBody>
          <a:bodyPr wrap="square">
            <a:spAutoFit/>
          </a:bodyPr>
          <a:lstStyle/>
          <a:p>
            <a:r>
              <a:rPr lang="ja-JP" altLang="en-US" sz="1600" b="1" dirty="0" smtClean="0">
                <a:latin typeface="Meiryo UI" panose="020B0604030504040204" pitchFamily="50" charset="-128"/>
                <a:ea typeface="Meiryo UI" panose="020B0604030504040204" pitchFamily="50" charset="-128"/>
              </a:rPr>
              <a:t>〇市町村ブロック</a:t>
            </a:r>
            <a:r>
              <a:rPr lang="ja-JP" altLang="en-US" sz="1600" b="1" dirty="0">
                <a:latin typeface="Meiryo UI" panose="020B0604030504040204" pitchFamily="50" charset="-128"/>
                <a:ea typeface="Meiryo UI" panose="020B0604030504040204" pitchFamily="50" charset="-128"/>
              </a:rPr>
              <a:t>会議</a:t>
            </a:r>
            <a:r>
              <a:rPr lang="ja-JP" altLang="en-US" sz="1400" dirty="0" smtClean="0">
                <a:latin typeface="Meiryo UI" panose="020B0604030504040204" pitchFamily="50" charset="-128"/>
                <a:ea typeface="Meiryo UI" panose="020B0604030504040204" pitchFamily="50" charset="-128"/>
              </a:rPr>
              <a:t>（資料配布）</a:t>
            </a:r>
            <a:endParaRPr lang="en-US" altLang="ja-JP" sz="1400" dirty="0">
              <a:latin typeface="Meiryo UI" panose="020B0604030504040204" pitchFamily="50" charset="-128"/>
              <a:ea typeface="Meiryo UI" panose="020B0604030504040204" pitchFamily="50" charset="-128"/>
            </a:endParaRPr>
          </a:p>
          <a:p>
            <a:pPr indent="174625">
              <a:spcBef>
                <a:spcPts val="400"/>
              </a:spcBef>
            </a:pPr>
            <a:r>
              <a:rPr lang="ja-JP" altLang="en-US" sz="1400" dirty="0">
                <a:latin typeface="Meiryo UI" panose="020B0604030504040204" pitchFamily="50" charset="-128"/>
                <a:ea typeface="Meiryo UI" panose="020B0604030504040204" pitchFamily="50" charset="-128"/>
              </a:rPr>
              <a:t>第</a:t>
            </a:r>
            <a:r>
              <a:rPr lang="en-US" altLang="ja-JP" sz="1400" dirty="0">
                <a:latin typeface="Meiryo UI" panose="020B0604030504040204" pitchFamily="50" charset="-128"/>
                <a:ea typeface="Meiryo UI" panose="020B0604030504040204" pitchFamily="50" charset="-128"/>
              </a:rPr>
              <a:t>1</a:t>
            </a:r>
            <a:r>
              <a:rPr lang="ja-JP" altLang="en-US" sz="1400" dirty="0" smtClean="0">
                <a:latin typeface="Meiryo UI" panose="020B0604030504040204" pitchFamily="50" charset="-128"/>
                <a:ea typeface="Meiryo UI" panose="020B0604030504040204" pitchFamily="50" charset="-128"/>
              </a:rPr>
              <a:t>回（</a:t>
            </a:r>
            <a:r>
              <a:rPr lang="en-US" altLang="ja-JP" sz="1400" dirty="0" smtClean="0">
                <a:latin typeface="Meiryo UI" panose="020B0604030504040204" pitchFamily="50" charset="-128"/>
                <a:ea typeface="Meiryo UI" panose="020B0604030504040204" pitchFamily="50" charset="-128"/>
              </a:rPr>
              <a:t>8</a:t>
            </a:r>
            <a:r>
              <a:rPr lang="ja-JP" altLang="en-US" sz="1400" dirty="0" smtClean="0">
                <a:latin typeface="Meiryo UI" panose="020B0604030504040204" pitchFamily="50" charset="-128"/>
                <a:ea typeface="Meiryo UI" panose="020B0604030504040204" pitchFamily="50" charset="-128"/>
              </a:rPr>
              <a:t>月）：令和</a:t>
            </a:r>
            <a:r>
              <a:rPr lang="ja-JP" altLang="en-US" sz="1400" dirty="0">
                <a:latin typeface="Meiryo UI" panose="020B0604030504040204" pitchFamily="50" charset="-128"/>
                <a:ea typeface="Meiryo UI" panose="020B0604030504040204" pitchFamily="50" charset="-128"/>
              </a:rPr>
              <a:t>４</a:t>
            </a:r>
            <a:r>
              <a:rPr lang="ja-JP" altLang="en-US" sz="1400" dirty="0" smtClean="0">
                <a:latin typeface="Meiryo UI" panose="020B0604030504040204" pitchFamily="50" charset="-128"/>
                <a:ea typeface="Meiryo UI" panose="020B0604030504040204" pitchFamily="50" charset="-128"/>
              </a:rPr>
              <a:t>年度</a:t>
            </a:r>
            <a:r>
              <a:rPr lang="ja-JP" altLang="en-US" sz="1400" dirty="0">
                <a:latin typeface="Meiryo UI" panose="020B0604030504040204" pitchFamily="50" charset="-128"/>
                <a:ea typeface="Meiryo UI" panose="020B0604030504040204" pitchFamily="50" charset="-128"/>
              </a:rPr>
              <a:t>の府の取組みに</a:t>
            </a:r>
            <a:r>
              <a:rPr lang="ja-JP" altLang="en-US" sz="1400" dirty="0" smtClean="0">
                <a:latin typeface="Meiryo UI" panose="020B0604030504040204" pitchFamily="50" charset="-128"/>
                <a:ea typeface="Meiryo UI" panose="020B0604030504040204" pitchFamily="50" charset="-128"/>
              </a:rPr>
              <a:t>ついて説明し、</a:t>
            </a:r>
            <a:r>
              <a:rPr lang="en-US" altLang="ja-JP" sz="1400" dirty="0" smtClean="0">
                <a:latin typeface="Meiryo UI" panose="020B0604030504040204" pitchFamily="50" charset="-128"/>
                <a:ea typeface="Meiryo UI" panose="020B0604030504040204" pitchFamily="50" charset="-128"/>
              </a:rPr>
              <a:t>SDGs</a:t>
            </a:r>
            <a:r>
              <a:rPr lang="ja-JP" altLang="en-US" sz="1400" dirty="0">
                <a:latin typeface="Meiryo UI" panose="020B0604030504040204" pitchFamily="50" charset="-128"/>
                <a:ea typeface="Meiryo UI" panose="020B0604030504040204" pitchFamily="50" charset="-128"/>
              </a:rPr>
              <a:t>未来都市への提案応募を</a:t>
            </a:r>
            <a:r>
              <a:rPr lang="ja-JP" altLang="en-US" sz="1400" dirty="0" smtClean="0">
                <a:latin typeface="Meiryo UI" panose="020B0604030504040204" pitchFamily="50" charset="-128"/>
                <a:ea typeface="Meiryo UI" panose="020B0604030504040204" pitchFamily="50" charset="-128"/>
              </a:rPr>
              <a:t>呼びかけ</a:t>
            </a:r>
            <a:endParaRPr lang="en-US" altLang="ja-JP" sz="1400" dirty="0">
              <a:latin typeface="Meiryo UI" panose="020B0604030504040204" pitchFamily="50" charset="-128"/>
              <a:ea typeface="Meiryo UI" panose="020B0604030504040204" pitchFamily="50" charset="-128"/>
            </a:endParaRPr>
          </a:p>
          <a:p>
            <a:pPr indent="174625">
              <a:spcBef>
                <a:spcPts val="400"/>
              </a:spcBef>
            </a:pPr>
            <a:endParaRPr lang="en-US" altLang="ja-JP" sz="1400" b="1" dirty="0" smtClean="0">
              <a:latin typeface="Meiryo UI" panose="020B0604030504040204" pitchFamily="50" charset="-128"/>
              <a:ea typeface="Meiryo UI" panose="020B0604030504040204" pitchFamily="50" charset="-128"/>
            </a:endParaRPr>
          </a:p>
          <a:p>
            <a:r>
              <a:rPr lang="ja-JP" altLang="en-US" sz="1600" b="1" dirty="0" smtClean="0">
                <a:latin typeface="Meiryo UI" panose="020B0604030504040204" pitchFamily="50" charset="-128"/>
                <a:ea typeface="Meiryo UI" panose="020B0604030504040204" pitchFamily="50" charset="-128"/>
              </a:rPr>
              <a:t>〇市長会、町村長会</a:t>
            </a:r>
            <a:endParaRPr lang="en-US" altLang="ja-JP" sz="1600" dirty="0">
              <a:latin typeface="Meiryo UI" panose="020B0604030504040204" pitchFamily="50" charset="-128"/>
              <a:ea typeface="Meiryo UI" panose="020B0604030504040204" pitchFamily="50" charset="-128"/>
            </a:endParaRPr>
          </a:p>
          <a:p>
            <a:pPr indent="174625">
              <a:spcBef>
                <a:spcPts val="400"/>
              </a:spcBef>
            </a:pPr>
            <a:r>
              <a:rPr lang="ja-JP" altLang="en-US" sz="1400" dirty="0" smtClean="0">
                <a:latin typeface="Meiryo UI" panose="020B0604030504040204" pitchFamily="50" charset="-128"/>
                <a:ea typeface="Meiryo UI" panose="020B0604030504040204" pitchFamily="50" charset="-128"/>
              </a:rPr>
              <a:t>・市長会定例会（９月）、</a:t>
            </a:r>
            <a:r>
              <a:rPr lang="ja-JP" altLang="en-US" sz="1400" dirty="0">
                <a:latin typeface="Meiryo UI" panose="020B0604030504040204" pitchFamily="50" charset="-128"/>
                <a:ea typeface="Meiryo UI" panose="020B0604030504040204" pitchFamily="50" charset="-128"/>
              </a:rPr>
              <a:t>町村長会総会（９月） </a:t>
            </a:r>
            <a:r>
              <a:rPr lang="ja-JP" altLang="en-US" sz="1400" dirty="0" smtClean="0">
                <a:latin typeface="Meiryo UI" panose="020B0604030504040204" pitchFamily="50" charset="-128"/>
                <a:ea typeface="Meiryo UI" panose="020B0604030504040204" pitchFamily="50" charset="-128"/>
              </a:rPr>
              <a:t>において、</a:t>
            </a:r>
            <a:r>
              <a:rPr lang="en-US" altLang="ja-JP" sz="1400" dirty="0" smtClean="0">
                <a:latin typeface="Meiryo UI" panose="020B0604030504040204" pitchFamily="50" charset="-128"/>
                <a:ea typeface="Meiryo UI" panose="020B0604030504040204" pitchFamily="50" charset="-128"/>
              </a:rPr>
              <a:t>SDGs</a:t>
            </a:r>
            <a:r>
              <a:rPr lang="ja-JP" altLang="en-US" sz="1400" dirty="0">
                <a:latin typeface="Meiryo UI" panose="020B0604030504040204" pitchFamily="50" charset="-128"/>
                <a:ea typeface="Meiryo UI" panose="020B0604030504040204" pitchFamily="50" charset="-128"/>
              </a:rPr>
              <a:t>未来</a:t>
            </a:r>
            <a:r>
              <a:rPr lang="ja-JP" altLang="en-US" sz="1400" dirty="0" smtClean="0">
                <a:latin typeface="Meiryo UI" panose="020B0604030504040204" pitchFamily="50" charset="-128"/>
                <a:ea typeface="Meiryo UI" panose="020B0604030504040204" pitchFamily="50" charset="-128"/>
              </a:rPr>
              <a:t>都市等への提案応募を呼びかけ</a:t>
            </a:r>
            <a:endParaRPr lang="en-US" altLang="ja-JP" sz="1400" dirty="0" smtClean="0">
              <a:latin typeface="Meiryo UI" panose="020B0604030504040204" pitchFamily="50" charset="-128"/>
              <a:ea typeface="Meiryo UI" panose="020B0604030504040204" pitchFamily="50" charset="-128"/>
            </a:endParaRPr>
          </a:p>
          <a:p>
            <a:pPr indent="174625">
              <a:spcBef>
                <a:spcPts val="400"/>
              </a:spcBef>
            </a:pPr>
            <a:endParaRPr lang="en-US" altLang="ja-JP" sz="1400" dirty="0" smtClean="0">
              <a:latin typeface="Meiryo UI" panose="020B0604030504040204" pitchFamily="50" charset="-128"/>
              <a:ea typeface="Meiryo UI" panose="020B0604030504040204" pitchFamily="50" charset="-128"/>
            </a:endParaRPr>
          </a:p>
          <a:p>
            <a:r>
              <a:rPr lang="ja-JP" altLang="en-US" sz="1600" b="1" dirty="0" smtClean="0">
                <a:latin typeface="Meiryo UI" panose="020B0604030504040204" pitchFamily="50" charset="-128"/>
                <a:ea typeface="Meiryo UI" panose="020B0604030504040204" pitchFamily="50" charset="-128"/>
              </a:rPr>
              <a:t>〇守口市内企業向け</a:t>
            </a:r>
            <a:r>
              <a:rPr lang="en-US" altLang="ja-JP" sz="1600" b="1" dirty="0" smtClean="0">
                <a:latin typeface="Meiryo UI" panose="020B0604030504040204" pitchFamily="50" charset="-128"/>
                <a:ea typeface="Meiryo UI" panose="020B0604030504040204" pitchFamily="50" charset="-128"/>
              </a:rPr>
              <a:t>SDGs</a:t>
            </a:r>
            <a:r>
              <a:rPr lang="ja-JP" altLang="en-US" sz="1600" b="1" dirty="0" smtClean="0">
                <a:latin typeface="Meiryo UI" panose="020B0604030504040204" pitchFamily="50" charset="-128"/>
                <a:ea typeface="Meiryo UI" panose="020B0604030504040204" pitchFamily="50" charset="-128"/>
              </a:rPr>
              <a:t>セミナー（再掲）</a:t>
            </a:r>
            <a:endParaRPr lang="en-US" altLang="ja-JP" sz="1600" b="1" dirty="0">
              <a:latin typeface="Meiryo UI" panose="020B0604030504040204" pitchFamily="50" charset="-128"/>
              <a:ea typeface="Meiryo UI" panose="020B0604030504040204" pitchFamily="50" charset="-128"/>
            </a:endParaRPr>
          </a:p>
          <a:p>
            <a:pPr indent="174625"/>
            <a:r>
              <a:rPr lang="ja-JP" altLang="en-US" sz="1400" dirty="0" smtClean="0">
                <a:latin typeface="Meiryo UI" panose="020B0604030504040204" pitchFamily="50" charset="-128"/>
                <a:ea typeface="Meiryo UI" panose="020B0604030504040204" pitchFamily="50" charset="-128"/>
              </a:rPr>
              <a:t>・</a:t>
            </a:r>
            <a:r>
              <a:rPr lang="zh-TW" altLang="en-US" sz="1400" dirty="0" smtClean="0">
                <a:latin typeface="Meiryo UI" panose="020B0604030504040204" pitchFamily="50" charset="-128"/>
                <a:ea typeface="Meiryo UI" panose="020B0604030504040204" pitchFamily="50" charset="-128"/>
              </a:rPr>
              <a:t>令和</a:t>
            </a:r>
            <a:r>
              <a:rPr lang="ja-JP" altLang="en-US" sz="1400" dirty="0" smtClean="0">
                <a:latin typeface="Meiryo UI" panose="020B0604030504040204" pitchFamily="50" charset="-128"/>
                <a:ea typeface="Meiryo UI" panose="020B0604030504040204" pitchFamily="50" charset="-128"/>
              </a:rPr>
              <a:t>４</a:t>
            </a:r>
            <a:r>
              <a:rPr lang="zh-TW" altLang="en-US" sz="1400" dirty="0" smtClean="0">
                <a:latin typeface="Meiryo UI" panose="020B0604030504040204" pitchFamily="50" charset="-128"/>
                <a:ea typeface="Meiryo UI" panose="020B0604030504040204" pitchFamily="50" charset="-128"/>
              </a:rPr>
              <a:t>年</a:t>
            </a:r>
            <a:r>
              <a:rPr lang="ja-JP" altLang="en-US" sz="1400" dirty="0" smtClean="0">
                <a:latin typeface="Meiryo UI" panose="020B0604030504040204" pitchFamily="50" charset="-128"/>
                <a:ea typeface="Meiryo UI" panose="020B0604030504040204" pitchFamily="50" charset="-128"/>
              </a:rPr>
              <a:t>７</a:t>
            </a:r>
            <a:r>
              <a:rPr lang="zh-TW" altLang="en-US" sz="1400" dirty="0" smtClean="0">
                <a:latin typeface="Meiryo UI" panose="020B0604030504040204" pitchFamily="50" charset="-128"/>
                <a:ea typeface="Meiryo UI" panose="020B0604030504040204" pitchFamily="50" charset="-128"/>
              </a:rPr>
              <a:t>月</a:t>
            </a:r>
            <a:r>
              <a:rPr lang="en-US" altLang="ja-JP" sz="1400" dirty="0">
                <a:latin typeface="Meiryo UI" panose="020B0604030504040204" pitchFamily="50" charset="-128"/>
                <a:ea typeface="Meiryo UI" panose="020B0604030504040204" pitchFamily="50" charset="-128"/>
              </a:rPr>
              <a:t>26</a:t>
            </a:r>
            <a:r>
              <a:rPr lang="zh-TW" altLang="en-US" sz="1400" dirty="0" smtClean="0">
                <a:latin typeface="Meiryo UI" panose="020B0604030504040204" pitchFamily="50" charset="-128"/>
                <a:ea typeface="Meiryo UI" panose="020B0604030504040204" pitchFamily="50" charset="-128"/>
              </a:rPr>
              <a:t>日（</a:t>
            </a:r>
            <a:r>
              <a:rPr lang="ja-JP" altLang="en-US" sz="1400" dirty="0" smtClean="0">
                <a:latin typeface="Meiryo UI" panose="020B0604030504040204" pitchFamily="50" charset="-128"/>
                <a:ea typeface="Meiryo UI" panose="020B0604030504040204" pitchFamily="50" charset="-128"/>
              </a:rPr>
              <a:t>火曜日</a:t>
            </a:r>
            <a:r>
              <a:rPr lang="zh-TW" altLang="en-US" sz="1400" dirty="0" smtClean="0">
                <a:latin typeface="Meiryo UI" panose="020B0604030504040204" pitchFamily="50" charset="-128"/>
                <a:ea typeface="Meiryo UI" panose="020B0604030504040204" pitchFamily="50" charset="-128"/>
              </a:rPr>
              <a:t>）</a:t>
            </a:r>
            <a:r>
              <a:rPr lang="en-US" altLang="ja-JP" sz="1400" dirty="0">
                <a:latin typeface="Meiryo UI" panose="020B0604030504040204" pitchFamily="50" charset="-128"/>
                <a:ea typeface="Meiryo UI" panose="020B0604030504040204" pitchFamily="50" charset="-128"/>
              </a:rPr>
              <a:t>16</a:t>
            </a:r>
            <a:r>
              <a:rPr lang="zh-TW" altLang="en-US" sz="1400" dirty="0" smtClean="0">
                <a:latin typeface="Meiryo UI" panose="020B0604030504040204" pitchFamily="50" charset="-128"/>
                <a:ea typeface="Meiryo UI" panose="020B0604030504040204" pitchFamily="50" charset="-128"/>
              </a:rPr>
              <a:t>時</a:t>
            </a:r>
            <a:r>
              <a:rPr lang="en-US" altLang="zh-TW" sz="1400" dirty="0">
                <a:latin typeface="Meiryo UI" panose="020B0604030504040204" pitchFamily="50" charset="-128"/>
                <a:ea typeface="Meiryo UI" panose="020B0604030504040204" pitchFamily="50" charset="-128"/>
              </a:rPr>
              <a:t>00</a:t>
            </a:r>
            <a:r>
              <a:rPr lang="zh-TW" altLang="en-US" sz="1400" dirty="0">
                <a:latin typeface="Meiryo UI" panose="020B0604030504040204" pitchFamily="50" charset="-128"/>
                <a:ea typeface="Meiryo UI" panose="020B0604030504040204" pitchFamily="50" charset="-128"/>
              </a:rPr>
              <a:t>分</a:t>
            </a:r>
            <a:r>
              <a:rPr lang="zh-TW" altLang="en-US" sz="1400" dirty="0" smtClean="0">
                <a:latin typeface="Meiryo UI" panose="020B0604030504040204" pitchFamily="50" charset="-128"/>
                <a:ea typeface="Meiryo UI" panose="020B0604030504040204" pitchFamily="50" charset="-128"/>
              </a:rPr>
              <a:t>～</a:t>
            </a:r>
            <a:r>
              <a:rPr lang="en-US" altLang="ja-JP" sz="1400" dirty="0">
                <a:latin typeface="Meiryo UI" panose="020B0604030504040204" pitchFamily="50" charset="-128"/>
                <a:ea typeface="Meiryo UI" panose="020B0604030504040204" pitchFamily="50" charset="-128"/>
              </a:rPr>
              <a:t>17</a:t>
            </a:r>
            <a:r>
              <a:rPr lang="zh-TW" altLang="en-US" sz="1400" dirty="0" smtClean="0">
                <a:latin typeface="Meiryo UI" panose="020B0604030504040204" pitchFamily="50" charset="-128"/>
                <a:ea typeface="Meiryo UI" panose="020B0604030504040204" pitchFamily="50" charset="-128"/>
              </a:rPr>
              <a:t>時</a:t>
            </a:r>
            <a:r>
              <a:rPr lang="en-US" altLang="zh-TW" sz="1400" dirty="0">
                <a:latin typeface="Meiryo UI" panose="020B0604030504040204" pitchFamily="50" charset="-128"/>
                <a:ea typeface="Meiryo UI" panose="020B0604030504040204" pitchFamily="50" charset="-128"/>
              </a:rPr>
              <a:t>30</a:t>
            </a:r>
            <a:r>
              <a:rPr lang="zh-TW" altLang="en-US" sz="1400" dirty="0">
                <a:latin typeface="Meiryo UI" panose="020B0604030504040204" pitchFamily="50" charset="-128"/>
                <a:ea typeface="Meiryo UI" panose="020B0604030504040204" pitchFamily="50" charset="-128"/>
              </a:rPr>
              <a:t>分</a:t>
            </a:r>
            <a:endParaRPr lang="en-US" altLang="ja-JP" sz="1400" dirty="0">
              <a:latin typeface="Meiryo UI" panose="020B0604030504040204" pitchFamily="50" charset="-128"/>
              <a:ea typeface="Meiryo UI" panose="020B0604030504040204" pitchFamily="50" charset="-128"/>
            </a:endParaRPr>
          </a:p>
          <a:p>
            <a:pPr indent="174625"/>
            <a:r>
              <a:rPr lang="ja-JP" altLang="en-US" sz="1400" dirty="0" smtClean="0">
                <a:latin typeface="Meiryo UI" panose="020B0604030504040204" pitchFamily="50" charset="-128"/>
                <a:ea typeface="Meiryo UI" panose="020B0604030504040204" pitchFamily="50" charset="-128"/>
              </a:rPr>
              <a:t>・守口市内の企業に向け、</a:t>
            </a:r>
            <a:r>
              <a:rPr lang="en-US" altLang="ja-JP" sz="1400" dirty="0" smtClean="0">
                <a:latin typeface="Meiryo UI" panose="020B0604030504040204" pitchFamily="50" charset="-128"/>
                <a:ea typeface="Meiryo UI" panose="020B0604030504040204" pitchFamily="50" charset="-128"/>
              </a:rPr>
              <a:t>SDGs</a:t>
            </a:r>
            <a:r>
              <a:rPr lang="ja-JP" altLang="en-US" sz="1400" dirty="0" smtClean="0">
                <a:latin typeface="Meiryo UI" panose="020B0604030504040204" pitchFamily="50" charset="-128"/>
                <a:ea typeface="Meiryo UI" panose="020B0604030504040204" pitchFamily="50" charset="-128"/>
              </a:rPr>
              <a:t>の理解促進を図るためセミナーを実施</a:t>
            </a:r>
            <a:endParaRPr lang="en-US" altLang="ja-JP" sz="1400" dirty="0">
              <a:latin typeface="Meiryo UI" panose="020B0604030504040204" pitchFamily="50" charset="-128"/>
              <a:ea typeface="Meiryo UI" panose="020B0604030504040204" pitchFamily="50" charset="-128"/>
            </a:endParaRPr>
          </a:p>
          <a:p>
            <a:pPr indent="174625"/>
            <a:endParaRPr lang="en-US" altLang="ja-JP" sz="1400" dirty="0">
              <a:latin typeface="Meiryo UI" panose="020B0604030504040204" pitchFamily="50" charset="-128"/>
              <a:ea typeface="Meiryo UI" panose="020B0604030504040204" pitchFamily="50" charset="-128"/>
            </a:endParaRPr>
          </a:p>
          <a:p>
            <a:r>
              <a:rPr lang="ja-JP" altLang="en-US" sz="1600" b="1" dirty="0" smtClean="0">
                <a:latin typeface="Meiryo UI" panose="020B0604030504040204" pitchFamily="50" charset="-128"/>
                <a:ea typeface="Meiryo UI" panose="020B0604030504040204" pitchFamily="50" charset="-128"/>
              </a:rPr>
              <a:t>〇藤井寺市「</a:t>
            </a:r>
            <a:r>
              <a:rPr lang="en-US" altLang="ja-JP" sz="1600" b="1" dirty="0" smtClean="0">
                <a:latin typeface="Meiryo UI" panose="020B0604030504040204" pitchFamily="50" charset="-128"/>
                <a:ea typeface="Meiryo UI" panose="020B0604030504040204" pitchFamily="50" charset="-128"/>
              </a:rPr>
              <a:t>SDGs</a:t>
            </a:r>
            <a:r>
              <a:rPr lang="ja-JP" altLang="en-US" sz="1600" b="1" dirty="0" smtClean="0">
                <a:latin typeface="Meiryo UI" panose="020B0604030504040204" pitchFamily="50" charset="-128"/>
                <a:ea typeface="Meiryo UI" panose="020B0604030504040204" pitchFamily="50" charset="-128"/>
              </a:rPr>
              <a:t>課長研修」（再掲）</a:t>
            </a:r>
            <a:endParaRPr lang="en-US" altLang="ja-JP" sz="1600" b="1" dirty="0" smtClean="0">
              <a:latin typeface="Meiryo UI" panose="020B0604030504040204" pitchFamily="50" charset="-128"/>
              <a:ea typeface="Meiryo UI" panose="020B0604030504040204" pitchFamily="50" charset="-128"/>
            </a:endParaRPr>
          </a:p>
          <a:p>
            <a:pPr lvl="0" indent="174625"/>
            <a:r>
              <a:rPr lang="ja-JP" altLang="en-US" sz="1400" dirty="0" smtClean="0">
                <a:solidFill>
                  <a:prstClr val="black"/>
                </a:solidFill>
                <a:latin typeface="Meiryo UI" panose="020B0604030504040204" pitchFamily="50" charset="-128"/>
                <a:ea typeface="Meiryo UI" panose="020B0604030504040204" pitchFamily="50" charset="-128"/>
              </a:rPr>
              <a:t>・</a:t>
            </a:r>
            <a:r>
              <a:rPr lang="zh-TW" altLang="en-US" sz="1400" dirty="0" smtClean="0">
                <a:solidFill>
                  <a:prstClr val="black"/>
                </a:solidFill>
                <a:latin typeface="Meiryo UI" panose="020B0604030504040204" pitchFamily="50" charset="-128"/>
                <a:ea typeface="Meiryo UI" panose="020B0604030504040204" pitchFamily="50" charset="-128"/>
              </a:rPr>
              <a:t>令和</a:t>
            </a:r>
            <a:r>
              <a:rPr lang="ja-JP" altLang="en-US" sz="1400" dirty="0" smtClean="0">
                <a:solidFill>
                  <a:prstClr val="black"/>
                </a:solidFill>
                <a:latin typeface="Meiryo UI" panose="020B0604030504040204" pitchFamily="50" charset="-128"/>
                <a:ea typeface="Meiryo UI" panose="020B0604030504040204" pitchFamily="50" charset="-128"/>
              </a:rPr>
              <a:t>５</a:t>
            </a:r>
            <a:r>
              <a:rPr lang="zh-TW" altLang="en-US" sz="1400" dirty="0" smtClean="0">
                <a:solidFill>
                  <a:prstClr val="black"/>
                </a:solidFill>
                <a:latin typeface="Meiryo UI" panose="020B0604030504040204" pitchFamily="50" charset="-128"/>
                <a:ea typeface="Meiryo UI" panose="020B0604030504040204" pitchFamily="50" charset="-128"/>
              </a:rPr>
              <a:t>年</a:t>
            </a:r>
            <a:r>
              <a:rPr lang="ja-JP" altLang="en-US" sz="1400" dirty="0" smtClean="0">
                <a:solidFill>
                  <a:prstClr val="black"/>
                </a:solidFill>
                <a:latin typeface="Meiryo UI" panose="020B0604030504040204" pitchFamily="50" charset="-128"/>
                <a:ea typeface="Meiryo UI" panose="020B0604030504040204" pitchFamily="50" charset="-128"/>
              </a:rPr>
              <a:t>１</a:t>
            </a:r>
            <a:r>
              <a:rPr lang="zh-TW" altLang="en-US" sz="1400" dirty="0" smtClean="0">
                <a:solidFill>
                  <a:prstClr val="black"/>
                </a:solidFill>
                <a:latin typeface="Meiryo UI" panose="020B0604030504040204" pitchFamily="50" charset="-128"/>
                <a:ea typeface="Meiryo UI" panose="020B0604030504040204" pitchFamily="50" charset="-128"/>
              </a:rPr>
              <a:t>月</a:t>
            </a:r>
            <a:r>
              <a:rPr lang="en-US" altLang="ja-JP" sz="1400" dirty="0" smtClean="0">
                <a:solidFill>
                  <a:prstClr val="black"/>
                </a:solidFill>
                <a:latin typeface="Meiryo UI" panose="020B0604030504040204" pitchFamily="50" charset="-128"/>
                <a:ea typeface="Meiryo UI" panose="020B0604030504040204" pitchFamily="50" charset="-128"/>
              </a:rPr>
              <a:t>20</a:t>
            </a:r>
            <a:r>
              <a:rPr lang="zh-TW" altLang="en-US" sz="1400" dirty="0" smtClean="0">
                <a:solidFill>
                  <a:prstClr val="black"/>
                </a:solidFill>
                <a:latin typeface="Meiryo UI" panose="020B0604030504040204" pitchFamily="50" charset="-128"/>
                <a:ea typeface="Meiryo UI" panose="020B0604030504040204" pitchFamily="50" charset="-128"/>
              </a:rPr>
              <a:t>日（</a:t>
            </a:r>
            <a:r>
              <a:rPr lang="ja-JP" altLang="en-US" sz="1400" dirty="0" smtClean="0">
                <a:solidFill>
                  <a:prstClr val="black"/>
                </a:solidFill>
                <a:latin typeface="Meiryo UI" panose="020B0604030504040204" pitchFamily="50" charset="-128"/>
                <a:ea typeface="Meiryo UI" panose="020B0604030504040204" pitchFamily="50" charset="-128"/>
              </a:rPr>
              <a:t>金</a:t>
            </a:r>
            <a:r>
              <a:rPr lang="zh-TW" altLang="en-US" sz="1400" dirty="0" smtClean="0">
                <a:solidFill>
                  <a:prstClr val="black"/>
                </a:solidFill>
                <a:latin typeface="Meiryo UI" panose="020B0604030504040204" pitchFamily="50" charset="-128"/>
                <a:ea typeface="Meiryo UI" panose="020B0604030504040204" pitchFamily="50" charset="-128"/>
              </a:rPr>
              <a:t>曜日）</a:t>
            </a:r>
            <a:r>
              <a:rPr lang="en-US" altLang="ja-JP" sz="1400" dirty="0">
                <a:solidFill>
                  <a:prstClr val="black"/>
                </a:solidFill>
                <a:latin typeface="Meiryo UI" panose="020B0604030504040204" pitchFamily="50" charset="-128"/>
                <a:ea typeface="Meiryo UI" panose="020B0604030504040204" pitchFamily="50" charset="-128"/>
              </a:rPr>
              <a:t>15</a:t>
            </a:r>
            <a:r>
              <a:rPr lang="zh-TW" altLang="en-US" sz="1400" dirty="0" smtClean="0">
                <a:solidFill>
                  <a:prstClr val="black"/>
                </a:solidFill>
                <a:latin typeface="Meiryo UI" panose="020B0604030504040204" pitchFamily="50" charset="-128"/>
                <a:ea typeface="Meiryo UI" panose="020B0604030504040204" pitchFamily="50" charset="-128"/>
              </a:rPr>
              <a:t>時</a:t>
            </a:r>
            <a:r>
              <a:rPr lang="en-US" altLang="zh-TW" sz="1400" dirty="0">
                <a:solidFill>
                  <a:prstClr val="black"/>
                </a:solidFill>
                <a:latin typeface="Meiryo UI" panose="020B0604030504040204" pitchFamily="50" charset="-128"/>
                <a:ea typeface="Meiryo UI" panose="020B0604030504040204" pitchFamily="50" charset="-128"/>
              </a:rPr>
              <a:t>00</a:t>
            </a:r>
            <a:r>
              <a:rPr lang="zh-TW" altLang="en-US" sz="1400" dirty="0">
                <a:solidFill>
                  <a:prstClr val="black"/>
                </a:solidFill>
                <a:latin typeface="Meiryo UI" panose="020B0604030504040204" pitchFamily="50" charset="-128"/>
                <a:ea typeface="Meiryo UI" panose="020B0604030504040204" pitchFamily="50" charset="-128"/>
              </a:rPr>
              <a:t>分</a:t>
            </a:r>
            <a:r>
              <a:rPr lang="zh-TW" altLang="en-US" sz="1400" dirty="0" smtClean="0">
                <a:solidFill>
                  <a:prstClr val="black"/>
                </a:solidFill>
                <a:latin typeface="Meiryo UI" panose="020B0604030504040204" pitchFamily="50" charset="-128"/>
                <a:ea typeface="Meiryo UI" panose="020B0604030504040204" pitchFamily="50" charset="-128"/>
              </a:rPr>
              <a:t>～</a:t>
            </a:r>
            <a:r>
              <a:rPr lang="en-US" altLang="ja-JP" sz="1400" dirty="0" smtClean="0">
                <a:solidFill>
                  <a:prstClr val="black"/>
                </a:solidFill>
                <a:latin typeface="Meiryo UI" panose="020B0604030504040204" pitchFamily="50" charset="-128"/>
                <a:ea typeface="Meiryo UI" panose="020B0604030504040204" pitchFamily="50" charset="-128"/>
              </a:rPr>
              <a:t>16</a:t>
            </a:r>
            <a:r>
              <a:rPr lang="zh-TW" altLang="en-US" sz="1400" dirty="0" smtClean="0">
                <a:solidFill>
                  <a:prstClr val="black"/>
                </a:solidFill>
                <a:latin typeface="Meiryo UI" panose="020B0604030504040204" pitchFamily="50" charset="-128"/>
                <a:ea typeface="Meiryo UI" panose="020B0604030504040204" pitchFamily="50" charset="-128"/>
              </a:rPr>
              <a:t>時</a:t>
            </a:r>
            <a:r>
              <a:rPr lang="en-US" altLang="ja-JP" sz="1400" dirty="0">
                <a:solidFill>
                  <a:prstClr val="black"/>
                </a:solidFill>
                <a:latin typeface="Meiryo UI" panose="020B0604030504040204" pitchFamily="50" charset="-128"/>
                <a:ea typeface="Meiryo UI" panose="020B0604030504040204" pitchFamily="50" charset="-128"/>
              </a:rPr>
              <a:t>00</a:t>
            </a:r>
            <a:r>
              <a:rPr lang="zh-TW" altLang="en-US" sz="1400" dirty="0" smtClean="0">
                <a:solidFill>
                  <a:prstClr val="black"/>
                </a:solidFill>
                <a:latin typeface="Meiryo UI" panose="020B0604030504040204" pitchFamily="50" charset="-128"/>
                <a:ea typeface="Meiryo UI" panose="020B0604030504040204" pitchFamily="50" charset="-128"/>
              </a:rPr>
              <a:t>分</a:t>
            </a:r>
            <a:endParaRPr lang="en-US" altLang="ja-JP" sz="1400" dirty="0">
              <a:solidFill>
                <a:prstClr val="black"/>
              </a:solidFill>
              <a:latin typeface="Meiryo UI" panose="020B0604030504040204" pitchFamily="50" charset="-128"/>
              <a:ea typeface="Meiryo UI" panose="020B0604030504040204" pitchFamily="50" charset="-128"/>
            </a:endParaRPr>
          </a:p>
          <a:p>
            <a:pPr lvl="0" indent="174625"/>
            <a:r>
              <a:rPr lang="ja-JP" altLang="en-US" sz="1400" dirty="0" smtClean="0">
                <a:solidFill>
                  <a:prstClr val="black"/>
                </a:solidFill>
                <a:latin typeface="Meiryo UI" panose="020B0604030504040204" pitchFamily="50" charset="-128"/>
                <a:ea typeface="Meiryo UI" panose="020B0604030504040204" pitchFamily="50" charset="-128"/>
              </a:rPr>
              <a:t>・藤井寺市の課長級職員に向けて、</a:t>
            </a:r>
            <a:r>
              <a:rPr lang="en-US" altLang="ja-JP" sz="1400" dirty="0">
                <a:solidFill>
                  <a:prstClr val="black"/>
                </a:solidFill>
                <a:latin typeface="Meiryo UI" panose="020B0604030504040204" pitchFamily="50" charset="-128"/>
                <a:ea typeface="Meiryo UI" panose="020B0604030504040204" pitchFamily="50" charset="-128"/>
              </a:rPr>
              <a:t> SDGs</a:t>
            </a:r>
            <a:r>
              <a:rPr lang="ja-JP" altLang="en-US" sz="1400" dirty="0">
                <a:solidFill>
                  <a:prstClr val="black"/>
                </a:solidFill>
                <a:latin typeface="Meiryo UI" panose="020B0604030504040204" pitchFamily="50" charset="-128"/>
                <a:ea typeface="Meiryo UI" panose="020B0604030504040204" pitchFamily="50" charset="-128"/>
              </a:rPr>
              <a:t>の理解</a:t>
            </a:r>
            <a:r>
              <a:rPr lang="ja-JP" altLang="en-US" sz="1400" dirty="0" smtClean="0">
                <a:solidFill>
                  <a:prstClr val="black"/>
                </a:solidFill>
                <a:latin typeface="Meiryo UI" panose="020B0604030504040204" pitchFamily="50" charset="-128"/>
                <a:ea typeface="Meiryo UI" panose="020B0604030504040204" pitchFamily="50" charset="-128"/>
              </a:rPr>
              <a:t>促進を図るため、大阪府の取り組みを紹介</a:t>
            </a:r>
            <a:endParaRPr lang="en-US" altLang="ja-JP" sz="1400" dirty="0">
              <a:solidFill>
                <a:prstClr val="black"/>
              </a:solidFill>
              <a:latin typeface="Meiryo UI" panose="020B0604030504040204" pitchFamily="50" charset="-128"/>
              <a:ea typeface="Meiryo UI" panose="020B0604030504040204" pitchFamily="50" charset="-128"/>
            </a:endParaRPr>
          </a:p>
          <a:p>
            <a:pPr indent="174625"/>
            <a:endParaRPr lang="en-US" altLang="ja-JP" sz="1400" b="1" dirty="0" smtClean="0">
              <a:latin typeface="Meiryo UI" panose="020B0604030504040204" pitchFamily="50" charset="-128"/>
              <a:ea typeface="Meiryo UI" panose="020B0604030504040204" pitchFamily="50" charset="-128"/>
            </a:endParaRPr>
          </a:p>
          <a:p>
            <a:r>
              <a:rPr lang="ja-JP" altLang="en-US" sz="1600" b="1" dirty="0" smtClean="0">
                <a:latin typeface="Meiryo UI" panose="020B0604030504040204" pitchFamily="50" charset="-128"/>
                <a:ea typeface="Meiryo UI" panose="020B0604030504040204" pitchFamily="50" charset="-128"/>
              </a:rPr>
              <a:t>〇リコージャパン株式会社</a:t>
            </a:r>
            <a:r>
              <a:rPr lang="en-US" altLang="ja-JP" sz="1600" b="1" dirty="0" smtClean="0">
                <a:latin typeface="Meiryo UI" panose="020B0604030504040204" pitchFamily="50" charset="-128"/>
                <a:ea typeface="Meiryo UI" panose="020B0604030504040204" pitchFamily="50" charset="-128"/>
              </a:rPr>
              <a:t>×</a:t>
            </a:r>
            <a:r>
              <a:rPr lang="ja-JP" altLang="en-US" sz="1600" b="1" dirty="0" smtClean="0">
                <a:latin typeface="Meiryo UI" panose="020B0604030504040204" pitchFamily="50" charset="-128"/>
                <a:ea typeface="Meiryo UI" panose="020B0604030504040204" pitchFamily="50" charset="-128"/>
              </a:rPr>
              <a:t>政策企画部広域調整室</a:t>
            </a:r>
            <a:endParaRPr lang="en-US" altLang="ja-JP" sz="1600" b="1" dirty="0">
              <a:latin typeface="Meiryo UI" panose="020B0604030504040204" pitchFamily="50" charset="-128"/>
              <a:ea typeface="Meiryo UI" panose="020B0604030504040204" pitchFamily="50" charset="-128"/>
            </a:endParaRPr>
          </a:p>
          <a:p>
            <a:pPr lvl="0" indent="174625"/>
            <a:r>
              <a:rPr lang="ja-JP" altLang="en-US" sz="1400" dirty="0" smtClean="0">
                <a:solidFill>
                  <a:prstClr val="black"/>
                </a:solidFill>
                <a:latin typeface="Meiryo UI" panose="020B0604030504040204" pitchFamily="50" charset="-128"/>
                <a:ea typeface="Meiryo UI" panose="020B0604030504040204" pitchFamily="50" charset="-128"/>
              </a:rPr>
              <a:t>・リコージャパン</a:t>
            </a:r>
            <a:r>
              <a:rPr lang="ja-JP" altLang="en-US" sz="1400" dirty="0">
                <a:solidFill>
                  <a:prstClr val="black"/>
                </a:solidFill>
                <a:latin typeface="Meiryo UI" panose="020B0604030504040204" pitchFamily="50" charset="-128"/>
                <a:ea typeface="Meiryo UI" panose="020B0604030504040204" pitchFamily="50" charset="-128"/>
              </a:rPr>
              <a:t>株式</a:t>
            </a:r>
            <a:r>
              <a:rPr lang="ja-JP" altLang="en-US" sz="1400" dirty="0" smtClean="0">
                <a:solidFill>
                  <a:prstClr val="black"/>
                </a:solidFill>
                <a:latin typeface="Meiryo UI" panose="020B0604030504040204" pitchFamily="50" charset="-128"/>
                <a:ea typeface="Meiryo UI" panose="020B0604030504040204" pitchFamily="50" charset="-128"/>
              </a:rPr>
              <a:t>会社</a:t>
            </a:r>
            <a:r>
              <a:rPr lang="ja-JP" altLang="en-US" sz="1400" dirty="0">
                <a:solidFill>
                  <a:prstClr val="black"/>
                </a:solidFill>
                <a:latin typeface="Meiryo UI" panose="020B0604030504040204" pitchFamily="50" charset="-128"/>
                <a:ea typeface="Meiryo UI" panose="020B0604030504040204" pitchFamily="50" charset="-128"/>
              </a:rPr>
              <a:t>に協力</a:t>
            </a:r>
            <a:r>
              <a:rPr lang="ja-JP" altLang="en-US" sz="1400" dirty="0" smtClean="0">
                <a:solidFill>
                  <a:prstClr val="black"/>
                </a:solidFill>
                <a:latin typeface="Meiryo UI" panose="020B0604030504040204" pitchFamily="50" charset="-128"/>
                <a:ea typeface="Meiryo UI" panose="020B0604030504040204" pitchFamily="50" charset="-128"/>
              </a:rPr>
              <a:t>いただき、環境</a:t>
            </a:r>
            <a:r>
              <a:rPr lang="ja-JP" altLang="en-US" sz="1400" dirty="0">
                <a:solidFill>
                  <a:prstClr val="black"/>
                </a:solidFill>
                <a:latin typeface="Meiryo UI" panose="020B0604030504040204" pitchFamily="50" charset="-128"/>
                <a:ea typeface="Meiryo UI" panose="020B0604030504040204" pitchFamily="50" charset="-128"/>
              </a:rPr>
              <a:t>に配慮したプラスチックや紙の代替素材「</a:t>
            </a:r>
            <a:r>
              <a:rPr lang="en-US" altLang="ja-JP" sz="1400" dirty="0">
                <a:solidFill>
                  <a:prstClr val="black"/>
                </a:solidFill>
                <a:latin typeface="Meiryo UI" panose="020B0604030504040204" pitchFamily="50" charset="-128"/>
                <a:ea typeface="Meiryo UI" panose="020B0604030504040204" pitchFamily="50" charset="-128"/>
              </a:rPr>
              <a:t>LIMEX</a:t>
            </a:r>
            <a:r>
              <a:rPr lang="ja-JP" altLang="en-US" sz="1400" dirty="0">
                <a:solidFill>
                  <a:prstClr val="black"/>
                </a:solidFill>
                <a:latin typeface="Meiryo UI" panose="020B0604030504040204" pitchFamily="50" charset="-128"/>
                <a:ea typeface="Meiryo UI" panose="020B0604030504040204" pitchFamily="50" charset="-128"/>
              </a:rPr>
              <a:t>」を使用し</a:t>
            </a:r>
            <a:r>
              <a:rPr lang="ja-JP" altLang="en-US" sz="1400" dirty="0" smtClean="0">
                <a:solidFill>
                  <a:prstClr val="black"/>
                </a:solidFill>
                <a:latin typeface="Meiryo UI" panose="020B0604030504040204" pitchFamily="50" charset="-128"/>
                <a:ea typeface="Meiryo UI" panose="020B0604030504040204" pitchFamily="50" charset="-128"/>
              </a:rPr>
              <a:t>、</a:t>
            </a:r>
            <a:endParaRPr lang="en-US" altLang="ja-JP" sz="1400" dirty="0" smtClean="0">
              <a:solidFill>
                <a:prstClr val="black"/>
              </a:solidFill>
              <a:latin typeface="Meiryo UI" panose="020B0604030504040204" pitchFamily="50" charset="-128"/>
              <a:ea typeface="Meiryo UI" panose="020B0604030504040204" pitchFamily="50" charset="-128"/>
            </a:endParaRPr>
          </a:p>
          <a:p>
            <a:pPr lvl="0" indent="174625"/>
            <a:r>
              <a:rPr lang="ja-JP" altLang="en-US" sz="1400" dirty="0" smtClean="0">
                <a:solidFill>
                  <a:prstClr val="black"/>
                </a:solidFill>
                <a:latin typeface="Meiryo UI" panose="020B0604030504040204" pitchFamily="50" charset="-128"/>
                <a:ea typeface="Meiryo UI" panose="020B0604030504040204" pitchFamily="50" charset="-128"/>
              </a:rPr>
              <a:t>　大阪府</a:t>
            </a:r>
            <a:r>
              <a:rPr lang="ja-JP" altLang="en-US" sz="1400" dirty="0">
                <a:solidFill>
                  <a:prstClr val="black"/>
                </a:solidFill>
                <a:latin typeface="Meiryo UI" panose="020B0604030504040204" pitchFamily="50" charset="-128"/>
                <a:ea typeface="Meiryo UI" panose="020B0604030504040204" pitchFamily="50" charset="-128"/>
              </a:rPr>
              <a:t>が進める「</a:t>
            </a:r>
            <a:r>
              <a:rPr lang="en-US" altLang="ja-JP" sz="1400" dirty="0">
                <a:solidFill>
                  <a:prstClr val="black"/>
                </a:solidFill>
                <a:latin typeface="Meiryo UI" panose="020B0604030504040204" pitchFamily="50" charset="-128"/>
                <a:ea typeface="Meiryo UI" panose="020B0604030504040204" pitchFamily="50" charset="-128"/>
              </a:rPr>
              <a:t>10</a:t>
            </a:r>
            <a:r>
              <a:rPr lang="ja-JP" altLang="en-US" sz="1400" dirty="0">
                <a:solidFill>
                  <a:prstClr val="black"/>
                </a:solidFill>
                <a:latin typeface="Meiryo UI" panose="020B0604030504040204" pitchFamily="50" charset="-128"/>
                <a:ea typeface="Meiryo UI" panose="020B0604030504040204" pitchFamily="50" charset="-128"/>
              </a:rPr>
              <a:t>歳若返り」プロジェクトの啓発ポスターを</a:t>
            </a:r>
            <a:r>
              <a:rPr lang="ja-JP" altLang="en-US" sz="1400" dirty="0" smtClean="0">
                <a:solidFill>
                  <a:prstClr val="black"/>
                </a:solidFill>
                <a:latin typeface="Meiryo UI" panose="020B0604030504040204" pitchFamily="50" charset="-128"/>
                <a:ea typeface="Meiryo UI" panose="020B0604030504040204" pitchFamily="50" charset="-128"/>
              </a:rPr>
              <a:t>制作</a:t>
            </a:r>
            <a:endParaRPr lang="en-US" altLang="ja-JP" sz="1400" dirty="0">
              <a:solidFill>
                <a:prstClr val="black"/>
              </a:solidFill>
              <a:latin typeface="Meiryo UI" panose="020B0604030504040204" pitchFamily="50" charset="-128"/>
              <a:ea typeface="Meiryo UI" panose="020B0604030504040204" pitchFamily="50" charset="-128"/>
            </a:endParaRPr>
          </a:p>
        </p:txBody>
      </p:sp>
      <p:sp>
        <p:nvSpPr>
          <p:cNvPr id="12" name="テキスト ボックス 11">
            <a:extLst>
              <a:ext uri="{FF2B5EF4-FFF2-40B4-BE49-F238E27FC236}">
                <a16:creationId xmlns:a16="http://schemas.microsoft.com/office/drawing/2014/main" id="{68CB477F-2262-409C-87DB-76877C5C01E3}"/>
              </a:ext>
            </a:extLst>
          </p:cNvPr>
          <p:cNvSpPr txBox="1"/>
          <p:nvPr/>
        </p:nvSpPr>
        <p:spPr>
          <a:xfrm>
            <a:off x="9502769" y="6576990"/>
            <a:ext cx="1717137" cy="230832"/>
          </a:xfrm>
          <a:prstGeom prst="rect">
            <a:avLst/>
          </a:prstGeom>
          <a:noFill/>
        </p:spPr>
        <p:txBody>
          <a:bodyPr wrap="none" rtlCol="0">
            <a:spAutoFit/>
          </a:bodyPr>
          <a:lstStyle/>
          <a:p>
            <a:r>
              <a:rPr lang="ja-JP" altLang="en-US" sz="900" dirty="0" smtClean="0">
                <a:latin typeface="Meiryo UI" panose="020B0604030504040204" pitchFamily="50" charset="-128"/>
                <a:ea typeface="Meiryo UI" panose="020B0604030504040204" pitchFamily="50" charset="-128"/>
              </a:rPr>
              <a:t>「</a:t>
            </a:r>
            <a:r>
              <a:rPr lang="en-US" altLang="ja-JP" sz="900" dirty="0" smtClean="0">
                <a:latin typeface="Meiryo UI" panose="020B0604030504040204" pitchFamily="50" charset="-128"/>
                <a:ea typeface="Meiryo UI" panose="020B0604030504040204" pitchFamily="50" charset="-128"/>
              </a:rPr>
              <a:t>10</a:t>
            </a:r>
            <a:r>
              <a:rPr lang="ja-JP" altLang="en-US" sz="900" dirty="0" smtClean="0">
                <a:latin typeface="Meiryo UI" panose="020B0604030504040204" pitchFamily="50" charset="-128"/>
                <a:ea typeface="Meiryo UI" panose="020B0604030504040204" pitchFamily="50" charset="-128"/>
              </a:rPr>
              <a:t>歳</a:t>
            </a:r>
            <a:r>
              <a:rPr lang="ja-JP" altLang="en-US" sz="900" dirty="0">
                <a:latin typeface="Meiryo UI" panose="020B0604030504040204" pitchFamily="50" charset="-128"/>
                <a:ea typeface="Meiryo UI" panose="020B0604030504040204" pitchFamily="50" charset="-128"/>
              </a:rPr>
              <a:t>若返りプロジェクト」ポスター</a:t>
            </a:r>
            <a:endParaRPr lang="en-US" altLang="ja-JP" sz="900" dirty="0">
              <a:latin typeface="Meiryo UI" panose="020B0604030504040204" pitchFamily="50" charset="-128"/>
              <a:ea typeface="Meiryo UI" panose="020B0604030504040204" pitchFamily="50" charset="-128"/>
            </a:endParaRPr>
          </a:p>
        </p:txBody>
      </p:sp>
      <p:pic>
        <p:nvPicPr>
          <p:cNvPr id="3" name="図 2"/>
          <p:cNvPicPr>
            <a:picLocks noChangeAspect="1"/>
          </p:cNvPicPr>
          <p:nvPr/>
        </p:nvPicPr>
        <p:blipFill>
          <a:blip r:embed="rId2"/>
          <a:stretch>
            <a:fillRect/>
          </a:stretch>
        </p:blipFill>
        <p:spPr>
          <a:xfrm>
            <a:off x="9303855" y="3688422"/>
            <a:ext cx="2049945" cy="2891067"/>
          </a:xfrm>
          <a:prstGeom prst="rect">
            <a:avLst/>
          </a:prstGeom>
        </p:spPr>
      </p:pic>
      <p:pic>
        <p:nvPicPr>
          <p:cNvPr id="4" name="図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268466" y="1663243"/>
            <a:ext cx="2120721" cy="1590541"/>
          </a:xfrm>
          <a:prstGeom prst="rect">
            <a:avLst/>
          </a:prstGeom>
        </p:spPr>
      </p:pic>
      <p:sp>
        <p:nvSpPr>
          <p:cNvPr id="9" name="テキスト ボックス 8">
            <a:extLst>
              <a:ext uri="{FF2B5EF4-FFF2-40B4-BE49-F238E27FC236}">
                <a16:creationId xmlns:a16="http://schemas.microsoft.com/office/drawing/2014/main" id="{68CB477F-2262-409C-87DB-76877C5C01E3}"/>
              </a:ext>
            </a:extLst>
          </p:cNvPr>
          <p:cNvSpPr txBox="1"/>
          <p:nvPr/>
        </p:nvSpPr>
        <p:spPr>
          <a:xfrm>
            <a:off x="9609719" y="3270542"/>
            <a:ext cx="1438214" cy="230832"/>
          </a:xfrm>
          <a:prstGeom prst="rect">
            <a:avLst/>
          </a:prstGeom>
          <a:noFill/>
        </p:spPr>
        <p:txBody>
          <a:bodyPr wrap="none" rtlCol="0">
            <a:spAutoFit/>
          </a:bodyPr>
          <a:lstStyle/>
          <a:p>
            <a:r>
              <a:rPr lang="ja-JP" altLang="en-US" sz="900" dirty="0" smtClean="0">
                <a:latin typeface="Meiryo UI" panose="020B0604030504040204" pitchFamily="50" charset="-128"/>
                <a:ea typeface="Meiryo UI" panose="020B0604030504040204" pitchFamily="50" charset="-128"/>
              </a:rPr>
              <a:t>守口市内企業向けセミナー</a:t>
            </a:r>
            <a:endParaRPr lang="en-US" altLang="ja-JP" sz="900" dirty="0">
              <a:latin typeface="Meiryo UI" panose="020B0604030504040204" pitchFamily="50" charset="-128"/>
              <a:ea typeface="Meiryo UI" panose="020B0604030504040204" pitchFamily="50" charset="-128"/>
            </a:endParaRPr>
          </a:p>
        </p:txBody>
      </p:sp>
      <p:sp>
        <p:nvSpPr>
          <p:cNvPr id="8" name="スライド番号プレースホルダー 2"/>
          <p:cNvSpPr>
            <a:spLocks noGrp="1"/>
          </p:cNvSpPr>
          <p:nvPr>
            <p:ph type="sldNum" sz="quarter" idx="12"/>
          </p:nvPr>
        </p:nvSpPr>
        <p:spPr>
          <a:xfrm>
            <a:off x="9448800" y="6511955"/>
            <a:ext cx="2743200" cy="365125"/>
          </a:xfrm>
        </p:spPr>
        <p:txBody>
          <a:bodyPr/>
          <a:lstStyle/>
          <a:p>
            <a:fld id="{C9D87D91-12A4-4BCD-BC1C-9D22FB415AC1}" type="slidenum">
              <a:rPr kumimoji="1" lang="ja-JP" altLang="en-US" smtClean="0"/>
              <a:t>13</a:t>
            </a:fld>
            <a:endParaRPr kumimoji="1" lang="ja-JP" altLang="en-US"/>
          </a:p>
        </p:txBody>
      </p:sp>
    </p:spTree>
    <p:extLst>
      <p:ext uri="{BB962C8B-B14F-4D97-AF65-F5344CB8AC3E}">
        <p14:creationId xmlns:p14="http://schemas.microsoft.com/office/powerpoint/2010/main" val="2556345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p:txBody>
          <a:bodyPr>
            <a:normAutofit/>
          </a:bodyPr>
          <a:lstStyle/>
          <a:p>
            <a:r>
              <a:rPr lang="ja-JP" altLang="en-US" sz="3600" b="1" dirty="0">
                <a:latin typeface="Meiryo UI" panose="020B0604030504040204" pitchFamily="50" charset="-128"/>
                <a:ea typeface="Meiryo UI" panose="020B0604030504040204" pitchFamily="50" charset="-128"/>
                <a:cs typeface="Meiryo UI" panose="020B0604030504040204" pitchFamily="50" charset="-128"/>
              </a:rPr>
              <a:t>府自らも</a:t>
            </a:r>
            <a:r>
              <a:rPr lang="ja-JP" altLang="en-US" sz="3200" dirty="0">
                <a:latin typeface="Meiryo UI" panose="020B0604030504040204" pitchFamily="50" charset="-128"/>
                <a:ea typeface="Meiryo UI" panose="020B0604030504040204" pitchFamily="50" charset="-128"/>
                <a:cs typeface="Meiryo UI" panose="020B0604030504040204" pitchFamily="50" charset="-128"/>
              </a:rPr>
              <a:t>ステークホルダーの一員として、</a:t>
            </a:r>
            <a:r>
              <a:rPr lang="en-US" altLang="ja-JP" sz="3200" dirty="0">
                <a:latin typeface="Meiryo UI" panose="020B0604030504040204" pitchFamily="50" charset="-128"/>
                <a:ea typeface="Meiryo UI" panose="020B0604030504040204" pitchFamily="50" charset="-128"/>
                <a:cs typeface="Meiryo UI" panose="020B0604030504040204" pitchFamily="50" charset="-128"/>
              </a:rPr>
              <a:t/>
            </a:r>
            <a:br>
              <a:rPr lang="en-US" altLang="ja-JP" sz="3200" dirty="0">
                <a:latin typeface="Meiryo UI" panose="020B0604030504040204" pitchFamily="50" charset="-128"/>
                <a:ea typeface="Meiryo UI" panose="020B0604030504040204" pitchFamily="50" charset="-128"/>
                <a:cs typeface="Meiryo UI" panose="020B0604030504040204" pitchFamily="50" charset="-128"/>
              </a:rPr>
            </a:br>
            <a:r>
              <a:rPr lang="en-US" altLang="ja-JP" sz="3200" dirty="0">
                <a:latin typeface="Meiryo UI" panose="020B0604030504040204" pitchFamily="50" charset="-128"/>
                <a:ea typeface="Meiryo UI" panose="020B0604030504040204" pitchFamily="50" charset="-128"/>
                <a:cs typeface="Meiryo UI" panose="020B0604030504040204" pitchFamily="50" charset="-128"/>
              </a:rPr>
              <a:t/>
            </a:r>
            <a:br>
              <a:rPr lang="en-US" altLang="ja-JP" sz="3200" dirty="0">
                <a:latin typeface="Meiryo UI" panose="020B0604030504040204" pitchFamily="50" charset="-128"/>
                <a:ea typeface="Meiryo UI" panose="020B0604030504040204" pitchFamily="50" charset="-128"/>
                <a:cs typeface="Meiryo UI" panose="020B0604030504040204" pitchFamily="50" charset="-128"/>
              </a:rPr>
            </a:br>
            <a:r>
              <a:rPr lang="en-US" altLang="ja-JP" sz="3600" b="1" dirty="0">
                <a:latin typeface="Meiryo UI" panose="020B0604030504040204" pitchFamily="50" charset="-128"/>
                <a:ea typeface="Meiryo UI" panose="020B0604030504040204" pitchFamily="50" charset="-128"/>
                <a:cs typeface="Meiryo UI" panose="020B0604030504040204" pitchFamily="50" charset="-128"/>
              </a:rPr>
              <a:t>SDGs</a:t>
            </a:r>
            <a:r>
              <a:rPr lang="ja-JP" altLang="en-US" sz="3600" b="1" dirty="0">
                <a:latin typeface="Meiryo UI" panose="020B0604030504040204" pitchFamily="50" charset="-128"/>
                <a:ea typeface="Meiryo UI" panose="020B0604030504040204" pitchFamily="50" charset="-128"/>
                <a:cs typeface="Meiryo UI" panose="020B0604030504040204" pitchFamily="50" charset="-128"/>
              </a:rPr>
              <a:t>に貢献</a:t>
            </a:r>
            <a:r>
              <a:rPr lang="ja-JP" altLang="en-US" sz="3200" dirty="0">
                <a:latin typeface="Meiryo UI" panose="020B0604030504040204" pitchFamily="50" charset="-128"/>
                <a:ea typeface="Meiryo UI" panose="020B0604030504040204" pitchFamily="50" charset="-128"/>
                <a:cs typeface="Meiryo UI" panose="020B0604030504040204" pitchFamily="50" charset="-128"/>
              </a:rPr>
              <a:t>する</a:t>
            </a:r>
            <a:endParaRPr kumimoji="1" lang="ja-JP" altLang="en-US" sz="3600" u="none" dirty="0">
              <a:latin typeface="Meiryo UI" panose="020B0604030504040204" pitchFamily="50" charset="-128"/>
              <a:ea typeface="Meiryo UI" panose="020B0604030504040204" pitchFamily="50" charset="-128"/>
            </a:endParaRPr>
          </a:p>
        </p:txBody>
      </p:sp>
      <p:sp>
        <p:nvSpPr>
          <p:cNvPr id="3" name="スライド番号プレースホルダー 2"/>
          <p:cNvSpPr>
            <a:spLocks noGrp="1"/>
          </p:cNvSpPr>
          <p:nvPr>
            <p:ph type="sldNum" sz="quarter" idx="12"/>
          </p:nvPr>
        </p:nvSpPr>
        <p:spPr/>
        <p:txBody>
          <a:bodyPr/>
          <a:lstStyle/>
          <a:p>
            <a:fld id="{C9D87D91-12A4-4BCD-BC1C-9D22FB415AC1}" type="slidenum">
              <a:rPr kumimoji="1" lang="ja-JP" altLang="en-US" smtClean="0"/>
              <a:t>14</a:t>
            </a:fld>
            <a:endParaRPr kumimoji="1" lang="ja-JP" altLang="en-US"/>
          </a:p>
        </p:txBody>
      </p:sp>
    </p:spTree>
    <p:extLst>
      <p:ext uri="{BB962C8B-B14F-4D97-AF65-F5344CB8AC3E}">
        <p14:creationId xmlns:p14="http://schemas.microsoft.com/office/powerpoint/2010/main" val="128912803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484243" y="171421"/>
            <a:ext cx="10707757" cy="1325563"/>
          </a:xfrm>
        </p:spPr>
        <p:txBody>
          <a:bodyPr>
            <a:normAutofit/>
          </a:bodyPr>
          <a:lstStyle/>
          <a:p>
            <a:r>
              <a:rPr lang="ja-JP" altLang="en-US" dirty="0">
                <a:latin typeface="Meiryo UI" panose="020B0604030504040204" pitchFamily="50" charset="-128"/>
                <a:ea typeface="Meiryo UI" panose="020B0604030504040204" pitchFamily="50" charset="-128"/>
              </a:rPr>
              <a:t>大阪府・</a:t>
            </a:r>
            <a:r>
              <a:rPr lang="ja-JP" altLang="en-US" dirty="0" smtClean="0">
                <a:latin typeface="Meiryo UI" panose="020B0604030504040204" pitchFamily="50" charset="-128"/>
                <a:ea typeface="Meiryo UI" panose="020B0604030504040204" pitchFamily="50" charset="-128"/>
              </a:rPr>
              <a:t>大阪市第２期</a:t>
            </a:r>
            <a:r>
              <a:rPr lang="en-US" altLang="ja-JP" dirty="0">
                <a:latin typeface="Meiryo UI" panose="020B0604030504040204" pitchFamily="50" charset="-128"/>
                <a:ea typeface="Meiryo UI" panose="020B0604030504040204" pitchFamily="50" charset="-128"/>
              </a:rPr>
              <a:t>SDGs</a:t>
            </a:r>
            <a:r>
              <a:rPr lang="ja-JP" altLang="en-US" dirty="0">
                <a:latin typeface="Meiryo UI" panose="020B0604030504040204" pitchFamily="50" charset="-128"/>
                <a:ea typeface="Meiryo UI" panose="020B0604030504040204" pitchFamily="50" charset="-128"/>
              </a:rPr>
              <a:t>未来都市</a:t>
            </a:r>
            <a:r>
              <a:rPr lang="ja-JP" altLang="en-US" dirty="0" smtClean="0">
                <a:latin typeface="Meiryo UI" panose="020B0604030504040204" pitchFamily="50" charset="-128"/>
                <a:ea typeface="Meiryo UI" panose="020B0604030504040204" pitchFamily="50" charset="-128"/>
              </a:rPr>
              <a:t>計画</a:t>
            </a:r>
            <a:endParaRPr kumimoji="1" lang="ja-JP" altLang="en-US" dirty="0">
              <a:latin typeface="Meiryo UI" panose="020B0604030504040204" pitchFamily="50" charset="-128"/>
              <a:ea typeface="Meiryo UI" panose="020B0604030504040204" pitchFamily="50" charset="-128"/>
            </a:endParaRPr>
          </a:p>
        </p:txBody>
      </p:sp>
      <p:sp>
        <p:nvSpPr>
          <p:cNvPr id="6" name="正方形/長方形 5"/>
          <p:cNvSpPr/>
          <p:nvPr/>
        </p:nvSpPr>
        <p:spPr>
          <a:xfrm>
            <a:off x="152640" y="2964617"/>
            <a:ext cx="8074361" cy="984885"/>
          </a:xfrm>
          <a:prstGeom prst="rect">
            <a:avLst/>
          </a:prstGeom>
        </p:spPr>
        <p:txBody>
          <a:bodyPr wrap="square">
            <a:spAutoFit/>
          </a:bodyPr>
          <a:lstStyle/>
          <a:p>
            <a:r>
              <a:rPr lang="ja-JP" altLang="en-US" sz="1600" b="1" dirty="0" smtClean="0">
                <a:latin typeface="Meiryo UI" panose="020B0604030504040204" pitchFamily="50" charset="-128"/>
                <a:ea typeface="Meiryo UI" panose="020B0604030504040204" pitchFamily="50" charset="-128"/>
              </a:rPr>
              <a:t>〇大阪府・大阪市第２期</a:t>
            </a:r>
            <a:r>
              <a:rPr lang="en-US" altLang="ja-JP" sz="1600" b="1" dirty="0" smtClean="0">
                <a:latin typeface="Meiryo UI" panose="020B0604030504040204" pitchFamily="50" charset="-128"/>
                <a:ea typeface="Meiryo UI" panose="020B0604030504040204" pitchFamily="50" charset="-128"/>
              </a:rPr>
              <a:t>SDGs</a:t>
            </a:r>
            <a:r>
              <a:rPr lang="ja-JP" altLang="en-US" sz="1600" b="1" dirty="0">
                <a:latin typeface="Meiryo UI" panose="020B0604030504040204" pitchFamily="50" charset="-128"/>
                <a:ea typeface="Meiryo UI" panose="020B0604030504040204" pitchFamily="50" charset="-128"/>
              </a:rPr>
              <a:t>未来都市計画の</a:t>
            </a:r>
            <a:r>
              <a:rPr lang="ja-JP" altLang="en-US" sz="1600" b="1" dirty="0" smtClean="0">
                <a:latin typeface="Meiryo UI" panose="020B0604030504040204" pitchFamily="50" charset="-128"/>
                <a:ea typeface="Meiryo UI" panose="020B0604030504040204" pitchFamily="50" charset="-128"/>
              </a:rPr>
              <a:t>概要</a:t>
            </a:r>
            <a:endParaRPr lang="en-US" altLang="ja-JP" sz="1600" b="1" dirty="0">
              <a:latin typeface="Meiryo UI" panose="020B0604030504040204" pitchFamily="50" charset="-128"/>
              <a:ea typeface="Meiryo UI" panose="020B0604030504040204" pitchFamily="50" charset="-128"/>
            </a:endParaRPr>
          </a:p>
          <a:p>
            <a:r>
              <a:rPr lang="ja-JP" altLang="en-US" sz="1400" dirty="0" smtClean="0">
                <a:latin typeface="Meiryo UI" panose="020B0604030504040204" pitchFamily="50" charset="-128"/>
                <a:ea typeface="Meiryo UI" panose="020B0604030504040204" pitchFamily="50" charset="-128"/>
              </a:rPr>
              <a:t>　第 </a:t>
            </a:r>
            <a:r>
              <a:rPr lang="en-US" altLang="ja-JP" sz="1400" dirty="0" smtClean="0">
                <a:latin typeface="Meiryo UI" panose="020B0604030504040204" pitchFamily="50" charset="-128"/>
                <a:ea typeface="Meiryo UI" panose="020B0604030504040204" pitchFamily="50" charset="-128"/>
              </a:rPr>
              <a:t>1 </a:t>
            </a:r>
            <a:r>
              <a:rPr lang="ja-JP" altLang="en-US" sz="1400" dirty="0" smtClean="0">
                <a:latin typeface="Meiryo UI" panose="020B0604030504040204" pitchFamily="50" charset="-128"/>
                <a:ea typeface="Meiryo UI" panose="020B0604030504040204" pitchFamily="50" charset="-128"/>
              </a:rPr>
              <a:t>期</a:t>
            </a:r>
            <a:r>
              <a:rPr lang="en-US" altLang="ja-JP" sz="1400" dirty="0" smtClean="0">
                <a:latin typeface="Meiryo UI" panose="020B0604030504040204" pitchFamily="50" charset="-128"/>
                <a:ea typeface="Meiryo UI" panose="020B0604030504040204" pitchFamily="50" charset="-128"/>
              </a:rPr>
              <a:t>SDGs</a:t>
            </a:r>
            <a:r>
              <a:rPr lang="ja-JP" altLang="en-US" sz="1400" dirty="0" smtClean="0">
                <a:latin typeface="Meiryo UI" panose="020B0604030504040204" pitchFamily="50" charset="-128"/>
                <a:ea typeface="Meiryo UI" panose="020B0604030504040204" pitchFamily="50" charset="-128"/>
              </a:rPr>
              <a:t>未来都市計画の成果を踏まえ、「</a:t>
            </a:r>
            <a:r>
              <a:rPr lang="en-US" altLang="ja-JP" sz="1400" dirty="0" smtClean="0">
                <a:latin typeface="Meiryo UI" panose="020B0604030504040204" pitchFamily="50" charset="-128"/>
                <a:ea typeface="Meiryo UI" panose="020B0604030504040204" pitchFamily="50" charset="-128"/>
              </a:rPr>
              <a:t>2030 </a:t>
            </a:r>
            <a:r>
              <a:rPr lang="ja-JP" altLang="en-US" sz="1400" dirty="0" smtClean="0">
                <a:latin typeface="Meiryo UI" panose="020B0604030504040204" pitchFamily="50" charset="-128"/>
                <a:ea typeface="Meiryo UI" panose="020B0604030504040204" pitchFamily="50" charset="-128"/>
              </a:rPr>
              <a:t>年のあるべき姿の実現に向けた優先的なゴール、ターゲット」である「雇用創出数」、「健康寿命の延伸」、「子どもの学力の向上」、「温室効果ガスの排出削減」及び、「海洋プラスチックごみの削減」に関する取組みを推進</a:t>
            </a:r>
            <a:r>
              <a:rPr lang="ja-JP" altLang="en-US" sz="1400" dirty="0">
                <a:latin typeface="Meiryo UI" panose="020B0604030504040204" pitchFamily="50" charset="-128"/>
                <a:ea typeface="Meiryo UI" panose="020B0604030504040204" pitchFamily="50" charset="-128"/>
              </a:rPr>
              <a:t>する</a:t>
            </a:r>
            <a:r>
              <a:rPr lang="ja-JP" altLang="en-US" sz="1400" dirty="0" smtClean="0">
                <a:latin typeface="Meiryo UI" panose="020B0604030504040204" pitchFamily="50" charset="-128"/>
                <a:ea typeface="Meiryo UI" panose="020B0604030504040204" pitchFamily="50" charset="-128"/>
              </a:rPr>
              <a:t>。</a:t>
            </a:r>
          </a:p>
        </p:txBody>
      </p:sp>
      <p:sp>
        <p:nvSpPr>
          <p:cNvPr id="31" name="正方形/長方形 30"/>
          <p:cNvSpPr/>
          <p:nvPr/>
        </p:nvSpPr>
        <p:spPr>
          <a:xfrm>
            <a:off x="245147" y="1563900"/>
            <a:ext cx="11591462" cy="1384995"/>
          </a:xfrm>
          <a:prstGeom prst="rect">
            <a:avLst/>
          </a:prstGeom>
          <a:ln>
            <a:solidFill>
              <a:schemeClr val="tx1"/>
            </a:solidFill>
            <a:prstDash val="sysDash"/>
          </a:ln>
        </p:spPr>
        <p:txBody>
          <a:bodyPr wrap="square">
            <a:spAutoFit/>
          </a:bodyPr>
          <a:lstStyle/>
          <a:p>
            <a:pPr marL="93663" indent="-93663">
              <a:lnSpc>
                <a:spcPct val="150000"/>
              </a:lnSpc>
            </a:pPr>
            <a:r>
              <a:rPr lang="ja-JP" altLang="en-US" sz="1400" dirty="0" smtClean="0">
                <a:latin typeface="Meiryo UI" panose="020B0604030504040204" pitchFamily="50" charset="-128"/>
                <a:ea typeface="Meiryo UI" panose="020B0604030504040204" pitchFamily="50" charset="-128"/>
              </a:rPr>
              <a:t>令和２年７月に、内閣府の「</a:t>
            </a:r>
            <a:r>
              <a:rPr lang="en-US" altLang="ja-JP" sz="1400" dirty="0">
                <a:latin typeface="Meiryo UI" panose="020B0604030504040204" pitchFamily="50" charset="-128"/>
                <a:ea typeface="Meiryo UI" panose="020B0604030504040204" pitchFamily="50" charset="-128"/>
              </a:rPr>
              <a:t>SDGs</a:t>
            </a:r>
            <a:r>
              <a:rPr lang="ja-JP" altLang="en-US" sz="1400" dirty="0">
                <a:latin typeface="Meiryo UI" panose="020B0604030504040204" pitchFamily="50" charset="-128"/>
                <a:ea typeface="Meiryo UI" panose="020B0604030504040204" pitchFamily="50" charset="-128"/>
              </a:rPr>
              <a:t>未来都市及び自治体</a:t>
            </a:r>
            <a:r>
              <a:rPr lang="en-US" altLang="ja-JP" sz="1400" dirty="0">
                <a:latin typeface="Meiryo UI" panose="020B0604030504040204" pitchFamily="50" charset="-128"/>
                <a:ea typeface="Meiryo UI" panose="020B0604030504040204" pitchFamily="50" charset="-128"/>
              </a:rPr>
              <a:t>SDGs</a:t>
            </a:r>
            <a:r>
              <a:rPr lang="ja-JP" altLang="en-US" sz="1400" dirty="0">
                <a:latin typeface="Meiryo UI" panose="020B0604030504040204" pitchFamily="50" charset="-128"/>
                <a:ea typeface="Meiryo UI" panose="020B0604030504040204" pitchFamily="50" charset="-128"/>
              </a:rPr>
              <a:t>モデル事業」に大阪府・</a:t>
            </a:r>
            <a:r>
              <a:rPr lang="ja-JP" altLang="en-US" sz="1400" dirty="0" smtClean="0">
                <a:latin typeface="Meiryo UI" panose="020B0604030504040204" pitchFamily="50" charset="-128"/>
                <a:ea typeface="Meiryo UI" panose="020B0604030504040204" pitchFamily="50" charset="-128"/>
              </a:rPr>
              <a:t>大阪市の共同提案が選定され、府市が連携して取組みを進めています。　</a:t>
            </a:r>
            <a:endParaRPr lang="en-US" altLang="ja-JP" sz="1400" dirty="0" smtClean="0">
              <a:latin typeface="Meiryo UI" panose="020B0604030504040204" pitchFamily="50" charset="-128"/>
              <a:ea typeface="Meiryo UI" panose="020B0604030504040204" pitchFamily="50" charset="-128"/>
            </a:endParaRPr>
          </a:p>
          <a:p>
            <a:pPr marL="93663" indent="-93663">
              <a:lnSpc>
                <a:spcPct val="150000"/>
              </a:lnSpc>
            </a:pPr>
            <a:r>
              <a:rPr lang="en-US" altLang="ja-JP" sz="1400" dirty="0" smtClean="0">
                <a:latin typeface="Meiryo UI" panose="020B0604030504040204" pitchFamily="50" charset="-128"/>
                <a:ea typeface="Meiryo UI" panose="020B0604030504040204" pitchFamily="50" charset="-128"/>
              </a:rPr>
              <a:t>※</a:t>
            </a:r>
            <a:r>
              <a:rPr lang="ja-JP" altLang="en-US" sz="1400" dirty="0">
                <a:latin typeface="Meiryo UI" panose="020B0604030504040204" pitchFamily="50" charset="-128"/>
                <a:ea typeface="Meiryo UI" panose="020B0604030504040204" pitchFamily="50" charset="-128"/>
              </a:rPr>
              <a:t>都道府県と市町村の共同提案の選定は全国初の事例です</a:t>
            </a:r>
            <a:r>
              <a:rPr lang="ja-JP" altLang="en-US" sz="1400" dirty="0" smtClean="0">
                <a:latin typeface="Meiryo UI" panose="020B0604030504040204" pitchFamily="50" charset="-128"/>
                <a:ea typeface="Meiryo UI" panose="020B0604030504040204" pitchFamily="50" charset="-128"/>
              </a:rPr>
              <a:t>。</a:t>
            </a:r>
            <a:endParaRPr lang="en-US" altLang="ja-JP" sz="1400" dirty="0" smtClean="0">
              <a:latin typeface="Meiryo UI" panose="020B0604030504040204" pitchFamily="50" charset="-128"/>
              <a:ea typeface="Meiryo UI" panose="020B0604030504040204" pitchFamily="50" charset="-128"/>
            </a:endParaRPr>
          </a:p>
          <a:p>
            <a:pPr marL="93663" indent="-93663">
              <a:lnSpc>
                <a:spcPct val="150000"/>
              </a:lnSpc>
            </a:pPr>
            <a:r>
              <a:rPr lang="ja-JP" altLang="en-US" sz="1400" dirty="0" smtClean="0">
                <a:latin typeface="Meiryo UI" panose="020B0604030504040204" pitchFamily="50" charset="-128"/>
                <a:ea typeface="Meiryo UI" panose="020B0604030504040204" pitchFamily="50" charset="-128"/>
              </a:rPr>
              <a:t>令和</a:t>
            </a:r>
            <a:r>
              <a:rPr lang="ja-JP" altLang="en-US" sz="1400" dirty="0">
                <a:latin typeface="Meiryo UI" panose="020B0604030504040204" pitchFamily="50" charset="-128"/>
                <a:ea typeface="Meiryo UI" panose="020B0604030504040204" pitchFamily="50" charset="-128"/>
              </a:rPr>
              <a:t>４</a:t>
            </a:r>
            <a:r>
              <a:rPr lang="ja-JP" altLang="en-US" sz="1400" dirty="0" smtClean="0">
                <a:latin typeface="Meiryo UI" panose="020B0604030504040204" pitchFamily="50" charset="-128"/>
                <a:ea typeface="Meiryo UI" panose="020B0604030504040204" pitchFamily="50" charset="-128"/>
              </a:rPr>
              <a:t>年度は</a:t>
            </a:r>
            <a:r>
              <a:rPr lang="ja-JP" altLang="en-US" sz="1400" dirty="0">
                <a:latin typeface="Meiryo UI" panose="020B0604030504040204" pitchFamily="50" charset="-128"/>
                <a:ea typeface="Meiryo UI" panose="020B0604030504040204" pitchFamily="50" charset="-128"/>
              </a:rPr>
              <a:t>、令和４年９月に内閣府による進捗評価が実施されました。</a:t>
            </a:r>
          </a:p>
          <a:p>
            <a:pPr marL="93663" indent="-93663">
              <a:lnSpc>
                <a:spcPct val="150000"/>
              </a:lnSpc>
            </a:pPr>
            <a:r>
              <a:rPr lang="ja-JP" altLang="en-US" sz="1400" dirty="0" smtClean="0">
                <a:latin typeface="Meiryo UI" panose="020B0604030504040204" pitchFamily="50" charset="-128"/>
                <a:ea typeface="Meiryo UI" panose="020B0604030504040204" pitchFamily="50" charset="-128"/>
              </a:rPr>
              <a:t>また、令和５年</a:t>
            </a:r>
            <a:r>
              <a:rPr lang="ja-JP" altLang="en-US" sz="1400" dirty="0">
                <a:latin typeface="Meiryo UI" panose="020B0604030504040204" pitchFamily="50" charset="-128"/>
                <a:ea typeface="Meiryo UI" panose="020B0604030504040204" pitchFamily="50" charset="-128"/>
              </a:rPr>
              <a:t>３月</a:t>
            </a:r>
            <a:r>
              <a:rPr lang="ja-JP" altLang="en-US" sz="1400" dirty="0" smtClean="0">
                <a:latin typeface="Meiryo UI" panose="020B0604030504040204" pitchFamily="50" charset="-128"/>
                <a:ea typeface="Meiryo UI" panose="020B0604030504040204" pitchFamily="50" charset="-128"/>
              </a:rPr>
              <a:t>に「大阪府</a:t>
            </a:r>
            <a:r>
              <a:rPr lang="ja-JP" altLang="en-US" sz="1400" dirty="0">
                <a:latin typeface="Meiryo UI" panose="020B0604030504040204" pitchFamily="50" charset="-128"/>
                <a:ea typeface="Meiryo UI" panose="020B0604030504040204" pitchFamily="50" charset="-128"/>
              </a:rPr>
              <a:t>・大阪市第２期</a:t>
            </a:r>
            <a:r>
              <a:rPr lang="en-US" altLang="ja-JP" sz="1400" dirty="0" smtClean="0">
                <a:latin typeface="Meiryo UI" panose="020B0604030504040204" pitchFamily="50" charset="-128"/>
                <a:ea typeface="Meiryo UI" panose="020B0604030504040204" pitchFamily="50" charset="-128"/>
              </a:rPr>
              <a:t>SDGs</a:t>
            </a:r>
            <a:r>
              <a:rPr lang="ja-JP" altLang="en-US" sz="1400" dirty="0">
                <a:latin typeface="Meiryo UI" panose="020B0604030504040204" pitchFamily="50" charset="-128"/>
                <a:ea typeface="Meiryo UI" panose="020B0604030504040204" pitchFamily="50" charset="-128"/>
              </a:rPr>
              <a:t>未来都市計画（</a:t>
            </a:r>
            <a:r>
              <a:rPr lang="en-US" altLang="ja-JP" sz="1400" dirty="0">
                <a:latin typeface="Meiryo UI" panose="020B0604030504040204" pitchFamily="50" charset="-128"/>
                <a:ea typeface="Meiryo UI" panose="020B0604030504040204" pitchFamily="50" charset="-128"/>
              </a:rPr>
              <a:t>2023</a:t>
            </a:r>
            <a:r>
              <a:rPr lang="ja-JP" altLang="en-US" sz="1400" dirty="0">
                <a:latin typeface="Meiryo UI" panose="020B0604030504040204" pitchFamily="50" charset="-128"/>
                <a:ea typeface="Meiryo UI" panose="020B0604030504040204" pitchFamily="50" charset="-128"/>
              </a:rPr>
              <a:t>年度～</a:t>
            </a:r>
            <a:r>
              <a:rPr lang="en-US" altLang="ja-JP" sz="1400" dirty="0">
                <a:latin typeface="Meiryo UI" panose="020B0604030504040204" pitchFamily="50" charset="-128"/>
                <a:ea typeface="Meiryo UI" panose="020B0604030504040204" pitchFamily="50" charset="-128"/>
              </a:rPr>
              <a:t>2025</a:t>
            </a:r>
            <a:r>
              <a:rPr lang="ja-JP" altLang="en-US" sz="1400" dirty="0">
                <a:latin typeface="Meiryo UI" panose="020B0604030504040204" pitchFamily="50" charset="-128"/>
                <a:ea typeface="Meiryo UI" panose="020B0604030504040204" pitchFamily="50" charset="-128"/>
              </a:rPr>
              <a:t>年度</a:t>
            </a:r>
            <a:r>
              <a:rPr lang="ja-JP" altLang="en-US" sz="1400" dirty="0" smtClean="0">
                <a:latin typeface="Meiryo UI" panose="020B0604030504040204" pitchFamily="50" charset="-128"/>
                <a:ea typeface="Meiryo UI" panose="020B0604030504040204" pitchFamily="50" charset="-128"/>
              </a:rPr>
              <a:t>）」を発表しました。</a:t>
            </a:r>
            <a:endParaRPr lang="en-US" altLang="ja-JP" sz="1400" dirty="0" smtClean="0">
              <a:latin typeface="Meiryo UI" panose="020B0604030504040204" pitchFamily="50" charset="-128"/>
              <a:ea typeface="Meiryo UI" panose="020B0604030504040204" pitchFamily="50" charset="-128"/>
            </a:endParaRPr>
          </a:p>
        </p:txBody>
      </p:sp>
      <p:grpSp>
        <p:nvGrpSpPr>
          <p:cNvPr id="10" name="グループ化 9"/>
          <p:cNvGrpSpPr/>
          <p:nvPr/>
        </p:nvGrpSpPr>
        <p:grpSpPr>
          <a:xfrm>
            <a:off x="8294141" y="3007781"/>
            <a:ext cx="3621421" cy="3656805"/>
            <a:chOff x="6264086" y="3169036"/>
            <a:chExt cx="5585878" cy="3398050"/>
          </a:xfrm>
        </p:grpSpPr>
        <p:sp>
          <p:nvSpPr>
            <p:cNvPr id="7" name="正方形/長方形 6"/>
            <p:cNvSpPr/>
            <p:nvPr/>
          </p:nvSpPr>
          <p:spPr>
            <a:xfrm>
              <a:off x="6277397" y="3386890"/>
              <a:ext cx="5572567" cy="3180196"/>
            </a:xfrm>
            <a:prstGeom prst="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400" dirty="0"/>
            </a:p>
          </p:txBody>
        </p:sp>
        <p:sp>
          <p:nvSpPr>
            <p:cNvPr id="9" name="正方形/長方形 8"/>
            <p:cNvSpPr/>
            <p:nvPr/>
          </p:nvSpPr>
          <p:spPr>
            <a:xfrm>
              <a:off x="6264086" y="3169036"/>
              <a:ext cx="2421976" cy="296323"/>
            </a:xfrm>
            <a:prstGeom prst="rect">
              <a:avLst/>
            </a:prstGeom>
            <a:solidFill>
              <a:schemeClr val="accent6">
                <a:lumMod val="40000"/>
                <a:lumOff val="60000"/>
              </a:schemeClr>
            </a:solidFill>
            <a:ln>
              <a:solidFill>
                <a:schemeClr val="accent6">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1050" b="1" dirty="0" smtClean="0">
                  <a:solidFill>
                    <a:schemeClr val="tx1"/>
                  </a:solidFill>
                  <a:latin typeface="+mj-ea"/>
                  <a:ea typeface="+mj-ea"/>
                </a:rPr>
                <a:t>2030</a:t>
              </a:r>
              <a:r>
                <a:rPr lang="ja-JP" altLang="en-US" sz="1050" b="1" dirty="0" smtClean="0">
                  <a:solidFill>
                    <a:schemeClr val="tx1"/>
                  </a:solidFill>
                  <a:latin typeface="+mj-ea"/>
                  <a:ea typeface="+mj-ea"/>
                </a:rPr>
                <a:t>年のあるべき姿</a:t>
              </a:r>
              <a:endParaRPr lang="ja-JP" altLang="en-US" sz="1050" b="1" dirty="0">
                <a:solidFill>
                  <a:schemeClr val="tx1"/>
                </a:solidFill>
                <a:latin typeface="+mj-ea"/>
                <a:ea typeface="+mj-ea"/>
              </a:endParaRPr>
            </a:p>
          </p:txBody>
        </p:sp>
        <p:sp>
          <p:nvSpPr>
            <p:cNvPr id="5" name="角丸四角形 4"/>
            <p:cNvSpPr/>
            <p:nvPr/>
          </p:nvSpPr>
          <p:spPr>
            <a:xfrm>
              <a:off x="6407021" y="5177346"/>
              <a:ext cx="5403557" cy="413750"/>
            </a:xfrm>
            <a:prstGeom prst="roundRect">
              <a:avLst/>
            </a:prstGeom>
            <a:noFill/>
            <a:ln>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700" dirty="0">
                  <a:solidFill>
                    <a:schemeClr val="tx1"/>
                  </a:solidFill>
                  <a:latin typeface="Meiryo UI" panose="020B0604030504040204" pitchFamily="50" charset="-128"/>
                  <a:ea typeface="Meiryo UI" panose="020B0604030504040204" pitchFamily="50" charset="-128"/>
                </a:rPr>
                <a:t>都市の魅力や寛容性を高め、多様な人材を呼び、様々なことにチャレンジできる環境を整え、新たな価値観やイノベーションの創出を図るとともに、地球環境を守る取組みを進めることで、持続的な成長を実現</a:t>
              </a:r>
            </a:p>
          </p:txBody>
        </p:sp>
        <p:sp>
          <p:nvSpPr>
            <p:cNvPr id="47" name="テキスト ボックス 46"/>
            <p:cNvSpPr txBox="1"/>
            <p:nvPr/>
          </p:nvSpPr>
          <p:spPr>
            <a:xfrm>
              <a:off x="6368237" y="4867402"/>
              <a:ext cx="2552617" cy="296357"/>
            </a:xfrm>
            <a:prstGeom prst="rect">
              <a:avLst/>
            </a:prstGeom>
            <a:solidFill>
              <a:schemeClr val="bg1"/>
            </a:solidFill>
            <a:ln>
              <a:solidFill>
                <a:schemeClr val="tx1"/>
              </a:solidFill>
            </a:ln>
            <a:effectLst>
              <a:outerShdw blurRad="50800" dist="38100" dir="2700000" algn="tl" rotWithShape="0">
                <a:prstClr val="black">
                  <a:alpha val="92000"/>
                </a:prstClr>
              </a:outerShdw>
            </a:effectLst>
          </p:spPr>
          <p:txBody>
            <a:bodyPr wrap="square" lIns="72000" tIns="36000" rIns="72000" bIns="36000" rtlCol="0" anchor="ctr" anchorCtr="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900" b="1" dirty="0" smtClean="0">
                  <a:solidFill>
                    <a:prstClr val="black"/>
                  </a:solidFill>
                  <a:latin typeface="游ゴシック" panose="020B0400000000000000" pitchFamily="50" charset="-128"/>
                  <a:ea typeface="游ゴシック" panose="020B0400000000000000" pitchFamily="50" charset="-128"/>
                  <a:cs typeface="Meiryo UI" panose="020B0604030504040204" pitchFamily="50" charset="-128"/>
                </a:rPr>
                <a:t>多様なチャレンジによる成長</a:t>
              </a:r>
              <a:endParaRPr kumimoji="0" lang="en-US" altLang="ja-JP" sz="900" b="1" dirty="0" smtClean="0">
                <a:solidFill>
                  <a:prstClr val="black"/>
                </a:solidFill>
                <a:latin typeface="游ゴシック" panose="020B0400000000000000" pitchFamily="50" charset="-128"/>
                <a:ea typeface="游ゴシック" panose="020B0400000000000000" pitchFamily="50" charset="-128"/>
                <a:cs typeface="Meiryo UI" panose="020B0604030504040204" pitchFamily="50" charset="-128"/>
              </a:endParaRPr>
            </a:p>
            <a:p>
              <a:pPr algn="ctr" defTabSz="457200">
                <a:defRPr/>
              </a:pPr>
              <a:r>
                <a:rPr lang="ja-JP" altLang="en-US" sz="700" dirty="0">
                  <a:latin typeface="Meiryo UI" panose="020B0604030504040204" pitchFamily="50" charset="-128"/>
                  <a:ea typeface="Meiryo UI" panose="020B0604030504040204" pitchFamily="50" charset="-128"/>
                </a:rPr>
                <a:t>（</a:t>
              </a:r>
              <a:r>
                <a:rPr lang="en-US" altLang="ja-JP" sz="700" dirty="0">
                  <a:latin typeface="Meiryo UI" panose="020B0604030504040204" pitchFamily="50" charset="-128"/>
                  <a:ea typeface="Meiryo UI" panose="020B0604030504040204" pitchFamily="50" charset="-128"/>
                </a:rPr>
                <a:t>Diverse Innovation</a:t>
              </a:r>
              <a:r>
                <a:rPr lang="ja-JP" altLang="en-US" sz="700" dirty="0" smtClean="0">
                  <a:latin typeface="Meiryo UI" panose="020B0604030504040204" pitchFamily="50" charset="-128"/>
                  <a:ea typeface="Meiryo UI" panose="020B0604030504040204" pitchFamily="50" charset="-128"/>
                </a:rPr>
                <a:t>）</a:t>
              </a:r>
              <a:endParaRPr lang="ja-JP" altLang="en-US" sz="700" dirty="0">
                <a:latin typeface="Meiryo UI" panose="020B0604030504040204" pitchFamily="50" charset="-128"/>
                <a:ea typeface="Meiryo UI" panose="020B0604030504040204" pitchFamily="50" charset="-128"/>
              </a:endParaRPr>
            </a:p>
          </p:txBody>
        </p:sp>
        <p:sp>
          <p:nvSpPr>
            <p:cNvPr id="34" name="角丸四角形 33"/>
            <p:cNvSpPr/>
            <p:nvPr/>
          </p:nvSpPr>
          <p:spPr>
            <a:xfrm>
              <a:off x="6381206" y="4410555"/>
              <a:ext cx="5429370" cy="362096"/>
            </a:xfrm>
            <a:prstGeom prst="roundRect">
              <a:avLst/>
            </a:prstGeom>
            <a:noFill/>
            <a:ln>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700" dirty="0">
                  <a:solidFill>
                    <a:schemeClr val="tx1"/>
                  </a:solidFill>
                  <a:latin typeface="Meiryo UI" panose="020B0604030504040204" pitchFamily="50" charset="-128"/>
                  <a:ea typeface="Meiryo UI" panose="020B0604030504040204" pitchFamily="50" charset="-128"/>
                </a:rPr>
                <a:t>誰もが取り残されることなく、すべての命が大切にされ、人と人とのつながりの中で、全ての人が生涯にわたって、自らの能力や可能性を発揮し、健康でいきいきと活躍できる社会の</a:t>
              </a:r>
              <a:r>
                <a:rPr lang="ja-JP" altLang="en-US" sz="700" dirty="0" smtClean="0">
                  <a:solidFill>
                    <a:schemeClr val="tx1"/>
                  </a:solidFill>
                  <a:latin typeface="Meiryo UI" panose="020B0604030504040204" pitchFamily="50" charset="-128"/>
                  <a:ea typeface="Meiryo UI" panose="020B0604030504040204" pitchFamily="50" charset="-128"/>
                </a:rPr>
                <a:t>実現</a:t>
              </a:r>
              <a:endParaRPr lang="ja-JP" altLang="en-US" sz="700" dirty="0">
                <a:solidFill>
                  <a:schemeClr val="tx1"/>
                </a:solidFill>
                <a:latin typeface="Meiryo UI" panose="020B0604030504040204" pitchFamily="50" charset="-128"/>
                <a:ea typeface="Meiryo UI" panose="020B0604030504040204" pitchFamily="50" charset="-128"/>
              </a:endParaRPr>
            </a:p>
          </p:txBody>
        </p:sp>
        <p:sp>
          <p:nvSpPr>
            <p:cNvPr id="39" name="角丸四角形 38"/>
            <p:cNvSpPr/>
            <p:nvPr/>
          </p:nvSpPr>
          <p:spPr>
            <a:xfrm>
              <a:off x="6380782" y="5963717"/>
              <a:ext cx="5429795" cy="559654"/>
            </a:xfrm>
            <a:prstGeom prst="roundRect">
              <a:avLst/>
            </a:prstGeom>
            <a:noFill/>
            <a:ln>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700" dirty="0">
                  <a:solidFill>
                    <a:schemeClr val="tx1"/>
                  </a:solidFill>
                  <a:latin typeface="Meiryo UI" panose="020B0604030504040204" pitchFamily="50" charset="-128"/>
                  <a:ea typeface="Meiryo UI" panose="020B0604030504040204" pitchFamily="50" charset="-128"/>
                </a:rPr>
                <a:t>誰もが世界とつながり、</a:t>
              </a:r>
              <a:r>
                <a:rPr lang="en-US" altLang="ja-JP" sz="700" dirty="0">
                  <a:solidFill>
                    <a:schemeClr val="tx1"/>
                  </a:solidFill>
                  <a:latin typeface="Meiryo UI" panose="020B0604030504040204" pitchFamily="50" charset="-128"/>
                  <a:ea typeface="Meiryo UI" panose="020B0604030504040204" pitchFamily="50" charset="-128"/>
                </a:rPr>
                <a:t>SDGs </a:t>
              </a:r>
              <a:r>
                <a:rPr lang="ja-JP" altLang="en-US" sz="700" dirty="0">
                  <a:solidFill>
                    <a:schemeClr val="tx1"/>
                  </a:solidFill>
                  <a:latin typeface="Meiryo UI" panose="020B0604030504040204" pitchFamily="50" charset="-128"/>
                  <a:ea typeface="Meiryo UI" panose="020B0604030504040204" pitchFamily="50" charset="-128"/>
                </a:rPr>
                <a:t>の価値観が大阪から世界に広がり、人々に共有されるとともに、ソーシャルグッドな取組みを推進し、人々の参加・共創により新たな技術・サービスを生み出す都市機能や、地球の未来や平和、世界の人々のことを考えて自ら行動する人材を創出するハブ機能を形成し、健康や環境、まちづくりなどの分野において、世界の課題解決に貢献</a:t>
              </a:r>
            </a:p>
          </p:txBody>
        </p:sp>
        <p:sp>
          <p:nvSpPr>
            <p:cNvPr id="49" name="テキスト ボックス 48"/>
            <p:cNvSpPr txBox="1"/>
            <p:nvPr/>
          </p:nvSpPr>
          <p:spPr>
            <a:xfrm>
              <a:off x="6368237" y="4099437"/>
              <a:ext cx="2459677" cy="296357"/>
            </a:xfrm>
            <a:prstGeom prst="rect">
              <a:avLst/>
            </a:prstGeom>
            <a:solidFill>
              <a:schemeClr val="bg1"/>
            </a:solidFill>
            <a:ln>
              <a:solidFill>
                <a:schemeClr val="tx1"/>
              </a:solidFill>
            </a:ln>
            <a:effectLst>
              <a:outerShdw blurRad="50800" dist="38100" dir="2700000" algn="tl" rotWithShape="0">
                <a:prstClr val="black">
                  <a:alpha val="92000"/>
                </a:prstClr>
              </a:outerShdw>
            </a:effectLst>
          </p:spPr>
          <p:txBody>
            <a:bodyPr wrap="square" lIns="72000" tIns="36000" rIns="72000" bIns="36000" rtlCol="0" anchor="ctr" anchorCtr="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900" b="1" i="0" strike="noStrike" kern="1200" cap="none" spc="0" normalizeH="0" baseline="0" noProof="0" dirty="0" smtClean="0">
                  <a:ln>
                    <a:noFill/>
                  </a:ln>
                  <a:solidFill>
                    <a:prstClr val="black"/>
                  </a:solidFill>
                  <a:effectLst/>
                  <a:uLnTx/>
                  <a:uFillTx/>
                  <a:latin typeface="游ゴシック" panose="020B0400000000000000" pitchFamily="50" charset="-128"/>
                  <a:ea typeface="游ゴシック" panose="020B0400000000000000" pitchFamily="50" charset="-128"/>
                  <a:cs typeface="Meiryo UI" panose="020B0604030504040204" pitchFamily="50" charset="-128"/>
                </a:rPr>
                <a:t>いのち輝く幸せな暮らし</a:t>
              </a:r>
              <a:endParaRPr kumimoji="0" lang="en-US" altLang="ja-JP" sz="900" b="1" i="0" strike="noStrike" kern="1200" cap="none" spc="0" normalizeH="0" baseline="0" noProof="0" dirty="0" smtClean="0">
                <a:ln>
                  <a:noFill/>
                </a:ln>
                <a:solidFill>
                  <a:prstClr val="black"/>
                </a:solidFill>
                <a:effectLst/>
                <a:uLnTx/>
                <a:uFillTx/>
                <a:latin typeface="游ゴシック" panose="020B0400000000000000" pitchFamily="50" charset="-128"/>
                <a:ea typeface="游ゴシック" panose="020B0400000000000000" pitchFamily="50" charset="-128"/>
                <a:cs typeface="Meiryo UI" panose="020B0604030504040204" pitchFamily="50" charset="-128"/>
              </a:endParaRPr>
            </a:p>
            <a:p>
              <a:pPr algn="ctr" defTabSz="457200">
                <a:defRPr/>
              </a:pPr>
              <a:r>
                <a:rPr lang="ja-JP" altLang="en-US" sz="700" dirty="0">
                  <a:latin typeface="Meiryo UI" panose="020B0604030504040204" pitchFamily="50" charset="-128"/>
                  <a:ea typeface="Meiryo UI" panose="020B0604030504040204" pitchFamily="50" charset="-128"/>
                </a:rPr>
                <a:t>（</a:t>
              </a:r>
              <a:r>
                <a:rPr lang="en-US" altLang="ja-JP" sz="700" dirty="0">
                  <a:latin typeface="Meiryo UI" panose="020B0604030504040204" pitchFamily="50" charset="-128"/>
                  <a:ea typeface="Meiryo UI" panose="020B0604030504040204" pitchFamily="50" charset="-128"/>
                </a:rPr>
                <a:t>Human Well-being</a:t>
              </a:r>
              <a:r>
                <a:rPr lang="ja-JP" altLang="en-US" sz="700" dirty="0" smtClean="0">
                  <a:latin typeface="Meiryo UI" panose="020B0604030504040204" pitchFamily="50" charset="-128"/>
                  <a:ea typeface="Meiryo UI" panose="020B0604030504040204" pitchFamily="50" charset="-128"/>
                </a:rPr>
                <a:t>）</a:t>
              </a:r>
              <a:endParaRPr lang="ja-JP" altLang="en-US" sz="700" dirty="0">
                <a:latin typeface="Meiryo UI" panose="020B0604030504040204" pitchFamily="50" charset="-128"/>
                <a:ea typeface="Meiryo UI" panose="020B0604030504040204" pitchFamily="50" charset="-128"/>
              </a:endParaRPr>
            </a:p>
          </p:txBody>
        </p:sp>
        <p:sp>
          <p:nvSpPr>
            <p:cNvPr id="48" name="テキスト ボックス 47"/>
            <p:cNvSpPr txBox="1"/>
            <p:nvPr/>
          </p:nvSpPr>
          <p:spPr>
            <a:xfrm>
              <a:off x="6423124" y="5692012"/>
              <a:ext cx="2556514" cy="296357"/>
            </a:xfrm>
            <a:prstGeom prst="rect">
              <a:avLst/>
            </a:prstGeom>
            <a:solidFill>
              <a:schemeClr val="bg1"/>
            </a:solidFill>
            <a:ln>
              <a:solidFill>
                <a:schemeClr val="tx1"/>
              </a:solidFill>
            </a:ln>
            <a:effectLst>
              <a:outerShdw blurRad="50800" dist="38100" dir="2700000" algn="tl" rotWithShape="0">
                <a:prstClr val="black">
                  <a:alpha val="92000"/>
                </a:prstClr>
              </a:outerShdw>
            </a:effectLst>
          </p:spPr>
          <p:txBody>
            <a:bodyPr wrap="square" lIns="72000" tIns="36000" rIns="72000" bIns="36000" rtlCol="0" anchor="ctr" anchorCtr="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900" b="1" i="0" strike="noStrike" kern="1200" cap="none" spc="0" normalizeH="0" baseline="0" noProof="0" dirty="0" smtClean="0">
                  <a:ln>
                    <a:noFill/>
                  </a:ln>
                  <a:solidFill>
                    <a:prstClr val="black"/>
                  </a:solidFill>
                  <a:effectLst/>
                  <a:uLnTx/>
                  <a:uFillTx/>
                  <a:latin typeface="游ゴシック" panose="020B0400000000000000" pitchFamily="50" charset="-128"/>
                  <a:ea typeface="游ゴシック" panose="020B0400000000000000" pitchFamily="50" charset="-128"/>
                  <a:cs typeface="Meiryo UI" panose="020B0604030504040204" pitchFamily="50" charset="-128"/>
                </a:rPr>
                <a:t>世界の未来をともにつくる</a:t>
              </a:r>
              <a:endParaRPr kumimoji="0" lang="en-US" altLang="ja-JP" sz="900" b="1" i="0" strike="noStrike" kern="1200" cap="none" spc="0" normalizeH="0" baseline="0" noProof="0" dirty="0" smtClean="0">
                <a:ln>
                  <a:noFill/>
                </a:ln>
                <a:solidFill>
                  <a:prstClr val="black"/>
                </a:solidFill>
                <a:effectLst/>
                <a:uLnTx/>
                <a:uFillTx/>
                <a:latin typeface="游ゴシック" panose="020B0400000000000000" pitchFamily="50" charset="-128"/>
                <a:ea typeface="游ゴシック" panose="020B0400000000000000" pitchFamily="50" charset="-128"/>
                <a:cs typeface="Meiryo UI" panose="020B0604030504040204" pitchFamily="50" charset="-128"/>
              </a:endParaRPr>
            </a:p>
            <a:p>
              <a:pPr algn="ctr" defTabSz="457200">
                <a:defRPr/>
              </a:pPr>
              <a:r>
                <a:rPr lang="ja-JP" altLang="en-US" sz="700" dirty="0">
                  <a:latin typeface="Meiryo UI" panose="020B0604030504040204" pitchFamily="50" charset="-128"/>
                  <a:ea typeface="Meiryo UI" panose="020B0604030504040204" pitchFamily="50" charset="-128"/>
                </a:rPr>
                <a:t>（</a:t>
              </a:r>
              <a:r>
                <a:rPr lang="en-US" altLang="ja-JP" sz="700" dirty="0">
                  <a:latin typeface="Meiryo UI" panose="020B0604030504040204" pitchFamily="50" charset="-128"/>
                  <a:ea typeface="Meiryo UI" panose="020B0604030504040204" pitchFamily="50" charset="-128"/>
                </a:rPr>
                <a:t>Global Co-Creation Hub</a:t>
              </a:r>
              <a:r>
                <a:rPr lang="ja-JP" altLang="en-US" sz="700" dirty="0" smtClean="0">
                  <a:latin typeface="Meiryo UI" panose="020B0604030504040204" pitchFamily="50" charset="-128"/>
                  <a:ea typeface="Meiryo UI" panose="020B0604030504040204" pitchFamily="50" charset="-128"/>
                </a:rPr>
                <a:t>）</a:t>
              </a:r>
              <a:endParaRPr lang="ja-JP" altLang="en-US" sz="700" dirty="0">
                <a:latin typeface="Meiryo UI" panose="020B0604030504040204" pitchFamily="50" charset="-128"/>
                <a:ea typeface="Meiryo UI" panose="020B0604030504040204" pitchFamily="50" charset="-128"/>
              </a:endParaRPr>
            </a:p>
          </p:txBody>
        </p:sp>
      </p:grpSp>
      <p:graphicFrame>
        <p:nvGraphicFramePr>
          <p:cNvPr id="11" name="表 10"/>
          <p:cNvGraphicFramePr>
            <a:graphicFrameLocks noGrp="1"/>
          </p:cNvGraphicFramePr>
          <p:nvPr>
            <p:extLst>
              <p:ext uri="{D42A27DB-BD31-4B8C-83A1-F6EECF244321}">
                <p14:modId xmlns:p14="http://schemas.microsoft.com/office/powerpoint/2010/main" val="2282510921"/>
              </p:ext>
            </p:extLst>
          </p:nvPr>
        </p:nvGraphicFramePr>
        <p:xfrm>
          <a:off x="204017" y="3982882"/>
          <a:ext cx="7991687" cy="2535559"/>
        </p:xfrm>
        <a:graphic>
          <a:graphicData uri="http://schemas.openxmlformats.org/drawingml/2006/table">
            <a:tbl>
              <a:tblPr firstRow="1" bandRow="1">
                <a:tableStyleId>{5C22544A-7EE6-4342-B048-85BDC9FD1C3A}</a:tableStyleId>
              </a:tblPr>
              <a:tblGrid>
                <a:gridCol w="1979625">
                  <a:extLst>
                    <a:ext uri="{9D8B030D-6E8A-4147-A177-3AD203B41FA5}">
                      <a16:colId xmlns:a16="http://schemas.microsoft.com/office/drawing/2014/main" val="310985769"/>
                    </a:ext>
                  </a:extLst>
                </a:gridCol>
                <a:gridCol w="6012062">
                  <a:extLst>
                    <a:ext uri="{9D8B030D-6E8A-4147-A177-3AD203B41FA5}">
                      <a16:colId xmlns:a16="http://schemas.microsoft.com/office/drawing/2014/main" val="1744425972"/>
                    </a:ext>
                  </a:extLst>
                </a:gridCol>
              </a:tblGrid>
              <a:tr h="213586">
                <a:tc>
                  <a:txBody>
                    <a:bodyPr/>
                    <a:lstStyle/>
                    <a:p>
                      <a:pPr algn="ctr"/>
                      <a:r>
                        <a:rPr kumimoji="1" lang="en-US" altLang="ja-JP" sz="1000" dirty="0" smtClean="0">
                          <a:latin typeface="Meiryo UI" panose="020B0604030504040204" pitchFamily="50" charset="-128"/>
                          <a:ea typeface="Meiryo UI" panose="020B0604030504040204" pitchFamily="50" charset="-128"/>
                        </a:rPr>
                        <a:t>2030 </a:t>
                      </a:r>
                      <a:r>
                        <a:rPr kumimoji="1" lang="ja-JP" altLang="en-US" sz="1000" dirty="0" smtClean="0">
                          <a:latin typeface="Meiryo UI" panose="020B0604030504040204" pitchFamily="50" charset="-128"/>
                          <a:ea typeface="Meiryo UI" panose="020B0604030504040204" pitchFamily="50" charset="-128"/>
                        </a:rPr>
                        <a:t>年のあるべき姿の実現に</a:t>
                      </a:r>
                      <a:endParaRPr kumimoji="1" lang="en-US" altLang="ja-JP" sz="1000" dirty="0" smtClean="0">
                        <a:latin typeface="Meiryo UI" panose="020B0604030504040204" pitchFamily="50" charset="-128"/>
                        <a:ea typeface="Meiryo UI" panose="020B0604030504040204" pitchFamily="50" charset="-128"/>
                      </a:endParaRPr>
                    </a:p>
                    <a:p>
                      <a:pPr algn="ctr"/>
                      <a:r>
                        <a:rPr kumimoji="1" lang="ja-JP" altLang="en-US" sz="1000" dirty="0" smtClean="0">
                          <a:latin typeface="Meiryo UI" panose="020B0604030504040204" pitchFamily="50" charset="-128"/>
                          <a:ea typeface="Meiryo UI" panose="020B0604030504040204" pitchFamily="50" charset="-128"/>
                        </a:rPr>
                        <a:t>向けた優先的なゴール、ターゲット</a:t>
                      </a:r>
                      <a:endParaRPr kumimoji="1" lang="ja-JP" altLang="en-US" sz="1000" dirty="0">
                        <a:latin typeface="Meiryo UI" panose="020B0604030504040204" pitchFamily="50" charset="-128"/>
                        <a:ea typeface="Meiryo UI" panose="020B0604030504040204" pitchFamily="50" charset="-128"/>
                      </a:endParaRPr>
                    </a:p>
                  </a:txBody>
                  <a:tcPr/>
                </a:tc>
                <a:tc>
                  <a:txBody>
                    <a:bodyPr/>
                    <a:lstStyle/>
                    <a:p>
                      <a:pPr algn="ctr"/>
                      <a:r>
                        <a:rPr kumimoji="1" lang="ja-JP" altLang="en-US" sz="1000" dirty="0" smtClean="0">
                          <a:latin typeface="Meiryo UI" panose="020B0604030504040204" pitchFamily="50" charset="-128"/>
                          <a:ea typeface="Meiryo UI" panose="020B0604030504040204" pitchFamily="50" charset="-128"/>
                        </a:rPr>
                        <a:t>取組みの方向性</a:t>
                      </a:r>
                      <a:endParaRPr kumimoji="1" lang="ja-JP" altLang="en-US" sz="1000" dirty="0">
                        <a:latin typeface="Meiryo UI" panose="020B0604030504040204" pitchFamily="50" charset="-128"/>
                        <a:ea typeface="Meiryo UI" panose="020B0604030504040204" pitchFamily="50" charset="-128"/>
                      </a:endParaRPr>
                    </a:p>
                  </a:txBody>
                  <a:tcPr/>
                </a:tc>
                <a:extLst>
                  <a:ext uri="{0D108BD9-81ED-4DB2-BD59-A6C34878D82A}">
                    <a16:rowId xmlns:a16="http://schemas.microsoft.com/office/drawing/2014/main" val="3836819335"/>
                  </a:ext>
                </a:extLst>
              </a:tr>
              <a:tr h="249559">
                <a:tc>
                  <a:txBody>
                    <a:bodyPr/>
                    <a:lstStyle/>
                    <a:p>
                      <a:r>
                        <a:rPr kumimoji="1" lang="ja-JP" altLang="en-US" sz="1000" dirty="0" smtClean="0">
                          <a:latin typeface="Meiryo UI" panose="020B0604030504040204" pitchFamily="50" charset="-128"/>
                          <a:ea typeface="Meiryo UI" panose="020B0604030504040204" pitchFamily="50" charset="-128"/>
                        </a:rPr>
                        <a:t>雇用創出数</a:t>
                      </a:r>
                      <a:endParaRPr kumimoji="1" lang="ja-JP" altLang="en-US" sz="1000" dirty="0">
                        <a:latin typeface="Meiryo UI" panose="020B0604030504040204" pitchFamily="50" charset="-128"/>
                        <a:ea typeface="Meiryo UI" panose="020B0604030504040204" pitchFamily="50" charset="-128"/>
                      </a:endParaRPr>
                    </a:p>
                  </a:txBody>
                  <a:tcPr anchor="ctr"/>
                </a:tc>
                <a:tc>
                  <a:txBody>
                    <a:bodyPr/>
                    <a:lstStyle/>
                    <a:p>
                      <a:r>
                        <a:rPr kumimoji="1" lang="ja-JP" altLang="en-US" sz="1000" dirty="0" smtClean="0">
                          <a:latin typeface="Meiryo UI" panose="020B0604030504040204" pitchFamily="50" charset="-128"/>
                          <a:ea typeface="Meiryo UI" panose="020B0604030504040204" pitchFamily="50" charset="-128"/>
                        </a:rPr>
                        <a:t>コロナ前の水準に回復したため、今後は毎年２万人以上の雇用創出に向け、勤労世帯の家計所得の底上げを図る。</a:t>
                      </a:r>
                    </a:p>
                  </a:txBody>
                  <a:tcPr/>
                </a:tc>
                <a:extLst>
                  <a:ext uri="{0D108BD9-81ED-4DB2-BD59-A6C34878D82A}">
                    <a16:rowId xmlns:a16="http://schemas.microsoft.com/office/drawing/2014/main" val="667919205"/>
                  </a:ext>
                </a:extLst>
              </a:tr>
              <a:tr h="213586">
                <a:tc>
                  <a:txBody>
                    <a:bodyPr/>
                    <a:lstStyle/>
                    <a:p>
                      <a:r>
                        <a:rPr kumimoji="1" lang="ja-JP" altLang="en-US" sz="1000" dirty="0" smtClean="0">
                          <a:latin typeface="Meiryo UI" panose="020B0604030504040204" pitchFamily="50" charset="-128"/>
                          <a:ea typeface="Meiryo UI" panose="020B0604030504040204" pitchFamily="50" charset="-128"/>
                        </a:rPr>
                        <a:t>健康寿命の延伸</a:t>
                      </a:r>
                      <a:endParaRPr kumimoji="1" lang="ja-JP" altLang="en-US" sz="1000" dirty="0">
                        <a:latin typeface="Meiryo UI" panose="020B0604030504040204" pitchFamily="50" charset="-128"/>
                        <a:ea typeface="Meiryo UI" panose="020B0604030504040204" pitchFamily="50" charset="-128"/>
                      </a:endParaRPr>
                    </a:p>
                  </a:txBody>
                  <a:tcPr anchor="ctr"/>
                </a:tc>
                <a:tc>
                  <a:txBody>
                    <a:bodyPr/>
                    <a:lstStyle/>
                    <a:p>
                      <a:r>
                        <a:rPr kumimoji="1" lang="ja-JP" altLang="en-US" sz="1000" dirty="0" smtClean="0">
                          <a:latin typeface="Meiryo UI" panose="020B0604030504040204" pitchFamily="50" charset="-128"/>
                          <a:ea typeface="Meiryo UI" panose="020B0604030504040204" pitchFamily="50" charset="-128"/>
                        </a:rPr>
                        <a:t>未達成である男性の目標達成に向け「大阪府健康増進計画」に基づき取組みを進める。</a:t>
                      </a:r>
                      <a:endParaRPr kumimoji="1" lang="ja-JP" altLang="en-US" sz="1000" dirty="0">
                        <a:latin typeface="Meiryo UI" panose="020B0604030504040204" pitchFamily="50" charset="-128"/>
                        <a:ea typeface="Meiryo UI" panose="020B0604030504040204" pitchFamily="50" charset="-128"/>
                      </a:endParaRPr>
                    </a:p>
                  </a:txBody>
                  <a:tcPr/>
                </a:tc>
                <a:extLst>
                  <a:ext uri="{0D108BD9-81ED-4DB2-BD59-A6C34878D82A}">
                    <a16:rowId xmlns:a16="http://schemas.microsoft.com/office/drawing/2014/main" val="974190823"/>
                  </a:ext>
                </a:extLst>
              </a:tr>
              <a:tr h="347077">
                <a:tc>
                  <a:txBody>
                    <a:bodyPr/>
                    <a:lstStyle/>
                    <a:p>
                      <a:r>
                        <a:rPr kumimoji="1" lang="ja-JP" altLang="en-US" sz="1000" dirty="0" smtClean="0">
                          <a:latin typeface="Meiryo UI" panose="020B0604030504040204" pitchFamily="50" charset="-128"/>
                          <a:ea typeface="Meiryo UI" panose="020B0604030504040204" pitchFamily="50" charset="-128"/>
                        </a:rPr>
                        <a:t>子どもの学力の向上</a:t>
                      </a:r>
                      <a:endParaRPr kumimoji="1" lang="ja-JP" altLang="en-US" sz="1000" dirty="0">
                        <a:latin typeface="Meiryo UI" panose="020B0604030504040204" pitchFamily="50" charset="-128"/>
                        <a:ea typeface="Meiryo UI" panose="020B0604030504040204" pitchFamily="50" charset="-128"/>
                      </a:endParaRPr>
                    </a:p>
                  </a:txBody>
                  <a:tcPr anchor="ctr"/>
                </a:tc>
                <a:tc>
                  <a:txBody>
                    <a:bodyPr/>
                    <a:lstStyle/>
                    <a:p>
                      <a:r>
                        <a:rPr kumimoji="1" lang="ja-JP" altLang="en-US" sz="1000" dirty="0" smtClean="0">
                          <a:latin typeface="Meiryo UI" panose="020B0604030504040204" pitchFamily="50" charset="-128"/>
                          <a:ea typeface="Meiryo UI" panose="020B0604030504040204" pitchFamily="50" charset="-128"/>
                        </a:rPr>
                        <a:t>全ての指標が概ね達成に近づいており、引き続き「大阪府教育振興基本計画」及び「大阪市教育振興基本計画」に基づき取組みを進める。</a:t>
                      </a:r>
                    </a:p>
                  </a:txBody>
                  <a:tcPr/>
                </a:tc>
                <a:extLst>
                  <a:ext uri="{0D108BD9-81ED-4DB2-BD59-A6C34878D82A}">
                    <a16:rowId xmlns:a16="http://schemas.microsoft.com/office/drawing/2014/main" val="1149675989"/>
                  </a:ext>
                </a:extLst>
              </a:tr>
              <a:tr h="614059">
                <a:tc>
                  <a:txBody>
                    <a:bodyPr/>
                    <a:lstStyle/>
                    <a:p>
                      <a:r>
                        <a:rPr kumimoji="1" lang="ja-JP" altLang="en-US" sz="1000" dirty="0" smtClean="0">
                          <a:latin typeface="Meiryo UI" panose="020B0604030504040204" pitchFamily="50" charset="-128"/>
                          <a:ea typeface="Meiryo UI" panose="020B0604030504040204" pitchFamily="50" charset="-128"/>
                        </a:rPr>
                        <a:t>温室効果ガスの排出削減</a:t>
                      </a:r>
                      <a:endParaRPr kumimoji="1" lang="ja-JP" altLang="en-US" sz="1000" dirty="0">
                        <a:latin typeface="Meiryo UI" panose="020B0604030504040204" pitchFamily="50" charset="-128"/>
                        <a:ea typeface="Meiryo UI" panose="020B0604030504040204" pitchFamily="50" charset="-128"/>
                      </a:endParaRPr>
                    </a:p>
                  </a:txBody>
                  <a:tcPr anchor="ctr"/>
                </a:tc>
                <a:tc>
                  <a:txBody>
                    <a:bodyPr/>
                    <a:lstStyle/>
                    <a:p>
                      <a:r>
                        <a:rPr kumimoji="1" lang="en-US" altLang="ja-JP" sz="1000" dirty="0" smtClean="0">
                          <a:latin typeface="Meiryo UI" panose="020B0604030504040204" pitchFamily="50" charset="-128"/>
                          <a:ea typeface="Meiryo UI" panose="020B0604030504040204" pitchFamily="50" charset="-128"/>
                        </a:rPr>
                        <a:t>2030 </a:t>
                      </a:r>
                      <a:r>
                        <a:rPr kumimoji="1" lang="ja-JP" altLang="en-US" sz="1000" dirty="0" smtClean="0">
                          <a:latin typeface="Meiryo UI" panose="020B0604030504040204" pitchFamily="50" charset="-128"/>
                          <a:ea typeface="Meiryo UI" panose="020B0604030504040204" pitchFamily="50" charset="-128"/>
                        </a:rPr>
                        <a:t>年の目標達成に向け、大阪府では「おおさかカーボンニュートラル推進本部」を設置（</a:t>
                      </a:r>
                      <a:r>
                        <a:rPr kumimoji="1" lang="en-US" altLang="ja-JP" sz="1000" dirty="0" smtClean="0">
                          <a:latin typeface="Meiryo UI" panose="020B0604030504040204" pitchFamily="50" charset="-128"/>
                          <a:ea typeface="Meiryo UI" panose="020B0604030504040204" pitchFamily="50" charset="-128"/>
                        </a:rPr>
                        <a:t>2022 </a:t>
                      </a:r>
                      <a:r>
                        <a:rPr kumimoji="1" lang="ja-JP" altLang="en-US" sz="1000" dirty="0" smtClean="0">
                          <a:latin typeface="Meiryo UI" panose="020B0604030504040204" pitchFamily="50" charset="-128"/>
                          <a:ea typeface="Meiryo UI" panose="020B0604030504040204" pitchFamily="50" charset="-128"/>
                        </a:rPr>
                        <a:t>年 </a:t>
                      </a:r>
                      <a:r>
                        <a:rPr kumimoji="1" lang="en-US" altLang="ja-JP" sz="1000" dirty="0" smtClean="0">
                          <a:latin typeface="Meiryo UI" panose="020B0604030504040204" pitchFamily="50" charset="-128"/>
                          <a:ea typeface="Meiryo UI" panose="020B0604030504040204" pitchFamily="50" charset="-128"/>
                        </a:rPr>
                        <a:t>7 </a:t>
                      </a:r>
                      <a:r>
                        <a:rPr kumimoji="1" lang="ja-JP" altLang="en-US" sz="1000" dirty="0" smtClean="0">
                          <a:latin typeface="Meiryo UI" panose="020B0604030504040204" pitchFamily="50" charset="-128"/>
                          <a:ea typeface="Meiryo UI" panose="020B0604030504040204" pitchFamily="50" charset="-128"/>
                        </a:rPr>
                        <a:t>月）し推進体制を確立するとともに、大阪市では「大阪市地球温暖化対策実行計画</a:t>
                      </a:r>
                      <a:r>
                        <a:rPr kumimoji="1" lang="en-US" altLang="ja-JP" sz="1000" dirty="0" smtClean="0">
                          <a:latin typeface="Meiryo UI" panose="020B0604030504040204" pitchFamily="50" charset="-128"/>
                          <a:ea typeface="Meiryo UI" panose="020B0604030504040204" pitchFamily="50" charset="-128"/>
                        </a:rPr>
                        <a:t>〔</a:t>
                      </a:r>
                      <a:r>
                        <a:rPr kumimoji="1" lang="ja-JP" altLang="en-US" sz="1000" dirty="0" smtClean="0">
                          <a:latin typeface="Meiryo UI" panose="020B0604030504040204" pitchFamily="50" charset="-128"/>
                          <a:ea typeface="Meiryo UI" panose="020B0604030504040204" pitchFamily="50" charset="-128"/>
                        </a:rPr>
                        <a:t>区域施策編</a:t>
                      </a:r>
                      <a:r>
                        <a:rPr kumimoji="1" lang="en-US" altLang="ja-JP" sz="1000" dirty="0" smtClean="0">
                          <a:latin typeface="Meiryo UI" panose="020B0604030504040204" pitchFamily="50" charset="-128"/>
                          <a:ea typeface="Meiryo UI" panose="020B0604030504040204" pitchFamily="50" charset="-128"/>
                        </a:rPr>
                        <a:t>〕</a:t>
                      </a:r>
                      <a:r>
                        <a:rPr kumimoji="1" lang="ja-JP" altLang="en-US" sz="1000" dirty="0" smtClean="0">
                          <a:latin typeface="Meiryo UI" panose="020B0604030504040204" pitchFamily="50" charset="-128"/>
                          <a:ea typeface="Meiryo UI" panose="020B0604030504040204" pitchFamily="50" charset="-128"/>
                        </a:rPr>
                        <a:t>（改定計画）」を策定（</a:t>
                      </a:r>
                      <a:r>
                        <a:rPr kumimoji="1" lang="en-US" altLang="ja-JP" sz="1000" dirty="0" smtClean="0">
                          <a:latin typeface="Meiryo UI" panose="020B0604030504040204" pitchFamily="50" charset="-128"/>
                          <a:ea typeface="Meiryo UI" panose="020B0604030504040204" pitchFamily="50" charset="-128"/>
                        </a:rPr>
                        <a:t>2022 </a:t>
                      </a:r>
                      <a:r>
                        <a:rPr kumimoji="1" lang="ja-JP" altLang="en-US" sz="1000" dirty="0" smtClean="0">
                          <a:latin typeface="Meiryo UI" panose="020B0604030504040204" pitchFamily="50" charset="-128"/>
                          <a:ea typeface="Meiryo UI" panose="020B0604030504040204" pitchFamily="50" charset="-128"/>
                        </a:rPr>
                        <a:t>年 </a:t>
                      </a:r>
                      <a:r>
                        <a:rPr kumimoji="1" lang="en-US" altLang="ja-JP" sz="1000" dirty="0" smtClean="0">
                          <a:latin typeface="Meiryo UI" panose="020B0604030504040204" pitchFamily="50" charset="-128"/>
                          <a:ea typeface="Meiryo UI" panose="020B0604030504040204" pitchFamily="50" charset="-128"/>
                        </a:rPr>
                        <a:t>10</a:t>
                      </a:r>
                      <a:r>
                        <a:rPr kumimoji="1" lang="ja-JP" altLang="en-US" sz="1000" dirty="0" smtClean="0">
                          <a:latin typeface="Meiryo UI" panose="020B0604030504040204" pitchFamily="50" charset="-128"/>
                          <a:ea typeface="Meiryo UI" panose="020B0604030504040204" pitchFamily="50" charset="-128"/>
                        </a:rPr>
                        <a:t>月）し国内外の動向を踏まえ、</a:t>
                      </a:r>
                      <a:r>
                        <a:rPr kumimoji="1" lang="en-US" altLang="ja-JP" sz="1000" dirty="0" smtClean="0">
                          <a:latin typeface="Meiryo UI" panose="020B0604030504040204" pitchFamily="50" charset="-128"/>
                          <a:ea typeface="Meiryo UI" panose="020B0604030504040204" pitchFamily="50" charset="-128"/>
                        </a:rPr>
                        <a:t>2030 </a:t>
                      </a:r>
                      <a:r>
                        <a:rPr kumimoji="1" lang="ja-JP" altLang="en-US" sz="1000" dirty="0" smtClean="0">
                          <a:latin typeface="Meiryo UI" panose="020B0604030504040204" pitchFamily="50" charset="-128"/>
                          <a:ea typeface="Meiryo UI" panose="020B0604030504040204" pitchFamily="50" charset="-128"/>
                        </a:rPr>
                        <a:t>年度までの削減目標を引き上げた。</a:t>
                      </a:r>
                      <a:endParaRPr kumimoji="1" lang="en-US" altLang="ja-JP" sz="1000" dirty="0" smtClean="0">
                        <a:latin typeface="Meiryo UI" panose="020B0604030504040204" pitchFamily="50" charset="-128"/>
                        <a:ea typeface="Meiryo UI" panose="020B0604030504040204" pitchFamily="50" charset="-128"/>
                      </a:endParaRPr>
                    </a:p>
                    <a:p>
                      <a:r>
                        <a:rPr kumimoji="1" lang="ja-JP" altLang="en-US" sz="1000" dirty="0" smtClean="0">
                          <a:latin typeface="Meiryo UI" panose="020B0604030504040204" pitchFamily="50" charset="-128"/>
                          <a:ea typeface="Meiryo UI" panose="020B0604030504040204" pitchFamily="50" charset="-128"/>
                        </a:rPr>
                        <a:t>当該計画等に沿って目標達成に向けた取組みを加速させる。</a:t>
                      </a:r>
                      <a:endParaRPr kumimoji="1" lang="ja-JP" altLang="en-US" sz="1000" dirty="0">
                        <a:latin typeface="Meiryo UI" panose="020B0604030504040204" pitchFamily="50" charset="-128"/>
                        <a:ea typeface="Meiryo UI" panose="020B0604030504040204" pitchFamily="50" charset="-128"/>
                      </a:endParaRPr>
                    </a:p>
                  </a:txBody>
                  <a:tcPr/>
                </a:tc>
                <a:extLst>
                  <a:ext uri="{0D108BD9-81ED-4DB2-BD59-A6C34878D82A}">
                    <a16:rowId xmlns:a16="http://schemas.microsoft.com/office/drawing/2014/main" val="3769621176"/>
                  </a:ext>
                </a:extLst>
              </a:tr>
              <a:tr h="480568">
                <a:tc>
                  <a:txBody>
                    <a:bodyPr/>
                    <a:lstStyle/>
                    <a:p>
                      <a:r>
                        <a:rPr kumimoji="1" lang="ja-JP" altLang="en-US" sz="1000" dirty="0" smtClean="0">
                          <a:latin typeface="Meiryo UI" panose="020B0604030504040204" pitchFamily="50" charset="-128"/>
                          <a:ea typeface="Meiryo UI" panose="020B0604030504040204" pitchFamily="50" charset="-128"/>
                        </a:rPr>
                        <a:t>海洋プラスチックごみの削減</a:t>
                      </a:r>
                      <a:endParaRPr kumimoji="1" lang="ja-JP" altLang="en-US" sz="1000" dirty="0">
                        <a:latin typeface="Meiryo UI" panose="020B0604030504040204" pitchFamily="50" charset="-128"/>
                        <a:ea typeface="Meiryo UI" panose="020B0604030504040204" pitchFamily="50" charset="-128"/>
                      </a:endParaRPr>
                    </a:p>
                  </a:txBody>
                  <a:tcPr anchor="ctr"/>
                </a:tc>
                <a:tc>
                  <a:txBody>
                    <a:bodyPr/>
                    <a:lstStyle/>
                    <a:p>
                      <a:r>
                        <a:rPr kumimoji="1" lang="en-US" altLang="ja-JP" sz="1000" dirty="0" smtClean="0">
                          <a:latin typeface="Meiryo UI" panose="020B0604030504040204" pitchFamily="50" charset="-128"/>
                          <a:ea typeface="Meiryo UI" panose="020B0604030504040204" pitchFamily="50" charset="-128"/>
                        </a:rPr>
                        <a:t>G20 </a:t>
                      </a:r>
                      <a:r>
                        <a:rPr kumimoji="1" lang="ja-JP" altLang="en-US" sz="1000" dirty="0" smtClean="0">
                          <a:latin typeface="Meiryo UI" panose="020B0604030504040204" pitchFamily="50" charset="-128"/>
                          <a:ea typeface="Meiryo UI" panose="020B0604030504040204" pitchFamily="50" charset="-128"/>
                        </a:rPr>
                        <a:t>大阪サミットのレガシーの一つである「大阪ブルー・オーシャン・ビジョン（</a:t>
                      </a:r>
                      <a:r>
                        <a:rPr kumimoji="1" lang="en-US" altLang="ja-JP" sz="1000" dirty="0" smtClean="0">
                          <a:latin typeface="Meiryo UI" panose="020B0604030504040204" pitchFamily="50" charset="-128"/>
                          <a:ea typeface="Meiryo UI" panose="020B0604030504040204" pitchFamily="50" charset="-128"/>
                        </a:rPr>
                        <a:t>※</a:t>
                      </a:r>
                      <a:r>
                        <a:rPr kumimoji="1" lang="ja-JP" altLang="en-US" sz="1000" dirty="0" smtClean="0">
                          <a:latin typeface="Meiryo UI" panose="020B0604030504040204" pitchFamily="50" charset="-128"/>
                          <a:ea typeface="Meiryo UI" panose="020B0604030504040204" pitchFamily="50" charset="-128"/>
                        </a:rPr>
                        <a:t>）」の実現に寄与するため、</a:t>
                      </a:r>
                      <a:r>
                        <a:rPr kumimoji="1" lang="en-US" altLang="ja-JP" sz="1000" dirty="0" smtClean="0">
                          <a:latin typeface="Meiryo UI" panose="020B0604030504040204" pitchFamily="50" charset="-128"/>
                          <a:ea typeface="Meiryo UI" panose="020B0604030504040204" pitchFamily="50" charset="-128"/>
                        </a:rPr>
                        <a:t>『</a:t>
                      </a:r>
                      <a:r>
                        <a:rPr kumimoji="1" lang="ja-JP" altLang="en-US" sz="1000" dirty="0" smtClean="0">
                          <a:latin typeface="Meiryo UI" panose="020B0604030504040204" pitchFamily="50" charset="-128"/>
                          <a:ea typeface="Meiryo UI" panose="020B0604030504040204" pitchFamily="50" charset="-128"/>
                        </a:rPr>
                        <a:t>「大阪ブルー・オーシャン・ビジョン」実行計画</a:t>
                      </a:r>
                      <a:r>
                        <a:rPr kumimoji="1" lang="en-US" altLang="ja-JP" sz="1000" dirty="0" smtClean="0">
                          <a:latin typeface="Meiryo UI" panose="020B0604030504040204" pitchFamily="50" charset="-128"/>
                          <a:ea typeface="Meiryo UI" panose="020B0604030504040204" pitchFamily="50" charset="-128"/>
                        </a:rPr>
                        <a:t>』</a:t>
                      </a:r>
                      <a:r>
                        <a:rPr kumimoji="1" lang="ja-JP" altLang="en-US" sz="1000" dirty="0" smtClean="0">
                          <a:latin typeface="Meiryo UI" panose="020B0604030504040204" pitchFamily="50" charset="-128"/>
                          <a:ea typeface="Meiryo UI" panose="020B0604030504040204" pitchFamily="50" charset="-128"/>
                        </a:rPr>
                        <a:t>を大阪府・大阪市共同で策定（</a:t>
                      </a:r>
                      <a:r>
                        <a:rPr kumimoji="1" lang="en-US" altLang="ja-JP" sz="1000" dirty="0" smtClean="0">
                          <a:latin typeface="Meiryo UI" panose="020B0604030504040204" pitchFamily="50" charset="-128"/>
                          <a:ea typeface="Meiryo UI" panose="020B0604030504040204" pitchFamily="50" charset="-128"/>
                        </a:rPr>
                        <a:t>2021 </a:t>
                      </a:r>
                      <a:r>
                        <a:rPr kumimoji="1" lang="ja-JP" altLang="en-US" sz="1000" dirty="0" smtClean="0">
                          <a:latin typeface="Meiryo UI" panose="020B0604030504040204" pitchFamily="50" charset="-128"/>
                          <a:ea typeface="Meiryo UI" panose="020B0604030504040204" pitchFamily="50" charset="-128"/>
                        </a:rPr>
                        <a:t>年 </a:t>
                      </a:r>
                      <a:r>
                        <a:rPr kumimoji="1" lang="en-US" altLang="ja-JP" sz="1000" dirty="0" smtClean="0">
                          <a:latin typeface="Meiryo UI" panose="020B0604030504040204" pitchFamily="50" charset="-128"/>
                          <a:ea typeface="Meiryo UI" panose="020B0604030504040204" pitchFamily="50" charset="-128"/>
                        </a:rPr>
                        <a:t>3 </a:t>
                      </a:r>
                      <a:r>
                        <a:rPr kumimoji="1" lang="ja-JP" altLang="en-US" sz="1000" dirty="0" smtClean="0">
                          <a:latin typeface="Meiryo UI" panose="020B0604030504040204" pitchFamily="50" charset="-128"/>
                          <a:ea typeface="Meiryo UI" panose="020B0604030504040204" pitchFamily="50" charset="-128"/>
                        </a:rPr>
                        <a:t>月）したところであり、当該計画等に沿って目標達成に向けた取組みを加速させる。</a:t>
                      </a:r>
                      <a:endParaRPr kumimoji="1" lang="ja-JP" altLang="en-US" sz="1000" dirty="0">
                        <a:latin typeface="Meiryo UI" panose="020B0604030504040204" pitchFamily="50" charset="-128"/>
                        <a:ea typeface="Meiryo UI" panose="020B0604030504040204" pitchFamily="50" charset="-128"/>
                      </a:endParaRPr>
                    </a:p>
                  </a:txBody>
                  <a:tcPr/>
                </a:tc>
                <a:extLst>
                  <a:ext uri="{0D108BD9-81ED-4DB2-BD59-A6C34878D82A}">
                    <a16:rowId xmlns:a16="http://schemas.microsoft.com/office/drawing/2014/main" val="169219218"/>
                  </a:ext>
                </a:extLst>
              </a:tr>
            </a:tbl>
          </a:graphicData>
        </a:graphic>
      </p:graphicFrame>
      <p:sp>
        <p:nvSpPr>
          <p:cNvPr id="3" name="スライド番号プレースホルダー 2"/>
          <p:cNvSpPr>
            <a:spLocks noGrp="1"/>
          </p:cNvSpPr>
          <p:nvPr>
            <p:ph type="sldNum" sz="quarter" idx="12"/>
          </p:nvPr>
        </p:nvSpPr>
        <p:spPr>
          <a:xfrm>
            <a:off x="9472262" y="6512801"/>
            <a:ext cx="2743200" cy="365125"/>
          </a:xfrm>
        </p:spPr>
        <p:txBody>
          <a:bodyPr/>
          <a:lstStyle/>
          <a:p>
            <a:fld id="{C9D87D91-12A4-4BCD-BC1C-9D22FB415AC1}" type="slidenum">
              <a:rPr kumimoji="1" lang="ja-JP" altLang="en-US" smtClean="0"/>
              <a:t>15</a:t>
            </a:fld>
            <a:endParaRPr kumimoji="1" lang="ja-JP" altLang="en-US" dirty="0"/>
          </a:p>
        </p:txBody>
      </p:sp>
      <p:sp>
        <p:nvSpPr>
          <p:cNvPr id="20" name="正方形/長方形 19"/>
          <p:cNvSpPr/>
          <p:nvPr/>
        </p:nvSpPr>
        <p:spPr>
          <a:xfrm>
            <a:off x="8407154" y="3388710"/>
            <a:ext cx="3424407" cy="507831"/>
          </a:xfrm>
          <a:prstGeom prst="rect">
            <a:avLst/>
          </a:prstGeom>
        </p:spPr>
        <p:txBody>
          <a:bodyPr wrap="square">
            <a:spAutoFit/>
          </a:bodyPr>
          <a:lstStyle/>
          <a:p>
            <a:r>
              <a:rPr lang="ja-JP" altLang="en-US" sz="900" dirty="0" smtClean="0">
                <a:latin typeface="Meiryo UI" panose="020B0604030504040204" pitchFamily="50" charset="-128"/>
                <a:ea typeface="Meiryo UI" panose="020B0604030504040204" pitchFamily="50" charset="-128"/>
              </a:rPr>
              <a:t>大阪</a:t>
            </a:r>
            <a:r>
              <a:rPr lang="ja-JP" altLang="en-US" sz="900" dirty="0">
                <a:latin typeface="Meiryo UI" panose="020B0604030504040204" pitchFamily="50" charset="-128"/>
                <a:ea typeface="Meiryo UI" panose="020B0604030504040204" pitchFamily="50" charset="-128"/>
              </a:rPr>
              <a:t>・関西万博の開催都市として</a:t>
            </a:r>
            <a:r>
              <a:rPr lang="ja-JP" altLang="en-US" sz="900" dirty="0" smtClean="0">
                <a:latin typeface="Meiryo UI" panose="020B0604030504040204" pitchFamily="50" charset="-128"/>
                <a:ea typeface="Meiryo UI" panose="020B0604030504040204" pitchFamily="50" charset="-128"/>
              </a:rPr>
              <a:t>、</a:t>
            </a:r>
            <a:r>
              <a:rPr lang="en-US" altLang="ja-JP" sz="900" dirty="0" smtClean="0">
                <a:latin typeface="Meiryo UI" panose="020B0604030504040204" pitchFamily="50" charset="-128"/>
                <a:ea typeface="Meiryo UI" panose="020B0604030504040204" pitchFamily="50" charset="-128"/>
              </a:rPr>
              <a:t>2020 </a:t>
            </a:r>
            <a:r>
              <a:rPr lang="ja-JP" altLang="en-US" sz="900" dirty="0">
                <a:latin typeface="Meiryo UI" panose="020B0604030504040204" pitchFamily="50" charset="-128"/>
                <a:ea typeface="Meiryo UI" panose="020B0604030504040204" pitchFamily="50" charset="-128"/>
              </a:rPr>
              <a:t>年３月に</a:t>
            </a:r>
            <a:r>
              <a:rPr lang="ja-JP" altLang="en-US" sz="900" dirty="0" smtClean="0">
                <a:latin typeface="Meiryo UI" panose="020B0604030504040204" pitchFamily="50" charset="-128"/>
                <a:ea typeface="Meiryo UI" panose="020B0604030504040204" pitchFamily="50" charset="-128"/>
              </a:rPr>
              <a:t>大阪府</a:t>
            </a:r>
            <a:r>
              <a:rPr lang="ja-JP" altLang="en-US" sz="900" dirty="0">
                <a:latin typeface="Meiryo UI" panose="020B0604030504040204" pitchFamily="50" charset="-128"/>
                <a:ea typeface="Meiryo UI" panose="020B0604030504040204" pitchFamily="50" charset="-128"/>
              </a:rPr>
              <a:t>・大阪市で策定した「万博のインパクトを活かした大阪の将来に向けたビジョン」を</a:t>
            </a:r>
            <a:r>
              <a:rPr lang="ja-JP" altLang="en-US" sz="900" dirty="0" smtClean="0">
                <a:latin typeface="Meiryo UI" panose="020B0604030504040204" pitchFamily="50" charset="-128"/>
                <a:ea typeface="Meiryo UI" panose="020B0604030504040204" pitchFamily="50" charset="-128"/>
              </a:rPr>
              <a:t>踏まえつつ、以下の</a:t>
            </a:r>
            <a:r>
              <a:rPr lang="en-US" altLang="ja-JP" sz="900" dirty="0" smtClean="0">
                <a:latin typeface="Meiryo UI" panose="020B0604030504040204" pitchFamily="50" charset="-128"/>
                <a:ea typeface="Meiryo UI" panose="020B0604030504040204" pitchFamily="50" charset="-128"/>
              </a:rPr>
              <a:t>3</a:t>
            </a:r>
            <a:r>
              <a:rPr lang="ja-JP" altLang="en-US" sz="900" dirty="0" err="1" smtClean="0">
                <a:latin typeface="Meiryo UI" panose="020B0604030504040204" pitchFamily="50" charset="-128"/>
                <a:ea typeface="Meiryo UI" panose="020B0604030504040204" pitchFamily="50" charset="-128"/>
              </a:rPr>
              <a:t>つの</a:t>
            </a:r>
            <a:r>
              <a:rPr lang="ja-JP" altLang="en-US" sz="900" dirty="0" smtClean="0">
                <a:latin typeface="Meiryo UI" panose="020B0604030504040204" pitchFamily="50" charset="-128"/>
                <a:ea typeface="Meiryo UI" panose="020B0604030504040204" pitchFamily="50" charset="-128"/>
              </a:rPr>
              <a:t>あるべき姿を実現していく。</a:t>
            </a:r>
            <a:endParaRPr lang="ja-JP" altLang="en-US" sz="800" dirty="0" smtClean="0">
              <a:latin typeface="Meiryo UI" panose="020B0604030504040204" pitchFamily="50" charset="-128"/>
              <a:ea typeface="Meiryo UI" panose="020B0604030504040204" pitchFamily="50" charset="-128"/>
            </a:endParaRPr>
          </a:p>
        </p:txBody>
      </p:sp>
      <p:sp>
        <p:nvSpPr>
          <p:cNvPr id="21" name="正方形/長方形 20"/>
          <p:cNvSpPr/>
          <p:nvPr/>
        </p:nvSpPr>
        <p:spPr>
          <a:xfrm>
            <a:off x="136991" y="6510697"/>
            <a:ext cx="8125738" cy="369332"/>
          </a:xfrm>
          <a:prstGeom prst="rect">
            <a:avLst/>
          </a:prstGeom>
        </p:spPr>
        <p:txBody>
          <a:bodyPr wrap="square">
            <a:spAutoFit/>
          </a:bodyPr>
          <a:lstStyle/>
          <a:p>
            <a:r>
              <a:rPr lang="en-US" altLang="ja-JP" sz="900" dirty="0" smtClean="0">
                <a:latin typeface="Meiryo UI" panose="020B0604030504040204" pitchFamily="50" charset="-128"/>
                <a:ea typeface="Meiryo UI" panose="020B0604030504040204" pitchFamily="50" charset="-128"/>
              </a:rPr>
              <a:t>※</a:t>
            </a:r>
            <a:r>
              <a:rPr lang="ja-JP" altLang="en-US" sz="900" dirty="0" smtClean="0">
                <a:latin typeface="Meiryo UI" panose="020B0604030504040204" pitchFamily="50" charset="-128"/>
                <a:ea typeface="Meiryo UI" panose="020B0604030504040204" pitchFamily="50" charset="-128"/>
              </a:rPr>
              <a:t>　大阪</a:t>
            </a:r>
            <a:r>
              <a:rPr lang="ja-JP" altLang="en-US" sz="900" dirty="0">
                <a:latin typeface="Meiryo UI" panose="020B0604030504040204" pitchFamily="50" charset="-128"/>
                <a:ea typeface="Meiryo UI" panose="020B0604030504040204" pitchFamily="50" charset="-128"/>
              </a:rPr>
              <a:t>ブルー・オーシャン・ビジョン</a:t>
            </a:r>
          </a:p>
          <a:p>
            <a:r>
              <a:rPr lang="en-US" altLang="ja-JP" sz="900" dirty="0">
                <a:latin typeface="Meiryo UI" panose="020B0604030504040204" pitchFamily="50" charset="-128"/>
                <a:ea typeface="Meiryo UI" panose="020B0604030504040204" pitchFamily="50" charset="-128"/>
              </a:rPr>
              <a:t>2019 </a:t>
            </a:r>
            <a:r>
              <a:rPr lang="ja-JP" altLang="en-US" sz="900" dirty="0">
                <a:latin typeface="Meiryo UI" panose="020B0604030504040204" pitchFamily="50" charset="-128"/>
                <a:ea typeface="Meiryo UI" panose="020B0604030504040204" pitchFamily="50" charset="-128"/>
              </a:rPr>
              <a:t>年６月に開催された </a:t>
            </a:r>
            <a:r>
              <a:rPr lang="en-US" altLang="ja-JP" sz="900" dirty="0">
                <a:latin typeface="Meiryo UI" panose="020B0604030504040204" pitchFamily="50" charset="-128"/>
                <a:ea typeface="Meiryo UI" panose="020B0604030504040204" pitchFamily="50" charset="-128"/>
              </a:rPr>
              <a:t>G20 </a:t>
            </a:r>
            <a:r>
              <a:rPr lang="ja-JP" altLang="en-US" sz="900" dirty="0">
                <a:latin typeface="Meiryo UI" panose="020B0604030504040204" pitchFamily="50" charset="-128"/>
                <a:ea typeface="Meiryo UI" panose="020B0604030504040204" pitchFamily="50" charset="-128"/>
              </a:rPr>
              <a:t>大阪サミットの首脳宣言において共有された、</a:t>
            </a:r>
            <a:r>
              <a:rPr lang="en-US" altLang="ja-JP" sz="900" dirty="0">
                <a:latin typeface="Meiryo UI" panose="020B0604030504040204" pitchFamily="50" charset="-128"/>
                <a:ea typeface="Meiryo UI" panose="020B0604030504040204" pitchFamily="50" charset="-128"/>
              </a:rPr>
              <a:t>2050 </a:t>
            </a:r>
            <a:r>
              <a:rPr lang="ja-JP" altLang="en-US" sz="900" dirty="0">
                <a:latin typeface="Meiryo UI" panose="020B0604030504040204" pitchFamily="50" charset="-128"/>
                <a:ea typeface="Meiryo UI" panose="020B0604030504040204" pitchFamily="50" charset="-128"/>
              </a:rPr>
              <a:t>年</a:t>
            </a:r>
            <a:r>
              <a:rPr lang="ja-JP" altLang="en-US" sz="900" dirty="0" smtClean="0">
                <a:latin typeface="Meiryo UI" panose="020B0604030504040204" pitchFamily="50" charset="-128"/>
                <a:ea typeface="Meiryo UI" panose="020B0604030504040204" pitchFamily="50" charset="-128"/>
              </a:rPr>
              <a:t>までに</a:t>
            </a:r>
            <a:r>
              <a:rPr lang="ja-JP" altLang="en-US" sz="900" dirty="0">
                <a:latin typeface="Meiryo UI" panose="020B0604030504040204" pitchFamily="50" charset="-128"/>
                <a:ea typeface="Meiryo UI" panose="020B0604030504040204" pitchFamily="50" charset="-128"/>
              </a:rPr>
              <a:t>海洋プラスチックごみによる新たな汚染をゼロにすることをめざす世界共通のビジョン</a:t>
            </a:r>
            <a:endParaRPr lang="ja-JP" altLang="en-US" sz="900" dirty="0" smtClean="0">
              <a:latin typeface="Meiryo UI" panose="020B0604030504040204" pitchFamily="50" charset="-128"/>
              <a:ea typeface="Meiryo UI" panose="020B0604030504040204" pitchFamily="50" charset="-128"/>
            </a:endParaRPr>
          </a:p>
        </p:txBody>
      </p:sp>
      <p:sp>
        <p:nvSpPr>
          <p:cNvPr id="23" name="正方形/長方形 22"/>
          <p:cNvSpPr/>
          <p:nvPr/>
        </p:nvSpPr>
        <p:spPr>
          <a:xfrm>
            <a:off x="8300051" y="6664585"/>
            <a:ext cx="3424407" cy="200055"/>
          </a:xfrm>
          <a:prstGeom prst="rect">
            <a:avLst/>
          </a:prstGeom>
        </p:spPr>
        <p:txBody>
          <a:bodyPr wrap="square">
            <a:spAutoFit/>
          </a:bodyPr>
          <a:lstStyle/>
          <a:p>
            <a:r>
              <a:rPr lang="ja-JP" altLang="en-US" sz="700" dirty="0">
                <a:latin typeface="Meiryo UI" panose="020B0604030504040204" pitchFamily="50" charset="-128"/>
                <a:ea typeface="Meiryo UI" panose="020B0604030504040204" pitchFamily="50" charset="-128"/>
              </a:rPr>
              <a:t>出典</a:t>
            </a:r>
            <a:r>
              <a:rPr lang="ja-JP" altLang="en-US" sz="700" dirty="0" smtClean="0">
                <a:latin typeface="Meiryo UI" panose="020B0604030504040204" pitchFamily="50" charset="-128"/>
                <a:ea typeface="Meiryo UI" panose="020B0604030504040204" pitchFamily="50" charset="-128"/>
              </a:rPr>
              <a:t>：大阪府・大阪市　第</a:t>
            </a:r>
            <a:r>
              <a:rPr lang="en-US" altLang="ja-JP" sz="700" dirty="0" smtClean="0">
                <a:latin typeface="Meiryo UI" panose="020B0604030504040204" pitchFamily="50" charset="-128"/>
                <a:ea typeface="Meiryo UI" panose="020B0604030504040204" pitchFamily="50" charset="-128"/>
              </a:rPr>
              <a:t>2</a:t>
            </a:r>
            <a:r>
              <a:rPr lang="ja-JP" altLang="en-US" sz="700" dirty="0" smtClean="0">
                <a:latin typeface="Meiryo UI" panose="020B0604030504040204" pitchFamily="50" charset="-128"/>
                <a:ea typeface="Meiryo UI" panose="020B0604030504040204" pitchFamily="50" charset="-128"/>
              </a:rPr>
              <a:t>期</a:t>
            </a:r>
            <a:r>
              <a:rPr lang="en-US" altLang="ja-JP" sz="700" dirty="0" smtClean="0">
                <a:latin typeface="Meiryo UI" panose="020B0604030504040204" pitchFamily="50" charset="-128"/>
                <a:ea typeface="Meiryo UI" panose="020B0604030504040204" pitchFamily="50" charset="-128"/>
              </a:rPr>
              <a:t>SDGs</a:t>
            </a:r>
            <a:r>
              <a:rPr lang="ja-JP" altLang="en-US" sz="700" dirty="0" smtClean="0">
                <a:latin typeface="Meiryo UI" panose="020B0604030504040204" pitchFamily="50" charset="-128"/>
                <a:ea typeface="Meiryo UI" panose="020B0604030504040204" pitchFamily="50" charset="-128"/>
              </a:rPr>
              <a:t>未来都市計画（</a:t>
            </a:r>
            <a:r>
              <a:rPr lang="en-US" altLang="ja-JP" sz="700" dirty="0" smtClean="0">
                <a:latin typeface="Meiryo UI" panose="020B0604030504040204" pitchFamily="50" charset="-128"/>
                <a:ea typeface="Meiryo UI" panose="020B0604030504040204" pitchFamily="50" charset="-128"/>
              </a:rPr>
              <a:t>2023</a:t>
            </a:r>
            <a:r>
              <a:rPr lang="ja-JP" altLang="en-US" sz="700" dirty="0" smtClean="0">
                <a:latin typeface="Meiryo UI" panose="020B0604030504040204" pitchFamily="50" charset="-128"/>
                <a:ea typeface="Meiryo UI" panose="020B0604030504040204" pitchFamily="50" charset="-128"/>
              </a:rPr>
              <a:t>年度～</a:t>
            </a:r>
            <a:r>
              <a:rPr lang="en-US" altLang="ja-JP" sz="700" dirty="0" smtClean="0">
                <a:latin typeface="Meiryo UI" panose="020B0604030504040204" pitchFamily="50" charset="-128"/>
                <a:ea typeface="Meiryo UI" panose="020B0604030504040204" pitchFamily="50" charset="-128"/>
              </a:rPr>
              <a:t>2025</a:t>
            </a:r>
            <a:r>
              <a:rPr lang="ja-JP" altLang="en-US" sz="700" dirty="0" smtClean="0">
                <a:latin typeface="Meiryo UI" panose="020B0604030504040204" pitchFamily="50" charset="-128"/>
                <a:ea typeface="Meiryo UI" panose="020B0604030504040204" pitchFamily="50" charset="-128"/>
              </a:rPr>
              <a:t>年度）</a:t>
            </a:r>
          </a:p>
        </p:txBody>
      </p:sp>
    </p:spTree>
    <p:extLst>
      <p:ext uri="{BB962C8B-B14F-4D97-AF65-F5344CB8AC3E}">
        <p14:creationId xmlns:p14="http://schemas.microsoft.com/office/powerpoint/2010/main" val="251401499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タイトル 1"/>
          <p:cNvSpPr>
            <a:spLocks noGrp="1"/>
          </p:cNvSpPr>
          <p:nvPr>
            <p:ph type="title"/>
          </p:nvPr>
        </p:nvSpPr>
        <p:spPr>
          <a:xfrm>
            <a:off x="1259100" y="116672"/>
            <a:ext cx="10402957" cy="1325563"/>
          </a:xfrm>
        </p:spPr>
        <p:txBody>
          <a:bodyPr>
            <a:normAutofit fontScale="90000"/>
          </a:bodyPr>
          <a:lstStyle/>
          <a:p>
            <a:pPr>
              <a:lnSpc>
                <a:spcPct val="150000"/>
              </a:lnSpc>
            </a:pPr>
            <a:r>
              <a:rPr lang="en-US" altLang="ja-JP" sz="3600" dirty="0" smtClean="0">
                <a:latin typeface="Meiryo UI" panose="020B0604030504040204" pitchFamily="50" charset="-128"/>
                <a:ea typeface="Meiryo UI" panose="020B0604030504040204" pitchFamily="50" charset="-128"/>
              </a:rPr>
              <a:t>SDGs</a:t>
            </a:r>
            <a:r>
              <a:rPr lang="ja-JP" altLang="en-US" sz="3600" dirty="0" smtClean="0">
                <a:latin typeface="Meiryo UI" panose="020B0604030504040204" pitchFamily="50" charset="-128"/>
                <a:ea typeface="Meiryo UI" panose="020B0604030504040204" pitchFamily="50" charset="-128"/>
              </a:rPr>
              <a:t>未来都市計画に掲げる先導的</a:t>
            </a:r>
            <a:r>
              <a:rPr lang="ja-JP" altLang="en-US" sz="3600" dirty="0">
                <a:latin typeface="Meiryo UI" panose="020B0604030504040204" pitchFamily="50" charset="-128"/>
                <a:ea typeface="Meiryo UI" panose="020B0604030504040204" pitchFamily="50" charset="-128"/>
              </a:rPr>
              <a:t>な</a:t>
            </a:r>
            <a:r>
              <a:rPr lang="ja-JP" altLang="en-US" sz="3600" dirty="0" smtClean="0">
                <a:latin typeface="Meiryo UI" panose="020B0604030504040204" pitchFamily="50" charset="-128"/>
                <a:ea typeface="Meiryo UI" panose="020B0604030504040204" pitchFamily="50" charset="-128"/>
              </a:rPr>
              <a:t>プロジェクト</a:t>
            </a:r>
            <a:r>
              <a:rPr lang="en-US" altLang="ja-JP" sz="3600" dirty="0" smtClean="0">
                <a:latin typeface="Meiryo UI" panose="020B0604030504040204" pitchFamily="50" charset="-128"/>
                <a:ea typeface="Meiryo UI" panose="020B0604030504040204" pitchFamily="50" charset="-128"/>
              </a:rPr>
              <a:t/>
            </a:r>
            <a:br>
              <a:rPr lang="en-US" altLang="ja-JP" sz="3600" dirty="0" smtClean="0">
                <a:latin typeface="Meiryo UI" panose="020B0604030504040204" pitchFamily="50" charset="-128"/>
                <a:ea typeface="Meiryo UI" panose="020B0604030504040204" pitchFamily="50" charset="-128"/>
              </a:rPr>
            </a:br>
            <a:r>
              <a:rPr lang="ja-JP" altLang="en-US" sz="3600" dirty="0" smtClean="0">
                <a:latin typeface="Meiryo UI" panose="020B0604030504040204" pitchFamily="50" charset="-128"/>
                <a:ea typeface="Meiryo UI" panose="020B0604030504040204" pitchFamily="50" charset="-128"/>
              </a:rPr>
              <a:t>「</a:t>
            </a:r>
            <a:r>
              <a:rPr lang="ja-JP" altLang="en-US" sz="3600" dirty="0">
                <a:latin typeface="Meiryo UI" panose="020B0604030504040204" pitchFamily="50" charset="-128"/>
                <a:ea typeface="Meiryo UI" panose="020B0604030504040204" pitchFamily="50" charset="-128"/>
              </a:rPr>
              <a:t>大阪ブルー・オーシャン・ビジョン」の実現に向けた</a:t>
            </a:r>
            <a:r>
              <a:rPr lang="ja-JP" altLang="en-US" sz="3600" dirty="0" smtClean="0">
                <a:latin typeface="Meiryo UI" panose="020B0604030504040204" pitchFamily="50" charset="-128"/>
                <a:ea typeface="Meiryo UI" panose="020B0604030504040204" pitchFamily="50" charset="-128"/>
              </a:rPr>
              <a:t>取組</a:t>
            </a:r>
            <a:endParaRPr lang="ja-JP" altLang="en-US" sz="3600" dirty="0">
              <a:latin typeface="Meiryo UI" panose="020B0604030504040204" pitchFamily="50" charset="-128"/>
              <a:ea typeface="Meiryo UI" panose="020B0604030504040204" pitchFamily="50" charset="-128"/>
            </a:endParaRPr>
          </a:p>
        </p:txBody>
      </p:sp>
      <p:grpSp>
        <p:nvGrpSpPr>
          <p:cNvPr id="7" name="グループ化 6"/>
          <p:cNvGrpSpPr/>
          <p:nvPr/>
        </p:nvGrpSpPr>
        <p:grpSpPr>
          <a:xfrm>
            <a:off x="6118338" y="2671534"/>
            <a:ext cx="6102421" cy="2250435"/>
            <a:chOff x="560612" y="2967910"/>
            <a:chExt cx="5994967" cy="2357421"/>
          </a:xfrm>
        </p:grpSpPr>
        <p:sp>
          <p:nvSpPr>
            <p:cNvPr id="14" name="二等辺三角形 13"/>
            <p:cNvSpPr/>
            <p:nvPr/>
          </p:nvSpPr>
          <p:spPr>
            <a:xfrm>
              <a:off x="3103018" y="4926872"/>
              <a:ext cx="627259" cy="196905"/>
            </a:xfrm>
            <a:prstGeom prs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 name="テキスト ボックス 14"/>
            <p:cNvSpPr txBox="1"/>
            <p:nvPr/>
          </p:nvSpPr>
          <p:spPr>
            <a:xfrm>
              <a:off x="2896569" y="5012498"/>
              <a:ext cx="1040153" cy="123111"/>
            </a:xfrm>
            <a:prstGeom prst="rect">
              <a:avLst/>
            </a:prstGeom>
            <a:noFill/>
          </p:spPr>
          <p:txBody>
            <a:bodyPr wrap="square" lIns="0" tIns="0" rIns="0" bIns="0" rtlCol="0" anchor="ctr" anchorCtr="0">
              <a:spAutoFit/>
            </a:bodyPr>
            <a:lstStyle/>
            <a:p>
              <a:pPr algn="ctr"/>
              <a:r>
                <a:rPr lang="ja-JP" altLang="en-US" sz="800" b="1" dirty="0">
                  <a:latin typeface="+mn-ea"/>
                  <a:cs typeface="Meiryo UI" panose="020B0604030504040204" pitchFamily="50" charset="-128"/>
                </a:rPr>
                <a:t>制度融資</a:t>
              </a:r>
              <a:endParaRPr lang="en-US" altLang="ja-JP" sz="800" b="1" dirty="0">
                <a:latin typeface="+mn-ea"/>
                <a:cs typeface="Meiryo UI" panose="020B0604030504040204" pitchFamily="50" charset="-128"/>
              </a:endParaRPr>
            </a:p>
          </p:txBody>
        </p:sp>
        <p:sp>
          <p:nvSpPr>
            <p:cNvPr id="17" name="テキスト ボックス 16"/>
            <p:cNvSpPr txBox="1"/>
            <p:nvPr/>
          </p:nvSpPr>
          <p:spPr>
            <a:xfrm>
              <a:off x="3785831" y="4983526"/>
              <a:ext cx="2769748" cy="123111"/>
            </a:xfrm>
            <a:prstGeom prst="rect">
              <a:avLst/>
            </a:prstGeom>
            <a:noFill/>
          </p:spPr>
          <p:txBody>
            <a:bodyPr wrap="square" lIns="0" tIns="0" rIns="0" bIns="0" rtlCol="0" anchor="ctr" anchorCtr="0">
              <a:spAutoFit/>
            </a:bodyPr>
            <a:lstStyle/>
            <a:p>
              <a:pPr algn="ctr"/>
              <a:r>
                <a:rPr lang="ja-JP" altLang="en-US" sz="800" b="1" dirty="0">
                  <a:latin typeface="Meiryo UI" panose="020B0604030504040204" pitchFamily="50" charset="-128"/>
                  <a:ea typeface="Meiryo UI" panose="020B0604030504040204" pitchFamily="50" charset="-128"/>
                  <a:cs typeface="Meiryo UI" panose="020B0604030504040204" pitchFamily="50" charset="-128"/>
                </a:rPr>
                <a:t>地域の金融機関（設備投資支援</a:t>
              </a:r>
              <a:r>
                <a:rPr lang="en-US" altLang="ja-JP" sz="800" b="1" dirty="0">
                  <a:latin typeface="Meiryo UI" panose="020B0604030504040204" pitchFamily="50" charset="-128"/>
                  <a:ea typeface="Meiryo UI" panose="020B0604030504040204" pitchFamily="50" charset="-128"/>
                  <a:cs typeface="Meiryo UI" panose="020B0604030504040204" pitchFamily="50" charset="-128"/>
                </a:rPr>
                <a:t>【SDGs</a:t>
              </a:r>
              <a:r>
                <a:rPr lang="ja-JP" altLang="en-US" sz="800" b="1" dirty="0">
                  <a:latin typeface="Meiryo UI" panose="020B0604030504040204" pitchFamily="50" charset="-128"/>
                  <a:ea typeface="Meiryo UI" panose="020B0604030504040204" pitchFamily="50" charset="-128"/>
                  <a:cs typeface="Meiryo UI" panose="020B0604030504040204" pitchFamily="50" charset="-128"/>
                </a:rPr>
                <a:t>ビジネス支援資金</a:t>
              </a:r>
              <a:r>
                <a:rPr lang="en-US" altLang="ja-JP" sz="800" b="1" dirty="0">
                  <a:latin typeface="Meiryo UI" panose="020B0604030504040204" pitchFamily="50" charset="-128"/>
                  <a:ea typeface="Meiryo UI" panose="020B0604030504040204" pitchFamily="50" charset="-128"/>
                  <a:cs typeface="Meiryo UI" panose="020B0604030504040204" pitchFamily="50" charset="-128"/>
                </a:rPr>
                <a:t>】</a:t>
              </a:r>
              <a:r>
                <a:rPr lang="ja-JP" altLang="en-US" sz="800" b="1" dirty="0">
                  <a:latin typeface="Meiryo UI" panose="020B0604030504040204" pitchFamily="50" charset="-128"/>
                  <a:ea typeface="Meiryo UI" panose="020B0604030504040204" pitchFamily="50" charset="-128"/>
                  <a:cs typeface="Meiryo UI" panose="020B0604030504040204" pitchFamily="50" charset="-128"/>
                </a:rPr>
                <a:t>）</a:t>
              </a:r>
              <a:endParaRPr lang="en-US" altLang="ja-JP" sz="800" b="1" dirty="0">
                <a:latin typeface="Meiryo UI" panose="020B0604030504040204" pitchFamily="50" charset="-128"/>
                <a:ea typeface="Meiryo UI" panose="020B0604030504040204" pitchFamily="50" charset="-128"/>
                <a:cs typeface="Meiryo UI" panose="020B0604030504040204" pitchFamily="50" charset="-128"/>
              </a:endParaRPr>
            </a:p>
          </p:txBody>
        </p:sp>
        <p:pic>
          <p:nvPicPr>
            <p:cNvPr id="19" name="図 18"/>
            <p:cNvPicPr>
              <a:picLocks noChangeAspect="1"/>
            </p:cNvPicPr>
            <p:nvPr/>
          </p:nvPicPr>
          <p:blipFill>
            <a:blip r:embed="rId2"/>
            <a:stretch>
              <a:fillRect/>
            </a:stretch>
          </p:blipFill>
          <p:spPr>
            <a:xfrm>
              <a:off x="718962" y="3451080"/>
              <a:ext cx="5684127" cy="1424773"/>
            </a:xfrm>
            <a:prstGeom prst="rect">
              <a:avLst/>
            </a:prstGeom>
            <a:ln>
              <a:solidFill>
                <a:schemeClr val="accent1"/>
              </a:solidFill>
            </a:ln>
          </p:spPr>
        </p:pic>
        <p:sp>
          <p:nvSpPr>
            <p:cNvPr id="20" name="正方形/長方形 19"/>
            <p:cNvSpPr/>
            <p:nvPr/>
          </p:nvSpPr>
          <p:spPr>
            <a:xfrm>
              <a:off x="625333" y="3001600"/>
              <a:ext cx="5866525" cy="2323731"/>
            </a:xfrm>
            <a:prstGeom prst="rect">
              <a:avLst/>
            </a:prstGeom>
            <a:noFill/>
            <a:ln w="635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正方形/長方形 4"/>
            <p:cNvSpPr/>
            <p:nvPr/>
          </p:nvSpPr>
          <p:spPr>
            <a:xfrm>
              <a:off x="560612" y="2967910"/>
              <a:ext cx="4897495" cy="253916"/>
            </a:xfrm>
            <a:prstGeom prst="rect">
              <a:avLst/>
            </a:prstGeom>
          </p:spPr>
          <p:txBody>
            <a:bodyPr wrap="none">
              <a:spAutoFit/>
            </a:bodyPr>
            <a:lstStyle/>
            <a:p>
              <a:r>
                <a:rPr lang="ja-JP" altLang="en-US" sz="1050" b="1" dirty="0"/>
                <a:t>「地域・事業者の連携による新たなペットボトル回収・リサイクルシステム」</a:t>
              </a:r>
            </a:p>
          </p:txBody>
        </p:sp>
        <p:sp>
          <p:nvSpPr>
            <p:cNvPr id="30" name="テキスト ボックス 29"/>
            <p:cNvSpPr txBox="1"/>
            <p:nvPr/>
          </p:nvSpPr>
          <p:spPr>
            <a:xfrm>
              <a:off x="3730274" y="3254535"/>
              <a:ext cx="1734105" cy="123111"/>
            </a:xfrm>
            <a:prstGeom prst="rect">
              <a:avLst/>
            </a:prstGeom>
            <a:noFill/>
          </p:spPr>
          <p:txBody>
            <a:bodyPr wrap="square" lIns="0" tIns="0" rIns="0" bIns="0" rtlCol="0" anchor="ctr" anchorCtr="0">
              <a:spAutoFit/>
            </a:bodyPr>
            <a:lstStyle/>
            <a:p>
              <a:pPr algn="ctr"/>
              <a:r>
                <a:rPr lang="ja-JP" altLang="en-US" sz="800" b="1" dirty="0">
                  <a:latin typeface="Meiryo UI" panose="020B0604030504040204" pitchFamily="50" charset="-128"/>
                  <a:ea typeface="Meiryo UI" panose="020B0604030504040204" pitchFamily="50" charset="-128"/>
                  <a:cs typeface="Meiryo UI" panose="020B0604030504040204" pitchFamily="50" charset="-128"/>
                </a:rPr>
                <a:t>自治体（公募及び適否の判断）</a:t>
              </a:r>
              <a:endParaRPr lang="en-US" altLang="ja-JP" sz="80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33" name="二等辺三角形 32"/>
            <p:cNvSpPr/>
            <p:nvPr/>
          </p:nvSpPr>
          <p:spPr>
            <a:xfrm flipV="1">
              <a:off x="3103015" y="3235840"/>
              <a:ext cx="627259" cy="196905"/>
            </a:xfrm>
            <a:prstGeom prs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9" name="テキスト ボックス 28"/>
            <p:cNvSpPr txBox="1"/>
            <p:nvPr/>
          </p:nvSpPr>
          <p:spPr>
            <a:xfrm>
              <a:off x="3103015" y="3277922"/>
              <a:ext cx="1040153" cy="123111"/>
            </a:xfrm>
            <a:prstGeom prst="rect">
              <a:avLst/>
            </a:prstGeom>
            <a:noFill/>
          </p:spPr>
          <p:txBody>
            <a:bodyPr wrap="square" lIns="0" tIns="0" rIns="0" bIns="0" rtlCol="0" anchor="ctr" anchorCtr="0">
              <a:spAutoFit/>
            </a:bodyPr>
            <a:lstStyle/>
            <a:p>
              <a:r>
                <a:rPr lang="ja-JP" altLang="en-US" sz="800" b="1" dirty="0">
                  <a:latin typeface="+mn-ea"/>
                  <a:cs typeface="Meiryo UI" panose="020B0604030504040204" pitchFamily="50" charset="-128"/>
                </a:rPr>
                <a:t>事業連携協定</a:t>
              </a:r>
              <a:endParaRPr lang="en-US" altLang="ja-JP" sz="800" b="1" dirty="0">
                <a:latin typeface="+mn-ea"/>
                <a:cs typeface="Meiryo UI" panose="020B0604030504040204" pitchFamily="50" charset="-128"/>
              </a:endParaRPr>
            </a:p>
          </p:txBody>
        </p:sp>
      </p:grpSp>
      <p:sp>
        <p:nvSpPr>
          <p:cNvPr id="8" name="テキスト ボックス 7"/>
          <p:cNvSpPr txBox="1"/>
          <p:nvPr/>
        </p:nvSpPr>
        <p:spPr>
          <a:xfrm>
            <a:off x="109208" y="2714298"/>
            <a:ext cx="6009130" cy="3785652"/>
          </a:xfrm>
          <a:prstGeom prst="rect">
            <a:avLst/>
          </a:prstGeom>
          <a:noFill/>
          <a:ln>
            <a:solidFill>
              <a:schemeClr val="tx1"/>
            </a:solidFill>
            <a:prstDash val="solid"/>
          </a:ln>
        </p:spPr>
        <p:txBody>
          <a:bodyPr wrap="square" rtlCol="0">
            <a:spAutoFit/>
          </a:bodyPr>
          <a:lstStyle/>
          <a:p>
            <a:pPr>
              <a:lnSpc>
                <a:spcPct val="150000"/>
              </a:lnSpc>
            </a:pPr>
            <a:r>
              <a:rPr lang="ja-JP" altLang="en-US" sz="1600" b="1" u="sng" dirty="0" smtClean="0">
                <a:latin typeface="Meiryo UI" panose="020B0604030504040204" pitchFamily="50" charset="-128"/>
                <a:ea typeface="Meiryo UI" panose="020B0604030504040204" pitchFamily="50" charset="-128"/>
              </a:rPr>
              <a:t>主な取り組み</a:t>
            </a:r>
            <a:endParaRPr lang="en-US" altLang="ja-JP" sz="1600" b="1" u="sng" dirty="0" smtClean="0">
              <a:latin typeface="Meiryo UI" panose="020B0604030504040204" pitchFamily="50" charset="-128"/>
              <a:ea typeface="Meiryo UI" panose="020B0604030504040204" pitchFamily="50" charset="-128"/>
            </a:endParaRPr>
          </a:p>
          <a:p>
            <a:pPr>
              <a:lnSpc>
                <a:spcPct val="150000"/>
              </a:lnSpc>
            </a:pPr>
            <a:r>
              <a:rPr lang="ja-JP" altLang="en-US" sz="1200" dirty="0" smtClean="0">
                <a:latin typeface="Meiryo UI" panose="020B0604030504040204" pitchFamily="50" charset="-128"/>
                <a:ea typeface="Meiryo UI" panose="020B0604030504040204" pitchFamily="50" charset="-128"/>
              </a:rPr>
              <a:t>１ </a:t>
            </a:r>
            <a:r>
              <a:rPr lang="ja-JP" altLang="en-US" sz="1200" dirty="0">
                <a:latin typeface="Meiryo UI" panose="020B0604030504040204" pitchFamily="50" charset="-128"/>
                <a:ea typeface="Meiryo UI" panose="020B0604030504040204" pitchFamily="50" charset="-128"/>
              </a:rPr>
              <a:t>プラスチック製品の使用抑制と環境への流出の削減</a:t>
            </a:r>
          </a:p>
          <a:p>
            <a:pPr>
              <a:lnSpc>
                <a:spcPct val="150000"/>
              </a:lnSpc>
            </a:pPr>
            <a:r>
              <a:rPr lang="ja-JP" altLang="en-US" sz="1200" dirty="0" smtClean="0">
                <a:latin typeface="Meiryo UI" panose="020B0604030504040204" pitchFamily="50" charset="-128"/>
                <a:ea typeface="Meiryo UI" panose="020B0604030504040204" pitchFamily="50" charset="-128"/>
              </a:rPr>
              <a:t>　・</a:t>
            </a:r>
            <a:r>
              <a:rPr lang="ja-JP" altLang="en-US" sz="1200" dirty="0">
                <a:latin typeface="Meiryo UI" panose="020B0604030504040204" pitchFamily="50" charset="-128"/>
                <a:ea typeface="Meiryo UI" panose="020B0604030504040204" pitchFamily="50" charset="-128"/>
              </a:rPr>
              <a:t>新たなプラスチックごみを発生させない生活スタイルへの変革</a:t>
            </a:r>
          </a:p>
          <a:p>
            <a:pPr>
              <a:lnSpc>
                <a:spcPct val="150000"/>
              </a:lnSpc>
            </a:pPr>
            <a:r>
              <a:rPr lang="ja-JP" altLang="en-US" sz="1200" dirty="0" smtClean="0">
                <a:latin typeface="Meiryo UI" panose="020B0604030504040204" pitchFamily="50" charset="-128"/>
                <a:ea typeface="Meiryo UI" panose="020B0604030504040204" pitchFamily="50" charset="-128"/>
              </a:rPr>
              <a:t>　・</a:t>
            </a:r>
            <a:r>
              <a:rPr lang="ja-JP" altLang="en-US" sz="1200" dirty="0">
                <a:latin typeface="Meiryo UI" panose="020B0604030504040204" pitchFamily="50" charset="-128"/>
                <a:ea typeface="Meiryo UI" panose="020B0604030504040204" pitchFamily="50" charset="-128"/>
              </a:rPr>
              <a:t>海洋プラスチックごみの削減に向けた対策・調査</a:t>
            </a:r>
            <a:r>
              <a:rPr lang="ja-JP" altLang="en-US" sz="1200" dirty="0" smtClean="0">
                <a:latin typeface="Meiryo UI" panose="020B0604030504040204" pitchFamily="50" charset="-128"/>
                <a:ea typeface="Meiryo UI" panose="020B0604030504040204" pitchFamily="50" charset="-128"/>
              </a:rPr>
              <a:t>研究　　　　等</a:t>
            </a:r>
            <a:endParaRPr lang="ja-JP" altLang="en-US" sz="1200" dirty="0">
              <a:latin typeface="Meiryo UI" panose="020B0604030504040204" pitchFamily="50" charset="-128"/>
              <a:ea typeface="Meiryo UI" panose="020B0604030504040204" pitchFamily="50" charset="-128"/>
            </a:endParaRPr>
          </a:p>
          <a:p>
            <a:pPr>
              <a:lnSpc>
                <a:spcPct val="150000"/>
              </a:lnSpc>
            </a:pPr>
            <a:r>
              <a:rPr lang="ja-JP" altLang="en-US" sz="1200" dirty="0" smtClean="0">
                <a:latin typeface="Meiryo UI" panose="020B0604030504040204" pitchFamily="50" charset="-128"/>
                <a:ea typeface="Meiryo UI" panose="020B0604030504040204" pitchFamily="50" charset="-128"/>
              </a:rPr>
              <a:t>２ </a:t>
            </a:r>
            <a:r>
              <a:rPr lang="ja-JP" altLang="en-US" sz="1200" dirty="0">
                <a:latin typeface="Meiryo UI" panose="020B0604030504040204" pitchFamily="50" charset="-128"/>
                <a:ea typeface="Meiryo UI" panose="020B0604030504040204" pitchFamily="50" charset="-128"/>
              </a:rPr>
              <a:t>プラスチックの資源循環に向けた地域活性化のシステム推進</a:t>
            </a:r>
          </a:p>
          <a:p>
            <a:pPr>
              <a:lnSpc>
                <a:spcPct val="150000"/>
              </a:lnSpc>
            </a:pPr>
            <a:r>
              <a:rPr lang="ja-JP" altLang="en-US" sz="1200" dirty="0" smtClean="0">
                <a:latin typeface="Meiryo UI" panose="020B0604030504040204" pitchFamily="50" charset="-128"/>
                <a:ea typeface="Meiryo UI" panose="020B0604030504040204" pitchFamily="50" charset="-128"/>
              </a:rPr>
              <a:t>　・</a:t>
            </a:r>
            <a:r>
              <a:rPr lang="ja-JP" altLang="en-US" sz="1200" dirty="0">
                <a:latin typeface="Meiryo UI" panose="020B0604030504040204" pitchFamily="50" charset="-128"/>
                <a:ea typeface="Meiryo UI" panose="020B0604030504040204" pitchFamily="50" charset="-128"/>
              </a:rPr>
              <a:t>プラスチック（ペットボトル）の資源循環の促進</a:t>
            </a:r>
          </a:p>
          <a:p>
            <a:pPr>
              <a:lnSpc>
                <a:spcPct val="150000"/>
              </a:lnSpc>
            </a:pPr>
            <a:r>
              <a:rPr lang="ja-JP" altLang="en-US" sz="1200" dirty="0" smtClean="0">
                <a:latin typeface="Meiryo UI" panose="020B0604030504040204" pitchFamily="50" charset="-128"/>
                <a:ea typeface="Meiryo UI" panose="020B0604030504040204" pitchFamily="50" charset="-128"/>
              </a:rPr>
              <a:t>　・</a:t>
            </a:r>
            <a:r>
              <a:rPr lang="ja-JP" altLang="en-US" sz="1200" dirty="0">
                <a:latin typeface="Meiryo UI" panose="020B0604030504040204" pitchFamily="50" charset="-128"/>
                <a:ea typeface="Meiryo UI" panose="020B0604030504040204" pitchFamily="50" charset="-128"/>
              </a:rPr>
              <a:t>新たなペットボトル回収を通じた地域活動の活性化の</a:t>
            </a:r>
            <a:r>
              <a:rPr lang="ja-JP" altLang="en-US" sz="1200" dirty="0" smtClean="0">
                <a:latin typeface="Meiryo UI" panose="020B0604030504040204" pitchFamily="50" charset="-128"/>
                <a:ea typeface="Meiryo UI" panose="020B0604030504040204" pitchFamily="50" charset="-128"/>
              </a:rPr>
              <a:t>推進　　　等</a:t>
            </a:r>
            <a:endParaRPr lang="ja-JP" altLang="en-US" sz="1200" dirty="0">
              <a:latin typeface="Meiryo UI" panose="020B0604030504040204" pitchFamily="50" charset="-128"/>
              <a:ea typeface="Meiryo UI" panose="020B0604030504040204" pitchFamily="50" charset="-128"/>
            </a:endParaRPr>
          </a:p>
          <a:p>
            <a:pPr>
              <a:lnSpc>
                <a:spcPct val="150000"/>
              </a:lnSpc>
            </a:pPr>
            <a:r>
              <a:rPr lang="ja-JP" altLang="en-US" sz="1200" dirty="0">
                <a:latin typeface="Meiryo UI" panose="020B0604030504040204" pitchFamily="50" charset="-128"/>
                <a:ea typeface="Meiryo UI" panose="020B0604030504040204" pitchFamily="50" charset="-128"/>
              </a:rPr>
              <a:t>３ 海洋プラスチックごみ発生抑制のための国際協力</a:t>
            </a:r>
          </a:p>
          <a:p>
            <a:pPr>
              <a:lnSpc>
                <a:spcPct val="150000"/>
              </a:lnSpc>
            </a:pPr>
            <a:r>
              <a:rPr lang="ja-JP" altLang="en-US" sz="1200" dirty="0" smtClean="0">
                <a:latin typeface="Meiryo UI" panose="020B0604030504040204" pitchFamily="50" charset="-128"/>
                <a:ea typeface="Meiryo UI" panose="020B0604030504040204" pitchFamily="50" charset="-128"/>
              </a:rPr>
              <a:t>　・</a:t>
            </a:r>
            <a:r>
              <a:rPr lang="ja-JP" altLang="en-US" sz="1200" dirty="0">
                <a:latin typeface="Meiryo UI" panose="020B0604030504040204" pitchFamily="50" charset="-128"/>
                <a:ea typeface="Meiryo UI" panose="020B0604030504040204" pitchFamily="50" charset="-128"/>
              </a:rPr>
              <a:t>行政、企業、各種住民団体（ＮＰＯ・ＮＧＯを含む）による先進的取組みの海外への展開</a:t>
            </a:r>
          </a:p>
          <a:p>
            <a:pPr>
              <a:lnSpc>
                <a:spcPct val="150000"/>
              </a:lnSpc>
            </a:pPr>
            <a:r>
              <a:rPr lang="ja-JP" altLang="en-US" sz="1200" dirty="0">
                <a:latin typeface="Meiryo UI" panose="020B0604030504040204" pitchFamily="50" charset="-128"/>
                <a:ea typeface="Meiryo UI" panose="020B0604030504040204" pitchFamily="50" charset="-128"/>
              </a:rPr>
              <a:t>４ 良好な水環境の創造</a:t>
            </a:r>
          </a:p>
          <a:p>
            <a:pPr>
              <a:lnSpc>
                <a:spcPct val="150000"/>
              </a:lnSpc>
            </a:pPr>
            <a:r>
              <a:rPr lang="ja-JP" altLang="en-US" sz="1200" dirty="0" smtClean="0">
                <a:latin typeface="Meiryo UI" panose="020B0604030504040204" pitchFamily="50" charset="-128"/>
                <a:ea typeface="Meiryo UI" panose="020B0604030504040204" pitchFamily="50" charset="-128"/>
              </a:rPr>
              <a:t>　・</a:t>
            </a:r>
            <a:r>
              <a:rPr lang="ja-JP" altLang="en-US" sz="1200" dirty="0">
                <a:latin typeface="Meiryo UI" panose="020B0604030504040204" pitchFamily="50" charset="-128"/>
                <a:ea typeface="Meiryo UI" panose="020B0604030504040204" pitchFamily="50" charset="-128"/>
              </a:rPr>
              <a:t>水質の保全と生物多様性を守るための水環境の</a:t>
            </a:r>
            <a:r>
              <a:rPr lang="ja-JP" altLang="en-US" sz="1200" dirty="0" smtClean="0">
                <a:latin typeface="Meiryo UI" panose="020B0604030504040204" pitchFamily="50" charset="-128"/>
                <a:ea typeface="Meiryo UI" panose="020B0604030504040204" pitchFamily="50" charset="-128"/>
              </a:rPr>
              <a:t>創造　　　　等</a:t>
            </a:r>
            <a:endParaRPr lang="ja-JP" altLang="en-US" sz="1200" dirty="0">
              <a:latin typeface="Meiryo UI" panose="020B0604030504040204" pitchFamily="50" charset="-128"/>
              <a:ea typeface="Meiryo UI" panose="020B0604030504040204" pitchFamily="50" charset="-128"/>
            </a:endParaRPr>
          </a:p>
          <a:p>
            <a:pPr>
              <a:lnSpc>
                <a:spcPct val="150000"/>
              </a:lnSpc>
            </a:pPr>
            <a:r>
              <a:rPr lang="ja-JP" altLang="en-US" sz="1200" dirty="0" smtClean="0">
                <a:latin typeface="Meiryo UI" panose="020B0604030504040204" pitchFamily="50" charset="-128"/>
                <a:ea typeface="Meiryo UI" panose="020B0604030504040204" pitchFamily="50" charset="-128"/>
              </a:rPr>
              <a:t>５ </a:t>
            </a:r>
            <a:r>
              <a:rPr lang="ja-JP" altLang="en-US" sz="1200" dirty="0">
                <a:latin typeface="Meiryo UI" panose="020B0604030504040204" pitchFamily="50" charset="-128"/>
                <a:ea typeface="Meiryo UI" panose="020B0604030504040204" pitchFamily="50" charset="-128"/>
              </a:rPr>
              <a:t>あらゆるステークホルダーとの連携</a:t>
            </a:r>
          </a:p>
          <a:p>
            <a:pPr>
              <a:lnSpc>
                <a:spcPct val="150000"/>
              </a:lnSpc>
            </a:pPr>
            <a:r>
              <a:rPr lang="ja-JP" altLang="en-US" sz="1200" dirty="0" smtClean="0">
                <a:latin typeface="Meiryo UI" panose="020B0604030504040204" pitchFamily="50" charset="-128"/>
                <a:ea typeface="Meiryo UI" panose="020B0604030504040204" pitchFamily="50" charset="-128"/>
              </a:rPr>
              <a:t>　・</a:t>
            </a:r>
            <a:r>
              <a:rPr lang="ja-JP" altLang="en-US" sz="1200" dirty="0">
                <a:latin typeface="Meiryo UI" panose="020B0604030504040204" pitchFamily="50" charset="-128"/>
                <a:ea typeface="Meiryo UI" panose="020B0604030504040204" pitchFamily="50" charset="-128"/>
              </a:rPr>
              <a:t>あらゆるステークホルダーとのパートナーシップの</a:t>
            </a:r>
            <a:r>
              <a:rPr lang="ja-JP" altLang="en-US" sz="1200" dirty="0" smtClean="0">
                <a:latin typeface="Meiryo UI" panose="020B0604030504040204" pitchFamily="50" charset="-128"/>
                <a:ea typeface="Meiryo UI" panose="020B0604030504040204" pitchFamily="50" charset="-128"/>
              </a:rPr>
              <a:t>構築　　等</a:t>
            </a:r>
            <a:endParaRPr kumimoji="1" lang="ja-JP" altLang="en-US" sz="1200" dirty="0">
              <a:latin typeface="Meiryo UI" panose="020B0604030504040204" pitchFamily="50" charset="-128"/>
              <a:ea typeface="Meiryo UI" panose="020B0604030504040204" pitchFamily="50" charset="-128"/>
            </a:endParaRPr>
          </a:p>
        </p:txBody>
      </p:sp>
      <p:sp>
        <p:nvSpPr>
          <p:cNvPr id="4" name="スライド番号プレースホルダー 3"/>
          <p:cNvSpPr>
            <a:spLocks noGrp="1"/>
          </p:cNvSpPr>
          <p:nvPr>
            <p:ph type="sldNum" sz="quarter" idx="12"/>
          </p:nvPr>
        </p:nvSpPr>
        <p:spPr>
          <a:xfrm>
            <a:off x="9399817" y="6448825"/>
            <a:ext cx="2743200" cy="365125"/>
          </a:xfrm>
        </p:spPr>
        <p:txBody>
          <a:bodyPr/>
          <a:lstStyle/>
          <a:p>
            <a:fld id="{C9D87D91-12A4-4BCD-BC1C-9D22FB415AC1}" type="slidenum">
              <a:rPr kumimoji="1" lang="ja-JP" altLang="en-US" smtClean="0"/>
              <a:t>16</a:t>
            </a:fld>
            <a:endParaRPr kumimoji="1" lang="ja-JP" altLang="en-US"/>
          </a:p>
        </p:txBody>
      </p:sp>
      <p:pic>
        <p:nvPicPr>
          <p:cNvPr id="9" name="図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716343" y="995464"/>
            <a:ext cx="396000" cy="396000"/>
          </a:xfrm>
          <a:prstGeom prst="rect">
            <a:avLst/>
          </a:prstGeom>
        </p:spPr>
      </p:pic>
      <p:pic>
        <p:nvPicPr>
          <p:cNvPr id="10" name="図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400316" y="397525"/>
            <a:ext cx="396000" cy="396000"/>
          </a:xfrm>
          <a:prstGeom prst="rect">
            <a:avLst/>
          </a:prstGeom>
        </p:spPr>
      </p:pic>
      <p:pic>
        <p:nvPicPr>
          <p:cNvPr id="11" name="図 1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845477" y="397525"/>
            <a:ext cx="396000" cy="396000"/>
          </a:xfrm>
          <a:prstGeom prst="rect">
            <a:avLst/>
          </a:prstGeom>
        </p:spPr>
      </p:pic>
      <p:pic>
        <p:nvPicPr>
          <p:cNvPr id="12" name="図 11"/>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302928" y="397525"/>
            <a:ext cx="396000" cy="396000"/>
          </a:xfrm>
          <a:prstGeom prst="rect">
            <a:avLst/>
          </a:prstGeom>
        </p:spPr>
      </p:pic>
      <p:pic>
        <p:nvPicPr>
          <p:cNvPr id="13" name="図 12"/>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735798" y="397525"/>
            <a:ext cx="396000" cy="396000"/>
          </a:xfrm>
          <a:prstGeom prst="rect">
            <a:avLst/>
          </a:prstGeom>
        </p:spPr>
      </p:pic>
      <p:pic>
        <p:nvPicPr>
          <p:cNvPr id="16" name="図 15"/>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0870057" y="995464"/>
            <a:ext cx="396000" cy="396000"/>
          </a:xfrm>
          <a:prstGeom prst="rect">
            <a:avLst/>
          </a:prstGeom>
        </p:spPr>
      </p:pic>
      <p:pic>
        <p:nvPicPr>
          <p:cNvPr id="18" name="図 17"/>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1293200" y="995464"/>
            <a:ext cx="396000" cy="396000"/>
          </a:xfrm>
          <a:prstGeom prst="rect">
            <a:avLst/>
          </a:prstGeom>
        </p:spPr>
      </p:pic>
      <p:sp>
        <p:nvSpPr>
          <p:cNvPr id="25" name="正方形/長方形 24"/>
          <p:cNvSpPr/>
          <p:nvPr/>
        </p:nvSpPr>
        <p:spPr>
          <a:xfrm>
            <a:off x="28759" y="1528208"/>
            <a:ext cx="12192000" cy="1066959"/>
          </a:xfrm>
          <a:prstGeom prst="rect">
            <a:avLst/>
          </a:prstGeom>
        </p:spPr>
        <p:txBody>
          <a:bodyPr wrap="square">
            <a:spAutoFit/>
          </a:bodyPr>
          <a:lstStyle/>
          <a:p>
            <a:pPr marL="93663" indent="80963">
              <a:lnSpc>
                <a:spcPts val="1800"/>
              </a:lnSpc>
              <a:spcBef>
                <a:spcPts val="400"/>
              </a:spcBef>
            </a:pPr>
            <a:r>
              <a:rPr lang="ja-JP" altLang="en-US" sz="1400" dirty="0" smtClean="0">
                <a:latin typeface="Meiryo UI" panose="020B0604030504040204" pitchFamily="50" charset="-128"/>
                <a:ea typeface="Meiryo UI" panose="020B0604030504040204" pitchFamily="50" charset="-128"/>
              </a:rPr>
              <a:t>プラスチック</a:t>
            </a:r>
            <a:r>
              <a:rPr lang="ja-JP" altLang="en-US" sz="1400" dirty="0">
                <a:latin typeface="Meiryo UI" panose="020B0604030504040204" pitchFamily="50" charset="-128"/>
                <a:ea typeface="Meiryo UI" panose="020B0604030504040204" pitchFamily="50" charset="-128"/>
              </a:rPr>
              <a:t>ごみ問題解決に向けた世界を先導する取組みとして、経済、社会、環境の三側面から、３</a:t>
            </a:r>
            <a:r>
              <a:rPr lang="en-US" altLang="ja-JP" sz="1400" dirty="0">
                <a:latin typeface="Meiryo UI" panose="020B0604030504040204" pitchFamily="50" charset="-128"/>
                <a:ea typeface="Meiryo UI" panose="020B0604030504040204" pitchFamily="50" charset="-128"/>
              </a:rPr>
              <a:t>R</a:t>
            </a:r>
            <a:r>
              <a:rPr lang="ja-JP" altLang="en-US" sz="1400" dirty="0">
                <a:latin typeface="Meiryo UI" panose="020B0604030504040204" pitchFamily="50" charset="-128"/>
                <a:ea typeface="Meiryo UI" panose="020B0604030504040204" pitchFamily="50" charset="-128"/>
              </a:rPr>
              <a:t>（リデュース、リユース、リサイクル）などの普及啓発や、海岸漂着ごみの実態調査、海ごみの回収などを府域全体で幅広く実施する</a:t>
            </a:r>
            <a:r>
              <a:rPr lang="ja-JP" altLang="en-US" sz="1400" dirty="0" smtClean="0">
                <a:latin typeface="Meiryo UI" panose="020B0604030504040204" pitchFamily="50" charset="-128"/>
                <a:ea typeface="Meiryo UI" panose="020B0604030504040204" pitchFamily="50" charset="-128"/>
              </a:rPr>
              <a:t>。</a:t>
            </a:r>
            <a:endParaRPr lang="en-US" altLang="ja-JP" sz="1400" dirty="0" smtClean="0">
              <a:latin typeface="Meiryo UI" panose="020B0604030504040204" pitchFamily="50" charset="-128"/>
              <a:ea typeface="Meiryo UI" panose="020B0604030504040204" pitchFamily="50" charset="-128"/>
            </a:endParaRPr>
          </a:p>
          <a:p>
            <a:pPr marL="93663" indent="80963">
              <a:lnSpc>
                <a:spcPts val="1800"/>
              </a:lnSpc>
              <a:spcBef>
                <a:spcPts val="400"/>
              </a:spcBef>
            </a:pPr>
            <a:r>
              <a:rPr lang="ja-JP" altLang="en-US" sz="1400" dirty="0" smtClean="0">
                <a:latin typeface="Meiryo UI" panose="020B0604030504040204" pitchFamily="50" charset="-128"/>
                <a:ea typeface="Meiryo UI" panose="020B0604030504040204" pitchFamily="50" charset="-128"/>
              </a:rPr>
              <a:t>実行</a:t>
            </a:r>
            <a:r>
              <a:rPr lang="ja-JP" altLang="en-US" sz="1400" dirty="0">
                <a:latin typeface="Meiryo UI" panose="020B0604030504040204" pitchFamily="50" charset="-128"/>
                <a:ea typeface="Meiryo UI" panose="020B0604030504040204" pitchFamily="50" charset="-128"/>
              </a:rPr>
              <a:t>計画の目標「</a:t>
            </a:r>
            <a:r>
              <a:rPr lang="en-US" altLang="ja-JP" sz="1400" dirty="0">
                <a:latin typeface="Meiryo UI" panose="020B0604030504040204" pitchFamily="50" charset="-128"/>
                <a:ea typeface="Meiryo UI" panose="020B0604030504040204" pitchFamily="50" charset="-128"/>
              </a:rPr>
              <a:t>2030 </a:t>
            </a:r>
            <a:r>
              <a:rPr lang="ja-JP" altLang="en-US" sz="1400" dirty="0">
                <a:latin typeface="Meiryo UI" panose="020B0604030504040204" pitchFamily="50" charset="-128"/>
                <a:ea typeface="Meiryo UI" panose="020B0604030504040204" pitchFamily="50" charset="-128"/>
              </a:rPr>
              <a:t>年度に大阪湾に流入するプラスチックごみの量を半減する。」に</a:t>
            </a:r>
            <a:r>
              <a:rPr lang="ja-JP" altLang="en-US" sz="1400" dirty="0" smtClean="0">
                <a:latin typeface="Meiryo UI" panose="020B0604030504040204" pitchFamily="50" charset="-128"/>
                <a:ea typeface="Meiryo UI" panose="020B0604030504040204" pitchFamily="50" charset="-128"/>
              </a:rPr>
              <a:t>向けて</a:t>
            </a:r>
            <a:r>
              <a:rPr lang="ja-JP" altLang="en-US" sz="1400" dirty="0">
                <a:latin typeface="Meiryo UI" panose="020B0604030504040204" pitchFamily="50" charset="-128"/>
                <a:ea typeface="Meiryo UI" panose="020B0604030504040204" pitchFamily="50" charset="-128"/>
              </a:rPr>
              <a:t>、あらゆるステークホルダーとの連携により三側面の統合的向上に取り組み、海洋</a:t>
            </a:r>
            <a:r>
              <a:rPr lang="ja-JP" altLang="en-US" sz="1400" dirty="0" smtClean="0">
                <a:latin typeface="Meiryo UI" panose="020B0604030504040204" pitchFamily="50" charset="-128"/>
                <a:ea typeface="Meiryo UI" panose="020B0604030504040204" pitchFamily="50" charset="-128"/>
              </a:rPr>
              <a:t>プラスチック</a:t>
            </a:r>
            <a:r>
              <a:rPr lang="ja-JP" altLang="en-US" sz="1400" dirty="0">
                <a:latin typeface="Meiryo UI" panose="020B0604030504040204" pitchFamily="50" charset="-128"/>
                <a:ea typeface="Meiryo UI" panose="020B0604030504040204" pitchFamily="50" charset="-128"/>
              </a:rPr>
              <a:t>ごみの削減と良好な水環境の創造をめざす</a:t>
            </a:r>
            <a:r>
              <a:rPr lang="ja-JP" altLang="en-US" sz="1400" dirty="0" smtClean="0">
                <a:latin typeface="Meiryo UI" panose="020B0604030504040204" pitchFamily="50" charset="-128"/>
                <a:ea typeface="Meiryo UI" panose="020B0604030504040204" pitchFamily="50" charset="-128"/>
              </a:rPr>
              <a:t>。</a:t>
            </a:r>
            <a:endParaRPr lang="ja-JP" altLang="en-US" sz="1400" dirty="0">
              <a:effectLst/>
              <a:latin typeface="Meiryo UI" panose="020B0604030504040204" pitchFamily="50" charset="-128"/>
              <a:ea typeface="Meiryo UI" panose="020B0604030504040204" pitchFamily="50" charset="-128"/>
            </a:endParaRPr>
          </a:p>
        </p:txBody>
      </p:sp>
      <p:sp>
        <p:nvSpPr>
          <p:cNvPr id="23" name="正方形/長方形 22"/>
          <p:cNvSpPr/>
          <p:nvPr/>
        </p:nvSpPr>
        <p:spPr>
          <a:xfrm>
            <a:off x="6194632" y="4951315"/>
            <a:ext cx="5961264" cy="1538883"/>
          </a:xfrm>
          <a:prstGeom prst="rect">
            <a:avLst/>
          </a:prstGeom>
          <a:ln>
            <a:noFill/>
          </a:ln>
        </p:spPr>
        <p:txBody>
          <a:bodyPr wrap="square">
            <a:spAutoFit/>
          </a:bodyPr>
          <a:lstStyle/>
          <a:p>
            <a:pPr indent="93663">
              <a:lnSpc>
                <a:spcPct val="150000"/>
              </a:lnSpc>
            </a:pPr>
            <a:r>
              <a:rPr lang="ja-JP" altLang="en-US" sz="1600" b="1" u="sng" dirty="0" smtClean="0">
                <a:latin typeface="Meiryo UI" panose="020B0604030504040204" pitchFamily="50" charset="-128"/>
                <a:ea typeface="Meiryo UI" panose="020B0604030504040204" pitchFamily="50" charset="-128"/>
              </a:rPr>
              <a:t>内閣府による進捗評価結果</a:t>
            </a:r>
            <a:r>
              <a:rPr lang="ja-JP" altLang="en-US" sz="1400" b="1" u="sng" dirty="0" smtClean="0">
                <a:latin typeface="Meiryo UI" panose="020B0604030504040204" pitchFamily="50" charset="-128"/>
                <a:ea typeface="Meiryo UI" panose="020B0604030504040204" pitchFamily="50" charset="-128"/>
              </a:rPr>
              <a:t>（有識者による主な評価コメント）</a:t>
            </a:r>
            <a:endParaRPr lang="en-US" altLang="ja-JP" sz="1600" b="1" u="sng" dirty="0">
              <a:latin typeface="Meiryo UI" panose="020B0604030504040204" pitchFamily="50" charset="-128"/>
              <a:ea typeface="Meiryo UI" panose="020B0604030504040204" pitchFamily="50" charset="-128"/>
            </a:endParaRPr>
          </a:p>
          <a:p>
            <a:pPr indent="93663"/>
            <a:r>
              <a:rPr lang="ja-JP" altLang="en-US" sz="1400" dirty="0" smtClean="0">
                <a:latin typeface="Meiryo UI" panose="020B0604030504040204" pitchFamily="50" charset="-128"/>
                <a:ea typeface="Meiryo UI" panose="020B0604030504040204" pitchFamily="50" charset="-128"/>
              </a:rPr>
              <a:t>　・「ペットボトル回収・リサイクル」の取組では、府域全体としてのモデルを広げていく</a:t>
            </a:r>
            <a:endParaRPr lang="en-US" altLang="ja-JP" sz="1400" dirty="0" smtClean="0">
              <a:latin typeface="Meiryo UI" panose="020B0604030504040204" pitchFamily="50" charset="-128"/>
              <a:ea typeface="Meiryo UI" panose="020B0604030504040204" pitchFamily="50" charset="-128"/>
            </a:endParaRPr>
          </a:p>
          <a:p>
            <a:pPr indent="93663"/>
            <a:r>
              <a:rPr lang="ja-JP" altLang="en-US" sz="1400" dirty="0" smtClean="0">
                <a:latin typeface="Meiryo UI" panose="020B0604030504040204" pitchFamily="50" charset="-128"/>
                <a:ea typeface="Meiryo UI" panose="020B0604030504040204" pitchFamily="50" charset="-128"/>
              </a:rPr>
              <a:t>　</a:t>
            </a:r>
            <a:r>
              <a:rPr lang="ja-JP" altLang="en-US" sz="1400" dirty="0">
                <a:latin typeface="Meiryo UI" panose="020B0604030504040204" pitchFamily="50" charset="-128"/>
                <a:ea typeface="Meiryo UI" panose="020B0604030504040204" pitchFamily="50" charset="-128"/>
              </a:rPr>
              <a:t>　</a:t>
            </a:r>
            <a:r>
              <a:rPr lang="ja-JP" altLang="en-US" sz="1400" dirty="0" smtClean="0">
                <a:latin typeface="Meiryo UI" panose="020B0604030504040204" pitchFamily="50" charset="-128"/>
                <a:ea typeface="Meiryo UI" panose="020B0604030504040204" pitchFamily="50" charset="-128"/>
              </a:rPr>
              <a:t>との考え方で、広域的な対応に取り組んでおり評価できる。</a:t>
            </a:r>
            <a:endParaRPr lang="en-US" altLang="ja-JP" sz="1400" dirty="0" smtClean="0">
              <a:latin typeface="Meiryo UI" panose="020B0604030504040204" pitchFamily="50" charset="-128"/>
              <a:ea typeface="Meiryo UI" panose="020B0604030504040204" pitchFamily="50" charset="-128"/>
            </a:endParaRPr>
          </a:p>
          <a:p>
            <a:pPr indent="93663"/>
            <a:r>
              <a:rPr lang="ja-JP" altLang="en-US" sz="1400" dirty="0" smtClean="0">
                <a:latin typeface="Meiryo UI" panose="020B0604030504040204" pitchFamily="50" charset="-128"/>
                <a:ea typeface="Meiryo UI" panose="020B0604030504040204" pitchFamily="50" charset="-128"/>
              </a:rPr>
              <a:t>　・海洋プラ問題の解決についての、ニーズ等の調査、具体的な技術開発支援、</a:t>
            </a:r>
            <a:endParaRPr lang="en-US" altLang="ja-JP" sz="1400" dirty="0" smtClean="0">
              <a:latin typeface="Meiryo UI" panose="020B0604030504040204" pitchFamily="50" charset="-128"/>
              <a:ea typeface="Meiryo UI" panose="020B0604030504040204" pitchFamily="50" charset="-128"/>
            </a:endParaRPr>
          </a:p>
          <a:p>
            <a:pPr indent="93663"/>
            <a:r>
              <a:rPr lang="ja-JP" altLang="en-US" sz="1400" dirty="0" smtClean="0">
                <a:latin typeface="Meiryo UI" panose="020B0604030504040204" pitchFamily="50" charset="-128"/>
                <a:ea typeface="Meiryo UI" panose="020B0604030504040204" pitchFamily="50" charset="-128"/>
              </a:rPr>
              <a:t>　</a:t>
            </a:r>
            <a:r>
              <a:rPr lang="ja-JP" altLang="en-US" sz="1400" dirty="0">
                <a:latin typeface="Meiryo UI" panose="020B0604030504040204" pitchFamily="50" charset="-128"/>
                <a:ea typeface="Meiryo UI" panose="020B0604030504040204" pitchFamily="50" charset="-128"/>
              </a:rPr>
              <a:t>　</a:t>
            </a:r>
            <a:r>
              <a:rPr lang="ja-JP" altLang="en-US" sz="1400" dirty="0" smtClean="0">
                <a:latin typeface="Meiryo UI" panose="020B0604030504040204" pitchFamily="50" charset="-128"/>
                <a:ea typeface="Meiryo UI" panose="020B0604030504040204" pitchFamily="50" charset="-128"/>
              </a:rPr>
              <a:t>国際会議の開催等はそれぞれ独立して評価の枠組みと目標を設定するべき</a:t>
            </a:r>
            <a:endParaRPr lang="en-US" altLang="ja-JP" sz="1400" dirty="0" smtClean="0">
              <a:latin typeface="Meiryo UI" panose="020B0604030504040204" pitchFamily="50" charset="-128"/>
              <a:ea typeface="Meiryo UI" panose="020B0604030504040204" pitchFamily="50" charset="-128"/>
            </a:endParaRPr>
          </a:p>
          <a:p>
            <a:pPr indent="93663"/>
            <a:r>
              <a:rPr lang="ja-JP" altLang="en-US" sz="1400" dirty="0" smtClean="0">
                <a:latin typeface="Meiryo UI" panose="020B0604030504040204" pitchFamily="50" charset="-128"/>
                <a:ea typeface="Meiryo UI" panose="020B0604030504040204" pitchFamily="50" charset="-128"/>
              </a:rPr>
              <a:t>　　だと思料する。</a:t>
            </a:r>
            <a:endParaRPr lang="en-US" altLang="ja-JP" sz="1600" dirty="0" smtClean="0">
              <a:latin typeface="Meiryo UI" panose="020B0604030504040204" pitchFamily="50" charset="-128"/>
              <a:ea typeface="Meiryo UI" panose="020B0604030504040204" pitchFamily="50" charset="-128"/>
            </a:endParaRPr>
          </a:p>
        </p:txBody>
      </p:sp>
      <p:sp>
        <p:nvSpPr>
          <p:cNvPr id="2" name="角丸四角形 1"/>
          <p:cNvSpPr/>
          <p:nvPr/>
        </p:nvSpPr>
        <p:spPr>
          <a:xfrm>
            <a:off x="6230543" y="5022041"/>
            <a:ext cx="5912474" cy="1497503"/>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272670763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タイトル 1"/>
          <p:cNvSpPr txBox="1">
            <a:spLocks/>
          </p:cNvSpPr>
          <p:nvPr/>
        </p:nvSpPr>
        <p:spPr>
          <a:xfrm>
            <a:off x="268094" y="3921276"/>
            <a:ext cx="5570325" cy="2643265"/>
          </a:xfrm>
          <a:prstGeom prst="rect">
            <a:avLst/>
          </a:prstGeom>
          <a:solidFill>
            <a:schemeClr val="bg1"/>
          </a:solidFill>
          <a:ln>
            <a:solidFill>
              <a:schemeClr val="accent5"/>
            </a:solidFill>
            <a:prstDash val="dash"/>
          </a:ln>
        </p:spPr>
        <p:txBody>
          <a:bodyPr vert="horz" lIns="91440" tIns="45720" rIns="91440" bIns="45720" rtlCol="0" anchor="ctr">
            <a:normAutofit/>
          </a:bodyPr>
          <a:lstStyle>
            <a:lvl1pPr algn="l" defTabSz="914377" rtl="0" eaLnBrk="1" latinLnBrk="0" hangingPunct="1">
              <a:lnSpc>
                <a:spcPct val="90000"/>
              </a:lnSpc>
              <a:spcBef>
                <a:spcPct val="0"/>
              </a:spcBef>
              <a:buNone/>
              <a:defRPr kumimoji="1" sz="4400" kern="1200">
                <a:solidFill>
                  <a:schemeClr val="tx1"/>
                </a:solidFill>
                <a:latin typeface="+mj-lt"/>
                <a:ea typeface="+mj-ea"/>
                <a:cs typeface="+mj-cs"/>
              </a:defRPr>
            </a:lvl1pPr>
          </a:lstStyle>
          <a:p>
            <a:endParaRPr lang="ja-JP" altLang="en-US" sz="1200" dirty="0">
              <a:latin typeface="Meiryo UI" panose="020B0604030504040204" pitchFamily="50" charset="-128"/>
              <a:ea typeface="Meiryo UI" panose="020B0604030504040204" pitchFamily="50" charset="-128"/>
            </a:endParaRPr>
          </a:p>
        </p:txBody>
      </p:sp>
      <p:sp>
        <p:nvSpPr>
          <p:cNvPr id="3" name="テキスト プレースホルダー 7"/>
          <p:cNvSpPr txBox="1">
            <a:spLocks/>
          </p:cNvSpPr>
          <p:nvPr/>
        </p:nvSpPr>
        <p:spPr bwMode="auto">
          <a:xfrm>
            <a:off x="91404" y="1533952"/>
            <a:ext cx="11968895" cy="5212638"/>
          </a:xfrm>
          <a:prstGeom prst="rect">
            <a:avLst/>
          </a:prstGeom>
          <a:noFill/>
          <a:ln w="6350">
            <a:noFill/>
          </a:ln>
        </p:spPr>
        <p:style>
          <a:lnRef idx="2">
            <a:schemeClr val="accent1"/>
          </a:lnRef>
          <a:fillRef idx="1">
            <a:schemeClr val="lt1"/>
          </a:fillRef>
          <a:effectRef idx="0">
            <a:schemeClr val="accent1"/>
          </a:effectRef>
          <a:fontRef idx="minor">
            <a:schemeClr val="dk1"/>
          </a:fontRef>
        </p:style>
        <p:txBody>
          <a:bodyPr vert="horz" wrap="square" lIns="216000" tIns="108000" rIns="216000" bIns="108000" numCol="1" rtlCol="0" anchor="t" anchorCtr="0" compatLnSpc="1">
            <a:prstTxWarp prst="textNoShape">
              <a:avLst/>
            </a:prstTxWarp>
            <a:noAutofit/>
          </a:bodyPr>
          <a:lstStyle>
            <a:lvl1pPr marL="334963" indent="-334963" algn="l" rtl="0" eaLnBrk="0" fontAlgn="base" hangingPunct="0">
              <a:spcBef>
                <a:spcPct val="20000"/>
              </a:spcBef>
              <a:spcAft>
                <a:spcPct val="0"/>
              </a:spcAft>
              <a:buChar char="•"/>
              <a:defRPr kumimoji="1" lang="ja-JP" altLang="en-US" sz="2000" dirty="0">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vl2pPr marL="735013" indent="-277813" algn="l" rtl="0" eaLnBrk="0" fontAlgn="base" hangingPunct="0">
              <a:spcBef>
                <a:spcPct val="20000"/>
              </a:spcBef>
              <a:spcAft>
                <a:spcPct val="0"/>
              </a:spcAft>
              <a:buChar char="–"/>
              <a:defRPr kumimoji="1" sz="2800">
                <a:solidFill>
                  <a:schemeClr val="tx1"/>
                </a:solidFill>
                <a:latin typeface="+mn-lt"/>
                <a:ea typeface="+mn-ea"/>
              </a:defRPr>
            </a:lvl2pPr>
            <a:lvl3pPr marL="1131888" indent="-219075" algn="l" rtl="0" eaLnBrk="0" fontAlgn="base" hangingPunct="0">
              <a:spcBef>
                <a:spcPct val="20000"/>
              </a:spcBef>
              <a:spcAft>
                <a:spcPct val="0"/>
              </a:spcAft>
              <a:buChar char="•"/>
              <a:defRPr kumimoji="1" sz="2400">
                <a:solidFill>
                  <a:schemeClr val="tx1"/>
                </a:solidFill>
                <a:latin typeface="+mn-lt"/>
                <a:ea typeface="+mn-ea"/>
              </a:defRPr>
            </a:lvl3pPr>
            <a:lvl4pPr marL="1589088" indent="-220663" algn="l" rtl="0" eaLnBrk="0" fontAlgn="base" hangingPunct="0">
              <a:spcBef>
                <a:spcPct val="20000"/>
              </a:spcBef>
              <a:spcAft>
                <a:spcPct val="0"/>
              </a:spcAft>
              <a:buChar char="–"/>
              <a:defRPr kumimoji="1" sz="2000">
                <a:solidFill>
                  <a:schemeClr val="tx1"/>
                </a:solidFill>
                <a:latin typeface="+mn-lt"/>
                <a:ea typeface="+mn-ea"/>
              </a:defRPr>
            </a:lvl4pPr>
            <a:lvl5pPr marL="2046288" indent="-220663" algn="l" rtl="0" eaLnBrk="0" fontAlgn="base" hangingPunct="0">
              <a:spcBef>
                <a:spcPct val="20000"/>
              </a:spcBef>
              <a:spcAft>
                <a:spcPct val="0"/>
              </a:spcAft>
              <a:buChar char="»"/>
              <a:defRPr kumimoji="1" sz="2000">
                <a:solidFill>
                  <a:schemeClr val="tx1"/>
                </a:solidFill>
                <a:latin typeface="+mn-lt"/>
                <a:ea typeface="+mn-ea"/>
              </a:defRPr>
            </a:lvl5pPr>
            <a:lvl6pPr marL="2508256" indent="-228027" algn="l" rtl="0" fontAlgn="base">
              <a:spcBef>
                <a:spcPct val="20000"/>
              </a:spcBef>
              <a:spcAft>
                <a:spcPct val="0"/>
              </a:spcAft>
              <a:buChar char="»"/>
              <a:defRPr kumimoji="1" sz="2000">
                <a:solidFill>
                  <a:schemeClr val="tx1"/>
                </a:solidFill>
                <a:latin typeface="+mn-lt"/>
                <a:ea typeface="+mn-ea"/>
              </a:defRPr>
            </a:lvl6pPr>
            <a:lvl7pPr marL="2964301" indent="-228027" algn="l" rtl="0" fontAlgn="base">
              <a:spcBef>
                <a:spcPct val="20000"/>
              </a:spcBef>
              <a:spcAft>
                <a:spcPct val="0"/>
              </a:spcAft>
              <a:buChar char="»"/>
              <a:defRPr kumimoji="1" sz="2000">
                <a:solidFill>
                  <a:schemeClr val="tx1"/>
                </a:solidFill>
                <a:latin typeface="+mn-lt"/>
                <a:ea typeface="+mn-ea"/>
              </a:defRPr>
            </a:lvl7pPr>
            <a:lvl8pPr marL="3420347" indent="-228027" algn="l" rtl="0" fontAlgn="base">
              <a:spcBef>
                <a:spcPct val="20000"/>
              </a:spcBef>
              <a:spcAft>
                <a:spcPct val="0"/>
              </a:spcAft>
              <a:buChar char="»"/>
              <a:defRPr kumimoji="1" sz="2000">
                <a:solidFill>
                  <a:schemeClr val="tx1"/>
                </a:solidFill>
                <a:latin typeface="+mn-lt"/>
                <a:ea typeface="+mn-ea"/>
              </a:defRPr>
            </a:lvl8pPr>
            <a:lvl9pPr marL="3876390" indent="-228027" algn="l" rtl="0" fontAlgn="base">
              <a:spcBef>
                <a:spcPct val="20000"/>
              </a:spcBef>
              <a:spcAft>
                <a:spcPct val="0"/>
              </a:spcAft>
              <a:buChar char="»"/>
              <a:defRPr kumimoji="1" sz="2000">
                <a:solidFill>
                  <a:schemeClr val="tx1"/>
                </a:solidFill>
                <a:latin typeface="+mn-lt"/>
                <a:ea typeface="+mn-ea"/>
              </a:defRPr>
            </a:lvl9pPr>
          </a:lstStyle>
          <a:p>
            <a:pPr marL="177800" indent="-177800">
              <a:spcBef>
                <a:spcPct val="0"/>
              </a:spcBef>
              <a:buNone/>
              <a:defRPr/>
            </a:pPr>
            <a:r>
              <a:rPr lang="ja-JP" altLang="en-US" sz="1600" dirty="0" smtClean="0"/>
              <a:t>○令和</a:t>
            </a:r>
            <a:r>
              <a:rPr lang="en-US" altLang="ja-JP" sz="1600" dirty="0"/>
              <a:t>5</a:t>
            </a:r>
            <a:r>
              <a:rPr lang="ja-JP" altLang="en-US" sz="1600" dirty="0"/>
              <a:t>年</a:t>
            </a:r>
            <a:r>
              <a:rPr lang="en-US" altLang="ja-JP" sz="1600" dirty="0"/>
              <a:t>3</a:t>
            </a:r>
            <a:r>
              <a:rPr lang="ja-JP" altLang="en-US" sz="1600" dirty="0"/>
              <a:t>月末現在、</a:t>
            </a:r>
            <a:r>
              <a:rPr lang="en-US" altLang="ja-JP" sz="1600" dirty="0"/>
              <a:t>69</a:t>
            </a:r>
            <a:r>
              <a:rPr lang="ja-JP" altLang="en-US" sz="1600" dirty="0"/>
              <a:t>社</a:t>
            </a:r>
            <a:r>
              <a:rPr lang="en-US" altLang="ja-JP" sz="1600" dirty="0"/>
              <a:t>4</a:t>
            </a:r>
            <a:r>
              <a:rPr lang="ja-JP" altLang="en-US" sz="1600" dirty="0"/>
              <a:t>大学と包括連携協定を締結。</a:t>
            </a:r>
          </a:p>
          <a:p>
            <a:pPr marL="177800" indent="-177800">
              <a:spcBef>
                <a:spcPct val="0"/>
              </a:spcBef>
              <a:buNone/>
              <a:defRPr/>
            </a:pPr>
            <a:endParaRPr lang="en-US" altLang="ja-JP" sz="1600" dirty="0" smtClean="0"/>
          </a:p>
          <a:p>
            <a:pPr marL="177800" indent="-177800">
              <a:spcBef>
                <a:spcPct val="0"/>
              </a:spcBef>
              <a:buNone/>
              <a:defRPr/>
            </a:pPr>
            <a:r>
              <a:rPr lang="ja-JP" altLang="en-US" sz="1600" dirty="0" smtClean="0"/>
              <a:t>○各社</a:t>
            </a:r>
            <a:r>
              <a:rPr lang="ja-JP" altLang="en-US" sz="1600" dirty="0"/>
              <a:t>・大学との多分野にわたる連携の一つひとつが</a:t>
            </a:r>
            <a:r>
              <a:rPr lang="en-US" altLang="ja-JP" sz="1600" dirty="0"/>
              <a:t>SDGs</a:t>
            </a:r>
            <a:r>
              <a:rPr lang="ja-JP" altLang="en-US" sz="1600" dirty="0"/>
              <a:t>の取組みに繋がるため</a:t>
            </a:r>
            <a:r>
              <a:rPr lang="ja-JP" altLang="en-US" sz="1600" dirty="0" smtClean="0"/>
              <a:t>、</a:t>
            </a:r>
            <a:endParaRPr lang="en-US" altLang="ja-JP" sz="1600" dirty="0" smtClean="0"/>
          </a:p>
          <a:p>
            <a:pPr marL="177800" indent="-177800">
              <a:spcBef>
                <a:spcPct val="0"/>
              </a:spcBef>
              <a:buNone/>
              <a:defRPr/>
            </a:pPr>
            <a:r>
              <a:rPr lang="ja-JP" altLang="en-US" sz="1600" dirty="0"/>
              <a:t>　</a:t>
            </a:r>
            <a:r>
              <a:rPr lang="ja-JP" altLang="en-US" sz="1600" dirty="0" smtClean="0"/>
              <a:t>平成</a:t>
            </a:r>
            <a:r>
              <a:rPr lang="en-US" altLang="ja-JP" sz="1600" dirty="0"/>
              <a:t>30</a:t>
            </a:r>
            <a:r>
              <a:rPr lang="ja-JP" altLang="en-US" sz="1600" dirty="0"/>
              <a:t>年度から包括連携協定締結時にリリース</a:t>
            </a:r>
            <a:r>
              <a:rPr lang="ja-JP" altLang="en-US" sz="1600" dirty="0" smtClean="0"/>
              <a:t>する具体的</a:t>
            </a:r>
            <a:r>
              <a:rPr lang="ja-JP" altLang="en-US" sz="1600" dirty="0"/>
              <a:t>な取組み内容に</a:t>
            </a:r>
            <a:r>
              <a:rPr lang="en-US" altLang="ja-JP" sz="1600" dirty="0"/>
              <a:t>SDGs</a:t>
            </a:r>
            <a:r>
              <a:rPr lang="ja-JP" altLang="en-US" sz="1600" dirty="0"/>
              <a:t>のロゴを記載。</a:t>
            </a:r>
            <a:endParaRPr lang="en-US" altLang="ja-JP" sz="1600" dirty="0"/>
          </a:p>
          <a:p>
            <a:pPr marL="177800" indent="-177800">
              <a:spcBef>
                <a:spcPct val="0"/>
              </a:spcBef>
              <a:buNone/>
              <a:defRPr/>
            </a:pPr>
            <a:endParaRPr lang="en-US" altLang="ja-JP" sz="1600" dirty="0" smtClean="0"/>
          </a:p>
          <a:p>
            <a:pPr marL="177800" indent="-177800">
              <a:spcBef>
                <a:spcPct val="0"/>
              </a:spcBef>
              <a:buNone/>
              <a:defRPr/>
            </a:pPr>
            <a:r>
              <a:rPr lang="en-US" altLang="ja-JP" sz="1600" dirty="0" smtClean="0"/>
              <a:t>【</a:t>
            </a:r>
            <a:r>
              <a:rPr lang="ja-JP" altLang="en-US" sz="1600" dirty="0"/>
              <a:t>関連取組み</a:t>
            </a:r>
            <a:r>
              <a:rPr lang="en-US" altLang="ja-JP" sz="1600" dirty="0"/>
              <a:t>】</a:t>
            </a:r>
          </a:p>
          <a:p>
            <a:pPr marL="177800" indent="-177800">
              <a:spcBef>
                <a:spcPct val="0"/>
              </a:spcBef>
              <a:buNone/>
              <a:defRPr/>
            </a:pPr>
            <a:r>
              <a:rPr lang="ja-JP" altLang="en-US" sz="1600" dirty="0" smtClean="0"/>
              <a:t>○公民</a:t>
            </a:r>
            <a:r>
              <a:rPr lang="ja-JP" altLang="en-US" sz="1600" dirty="0"/>
              <a:t>戦略連携デスクのパンフレットに、公民連携を</a:t>
            </a:r>
            <a:r>
              <a:rPr lang="ja-JP" altLang="en-US" sz="1600" dirty="0" smtClean="0"/>
              <a:t>通じて</a:t>
            </a:r>
            <a:r>
              <a:rPr lang="en-US" altLang="ja-JP" sz="1600" dirty="0" smtClean="0"/>
              <a:t>SDGs</a:t>
            </a:r>
            <a:r>
              <a:rPr lang="ja-JP" altLang="en-US" sz="1600" dirty="0"/>
              <a:t>の取組みを推進する旨を記載。</a:t>
            </a:r>
          </a:p>
          <a:p>
            <a:pPr marL="177800" indent="-177800">
              <a:spcBef>
                <a:spcPct val="0"/>
              </a:spcBef>
              <a:buNone/>
              <a:defRPr/>
            </a:pPr>
            <a:r>
              <a:rPr lang="ja-JP" altLang="en-US" sz="1600" dirty="0"/>
              <a:t>○</a:t>
            </a:r>
            <a:r>
              <a:rPr lang="en-US" altLang="ja-JP" sz="1600" dirty="0" smtClean="0"/>
              <a:t>OSAKA </a:t>
            </a:r>
            <a:r>
              <a:rPr lang="en-US" altLang="ja-JP" sz="1600" dirty="0"/>
              <a:t>KOUMIN Action Platform</a:t>
            </a:r>
            <a:r>
              <a:rPr lang="ja-JP" altLang="en-US" sz="1600" dirty="0"/>
              <a:t>と共催</a:t>
            </a:r>
            <a:r>
              <a:rPr lang="ja-JP" altLang="en-US" sz="1600" dirty="0" smtClean="0"/>
              <a:t>で</a:t>
            </a:r>
            <a:endParaRPr lang="en-US" altLang="ja-JP" sz="1600" dirty="0" smtClean="0"/>
          </a:p>
          <a:p>
            <a:pPr marL="177800" indent="-177800">
              <a:spcBef>
                <a:spcPct val="0"/>
              </a:spcBef>
              <a:buNone/>
              <a:defRPr/>
            </a:pPr>
            <a:r>
              <a:rPr lang="ja-JP" altLang="en-US" sz="1600" dirty="0" smtClean="0"/>
              <a:t>　「“</a:t>
            </a:r>
            <a:r>
              <a:rPr lang="en-US" altLang="ja-JP" sz="1600" dirty="0" smtClean="0"/>
              <a:t>OSAKA</a:t>
            </a:r>
            <a:r>
              <a:rPr lang="ja-JP" altLang="en-US" sz="1600" dirty="0"/>
              <a:t>子どもの夢”応援事業 </a:t>
            </a:r>
            <a:r>
              <a:rPr lang="ja-JP" altLang="en-US" sz="1600" dirty="0" smtClean="0"/>
              <a:t>第</a:t>
            </a:r>
            <a:r>
              <a:rPr lang="ja-JP" altLang="en-US" sz="1600" dirty="0"/>
              <a:t>３</a:t>
            </a:r>
            <a:r>
              <a:rPr lang="ja-JP" altLang="en-US" sz="1600" dirty="0" smtClean="0"/>
              <a:t>回</a:t>
            </a:r>
            <a:r>
              <a:rPr lang="en-US" altLang="ja-JP" sz="1600" dirty="0"/>
              <a:t>SDGs</a:t>
            </a:r>
            <a:r>
              <a:rPr lang="ja-JP" altLang="en-US" sz="1600" dirty="0"/>
              <a:t>ギネス世界記録チャレンジ」を</a:t>
            </a:r>
            <a:r>
              <a:rPr lang="ja-JP" altLang="en-US" sz="1600" dirty="0" smtClean="0"/>
              <a:t>実施</a:t>
            </a:r>
            <a:endParaRPr lang="en-US" altLang="ja-JP" sz="1600" dirty="0" smtClean="0"/>
          </a:p>
        </p:txBody>
      </p:sp>
      <p:sp>
        <p:nvSpPr>
          <p:cNvPr id="2" name="タイトル 1"/>
          <p:cNvSpPr>
            <a:spLocks noGrp="1"/>
          </p:cNvSpPr>
          <p:nvPr>
            <p:ph type="title"/>
          </p:nvPr>
        </p:nvSpPr>
        <p:spPr>
          <a:xfrm>
            <a:off x="1159099" y="119906"/>
            <a:ext cx="10901200" cy="1325563"/>
          </a:xfrm>
        </p:spPr>
        <p:txBody>
          <a:bodyPr>
            <a:normAutofit/>
          </a:bodyPr>
          <a:lstStyle/>
          <a:p>
            <a:r>
              <a:rPr lang="ja-JP" altLang="en-US" sz="3600" spc="-120" dirty="0" smtClean="0">
                <a:latin typeface="Meiryo UI" panose="020B0604030504040204" pitchFamily="50" charset="-128"/>
                <a:ea typeface="Meiryo UI" panose="020B0604030504040204" pitchFamily="50" charset="-128"/>
              </a:rPr>
              <a:t>包括</a:t>
            </a:r>
            <a:r>
              <a:rPr lang="ja-JP" altLang="en-US" sz="3600" spc="-120" dirty="0">
                <a:latin typeface="Meiryo UI" panose="020B0604030504040204" pitchFamily="50" charset="-128"/>
                <a:ea typeface="Meiryo UI" panose="020B0604030504040204" pitchFamily="50" charset="-128"/>
              </a:rPr>
              <a:t>連携協定締結時に</a:t>
            </a:r>
            <a:r>
              <a:rPr lang="en-US" altLang="ja-JP" sz="3600" spc="-120" dirty="0">
                <a:latin typeface="Meiryo UI" panose="020B0604030504040204" pitchFamily="50" charset="-128"/>
                <a:ea typeface="Meiryo UI" panose="020B0604030504040204" pitchFamily="50" charset="-128"/>
              </a:rPr>
              <a:t>SDGs</a:t>
            </a:r>
            <a:r>
              <a:rPr lang="ja-JP" altLang="en-US" sz="3600" spc="-120" dirty="0">
                <a:latin typeface="Meiryo UI" panose="020B0604030504040204" pitchFamily="50" charset="-128"/>
                <a:ea typeface="Meiryo UI" panose="020B0604030504040204" pitchFamily="50" charset="-128"/>
              </a:rPr>
              <a:t>の観点を</a:t>
            </a:r>
            <a:r>
              <a:rPr lang="ja-JP" altLang="en-US" sz="3600" spc="-120" dirty="0" smtClean="0">
                <a:latin typeface="Meiryo UI" panose="020B0604030504040204" pitchFamily="50" charset="-128"/>
                <a:ea typeface="Meiryo UI" panose="020B0604030504040204" pitchFamily="50" charset="-128"/>
              </a:rPr>
              <a:t>反映</a:t>
            </a:r>
            <a:r>
              <a:rPr lang="en-US" altLang="ja-JP" sz="3600" spc="-120" dirty="0">
                <a:latin typeface="Meiryo UI" panose="020B0604030504040204" pitchFamily="50" charset="-128"/>
                <a:ea typeface="Meiryo UI" panose="020B0604030504040204" pitchFamily="50" charset="-128"/>
              </a:rPr>
              <a:t/>
            </a:r>
            <a:br>
              <a:rPr lang="en-US" altLang="ja-JP" sz="3600" spc="-120" dirty="0">
                <a:latin typeface="Meiryo UI" panose="020B0604030504040204" pitchFamily="50" charset="-128"/>
                <a:ea typeface="Meiryo UI" panose="020B0604030504040204" pitchFamily="50" charset="-128"/>
              </a:rPr>
            </a:br>
            <a:r>
              <a:rPr lang="ja-JP" altLang="en-US" sz="3200" spc="-120" dirty="0" smtClean="0">
                <a:latin typeface="Meiryo UI" panose="020B0604030504040204" pitchFamily="50" charset="-128"/>
                <a:ea typeface="Meiryo UI" panose="020B0604030504040204" pitchFamily="50" charset="-128"/>
              </a:rPr>
              <a:t>（大阪府　公民戦略連携デスク）</a:t>
            </a:r>
            <a:endParaRPr kumimoji="1" lang="ja-JP" altLang="en-US" sz="2400" spc="-120" dirty="0">
              <a:latin typeface="Meiryo UI" panose="020B0604030504040204" pitchFamily="50" charset="-128"/>
              <a:ea typeface="Meiryo UI" panose="020B0604030504040204" pitchFamily="50" charset="-128"/>
            </a:endParaRPr>
          </a:p>
        </p:txBody>
      </p:sp>
      <p:pic>
        <p:nvPicPr>
          <p:cNvPr id="25" name="図 24"/>
          <p:cNvPicPr>
            <a:picLocks noChangeAspect="1"/>
          </p:cNvPicPr>
          <p:nvPr/>
        </p:nvPicPr>
        <p:blipFill>
          <a:blip r:embed="rId2"/>
          <a:stretch>
            <a:fillRect/>
          </a:stretch>
        </p:blipFill>
        <p:spPr>
          <a:xfrm>
            <a:off x="2696140" y="4251150"/>
            <a:ext cx="3064964" cy="253847"/>
          </a:xfrm>
          <a:prstGeom prst="rect">
            <a:avLst/>
          </a:prstGeom>
        </p:spPr>
      </p:pic>
      <p:sp>
        <p:nvSpPr>
          <p:cNvPr id="5" name="スライド番号プレースホルダー 4"/>
          <p:cNvSpPr>
            <a:spLocks noGrp="1"/>
          </p:cNvSpPr>
          <p:nvPr>
            <p:ph type="sldNum" sz="quarter" idx="12"/>
          </p:nvPr>
        </p:nvSpPr>
        <p:spPr>
          <a:xfrm>
            <a:off x="9328439" y="6374552"/>
            <a:ext cx="2743200" cy="365125"/>
          </a:xfrm>
        </p:spPr>
        <p:txBody>
          <a:bodyPr/>
          <a:lstStyle/>
          <a:p>
            <a:fld id="{C9D87D91-12A4-4BCD-BC1C-9D22FB415AC1}" type="slidenum">
              <a:rPr kumimoji="1" lang="ja-JP" altLang="en-US" smtClean="0"/>
              <a:t>17</a:t>
            </a:fld>
            <a:endParaRPr kumimoji="1" lang="ja-JP" altLang="en-US"/>
          </a:p>
        </p:txBody>
      </p:sp>
      <p:pic>
        <p:nvPicPr>
          <p:cNvPr id="1026" name="Picture 2" descr="3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91664" y="4504997"/>
            <a:ext cx="3064965" cy="1716380"/>
          </a:xfrm>
          <a:prstGeom prst="rect">
            <a:avLst/>
          </a:prstGeom>
          <a:noFill/>
          <a:extLst>
            <a:ext uri="{909E8E84-426E-40DD-AFC4-6F175D3DCCD1}">
              <a14:hiddenFill xmlns:a14="http://schemas.microsoft.com/office/drawing/2010/main">
                <a:solidFill>
                  <a:srgbClr val="FFFFFF"/>
                </a:solidFill>
              </a14:hiddenFill>
            </a:ext>
          </a:extLst>
        </p:spPr>
      </p:pic>
      <p:sp>
        <p:nvSpPr>
          <p:cNvPr id="17" name="正方形/長方形 16"/>
          <p:cNvSpPr/>
          <p:nvPr/>
        </p:nvSpPr>
        <p:spPr>
          <a:xfrm>
            <a:off x="23571" y="4003786"/>
            <a:ext cx="2651860" cy="1107996"/>
          </a:xfrm>
          <a:prstGeom prst="rect">
            <a:avLst/>
          </a:prstGeom>
        </p:spPr>
        <p:txBody>
          <a:bodyPr wrap="square">
            <a:spAutoFit/>
          </a:bodyPr>
          <a:lstStyle/>
          <a:p>
            <a:pPr algn="ctr"/>
            <a:r>
              <a:rPr lang="ja-JP" altLang="en-US" sz="14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OSAKA</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子どもの夢”</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応援事業</a:t>
            </a:r>
            <a:endParaRPr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a:p>
            <a:pPr algn="ct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第３回</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SDGs</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ギネス</a:t>
            </a:r>
            <a:endParaRPr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a:p>
            <a:pPr algn="ct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世界</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記録</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チャレンジ</a:t>
            </a:r>
            <a:endParaRPr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a:p>
            <a:pPr algn="ctr"/>
            <a:r>
              <a:rPr lang="en-US" altLang="ja-JP" sz="1200" dirty="0" smtClean="0">
                <a:latin typeface="Meiryo UI" panose="020B0604030504040204" pitchFamily="50" charset="-128"/>
                <a:ea typeface="Meiryo UI" panose="020B0604030504040204" pitchFamily="50" charset="-128"/>
                <a:cs typeface="Meiryo UI" panose="020B0604030504040204" pitchFamily="50" charset="-128"/>
              </a:rPr>
              <a:t>※OSAKA</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　</a:t>
            </a:r>
            <a:r>
              <a:rPr lang="en-US" altLang="ja-JP" sz="1200" dirty="0" smtClean="0">
                <a:latin typeface="Meiryo UI" panose="020B0604030504040204" pitchFamily="50" charset="-128"/>
                <a:ea typeface="Meiryo UI" panose="020B0604030504040204" pitchFamily="50" charset="-128"/>
                <a:cs typeface="Meiryo UI" panose="020B0604030504040204" pitchFamily="50" charset="-128"/>
              </a:rPr>
              <a:t>KOUMIN</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　</a:t>
            </a:r>
            <a:r>
              <a:rPr lang="en-US" altLang="ja-JP" sz="1200" dirty="0" smtClean="0">
                <a:latin typeface="Meiryo UI" panose="020B0604030504040204" pitchFamily="50" charset="-128"/>
                <a:ea typeface="Meiryo UI" panose="020B0604030504040204" pitchFamily="50" charset="-128"/>
                <a:cs typeface="Meiryo UI" panose="020B0604030504040204" pitchFamily="50" charset="-128"/>
              </a:rPr>
              <a:t>Action</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　</a:t>
            </a:r>
            <a:r>
              <a:rPr lang="en-US" altLang="ja-JP" sz="1200" dirty="0" smtClean="0">
                <a:latin typeface="Meiryo UI" panose="020B0604030504040204" pitchFamily="50" charset="-128"/>
                <a:ea typeface="Meiryo UI" panose="020B0604030504040204" pitchFamily="50" charset="-128"/>
                <a:cs typeface="Meiryo UI" panose="020B0604030504040204" pitchFamily="50" charset="-128"/>
              </a:rPr>
              <a:t>Platform</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と共催</a:t>
            </a:r>
            <a:endParaRPr lang="en-US" altLang="ja-JP" sz="12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8" name="正方形/長方形 17"/>
          <p:cNvSpPr/>
          <p:nvPr/>
        </p:nvSpPr>
        <p:spPr>
          <a:xfrm>
            <a:off x="256754" y="5754502"/>
            <a:ext cx="2321160" cy="646331"/>
          </a:xfrm>
          <a:prstGeom prst="rect">
            <a:avLst/>
          </a:prstGeom>
        </p:spPr>
        <p:txBody>
          <a:bodyPr wrap="square">
            <a:spAutoFit/>
          </a:bodyPr>
          <a:lstStyle/>
          <a:p>
            <a:pPr algn="ctr"/>
            <a:r>
              <a:rPr lang="ja-JP" altLang="en-US" sz="1200" b="1"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200" b="1" dirty="0">
                <a:latin typeface="Meiryo UI" panose="020B0604030504040204" pitchFamily="50" charset="-128"/>
                <a:ea typeface="Meiryo UI" panose="020B0604030504040204" pitchFamily="50" charset="-128"/>
                <a:cs typeface="Meiryo UI" panose="020B0604030504040204" pitchFamily="50" charset="-128"/>
              </a:rPr>
              <a:t>オンラインで同時</a:t>
            </a:r>
            <a:r>
              <a:rPr lang="ja-JP" altLang="en-US" sz="1200" b="1" dirty="0" smtClean="0">
                <a:latin typeface="Meiryo UI" panose="020B0604030504040204" pitchFamily="50" charset="-128"/>
                <a:ea typeface="Meiryo UI" panose="020B0604030504040204" pitchFamily="50" charset="-128"/>
                <a:cs typeface="Meiryo UI" panose="020B0604030504040204" pitchFamily="50" charset="-128"/>
              </a:rPr>
              <a:t>にアップサイクルアイテムを作った最多人数</a:t>
            </a:r>
            <a:r>
              <a:rPr lang="ja-JP" altLang="en-US" sz="1200" b="1" dirty="0">
                <a:latin typeface="Meiryo UI" panose="020B0604030504040204" pitchFamily="50" charset="-128"/>
                <a:ea typeface="Meiryo UI" panose="020B0604030504040204" pitchFamily="50" charset="-128"/>
                <a:cs typeface="Meiryo UI" panose="020B0604030504040204" pitchFamily="50" charset="-128"/>
              </a:rPr>
              <a:t>」</a:t>
            </a:r>
            <a:r>
              <a:rPr lang="ja-JP" altLang="en-US" sz="1200" b="1" dirty="0" smtClean="0">
                <a:latin typeface="Meiryo UI" panose="020B0604030504040204" pitchFamily="50" charset="-128"/>
                <a:ea typeface="Meiryo UI" panose="020B0604030504040204" pitchFamily="50" charset="-128"/>
                <a:cs typeface="Meiryo UI" panose="020B0604030504040204" pitchFamily="50" charset="-128"/>
              </a:rPr>
              <a:t>で</a:t>
            </a:r>
            <a:endParaRPr lang="en-US" altLang="ja-JP" sz="1200" b="1" dirty="0" smtClean="0">
              <a:latin typeface="Meiryo UI" panose="020B0604030504040204" pitchFamily="50" charset="-128"/>
              <a:ea typeface="Meiryo UI" panose="020B0604030504040204" pitchFamily="50" charset="-128"/>
              <a:cs typeface="Meiryo UI" panose="020B0604030504040204" pitchFamily="50" charset="-128"/>
            </a:endParaRPr>
          </a:p>
          <a:p>
            <a:pPr algn="ctr"/>
            <a:r>
              <a:rPr lang="ja-JP" altLang="en-US" sz="1200" b="1" dirty="0" smtClean="0">
                <a:latin typeface="Meiryo UI" panose="020B0604030504040204" pitchFamily="50" charset="-128"/>
                <a:ea typeface="Meiryo UI" panose="020B0604030504040204" pitchFamily="50" charset="-128"/>
                <a:cs typeface="Meiryo UI" panose="020B0604030504040204" pitchFamily="50" charset="-128"/>
              </a:rPr>
              <a:t>ギネス</a:t>
            </a:r>
            <a:r>
              <a:rPr lang="ja-JP" altLang="en-US" sz="1200" b="1" dirty="0">
                <a:latin typeface="Meiryo UI" panose="020B0604030504040204" pitchFamily="50" charset="-128"/>
                <a:ea typeface="Meiryo UI" panose="020B0604030504040204" pitchFamily="50" charset="-128"/>
                <a:cs typeface="Meiryo UI" panose="020B0604030504040204" pitchFamily="50" charset="-128"/>
              </a:rPr>
              <a:t>世界記録</a:t>
            </a:r>
            <a:r>
              <a:rPr lang="ja-JP" altLang="en-US" sz="1200" b="1" dirty="0" smtClean="0">
                <a:latin typeface="Meiryo UI" panose="020B0604030504040204" pitchFamily="50" charset="-128"/>
                <a:ea typeface="Meiryo UI" panose="020B0604030504040204" pitchFamily="50" charset="-128"/>
                <a:cs typeface="Meiryo UI" panose="020B0604030504040204" pitchFamily="50" charset="-128"/>
              </a:rPr>
              <a:t>に挑戦</a:t>
            </a:r>
            <a:r>
              <a:rPr lang="ja-JP" altLang="en-US" sz="1200" b="1" dirty="0">
                <a:latin typeface="Meiryo UI" panose="020B0604030504040204" pitchFamily="50" charset="-128"/>
                <a:ea typeface="Meiryo UI" panose="020B0604030504040204" pitchFamily="50" charset="-128"/>
                <a:cs typeface="Meiryo UI" panose="020B0604030504040204" pitchFamily="50" charset="-128"/>
              </a:rPr>
              <a:t>し</a:t>
            </a:r>
            <a:r>
              <a:rPr lang="ja-JP" altLang="en-US" sz="1200" b="1" dirty="0" smtClean="0">
                <a:latin typeface="Meiryo UI" panose="020B0604030504040204" pitchFamily="50" charset="-128"/>
                <a:ea typeface="Meiryo UI" panose="020B0604030504040204" pitchFamily="50" charset="-128"/>
                <a:cs typeface="Meiryo UI" panose="020B0604030504040204" pitchFamily="50" charset="-128"/>
              </a:rPr>
              <a:t>、達成！</a:t>
            </a:r>
            <a:endParaRPr lang="en-US" altLang="ja-JP" sz="110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9" name="左矢印 18"/>
          <p:cNvSpPr/>
          <p:nvPr/>
        </p:nvSpPr>
        <p:spPr>
          <a:xfrm rot="5400000" flipH="1">
            <a:off x="1243871" y="4658987"/>
            <a:ext cx="346926" cy="1510384"/>
          </a:xfrm>
          <a:prstGeom prst="leftArrow">
            <a:avLst>
              <a:gd name="adj1" fmla="val 50000"/>
              <a:gd name="adj2" fmla="val 100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6" name="図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953239" y="3921276"/>
            <a:ext cx="2601720" cy="2643265"/>
          </a:xfrm>
          <a:prstGeom prst="rect">
            <a:avLst/>
          </a:prstGeom>
        </p:spPr>
      </p:pic>
      <p:pic>
        <p:nvPicPr>
          <p:cNvPr id="14" name="図 1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938032" y="98642"/>
            <a:ext cx="360000" cy="360000"/>
          </a:xfrm>
          <a:prstGeom prst="rect">
            <a:avLst/>
          </a:prstGeom>
        </p:spPr>
      </p:pic>
      <p:pic>
        <p:nvPicPr>
          <p:cNvPr id="15" name="図 14"/>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0313382" y="98642"/>
            <a:ext cx="360000" cy="360000"/>
          </a:xfrm>
          <a:prstGeom prst="rect">
            <a:avLst/>
          </a:prstGeom>
        </p:spPr>
      </p:pic>
      <p:pic>
        <p:nvPicPr>
          <p:cNvPr id="21" name="図 20"/>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0703634" y="98642"/>
            <a:ext cx="360000" cy="360000"/>
          </a:xfrm>
          <a:prstGeom prst="rect">
            <a:avLst/>
          </a:prstGeom>
        </p:spPr>
      </p:pic>
      <p:pic>
        <p:nvPicPr>
          <p:cNvPr id="22" name="図 21"/>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073764" y="98642"/>
            <a:ext cx="360000" cy="360000"/>
          </a:xfrm>
          <a:prstGeom prst="rect">
            <a:avLst/>
          </a:prstGeom>
        </p:spPr>
      </p:pic>
      <p:pic>
        <p:nvPicPr>
          <p:cNvPr id="23" name="図 22"/>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1443894" y="98642"/>
            <a:ext cx="360000" cy="360000"/>
          </a:xfrm>
          <a:prstGeom prst="rect">
            <a:avLst/>
          </a:prstGeom>
        </p:spPr>
      </p:pic>
      <p:pic>
        <p:nvPicPr>
          <p:cNvPr id="24" name="図 23"/>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1815209" y="98642"/>
            <a:ext cx="360000" cy="360000"/>
          </a:xfrm>
          <a:prstGeom prst="rect">
            <a:avLst/>
          </a:prstGeom>
        </p:spPr>
      </p:pic>
      <p:pic>
        <p:nvPicPr>
          <p:cNvPr id="27" name="図 26"/>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9925634" y="570882"/>
            <a:ext cx="360000" cy="360000"/>
          </a:xfrm>
          <a:prstGeom prst="rect">
            <a:avLst/>
          </a:prstGeom>
        </p:spPr>
      </p:pic>
      <p:pic>
        <p:nvPicPr>
          <p:cNvPr id="28" name="図 27"/>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10313382" y="570882"/>
            <a:ext cx="360000" cy="360000"/>
          </a:xfrm>
          <a:prstGeom prst="rect">
            <a:avLst/>
          </a:prstGeom>
        </p:spPr>
      </p:pic>
      <p:pic>
        <p:nvPicPr>
          <p:cNvPr id="29" name="図 28"/>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10693573" y="570882"/>
            <a:ext cx="360000" cy="360000"/>
          </a:xfrm>
          <a:prstGeom prst="rect">
            <a:avLst/>
          </a:prstGeom>
        </p:spPr>
      </p:pic>
      <p:pic>
        <p:nvPicPr>
          <p:cNvPr id="30" name="図 29"/>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11073764" y="570882"/>
            <a:ext cx="360000" cy="360000"/>
          </a:xfrm>
          <a:prstGeom prst="rect">
            <a:avLst/>
          </a:prstGeom>
        </p:spPr>
      </p:pic>
      <p:pic>
        <p:nvPicPr>
          <p:cNvPr id="31" name="図 30"/>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11443894" y="570882"/>
            <a:ext cx="360000" cy="360000"/>
          </a:xfrm>
          <a:prstGeom prst="rect">
            <a:avLst/>
          </a:prstGeom>
        </p:spPr>
      </p:pic>
      <p:pic>
        <p:nvPicPr>
          <p:cNvPr id="32" name="図 31"/>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11815209" y="570882"/>
            <a:ext cx="360000" cy="360000"/>
          </a:xfrm>
          <a:prstGeom prst="rect">
            <a:avLst/>
          </a:prstGeom>
        </p:spPr>
      </p:pic>
      <p:pic>
        <p:nvPicPr>
          <p:cNvPr id="33" name="図 32"/>
          <p:cNvPicPr>
            <a:picLocks noChangeAspect="1"/>
          </p:cNvPicPr>
          <p:nvPr/>
        </p:nvPicPr>
        <p:blipFill>
          <a:blip r:embed="rId17" cstate="print">
            <a:extLst>
              <a:ext uri="{28A0092B-C50C-407E-A947-70E740481C1C}">
                <a14:useLocalDpi xmlns:a14="http://schemas.microsoft.com/office/drawing/2010/main" val="0"/>
              </a:ext>
            </a:extLst>
          </a:blip>
          <a:stretch>
            <a:fillRect/>
          </a:stretch>
        </p:blipFill>
        <p:spPr>
          <a:xfrm>
            <a:off x="9925634" y="1065296"/>
            <a:ext cx="360000" cy="360000"/>
          </a:xfrm>
          <a:prstGeom prst="rect">
            <a:avLst/>
          </a:prstGeom>
        </p:spPr>
      </p:pic>
      <p:pic>
        <p:nvPicPr>
          <p:cNvPr id="34" name="図 33"/>
          <p:cNvPicPr>
            <a:picLocks noChangeAspect="1"/>
          </p:cNvPicPr>
          <p:nvPr/>
        </p:nvPicPr>
        <p:blipFill>
          <a:blip r:embed="rId18" cstate="print">
            <a:extLst>
              <a:ext uri="{28A0092B-C50C-407E-A947-70E740481C1C}">
                <a14:useLocalDpi xmlns:a14="http://schemas.microsoft.com/office/drawing/2010/main" val="0"/>
              </a:ext>
            </a:extLst>
          </a:blip>
          <a:stretch>
            <a:fillRect/>
          </a:stretch>
        </p:blipFill>
        <p:spPr>
          <a:xfrm>
            <a:off x="10305461" y="1065296"/>
            <a:ext cx="360000" cy="360000"/>
          </a:xfrm>
          <a:prstGeom prst="rect">
            <a:avLst/>
          </a:prstGeom>
        </p:spPr>
      </p:pic>
      <p:pic>
        <p:nvPicPr>
          <p:cNvPr id="35" name="図 34"/>
          <p:cNvPicPr>
            <a:picLocks noChangeAspect="1"/>
          </p:cNvPicPr>
          <p:nvPr/>
        </p:nvPicPr>
        <p:blipFill>
          <a:blip r:embed="rId19" cstate="print">
            <a:extLst>
              <a:ext uri="{28A0092B-C50C-407E-A947-70E740481C1C}">
                <a14:useLocalDpi xmlns:a14="http://schemas.microsoft.com/office/drawing/2010/main" val="0"/>
              </a:ext>
            </a:extLst>
          </a:blip>
          <a:stretch>
            <a:fillRect/>
          </a:stretch>
        </p:blipFill>
        <p:spPr>
          <a:xfrm>
            <a:off x="10693573" y="1065296"/>
            <a:ext cx="360000" cy="360000"/>
          </a:xfrm>
          <a:prstGeom prst="rect">
            <a:avLst/>
          </a:prstGeom>
        </p:spPr>
      </p:pic>
      <p:pic>
        <p:nvPicPr>
          <p:cNvPr id="36" name="図 35"/>
          <p:cNvPicPr>
            <a:picLocks noChangeAspect="1"/>
          </p:cNvPicPr>
          <p:nvPr/>
        </p:nvPicPr>
        <p:blipFill>
          <a:blip r:embed="rId20" cstate="print">
            <a:extLst>
              <a:ext uri="{28A0092B-C50C-407E-A947-70E740481C1C}">
                <a14:useLocalDpi xmlns:a14="http://schemas.microsoft.com/office/drawing/2010/main" val="0"/>
              </a:ext>
            </a:extLst>
          </a:blip>
          <a:stretch>
            <a:fillRect/>
          </a:stretch>
        </p:blipFill>
        <p:spPr>
          <a:xfrm>
            <a:off x="11083894" y="1065296"/>
            <a:ext cx="360000" cy="360000"/>
          </a:xfrm>
          <a:prstGeom prst="rect">
            <a:avLst/>
          </a:prstGeom>
        </p:spPr>
      </p:pic>
      <p:pic>
        <p:nvPicPr>
          <p:cNvPr id="37" name="図 36"/>
          <p:cNvPicPr>
            <a:picLocks noChangeAspect="1"/>
          </p:cNvPicPr>
          <p:nvPr/>
        </p:nvPicPr>
        <p:blipFill>
          <a:blip r:embed="rId21" cstate="print">
            <a:extLst>
              <a:ext uri="{28A0092B-C50C-407E-A947-70E740481C1C}">
                <a14:useLocalDpi xmlns:a14="http://schemas.microsoft.com/office/drawing/2010/main" val="0"/>
              </a:ext>
            </a:extLst>
          </a:blip>
          <a:stretch>
            <a:fillRect/>
          </a:stretch>
        </p:blipFill>
        <p:spPr>
          <a:xfrm>
            <a:off x="11474215" y="1065296"/>
            <a:ext cx="360000" cy="360000"/>
          </a:xfrm>
          <a:prstGeom prst="rect">
            <a:avLst/>
          </a:prstGeom>
        </p:spPr>
      </p:pic>
      <p:grpSp>
        <p:nvGrpSpPr>
          <p:cNvPr id="8" name="グループ化 7"/>
          <p:cNvGrpSpPr/>
          <p:nvPr/>
        </p:nvGrpSpPr>
        <p:grpSpPr>
          <a:xfrm>
            <a:off x="8593617" y="1621699"/>
            <a:ext cx="3505340" cy="4727917"/>
            <a:chOff x="6075851" y="479906"/>
            <a:chExt cx="6934200" cy="9781832"/>
          </a:xfrm>
        </p:grpSpPr>
        <p:pic>
          <p:nvPicPr>
            <p:cNvPr id="4" name="図 3"/>
            <p:cNvPicPr>
              <a:picLocks noChangeAspect="1"/>
            </p:cNvPicPr>
            <p:nvPr/>
          </p:nvPicPr>
          <p:blipFill>
            <a:blip r:embed="rId22"/>
            <a:stretch>
              <a:fillRect/>
            </a:stretch>
          </p:blipFill>
          <p:spPr>
            <a:xfrm>
              <a:off x="6075851" y="479906"/>
              <a:ext cx="6934200" cy="4962525"/>
            </a:xfrm>
            <a:prstGeom prst="rect">
              <a:avLst/>
            </a:prstGeom>
          </p:spPr>
        </p:pic>
        <p:pic>
          <p:nvPicPr>
            <p:cNvPr id="7" name="図 6"/>
            <p:cNvPicPr>
              <a:picLocks noChangeAspect="1"/>
            </p:cNvPicPr>
            <p:nvPr/>
          </p:nvPicPr>
          <p:blipFill>
            <a:blip r:embed="rId23"/>
            <a:stretch>
              <a:fillRect/>
            </a:stretch>
          </p:blipFill>
          <p:spPr>
            <a:xfrm>
              <a:off x="6189656" y="5337312"/>
              <a:ext cx="6657975" cy="4924426"/>
            </a:xfrm>
            <a:prstGeom prst="rect">
              <a:avLst/>
            </a:prstGeom>
          </p:spPr>
        </p:pic>
      </p:grpSp>
    </p:spTree>
    <p:extLst>
      <p:ext uri="{BB962C8B-B14F-4D97-AF65-F5344CB8AC3E}">
        <p14:creationId xmlns:p14="http://schemas.microsoft.com/office/powerpoint/2010/main" val="123905853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正方形/長方形 4"/>
          <p:cNvSpPr/>
          <p:nvPr/>
        </p:nvSpPr>
        <p:spPr>
          <a:xfrm>
            <a:off x="196786" y="1604813"/>
            <a:ext cx="11798423" cy="1938992"/>
          </a:xfrm>
          <a:prstGeom prst="rect">
            <a:avLst/>
          </a:prstGeom>
        </p:spPr>
        <p:txBody>
          <a:bodyPr wrap="square">
            <a:spAutoFit/>
          </a:bodyPr>
          <a:lstStyle/>
          <a:p>
            <a:r>
              <a:rPr lang="ja-JP" altLang="en-US" sz="2000" dirty="0" smtClean="0">
                <a:latin typeface="Meiryo UI" panose="020B0604030504040204" pitchFamily="50" charset="-128"/>
                <a:ea typeface="Meiryo UI" panose="020B0604030504040204" pitchFamily="50" charset="-128"/>
              </a:rPr>
              <a:t>概要：</a:t>
            </a:r>
            <a:r>
              <a:rPr lang="en-US" altLang="ja-JP" sz="2000" dirty="0" smtClean="0">
                <a:latin typeface="Meiryo UI" panose="020B0604030504040204" pitchFamily="50" charset="-128"/>
                <a:ea typeface="Meiryo UI" panose="020B0604030504040204" pitchFamily="50" charset="-128"/>
              </a:rPr>
              <a:t>SDGs</a:t>
            </a:r>
            <a:r>
              <a:rPr lang="ja-JP" altLang="en-US" sz="2000" dirty="0">
                <a:latin typeface="Meiryo UI" panose="020B0604030504040204" pitchFamily="50" charset="-128"/>
                <a:ea typeface="Meiryo UI" panose="020B0604030504040204" pitchFamily="50" charset="-128"/>
              </a:rPr>
              <a:t>ビジネスに挑戦する企業と</a:t>
            </a:r>
            <a:r>
              <a:rPr lang="ja-JP" altLang="en-US" sz="2000" dirty="0" smtClean="0">
                <a:latin typeface="Meiryo UI" panose="020B0604030504040204" pitchFamily="50" charset="-128"/>
                <a:ea typeface="Meiryo UI" panose="020B0604030504040204" pitchFamily="50" charset="-128"/>
              </a:rPr>
              <a:t>「共</a:t>
            </a:r>
            <a:r>
              <a:rPr lang="ja-JP" altLang="en-US" sz="2000" dirty="0">
                <a:latin typeface="Meiryo UI" panose="020B0604030504040204" pitchFamily="50" charset="-128"/>
                <a:ea typeface="Meiryo UI" panose="020B0604030504040204" pitchFamily="50" charset="-128"/>
              </a:rPr>
              <a:t>創パートナー」とのビジネスマッチング、商談会　　　　　　　　　　　　　</a:t>
            </a:r>
            <a:endParaRPr lang="en-US" altLang="ja-JP" sz="2000" dirty="0">
              <a:latin typeface="Meiryo UI" panose="020B0604030504040204" pitchFamily="50" charset="-128"/>
              <a:ea typeface="Meiryo UI" panose="020B0604030504040204" pitchFamily="50" charset="-128"/>
            </a:endParaRPr>
          </a:p>
          <a:p>
            <a:r>
              <a:rPr lang="ja-JP" altLang="en-US" sz="2000" dirty="0" smtClean="0">
                <a:latin typeface="Meiryo UI" panose="020B0604030504040204" pitchFamily="50" charset="-128"/>
                <a:ea typeface="Meiryo UI" panose="020B0604030504040204" pitchFamily="50" charset="-128"/>
              </a:rPr>
              <a:t>対象</a:t>
            </a:r>
            <a:r>
              <a:rPr lang="ja-JP" altLang="en-US" sz="2000" dirty="0">
                <a:latin typeface="Meiryo UI" panose="020B0604030504040204" pitchFamily="50" charset="-128"/>
                <a:ea typeface="Meiryo UI" panose="020B0604030504040204" pitchFamily="50" charset="-128"/>
              </a:rPr>
              <a:t>：</a:t>
            </a:r>
            <a:r>
              <a:rPr lang="en-US" altLang="ja-JP" sz="2000" dirty="0">
                <a:latin typeface="Meiryo UI" panose="020B0604030504040204" pitchFamily="50" charset="-128"/>
                <a:ea typeface="Meiryo UI" panose="020B0604030504040204" pitchFamily="50" charset="-128"/>
              </a:rPr>
              <a:t>SDGs</a:t>
            </a:r>
            <a:r>
              <a:rPr lang="ja-JP" altLang="en-US" sz="2000" dirty="0">
                <a:latin typeface="Meiryo UI" panose="020B0604030504040204" pitchFamily="50" charset="-128"/>
                <a:ea typeface="Meiryo UI" panose="020B0604030504040204" pitchFamily="50" charset="-128"/>
              </a:rPr>
              <a:t>ビジネスに取り組んでいる、または取り組みを検討している企業</a:t>
            </a:r>
          </a:p>
          <a:p>
            <a:endParaRPr lang="en-US" altLang="ja-JP" sz="2000" dirty="0">
              <a:latin typeface="Meiryo UI" panose="020B0604030504040204" pitchFamily="50" charset="-128"/>
              <a:ea typeface="Meiryo UI" panose="020B0604030504040204" pitchFamily="50" charset="-128"/>
            </a:endParaRPr>
          </a:p>
          <a:p>
            <a:r>
              <a:rPr lang="en-US" altLang="ja-JP" sz="2000" dirty="0" smtClean="0">
                <a:latin typeface="Meiryo UI" panose="020B0604030504040204" pitchFamily="50" charset="-128"/>
                <a:ea typeface="Meiryo UI" panose="020B0604030504040204" pitchFamily="50" charset="-128"/>
              </a:rPr>
              <a:t>※</a:t>
            </a:r>
            <a:r>
              <a:rPr lang="ja-JP" altLang="en-US" sz="2000" dirty="0" smtClean="0">
                <a:latin typeface="Meiryo UI" panose="020B0604030504040204" pitchFamily="50" charset="-128"/>
                <a:ea typeface="Meiryo UI" panose="020B0604030504040204" pitchFamily="50" charset="-128"/>
              </a:rPr>
              <a:t>「共</a:t>
            </a:r>
            <a:r>
              <a:rPr lang="ja-JP" altLang="en-US" sz="2000" dirty="0">
                <a:latin typeface="Meiryo UI" panose="020B0604030504040204" pitchFamily="50" charset="-128"/>
                <a:ea typeface="Meiryo UI" panose="020B0604030504040204" pitchFamily="50" charset="-128"/>
              </a:rPr>
              <a:t>創パートナー」</a:t>
            </a:r>
          </a:p>
          <a:p>
            <a:r>
              <a:rPr lang="ja-JP" altLang="en-US" sz="2000" dirty="0" smtClean="0">
                <a:latin typeface="Meiryo UI" panose="020B0604030504040204" pitchFamily="50" charset="-128"/>
                <a:ea typeface="Meiryo UI" panose="020B0604030504040204" pitchFamily="50" charset="-128"/>
              </a:rPr>
              <a:t>技術</a:t>
            </a:r>
            <a:r>
              <a:rPr lang="ja-JP" altLang="en-US" sz="2000" dirty="0">
                <a:latin typeface="Meiryo UI" panose="020B0604030504040204" pitchFamily="50" charset="-128"/>
                <a:ea typeface="Meiryo UI" panose="020B0604030504040204" pitchFamily="50" charset="-128"/>
              </a:rPr>
              <a:t>や資金等を持つ企業、金融機関、投資家、大学など産学官金のパートナーシップによるサポート</a:t>
            </a:r>
            <a:r>
              <a:rPr lang="ja-JP" altLang="en-US" sz="2000" dirty="0" smtClean="0">
                <a:latin typeface="Meiryo UI" panose="020B0604030504040204" pitchFamily="50" charset="-128"/>
                <a:ea typeface="Meiryo UI" panose="020B0604030504040204" pitchFamily="50" charset="-128"/>
              </a:rPr>
              <a:t>基盤</a:t>
            </a:r>
            <a:endParaRPr lang="en-US" altLang="ja-JP" sz="2000" dirty="0" smtClean="0">
              <a:latin typeface="Meiryo UI" panose="020B0604030504040204" pitchFamily="50" charset="-128"/>
              <a:ea typeface="Meiryo UI" panose="020B0604030504040204" pitchFamily="50" charset="-128"/>
            </a:endParaRPr>
          </a:p>
          <a:p>
            <a:r>
              <a:rPr lang="ja-JP" altLang="en-US" sz="2000" dirty="0" smtClean="0">
                <a:latin typeface="Meiryo UI" panose="020B0604030504040204" pitchFamily="50" charset="-128"/>
                <a:ea typeface="Meiryo UI" panose="020B0604030504040204" pitchFamily="50" charset="-128"/>
              </a:rPr>
              <a:t>（</a:t>
            </a:r>
            <a:r>
              <a:rPr lang="en-US" altLang="ja-JP" sz="2000" dirty="0">
                <a:latin typeface="Meiryo UI" panose="020B0604030504040204" pitchFamily="50" charset="-128"/>
                <a:ea typeface="Meiryo UI" panose="020B0604030504040204" pitchFamily="50" charset="-128"/>
              </a:rPr>
              <a:t>37</a:t>
            </a:r>
            <a:r>
              <a:rPr lang="ja-JP" altLang="en-US" sz="2000" dirty="0" smtClean="0">
                <a:latin typeface="Meiryo UI" panose="020B0604030504040204" pitchFamily="50" charset="-128"/>
                <a:ea typeface="Meiryo UI" panose="020B0604030504040204" pitchFamily="50" charset="-128"/>
              </a:rPr>
              <a:t>社</a:t>
            </a:r>
            <a:r>
              <a:rPr lang="ja-JP" altLang="en-US" sz="2000" dirty="0">
                <a:latin typeface="Meiryo UI" panose="020B0604030504040204" pitchFamily="50" charset="-128"/>
                <a:ea typeface="Meiryo UI" panose="020B0604030504040204" pitchFamily="50" charset="-128"/>
              </a:rPr>
              <a:t>・団体</a:t>
            </a:r>
            <a:r>
              <a:rPr lang="ja-JP" altLang="en-US" sz="2000" dirty="0" smtClean="0">
                <a:latin typeface="Meiryo UI" panose="020B0604030504040204" pitchFamily="50" charset="-128"/>
                <a:ea typeface="Meiryo UI" panose="020B0604030504040204" pitchFamily="50" charset="-128"/>
              </a:rPr>
              <a:t>／令和５年３月末時点）</a:t>
            </a:r>
            <a:r>
              <a:rPr lang="ja-JP" altLang="en-US" sz="2000" dirty="0">
                <a:latin typeface="Meiryo UI" panose="020B0604030504040204" pitchFamily="50" charset="-128"/>
                <a:ea typeface="Meiryo UI" panose="020B0604030504040204" pitchFamily="50" charset="-128"/>
              </a:rPr>
              <a:t>　</a:t>
            </a:r>
            <a:endParaRPr lang="en-US" altLang="ja-JP" sz="2000" dirty="0">
              <a:latin typeface="Meiryo UI" panose="020B0604030504040204" pitchFamily="50" charset="-128"/>
              <a:ea typeface="Meiryo UI" panose="020B0604030504040204" pitchFamily="50" charset="-128"/>
            </a:endParaRPr>
          </a:p>
        </p:txBody>
      </p:sp>
      <p:pic>
        <p:nvPicPr>
          <p:cNvPr id="1026" name="Picture 2" descr="ビジネスのイラスト「握手・契約成立」">
            <a:extLst>
              <a:ext uri="{FF2B5EF4-FFF2-40B4-BE49-F238E27FC236}">
                <a16:creationId xmlns:a16="http://schemas.microsoft.com/office/drawing/2014/main" id="{BC0B9666-2569-40B9-817B-3E64F5A3561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28723" y="3681238"/>
            <a:ext cx="1781877" cy="1394319"/>
          </a:xfrm>
          <a:prstGeom prst="rect">
            <a:avLst/>
          </a:prstGeom>
          <a:noFill/>
          <a:extLst>
            <a:ext uri="{909E8E84-426E-40DD-AFC4-6F175D3DCCD1}">
              <a14:hiddenFill xmlns:a14="http://schemas.microsoft.com/office/drawing/2010/main">
                <a:solidFill>
                  <a:srgbClr val="FFFFFF"/>
                </a:solidFill>
              </a14:hiddenFill>
            </a:ext>
          </a:extLst>
        </p:spPr>
      </p:pic>
      <p:pic>
        <p:nvPicPr>
          <p:cNvPr id="4" name="図 3"/>
          <p:cNvPicPr>
            <a:picLocks noChangeAspect="1"/>
          </p:cNvPicPr>
          <p:nvPr/>
        </p:nvPicPr>
        <p:blipFill>
          <a:blip r:embed="rId3"/>
          <a:stretch>
            <a:fillRect/>
          </a:stretch>
        </p:blipFill>
        <p:spPr>
          <a:xfrm>
            <a:off x="2558949" y="3800052"/>
            <a:ext cx="3434080" cy="1106686"/>
          </a:xfrm>
          <a:prstGeom prst="rect">
            <a:avLst/>
          </a:prstGeom>
        </p:spPr>
      </p:pic>
      <p:sp>
        <p:nvSpPr>
          <p:cNvPr id="6" name="スライド番号プレースホルダー 5"/>
          <p:cNvSpPr>
            <a:spLocks noGrp="1"/>
          </p:cNvSpPr>
          <p:nvPr>
            <p:ph type="sldNum" sz="quarter" idx="12"/>
          </p:nvPr>
        </p:nvSpPr>
        <p:spPr/>
        <p:txBody>
          <a:bodyPr/>
          <a:lstStyle/>
          <a:p>
            <a:fld id="{C9D87D91-12A4-4BCD-BC1C-9D22FB415AC1}" type="slidenum">
              <a:rPr kumimoji="1" lang="ja-JP" altLang="en-US" smtClean="0"/>
              <a:t>18</a:t>
            </a:fld>
            <a:endParaRPr kumimoji="1" lang="ja-JP" altLang="en-US"/>
          </a:p>
        </p:txBody>
      </p:sp>
      <p:sp>
        <p:nvSpPr>
          <p:cNvPr id="12" name="タイトル 1"/>
          <p:cNvSpPr>
            <a:spLocks noGrp="1"/>
          </p:cNvSpPr>
          <p:nvPr>
            <p:ph type="title"/>
          </p:nvPr>
        </p:nvSpPr>
        <p:spPr>
          <a:xfrm>
            <a:off x="1058250" y="141817"/>
            <a:ext cx="9869557" cy="1325563"/>
          </a:xfrm>
        </p:spPr>
        <p:txBody>
          <a:bodyPr>
            <a:normAutofit/>
          </a:bodyPr>
          <a:lstStyle/>
          <a:p>
            <a:r>
              <a:rPr lang="en-US" altLang="ja-JP" dirty="0">
                <a:latin typeface="Meiryo UI" panose="020B0604030504040204" pitchFamily="50" charset="-128"/>
                <a:ea typeface="Meiryo UI" panose="020B0604030504040204" pitchFamily="50" charset="-128"/>
              </a:rPr>
              <a:t>OSAKA SDGs</a:t>
            </a:r>
            <a:r>
              <a:rPr lang="ja-JP" altLang="en-US" dirty="0" smtClean="0">
                <a:latin typeface="Meiryo UI" panose="020B0604030504040204" pitchFamily="50" charset="-128"/>
                <a:ea typeface="Meiryo UI" panose="020B0604030504040204" pitchFamily="50" charset="-128"/>
              </a:rPr>
              <a:t>ビジネスマッチング</a:t>
            </a:r>
            <a:r>
              <a:rPr lang="en-US" altLang="ja-JP" dirty="0">
                <a:latin typeface="Meiryo UI" panose="020B0604030504040204" pitchFamily="50" charset="-128"/>
                <a:ea typeface="Meiryo UI" panose="020B0604030504040204" pitchFamily="50" charset="-128"/>
              </a:rPr>
              <a:t>D</a:t>
            </a:r>
            <a:r>
              <a:rPr lang="en-US" altLang="ja-JP" dirty="0" smtClean="0">
                <a:latin typeface="Meiryo UI" panose="020B0604030504040204" pitchFamily="50" charset="-128"/>
                <a:ea typeface="Meiryo UI" panose="020B0604030504040204" pitchFamily="50" charset="-128"/>
              </a:rPr>
              <a:t>ays</a:t>
            </a:r>
            <a:br>
              <a:rPr lang="en-US" altLang="ja-JP" dirty="0" smtClean="0">
                <a:latin typeface="Meiryo UI" panose="020B0604030504040204" pitchFamily="50" charset="-128"/>
                <a:ea typeface="Meiryo UI" panose="020B0604030504040204" pitchFamily="50" charset="-128"/>
              </a:rPr>
            </a:br>
            <a:r>
              <a:rPr lang="ja-JP" altLang="en-US" sz="2800" dirty="0" smtClean="0">
                <a:latin typeface="Meiryo UI" panose="020B0604030504040204" pitchFamily="50" charset="-128"/>
                <a:ea typeface="Meiryo UI" panose="020B0604030504040204" pitchFamily="50" charset="-128"/>
              </a:rPr>
              <a:t>（</a:t>
            </a:r>
            <a:r>
              <a:rPr lang="zh-TW" altLang="en-US" sz="2800" dirty="0">
                <a:latin typeface="Meiryo UI" panose="020B0604030504040204" pitchFamily="50" charset="-128"/>
                <a:ea typeface="Meiryo UI" panose="020B0604030504040204" pitchFamily="50" charset="-128"/>
              </a:rPr>
              <a:t>商工</a:t>
            </a:r>
            <a:r>
              <a:rPr lang="zh-TW" altLang="en-US" sz="2800" dirty="0" smtClean="0">
                <a:latin typeface="Meiryo UI" panose="020B0604030504040204" pitchFamily="50" charset="-128"/>
                <a:ea typeface="Meiryo UI" panose="020B0604030504040204" pitchFamily="50" charset="-128"/>
              </a:rPr>
              <a:t>労働部成長</a:t>
            </a:r>
            <a:r>
              <a:rPr lang="zh-TW" altLang="en-US" sz="2800" dirty="0">
                <a:latin typeface="Meiryo UI" panose="020B0604030504040204" pitchFamily="50" charset="-128"/>
                <a:ea typeface="Meiryo UI" panose="020B0604030504040204" pitchFamily="50" charset="-128"/>
              </a:rPr>
              <a:t>産業振興室産業創造課 </a:t>
            </a:r>
            <a:r>
              <a:rPr lang="ja-JP" altLang="en-US" sz="2800" dirty="0" smtClean="0">
                <a:latin typeface="Meiryo UI" panose="020B0604030504040204" pitchFamily="50" charset="-128"/>
                <a:ea typeface="Meiryo UI" panose="020B0604030504040204" pitchFamily="50" charset="-128"/>
              </a:rPr>
              <a:t>）</a:t>
            </a:r>
            <a:endParaRPr kumimoji="1" lang="ja-JP" altLang="en-US" sz="2800" dirty="0">
              <a:latin typeface="Meiryo UI" panose="020B0604030504040204" pitchFamily="50" charset="-128"/>
              <a:ea typeface="Meiryo UI" panose="020B0604030504040204" pitchFamily="50" charset="-128"/>
            </a:endParaRPr>
          </a:p>
        </p:txBody>
      </p:sp>
      <p:graphicFrame>
        <p:nvGraphicFramePr>
          <p:cNvPr id="13" name="表 9">
            <a:extLst>
              <a:ext uri="{FF2B5EF4-FFF2-40B4-BE49-F238E27FC236}">
                <a16:creationId xmlns:a16="http://schemas.microsoft.com/office/drawing/2014/main" id="{D56C0786-C45A-4F5D-B3B8-9A0766ED8E0C}"/>
              </a:ext>
            </a:extLst>
          </p:cNvPr>
          <p:cNvGraphicFramePr>
            <a:graphicFrameLocks noGrp="1"/>
          </p:cNvGraphicFramePr>
          <p:nvPr>
            <p:extLst>
              <p:ext uri="{D42A27DB-BD31-4B8C-83A1-F6EECF244321}">
                <p14:modId xmlns:p14="http://schemas.microsoft.com/office/powerpoint/2010/main" val="4034908922"/>
              </p:ext>
            </p:extLst>
          </p:nvPr>
        </p:nvGraphicFramePr>
        <p:xfrm>
          <a:off x="457915" y="5075557"/>
          <a:ext cx="11306647" cy="1429558"/>
        </p:xfrm>
        <a:graphic>
          <a:graphicData uri="http://schemas.openxmlformats.org/drawingml/2006/table">
            <a:tbl>
              <a:tblPr firstRow="1" bandRow="1">
                <a:tableStyleId>{00A15C55-8517-42AA-B614-E9B94910E393}</a:tableStyleId>
              </a:tblPr>
              <a:tblGrid>
                <a:gridCol w="907059">
                  <a:extLst>
                    <a:ext uri="{9D8B030D-6E8A-4147-A177-3AD203B41FA5}">
                      <a16:colId xmlns:a16="http://schemas.microsoft.com/office/drawing/2014/main" val="1191367756"/>
                    </a:ext>
                  </a:extLst>
                </a:gridCol>
                <a:gridCol w="1881809">
                  <a:extLst>
                    <a:ext uri="{9D8B030D-6E8A-4147-A177-3AD203B41FA5}">
                      <a16:colId xmlns:a16="http://schemas.microsoft.com/office/drawing/2014/main" val="2236844953"/>
                    </a:ext>
                  </a:extLst>
                </a:gridCol>
                <a:gridCol w="7009737">
                  <a:extLst>
                    <a:ext uri="{9D8B030D-6E8A-4147-A177-3AD203B41FA5}">
                      <a16:colId xmlns:a16="http://schemas.microsoft.com/office/drawing/2014/main" val="396409263"/>
                    </a:ext>
                  </a:extLst>
                </a:gridCol>
                <a:gridCol w="1508042">
                  <a:extLst>
                    <a:ext uri="{9D8B030D-6E8A-4147-A177-3AD203B41FA5}">
                      <a16:colId xmlns:a16="http://schemas.microsoft.com/office/drawing/2014/main" val="174002747"/>
                    </a:ext>
                  </a:extLst>
                </a:gridCol>
              </a:tblGrid>
              <a:tr h="303942">
                <a:tc>
                  <a:txBody>
                    <a:bodyPr/>
                    <a:lstStyle/>
                    <a:p>
                      <a:pPr algn="ctr"/>
                      <a:r>
                        <a:rPr kumimoji="1" lang="ja-JP" altLang="en-US" dirty="0"/>
                        <a:t>回</a:t>
                      </a:r>
                    </a:p>
                  </a:txBody>
                  <a:tcPr/>
                </a:tc>
                <a:tc>
                  <a:txBody>
                    <a:bodyPr/>
                    <a:lstStyle/>
                    <a:p>
                      <a:pPr algn="ctr"/>
                      <a:r>
                        <a:rPr kumimoji="1" lang="ja-JP" altLang="en-US" dirty="0" smtClean="0"/>
                        <a:t>開催日</a:t>
                      </a:r>
                      <a:endParaRPr kumimoji="1" lang="ja-JP" altLang="en-US" dirty="0"/>
                    </a:p>
                  </a:txBody>
                  <a:tcPr/>
                </a:tc>
                <a:tc>
                  <a:txBody>
                    <a:bodyPr/>
                    <a:lstStyle/>
                    <a:p>
                      <a:pPr algn="ctr"/>
                      <a:r>
                        <a:rPr kumimoji="1" lang="ja-JP" altLang="en-US" dirty="0"/>
                        <a:t>テーマ</a:t>
                      </a:r>
                    </a:p>
                  </a:txBody>
                  <a:tcPr/>
                </a:tc>
                <a:tc>
                  <a:txBody>
                    <a:bodyPr/>
                    <a:lstStyle/>
                    <a:p>
                      <a:pPr algn="ctr"/>
                      <a:r>
                        <a:rPr kumimoji="1" lang="ja-JP" altLang="en-US" dirty="0" smtClean="0"/>
                        <a:t>登壇企業</a:t>
                      </a:r>
                      <a:endParaRPr kumimoji="1" lang="ja-JP" altLang="en-US" dirty="0"/>
                    </a:p>
                  </a:txBody>
                  <a:tcPr/>
                </a:tc>
                <a:extLst>
                  <a:ext uri="{0D108BD9-81ED-4DB2-BD59-A6C34878D82A}">
                    <a16:rowId xmlns:a16="http://schemas.microsoft.com/office/drawing/2014/main" val="1294964518"/>
                  </a:ext>
                </a:extLst>
              </a:tr>
              <a:tr h="531899">
                <a:tc>
                  <a:txBody>
                    <a:bodyPr/>
                    <a:lstStyle/>
                    <a:p>
                      <a:r>
                        <a:rPr kumimoji="1" lang="ja-JP" altLang="en-US" dirty="0">
                          <a:solidFill>
                            <a:schemeClr val="tx1"/>
                          </a:solidFill>
                        </a:rPr>
                        <a:t>第</a:t>
                      </a:r>
                      <a:r>
                        <a:rPr kumimoji="1" lang="en-US" altLang="ja-JP" dirty="0">
                          <a:solidFill>
                            <a:schemeClr val="tx1"/>
                          </a:solidFill>
                        </a:rPr>
                        <a:t>1</a:t>
                      </a:r>
                      <a:r>
                        <a:rPr kumimoji="1" lang="ja-JP" altLang="en-US" dirty="0">
                          <a:solidFill>
                            <a:schemeClr val="tx1"/>
                          </a:solidFill>
                        </a:rPr>
                        <a:t>回</a:t>
                      </a:r>
                    </a:p>
                  </a:txBody>
                  <a:tcPr/>
                </a:tc>
                <a:tc>
                  <a:txBody>
                    <a:bodyPr/>
                    <a:lstStyle/>
                    <a:p>
                      <a:r>
                        <a:rPr kumimoji="1" lang="en-US" altLang="ja-JP" dirty="0" smtClean="0">
                          <a:solidFill>
                            <a:schemeClr val="tx1"/>
                          </a:solidFill>
                          <a:latin typeface="+mj-ea"/>
                          <a:ea typeface="+mj-ea"/>
                        </a:rPr>
                        <a:t>R4</a:t>
                      </a:r>
                      <a:r>
                        <a:rPr kumimoji="1" lang="ja-JP" altLang="en-US" dirty="0" smtClean="0">
                          <a:solidFill>
                            <a:schemeClr val="tx1"/>
                          </a:solidFill>
                          <a:latin typeface="+mj-ea"/>
                          <a:ea typeface="+mj-ea"/>
                        </a:rPr>
                        <a:t>年</a:t>
                      </a:r>
                      <a:r>
                        <a:rPr kumimoji="1" lang="en-US" altLang="ja-JP" dirty="0" smtClean="0">
                          <a:solidFill>
                            <a:schemeClr val="tx1"/>
                          </a:solidFill>
                          <a:latin typeface="+mj-ea"/>
                          <a:ea typeface="+mj-ea"/>
                        </a:rPr>
                        <a:t>12</a:t>
                      </a:r>
                      <a:r>
                        <a:rPr kumimoji="1" lang="ja-JP" altLang="en-US" dirty="0" smtClean="0">
                          <a:solidFill>
                            <a:schemeClr val="tx1"/>
                          </a:solidFill>
                          <a:latin typeface="+mj-ea"/>
                          <a:ea typeface="+mj-ea"/>
                        </a:rPr>
                        <a:t>月６日</a:t>
                      </a:r>
                      <a:endParaRPr kumimoji="1" lang="ja-JP" altLang="en-US" dirty="0">
                        <a:solidFill>
                          <a:schemeClr val="tx1"/>
                        </a:solidFill>
                        <a:latin typeface="+mj-ea"/>
                        <a:ea typeface="+mj-ea"/>
                      </a:endParaRPr>
                    </a:p>
                  </a:txBody>
                  <a:tcPr/>
                </a:tc>
                <a:tc>
                  <a:txBody>
                    <a:bodyPr/>
                    <a:lstStyle/>
                    <a:p>
                      <a:r>
                        <a:rPr lang="ja-JP" altLang="en-US" sz="1800" dirty="0" smtClean="0">
                          <a:solidFill>
                            <a:schemeClr val="tx1"/>
                          </a:solidFill>
                          <a:latin typeface="Meiryo UI" panose="020B0604030504040204" pitchFamily="50" charset="-128"/>
                          <a:ea typeface="Meiryo UI" panose="020B0604030504040204" pitchFamily="50" charset="-128"/>
                        </a:rPr>
                        <a:t>「脱炭素」～大阪発！ 技術・サービスで脱炭素社会に貢献する～</a:t>
                      </a:r>
                      <a:endParaRPr kumimoji="1" lang="ja-JP" altLang="en-US" dirty="0">
                        <a:solidFill>
                          <a:schemeClr val="tx1"/>
                        </a:solidFill>
                      </a:endParaRPr>
                    </a:p>
                  </a:txBody>
                  <a:tcPr/>
                </a:tc>
                <a:tc>
                  <a:txBody>
                    <a:bodyPr/>
                    <a:lstStyle/>
                    <a:p>
                      <a:r>
                        <a:rPr kumimoji="1" lang="ja-JP" altLang="en-US" dirty="0" smtClean="0">
                          <a:solidFill>
                            <a:schemeClr val="tx1"/>
                          </a:solidFill>
                        </a:rPr>
                        <a:t>１１社</a:t>
                      </a:r>
                      <a:endParaRPr kumimoji="1" lang="ja-JP" altLang="en-US" dirty="0">
                        <a:solidFill>
                          <a:schemeClr val="tx1"/>
                        </a:solidFill>
                      </a:endParaRPr>
                    </a:p>
                  </a:txBody>
                  <a:tcPr/>
                </a:tc>
                <a:extLst>
                  <a:ext uri="{0D108BD9-81ED-4DB2-BD59-A6C34878D82A}">
                    <a16:rowId xmlns:a16="http://schemas.microsoft.com/office/drawing/2014/main" val="22082250"/>
                  </a:ext>
                </a:extLst>
              </a:tr>
              <a:tr h="531899">
                <a:tc>
                  <a:txBody>
                    <a:bodyPr/>
                    <a:lstStyle/>
                    <a:p>
                      <a:r>
                        <a:rPr kumimoji="1" lang="ja-JP" altLang="en-US" dirty="0">
                          <a:solidFill>
                            <a:schemeClr val="tx1"/>
                          </a:solidFill>
                        </a:rPr>
                        <a:t>第</a:t>
                      </a:r>
                      <a:r>
                        <a:rPr kumimoji="1" lang="en-US" altLang="ja-JP" dirty="0">
                          <a:solidFill>
                            <a:schemeClr val="tx1"/>
                          </a:solidFill>
                        </a:rPr>
                        <a:t>2</a:t>
                      </a:r>
                      <a:r>
                        <a:rPr kumimoji="1" lang="ja-JP" altLang="en-US" dirty="0">
                          <a:solidFill>
                            <a:schemeClr val="tx1"/>
                          </a:solidFill>
                        </a:rPr>
                        <a:t>回</a:t>
                      </a:r>
                    </a:p>
                  </a:txBody>
                  <a:tcPr/>
                </a:tc>
                <a:tc>
                  <a:txBody>
                    <a:bodyPr/>
                    <a:lstStyle/>
                    <a:p>
                      <a:r>
                        <a:rPr kumimoji="1" lang="en-US" altLang="ja-JP" dirty="0" smtClean="0">
                          <a:solidFill>
                            <a:schemeClr val="tx1"/>
                          </a:solidFill>
                          <a:latin typeface="+mj-ea"/>
                          <a:ea typeface="+mj-ea"/>
                        </a:rPr>
                        <a:t>R4</a:t>
                      </a:r>
                      <a:r>
                        <a:rPr kumimoji="1" lang="ja-JP" altLang="en-US" dirty="0" smtClean="0">
                          <a:solidFill>
                            <a:schemeClr val="tx1"/>
                          </a:solidFill>
                          <a:latin typeface="+mj-ea"/>
                          <a:ea typeface="+mj-ea"/>
                        </a:rPr>
                        <a:t>年</a:t>
                      </a:r>
                      <a:r>
                        <a:rPr kumimoji="1" lang="en-US" altLang="ja-JP" dirty="0" smtClean="0">
                          <a:solidFill>
                            <a:schemeClr val="tx1"/>
                          </a:solidFill>
                          <a:latin typeface="+mj-ea"/>
                          <a:ea typeface="+mj-ea"/>
                        </a:rPr>
                        <a:t>12</a:t>
                      </a:r>
                      <a:r>
                        <a:rPr kumimoji="1" lang="ja-JP" altLang="en-US" dirty="0" smtClean="0">
                          <a:solidFill>
                            <a:schemeClr val="tx1"/>
                          </a:solidFill>
                          <a:latin typeface="+mj-ea"/>
                          <a:ea typeface="+mj-ea"/>
                        </a:rPr>
                        <a:t>月７日</a:t>
                      </a:r>
                      <a:endParaRPr kumimoji="1" lang="ja-JP" altLang="en-US" dirty="0">
                        <a:solidFill>
                          <a:schemeClr val="tx1"/>
                        </a:solidFill>
                        <a:latin typeface="+mj-ea"/>
                        <a:ea typeface="+mj-ea"/>
                      </a:endParaRPr>
                    </a:p>
                  </a:txBody>
                  <a:tcPr/>
                </a:tc>
                <a:tc>
                  <a:txBody>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lang="ja-JP" altLang="en-US" sz="1800" dirty="0" smtClean="0">
                          <a:solidFill>
                            <a:schemeClr val="tx1"/>
                          </a:solidFill>
                          <a:latin typeface="Meiryo UI" panose="020B0604030504040204" pitchFamily="50" charset="-128"/>
                          <a:ea typeface="Meiryo UI" panose="020B0604030504040204" pitchFamily="50" charset="-128"/>
                        </a:rPr>
                        <a:t>「いのち・くらし」～大阪発！ 技術・サービスでウェルビーイングに貢献する～</a:t>
                      </a:r>
                    </a:p>
                  </a:txBody>
                  <a:tcPr/>
                </a:tc>
                <a:tc>
                  <a:txBody>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lang="ja-JP" altLang="en-US" sz="1800" dirty="0" smtClean="0">
                          <a:solidFill>
                            <a:schemeClr val="tx1"/>
                          </a:solidFill>
                          <a:latin typeface="Meiryo UI" panose="020B0604030504040204" pitchFamily="50" charset="-128"/>
                          <a:ea typeface="Meiryo UI" panose="020B0604030504040204" pitchFamily="50" charset="-128"/>
                        </a:rPr>
                        <a:t>１２社</a:t>
                      </a:r>
                    </a:p>
                  </a:txBody>
                  <a:tcPr/>
                </a:tc>
                <a:extLst>
                  <a:ext uri="{0D108BD9-81ED-4DB2-BD59-A6C34878D82A}">
                    <a16:rowId xmlns:a16="http://schemas.microsoft.com/office/drawing/2014/main" val="2452982316"/>
                  </a:ext>
                </a:extLst>
              </a:tr>
            </a:tbl>
          </a:graphicData>
        </a:graphic>
      </p:graphicFrame>
      <p:pic>
        <p:nvPicPr>
          <p:cNvPr id="7" name="図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938032" y="98642"/>
            <a:ext cx="360000" cy="360000"/>
          </a:xfrm>
          <a:prstGeom prst="rect">
            <a:avLst/>
          </a:prstGeom>
        </p:spPr>
      </p:pic>
      <p:pic>
        <p:nvPicPr>
          <p:cNvPr id="8" name="図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313382" y="98642"/>
            <a:ext cx="360000" cy="360000"/>
          </a:xfrm>
          <a:prstGeom prst="rect">
            <a:avLst/>
          </a:prstGeom>
        </p:spPr>
      </p:pic>
      <p:pic>
        <p:nvPicPr>
          <p:cNvPr id="9" name="図 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0703634" y="98642"/>
            <a:ext cx="360000" cy="360000"/>
          </a:xfrm>
          <a:prstGeom prst="rect">
            <a:avLst/>
          </a:prstGeom>
        </p:spPr>
      </p:pic>
      <p:pic>
        <p:nvPicPr>
          <p:cNvPr id="10" name="図 9"/>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073764" y="98642"/>
            <a:ext cx="360000" cy="360000"/>
          </a:xfrm>
          <a:prstGeom prst="rect">
            <a:avLst/>
          </a:prstGeom>
        </p:spPr>
      </p:pic>
      <p:pic>
        <p:nvPicPr>
          <p:cNvPr id="11" name="図 10"/>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443894" y="98642"/>
            <a:ext cx="360000" cy="360000"/>
          </a:xfrm>
          <a:prstGeom prst="rect">
            <a:avLst/>
          </a:prstGeom>
        </p:spPr>
      </p:pic>
      <p:pic>
        <p:nvPicPr>
          <p:cNvPr id="14" name="図 13"/>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1815209" y="98642"/>
            <a:ext cx="360000" cy="360000"/>
          </a:xfrm>
          <a:prstGeom prst="rect">
            <a:avLst/>
          </a:prstGeom>
        </p:spPr>
      </p:pic>
      <p:pic>
        <p:nvPicPr>
          <p:cNvPr id="15" name="図 14"/>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9925634" y="570882"/>
            <a:ext cx="360000" cy="360000"/>
          </a:xfrm>
          <a:prstGeom prst="rect">
            <a:avLst/>
          </a:prstGeom>
        </p:spPr>
      </p:pic>
      <p:pic>
        <p:nvPicPr>
          <p:cNvPr id="16" name="図 15"/>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10313382" y="570882"/>
            <a:ext cx="360000" cy="360000"/>
          </a:xfrm>
          <a:prstGeom prst="rect">
            <a:avLst/>
          </a:prstGeom>
        </p:spPr>
      </p:pic>
      <p:pic>
        <p:nvPicPr>
          <p:cNvPr id="17" name="図 16"/>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10693573" y="570882"/>
            <a:ext cx="360000" cy="360000"/>
          </a:xfrm>
          <a:prstGeom prst="rect">
            <a:avLst/>
          </a:prstGeom>
        </p:spPr>
      </p:pic>
      <p:pic>
        <p:nvPicPr>
          <p:cNvPr id="18" name="図 17"/>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11073764" y="570882"/>
            <a:ext cx="360000" cy="360000"/>
          </a:xfrm>
          <a:prstGeom prst="rect">
            <a:avLst/>
          </a:prstGeom>
        </p:spPr>
      </p:pic>
      <p:pic>
        <p:nvPicPr>
          <p:cNvPr id="19" name="図 18"/>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11443894" y="570882"/>
            <a:ext cx="360000" cy="360000"/>
          </a:xfrm>
          <a:prstGeom prst="rect">
            <a:avLst/>
          </a:prstGeom>
        </p:spPr>
      </p:pic>
      <p:pic>
        <p:nvPicPr>
          <p:cNvPr id="20" name="図 19"/>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11815209" y="570882"/>
            <a:ext cx="360000" cy="360000"/>
          </a:xfrm>
          <a:prstGeom prst="rect">
            <a:avLst/>
          </a:prstGeom>
        </p:spPr>
      </p:pic>
      <p:pic>
        <p:nvPicPr>
          <p:cNvPr id="21" name="図 20"/>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9925634" y="1065296"/>
            <a:ext cx="360000" cy="360000"/>
          </a:xfrm>
          <a:prstGeom prst="rect">
            <a:avLst/>
          </a:prstGeom>
        </p:spPr>
      </p:pic>
      <p:pic>
        <p:nvPicPr>
          <p:cNvPr id="22" name="図 21"/>
          <p:cNvPicPr>
            <a:picLocks noChangeAspect="1"/>
          </p:cNvPicPr>
          <p:nvPr/>
        </p:nvPicPr>
        <p:blipFill>
          <a:blip r:embed="rId17" cstate="print">
            <a:extLst>
              <a:ext uri="{28A0092B-C50C-407E-A947-70E740481C1C}">
                <a14:useLocalDpi xmlns:a14="http://schemas.microsoft.com/office/drawing/2010/main" val="0"/>
              </a:ext>
            </a:extLst>
          </a:blip>
          <a:stretch>
            <a:fillRect/>
          </a:stretch>
        </p:blipFill>
        <p:spPr>
          <a:xfrm>
            <a:off x="10305461" y="1065296"/>
            <a:ext cx="360000" cy="360000"/>
          </a:xfrm>
          <a:prstGeom prst="rect">
            <a:avLst/>
          </a:prstGeom>
        </p:spPr>
      </p:pic>
      <p:pic>
        <p:nvPicPr>
          <p:cNvPr id="23" name="図 22"/>
          <p:cNvPicPr>
            <a:picLocks noChangeAspect="1"/>
          </p:cNvPicPr>
          <p:nvPr/>
        </p:nvPicPr>
        <p:blipFill>
          <a:blip r:embed="rId18" cstate="print">
            <a:extLst>
              <a:ext uri="{28A0092B-C50C-407E-A947-70E740481C1C}">
                <a14:useLocalDpi xmlns:a14="http://schemas.microsoft.com/office/drawing/2010/main" val="0"/>
              </a:ext>
            </a:extLst>
          </a:blip>
          <a:stretch>
            <a:fillRect/>
          </a:stretch>
        </p:blipFill>
        <p:spPr>
          <a:xfrm>
            <a:off x="10693573" y="1065296"/>
            <a:ext cx="360000" cy="360000"/>
          </a:xfrm>
          <a:prstGeom prst="rect">
            <a:avLst/>
          </a:prstGeom>
        </p:spPr>
      </p:pic>
      <p:pic>
        <p:nvPicPr>
          <p:cNvPr id="24" name="図 23"/>
          <p:cNvPicPr>
            <a:picLocks noChangeAspect="1"/>
          </p:cNvPicPr>
          <p:nvPr/>
        </p:nvPicPr>
        <p:blipFill>
          <a:blip r:embed="rId19" cstate="print">
            <a:extLst>
              <a:ext uri="{28A0092B-C50C-407E-A947-70E740481C1C}">
                <a14:useLocalDpi xmlns:a14="http://schemas.microsoft.com/office/drawing/2010/main" val="0"/>
              </a:ext>
            </a:extLst>
          </a:blip>
          <a:stretch>
            <a:fillRect/>
          </a:stretch>
        </p:blipFill>
        <p:spPr>
          <a:xfrm>
            <a:off x="11083894" y="1065296"/>
            <a:ext cx="360000" cy="360000"/>
          </a:xfrm>
          <a:prstGeom prst="rect">
            <a:avLst/>
          </a:prstGeom>
        </p:spPr>
      </p:pic>
      <p:pic>
        <p:nvPicPr>
          <p:cNvPr id="25" name="図 24"/>
          <p:cNvPicPr>
            <a:picLocks noChangeAspect="1"/>
          </p:cNvPicPr>
          <p:nvPr/>
        </p:nvPicPr>
        <p:blipFill>
          <a:blip r:embed="rId20" cstate="print">
            <a:extLst>
              <a:ext uri="{28A0092B-C50C-407E-A947-70E740481C1C}">
                <a14:useLocalDpi xmlns:a14="http://schemas.microsoft.com/office/drawing/2010/main" val="0"/>
              </a:ext>
            </a:extLst>
          </a:blip>
          <a:stretch>
            <a:fillRect/>
          </a:stretch>
        </p:blipFill>
        <p:spPr>
          <a:xfrm>
            <a:off x="11474215" y="1065296"/>
            <a:ext cx="360000" cy="360000"/>
          </a:xfrm>
          <a:prstGeom prst="rect">
            <a:avLst/>
          </a:prstGeom>
        </p:spPr>
      </p:pic>
    </p:spTree>
    <p:extLst>
      <p:ext uri="{BB962C8B-B14F-4D97-AF65-F5344CB8AC3E}">
        <p14:creationId xmlns:p14="http://schemas.microsoft.com/office/powerpoint/2010/main" val="257029320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120463" y="171421"/>
            <a:ext cx="11071538" cy="1325563"/>
          </a:xfrm>
        </p:spPr>
        <p:txBody>
          <a:bodyPr>
            <a:normAutofit/>
          </a:bodyPr>
          <a:lstStyle/>
          <a:p>
            <a:r>
              <a:rPr lang="ja-JP" altLang="en-US" dirty="0">
                <a:latin typeface="Meiryo UI" panose="020B0604030504040204" pitchFamily="50" charset="-128"/>
                <a:ea typeface="Meiryo UI" panose="020B0604030504040204" pitchFamily="50" charset="-128"/>
              </a:rPr>
              <a:t>サイクルツーリズム推進に向けた実証実験</a:t>
            </a:r>
            <a:r>
              <a:rPr lang="en-US" altLang="ja-JP" dirty="0">
                <a:latin typeface="Meiryo UI" panose="020B0604030504040204" pitchFamily="50" charset="-128"/>
                <a:ea typeface="Meiryo UI" panose="020B0604030504040204" pitchFamily="50" charset="-128"/>
              </a:rPr>
              <a:t/>
            </a:r>
            <a:br>
              <a:rPr lang="en-US" altLang="ja-JP" dirty="0">
                <a:latin typeface="Meiryo UI" panose="020B0604030504040204" pitchFamily="50" charset="-128"/>
                <a:ea typeface="Meiryo UI" panose="020B0604030504040204" pitchFamily="50" charset="-128"/>
              </a:rPr>
            </a:br>
            <a:r>
              <a:rPr lang="ja-JP" altLang="en-US" sz="3200" dirty="0">
                <a:latin typeface="Meiryo UI" panose="020B0604030504040204" pitchFamily="50" charset="-128"/>
                <a:ea typeface="Meiryo UI" panose="020B0604030504040204" pitchFamily="50" charset="-128"/>
              </a:rPr>
              <a:t>（府民文化部文化・スポーツ室スポーツ振興課）</a:t>
            </a:r>
            <a:endParaRPr kumimoji="1" lang="ja-JP" altLang="en-US" sz="3200" dirty="0">
              <a:latin typeface="Meiryo UI" panose="020B0604030504040204" pitchFamily="50" charset="-128"/>
              <a:ea typeface="Meiryo UI" panose="020B0604030504040204" pitchFamily="50" charset="-128"/>
            </a:endParaRPr>
          </a:p>
        </p:txBody>
      </p:sp>
      <p:sp>
        <p:nvSpPr>
          <p:cNvPr id="3" name="スライド番号プレースホルダー 2"/>
          <p:cNvSpPr>
            <a:spLocks noGrp="1"/>
          </p:cNvSpPr>
          <p:nvPr>
            <p:ph type="sldNum" sz="quarter" idx="12"/>
          </p:nvPr>
        </p:nvSpPr>
        <p:spPr/>
        <p:txBody>
          <a:bodyPr/>
          <a:lstStyle/>
          <a:p>
            <a:fld id="{C9D87D91-12A4-4BCD-BC1C-9D22FB415AC1}" type="slidenum">
              <a:rPr kumimoji="1" lang="ja-JP" altLang="en-US" smtClean="0"/>
              <a:t>19</a:t>
            </a:fld>
            <a:endParaRPr kumimoji="1" lang="ja-JP" altLang="en-US"/>
          </a:p>
        </p:txBody>
      </p:sp>
      <p:sp>
        <p:nvSpPr>
          <p:cNvPr id="7" name="正方形/長方形 6"/>
          <p:cNvSpPr/>
          <p:nvPr/>
        </p:nvSpPr>
        <p:spPr>
          <a:xfrm>
            <a:off x="79385" y="1507217"/>
            <a:ext cx="11953462" cy="2246769"/>
          </a:xfrm>
          <a:prstGeom prst="rect">
            <a:avLst/>
          </a:prstGeom>
        </p:spPr>
        <p:txBody>
          <a:bodyPr wrap="square">
            <a:spAutoFit/>
          </a:bodyPr>
          <a:lstStyle/>
          <a:p>
            <a:r>
              <a:rPr lang="ja-JP" altLang="en-US" sz="2000" dirty="0" smtClean="0">
                <a:latin typeface="Meiryo UI" panose="020B0604030504040204" pitchFamily="50" charset="-128"/>
                <a:ea typeface="Meiryo UI" panose="020B0604030504040204" pitchFamily="50" charset="-128"/>
              </a:rPr>
              <a:t>事業目的： </a:t>
            </a:r>
            <a:r>
              <a:rPr lang="ja-JP" altLang="en-US" sz="2000" dirty="0">
                <a:latin typeface="Meiryo UI" panose="020B0604030504040204" pitchFamily="50" charset="-128"/>
                <a:ea typeface="Meiryo UI" panose="020B0604030504040204" pitchFamily="50" charset="-128"/>
              </a:rPr>
              <a:t>試合観戦と</a:t>
            </a:r>
            <a:r>
              <a:rPr lang="ja-JP" altLang="en-US" sz="2000" dirty="0" smtClean="0">
                <a:latin typeface="Meiryo UI" panose="020B0604030504040204" pitchFamily="50" charset="-128"/>
                <a:ea typeface="Meiryo UI" panose="020B0604030504040204" pitchFamily="50" charset="-128"/>
              </a:rPr>
              <a:t>シェアサイクルを</a:t>
            </a:r>
            <a:r>
              <a:rPr lang="ja-JP" altLang="en-US" sz="2000" dirty="0">
                <a:latin typeface="Meiryo UI" panose="020B0604030504040204" pitchFamily="50" charset="-128"/>
                <a:ea typeface="Meiryo UI" panose="020B0604030504040204" pitchFamily="50" charset="-128"/>
              </a:rPr>
              <a:t>組み合わせ、スポーツと地域資源（観光・文化・食等）を</a:t>
            </a:r>
            <a:r>
              <a:rPr lang="ja-JP" altLang="en-US" sz="2000" dirty="0" smtClean="0">
                <a:latin typeface="Meiryo UI" panose="020B0604030504040204" pitchFamily="50" charset="-128"/>
                <a:ea typeface="Meiryo UI" panose="020B0604030504040204" pitchFamily="50" charset="-128"/>
              </a:rPr>
              <a:t>結び付ける</a:t>
            </a:r>
            <a:endParaRPr lang="en-US" altLang="ja-JP" sz="2000" dirty="0" smtClean="0">
              <a:latin typeface="Meiryo UI" panose="020B0604030504040204" pitchFamily="50" charset="-128"/>
              <a:ea typeface="Meiryo UI" panose="020B0604030504040204" pitchFamily="50" charset="-128"/>
            </a:endParaRPr>
          </a:p>
          <a:p>
            <a:r>
              <a:rPr lang="en-US" altLang="ja-JP" sz="2000" dirty="0">
                <a:latin typeface="Meiryo UI" panose="020B0604030504040204" pitchFamily="50" charset="-128"/>
                <a:ea typeface="Meiryo UI" panose="020B0604030504040204" pitchFamily="50" charset="-128"/>
              </a:rPr>
              <a:t>	</a:t>
            </a:r>
            <a:r>
              <a:rPr lang="ja-JP" altLang="en-US" sz="2000" dirty="0" smtClean="0">
                <a:latin typeface="Meiryo UI" panose="020B0604030504040204" pitchFamily="50" charset="-128"/>
                <a:ea typeface="Meiryo UI" panose="020B0604030504040204" pitchFamily="50" charset="-128"/>
              </a:rPr>
              <a:t>　　 こと</a:t>
            </a:r>
            <a:r>
              <a:rPr lang="ja-JP" altLang="en-US" sz="2000" dirty="0">
                <a:latin typeface="Meiryo UI" panose="020B0604030504040204" pitchFamily="50" charset="-128"/>
                <a:ea typeface="Meiryo UI" panose="020B0604030504040204" pitchFamily="50" charset="-128"/>
              </a:rPr>
              <a:t>により</a:t>
            </a:r>
            <a:r>
              <a:rPr lang="ja-JP" altLang="en-US" sz="2000" dirty="0" smtClean="0">
                <a:latin typeface="Meiryo UI" panose="020B0604030504040204" pitchFamily="50" charset="-128"/>
                <a:ea typeface="Meiryo UI" panose="020B0604030504040204" pitchFamily="50" charset="-128"/>
              </a:rPr>
              <a:t>、</a:t>
            </a:r>
            <a:r>
              <a:rPr lang="ja-JP" altLang="en-US" sz="2000" dirty="0">
                <a:latin typeface="Meiryo UI" panose="020B0604030504040204" pitchFamily="50" charset="-128"/>
                <a:ea typeface="Meiryo UI" panose="020B0604030504040204" pitchFamily="50" charset="-128"/>
              </a:rPr>
              <a:t>トップ</a:t>
            </a:r>
            <a:r>
              <a:rPr lang="ja-JP" altLang="en-US" sz="2000" dirty="0" smtClean="0">
                <a:latin typeface="Meiryo UI" panose="020B0604030504040204" pitchFamily="50" charset="-128"/>
                <a:ea typeface="Meiryo UI" panose="020B0604030504040204" pitchFamily="50" charset="-128"/>
              </a:rPr>
              <a:t>スポーツチーム</a:t>
            </a:r>
            <a:r>
              <a:rPr lang="ja-JP" altLang="en-US" sz="2000" dirty="0">
                <a:latin typeface="Meiryo UI" panose="020B0604030504040204" pitchFamily="50" charset="-128"/>
                <a:ea typeface="Meiryo UI" panose="020B0604030504040204" pitchFamily="50" charset="-128"/>
              </a:rPr>
              <a:t>と連携したスポーツツーリズムを推進し、地域の活性化及び生涯スポーツ</a:t>
            </a:r>
            <a:r>
              <a:rPr lang="ja-JP" altLang="en-US" sz="2000" dirty="0" smtClean="0">
                <a:latin typeface="Meiryo UI" panose="020B0604030504040204" pitchFamily="50" charset="-128"/>
                <a:ea typeface="Meiryo UI" panose="020B0604030504040204" pitchFamily="50" charset="-128"/>
              </a:rPr>
              <a:t>の</a:t>
            </a:r>
            <a:r>
              <a:rPr lang="en-US" altLang="ja-JP" sz="2000" dirty="0" smtClean="0">
                <a:latin typeface="Meiryo UI" panose="020B0604030504040204" pitchFamily="50" charset="-128"/>
                <a:ea typeface="Meiryo UI" panose="020B0604030504040204" pitchFamily="50" charset="-128"/>
              </a:rPr>
              <a:t>	</a:t>
            </a:r>
            <a:r>
              <a:rPr lang="ja-JP" altLang="en-US" sz="2000" dirty="0" smtClean="0">
                <a:latin typeface="Meiryo UI" panose="020B0604030504040204" pitchFamily="50" charset="-128"/>
                <a:ea typeface="Meiryo UI" panose="020B0604030504040204" pitchFamily="50" charset="-128"/>
              </a:rPr>
              <a:t>　　 振興</a:t>
            </a:r>
            <a:r>
              <a:rPr lang="ja-JP" altLang="en-US" sz="2000" dirty="0">
                <a:latin typeface="Meiryo UI" panose="020B0604030504040204" pitchFamily="50" charset="-128"/>
                <a:ea typeface="Meiryo UI" panose="020B0604030504040204" pitchFamily="50" charset="-128"/>
              </a:rPr>
              <a:t>をめざす</a:t>
            </a:r>
            <a:r>
              <a:rPr lang="ja-JP" altLang="en-US" sz="2000" dirty="0" smtClean="0">
                <a:latin typeface="Meiryo UI" panose="020B0604030504040204" pitchFamily="50" charset="-128"/>
                <a:ea typeface="Meiryo UI" panose="020B0604030504040204" pitchFamily="50" charset="-128"/>
              </a:rPr>
              <a:t>。</a:t>
            </a:r>
            <a:endParaRPr lang="en-US" altLang="ja-JP" sz="2000" dirty="0" smtClean="0">
              <a:latin typeface="Meiryo UI" panose="020B0604030504040204" pitchFamily="50" charset="-128"/>
              <a:ea typeface="Meiryo UI" panose="020B0604030504040204" pitchFamily="50" charset="-128"/>
            </a:endParaRPr>
          </a:p>
          <a:p>
            <a:r>
              <a:rPr lang="ja-JP" altLang="en-US" sz="2000" dirty="0" smtClean="0">
                <a:latin typeface="Meiryo UI" panose="020B0604030504040204" pitchFamily="50" charset="-128"/>
                <a:ea typeface="Meiryo UI" panose="020B0604030504040204" pitchFamily="50" charset="-128"/>
              </a:rPr>
              <a:t>事業内容：「</a:t>
            </a:r>
            <a:r>
              <a:rPr lang="ja-JP" altLang="en-US" sz="2000" dirty="0">
                <a:latin typeface="Meiryo UI" panose="020B0604030504040204" pitchFamily="50" charset="-128"/>
                <a:ea typeface="Meiryo UI" panose="020B0604030504040204" pitchFamily="50" charset="-128"/>
              </a:rPr>
              <a:t>みるスポーツ（試合観戦）」と「するスポーツ（シェアサイクルの利用）」</a:t>
            </a:r>
            <a:r>
              <a:rPr lang="ja-JP" altLang="en-US" sz="2000" dirty="0" smtClean="0">
                <a:latin typeface="Meiryo UI" panose="020B0604030504040204" pitchFamily="50" charset="-128"/>
                <a:ea typeface="Meiryo UI" panose="020B0604030504040204" pitchFamily="50" charset="-128"/>
              </a:rPr>
              <a:t>の組み合わせ</a:t>
            </a:r>
            <a:r>
              <a:rPr lang="ja-JP" altLang="en-US" sz="2000" dirty="0">
                <a:latin typeface="Meiryo UI" panose="020B0604030504040204" pitchFamily="50" charset="-128"/>
                <a:ea typeface="Meiryo UI" panose="020B0604030504040204" pitchFamily="50" charset="-128"/>
              </a:rPr>
              <a:t>により、</a:t>
            </a:r>
            <a:r>
              <a:rPr lang="en-US" altLang="ja-JP" sz="2000" dirty="0">
                <a:latin typeface="Meiryo UI" panose="020B0604030504040204" pitchFamily="50" charset="-128"/>
                <a:ea typeface="Meiryo UI" panose="020B0604030504040204" pitchFamily="50" charset="-128"/>
              </a:rPr>
              <a:t>CO2</a:t>
            </a:r>
            <a:r>
              <a:rPr lang="ja-JP" altLang="en-US" sz="2000" dirty="0">
                <a:latin typeface="Meiryo UI" panose="020B0604030504040204" pitchFamily="50" charset="-128"/>
                <a:ea typeface="Meiryo UI" panose="020B0604030504040204" pitchFamily="50" charset="-128"/>
              </a:rPr>
              <a:t>削減</a:t>
            </a:r>
            <a:r>
              <a:rPr lang="ja-JP" altLang="en-US" sz="2000" dirty="0" smtClean="0">
                <a:latin typeface="Meiryo UI" panose="020B0604030504040204" pitchFamily="50" charset="-128"/>
                <a:ea typeface="Meiryo UI" panose="020B0604030504040204" pitchFamily="50" charset="-128"/>
              </a:rPr>
              <a:t>を</a:t>
            </a:r>
            <a:r>
              <a:rPr lang="en-US" altLang="ja-JP" sz="2000" dirty="0" smtClean="0">
                <a:latin typeface="Meiryo UI" panose="020B0604030504040204" pitchFamily="50" charset="-128"/>
                <a:ea typeface="Meiryo UI" panose="020B0604030504040204" pitchFamily="50" charset="-128"/>
              </a:rPr>
              <a:t>	</a:t>
            </a:r>
            <a:r>
              <a:rPr lang="ja-JP" altLang="en-US" sz="2000" dirty="0" smtClean="0">
                <a:latin typeface="Meiryo UI" panose="020B0604030504040204" pitchFamily="50" charset="-128"/>
                <a:ea typeface="Meiryo UI" panose="020B0604030504040204" pitchFamily="50" charset="-128"/>
              </a:rPr>
              <a:t>　　めざしたエコ</a:t>
            </a:r>
            <a:r>
              <a:rPr lang="ja-JP" altLang="en-US" sz="2000" dirty="0">
                <a:latin typeface="Meiryo UI" panose="020B0604030504040204" pitchFamily="50" charset="-128"/>
                <a:ea typeface="Meiryo UI" panose="020B0604030504040204" pitchFamily="50" charset="-128"/>
              </a:rPr>
              <a:t>な観戦スタイルを創出</a:t>
            </a:r>
          </a:p>
          <a:p>
            <a:r>
              <a:rPr lang="en-US" altLang="ja-JP" sz="2000" dirty="0" smtClean="0">
                <a:latin typeface="Meiryo UI" panose="020B0604030504040204" pitchFamily="50" charset="-128"/>
                <a:ea typeface="Meiryo UI" panose="020B0604030504040204" pitchFamily="50" charset="-128"/>
              </a:rPr>
              <a:t>	</a:t>
            </a:r>
            <a:r>
              <a:rPr lang="ja-JP" altLang="en-US" sz="2000" dirty="0" smtClean="0">
                <a:latin typeface="Meiryo UI" panose="020B0604030504040204" pitchFamily="50" charset="-128"/>
                <a:ea typeface="Meiryo UI" panose="020B0604030504040204" pitchFamily="50" charset="-128"/>
              </a:rPr>
              <a:t>　　シェアサイクル</a:t>
            </a:r>
            <a:r>
              <a:rPr lang="ja-JP" altLang="en-US" sz="2000" dirty="0">
                <a:latin typeface="Meiryo UI" panose="020B0604030504040204" pitchFamily="50" charset="-128"/>
                <a:ea typeface="Meiryo UI" panose="020B0604030504040204" pitchFamily="50" charset="-128"/>
              </a:rPr>
              <a:t>の活用により</a:t>
            </a:r>
            <a:r>
              <a:rPr lang="ja-JP" altLang="en-US" sz="2000" dirty="0" smtClean="0">
                <a:latin typeface="Meiryo UI" panose="020B0604030504040204" pitchFamily="50" charset="-128"/>
                <a:ea typeface="Meiryo UI" panose="020B0604030504040204" pitchFamily="50" charset="-128"/>
              </a:rPr>
              <a:t>、市内の</a:t>
            </a:r>
            <a:r>
              <a:rPr lang="ja-JP" altLang="en-US" sz="2000" dirty="0">
                <a:latin typeface="Meiryo UI" panose="020B0604030504040204" pitchFamily="50" charset="-128"/>
                <a:ea typeface="Meiryo UI" panose="020B0604030504040204" pitchFamily="50" charset="-128"/>
              </a:rPr>
              <a:t>周遊性を高め、試合観戦前後</a:t>
            </a:r>
            <a:r>
              <a:rPr lang="ja-JP" altLang="en-US" sz="2000" dirty="0" smtClean="0">
                <a:latin typeface="Meiryo UI" panose="020B0604030504040204" pitchFamily="50" charset="-128"/>
                <a:ea typeface="Meiryo UI" panose="020B0604030504040204" pitchFamily="50" charset="-128"/>
              </a:rPr>
              <a:t>にスタジアム周辺</a:t>
            </a:r>
            <a:r>
              <a:rPr lang="ja-JP" altLang="en-US" sz="2000" dirty="0">
                <a:latin typeface="Meiryo UI" panose="020B0604030504040204" pitchFamily="50" charset="-128"/>
                <a:ea typeface="Meiryo UI" panose="020B0604030504040204" pitchFamily="50" charset="-128"/>
              </a:rPr>
              <a:t>の様々な地域</a:t>
            </a:r>
            <a:r>
              <a:rPr lang="ja-JP" altLang="en-US" sz="2000" dirty="0" smtClean="0">
                <a:latin typeface="Meiryo UI" panose="020B0604030504040204" pitchFamily="50" charset="-128"/>
                <a:ea typeface="Meiryo UI" panose="020B0604030504040204" pitchFamily="50" charset="-128"/>
              </a:rPr>
              <a:t>資源</a:t>
            </a:r>
            <a:endParaRPr lang="en-US" altLang="ja-JP" sz="2000" dirty="0" smtClean="0">
              <a:latin typeface="Meiryo UI" panose="020B0604030504040204" pitchFamily="50" charset="-128"/>
              <a:ea typeface="Meiryo UI" panose="020B0604030504040204" pitchFamily="50" charset="-128"/>
            </a:endParaRPr>
          </a:p>
          <a:p>
            <a:r>
              <a:rPr lang="en-US" altLang="ja-JP" sz="2000" dirty="0">
                <a:latin typeface="Meiryo UI" panose="020B0604030504040204" pitchFamily="50" charset="-128"/>
                <a:ea typeface="Meiryo UI" panose="020B0604030504040204" pitchFamily="50" charset="-128"/>
              </a:rPr>
              <a:t>	</a:t>
            </a:r>
            <a:r>
              <a:rPr lang="ja-JP" altLang="en-US" sz="2000" dirty="0" smtClean="0">
                <a:latin typeface="Meiryo UI" panose="020B0604030504040204" pitchFamily="50" charset="-128"/>
                <a:ea typeface="Meiryo UI" panose="020B0604030504040204" pitchFamily="50" charset="-128"/>
              </a:rPr>
              <a:t>　（観光</a:t>
            </a:r>
            <a:r>
              <a:rPr lang="ja-JP" altLang="en-US" sz="2000" dirty="0">
                <a:latin typeface="Meiryo UI" panose="020B0604030504040204" pitchFamily="50" charset="-128"/>
                <a:ea typeface="Meiryo UI" panose="020B0604030504040204" pitchFamily="50" charset="-128"/>
              </a:rPr>
              <a:t>・文化・食等）</a:t>
            </a:r>
            <a:r>
              <a:rPr lang="ja-JP" altLang="en-US" sz="2000" dirty="0" smtClean="0">
                <a:latin typeface="Meiryo UI" panose="020B0604030504040204" pitchFamily="50" charset="-128"/>
                <a:ea typeface="Meiryo UI" panose="020B0604030504040204" pitchFamily="50" charset="-128"/>
              </a:rPr>
              <a:t>を巡る</a:t>
            </a:r>
            <a:r>
              <a:rPr lang="ja-JP" altLang="en-US" sz="2000" dirty="0">
                <a:latin typeface="Meiryo UI" panose="020B0604030504040204" pitchFamily="50" charset="-128"/>
                <a:ea typeface="Meiryo UI" panose="020B0604030504040204" pitchFamily="50" charset="-128"/>
              </a:rPr>
              <a:t>サイクルツーリズムを</a:t>
            </a:r>
            <a:r>
              <a:rPr lang="ja-JP" altLang="en-US" sz="2000" dirty="0" smtClean="0">
                <a:latin typeface="Meiryo UI" panose="020B0604030504040204" pitchFamily="50" charset="-128"/>
                <a:ea typeface="Meiryo UI" panose="020B0604030504040204" pitchFamily="50" charset="-128"/>
              </a:rPr>
              <a:t>推進</a:t>
            </a:r>
            <a:endParaRPr lang="ja-JP" altLang="en-US" sz="2000" dirty="0">
              <a:latin typeface="Meiryo UI" panose="020B0604030504040204" pitchFamily="50" charset="-128"/>
              <a:ea typeface="Meiryo UI" panose="020B0604030504040204" pitchFamily="50" charset="-128"/>
            </a:endParaRPr>
          </a:p>
        </p:txBody>
      </p:sp>
      <p:graphicFrame>
        <p:nvGraphicFramePr>
          <p:cNvPr id="8" name="表 9">
            <a:extLst>
              <a:ext uri="{FF2B5EF4-FFF2-40B4-BE49-F238E27FC236}">
                <a16:creationId xmlns:a16="http://schemas.microsoft.com/office/drawing/2014/main" id="{D56C0786-C45A-4F5D-B3B8-9A0766ED8E0C}"/>
              </a:ext>
            </a:extLst>
          </p:cNvPr>
          <p:cNvGraphicFramePr>
            <a:graphicFrameLocks noGrp="1"/>
          </p:cNvGraphicFramePr>
          <p:nvPr>
            <p:extLst>
              <p:ext uri="{D42A27DB-BD31-4B8C-83A1-F6EECF244321}">
                <p14:modId xmlns:p14="http://schemas.microsoft.com/office/powerpoint/2010/main" val="1626534606"/>
              </p:ext>
            </p:extLst>
          </p:nvPr>
        </p:nvGraphicFramePr>
        <p:xfrm>
          <a:off x="1120463" y="3753986"/>
          <a:ext cx="10225970" cy="1565655"/>
        </p:xfrm>
        <a:graphic>
          <a:graphicData uri="http://schemas.openxmlformats.org/drawingml/2006/table">
            <a:tbl>
              <a:tblPr firstRow="1" bandRow="1">
                <a:tableStyleId>{00A15C55-8517-42AA-B614-E9B94910E393}</a:tableStyleId>
              </a:tblPr>
              <a:tblGrid>
                <a:gridCol w="4464596">
                  <a:extLst>
                    <a:ext uri="{9D8B030D-6E8A-4147-A177-3AD203B41FA5}">
                      <a16:colId xmlns:a16="http://schemas.microsoft.com/office/drawing/2014/main" val="2236844953"/>
                    </a:ext>
                  </a:extLst>
                </a:gridCol>
                <a:gridCol w="2078002">
                  <a:extLst>
                    <a:ext uri="{9D8B030D-6E8A-4147-A177-3AD203B41FA5}">
                      <a16:colId xmlns:a16="http://schemas.microsoft.com/office/drawing/2014/main" val="396409263"/>
                    </a:ext>
                  </a:extLst>
                </a:gridCol>
                <a:gridCol w="2363549">
                  <a:extLst>
                    <a:ext uri="{9D8B030D-6E8A-4147-A177-3AD203B41FA5}">
                      <a16:colId xmlns:a16="http://schemas.microsoft.com/office/drawing/2014/main" val="2468921342"/>
                    </a:ext>
                  </a:extLst>
                </a:gridCol>
                <a:gridCol w="1319823">
                  <a:extLst>
                    <a:ext uri="{9D8B030D-6E8A-4147-A177-3AD203B41FA5}">
                      <a16:colId xmlns:a16="http://schemas.microsoft.com/office/drawing/2014/main" val="452635153"/>
                    </a:ext>
                  </a:extLst>
                </a:gridCol>
              </a:tblGrid>
              <a:tr h="484922">
                <a:tc>
                  <a:txBody>
                    <a:bodyPr/>
                    <a:lstStyle/>
                    <a:p>
                      <a:pPr algn="ctr"/>
                      <a:r>
                        <a:rPr kumimoji="1" lang="ja-JP" altLang="en-US" sz="1600" dirty="0" smtClean="0">
                          <a:solidFill>
                            <a:schemeClr val="bg1"/>
                          </a:solidFill>
                          <a:latin typeface="Meiryo UI" panose="020B0604030504040204" pitchFamily="50" charset="-128"/>
                          <a:ea typeface="Meiryo UI" panose="020B0604030504040204" pitchFamily="50" charset="-128"/>
                        </a:rPr>
                        <a:t>開催日</a:t>
                      </a:r>
                      <a:endParaRPr kumimoji="1" lang="ja-JP" altLang="en-US" sz="1600" dirty="0">
                        <a:solidFill>
                          <a:schemeClr val="bg1"/>
                        </a:solidFill>
                        <a:latin typeface="Meiryo UI" panose="020B0604030504040204" pitchFamily="50" charset="-128"/>
                        <a:ea typeface="Meiryo UI" panose="020B0604030504040204" pitchFamily="50" charset="-128"/>
                      </a:endParaRPr>
                    </a:p>
                  </a:txBody>
                  <a:tcPr/>
                </a:tc>
                <a:tc>
                  <a:txBody>
                    <a:bodyPr/>
                    <a:lstStyle/>
                    <a:p>
                      <a:pPr algn="ctr"/>
                      <a:r>
                        <a:rPr kumimoji="1" lang="ja-JP" altLang="en-US" sz="1600" dirty="0" smtClean="0">
                          <a:solidFill>
                            <a:schemeClr val="bg1"/>
                          </a:solidFill>
                          <a:latin typeface="Meiryo UI" panose="020B0604030504040204" pitchFamily="50" charset="-128"/>
                          <a:ea typeface="Meiryo UI" panose="020B0604030504040204" pitchFamily="50" charset="-128"/>
                        </a:rPr>
                        <a:t>自治体</a:t>
                      </a:r>
                      <a:endParaRPr kumimoji="1" lang="en-US" altLang="ja-JP" sz="1600" dirty="0" smtClean="0">
                        <a:solidFill>
                          <a:schemeClr val="bg1"/>
                        </a:solidFill>
                        <a:latin typeface="Meiryo UI" panose="020B0604030504040204" pitchFamily="50" charset="-128"/>
                        <a:ea typeface="Meiryo UI" panose="020B0604030504040204" pitchFamily="50" charset="-128"/>
                      </a:endParaRPr>
                    </a:p>
                    <a:p>
                      <a:pPr algn="ctr"/>
                      <a:r>
                        <a:rPr kumimoji="1" lang="ja-JP" altLang="en-US" sz="1600" dirty="0" smtClean="0">
                          <a:solidFill>
                            <a:schemeClr val="bg1"/>
                          </a:solidFill>
                          <a:latin typeface="Meiryo UI" panose="020B0604030504040204" pitchFamily="50" charset="-128"/>
                          <a:ea typeface="Meiryo UI" panose="020B0604030504040204" pitchFamily="50" charset="-128"/>
                        </a:rPr>
                        <a:t>（対象地域）</a:t>
                      </a:r>
                      <a:endParaRPr kumimoji="1" lang="ja-JP" altLang="en-US" sz="1600" dirty="0">
                        <a:solidFill>
                          <a:schemeClr val="bg1"/>
                        </a:solidFill>
                        <a:latin typeface="Meiryo UI" panose="020B0604030504040204" pitchFamily="50" charset="-128"/>
                        <a:ea typeface="Meiryo UI" panose="020B0604030504040204" pitchFamily="50" charset="-128"/>
                      </a:endParaRPr>
                    </a:p>
                  </a:txBody>
                  <a:tcPr/>
                </a:tc>
                <a:tc>
                  <a:txBody>
                    <a:bodyPr/>
                    <a:lstStyle/>
                    <a:p>
                      <a:pPr algn="ctr"/>
                      <a:r>
                        <a:rPr kumimoji="1" lang="ja-JP" altLang="en-US" sz="1600" dirty="0" smtClean="0">
                          <a:solidFill>
                            <a:schemeClr val="bg1"/>
                          </a:solidFill>
                          <a:latin typeface="Meiryo UI" panose="020B0604030504040204" pitchFamily="50" charset="-128"/>
                          <a:ea typeface="Meiryo UI" panose="020B0604030504040204" pitchFamily="50" charset="-128"/>
                        </a:rPr>
                        <a:t>トップスポーツチーム</a:t>
                      </a:r>
                      <a:endParaRPr kumimoji="1" lang="ja-JP" altLang="en-US" sz="1600" dirty="0">
                        <a:solidFill>
                          <a:schemeClr val="bg1"/>
                        </a:solidFill>
                        <a:latin typeface="Meiryo UI" panose="020B0604030504040204" pitchFamily="50" charset="-128"/>
                        <a:ea typeface="Meiryo UI" panose="020B0604030504040204" pitchFamily="50" charset="-128"/>
                      </a:endParaRPr>
                    </a:p>
                  </a:txBody>
                  <a:tcPr/>
                </a:tc>
                <a:tc>
                  <a:txBody>
                    <a:bodyPr/>
                    <a:lstStyle/>
                    <a:p>
                      <a:pPr algn="ctr"/>
                      <a:r>
                        <a:rPr kumimoji="1" lang="ja-JP" altLang="en-US" sz="1600" dirty="0" smtClean="0">
                          <a:solidFill>
                            <a:schemeClr val="bg1"/>
                          </a:solidFill>
                          <a:latin typeface="Meiryo UI" panose="020B0604030504040204" pitchFamily="50" charset="-128"/>
                          <a:ea typeface="Meiryo UI" panose="020B0604030504040204" pitchFamily="50" charset="-128"/>
                        </a:rPr>
                        <a:t>参加人数</a:t>
                      </a:r>
                      <a:endParaRPr kumimoji="1" lang="ja-JP" altLang="en-US" sz="1600" dirty="0">
                        <a:solidFill>
                          <a:schemeClr val="bg1"/>
                        </a:solidFill>
                        <a:latin typeface="Meiryo UI" panose="020B0604030504040204" pitchFamily="50" charset="-128"/>
                        <a:ea typeface="Meiryo UI" panose="020B0604030504040204" pitchFamily="50" charset="-128"/>
                      </a:endParaRPr>
                    </a:p>
                  </a:txBody>
                  <a:tcPr/>
                </a:tc>
                <a:extLst>
                  <a:ext uri="{0D108BD9-81ED-4DB2-BD59-A6C34878D82A}">
                    <a16:rowId xmlns:a16="http://schemas.microsoft.com/office/drawing/2014/main" val="1294964518"/>
                  </a:ext>
                </a:extLst>
              </a:tr>
              <a:tr h="407415">
                <a:tc>
                  <a:txBody>
                    <a:bodyPr/>
                    <a:lstStyle/>
                    <a:p>
                      <a:r>
                        <a:rPr kumimoji="1" lang="en-US" altLang="ja-JP" sz="1600" dirty="0" smtClean="0">
                          <a:solidFill>
                            <a:schemeClr val="tx1"/>
                          </a:solidFill>
                          <a:latin typeface="Meiryo UI" panose="020B0604030504040204" pitchFamily="50" charset="-128"/>
                          <a:ea typeface="Meiryo UI" panose="020B0604030504040204" pitchFamily="50" charset="-128"/>
                        </a:rPr>
                        <a:t>R4</a:t>
                      </a:r>
                      <a:r>
                        <a:rPr kumimoji="1" lang="ja-JP" altLang="en-US" sz="1600" dirty="0" smtClean="0">
                          <a:solidFill>
                            <a:schemeClr val="tx1"/>
                          </a:solidFill>
                          <a:latin typeface="Meiryo UI" panose="020B0604030504040204" pitchFamily="50" charset="-128"/>
                          <a:ea typeface="Meiryo UI" panose="020B0604030504040204" pitchFamily="50" charset="-128"/>
                        </a:rPr>
                        <a:t>年５月８日</a:t>
                      </a:r>
                      <a:endParaRPr kumimoji="1" lang="ja-JP" altLang="en-US" sz="1600" dirty="0">
                        <a:solidFill>
                          <a:schemeClr val="tx1"/>
                        </a:solidFill>
                        <a:latin typeface="Meiryo UI" panose="020B0604030504040204" pitchFamily="50" charset="-128"/>
                        <a:ea typeface="Meiryo UI" panose="020B0604030504040204" pitchFamily="50" charset="-128"/>
                      </a:endParaRPr>
                    </a:p>
                  </a:txBody>
                  <a:tcPr/>
                </a:tc>
                <a:tc>
                  <a:txBody>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lang="ja-JP" altLang="en-US" sz="1600" dirty="0" smtClean="0">
                          <a:solidFill>
                            <a:schemeClr val="tx1"/>
                          </a:solidFill>
                          <a:latin typeface="Meiryo UI" panose="020B0604030504040204" pitchFamily="50" charset="-128"/>
                          <a:ea typeface="Meiryo UI" panose="020B0604030504040204" pitchFamily="50" charset="-128"/>
                        </a:rPr>
                        <a:t>吹田市</a:t>
                      </a:r>
                    </a:p>
                  </a:txBody>
                  <a:tcPr/>
                </a:tc>
                <a:tc>
                  <a:txBody>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lang="ja-JP" altLang="en-US" sz="1600" dirty="0" smtClean="0">
                          <a:solidFill>
                            <a:schemeClr val="tx1"/>
                          </a:solidFill>
                          <a:latin typeface="Meiryo UI" panose="020B0604030504040204" pitchFamily="50" charset="-128"/>
                          <a:ea typeface="Meiryo UI" panose="020B0604030504040204" pitchFamily="50" charset="-128"/>
                        </a:rPr>
                        <a:t>ガンバ大阪</a:t>
                      </a:r>
                    </a:p>
                  </a:txBody>
                  <a:tcPr/>
                </a:tc>
                <a:tc>
                  <a:txBody>
                    <a:bodyPr/>
                    <a:lstStyle/>
                    <a:p>
                      <a:pPr marL="0" marR="0" lvl="0" indent="0" algn="r" defTabSz="914377" rtl="0" eaLnBrk="1" fontAlgn="auto" latinLnBrk="0" hangingPunct="1">
                        <a:lnSpc>
                          <a:spcPct val="100000"/>
                        </a:lnSpc>
                        <a:spcBef>
                          <a:spcPts val="0"/>
                        </a:spcBef>
                        <a:spcAft>
                          <a:spcPts val="0"/>
                        </a:spcAft>
                        <a:buClrTx/>
                        <a:buSzTx/>
                        <a:buFontTx/>
                        <a:buNone/>
                        <a:tabLst/>
                        <a:defRPr/>
                      </a:pPr>
                      <a:r>
                        <a:rPr lang="en-US" altLang="ja-JP" sz="1600" dirty="0" smtClean="0">
                          <a:solidFill>
                            <a:schemeClr val="tx1"/>
                          </a:solidFill>
                          <a:latin typeface="Meiryo UI" panose="020B0604030504040204" pitchFamily="50" charset="-128"/>
                          <a:ea typeface="Meiryo UI" panose="020B0604030504040204" pitchFamily="50" charset="-128"/>
                        </a:rPr>
                        <a:t>59</a:t>
                      </a:r>
                      <a:r>
                        <a:rPr lang="ja-JP" altLang="en-US" sz="1600" dirty="0" smtClean="0">
                          <a:solidFill>
                            <a:schemeClr val="tx1"/>
                          </a:solidFill>
                          <a:latin typeface="Meiryo UI" panose="020B0604030504040204" pitchFamily="50" charset="-128"/>
                          <a:ea typeface="Meiryo UI" panose="020B0604030504040204" pitchFamily="50" charset="-128"/>
                        </a:rPr>
                        <a:t>人</a:t>
                      </a:r>
                    </a:p>
                  </a:txBody>
                  <a:tcPr/>
                </a:tc>
                <a:extLst>
                  <a:ext uri="{0D108BD9-81ED-4DB2-BD59-A6C34878D82A}">
                    <a16:rowId xmlns:a16="http://schemas.microsoft.com/office/drawing/2014/main" val="4153769737"/>
                  </a:ext>
                </a:extLst>
              </a:tr>
              <a:tr h="525885">
                <a:tc>
                  <a:txBody>
                    <a:bodyPr/>
                    <a:lstStyle/>
                    <a:p>
                      <a:r>
                        <a:rPr kumimoji="1" lang="en-US" altLang="ja-JP" sz="1600" dirty="0" smtClean="0">
                          <a:solidFill>
                            <a:schemeClr val="tx1"/>
                          </a:solidFill>
                          <a:latin typeface="Meiryo UI" panose="020B0604030504040204" pitchFamily="50" charset="-128"/>
                          <a:ea typeface="Meiryo UI" panose="020B0604030504040204" pitchFamily="50" charset="-128"/>
                        </a:rPr>
                        <a:t>R4</a:t>
                      </a:r>
                      <a:r>
                        <a:rPr kumimoji="1" lang="ja-JP" altLang="en-US" sz="1600" dirty="0" smtClean="0">
                          <a:solidFill>
                            <a:schemeClr val="tx1"/>
                          </a:solidFill>
                          <a:latin typeface="Meiryo UI" panose="020B0604030504040204" pitchFamily="50" charset="-128"/>
                          <a:ea typeface="Meiryo UI" panose="020B0604030504040204" pitchFamily="50" charset="-128"/>
                        </a:rPr>
                        <a:t>年９月</a:t>
                      </a:r>
                      <a:r>
                        <a:rPr kumimoji="1" lang="en-US" altLang="ja-JP" sz="1600" dirty="0" smtClean="0">
                          <a:solidFill>
                            <a:schemeClr val="tx1"/>
                          </a:solidFill>
                          <a:latin typeface="Meiryo UI" panose="020B0604030504040204" pitchFamily="50" charset="-128"/>
                          <a:ea typeface="Meiryo UI" panose="020B0604030504040204" pitchFamily="50" charset="-128"/>
                        </a:rPr>
                        <a:t>25</a:t>
                      </a:r>
                      <a:r>
                        <a:rPr kumimoji="1" lang="ja-JP" altLang="en-US" sz="1600" dirty="0" smtClean="0">
                          <a:solidFill>
                            <a:schemeClr val="tx1"/>
                          </a:solidFill>
                          <a:latin typeface="Meiryo UI" panose="020B0604030504040204" pitchFamily="50" charset="-128"/>
                          <a:ea typeface="Meiryo UI" panose="020B0604030504040204" pitchFamily="50" charset="-128"/>
                        </a:rPr>
                        <a:t>日、</a:t>
                      </a:r>
                      <a:r>
                        <a:rPr kumimoji="1" lang="en-US" altLang="ja-JP" sz="1600" dirty="0" smtClean="0">
                          <a:solidFill>
                            <a:schemeClr val="tx1"/>
                          </a:solidFill>
                          <a:latin typeface="Meiryo UI" panose="020B0604030504040204" pitchFamily="50" charset="-128"/>
                          <a:ea typeface="Meiryo UI" panose="020B0604030504040204" pitchFamily="50" charset="-128"/>
                        </a:rPr>
                        <a:t>10</a:t>
                      </a:r>
                      <a:r>
                        <a:rPr kumimoji="1" lang="ja-JP" altLang="en-US" sz="1600" dirty="0" smtClean="0">
                          <a:solidFill>
                            <a:schemeClr val="tx1"/>
                          </a:solidFill>
                          <a:latin typeface="Meiryo UI" panose="020B0604030504040204" pitchFamily="50" charset="-128"/>
                          <a:ea typeface="Meiryo UI" panose="020B0604030504040204" pitchFamily="50" charset="-128"/>
                        </a:rPr>
                        <a:t>月</a:t>
                      </a:r>
                      <a:r>
                        <a:rPr kumimoji="1" lang="en-US" altLang="ja-JP" sz="1600" dirty="0" smtClean="0">
                          <a:solidFill>
                            <a:schemeClr val="tx1"/>
                          </a:solidFill>
                          <a:latin typeface="Meiryo UI" panose="020B0604030504040204" pitchFamily="50" charset="-128"/>
                          <a:ea typeface="Meiryo UI" panose="020B0604030504040204" pitchFamily="50" charset="-128"/>
                        </a:rPr>
                        <a:t>22</a:t>
                      </a:r>
                      <a:r>
                        <a:rPr kumimoji="1" lang="ja-JP" altLang="en-US" sz="1600" dirty="0" smtClean="0">
                          <a:solidFill>
                            <a:schemeClr val="tx1"/>
                          </a:solidFill>
                          <a:latin typeface="Meiryo UI" panose="020B0604030504040204" pitchFamily="50" charset="-128"/>
                          <a:ea typeface="Meiryo UI" panose="020B0604030504040204" pitchFamily="50" charset="-128"/>
                        </a:rPr>
                        <a:t>日・</a:t>
                      </a:r>
                      <a:r>
                        <a:rPr kumimoji="1" lang="en-US" altLang="ja-JP" sz="1600" dirty="0" smtClean="0">
                          <a:solidFill>
                            <a:schemeClr val="tx1"/>
                          </a:solidFill>
                          <a:latin typeface="Meiryo UI" panose="020B0604030504040204" pitchFamily="50" charset="-128"/>
                          <a:ea typeface="Meiryo UI" panose="020B0604030504040204" pitchFamily="50" charset="-128"/>
                        </a:rPr>
                        <a:t>23</a:t>
                      </a:r>
                      <a:r>
                        <a:rPr kumimoji="1" lang="ja-JP" altLang="en-US" sz="1600" dirty="0" smtClean="0">
                          <a:solidFill>
                            <a:schemeClr val="tx1"/>
                          </a:solidFill>
                          <a:latin typeface="Meiryo UI" panose="020B0604030504040204" pitchFamily="50" charset="-128"/>
                          <a:ea typeface="Meiryo UI" panose="020B0604030504040204" pitchFamily="50" charset="-128"/>
                        </a:rPr>
                        <a:t>日、</a:t>
                      </a:r>
                    </a:p>
                    <a:p>
                      <a:r>
                        <a:rPr kumimoji="1" lang="en-US" altLang="ja-JP" sz="1600" dirty="0" smtClean="0">
                          <a:solidFill>
                            <a:schemeClr val="tx1"/>
                          </a:solidFill>
                          <a:latin typeface="Meiryo UI" panose="020B0604030504040204" pitchFamily="50" charset="-128"/>
                          <a:ea typeface="Meiryo UI" panose="020B0604030504040204" pitchFamily="50" charset="-128"/>
                        </a:rPr>
                        <a:t>R5</a:t>
                      </a:r>
                      <a:r>
                        <a:rPr kumimoji="1" lang="ja-JP" altLang="en-US" sz="1600" dirty="0" smtClean="0">
                          <a:solidFill>
                            <a:schemeClr val="tx1"/>
                          </a:solidFill>
                          <a:latin typeface="Meiryo UI" panose="020B0604030504040204" pitchFamily="50" charset="-128"/>
                          <a:ea typeface="Meiryo UI" panose="020B0604030504040204" pitchFamily="50" charset="-128"/>
                        </a:rPr>
                        <a:t>年</a:t>
                      </a:r>
                      <a:r>
                        <a:rPr kumimoji="1" lang="en-US" altLang="ja-JP" sz="1600" dirty="0" smtClean="0">
                          <a:solidFill>
                            <a:schemeClr val="tx1"/>
                          </a:solidFill>
                          <a:latin typeface="Meiryo UI" panose="020B0604030504040204" pitchFamily="50" charset="-128"/>
                          <a:ea typeface="Meiryo UI" panose="020B0604030504040204" pitchFamily="50" charset="-128"/>
                        </a:rPr>
                        <a:t>2</a:t>
                      </a:r>
                      <a:r>
                        <a:rPr kumimoji="1" lang="ja-JP" altLang="en-US" sz="1600" dirty="0" smtClean="0">
                          <a:solidFill>
                            <a:schemeClr val="tx1"/>
                          </a:solidFill>
                          <a:latin typeface="Meiryo UI" panose="020B0604030504040204" pitchFamily="50" charset="-128"/>
                          <a:ea typeface="Meiryo UI" panose="020B0604030504040204" pitchFamily="50" charset="-128"/>
                        </a:rPr>
                        <a:t>月</a:t>
                      </a:r>
                      <a:r>
                        <a:rPr kumimoji="1" lang="en-US" altLang="ja-JP" sz="1600" dirty="0" smtClean="0">
                          <a:solidFill>
                            <a:schemeClr val="tx1"/>
                          </a:solidFill>
                          <a:latin typeface="Meiryo UI" panose="020B0604030504040204" pitchFamily="50" charset="-128"/>
                          <a:ea typeface="Meiryo UI" panose="020B0604030504040204" pitchFamily="50" charset="-128"/>
                        </a:rPr>
                        <a:t>18</a:t>
                      </a:r>
                      <a:r>
                        <a:rPr kumimoji="1" lang="ja-JP" altLang="en-US" sz="1600" dirty="0" smtClean="0">
                          <a:solidFill>
                            <a:schemeClr val="tx1"/>
                          </a:solidFill>
                          <a:latin typeface="Meiryo UI" panose="020B0604030504040204" pitchFamily="50" charset="-128"/>
                          <a:ea typeface="Meiryo UI" panose="020B0604030504040204" pitchFamily="50" charset="-128"/>
                        </a:rPr>
                        <a:t>日・</a:t>
                      </a:r>
                      <a:r>
                        <a:rPr kumimoji="1" lang="en-US" altLang="ja-JP" sz="1600" dirty="0" smtClean="0">
                          <a:solidFill>
                            <a:schemeClr val="tx1"/>
                          </a:solidFill>
                          <a:latin typeface="Meiryo UI" panose="020B0604030504040204" pitchFamily="50" charset="-128"/>
                          <a:ea typeface="Meiryo UI" panose="020B0604030504040204" pitchFamily="50" charset="-128"/>
                        </a:rPr>
                        <a:t>19</a:t>
                      </a:r>
                      <a:r>
                        <a:rPr kumimoji="1" lang="ja-JP" altLang="en-US" sz="1600" dirty="0" smtClean="0">
                          <a:solidFill>
                            <a:schemeClr val="tx1"/>
                          </a:solidFill>
                          <a:latin typeface="Meiryo UI" panose="020B0604030504040204" pitchFamily="50" charset="-128"/>
                          <a:ea typeface="Meiryo UI" panose="020B0604030504040204" pitchFamily="50" charset="-128"/>
                        </a:rPr>
                        <a:t>日、</a:t>
                      </a:r>
                      <a:r>
                        <a:rPr kumimoji="1" lang="en-US" altLang="ja-JP" sz="1600" dirty="0" smtClean="0">
                          <a:solidFill>
                            <a:schemeClr val="tx1"/>
                          </a:solidFill>
                          <a:latin typeface="Meiryo UI" panose="020B0604030504040204" pitchFamily="50" charset="-128"/>
                          <a:ea typeface="Meiryo UI" panose="020B0604030504040204" pitchFamily="50" charset="-128"/>
                        </a:rPr>
                        <a:t>3</a:t>
                      </a:r>
                      <a:r>
                        <a:rPr kumimoji="1" lang="ja-JP" altLang="en-US" sz="1600" dirty="0" smtClean="0">
                          <a:solidFill>
                            <a:schemeClr val="tx1"/>
                          </a:solidFill>
                          <a:latin typeface="Meiryo UI" panose="020B0604030504040204" pitchFamily="50" charset="-128"/>
                          <a:ea typeface="Meiryo UI" panose="020B0604030504040204" pitchFamily="50" charset="-128"/>
                        </a:rPr>
                        <a:t>月</a:t>
                      </a:r>
                      <a:r>
                        <a:rPr kumimoji="1" lang="en-US" altLang="ja-JP" sz="1600" dirty="0" smtClean="0">
                          <a:solidFill>
                            <a:schemeClr val="tx1"/>
                          </a:solidFill>
                          <a:latin typeface="Meiryo UI" panose="020B0604030504040204" pitchFamily="50" charset="-128"/>
                          <a:ea typeface="Meiryo UI" panose="020B0604030504040204" pitchFamily="50" charset="-128"/>
                        </a:rPr>
                        <a:t>25</a:t>
                      </a:r>
                      <a:r>
                        <a:rPr kumimoji="1" lang="ja-JP" altLang="en-US" sz="1600" dirty="0" smtClean="0">
                          <a:solidFill>
                            <a:schemeClr val="tx1"/>
                          </a:solidFill>
                          <a:latin typeface="Meiryo UI" panose="020B0604030504040204" pitchFamily="50" charset="-128"/>
                          <a:ea typeface="Meiryo UI" panose="020B0604030504040204" pitchFamily="50" charset="-128"/>
                        </a:rPr>
                        <a:t>日・</a:t>
                      </a:r>
                      <a:r>
                        <a:rPr kumimoji="1" lang="en-US" altLang="ja-JP" sz="1600" dirty="0" smtClean="0">
                          <a:solidFill>
                            <a:schemeClr val="tx1"/>
                          </a:solidFill>
                          <a:latin typeface="Meiryo UI" panose="020B0604030504040204" pitchFamily="50" charset="-128"/>
                          <a:ea typeface="Meiryo UI" panose="020B0604030504040204" pitchFamily="50" charset="-128"/>
                        </a:rPr>
                        <a:t>26</a:t>
                      </a:r>
                      <a:r>
                        <a:rPr kumimoji="1" lang="ja-JP" altLang="en-US" sz="1600" dirty="0" smtClean="0">
                          <a:solidFill>
                            <a:schemeClr val="tx1"/>
                          </a:solidFill>
                          <a:latin typeface="Meiryo UI" panose="020B0604030504040204" pitchFamily="50" charset="-128"/>
                          <a:ea typeface="Meiryo UI" panose="020B0604030504040204" pitchFamily="50" charset="-128"/>
                        </a:rPr>
                        <a:t>日</a:t>
                      </a:r>
                      <a:endParaRPr kumimoji="1" lang="ja-JP" altLang="en-US" sz="1600" dirty="0">
                        <a:solidFill>
                          <a:schemeClr val="tx1"/>
                        </a:solidFill>
                        <a:latin typeface="Meiryo UI" panose="020B0604030504040204" pitchFamily="50" charset="-128"/>
                        <a:ea typeface="Meiryo UI" panose="020B0604030504040204" pitchFamily="50" charset="-128"/>
                      </a:endParaRPr>
                    </a:p>
                  </a:txBody>
                  <a:tcPr/>
                </a:tc>
                <a:tc>
                  <a:txBody>
                    <a:bodyPr/>
                    <a:lstStyle/>
                    <a:p>
                      <a:r>
                        <a:rPr kumimoji="1" lang="ja-JP" altLang="en-US" sz="1600" dirty="0" smtClean="0">
                          <a:solidFill>
                            <a:schemeClr val="tx1"/>
                          </a:solidFill>
                          <a:latin typeface="Meiryo UI" panose="020B0604030504040204" pitchFamily="50" charset="-128"/>
                          <a:ea typeface="Meiryo UI" panose="020B0604030504040204" pitchFamily="50" charset="-128"/>
                        </a:rPr>
                        <a:t>堺市</a:t>
                      </a:r>
                      <a:endParaRPr kumimoji="1" lang="en-US" altLang="ja-JP" sz="1600" dirty="0" smtClean="0">
                        <a:solidFill>
                          <a:schemeClr val="tx1"/>
                        </a:solidFill>
                        <a:latin typeface="Meiryo UI" panose="020B0604030504040204" pitchFamily="50" charset="-128"/>
                        <a:ea typeface="Meiryo UI" panose="020B0604030504040204" pitchFamily="50" charset="-128"/>
                      </a:endParaRPr>
                    </a:p>
                    <a:p>
                      <a:r>
                        <a:rPr kumimoji="1" lang="ja-JP" altLang="en-US" sz="1600" dirty="0" smtClean="0">
                          <a:solidFill>
                            <a:schemeClr val="tx1"/>
                          </a:solidFill>
                          <a:latin typeface="Meiryo UI" panose="020B0604030504040204" pitchFamily="50" charset="-128"/>
                          <a:ea typeface="Meiryo UI" panose="020B0604030504040204" pitchFamily="50" charset="-128"/>
                        </a:rPr>
                        <a:t>（堺市内東西）</a:t>
                      </a:r>
                      <a:endParaRPr kumimoji="1" lang="ja-JP" altLang="en-US" sz="1600" dirty="0">
                        <a:solidFill>
                          <a:schemeClr val="tx1"/>
                        </a:solidFill>
                        <a:latin typeface="Meiryo UI" panose="020B0604030504040204" pitchFamily="50" charset="-128"/>
                        <a:ea typeface="Meiryo UI" panose="020B0604030504040204" pitchFamily="50" charset="-128"/>
                      </a:endParaRPr>
                    </a:p>
                  </a:txBody>
                  <a:tcPr/>
                </a:tc>
                <a:tc>
                  <a:txBody>
                    <a:bodyPr/>
                    <a:lstStyle/>
                    <a:p>
                      <a:r>
                        <a:rPr kumimoji="1" lang="ja-JP" altLang="en-US" sz="1600" dirty="0" smtClean="0">
                          <a:solidFill>
                            <a:schemeClr val="tx1"/>
                          </a:solidFill>
                          <a:latin typeface="Meiryo UI" panose="020B0604030504040204" pitchFamily="50" charset="-128"/>
                          <a:ea typeface="Meiryo UI" panose="020B0604030504040204" pitchFamily="50" charset="-128"/>
                        </a:rPr>
                        <a:t>堺ブレイザーズ</a:t>
                      </a:r>
                      <a:endParaRPr kumimoji="1" lang="ja-JP" altLang="en-US" sz="1600" dirty="0">
                        <a:solidFill>
                          <a:schemeClr val="tx1"/>
                        </a:solidFill>
                        <a:latin typeface="Meiryo UI" panose="020B0604030504040204" pitchFamily="50" charset="-128"/>
                        <a:ea typeface="Meiryo UI" panose="020B0604030504040204" pitchFamily="50" charset="-128"/>
                      </a:endParaRPr>
                    </a:p>
                  </a:txBody>
                  <a:tcPr/>
                </a:tc>
                <a:tc>
                  <a:txBody>
                    <a:bodyPr/>
                    <a:lstStyle/>
                    <a:p>
                      <a:pPr algn="r"/>
                      <a:r>
                        <a:rPr kumimoji="1" lang="en-US" altLang="ja-JP" sz="1600" dirty="0" smtClean="0">
                          <a:solidFill>
                            <a:schemeClr val="tx1"/>
                          </a:solidFill>
                          <a:latin typeface="Meiryo UI" panose="020B0604030504040204" pitchFamily="50" charset="-128"/>
                          <a:ea typeface="Meiryo UI" panose="020B0604030504040204" pitchFamily="50" charset="-128"/>
                        </a:rPr>
                        <a:t>246</a:t>
                      </a:r>
                      <a:r>
                        <a:rPr kumimoji="1" lang="ja-JP" altLang="en-US" sz="1600" dirty="0" smtClean="0">
                          <a:solidFill>
                            <a:schemeClr val="tx1"/>
                          </a:solidFill>
                          <a:latin typeface="Meiryo UI" panose="020B0604030504040204" pitchFamily="50" charset="-128"/>
                          <a:ea typeface="Meiryo UI" panose="020B0604030504040204" pitchFamily="50" charset="-128"/>
                        </a:rPr>
                        <a:t>人</a:t>
                      </a:r>
                      <a:endParaRPr kumimoji="1" lang="ja-JP" altLang="en-US" sz="1600" dirty="0">
                        <a:solidFill>
                          <a:schemeClr val="tx1"/>
                        </a:solidFill>
                        <a:latin typeface="Meiryo UI" panose="020B0604030504040204" pitchFamily="50" charset="-128"/>
                        <a:ea typeface="Meiryo UI" panose="020B0604030504040204" pitchFamily="50" charset="-128"/>
                      </a:endParaRPr>
                    </a:p>
                  </a:txBody>
                  <a:tcPr/>
                </a:tc>
                <a:extLst>
                  <a:ext uri="{0D108BD9-81ED-4DB2-BD59-A6C34878D82A}">
                    <a16:rowId xmlns:a16="http://schemas.microsoft.com/office/drawing/2014/main" val="22082250"/>
                  </a:ext>
                </a:extLst>
              </a:tr>
            </a:tbl>
          </a:graphicData>
        </a:graphic>
      </p:graphicFrame>
      <p:pic>
        <p:nvPicPr>
          <p:cNvPr id="1026" name="Picture 2" descr="３ すべての人に健康と福祉を"/>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013969" y="998795"/>
            <a:ext cx="388071" cy="388071"/>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11 住み続けられるまつづくりを"/>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539730" y="998795"/>
            <a:ext cx="388071" cy="388071"/>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13 気候変動に具体的な対策を"/>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1102184" y="1002905"/>
            <a:ext cx="388071" cy="388071"/>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17 パートナーシップで目標を達成しよう"/>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1620608" y="998795"/>
            <a:ext cx="388071" cy="388071"/>
          </a:xfrm>
          <a:prstGeom prst="rect">
            <a:avLst/>
          </a:prstGeom>
          <a:noFill/>
          <a:extLst>
            <a:ext uri="{909E8E84-426E-40DD-AFC4-6F175D3DCCD1}">
              <a14:hiddenFill xmlns:a14="http://schemas.microsoft.com/office/drawing/2010/main">
                <a:solidFill>
                  <a:srgbClr val="FFFFFF"/>
                </a:solidFill>
              </a14:hiddenFill>
            </a:ext>
          </a:extLst>
        </p:spPr>
      </p:pic>
      <p:pic>
        <p:nvPicPr>
          <p:cNvPr id="14" name="図 1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327964" y="5490947"/>
            <a:ext cx="1606639" cy="1207870"/>
          </a:xfrm>
          <a:prstGeom prst="rect">
            <a:avLst/>
          </a:prstGeom>
        </p:spPr>
      </p:pic>
      <p:pic>
        <p:nvPicPr>
          <p:cNvPr id="15" name="図 14"/>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137063" y="5490947"/>
            <a:ext cx="921411" cy="1230530"/>
          </a:xfrm>
          <a:prstGeom prst="rect">
            <a:avLst/>
          </a:prstGeom>
        </p:spPr>
      </p:pic>
      <p:pic>
        <p:nvPicPr>
          <p:cNvPr id="17" name="図 16"/>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201802" y="5479365"/>
            <a:ext cx="1616865" cy="1215688"/>
          </a:xfrm>
          <a:prstGeom prst="rect">
            <a:avLst/>
          </a:prstGeom>
        </p:spPr>
      </p:pic>
      <p:pic>
        <p:nvPicPr>
          <p:cNvPr id="18" name="図 17"/>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6961995" y="5486312"/>
            <a:ext cx="2733906" cy="1208741"/>
          </a:xfrm>
          <a:prstGeom prst="rect">
            <a:avLst/>
          </a:prstGeom>
        </p:spPr>
      </p:pic>
    </p:spTree>
    <p:extLst>
      <p:ext uri="{BB962C8B-B14F-4D97-AF65-F5344CB8AC3E}">
        <p14:creationId xmlns:p14="http://schemas.microsoft.com/office/powerpoint/2010/main" val="41138222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874059" y="505816"/>
            <a:ext cx="10582836" cy="1831271"/>
          </a:xfrm>
          <a:prstGeom prst="rect">
            <a:avLst/>
          </a:prstGeom>
          <a:noFill/>
        </p:spPr>
        <p:txBody>
          <a:bodyPr wrap="square" rtlCol="0">
            <a:spAutoFit/>
          </a:bodyPr>
          <a:lstStyle/>
          <a:p>
            <a:pPr>
              <a:lnSpc>
                <a:spcPct val="150000"/>
              </a:lnSpc>
            </a:pPr>
            <a:r>
              <a:rPr kumimoji="1" lang="ja-JP" altLang="en-US" dirty="0">
                <a:latin typeface="Meiryo UI" panose="020B0604030504040204" pitchFamily="50" charset="-128"/>
                <a:ea typeface="Meiryo UI" panose="020B0604030504040204" pitchFamily="50" charset="-128"/>
              </a:rPr>
              <a:t>大阪府では、</a:t>
            </a:r>
            <a:r>
              <a:rPr lang="en-US" altLang="ja-JP" dirty="0">
                <a:latin typeface="Meiryo UI" panose="020B0604030504040204" pitchFamily="50" charset="-128"/>
                <a:ea typeface="Meiryo UI" panose="020B0604030504040204" pitchFamily="50" charset="-128"/>
                <a:cs typeface="Meiryo UI" panose="020B0604030504040204" pitchFamily="50" charset="-128"/>
              </a:rPr>
              <a:t> 2025</a:t>
            </a:r>
            <a:r>
              <a:rPr kumimoji="1" lang="ja-JP" altLang="en-US" dirty="0">
                <a:latin typeface="Meiryo UI" panose="020B0604030504040204" pitchFamily="50" charset="-128"/>
                <a:ea typeface="Meiryo UI" panose="020B0604030504040204" pitchFamily="50" charset="-128"/>
              </a:rPr>
              <a:t>年大阪・関西万博の開催都市として、</a:t>
            </a:r>
            <a:r>
              <a:rPr kumimoji="1" lang="ja-JP" altLang="en-US" b="1" dirty="0">
                <a:latin typeface="Meiryo UI" panose="020B0604030504040204" pitchFamily="50" charset="-128"/>
                <a:ea typeface="Meiryo UI" panose="020B0604030504040204" pitchFamily="50" charset="-128"/>
              </a:rPr>
              <a:t>世界の先頭に立って</a:t>
            </a:r>
            <a:r>
              <a:rPr lang="en-US" altLang="ja-JP" b="1" dirty="0">
                <a:latin typeface="Meiryo UI" panose="020B0604030504040204" pitchFamily="50" charset="-128"/>
                <a:ea typeface="Meiryo UI" panose="020B0604030504040204" pitchFamily="50" charset="-128"/>
              </a:rPr>
              <a:t>SDGs</a:t>
            </a:r>
            <a:r>
              <a:rPr kumimoji="1" lang="ja-JP" altLang="en-US" b="1" dirty="0">
                <a:latin typeface="Meiryo UI" panose="020B0604030504040204" pitchFamily="50" charset="-128"/>
                <a:ea typeface="Meiryo UI" panose="020B0604030504040204" pitchFamily="50" charset="-128"/>
              </a:rPr>
              <a:t>の達成に貢献する「</a:t>
            </a:r>
            <a:r>
              <a:rPr lang="en-US" altLang="ja-JP" b="1" dirty="0">
                <a:latin typeface="Meiryo UI" panose="020B0604030504040204" pitchFamily="50" charset="-128"/>
                <a:ea typeface="Meiryo UI" panose="020B0604030504040204" pitchFamily="50" charset="-128"/>
              </a:rPr>
              <a:t> SDGs</a:t>
            </a:r>
            <a:r>
              <a:rPr kumimoji="1" lang="ja-JP" altLang="en-US" b="1" dirty="0">
                <a:latin typeface="Meiryo UI" panose="020B0604030504040204" pitchFamily="50" charset="-128"/>
                <a:ea typeface="Meiryo UI" panose="020B0604030504040204" pitchFamily="50" charset="-128"/>
              </a:rPr>
              <a:t>先進都市」の実現</a:t>
            </a:r>
            <a:r>
              <a:rPr kumimoji="1" lang="ja-JP" altLang="en-US" dirty="0">
                <a:latin typeface="Meiryo UI" panose="020B0604030504040204" pitchFamily="50" charset="-128"/>
                <a:ea typeface="Meiryo UI" panose="020B0604030504040204" pitchFamily="50" charset="-128"/>
              </a:rPr>
              <a:t>に向け、</a:t>
            </a:r>
            <a:r>
              <a:rPr lang="ja-JP" altLang="en-US" dirty="0">
                <a:latin typeface="Meiryo UI" panose="020B0604030504040204" pitchFamily="50" charset="-128"/>
                <a:ea typeface="Meiryo UI" panose="020B0604030504040204" pitchFamily="50" charset="-128"/>
              </a:rPr>
              <a:t>様々なステークホルダーと連携しつつ、多くの取組みを</a:t>
            </a:r>
            <a:r>
              <a:rPr lang="ja-JP" altLang="en-US" dirty="0" smtClean="0">
                <a:latin typeface="Meiryo UI" panose="020B0604030504040204" pitchFamily="50" charset="-128"/>
                <a:ea typeface="Meiryo UI" panose="020B0604030504040204" pitchFamily="50" charset="-128"/>
              </a:rPr>
              <a:t>進めて</a:t>
            </a:r>
            <a:r>
              <a:rPr lang="ja-JP" altLang="en-US" dirty="0">
                <a:latin typeface="Meiryo UI" panose="020B0604030504040204" pitchFamily="50" charset="-128"/>
                <a:ea typeface="Meiryo UI" panose="020B0604030504040204" pitchFamily="50" charset="-128"/>
              </a:rPr>
              <a:t>います</a:t>
            </a:r>
            <a:r>
              <a:rPr lang="ja-JP" altLang="en-US" dirty="0" smtClean="0">
                <a:latin typeface="Meiryo UI" panose="020B0604030504040204" pitchFamily="50" charset="-128"/>
                <a:ea typeface="Meiryo UI" panose="020B0604030504040204" pitchFamily="50" charset="-128"/>
              </a:rPr>
              <a:t>。</a:t>
            </a:r>
            <a:endParaRPr kumimoji="1" lang="en-US" altLang="ja-JP" dirty="0">
              <a:latin typeface="Meiryo UI" panose="020B0604030504040204" pitchFamily="50" charset="-128"/>
              <a:ea typeface="Meiryo UI" panose="020B0604030504040204" pitchFamily="50" charset="-128"/>
            </a:endParaRPr>
          </a:p>
          <a:p>
            <a:pPr>
              <a:lnSpc>
                <a:spcPct val="150000"/>
              </a:lnSpc>
              <a:spcBef>
                <a:spcPts val="600"/>
              </a:spcBef>
            </a:pPr>
            <a:r>
              <a:rPr lang="ja-JP" altLang="en-US" dirty="0">
                <a:latin typeface="Meiryo UI" panose="020B0604030504040204" pitchFamily="50" charset="-128"/>
                <a:ea typeface="Meiryo UI" panose="020B0604030504040204" pitchFamily="50" charset="-128"/>
              </a:rPr>
              <a:t>本資料では、 </a:t>
            </a:r>
            <a:r>
              <a:rPr lang="en-US" altLang="ja-JP" dirty="0">
                <a:latin typeface="Meiryo UI" panose="020B0604030504040204" pitchFamily="50" charset="-128"/>
                <a:ea typeface="Meiryo UI" panose="020B0604030504040204" pitchFamily="50" charset="-128"/>
                <a:cs typeface="Meiryo UI" panose="020B0604030504040204" pitchFamily="50" charset="-128"/>
              </a:rPr>
              <a:t>2020</a:t>
            </a:r>
            <a:r>
              <a:rPr lang="ja-JP" altLang="en-US" dirty="0">
                <a:latin typeface="Meiryo UI" panose="020B0604030504040204" pitchFamily="50" charset="-128"/>
                <a:ea typeface="Meiryo UI" panose="020B0604030504040204" pitchFamily="50" charset="-128"/>
              </a:rPr>
              <a:t>年（令和</a:t>
            </a:r>
            <a:r>
              <a:rPr lang="en-US" altLang="ja-JP" dirty="0">
                <a:latin typeface="Meiryo UI" panose="020B0604030504040204" pitchFamily="50" charset="-128"/>
                <a:ea typeface="Meiryo UI" panose="020B0604030504040204" pitchFamily="50" charset="-128"/>
                <a:cs typeface="Meiryo UI" panose="020B0604030504040204" pitchFamily="50" charset="-128"/>
              </a:rPr>
              <a:t>2</a:t>
            </a:r>
            <a:r>
              <a:rPr lang="ja-JP" altLang="en-US" dirty="0">
                <a:latin typeface="Meiryo UI" panose="020B0604030504040204" pitchFamily="50" charset="-128"/>
                <a:ea typeface="Meiryo UI" panose="020B0604030504040204" pitchFamily="50" charset="-128"/>
              </a:rPr>
              <a:t>年）</a:t>
            </a:r>
            <a:r>
              <a:rPr lang="ja-JP" altLang="en-US" dirty="0">
                <a:latin typeface="Meiryo UI" panose="020B0604030504040204" pitchFamily="50" charset="-128"/>
                <a:ea typeface="Meiryo UI" panose="020B0604030504040204" pitchFamily="50" charset="-128"/>
                <a:cs typeface="Meiryo UI" panose="020B0604030504040204" pitchFamily="50" charset="-128"/>
              </a:rPr>
              <a:t>３</a:t>
            </a:r>
            <a:r>
              <a:rPr lang="ja-JP" altLang="en-US" dirty="0">
                <a:latin typeface="Meiryo UI" panose="020B0604030504040204" pitchFamily="50" charset="-128"/>
                <a:ea typeface="Meiryo UI" panose="020B0604030504040204" pitchFamily="50" charset="-128"/>
              </a:rPr>
              <a:t>月に策定した</a:t>
            </a:r>
            <a:r>
              <a:rPr lang="en-US" altLang="ja-JP" b="1" dirty="0">
                <a:latin typeface="Meiryo UI" panose="020B0604030504040204" pitchFamily="50" charset="-128"/>
                <a:ea typeface="Meiryo UI" panose="020B0604030504040204" pitchFamily="50" charset="-128"/>
              </a:rPr>
              <a:t>『Osaka</a:t>
            </a:r>
            <a:r>
              <a:rPr lang="ja-JP" altLang="en-US" b="1" dirty="0">
                <a:latin typeface="Meiryo UI" panose="020B0604030504040204" pitchFamily="50" charset="-128"/>
                <a:ea typeface="Meiryo UI" panose="020B0604030504040204" pitchFamily="50" charset="-128"/>
              </a:rPr>
              <a:t> </a:t>
            </a:r>
            <a:r>
              <a:rPr lang="en-US" altLang="ja-JP" b="1" dirty="0">
                <a:latin typeface="Meiryo UI" panose="020B0604030504040204" pitchFamily="50" charset="-128"/>
                <a:ea typeface="Meiryo UI" panose="020B0604030504040204" pitchFamily="50" charset="-128"/>
              </a:rPr>
              <a:t>SDGs</a:t>
            </a:r>
            <a:r>
              <a:rPr lang="ja-JP" altLang="en-US" b="1" dirty="0">
                <a:latin typeface="Meiryo UI" panose="020B0604030504040204" pitchFamily="50" charset="-128"/>
                <a:ea typeface="Meiryo UI" panose="020B0604030504040204" pitchFamily="50" charset="-128"/>
              </a:rPr>
              <a:t> ビジョン</a:t>
            </a:r>
            <a:r>
              <a:rPr lang="en-US" altLang="ja-JP" b="1" dirty="0">
                <a:latin typeface="Meiryo UI" panose="020B0604030504040204" pitchFamily="50" charset="-128"/>
                <a:ea typeface="Meiryo UI" panose="020B0604030504040204" pitchFamily="50" charset="-128"/>
              </a:rPr>
              <a:t>』</a:t>
            </a:r>
            <a:r>
              <a:rPr lang="ja-JP" altLang="en-US" b="1" dirty="0">
                <a:latin typeface="Meiryo UI" panose="020B0604030504040204" pitchFamily="50" charset="-128"/>
                <a:ea typeface="Meiryo UI" panose="020B0604030504040204" pitchFamily="50" charset="-128"/>
              </a:rPr>
              <a:t>に掲げる大阪府の役割に沿って、</a:t>
            </a:r>
            <a:r>
              <a:rPr lang="en-US" altLang="ja-JP" b="1" dirty="0">
                <a:latin typeface="Meiryo UI" panose="020B0604030504040204" pitchFamily="50" charset="-128"/>
                <a:ea typeface="Meiryo UI" panose="020B0604030504040204" pitchFamily="50" charset="-128"/>
                <a:cs typeface="Meiryo UI" panose="020B0604030504040204" pitchFamily="50" charset="-128"/>
              </a:rPr>
              <a:t> </a:t>
            </a:r>
            <a:r>
              <a:rPr lang="en-US" altLang="ja-JP" b="1" dirty="0" smtClean="0">
                <a:latin typeface="Meiryo UI" panose="020B0604030504040204" pitchFamily="50" charset="-128"/>
                <a:ea typeface="Meiryo UI" panose="020B0604030504040204" pitchFamily="50" charset="-128"/>
                <a:cs typeface="Meiryo UI" panose="020B0604030504040204" pitchFamily="50" charset="-128"/>
              </a:rPr>
              <a:t>2022</a:t>
            </a:r>
            <a:r>
              <a:rPr lang="ja-JP" altLang="en-US" b="1" dirty="0" smtClean="0">
                <a:latin typeface="Meiryo UI" panose="020B0604030504040204" pitchFamily="50" charset="-128"/>
                <a:ea typeface="Meiryo UI" panose="020B0604030504040204" pitchFamily="50" charset="-128"/>
              </a:rPr>
              <a:t>年度</a:t>
            </a:r>
            <a:r>
              <a:rPr lang="ja-JP" altLang="en-US" b="1" dirty="0">
                <a:latin typeface="Meiryo UI" panose="020B0604030504040204" pitchFamily="50" charset="-128"/>
                <a:ea typeface="Meiryo UI" panose="020B0604030504040204" pitchFamily="50" charset="-128"/>
              </a:rPr>
              <a:t>に取組んだ事業</a:t>
            </a:r>
            <a:r>
              <a:rPr lang="ja-JP" altLang="en-US" dirty="0">
                <a:latin typeface="Meiryo UI" panose="020B0604030504040204" pitchFamily="50" charset="-128"/>
                <a:ea typeface="Meiryo UI" panose="020B0604030504040204" pitchFamily="50" charset="-128"/>
              </a:rPr>
              <a:t>について紹介します。</a:t>
            </a:r>
            <a:endParaRPr kumimoji="1" lang="ja-JP" altLang="en-US" dirty="0">
              <a:latin typeface="Meiryo UI" panose="020B0604030504040204" pitchFamily="50" charset="-128"/>
              <a:ea typeface="Meiryo UI" panose="020B0604030504040204" pitchFamily="50" charset="-128"/>
            </a:endParaRPr>
          </a:p>
        </p:txBody>
      </p:sp>
      <p:sp>
        <p:nvSpPr>
          <p:cNvPr id="3" name="テキスト ボックス 2"/>
          <p:cNvSpPr txBox="1"/>
          <p:nvPr/>
        </p:nvSpPr>
        <p:spPr>
          <a:xfrm>
            <a:off x="1061602" y="2999384"/>
            <a:ext cx="4873450" cy="369332"/>
          </a:xfrm>
          <a:prstGeom prst="rect">
            <a:avLst/>
          </a:prstGeom>
          <a:noFill/>
        </p:spPr>
        <p:txBody>
          <a:bodyPr wrap="none" rtlCol="0">
            <a:spAutoFit/>
          </a:bodyPr>
          <a:lstStyle/>
          <a:p>
            <a:r>
              <a:rPr lang="ja-JP" altLang="en-US" b="1" dirty="0">
                <a:latin typeface="Meiryo UI" panose="020B0604030504040204" pitchFamily="50" charset="-128"/>
                <a:ea typeface="Meiryo UI" panose="020B0604030504040204" pitchFamily="50" charset="-128"/>
              </a:rPr>
              <a:t>◆</a:t>
            </a:r>
            <a:r>
              <a:rPr lang="en-US" altLang="ja-JP" b="1" dirty="0">
                <a:latin typeface="Meiryo UI" panose="020B0604030504040204" pitchFamily="50" charset="-128"/>
                <a:ea typeface="Meiryo UI" panose="020B0604030504040204" pitchFamily="50" charset="-128"/>
              </a:rPr>
              <a:t>『Osaka</a:t>
            </a:r>
            <a:r>
              <a:rPr lang="ja-JP" altLang="en-US" b="1" dirty="0">
                <a:latin typeface="Meiryo UI" panose="020B0604030504040204" pitchFamily="50" charset="-128"/>
                <a:ea typeface="Meiryo UI" panose="020B0604030504040204" pitchFamily="50" charset="-128"/>
              </a:rPr>
              <a:t> </a:t>
            </a:r>
            <a:r>
              <a:rPr lang="en-US" altLang="ja-JP" b="1" dirty="0">
                <a:latin typeface="Meiryo UI" panose="020B0604030504040204" pitchFamily="50" charset="-128"/>
                <a:ea typeface="Meiryo UI" panose="020B0604030504040204" pitchFamily="50" charset="-128"/>
              </a:rPr>
              <a:t>SDGs</a:t>
            </a:r>
            <a:r>
              <a:rPr lang="ja-JP" altLang="en-US" b="1" dirty="0">
                <a:latin typeface="Meiryo UI" panose="020B0604030504040204" pitchFamily="50" charset="-128"/>
                <a:ea typeface="Meiryo UI" panose="020B0604030504040204" pitchFamily="50" charset="-128"/>
              </a:rPr>
              <a:t> ビジョン</a:t>
            </a:r>
            <a:r>
              <a:rPr kumimoji="1" lang="en-US" altLang="ja-JP" b="1" dirty="0">
                <a:latin typeface="Meiryo UI" panose="020B0604030504040204" pitchFamily="50" charset="-128"/>
                <a:ea typeface="Meiryo UI" panose="020B0604030504040204" pitchFamily="50" charset="-128"/>
              </a:rPr>
              <a:t>』</a:t>
            </a:r>
            <a:r>
              <a:rPr kumimoji="1" lang="ja-JP" altLang="en-US" b="1" dirty="0">
                <a:latin typeface="Meiryo UI" panose="020B0604030504040204" pitchFamily="50" charset="-128"/>
                <a:ea typeface="Meiryo UI" panose="020B0604030504040204" pitchFamily="50" charset="-128"/>
              </a:rPr>
              <a:t>掲げる大阪府の役割</a:t>
            </a:r>
          </a:p>
        </p:txBody>
      </p:sp>
      <p:sp>
        <p:nvSpPr>
          <p:cNvPr id="4" name="正方形/長方形 3"/>
          <p:cNvSpPr/>
          <p:nvPr/>
        </p:nvSpPr>
        <p:spPr>
          <a:xfrm>
            <a:off x="1169894" y="3368716"/>
            <a:ext cx="9816353" cy="3276230"/>
          </a:xfrm>
          <a:prstGeom prst="rect">
            <a:avLst/>
          </a:prstGeom>
          <a:solidFill>
            <a:schemeClr val="accent1">
              <a:lumMod val="20000"/>
              <a:lumOff val="80000"/>
            </a:schemeClr>
          </a:solidFill>
          <a:ln w="6350">
            <a:solidFill>
              <a:schemeClr val="accent1">
                <a:shade val="50000"/>
                <a:alpha val="93000"/>
              </a:schemeClr>
            </a:solidFill>
          </a:ln>
        </p:spPr>
        <p:style>
          <a:lnRef idx="2">
            <a:schemeClr val="accent1">
              <a:shade val="50000"/>
            </a:schemeClr>
          </a:lnRef>
          <a:fillRef idx="1">
            <a:schemeClr val="accent1"/>
          </a:fillRef>
          <a:effectRef idx="0">
            <a:schemeClr val="accent1"/>
          </a:effectRef>
          <a:fontRef idx="minor">
            <a:schemeClr val="lt1"/>
          </a:fontRef>
        </p:style>
        <p:txBody>
          <a:bodyPr lIns="288000" tIns="216000" bIns="0" rtlCol="0" anchor="ctr" anchorCtr="0"/>
          <a:lstStyle/>
          <a:p>
            <a:pPr marL="185738" indent="-185738">
              <a:tabLst>
                <a:tab pos="185738" algn="l"/>
              </a:tabLst>
            </a:pPr>
            <a:r>
              <a:rPr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①　府民や企業、市町村など、様々なステークホルダーに</a:t>
            </a:r>
            <a:r>
              <a:rPr lang="en-US" altLang="ja-JP" sz="1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SDGs</a:t>
            </a:r>
            <a:r>
              <a:rPr lang="ja-JP" altLang="en-US" sz="1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を広く知っていただく</a:t>
            </a:r>
            <a:endParaRPr lang="en-US" altLang="ja-JP" sz="1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185738" indent="-185738">
              <a:tabLst>
                <a:tab pos="185738" algn="l"/>
              </a:tabLst>
            </a:pPr>
            <a:r>
              <a:rPr lang="ja-JP" altLang="en-US" sz="1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SDGs</a:t>
            </a:r>
            <a:r>
              <a:rPr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の</a:t>
            </a:r>
            <a:r>
              <a:rPr lang="ja-JP" altLang="en-US" sz="12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更なる浸透</a:t>
            </a:r>
            <a:r>
              <a:rPr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を図り、これまでに</a:t>
            </a:r>
            <a:r>
              <a:rPr lang="en-US" altLang="ja-JP"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SDGs</a:t>
            </a:r>
            <a:r>
              <a:rPr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になじみのなかった</a:t>
            </a:r>
            <a:r>
              <a:rPr lang="ja-JP" altLang="en-US" sz="12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新たなステークホルダーの掘り起こし</a:t>
            </a:r>
            <a:r>
              <a:rPr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や具体的な行動につなげる</a:t>
            </a:r>
            <a:endParaRPr lang="en-US" altLang="ja-JP"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185738" indent="-185738">
              <a:tabLst>
                <a:tab pos="185738" algn="l"/>
              </a:tabLst>
            </a:pPr>
            <a:endParaRPr lang="ja-JP" altLang="en-US" sz="1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185738" indent="-185738">
              <a:tabLst>
                <a:tab pos="185738" algn="l"/>
              </a:tabLst>
            </a:pPr>
            <a:r>
              <a:rPr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②　様々なステークホルダーの取組みを</a:t>
            </a:r>
            <a:r>
              <a:rPr lang="en-US" altLang="ja-JP"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SDGs</a:t>
            </a:r>
            <a:r>
              <a:rPr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実現に向けて</a:t>
            </a:r>
            <a:r>
              <a:rPr lang="ja-JP" altLang="en-US" sz="1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相互につなぎ合わせていく</a:t>
            </a:r>
            <a:endParaRPr lang="en-US" altLang="ja-JP" sz="1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185738" indent="-185738">
              <a:tabLst>
                <a:tab pos="185738" algn="l"/>
              </a:tabLst>
            </a:pPr>
            <a:r>
              <a:rPr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　</a:t>
            </a:r>
            <a:r>
              <a:rPr lang="ja-JP" altLang="en-US" sz="12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関西</a:t>
            </a:r>
            <a:r>
              <a:rPr lang="en-US" altLang="ja-JP" sz="12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SDGs</a:t>
            </a:r>
            <a:r>
              <a:rPr lang="ja-JP" altLang="en-US" sz="12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プラットフォームや国関連機関、経済界、金融機関などと連携</a:t>
            </a:r>
            <a:r>
              <a:rPr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し、それぞれのネットワークを活かしながら、ステーク</a:t>
            </a:r>
            <a:endParaRPr lang="en-US" altLang="ja-JP"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185738" indent="-185738">
              <a:tabLst>
                <a:tab pos="185738" algn="l"/>
              </a:tabLst>
            </a:pPr>
            <a:r>
              <a:rPr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ホルダー間の</a:t>
            </a:r>
            <a:r>
              <a:rPr lang="ja-JP" altLang="en-US" sz="12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マッチング</a:t>
            </a:r>
            <a:r>
              <a:rPr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と</a:t>
            </a:r>
            <a:r>
              <a:rPr lang="ja-JP" altLang="en-US" sz="12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新たな取組みの創出</a:t>
            </a:r>
            <a:r>
              <a:rPr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を図る</a:t>
            </a:r>
            <a:endParaRPr lang="en-US" altLang="ja-JP"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185738" indent="-185738">
              <a:tabLst>
                <a:tab pos="185738" algn="l"/>
              </a:tabLst>
            </a:pPr>
            <a:endParaRPr lang="ja-JP" altLang="en-US" sz="1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185738" indent="-185738">
              <a:tabLst>
                <a:tab pos="185738" algn="l"/>
              </a:tabLst>
            </a:pPr>
            <a:r>
              <a:rPr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③　</a:t>
            </a:r>
            <a:r>
              <a:rPr lang="ja-JP" altLang="en-US" sz="1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府自らも</a:t>
            </a:r>
            <a:r>
              <a:rPr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ステークホルダーの一員として、</a:t>
            </a:r>
            <a:r>
              <a:rPr lang="en-US" altLang="ja-JP" sz="1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SDGs</a:t>
            </a:r>
            <a:r>
              <a:rPr lang="ja-JP" altLang="en-US" sz="1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に貢献</a:t>
            </a:r>
            <a:r>
              <a:rPr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する</a:t>
            </a:r>
          </a:p>
          <a:p>
            <a:pPr marL="185738" indent="-185738">
              <a:tabLst>
                <a:tab pos="185738" algn="l"/>
              </a:tabLst>
            </a:pPr>
            <a:r>
              <a:rPr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 庁内各部局の</a:t>
            </a:r>
            <a:r>
              <a:rPr lang="ja-JP" altLang="en-US" sz="12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主体的な取組みの更なる充実・強化</a:t>
            </a:r>
            <a:r>
              <a:rPr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を図り、</a:t>
            </a:r>
            <a:r>
              <a:rPr lang="en-US" altLang="ja-JP"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SDGs</a:t>
            </a:r>
            <a:r>
              <a:rPr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として取り組むからこそできる施策を幅広く展開していく</a:t>
            </a:r>
            <a:endParaRPr lang="en-US" altLang="ja-JP"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185738" indent="-185738">
              <a:tabLst>
                <a:tab pos="185738" algn="l"/>
              </a:tabLst>
            </a:pPr>
            <a:endParaRPr lang="en-US" altLang="ja-JP"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185738" indent="-185738">
              <a:tabLst>
                <a:tab pos="185738" algn="l"/>
              </a:tabLst>
            </a:pPr>
            <a:r>
              <a:rPr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④　ハード・ソフト両面から</a:t>
            </a:r>
            <a:r>
              <a:rPr lang="ja-JP" altLang="en-US" sz="1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SDGs</a:t>
            </a:r>
            <a:r>
              <a:rPr lang="ja-JP" altLang="en-US" sz="1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を具現化した都市づくり」を進める</a:t>
            </a:r>
            <a:endParaRPr lang="en-US" altLang="ja-JP" sz="1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185738" indent="-185738">
              <a:tabLst>
                <a:tab pos="185738" algn="l"/>
              </a:tabLst>
            </a:pPr>
            <a:r>
              <a:rPr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 大阪の持続的成長や、府民の豊かさ、安全・安心の実現に向け、</a:t>
            </a:r>
            <a:r>
              <a:rPr lang="en-US" altLang="ja-JP"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SDGs</a:t>
            </a:r>
            <a:r>
              <a:rPr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の理念に沿った</a:t>
            </a:r>
            <a:r>
              <a:rPr lang="ja-JP" altLang="en-US" sz="12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社会システムや価値観の変革</a:t>
            </a:r>
            <a:r>
              <a:rPr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を進める</a:t>
            </a:r>
            <a:endParaRPr lang="en-US" altLang="ja-JP"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185738" indent="-185738">
              <a:tabLst>
                <a:tab pos="185738" algn="l"/>
              </a:tabLst>
            </a:pPr>
            <a:endParaRPr lang="ja-JP" altLang="en-US" sz="1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5" name="スライド番号プレースホルダー 4"/>
          <p:cNvSpPr>
            <a:spLocks noGrp="1"/>
          </p:cNvSpPr>
          <p:nvPr>
            <p:ph type="sldNum" sz="quarter" idx="12"/>
          </p:nvPr>
        </p:nvSpPr>
        <p:spPr/>
        <p:txBody>
          <a:bodyPr/>
          <a:lstStyle/>
          <a:p>
            <a:fld id="{C9D87D91-12A4-4BCD-BC1C-9D22FB415AC1}" type="slidenum">
              <a:rPr kumimoji="1" lang="ja-JP" altLang="en-US" smtClean="0"/>
              <a:t>2</a:t>
            </a:fld>
            <a:endParaRPr kumimoji="1" lang="ja-JP" altLang="en-US"/>
          </a:p>
        </p:txBody>
      </p:sp>
    </p:spTree>
    <p:extLst>
      <p:ext uri="{BB962C8B-B14F-4D97-AF65-F5344CB8AC3E}">
        <p14:creationId xmlns:p14="http://schemas.microsoft.com/office/powerpoint/2010/main" val="372393975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a:latin typeface="Meiryo UI" panose="020B0604030504040204" pitchFamily="50" charset="-128"/>
                <a:ea typeface="Meiryo UI" panose="020B0604030504040204" pitchFamily="50" charset="-128"/>
              </a:rPr>
              <a:t>その他府民向け理解促進①</a:t>
            </a:r>
          </a:p>
        </p:txBody>
      </p:sp>
      <p:sp>
        <p:nvSpPr>
          <p:cNvPr id="3" name="コンテンツ プレースホルダー 2"/>
          <p:cNvSpPr>
            <a:spLocks noGrp="1"/>
          </p:cNvSpPr>
          <p:nvPr>
            <p:ph idx="1"/>
          </p:nvPr>
        </p:nvSpPr>
        <p:spPr>
          <a:xfrm>
            <a:off x="0" y="1589978"/>
            <a:ext cx="12514961" cy="5242264"/>
          </a:xfrm>
        </p:spPr>
        <p:txBody>
          <a:bodyPr>
            <a:normAutofit fontScale="25000" lnSpcReduction="20000"/>
          </a:bodyPr>
          <a:lstStyle/>
          <a:p>
            <a:r>
              <a:rPr kumimoji="1" lang="ja-JP" altLang="en-US" sz="4900" b="1" dirty="0">
                <a:latin typeface="Meiryo UI" panose="020B0604030504040204" pitchFamily="50" charset="-128"/>
                <a:ea typeface="Meiryo UI" panose="020B0604030504040204" pitchFamily="50" charset="-128"/>
              </a:rPr>
              <a:t>■イベントやフォーラム等における理解促進</a:t>
            </a:r>
            <a:endParaRPr kumimoji="1" lang="en-US" altLang="ja-JP" sz="4900" b="1" dirty="0">
              <a:latin typeface="Meiryo UI" panose="020B0604030504040204" pitchFamily="50" charset="-128"/>
              <a:ea typeface="Meiryo UI" panose="020B0604030504040204" pitchFamily="50" charset="-128"/>
            </a:endParaRPr>
          </a:p>
          <a:p>
            <a:r>
              <a:rPr lang="ja-JP" altLang="en-US" sz="4300" dirty="0" smtClean="0">
                <a:latin typeface="Meiryo UI" panose="020B0604030504040204" pitchFamily="50" charset="-128"/>
                <a:ea typeface="Meiryo UI" panose="020B0604030504040204" pitchFamily="50" charset="-128"/>
              </a:rPr>
              <a:t>・</a:t>
            </a:r>
            <a:r>
              <a:rPr lang="en-US" altLang="ja-JP" sz="4300" dirty="0" smtClean="0">
                <a:latin typeface="Meiryo UI" panose="020B0604030504040204" pitchFamily="50" charset="-128"/>
                <a:ea typeface="Meiryo UI" panose="020B0604030504040204" pitchFamily="50" charset="-128"/>
              </a:rPr>
              <a:t>”OSAKA</a:t>
            </a:r>
            <a:r>
              <a:rPr lang="ja-JP" altLang="en-US" sz="4300" dirty="0">
                <a:latin typeface="Meiryo UI" panose="020B0604030504040204" pitchFamily="50" charset="-128"/>
                <a:ea typeface="Meiryo UI" panose="020B0604030504040204" pitchFamily="50" charset="-128"/>
              </a:rPr>
              <a:t>子どもの</a:t>
            </a:r>
            <a:r>
              <a:rPr lang="ja-JP" altLang="en-US" sz="4300" dirty="0" smtClean="0">
                <a:latin typeface="Meiryo UI" panose="020B0604030504040204" pitchFamily="50" charset="-128"/>
                <a:ea typeface="Meiryo UI" panose="020B0604030504040204" pitchFamily="50" charset="-128"/>
              </a:rPr>
              <a:t>夢</a:t>
            </a:r>
            <a:r>
              <a:rPr lang="en-US" altLang="ja-JP" sz="4300" dirty="0" smtClean="0">
                <a:latin typeface="Meiryo UI" panose="020B0604030504040204" pitchFamily="50" charset="-128"/>
                <a:ea typeface="Meiryo UI" panose="020B0604030504040204" pitchFamily="50" charset="-128"/>
              </a:rPr>
              <a:t>”</a:t>
            </a:r>
            <a:r>
              <a:rPr lang="ja-JP" altLang="en-US" sz="4300" dirty="0" smtClean="0">
                <a:latin typeface="Meiryo UI" panose="020B0604030504040204" pitchFamily="50" charset="-128"/>
                <a:ea typeface="Meiryo UI" panose="020B0604030504040204" pitchFamily="50" charset="-128"/>
              </a:rPr>
              <a:t>応援</a:t>
            </a:r>
            <a:r>
              <a:rPr lang="ja-JP" altLang="en-US" sz="4300" dirty="0">
                <a:latin typeface="Meiryo UI" panose="020B0604030504040204" pitchFamily="50" charset="-128"/>
                <a:ea typeface="Meiryo UI" panose="020B0604030504040204" pitchFamily="50" charset="-128"/>
              </a:rPr>
              <a:t>事業 </a:t>
            </a:r>
            <a:r>
              <a:rPr lang="ja-JP" altLang="en-US" sz="4300" dirty="0" smtClean="0">
                <a:latin typeface="Meiryo UI" panose="020B0604030504040204" pitchFamily="50" charset="-128"/>
                <a:ea typeface="Meiryo UI" panose="020B0604030504040204" pitchFamily="50" charset="-128"/>
              </a:rPr>
              <a:t>第</a:t>
            </a:r>
            <a:r>
              <a:rPr lang="ja-JP" altLang="en-US" sz="4300" dirty="0">
                <a:latin typeface="Meiryo UI" panose="020B0604030504040204" pitchFamily="50" charset="-128"/>
                <a:ea typeface="Meiryo UI" panose="020B0604030504040204" pitchFamily="50" charset="-128"/>
              </a:rPr>
              <a:t>３</a:t>
            </a:r>
            <a:r>
              <a:rPr lang="ja-JP" altLang="en-US" sz="4300" dirty="0" smtClean="0">
                <a:latin typeface="Meiryo UI" panose="020B0604030504040204" pitchFamily="50" charset="-128"/>
                <a:ea typeface="Meiryo UI" panose="020B0604030504040204" pitchFamily="50" charset="-128"/>
              </a:rPr>
              <a:t>回</a:t>
            </a:r>
            <a:r>
              <a:rPr lang="en-US" altLang="ja-JP" sz="4300" dirty="0">
                <a:latin typeface="Meiryo UI" panose="020B0604030504040204" pitchFamily="50" charset="-128"/>
                <a:ea typeface="Meiryo UI" panose="020B0604030504040204" pitchFamily="50" charset="-128"/>
              </a:rPr>
              <a:t>SDGs</a:t>
            </a:r>
            <a:r>
              <a:rPr lang="ja-JP" altLang="en-US" sz="4300" dirty="0">
                <a:latin typeface="Meiryo UI" panose="020B0604030504040204" pitchFamily="50" charset="-128"/>
                <a:ea typeface="Meiryo UI" panose="020B0604030504040204" pitchFamily="50" charset="-128"/>
              </a:rPr>
              <a:t>ギネス世界記録</a:t>
            </a:r>
            <a:r>
              <a:rPr lang="ja-JP" altLang="en-US" sz="4300" dirty="0" smtClean="0">
                <a:latin typeface="Meiryo UI" panose="020B0604030504040204" pitchFamily="50" charset="-128"/>
                <a:ea typeface="Meiryo UI" panose="020B0604030504040204" pitchFamily="50" charset="-128"/>
              </a:rPr>
              <a:t>チャレンジ（</a:t>
            </a:r>
            <a:r>
              <a:rPr lang="en-US" altLang="ja-JP" sz="4300" dirty="0" smtClean="0">
                <a:latin typeface="Meiryo UI" panose="020B0604030504040204" pitchFamily="50" charset="-128"/>
                <a:ea typeface="Meiryo UI" panose="020B0604030504040204" pitchFamily="50" charset="-128"/>
              </a:rPr>
              <a:t>R5.</a:t>
            </a:r>
            <a:r>
              <a:rPr lang="ja-JP" altLang="en-US" sz="4300" dirty="0" smtClean="0">
                <a:latin typeface="Meiryo UI" panose="020B0604030504040204" pitchFamily="50" charset="-128"/>
                <a:ea typeface="Meiryo UI" panose="020B0604030504040204" pitchFamily="50" charset="-128"/>
              </a:rPr>
              <a:t>１</a:t>
            </a:r>
            <a:r>
              <a:rPr lang="ja-JP" altLang="en-US" sz="4300" dirty="0">
                <a:latin typeface="Meiryo UI" panose="020B0604030504040204" pitchFamily="50" charset="-128"/>
                <a:ea typeface="Meiryo UI" panose="020B0604030504040204" pitchFamily="50" charset="-128"/>
              </a:rPr>
              <a:t>） （再掲）</a:t>
            </a:r>
            <a:endParaRPr lang="en-US" altLang="ja-JP" sz="4300" dirty="0" smtClean="0">
              <a:latin typeface="Meiryo UI" panose="020B0604030504040204" pitchFamily="50" charset="-128"/>
              <a:ea typeface="Meiryo UI" panose="020B0604030504040204" pitchFamily="50" charset="-128"/>
            </a:endParaRPr>
          </a:p>
          <a:p>
            <a:r>
              <a:rPr lang="ja-JP" altLang="en-US" sz="4300" dirty="0" smtClean="0">
                <a:latin typeface="Meiryo UI" panose="020B0604030504040204" pitchFamily="50" charset="-128"/>
                <a:ea typeface="Meiryo UI" panose="020B0604030504040204" pitchFamily="50" charset="-128"/>
              </a:rPr>
              <a:t>・</a:t>
            </a:r>
            <a:r>
              <a:rPr lang="ja-JP" altLang="en-US" sz="4300" dirty="0">
                <a:latin typeface="Meiryo UI" panose="020B0604030504040204" pitchFamily="50" charset="-128"/>
                <a:ea typeface="Meiryo UI" panose="020B0604030504040204" pitchFamily="50" charset="-128"/>
              </a:rPr>
              <a:t>ガンバ大阪・吹田市との連携によるサイクルツーリズム推進に向けた実証実験（</a:t>
            </a:r>
            <a:r>
              <a:rPr lang="en-US" altLang="ja-JP" sz="4300" dirty="0">
                <a:latin typeface="Meiryo UI" panose="020B0604030504040204" pitchFamily="50" charset="-128"/>
                <a:ea typeface="Meiryo UI" panose="020B0604030504040204" pitchFamily="50" charset="-128"/>
              </a:rPr>
              <a:t>R4.5</a:t>
            </a:r>
            <a:r>
              <a:rPr lang="ja-JP" altLang="en-US" sz="4300" dirty="0">
                <a:latin typeface="Meiryo UI" panose="020B0604030504040204" pitchFamily="50" charset="-128"/>
                <a:ea typeface="Meiryo UI" panose="020B0604030504040204" pitchFamily="50" charset="-128"/>
              </a:rPr>
              <a:t>）（再掲</a:t>
            </a:r>
            <a:r>
              <a:rPr lang="ja-JP" altLang="en-US" sz="4300" dirty="0" smtClean="0">
                <a:latin typeface="Meiryo UI" panose="020B0604030504040204" pitchFamily="50" charset="-128"/>
                <a:ea typeface="Meiryo UI" panose="020B0604030504040204" pitchFamily="50" charset="-128"/>
              </a:rPr>
              <a:t>）</a:t>
            </a:r>
            <a:endParaRPr lang="ja-JP" altLang="en-US" sz="4300" dirty="0">
              <a:latin typeface="Meiryo UI" panose="020B0604030504040204" pitchFamily="50" charset="-128"/>
              <a:ea typeface="Meiryo UI" panose="020B0604030504040204" pitchFamily="50" charset="-128"/>
            </a:endParaRPr>
          </a:p>
          <a:p>
            <a:r>
              <a:rPr lang="ja-JP" altLang="en-US" sz="4300" dirty="0" smtClean="0">
                <a:latin typeface="Meiryo UI" panose="020B0604030504040204" pitchFamily="50" charset="-128"/>
                <a:ea typeface="Meiryo UI" panose="020B0604030504040204" pitchFamily="50" charset="-128"/>
              </a:rPr>
              <a:t>・</a:t>
            </a:r>
            <a:r>
              <a:rPr lang="ja-JP" altLang="en-US" sz="4300" dirty="0">
                <a:latin typeface="Meiryo UI" panose="020B0604030504040204" pitchFamily="50" charset="-128"/>
                <a:ea typeface="Meiryo UI" panose="020B0604030504040204" pitchFamily="50" charset="-128"/>
              </a:rPr>
              <a:t>堺ブレイザーズ・堺市との連携によるシェアサイクル事業（</a:t>
            </a:r>
            <a:r>
              <a:rPr lang="en-US" altLang="ja-JP" sz="4300" dirty="0">
                <a:latin typeface="Meiryo UI" panose="020B0604030504040204" pitchFamily="50" charset="-128"/>
                <a:ea typeface="Meiryo UI" panose="020B0604030504040204" pitchFamily="50" charset="-128"/>
              </a:rPr>
              <a:t>R4.9</a:t>
            </a:r>
            <a:r>
              <a:rPr lang="ja-JP" altLang="en-US" sz="4300" dirty="0">
                <a:latin typeface="Meiryo UI" panose="020B0604030504040204" pitchFamily="50" charset="-128"/>
                <a:ea typeface="Meiryo UI" panose="020B0604030504040204" pitchFamily="50" charset="-128"/>
              </a:rPr>
              <a:t>～</a:t>
            </a:r>
            <a:r>
              <a:rPr lang="en-US" altLang="ja-JP" sz="4300" dirty="0">
                <a:latin typeface="Meiryo UI" panose="020B0604030504040204" pitchFamily="50" charset="-128"/>
                <a:ea typeface="Meiryo UI" panose="020B0604030504040204" pitchFamily="50" charset="-128"/>
              </a:rPr>
              <a:t>R5.3</a:t>
            </a:r>
            <a:r>
              <a:rPr lang="ja-JP" altLang="en-US" sz="4300" dirty="0">
                <a:latin typeface="Meiryo UI" panose="020B0604030504040204" pitchFamily="50" charset="-128"/>
                <a:ea typeface="Meiryo UI" panose="020B0604030504040204" pitchFamily="50" charset="-128"/>
              </a:rPr>
              <a:t>）（再掲</a:t>
            </a:r>
            <a:r>
              <a:rPr lang="ja-JP" altLang="en-US" sz="4300" dirty="0" smtClean="0">
                <a:latin typeface="Meiryo UI" panose="020B0604030504040204" pitchFamily="50" charset="-128"/>
                <a:ea typeface="Meiryo UI" panose="020B0604030504040204" pitchFamily="50" charset="-128"/>
              </a:rPr>
              <a:t>）</a:t>
            </a:r>
            <a:endParaRPr lang="ja-JP" altLang="en-US" sz="4300" dirty="0">
              <a:latin typeface="Meiryo UI" panose="020B0604030504040204" pitchFamily="50" charset="-128"/>
              <a:ea typeface="Meiryo UI" panose="020B0604030504040204" pitchFamily="50" charset="-128"/>
            </a:endParaRPr>
          </a:p>
          <a:p>
            <a:r>
              <a:rPr lang="ja-JP" altLang="en-US" sz="4300" dirty="0" smtClean="0">
                <a:latin typeface="Meiryo UI" panose="020B0604030504040204" pitchFamily="50" charset="-128"/>
                <a:ea typeface="Meiryo UI" panose="020B0604030504040204" pitchFamily="50" charset="-128"/>
              </a:rPr>
              <a:t>・</a:t>
            </a:r>
            <a:r>
              <a:rPr lang="en-US" altLang="ja-JP" sz="4300" dirty="0" err="1">
                <a:latin typeface="Meiryo UI" panose="020B0604030504040204" pitchFamily="50" charset="-128"/>
                <a:ea typeface="Meiryo UI" panose="020B0604030504040204" pitchFamily="50" charset="-128"/>
              </a:rPr>
              <a:t>SDGsmile</a:t>
            </a:r>
            <a:r>
              <a:rPr lang="ja-JP" altLang="en-US" sz="4300" dirty="0">
                <a:latin typeface="Meiryo UI" panose="020B0604030504040204" pitchFamily="50" charset="-128"/>
                <a:ea typeface="Meiryo UI" panose="020B0604030504040204" pitchFamily="50" charset="-128"/>
              </a:rPr>
              <a:t>マッチでの体力測定ブースを</a:t>
            </a:r>
            <a:r>
              <a:rPr lang="ja-JP" altLang="en-US" sz="4300" dirty="0" smtClean="0">
                <a:latin typeface="Meiryo UI" panose="020B0604030504040204" pitchFamily="50" charset="-128"/>
                <a:ea typeface="Meiryo UI" panose="020B0604030504040204" pitchFamily="50" charset="-128"/>
              </a:rPr>
              <a:t>出展（</a:t>
            </a:r>
            <a:r>
              <a:rPr lang="en-US" altLang="ja-JP" sz="4300" dirty="0" smtClean="0">
                <a:latin typeface="Meiryo UI" panose="020B0604030504040204" pitchFamily="50" charset="-128"/>
                <a:ea typeface="Meiryo UI" panose="020B0604030504040204" pitchFamily="50" charset="-128"/>
              </a:rPr>
              <a:t>R4.9</a:t>
            </a:r>
            <a:r>
              <a:rPr lang="ja-JP" altLang="en-US" sz="4300" dirty="0" smtClean="0">
                <a:latin typeface="Meiryo UI" panose="020B0604030504040204" pitchFamily="50" charset="-128"/>
                <a:ea typeface="Meiryo UI" panose="020B0604030504040204" pitchFamily="50" charset="-128"/>
              </a:rPr>
              <a:t>）</a:t>
            </a:r>
            <a:endParaRPr lang="ja-JP" altLang="en-US" sz="4300" dirty="0">
              <a:latin typeface="Meiryo UI" panose="020B0604030504040204" pitchFamily="50" charset="-128"/>
              <a:ea typeface="Meiryo UI" panose="020B0604030504040204" pitchFamily="50" charset="-128"/>
            </a:endParaRPr>
          </a:p>
          <a:p>
            <a:r>
              <a:rPr lang="ja-JP" altLang="en-US" sz="4300" dirty="0" smtClean="0">
                <a:latin typeface="Meiryo UI" panose="020B0604030504040204" pitchFamily="50" charset="-128"/>
                <a:ea typeface="Meiryo UI" panose="020B0604030504040204" pitchFamily="50" charset="-128"/>
              </a:rPr>
              <a:t>・</a:t>
            </a:r>
            <a:r>
              <a:rPr lang="ja-JP" altLang="en-US" sz="4300" dirty="0">
                <a:latin typeface="Meiryo UI" panose="020B0604030504040204" pitchFamily="50" charset="-128"/>
                <a:ea typeface="Meiryo UI" panose="020B0604030504040204" pitchFamily="50" charset="-128"/>
              </a:rPr>
              <a:t>大阪府消費者フェア（</a:t>
            </a:r>
            <a:r>
              <a:rPr lang="en-US" altLang="ja-JP" sz="4300" dirty="0">
                <a:latin typeface="Meiryo UI" panose="020B0604030504040204" pitchFamily="50" charset="-128"/>
                <a:ea typeface="Meiryo UI" panose="020B0604030504040204" pitchFamily="50" charset="-128"/>
              </a:rPr>
              <a:t>R4.11~12</a:t>
            </a:r>
            <a:r>
              <a:rPr lang="ja-JP" altLang="en-US" sz="4300" dirty="0" smtClean="0">
                <a:latin typeface="Meiryo UI" panose="020B0604030504040204" pitchFamily="50" charset="-128"/>
                <a:ea typeface="Meiryo UI" panose="020B0604030504040204" pitchFamily="50" charset="-128"/>
              </a:rPr>
              <a:t>）</a:t>
            </a:r>
            <a:endParaRPr lang="ja-JP" altLang="en-US" sz="4300" dirty="0">
              <a:latin typeface="Meiryo UI" panose="020B0604030504040204" pitchFamily="50" charset="-128"/>
              <a:ea typeface="Meiryo UI" panose="020B0604030504040204" pitchFamily="50" charset="-128"/>
            </a:endParaRPr>
          </a:p>
          <a:p>
            <a:r>
              <a:rPr lang="ja-JP" altLang="en-US" sz="4300" dirty="0">
                <a:latin typeface="Meiryo UI" panose="020B0604030504040204" pitchFamily="50" charset="-128"/>
                <a:ea typeface="Meiryo UI" panose="020B0604030504040204" pitchFamily="50" charset="-128"/>
              </a:rPr>
              <a:t>・</a:t>
            </a:r>
            <a:r>
              <a:rPr lang="en-US" altLang="ja-JP" sz="4300" dirty="0">
                <a:latin typeface="Meiryo UI" panose="020B0604030504040204" pitchFamily="50" charset="-128"/>
                <a:ea typeface="Meiryo UI" panose="020B0604030504040204" pitchFamily="50" charset="-128"/>
              </a:rPr>
              <a:t>OSAKA</a:t>
            </a:r>
            <a:r>
              <a:rPr lang="ja-JP" altLang="en-US" sz="4300" dirty="0">
                <a:latin typeface="Meiryo UI" panose="020B0604030504040204" pitchFamily="50" charset="-128"/>
                <a:ea typeface="Meiryo UI" panose="020B0604030504040204" pitchFamily="50" charset="-128"/>
              </a:rPr>
              <a:t>　</a:t>
            </a:r>
            <a:r>
              <a:rPr lang="en-US" altLang="ja-JP" sz="4300" dirty="0">
                <a:latin typeface="Meiryo UI" panose="020B0604030504040204" pitchFamily="50" charset="-128"/>
                <a:ea typeface="Meiryo UI" panose="020B0604030504040204" pitchFamily="50" charset="-128"/>
              </a:rPr>
              <a:t>SDGs</a:t>
            </a:r>
            <a:r>
              <a:rPr lang="ja-JP" altLang="en-US" sz="4300" dirty="0">
                <a:latin typeface="Meiryo UI" panose="020B0604030504040204" pitchFamily="50" charset="-128"/>
                <a:ea typeface="Meiryo UI" panose="020B0604030504040204" pitchFamily="50" charset="-128"/>
              </a:rPr>
              <a:t>ビジネスマッチング</a:t>
            </a:r>
            <a:r>
              <a:rPr lang="en-US" altLang="ja-JP" sz="4300" dirty="0">
                <a:latin typeface="Meiryo UI" panose="020B0604030504040204" pitchFamily="50" charset="-128"/>
                <a:ea typeface="Meiryo UI" panose="020B0604030504040204" pitchFamily="50" charset="-128"/>
              </a:rPr>
              <a:t>Days</a:t>
            </a:r>
            <a:r>
              <a:rPr lang="ja-JP" altLang="en-US" sz="4300" dirty="0">
                <a:latin typeface="Meiryo UI" panose="020B0604030504040204" pitchFamily="50" charset="-128"/>
                <a:ea typeface="Meiryo UI" panose="020B0604030504040204" pitchFamily="50" charset="-128"/>
              </a:rPr>
              <a:t>（</a:t>
            </a:r>
            <a:r>
              <a:rPr lang="en-US" altLang="ja-JP" sz="4300" dirty="0">
                <a:latin typeface="Meiryo UI" panose="020B0604030504040204" pitchFamily="50" charset="-128"/>
                <a:ea typeface="Meiryo UI" panose="020B0604030504040204" pitchFamily="50" charset="-128"/>
              </a:rPr>
              <a:t>R4.12</a:t>
            </a:r>
            <a:r>
              <a:rPr lang="ja-JP" altLang="en-US" sz="4300" dirty="0">
                <a:latin typeface="Meiryo UI" panose="020B0604030504040204" pitchFamily="50" charset="-128"/>
                <a:ea typeface="Meiryo UI" panose="020B0604030504040204" pitchFamily="50" charset="-128"/>
              </a:rPr>
              <a:t>）（再掲</a:t>
            </a:r>
            <a:r>
              <a:rPr lang="ja-JP" altLang="en-US" sz="4300" dirty="0" smtClean="0">
                <a:latin typeface="Meiryo UI" panose="020B0604030504040204" pitchFamily="50" charset="-128"/>
                <a:ea typeface="Meiryo UI" panose="020B0604030504040204" pitchFamily="50" charset="-128"/>
              </a:rPr>
              <a:t>）</a:t>
            </a:r>
            <a:endParaRPr lang="en-US" altLang="ja-JP" sz="4300" dirty="0">
              <a:latin typeface="Meiryo UI" panose="020B0604030504040204" pitchFamily="50" charset="-128"/>
              <a:ea typeface="Meiryo UI" panose="020B0604030504040204" pitchFamily="50" charset="-128"/>
            </a:endParaRPr>
          </a:p>
          <a:p>
            <a:r>
              <a:rPr lang="ja-JP" altLang="en-US" sz="4300" dirty="0" smtClean="0">
                <a:latin typeface="Meiryo UI" panose="020B0604030504040204" pitchFamily="50" charset="-128"/>
                <a:ea typeface="Meiryo UI" panose="020B0604030504040204" pitchFamily="50" charset="-128"/>
              </a:rPr>
              <a:t>・もったいない</a:t>
            </a:r>
            <a:r>
              <a:rPr lang="ja-JP" altLang="en-US" sz="4300" dirty="0" err="1">
                <a:latin typeface="Meiryo UI" panose="020B0604030504040204" pitchFamily="50" charset="-128"/>
                <a:ea typeface="Meiryo UI" panose="020B0604030504040204" pitchFamily="50" charset="-128"/>
              </a:rPr>
              <a:t>やん</a:t>
            </a:r>
            <a:r>
              <a:rPr lang="ja-JP" altLang="en-US" sz="4300" dirty="0">
                <a:latin typeface="Meiryo UI" panose="020B0604030504040204" pitchFamily="50" charset="-128"/>
                <a:ea typeface="Meiryo UI" panose="020B0604030504040204" pitchFamily="50" charset="-128"/>
              </a:rPr>
              <a:t>活動隊の募集・養成</a:t>
            </a:r>
            <a:r>
              <a:rPr lang="ja-JP" altLang="en-US" sz="4300" dirty="0" smtClean="0">
                <a:latin typeface="Meiryo UI" panose="020B0604030504040204" pitchFamily="50" charset="-128"/>
                <a:ea typeface="Meiryo UI" panose="020B0604030504040204" pitchFamily="50" charset="-128"/>
              </a:rPr>
              <a:t>講座（</a:t>
            </a:r>
            <a:r>
              <a:rPr lang="en-US" altLang="ja-JP" sz="4300" dirty="0" smtClean="0">
                <a:latin typeface="Meiryo UI" panose="020B0604030504040204" pitchFamily="50" charset="-128"/>
                <a:ea typeface="Meiryo UI" panose="020B0604030504040204" pitchFamily="50" charset="-128"/>
              </a:rPr>
              <a:t>R5.1~2</a:t>
            </a:r>
            <a:r>
              <a:rPr lang="ja-JP" altLang="en-US" sz="4300" dirty="0" smtClean="0">
                <a:latin typeface="Meiryo UI" panose="020B0604030504040204" pitchFamily="50" charset="-128"/>
                <a:ea typeface="Meiryo UI" panose="020B0604030504040204" pitchFamily="50" charset="-128"/>
              </a:rPr>
              <a:t>）</a:t>
            </a:r>
            <a:endParaRPr lang="ja-JP" altLang="en-US" sz="4300" dirty="0">
              <a:latin typeface="Meiryo UI" panose="020B0604030504040204" pitchFamily="50" charset="-128"/>
              <a:ea typeface="Meiryo UI" panose="020B0604030504040204" pitchFamily="50" charset="-128"/>
            </a:endParaRPr>
          </a:p>
          <a:p>
            <a:r>
              <a:rPr lang="ja-JP" altLang="en-US" sz="4300" dirty="0" smtClean="0">
                <a:latin typeface="Meiryo UI" panose="020B0604030504040204" pitchFamily="50" charset="-128"/>
                <a:ea typeface="Meiryo UI" panose="020B0604030504040204" pitchFamily="50" charset="-128"/>
              </a:rPr>
              <a:t>・</a:t>
            </a:r>
            <a:r>
              <a:rPr lang="en-US" altLang="ja-JP" sz="4300" dirty="0">
                <a:latin typeface="Meiryo UI" panose="020B0604030504040204" pitchFamily="50" charset="-128"/>
                <a:ea typeface="Meiryo UI" panose="020B0604030504040204" pitchFamily="50" charset="-128"/>
              </a:rPr>
              <a:t>Welcoming</a:t>
            </a:r>
            <a:r>
              <a:rPr lang="ja-JP" altLang="en-US" sz="4300" dirty="0">
                <a:latin typeface="Meiryo UI" panose="020B0604030504040204" pitchFamily="50" charset="-128"/>
                <a:ea typeface="Meiryo UI" panose="020B0604030504040204" pitchFamily="50" charset="-128"/>
              </a:rPr>
              <a:t>アベノ・天王寺 おおさかもん祭り</a:t>
            </a:r>
            <a:r>
              <a:rPr lang="en-US" altLang="ja-JP" sz="4300" dirty="0">
                <a:latin typeface="Meiryo UI" panose="020B0604030504040204" pitchFamily="50" charset="-128"/>
                <a:ea typeface="Meiryo UI" panose="020B0604030504040204" pitchFamily="50" charset="-128"/>
              </a:rPr>
              <a:t>2022</a:t>
            </a:r>
            <a:r>
              <a:rPr lang="ja-JP" altLang="en-US" sz="4300" dirty="0">
                <a:latin typeface="Meiryo UI" panose="020B0604030504040204" pitchFamily="50" charset="-128"/>
                <a:ea typeface="Meiryo UI" panose="020B0604030504040204" pitchFamily="50" charset="-128"/>
              </a:rPr>
              <a:t>（</a:t>
            </a:r>
            <a:r>
              <a:rPr lang="en-US" altLang="ja-JP" sz="4300" dirty="0">
                <a:latin typeface="Meiryo UI" panose="020B0604030504040204" pitchFamily="50" charset="-128"/>
                <a:ea typeface="Meiryo UI" panose="020B0604030504040204" pitchFamily="50" charset="-128"/>
              </a:rPr>
              <a:t>R4.11</a:t>
            </a:r>
            <a:r>
              <a:rPr lang="ja-JP" altLang="en-US" sz="4300" dirty="0" smtClean="0">
                <a:latin typeface="Meiryo UI" panose="020B0604030504040204" pitchFamily="50" charset="-128"/>
                <a:ea typeface="Meiryo UI" panose="020B0604030504040204" pitchFamily="50" charset="-128"/>
              </a:rPr>
              <a:t>）</a:t>
            </a:r>
            <a:endParaRPr lang="en-US" altLang="ja-JP" sz="4300" dirty="0">
              <a:latin typeface="Meiryo UI" panose="020B0604030504040204" pitchFamily="50" charset="-128"/>
              <a:ea typeface="Meiryo UI" panose="020B0604030504040204" pitchFamily="50" charset="-128"/>
            </a:endParaRPr>
          </a:p>
          <a:p>
            <a:r>
              <a:rPr lang="ja-JP" altLang="en-US" sz="4300" dirty="0" smtClean="0">
                <a:latin typeface="Meiryo UI" panose="020B0604030504040204" pitchFamily="50" charset="-128"/>
                <a:ea typeface="Meiryo UI" panose="020B0604030504040204" pitchFamily="50" charset="-128"/>
              </a:rPr>
              <a:t>・</a:t>
            </a:r>
            <a:r>
              <a:rPr lang="ja-JP" altLang="en-US" sz="4300" dirty="0">
                <a:latin typeface="Meiryo UI" panose="020B0604030504040204" pitchFamily="50" charset="-128"/>
                <a:ea typeface="Meiryo UI" panose="020B0604030504040204" pitchFamily="50" charset="-128"/>
              </a:rPr>
              <a:t>小中学生対象「わくわく・どきどき</a:t>
            </a:r>
            <a:r>
              <a:rPr lang="en-US" altLang="ja-JP" sz="4300" dirty="0" smtClean="0">
                <a:latin typeface="Meiryo UI" panose="020B0604030504040204" pitchFamily="50" charset="-128"/>
                <a:ea typeface="Meiryo UI" panose="020B0604030504040204" pitchFamily="50" charset="-128"/>
              </a:rPr>
              <a:t>SDGs</a:t>
            </a:r>
            <a:r>
              <a:rPr lang="ja-JP" altLang="en-US" sz="4300" dirty="0" smtClean="0">
                <a:latin typeface="Meiryo UI" panose="020B0604030504040204" pitchFamily="50" charset="-128"/>
                <a:ea typeface="Meiryo UI" panose="020B0604030504040204" pitchFamily="50" charset="-128"/>
              </a:rPr>
              <a:t>ジュニアプロジェクト</a:t>
            </a:r>
            <a:r>
              <a:rPr lang="ja-JP" altLang="en-US" sz="4300" dirty="0">
                <a:latin typeface="Meiryo UI" panose="020B0604030504040204" pitchFamily="50" charset="-128"/>
                <a:ea typeface="Meiryo UI" panose="020B0604030504040204" pitchFamily="50" charset="-128"/>
              </a:rPr>
              <a:t>」の実施（</a:t>
            </a:r>
            <a:r>
              <a:rPr lang="en-US" altLang="ja-JP" sz="4300" dirty="0">
                <a:latin typeface="Meiryo UI" panose="020B0604030504040204" pitchFamily="50" charset="-128"/>
                <a:ea typeface="Meiryo UI" panose="020B0604030504040204" pitchFamily="50" charset="-128"/>
              </a:rPr>
              <a:t>R4</a:t>
            </a:r>
            <a:r>
              <a:rPr lang="ja-JP" altLang="en-US" sz="4300" dirty="0">
                <a:latin typeface="Meiryo UI" panose="020B0604030504040204" pitchFamily="50" charset="-128"/>
                <a:ea typeface="Meiryo UI" panose="020B0604030504040204" pitchFamily="50" charset="-128"/>
              </a:rPr>
              <a:t>通年</a:t>
            </a:r>
            <a:r>
              <a:rPr lang="ja-JP" altLang="en-US" sz="4300" dirty="0" smtClean="0">
                <a:latin typeface="Meiryo UI" panose="020B0604030504040204" pitchFamily="50" charset="-128"/>
                <a:ea typeface="Meiryo UI" panose="020B0604030504040204" pitchFamily="50" charset="-128"/>
              </a:rPr>
              <a:t>）</a:t>
            </a:r>
            <a:endParaRPr lang="ja-JP" altLang="en-US" sz="4300" dirty="0">
              <a:latin typeface="Meiryo UI" panose="020B0604030504040204" pitchFamily="50" charset="-128"/>
              <a:ea typeface="Meiryo UI" panose="020B0604030504040204" pitchFamily="50" charset="-128"/>
            </a:endParaRPr>
          </a:p>
          <a:p>
            <a:r>
              <a:rPr lang="ja-JP" altLang="en-US" sz="4300" dirty="0">
                <a:latin typeface="Meiryo UI" panose="020B0604030504040204" pitchFamily="50" charset="-128"/>
                <a:ea typeface="Meiryo UI" panose="020B0604030504040204" pitchFamily="50" charset="-128"/>
              </a:rPr>
              <a:t>・図書館マルシェ（</a:t>
            </a:r>
            <a:r>
              <a:rPr lang="en-US" altLang="ja-JP" sz="4300" dirty="0">
                <a:latin typeface="Meiryo UI" panose="020B0604030504040204" pitchFamily="50" charset="-128"/>
                <a:ea typeface="Meiryo UI" panose="020B0604030504040204" pitchFamily="50" charset="-128"/>
              </a:rPr>
              <a:t>R4</a:t>
            </a:r>
            <a:r>
              <a:rPr lang="ja-JP" altLang="en-US" sz="4300" dirty="0">
                <a:latin typeface="Meiryo UI" panose="020B0604030504040204" pitchFamily="50" charset="-128"/>
                <a:ea typeface="Meiryo UI" panose="020B0604030504040204" pitchFamily="50" charset="-128"/>
              </a:rPr>
              <a:t>通年</a:t>
            </a:r>
            <a:r>
              <a:rPr lang="ja-JP" altLang="en-US" sz="4300" dirty="0" smtClean="0">
                <a:latin typeface="Meiryo UI" panose="020B0604030504040204" pitchFamily="50" charset="-128"/>
                <a:ea typeface="Meiryo UI" panose="020B0604030504040204" pitchFamily="50" charset="-128"/>
              </a:rPr>
              <a:t>）</a:t>
            </a:r>
            <a:endParaRPr lang="en-US" altLang="ja-JP" sz="4300" dirty="0" smtClean="0">
              <a:latin typeface="Meiryo UI" panose="020B0604030504040204" pitchFamily="50" charset="-128"/>
              <a:ea typeface="Meiryo UI" panose="020B0604030504040204" pitchFamily="50" charset="-128"/>
            </a:endParaRPr>
          </a:p>
          <a:p>
            <a:r>
              <a:rPr lang="ja-JP" altLang="en-US" sz="4300" dirty="0">
                <a:latin typeface="Meiryo UI" panose="020B0604030504040204" pitchFamily="50" charset="-128"/>
                <a:ea typeface="Meiryo UI" panose="020B0604030504040204" pitchFamily="50" charset="-128"/>
              </a:rPr>
              <a:t>・大阪学生ボランティアネットワーク「みっくす」による防犯活動の実施（</a:t>
            </a:r>
            <a:r>
              <a:rPr lang="en-US" altLang="ja-JP" sz="4300" dirty="0">
                <a:latin typeface="Meiryo UI" panose="020B0604030504040204" pitchFamily="50" charset="-128"/>
                <a:ea typeface="Meiryo UI" panose="020B0604030504040204" pitchFamily="50" charset="-128"/>
              </a:rPr>
              <a:t>R4.10</a:t>
            </a:r>
            <a:r>
              <a:rPr lang="ja-JP" altLang="en-US" sz="4300" dirty="0" smtClean="0">
                <a:latin typeface="Meiryo UI" panose="020B0604030504040204" pitchFamily="50" charset="-128"/>
                <a:ea typeface="Meiryo UI" panose="020B0604030504040204" pitchFamily="50" charset="-128"/>
              </a:rPr>
              <a:t>）</a:t>
            </a:r>
            <a:r>
              <a:rPr lang="ja-JP" altLang="en-US" sz="4300" dirty="0">
                <a:latin typeface="Meiryo UI" panose="020B0604030504040204" pitchFamily="50" charset="-128"/>
                <a:ea typeface="Meiryo UI" panose="020B0604030504040204" pitchFamily="50" charset="-128"/>
              </a:rPr>
              <a:t>　　　</a:t>
            </a:r>
            <a:r>
              <a:rPr lang="ja-JP" altLang="en-US" sz="4300" dirty="0" smtClean="0">
                <a:latin typeface="Meiryo UI" panose="020B0604030504040204" pitchFamily="50" charset="-128"/>
                <a:ea typeface="Meiryo UI" panose="020B0604030504040204" pitchFamily="50" charset="-128"/>
              </a:rPr>
              <a:t>等</a:t>
            </a:r>
            <a:endParaRPr lang="ja-JP" altLang="en-US" sz="4300" dirty="0">
              <a:latin typeface="Meiryo UI" panose="020B0604030504040204" pitchFamily="50" charset="-128"/>
              <a:ea typeface="Meiryo UI" panose="020B0604030504040204" pitchFamily="50" charset="-128"/>
            </a:endParaRPr>
          </a:p>
          <a:p>
            <a:endParaRPr kumimoji="1" lang="en-US" altLang="ja-JP" sz="2300" dirty="0" smtClean="0">
              <a:latin typeface="Meiryo UI" panose="020B0604030504040204" pitchFamily="50" charset="-128"/>
              <a:ea typeface="Meiryo UI" panose="020B0604030504040204" pitchFamily="50" charset="-128"/>
            </a:endParaRPr>
          </a:p>
          <a:p>
            <a:r>
              <a:rPr kumimoji="1" lang="ja-JP" altLang="en-US" sz="4900" b="1" dirty="0" smtClean="0">
                <a:latin typeface="Meiryo UI" panose="020B0604030504040204" pitchFamily="50" charset="-128"/>
                <a:ea typeface="Meiryo UI" panose="020B0604030504040204" pitchFamily="50" charset="-128"/>
              </a:rPr>
              <a:t>■</a:t>
            </a:r>
            <a:r>
              <a:rPr kumimoji="1" lang="ja-JP" altLang="en-US" sz="4900" b="1" dirty="0">
                <a:latin typeface="Meiryo UI" panose="020B0604030504040204" pitchFamily="50" charset="-128"/>
                <a:ea typeface="Meiryo UI" panose="020B0604030504040204" pitchFamily="50" charset="-128"/>
              </a:rPr>
              <a:t>府民向け</a:t>
            </a:r>
            <a:r>
              <a:rPr kumimoji="1" lang="ja-JP" altLang="en-US" sz="4900" b="1" dirty="0" smtClean="0">
                <a:latin typeface="Meiryo UI" panose="020B0604030504040204" pitchFamily="50" charset="-128"/>
                <a:ea typeface="Meiryo UI" panose="020B0604030504040204" pitchFamily="50" charset="-128"/>
              </a:rPr>
              <a:t>のポスター、リーフレットなど</a:t>
            </a:r>
            <a:endParaRPr kumimoji="1" lang="en-US" altLang="ja-JP" sz="4900" b="1" dirty="0">
              <a:latin typeface="Meiryo UI" panose="020B0604030504040204" pitchFamily="50" charset="-128"/>
              <a:ea typeface="Meiryo UI" panose="020B0604030504040204" pitchFamily="50" charset="-128"/>
            </a:endParaRPr>
          </a:p>
          <a:p>
            <a:r>
              <a:rPr lang="ja-JP" altLang="en-US" sz="4400" dirty="0">
                <a:latin typeface="Meiryo UI" panose="020B0604030504040204" pitchFamily="50" charset="-128"/>
                <a:ea typeface="Meiryo UI" panose="020B0604030504040204" pitchFamily="50" charset="-128"/>
              </a:rPr>
              <a:t>・環境に配慮した素材「</a:t>
            </a:r>
            <a:r>
              <a:rPr lang="en-US" altLang="ja-JP" sz="4400" dirty="0">
                <a:latin typeface="Meiryo UI" panose="020B0604030504040204" pitchFamily="50" charset="-128"/>
                <a:ea typeface="Meiryo UI" panose="020B0604030504040204" pitchFamily="50" charset="-128"/>
              </a:rPr>
              <a:t>LIMEX</a:t>
            </a:r>
            <a:r>
              <a:rPr lang="ja-JP" altLang="en-US" sz="4400" dirty="0">
                <a:latin typeface="Meiryo UI" panose="020B0604030504040204" pitchFamily="50" charset="-128"/>
                <a:ea typeface="Meiryo UI" panose="020B0604030504040204" pitchFamily="50" charset="-128"/>
              </a:rPr>
              <a:t>」を使用した「</a:t>
            </a:r>
            <a:r>
              <a:rPr lang="en-US" altLang="ja-JP" sz="4400" dirty="0">
                <a:latin typeface="Meiryo UI" panose="020B0604030504040204" pitchFamily="50" charset="-128"/>
                <a:ea typeface="Meiryo UI" panose="020B0604030504040204" pitchFamily="50" charset="-128"/>
              </a:rPr>
              <a:t>10</a:t>
            </a:r>
            <a:r>
              <a:rPr lang="ja-JP" altLang="en-US" sz="4400" dirty="0">
                <a:latin typeface="Meiryo UI" panose="020B0604030504040204" pitchFamily="50" charset="-128"/>
                <a:ea typeface="Meiryo UI" panose="020B0604030504040204" pitchFamily="50" charset="-128"/>
              </a:rPr>
              <a:t>歳若返り」プロジェクトポスター</a:t>
            </a:r>
            <a:r>
              <a:rPr lang="ja-JP" altLang="en-US" sz="4400" dirty="0" smtClean="0">
                <a:latin typeface="Meiryo UI" panose="020B0604030504040204" pitchFamily="50" charset="-128"/>
                <a:ea typeface="Meiryo UI" panose="020B0604030504040204" pitchFamily="50" charset="-128"/>
              </a:rPr>
              <a:t>制作</a:t>
            </a:r>
            <a:endParaRPr lang="ja-JP" altLang="en-US" sz="4400" dirty="0">
              <a:latin typeface="Meiryo UI" panose="020B0604030504040204" pitchFamily="50" charset="-128"/>
              <a:ea typeface="Meiryo UI" panose="020B0604030504040204" pitchFamily="50" charset="-128"/>
            </a:endParaRPr>
          </a:p>
          <a:p>
            <a:r>
              <a:rPr lang="ja-JP" altLang="en-US" sz="4300" dirty="0" smtClean="0">
                <a:latin typeface="Meiryo UI" panose="020B0604030504040204" pitchFamily="50" charset="-128"/>
                <a:ea typeface="Meiryo UI" panose="020B0604030504040204" pitchFamily="50" charset="-128"/>
              </a:rPr>
              <a:t>・</a:t>
            </a:r>
            <a:r>
              <a:rPr lang="ja-JP" altLang="en-US" sz="4300" dirty="0">
                <a:latin typeface="Meiryo UI" panose="020B0604030504040204" pitchFamily="50" charset="-128"/>
                <a:ea typeface="Meiryo UI" panose="020B0604030504040204" pitchFamily="50" charset="-128"/>
              </a:rPr>
              <a:t>大阪府人権白書</a:t>
            </a:r>
            <a:r>
              <a:rPr lang="ja-JP" altLang="en-US" sz="4300" dirty="0" err="1">
                <a:latin typeface="Meiryo UI" panose="020B0604030504040204" pitchFamily="50" charset="-128"/>
                <a:ea typeface="Meiryo UI" panose="020B0604030504040204" pitchFamily="50" charset="-128"/>
              </a:rPr>
              <a:t>ゆまにて</a:t>
            </a:r>
            <a:r>
              <a:rPr lang="ja-JP" altLang="en-US" sz="4300" dirty="0">
                <a:latin typeface="Meiryo UI" panose="020B0604030504040204" pitchFamily="50" charset="-128"/>
                <a:ea typeface="Meiryo UI" panose="020B0604030504040204" pitchFamily="50" charset="-128"/>
              </a:rPr>
              <a:t>なにわ３</a:t>
            </a:r>
            <a:r>
              <a:rPr lang="en-US" altLang="ja-JP" sz="4300" dirty="0" smtClean="0">
                <a:latin typeface="Meiryo UI" panose="020B0604030504040204" pitchFamily="50" charset="-128"/>
                <a:ea typeface="Meiryo UI" panose="020B0604030504040204" pitchFamily="50" charset="-128"/>
              </a:rPr>
              <a:t>7</a:t>
            </a:r>
            <a:endParaRPr lang="en-US" altLang="ja-JP" sz="4300" dirty="0">
              <a:latin typeface="Meiryo UI" panose="020B0604030504040204" pitchFamily="50" charset="-128"/>
              <a:ea typeface="Meiryo UI" panose="020B0604030504040204" pitchFamily="50" charset="-128"/>
            </a:endParaRPr>
          </a:p>
          <a:p>
            <a:r>
              <a:rPr lang="ja-JP" altLang="en-US" sz="4300" dirty="0">
                <a:latin typeface="Meiryo UI" panose="020B0604030504040204" pitchFamily="50" charset="-128"/>
                <a:ea typeface="Meiryo UI" panose="020B0604030504040204" pitchFamily="50" charset="-128"/>
              </a:rPr>
              <a:t>・</a:t>
            </a:r>
            <a:r>
              <a:rPr lang="ja-JP" altLang="en-US" sz="4300" dirty="0" err="1">
                <a:latin typeface="Meiryo UI" panose="020B0604030504040204" pitchFamily="50" charset="-128"/>
                <a:ea typeface="Meiryo UI" panose="020B0604030504040204" pitchFamily="50" charset="-128"/>
              </a:rPr>
              <a:t>くらしす</a:t>
            </a:r>
            <a:r>
              <a:rPr lang="ja-JP" altLang="en-US" sz="4300" dirty="0">
                <a:latin typeface="Meiryo UI" panose="020B0604030504040204" pitchFamily="50" charset="-128"/>
                <a:ea typeface="Meiryo UI" panose="020B0604030504040204" pitchFamily="50" charset="-128"/>
              </a:rPr>
              <a:t>と</a:t>
            </a:r>
            <a:r>
              <a:rPr lang="en-US" altLang="ja-JP" sz="4300" dirty="0" smtClean="0">
                <a:latin typeface="Meiryo UI" panose="020B0604030504040204" pitchFamily="50" charset="-128"/>
                <a:ea typeface="Meiryo UI" panose="020B0604030504040204" pitchFamily="50" charset="-128"/>
              </a:rPr>
              <a:t>vol.106,107,108,109</a:t>
            </a:r>
            <a:endParaRPr lang="en-US" altLang="ja-JP" sz="4300" dirty="0">
              <a:latin typeface="Meiryo UI" panose="020B0604030504040204" pitchFamily="50" charset="-128"/>
              <a:ea typeface="Meiryo UI" panose="020B0604030504040204" pitchFamily="50" charset="-128"/>
            </a:endParaRPr>
          </a:p>
          <a:p>
            <a:r>
              <a:rPr lang="ja-JP" altLang="en-US" sz="4300" dirty="0" smtClean="0">
                <a:latin typeface="Meiryo UI" panose="020B0604030504040204" pitchFamily="50" charset="-128"/>
                <a:ea typeface="Meiryo UI" panose="020B0604030504040204" pitchFamily="50" charset="-128"/>
              </a:rPr>
              <a:t>・消費</a:t>
            </a:r>
            <a:r>
              <a:rPr lang="ja-JP" altLang="en-US" sz="4300" dirty="0">
                <a:latin typeface="Meiryo UI" panose="020B0604030504040204" pitchFamily="50" charset="-128"/>
                <a:ea typeface="Meiryo UI" panose="020B0604030504040204" pitchFamily="50" charset="-128"/>
              </a:rPr>
              <a:t>生活</a:t>
            </a:r>
            <a:r>
              <a:rPr lang="ja-JP" altLang="en-US" sz="4300" dirty="0" smtClean="0">
                <a:latin typeface="Meiryo UI" panose="020B0604030504040204" pitchFamily="50" charset="-128"/>
                <a:ea typeface="Meiryo UI" panose="020B0604030504040204" pitchFamily="50" charset="-128"/>
              </a:rPr>
              <a:t>クエスト</a:t>
            </a:r>
            <a:endParaRPr lang="ja-JP" altLang="en-US" sz="4300" dirty="0">
              <a:latin typeface="Meiryo UI" panose="020B0604030504040204" pitchFamily="50" charset="-128"/>
              <a:ea typeface="Meiryo UI" panose="020B0604030504040204" pitchFamily="50" charset="-128"/>
            </a:endParaRPr>
          </a:p>
          <a:p>
            <a:r>
              <a:rPr lang="ja-JP" altLang="en-US" sz="4300" dirty="0" smtClean="0">
                <a:latin typeface="Meiryo UI" panose="020B0604030504040204" pitchFamily="50" charset="-128"/>
                <a:ea typeface="Meiryo UI" panose="020B0604030504040204" pitchFamily="50" charset="-128"/>
              </a:rPr>
              <a:t>・消</a:t>
            </a:r>
            <a:r>
              <a:rPr lang="ja-JP" altLang="en-US" sz="4300" dirty="0">
                <a:latin typeface="Meiryo UI" panose="020B0604030504040204" pitchFamily="50" charset="-128"/>
                <a:ea typeface="Meiryo UI" panose="020B0604030504040204" pitchFamily="50" charset="-128"/>
              </a:rPr>
              <a:t>費ってな～に</a:t>
            </a:r>
            <a:r>
              <a:rPr lang="ja-JP" altLang="en-US" sz="4300" dirty="0" smtClean="0">
                <a:latin typeface="Meiryo UI" panose="020B0604030504040204" pitchFamily="50" charset="-128"/>
                <a:ea typeface="Meiryo UI" panose="020B0604030504040204" pitchFamily="50" charset="-128"/>
              </a:rPr>
              <a:t>？</a:t>
            </a:r>
            <a:endParaRPr lang="ja-JP" altLang="en-US" sz="4300" dirty="0">
              <a:latin typeface="Meiryo UI" panose="020B0604030504040204" pitchFamily="50" charset="-128"/>
              <a:ea typeface="Meiryo UI" panose="020B0604030504040204" pitchFamily="50" charset="-128"/>
            </a:endParaRPr>
          </a:p>
          <a:p>
            <a:r>
              <a:rPr lang="ja-JP" altLang="en-US" sz="4300" dirty="0" smtClean="0">
                <a:latin typeface="Meiryo UI" panose="020B0604030504040204" pitchFamily="50" charset="-128"/>
                <a:ea typeface="Meiryo UI" panose="020B0604030504040204" pitchFamily="50" charset="-128"/>
              </a:rPr>
              <a:t>・あま</a:t>
            </a:r>
            <a:r>
              <a:rPr lang="ja-JP" altLang="en-US" sz="4300" dirty="0">
                <a:latin typeface="Meiryo UI" panose="020B0604030504040204" pitchFamily="50" charset="-128"/>
                <a:ea typeface="Meiryo UI" panose="020B0604030504040204" pitchFamily="50" charset="-128"/>
              </a:rPr>
              <a:t>～</a:t>
            </a:r>
            <a:r>
              <a:rPr lang="ja-JP" altLang="en-US" sz="4300" dirty="0" err="1">
                <a:latin typeface="Meiryo UI" panose="020B0604030504040204" pitchFamily="50" charset="-128"/>
                <a:ea typeface="Meiryo UI" panose="020B0604030504040204" pitchFamily="50" charset="-128"/>
              </a:rPr>
              <a:t>い</a:t>
            </a:r>
            <a:r>
              <a:rPr lang="ja-JP" altLang="en-US" sz="4300" dirty="0">
                <a:latin typeface="Meiryo UI" panose="020B0604030504040204" pitchFamily="50" charset="-128"/>
                <a:ea typeface="Meiryo UI" panose="020B0604030504040204" pitchFamily="50" charset="-128"/>
              </a:rPr>
              <a:t>誘いにご用心</a:t>
            </a:r>
            <a:r>
              <a:rPr lang="ja-JP" altLang="en-US" sz="4300" dirty="0" smtClean="0">
                <a:latin typeface="Meiryo UI" panose="020B0604030504040204" pitchFamily="50" charset="-128"/>
                <a:ea typeface="Meiryo UI" panose="020B0604030504040204" pitchFamily="50" charset="-128"/>
              </a:rPr>
              <a:t>！</a:t>
            </a:r>
            <a:endParaRPr lang="ja-JP" altLang="en-US" sz="4300" dirty="0">
              <a:latin typeface="Meiryo UI" panose="020B0604030504040204" pitchFamily="50" charset="-128"/>
              <a:ea typeface="Meiryo UI" panose="020B0604030504040204" pitchFamily="50" charset="-128"/>
            </a:endParaRPr>
          </a:p>
          <a:p>
            <a:r>
              <a:rPr lang="ja-JP" altLang="en-US" sz="4300" dirty="0" smtClean="0">
                <a:latin typeface="Meiryo UI" panose="020B0604030504040204" pitchFamily="50" charset="-128"/>
                <a:ea typeface="Meiryo UI" panose="020B0604030504040204" pitchFamily="50" charset="-128"/>
              </a:rPr>
              <a:t>・こんな</a:t>
            </a:r>
            <a:r>
              <a:rPr lang="ja-JP" altLang="en-US" sz="4300" dirty="0">
                <a:latin typeface="Meiryo UI" panose="020B0604030504040204" pitchFamily="50" charset="-128"/>
                <a:ea typeface="Meiryo UI" panose="020B0604030504040204" pitchFamily="50" charset="-128"/>
              </a:rPr>
              <a:t>時は消費者ホットラインに電話しよう</a:t>
            </a:r>
            <a:r>
              <a:rPr lang="ja-JP" altLang="en-US" sz="4300" dirty="0" smtClean="0">
                <a:latin typeface="Meiryo UI" panose="020B0604030504040204" pitchFamily="50" charset="-128"/>
                <a:ea typeface="Meiryo UI" panose="020B0604030504040204" pitchFamily="50" charset="-128"/>
              </a:rPr>
              <a:t>！</a:t>
            </a:r>
            <a:endParaRPr lang="ja-JP" altLang="en-US" sz="4300" dirty="0">
              <a:latin typeface="Meiryo UI" panose="020B0604030504040204" pitchFamily="50" charset="-128"/>
              <a:ea typeface="Meiryo UI" panose="020B0604030504040204" pitchFamily="50" charset="-128"/>
            </a:endParaRPr>
          </a:p>
        </p:txBody>
      </p:sp>
      <p:sp>
        <p:nvSpPr>
          <p:cNvPr id="4" name="スライド番号プレースホルダー 3"/>
          <p:cNvSpPr>
            <a:spLocks noGrp="1"/>
          </p:cNvSpPr>
          <p:nvPr>
            <p:ph type="sldNum" sz="quarter" idx="12"/>
          </p:nvPr>
        </p:nvSpPr>
        <p:spPr/>
        <p:txBody>
          <a:bodyPr/>
          <a:lstStyle/>
          <a:p>
            <a:fld id="{C9D87D91-12A4-4BCD-BC1C-9D22FB415AC1}" type="slidenum">
              <a:rPr kumimoji="1" lang="ja-JP" altLang="en-US" smtClean="0"/>
              <a:t>20</a:t>
            </a:fld>
            <a:endParaRPr kumimoji="1" lang="ja-JP" altLang="en-US"/>
          </a:p>
        </p:txBody>
      </p:sp>
      <p:sp>
        <p:nvSpPr>
          <p:cNvPr id="9" name="正方形/長方形 8"/>
          <p:cNvSpPr/>
          <p:nvPr/>
        </p:nvSpPr>
        <p:spPr>
          <a:xfrm>
            <a:off x="5464583" y="4890739"/>
            <a:ext cx="6554775" cy="1869743"/>
          </a:xfrm>
          <a:prstGeom prst="rect">
            <a:avLst/>
          </a:prstGeom>
        </p:spPr>
        <p:txBody>
          <a:bodyPr wrap="square">
            <a:spAutoFit/>
          </a:bodyPr>
          <a:lstStyle/>
          <a:p>
            <a:pPr>
              <a:lnSpc>
                <a:spcPct val="150000"/>
              </a:lnSpc>
            </a:pPr>
            <a:r>
              <a:rPr lang="ja-JP" altLang="en-US" sz="1100" dirty="0">
                <a:latin typeface="Meiryo UI" panose="020B0604030504040204" pitchFamily="50" charset="-128"/>
                <a:ea typeface="Meiryo UI" panose="020B0604030504040204" pitchFamily="50" charset="-128"/>
              </a:rPr>
              <a:t>・めざそう！消費者</a:t>
            </a:r>
            <a:r>
              <a:rPr lang="ja-JP" altLang="en-US" sz="1100" dirty="0" smtClean="0">
                <a:latin typeface="Meiryo UI" panose="020B0604030504040204" pitchFamily="50" charset="-128"/>
                <a:ea typeface="Meiryo UI" panose="020B0604030504040204" pitchFamily="50" charset="-128"/>
              </a:rPr>
              <a:t>市民</a:t>
            </a:r>
            <a:endParaRPr lang="ja-JP" altLang="en-US" sz="1100" dirty="0">
              <a:latin typeface="Meiryo UI" panose="020B0604030504040204" pitchFamily="50" charset="-128"/>
              <a:ea typeface="Meiryo UI" panose="020B0604030504040204" pitchFamily="50" charset="-128"/>
            </a:endParaRPr>
          </a:p>
          <a:p>
            <a:pPr>
              <a:lnSpc>
                <a:spcPct val="150000"/>
              </a:lnSpc>
            </a:pPr>
            <a:r>
              <a:rPr lang="ja-JP" altLang="en-US" sz="1100" dirty="0" smtClean="0">
                <a:latin typeface="Meiryo UI" panose="020B0604030504040204" pitchFamily="50" charset="-128"/>
                <a:ea typeface="Meiryo UI" panose="020B0604030504040204" pitchFamily="50" charset="-128"/>
              </a:rPr>
              <a:t>・</a:t>
            </a:r>
            <a:r>
              <a:rPr lang="ja-JP" altLang="en-US" sz="1100" dirty="0">
                <a:latin typeface="Meiryo UI" panose="020B0604030504040204" pitchFamily="50" charset="-128"/>
                <a:ea typeface="Meiryo UI" panose="020B0604030504040204" pitchFamily="50" charset="-128"/>
              </a:rPr>
              <a:t>大阪府内消費生活相談窓口</a:t>
            </a:r>
            <a:r>
              <a:rPr lang="ja-JP" altLang="en-US" sz="1100" dirty="0" smtClean="0">
                <a:latin typeface="Meiryo UI" panose="020B0604030504040204" pitchFamily="50" charset="-128"/>
                <a:ea typeface="Meiryo UI" panose="020B0604030504040204" pitchFamily="50" charset="-128"/>
              </a:rPr>
              <a:t>リーフレット</a:t>
            </a:r>
            <a:endParaRPr lang="en-US" altLang="ja-JP" sz="1100" dirty="0" smtClean="0">
              <a:latin typeface="Meiryo UI" panose="020B0604030504040204" pitchFamily="50" charset="-128"/>
              <a:ea typeface="Meiryo UI" panose="020B0604030504040204" pitchFamily="50" charset="-128"/>
            </a:endParaRPr>
          </a:p>
          <a:p>
            <a:pPr>
              <a:lnSpc>
                <a:spcPct val="150000"/>
              </a:lnSpc>
            </a:pPr>
            <a:r>
              <a:rPr lang="ja-JP" altLang="en-US" sz="1100" dirty="0" smtClean="0">
                <a:latin typeface="Meiryo UI" panose="020B0604030504040204" pitchFamily="50" charset="-128"/>
                <a:ea typeface="Meiryo UI" panose="020B0604030504040204" pitchFamily="50" charset="-128"/>
              </a:rPr>
              <a:t>・消費者市民社会ってな～に？</a:t>
            </a:r>
          </a:p>
          <a:p>
            <a:pPr>
              <a:lnSpc>
                <a:spcPct val="150000"/>
              </a:lnSpc>
            </a:pPr>
            <a:r>
              <a:rPr lang="ja-JP" altLang="en-US" sz="1100" dirty="0" smtClean="0">
                <a:latin typeface="Meiryo UI" panose="020B0604030504040204" pitchFamily="50" charset="-128"/>
                <a:ea typeface="Meiryo UI" panose="020B0604030504040204" pitchFamily="50" charset="-128"/>
              </a:rPr>
              <a:t>・</a:t>
            </a:r>
            <a:r>
              <a:rPr lang="ja-JP" altLang="en-US" sz="1100" dirty="0">
                <a:latin typeface="Meiryo UI" panose="020B0604030504040204" pitchFamily="50" charset="-128"/>
                <a:ea typeface="Meiryo UI" panose="020B0604030504040204" pitchFamily="50" charset="-128"/>
              </a:rPr>
              <a:t>大阪府みどりの基金事業報告書</a:t>
            </a:r>
            <a:r>
              <a:rPr lang="en-US" altLang="ja-JP" sz="1100" dirty="0" smtClean="0">
                <a:latin typeface="Meiryo UI" panose="020B0604030504040204" pitchFamily="50" charset="-128"/>
                <a:ea typeface="Meiryo UI" panose="020B0604030504040204" pitchFamily="50" charset="-128"/>
              </a:rPr>
              <a:t>2022</a:t>
            </a:r>
            <a:endParaRPr lang="en-US" altLang="ja-JP" sz="1100" dirty="0">
              <a:latin typeface="Meiryo UI" panose="020B0604030504040204" pitchFamily="50" charset="-128"/>
              <a:ea typeface="Meiryo UI" panose="020B0604030504040204" pitchFamily="50" charset="-128"/>
            </a:endParaRPr>
          </a:p>
          <a:p>
            <a:pPr>
              <a:lnSpc>
                <a:spcPct val="150000"/>
              </a:lnSpc>
            </a:pPr>
            <a:r>
              <a:rPr lang="ja-JP" altLang="en-US" sz="1100" dirty="0">
                <a:latin typeface="Meiryo UI" panose="020B0604030504040204" pitchFamily="50" charset="-128"/>
                <a:ea typeface="Meiryo UI" panose="020B0604030504040204" pitchFamily="50" charset="-128"/>
              </a:rPr>
              <a:t>・令和４年度　第</a:t>
            </a:r>
            <a:r>
              <a:rPr lang="en-US" altLang="ja-JP" sz="1100" dirty="0">
                <a:latin typeface="Meiryo UI" panose="020B0604030504040204" pitchFamily="50" charset="-128"/>
                <a:ea typeface="Meiryo UI" panose="020B0604030504040204" pitchFamily="50" charset="-128"/>
              </a:rPr>
              <a:t>16</a:t>
            </a:r>
            <a:r>
              <a:rPr lang="ja-JP" altLang="en-US" sz="1100" dirty="0">
                <a:latin typeface="Meiryo UI" panose="020B0604030504040204" pitchFamily="50" charset="-128"/>
                <a:ea typeface="Meiryo UI" panose="020B0604030504040204" pitchFamily="50" charset="-128"/>
              </a:rPr>
              <a:t>回　おおさか優良緑化賞受賞</a:t>
            </a:r>
            <a:r>
              <a:rPr lang="ja-JP" altLang="en-US" sz="1100" dirty="0" smtClean="0">
                <a:latin typeface="Meiryo UI" panose="020B0604030504040204" pitchFamily="50" charset="-128"/>
                <a:ea typeface="Meiryo UI" panose="020B0604030504040204" pitchFamily="50" charset="-128"/>
              </a:rPr>
              <a:t>事例集</a:t>
            </a:r>
            <a:endParaRPr lang="ja-JP" altLang="en-US" sz="1100" dirty="0">
              <a:latin typeface="Meiryo UI" panose="020B0604030504040204" pitchFamily="50" charset="-128"/>
              <a:ea typeface="Meiryo UI" panose="020B0604030504040204" pitchFamily="50" charset="-128"/>
            </a:endParaRPr>
          </a:p>
          <a:p>
            <a:pPr>
              <a:lnSpc>
                <a:spcPct val="150000"/>
              </a:lnSpc>
            </a:pPr>
            <a:r>
              <a:rPr lang="ja-JP" altLang="en-US" sz="1100" dirty="0">
                <a:latin typeface="Meiryo UI" panose="020B0604030504040204" pitchFamily="50" charset="-128"/>
                <a:ea typeface="Meiryo UI" panose="020B0604030504040204" pitchFamily="50" charset="-128"/>
              </a:rPr>
              <a:t>・広報誌「山」の冊子</a:t>
            </a:r>
            <a:r>
              <a:rPr lang="ja-JP" altLang="en-US" sz="1100" dirty="0" smtClean="0">
                <a:latin typeface="Meiryo UI" panose="020B0604030504040204" pitchFamily="50" charset="-128"/>
                <a:ea typeface="Meiryo UI" panose="020B0604030504040204" pitchFamily="50" charset="-128"/>
              </a:rPr>
              <a:t>作成</a:t>
            </a:r>
            <a:endParaRPr lang="en-US" altLang="ja-JP" sz="1100" dirty="0" smtClean="0">
              <a:latin typeface="Meiryo UI" panose="020B0604030504040204" pitchFamily="50" charset="-128"/>
              <a:ea typeface="Meiryo UI" panose="020B0604030504040204" pitchFamily="50" charset="-128"/>
            </a:endParaRPr>
          </a:p>
          <a:p>
            <a:pPr>
              <a:lnSpc>
                <a:spcPct val="150000"/>
              </a:lnSpc>
            </a:pPr>
            <a:r>
              <a:rPr lang="ja-JP" altLang="en-US" sz="1100" dirty="0">
                <a:latin typeface="Meiryo UI" panose="020B0604030504040204" pitchFamily="50" charset="-128"/>
                <a:ea typeface="Meiryo UI" panose="020B0604030504040204" pitchFamily="50" charset="-128"/>
              </a:rPr>
              <a:t>・子どもセーフティ新聞の製作・</a:t>
            </a:r>
            <a:r>
              <a:rPr lang="ja-JP" altLang="en-US" sz="1100" dirty="0" smtClean="0">
                <a:latin typeface="Meiryo UI" panose="020B0604030504040204" pitchFamily="50" charset="-128"/>
                <a:ea typeface="Meiryo UI" panose="020B0604030504040204" pitchFamily="50" charset="-128"/>
              </a:rPr>
              <a:t>配付　　　等</a:t>
            </a:r>
            <a:endParaRPr lang="ja-JP" altLang="en-US" sz="1100" dirty="0">
              <a:latin typeface="Meiryo UI" panose="020B0604030504040204" pitchFamily="50" charset="-128"/>
              <a:ea typeface="Meiryo UI" panose="020B0604030504040204" pitchFamily="50" charset="-128"/>
            </a:endParaRPr>
          </a:p>
        </p:txBody>
      </p:sp>
      <p:pic>
        <p:nvPicPr>
          <p:cNvPr id="5" name="図 4"/>
          <p:cNvPicPr>
            <a:picLocks noChangeAspect="1"/>
          </p:cNvPicPr>
          <p:nvPr/>
        </p:nvPicPr>
        <p:blipFill>
          <a:blip r:embed="rId2"/>
          <a:stretch>
            <a:fillRect/>
          </a:stretch>
        </p:blipFill>
        <p:spPr>
          <a:xfrm>
            <a:off x="7665789" y="1589978"/>
            <a:ext cx="2152365" cy="3040151"/>
          </a:xfrm>
          <a:prstGeom prst="rect">
            <a:avLst/>
          </a:prstGeom>
        </p:spPr>
      </p:pic>
      <p:pic>
        <p:nvPicPr>
          <p:cNvPr id="6" name="図 5"/>
          <p:cNvPicPr>
            <a:picLocks noChangeAspect="1"/>
          </p:cNvPicPr>
          <p:nvPr/>
        </p:nvPicPr>
        <p:blipFill>
          <a:blip r:embed="rId3"/>
          <a:stretch>
            <a:fillRect/>
          </a:stretch>
        </p:blipFill>
        <p:spPr>
          <a:xfrm>
            <a:off x="9945955" y="1589978"/>
            <a:ext cx="2177140" cy="3040151"/>
          </a:xfrm>
          <a:prstGeom prst="rect">
            <a:avLst/>
          </a:prstGeom>
        </p:spPr>
      </p:pic>
      <p:sp>
        <p:nvSpPr>
          <p:cNvPr id="8" name="正方形/長方形 7"/>
          <p:cNvSpPr/>
          <p:nvPr/>
        </p:nvSpPr>
        <p:spPr>
          <a:xfrm>
            <a:off x="7601887" y="4567574"/>
            <a:ext cx="2280166" cy="285784"/>
          </a:xfrm>
          <a:prstGeom prst="rect">
            <a:avLst/>
          </a:prstGeom>
        </p:spPr>
        <p:txBody>
          <a:bodyPr wrap="square">
            <a:spAutoFit/>
          </a:bodyPr>
          <a:lstStyle/>
          <a:p>
            <a:pPr algn="ctr">
              <a:lnSpc>
                <a:spcPts val="1800"/>
              </a:lnSpc>
            </a:pPr>
            <a:r>
              <a:rPr lang="en-US" altLang="ja-JP" sz="800" dirty="0">
                <a:latin typeface="Meiryo UI" panose="020B0604030504040204" pitchFamily="50" charset="-128"/>
                <a:ea typeface="Meiryo UI" panose="020B0604030504040204" pitchFamily="50" charset="-128"/>
              </a:rPr>
              <a:t>Welcoming</a:t>
            </a:r>
            <a:r>
              <a:rPr lang="ja-JP" altLang="en-US" sz="800" dirty="0">
                <a:latin typeface="Meiryo UI" panose="020B0604030504040204" pitchFamily="50" charset="-128"/>
                <a:ea typeface="Meiryo UI" panose="020B0604030504040204" pitchFamily="50" charset="-128"/>
              </a:rPr>
              <a:t>アベノ・</a:t>
            </a:r>
            <a:r>
              <a:rPr lang="ja-JP" altLang="en-US" sz="800" dirty="0" smtClean="0">
                <a:latin typeface="Meiryo UI" panose="020B0604030504040204" pitchFamily="50" charset="-128"/>
                <a:ea typeface="Meiryo UI" panose="020B0604030504040204" pitchFamily="50" charset="-128"/>
              </a:rPr>
              <a:t>天王寺 </a:t>
            </a:r>
            <a:r>
              <a:rPr lang="ja-JP" altLang="en-US" sz="800" dirty="0">
                <a:latin typeface="Meiryo UI" panose="020B0604030504040204" pitchFamily="50" charset="-128"/>
                <a:ea typeface="Meiryo UI" panose="020B0604030504040204" pitchFamily="50" charset="-128"/>
              </a:rPr>
              <a:t>おおさかもん祭り</a:t>
            </a:r>
            <a:r>
              <a:rPr lang="en-US" altLang="ja-JP" sz="800" dirty="0">
                <a:latin typeface="Meiryo UI" panose="020B0604030504040204" pitchFamily="50" charset="-128"/>
                <a:ea typeface="Meiryo UI" panose="020B0604030504040204" pitchFamily="50" charset="-128"/>
              </a:rPr>
              <a:t>2022</a:t>
            </a:r>
          </a:p>
        </p:txBody>
      </p:sp>
      <p:sp>
        <p:nvSpPr>
          <p:cNvPr id="10" name="正方形/長方形 9"/>
          <p:cNvSpPr/>
          <p:nvPr/>
        </p:nvSpPr>
        <p:spPr>
          <a:xfrm>
            <a:off x="10452526" y="4641217"/>
            <a:ext cx="1163997" cy="230832"/>
          </a:xfrm>
          <a:prstGeom prst="rect">
            <a:avLst/>
          </a:prstGeom>
        </p:spPr>
        <p:txBody>
          <a:bodyPr wrap="square">
            <a:spAutoFit/>
          </a:bodyPr>
          <a:lstStyle/>
          <a:p>
            <a:r>
              <a:rPr lang="ja-JP" altLang="en-US" sz="900" dirty="0" smtClean="0">
                <a:latin typeface="Meiryo UI" panose="020B0604030504040204" pitchFamily="50" charset="-128"/>
                <a:ea typeface="Meiryo UI" panose="020B0604030504040204" pitchFamily="50" charset="-128"/>
              </a:rPr>
              <a:t>大阪府</a:t>
            </a:r>
            <a:r>
              <a:rPr lang="ja-JP" altLang="en-US" sz="900" dirty="0">
                <a:latin typeface="Meiryo UI" panose="020B0604030504040204" pitchFamily="50" charset="-128"/>
                <a:ea typeface="Meiryo UI" panose="020B0604030504040204" pitchFamily="50" charset="-128"/>
              </a:rPr>
              <a:t>消費者</a:t>
            </a:r>
            <a:r>
              <a:rPr lang="ja-JP" altLang="en-US" sz="900" dirty="0" smtClean="0">
                <a:latin typeface="Meiryo UI" panose="020B0604030504040204" pitchFamily="50" charset="-128"/>
                <a:ea typeface="Meiryo UI" panose="020B0604030504040204" pitchFamily="50" charset="-128"/>
              </a:rPr>
              <a:t>フェア</a:t>
            </a:r>
            <a:endParaRPr lang="ja-JP" altLang="en-US" sz="900"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252197038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a:latin typeface="Meiryo UI" panose="020B0604030504040204" pitchFamily="50" charset="-128"/>
                <a:ea typeface="Meiryo UI" panose="020B0604030504040204" pitchFamily="50" charset="-128"/>
              </a:rPr>
              <a:t>その他府民向け理解促進②</a:t>
            </a:r>
          </a:p>
        </p:txBody>
      </p:sp>
      <p:sp>
        <p:nvSpPr>
          <p:cNvPr id="6" name="正方形/長方形 5"/>
          <p:cNvSpPr/>
          <p:nvPr/>
        </p:nvSpPr>
        <p:spPr>
          <a:xfrm>
            <a:off x="204981" y="3566882"/>
            <a:ext cx="5792949" cy="1938992"/>
          </a:xfrm>
          <a:prstGeom prst="rect">
            <a:avLst/>
          </a:prstGeom>
        </p:spPr>
        <p:txBody>
          <a:bodyPr wrap="square">
            <a:spAutoFit/>
          </a:bodyPr>
          <a:lstStyle/>
          <a:p>
            <a:pPr>
              <a:lnSpc>
                <a:spcPts val="1800"/>
              </a:lnSpc>
            </a:pPr>
            <a:r>
              <a:rPr lang="ja-JP" altLang="en-US" sz="1200" b="1" dirty="0" smtClean="0">
                <a:latin typeface="Meiryo UI" panose="020B0604030504040204" pitchFamily="50" charset="-128"/>
                <a:ea typeface="Meiryo UI" panose="020B0604030504040204" pitchFamily="50" charset="-128"/>
              </a:rPr>
              <a:t>■チラシ</a:t>
            </a:r>
            <a:r>
              <a:rPr lang="ja-JP" altLang="en-US" sz="1200" b="1" dirty="0">
                <a:latin typeface="Meiryo UI" panose="020B0604030504040204" pitchFamily="50" charset="-128"/>
                <a:ea typeface="Meiryo UI" panose="020B0604030504040204" pitchFamily="50" charset="-128"/>
              </a:rPr>
              <a:t>等への</a:t>
            </a:r>
            <a:r>
              <a:rPr lang="ja-JP" altLang="en-US" sz="1200" b="1" dirty="0" smtClean="0">
                <a:latin typeface="Meiryo UI" panose="020B0604030504040204" pitchFamily="50" charset="-128"/>
                <a:ea typeface="Meiryo UI" panose="020B0604030504040204" pitchFamily="50" charset="-128"/>
              </a:rPr>
              <a:t>掲載</a:t>
            </a:r>
          </a:p>
          <a:p>
            <a:pPr>
              <a:lnSpc>
                <a:spcPts val="1800"/>
              </a:lnSpc>
            </a:pPr>
            <a:r>
              <a:rPr lang="ja-JP" altLang="en-US" sz="1100" dirty="0">
                <a:latin typeface="Meiryo UI" panose="020B0604030504040204" pitchFamily="50" charset="-128"/>
                <a:ea typeface="Meiryo UI" panose="020B0604030504040204" pitchFamily="50" charset="-128"/>
              </a:rPr>
              <a:t>・企業版ふるさと納税</a:t>
            </a:r>
            <a:r>
              <a:rPr lang="en-US" altLang="ja-JP" sz="1100" dirty="0">
                <a:latin typeface="Meiryo UI" panose="020B0604030504040204" pitchFamily="50" charset="-128"/>
                <a:ea typeface="Meiryo UI" panose="020B0604030504040204" pitchFamily="50" charset="-128"/>
              </a:rPr>
              <a:t>PR</a:t>
            </a:r>
            <a:r>
              <a:rPr lang="ja-JP" altLang="en-US" sz="1100" dirty="0">
                <a:latin typeface="Meiryo UI" panose="020B0604030504040204" pitchFamily="50" charset="-128"/>
                <a:ea typeface="Meiryo UI" panose="020B0604030504040204" pitchFamily="50" charset="-128"/>
              </a:rPr>
              <a:t>チラシ及び</a:t>
            </a:r>
            <a:r>
              <a:rPr lang="ja-JP" altLang="en-US" sz="1100" dirty="0" smtClean="0">
                <a:latin typeface="Meiryo UI" panose="020B0604030504040204" pitchFamily="50" charset="-128"/>
                <a:ea typeface="Meiryo UI" panose="020B0604030504040204" pitchFamily="50" charset="-128"/>
              </a:rPr>
              <a:t>資料集</a:t>
            </a:r>
            <a:endParaRPr lang="ja-JP" altLang="en-US" sz="1100" dirty="0">
              <a:latin typeface="Meiryo UI" panose="020B0604030504040204" pitchFamily="50" charset="-128"/>
              <a:ea typeface="Meiryo UI" panose="020B0604030504040204" pitchFamily="50" charset="-128"/>
            </a:endParaRPr>
          </a:p>
          <a:p>
            <a:pPr>
              <a:lnSpc>
                <a:spcPts val="1800"/>
              </a:lnSpc>
            </a:pPr>
            <a:r>
              <a:rPr lang="ja-JP" altLang="en-US" sz="1100" dirty="0" smtClean="0">
                <a:latin typeface="Meiryo UI" panose="020B0604030504040204" pitchFamily="50" charset="-128"/>
                <a:ea typeface="Meiryo UI" panose="020B0604030504040204" pitchFamily="50" charset="-128"/>
              </a:rPr>
              <a:t>・女性</a:t>
            </a:r>
            <a:r>
              <a:rPr lang="ja-JP" altLang="en-US" sz="1100" dirty="0">
                <a:latin typeface="Meiryo UI" panose="020B0604030504040204" pitchFamily="50" charset="-128"/>
                <a:ea typeface="Meiryo UI" panose="020B0604030504040204" pitchFamily="50" charset="-128"/>
              </a:rPr>
              <a:t>に対する暴力をなくすために、男性とともに</a:t>
            </a:r>
            <a:r>
              <a:rPr lang="ja-JP" altLang="en-US" sz="1100" dirty="0" smtClean="0">
                <a:latin typeface="Meiryo UI" panose="020B0604030504040204" pitchFamily="50" charset="-128"/>
                <a:ea typeface="Meiryo UI" panose="020B0604030504040204" pitchFamily="50" charset="-128"/>
              </a:rPr>
              <a:t>取り組む</a:t>
            </a:r>
            <a:endParaRPr lang="ja-JP" altLang="en-US" sz="1100" dirty="0">
              <a:latin typeface="Meiryo UI" panose="020B0604030504040204" pitchFamily="50" charset="-128"/>
              <a:ea typeface="Meiryo UI" panose="020B0604030504040204" pitchFamily="50" charset="-128"/>
            </a:endParaRPr>
          </a:p>
          <a:p>
            <a:pPr>
              <a:lnSpc>
                <a:spcPts val="1800"/>
              </a:lnSpc>
            </a:pPr>
            <a:r>
              <a:rPr lang="ja-JP" altLang="en-US" sz="1100" dirty="0" smtClean="0">
                <a:latin typeface="Meiryo UI" panose="020B0604030504040204" pitchFamily="50" charset="-128"/>
                <a:ea typeface="Meiryo UI" panose="020B0604030504040204" pitchFamily="50" charset="-128"/>
              </a:rPr>
              <a:t>・地域</a:t>
            </a:r>
            <a:r>
              <a:rPr lang="ja-JP" altLang="en-US" sz="1100" dirty="0">
                <a:latin typeface="Meiryo UI" panose="020B0604030504040204" pitchFamily="50" charset="-128"/>
                <a:ea typeface="Meiryo UI" panose="020B0604030504040204" pitchFamily="50" charset="-128"/>
              </a:rPr>
              <a:t>防災における女性の視点の必要性～女性リーダーの育成に向けて</a:t>
            </a:r>
            <a:r>
              <a:rPr lang="ja-JP" altLang="en-US" sz="1100" dirty="0" smtClean="0">
                <a:latin typeface="Meiryo UI" panose="020B0604030504040204" pitchFamily="50" charset="-128"/>
                <a:ea typeface="Meiryo UI" panose="020B0604030504040204" pitchFamily="50" charset="-128"/>
              </a:rPr>
              <a:t>～</a:t>
            </a:r>
            <a:endParaRPr lang="ja-JP" altLang="en-US" sz="1100" dirty="0">
              <a:latin typeface="Meiryo UI" panose="020B0604030504040204" pitchFamily="50" charset="-128"/>
              <a:ea typeface="Meiryo UI" panose="020B0604030504040204" pitchFamily="50" charset="-128"/>
            </a:endParaRPr>
          </a:p>
          <a:p>
            <a:pPr>
              <a:lnSpc>
                <a:spcPts val="1800"/>
              </a:lnSpc>
            </a:pPr>
            <a:r>
              <a:rPr lang="ja-JP" altLang="en-US" sz="1100" dirty="0" smtClean="0">
                <a:latin typeface="Meiryo UI" panose="020B0604030504040204" pitchFamily="50" charset="-128"/>
                <a:ea typeface="Meiryo UI" panose="020B0604030504040204" pitchFamily="50" charset="-128"/>
              </a:rPr>
              <a:t>・男性</a:t>
            </a:r>
            <a:r>
              <a:rPr lang="ja-JP" altLang="en-US" sz="1100" dirty="0">
                <a:latin typeface="Meiryo UI" panose="020B0604030504040204" pitchFamily="50" charset="-128"/>
                <a:ea typeface="Meiryo UI" panose="020B0604030504040204" pitchFamily="50" charset="-128"/>
              </a:rPr>
              <a:t>から見た男女共同参画について</a:t>
            </a:r>
            <a:r>
              <a:rPr lang="ja-JP" altLang="en-US" sz="1100" dirty="0" smtClean="0">
                <a:latin typeface="Meiryo UI" panose="020B0604030504040204" pitchFamily="50" charset="-128"/>
                <a:ea typeface="Meiryo UI" panose="020B0604030504040204" pitchFamily="50" charset="-128"/>
              </a:rPr>
              <a:t>考える</a:t>
            </a:r>
            <a:endParaRPr lang="ja-JP" altLang="en-US" sz="1100" dirty="0">
              <a:latin typeface="Meiryo UI" panose="020B0604030504040204" pitchFamily="50" charset="-128"/>
              <a:ea typeface="Meiryo UI" panose="020B0604030504040204" pitchFamily="50" charset="-128"/>
            </a:endParaRPr>
          </a:p>
          <a:p>
            <a:pPr>
              <a:lnSpc>
                <a:spcPts val="1800"/>
              </a:lnSpc>
            </a:pPr>
            <a:r>
              <a:rPr lang="ja-JP" altLang="en-US" sz="1100" dirty="0" smtClean="0">
                <a:latin typeface="Meiryo UI" panose="020B0604030504040204" pitchFamily="50" charset="-128"/>
                <a:ea typeface="Meiryo UI" panose="020B0604030504040204" pitchFamily="50" charset="-128"/>
              </a:rPr>
              <a:t>・セクシャル</a:t>
            </a:r>
            <a:r>
              <a:rPr lang="ja-JP" altLang="en-US" sz="1100" dirty="0">
                <a:latin typeface="Meiryo UI" panose="020B0604030504040204" pitchFamily="50" charset="-128"/>
                <a:ea typeface="Meiryo UI" panose="020B0604030504040204" pitchFamily="50" charset="-128"/>
              </a:rPr>
              <a:t>・リプロダクティブ・ヘルス／ライツを理解した職場環境づくりのため</a:t>
            </a:r>
            <a:r>
              <a:rPr lang="ja-JP" altLang="en-US" sz="1100" dirty="0" smtClean="0">
                <a:latin typeface="Meiryo UI" panose="020B0604030504040204" pitchFamily="50" charset="-128"/>
                <a:ea typeface="Meiryo UI" panose="020B0604030504040204" pitchFamily="50" charset="-128"/>
              </a:rPr>
              <a:t>に</a:t>
            </a:r>
            <a:endParaRPr lang="ja-JP" altLang="en-US" sz="1100" dirty="0">
              <a:latin typeface="Meiryo UI" panose="020B0604030504040204" pitchFamily="50" charset="-128"/>
              <a:ea typeface="Meiryo UI" panose="020B0604030504040204" pitchFamily="50" charset="-128"/>
            </a:endParaRPr>
          </a:p>
          <a:p>
            <a:pPr>
              <a:lnSpc>
                <a:spcPts val="1800"/>
              </a:lnSpc>
            </a:pPr>
            <a:r>
              <a:rPr lang="ja-JP" altLang="en-US" sz="1100" dirty="0" smtClean="0">
                <a:latin typeface="Meiryo UI" panose="020B0604030504040204" pitchFamily="50" charset="-128"/>
                <a:ea typeface="Meiryo UI" panose="020B0604030504040204" pitchFamily="50" charset="-128"/>
              </a:rPr>
              <a:t>・ロールモデル</a:t>
            </a:r>
            <a:r>
              <a:rPr lang="ja-JP" altLang="en-US" sz="1100" dirty="0">
                <a:latin typeface="Meiryo UI" panose="020B0604030504040204" pitchFamily="50" charset="-128"/>
                <a:ea typeface="Meiryo UI" panose="020B0604030504040204" pitchFamily="50" charset="-128"/>
              </a:rPr>
              <a:t>に学ぶ！働く女性のキャリアアップ</a:t>
            </a:r>
            <a:r>
              <a:rPr lang="ja-JP" altLang="en-US" sz="1100" dirty="0" smtClean="0">
                <a:latin typeface="Meiryo UI" panose="020B0604030504040204" pitchFamily="50" charset="-128"/>
                <a:ea typeface="Meiryo UI" panose="020B0604030504040204" pitchFamily="50" charset="-128"/>
              </a:rPr>
              <a:t>研修</a:t>
            </a:r>
          </a:p>
          <a:p>
            <a:pPr>
              <a:lnSpc>
                <a:spcPts val="1800"/>
              </a:lnSpc>
            </a:pPr>
            <a:r>
              <a:rPr lang="ja-JP" altLang="en-US" sz="1100" dirty="0" smtClean="0">
                <a:latin typeface="Meiryo UI" panose="020B0604030504040204" pitchFamily="50" charset="-128"/>
                <a:ea typeface="Meiryo UI" panose="020B0604030504040204" pitchFamily="50" charset="-128"/>
              </a:rPr>
              <a:t>・</a:t>
            </a:r>
            <a:r>
              <a:rPr lang="en-US" altLang="ja-JP" sz="1100" dirty="0" smtClean="0">
                <a:latin typeface="Meiryo UI" panose="020B0604030504040204" pitchFamily="50" charset="-128"/>
                <a:ea typeface="Meiryo UI" panose="020B0604030504040204" pitchFamily="50" charset="-128"/>
              </a:rPr>
              <a:t>OSAKA</a:t>
            </a:r>
            <a:r>
              <a:rPr lang="ja-JP" altLang="en-US" sz="1100" dirty="0" smtClean="0">
                <a:latin typeface="Meiryo UI" panose="020B0604030504040204" pitchFamily="50" charset="-128"/>
                <a:ea typeface="Meiryo UI" panose="020B0604030504040204" pitchFamily="50" charset="-128"/>
              </a:rPr>
              <a:t>女性活躍推進ドーン</a:t>
            </a:r>
            <a:r>
              <a:rPr lang="en-US" altLang="ja-JP" sz="1100" dirty="0" smtClean="0">
                <a:latin typeface="Meiryo UI" panose="020B0604030504040204" pitchFamily="50" charset="-128"/>
                <a:ea typeface="Meiryo UI" panose="020B0604030504040204" pitchFamily="50" charset="-128"/>
              </a:rPr>
              <a:t>de</a:t>
            </a:r>
            <a:r>
              <a:rPr lang="ja-JP" altLang="en-US" sz="1100" dirty="0" smtClean="0">
                <a:latin typeface="Meiryo UI" panose="020B0604030504040204" pitchFamily="50" charset="-128"/>
                <a:ea typeface="Meiryo UI" panose="020B0604030504040204" pitchFamily="50" charset="-128"/>
              </a:rPr>
              <a:t>キラリ ２</a:t>
            </a:r>
            <a:r>
              <a:rPr lang="en-US" altLang="ja-JP" sz="1100" dirty="0" smtClean="0">
                <a:latin typeface="Meiryo UI" panose="020B0604030504040204" pitchFamily="50" charset="-128"/>
                <a:ea typeface="Meiryo UI" panose="020B0604030504040204" pitchFamily="50" charset="-128"/>
              </a:rPr>
              <a:t>days 2022</a:t>
            </a:r>
            <a:endParaRPr lang="ja-JP" altLang="en-US" sz="1100" dirty="0">
              <a:latin typeface="Meiryo UI" panose="020B0604030504040204" pitchFamily="50" charset="-128"/>
              <a:ea typeface="Meiryo UI" panose="020B0604030504040204" pitchFamily="50" charset="-128"/>
            </a:endParaRPr>
          </a:p>
        </p:txBody>
      </p:sp>
      <p:sp>
        <p:nvSpPr>
          <p:cNvPr id="9" name="テキスト ボックス 8"/>
          <p:cNvSpPr txBox="1"/>
          <p:nvPr/>
        </p:nvSpPr>
        <p:spPr>
          <a:xfrm>
            <a:off x="204981" y="1510783"/>
            <a:ext cx="11012518" cy="2169825"/>
          </a:xfrm>
          <a:prstGeom prst="rect">
            <a:avLst/>
          </a:prstGeom>
          <a:noFill/>
        </p:spPr>
        <p:txBody>
          <a:bodyPr wrap="square" rtlCol="0">
            <a:spAutoFit/>
          </a:bodyPr>
          <a:lstStyle/>
          <a:p>
            <a:pPr>
              <a:lnSpc>
                <a:spcPts val="1800"/>
              </a:lnSpc>
            </a:pPr>
            <a:r>
              <a:rPr kumimoji="1" lang="ja-JP" altLang="en-US" sz="1200" b="1" dirty="0" smtClean="0">
                <a:latin typeface="Meiryo UI" panose="020B0604030504040204" pitchFamily="50" charset="-128"/>
                <a:ea typeface="Meiryo UI" panose="020B0604030504040204" pitchFamily="50" charset="-128"/>
              </a:rPr>
              <a:t>■研修・セミナー・ワークショップ等</a:t>
            </a:r>
            <a:r>
              <a:rPr kumimoji="1" lang="ja-JP" altLang="en-US" sz="1200" b="1" dirty="0">
                <a:latin typeface="Meiryo UI" panose="020B0604030504040204" pitchFamily="50" charset="-128"/>
                <a:ea typeface="Meiryo UI" panose="020B0604030504040204" pitchFamily="50" charset="-128"/>
              </a:rPr>
              <a:t>の開催・</a:t>
            </a:r>
            <a:r>
              <a:rPr kumimoji="1" lang="ja-JP" altLang="en-US" sz="1200" b="1" dirty="0" smtClean="0">
                <a:latin typeface="Meiryo UI" panose="020B0604030504040204" pitchFamily="50" charset="-128"/>
                <a:ea typeface="Meiryo UI" panose="020B0604030504040204" pitchFamily="50" charset="-128"/>
              </a:rPr>
              <a:t>協力（庁内研修含む）</a:t>
            </a:r>
            <a:endParaRPr kumimoji="1" lang="en-US" altLang="ja-JP" sz="1200" b="1" dirty="0">
              <a:latin typeface="Meiryo UI" panose="020B0604030504040204" pitchFamily="50" charset="-128"/>
              <a:ea typeface="Meiryo UI" panose="020B0604030504040204" pitchFamily="50" charset="-128"/>
            </a:endParaRPr>
          </a:p>
          <a:p>
            <a:pPr>
              <a:lnSpc>
                <a:spcPts val="1800"/>
              </a:lnSpc>
            </a:pPr>
            <a:r>
              <a:rPr lang="ja-JP" altLang="en-US" sz="1100" dirty="0" smtClean="0">
                <a:latin typeface="Meiryo UI" panose="020B0604030504040204" pitchFamily="50" charset="-128"/>
                <a:ea typeface="Meiryo UI" panose="020B0604030504040204" pitchFamily="50" charset="-128"/>
              </a:rPr>
              <a:t>・</a:t>
            </a:r>
            <a:r>
              <a:rPr lang="ja-JP" altLang="en-US" sz="1100" dirty="0">
                <a:latin typeface="Meiryo UI" panose="020B0604030504040204" pitchFamily="50" charset="-128"/>
                <a:ea typeface="Meiryo UI" panose="020B0604030504040204" pitchFamily="50" charset="-128"/>
              </a:rPr>
              <a:t>都市</a:t>
            </a:r>
            <a:r>
              <a:rPr lang="ja-JP" altLang="en-US" sz="1100" dirty="0" smtClean="0">
                <a:latin typeface="Meiryo UI" panose="020B0604030504040204" pitchFamily="50" charset="-128"/>
                <a:ea typeface="Meiryo UI" panose="020B0604030504040204" pitchFamily="50" charset="-128"/>
              </a:rPr>
              <a:t>整備部での新規</a:t>
            </a:r>
            <a:r>
              <a:rPr lang="ja-JP" altLang="en-US" sz="1100" dirty="0">
                <a:latin typeface="Meiryo UI" panose="020B0604030504040204" pitchFamily="50" charset="-128"/>
                <a:ea typeface="Meiryo UI" panose="020B0604030504040204" pitchFamily="50" charset="-128"/>
              </a:rPr>
              <a:t>採用職員研修</a:t>
            </a:r>
            <a:r>
              <a:rPr lang="ja-JP" altLang="en-US" sz="1100" dirty="0" smtClean="0">
                <a:latin typeface="Meiryo UI" panose="020B0604030504040204" pitchFamily="50" charset="-128"/>
                <a:ea typeface="Meiryo UI" panose="020B0604030504040204" pitchFamily="50" charset="-128"/>
              </a:rPr>
              <a:t>で</a:t>
            </a:r>
            <a:r>
              <a:rPr lang="en-US" altLang="ja-JP" sz="1100" dirty="0">
                <a:latin typeface="Meiryo UI" panose="020B0604030504040204" pitchFamily="50" charset="-128"/>
                <a:ea typeface="Meiryo UI" panose="020B0604030504040204" pitchFamily="50" charset="-128"/>
              </a:rPr>
              <a:t>SDGs</a:t>
            </a:r>
            <a:r>
              <a:rPr lang="ja-JP" altLang="en-US" sz="1100" dirty="0" smtClean="0">
                <a:latin typeface="Meiryo UI" panose="020B0604030504040204" pitchFamily="50" charset="-128"/>
                <a:ea typeface="Meiryo UI" panose="020B0604030504040204" pitchFamily="50" charset="-128"/>
              </a:rPr>
              <a:t>啓発（</a:t>
            </a:r>
            <a:r>
              <a:rPr lang="en-US" altLang="ja-JP" sz="1100" dirty="0" smtClean="0">
                <a:latin typeface="Meiryo UI" panose="020B0604030504040204" pitchFamily="50" charset="-128"/>
                <a:ea typeface="Meiryo UI" panose="020B0604030504040204" pitchFamily="50" charset="-128"/>
              </a:rPr>
              <a:t>R4.4</a:t>
            </a:r>
            <a:r>
              <a:rPr lang="ja-JP" altLang="en-US" sz="1100" dirty="0" smtClean="0">
                <a:latin typeface="Meiryo UI" panose="020B0604030504040204" pitchFamily="50" charset="-128"/>
                <a:ea typeface="Meiryo UI" panose="020B0604030504040204" pitchFamily="50" charset="-128"/>
              </a:rPr>
              <a:t>）</a:t>
            </a:r>
            <a:endParaRPr lang="en-US" altLang="ja-JP" sz="1100" dirty="0" smtClean="0">
              <a:latin typeface="Meiryo UI" panose="020B0604030504040204" pitchFamily="50" charset="-128"/>
              <a:ea typeface="Meiryo UI" panose="020B0604030504040204" pitchFamily="50" charset="-128"/>
            </a:endParaRPr>
          </a:p>
          <a:p>
            <a:pPr>
              <a:lnSpc>
                <a:spcPts val="1800"/>
              </a:lnSpc>
            </a:pPr>
            <a:r>
              <a:rPr lang="ja-JP" altLang="en-US" sz="1100" dirty="0" smtClean="0">
                <a:latin typeface="Meiryo UI" panose="020B0604030504040204" pitchFamily="50" charset="-128"/>
                <a:ea typeface="Meiryo UI" panose="020B0604030504040204" pitchFamily="50" charset="-128"/>
              </a:rPr>
              <a:t>・公民連携による地域課題の解決（「大阪スマートシティパートナーズフォーラム」（</a:t>
            </a:r>
            <a:r>
              <a:rPr lang="en-US" altLang="ja-JP" sz="1100" dirty="0" smtClean="0">
                <a:latin typeface="Meiryo UI" panose="020B0604030504040204" pitchFamily="50" charset="-128"/>
                <a:ea typeface="Meiryo UI" panose="020B0604030504040204" pitchFamily="50" charset="-128"/>
              </a:rPr>
              <a:t>OSPF</a:t>
            </a:r>
            <a:r>
              <a:rPr lang="ja-JP" altLang="en-US" sz="1100" dirty="0" smtClean="0">
                <a:latin typeface="Meiryo UI" panose="020B0604030504040204" pitchFamily="50" charset="-128"/>
                <a:ea typeface="Meiryo UI" panose="020B0604030504040204" pitchFamily="50" charset="-128"/>
              </a:rPr>
              <a:t>）の取組）（</a:t>
            </a:r>
            <a:r>
              <a:rPr lang="en-US" altLang="ja-JP" sz="1100" dirty="0" smtClean="0">
                <a:latin typeface="Meiryo UI" panose="020B0604030504040204" pitchFamily="50" charset="-128"/>
                <a:ea typeface="Meiryo UI" panose="020B0604030504040204" pitchFamily="50" charset="-128"/>
              </a:rPr>
              <a:t>R4</a:t>
            </a:r>
            <a:r>
              <a:rPr lang="ja-JP" altLang="en-US" sz="1100" dirty="0" smtClean="0">
                <a:latin typeface="Meiryo UI" panose="020B0604030504040204" pitchFamily="50" charset="-128"/>
                <a:ea typeface="Meiryo UI" panose="020B0604030504040204" pitchFamily="50" charset="-128"/>
              </a:rPr>
              <a:t>通年）</a:t>
            </a:r>
            <a:endParaRPr lang="en-US" altLang="ja-JP" sz="1100" dirty="0" smtClean="0">
              <a:latin typeface="Meiryo UI" panose="020B0604030504040204" pitchFamily="50" charset="-128"/>
              <a:ea typeface="Meiryo UI" panose="020B0604030504040204" pitchFamily="50" charset="-128"/>
            </a:endParaRPr>
          </a:p>
          <a:p>
            <a:pPr>
              <a:lnSpc>
                <a:spcPts val="1800"/>
              </a:lnSpc>
            </a:pPr>
            <a:r>
              <a:rPr lang="ja-JP" altLang="en-US" sz="1100" dirty="0" smtClean="0">
                <a:latin typeface="Meiryo UI" panose="020B0604030504040204" pitchFamily="50" charset="-128"/>
                <a:ea typeface="Meiryo UI" panose="020B0604030504040204" pitchFamily="50" charset="-128"/>
              </a:rPr>
              <a:t>・</a:t>
            </a:r>
            <a:r>
              <a:rPr lang="ja-JP" altLang="en-US" sz="1100" dirty="0">
                <a:latin typeface="Meiryo UI" panose="020B0604030504040204" pitchFamily="50" charset="-128"/>
                <a:ea typeface="Meiryo UI" panose="020B0604030504040204" pitchFamily="50" charset="-128"/>
              </a:rPr>
              <a:t>実践的英語体験活動推進事業（グローバル体験プログラム</a:t>
            </a:r>
            <a:r>
              <a:rPr lang="ja-JP" altLang="en-US" sz="1100" dirty="0" smtClean="0">
                <a:latin typeface="Meiryo UI" panose="020B0604030504040204" pitchFamily="50" charset="-128"/>
                <a:ea typeface="Meiryo UI" panose="020B0604030504040204" pitchFamily="50" charset="-128"/>
              </a:rPr>
              <a:t>）（</a:t>
            </a:r>
            <a:r>
              <a:rPr lang="en-US" altLang="ja-JP" sz="1100" dirty="0" smtClean="0">
                <a:latin typeface="Meiryo UI" panose="020B0604030504040204" pitchFamily="50" charset="-128"/>
                <a:ea typeface="Meiryo UI" panose="020B0604030504040204" pitchFamily="50" charset="-128"/>
              </a:rPr>
              <a:t>R4.6</a:t>
            </a:r>
            <a:r>
              <a:rPr lang="ja-JP" altLang="en-US" sz="1100" dirty="0" smtClean="0">
                <a:latin typeface="Meiryo UI" panose="020B0604030504040204" pitchFamily="50" charset="-128"/>
                <a:ea typeface="Meiryo UI" panose="020B0604030504040204" pitchFamily="50" charset="-128"/>
              </a:rPr>
              <a:t>～</a:t>
            </a:r>
            <a:r>
              <a:rPr lang="en-US" altLang="ja-JP" sz="1100" dirty="0" smtClean="0">
                <a:latin typeface="Meiryo UI" panose="020B0604030504040204" pitchFamily="50" charset="-128"/>
                <a:ea typeface="Meiryo UI" panose="020B0604030504040204" pitchFamily="50" charset="-128"/>
              </a:rPr>
              <a:t>R5.3</a:t>
            </a:r>
            <a:r>
              <a:rPr lang="ja-JP" altLang="en-US" sz="1100" dirty="0" smtClean="0">
                <a:latin typeface="Meiryo UI" panose="020B0604030504040204" pitchFamily="50" charset="-128"/>
                <a:ea typeface="Meiryo UI" panose="020B0604030504040204" pitchFamily="50" charset="-128"/>
              </a:rPr>
              <a:t>）</a:t>
            </a:r>
            <a:endParaRPr lang="ja-JP" altLang="en-US" sz="1100" dirty="0">
              <a:latin typeface="Meiryo UI" panose="020B0604030504040204" pitchFamily="50" charset="-128"/>
              <a:ea typeface="Meiryo UI" panose="020B0604030504040204" pitchFamily="50" charset="-128"/>
            </a:endParaRPr>
          </a:p>
          <a:p>
            <a:pPr>
              <a:lnSpc>
                <a:spcPts val="1800"/>
              </a:lnSpc>
            </a:pPr>
            <a:r>
              <a:rPr lang="ja-JP" altLang="en-US" sz="1100" dirty="0" smtClean="0">
                <a:latin typeface="Meiryo UI" panose="020B0604030504040204" pitchFamily="50" charset="-128"/>
                <a:ea typeface="Meiryo UI" panose="020B0604030504040204" pitchFamily="50" charset="-128"/>
              </a:rPr>
              <a:t>・</a:t>
            </a:r>
            <a:r>
              <a:rPr lang="en-US" altLang="ja-JP" sz="1100" dirty="0">
                <a:latin typeface="Meiryo UI" panose="020B0604030504040204" pitchFamily="50" charset="-128"/>
                <a:ea typeface="Meiryo UI" panose="020B0604030504040204" pitchFamily="50" charset="-128"/>
              </a:rPr>
              <a:t>『</a:t>
            </a:r>
            <a:r>
              <a:rPr lang="ja-JP" altLang="en-US" sz="1100" dirty="0">
                <a:latin typeface="Meiryo UI" panose="020B0604030504040204" pitchFamily="50" charset="-128"/>
                <a:ea typeface="Meiryo UI" panose="020B0604030504040204" pitchFamily="50" charset="-128"/>
              </a:rPr>
              <a:t>消費者と取り組む食品ロス削減</a:t>
            </a:r>
            <a:r>
              <a:rPr lang="en-US" altLang="ja-JP" sz="1100" dirty="0">
                <a:latin typeface="Meiryo UI" panose="020B0604030504040204" pitchFamily="50" charset="-128"/>
                <a:ea typeface="Meiryo UI" panose="020B0604030504040204" pitchFamily="50" charset="-128"/>
              </a:rPr>
              <a:t>』</a:t>
            </a:r>
            <a:r>
              <a:rPr lang="ja-JP" altLang="en-US" sz="1100" dirty="0">
                <a:latin typeface="Meiryo UI" panose="020B0604030504040204" pitchFamily="50" charset="-128"/>
                <a:ea typeface="Meiryo UI" panose="020B0604030504040204" pitchFamily="50" charset="-128"/>
              </a:rPr>
              <a:t>事業者セミナー（</a:t>
            </a:r>
            <a:r>
              <a:rPr lang="en-US" altLang="ja-JP" sz="1100" dirty="0">
                <a:latin typeface="Meiryo UI" panose="020B0604030504040204" pitchFamily="50" charset="-128"/>
                <a:ea typeface="Meiryo UI" panose="020B0604030504040204" pitchFamily="50" charset="-128"/>
              </a:rPr>
              <a:t>R5.3</a:t>
            </a:r>
            <a:r>
              <a:rPr lang="ja-JP" altLang="en-US" sz="1100" dirty="0" smtClean="0">
                <a:latin typeface="Meiryo UI" panose="020B0604030504040204" pitchFamily="50" charset="-128"/>
                <a:ea typeface="Meiryo UI" panose="020B0604030504040204" pitchFamily="50" charset="-128"/>
              </a:rPr>
              <a:t>）</a:t>
            </a:r>
            <a:endParaRPr lang="ja-JP" altLang="en-US" sz="1100" dirty="0">
              <a:latin typeface="Meiryo UI" panose="020B0604030504040204" pitchFamily="50" charset="-128"/>
              <a:ea typeface="Meiryo UI" panose="020B0604030504040204" pitchFamily="50" charset="-128"/>
            </a:endParaRPr>
          </a:p>
          <a:p>
            <a:pPr>
              <a:lnSpc>
                <a:spcPts val="1800"/>
              </a:lnSpc>
            </a:pPr>
            <a:r>
              <a:rPr lang="ja-JP" altLang="en-US" sz="1100" dirty="0" smtClean="0">
                <a:latin typeface="Meiryo UI" panose="020B0604030504040204" pitchFamily="50" charset="-128"/>
                <a:ea typeface="Meiryo UI" panose="020B0604030504040204" pitchFamily="50" charset="-128"/>
              </a:rPr>
              <a:t>・学生</a:t>
            </a:r>
            <a:r>
              <a:rPr lang="ja-JP" altLang="en-US" sz="1100" dirty="0">
                <a:latin typeface="Meiryo UI" panose="020B0604030504040204" pitchFamily="50" charset="-128"/>
                <a:ea typeface="Meiryo UI" panose="020B0604030504040204" pitchFamily="50" charset="-128"/>
              </a:rPr>
              <a:t>への海洋プラスチックごみ授業における</a:t>
            </a:r>
            <a:r>
              <a:rPr lang="en-US" altLang="ja-JP" sz="1100" dirty="0" smtClean="0">
                <a:latin typeface="Meiryo UI" panose="020B0604030504040204" pitchFamily="50" charset="-128"/>
                <a:ea typeface="Meiryo UI" panose="020B0604030504040204" pitchFamily="50" charset="-128"/>
              </a:rPr>
              <a:t>PR</a:t>
            </a:r>
            <a:r>
              <a:rPr lang="ja-JP" altLang="en-US" sz="1100" dirty="0" smtClean="0">
                <a:latin typeface="Meiryo UI" panose="020B0604030504040204" pitchFamily="50" charset="-128"/>
                <a:ea typeface="Meiryo UI" panose="020B0604030504040204" pitchFamily="50" charset="-128"/>
              </a:rPr>
              <a:t>（</a:t>
            </a:r>
            <a:r>
              <a:rPr lang="en-US" altLang="ja-JP" sz="1100" dirty="0" smtClean="0">
                <a:latin typeface="Meiryo UI" panose="020B0604030504040204" pitchFamily="50" charset="-128"/>
                <a:ea typeface="Meiryo UI" panose="020B0604030504040204" pitchFamily="50" charset="-128"/>
              </a:rPr>
              <a:t>R4</a:t>
            </a:r>
            <a:r>
              <a:rPr lang="ja-JP" altLang="en-US" sz="1100" dirty="0" smtClean="0">
                <a:latin typeface="Meiryo UI" panose="020B0604030504040204" pitchFamily="50" charset="-128"/>
                <a:ea typeface="Meiryo UI" panose="020B0604030504040204" pitchFamily="50" charset="-128"/>
              </a:rPr>
              <a:t>通年）</a:t>
            </a:r>
            <a:endParaRPr lang="en-US" altLang="ja-JP" sz="1100" dirty="0">
              <a:latin typeface="Meiryo UI" panose="020B0604030504040204" pitchFamily="50" charset="-128"/>
              <a:ea typeface="Meiryo UI" panose="020B0604030504040204" pitchFamily="50" charset="-128"/>
            </a:endParaRPr>
          </a:p>
          <a:p>
            <a:pPr>
              <a:lnSpc>
                <a:spcPts val="1800"/>
              </a:lnSpc>
            </a:pPr>
            <a:r>
              <a:rPr lang="ja-JP" altLang="en-US" sz="1100" dirty="0" smtClean="0">
                <a:latin typeface="Meiryo UI" panose="020B0604030504040204" pitchFamily="50" charset="-128"/>
                <a:ea typeface="Meiryo UI" panose="020B0604030504040204" pitchFamily="50" charset="-128"/>
              </a:rPr>
              <a:t>・データ</a:t>
            </a:r>
            <a:r>
              <a:rPr lang="ja-JP" altLang="en-US" sz="1100" dirty="0">
                <a:latin typeface="Meiryo UI" panose="020B0604030504040204" pitchFamily="50" charset="-128"/>
                <a:ea typeface="Meiryo UI" panose="020B0604030504040204" pitchFamily="50" charset="-128"/>
              </a:rPr>
              <a:t>を見る・知る・活かす！持続可能なくらし創造プロジェクト（</a:t>
            </a:r>
            <a:r>
              <a:rPr lang="en-US" altLang="ja-JP" sz="1100" dirty="0">
                <a:latin typeface="Meiryo UI" panose="020B0604030504040204" pitchFamily="50" charset="-128"/>
                <a:ea typeface="Meiryo UI" panose="020B0604030504040204" pitchFamily="50" charset="-128"/>
              </a:rPr>
              <a:t>R4</a:t>
            </a:r>
            <a:r>
              <a:rPr lang="ja-JP" altLang="en-US" sz="1100" dirty="0">
                <a:latin typeface="Meiryo UI" panose="020B0604030504040204" pitchFamily="50" charset="-128"/>
                <a:ea typeface="Meiryo UI" panose="020B0604030504040204" pitchFamily="50" charset="-128"/>
              </a:rPr>
              <a:t>通年</a:t>
            </a:r>
            <a:r>
              <a:rPr lang="ja-JP" altLang="en-US" sz="1100" dirty="0" smtClean="0">
                <a:latin typeface="Meiryo UI" panose="020B0604030504040204" pitchFamily="50" charset="-128"/>
                <a:ea typeface="Meiryo UI" panose="020B0604030504040204" pitchFamily="50" charset="-128"/>
              </a:rPr>
              <a:t>）</a:t>
            </a:r>
            <a:endParaRPr lang="en-US" altLang="ja-JP" sz="1100" dirty="0" smtClean="0">
              <a:latin typeface="Meiryo UI" panose="020B0604030504040204" pitchFamily="50" charset="-128"/>
              <a:ea typeface="Meiryo UI" panose="020B0604030504040204" pitchFamily="50" charset="-128"/>
            </a:endParaRPr>
          </a:p>
          <a:p>
            <a:pPr>
              <a:lnSpc>
                <a:spcPts val="1800"/>
              </a:lnSpc>
            </a:pPr>
            <a:r>
              <a:rPr lang="ja-JP" altLang="en-US" sz="1100" dirty="0">
                <a:latin typeface="Meiryo UI" panose="020B0604030504040204" pitchFamily="50" charset="-128"/>
                <a:ea typeface="Meiryo UI" panose="020B0604030504040204" pitchFamily="50" charset="-128"/>
              </a:rPr>
              <a:t>・人権教育担当指導主事会の開催（</a:t>
            </a:r>
            <a:r>
              <a:rPr lang="en-US" altLang="ja-JP" sz="1100" dirty="0">
                <a:latin typeface="Meiryo UI" panose="020B0604030504040204" pitchFamily="50" charset="-128"/>
                <a:ea typeface="Meiryo UI" panose="020B0604030504040204" pitchFamily="50" charset="-128"/>
              </a:rPr>
              <a:t>R4.10</a:t>
            </a:r>
            <a:r>
              <a:rPr lang="ja-JP" altLang="en-US" sz="1100" dirty="0" smtClean="0">
                <a:latin typeface="Meiryo UI" panose="020B0604030504040204" pitchFamily="50" charset="-128"/>
                <a:ea typeface="Meiryo UI" panose="020B0604030504040204" pitchFamily="50" charset="-128"/>
              </a:rPr>
              <a:t>）</a:t>
            </a:r>
            <a:endParaRPr lang="en-US" altLang="ja-JP" sz="1100" dirty="0">
              <a:latin typeface="Meiryo UI" panose="020B0604030504040204" pitchFamily="50" charset="-128"/>
              <a:ea typeface="Meiryo UI" panose="020B0604030504040204" pitchFamily="50" charset="-128"/>
            </a:endParaRPr>
          </a:p>
          <a:p>
            <a:pPr>
              <a:lnSpc>
                <a:spcPts val="1800"/>
              </a:lnSpc>
            </a:pPr>
            <a:r>
              <a:rPr lang="ja-JP" altLang="en-US" sz="1100" dirty="0">
                <a:latin typeface="Meiryo UI" panose="020B0604030504040204" pitchFamily="50" charset="-128"/>
                <a:ea typeface="Meiryo UI" panose="020B0604030504040204" pitchFamily="50" charset="-128"/>
              </a:rPr>
              <a:t>・</a:t>
            </a:r>
            <a:r>
              <a:rPr lang="en-US" altLang="ja-JP" sz="1100" dirty="0">
                <a:latin typeface="Meiryo UI" panose="020B0604030504040204" pitchFamily="50" charset="-128"/>
                <a:ea typeface="Meiryo UI" panose="020B0604030504040204" pitchFamily="50" charset="-128"/>
              </a:rPr>
              <a:t>LETS</a:t>
            </a:r>
            <a:r>
              <a:rPr lang="ja-JP" altLang="en-US" sz="1100" dirty="0">
                <a:latin typeface="Meiryo UI" panose="020B0604030504040204" pitchFamily="50" charset="-128"/>
                <a:ea typeface="Meiryo UI" panose="020B0604030504040204" pitchFamily="50" charset="-128"/>
              </a:rPr>
              <a:t>合同発表会（</a:t>
            </a:r>
            <a:r>
              <a:rPr lang="en-US" altLang="ja-JP" sz="1100" dirty="0">
                <a:latin typeface="Meiryo UI" panose="020B0604030504040204" pitchFamily="50" charset="-128"/>
                <a:ea typeface="Meiryo UI" panose="020B0604030504040204" pitchFamily="50" charset="-128"/>
              </a:rPr>
              <a:t>R5.1</a:t>
            </a:r>
            <a:r>
              <a:rPr lang="ja-JP" altLang="en-US" sz="1100" dirty="0" smtClean="0">
                <a:latin typeface="Meiryo UI" panose="020B0604030504040204" pitchFamily="50" charset="-128"/>
                <a:ea typeface="Meiryo UI" panose="020B0604030504040204" pitchFamily="50" charset="-128"/>
              </a:rPr>
              <a:t>）　　　等</a:t>
            </a:r>
            <a:endParaRPr lang="en-US" altLang="ja-JP" sz="1100" dirty="0" smtClean="0">
              <a:latin typeface="Meiryo UI" panose="020B0604030504040204" pitchFamily="50" charset="-128"/>
              <a:ea typeface="Meiryo UI" panose="020B0604030504040204" pitchFamily="50" charset="-128"/>
            </a:endParaRPr>
          </a:p>
        </p:txBody>
      </p:sp>
      <p:sp>
        <p:nvSpPr>
          <p:cNvPr id="13" name="正方形/長方形 12"/>
          <p:cNvSpPr/>
          <p:nvPr/>
        </p:nvSpPr>
        <p:spPr>
          <a:xfrm>
            <a:off x="5792949" y="3797714"/>
            <a:ext cx="6554775" cy="1477328"/>
          </a:xfrm>
          <a:prstGeom prst="rect">
            <a:avLst/>
          </a:prstGeom>
        </p:spPr>
        <p:txBody>
          <a:bodyPr wrap="square">
            <a:spAutoFit/>
          </a:bodyPr>
          <a:lstStyle/>
          <a:p>
            <a:pPr>
              <a:lnSpc>
                <a:spcPts val="1800"/>
              </a:lnSpc>
            </a:pPr>
            <a:r>
              <a:rPr lang="ja-JP" altLang="en-US" sz="1100" dirty="0" smtClean="0">
                <a:latin typeface="Meiryo UI" panose="020B0604030504040204" pitchFamily="50" charset="-128"/>
                <a:ea typeface="Meiryo UI" panose="020B0604030504040204" pitchFamily="50" charset="-128"/>
              </a:rPr>
              <a:t>・理系女子大学院生</a:t>
            </a:r>
            <a:r>
              <a:rPr lang="en-US" altLang="ja-JP" sz="1100" dirty="0" smtClean="0">
                <a:latin typeface="Meiryo UI" panose="020B0604030504040204" pitchFamily="50" charset="-128"/>
                <a:ea typeface="Meiryo UI" panose="020B0604030504040204" pitchFamily="50" charset="-128"/>
              </a:rPr>
              <a:t>IRIS</a:t>
            </a:r>
            <a:r>
              <a:rPr lang="ja-JP" altLang="en-US" sz="1100" dirty="0" smtClean="0">
                <a:latin typeface="Meiryo UI" panose="020B0604030504040204" pitchFamily="50" charset="-128"/>
                <a:ea typeface="Meiryo UI" panose="020B0604030504040204" pitchFamily="50" charset="-128"/>
              </a:rPr>
              <a:t>に聞く！理系の魅力</a:t>
            </a:r>
          </a:p>
          <a:p>
            <a:pPr>
              <a:lnSpc>
                <a:spcPts val="1800"/>
              </a:lnSpc>
            </a:pPr>
            <a:r>
              <a:rPr lang="ja-JP" altLang="en-US" sz="1100" dirty="0" smtClean="0">
                <a:latin typeface="Meiryo UI" panose="020B0604030504040204" pitchFamily="50" charset="-128"/>
                <a:ea typeface="Meiryo UI" panose="020B0604030504040204" pitchFamily="50" charset="-128"/>
              </a:rPr>
              <a:t>・男女</a:t>
            </a:r>
            <a:r>
              <a:rPr lang="ja-JP" altLang="en-US" sz="1100" dirty="0">
                <a:latin typeface="Meiryo UI" panose="020B0604030504040204" pitchFamily="50" charset="-128"/>
                <a:ea typeface="Meiryo UI" panose="020B0604030504040204" pitchFamily="50" charset="-128"/>
              </a:rPr>
              <a:t>いきいき事業者表彰</a:t>
            </a:r>
            <a:r>
              <a:rPr lang="ja-JP" altLang="en-US" sz="1100" dirty="0" smtClean="0">
                <a:latin typeface="Meiryo UI" panose="020B0604030504040204" pitchFamily="50" charset="-128"/>
                <a:ea typeface="Meiryo UI" panose="020B0604030504040204" pitchFamily="50" charset="-128"/>
              </a:rPr>
              <a:t>募集</a:t>
            </a:r>
            <a:endParaRPr lang="ja-JP" altLang="en-US" sz="1100" dirty="0">
              <a:latin typeface="Meiryo UI" panose="020B0604030504040204" pitchFamily="50" charset="-128"/>
              <a:ea typeface="Meiryo UI" panose="020B0604030504040204" pitchFamily="50" charset="-128"/>
            </a:endParaRPr>
          </a:p>
          <a:p>
            <a:pPr>
              <a:lnSpc>
                <a:spcPts val="1800"/>
              </a:lnSpc>
            </a:pPr>
            <a:r>
              <a:rPr lang="ja-JP" altLang="en-US" sz="1100" dirty="0">
                <a:latin typeface="Meiryo UI" panose="020B0604030504040204" pitchFamily="50" charset="-128"/>
                <a:ea typeface="Meiryo UI" panose="020B0604030504040204" pitchFamily="50" charset="-128"/>
              </a:rPr>
              <a:t>・ドーンセンターにおける困難・課題を抱える女性に</a:t>
            </a:r>
            <a:r>
              <a:rPr lang="ja-JP" altLang="en-US" sz="1100" dirty="0" smtClean="0">
                <a:latin typeface="Meiryo UI" panose="020B0604030504040204" pitchFamily="50" charset="-128"/>
                <a:ea typeface="Meiryo UI" panose="020B0604030504040204" pitchFamily="50" charset="-128"/>
              </a:rPr>
              <a:t>対する支援事業（女性のためのコミュニティスペース）</a:t>
            </a:r>
          </a:p>
          <a:p>
            <a:pPr>
              <a:lnSpc>
                <a:spcPts val="1800"/>
              </a:lnSpc>
            </a:pPr>
            <a:r>
              <a:rPr lang="ja-JP" altLang="en-US" sz="1100" dirty="0" smtClean="0">
                <a:latin typeface="Meiryo UI" panose="020B0604030504040204" pitchFamily="50" charset="-128"/>
                <a:ea typeface="Meiryo UI" panose="020B0604030504040204" pitchFamily="50" charset="-128"/>
              </a:rPr>
              <a:t>・</a:t>
            </a:r>
            <a:r>
              <a:rPr lang="ja-JP" altLang="en-US" sz="1100" dirty="0">
                <a:latin typeface="Meiryo UI" panose="020B0604030504040204" pitchFamily="50" charset="-128"/>
                <a:ea typeface="Meiryo UI" panose="020B0604030504040204" pitchFamily="50" charset="-128"/>
              </a:rPr>
              <a:t>女性のためのＳＮＳ</a:t>
            </a:r>
            <a:r>
              <a:rPr lang="ja-JP" altLang="en-US" sz="1100" dirty="0" smtClean="0">
                <a:latin typeface="Meiryo UI" panose="020B0604030504040204" pitchFamily="50" charset="-128"/>
                <a:ea typeface="Meiryo UI" panose="020B0604030504040204" pitchFamily="50" charset="-128"/>
              </a:rPr>
              <a:t>相談</a:t>
            </a:r>
            <a:endParaRPr lang="en-US" altLang="ja-JP" sz="1100" dirty="0" smtClean="0">
              <a:latin typeface="Meiryo UI" panose="020B0604030504040204" pitchFamily="50" charset="-128"/>
              <a:ea typeface="Meiryo UI" panose="020B0604030504040204" pitchFamily="50" charset="-128"/>
            </a:endParaRPr>
          </a:p>
          <a:p>
            <a:pPr>
              <a:lnSpc>
                <a:spcPts val="1800"/>
              </a:lnSpc>
            </a:pPr>
            <a:r>
              <a:rPr lang="ja-JP" altLang="en-US" sz="1100" dirty="0">
                <a:latin typeface="Meiryo UI" panose="020B0604030504040204" pitchFamily="50" charset="-128"/>
                <a:ea typeface="Meiryo UI" panose="020B0604030504040204" pitchFamily="50" charset="-128"/>
              </a:rPr>
              <a:t>・こども輝く未来</a:t>
            </a:r>
            <a:r>
              <a:rPr lang="ja-JP" altLang="en-US" sz="1100" dirty="0" smtClean="0">
                <a:latin typeface="Meiryo UI" panose="020B0604030504040204" pitchFamily="50" charset="-128"/>
                <a:ea typeface="Meiryo UI" panose="020B0604030504040204" pitchFamily="50" charset="-128"/>
              </a:rPr>
              <a:t>基金</a:t>
            </a:r>
            <a:endParaRPr lang="ja-JP" altLang="en-US" sz="1100" dirty="0">
              <a:latin typeface="Meiryo UI" panose="020B0604030504040204" pitchFamily="50" charset="-128"/>
              <a:ea typeface="Meiryo UI" panose="020B0604030504040204" pitchFamily="50" charset="-128"/>
            </a:endParaRPr>
          </a:p>
          <a:p>
            <a:pPr>
              <a:lnSpc>
                <a:spcPts val="1800"/>
              </a:lnSpc>
            </a:pPr>
            <a:r>
              <a:rPr lang="ja-JP" altLang="en-US" sz="1100" dirty="0" smtClean="0">
                <a:latin typeface="Meiryo UI" panose="020B0604030504040204" pitchFamily="50" charset="-128"/>
                <a:ea typeface="Meiryo UI" panose="020B0604030504040204" pitchFamily="50" charset="-128"/>
              </a:rPr>
              <a:t>・おおさか</a:t>
            </a:r>
            <a:r>
              <a:rPr lang="ja-JP" altLang="en-US" sz="1100" dirty="0">
                <a:latin typeface="Meiryo UI" panose="020B0604030504040204" pitchFamily="50" charset="-128"/>
                <a:ea typeface="Meiryo UI" panose="020B0604030504040204" pitchFamily="50" charset="-128"/>
              </a:rPr>
              <a:t>スマートエネルギーセンターが実施する</a:t>
            </a:r>
            <a:r>
              <a:rPr lang="ja-JP" altLang="en-US" sz="1100" dirty="0" smtClean="0">
                <a:latin typeface="Meiryo UI" panose="020B0604030504040204" pitchFamily="50" charset="-128"/>
                <a:ea typeface="Meiryo UI" panose="020B0604030504040204" pitchFamily="50" charset="-128"/>
              </a:rPr>
              <a:t>事業　　　等</a:t>
            </a:r>
            <a:endParaRPr lang="ja-JP" altLang="en-US" sz="1100" dirty="0">
              <a:latin typeface="Meiryo UI" panose="020B0604030504040204" pitchFamily="50" charset="-128"/>
              <a:ea typeface="Meiryo UI" panose="020B0604030504040204" pitchFamily="50" charset="-128"/>
            </a:endParaRPr>
          </a:p>
        </p:txBody>
      </p:sp>
      <p:sp>
        <p:nvSpPr>
          <p:cNvPr id="11" name="正方形/長方形 10"/>
          <p:cNvSpPr/>
          <p:nvPr/>
        </p:nvSpPr>
        <p:spPr>
          <a:xfrm>
            <a:off x="204981" y="5421564"/>
            <a:ext cx="5792949" cy="1246495"/>
          </a:xfrm>
          <a:prstGeom prst="rect">
            <a:avLst/>
          </a:prstGeom>
        </p:spPr>
        <p:txBody>
          <a:bodyPr wrap="square">
            <a:spAutoFit/>
          </a:bodyPr>
          <a:lstStyle/>
          <a:p>
            <a:pPr>
              <a:lnSpc>
                <a:spcPts val="1800"/>
              </a:lnSpc>
            </a:pPr>
            <a:r>
              <a:rPr lang="ja-JP" altLang="en-US" sz="1200" b="1" dirty="0" smtClean="0">
                <a:latin typeface="Meiryo UI" panose="020B0604030504040204" pitchFamily="50" charset="-128"/>
                <a:ea typeface="Meiryo UI" panose="020B0604030504040204" pitchFamily="50" charset="-128"/>
              </a:rPr>
              <a:t>■その他の</a:t>
            </a:r>
            <a:r>
              <a:rPr lang="ja-JP" altLang="en-US" sz="1200" b="1" dirty="0">
                <a:latin typeface="Meiryo UI" panose="020B0604030504040204" pitchFamily="50" charset="-128"/>
                <a:ea typeface="Meiryo UI" panose="020B0604030504040204" pitchFamily="50" charset="-128"/>
              </a:rPr>
              <a:t>取組</a:t>
            </a:r>
            <a:endParaRPr lang="en-US" altLang="ja-JP" sz="1200" b="1" dirty="0" smtClean="0">
              <a:latin typeface="Meiryo UI" panose="020B0604030504040204" pitchFamily="50" charset="-128"/>
              <a:ea typeface="Meiryo UI" panose="020B0604030504040204" pitchFamily="50" charset="-128"/>
            </a:endParaRPr>
          </a:p>
          <a:p>
            <a:pPr>
              <a:lnSpc>
                <a:spcPts val="1800"/>
              </a:lnSpc>
            </a:pPr>
            <a:r>
              <a:rPr lang="ja-JP" altLang="en-US" sz="1100" dirty="0" smtClean="0">
                <a:latin typeface="Meiryo UI" panose="020B0604030504040204" pitchFamily="50" charset="-128"/>
                <a:ea typeface="Meiryo UI" panose="020B0604030504040204" pitchFamily="50" charset="-128"/>
              </a:rPr>
              <a:t>・第１回</a:t>
            </a:r>
            <a:r>
              <a:rPr lang="ja-JP" altLang="en-US" sz="1100" dirty="0">
                <a:latin typeface="Meiryo UI" panose="020B0604030504040204" pitchFamily="50" charset="-128"/>
                <a:ea typeface="Meiryo UI" panose="020B0604030504040204" pitchFamily="50" charset="-128"/>
              </a:rPr>
              <a:t>大阪府公募公債（</a:t>
            </a:r>
            <a:r>
              <a:rPr lang="en-US" altLang="ja-JP" sz="1100" dirty="0">
                <a:latin typeface="Meiryo UI" panose="020B0604030504040204" pitchFamily="50" charset="-128"/>
                <a:ea typeface="Meiryo UI" panose="020B0604030504040204" pitchFamily="50" charset="-128"/>
              </a:rPr>
              <a:t>15</a:t>
            </a:r>
            <a:r>
              <a:rPr lang="ja-JP" altLang="en-US" sz="1100" dirty="0">
                <a:latin typeface="Meiryo UI" panose="020B0604030504040204" pitchFamily="50" charset="-128"/>
                <a:ea typeface="Meiryo UI" panose="020B0604030504040204" pitchFamily="50" charset="-128"/>
              </a:rPr>
              <a:t>年）（グリーンボンド）の</a:t>
            </a:r>
            <a:r>
              <a:rPr lang="ja-JP" altLang="en-US" sz="1100" dirty="0" smtClean="0">
                <a:latin typeface="Meiryo UI" panose="020B0604030504040204" pitchFamily="50" charset="-128"/>
                <a:ea typeface="Meiryo UI" panose="020B0604030504040204" pitchFamily="50" charset="-128"/>
              </a:rPr>
              <a:t>発行</a:t>
            </a:r>
            <a:endParaRPr lang="en-US" altLang="ja-JP" sz="1100" dirty="0" smtClean="0">
              <a:latin typeface="Meiryo UI" panose="020B0604030504040204" pitchFamily="50" charset="-128"/>
              <a:ea typeface="Meiryo UI" panose="020B0604030504040204" pitchFamily="50" charset="-128"/>
            </a:endParaRPr>
          </a:p>
          <a:p>
            <a:pPr>
              <a:lnSpc>
                <a:spcPts val="1800"/>
              </a:lnSpc>
            </a:pPr>
            <a:r>
              <a:rPr lang="ja-JP" altLang="en-US" sz="1100" dirty="0" smtClean="0">
                <a:latin typeface="Meiryo UI" panose="020B0604030504040204" pitchFamily="50" charset="-128"/>
                <a:ea typeface="Meiryo UI" panose="020B0604030504040204" pitchFamily="50" charset="-128"/>
              </a:rPr>
              <a:t>・</a:t>
            </a:r>
            <a:r>
              <a:rPr lang="ja-JP" altLang="en-US" sz="1100" dirty="0">
                <a:latin typeface="Meiryo UI" panose="020B0604030504040204" pitchFamily="50" charset="-128"/>
                <a:ea typeface="Meiryo UI" panose="020B0604030504040204" pitchFamily="50" charset="-128"/>
              </a:rPr>
              <a:t>デジタル技術を活用した府民の健康づくり「次世代スマートヘルス」に関する共同プロジェクトの</a:t>
            </a:r>
            <a:r>
              <a:rPr lang="ja-JP" altLang="en-US" sz="1100" dirty="0" smtClean="0">
                <a:latin typeface="Meiryo UI" panose="020B0604030504040204" pitchFamily="50" charset="-128"/>
                <a:ea typeface="Meiryo UI" panose="020B0604030504040204" pitchFamily="50" charset="-128"/>
              </a:rPr>
              <a:t>展開</a:t>
            </a:r>
            <a:endParaRPr lang="ja-JP" altLang="en-US" sz="1100" dirty="0">
              <a:latin typeface="Meiryo UI" panose="020B0604030504040204" pitchFamily="50" charset="-128"/>
              <a:ea typeface="Meiryo UI" panose="020B0604030504040204" pitchFamily="50" charset="-128"/>
            </a:endParaRPr>
          </a:p>
          <a:p>
            <a:pPr>
              <a:lnSpc>
                <a:spcPts val="1800"/>
              </a:lnSpc>
            </a:pPr>
            <a:r>
              <a:rPr lang="ja-JP" altLang="en-US" sz="1100" dirty="0">
                <a:latin typeface="Meiryo UI" panose="020B0604030504040204" pitchFamily="50" charset="-128"/>
                <a:ea typeface="Meiryo UI" panose="020B0604030504040204" pitchFamily="50" charset="-128"/>
              </a:rPr>
              <a:t>・「兵庫・大阪 教育旅行コース造成のための観光素材集」への</a:t>
            </a:r>
            <a:r>
              <a:rPr lang="en-US" altLang="ja-JP" sz="1100" dirty="0">
                <a:latin typeface="Meiryo UI" panose="020B0604030504040204" pitchFamily="50" charset="-128"/>
                <a:ea typeface="Meiryo UI" panose="020B0604030504040204" pitchFamily="50" charset="-128"/>
              </a:rPr>
              <a:t>SDGs</a:t>
            </a:r>
            <a:r>
              <a:rPr lang="ja-JP" altLang="en-US" sz="1100" dirty="0">
                <a:latin typeface="Meiryo UI" panose="020B0604030504040204" pitchFamily="50" charset="-128"/>
                <a:ea typeface="Meiryo UI" panose="020B0604030504040204" pitchFamily="50" charset="-128"/>
              </a:rPr>
              <a:t>ロゴマークの</a:t>
            </a:r>
            <a:r>
              <a:rPr lang="ja-JP" altLang="en-US" sz="1100" dirty="0" smtClean="0">
                <a:latin typeface="Meiryo UI" panose="020B0604030504040204" pitchFamily="50" charset="-128"/>
                <a:ea typeface="Meiryo UI" panose="020B0604030504040204" pitchFamily="50" charset="-128"/>
              </a:rPr>
              <a:t>掲載</a:t>
            </a:r>
            <a:endParaRPr lang="en-US" altLang="ja-JP" sz="1100" dirty="0" smtClean="0">
              <a:latin typeface="Meiryo UI" panose="020B0604030504040204" pitchFamily="50" charset="-128"/>
              <a:ea typeface="Meiryo UI" panose="020B0604030504040204" pitchFamily="50" charset="-128"/>
            </a:endParaRPr>
          </a:p>
          <a:p>
            <a:pPr>
              <a:lnSpc>
                <a:spcPts val="1800"/>
              </a:lnSpc>
            </a:pPr>
            <a:r>
              <a:rPr lang="ja-JP" altLang="en-US" sz="1100" dirty="0">
                <a:latin typeface="Meiryo UI" panose="020B0604030504040204" pitchFamily="50" charset="-128"/>
                <a:ea typeface="Meiryo UI" panose="020B0604030504040204" pitchFamily="50" charset="-128"/>
              </a:rPr>
              <a:t>・チャレンジ応援資金（</a:t>
            </a:r>
            <a:r>
              <a:rPr lang="en-US" altLang="ja-JP" sz="1100" dirty="0">
                <a:latin typeface="Meiryo UI" panose="020B0604030504040204" pitchFamily="50" charset="-128"/>
                <a:ea typeface="Meiryo UI" panose="020B0604030504040204" pitchFamily="50" charset="-128"/>
              </a:rPr>
              <a:t>SDGs</a:t>
            </a:r>
            <a:r>
              <a:rPr lang="ja-JP" altLang="en-US" sz="1100" dirty="0">
                <a:latin typeface="Meiryo UI" panose="020B0604030504040204" pitchFamily="50" charset="-128"/>
                <a:ea typeface="Meiryo UI" panose="020B0604030504040204" pitchFamily="50" charset="-128"/>
              </a:rPr>
              <a:t>ビジネス支援資金</a:t>
            </a:r>
            <a:r>
              <a:rPr lang="ja-JP" altLang="en-US" sz="1100" dirty="0" smtClean="0">
                <a:latin typeface="Meiryo UI" panose="020B0604030504040204" pitchFamily="50" charset="-128"/>
                <a:ea typeface="Meiryo UI" panose="020B0604030504040204" pitchFamily="50" charset="-128"/>
              </a:rPr>
              <a:t>）</a:t>
            </a:r>
            <a:endParaRPr lang="ja-JP" altLang="en-US" sz="1100" dirty="0">
              <a:latin typeface="Meiryo UI" panose="020B0604030504040204" pitchFamily="50" charset="-128"/>
              <a:ea typeface="Meiryo UI" panose="020B0604030504040204" pitchFamily="50" charset="-128"/>
            </a:endParaRPr>
          </a:p>
        </p:txBody>
      </p:sp>
      <p:sp>
        <p:nvSpPr>
          <p:cNvPr id="3" name="スライド番号プレースホルダー 2"/>
          <p:cNvSpPr>
            <a:spLocks noGrp="1"/>
          </p:cNvSpPr>
          <p:nvPr>
            <p:ph type="sldNum" sz="quarter" idx="12"/>
          </p:nvPr>
        </p:nvSpPr>
        <p:spPr/>
        <p:txBody>
          <a:bodyPr/>
          <a:lstStyle/>
          <a:p>
            <a:fld id="{C9D87D91-12A4-4BCD-BC1C-9D22FB415AC1}" type="slidenum">
              <a:rPr kumimoji="1" lang="ja-JP" altLang="en-US" smtClean="0"/>
              <a:t>21</a:t>
            </a:fld>
            <a:endParaRPr kumimoji="1" lang="ja-JP" altLang="en-US"/>
          </a:p>
        </p:txBody>
      </p:sp>
      <p:sp>
        <p:nvSpPr>
          <p:cNvPr id="8" name="正方形/長方形 7"/>
          <p:cNvSpPr/>
          <p:nvPr/>
        </p:nvSpPr>
        <p:spPr>
          <a:xfrm>
            <a:off x="5792949" y="5622980"/>
            <a:ext cx="6399051" cy="1015663"/>
          </a:xfrm>
          <a:prstGeom prst="rect">
            <a:avLst/>
          </a:prstGeom>
        </p:spPr>
        <p:txBody>
          <a:bodyPr wrap="square">
            <a:spAutoFit/>
          </a:bodyPr>
          <a:lstStyle/>
          <a:p>
            <a:pPr>
              <a:lnSpc>
                <a:spcPts val="1800"/>
              </a:lnSpc>
            </a:pPr>
            <a:r>
              <a:rPr lang="ja-JP" altLang="en-US" sz="1100" dirty="0" smtClean="0">
                <a:latin typeface="Meiryo UI" panose="020B0604030504040204" pitchFamily="50" charset="-128"/>
                <a:ea typeface="Meiryo UI" panose="020B0604030504040204" pitchFamily="50" charset="-128"/>
              </a:rPr>
              <a:t>・</a:t>
            </a:r>
            <a:r>
              <a:rPr lang="ja-JP" altLang="en-US" sz="1100" dirty="0">
                <a:latin typeface="Meiryo UI" panose="020B0604030504040204" pitchFamily="50" charset="-128"/>
                <a:ea typeface="Meiryo UI" panose="020B0604030504040204" pitchFamily="50" charset="-128"/>
              </a:rPr>
              <a:t>環境教育の教材・支援プログラムの</a:t>
            </a:r>
            <a:r>
              <a:rPr lang="ja-JP" altLang="en-US" sz="1100" dirty="0" smtClean="0">
                <a:latin typeface="Meiryo UI" panose="020B0604030504040204" pitchFamily="50" charset="-128"/>
                <a:ea typeface="Meiryo UI" panose="020B0604030504040204" pitchFamily="50" charset="-128"/>
              </a:rPr>
              <a:t>紹介</a:t>
            </a:r>
            <a:r>
              <a:rPr lang="ja-JP" altLang="en-US" sz="1100" dirty="0">
                <a:latin typeface="Meiryo UI" panose="020B0604030504040204" pitchFamily="50" charset="-128"/>
                <a:ea typeface="Meiryo UI" panose="020B0604030504040204" pitchFamily="50" charset="-128"/>
              </a:rPr>
              <a:t/>
            </a:r>
            <a:br>
              <a:rPr lang="ja-JP" altLang="en-US" sz="1100" dirty="0">
                <a:latin typeface="Meiryo UI" panose="020B0604030504040204" pitchFamily="50" charset="-128"/>
                <a:ea typeface="Meiryo UI" panose="020B0604030504040204" pitchFamily="50" charset="-128"/>
              </a:rPr>
            </a:br>
            <a:r>
              <a:rPr lang="ja-JP" altLang="en-US" sz="1100" dirty="0">
                <a:latin typeface="Meiryo UI" panose="020B0604030504040204" pitchFamily="50" charset="-128"/>
                <a:ea typeface="Meiryo UI" panose="020B0604030504040204" pitchFamily="50" charset="-128"/>
              </a:rPr>
              <a:t>・小学生すくすく</a:t>
            </a:r>
            <a:r>
              <a:rPr lang="ja-JP" altLang="en-US" sz="1100" dirty="0" smtClean="0">
                <a:latin typeface="Meiryo UI" panose="020B0604030504040204" pitchFamily="50" charset="-128"/>
                <a:ea typeface="Meiryo UI" panose="020B0604030504040204" pitchFamily="50" charset="-128"/>
              </a:rPr>
              <a:t>ウォッチ</a:t>
            </a:r>
            <a:endParaRPr lang="en-US" altLang="ja-JP" sz="1100" dirty="0" smtClean="0">
              <a:latin typeface="Meiryo UI" panose="020B0604030504040204" pitchFamily="50" charset="-128"/>
              <a:ea typeface="Meiryo UI" panose="020B0604030504040204" pitchFamily="50" charset="-128"/>
            </a:endParaRPr>
          </a:p>
          <a:p>
            <a:pPr>
              <a:lnSpc>
                <a:spcPts val="1800"/>
              </a:lnSpc>
            </a:pPr>
            <a:r>
              <a:rPr lang="ja-JP" altLang="en-US" sz="1100" dirty="0" smtClean="0">
                <a:latin typeface="Meiryo UI" panose="020B0604030504040204" pitchFamily="50" charset="-128"/>
                <a:ea typeface="Meiryo UI" panose="020B0604030504040204" pitchFamily="50" charset="-128"/>
              </a:rPr>
              <a:t>・部局運営方針への</a:t>
            </a:r>
            <a:r>
              <a:rPr lang="en-US" altLang="ja-JP" sz="1100" dirty="0" smtClean="0">
                <a:latin typeface="Meiryo UI" panose="020B0604030504040204" pitchFamily="50" charset="-128"/>
                <a:ea typeface="Meiryo UI" panose="020B0604030504040204" pitchFamily="50" charset="-128"/>
              </a:rPr>
              <a:t>SDGs</a:t>
            </a:r>
            <a:r>
              <a:rPr lang="ja-JP" altLang="en-US" sz="1100" dirty="0" smtClean="0">
                <a:latin typeface="Meiryo UI" panose="020B0604030504040204" pitchFamily="50" charset="-128"/>
                <a:ea typeface="Meiryo UI" panose="020B0604030504040204" pitchFamily="50" charset="-128"/>
              </a:rPr>
              <a:t>ロゴマーク掲載</a:t>
            </a:r>
            <a:endParaRPr lang="ja-JP" altLang="en-US" sz="1100" dirty="0">
              <a:latin typeface="Meiryo UI" panose="020B0604030504040204" pitchFamily="50" charset="-128"/>
              <a:ea typeface="Meiryo UI" panose="020B0604030504040204" pitchFamily="50" charset="-128"/>
            </a:endParaRPr>
          </a:p>
          <a:p>
            <a:pPr>
              <a:lnSpc>
                <a:spcPts val="1800"/>
              </a:lnSpc>
            </a:pPr>
            <a:r>
              <a:rPr lang="ja-JP" altLang="en-US" sz="1100" dirty="0" smtClean="0">
                <a:latin typeface="Meiryo UI" panose="020B0604030504040204" pitchFamily="50" charset="-128"/>
                <a:ea typeface="Meiryo UI" panose="020B0604030504040204" pitchFamily="50" charset="-128"/>
              </a:rPr>
              <a:t>・報道</a:t>
            </a:r>
            <a:r>
              <a:rPr lang="ja-JP" altLang="en-US" sz="1100" dirty="0">
                <a:latin typeface="Meiryo UI" panose="020B0604030504040204" pitchFamily="50" charset="-128"/>
                <a:ea typeface="Meiryo UI" panose="020B0604030504040204" pitchFamily="50" charset="-128"/>
              </a:rPr>
              <a:t>提供資料への</a:t>
            </a:r>
            <a:r>
              <a:rPr lang="en-US" altLang="ja-JP" sz="1100" dirty="0">
                <a:latin typeface="Meiryo UI" panose="020B0604030504040204" pitchFamily="50" charset="-128"/>
                <a:ea typeface="Meiryo UI" panose="020B0604030504040204" pitchFamily="50" charset="-128"/>
              </a:rPr>
              <a:t>SDGs</a:t>
            </a:r>
            <a:r>
              <a:rPr lang="ja-JP" altLang="en-US" sz="1100" dirty="0">
                <a:latin typeface="Meiryo UI" panose="020B0604030504040204" pitchFamily="50" charset="-128"/>
                <a:ea typeface="Meiryo UI" panose="020B0604030504040204" pitchFamily="50" charset="-128"/>
              </a:rPr>
              <a:t>ロゴマーク掲載（通年）　　等　</a:t>
            </a:r>
          </a:p>
        </p:txBody>
      </p:sp>
      <p:sp>
        <p:nvSpPr>
          <p:cNvPr id="4" name="正方形/長方形 3"/>
          <p:cNvSpPr/>
          <p:nvPr/>
        </p:nvSpPr>
        <p:spPr>
          <a:xfrm>
            <a:off x="9536896" y="3230806"/>
            <a:ext cx="2655104" cy="285784"/>
          </a:xfrm>
          <a:prstGeom prst="rect">
            <a:avLst/>
          </a:prstGeom>
        </p:spPr>
        <p:txBody>
          <a:bodyPr wrap="square">
            <a:spAutoFit/>
          </a:bodyPr>
          <a:lstStyle/>
          <a:p>
            <a:pPr algn="ctr">
              <a:lnSpc>
                <a:spcPts val="1800"/>
              </a:lnSpc>
            </a:pPr>
            <a:r>
              <a:rPr lang="ja-JP" altLang="en-US" sz="800" dirty="0" smtClean="0">
                <a:latin typeface="Meiryo UI" panose="020B0604030504040204" pitchFamily="50" charset="-128"/>
                <a:ea typeface="Meiryo UI" panose="020B0604030504040204" pitchFamily="50" charset="-128"/>
              </a:rPr>
              <a:t>データ</a:t>
            </a:r>
            <a:r>
              <a:rPr lang="ja-JP" altLang="en-US" sz="800" dirty="0">
                <a:latin typeface="Meiryo UI" panose="020B0604030504040204" pitchFamily="50" charset="-128"/>
                <a:ea typeface="Meiryo UI" panose="020B0604030504040204" pitchFamily="50" charset="-128"/>
              </a:rPr>
              <a:t>を見る・知る・活かす！持続可能なくらし創造</a:t>
            </a:r>
            <a:r>
              <a:rPr lang="ja-JP" altLang="en-US" sz="800" dirty="0" smtClean="0">
                <a:latin typeface="Meiryo UI" panose="020B0604030504040204" pitchFamily="50" charset="-128"/>
                <a:ea typeface="Meiryo UI" panose="020B0604030504040204" pitchFamily="50" charset="-128"/>
              </a:rPr>
              <a:t>プロジェクト</a:t>
            </a:r>
            <a:endParaRPr lang="en-US" altLang="ja-JP" sz="800" dirty="0" smtClean="0">
              <a:latin typeface="Meiryo UI" panose="020B0604030504040204" pitchFamily="50" charset="-128"/>
              <a:ea typeface="Meiryo UI" panose="020B0604030504040204" pitchFamily="50" charset="-128"/>
            </a:endParaRPr>
          </a:p>
        </p:txBody>
      </p:sp>
      <p:pic>
        <p:nvPicPr>
          <p:cNvPr id="1028" name="Picture 4" descr="アイデア発表"/>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710670" y="1677837"/>
            <a:ext cx="2318197" cy="1620773"/>
          </a:xfrm>
          <a:prstGeom prst="rect">
            <a:avLst/>
          </a:prstGeom>
          <a:noFill/>
          <a:extLst>
            <a:ext uri="{909E8E84-426E-40DD-AFC4-6F175D3DCCD1}">
              <a14:hiddenFill xmlns:a14="http://schemas.microsoft.com/office/drawing/2010/main">
                <a:solidFill>
                  <a:srgbClr val="FFFFFF"/>
                </a:solidFill>
              </a14:hiddenFill>
            </a:ext>
          </a:extLst>
        </p:spPr>
      </p:pic>
      <p:sp>
        <p:nvSpPr>
          <p:cNvPr id="14" name="正方形/長方形 13"/>
          <p:cNvSpPr/>
          <p:nvPr/>
        </p:nvSpPr>
        <p:spPr>
          <a:xfrm>
            <a:off x="7676019" y="3248818"/>
            <a:ext cx="1218171" cy="288349"/>
          </a:xfrm>
          <a:prstGeom prst="rect">
            <a:avLst/>
          </a:prstGeom>
        </p:spPr>
        <p:txBody>
          <a:bodyPr wrap="square">
            <a:spAutoFit/>
          </a:bodyPr>
          <a:lstStyle/>
          <a:p>
            <a:pPr algn="ctr">
              <a:lnSpc>
                <a:spcPts val="1800"/>
              </a:lnSpc>
            </a:pPr>
            <a:r>
              <a:rPr lang="en-US" altLang="ja-JP" sz="900" dirty="0">
                <a:latin typeface="Meiryo UI" panose="020B0604030504040204" pitchFamily="50" charset="-128"/>
                <a:ea typeface="Meiryo UI" panose="020B0604030504040204" pitchFamily="50" charset="-128"/>
              </a:rPr>
              <a:t>LETS</a:t>
            </a:r>
            <a:r>
              <a:rPr lang="ja-JP" altLang="en-US" sz="900" dirty="0">
                <a:latin typeface="Meiryo UI" panose="020B0604030504040204" pitchFamily="50" charset="-128"/>
                <a:ea typeface="Meiryo UI" panose="020B0604030504040204" pitchFamily="50" charset="-128"/>
              </a:rPr>
              <a:t>合同発表会</a:t>
            </a:r>
            <a:endParaRPr lang="en-US" altLang="ja-JP" sz="900" dirty="0" smtClean="0">
              <a:latin typeface="Meiryo UI" panose="020B0604030504040204" pitchFamily="50" charset="-128"/>
              <a:ea typeface="Meiryo UI" panose="020B0604030504040204" pitchFamily="50" charset="-128"/>
            </a:endParaRPr>
          </a:p>
        </p:txBody>
      </p:sp>
      <p:pic>
        <p:nvPicPr>
          <p:cNvPr id="1026" name="Picture 2" descr="スライド発表を行う生徒の写真"/>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66446" y="1677837"/>
            <a:ext cx="2217440" cy="165018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6605091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p:txBody>
          <a:bodyPr>
            <a:normAutofit/>
          </a:bodyPr>
          <a:lstStyle/>
          <a:p>
            <a:pPr marL="185738" indent="-185738">
              <a:tabLst>
                <a:tab pos="185738" algn="l"/>
              </a:tabLst>
            </a:pPr>
            <a:r>
              <a:rPr lang="ja-JP" altLang="en-US" sz="3200" dirty="0">
                <a:latin typeface="Meiryo UI" panose="020B0604030504040204" pitchFamily="50" charset="-128"/>
                <a:ea typeface="Meiryo UI" panose="020B0604030504040204" pitchFamily="50" charset="-128"/>
                <a:cs typeface="Meiryo UI" panose="020B0604030504040204" pitchFamily="50" charset="-128"/>
              </a:rPr>
              <a:t>ハード・ソフト両面から</a:t>
            </a:r>
            <a:r>
              <a:rPr lang="en-US" altLang="ja-JP" sz="3200" dirty="0">
                <a:latin typeface="Meiryo UI" panose="020B0604030504040204" pitchFamily="50" charset="-128"/>
                <a:ea typeface="Meiryo UI" panose="020B0604030504040204" pitchFamily="50" charset="-128"/>
                <a:cs typeface="Meiryo UI" panose="020B0604030504040204" pitchFamily="50" charset="-128"/>
              </a:rPr>
              <a:t/>
            </a:r>
            <a:br>
              <a:rPr lang="en-US" altLang="ja-JP" sz="3200" dirty="0">
                <a:latin typeface="Meiryo UI" panose="020B0604030504040204" pitchFamily="50" charset="-128"/>
                <a:ea typeface="Meiryo UI" panose="020B0604030504040204" pitchFamily="50" charset="-128"/>
                <a:cs typeface="Meiryo UI" panose="020B0604030504040204" pitchFamily="50" charset="-128"/>
              </a:rPr>
            </a:br>
            <a:r>
              <a:rPr lang="en-US" altLang="ja-JP" sz="4000" dirty="0">
                <a:latin typeface="Meiryo UI" panose="020B0604030504040204" pitchFamily="50" charset="-128"/>
                <a:ea typeface="Meiryo UI" panose="020B0604030504040204" pitchFamily="50" charset="-128"/>
                <a:cs typeface="Meiryo UI" panose="020B0604030504040204" pitchFamily="50" charset="-128"/>
              </a:rPr>
              <a:t/>
            </a:r>
            <a:br>
              <a:rPr lang="en-US" altLang="ja-JP" sz="4000" dirty="0">
                <a:latin typeface="Meiryo UI" panose="020B0604030504040204" pitchFamily="50" charset="-128"/>
                <a:ea typeface="Meiryo UI" panose="020B0604030504040204" pitchFamily="50" charset="-128"/>
                <a:cs typeface="Meiryo UI" panose="020B0604030504040204" pitchFamily="50" charset="-128"/>
              </a:rPr>
            </a:br>
            <a:r>
              <a:rPr lang="ja-JP" altLang="en-US" sz="3600" b="1" dirty="0">
                <a:latin typeface="Meiryo UI" panose="020B0604030504040204" pitchFamily="50" charset="-128"/>
                <a:ea typeface="Meiryo UI" panose="020B0604030504040204" pitchFamily="50" charset="-128"/>
                <a:cs typeface="Meiryo UI" panose="020B0604030504040204" pitchFamily="50" charset="-128"/>
              </a:rPr>
              <a:t>「</a:t>
            </a:r>
            <a:r>
              <a:rPr lang="en-US" altLang="ja-JP" sz="3600" b="1" dirty="0">
                <a:latin typeface="Meiryo UI" panose="020B0604030504040204" pitchFamily="50" charset="-128"/>
                <a:ea typeface="Meiryo UI" panose="020B0604030504040204" pitchFamily="50" charset="-128"/>
                <a:cs typeface="Meiryo UI" panose="020B0604030504040204" pitchFamily="50" charset="-128"/>
              </a:rPr>
              <a:t>SDGs</a:t>
            </a:r>
            <a:r>
              <a:rPr lang="ja-JP" altLang="en-US" sz="3600" b="1" dirty="0">
                <a:latin typeface="Meiryo UI" panose="020B0604030504040204" pitchFamily="50" charset="-128"/>
                <a:ea typeface="Meiryo UI" panose="020B0604030504040204" pitchFamily="50" charset="-128"/>
                <a:cs typeface="Meiryo UI" panose="020B0604030504040204" pitchFamily="50" charset="-128"/>
              </a:rPr>
              <a:t>を具現化した都市づくり」を進める</a:t>
            </a:r>
            <a:endParaRPr lang="en-US" altLang="ja-JP" sz="360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3" name="スライド番号プレースホルダー 2"/>
          <p:cNvSpPr>
            <a:spLocks noGrp="1"/>
          </p:cNvSpPr>
          <p:nvPr>
            <p:ph type="sldNum" sz="quarter" idx="12"/>
          </p:nvPr>
        </p:nvSpPr>
        <p:spPr/>
        <p:txBody>
          <a:bodyPr/>
          <a:lstStyle/>
          <a:p>
            <a:fld id="{C9D87D91-12A4-4BCD-BC1C-9D22FB415AC1}" type="slidenum">
              <a:rPr kumimoji="1" lang="ja-JP" altLang="en-US" smtClean="0"/>
              <a:t>22</a:t>
            </a:fld>
            <a:endParaRPr kumimoji="1" lang="ja-JP" altLang="en-US"/>
          </a:p>
        </p:txBody>
      </p:sp>
    </p:spTree>
    <p:extLst>
      <p:ext uri="{BB962C8B-B14F-4D97-AF65-F5344CB8AC3E}">
        <p14:creationId xmlns:p14="http://schemas.microsoft.com/office/powerpoint/2010/main" val="394654680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a:latin typeface="Meiryo UI" panose="020B0604030504040204" pitchFamily="50" charset="-128"/>
                <a:ea typeface="Meiryo UI" panose="020B0604030504040204" pitchFamily="50" charset="-128"/>
              </a:rPr>
              <a:t>私の</a:t>
            </a:r>
            <a:r>
              <a:rPr lang="en-US" altLang="ja-JP" dirty="0">
                <a:latin typeface="Meiryo UI" panose="020B0604030504040204" pitchFamily="50" charset="-128"/>
                <a:ea typeface="Meiryo UI" panose="020B0604030504040204" pitchFamily="50" charset="-128"/>
              </a:rPr>
              <a:t>SDGs</a:t>
            </a:r>
            <a:r>
              <a:rPr kumimoji="1" lang="ja-JP" altLang="en-US" dirty="0">
                <a:latin typeface="Meiryo UI" panose="020B0604030504040204" pitchFamily="50" charset="-128"/>
                <a:ea typeface="Meiryo UI" panose="020B0604030504040204" pitchFamily="50" charset="-128"/>
              </a:rPr>
              <a:t>宣言プロジェクト</a:t>
            </a:r>
          </a:p>
        </p:txBody>
      </p:sp>
      <p:sp>
        <p:nvSpPr>
          <p:cNvPr id="4" name="正方形/長方形 3"/>
          <p:cNvSpPr/>
          <p:nvPr/>
        </p:nvSpPr>
        <p:spPr>
          <a:xfrm>
            <a:off x="277557" y="1671029"/>
            <a:ext cx="11694049" cy="938719"/>
          </a:xfrm>
          <a:prstGeom prst="rect">
            <a:avLst/>
          </a:prstGeom>
        </p:spPr>
        <p:txBody>
          <a:bodyPr wrap="square">
            <a:spAutoFit/>
          </a:bodyPr>
          <a:lstStyle/>
          <a:p>
            <a:pPr marL="93663" indent="-93663">
              <a:lnSpc>
                <a:spcPts val="2200"/>
              </a:lnSpc>
            </a:pPr>
            <a:r>
              <a:rPr lang="ja-JP" altLang="en-US" sz="1600" dirty="0">
                <a:latin typeface="Meiryo UI" panose="020B0604030504040204" pitchFamily="50" charset="-128"/>
                <a:ea typeface="Meiryo UI" panose="020B0604030504040204" pitchFamily="50" charset="-128"/>
              </a:rPr>
              <a:t>「大阪</a:t>
            </a:r>
            <a:r>
              <a:rPr lang="en-US" altLang="ja-JP" sz="1600" dirty="0">
                <a:latin typeface="Meiryo UI" panose="020B0604030504040204" pitchFamily="50" charset="-128"/>
                <a:ea typeface="Meiryo UI" panose="020B0604030504040204" pitchFamily="50" charset="-128"/>
              </a:rPr>
              <a:t>SDGs</a:t>
            </a:r>
            <a:r>
              <a:rPr lang="ja-JP" altLang="en-US" sz="1600" dirty="0">
                <a:latin typeface="Meiryo UI" panose="020B0604030504040204" pitchFamily="50" charset="-128"/>
                <a:ea typeface="Meiryo UI" panose="020B0604030504040204" pitchFamily="50" charset="-128"/>
              </a:rPr>
              <a:t>行動憲章」の趣旨に沿って、各ステークホルダーの行動を促すため、</a:t>
            </a:r>
            <a:r>
              <a:rPr lang="en-US" altLang="ja-JP" sz="1600" dirty="0">
                <a:latin typeface="Meiryo UI" panose="020B0604030504040204" pitchFamily="50" charset="-128"/>
                <a:ea typeface="Meiryo UI" panose="020B0604030504040204" pitchFamily="50" charset="-128"/>
              </a:rPr>
              <a:t>SDGs</a:t>
            </a:r>
            <a:r>
              <a:rPr lang="ja-JP" altLang="en-US" sz="1600" dirty="0">
                <a:latin typeface="Meiryo UI" panose="020B0604030504040204" pitchFamily="50" charset="-128"/>
                <a:ea typeface="Meiryo UI" panose="020B0604030504040204" pitchFamily="50" charset="-128"/>
              </a:rPr>
              <a:t>を達成に向け自らが行う行動を宣言していただくプロジェクトを令和</a:t>
            </a:r>
            <a:r>
              <a:rPr lang="en-US" altLang="ja-JP" sz="1600" dirty="0">
                <a:latin typeface="Meiryo UI" panose="020B0604030504040204" pitchFamily="50" charset="-128"/>
                <a:ea typeface="Meiryo UI" panose="020B0604030504040204" pitchFamily="50" charset="-128"/>
              </a:rPr>
              <a:t>3</a:t>
            </a:r>
            <a:r>
              <a:rPr lang="ja-JP" altLang="en-US" sz="1600" dirty="0">
                <a:latin typeface="Meiryo UI" panose="020B0604030504040204" pitchFamily="50" charset="-128"/>
                <a:ea typeface="Meiryo UI" panose="020B0604030504040204" pitchFamily="50" charset="-128"/>
              </a:rPr>
              <a:t>年</a:t>
            </a:r>
            <a:r>
              <a:rPr lang="en-US" altLang="ja-JP" sz="1600" dirty="0">
                <a:latin typeface="Meiryo UI" panose="020B0604030504040204" pitchFamily="50" charset="-128"/>
                <a:ea typeface="Meiryo UI" panose="020B0604030504040204" pitchFamily="50" charset="-128"/>
              </a:rPr>
              <a:t>2</a:t>
            </a:r>
            <a:r>
              <a:rPr lang="ja-JP" altLang="en-US" sz="1600" dirty="0">
                <a:latin typeface="Meiryo UI" panose="020B0604030504040204" pitchFamily="50" charset="-128"/>
                <a:ea typeface="Meiryo UI" panose="020B0604030504040204" pitchFamily="50" charset="-128"/>
              </a:rPr>
              <a:t>月に開始し、府民や企業・団体の皆様から</a:t>
            </a:r>
            <a:r>
              <a:rPr lang="ja-JP" altLang="en-US" sz="1600" dirty="0" smtClean="0">
                <a:latin typeface="Meiryo UI" panose="020B0604030504040204" pitchFamily="50" charset="-128"/>
                <a:ea typeface="Meiryo UI" panose="020B0604030504040204" pitchFamily="50" charset="-128"/>
              </a:rPr>
              <a:t>約</a:t>
            </a:r>
            <a:r>
              <a:rPr lang="en-US" altLang="ja-JP" sz="1600" dirty="0" smtClean="0">
                <a:latin typeface="Meiryo UI" panose="020B0604030504040204" pitchFamily="50" charset="-128"/>
                <a:ea typeface="Meiryo UI" panose="020B0604030504040204" pitchFamily="50" charset="-128"/>
              </a:rPr>
              <a:t>3,400</a:t>
            </a:r>
            <a:r>
              <a:rPr lang="ja-JP" altLang="en-US" sz="1600" dirty="0" smtClean="0">
                <a:latin typeface="Meiryo UI" panose="020B0604030504040204" pitchFamily="50" charset="-128"/>
                <a:ea typeface="Meiryo UI" panose="020B0604030504040204" pitchFamily="50" charset="-128"/>
              </a:rPr>
              <a:t>件の</a:t>
            </a:r>
            <a:r>
              <a:rPr lang="ja-JP" altLang="en-US" sz="1600" dirty="0">
                <a:latin typeface="Meiryo UI" panose="020B0604030504040204" pitchFamily="50" charset="-128"/>
                <a:ea typeface="Meiryo UI" panose="020B0604030504040204" pitchFamily="50" charset="-128"/>
              </a:rPr>
              <a:t>宣言</a:t>
            </a:r>
            <a:r>
              <a:rPr lang="ja-JP" altLang="en-US" sz="1600" dirty="0" smtClean="0">
                <a:latin typeface="Meiryo UI" panose="020B0604030504040204" pitchFamily="50" charset="-128"/>
                <a:ea typeface="Meiryo UI" panose="020B0604030504040204" pitchFamily="50" charset="-128"/>
              </a:rPr>
              <a:t>をいただいています。（令和５年３月末時点）</a:t>
            </a:r>
            <a:r>
              <a:rPr lang="ja-JP" altLang="en-US" sz="1600" dirty="0">
                <a:latin typeface="Meiryo UI" panose="020B0604030504040204" pitchFamily="50" charset="-128"/>
                <a:ea typeface="Meiryo UI" panose="020B0604030504040204" pitchFamily="50" charset="-128"/>
              </a:rPr>
              <a:t>　</a:t>
            </a:r>
            <a:endParaRPr lang="en-US" altLang="ja-JP" sz="1400" dirty="0">
              <a:latin typeface="Meiryo UI" panose="020B0604030504040204" pitchFamily="50" charset="-128"/>
              <a:ea typeface="Meiryo UI" panose="020B0604030504040204" pitchFamily="50" charset="-128"/>
            </a:endParaRPr>
          </a:p>
          <a:p>
            <a:pPr indent="93663">
              <a:lnSpc>
                <a:spcPts val="2200"/>
              </a:lnSpc>
            </a:pPr>
            <a:r>
              <a:rPr lang="ja-JP" altLang="en-US" sz="1600" dirty="0">
                <a:latin typeface="Meiryo UI" panose="020B0604030504040204" pitchFamily="50" charset="-128"/>
                <a:ea typeface="Meiryo UI" panose="020B0604030504040204" pitchFamily="50" charset="-128"/>
              </a:rPr>
              <a:t>宣言いただいた内容は府ホームページ等で紹介することにより、オール大阪で</a:t>
            </a:r>
            <a:r>
              <a:rPr lang="en-US" altLang="ja-JP" sz="1600" dirty="0">
                <a:latin typeface="Meiryo UI" panose="020B0604030504040204" pitchFamily="50" charset="-128"/>
                <a:ea typeface="Meiryo UI" panose="020B0604030504040204" pitchFamily="50" charset="-128"/>
              </a:rPr>
              <a:t>SDGs</a:t>
            </a:r>
            <a:r>
              <a:rPr lang="ja-JP" altLang="en-US" sz="1600" dirty="0">
                <a:latin typeface="Meiryo UI" panose="020B0604030504040204" pitchFamily="50" charset="-128"/>
                <a:ea typeface="Meiryo UI" panose="020B0604030504040204" pitchFamily="50" charset="-128"/>
              </a:rPr>
              <a:t>の達成をめざす機運の醸成につなげます。</a:t>
            </a:r>
            <a:endParaRPr lang="en-US" altLang="ja-JP" sz="1600" dirty="0">
              <a:latin typeface="Meiryo UI" panose="020B0604030504040204" pitchFamily="50" charset="-128"/>
              <a:ea typeface="Meiryo UI" panose="020B0604030504040204" pitchFamily="50" charset="-128"/>
            </a:endParaRPr>
          </a:p>
        </p:txBody>
      </p:sp>
      <p:sp>
        <p:nvSpPr>
          <p:cNvPr id="17" name="テキスト ボックス 16"/>
          <p:cNvSpPr txBox="1"/>
          <p:nvPr/>
        </p:nvSpPr>
        <p:spPr>
          <a:xfrm>
            <a:off x="424325" y="2665832"/>
            <a:ext cx="7190943" cy="1823961"/>
          </a:xfrm>
          <a:prstGeom prst="rect">
            <a:avLst/>
          </a:prstGeom>
          <a:noFill/>
        </p:spPr>
        <p:txBody>
          <a:bodyPr wrap="none" rtlCol="0">
            <a:spAutoFit/>
          </a:bodyPr>
          <a:lstStyle/>
          <a:p>
            <a:pPr>
              <a:lnSpc>
                <a:spcPts val="1900"/>
              </a:lnSpc>
            </a:pPr>
            <a:r>
              <a:rPr kumimoji="1" lang="ja-JP" altLang="en-US" sz="1600" b="1" dirty="0">
                <a:latin typeface="Meiryo UI" panose="020B0604030504040204" pitchFamily="50" charset="-128"/>
                <a:ea typeface="Meiryo UI" panose="020B0604030504040204" pitchFamily="50" charset="-128"/>
              </a:rPr>
              <a:t>プロジェクト概要</a:t>
            </a:r>
            <a:endParaRPr kumimoji="1" lang="en-US" altLang="ja-JP" sz="1600" b="1" dirty="0">
              <a:latin typeface="Meiryo UI" panose="020B0604030504040204" pitchFamily="50" charset="-128"/>
              <a:ea typeface="Meiryo UI" panose="020B0604030504040204" pitchFamily="50" charset="-128"/>
            </a:endParaRPr>
          </a:p>
          <a:p>
            <a:pPr>
              <a:lnSpc>
                <a:spcPts val="1900"/>
              </a:lnSpc>
              <a:spcBef>
                <a:spcPts val="400"/>
              </a:spcBef>
            </a:pPr>
            <a:r>
              <a:rPr lang="ja-JP" altLang="en-US" sz="1400" dirty="0">
                <a:latin typeface="Meiryo UI" panose="020B0604030504040204" pitchFamily="50" charset="-128"/>
                <a:ea typeface="Meiryo UI" panose="020B0604030504040204" pitchFamily="50" charset="-128"/>
              </a:rPr>
              <a:t>＜参加対象＞　府民、府内企業・団体など</a:t>
            </a:r>
            <a:endParaRPr lang="en-US" altLang="ja-JP" sz="1400" dirty="0">
              <a:latin typeface="Meiryo UI" panose="020B0604030504040204" pitchFamily="50" charset="-128"/>
              <a:ea typeface="Meiryo UI" panose="020B0604030504040204" pitchFamily="50" charset="-128"/>
            </a:endParaRPr>
          </a:p>
          <a:p>
            <a:pPr>
              <a:lnSpc>
                <a:spcPts val="1900"/>
              </a:lnSpc>
            </a:pPr>
            <a:r>
              <a:rPr kumimoji="1" lang="ja-JP" altLang="en-US" sz="1400" dirty="0">
                <a:latin typeface="Meiryo UI" panose="020B0604030504040204" pitchFamily="50" charset="-128"/>
                <a:ea typeface="Meiryo UI" panose="020B0604030504040204" pitchFamily="50" charset="-128"/>
              </a:rPr>
              <a:t>＜参加方法＞　① 大阪府インターネット申請・申込みサービスの利用</a:t>
            </a:r>
            <a:endParaRPr lang="en-US" altLang="ja-JP" sz="1400" dirty="0">
              <a:latin typeface="Meiryo UI" panose="020B0604030504040204" pitchFamily="50" charset="-128"/>
              <a:ea typeface="Meiryo UI" panose="020B0604030504040204" pitchFamily="50" charset="-128"/>
            </a:endParaRPr>
          </a:p>
          <a:p>
            <a:pPr indent="1250950">
              <a:lnSpc>
                <a:spcPts val="1900"/>
              </a:lnSpc>
            </a:pPr>
            <a:r>
              <a:rPr lang="ja-JP" altLang="en-US" sz="1400" dirty="0">
                <a:latin typeface="Meiryo UI" panose="020B0604030504040204" pitchFamily="50" charset="-128"/>
                <a:ea typeface="Meiryo UI" panose="020B0604030504040204" pitchFamily="50" charset="-128"/>
              </a:rPr>
              <a:t>② </a:t>
            </a:r>
            <a:r>
              <a:rPr lang="en-US" altLang="ja-JP" sz="1400" dirty="0">
                <a:latin typeface="Meiryo UI" panose="020B0604030504040204" pitchFamily="50" charset="-128"/>
                <a:ea typeface="Meiryo UI" panose="020B0604030504040204" pitchFamily="50" charset="-128"/>
              </a:rPr>
              <a:t>Twitter</a:t>
            </a:r>
            <a:r>
              <a:rPr lang="ja-JP" altLang="en-US" sz="1400" dirty="0">
                <a:latin typeface="Meiryo UI" panose="020B0604030504040204" pitchFamily="50" charset="-128"/>
                <a:ea typeface="Meiryo UI" panose="020B0604030504040204" pitchFamily="50" charset="-128"/>
              </a:rPr>
              <a:t>「大阪府</a:t>
            </a:r>
            <a:r>
              <a:rPr lang="en-US" altLang="ja-JP" sz="1400" dirty="0">
                <a:latin typeface="Meiryo UI" panose="020B0604030504040204" pitchFamily="50" charset="-128"/>
                <a:ea typeface="Meiryo UI" panose="020B0604030504040204" pitchFamily="50" charset="-128"/>
              </a:rPr>
              <a:t>SDGs【</a:t>
            </a:r>
            <a:r>
              <a:rPr lang="ja-JP" altLang="en-US" sz="1400" dirty="0">
                <a:latin typeface="Meiryo UI" panose="020B0604030504040204" pitchFamily="50" charset="-128"/>
                <a:ea typeface="Meiryo UI" panose="020B0604030504040204" pitchFamily="50" charset="-128"/>
              </a:rPr>
              <a:t>公式</a:t>
            </a:r>
            <a:r>
              <a:rPr lang="en-US" altLang="ja-JP" sz="1400" dirty="0">
                <a:latin typeface="Meiryo UI" panose="020B0604030504040204" pitchFamily="50" charset="-128"/>
                <a:ea typeface="Meiryo UI" panose="020B0604030504040204" pitchFamily="50" charset="-128"/>
              </a:rPr>
              <a:t>】</a:t>
            </a:r>
            <a:r>
              <a:rPr lang="ja-JP" altLang="en-US" sz="1400" dirty="0">
                <a:latin typeface="Meiryo UI" panose="020B0604030504040204" pitchFamily="50" charset="-128"/>
                <a:ea typeface="Meiryo UI" panose="020B0604030504040204" pitchFamily="50" charset="-128"/>
              </a:rPr>
              <a:t>（</a:t>
            </a:r>
            <a:r>
              <a:rPr lang="en-US" altLang="ja-JP" sz="1400" dirty="0">
                <a:latin typeface="Meiryo UI" panose="020B0604030504040204" pitchFamily="50" charset="-128"/>
                <a:ea typeface="Meiryo UI" panose="020B0604030504040204" pitchFamily="50" charset="-128"/>
              </a:rPr>
              <a:t>@</a:t>
            </a:r>
            <a:r>
              <a:rPr lang="en-US" altLang="ja-JP" sz="1400" dirty="0" err="1">
                <a:latin typeface="Meiryo UI" panose="020B0604030504040204" pitchFamily="50" charset="-128"/>
                <a:ea typeface="Meiryo UI" panose="020B0604030504040204" pitchFamily="50" charset="-128"/>
              </a:rPr>
              <a:t>osakaprefSDGs</a:t>
            </a:r>
            <a:r>
              <a:rPr lang="ja-JP" altLang="en-US" sz="1400" dirty="0">
                <a:latin typeface="Meiryo UI" panose="020B0604030504040204" pitchFamily="50" charset="-128"/>
                <a:ea typeface="Meiryo UI" panose="020B0604030504040204" pitchFamily="50" charset="-128"/>
              </a:rPr>
              <a:t>）」アカウントへの投稿</a:t>
            </a:r>
            <a:endParaRPr lang="en-US" altLang="ja-JP" sz="1400" dirty="0">
              <a:latin typeface="Meiryo UI" panose="020B0604030504040204" pitchFamily="50" charset="-128"/>
              <a:ea typeface="Meiryo UI" panose="020B0604030504040204" pitchFamily="50" charset="-128"/>
            </a:endParaRPr>
          </a:p>
          <a:p>
            <a:pPr indent="1250950">
              <a:lnSpc>
                <a:spcPts val="1900"/>
              </a:lnSpc>
            </a:pPr>
            <a:r>
              <a:rPr kumimoji="1" lang="ja-JP" altLang="en-US" sz="1400" dirty="0">
                <a:latin typeface="Meiryo UI" panose="020B0604030504040204" pitchFamily="50" charset="-128"/>
                <a:ea typeface="Meiryo UI" panose="020B0604030504040204" pitchFamily="50" charset="-128"/>
              </a:rPr>
              <a:t>③ 事務局に参加用紙を提出</a:t>
            </a:r>
            <a:endParaRPr kumimoji="1" lang="en-US" altLang="ja-JP" sz="1400" dirty="0">
              <a:latin typeface="Meiryo UI" panose="020B0604030504040204" pitchFamily="50" charset="-128"/>
              <a:ea typeface="Meiryo UI" panose="020B0604030504040204" pitchFamily="50" charset="-128"/>
            </a:endParaRPr>
          </a:p>
          <a:p>
            <a:pPr>
              <a:lnSpc>
                <a:spcPts val="1900"/>
              </a:lnSpc>
            </a:pPr>
            <a:r>
              <a:rPr lang="ja-JP" altLang="en-US" sz="1400" dirty="0">
                <a:latin typeface="Meiryo UI" panose="020B0604030504040204" pitchFamily="50" charset="-128"/>
                <a:ea typeface="Meiryo UI" panose="020B0604030504040204" pitchFamily="50" charset="-128"/>
              </a:rPr>
              <a:t>＜宣言内容＞　</a:t>
            </a:r>
            <a:r>
              <a:rPr lang="en-US" altLang="ja-JP" sz="1400" dirty="0">
                <a:latin typeface="Meiryo UI" panose="020B0604030504040204" pitchFamily="50" charset="-128"/>
                <a:ea typeface="Meiryo UI" panose="020B0604030504040204" pitchFamily="50" charset="-128"/>
              </a:rPr>
              <a:t> SDGs</a:t>
            </a:r>
            <a:r>
              <a:rPr lang="ja-JP" altLang="en-US" sz="1400" dirty="0">
                <a:latin typeface="Meiryo UI" panose="020B0604030504040204" pitchFamily="50" charset="-128"/>
                <a:ea typeface="Meiryo UI" panose="020B0604030504040204" pitchFamily="50" charset="-128"/>
              </a:rPr>
              <a:t>の達成に向けた取組み　＋　関連するゴール</a:t>
            </a:r>
            <a:endParaRPr lang="en-US" altLang="ja-JP" sz="1400" dirty="0">
              <a:latin typeface="Meiryo UI" panose="020B0604030504040204" pitchFamily="50" charset="-128"/>
              <a:ea typeface="Meiryo UI" panose="020B0604030504040204" pitchFamily="50" charset="-128"/>
            </a:endParaRPr>
          </a:p>
          <a:p>
            <a:pPr indent="1519238">
              <a:lnSpc>
                <a:spcPts val="1900"/>
              </a:lnSpc>
            </a:pPr>
            <a:r>
              <a:rPr kumimoji="1" lang="en-US" altLang="ja-JP" sz="1400" dirty="0">
                <a:latin typeface="Meiryo UI" panose="020B0604030504040204" pitchFamily="50" charset="-128"/>
                <a:ea typeface="Meiryo UI" panose="020B0604030504040204" pitchFamily="50" charset="-128"/>
              </a:rPr>
              <a:t>※Twitter</a:t>
            </a:r>
            <a:r>
              <a:rPr kumimoji="1" lang="ja-JP" altLang="en-US" sz="1400" dirty="0">
                <a:latin typeface="Meiryo UI" panose="020B0604030504040204" pitchFamily="50" charset="-128"/>
                <a:ea typeface="Meiryo UI" panose="020B0604030504040204" pitchFamily="50" charset="-128"/>
              </a:rPr>
              <a:t>の場合は「＃</a:t>
            </a:r>
            <a:r>
              <a:rPr lang="ja-JP" altLang="en-US" sz="1400" dirty="0">
                <a:latin typeface="Meiryo UI" panose="020B0604030504040204" pitchFamily="50" charset="-128"/>
                <a:ea typeface="Meiryo UI" panose="020B0604030504040204" pitchFamily="50" charset="-128"/>
              </a:rPr>
              <a:t>私の</a:t>
            </a:r>
            <a:r>
              <a:rPr lang="en-US" altLang="ja-JP" sz="1400" dirty="0">
                <a:latin typeface="Meiryo UI" panose="020B0604030504040204" pitchFamily="50" charset="-128"/>
                <a:ea typeface="Meiryo UI" panose="020B0604030504040204" pitchFamily="50" charset="-128"/>
              </a:rPr>
              <a:t>SDGs</a:t>
            </a:r>
            <a:r>
              <a:rPr lang="ja-JP" altLang="en-US" sz="1400" dirty="0">
                <a:latin typeface="Meiryo UI" panose="020B0604030504040204" pitchFamily="50" charset="-128"/>
                <a:ea typeface="Meiryo UI" panose="020B0604030504040204" pitchFamily="50" charset="-128"/>
              </a:rPr>
              <a:t>宣言プロジェクト」を付けて投稿</a:t>
            </a:r>
            <a:endParaRPr kumimoji="1" lang="en-US" altLang="ja-JP" sz="1400" dirty="0">
              <a:latin typeface="Meiryo UI" panose="020B0604030504040204" pitchFamily="50" charset="-128"/>
              <a:ea typeface="Meiryo UI" panose="020B0604030504040204" pitchFamily="50" charset="-128"/>
            </a:endParaRPr>
          </a:p>
        </p:txBody>
      </p:sp>
      <p:pic>
        <p:nvPicPr>
          <p:cNvPr id="33" name="図 3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545201" y="3811116"/>
            <a:ext cx="884790" cy="884790"/>
          </a:xfrm>
          <a:prstGeom prst="rect">
            <a:avLst/>
          </a:prstGeom>
        </p:spPr>
      </p:pic>
      <p:pic>
        <p:nvPicPr>
          <p:cNvPr id="34" name="図 3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885062" y="3894980"/>
            <a:ext cx="717061" cy="717061"/>
          </a:xfrm>
          <a:prstGeom prst="rect">
            <a:avLst/>
          </a:prstGeom>
        </p:spPr>
      </p:pic>
      <p:pic>
        <p:nvPicPr>
          <p:cNvPr id="35" name="図 3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688981" y="3670526"/>
            <a:ext cx="1165970" cy="1165970"/>
          </a:xfrm>
          <a:prstGeom prst="rect">
            <a:avLst/>
          </a:prstGeom>
        </p:spPr>
      </p:pic>
      <p:grpSp>
        <p:nvGrpSpPr>
          <p:cNvPr id="69" name="グループ化 68"/>
          <p:cNvGrpSpPr/>
          <p:nvPr/>
        </p:nvGrpSpPr>
        <p:grpSpPr>
          <a:xfrm>
            <a:off x="1569918" y="4777662"/>
            <a:ext cx="9075634" cy="1955852"/>
            <a:chOff x="0" y="2015652"/>
            <a:chExt cx="9075634" cy="1955852"/>
          </a:xfrm>
        </p:grpSpPr>
        <p:pic>
          <p:nvPicPr>
            <p:cNvPr id="70" name="Picture 8" descr="地震のイラスト「防災グッズ」"/>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a:stretch/>
          </p:blipFill>
          <p:spPr bwMode="auto">
            <a:xfrm>
              <a:off x="7407373" y="3359531"/>
              <a:ext cx="922359" cy="584059"/>
            </a:xfrm>
            <a:prstGeom prst="rect">
              <a:avLst/>
            </a:prstGeom>
            <a:noFill/>
            <a:extLst>
              <a:ext uri="{909E8E84-426E-40DD-AFC4-6F175D3DCCD1}">
                <a14:hiddenFill xmlns:a14="http://schemas.microsoft.com/office/drawing/2010/main">
                  <a:solidFill>
                    <a:srgbClr val="FFFFFF"/>
                  </a:solidFill>
                </a14:hiddenFill>
              </a:ext>
            </a:extLst>
          </p:spPr>
        </p:pic>
        <p:sp>
          <p:nvSpPr>
            <p:cNvPr id="71" name="角丸四角形 70"/>
            <p:cNvSpPr/>
            <p:nvPr/>
          </p:nvSpPr>
          <p:spPr>
            <a:xfrm>
              <a:off x="934112" y="2390169"/>
              <a:ext cx="1990076" cy="511637"/>
            </a:xfrm>
            <a:prstGeom prst="roundRect">
              <a:avLst/>
            </a:prstGeom>
            <a:solidFill>
              <a:srgbClr val="FFCC66"/>
            </a:solidFill>
            <a:ln cmpd="dbl">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ja-JP" altLang="en-US" sz="1383" b="1" dirty="0">
                  <a:solidFill>
                    <a:srgbClr val="000000"/>
                  </a:solidFill>
                  <a:latin typeface="UD デジタル 教科書体 NK-B" panose="02020700000000000000" pitchFamily="18" charset="-128"/>
                  <a:ea typeface="UD デジタル 教科書体 NK-B" panose="02020700000000000000" pitchFamily="18" charset="-128"/>
                </a:rPr>
                <a:t>ウォーキングなど健康の</a:t>
              </a:r>
            </a:p>
            <a:p>
              <a:pPr algn="ctr"/>
              <a:r>
                <a:rPr kumimoji="1" lang="ja-JP" altLang="en-US" sz="1383" b="1" dirty="0">
                  <a:solidFill>
                    <a:srgbClr val="000000"/>
                  </a:solidFill>
                  <a:latin typeface="UD デジタル 教科書体 NK-B" panose="02020700000000000000" pitchFamily="18" charset="-128"/>
                  <a:ea typeface="UD デジタル 教科書体 NK-B" panose="02020700000000000000" pitchFamily="18" charset="-128"/>
                </a:rPr>
                <a:t>ために運動</a:t>
              </a:r>
              <a:r>
                <a:rPr kumimoji="1" lang="ja-JP" altLang="en-US" sz="1383" b="1" dirty="0" smtClean="0">
                  <a:solidFill>
                    <a:srgbClr val="000000"/>
                  </a:solidFill>
                  <a:latin typeface="UD デジタル 教科書体 NK-B" panose="02020700000000000000" pitchFamily="18" charset="-128"/>
                  <a:ea typeface="UD デジタル 教科書体 NK-B" panose="02020700000000000000" pitchFamily="18" charset="-128"/>
                </a:rPr>
                <a:t>する</a:t>
              </a:r>
              <a:endParaRPr kumimoji="1" lang="ja-JP" altLang="en-US" sz="1383" b="1" dirty="0">
                <a:solidFill>
                  <a:srgbClr val="000000"/>
                </a:solidFill>
                <a:latin typeface="UD デジタル 教科書体 NK-B" panose="02020700000000000000" pitchFamily="18" charset="-128"/>
                <a:ea typeface="UD デジタル 教科書体 NK-B" panose="02020700000000000000" pitchFamily="18" charset="-128"/>
              </a:endParaRPr>
            </a:p>
          </p:txBody>
        </p:sp>
        <p:pic>
          <p:nvPicPr>
            <p:cNvPr id="72" name="Picture 6" descr="キラキラ飾りのイラスト1"/>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496545" y="3282261"/>
              <a:ext cx="569828" cy="569828"/>
            </a:xfrm>
            <a:prstGeom prst="rect">
              <a:avLst/>
            </a:prstGeom>
            <a:noFill/>
            <a:extLst>
              <a:ext uri="{909E8E84-426E-40DD-AFC4-6F175D3DCCD1}">
                <a14:hiddenFill xmlns:a14="http://schemas.microsoft.com/office/drawing/2010/main">
                  <a:solidFill>
                    <a:srgbClr val="FFFFFF"/>
                  </a:solidFill>
                </a14:hiddenFill>
              </a:ext>
            </a:extLst>
          </p:spPr>
        </p:pic>
        <p:sp>
          <p:nvSpPr>
            <p:cNvPr id="73" name="角丸四角形 72"/>
            <p:cNvSpPr/>
            <p:nvPr/>
          </p:nvSpPr>
          <p:spPr>
            <a:xfrm>
              <a:off x="7028657" y="2362456"/>
              <a:ext cx="1965201" cy="512110"/>
            </a:xfrm>
            <a:prstGeom prst="roundRect">
              <a:avLst/>
            </a:prstGeom>
            <a:solidFill>
              <a:schemeClr val="accent5">
                <a:lumMod val="60000"/>
                <a:lumOff val="40000"/>
              </a:schemeClr>
            </a:solidFill>
            <a:ln cmpd="dbl">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ja-JP" altLang="en-US" sz="1383" b="1" dirty="0">
                  <a:solidFill>
                    <a:srgbClr val="000000"/>
                  </a:solidFill>
                  <a:latin typeface="UD デジタル 教科書体 NK-B" panose="02020700000000000000" pitchFamily="18" charset="-128"/>
                  <a:ea typeface="UD デジタル 教科書体 NK-B" panose="02020700000000000000" pitchFamily="18" charset="-128"/>
                </a:rPr>
                <a:t>防災グッズ・防災マップ</a:t>
              </a:r>
              <a:r>
                <a:rPr kumimoji="1" lang="ja-JP" altLang="en-US" sz="1383" b="1" dirty="0" smtClean="0">
                  <a:solidFill>
                    <a:srgbClr val="000000"/>
                  </a:solidFill>
                  <a:latin typeface="UD デジタル 教科書体 NK-B" panose="02020700000000000000" pitchFamily="18" charset="-128"/>
                  <a:ea typeface="UD デジタル 教科書体 NK-B" panose="02020700000000000000" pitchFamily="18" charset="-128"/>
                </a:rPr>
                <a:t>の</a:t>
              </a:r>
              <a:endParaRPr kumimoji="1" lang="en-US" altLang="ja-JP" sz="1383" b="1" dirty="0" smtClean="0">
                <a:solidFill>
                  <a:srgbClr val="000000"/>
                </a:solidFill>
                <a:latin typeface="UD デジタル 教科書体 NK-B" panose="02020700000000000000" pitchFamily="18" charset="-128"/>
                <a:ea typeface="UD デジタル 教科書体 NK-B" panose="02020700000000000000" pitchFamily="18" charset="-128"/>
              </a:endParaRPr>
            </a:p>
            <a:p>
              <a:pPr algn="ctr"/>
              <a:r>
                <a:rPr kumimoji="1" lang="ja-JP" altLang="en-US" sz="1383" b="1" dirty="0" smtClean="0">
                  <a:solidFill>
                    <a:srgbClr val="000000"/>
                  </a:solidFill>
                  <a:latin typeface="UD デジタル 教科書体 NK-B" panose="02020700000000000000" pitchFamily="18" charset="-128"/>
                  <a:ea typeface="UD デジタル 教科書体 NK-B" panose="02020700000000000000" pitchFamily="18" charset="-128"/>
                </a:rPr>
                <a:t>確認</a:t>
              </a:r>
              <a:r>
                <a:rPr kumimoji="1" lang="ja-JP" altLang="en-US" sz="1383" b="1" dirty="0">
                  <a:solidFill>
                    <a:srgbClr val="000000"/>
                  </a:solidFill>
                  <a:latin typeface="UD デジタル 教科書体 NK-B" panose="02020700000000000000" pitchFamily="18" charset="-128"/>
                  <a:ea typeface="UD デジタル 教科書体 NK-B" panose="02020700000000000000" pitchFamily="18" charset="-128"/>
                </a:rPr>
                <a:t>を</a:t>
              </a:r>
              <a:r>
                <a:rPr kumimoji="1" lang="ja-JP" altLang="en-US" sz="1383" b="1" dirty="0" smtClean="0">
                  <a:solidFill>
                    <a:srgbClr val="000000"/>
                  </a:solidFill>
                  <a:latin typeface="UD デジタル 教科書体 NK-B" panose="02020700000000000000" pitchFamily="18" charset="-128"/>
                  <a:ea typeface="UD デジタル 教科書体 NK-B" panose="02020700000000000000" pitchFamily="18" charset="-128"/>
                </a:rPr>
                <a:t>する</a:t>
              </a:r>
              <a:endParaRPr kumimoji="1" lang="ja-JP" altLang="en-US" sz="1383" b="1" dirty="0">
                <a:solidFill>
                  <a:srgbClr val="000000"/>
                </a:solidFill>
                <a:latin typeface="UD デジタル 教科書体 NK-B" panose="02020700000000000000" pitchFamily="18" charset="-128"/>
                <a:ea typeface="UD デジタル 教科書体 NK-B" panose="02020700000000000000" pitchFamily="18" charset="-128"/>
              </a:endParaRPr>
            </a:p>
          </p:txBody>
        </p:sp>
        <p:pic>
          <p:nvPicPr>
            <p:cNvPr id="74" name="図 73"/>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324" y="2326509"/>
              <a:ext cx="697676" cy="697676"/>
            </a:xfrm>
            <a:prstGeom prst="rect">
              <a:avLst/>
            </a:prstGeom>
          </p:spPr>
        </p:pic>
        <p:sp>
          <p:nvSpPr>
            <p:cNvPr id="75" name="角丸四角形 74"/>
            <p:cNvSpPr/>
            <p:nvPr/>
          </p:nvSpPr>
          <p:spPr>
            <a:xfrm>
              <a:off x="3997399" y="2343575"/>
              <a:ext cx="1965201" cy="512110"/>
            </a:xfrm>
            <a:prstGeom prst="roundRect">
              <a:avLst/>
            </a:prstGeom>
            <a:solidFill>
              <a:schemeClr val="accent2">
                <a:lumMod val="60000"/>
                <a:lumOff val="40000"/>
              </a:schemeClr>
            </a:solidFill>
            <a:ln cmpd="dbl">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ja-JP" altLang="en-US" sz="1383" b="1" dirty="0">
                  <a:solidFill>
                    <a:srgbClr val="000000"/>
                  </a:solidFill>
                  <a:latin typeface="UD デジタル 教科書体 NK-B" panose="02020700000000000000" pitchFamily="18" charset="-128"/>
                  <a:ea typeface="UD デジタル 教科書体 NK-B" panose="02020700000000000000" pitchFamily="18" charset="-128"/>
                </a:rPr>
                <a:t>誰もが働きやすい</a:t>
              </a:r>
              <a:endParaRPr kumimoji="1" lang="en-US" altLang="ja-JP" sz="1383" b="1" dirty="0">
                <a:solidFill>
                  <a:srgbClr val="000000"/>
                </a:solidFill>
                <a:latin typeface="UD デジタル 教科書体 NK-B" panose="02020700000000000000" pitchFamily="18" charset="-128"/>
                <a:ea typeface="UD デジタル 教科書体 NK-B" panose="02020700000000000000" pitchFamily="18" charset="-128"/>
              </a:endParaRPr>
            </a:p>
            <a:p>
              <a:pPr algn="ctr"/>
              <a:r>
                <a:rPr kumimoji="1" lang="ja-JP" altLang="en-US" sz="1383" b="1" dirty="0">
                  <a:solidFill>
                    <a:srgbClr val="000000"/>
                  </a:solidFill>
                  <a:latin typeface="UD デジタル 教科書体 NK-B" panose="02020700000000000000" pitchFamily="18" charset="-128"/>
                  <a:ea typeface="UD デジタル 教科書体 NK-B" panose="02020700000000000000" pitchFamily="18" charset="-128"/>
                </a:rPr>
                <a:t>職場環境を作る</a:t>
              </a:r>
              <a:endParaRPr kumimoji="1" lang="en-US" altLang="ja-JP" sz="1383" b="1" dirty="0">
                <a:solidFill>
                  <a:srgbClr val="000000"/>
                </a:solidFill>
                <a:latin typeface="UD デジタル 教科書体 NK-B" panose="02020700000000000000" pitchFamily="18" charset="-128"/>
                <a:ea typeface="UD デジタル 教科書体 NK-B" panose="02020700000000000000" pitchFamily="18" charset="-128"/>
              </a:endParaRPr>
            </a:p>
          </p:txBody>
        </p:sp>
        <p:pic>
          <p:nvPicPr>
            <p:cNvPr id="76" name="図 75"/>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3231508" y="2330545"/>
              <a:ext cx="705369" cy="705369"/>
            </a:xfrm>
            <a:prstGeom prst="rect">
              <a:avLst/>
            </a:prstGeom>
          </p:spPr>
        </p:pic>
        <p:pic>
          <p:nvPicPr>
            <p:cNvPr id="77" name="図 76"/>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6205285" y="2330545"/>
              <a:ext cx="705369" cy="705369"/>
            </a:xfrm>
            <a:prstGeom prst="rect">
              <a:avLst/>
            </a:prstGeom>
          </p:spPr>
        </p:pic>
        <p:pic>
          <p:nvPicPr>
            <p:cNvPr id="78" name="Picture 2" descr="出世街道のイラスト（女性会社員）"/>
            <p:cNvPicPr>
              <a:picLocks noChangeAspect="1" noChangeArrowheads="1"/>
            </p:cNvPicPr>
            <p:nvPr/>
          </p:nvPicPr>
          <p:blipFill rotWithShape="1">
            <a:blip r:embed="rId10" cstate="print">
              <a:extLst>
                <a:ext uri="{BEBA8EAE-BF5A-486C-A8C5-ECC9F3942E4B}">
                  <a14:imgProps xmlns:a14="http://schemas.microsoft.com/office/drawing/2010/main">
                    <a14:imgLayer r:embed="rId11">
                      <a14:imgEffect>
                        <a14:backgroundRemoval t="0" b="100000" l="6433" r="91813">
                          <a14:backgroundMark x1="42982" y1="5263" x2="42982" y2="5263"/>
                          <a14:backgroundMark x1="72222" y1="52632" x2="72222" y2="52632"/>
                          <a14:backgroundMark x1="68713" y1="86842" x2="68713" y2="86842"/>
                          <a14:backgroundMark x1="74854" y1="86842" x2="74854" y2="86842"/>
                          <a14:backgroundMark x1="76023" y1="5263" x2="76023" y2="5263"/>
                          <a14:backgroundMark x1="71053" y1="89474" x2="71053" y2="89474"/>
                          <a14:backgroundMark x1="44152" y1="26316" x2="44152" y2="26316"/>
                        </a14:backgroundRemoval>
                      </a14:imgEffect>
                    </a14:imgLayer>
                  </a14:imgProps>
                </a:ext>
                <a:ext uri="{28A0092B-C50C-407E-A947-70E740481C1C}">
                  <a14:useLocalDpi xmlns:a14="http://schemas.microsoft.com/office/drawing/2010/main" val="0"/>
                </a:ext>
              </a:extLst>
            </a:blip>
            <a:srcRect r="-70"/>
            <a:stretch/>
          </p:blipFill>
          <p:spPr bwMode="auto">
            <a:xfrm>
              <a:off x="1068036" y="3778527"/>
              <a:ext cx="1529885" cy="143994"/>
            </a:xfrm>
            <a:prstGeom prst="rect">
              <a:avLst/>
            </a:prstGeom>
            <a:noFill/>
            <a:extLst>
              <a:ext uri="{909E8E84-426E-40DD-AFC4-6F175D3DCCD1}">
                <a14:hiddenFill xmlns:a14="http://schemas.microsoft.com/office/drawing/2010/main">
                  <a:solidFill>
                    <a:srgbClr val="FFFFFF"/>
                  </a:solidFill>
                </a14:hiddenFill>
              </a:ext>
            </a:extLst>
          </p:spPr>
        </p:pic>
        <p:pic>
          <p:nvPicPr>
            <p:cNvPr id="79" name="図 78"/>
            <p:cNvPicPr>
              <a:picLocks noChangeAspect="1"/>
            </p:cNvPicPr>
            <p:nvPr/>
          </p:nvPicPr>
          <p:blipFill rotWithShape="1">
            <a:blip r:embed="rId12" cstate="print">
              <a:extLst>
                <a:ext uri="{28A0092B-C50C-407E-A947-70E740481C1C}">
                  <a14:useLocalDpi xmlns:a14="http://schemas.microsoft.com/office/drawing/2010/main" val="0"/>
                </a:ext>
              </a:extLst>
            </a:blip>
            <a:srcRect/>
            <a:stretch/>
          </p:blipFill>
          <p:spPr>
            <a:xfrm>
              <a:off x="1745687" y="3083959"/>
              <a:ext cx="860780" cy="838561"/>
            </a:xfrm>
            <a:prstGeom prst="rect">
              <a:avLst/>
            </a:prstGeom>
          </p:spPr>
        </p:pic>
        <p:pic>
          <p:nvPicPr>
            <p:cNvPr id="80" name="Picture 6" descr="漫符「焦った汗」"/>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rot="4837736">
              <a:off x="2341624" y="3042330"/>
              <a:ext cx="551093" cy="507005"/>
            </a:xfrm>
            <a:prstGeom prst="rect">
              <a:avLst/>
            </a:prstGeom>
            <a:noFill/>
            <a:extLst>
              <a:ext uri="{909E8E84-426E-40DD-AFC4-6F175D3DCCD1}">
                <a14:hiddenFill xmlns:a14="http://schemas.microsoft.com/office/drawing/2010/main">
                  <a:solidFill>
                    <a:srgbClr val="FFFFFF"/>
                  </a:solidFill>
                </a14:hiddenFill>
              </a:ext>
            </a:extLst>
          </p:spPr>
        </p:pic>
        <p:pic>
          <p:nvPicPr>
            <p:cNvPr id="81" name="図 80"/>
            <p:cNvPicPr>
              <a:picLocks noChangeAspect="1"/>
            </p:cNvPicPr>
            <p:nvPr/>
          </p:nvPicPr>
          <p:blipFill rotWithShape="1">
            <a:blip r:embed="rId14" cstate="print">
              <a:extLst>
                <a:ext uri="{28A0092B-C50C-407E-A947-70E740481C1C}">
                  <a14:useLocalDpi xmlns:a14="http://schemas.microsoft.com/office/drawing/2010/main" val="0"/>
                </a:ext>
              </a:extLst>
            </a:blip>
            <a:srcRect/>
            <a:stretch/>
          </p:blipFill>
          <p:spPr>
            <a:xfrm>
              <a:off x="8120299" y="3086452"/>
              <a:ext cx="642876" cy="864468"/>
            </a:xfrm>
            <a:prstGeom prst="rect">
              <a:avLst/>
            </a:prstGeom>
          </p:spPr>
        </p:pic>
        <p:pic>
          <p:nvPicPr>
            <p:cNvPr id="82" name="Picture 6" descr="キラキラ飾りのイラスト1"/>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053782" y="3189240"/>
              <a:ext cx="569828" cy="569828"/>
            </a:xfrm>
            <a:prstGeom prst="rect">
              <a:avLst/>
            </a:prstGeom>
            <a:noFill/>
            <a:extLst>
              <a:ext uri="{909E8E84-426E-40DD-AFC4-6F175D3DCCD1}">
                <a14:hiddenFill xmlns:a14="http://schemas.microsoft.com/office/drawing/2010/main">
                  <a:solidFill>
                    <a:srgbClr val="FFFFFF"/>
                  </a:solidFill>
                </a14:hiddenFill>
              </a:ext>
            </a:extLst>
          </p:spPr>
        </p:pic>
        <p:pic>
          <p:nvPicPr>
            <p:cNvPr id="83" name="図 82"/>
            <p:cNvPicPr>
              <a:picLocks noChangeAspect="1"/>
            </p:cNvPicPr>
            <p:nvPr/>
          </p:nvPicPr>
          <p:blipFill rotWithShape="1">
            <a:blip r:embed="rId15" cstate="print">
              <a:extLst>
                <a:ext uri="{28A0092B-C50C-407E-A947-70E740481C1C}">
                  <a14:useLocalDpi xmlns:a14="http://schemas.microsoft.com/office/drawing/2010/main" val="0"/>
                </a:ext>
              </a:extLst>
            </a:blip>
            <a:srcRect/>
            <a:stretch/>
          </p:blipFill>
          <p:spPr>
            <a:xfrm>
              <a:off x="4193114" y="3000897"/>
              <a:ext cx="1638118" cy="970607"/>
            </a:xfrm>
            <a:prstGeom prst="rect">
              <a:avLst/>
            </a:prstGeom>
          </p:spPr>
        </p:pic>
        <p:sp>
          <p:nvSpPr>
            <p:cNvPr id="84" name="正方形/長方形 83"/>
            <p:cNvSpPr/>
            <p:nvPr/>
          </p:nvSpPr>
          <p:spPr>
            <a:xfrm>
              <a:off x="0" y="2015652"/>
              <a:ext cx="9075634" cy="1946747"/>
            </a:xfrm>
            <a:prstGeom prst="rect">
              <a:avLst/>
            </a:prstGeom>
            <a:noFill/>
            <a:ln w="57150"/>
          </p:spPr>
          <p:style>
            <a:lnRef idx="2">
              <a:schemeClr val="accent5"/>
            </a:lnRef>
            <a:fillRef idx="1">
              <a:schemeClr val="lt1"/>
            </a:fillRef>
            <a:effectRef idx="0">
              <a:schemeClr val="accent5"/>
            </a:effectRef>
            <a:fontRef idx="minor">
              <a:schemeClr val="dk1"/>
            </a:fontRef>
          </p:style>
          <p:txBody>
            <a:bodyPr rtlCol="0" anchor="ctr"/>
            <a:lstStyle/>
            <a:p>
              <a:pPr algn="ctr"/>
              <a:endParaRPr kumimoji="1" lang="ja-JP" altLang="en-US" sz="1383"/>
            </a:p>
          </p:txBody>
        </p:sp>
      </p:grpSp>
      <p:sp>
        <p:nvSpPr>
          <p:cNvPr id="24" name="スライド番号プレースホルダー 4"/>
          <p:cNvSpPr>
            <a:spLocks noGrp="1"/>
          </p:cNvSpPr>
          <p:nvPr>
            <p:ph type="sldNum" sz="quarter" idx="12"/>
          </p:nvPr>
        </p:nvSpPr>
        <p:spPr>
          <a:xfrm>
            <a:off x="9448800" y="6511955"/>
            <a:ext cx="2743200" cy="365125"/>
          </a:xfrm>
        </p:spPr>
        <p:txBody>
          <a:bodyPr/>
          <a:lstStyle/>
          <a:p>
            <a:fld id="{C9D87D91-12A4-4BCD-BC1C-9D22FB415AC1}" type="slidenum">
              <a:rPr kumimoji="1" lang="ja-JP" altLang="en-US" smtClean="0"/>
              <a:t>23</a:t>
            </a:fld>
            <a:endParaRPr kumimoji="1" lang="ja-JP" altLang="en-US"/>
          </a:p>
        </p:txBody>
      </p:sp>
    </p:spTree>
    <p:extLst>
      <p:ext uri="{BB962C8B-B14F-4D97-AF65-F5344CB8AC3E}">
        <p14:creationId xmlns:p14="http://schemas.microsoft.com/office/powerpoint/2010/main" val="180023165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a:latin typeface="Meiryo UI" panose="020B0604030504040204" pitchFamily="50" charset="-128"/>
                <a:ea typeface="Meiryo UI" panose="020B0604030504040204" pitchFamily="50" charset="-128"/>
              </a:rPr>
              <a:t>大阪</a:t>
            </a:r>
            <a:r>
              <a:rPr lang="en-US" altLang="ja-JP" dirty="0">
                <a:latin typeface="Meiryo UI" panose="020B0604030504040204" pitchFamily="50" charset="-128"/>
                <a:ea typeface="Meiryo UI" panose="020B0604030504040204" pitchFamily="50" charset="-128"/>
              </a:rPr>
              <a:t>SDGs</a:t>
            </a:r>
            <a:r>
              <a:rPr kumimoji="1" lang="en-US" altLang="ja-JP" dirty="0">
                <a:latin typeface="Meiryo UI" panose="020B0604030504040204" pitchFamily="50" charset="-128"/>
                <a:ea typeface="Meiryo UI" panose="020B0604030504040204" pitchFamily="50" charset="-128"/>
              </a:rPr>
              <a:t>【</a:t>
            </a:r>
            <a:r>
              <a:rPr kumimoji="1" lang="ja-JP" altLang="en-US" dirty="0">
                <a:latin typeface="Meiryo UI" panose="020B0604030504040204" pitchFamily="50" charset="-128"/>
                <a:ea typeface="Meiryo UI" panose="020B0604030504040204" pitchFamily="50" charset="-128"/>
              </a:rPr>
              <a:t>公式</a:t>
            </a:r>
            <a:r>
              <a:rPr kumimoji="1" lang="en-US" altLang="ja-JP" dirty="0">
                <a:latin typeface="Meiryo UI" panose="020B0604030504040204" pitchFamily="50" charset="-128"/>
                <a:ea typeface="Meiryo UI" panose="020B0604030504040204" pitchFamily="50" charset="-128"/>
              </a:rPr>
              <a:t>】Twitter</a:t>
            </a:r>
            <a:endParaRPr kumimoji="1" lang="ja-JP" altLang="en-US" dirty="0">
              <a:latin typeface="Meiryo UI" panose="020B0604030504040204" pitchFamily="50" charset="-128"/>
              <a:ea typeface="Meiryo UI" panose="020B0604030504040204" pitchFamily="50" charset="-128"/>
            </a:endParaRPr>
          </a:p>
        </p:txBody>
      </p:sp>
      <p:sp>
        <p:nvSpPr>
          <p:cNvPr id="7" name="正方形/長方形 6"/>
          <p:cNvSpPr/>
          <p:nvPr/>
        </p:nvSpPr>
        <p:spPr>
          <a:xfrm>
            <a:off x="277557" y="1697923"/>
            <a:ext cx="11694049" cy="338554"/>
          </a:xfrm>
          <a:prstGeom prst="rect">
            <a:avLst/>
          </a:prstGeom>
        </p:spPr>
        <p:txBody>
          <a:bodyPr wrap="square">
            <a:spAutoFit/>
          </a:bodyPr>
          <a:lstStyle/>
          <a:p>
            <a:r>
              <a:rPr lang="en-US" altLang="ja-JP" sz="1600" dirty="0">
                <a:latin typeface="Meiryo UI" panose="020B0604030504040204" pitchFamily="50" charset="-128"/>
                <a:ea typeface="Meiryo UI" panose="020B0604030504040204" pitchFamily="50" charset="-128"/>
              </a:rPr>
              <a:t>SDGs</a:t>
            </a:r>
            <a:r>
              <a:rPr lang="ja-JP" altLang="en-US" sz="1600" dirty="0">
                <a:latin typeface="Meiryo UI" panose="020B0604030504040204" pitchFamily="50" charset="-128"/>
                <a:ea typeface="Meiryo UI" panose="020B0604030504040204" pitchFamily="50" charset="-128"/>
              </a:rPr>
              <a:t>に関する情報発信や、私の</a:t>
            </a:r>
            <a:r>
              <a:rPr lang="en-US" altLang="ja-JP" sz="1600" dirty="0">
                <a:latin typeface="Meiryo UI" panose="020B0604030504040204" pitchFamily="50" charset="-128"/>
                <a:ea typeface="Meiryo UI" panose="020B0604030504040204" pitchFamily="50" charset="-128"/>
              </a:rPr>
              <a:t>SDGS</a:t>
            </a:r>
            <a:r>
              <a:rPr lang="ja-JP" altLang="en-US" sz="1600" dirty="0">
                <a:latin typeface="Meiryo UI" panose="020B0604030504040204" pitchFamily="50" charset="-128"/>
                <a:ea typeface="Meiryo UI" panose="020B0604030504040204" pitchFamily="50" charset="-128"/>
              </a:rPr>
              <a:t>宣言プロジェクトの拡散を図るため“大阪</a:t>
            </a:r>
            <a:r>
              <a:rPr lang="en-US" altLang="ja-JP" sz="1600" dirty="0">
                <a:latin typeface="Meiryo UI" panose="020B0604030504040204" pitchFamily="50" charset="-128"/>
                <a:ea typeface="Meiryo UI" panose="020B0604030504040204" pitchFamily="50" charset="-128"/>
              </a:rPr>
              <a:t>SDGs【</a:t>
            </a:r>
            <a:r>
              <a:rPr lang="ja-JP" altLang="en-US" sz="1600" dirty="0">
                <a:latin typeface="Meiryo UI" panose="020B0604030504040204" pitchFamily="50" charset="-128"/>
                <a:ea typeface="Meiryo UI" panose="020B0604030504040204" pitchFamily="50" charset="-128"/>
              </a:rPr>
              <a:t>公式</a:t>
            </a:r>
            <a:r>
              <a:rPr lang="en-US" altLang="ja-JP" sz="1600" dirty="0">
                <a:latin typeface="Meiryo UI" panose="020B0604030504040204" pitchFamily="50" charset="-128"/>
                <a:ea typeface="Meiryo UI" panose="020B0604030504040204" pitchFamily="50" charset="-128"/>
              </a:rPr>
              <a:t>】Twitter</a:t>
            </a:r>
            <a:r>
              <a:rPr lang="ja-JP" altLang="en-US" sz="1600" dirty="0">
                <a:latin typeface="Meiryo UI" panose="020B0604030504040204" pitchFamily="50" charset="-128"/>
                <a:ea typeface="Meiryo UI" panose="020B0604030504040204" pitchFamily="50" charset="-128"/>
              </a:rPr>
              <a:t>”を開設</a:t>
            </a:r>
            <a:endParaRPr lang="en-US" altLang="ja-JP" sz="1600" dirty="0">
              <a:latin typeface="Meiryo UI" panose="020B0604030504040204" pitchFamily="50" charset="-128"/>
              <a:ea typeface="Meiryo UI" panose="020B0604030504040204" pitchFamily="50" charset="-128"/>
            </a:endParaRPr>
          </a:p>
        </p:txBody>
      </p:sp>
      <p:pic>
        <p:nvPicPr>
          <p:cNvPr id="4" name="図 3"/>
          <p:cNvPicPr>
            <a:picLocks noChangeAspect="1"/>
          </p:cNvPicPr>
          <p:nvPr/>
        </p:nvPicPr>
        <p:blipFill rotWithShape="1">
          <a:blip r:embed="rId2"/>
          <a:srcRect l="22151" t="9614" r="2703" b="23641"/>
          <a:stretch/>
        </p:blipFill>
        <p:spPr>
          <a:xfrm>
            <a:off x="277557" y="2323068"/>
            <a:ext cx="8807726" cy="4398409"/>
          </a:xfrm>
          <a:prstGeom prst="rect">
            <a:avLst/>
          </a:prstGeom>
        </p:spPr>
      </p:pic>
      <p:sp>
        <p:nvSpPr>
          <p:cNvPr id="6" name="正方形/長方形 5">
            <a:extLst>
              <a:ext uri="{FF2B5EF4-FFF2-40B4-BE49-F238E27FC236}">
                <a16:creationId xmlns:a16="http://schemas.microsoft.com/office/drawing/2014/main" id="{EC36FCEC-40ED-41C5-9C2E-6B826FAF8953}"/>
              </a:ext>
            </a:extLst>
          </p:cNvPr>
          <p:cNvSpPr/>
          <p:nvPr/>
        </p:nvSpPr>
        <p:spPr>
          <a:xfrm>
            <a:off x="9085283" y="2632324"/>
            <a:ext cx="2987447" cy="2308324"/>
          </a:xfrm>
          <a:prstGeom prst="rect">
            <a:avLst/>
          </a:prstGeom>
          <a:ln>
            <a:solidFill>
              <a:schemeClr val="tx1"/>
            </a:solidFill>
            <a:prstDash val="sysDot"/>
          </a:ln>
        </p:spPr>
        <p:txBody>
          <a:bodyPr wrap="square">
            <a:spAutoFit/>
          </a:bodyPr>
          <a:lstStyle/>
          <a:p>
            <a:pPr fontAlgn="t"/>
            <a:r>
              <a:rPr lang="ja-JP" altLang="en-US" sz="1600" dirty="0" smtClean="0">
                <a:latin typeface="Meiryo UI" panose="020B0604030504040204" pitchFamily="50" charset="-128"/>
                <a:ea typeface="Meiryo UI" panose="020B0604030504040204" pitchFamily="50" charset="-128"/>
                <a:cs typeface="ＭＳ Ｐゴシック" panose="020B0600070205080204" pitchFamily="50" charset="-128"/>
              </a:rPr>
              <a:t>○</a:t>
            </a:r>
            <a:r>
              <a:rPr lang="en-US" altLang="ja-JP" sz="1600" dirty="0" smtClean="0">
                <a:latin typeface="Meiryo UI" panose="020B0604030504040204" pitchFamily="50" charset="-128"/>
                <a:ea typeface="Meiryo UI" panose="020B0604030504040204" pitchFamily="50" charset="-128"/>
                <a:cs typeface="ＭＳ Ｐゴシック" panose="020B0600070205080204" pitchFamily="50" charset="-128"/>
              </a:rPr>
              <a:t>Twitter</a:t>
            </a:r>
            <a:r>
              <a:rPr lang="ja-JP" altLang="en-US" sz="1600" dirty="0" smtClean="0">
                <a:latin typeface="Meiryo UI" panose="020B0604030504040204" pitchFamily="50" charset="-128"/>
                <a:ea typeface="Meiryo UI" panose="020B0604030504040204" pitchFamily="50" charset="-128"/>
                <a:cs typeface="ＭＳ Ｐゴシック" panose="020B0600070205080204" pitchFamily="50" charset="-128"/>
              </a:rPr>
              <a:t>アカウント：</a:t>
            </a:r>
            <a:endParaRPr lang="en-US" altLang="ja-JP" sz="1600" dirty="0" smtClean="0">
              <a:latin typeface="Meiryo UI" panose="020B0604030504040204" pitchFamily="50" charset="-128"/>
              <a:ea typeface="Meiryo UI" panose="020B0604030504040204" pitchFamily="50" charset="-128"/>
              <a:cs typeface="ＭＳ Ｐゴシック" panose="020B0600070205080204" pitchFamily="50" charset="-128"/>
            </a:endParaRPr>
          </a:p>
          <a:p>
            <a:pPr fontAlgn="t"/>
            <a:r>
              <a:rPr lang="ja-JP" altLang="en-US" sz="1600" dirty="0" smtClean="0">
                <a:latin typeface="Meiryo UI" panose="020B0604030504040204" pitchFamily="50" charset="-128"/>
                <a:ea typeface="Meiryo UI" panose="020B0604030504040204" pitchFamily="50" charset="-128"/>
                <a:cs typeface="ＭＳ Ｐゴシック" panose="020B0600070205080204" pitchFamily="50" charset="-128"/>
              </a:rPr>
              <a:t>　</a:t>
            </a:r>
            <a:r>
              <a:rPr lang="ja-JP" altLang="ja-JP" sz="1600" dirty="0" smtClean="0">
                <a:latin typeface="Meiryo UI" panose="020B0604030504040204" pitchFamily="50" charset="-128"/>
                <a:ea typeface="Meiryo UI" panose="020B0604030504040204" pitchFamily="50" charset="-128"/>
                <a:cs typeface="ＭＳ Ｐゴシック" panose="020B0600070205080204" pitchFamily="50" charset="-128"/>
              </a:rPr>
              <a:t>大阪府</a:t>
            </a:r>
            <a:r>
              <a:rPr lang="en-US" altLang="ja-JP" sz="1600" dirty="0">
                <a:latin typeface="Meiryo UI" panose="020B0604030504040204" pitchFamily="50" charset="-128"/>
                <a:ea typeface="Meiryo UI" panose="020B0604030504040204" pitchFamily="50" charset="-128"/>
                <a:cs typeface="ＭＳ Ｐゴシック" panose="020B0600070205080204" pitchFamily="50" charset="-128"/>
              </a:rPr>
              <a:t>SDGs</a:t>
            </a:r>
            <a:r>
              <a:rPr lang="ja-JP" altLang="ja-JP" sz="1600" dirty="0">
                <a:latin typeface="Meiryo UI" panose="020B0604030504040204" pitchFamily="50" charset="-128"/>
                <a:ea typeface="Meiryo UI" panose="020B0604030504040204" pitchFamily="50" charset="-128"/>
                <a:cs typeface="ＭＳ Ｐゴシック" panose="020B0600070205080204" pitchFamily="50" charset="-128"/>
              </a:rPr>
              <a:t>【公式</a:t>
            </a:r>
            <a:r>
              <a:rPr lang="ja-JP" altLang="ja-JP" sz="1600" dirty="0" smtClean="0">
                <a:latin typeface="Meiryo UI" panose="020B0604030504040204" pitchFamily="50" charset="-128"/>
                <a:ea typeface="Meiryo UI" panose="020B0604030504040204" pitchFamily="50" charset="-128"/>
                <a:cs typeface="ＭＳ Ｐゴシック" panose="020B0600070205080204" pitchFamily="50" charset="-128"/>
              </a:rPr>
              <a:t>】</a:t>
            </a:r>
            <a:endParaRPr lang="en-US" altLang="ja-JP" sz="1600" dirty="0" smtClean="0">
              <a:latin typeface="Meiryo UI" panose="020B0604030504040204" pitchFamily="50" charset="-128"/>
              <a:ea typeface="Meiryo UI" panose="020B0604030504040204" pitchFamily="50" charset="-128"/>
              <a:cs typeface="ＭＳ Ｐゴシック" panose="020B0600070205080204" pitchFamily="50" charset="-128"/>
            </a:endParaRPr>
          </a:p>
          <a:p>
            <a:pPr fontAlgn="t"/>
            <a:r>
              <a:rPr lang="ja-JP" altLang="en-US" sz="1600" dirty="0" smtClean="0">
                <a:latin typeface="Meiryo UI" panose="020B0604030504040204" pitchFamily="50" charset="-128"/>
                <a:ea typeface="Meiryo UI" panose="020B0604030504040204" pitchFamily="50" charset="-128"/>
                <a:cs typeface="ＭＳ Ｐゴシック" panose="020B0600070205080204" pitchFamily="50" charset="-128"/>
              </a:rPr>
              <a:t>　</a:t>
            </a:r>
            <a:r>
              <a:rPr lang="ja-JP" altLang="ja-JP" sz="1600" dirty="0" smtClean="0">
                <a:latin typeface="Meiryo UI" panose="020B0604030504040204" pitchFamily="50" charset="-128"/>
                <a:ea typeface="Meiryo UI" panose="020B0604030504040204" pitchFamily="50" charset="-128"/>
                <a:cs typeface="ＭＳ Ｐゴシック" panose="020B0600070205080204" pitchFamily="50" charset="-128"/>
              </a:rPr>
              <a:t>（</a:t>
            </a:r>
            <a:r>
              <a:rPr lang="ja-JP" altLang="ja-JP" sz="1600" dirty="0">
                <a:latin typeface="Meiryo UI" panose="020B0604030504040204" pitchFamily="50" charset="-128"/>
                <a:ea typeface="Meiryo UI" panose="020B0604030504040204" pitchFamily="50" charset="-128"/>
                <a:cs typeface="ＭＳ Ｐゴシック" panose="020B0600070205080204" pitchFamily="50" charset="-128"/>
              </a:rPr>
              <a:t>＠</a:t>
            </a:r>
            <a:r>
              <a:rPr lang="en-US" altLang="ja-JP" sz="1600" dirty="0" err="1">
                <a:latin typeface="Meiryo UI" panose="020B0604030504040204" pitchFamily="50" charset="-128"/>
                <a:ea typeface="Meiryo UI" panose="020B0604030504040204" pitchFamily="50" charset="-128"/>
                <a:cs typeface="ＭＳ Ｐゴシック" panose="020B0600070205080204" pitchFamily="50" charset="-128"/>
              </a:rPr>
              <a:t>osakaprefSDGs</a:t>
            </a:r>
            <a:r>
              <a:rPr lang="ja-JP" altLang="ja-JP" sz="1600" dirty="0" smtClean="0">
                <a:latin typeface="Meiryo UI" panose="020B0604030504040204" pitchFamily="50" charset="-128"/>
                <a:ea typeface="Meiryo UI" panose="020B0604030504040204" pitchFamily="50" charset="-128"/>
                <a:cs typeface="ＭＳ Ｐゴシック" panose="020B0600070205080204" pitchFamily="50" charset="-128"/>
              </a:rPr>
              <a:t>）</a:t>
            </a:r>
            <a:endParaRPr lang="en-US" altLang="ja-JP" sz="1600" dirty="0" smtClean="0">
              <a:latin typeface="Meiryo UI" panose="020B0604030504040204" pitchFamily="50" charset="-128"/>
              <a:ea typeface="Meiryo UI" panose="020B0604030504040204" pitchFamily="50" charset="-128"/>
              <a:cs typeface="ＭＳ Ｐゴシック" panose="020B0600070205080204" pitchFamily="50" charset="-128"/>
            </a:endParaRPr>
          </a:p>
          <a:p>
            <a:pPr fontAlgn="t"/>
            <a:r>
              <a:rPr lang="en-US" altLang="ja-JP" sz="1600" u="sng" dirty="0" smtClean="0">
                <a:solidFill>
                  <a:srgbClr val="0000FF"/>
                </a:solidFill>
                <a:latin typeface="Meiryo UI" panose="020B0604030504040204" pitchFamily="50" charset="-128"/>
                <a:ea typeface="Meiryo UI" panose="020B0604030504040204" pitchFamily="50" charset="-128"/>
                <a:cs typeface="ＭＳ Ｐゴシック" panose="020B0600070205080204" pitchFamily="50" charset="-128"/>
                <a:hlinkClick r:id="rId3"/>
              </a:rPr>
              <a:t>https</a:t>
            </a:r>
            <a:r>
              <a:rPr lang="en-US" altLang="ja-JP" sz="1600" u="sng" dirty="0">
                <a:solidFill>
                  <a:srgbClr val="0000FF"/>
                </a:solidFill>
                <a:latin typeface="Meiryo UI" panose="020B0604030504040204" pitchFamily="50" charset="-128"/>
                <a:ea typeface="Meiryo UI" panose="020B0604030504040204" pitchFamily="50" charset="-128"/>
                <a:cs typeface="ＭＳ Ｐゴシック" panose="020B0600070205080204" pitchFamily="50" charset="-128"/>
                <a:hlinkClick r:id="rId3"/>
              </a:rPr>
              <a:t>://twitter.com/osakaprefSDGs</a:t>
            </a:r>
            <a:endParaRPr lang="ja-JP" altLang="ja-JP" sz="1600" dirty="0">
              <a:latin typeface="Meiryo UI" panose="020B0604030504040204" pitchFamily="50" charset="-128"/>
              <a:ea typeface="Meiryo UI" panose="020B0604030504040204" pitchFamily="50" charset="-128"/>
              <a:cs typeface="ＭＳ Ｐゴシック" panose="020B0600070205080204" pitchFamily="50" charset="-128"/>
            </a:endParaRPr>
          </a:p>
          <a:p>
            <a:pPr fontAlgn="t"/>
            <a:endParaRPr lang="en-US" altLang="ja-JP" sz="1600" dirty="0" smtClean="0">
              <a:latin typeface="Meiryo UI" panose="020B0604030504040204" pitchFamily="50" charset="-128"/>
              <a:ea typeface="Meiryo UI" panose="020B0604030504040204" pitchFamily="50" charset="-128"/>
            </a:endParaRPr>
          </a:p>
          <a:p>
            <a:pPr fontAlgn="t"/>
            <a:r>
              <a:rPr lang="ja-JP" altLang="en-US" sz="1600" dirty="0" smtClean="0">
                <a:latin typeface="Meiryo UI" panose="020B0604030504040204" pitchFamily="50" charset="-128"/>
                <a:ea typeface="Meiryo UI" panose="020B0604030504040204" pitchFamily="50" charset="-128"/>
              </a:rPr>
              <a:t>〇フォロワー数</a:t>
            </a:r>
            <a:endParaRPr lang="en-US" altLang="ja-JP" sz="1600" dirty="0" smtClean="0">
              <a:latin typeface="Meiryo UI" panose="020B0604030504040204" pitchFamily="50" charset="-128"/>
              <a:ea typeface="Meiryo UI" panose="020B0604030504040204" pitchFamily="50" charset="-128"/>
            </a:endParaRPr>
          </a:p>
          <a:p>
            <a:pPr fontAlgn="t"/>
            <a:r>
              <a:rPr lang="ja-JP" altLang="en-US" sz="1600" dirty="0" smtClean="0">
                <a:latin typeface="Meiryo UI" panose="020B0604030504040204" pitchFamily="50" charset="-128"/>
                <a:ea typeface="Meiryo UI" panose="020B0604030504040204" pitchFamily="50" charset="-128"/>
              </a:rPr>
              <a:t>（令和</a:t>
            </a:r>
            <a:r>
              <a:rPr lang="en-US" altLang="ja-JP" sz="1600" dirty="0" smtClean="0">
                <a:latin typeface="Meiryo UI" panose="020B0604030504040204" pitchFamily="50" charset="-128"/>
                <a:ea typeface="Meiryo UI" panose="020B0604030504040204" pitchFamily="50" charset="-128"/>
              </a:rPr>
              <a:t>5</a:t>
            </a:r>
            <a:r>
              <a:rPr lang="ja-JP" altLang="en-US" sz="1600" dirty="0" smtClean="0">
                <a:latin typeface="Meiryo UI" panose="020B0604030504040204" pitchFamily="50" charset="-128"/>
                <a:ea typeface="Meiryo UI" panose="020B0604030504040204" pitchFamily="50" charset="-128"/>
              </a:rPr>
              <a:t>年</a:t>
            </a:r>
            <a:r>
              <a:rPr lang="en-US" altLang="ja-JP" sz="1600" dirty="0" smtClean="0">
                <a:latin typeface="Meiryo UI" panose="020B0604030504040204" pitchFamily="50" charset="-128"/>
                <a:ea typeface="Meiryo UI" panose="020B0604030504040204" pitchFamily="50" charset="-128"/>
              </a:rPr>
              <a:t>3</a:t>
            </a:r>
            <a:r>
              <a:rPr lang="ja-JP" altLang="en-US" sz="1600" dirty="0" smtClean="0">
                <a:latin typeface="Meiryo UI" panose="020B0604030504040204" pitchFamily="50" charset="-128"/>
                <a:ea typeface="Meiryo UI" panose="020B0604030504040204" pitchFamily="50" charset="-128"/>
              </a:rPr>
              <a:t>月時点）</a:t>
            </a:r>
            <a:endParaRPr lang="en-US" altLang="ja-JP" sz="1600" dirty="0" smtClean="0">
              <a:latin typeface="Meiryo UI" panose="020B0604030504040204" pitchFamily="50" charset="-128"/>
              <a:ea typeface="Meiryo UI" panose="020B0604030504040204" pitchFamily="50" charset="-128"/>
            </a:endParaRPr>
          </a:p>
          <a:p>
            <a:pPr fontAlgn="t"/>
            <a:r>
              <a:rPr lang="ja-JP" altLang="en-US" sz="1600" dirty="0" smtClean="0">
                <a:latin typeface="Meiryo UI" panose="020B0604030504040204" pitchFamily="50" charset="-128"/>
                <a:ea typeface="Meiryo UI" panose="020B0604030504040204" pitchFamily="50" charset="-128"/>
              </a:rPr>
              <a:t>　</a:t>
            </a:r>
            <a:r>
              <a:rPr lang="en-US" altLang="ja-JP" sz="1600" dirty="0" smtClean="0">
                <a:latin typeface="Meiryo UI" panose="020B0604030504040204" pitchFamily="50" charset="-128"/>
                <a:ea typeface="Meiryo UI" panose="020B0604030504040204" pitchFamily="50" charset="-128"/>
              </a:rPr>
              <a:t>354</a:t>
            </a:r>
            <a:r>
              <a:rPr lang="ja-JP" altLang="en-US" sz="1600" dirty="0" smtClean="0">
                <a:latin typeface="Meiryo UI" panose="020B0604030504040204" pitchFamily="50" charset="-128"/>
                <a:ea typeface="Meiryo UI" panose="020B0604030504040204" pitchFamily="50" charset="-128"/>
              </a:rPr>
              <a:t>フォロワー</a:t>
            </a:r>
            <a:endParaRPr lang="en-US" altLang="ja-JP" sz="1600" dirty="0">
              <a:latin typeface="Meiryo UI" panose="020B0604030504040204" pitchFamily="50" charset="-128"/>
              <a:ea typeface="Meiryo UI" panose="020B0604030504040204" pitchFamily="50" charset="-128"/>
            </a:endParaRPr>
          </a:p>
        </p:txBody>
      </p:sp>
      <p:sp>
        <p:nvSpPr>
          <p:cNvPr id="5" name="スライド番号プレースホルダー 4"/>
          <p:cNvSpPr>
            <a:spLocks noGrp="1"/>
          </p:cNvSpPr>
          <p:nvPr>
            <p:ph type="sldNum" sz="quarter" idx="12"/>
          </p:nvPr>
        </p:nvSpPr>
        <p:spPr/>
        <p:txBody>
          <a:bodyPr/>
          <a:lstStyle/>
          <a:p>
            <a:fld id="{C9D87D91-12A4-4BCD-BC1C-9D22FB415AC1}" type="slidenum">
              <a:rPr kumimoji="1" lang="ja-JP" altLang="en-US" smtClean="0"/>
              <a:t>24</a:t>
            </a:fld>
            <a:endParaRPr kumimoji="1" lang="ja-JP" altLang="en-US"/>
          </a:p>
        </p:txBody>
      </p:sp>
    </p:spTree>
    <p:extLst>
      <p:ext uri="{BB962C8B-B14F-4D97-AF65-F5344CB8AC3E}">
        <p14:creationId xmlns:p14="http://schemas.microsoft.com/office/powerpoint/2010/main" val="13884960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a:latin typeface="Meiryo UI" panose="020B0604030504040204" pitchFamily="50" charset="-128"/>
                <a:ea typeface="Meiryo UI" panose="020B0604030504040204" pitchFamily="50" charset="-128"/>
              </a:rPr>
              <a:t>各種計画へのＳＤＧｓの反映</a:t>
            </a:r>
          </a:p>
        </p:txBody>
      </p:sp>
      <p:graphicFrame>
        <p:nvGraphicFramePr>
          <p:cNvPr id="5" name="表 4"/>
          <p:cNvGraphicFramePr>
            <a:graphicFrameLocks noGrp="1"/>
          </p:cNvGraphicFramePr>
          <p:nvPr>
            <p:extLst>
              <p:ext uri="{D42A27DB-BD31-4B8C-83A1-F6EECF244321}">
                <p14:modId xmlns:p14="http://schemas.microsoft.com/office/powerpoint/2010/main" val="3312689500"/>
              </p:ext>
            </p:extLst>
          </p:nvPr>
        </p:nvGraphicFramePr>
        <p:xfrm>
          <a:off x="249416" y="2207993"/>
          <a:ext cx="11534754" cy="4148358"/>
        </p:xfrm>
        <a:graphic>
          <a:graphicData uri="http://schemas.openxmlformats.org/drawingml/2006/table">
            <a:tbl>
              <a:tblPr firstRow="1" bandRow="1">
                <a:tableStyleId>{BC89EF96-8CEA-46FF-86C4-4CE0E7609802}</a:tableStyleId>
              </a:tblPr>
              <a:tblGrid>
                <a:gridCol w="5703217">
                  <a:extLst>
                    <a:ext uri="{9D8B030D-6E8A-4147-A177-3AD203B41FA5}">
                      <a16:colId xmlns:a16="http://schemas.microsoft.com/office/drawing/2014/main" val="3083195012"/>
                    </a:ext>
                  </a:extLst>
                </a:gridCol>
                <a:gridCol w="5831537">
                  <a:extLst>
                    <a:ext uri="{9D8B030D-6E8A-4147-A177-3AD203B41FA5}">
                      <a16:colId xmlns:a16="http://schemas.microsoft.com/office/drawing/2014/main" val="1659476444"/>
                    </a:ext>
                  </a:extLst>
                </a:gridCol>
              </a:tblGrid>
              <a:tr h="897400">
                <a:tc gridSpan="2">
                  <a:txBody>
                    <a:bodyPr/>
                    <a:lstStyle/>
                    <a:p>
                      <a:pPr algn="ctr"/>
                      <a:r>
                        <a:rPr kumimoji="1" lang="ja-JP" altLang="en-US" sz="1800" dirty="0">
                          <a:solidFill>
                            <a:schemeClr val="tx1"/>
                          </a:solidFill>
                          <a:latin typeface="Meiryo UI" panose="020B0604030504040204" pitchFamily="50" charset="-128"/>
                          <a:ea typeface="Meiryo UI" panose="020B0604030504040204" pitchFamily="50" charset="-128"/>
                        </a:rPr>
                        <a:t>計画等の名称</a:t>
                      </a:r>
                    </a:p>
                  </a:txBody>
                  <a:tcPr anchor="ctr">
                    <a:lnR w="12700" cap="flat" cmpd="sng" algn="ctr">
                      <a:solidFill>
                        <a:schemeClr val="tx1"/>
                      </a:solidFill>
                      <a:prstDash val="sysDashDot"/>
                      <a:round/>
                      <a:headEnd type="none" w="med" len="med"/>
                      <a:tailEnd type="none" w="med" len="med"/>
                    </a:lnR>
                  </a:tcPr>
                </a:tc>
                <a:tc hMerge="1">
                  <a:txBody>
                    <a:bodyPr/>
                    <a:lstStyle/>
                    <a:p>
                      <a:pPr algn="ctr"/>
                      <a:endParaRPr kumimoji="1" lang="ja-JP" altLang="en-US" sz="1800" dirty="0"/>
                    </a:p>
                  </a:txBody>
                  <a:tcPr anchor="ctr">
                    <a:lnL w="12700" cap="flat" cmpd="sng" algn="ctr">
                      <a:solidFill>
                        <a:schemeClr val="tx1"/>
                      </a:solidFill>
                      <a:prstDash val="sysDashDot"/>
                      <a:round/>
                      <a:headEnd type="none" w="med" len="med"/>
                      <a:tailEnd type="none" w="med" len="med"/>
                    </a:lnL>
                    <a:lnR w="12700" cap="flat" cmpd="sng" algn="ctr">
                      <a:solidFill>
                        <a:schemeClr val="tx1"/>
                      </a:solidFill>
                      <a:prstDash val="sysDashDot"/>
                      <a:round/>
                      <a:headEnd type="none" w="med" len="med"/>
                      <a:tailEnd type="none" w="med" len="med"/>
                    </a:lnR>
                  </a:tcPr>
                </a:tc>
                <a:extLst>
                  <a:ext uri="{0D108BD9-81ED-4DB2-BD59-A6C34878D82A}">
                    <a16:rowId xmlns:a16="http://schemas.microsoft.com/office/drawing/2014/main" val="1010965189"/>
                  </a:ext>
                </a:extLst>
              </a:tr>
              <a:tr h="1131116">
                <a:tc>
                  <a:txBody>
                    <a:bodyPr/>
                    <a:lstStyle/>
                    <a:p>
                      <a:r>
                        <a:rPr kumimoji="1" lang="ja-JP" altLang="en-US" sz="1800" spc="-120" baseline="0" dirty="0" smtClean="0">
                          <a:solidFill>
                            <a:schemeClr val="tx1"/>
                          </a:solidFill>
                          <a:latin typeface="Meiryo UI" panose="020B0604030504040204" pitchFamily="50" charset="-128"/>
                          <a:ea typeface="Meiryo UI" panose="020B0604030504040204" pitchFamily="50" charset="-128"/>
                        </a:rPr>
                        <a:t>大阪府分譲マンション管理適正化及び再生円滑化基本計画</a:t>
                      </a:r>
                    </a:p>
                  </a:txBody>
                  <a:tcPr anchor="ctr">
                    <a:lnR w="12700" cap="flat" cmpd="sng" algn="ctr">
                      <a:solidFill>
                        <a:schemeClr val="tx1"/>
                      </a:solidFill>
                      <a:prstDash val="sysDashDot"/>
                      <a:round/>
                      <a:headEnd type="none" w="med" len="med"/>
                      <a:tailEnd type="none" w="med" len="med"/>
                    </a:lnR>
                  </a:tcPr>
                </a:tc>
                <a:tc>
                  <a:txBody>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kumimoji="1" lang="en-US" altLang="zh-TW" sz="1800" dirty="0" smtClean="0">
                          <a:solidFill>
                            <a:schemeClr val="tx1"/>
                          </a:solidFill>
                          <a:latin typeface="Meiryo UI" panose="020B0604030504040204" pitchFamily="50" charset="-128"/>
                          <a:ea typeface="Meiryo UI" panose="020B0604030504040204" pitchFamily="50" charset="-128"/>
                        </a:rPr>
                        <a:t>2030</a:t>
                      </a:r>
                      <a:r>
                        <a:rPr kumimoji="1" lang="zh-TW" altLang="en-US" sz="1800" dirty="0" smtClean="0">
                          <a:solidFill>
                            <a:schemeClr val="tx1"/>
                          </a:solidFill>
                          <a:latin typeface="Meiryo UI" panose="020B0604030504040204" pitchFamily="50" charset="-128"/>
                          <a:ea typeface="Meiryo UI" panose="020B0604030504040204" pitchFamily="50" charset="-128"/>
                        </a:rPr>
                        <a:t>大阪府環境総合計画</a:t>
                      </a:r>
                      <a:endParaRPr kumimoji="1" lang="en-US" altLang="zh-TW" sz="1800" dirty="0" smtClean="0">
                        <a:solidFill>
                          <a:schemeClr val="tx1"/>
                        </a:solidFill>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ysDashDot"/>
                      <a:round/>
                      <a:headEnd type="none" w="med" len="med"/>
                      <a:tailEnd type="none" w="med" len="med"/>
                    </a:lnL>
                    <a:lnR w="12700" cap="flat" cmpd="sng" algn="ctr">
                      <a:solidFill>
                        <a:schemeClr val="tx1"/>
                      </a:solidFill>
                      <a:prstDash val="sysDashDot"/>
                      <a:round/>
                      <a:headEnd type="none" w="med" len="med"/>
                      <a:tailEnd type="none" w="med" len="med"/>
                    </a:lnR>
                  </a:tcPr>
                </a:tc>
                <a:extLst>
                  <a:ext uri="{0D108BD9-81ED-4DB2-BD59-A6C34878D82A}">
                    <a16:rowId xmlns:a16="http://schemas.microsoft.com/office/drawing/2014/main" val="3210215748"/>
                  </a:ext>
                </a:extLst>
              </a:tr>
              <a:tr h="1059921">
                <a:tc>
                  <a:txBody>
                    <a:bodyPr/>
                    <a:lstStyle/>
                    <a:p>
                      <a:r>
                        <a:rPr lang="ja-JP" altLang="en-US" sz="1800" dirty="0" smtClean="0">
                          <a:solidFill>
                            <a:schemeClr val="tx1"/>
                          </a:solidFill>
                          <a:latin typeface="Meiryo UI" panose="020B0604030504040204" pitchFamily="50" charset="-128"/>
                          <a:ea typeface="Meiryo UI" panose="020B0604030504040204" pitchFamily="50" charset="-128"/>
                        </a:rPr>
                        <a:t>豊かな環境の保全及び創造に関して講じようとする施策</a:t>
                      </a:r>
                      <a:endParaRPr kumimoji="1" lang="en-US" altLang="ja-JP" sz="1800" dirty="0" smtClean="0">
                        <a:solidFill>
                          <a:schemeClr val="tx1"/>
                        </a:solidFill>
                        <a:latin typeface="Meiryo UI" panose="020B0604030504040204" pitchFamily="50" charset="-128"/>
                        <a:ea typeface="Meiryo UI" panose="020B0604030504040204" pitchFamily="50" charset="-128"/>
                      </a:endParaRPr>
                    </a:p>
                  </a:txBody>
                  <a:tcPr anchor="ctr">
                    <a:lnR w="12700" cap="flat" cmpd="sng" algn="ctr">
                      <a:solidFill>
                        <a:schemeClr val="tx1"/>
                      </a:solidFill>
                      <a:prstDash val="sysDashDot"/>
                      <a:round/>
                      <a:headEnd type="none" w="med" len="med"/>
                      <a:tailEnd type="none" w="med" len="med"/>
                    </a:lnR>
                  </a:tcPr>
                </a:tc>
                <a:tc>
                  <a:txBody>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kumimoji="1" lang="ja-JP" altLang="en-US" sz="1800" dirty="0" smtClean="0">
                          <a:solidFill>
                            <a:schemeClr val="tx1"/>
                          </a:solidFill>
                          <a:latin typeface="Meiryo UI" panose="020B0604030504040204" pitchFamily="50" charset="-128"/>
                          <a:ea typeface="Meiryo UI" panose="020B0604030504040204" pitchFamily="50" charset="-128"/>
                        </a:rPr>
                        <a:t>環境白書</a:t>
                      </a:r>
                      <a:endParaRPr kumimoji="1" lang="en-US" altLang="ja-JP" sz="1800" dirty="0" smtClean="0">
                        <a:solidFill>
                          <a:schemeClr val="tx1"/>
                        </a:solidFill>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ysDashDot"/>
                      <a:round/>
                      <a:headEnd type="none" w="med" len="med"/>
                      <a:tailEnd type="none" w="med" len="med"/>
                    </a:lnL>
                    <a:lnR w="12700" cap="flat" cmpd="sng" algn="ctr">
                      <a:solidFill>
                        <a:schemeClr val="tx1"/>
                      </a:solidFill>
                      <a:prstDash val="sysDashDot"/>
                      <a:round/>
                      <a:headEnd type="none" w="med" len="med"/>
                      <a:tailEnd type="none" w="med" len="med"/>
                    </a:lnR>
                  </a:tcPr>
                </a:tc>
                <a:extLst>
                  <a:ext uri="{0D108BD9-81ED-4DB2-BD59-A6C34878D82A}">
                    <a16:rowId xmlns:a16="http://schemas.microsoft.com/office/drawing/2014/main" val="2042299839"/>
                  </a:ext>
                </a:extLst>
              </a:tr>
              <a:tr h="1059921">
                <a:tc>
                  <a:txBody>
                    <a:bodyPr/>
                    <a:lstStyle/>
                    <a:p>
                      <a:r>
                        <a:rPr lang="ja-JP" altLang="en-US" sz="1800" dirty="0" smtClean="0">
                          <a:solidFill>
                            <a:schemeClr val="tx1"/>
                          </a:solidFill>
                          <a:latin typeface="Meiryo UI" panose="020B0604030504040204" pitchFamily="50" charset="-128"/>
                          <a:ea typeface="Meiryo UI" panose="020B0604030504040204" pitchFamily="50" charset="-128"/>
                        </a:rPr>
                        <a:t>環境の状況並びに環境の保全等に関して講じた施策</a:t>
                      </a:r>
                      <a:endParaRPr kumimoji="1" lang="ja-JP" altLang="en-US" sz="1800" spc="-120" baseline="0" dirty="0" smtClean="0">
                        <a:solidFill>
                          <a:schemeClr val="tx1"/>
                        </a:solidFill>
                        <a:latin typeface="Meiryo UI" panose="020B0604030504040204" pitchFamily="50" charset="-128"/>
                        <a:ea typeface="Meiryo UI" panose="020B0604030504040204" pitchFamily="50" charset="-128"/>
                      </a:endParaRPr>
                    </a:p>
                    <a:p>
                      <a:endParaRPr lang="ja-JP" altLang="en-US" dirty="0">
                        <a:solidFill>
                          <a:schemeClr val="tx1"/>
                        </a:solidFill>
                      </a:endParaRPr>
                    </a:p>
                  </a:txBody>
                  <a:tcPr anchor="ctr">
                    <a:lnR w="12700" cap="flat" cmpd="sng" algn="ctr">
                      <a:solidFill>
                        <a:schemeClr val="tx1"/>
                      </a:solidFill>
                      <a:prstDash val="sysDashDot"/>
                      <a:round/>
                      <a:headEnd type="none" w="med" len="med"/>
                      <a:tailEnd type="none" w="med" len="med"/>
                    </a:lnR>
                  </a:tcPr>
                </a:tc>
                <a:tc>
                  <a:txBody>
                    <a:bodyPr/>
                    <a:lstStyle/>
                    <a:p>
                      <a:endParaRPr lang="ja-JP" altLang="en-US" dirty="0">
                        <a:solidFill>
                          <a:schemeClr val="tx1"/>
                        </a:solidFill>
                      </a:endParaRPr>
                    </a:p>
                  </a:txBody>
                  <a:tcPr anchor="ctr">
                    <a:lnL w="12700" cap="flat" cmpd="sng" algn="ctr">
                      <a:solidFill>
                        <a:schemeClr val="tx1"/>
                      </a:solidFill>
                      <a:prstDash val="sysDashDot"/>
                      <a:round/>
                      <a:headEnd type="none" w="med" len="med"/>
                      <a:tailEnd type="none" w="med" len="med"/>
                    </a:lnL>
                    <a:lnR w="12700" cap="flat" cmpd="sng" algn="ctr">
                      <a:solidFill>
                        <a:schemeClr val="tx1"/>
                      </a:solidFill>
                      <a:prstDash val="sysDashDot"/>
                      <a:round/>
                      <a:headEnd type="none" w="med" len="med"/>
                      <a:tailEnd type="none" w="med" len="med"/>
                    </a:lnR>
                    <a:lnBlToTr w="12700" cap="flat" cmpd="sng" algn="ctr">
                      <a:solidFill>
                        <a:schemeClr val="tx1"/>
                      </a:solidFill>
                      <a:prstDash val="solid"/>
                      <a:round/>
                      <a:headEnd type="none" w="med" len="med"/>
                      <a:tailEnd type="none" w="med" len="med"/>
                    </a:lnBlToTr>
                  </a:tcPr>
                </a:tc>
                <a:extLst>
                  <a:ext uri="{0D108BD9-81ED-4DB2-BD59-A6C34878D82A}">
                    <a16:rowId xmlns:a16="http://schemas.microsoft.com/office/drawing/2014/main" val="2715083578"/>
                  </a:ext>
                </a:extLst>
              </a:tr>
            </a:tbl>
          </a:graphicData>
        </a:graphic>
      </p:graphicFrame>
      <p:sp>
        <p:nvSpPr>
          <p:cNvPr id="3" name="テキスト ボックス 2"/>
          <p:cNvSpPr txBox="1"/>
          <p:nvPr/>
        </p:nvSpPr>
        <p:spPr>
          <a:xfrm>
            <a:off x="249415" y="1560101"/>
            <a:ext cx="11628906" cy="584775"/>
          </a:xfrm>
          <a:prstGeom prst="rect">
            <a:avLst/>
          </a:prstGeom>
          <a:noFill/>
        </p:spPr>
        <p:txBody>
          <a:bodyPr wrap="square" rtlCol="0">
            <a:spAutoFit/>
          </a:bodyPr>
          <a:lstStyle/>
          <a:p>
            <a:r>
              <a:rPr kumimoji="1" lang="ja-JP" altLang="en-US" sz="1600" dirty="0">
                <a:latin typeface="Meiryo UI" panose="020B0604030504040204" pitchFamily="50" charset="-128"/>
                <a:ea typeface="Meiryo UI" panose="020B0604030504040204" pitchFamily="50" charset="-128"/>
              </a:rPr>
              <a:t>大阪府では行政計画の改定などにあわせ、</a:t>
            </a:r>
            <a:r>
              <a:rPr lang="en-US" altLang="ja-JP" sz="1600" dirty="0">
                <a:latin typeface="Meiryo UI" panose="020B0604030504040204" pitchFamily="50" charset="-128"/>
                <a:ea typeface="Meiryo UI" panose="020B0604030504040204" pitchFamily="50" charset="-128"/>
              </a:rPr>
              <a:t>SDGs</a:t>
            </a:r>
            <a:r>
              <a:rPr kumimoji="1" lang="ja-JP" altLang="en-US" sz="1600" dirty="0">
                <a:latin typeface="Meiryo UI" panose="020B0604030504040204" pitchFamily="50" charset="-128"/>
                <a:ea typeface="Meiryo UI" panose="020B0604030504040204" pitchFamily="50" charset="-128"/>
              </a:rPr>
              <a:t>の理念を反映することとしています。</a:t>
            </a:r>
            <a:endParaRPr kumimoji="1" lang="en-US" altLang="ja-JP" sz="1600" dirty="0">
              <a:latin typeface="Meiryo UI" panose="020B0604030504040204" pitchFamily="50" charset="-128"/>
              <a:ea typeface="Meiryo UI" panose="020B0604030504040204" pitchFamily="50" charset="-128"/>
            </a:endParaRPr>
          </a:p>
          <a:p>
            <a:r>
              <a:rPr lang="en-US" altLang="ja-JP" sz="1600" dirty="0" smtClean="0">
                <a:latin typeface="Meiryo UI" panose="020B0604030504040204" pitchFamily="50" charset="-128"/>
                <a:ea typeface="Meiryo UI" panose="020B0604030504040204" pitchFamily="50" charset="-128"/>
                <a:cs typeface="Meiryo UI" panose="020B0604030504040204" pitchFamily="50" charset="-128"/>
              </a:rPr>
              <a:t>2022</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年度</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令和４年度</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）に反映した主な行政計画は次のとおりです。</a:t>
            </a:r>
            <a:endParaRPr kumimoji="1" lang="ja-JP" altLang="en-US" sz="1600" dirty="0">
              <a:latin typeface="Meiryo UI" panose="020B0604030504040204" pitchFamily="50" charset="-128"/>
              <a:ea typeface="Meiryo UI" panose="020B0604030504040204" pitchFamily="50" charset="-128"/>
            </a:endParaRPr>
          </a:p>
        </p:txBody>
      </p:sp>
      <p:sp>
        <p:nvSpPr>
          <p:cNvPr id="4" name="スライド番号プレースホルダー 3"/>
          <p:cNvSpPr>
            <a:spLocks noGrp="1"/>
          </p:cNvSpPr>
          <p:nvPr>
            <p:ph type="sldNum" sz="quarter" idx="12"/>
          </p:nvPr>
        </p:nvSpPr>
        <p:spPr/>
        <p:txBody>
          <a:bodyPr/>
          <a:lstStyle/>
          <a:p>
            <a:fld id="{C9D87D91-12A4-4BCD-BC1C-9D22FB415AC1}" type="slidenum">
              <a:rPr kumimoji="1" lang="ja-JP" altLang="en-US" smtClean="0"/>
              <a:t>25</a:t>
            </a:fld>
            <a:endParaRPr kumimoji="1" lang="ja-JP" altLang="en-US"/>
          </a:p>
        </p:txBody>
      </p:sp>
    </p:spTree>
    <p:extLst>
      <p:ext uri="{BB962C8B-B14F-4D97-AF65-F5344CB8AC3E}">
        <p14:creationId xmlns:p14="http://schemas.microsoft.com/office/powerpoint/2010/main" val="346145259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a:latin typeface="Meiryo UI" panose="020B0604030504040204" pitchFamily="50" charset="-128"/>
                <a:ea typeface="Meiryo UI" panose="020B0604030504040204" pitchFamily="50" charset="-128"/>
              </a:rPr>
              <a:t>大阪府</a:t>
            </a:r>
            <a:r>
              <a:rPr lang="en-US" altLang="ja-JP" dirty="0">
                <a:latin typeface="Meiryo UI" panose="020B0604030504040204" pitchFamily="50" charset="-128"/>
                <a:ea typeface="Meiryo UI" panose="020B0604030504040204" pitchFamily="50" charset="-128"/>
              </a:rPr>
              <a:t>SDGs</a:t>
            </a:r>
            <a:r>
              <a:rPr kumimoji="1" lang="ja-JP" altLang="en-US" dirty="0">
                <a:latin typeface="Meiryo UI" panose="020B0604030504040204" pitchFamily="50" charset="-128"/>
                <a:ea typeface="Meiryo UI" panose="020B0604030504040204" pitchFamily="50" charset="-128"/>
              </a:rPr>
              <a:t>有識者会議</a:t>
            </a:r>
          </a:p>
        </p:txBody>
      </p:sp>
      <p:sp>
        <p:nvSpPr>
          <p:cNvPr id="4" name="正方形/長方形 3"/>
          <p:cNvSpPr/>
          <p:nvPr/>
        </p:nvSpPr>
        <p:spPr>
          <a:xfrm>
            <a:off x="277557" y="1765158"/>
            <a:ext cx="11694049" cy="584775"/>
          </a:xfrm>
          <a:prstGeom prst="rect">
            <a:avLst/>
          </a:prstGeom>
          <a:ln>
            <a:solidFill>
              <a:schemeClr val="tx1"/>
            </a:solidFill>
            <a:prstDash val="sysDash"/>
          </a:ln>
        </p:spPr>
        <p:txBody>
          <a:bodyPr wrap="square">
            <a:spAutoFit/>
          </a:bodyPr>
          <a:lstStyle/>
          <a:p>
            <a:r>
              <a:rPr lang="ja-JP" altLang="en-US" sz="1600" dirty="0">
                <a:latin typeface="Meiryo UI" panose="020B0604030504040204" pitchFamily="50" charset="-128"/>
                <a:ea typeface="Meiryo UI" panose="020B0604030504040204" pitchFamily="50" charset="-128"/>
              </a:rPr>
              <a:t>持続可能な開発目標（</a:t>
            </a:r>
            <a:r>
              <a:rPr lang="en-US" altLang="ja-JP" sz="1600" dirty="0">
                <a:latin typeface="Meiryo UI" panose="020B0604030504040204" pitchFamily="50" charset="-128"/>
                <a:ea typeface="Meiryo UI" panose="020B0604030504040204" pitchFamily="50" charset="-128"/>
              </a:rPr>
              <a:t>SDGs</a:t>
            </a:r>
            <a:r>
              <a:rPr lang="ja-JP" altLang="en-US" sz="1600" dirty="0">
                <a:latin typeface="Meiryo UI" panose="020B0604030504040204" pitchFamily="50" charset="-128"/>
                <a:ea typeface="Meiryo UI" panose="020B0604030504040204" pitchFamily="50" charset="-128"/>
              </a:rPr>
              <a:t>）の達成に向けた大阪府の取組みの促進について、専門的見地からの意見を幅広く聴取するため、「大阪府</a:t>
            </a:r>
            <a:r>
              <a:rPr lang="en-US" altLang="ja-JP" sz="1600" dirty="0">
                <a:latin typeface="Meiryo UI" panose="020B0604030504040204" pitchFamily="50" charset="-128"/>
                <a:ea typeface="Meiryo UI" panose="020B0604030504040204" pitchFamily="50" charset="-128"/>
              </a:rPr>
              <a:t>SDGs</a:t>
            </a:r>
            <a:r>
              <a:rPr lang="ja-JP" altLang="en-US" sz="1600" dirty="0">
                <a:latin typeface="Meiryo UI" panose="020B0604030504040204" pitchFamily="50" charset="-128"/>
                <a:ea typeface="Meiryo UI" panose="020B0604030504040204" pitchFamily="50" charset="-128"/>
              </a:rPr>
              <a:t>有識者会議」を設置しました。</a:t>
            </a:r>
          </a:p>
        </p:txBody>
      </p:sp>
      <p:sp>
        <p:nvSpPr>
          <p:cNvPr id="3" name="正方形/長方形 2"/>
          <p:cNvSpPr/>
          <p:nvPr/>
        </p:nvSpPr>
        <p:spPr>
          <a:xfrm>
            <a:off x="6999883" y="2662607"/>
            <a:ext cx="5016940" cy="1467068"/>
          </a:xfrm>
          <a:prstGeom prst="rect">
            <a:avLst/>
          </a:prstGeom>
          <a:ln>
            <a:solidFill>
              <a:schemeClr val="tx1"/>
            </a:solidFill>
            <a:prstDash val="sysDot"/>
          </a:ln>
        </p:spPr>
        <p:txBody>
          <a:bodyPr wrap="square">
            <a:spAutoFit/>
          </a:bodyPr>
          <a:lstStyle/>
          <a:p>
            <a:pPr fontAlgn="t"/>
            <a:r>
              <a:rPr lang="ja-JP" altLang="en-US" sz="1600" b="1" dirty="0">
                <a:latin typeface="Meiryo UI" panose="020B0604030504040204" pitchFamily="50" charset="-128"/>
                <a:ea typeface="Meiryo UI" panose="020B0604030504040204" pitchFamily="50" charset="-128"/>
              </a:rPr>
              <a:t>有識者会議 委員</a:t>
            </a:r>
            <a:endParaRPr lang="en-US" altLang="ja-JP" sz="1600" b="1" dirty="0">
              <a:latin typeface="Meiryo UI" panose="020B0604030504040204" pitchFamily="50" charset="-128"/>
              <a:ea typeface="Meiryo UI" panose="020B0604030504040204" pitchFamily="50" charset="-128"/>
            </a:endParaRPr>
          </a:p>
          <a:p>
            <a:pPr fontAlgn="t">
              <a:spcBef>
                <a:spcPts val="400"/>
              </a:spcBef>
            </a:pPr>
            <a:r>
              <a:rPr lang="ja-JP" altLang="en-US" sz="1400" dirty="0">
                <a:latin typeface="Meiryo UI" panose="020B0604030504040204" pitchFamily="50" charset="-128"/>
                <a:ea typeface="Meiryo UI" panose="020B0604030504040204" pitchFamily="50" charset="-128"/>
              </a:rPr>
              <a:t>川久保　俊　氏（法政大学）</a:t>
            </a:r>
          </a:p>
          <a:p>
            <a:pPr fontAlgn="t"/>
            <a:r>
              <a:rPr lang="ja-JP" altLang="en-US" sz="1400" dirty="0">
                <a:latin typeface="Meiryo UI" panose="020B0604030504040204" pitchFamily="50" charset="-128"/>
                <a:ea typeface="Meiryo UI" panose="020B0604030504040204" pitchFamily="50" charset="-128"/>
              </a:rPr>
              <a:t>草郷　孝好　氏（関西大学）  </a:t>
            </a:r>
          </a:p>
          <a:p>
            <a:pPr fontAlgn="t"/>
            <a:r>
              <a:rPr lang="ja-JP" altLang="en-US" sz="1400" dirty="0">
                <a:latin typeface="Meiryo UI" panose="020B0604030504040204" pitchFamily="50" charset="-128"/>
                <a:ea typeface="Meiryo UI" panose="020B0604030504040204" pitchFamily="50" charset="-128"/>
              </a:rPr>
              <a:t>中島　毅　氏（吉本興業ホールディングス株式会社）　</a:t>
            </a:r>
          </a:p>
          <a:p>
            <a:pPr fontAlgn="t"/>
            <a:r>
              <a:rPr lang="ja-JP" altLang="en-US" sz="1400" dirty="0" smtClean="0">
                <a:latin typeface="Meiryo UI" panose="020B0604030504040204" pitchFamily="50" charset="-128"/>
                <a:ea typeface="Meiryo UI" panose="020B0604030504040204" pitchFamily="50" charset="-128"/>
              </a:rPr>
              <a:t>花立　大民</a:t>
            </a:r>
            <a:r>
              <a:rPr lang="ja-JP" altLang="en-US" sz="1400" dirty="0">
                <a:latin typeface="Meiryo UI" panose="020B0604030504040204" pitchFamily="50" charset="-128"/>
                <a:ea typeface="Meiryo UI" panose="020B0604030504040204" pitchFamily="50" charset="-128"/>
              </a:rPr>
              <a:t>　氏（国際協力機構（</a:t>
            </a:r>
            <a:r>
              <a:rPr lang="en-US" altLang="ja-JP" sz="1400" dirty="0">
                <a:latin typeface="Meiryo UI" panose="020B0604030504040204" pitchFamily="50" charset="-128"/>
                <a:ea typeface="Meiryo UI" panose="020B0604030504040204" pitchFamily="50" charset="-128"/>
              </a:rPr>
              <a:t>JICA</a:t>
            </a:r>
            <a:r>
              <a:rPr lang="ja-JP" altLang="en-US" sz="1400" dirty="0">
                <a:latin typeface="Meiryo UI" panose="020B0604030504040204" pitchFamily="50" charset="-128"/>
                <a:ea typeface="Meiryo UI" panose="020B0604030504040204" pitchFamily="50" charset="-128"/>
              </a:rPr>
              <a:t>）関西センター）</a:t>
            </a:r>
          </a:p>
          <a:p>
            <a:pPr fontAlgn="t"/>
            <a:r>
              <a:rPr lang="ja-JP" altLang="en-US" sz="1400" dirty="0" smtClean="0">
                <a:latin typeface="Meiryo UI" panose="020B0604030504040204" pitchFamily="50" charset="-128"/>
                <a:ea typeface="Meiryo UI" panose="020B0604030504040204" pitchFamily="50" charset="-128"/>
              </a:rPr>
              <a:t>村上</a:t>
            </a:r>
            <a:r>
              <a:rPr lang="ja-JP" altLang="en-US" sz="1400" dirty="0">
                <a:latin typeface="Meiryo UI" panose="020B0604030504040204" pitchFamily="50" charset="-128"/>
                <a:ea typeface="Meiryo UI" panose="020B0604030504040204" pitchFamily="50" charset="-128"/>
              </a:rPr>
              <a:t>　芽　氏（株式会社日本総合研究所）</a:t>
            </a:r>
            <a:endParaRPr lang="ja-JP" altLang="en-US" sz="1400" dirty="0">
              <a:effectLst/>
              <a:latin typeface="Meiryo UI" panose="020B0604030504040204" pitchFamily="50" charset="-128"/>
              <a:ea typeface="Meiryo UI" panose="020B0604030504040204" pitchFamily="50" charset="-128"/>
            </a:endParaRPr>
          </a:p>
        </p:txBody>
      </p:sp>
      <p:sp>
        <p:nvSpPr>
          <p:cNvPr id="5" name="正方形/長方形 4"/>
          <p:cNvSpPr/>
          <p:nvPr/>
        </p:nvSpPr>
        <p:spPr>
          <a:xfrm>
            <a:off x="376517" y="2449183"/>
            <a:ext cx="6563545" cy="1138773"/>
          </a:xfrm>
          <a:prstGeom prst="rect">
            <a:avLst/>
          </a:prstGeom>
        </p:spPr>
        <p:txBody>
          <a:bodyPr wrap="square">
            <a:spAutoFit/>
          </a:bodyPr>
          <a:lstStyle/>
          <a:p>
            <a:r>
              <a:rPr lang="ja-JP" altLang="en-US" sz="1600" b="1" dirty="0">
                <a:latin typeface="Meiryo UI" panose="020B0604030504040204" pitchFamily="50" charset="-128"/>
                <a:ea typeface="Meiryo UI" panose="020B0604030504040204" pitchFamily="50" charset="-128"/>
                <a:cs typeface="Meiryo UI" panose="020B0604030504040204" pitchFamily="50" charset="-128"/>
              </a:rPr>
              <a:t>◆ 第一回有識者会議</a:t>
            </a:r>
            <a:endParaRPr lang="en-US" altLang="ja-JP" sz="1600" b="1" dirty="0">
              <a:latin typeface="Meiryo UI" panose="020B0604030504040204" pitchFamily="50" charset="-128"/>
              <a:ea typeface="Meiryo UI" panose="020B0604030504040204" pitchFamily="50" charset="-128"/>
              <a:cs typeface="Meiryo UI" panose="020B0604030504040204" pitchFamily="50" charset="-128"/>
            </a:endParaRPr>
          </a:p>
          <a:p>
            <a:pPr indent="268288">
              <a:spcBef>
                <a:spcPts val="400"/>
              </a:spcBef>
            </a:pPr>
            <a:r>
              <a:rPr lang="ja-JP" altLang="en-US" sz="1400" dirty="0">
                <a:latin typeface="Meiryo UI" panose="020B0604030504040204" pitchFamily="50" charset="-128"/>
                <a:ea typeface="Meiryo UI" panose="020B0604030504040204" pitchFamily="50" charset="-128"/>
                <a:cs typeface="Meiryo UI" panose="020B0604030504040204" pitchFamily="50" charset="-128"/>
              </a:rPr>
              <a:t>日　時　 </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2022</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年</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令和４年）</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９</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月</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10</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月</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　</a:t>
            </a:r>
            <a:r>
              <a:rPr lang="en-US" altLang="ja-JP" sz="12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オンライン及び持ち回り開催</a:t>
            </a:r>
            <a:endParaRPr lang="en-US" altLang="ja-JP" sz="1200" dirty="0">
              <a:latin typeface="Meiryo UI" panose="020B0604030504040204" pitchFamily="50" charset="-128"/>
              <a:ea typeface="Meiryo UI" panose="020B0604030504040204" pitchFamily="50" charset="-128"/>
              <a:cs typeface="Meiryo UI" panose="020B0604030504040204" pitchFamily="50" charset="-128"/>
            </a:endParaRPr>
          </a:p>
          <a:p>
            <a:pPr indent="268288">
              <a:spcBef>
                <a:spcPts val="400"/>
              </a:spcBef>
            </a:pPr>
            <a:r>
              <a:rPr lang="ja-JP" altLang="en-US" sz="1400" dirty="0">
                <a:latin typeface="Meiryo UI" panose="020B0604030504040204" pitchFamily="50" charset="-128"/>
                <a:ea typeface="Meiryo UI" panose="020B0604030504040204" pitchFamily="50" charset="-128"/>
                <a:cs typeface="Meiryo UI" panose="020B0604030504040204" pitchFamily="50" charset="-128"/>
              </a:rPr>
              <a:t>内　容　１</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.SDGs</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認知度調査（</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Q</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ネット・</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2022</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年</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９</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月</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実施分）の結果報告</a:t>
            </a:r>
            <a:r>
              <a:rPr lang="ja-JP" altLang="en-US" sz="1400" dirty="0">
                <a:latin typeface="Meiryo UI" panose="020B0604030504040204" pitchFamily="50" charset="-128"/>
                <a:ea typeface="Meiryo UI" panose="020B0604030504040204" pitchFamily="50" charset="-128"/>
              </a:rPr>
              <a:t> 　</a:t>
            </a:r>
            <a:endParaRPr lang="en-US" altLang="ja-JP" sz="1400" dirty="0">
              <a:latin typeface="Meiryo UI" panose="020B0604030504040204" pitchFamily="50" charset="-128"/>
              <a:ea typeface="Meiryo UI" panose="020B0604030504040204" pitchFamily="50" charset="-128"/>
            </a:endParaRPr>
          </a:p>
          <a:p>
            <a:pPr indent="268288">
              <a:spcBef>
                <a:spcPts val="400"/>
              </a:spcBef>
            </a:pPr>
            <a:r>
              <a:rPr lang="ja-JP" altLang="en-US" sz="1400" dirty="0">
                <a:latin typeface="Meiryo UI" panose="020B0604030504040204" pitchFamily="50" charset="-128"/>
                <a:ea typeface="Meiryo UI" panose="020B0604030504040204" pitchFamily="50" charset="-128"/>
              </a:rPr>
              <a:t>　　　　</a:t>
            </a:r>
            <a:r>
              <a:rPr lang="ja-JP" altLang="en-US" sz="1400" dirty="0" smtClean="0">
                <a:latin typeface="Meiryo UI" panose="020B0604030504040204" pitchFamily="50" charset="-128"/>
                <a:ea typeface="Meiryo UI" panose="020B0604030504040204" pitchFamily="50" charset="-128"/>
              </a:rPr>
              <a:t>　２</a:t>
            </a:r>
            <a:r>
              <a:rPr lang="en-US" altLang="ja-JP" sz="1400" dirty="0" smtClean="0">
                <a:latin typeface="Meiryo UI" panose="020B0604030504040204" pitchFamily="50" charset="-128"/>
                <a:ea typeface="Meiryo UI" panose="020B0604030504040204" pitchFamily="50" charset="-128"/>
              </a:rPr>
              <a:t>.2023</a:t>
            </a:r>
            <a:r>
              <a:rPr lang="ja-JP" altLang="en-US" sz="1400" dirty="0" smtClean="0">
                <a:latin typeface="Meiryo UI" panose="020B0604030504040204" pitchFamily="50" charset="-128"/>
                <a:ea typeface="Meiryo UI" panose="020B0604030504040204" pitchFamily="50" charset="-128"/>
              </a:rPr>
              <a:t>年度</a:t>
            </a:r>
            <a:r>
              <a:rPr lang="ja-JP" altLang="en-US" sz="1400" dirty="0">
                <a:latin typeface="Meiryo UI" panose="020B0604030504040204" pitchFamily="50" charset="-128"/>
                <a:ea typeface="Meiryo UI" panose="020B0604030504040204" pitchFamily="50" charset="-128"/>
              </a:rPr>
              <a:t>の大阪府の取組の方向性</a:t>
            </a:r>
            <a:endParaRPr lang="en-US" altLang="ja-JP" sz="1400" dirty="0">
              <a:latin typeface="Meiryo UI" panose="020B0604030504040204" pitchFamily="50" charset="-128"/>
              <a:ea typeface="Meiryo UI" panose="020B0604030504040204" pitchFamily="50" charset="-128"/>
            </a:endParaRPr>
          </a:p>
        </p:txBody>
      </p:sp>
      <p:sp>
        <p:nvSpPr>
          <p:cNvPr id="6" name="正方形/長方形 5"/>
          <p:cNvSpPr/>
          <p:nvPr/>
        </p:nvSpPr>
        <p:spPr>
          <a:xfrm>
            <a:off x="316694" y="4019944"/>
            <a:ext cx="6683189" cy="1938992"/>
          </a:xfrm>
          <a:prstGeom prst="rect">
            <a:avLst/>
          </a:prstGeom>
        </p:spPr>
        <p:txBody>
          <a:bodyPr wrap="square">
            <a:spAutoFit/>
          </a:bodyPr>
          <a:lstStyle/>
          <a:p>
            <a:r>
              <a:rPr lang="ja-JP" altLang="en-US" sz="1600" b="1" dirty="0">
                <a:latin typeface="Meiryo UI" panose="020B0604030504040204" pitchFamily="50" charset="-128"/>
                <a:ea typeface="Meiryo UI" panose="020B0604030504040204" pitchFamily="50" charset="-128"/>
                <a:cs typeface="Meiryo UI" panose="020B0604030504040204" pitchFamily="50" charset="-128"/>
              </a:rPr>
              <a:t>◆ 第二回有識者会議</a:t>
            </a:r>
            <a:endParaRPr lang="en-US" altLang="ja-JP" sz="1600" b="1" dirty="0">
              <a:latin typeface="Meiryo UI" panose="020B0604030504040204" pitchFamily="50" charset="-128"/>
              <a:ea typeface="Meiryo UI" panose="020B0604030504040204" pitchFamily="50" charset="-128"/>
              <a:cs typeface="Meiryo UI" panose="020B0604030504040204" pitchFamily="50" charset="-128"/>
            </a:endParaRPr>
          </a:p>
          <a:p>
            <a:pPr indent="268288">
              <a:spcBef>
                <a:spcPts val="400"/>
              </a:spcBef>
            </a:pPr>
            <a:r>
              <a:rPr lang="ja-JP" altLang="en-US" sz="1400" dirty="0">
                <a:latin typeface="Meiryo UI" panose="020B0604030504040204" pitchFamily="50" charset="-128"/>
                <a:ea typeface="Meiryo UI" panose="020B0604030504040204" pitchFamily="50" charset="-128"/>
                <a:cs typeface="Meiryo UI" panose="020B0604030504040204" pitchFamily="50" charset="-128"/>
              </a:rPr>
              <a:t>日　時　 </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2023</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年</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令和５年</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3</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月</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29</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日</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（水曜日</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a:t>
            </a:r>
            <a:endParaRPr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a:p>
            <a:pPr indent="268288">
              <a:spcBef>
                <a:spcPts val="400"/>
              </a:spcBef>
            </a:pP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a:p>
            <a:pPr indent="268288">
              <a:spcBef>
                <a:spcPts val="400"/>
              </a:spcBef>
            </a:pPr>
            <a:r>
              <a:rPr lang="ja-JP" altLang="en-US" sz="1400" dirty="0">
                <a:latin typeface="Meiryo UI" panose="020B0604030504040204" pitchFamily="50" charset="-128"/>
                <a:ea typeface="Meiryo UI" panose="020B0604030504040204" pitchFamily="50" charset="-128"/>
                <a:cs typeface="Meiryo UI" panose="020B0604030504040204" pitchFamily="50" charset="-128"/>
              </a:rPr>
              <a:t>内　容　１</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令和５年度</a:t>
            </a:r>
            <a:r>
              <a:rPr lang="ja-JP" altLang="en-US" sz="1400" dirty="0" smtClean="0">
                <a:latin typeface="Meiryo UI" panose="020B0604030504040204" pitchFamily="50" charset="-128"/>
                <a:ea typeface="Meiryo UI" panose="020B0604030504040204" pitchFamily="50" charset="-128"/>
              </a:rPr>
              <a:t>の事業予定</a:t>
            </a:r>
            <a:endParaRPr lang="en-US" altLang="ja-JP" sz="1400" dirty="0">
              <a:latin typeface="Meiryo UI" panose="020B0604030504040204" pitchFamily="50" charset="-128"/>
              <a:ea typeface="Meiryo UI" panose="020B0604030504040204" pitchFamily="50" charset="-128"/>
            </a:endParaRPr>
          </a:p>
          <a:p>
            <a:pPr indent="268288">
              <a:spcBef>
                <a:spcPts val="400"/>
              </a:spcBef>
            </a:pPr>
            <a:r>
              <a:rPr lang="ja-JP" altLang="en-US" sz="1400" dirty="0" smtClean="0">
                <a:latin typeface="Meiryo UI" panose="020B0604030504040204" pitchFamily="50" charset="-128"/>
                <a:ea typeface="Meiryo UI" panose="020B0604030504040204" pitchFamily="50" charset="-128"/>
              </a:rPr>
              <a:t>　　　　　２</a:t>
            </a:r>
            <a:r>
              <a:rPr lang="en-US" altLang="ja-JP" sz="1400" dirty="0">
                <a:latin typeface="Meiryo UI" panose="020B0604030504040204" pitchFamily="50" charset="-128"/>
                <a:ea typeface="Meiryo UI" panose="020B0604030504040204" pitchFamily="50" charset="-128"/>
              </a:rPr>
              <a:t>.</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SDGs</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認知度</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調査、第２期</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SDGs</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未来都市計画等</a:t>
            </a:r>
            <a:endParaRPr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a:p>
            <a:pPr indent="268288">
              <a:spcBef>
                <a:spcPts val="400"/>
              </a:spcBef>
            </a:pPr>
            <a:r>
              <a:rPr lang="ja-JP" altLang="en-US" sz="14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　　　　３</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err="1" smtClean="0">
                <a:latin typeface="Meiryo UI" panose="020B0604030504040204" pitchFamily="50" charset="-128"/>
                <a:ea typeface="Meiryo UI" panose="020B0604030504040204" pitchFamily="50" charset="-128"/>
                <a:cs typeface="Meiryo UI" panose="020B0604030504040204" pitchFamily="50" charset="-128"/>
              </a:rPr>
              <a:t>OsakaSDGs</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ビジョン中間点検（案）</a:t>
            </a:r>
            <a:endParaRPr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a:p>
            <a:pPr indent="268288">
              <a:spcBef>
                <a:spcPts val="400"/>
              </a:spcBef>
            </a:pP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 </a:t>
            </a:r>
            <a:endParaRPr lang="en-US" altLang="ja-JP" sz="1400" dirty="0">
              <a:latin typeface="Meiryo UI" panose="020B0604030504040204" pitchFamily="50" charset="-128"/>
              <a:ea typeface="Meiryo UI" panose="020B0604030504040204" pitchFamily="50" charset="-128"/>
            </a:endParaRPr>
          </a:p>
        </p:txBody>
      </p:sp>
      <p:sp>
        <p:nvSpPr>
          <p:cNvPr id="7" name="テキスト ボックス 6"/>
          <p:cNvSpPr txBox="1"/>
          <p:nvPr/>
        </p:nvSpPr>
        <p:spPr>
          <a:xfrm>
            <a:off x="1369607" y="4584200"/>
            <a:ext cx="4339650" cy="276999"/>
          </a:xfrm>
          <a:prstGeom prst="rect">
            <a:avLst/>
          </a:prstGeom>
          <a:noFill/>
        </p:spPr>
        <p:txBody>
          <a:bodyPr wrap="none" rtlCol="0">
            <a:spAutoFit/>
          </a:bodyPr>
          <a:lstStyle/>
          <a:p>
            <a:r>
              <a:rPr kumimoji="1" lang="en-US" altLang="ja-JP" sz="1200" dirty="0"/>
              <a:t>※</a:t>
            </a:r>
            <a:r>
              <a:rPr kumimoji="1" lang="ja-JP" altLang="en-US" sz="1200" dirty="0"/>
              <a:t>新型コロナウイルス感染症対策としてオンラインで開催</a:t>
            </a:r>
          </a:p>
        </p:txBody>
      </p:sp>
      <p:sp>
        <p:nvSpPr>
          <p:cNvPr id="8" name="スライド番号プレースホルダー 7"/>
          <p:cNvSpPr>
            <a:spLocks noGrp="1"/>
          </p:cNvSpPr>
          <p:nvPr>
            <p:ph type="sldNum" sz="quarter" idx="12"/>
          </p:nvPr>
        </p:nvSpPr>
        <p:spPr/>
        <p:txBody>
          <a:bodyPr/>
          <a:lstStyle/>
          <a:p>
            <a:fld id="{C9D87D91-12A4-4BCD-BC1C-9D22FB415AC1}" type="slidenum">
              <a:rPr kumimoji="1" lang="ja-JP" altLang="en-US" smtClean="0"/>
              <a:t>26</a:t>
            </a:fld>
            <a:endParaRPr kumimoji="1" lang="ja-JP" altLang="en-US"/>
          </a:p>
        </p:txBody>
      </p:sp>
    </p:spTree>
    <p:extLst>
      <p:ext uri="{BB962C8B-B14F-4D97-AF65-F5344CB8AC3E}">
        <p14:creationId xmlns:p14="http://schemas.microsoft.com/office/powerpoint/2010/main" val="147700781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p:txBody>
          <a:bodyPr>
            <a:normAutofit/>
          </a:bodyPr>
          <a:lstStyle/>
          <a:p>
            <a:r>
              <a:rPr lang="ja-JP" altLang="en-US" sz="3200" u="none" dirty="0">
                <a:latin typeface="Meiryo UI" panose="020B0604030504040204" pitchFamily="50" charset="-128"/>
                <a:ea typeface="Meiryo UI" panose="020B0604030504040204" pitchFamily="50" charset="-128"/>
                <a:cs typeface="Meiryo UI" panose="020B0604030504040204" pitchFamily="50" charset="-128"/>
              </a:rPr>
              <a:t>府民や企業、市町村など、様々なステークホルダーに</a:t>
            </a:r>
            <a:r>
              <a:rPr lang="en-US" altLang="ja-JP" sz="3200" u="none" dirty="0">
                <a:latin typeface="Meiryo UI" panose="020B0604030504040204" pitchFamily="50" charset="-128"/>
                <a:ea typeface="Meiryo UI" panose="020B0604030504040204" pitchFamily="50" charset="-128"/>
                <a:cs typeface="Meiryo UI" panose="020B0604030504040204" pitchFamily="50" charset="-128"/>
              </a:rPr>
              <a:t/>
            </a:r>
            <a:br>
              <a:rPr lang="en-US" altLang="ja-JP" sz="3200" u="none" dirty="0">
                <a:latin typeface="Meiryo UI" panose="020B0604030504040204" pitchFamily="50" charset="-128"/>
                <a:ea typeface="Meiryo UI" panose="020B0604030504040204" pitchFamily="50" charset="-128"/>
                <a:cs typeface="Meiryo UI" panose="020B0604030504040204" pitchFamily="50" charset="-128"/>
              </a:rPr>
            </a:br>
            <a:r>
              <a:rPr lang="en-US" altLang="ja-JP" sz="3200" u="none" dirty="0">
                <a:latin typeface="Meiryo UI" panose="020B0604030504040204" pitchFamily="50" charset="-128"/>
                <a:ea typeface="Meiryo UI" panose="020B0604030504040204" pitchFamily="50" charset="-128"/>
                <a:cs typeface="Meiryo UI" panose="020B0604030504040204" pitchFamily="50" charset="-128"/>
              </a:rPr>
              <a:t/>
            </a:r>
            <a:br>
              <a:rPr lang="en-US" altLang="ja-JP" sz="3200" u="none" dirty="0">
                <a:latin typeface="Meiryo UI" panose="020B0604030504040204" pitchFamily="50" charset="-128"/>
                <a:ea typeface="Meiryo UI" panose="020B0604030504040204" pitchFamily="50" charset="-128"/>
                <a:cs typeface="Meiryo UI" panose="020B0604030504040204" pitchFamily="50" charset="-128"/>
              </a:rPr>
            </a:br>
            <a:r>
              <a:rPr lang="en-US" altLang="ja-JP" sz="3600" b="1" u="none" dirty="0">
                <a:latin typeface="Meiryo UI" panose="020B0604030504040204" pitchFamily="50" charset="-128"/>
                <a:ea typeface="Meiryo UI" panose="020B0604030504040204" pitchFamily="50" charset="-128"/>
                <a:cs typeface="Meiryo UI" panose="020B0604030504040204" pitchFamily="50" charset="-128"/>
              </a:rPr>
              <a:t>SDGs</a:t>
            </a:r>
            <a:r>
              <a:rPr lang="ja-JP" altLang="en-US" sz="3600" b="1" u="none" dirty="0">
                <a:latin typeface="Meiryo UI" panose="020B0604030504040204" pitchFamily="50" charset="-128"/>
                <a:ea typeface="Meiryo UI" panose="020B0604030504040204" pitchFamily="50" charset="-128"/>
                <a:cs typeface="Meiryo UI" panose="020B0604030504040204" pitchFamily="50" charset="-128"/>
              </a:rPr>
              <a:t>を広く知っていただく</a:t>
            </a:r>
            <a:endParaRPr kumimoji="1" lang="ja-JP" altLang="en-US" sz="3600" u="none" dirty="0">
              <a:latin typeface="Meiryo UI" panose="020B0604030504040204" pitchFamily="50" charset="-128"/>
              <a:ea typeface="Meiryo UI" panose="020B0604030504040204" pitchFamily="50" charset="-128"/>
            </a:endParaRPr>
          </a:p>
        </p:txBody>
      </p:sp>
      <p:sp>
        <p:nvSpPr>
          <p:cNvPr id="3" name="スライド番号プレースホルダー 2"/>
          <p:cNvSpPr>
            <a:spLocks noGrp="1"/>
          </p:cNvSpPr>
          <p:nvPr>
            <p:ph type="sldNum" sz="quarter" idx="12"/>
          </p:nvPr>
        </p:nvSpPr>
        <p:spPr/>
        <p:txBody>
          <a:bodyPr/>
          <a:lstStyle/>
          <a:p>
            <a:fld id="{C9D87D91-12A4-4BCD-BC1C-9D22FB415AC1}" type="slidenum">
              <a:rPr kumimoji="1" lang="ja-JP" altLang="en-US" smtClean="0"/>
              <a:t>3</a:t>
            </a:fld>
            <a:endParaRPr kumimoji="1" lang="ja-JP" altLang="en-US"/>
          </a:p>
        </p:txBody>
      </p:sp>
    </p:spTree>
    <p:extLst>
      <p:ext uri="{BB962C8B-B14F-4D97-AF65-F5344CB8AC3E}">
        <p14:creationId xmlns:p14="http://schemas.microsoft.com/office/powerpoint/2010/main" val="185151455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a:latin typeface="Meiryo UI" panose="020B0604030504040204" pitchFamily="50" charset="-128"/>
                <a:ea typeface="Meiryo UI" panose="020B0604030504040204" pitchFamily="50" charset="-128"/>
              </a:rPr>
              <a:t>SDGs</a:t>
            </a:r>
            <a:r>
              <a:rPr kumimoji="1" lang="ja-JP" altLang="en-US" dirty="0">
                <a:latin typeface="Meiryo UI" panose="020B0604030504040204" pitchFamily="50" charset="-128"/>
                <a:ea typeface="Meiryo UI" panose="020B0604030504040204" pitchFamily="50" charset="-128"/>
              </a:rPr>
              <a:t>に関する講演・講義</a:t>
            </a:r>
          </a:p>
        </p:txBody>
      </p:sp>
      <p:sp>
        <p:nvSpPr>
          <p:cNvPr id="4" name="テキスト ボックス 3"/>
          <p:cNvSpPr txBox="1"/>
          <p:nvPr/>
        </p:nvSpPr>
        <p:spPr>
          <a:xfrm>
            <a:off x="316906" y="1578117"/>
            <a:ext cx="9200581" cy="338554"/>
          </a:xfrm>
          <a:prstGeom prst="rect">
            <a:avLst/>
          </a:prstGeom>
          <a:noFill/>
        </p:spPr>
        <p:txBody>
          <a:bodyPr wrap="square" rtlCol="0">
            <a:spAutoFit/>
          </a:bodyPr>
          <a:lstStyle/>
          <a:p>
            <a:r>
              <a:rPr lang="ja-JP" altLang="en-US" sz="1600" dirty="0">
                <a:latin typeface="Meiryo UI" panose="020B0604030504040204" pitchFamily="50" charset="-128"/>
                <a:ea typeface="Meiryo UI" panose="020B0604030504040204" pitchFamily="50" charset="-128"/>
                <a:cs typeface="Meiryo UI" panose="020B0604030504040204" pitchFamily="50" charset="-128"/>
              </a:rPr>
              <a:t>教育</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機関と</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連携し</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1600" dirty="0" smtClean="0">
                <a:latin typeface="Meiryo UI" panose="020B0604030504040204" pitchFamily="50" charset="-128"/>
                <a:ea typeface="Meiryo UI" panose="020B0604030504040204" pitchFamily="50" charset="-128"/>
              </a:rPr>
              <a:t> </a:t>
            </a:r>
            <a:r>
              <a:rPr lang="en-US" altLang="ja-JP" sz="1600" dirty="0">
                <a:latin typeface="Meiryo UI" panose="020B0604030504040204" pitchFamily="50" charset="-128"/>
                <a:ea typeface="Meiryo UI" panose="020B0604030504040204" pitchFamily="50" charset="-128"/>
              </a:rPr>
              <a:t>SDGs</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に関する大阪府の取組み等について講演を行いました。</a:t>
            </a:r>
            <a:endParaRPr kumimoji="1" lang="en-US" altLang="ja-JP" sz="1600" dirty="0">
              <a:latin typeface="Meiryo UI" panose="020B0604030504040204" pitchFamily="50" charset="-128"/>
              <a:ea typeface="Meiryo UI" panose="020B0604030504040204" pitchFamily="50" charset="-128"/>
            </a:endParaRPr>
          </a:p>
        </p:txBody>
      </p:sp>
      <p:graphicFrame>
        <p:nvGraphicFramePr>
          <p:cNvPr id="6" name="表 5"/>
          <p:cNvGraphicFramePr>
            <a:graphicFrameLocks noGrp="1"/>
          </p:cNvGraphicFramePr>
          <p:nvPr>
            <p:extLst>
              <p:ext uri="{D42A27DB-BD31-4B8C-83A1-F6EECF244321}">
                <p14:modId xmlns:p14="http://schemas.microsoft.com/office/powerpoint/2010/main" val="493245071"/>
              </p:ext>
            </p:extLst>
          </p:nvPr>
        </p:nvGraphicFramePr>
        <p:xfrm>
          <a:off x="316906" y="1997804"/>
          <a:ext cx="10877176" cy="4380714"/>
        </p:xfrm>
        <a:graphic>
          <a:graphicData uri="http://schemas.openxmlformats.org/drawingml/2006/table">
            <a:tbl>
              <a:tblPr firstRow="1" bandRow="1">
                <a:tableStyleId>{5C22544A-7EE6-4342-B048-85BDC9FD1C3A}</a:tableStyleId>
              </a:tblPr>
              <a:tblGrid>
                <a:gridCol w="1491129">
                  <a:extLst>
                    <a:ext uri="{9D8B030D-6E8A-4147-A177-3AD203B41FA5}">
                      <a16:colId xmlns:a16="http://schemas.microsoft.com/office/drawing/2014/main" val="4115023976"/>
                    </a:ext>
                  </a:extLst>
                </a:gridCol>
                <a:gridCol w="4142004">
                  <a:extLst>
                    <a:ext uri="{9D8B030D-6E8A-4147-A177-3AD203B41FA5}">
                      <a16:colId xmlns:a16="http://schemas.microsoft.com/office/drawing/2014/main" val="1914955686"/>
                    </a:ext>
                  </a:extLst>
                </a:gridCol>
                <a:gridCol w="3899338">
                  <a:extLst>
                    <a:ext uri="{9D8B030D-6E8A-4147-A177-3AD203B41FA5}">
                      <a16:colId xmlns:a16="http://schemas.microsoft.com/office/drawing/2014/main" val="1243040170"/>
                    </a:ext>
                  </a:extLst>
                </a:gridCol>
                <a:gridCol w="1344705">
                  <a:extLst>
                    <a:ext uri="{9D8B030D-6E8A-4147-A177-3AD203B41FA5}">
                      <a16:colId xmlns:a16="http://schemas.microsoft.com/office/drawing/2014/main" val="176403981"/>
                    </a:ext>
                  </a:extLst>
                </a:gridCol>
              </a:tblGrid>
              <a:tr h="367515">
                <a:tc>
                  <a:txBody>
                    <a:bodyPr/>
                    <a:lstStyle/>
                    <a:p>
                      <a:pPr algn="ctr"/>
                      <a:r>
                        <a:rPr kumimoji="1" lang="ja-JP" altLang="en-US" sz="1200" dirty="0">
                          <a:latin typeface="Meiryo UI" panose="020B0604030504040204" pitchFamily="50" charset="-128"/>
                          <a:ea typeface="Meiryo UI" panose="020B0604030504040204" pitchFamily="50" charset="-128"/>
                        </a:rPr>
                        <a:t>実施日</a:t>
                      </a:r>
                    </a:p>
                  </a:txBody>
                  <a:tcPr anchor="ctr"/>
                </a:tc>
                <a:tc>
                  <a:txBody>
                    <a:bodyPr/>
                    <a:lstStyle/>
                    <a:p>
                      <a:pPr algn="ctr"/>
                      <a:r>
                        <a:rPr kumimoji="1" lang="ja-JP" altLang="en-US" sz="1200" dirty="0">
                          <a:latin typeface="Meiryo UI" panose="020B0604030504040204" pitchFamily="50" charset="-128"/>
                          <a:ea typeface="Meiryo UI" panose="020B0604030504040204" pitchFamily="50" charset="-128"/>
                        </a:rPr>
                        <a:t>講演・講義先</a:t>
                      </a:r>
                    </a:p>
                  </a:txBody>
                  <a:tcPr anchor="ctr"/>
                </a:tc>
                <a:tc>
                  <a:txBody>
                    <a:bodyPr/>
                    <a:lstStyle/>
                    <a:p>
                      <a:pPr algn="ctr"/>
                      <a:r>
                        <a:rPr kumimoji="1" lang="ja-JP" altLang="en-US" sz="1200" dirty="0">
                          <a:latin typeface="Meiryo UI" panose="020B0604030504040204" pitchFamily="50" charset="-128"/>
                          <a:ea typeface="Meiryo UI" panose="020B0604030504040204" pitchFamily="50" charset="-128"/>
                        </a:rPr>
                        <a:t>主な講演内容</a:t>
                      </a:r>
                    </a:p>
                  </a:txBody>
                  <a:tcPr anchor="ctr"/>
                </a:tc>
                <a:tc>
                  <a:txBody>
                    <a:bodyPr/>
                    <a:lstStyle/>
                    <a:p>
                      <a:pPr algn="ctr"/>
                      <a:r>
                        <a:rPr kumimoji="1" lang="ja-JP" altLang="en-US" sz="1200" dirty="0">
                          <a:latin typeface="Meiryo UI" panose="020B0604030504040204" pitchFamily="50" charset="-128"/>
                          <a:ea typeface="Meiryo UI" panose="020B0604030504040204" pitchFamily="50" charset="-128"/>
                        </a:rPr>
                        <a:t>備考</a:t>
                      </a:r>
                    </a:p>
                  </a:txBody>
                  <a:tcPr anchor="ctr"/>
                </a:tc>
                <a:extLst>
                  <a:ext uri="{0D108BD9-81ED-4DB2-BD59-A6C34878D82A}">
                    <a16:rowId xmlns:a16="http://schemas.microsoft.com/office/drawing/2014/main" val="3564688566"/>
                  </a:ext>
                </a:extLst>
              </a:tr>
              <a:tr h="435938">
                <a:tc>
                  <a:txBody>
                    <a:bodyPr/>
                    <a:lstStyle/>
                    <a:p>
                      <a:pPr algn="ctr"/>
                      <a:r>
                        <a:rPr kumimoji="1" lang="en-US" altLang="ja-JP" sz="1200" dirty="0">
                          <a:latin typeface="Meiryo UI" panose="020B0604030504040204" pitchFamily="50" charset="-128"/>
                          <a:ea typeface="Meiryo UI" panose="020B0604030504040204" pitchFamily="50" charset="-128"/>
                        </a:rPr>
                        <a:t>4/8</a:t>
                      </a:r>
                      <a:endParaRPr kumimoji="1" lang="ja-JP" altLang="en-US" sz="1200" dirty="0">
                        <a:latin typeface="Meiryo UI" panose="020B0604030504040204" pitchFamily="50" charset="-128"/>
                        <a:ea typeface="Meiryo UI" panose="020B0604030504040204" pitchFamily="50" charset="-128"/>
                      </a:endParaRPr>
                    </a:p>
                  </a:txBody>
                  <a:tcPr anchor="ctr"/>
                </a:tc>
                <a:tc>
                  <a:txBody>
                    <a:bodyPr/>
                    <a:lstStyle/>
                    <a:p>
                      <a:r>
                        <a:rPr kumimoji="1" lang="ja-JP" altLang="en-US" sz="1200" dirty="0">
                          <a:latin typeface="Meiryo UI" panose="020B0604030504040204" pitchFamily="50" charset="-128"/>
                          <a:ea typeface="Meiryo UI" panose="020B0604030504040204" pitchFamily="50" charset="-128"/>
                        </a:rPr>
                        <a:t>近畿</a:t>
                      </a:r>
                      <a:r>
                        <a:rPr kumimoji="1" lang="ja-JP" altLang="en-US" sz="1200" dirty="0" smtClean="0">
                          <a:latin typeface="Meiryo UI" panose="020B0604030504040204" pitchFamily="50" charset="-128"/>
                          <a:ea typeface="Meiryo UI" panose="020B0604030504040204" pitchFamily="50" charset="-128"/>
                        </a:rPr>
                        <a:t>大学</a:t>
                      </a:r>
                      <a:endParaRPr kumimoji="1" lang="en-US" altLang="ja-JP" sz="1200" dirty="0" smtClean="0">
                        <a:latin typeface="Meiryo UI" panose="020B0604030504040204" pitchFamily="50" charset="-128"/>
                        <a:ea typeface="Meiryo UI" panose="020B0604030504040204" pitchFamily="50" charset="-128"/>
                      </a:endParaRPr>
                    </a:p>
                    <a:p>
                      <a:r>
                        <a:rPr kumimoji="1" lang="ja-JP" altLang="en-US" sz="1200" dirty="0" smtClean="0">
                          <a:latin typeface="Meiryo UI" panose="020B0604030504040204" pitchFamily="50" charset="-128"/>
                          <a:ea typeface="Meiryo UI" panose="020B0604030504040204" pitchFamily="50" charset="-128"/>
                        </a:rPr>
                        <a:t>「</a:t>
                      </a:r>
                      <a:r>
                        <a:rPr kumimoji="1" lang="ja-JP" altLang="en-US" sz="1200" dirty="0">
                          <a:latin typeface="Meiryo UI" panose="020B0604030504040204" pitchFamily="50" charset="-128"/>
                          <a:ea typeface="Meiryo UI" panose="020B0604030504040204" pitchFamily="50" charset="-128"/>
                        </a:rPr>
                        <a:t>関西文化の情報発信</a:t>
                      </a:r>
                      <a:r>
                        <a:rPr kumimoji="1" lang="ja-JP" altLang="en-US" sz="1200" dirty="0" smtClean="0">
                          <a:latin typeface="Meiryo UI" panose="020B0604030504040204" pitchFamily="50" charset="-128"/>
                          <a:ea typeface="Meiryo UI" panose="020B0604030504040204" pitchFamily="50" charset="-128"/>
                        </a:rPr>
                        <a:t>」</a:t>
                      </a:r>
                      <a:endParaRPr kumimoji="1" lang="ja-JP" altLang="en-US" sz="1200" dirty="0">
                        <a:latin typeface="Meiryo UI" panose="020B0604030504040204" pitchFamily="50" charset="-128"/>
                        <a:ea typeface="Meiryo UI" panose="020B0604030504040204" pitchFamily="50" charset="-128"/>
                      </a:endParaRPr>
                    </a:p>
                  </a:txBody>
                  <a:tcPr anchor="ctr"/>
                </a:tc>
                <a:tc>
                  <a:txBody>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lang="en-US" altLang="ja-JP" sz="1200" dirty="0">
                          <a:latin typeface="Meiryo UI" panose="020B0604030504040204" pitchFamily="50" charset="-128"/>
                          <a:ea typeface="Meiryo UI" panose="020B0604030504040204" pitchFamily="50" charset="-128"/>
                        </a:rPr>
                        <a:t>SDGs</a:t>
                      </a:r>
                      <a:r>
                        <a:rPr kumimoji="1" lang="ja-JP" altLang="en-US" sz="1200" dirty="0">
                          <a:latin typeface="Meiryo UI" panose="020B0604030504040204" pitchFamily="50" charset="-128"/>
                          <a:ea typeface="Meiryo UI" panose="020B0604030504040204" pitchFamily="50" charset="-128"/>
                        </a:rPr>
                        <a:t>と大阪</a:t>
                      </a:r>
                      <a:endParaRPr kumimoji="1" lang="en-US" altLang="ja-JP" sz="1200" dirty="0">
                        <a:latin typeface="Meiryo UI" panose="020B0604030504040204" pitchFamily="50" charset="-128"/>
                        <a:ea typeface="Meiryo UI" panose="020B0604030504040204" pitchFamily="50" charset="-128"/>
                      </a:endParaRPr>
                    </a:p>
                  </a:txBody>
                  <a:tcPr anchor="ctr"/>
                </a:tc>
                <a:tc>
                  <a:txBody>
                    <a:bodyPr/>
                    <a:lstStyle/>
                    <a:p>
                      <a:r>
                        <a:rPr kumimoji="1" lang="ja-JP" altLang="en-US" sz="1200" dirty="0" smtClean="0">
                          <a:latin typeface="Meiryo UI" panose="020B0604030504040204" pitchFamily="50" charset="-128"/>
                          <a:ea typeface="Meiryo UI" panose="020B0604030504040204" pitchFamily="50" charset="-128"/>
                        </a:rPr>
                        <a:t>オンライン</a:t>
                      </a:r>
                      <a:endParaRPr kumimoji="1" lang="ja-JP" altLang="en-US" sz="1200" dirty="0">
                        <a:latin typeface="Meiryo UI" panose="020B0604030504040204" pitchFamily="50" charset="-128"/>
                        <a:ea typeface="Meiryo UI" panose="020B0604030504040204" pitchFamily="50" charset="-128"/>
                      </a:endParaRPr>
                    </a:p>
                  </a:txBody>
                  <a:tcPr anchor="ctr"/>
                </a:tc>
                <a:extLst>
                  <a:ext uri="{0D108BD9-81ED-4DB2-BD59-A6C34878D82A}">
                    <a16:rowId xmlns:a16="http://schemas.microsoft.com/office/drawing/2014/main" val="2136909753"/>
                  </a:ext>
                </a:extLst>
              </a:tr>
              <a:tr h="449943">
                <a:tc>
                  <a:txBody>
                    <a:bodyPr/>
                    <a:lstStyle/>
                    <a:p>
                      <a:pPr algn="ctr"/>
                      <a:r>
                        <a:rPr kumimoji="1" lang="en-US" altLang="ja-JP" sz="1200" dirty="0" smtClean="0">
                          <a:latin typeface="Meiryo UI" panose="020B0604030504040204" pitchFamily="50" charset="-128"/>
                          <a:ea typeface="Meiryo UI" panose="020B0604030504040204" pitchFamily="50" charset="-128"/>
                        </a:rPr>
                        <a:t>4/20</a:t>
                      </a:r>
                    </a:p>
                    <a:p>
                      <a:pPr algn="ctr"/>
                      <a:r>
                        <a:rPr kumimoji="1" lang="en-US" altLang="ja-JP" sz="1200" dirty="0" smtClean="0">
                          <a:latin typeface="Meiryo UI" panose="020B0604030504040204" pitchFamily="50" charset="-128"/>
                          <a:ea typeface="Meiryo UI" panose="020B0604030504040204" pitchFamily="50" charset="-128"/>
                        </a:rPr>
                        <a:t>5/12</a:t>
                      </a:r>
                      <a:endParaRPr kumimoji="1" lang="ja-JP" altLang="en-US" sz="1200" dirty="0">
                        <a:latin typeface="Meiryo UI" panose="020B0604030504040204" pitchFamily="50" charset="-128"/>
                        <a:ea typeface="Meiryo UI" panose="020B0604030504040204" pitchFamily="50" charset="-128"/>
                      </a:endParaRPr>
                    </a:p>
                  </a:txBody>
                  <a:tcPr anchor="ctr"/>
                </a:tc>
                <a:tc>
                  <a:txBody>
                    <a:bodyPr/>
                    <a:lstStyle/>
                    <a:p>
                      <a:r>
                        <a:rPr kumimoji="1" lang="ja-JP" altLang="en-US" sz="1200" dirty="0" smtClean="0">
                          <a:latin typeface="Meiryo UI" panose="020B0604030504040204" pitchFamily="50" charset="-128"/>
                          <a:ea typeface="Meiryo UI" panose="020B0604030504040204" pitchFamily="50" charset="-128"/>
                        </a:rPr>
                        <a:t>立命館大学</a:t>
                      </a:r>
                      <a:endParaRPr kumimoji="1" lang="en-US" altLang="ja-JP" sz="1200" dirty="0" smtClean="0">
                        <a:latin typeface="Meiryo UI" panose="020B0604030504040204" pitchFamily="50" charset="-128"/>
                        <a:ea typeface="Meiryo UI" panose="020B0604030504040204" pitchFamily="50" charset="-128"/>
                      </a:endParaRPr>
                    </a:p>
                    <a:p>
                      <a:r>
                        <a:rPr kumimoji="1" lang="ja-JP" altLang="en-US" sz="1200" dirty="0" smtClean="0">
                          <a:latin typeface="Meiryo UI" panose="020B0604030504040204" pitchFamily="50" charset="-128"/>
                          <a:ea typeface="Meiryo UI" panose="020B0604030504040204" pitchFamily="50" charset="-128"/>
                        </a:rPr>
                        <a:t>「ヴィジョン特殊講義（政策実践事例分析）」</a:t>
                      </a:r>
                      <a:endParaRPr kumimoji="1" lang="ja-JP" altLang="en-US" sz="1200" dirty="0">
                        <a:latin typeface="Meiryo UI" panose="020B0604030504040204" pitchFamily="50" charset="-128"/>
                        <a:ea typeface="Meiryo UI" panose="020B0604030504040204" pitchFamily="50" charset="-128"/>
                      </a:endParaRPr>
                    </a:p>
                  </a:txBody>
                  <a:tcPr anchor="ctr"/>
                </a:tc>
                <a:tc>
                  <a:txBody>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kumimoji="1" lang="en-US" altLang="ja-JP" sz="1200" dirty="0" smtClean="0">
                          <a:latin typeface="Meiryo UI" panose="020B0604030504040204" pitchFamily="50" charset="-128"/>
                          <a:ea typeface="Meiryo UI" panose="020B0604030504040204" pitchFamily="50" charset="-128"/>
                        </a:rPr>
                        <a:t>SDGs</a:t>
                      </a:r>
                      <a:r>
                        <a:rPr kumimoji="1" lang="ja-JP" altLang="en-US" sz="1200" dirty="0" smtClean="0">
                          <a:latin typeface="Meiryo UI" panose="020B0604030504040204" pitchFamily="50" charset="-128"/>
                          <a:ea typeface="Meiryo UI" panose="020B0604030504040204" pitchFamily="50" charset="-128"/>
                        </a:rPr>
                        <a:t>の推進に向けた取り組みについて</a:t>
                      </a:r>
                      <a:endParaRPr kumimoji="1" lang="en-US" altLang="ja-JP" sz="1200" dirty="0">
                        <a:latin typeface="Meiryo UI" panose="020B0604030504040204" pitchFamily="50" charset="-128"/>
                        <a:ea typeface="Meiryo UI" panose="020B0604030504040204" pitchFamily="50" charset="-128"/>
                      </a:endParaRPr>
                    </a:p>
                  </a:txBody>
                  <a:tcPr anchor="ctr"/>
                </a:tc>
                <a:tc>
                  <a:txBody>
                    <a:bodyPr/>
                    <a:lstStyle/>
                    <a:p>
                      <a:r>
                        <a:rPr kumimoji="1" lang="ja-JP" altLang="en-US" sz="1200" dirty="0" smtClean="0">
                          <a:latin typeface="Meiryo UI" panose="020B0604030504040204" pitchFamily="50" charset="-128"/>
                          <a:ea typeface="Meiryo UI" panose="020B0604030504040204" pitchFamily="50" charset="-128"/>
                        </a:rPr>
                        <a:t>講義</a:t>
                      </a:r>
                      <a:endParaRPr kumimoji="1" lang="ja-JP" altLang="en-US" sz="1200" dirty="0">
                        <a:latin typeface="Meiryo UI" panose="020B0604030504040204" pitchFamily="50" charset="-128"/>
                        <a:ea typeface="Meiryo UI" panose="020B0604030504040204" pitchFamily="50" charset="-128"/>
                      </a:endParaRPr>
                    </a:p>
                  </a:txBody>
                  <a:tcPr anchor="ctr"/>
                </a:tc>
                <a:extLst>
                  <a:ext uri="{0D108BD9-81ED-4DB2-BD59-A6C34878D82A}">
                    <a16:rowId xmlns:a16="http://schemas.microsoft.com/office/drawing/2014/main" val="2333307005"/>
                  </a:ext>
                </a:extLst>
              </a:tr>
              <a:tr h="486229">
                <a:tc>
                  <a:txBody>
                    <a:bodyPr/>
                    <a:lstStyle/>
                    <a:p>
                      <a:pPr algn="ctr"/>
                      <a:r>
                        <a:rPr kumimoji="1" lang="en-US" altLang="ja-JP" sz="1200" dirty="0" smtClean="0">
                          <a:latin typeface="Meiryo UI" panose="020B0604030504040204" pitchFamily="50" charset="-128"/>
                          <a:ea typeface="Meiryo UI" panose="020B0604030504040204" pitchFamily="50" charset="-128"/>
                        </a:rPr>
                        <a:t>5/20</a:t>
                      </a:r>
                      <a:endParaRPr kumimoji="1" lang="ja-JP" altLang="en-US" sz="1200" dirty="0">
                        <a:latin typeface="Meiryo UI" panose="020B0604030504040204" pitchFamily="50" charset="-128"/>
                        <a:ea typeface="Meiryo UI" panose="020B0604030504040204" pitchFamily="50" charset="-128"/>
                      </a:endParaRPr>
                    </a:p>
                  </a:txBody>
                  <a:tcPr anchor="ctr"/>
                </a:tc>
                <a:tc>
                  <a:txBody>
                    <a:bodyPr/>
                    <a:lstStyle/>
                    <a:p>
                      <a:r>
                        <a:rPr lang="ja-JP" altLang="en-US" sz="1200" dirty="0">
                          <a:effectLst/>
                          <a:latin typeface="Meiryo UI" panose="020B0604030504040204" pitchFamily="50" charset="-128"/>
                          <a:ea typeface="Meiryo UI" panose="020B0604030504040204" pitchFamily="50" charset="-128"/>
                        </a:rPr>
                        <a:t>大阪成蹊大学</a:t>
                      </a:r>
                      <a:r>
                        <a:rPr lang="en-US" altLang="ja-JP" sz="1200" dirty="0">
                          <a:effectLst/>
                          <a:latin typeface="Meiryo UI" panose="020B0604030504040204" pitchFamily="50" charset="-128"/>
                          <a:ea typeface="Meiryo UI" panose="020B0604030504040204" pitchFamily="50" charset="-128"/>
                        </a:rPr>
                        <a:t/>
                      </a:r>
                      <a:br>
                        <a:rPr lang="en-US" altLang="ja-JP" sz="1200" dirty="0">
                          <a:effectLst/>
                          <a:latin typeface="Meiryo UI" panose="020B0604030504040204" pitchFamily="50" charset="-128"/>
                          <a:ea typeface="Meiryo UI" panose="020B0604030504040204" pitchFamily="50" charset="-128"/>
                        </a:rPr>
                      </a:br>
                      <a:r>
                        <a:rPr lang="ja-JP" altLang="en-US" sz="1200" dirty="0">
                          <a:effectLst/>
                          <a:latin typeface="Meiryo UI" panose="020B0604030504040204" pitchFamily="50" charset="-128"/>
                          <a:ea typeface="Meiryo UI" panose="020B0604030504040204" pitchFamily="50" charset="-128"/>
                        </a:rPr>
                        <a:t>「未来展望セミナー</a:t>
                      </a:r>
                      <a:r>
                        <a:rPr lang="en-US" altLang="ja-JP" sz="1200" dirty="0" smtClean="0">
                          <a:effectLst/>
                          <a:latin typeface="Meiryo UI" panose="020B0604030504040204" pitchFamily="50" charset="-128"/>
                          <a:ea typeface="Meiryo UI" panose="020B0604030504040204" pitchFamily="50" charset="-128"/>
                        </a:rPr>
                        <a:t>2022</a:t>
                      </a:r>
                      <a:r>
                        <a:rPr lang="ja-JP" altLang="en-US" sz="1200" dirty="0" smtClean="0">
                          <a:effectLst/>
                          <a:latin typeface="Meiryo UI" panose="020B0604030504040204" pitchFamily="50" charset="-128"/>
                          <a:ea typeface="Meiryo UI" panose="020B0604030504040204" pitchFamily="50" charset="-128"/>
                        </a:rPr>
                        <a:t>」</a:t>
                      </a:r>
                      <a:endParaRPr kumimoji="1" lang="en-US" altLang="ja-JP" sz="1200" dirty="0">
                        <a:latin typeface="Meiryo UI" panose="020B0604030504040204" pitchFamily="50" charset="-128"/>
                        <a:ea typeface="Meiryo UI" panose="020B0604030504040204" pitchFamily="50" charset="-128"/>
                      </a:endParaRPr>
                    </a:p>
                  </a:txBody>
                  <a:tcPr anchor="ctr"/>
                </a:tc>
                <a:tc>
                  <a:txBody>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kumimoji="1" lang="ja-JP" altLang="en-US" sz="1200" dirty="0">
                          <a:latin typeface="Meiryo UI" panose="020B0604030504040204" pitchFamily="50" charset="-128"/>
                          <a:ea typeface="Meiryo UI" panose="020B0604030504040204" pitchFamily="50" charset="-128"/>
                        </a:rPr>
                        <a:t>大阪府の</a:t>
                      </a:r>
                      <a:r>
                        <a:rPr kumimoji="1" lang="en-US" altLang="ja-JP" sz="1200" dirty="0" smtClean="0">
                          <a:latin typeface="Meiryo UI" panose="020B0604030504040204" pitchFamily="50" charset="-128"/>
                          <a:ea typeface="Meiryo UI" panose="020B0604030504040204" pitchFamily="50" charset="-128"/>
                        </a:rPr>
                        <a:t>SDGs</a:t>
                      </a:r>
                      <a:r>
                        <a:rPr kumimoji="1" lang="ja-JP" altLang="en-US" sz="1200" dirty="0" smtClean="0">
                          <a:latin typeface="Meiryo UI" panose="020B0604030504040204" pitchFamily="50" charset="-128"/>
                          <a:ea typeface="Meiryo UI" panose="020B0604030504040204" pitchFamily="50" charset="-128"/>
                        </a:rPr>
                        <a:t>の取り組み</a:t>
                      </a:r>
                      <a:endParaRPr kumimoji="1" lang="en-US" altLang="ja-JP" sz="1200" dirty="0">
                        <a:latin typeface="Meiryo UI" panose="020B0604030504040204" pitchFamily="50" charset="-128"/>
                        <a:ea typeface="Meiryo UI" panose="020B0604030504040204" pitchFamily="50" charset="-128"/>
                      </a:endParaRPr>
                    </a:p>
                  </a:txBody>
                  <a:tcPr anchor="ctr"/>
                </a:tc>
                <a:tc>
                  <a:txBody>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講演</a:t>
                      </a:r>
                      <a:endParaRPr kumimoji="1" lang="ja-JP" altLang="en-US"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txBody>
                  <a:tcPr anchor="ctr"/>
                </a:tc>
                <a:extLst>
                  <a:ext uri="{0D108BD9-81ED-4DB2-BD59-A6C34878D82A}">
                    <a16:rowId xmlns:a16="http://schemas.microsoft.com/office/drawing/2014/main" val="1505603153"/>
                  </a:ext>
                </a:extLst>
              </a:tr>
              <a:tr h="435428">
                <a:tc>
                  <a:txBody>
                    <a:bodyPr/>
                    <a:lstStyle/>
                    <a:p>
                      <a:pPr algn="ctr"/>
                      <a:r>
                        <a:rPr kumimoji="1" lang="en-US" altLang="ja-JP" sz="1200" dirty="0" smtClean="0">
                          <a:latin typeface="Meiryo UI" panose="020B0604030504040204" pitchFamily="50" charset="-128"/>
                          <a:ea typeface="Meiryo UI" panose="020B0604030504040204" pitchFamily="50" charset="-128"/>
                        </a:rPr>
                        <a:t>5/21</a:t>
                      </a:r>
                      <a:endParaRPr kumimoji="1" lang="ja-JP" altLang="en-US" sz="1200" dirty="0">
                        <a:latin typeface="Meiryo UI" panose="020B0604030504040204" pitchFamily="50" charset="-128"/>
                        <a:ea typeface="Meiryo UI" panose="020B0604030504040204" pitchFamily="50" charset="-128"/>
                      </a:endParaRPr>
                    </a:p>
                  </a:txBody>
                  <a:tcPr anchor="ctr"/>
                </a:tc>
                <a:tc>
                  <a:txBody>
                    <a:bodyPr/>
                    <a:lstStyle/>
                    <a:p>
                      <a:r>
                        <a:rPr kumimoji="1" lang="ja-JP" altLang="en-US" sz="1200" dirty="0" smtClean="0">
                          <a:effectLst/>
                          <a:latin typeface="Meiryo UI" panose="020B0604030504040204" pitchFamily="50" charset="-128"/>
                          <a:ea typeface="Meiryo UI" panose="020B0604030504040204" pitchFamily="50" charset="-128"/>
                        </a:rPr>
                        <a:t>金光八尾中学校・高等学校</a:t>
                      </a:r>
                      <a:endParaRPr kumimoji="1" lang="ja-JP" altLang="en-US" sz="1200" dirty="0">
                        <a:latin typeface="Meiryo UI" panose="020B0604030504040204" pitchFamily="50" charset="-128"/>
                        <a:ea typeface="Meiryo UI" panose="020B0604030504040204" pitchFamily="50" charset="-128"/>
                      </a:endParaRPr>
                    </a:p>
                  </a:txBody>
                  <a:tcPr anchor="ctr"/>
                </a:tc>
                <a:tc>
                  <a:txBody>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kumimoji="1" lang="en-US" altLang="ja-JP" sz="1200" dirty="0" smtClean="0">
                          <a:latin typeface="Meiryo UI" panose="020B0604030504040204" pitchFamily="50" charset="-128"/>
                          <a:ea typeface="Meiryo UI" panose="020B0604030504040204" pitchFamily="50" charset="-128"/>
                        </a:rPr>
                        <a:t>SDGs</a:t>
                      </a:r>
                      <a:r>
                        <a:rPr kumimoji="1" lang="ja-JP" altLang="en-US" sz="1200" dirty="0" smtClean="0">
                          <a:latin typeface="Meiryo UI" panose="020B0604030504040204" pitchFamily="50" charset="-128"/>
                          <a:ea typeface="Meiryo UI" panose="020B0604030504040204" pitchFamily="50" charset="-128"/>
                        </a:rPr>
                        <a:t>の推進に向けた取り組みについて</a:t>
                      </a:r>
                      <a:endParaRPr kumimoji="1" lang="en-US" altLang="ja-JP" sz="1200" dirty="0">
                        <a:latin typeface="Meiryo UI" panose="020B0604030504040204" pitchFamily="50" charset="-128"/>
                        <a:ea typeface="Meiryo UI" panose="020B0604030504040204" pitchFamily="50" charset="-128"/>
                      </a:endParaRPr>
                    </a:p>
                  </a:txBody>
                  <a:tcPr anchor="ctr"/>
                </a:tc>
                <a:tc>
                  <a:txBody>
                    <a:bodyPr/>
                    <a:lstStyle/>
                    <a:p>
                      <a:r>
                        <a:rPr kumimoji="1" lang="ja-JP" altLang="en-US" sz="1200" dirty="0" smtClean="0">
                          <a:latin typeface="Meiryo UI" panose="020B0604030504040204" pitchFamily="50" charset="-128"/>
                          <a:ea typeface="Meiryo UI" panose="020B0604030504040204" pitchFamily="50" charset="-128"/>
                        </a:rPr>
                        <a:t>講義</a:t>
                      </a:r>
                      <a:endParaRPr kumimoji="1" lang="ja-JP" altLang="en-US" sz="1200" dirty="0">
                        <a:latin typeface="Meiryo UI" panose="020B0604030504040204" pitchFamily="50" charset="-128"/>
                        <a:ea typeface="Meiryo UI" panose="020B0604030504040204" pitchFamily="50" charset="-128"/>
                      </a:endParaRPr>
                    </a:p>
                  </a:txBody>
                  <a:tcPr anchor="ctr"/>
                </a:tc>
                <a:extLst>
                  <a:ext uri="{0D108BD9-81ED-4DB2-BD59-A6C34878D82A}">
                    <a16:rowId xmlns:a16="http://schemas.microsoft.com/office/drawing/2014/main" val="1687565725"/>
                  </a:ext>
                </a:extLst>
              </a:tr>
              <a:tr h="478971">
                <a:tc>
                  <a:txBody>
                    <a:bodyPr/>
                    <a:lstStyle/>
                    <a:p>
                      <a:pPr algn="ctr"/>
                      <a:r>
                        <a:rPr kumimoji="1" lang="en-US" altLang="ja-JP" sz="1200" dirty="0" smtClean="0">
                          <a:latin typeface="Meiryo UI" panose="020B0604030504040204" pitchFamily="50" charset="-128"/>
                          <a:ea typeface="Meiryo UI" panose="020B0604030504040204" pitchFamily="50" charset="-128"/>
                        </a:rPr>
                        <a:t>6/13</a:t>
                      </a:r>
                      <a:endParaRPr kumimoji="1" lang="ja-JP" altLang="en-US" sz="1200" dirty="0">
                        <a:latin typeface="Meiryo UI" panose="020B0604030504040204" pitchFamily="50" charset="-128"/>
                        <a:ea typeface="Meiryo UI" panose="020B0604030504040204" pitchFamily="50" charset="-128"/>
                      </a:endParaRPr>
                    </a:p>
                  </a:txBody>
                  <a:tcPr anchor="ctr"/>
                </a:tc>
                <a:tc>
                  <a:txBody>
                    <a:bodyPr/>
                    <a:lstStyle/>
                    <a:p>
                      <a:r>
                        <a:rPr kumimoji="1" lang="ja-JP" altLang="en-US" sz="1200" dirty="0" smtClean="0">
                          <a:effectLst/>
                          <a:latin typeface="Meiryo UI" panose="020B0604030504040204" pitchFamily="50" charset="-128"/>
                          <a:ea typeface="Meiryo UI" panose="020B0604030504040204" pitchFamily="50" charset="-128"/>
                        </a:rPr>
                        <a:t>大阪公立大学（経済学部）</a:t>
                      </a:r>
                      <a:endParaRPr kumimoji="1" lang="en-US" altLang="ja-JP" sz="1200" dirty="0">
                        <a:effectLst/>
                        <a:latin typeface="Meiryo UI" panose="020B0604030504040204" pitchFamily="50" charset="-128"/>
                        <a:ea typeface="Meiryo UI" panose="020B0604030504040204" pitchFamily="50" charset="-128"/>
                      </a:endParaRPr>
                    </a:p>
                  </a:txBody>
                  <a:tcPr anchor="ctr"/>
                </a:tc>
                <a:tc>
                  <a:txBody>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kumimoji="1" lang="en-US" altLang="ja-JP" sz="1200" dirty="0" smtClean="0">
                          <a:latin typeface="Meiryo UI" panose="020B0604030504040204" pitchFamily="50" charset="-128"/>
                          <a:ea typeface="Meiryo UI" panose="020B0604030504040204" pitchFamily="50" charset="-128"/>
                        </a:rPr>
                        <a:t>SDGs</a:t>
                      </a:r>
                      <a:r>
                        <a:rPr kumimoji="1" lang="ja-JP" altLang="en-US" sz="1200" dirty="0" smtClean="0">
                          <a:latin typeface="Meiryo UI" panose="020B0604030504040204" pitchFamily="50" charset="-128"/>
                          <a:ea typeface="Meiryo UI" panose="020B0604030504040204" pitchFamily="50" charset="-128"/>
                        </a:rPr>
                        <a:t>の推進に向けた取り組みについて</a:t>
                      </a:r>
                    </a:p>
                  </a:txBody>
                  <a:tcPr anchor="ctr"/>
                </a:tc>
                <a:tc>
                  <a:txBody>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講義</a:t>
                      </a:r>
                      <a:endParaRPr kumimoji="1" lang="ja-JP" altLang="en-US"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txBody>
                  <a:tcPr anchor="ctr"/>
                </a:tc>
                <a:extLst>
                  <a:ext uri="{0D108BD9-81ED-4DB2-BD59-A6C34878D82A}">
                    <a16:rowId xmlns:a16="http://schemas.microsoft.com/office/drawing/2014/main" val="1577999119"/>
                  </a:ext>
                </a:extLst>
              </a:tr>
              <a:tr h="566057">
                <a:tc>
                  <a:txBody>
                    <a:bodyPr/>
                    <a:lstStyle/>
                    <a:p>
                      <a:pPr algn="ctr"/>
                      <a:r>
                        <a:rPr kumimoji="1" lang="en-US" altLang="ja-JP" sz="1200" dirty="0" smtClean="0">
                          <a:latin typeface="Meiryo UI" panose="020B0604030504040204" pitchFamily="50" charset="-128"/>
                          <a:ea typeface="Meiryo UI" panose="020B0604030504040204" pitchFamily="50" charset="-128"/>
                        </a:rPr>
                        <a:t>10/24</a:t>
                      </a:r>
                      <a:endParaRPr kumimoji="1" lang="ja-JP" altLang="en-US" sz="1200" dirty="0">
                        <a:latin typeface="Meiryo UI" panose="020B0604030504040204" pitchFamily="50" charset="-128"/>
                        <a:ea typeface="Meiryo UI" panose="020B0604030504040204" pitchFamily="50" charset="-128"/>
                      </a:endParaRPr>
                    </a:p>
                  </a:txBody>
                  <a:tcPr anchor="ctr"/>
                </a:tc>
                <a:tc>
                  <a:txBody>
                    <a:bodyPr/>
                    <a:lstStyle/>
                    <a:p>
                      <a:r>
                        <a:rPr kumimoji="1" lang="ja-JP" altLang="en-US" sz="1200" dirty="0" smtClean="0">
                          <a:latin typeface="Meiryo UI" panose="020B0604030504040204" pitchFamily="50" charset="-128"/>
                          <a:ea typeface="Meiryo UI" panose="020B0604030504040204" pitchFamily="50" charset="-128"/>
                        </a:rPr>
                        <a:t>大和大学</a:t>
                      </a:r>
                      <a:endParaRPr kumimoji="1" lang="en-US" altLang="ja-JP" sz="1200" dirty="0" smtClean="0">
                        <a:latin typeface="Meiryo UI" panose="020B0604030504040204" pitchFamily="50" charset="-128"/>
                        <a:ea typeface="Meiryo UI" panose="020B0604030504040204" pitchFamily="50" charset="-128"/>
                      </a:endParaRPr>
                    </a:p>
                    <a:p>
                      <a:r>
                        <a:rPr kumimoji="1" lang="ja-JP" altLang="en-US" sz="1200" dirty="0" smtClean="0">
                          <a:latin typeface="Meiryo UI" panose="020B0604030504040204" pitchFamily="50" charset="-128"/>
                          <a:ea typeface="Meiryo UI" panose="020B0604030504040204" pitchFamily="50" charset="-128"/>
                        </a:rPr>
                        <a:t>「</a:t>
                      </a:r>
                      <a:r>
                        <a:rPr kumimoji="1" lang="en-US" altLang="ja-JP" sz="1200" dirty="0" smtClean="0">
                          <a:latin typeface="Meiryo UI" panose="020B0604030504040204" pitchFamily="50" charset="-128"/>
                          <a:ea typeface="Meiryo UI" panose="020B0604030504040204" pitchFamily="50" charset="-128"/>
                        </a:rPr>
                        <a:t>SDGs </a:t>
                      </a:r>
                      <a:r>
                        <a:rPr kumimoji="1" lang="ja-JP" altLang="en-US" sz="1200" dirty="0" smtClean="0">
                          <a:latin typeface="Meiryo UI" panose="020B0604030504040204" pitchFamily="50" charset="-128"/>
                          <a:ea typeface="Meiryo UI" panose="020B0604030504040204" pitchFamily="50" charset="-128"/>
                        </a:rPr>
                        <a:t>今、私たちにできること」</a:t>
                      </a:r>
                      <a:endParaRPr kumimoji="1" lang="ja-JP" altLang="en-US" sz="1200" dirty="0">
                        <a:latin typeface="Meiryo UI" panose="020B0604030504040204" pitchFamily="50" charset="-128"/>
                        <a:ea typeface="Meiryo UI" panose="020B0604030504040204" pitchFamily="50" charset="-128"/>
                      </a:endParaRPr>
                    </a:p>
                  </a:txBody>
                  <a:tcPr anchor="ctr"/>
                </a:tc>
                <a:tc>
                  <a:txBody>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kumimoji="1" lang="en-US" altLang="ja-JP" sz="1200" dirty="0" smtClean="0">
                          <a:latin typeface="Meiryo UI" panose="020B0604030504040204" pitchFamily="50" charset="-128"/>
                          <a:ea typeface="Meiryo UI" panose="020B0604030504040204" pitchFamily="50" charset="-128"/>
                        </a:rPr>
                        <a:t>SDGs</a:t>
                      </a:r>
                      <a:r>
                        <a:rPr kumimoji="1" lang="ja-JP" altLang="en-US" sz="1200" dirty="0" smtClean="0">
                          <a:latin typeface="Meiryo UI" panose="020B0604030504040204" pitchFamily="50" charset="-128"/>
                          <a:ea typeface="Meiryo UI" panose="020B0604030504040204" pitchFamily="50" charset="-128"/>
                        </a:rPr>
                        <a:t>の推進に向けた大阪府の取り組みについて</a:t>
                      </a:r>
                      <a:endParaRPr kumimoji="1" lang="en-US" altLang="ja-JP" sz="1200" dirty="0" smtClean="0">
                        <a:latin typeface="Meiryo UI" panose="020B0604030504040204" pitchFamily="50" charset="-128"/>
                        <a:ea typeface="Meiryo UI" panose="020B0604030504040204" pitchFamily="50" charset="-128"/>
                      </a:endParaRPr>
                    </a:p>
                  </a:txBody>
                  <a:tcPr anchor="ctr"/>
                </a:tc>
                <a:tc>
                  <a:txBody>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講義</a:t>
                      </a:r>
                      <a:endParaRPr kumimoji="1" lang="ja-JP" altLang="en-US"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txBody>
                  <a:tcPr anchor="ctr"/>
                </a:tc>
                <a:extLst>
                  <a:ext uri="{0D108BD9-81ED-4DB2-BD59-A6C34878D82A}">
                    <a16:rowId xmlns:a16="http://schemas.microsoft.com/office/drawing/2014/main" val="2735139828"/>
                  </a:ext>
                </a:extLst>
              </a:tr>
              <a:tr h="566057">
                <a:tc>
                  <a:txBody>
                    <a:bodyPr/>
                    <a:lstStyle/>
                    <a:p>
                      <a:pPr algn="ctr"/>
                      <a:r>
                        <a:rPr kumimoji="1" lang="en-US" altLang="ja-JP" sz="1200" dirty="0" smtClean="0">
                          <a:latin typeface="Meiryo UI" panose="020B0604030504040204" pitchFamily="50" charset="-128"/>
                          <a:ea typeface="Meiryo UI" panose="020B0604030504040204" pitchFamily="50" charset="-128"/>
                        </a:rPr>
                        <a:t>12/8</a:t>
                      </a:r>
                      <a:endParaRPr kumimoji="1" lang="ja-JP" altLang="en-US" sz="1200" dirty="0">
                        <a:latin typeface="Meiryo UI" panose="020B0604030504040204" pitchFamily="50" charset="-128"/>
                        <a:ea typeface="Meiryo UI" panose="020B0604030504040204" pitchFamily="50" charset="-128"/>
                      </a:endParaRPr>
                    </a:p>
                  </a:txBody>
                  <a:tcPr anchor="ctr"/>
                </a:tc>
                <a:tc>
                  <a:txBody>
                    <a:bodyPr/>
                    <a:lstStyle/>
                    <a:p>
                      <a:r>
                        <a:rPr kumimoji="1" lang="zh-CN" altLang="en-US" sz="1200" dirty="0" smtClean="0">
                          <a:latin typeface="Meiryo UI" panose="020B0604030504040204" pitchFamily="50" charset="-128"/>
                          <a:ea typeface="Meiryo UI" panose="020B0604030504040204" pitchFamily="50" charset="-128"/>
                        </a:rPr>
                        <a:t>大阪商業大学</a:t>
                      </a:r>
                    </a:p>
                    <a:p>
                      <a:r>
                        <a:rPr kumimoji="1" lang="zh-CN" altLang="en-US" sz="1200" dirty="0" smtClean="0">
                          <a:latin typeface="Meiryo UI" panose="020B0604030504040204" pitchFamily="50" charset="-128"/>
                          <a:ea typeface="Meiryo UI" panose="020B0604030504040204" pitchFamily="50" charset="-128"/>
                        </a:rPr>
                        <a:t>「大阪商業大学企業交流会　定例会」</a:t>
                      </a:r>
                      <a:endParaRPr kumimoji="1" lang="ja-JP" altLang="en-US" sz="1200" dirty="0">
                        <a:latin typeface="Meiryo UI" panose="020B0604030504040204" pitchFamily="50" charset="-128"/>
                        <a:ea typeface="Meiryo UI" panose="020B0604030504040204" pitchFamily="50" charset="-128"/>
                      </a:endParaRPr>
                    </a:p>
                  </a:txBody>
                  <a:tcPr anchor="ctr"/>
                </a:tc>
                <a:tc>
                  <a:txBody>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kumimoji="1" lang="en-US" altLang="ja-JP" sz="1200" dirty="0" smtClean="0">
                          <a:latin typeface="Meiryo UI" panose="020B0604030504040204" pitchFamily="50" charset="-128"/>
                          <a:ea typeface="Meiryo UI" panose="020B0604030504040204" pitchFamily="50" charset="-128"/>
                        </a:rPr>
                        <a:t>SDGs</a:t>
                      </a:r>
                      <a:r>
                        <a:rPr kumimoji="1" lang="ja-JP" altLang="en-US" sz="1200" dirty="0" smtClean="0">
                          <a:latin typeface="Meiryo UI" panose="020B0604030504040204" pitchFamily="50" charset="-128"/>
                          <a:ea typeface="Meiryo UI" panose="020B0604030504040204" pitchFamily="50" charset="-128"/>
                        </a:rPr>
                        <a:t>の推進に向けた大阪府の取り組みについて</a:t>
                      </a:r>
                      <a:endParaRPr kumimoji="1" lang="en-US" altLang="ja-JP" sz="1200" dirty="0" smtClean="0">
                        <a:latin typeface="Meiryo UI" panose="020B0604030504040204" pitchFamily="50" charset="-128"/>
                        <a:ea typeface="Meiryo UI" panose="020B0604030504040204" pitchFamily="50" charset="-128"/>
                      </a:endParaRPr>
                    </a:p>
                  </a:txBody>
                  <a:tcPr anchor="ctr"/>
                </a:tc>
                <a:tc>
                  <a:txBody>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講義</a:t>
                      </a:r>
                      <a:endParaRPr kumimoji="1" lang="ja-JP" altLang="en-US"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txBody>
                  <a:tcPr anchor="ctr"/>
                </a:tc>
                <a:extLst>
                  <a:ext uri="{0D108BD9-81ED-4DB2-BD59-A6C34878D82A}">
                    <a16:rowId xmlns:a16="http://schemas.microsoft.com/office/drawing/2014/main" val="704634203"/>
                  </a:ext>
                </a:extLst>
              </a:tr>
              <a:tr h="566057">
                <a:tc>
                  <a:txBody>
                    <a:bodyPr/>
                    <a:lstStyle/>
                    <a:p>
                      <a:pPr algn="ctr"/>
                      <a:r>
                        <a:rPr kumimoji="1" lang="en-US" altLang="ja-JP" sz="1200" dirty="0" smtClean="0">
                          <a:latin typeface="Meiryo UI" panose="020B0604030504040204" pitchFamily="50" charset="-128"/>
                          <a:ea typeface="Meiryo UI" panose="020B0604030504040204" pitchFamily="50" charset="-128"/>
                        </a:rPr>
                        <a:t>12/16</a:t>
                      </a:r>
                      <a:endParaRPr kumimoji="1" lang="ja-JP" altLang="en-US" sz="1200" dirty="0">
                        <a:latin typeface="Meiryo UI" panose="020B0604030504040204" pitchFamily="50" charset="-128"/>
                        <a:ea typeface="Meiryo UI" panose="020B0604030504040204" pitchFamily="50" charset="-128"/>
                      </a:endParaRPr>
                    </a:p>
                  </a:txBody>
                  <a:tcPr anchor="ctr"/>
                </a:tc>
                <a:tc>
                  <a:txBody>
                    <a:bodyPr/>
                    <a:lstStyle/>
                    <a:p>
                      <a:r>
                        <a:rPr kumimoji="1" lang="zh-TW" altLang="en-US" sz="1200" dirty="0" smtClean="0">
                          <a:latin typeface="Meiryo UI" panose="020B0604030504040204" pitchFamily="50" charset="-128"/>
                          <a:ea typeface="Meiryo UI" panose="020B0604030504040204" pitchFamily="50" charset="-128"/>
                        </a:rPr>
                        <a:t>大阪高齢者大学　講義</a:t>
                      </a:r>
                      <a:endParaRPr kumimoji="1" lang="ja-JP" altLang="en-US" sz="1200" dirty="0">
                        <a:latin typeface="Meiryo UI" panose="020B0604030504040204" pitchFamily="50" charset="-128"/>
                        <a:ea typeface="Meiryo UI" panose="020B0604030504040204" pitchFamily="50" charset="-128"/>
                      </a:endParaRPr>
                    </a:p>
                  </a:txBody>
                  <a:tcPr anchor="ctr"/>
                </a:tc>
                <a:tc>
                  <a:txBody>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kumimoji="1" lang="ja-JP" altLang="en-US" sz="1200" dirty="0" smtClean="0">
                          <a:latin typeface="Meiryo UI" panose="020B0604030504040204" pitchFamily="50" charset="-128"/>
                          <a:ea typeface="Meiryo UI" panose="020B0604030504040204" pitchFamily="50" charset="-128"/>
                        </a:rPr>
                        <a:t>住み続けられるまちづくりを（大阪府の</a:t>
                      </a:r>
                      <a:r>
                        <a:rPr kumimoji="1" lang="en-US" altLang="ja-JP" sz="1200" dirty="0" smtClean="0">
                          <a:latin typeface="Meiryo UI" panose="020B0604030504040204" pitchFamily="50" charset="-128"/>
                          <a:ea typeface="Meiryo UI" panose="020B0604030504040204" pitchFamily="50" charset="-128"/>
                        </a:rPr>
                        <a:t>SDGs</a:t>
                      </a:r>
                      <a:r>
                        <a:rPr kumimoji="1" lang="ja-JP" altLang="en-US" sz="1200" dirty="0" smtClean="0">
                          <a:latin typeface="Meiryo UI" panose="020B0604030504040204" pitchFamily="50" charset="-128"/>
                          <a:ea typeface="Meiryo UI" panose="020B0604030504040204" pitchFamily="50" charset="-128"/>
                        </a:rPr>
                        <a:t>推進について）</a:t>
                      </a:r>
                      <a:endParaRPr kumimoji="1" lang="en-US" altLang="ja-JP" sz="1200" dirty="0" smtClean="0">
                        <a:latin typeface="Meiryo UI" panose="020B0604030504040204" pitchFamily="50" charset="-128"/>
                        <a:ea typeface="Meiryo UI" panose="020B0604030504040204" pitchFamily="50" charset="-128"/>
                      </a:endParaRPr>
                    </a:p>
                  </a:txBody>
                  <a:tcPr anchor="ctr"/>
                </a:tc>
                <a:tc>
                  <a:txBody>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講義</a:t>
                      </a:r>
                      <a:endParaRPr kumimoji="1" lang="ja-JP" altLang="en-US"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txBody>
                  <a:tcPr anchor="ctr"/>
                </a:tc>
                <a:extLst>
                  <a:ext uri="{0D108BD9-81ED-4DB2-BD59-A6C34878D82A}">
                    <a16:rowId xmlns:a16="http://schemas.microsoft.com/office/drawing/2014/main" val="428198994"/>
                  </a:ext>
                </a:extLst>
              </a:tr>
            </a:tbl>
          </a:graphicData>
        </a:graphic>
      </p:graphicFrame>
      <p:pic>
        <p:nvPicPr>
          <p:cNvPr id="1030" name="Picture 6" descr="校門のイラスト"/>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488426" y="5567166"/>
            <a:ext cx="1411311" cy="1411311"/>
          </a:xfrm>
          <a:prstGeom prst="rect">
            <a:avLst/>
          </a:prstGeom>
          <a:noFill/>
          <a:extLst>
            <a:ext uri="{909E8E84-426E-40DD-AFC4-6F175D3DCCD1}">
              <a14:hiddenFill xmlns:a14="http://schemas.microsoft.com/office/drawing/2010/main">
                <a:solidFill>
                  <a:srgbClr val="FFFFFF"/>
                </a:solidFill>
              </a14:hiddenFill>
            </a:ext>
          </a:extLst>
        </p:spPr>
      </p:pic>
      <p:sp>
        <p:nvSpPr>
          <p:cNvPr id="3" name="スライド番号プレースホルダー 2"/>
          <p:cNvSpPr>
            <a:spLocks noGrp="1"/>
          </p:cNvSpPr>
          <p:nvPr>
            <p:ph type="sldNum" sz="quarter" idx="12"/>
          </p:nvPr>
        </p:nvSpPr>
        <p:spPr>
          <a:xfrm>
            <a:off x="9448800" y="6459651"/>
            <a:ext cx="2743200" cy="365125"/>
          </a:xfrm>
        </p:spPr>
        <p:txBody>
          <a:bodyPr/>
          <a:lstStyle/>
          <a:p>
            <a:fld id="{C9D87D91-12A4-4BCD-BC1C-9D22FB415AC1}" type="slidenum">
              <a:rPr kumimoji="1" lang="ja-JP" altLang="en-US" smtClean="0"/>
              <a:t>4</a:t>
            </a:fld>
            <a:endParaRPr kumimoji="1" lang="ja-JP" altLang="en-US" dirty="0"/>
          </a:p>
        </p:txBody>
      </p:sp>
    </p:spTree>
    <p:extLst>
      <p:ext uri="{BB962C8B-B14F-4D97-AF65-F5344CB8AC3E}">
        <p14:creationId xmlns:p14="http://schemas.microsoft.com/office/powerpoint/2010/main" val="99438350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p:cNvSpPr txBox="1"/>
          <p:nvPr/>
        </p:nvSpPr>
        <p:spPr>
          <a:xfrm>
            <a:off x="291148" y="1512981"/>
            <a:ext cx="11459997" cy="338554"/>
          </a:xfrm>
          <a:prstGeom prst="rect">
            <a:avLst/>
          </a:prstGeom>
          <a:noFill/>
        </p:spPr>
        <p:txBody>
          <a:bodyPr wrap="square" rtlCol="0">
            <a:spAutoFit/>
          </a:bodyPr>
          <a:lstStyle/>
          <a:p>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企業や各種団体と連携し、</a:t>
            </a:r>
            <a:r>
              <a:rPr lang="en-US" altLang="ja-JP" sz="1600" dirty="0" smtClean="0">
                <a:latin typeface="+mn-ea"/>
              </a:rPr>
              <a:t> </a:t>
            </a:r>
            <a:r>
              <a:rPr lang="en-US" altLang="ja-JP" sz="1600" dirty="0">
                <a:latin typeface="+mn-ea"/>
              </a:rPr>
              <a:t>SDGs</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に関する大阪府の取組み等について講演を行いました。</a:t>
            </a:r>
            <a:endParaRPr kumimoji="1" lang="en-US" altLang="ja-JP" sz="1600" dirty="0"/>
          </a:p>
        </p:txBody>
      </p:sp>
      <p:sp>
        <p:nvSpPr>
          <p:cNvPr id="5" name="タイトル 1"/>
          <p:cNvSpPr>
            <a:spLocks noGrp="1"/>
          </p:cNvSpPr>
          <p:nvPr>
            <p:ph type="title"/>
          </p:nvPr>
        </p:nvSpPr>
        <p:spPr>
          <a:xfrm>
            <a:off x="1441382" y="338132"/>
            <a:ext cx="9869557" cy="1325563"/>
          </a:xfrm>
        </p:spPr>
        <p:txBody>
          <a:bodyPr/>
          <a:lstStyle/>
          <a:p>
            <a:r>
              <a:rPr lang="en-US" altLang="ja-JP" dirty="0">
                <a:latin typeface="+mn-ea"/>
              </a:rPr>
              <a:t>SDGs</a:t>
            </a:r>
            <a:r>
              <a:rPr kumimoji="1" lang="ja-JP" altLang="en-US" dirty="0"/>
              <a:t>に関する講演・講義</a:t>
            </a:r>
          </a:p>
        </p:txBody>
      </p:sp>
      <p:sp>
        <p:nvSpPr>
          <p:cNvPr id="2" name="スライド番号プレースホルダー 1"/>
          <p:cNvSpPr>
            <a:spLocks noGrp="1"/>
          </p:cNvSpPr>
          <p:nvPr>
            <p:ph type="sldNum" sz="quarter" idx="12"/>
          </p:nvPr>
        </p:nvSpPr>
        <p:spPr/>
        <p:txBody>
          <a:bodyPr/>
          <a:lstStyle/>
          <a:p>
            <a:fld id="{C9D87D91-12A4-4BCD-BC1C-9D22FB415AC1}" type="slidenum">
              <a:rPr kumimoji="1" lang="ja-JP" altLang="en-US" smtClean="0"/>
              <a:t>5</a:t>
            </a:fld>
            <a:endParaRPr kumimoji="1" lang="ja-JP" altLang="en-US" dirty="0"/>
          </a:p>
        </p:txBody>
      </p:sp>
      <p:graphicFrame>
        <p:nvGraphicFramePr>
          <p:cNvPr id="8" name="表 7"/>
          <p:cNvGraphicFramePr>
            <a:graphicFrameLocks noGrp="1"/>
          </p:cNvGraphicFramePr>
          <p:nvPr>
            <p:extLst>
              <p:ext uri="{D42A27DB-BD31-4B8C-83A1-F6EECF244321}">
                <p14:modId xmlns:p14="http://schemas.microsoft.com/office/powerpoint/2010/main" val="4047472238"/>
              </p:ext>
            </p:extLst>
          </p:nvPr>
        </p:nvGraphicFramePr>
        <p:xfrm>
          <a:off x="252564" y="1868454"/>
          <a:ext cx="10877176" cy="3756060"/>
        </p:xfrm>
        <a:graphic>
          <a:graphicData uri="http://schemas.openxmlformats.org/drawingml/2006/table">
            <a:tbl>
              <a:tblPr firstRow="1" bandRow="1">
                <a:tableStyleId>{5C22544A-7EE6-4342-B048-85BDC9FD1C3A}</a:tableStyleId>
              </a:tblPr>
              <a:tblGrid>
                <a:gridCol w="1491129">
                  <a:extLst>
                    <a:ext uri="{9D8B030D-6E8A-4147-A177-3AD203B41FA5}">
                      <a16:colId xmlns:a16="http://schemas.microsoft.com/office/drawing/2014/main" val="4115023976"/>
                    </a:ext>
                  </a:extLst>
                </a:gridCol>
                <a:gridCol w="4491318">
                  <a:extLst>
                    <a:ext uri="{9D8B030D-6E8A-4147-A177-3AD203B41FA5}">
                      <a16:colId xmlns:a16="http://schemas.microsoft.com/office/drawing/2014/main" val="1914955686"/>
                    </a:ext>
                  </a:extLst>
                </a:gridCol>
                <a:gridCol w="3550024">
                  <a:extLst>
                    <a:ext uri="{9D8B030D-6E8A-4147-A177-3AD203B41FA5}">
                      <a16:colId xmlns:a16="http://schemas.microsoft.com/office/drawing/2014/main" val="1243040170"/>
                    </a:ext>
                  </a:extLst>
                </a:gridCol>
                <a:gridCol w="1344705">
                  <a:extLst>
                    <a:ext uri="{9D8B030D-6E8A-4147-A177-3AD203B41FA5}">
                      <a16:colId xmlns:a16="http://schemas.microsoft.com/office/drawing/2014/main" val="176403981"/>
                    </a:ext>
                  </a:extLst>
                </a:gridCol>
              </a:tblGrid>
              <a:tr h="367515">
                <a:tc>
                  <a:txBody>
                    <a:bodyPr/>
                    <a:lstStyle/>
                    <a:p>
                      <a:pPr algn="ctr"/>
                      <a:r>
                        <a:rPr kumimoji="1" lang="ja-JP" altLang="en-US" sz="1200" dirty="0">
                          <a:latin typeface="Meiryo UI" panose="020B0604030504040204" pitchFamily="50" charset="-128"/>
                          <a:ea typeface="Meiryo UI" panose="020B0604030504040204" pitchFamily="50" charset="-128"/>
                        </a:rPr>
                        <a:t>実施日</a:t>
                      </a:r>
                    </a:p>
                  </a:txBody>
                  <a:tcPr anchor="ctr"/>
                </a:tc>
                <a:tc>
                  <a:txBody>
                    <a:bodyPr/>
                    <a:lstStyle/>
                    <a:p>
                      <a:pPr algn="ctr"/>
                      <a:r>
                        <a:rPr kumimoji="1" lang="ja-JP" altLang="en-US" sz="1200" dirty="0">
                          <a:latin typeface="Meiryo UI" panose="020B0604030504040204" pitchFamily="50" charset="-128"/>
                          <a:ea typeface="Meiryo UI" panose="020B0604030504040204" pitchFamily="50" charset="-128"/>
                        </a:rPr>
                        <a:t>講演・講義先</a:t>
                      </a:r>
                    </a:p>
                  </a:txBody>
                  <a:tcPr anchor="ctr"/>
                </a:tc>
                <a:tc>
                  <a:txBody>
                    <a:bodyPr/>
                    <a:lstStyle/>
                    <a:p>
                      <a:pPr algn="ctr"/>
                      <a:r>
                        <a:rPr kumimoji="1" lang="ja-JP" altLang="en-US" sz="1200" dirty="0">
                          <a:latin typeface="Meiryo UI" panose="020B0604030504040204" pitchFamily="50" charset="-128"/>
                          <a:ea typeface="Meiryo UI" panose="020B0604030504040204" pitchFamily="50" charset="-128"/>
                        </a:rPr>
                        <a:t>主な講演内容</a:t>
                      </a:r>
                    </a:p>
                  </a:txBody>
                  <a:tcPr anchor="ctr"/>
                </a:tc>
                <a:tc>
                  <a:txBody>
                    <a:bodyPr/>
                    <a:lstStyle/>
                    <a:p>
                      <a:pPr algn="ctr"/>
                      <a:r>
                        <a:rPr kumimoji="1" lang="ja-JP" altLang="en-US" sz="1200" dirty="0">
                          <a:latin typeface="Meiryo UI" panose="020B0604030504040204" pitchFamily="50" charset="-128"/>
                          <a:ea typeface="Meiryo UI" panose="020B0604030504040204" pitchFamily="50" charset="-128"/>
                        </a:rPr>
                        <a:t>備考</a:t>
                      </a:r>
                    </a:p>
                  </a:txBody>
                  <a:tcPr anchor="ctr"/>
                </a:tc>
                <a:extLst>
                  <a:ext uri="{0D108BD9-81ED-4DB2-BD59-A6C34878D82A}">
                    <a16:rowId xmlns:a16="http://schemas.microsoft.com/office/drawing/2014/main" val="3564688566"/>
                  </a:ext>
                </a:extLst>
              </a:tr>
              <a:tr h="367515">
                <a:tc>
                  <a:txBody>
                    <a:bodyPr/>
                    <a:lstStyle/>
                    <a:p>
                      <a:pPr algn="ctr"/>
                      <a:r>
                        <a:rPr kumimoji="1" lang="en-US" altLang="ja-JP" sz="1200" dirty="0" smtClean="0">
                          <a:latin typeface="Meiryo UI" panose="020B0604030504040204" pitchFamily="50" charset="-128"/>
                          <a:ea typeface="Meiryo UI" panose="020B0604030504040204" pitchFamily="50" charset="-128"/>
                        </a:rPr>
                        <a:t>7/26</a:t>
                      </a:r>
                    </a:p>
                  </a:txBody>
                  <a:tcPr anchor="ctr"/>
                </a:tc>
                <a:tc>
                  <a:txBody>
                    <a:bodyPr/>
                    <a:lstStyle/>
                    <a:p>
                      <a:r>
                        <a:rPr kumimoji="1" lang="ja-JP" altLang="en-US" sz="1200" dirty="0" smtClean="0">
                          <a:latin typeface="Meiryo UI" panose="020B0604030504040204" pitchFamily="50" charset="-128"/>
                          <a:ea typeface="Meiryo UI" panose="020B0604030504040204" pitchFamily="50" charset="-128"/>
                        </a:rPr>
                        <a:t>守口市内企業向け</a:t>
                      </a:r>
                      <a:r>
                        <a:rPr kumimoji="1" lang="en-US" altLang="ja-JP" sz="1200" dirty="0" smtClean="0">
                          <a:latin typeface="Meiryo UI" panose="020B0604030504040204" pitchFamily="50" charset="-128"/>
                          <a:ea typeface="Meiryo UI" panose="020B0604030504040204" pitchFamily="50" charset="-128"/>
                        </a:rPr>
                        <a:t>SDGs</a:t>
                      </a:r>
                      <a:r>
                        <a:rPr kumimoji="1" lang="ja-JP" altLang="en-US" sz="1200" dirty="0" smtClean="0">
                          <a:latin typeface="Meiryo UI" panose="020B0604030504040204" pitchFamily="50" charset="-128"/>
                          <a:ea typeface="Meiryo UI" panose="020B0604030504040204" pitchFamily="50" charset="-128"/>
                        </a:rPr>
                        <a:t>セミナー</a:t>
                      </a:r>
                      <a:endParaRPr kumimoji="1" lang="ja-JP" altLang="en-US" sz="1200" dirty="0">
                        <a:latin typeface="Meiryo UI" panose="020B0604030504040204" pitchFamily="50" charset="-128"/>
                        <a:ea typeface="Meiryo UI" panose="020B0604030504040204" pitchFamily="50" charset="-128"/>
                      </a:endParaRPr>
                    </a:p>
                  </a:txBody>
                  <a:tcPr anchor="ctr"/>
                </a:tc>
                <a:tc>
                  <a:txBody>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kumimoji="1" lang="en-US" altLang="ja-JP" sz="1200" dirty="0" smtClean="0">
                          <a:latin typeface="Meiryo UI" panose="020B0604030504040204" pitchFamily="50" charset="-128"/>
                          <a:ea typeface="Meiryo UI" panose="020B0604030504040204" pitchFamily="50" charset="-128"/>
                        </a:rPr>
                        <a:t>SDGs</a:t>
                      </a:r>
                      <a:r>
                        <a:rPr kumimoji="1" lang="ja-JP" altLang="en-US" sz="1200" dirty="0" smtClean="0">
                          <a:latin typeface="Meiryo UI" panose="020B0604030504040204" pitchFamily="50" charset="-128"/>
                          <a:ea typeface="Meiryo UI" panose="020B0604030504040204" pitchFamily="50" charset="-128"/>
                        </a:rPr>
                        <a:t>の推進に向けた取り組みについて</a:t>
                      </a:r>
                      <a:endParaRPr kumimoji="1" lang="en-US" altLang="ja-JP" sz="1200" dirty="0">
                        <a:latin typeface="Meiryo UI" panose="020B0604030504040204" pitchFamily="50" charset="-128"/>
                        <a:ea typeface="Meiryo UI" panose="020B0604030504040204" pitchFamily="50" charset="-128"/>
                      </a:endParaRPr>
                    </a:p>
                  </a:txBody>
                  <a:tcPr anchor="ctr"/>
                </a:tc>
                <a:tc>
                  <a:txBody>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講義</a:t>
                      </a:r>
                      <a:endParaRPr kumimoji="1" lang="ja-JP" altLang="en-US"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txBody>
                  <a:tcPr anchor="ctr"/>
                </a:tc>
                <a:extLst>
                  <a:ext uri="{0D108BD9-81ED-4DB2-BD59-A6C34878D82A}">
                    <a16:rowId xmlns:a16="http://schemas.microsoft.com/office/drawing/2014/main" val="1788658199"/>
                  </a:ext>
                </a:extLst>
              </a:tr>
              <a:tr h="367515">
                <a:tc>
                  <a:txBody>
                    <a:bodyPr/>
                    <a:lstStyle/>
                    <a:p>
                      <a:pPr algn="ctr"/>
                      <a:r>
                        <a:rPr kumimoji="1" lang="en-US" altLang="ja-JP" sz="1200" dirty="0" smtClean="0">
                          <a:latin typeface="Meiryo UI" panose="020B0604030504040204" pitchFamily="50" charset="-128"/>
                          <a:ea typeface="Meiryo UI" panose="020B0604030504040204" pitchFamily="50" charset="-128"/>
                        </a:rPr>
                        <a:t>7/27</a:t>
                      </a:r>
                      <a:endParaRPr kumimoji="1" lang="ja-JP" altLang="en-US" sz="1200" dirty="0">
                        <a:latin typeface="Meiryo UI" panose="020B0604030504040204" pitchFamily="50" charset="-128"/>
                        <a:ea typeface="Meiryo UI" panose="020B0604030504040204" pitchFamily="50" charset="-128"/>
                      </a:endParaRPr>
                    </a:p>
                  </a:txBody>
                  <a:tcPr anchor="ctr"/>
                </a:tc>
                <a:tc>
                  <a:txBody>
                    <a:bodyPr/>
                    <a:lstStyle/>
                    <a:p>
                      <a:r>
                        <a:rPr kumimoji="1" lang="ja-JP" altLang="en-US" sz="1200" dirty="0" smtClean="0">
                          <a:latin typeface="Meiryo UI" panose="020B0604030504040204" pitchFamily="50" charset="-128"/>
                          <a:ea typeface="Meiryo UI" panose="020B0604030504040204" pitchFamily="50" charset="-128"/>
                        </a:rPr>
                        <a:t>福島区女性会</a:t>
                      </a:r>
                      <a:endParaRPr kumimoji="1" lang="ja-JP" altLang="en-US" sz="1200" dirty="0">
                        <a:latin typeface="Meiryo UI" panose="020B0604030504040204" pitchFamily="50" charset="-128"/>
                        <a:ea typeface="Meiryo UI" panose="020B0604030504040204" pitchFamily="50" charset="-128"/>
                      </a:endParaRPr>
                    </a:p>
                  </a:txBody>
                  <a:tcPr anchor="ctr"/>
                </a:tc>
                <a:tc>
                  <a:txBody>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kumimoji="1" lang="en-US" altLang="ja-JP" sz="1200" dirty="0" smtClean="0">
                          <a:latin typeface="Meiryo UI" panose="020B0604030504040204" pitchFamily="50" charset="-128"/>
                          <a:ea typeface="Meiryo UI" panose="020B0604030504040204" pitchFamily="50" charset="-128"/>
                        </a:rPr>
                        <a:t>SDGs</a:t>
                      </a:r>
                      <a:r>
                        <a:rPr kumimoji="1" lang="ja-JP" altLang="en-US" sz="1200" dirty="0" smtClean="0">
                          <a:latin typeface="Meiryo UI" panose="020B0604030504040204" pitchFamily="50" charset="-128"/>
                          <a:ea typeface="Meiryo UI" panose="020B0604030504040204" pitchFamily="50" charset="-128"/>
                        </a:rPr>
                        <a:t>の推進に向けた取り組みについて</a:t>
                      </a:r>
                      <a:endParaRPr kumimoji="1" lang="en-US" altLang="ja-JP" sz="1200" dirty="0" smtClean="0">
                        <a:latin typeface="Meiryo UI" panose="020B0604030504040204" pitchFamily="50" charset="-128"/>
                        <a:ea typeface="Meiryo UI" panose="020B0604030504040204" pitchFamily="50" charset="-128"/>
                      </a:endParaRPr>
                    </a:p>
                  </a:txBody>
                  <a:tcPr anchor="ctr"/>
                </a:tc>
                <a:tc>
                  <a:txBody>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講義</a:t>
                      </a:r>
                      <a:endParaRPr kumimoji="1" lang="ja-JP" altLang="en-US"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txBody>
                  <a:tcPr anchor="ctr"/>
                </a:tc>
                <a:extLst>
                  <a:ext uri="{0D108BD9-81ED-4DB2-BD59-A6C34878D82A}">
                    <a16:rowId xmlns:a16="http://schemas.microsoft.com/office/drawing/2014/main" val="3253694189"/>
                  </a:ext>
                </a:extLst>
              </a:tr>
              <a:tr h="367515">
                <a:tc>
                  <a:txBody>
                    <a:bodyPr/>
                    <a:lstStyle/>
                    <a:p>
                      <a:pPr algn="ctr"/>
                      <a:r>
                        <a:rPr kumimoji="1" lang="en-US" altLang="ja-JP" sz="1200" dirty="0" smtClean="0">
                          <a:latin typeface="Meiryo UI" panose="020B0604030504040204" pitchFamily="50" charset="-128"/>
                          <a:ea typeface="Meiryo UI" panose="020B0604030504040204" pitchFamily="50" charset="-128"/>
                        </a:rPr>
                        <a:t>10/5</a:t>
                      </a:r>
                      <a:endParaRPr kumimoji="1" lang="ja-JP" altLang="en-US" sz="1200" dirty="0">
                        <a:latin typeface="Meiryo UI" panose="020B0604030504040204" pitchFamily="50" charset="-128"/>
                        <a:ea typeface="Meiryo UI" panose="020B0604030504040204" pitchFamily="50" charset="-128"/>
                      </a:endParaRPr>
                    </a:p>
                  </a:txBody>
                  <a:tcPr anchor="ctr"/>
                </a:tc>
                <a:tc>
                  <a:txBody>
                    <a:bodyPr/>
                    <a:lstStyle/>
                    <a:p>
                      <a:r>
                        <a:rPr kumimoji="1" lang="ja-JP" altLang="en-US" sz="1200" dirty="0" smtClean="0">
                          <a:latin typeface="Meiryo UI" panose="020B0604030504040204" pitchFamily="50" charset="-128"/>
                          <a:ea typeface="Meiryo UI" panose="020B0604030504040204" pitchFamily="50" charset="-128"/>
                        </a:rPr>
                        <a:t>わくわくパーククリエイト</a:t>
                      </a:r>
                      <a:endParaRPr kumimoji="1" lang="ja-JP" altLang="en-US" sz="1200" dirty="0">
                        <a:latin typeface="Meiryo UI" panose="020B0604030504040204" pitchFamily="50" charset="-128"/>
                        <a:ea typeface="Meiryo UI" panose="020B0604030504040204" pitchFamily="50" charset="-128"/>
                      </a:endParaRPr>
                    </a:p>
                  </a:txBody>
                  <a:tcPr anchor="ctr"/>
                </a:tc>
                <a:tc>
                  <a:txBody>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kumimoji="1" lang="en-US" altLang="ja-JP" sz="1200" dirty="0" smtClean="0">
                          <a:latin typeface="Meiryo UI" panose="020B0604030504040204" pitchFamily="50" charset="-128"/>
                          <a:ea typeface="Meiryo UI" panose="020B0604030504040204" pitchFamily="50" charset="-128"/>
                        </a:rPr>
                        <a:t>SDGs</a:t>
                      </a:r>
                      <a:r>
                        <a:rPr kumimoji="1" lang="ja-JP" altLang="en-US" sz="1200" dirty="0" smtClean="0">
                          <a:latin typeface="Meiryo UI" panose="020B0604030504040204" pitchFamily="50" charset="-128"/>
                          <a:ea typeface="Meiryo UI" panose="020B0604030504040204" pitchFamily="50" charset="-128"/>
                        </a:rPr>
                        <a:t>の推進に向けた取り組みについて</a:t>
                      </a:r>
                      <a:endParaRPr kumimoji="1" lang="en-US" altLang="ja-JP" sz="1200" dirty="0" smtClean="0">
                        <a:latin typeface="Meiryo UI" panose="020B0604030504040204" pitchFamily="50" charset="-128"/>
                        <a:ea typeface="Meiryo UI" panose="020B0604030504040204" pitchFamily="50" charset="-128"/>
                      </a:endParaRPr>
                    </a:p>
                  </a:txBody>
                  <a:tcPr anchor="ctr"/>
                </a:tc>
                <a:tc>
                  <a:txBody>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オンライン</a:t>
                      </a:r>
                      <a:endParaRPr kumimoji="1" lang="ja-JP" altLang="en-US"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txBody>
                  <a:tcPr anchor="ctr"/>
                </a:tc>
                <a:extLst>
                  <a:ext uri="{0D108BD9-81ED-4DB2-BD59-A6C34878D82A}">
                    <a16:rowId xmlns:a16="http://schemas.microsoft.com/office/drawing/2014/main" val="1073442712"/>
                  </a:ext>
                </a:extLst>
              </a:tr>
              <a:tr h="367515">
                <a:tc>
                  <a:txBody>
                    <a:bodyPr/>
                    <a:lstStyle/>
                    <a:p>
                      <a:pPr algn="ctr"/>
                      <a:r>
                        <a:rPr kumimoji="1" lang="en-US" altLang="ja-JP" sz="1200" dirty="0" smtClean="0">
                          <a:latin typeface="Meiryo UI" panose="020B0604030504040204" pitchFamily="50" charset="-128"/>
                          <a:ea typeface="Meiryo UI" panose="020B0604030504040204" pitchFamily="50" charset="-128"/>
                        </a:rPr>
                        <a:t>10/19</a:t>
                      </a:r>
                      <a:endParaRPr kumimoji="1" lang="ja-JP" altLang="en-US" sz="1200" dirty="0">
                        <a:latin typeface="Meiryo UI" panose="020B0604030504040204" pitchFamily="50" charset="-128"/>
                        <a:ea typeface="Meiryo UI" panose="020B0604030504040204" pitchFamily="50" charset="-128"/>
                      </a:endParaRPr>
                    </a:p>
                  </a:txBody>
                  <a:tcPr anchor="ctr"/>
                </a:tc>
                <a:tc>
                  <a:txBody>
                    <a:bodyPr/>
                    <a:lstStyle/>
                    <a:p>
                      <a:r>
                        <a:rPr kumimoji="1" lang="ja-JP" altLang="en-US" sz="1200" dirty="0" smtClean="0">
                          <a:latin typeface="Meiryo UI" panose="020B0604030504040204" pitchFamily="50" charset="-128"/>
                          <a:ea typeface="Meiryo UI" panose="020B0604030504040204" pitchFamily="50" charset="-128"/>
                        </a:rPr>
                        <a:t>リコージャパン株式会社</a:t>
                      </a:r>
                      <a:endParaRPr kumimoji="1" lang="en-US" altLang="ja-JP" sz="1200" dirty="0" smtClean="0">
                        <a:latin typeface="Meiryo UI" panose="020B0604030504040204" pitchFamily="50" charset="-128"/>
                        <a:ea typeface="Meiryo UI" panose="020B0604030504040204" pitchFamily="50" charset="-128"/>
                      </a:endParaRPr>
                    </a:p>
                    <a:p>
                      <a:r>
                        <a:rPr kumimoji="1" lang="ja-JP" altLang="en-US" sz="1200" dirty="0" smtClean="0">
                          <a:latin typeface="Meiryo UI" panose="020B0604030504040204" pitchFamily="50" charset="-128"/>
                          <a:ea typeface="Meiryo UI" panose="020B0604030504040204" pitchFamily="50" charset="-128"/>
                        </a:rPr>
                        <a:t>「</a:t>
                      </a:r>
                      <a:r>
                        <a:rPr kumimoji="1" lang="en-US" altLang="ja-JP" sz="1200" dirty="0" smtClean="0">
                          <a:latin typeface="Meiryo UI" panose="020B0604030504040204" pitchFamily="50" charset="-128"/>
                          <a:ea typeface="Meiryo UI" panose="020B0604030504040204" pitchFamily="50" charset="-128"/>
                        </a:rPr>
                        <a:t>2022</a:t>
                      </a:r>
                      <a:r>
                        <a:rPr kumimoji="1" lang="ja-JP" altLang="en-US" sz="1200" dirty="0" smtClean="0">
                          <a:latin typeface="Meiryo UI" panose="020B0604030504040204" pitchFamily="50" charset="-128"/>
                          <a:ea typeface="Meiryo UI" panose="020B0604030504040204" pitchFamily="50" charset="-128"/>
                        </a:rPr>
                        <a:t>年度　第</a:t>
                      </a:r>
                      <a:r>
                        <a:rPr kumimoji="1" lang="en-US" altLang="ja-JP" sz="1200" dirty="0" smtClean="0">
                          <a:latin typeface="Meiryo UI" panose="020B0604030504040204" pitchFamily="50" charset="-128"/>
                          <a:ea typeface="Meiryo UI" panose="020B0604030504040204" pitchFamily="50" charset="-128"/>
                        </a:rPr>
                        <a:t>2</a:t>
                      </a:r>
                      <a:r>
                        <a:rPr kumimoji="1" lang="ja-JP" altLang="en-US" sz="1200" dirty="0" smtClean="0">
                          <a:latin typeface="Meiryo UI" panose="020B0604030504040204" pitchFamily="50" charset="-128"/>
                          <a:ea typeface="Meiryo UI" panose="020B0604030504040204" pitchFamily="50" charset="-128"/>
                        </a:rPr>
                        <a:t>期　リコージャパン</a:t>
                      </a:r>
                      <a:r>
                        <a:rPr kumimoji="1" lang="en-US" altLang="ja-JP" sz="1200" dirty="0" smtClean="0">
                          <a:latin typeface="Meiryo UI" panose="020B0604030504040204" pitchFamily="50" charset="-128"/>
                          <a:ea typeface="Meiryo UI" panose="020B0604030504040204" pitchFamily="50" charset="-128"/>
                        </a:rPr>
                        <a:t>SDGs</a:t>
                      </a:r>
                      <a:r>
                        <a:rPr kumimoji="1" lang="ja-JP" altLang="en-US" sz="1200" dirty="0" smtClean="0">
                          <a:latin typeface="Meiryo UI" panose="020B0604030504040204" pitchFamily="50" charset="-128"/>
                          <a:ea typeface="Meiryo UI" panose="020B0604030504040204" pitchFamily="50" charset="-128"/>
                        </a:rPr>
                        <a:t>研究会 </a:t>
                      </a:r>
                      <a:r>
                        <a:rPr kumimoji="1" lang="en-US" altLang="ja-JP" sz="1200" dirty="0" smtClean="0">
                          <a:latin typeface="Meiryo UI" panose="020B0604030504040204" pitchFamily="50" charset="-128"/>
                          <a:ea typeface="Meiryo UI" panose="020B0604030504040204" pitchFamily="50" charset="-128"/>
                        </a:rPr>
                        <a:t>in </a:t>
                      </a:r>
                      <a:r>
                        <a:rPr kumimoji="1" lang="ja-JP" altLang="en-US" sz="1200" dirty="0" smtClean="0">
                          <a:latin typeface="Meiryo UI" panose="020B0604030504040204" pitchFamily="50" charset="-128"/>
                          <a:ea typeface="Meiryo UI" panose="020B0604030504040204" pitchFamily="50" charset="-128"/>
                        </a:rPr>
                        <a:t>大阪」</a:t>
                      </a:r>
                      <a:endParaRPr kumimoji="1" lang="ja-JP" altLang="en-US" sz="1200" dirty="0">
                        <a:latin typeface="Meiryo UI" panose="020B0604030504040204" pitchFamily="50" charset="-128"/>
                        <a:ea typeface="Meiryo UI" panose="020B0604030504040204" pitchFamily="50" charset="-128"/>
                      </a:endParaRPr>
                    </a:p>
                  </a:txBody>
                  <a:tcPr anchor="ctr"/>
                </a:tc>
                <a:tc>
                  <a:txBody>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kumimoji="1" lang="en-US" altLang="ja-JP" sz="1200" dirty="0" smtClean="0">
                          <a:latin typeface="Meiryo UI" panose="020B0604030504040204" pitchFamily="50" charset="-128"/>
                          <a:ea typeface="Meiryo UI" panose="020B0604030504040204" pitchFamily="50" charset="-128"/>
                        </a:rPr>
                        <a:t>SDGs</a:t>
                      </a:r>
                      <a:r>
                        <a:rPr kumimoji="1" lang="ja-JP" altLang="en-US" sz="1200" dirty="0" smtClean="0">
                          <a:latin typeface="Meiryo UI" panose="020B0604030504040204" pitchFamily="50" charset="-128"/>
                          <a:ea typeface="Meiryo UI" panose="020B0604030504040204" pitchFamily="50" charset="-128"/>
                        </a:rPr>
                        <a:t>の推進に向けた大阪府の取り組みについて</a:t>
                      </a:r>
                      <a:endParaRPr kumimoji="1" lang="en-US" altLang="ja-JP" sz="1200" dirty="0" smtClean="0">
                        <a:latin typeface="Meiryo UI" panose="020B0604030504040204" pitchFamily="50" charset="-128"/>
                        <a:ea typeface="Meiryo UI" panose="020B0604030504040204" pitchFamily="50" charset="-128"/>
                      </a:endParaRPr>
                    </a:p>
                  </a:txBody>
                  <a:tcPr anchor="ctr"/>
                </a:tc>
                <a:tc>
                  <a:txBody>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講義</a:t>
                      </a:r>
                      <a:endParaRPr kumimoji="1" lang="ja-JP" altLang="en-US"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txBody>
                  <a:tcPr anchor="ctr"/>
                </a:tc>
                <a:extLst>
                  <a:ext uri="{0D108BD9-81ED-4DB2-BD59-A6C34878D82A}">
                    <a16:rowId xmlns:a16="http://schemas.microsoft.com/office/drawing/2014/main" val="59966652"/>
                  </a:ext>
                </a:extLst>
              </a:tr>
              <a:tr h="367515">
                <a:tc>
                  <a:txBody>
                    <a:bodyPr/>
                    <a:lstStyle/>
                    <a:p>
                      <a:pPr algn="ctr"/>
                      <a:r>
                        <a:rPr kumimoji="1" lang="en-US" altLang="ja-JP" sz="1200" dirty="0" smtClean="0">
                          <a:latin typeface="Meiryo UI" panose="020B0604030504040204" pitchFamily="50" charset="-128"/>
                          <a:ea typeface="Meiryo UI" panose="020B0604030504040204" pitchFamily="50" charset="-128"/>
                        </a:rPr>
                        <a:t>11/25</a:t>
                      </a:r>
                      <a:endParaRPr kumimoji="1" lang="ja-JP" altLang="en-US" sz="1200" dirty="0">
                        <a:latin typeface="Meiryo UI" panose="020B0604030504040204" pitchFamily="50" charset="-128"/>
                        <a:ea typeface="Meiryo UI" panose="020B0604030504040204" pitchFamily="50" charset="-128"/>
                      </a:endParaRPr>
                    </a:p>
                  </a:txBody>
                  <a:tcPr anchor="ctr"/>
                </a:tc>
                <a:tc>
                  <a:txBody>
                    <a:bodyPr/>
                    <a:lstStyle/>
                    <a:p>
                      <a:r>
                        <a:rPr kumimoji="1" lang="ja-JP" altLang="en-US" sz="1200" dirty="0" smtClean="0">
                          <a:latin typeface="Meiryo UI" panose="020B0604030504040204" pitchFamily="50" charset="-128"/>
                          <a:ea typeface="Meiryo UI" panose="020B0604030504040204" pitchFamily="50" charset="-128"/>
                        </a:rPr>
                        <a:t>公益社団法人　大阪府建築士会</a:t>
                      </a:r>
                    </a:p>
                    <a:p>
                      <a:r>
                        <a:rPr kumimoji="1" lang="ja-JP" altLang="en-US" sz="1200" dirty="0" smtClean="0">
                          <a:latin typeface="Meiryo UI" panose="020B0604030504040204" pitchFamily="50" charset="-128"/>
                          <a:ea typeface="Meiryo UI" panose="020B0604030504040204" pitchFamily="50" charset="-128"/>
                        </a:rPr>
                        <a:t>「</a:t>
                      </a:r>
                      <a:r>
                        <a:rPr kumimoji="1" lang="en-US" altLang="ja-JP" sz="1200" dirty="0" smtClean="0">
                          <a:latin typeface="Meiryo UI" panose="020B0604030504040204" pitchFamily="50" charset="-128"/>
                          <a:ea typeface="Meiryo UI" panose="020B0604030504040204" pitchFamily="50" charset="-128"/>
                        </a:rPr>
                        <a:t>SDGs</a:t>
                      </a:r>
                      <a:r>
                        <a:rPr kumimoji="1" lang="ja-JP" altLang="en-US" sz="1200" dirty="0" smtClean="0">
                          <a:latin typeface="Meiryo UI" panose="020B0604030504040204" pitchFamily="50" charset="-128"/>
                          <a:ea typeface="Meiryo UI" panose="020B0604030504040204" pitchFamily="50" charset="-128"/>
                        </a:rPr>
                        <a:t>研修会　</a:t>
                      </a:r>
                      <a:r>
                        <a:rPr kumimoji="1" lang="en-US" altLang="ja-JP" sz="1200" dirty="0" smtClean="0">
                          <a:latin typeface="Meiryo UI" panose="020B0604030504040204" pitchFamily="50" charset="-128"/>
                          <a:ea typeface="Meiryo UI" panose="020B0604030504040204" pitchFamily="50" charset="-128"/>
                        </a:rPr>
                        <a:t>SDGs</a:t>
                      </a:r>
                      <a:r>
                        <a:rPr kumimoji="1" lang="ja-JP" altLang="en-US" sz="1200" dirty="0" smtClean="0">
                          <a:latin typeface="Meiryo UI" panose="020B0604030504040204" pitchFamily="50" charset="-128"/>
                          <a:ea typeface="Meiryo UI" panose="020B0604030504040204" pitchFamily="50" charset="-128"/>
                        </a:rPr>
                        <a:t>のこれまでとこれから」</a:t>
                      </a:r>
                      <a:endParaRPr kumimoji="1" lang="ja-JP" altLang="en-US" sz="1200" dirty="0">
                        <a:latin typeface="Meiryo UI" panose="020B0604030504040204" pitchFamily="50" charset="-128"/>
                        <a:ea typeface="Meiryo UI" panose="020B0604030504040204" pitchFamily="50" charset="-128"/>
                      </a:endParaRPr>
                    </a:p>
                  </a:txBody>
                  <a:tcPr anchor="ctr"/>
                </a:tc>
                <a:tc>
                  <a:txBody>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kumimoji="1" lang="ja-JP" altLang="en-US" sz="1200" dirty="0" smtClean="0">
                          <a:latin typeface="Meiryo UI" panose="020B0604030504040204" pitchFamily="50" charset="-128"/>
                          <a:ea typeface="Meiryo UI" panose="020B0604030504040204" pitchFamily="50" charset="-128"/>
                        </a:rPr>
                        <a:t>大阪府における</a:t>
                      </a:r>
                      <a:r>
                        <a:rPr kumimoji="1" lang="en-US" altLang="ja-JP" sz="1200" dirty="0" smtClean="0">
                          <a:latin typeface="Meiryo UI" panose="020B0604030504040204" pitchFamily="50" charset="-128"/>
                          <a:ea typeface="Meiryo UI" panose="020B0604030504040204" pitchFamily="50" charset="-128"/>
                        </a:rPr>
                        <a:t>SDGs</a:t>
                      </a:r>
                      <a:r>
                        <a:rPr kumimoji="1" lang="ja-JP" altLang="en-US" sz="1200" dirty="0" smtClean="0">
                          <a:latin typeface="Meiryo UI" panose="020B0604030504040204" pitchFamily="50" charset="-128"/>
                          <a:ea typeface="Meiryo UI" panose="020B0604030504040204" pitchFamily="50" charset="-128"/>
                        </a:rPr>
                        <a:t>の取り組みについて</a:t>
                      </a:r>
                      <a:endParaRPr kumimoji="1" lang="en-US" altLang="ja-JP" sz="1200" dirty="0" smtClean="0">
                        <a:latin typeface="Meiryo UI" panose="020B0604030504040204" pitchFamily="50" charset="-128"/>
                        <a:ea typeface="Meiryo UI" panose="020B0604030504040204" pitchFamily="50" charset="-128"/>
                      </a:endParaRPr>
                    </a:p>
                  </a:txBody>
                  <a:tcPr anchor="ctr"/>
                </a:tc>
                <a:tc>
                  <a:txBody>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講演</a:t>
                      </a:r>
                      <a:endParaRPr kumimoji="1" lang="ja-JP" altLang="en-US"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txBody>
                  <a:tcPr anchor="ctr"/>
                </a:tc>
                <a:extLst>
                  <a:ext uri="{0D108BD9-81ED-4DB2-BD59-A6C34878D82A}">
                    <a16:rowId xmlns:a16="http://schemas.microsoft.com/office/drawing/2014/main" val="3216814140"/>
                  </a:ext>
                </a:extLst>
              </a:tr>
              <a:tr h="367515">
                <a:tc>
                  <a:txBody>
                    <a:bodyPr/>
                    <a:lstStyle/>
                    <a:p>
                      <a:pPr algn="ctr"/>
                      <a:r>
                        <a:rPr kumimoji="1" lang="en-US" altLang="ja-JP" sz="1200" dirty="0" smtClean="0">
                          <a:latin typeface="Meiryo UI" panose="020B0604030504040204" pitchFamily="50" charset="-128"/>
                          <a:ea typeface="Meiryo UI" panose="020B0604030504040204" pitchFamily="50" charset="-128"/>
                        </a:rPr>
                        <a:t>12/20</a:t>
                      </a:r>
                      <a:endParaRPr kumimoji="1" lang="ja-JP" altLang="en-US" sz="1200" dirty="0">
                        <a:latin typeface="Meiryo UI" panose="020B0604030504040204" pitchFamily="50" charset="-128"/>
                        <a:ea typeface="Meiryo UI" panose="020B0604030504040204" pitchFamily="50" charset="-128"/>
                      </a:endParaRPr>
                    </a:p>
                  </a:txBody>
                  <a:tcPr anchor="ctr"/>
                </a:tc>
                <a:tc>
                  <a:txBody>
                    <a:bodyPr/>
                    <a:lstStyle/>
                    <a:p>
                      <a:r>
                        <a:rPr kumimoji="1" lang="ja-JP" altLang="en-US" sz="1200" dirty="0" smtClean="0">
                          <a:latin typeface="Meiryo UI" panose="020B0604030504040204" pitchFamily="50" charset="-128"/>
                          <a:ea typeface="Meiryo UI" panose="020B0604030504040204" pitchFamily="50" charset="-128"/>
                        </a:rPr>
                        <a:t>グリーン購入ネットワーク（</a:t>
                      </a:r>
                      <a:r>
                        <a:rPr kumimoji="1" lang="en-US" altLang="ja-JP" sz="1200" dirty="0" smtClean="0">
                          <a:latin typeface="Meiryo UI" panose="020B0604030504040204" pitchFamily="50" charset="-128"/>
                          <a:ea typeface="Meiryo UI" panose="020B0604030504040204" pitchFamily="50" charset="-128"/>
                        </a:rPr>
                        <a:t>GPN</a:t>
                      </a:r>
                      <a:r>
                        <a:rPr kumimoji="1" lang="ja-JP" altLang="en-US" sz="1200" dirty="0" smtClean="0">
                          <a:latin typeface="Meiryo UI" panose="020B0604030504040204" pitchFamily="50" charset="-128"/>
                          <a:ea typeface="Meiryo UI" panose="020B0604030504040204" pitchFamily="50" charset="-128"/>
                        </a:rPr>
                        <a:t>）</a:t>
                      </a:r>
                    </a:p>
                    <a:p>
                      <a:r>
                        <a:rPr kumimoji="1" lang="ja-JP" altLang="en-US" sz="1200" dirty="0" smtClean="0">
                          <a:latin typeface="Meiryo UI" panose="020B0604030504040204" pitchFamily="50" charset="-128"/>
                          <a:ea typeface="Meiryo UI" panose="020B0604030504040204" pitchFamily="50" charset="-128"/>
                        </a:rPr>
                        <a:t>「</a:t>
                      </a:r>
                      <a:r>
                        <a:rPr kumimoji="1" lang="en-US" altLang="ja-JP" sz="1200" dirty="0" smtClean="0">
                          <a:latin typeface="Meiryo UI" panose="020B0604030504040204" pitchFamily="50" charset="-128"/>
                          <a:ea typeface="Meiryo UI" panose="020B0604030504040204" pitchFamily="50" charset="-128"/>
                        </a:rPr>
                        <a:t>SDGs</a:t>
                      </a:r>
                      <a:r>
                        <a:rPr kumimoji="1" lang="ja-JP" altLang="en-US" sz="1200" dirty="0" smtClean="0">
                          <a:latin typeface="Meiryo UI" panose="020B0604030504040204" pitchFamily="50" charset="-128"/>
                          <a:ea typeface="Meiryo UI" panose="020B0604030504040204" pitchFamily="50" charset="-128"/>
                        </a:rPr>
                        <a:t>研修会」</a:t>
                      </a:r>
                      <a:endParaRPr kumimoji="1" lang="ja-JP" altLang="en-US" sz="1200" dirty="0">
                        <a:latin typeface="Meiryo UI" panose="020B0604030504040204" pitchFamily="50" charset="-128"/>
                        <a:ea typeface="Meiryo UI" panose="020B0604030504040204" pitchFamily="50" charset="-128"/>
                      </a:endParaRPr>
                    </a:p>
                  </a:txBody>
                  <a:tcPr anchor="ctr"/>
                </a:tc>
                <a:tc>
                  <a:txBody>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kumimoji="1" lang="en-US" altLang="ja-JP" sz="1200" dirty="0" smtClean="0">
                          <a:latin typeface="Meiryo UI" panose="020B0604030504040204" pitchFamily="50" charset="-128"/>
                          <a:ea typeface="Meiryo UI" panose="020B0604030504040204" pitchFamily="50" charset="-128"/>
                        </a:rPr>
                        <a:t>SDGs</a:t>
                      </a:r>
                      <a:r>
                        <a:rPr kumimoji="1" lang="ja-JP" altLang="en-US" sz="1200" dirty="0" smtClean="0">
                          <a:latin typeface="Meiryo UI" panose="020B0604030504040204" pitchFamily="50" charset="-128"/>
                          <a:ea typeface="Meiryo UI" panose="020B0604030504040204" pitchFamily="50" charset="-128"/>
                        </a:rPr>
                        <a:t>先進都市・大阪へ　オール大阪で</a:t>
                      </a:r>
                      <a:r>
                        <a:rPr kumimoji="1" lang="en-US" altLang="ja-JP" sz="1200" dirty="0" smtClean="0">
                          <a:latin typeface="Meiryo UI" panose="020B0604030504040204" pitchFamily="50" charset="-128"/>
                          <a:ea typeface="Meiryo UI" panose="020B0604030504040204" pitchFamily="50" charset="-128"/>
                        </a:rPr>
                        <a:t>SDGs</a:t>
                      </a:r>
                      <a:r>
                        <a:rPr kumimoji="1" lang="ja-JP" altLang="en-US" sz="1200" dirty="0" smtClean="0">
                          <a:latin typeface="Meiryo UI" panose="020B0604030504040204" pitchFamily="50" charset="-128"/>
                          <a:ea typeface="Meiryo UI" panose="020B0604030504040204" pitchFamily="50" charset="-128"/>
                        </a:rPr>
                        <a:t>の達成を目指す</a:t>
                      </a:r>
                      <a:endParaRPr kumimoji="1" lang="en-US" altLang="ja-JP" sz="1200" dirty="0" smtClean="0">
                        <a:latin typeface="Meiryo UI" panose="020B0604030504040204" pitchFamily="50" charset="-128"/>
                        <a:ea typeface="Meiryo UI" panose="020B0604030504040204" pitchFamily="50" charset="-128"/>
                      </a:endParaRPr>
                    </a:p>
                  </a:txBody>
                  <a:tcPr anchor="ctr"/>
                </a:tc>
                <a:tc>
                  <a:txBody>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オンライン</a:t>
                      </a:r>
                      <a:endParaRPr kumimoji="1" lang="ja-JP" altLang="en-US"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txBody>
                  <a:tcPr anchor="ctr"/>
                </a:tc>
                <a:extLst>
                  <a:ext uri="{0D108BD9-81ED-4DB2-BD59-A6C34878D82A}">
                    <a16:rowId xmlns:a16="http://schemas.microsoft.com/office/drawing/2014/main" val="1977852308"/>
                  </a:ext>
                </a:extLst>
              </a:tr>
              <a:tr h="367515">
                <a:tc>
                  <a:txBody>
                    <a:bodyPr/>
                    <a:lstStyle/>
                    <a:p>
                      <a:pPr algn="ctr"/>
                      <a:r>
                        <a:rPr kumimoji="1" lang="en-US" altLang="ja-JP" sz="1200" dirty="0" smtClean="0">
                          <a:latin typeface="Meiryo UI" panose="020B0604030504040204" pitchFamily="50" charset="-128"/>
                          <a:ea typeface="Meiryo UI" panose="020B0604030504040204" pitchFamily="50" charset="-128"/>
                        </a:rPr>
                        <a:t>1/20</a:t>
                      </a:r>
                      <a:endParaRPr kumimoji="1" lang="ja-JP" altLang="en-US" sz="1200" dirty="0">
                        <a:latin typeface="Meiryo UI" panose="020B0604030504040204" pitchFamily="50" charset="-128"/>
                        <a:ea typeface="Meiryo UI" panose="020B0604030504040204" pitchFamily="50" charset="-128"/>
                      </a:endParaRPr>
                    </a:p>
                  </a:txBody>
                  <a:tcPr anchor="ctr"/>
                </a:tc>
                <a:tc>
                  <a:txBody>
                    <a:bodyPr/>
                    <a:lstStyle/>
                    <a:p>
                      <a:r>
                        <a:rPr kumimoji="1" lang="zh-TW" altLang="en-US" sz="1200" dirty="0" smtClean="0">
                          <a:latin typeface="Meiryo UI" panose="020B0604030504040204" pitchFamily="50" charset="-128"/>
                          <a:ea typeface="Meiryo UI" panose="020B0604030504040204" pitchFamily="50" charset="-128"/>
                        </a:rPr>
                        <a:t>藤井寺市</a:t>
                      </a:r>
                    </a:p>
                    <a:p>
                      <a:r>
                        <a:rPr kumimoji="1" lang="zh-TW" altLang="en-US" sz="1200" dirty="0" smtClean="0">
                          <a:latin typeface="Meiryo UI" panose="020B0604030504040204" pitchFamily="50" charset="-128"/>
                          <a:ea typeface="Meiryo UI" panose="020B0604030504040204" pitchFamily="50" charset="-128"/>
                        </a:rPr>
                        <a:t>「</a:t>
                      </a:r>
                      <a:r>
                        <a:rPr kumimoji="1" lang="en-US" altLang="zh-TW" sz="1200" dirty="0" smtClean="0">
                          <a:latin typeface="Meiryo UI" panose="020B0604030504040204" pitchFamily="50" charset="-128"/>
                          <a:ea typeface="Meiryo UI" panose="020B0604030504040204" pitchFamily="50" charset="-128"/>
                        </a:rPr>
                        <a:t>SDGs</a:t>
                      </a:r>
                      <a:r>
                        <a:rPr kumimoji="1" lang="zh-TW" altLang="en-US" sz="1200" dirty="0" smtClean="0">
                          <a:latin typeface="Meiryo UI" panose="020B0604030504040204" pitchFamily="50" charset="-128"/>
                          <a:ea typeface="Meiryo UI" panose="020B0604030504040204" pitchFamily="50" charset="-128"/>
                        </a:rPr>
                        <a:t>課長研修」</a:t>
                      </a:r>
                      <a:endParaRPr kumimoji="1" lang="ja-JP" altLang="en-US" sz="1200" dirty="0">
                        <a:latin typeface="Meiryo UI" panose="020B0604030504040204" pitchFamily="50" charset="-128"/>
                        <a:ea typeface="Meiryo UI" panose="020B0604030504040204" pitchFamily="50" charset="-128"/>
                      </a:endParaRPr>
                    </a:p>
                  </a:txBody>
                  <a:tcPr anchor="ctr"/>
                </a:tc>
                <a:tc>
                  <a:txBody>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kumimoji="1" lang="en-US" altLang="ja-JP" sz="1200" dirty="0" smtClean="0">
                          <a:latin typeface="Meiryo UI" panose="020B0604030504040204" pitchFamily="50" charset="-128"/>
                          <a:ea typeface="Meiryo UI" panose="020B0604030504040204" pitchFamily="50" charset="-128"/>
                        </a:rPr>
                        <a:t>SDG</a:t>
                      </a:r>
                      <a:r>
                        <a:rPr kumimoji="1" lang="ja-JP" altLang="en-US" sz="1200" dirty="0" err="1" smtClean="0">
                          <a:latin typeface="Meiryo UI" panose="020B0604030504040204" pitchFamily="50" charset="-128"/>
                          <a:ea typeface="Meiryo UI" panose="020B0604030504040204" pitchFamily="50" charset="-128"/>
                        </a:rPr>
                        <a:t>ｓ</a:t>
                      </a:r>
                      <a:r>
                        <a:rPr kumimoji="1" lang="ja-JP" altLang="en-US" sz="1200" dirty="0" smtClean="0">
                          <a:latin typeface="Meiryo UI" panose="020B0604030504040204" pitchFamily="50" charset="-128"/>
                          <a:ea typeface="Meiryo UI" panose="020B0604030504040204" pitchFamily="50" charset="-128"/>
                        </a:rPr>
                        <a:t>の推進に向けた大阪府の取り組みについて</a:t>
                      </a:r>
                      <a:endParaRPr kumimoji="1" lang="en-US" altLang="ja-JP" sz="1200" dirty="0" smtClean="0">
                        <a:latin typeface="Meiryo UI" panose="020B0604030504040204" pitchFamily="50" charset="-128"/>
                        <a:ea typeface="Meiryo UI" panose="020B0604030504040204" pitchFamily="50" charset="-128"/>
                      </a:endParaRPr>
                    </a:p>
                  </a:txBody>
                  <a:tcPr anchor="ctr"/>
                </a:tc>
                <a:tc>
                  <a:txBody>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講義</a:t>
                      </a:r>
                      <a:endParaRPr kumimoji="1" lang="ja-JP" altLang="en-US"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txBody>
                  <a:tcPr anchor="ctr"/>
                </a:tc>
                <a:extLst>
                  <a:ext uri="{0D108BD9-81ED-4DB2-BD59-A6C34878D82A}">
                    <a16:rowId xmlns:a16="http://schemas.microsoft.com/office/drawing/2014/main" val="1914372158"/>
                  </a:ext>
                </a:extLst>
              </a:tr>
              <a:tr h="367515">
                <a:tc>
                  <a:txBody>
                    <a:bodyPr/>
                    <a:lstStyle/>
                    <a:p>
                      <a:pPr algn="ctr"/>
                      <a:r>
                        <a:rPr kumimoji="1" lang="en-US" altLang="ja-JP" sz="1200" dirty="0" smtClean="0">
                          <a:latin typeface="Meiryo UI" panose="020B0604030504040204" pitchFamily="50" charset="-128"/>
                          <a:ea typeface="Meiryo UI" panose="020B0604030504040204" pitchFamily="50" charset="-128"/>
                        </a:rPr>
                        <a:t>3/24</a:t>
                      </a:r>
                      <a:endParaRPr kumimoji="1" lang="ja-JP" altLang="en-US" sz="1200" dirty="0">
                        <a:latin typeface="Meiryo UI" panose="020B0604030504040204" pitchFamily="50" charset="-128"/>
                        <a:ea typeface="Meiryo UI" panose="020B0604030504040204" pitchFamily="50" charset="-128"/>
                      </a:endParaRPr>
                    </a:p>
                  </a:txBody>
                  <a:tcPr anchor="ctr"/>
                </a:tc>
                <a:tc>
                  <a:txBody>
                    <a:bodyPr/>
                    <a:lstStyle/>
                    <a:p>
                      <a:r>
                        <a:rPr kumimoji="1" lang="zh-TW" altLang="en-US" sz="1200" dirty="0" smtClean="0">
                          <a:latin typeface="Meiryo UI" panose="020B0604030504040204" pitchFamily="50" charset="-128"/>
                          <a:ea typeface="Meiryo UI" panose="020B0604030504040204" pitchFamily="50" charset="-128"/>
                        </a:rPr>
                        <a:t>大阪府住宅供給公社</a:t>
                      </a:r>
                    </a:p>
                    <a:p>
                      <a:r>
                        <a:rPr kumimoji="1" lang="zh-TW" altLang="en-US" sz="1200" dirty="0" smtClean="0">
                          <a:latin typeface="Meiryo UI" panose="020B0604030504040204" pitchFamily="50" charset="-128"/>
                          <a:ea typeface="Meiryo UI" panose="020B0604030504040204" pitchFamily="50" charset="-128"/>
                        </a:rPr>
                        <a:t>「</a:t>
                      </a:r>
                      <a:r>
                        <a:rPr kumimoji="1" lang="en-US" altLang="zh-TW" sz="1200" dirty="0" smtClean="0">
                          <a:latin typeface="Meiryo UI" panose="020B0604030504040204" pitchFamily="50" charset="-128"/>
                          <a:ea typeface="Meiryo UI" panose="020B0604030504040204" pitchFamily="50" charset="-128"/>
                        </a:rPr>
                        <a:t>SDGs</a:t>
                      </a:r>
                      <a:r>
                        <a:rPr kumimoji="1" lang="zh-TW" altLang="en-US" sz="1200" dirty="0" smtClean="0">
                          <a:latin typeface="Meiryo UI" panose="020B0604030504040204" pitchFamily="50" charset="-128"/>
                          <a:ea typeface="Meiryo UI" panose="020B0604030504040204" pitchFamily="50" charset="-128"/>
                        </a:rPr>
                        <a:t>理解促進研修」</a:t>
                      </a:r>
                      <a:endParaRPr kumimoji="1" lang="ja-JP" altLang="en-US" sz="1200" dirty="0">
                        <a:latin typeface="Meiryo UI" panose="020B0604030504040204" pitchFamily="50" charset="-128"/>
                        <a:ea typeface="Meiryo UI" panose="020B0604030504040204" pitchFamily="50" charset="-128"/>
                      </a:endParaRPr>
                    </a:p>
                  </a:txBody>
                  <a:tcPr anchor="ctr"/>
                </a:tc>
                <a:tc>
                  <a:txBody>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kumimoji="1" lang="ja-JP" altLang="en-US" sz="1200" dirty="0" smtClean="0">
                          <a:latin typeface="Meiryo UI" panose="020B0604030504040204" pitchFamily="50" charset="-128"/>
                          <a:ea typeface="Meiryo UI" panose="020B0604030504040204" pitchFamily="50" charset="-128"/>
                        </a:rPr>
                        <a:t>大阪府における</a:t>
                      </a:r>
                      <a:r>
                        <a:rPr kumimoji="1" lang="en-US" altLang="ja-JP" sz="1200" dirty="0" smtClean="0">
                          <a:latin typeface="Meiryo UI" panose="020B0604030504040204" pitchFamily="50" charset="-128"/>
                          <a:ea typeface="Meiryo UI" panose="020B0604030504040204" pitchFamily="50" charset="-128"/>
                        </a:rPr>
                        <a:t>SDGs</a:t>
                      </a:r>
                      <a:r>
                        <a:rPr kumimoji="1" lang="ja-JP" altLang="en-US" sz="1200" dirty="0" smtClean="0">
                          <a:latin typeface="Meiryo UI" panose="020B0604030504040204" pitchFamily="50" charset="-128"/>
                          <a:ea typeface="Meiryo UI" panose="020B0604030504040204" pitchFamily="50" charset="-128"/>
                        </a:rPr>
                        <a:t>の取り組みについて</a:t>
                      </a:r>
                      <a:endParaRPr kumimoji="1" lang="en-US" altLang="ja-JP" sz="1200" dirty="0" smtClean="0">
                        <a:latin typeface="Meiryo UI" panose="020B0604030504040204" pitchFamily="50" charset="-128"/>
                        <a:ea typeface="Meiryo UI" panose="020B0604030504040204" pitchFamily="50" charset="-128"/>
                      </a:endParaRPr>
                    </a:p>
                  </a:txBody>
                  <a:tcPr anchor="ctr"/>
                </a:tc>
                <a:tc>
                  <a:txBody>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講義</a:t>
                      </a:r>
                      <a:endParaRPr kumimoji="1" lang="ja-JP" altLang="en-US"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txBody>
                  <a:tcPr anchor="ctr"/>
                </a:tc>
                <a:extLst>
                  <a:ext uri="{0D108BD9-81ED-4DB2-BD59-A6C34878D82A}">
                    <a16:rowId xmlns:a16="http://schemas.microsoft.com/office/drawing/2014/main" val="3928326399"/>
                  </a:ext>
                </a:extLst>
              </a:tr>
            </a:tbl>
          </a:graphicData>
        </a:graphic>
      </p:graphicFrame>
      <p:pic>
        <p:nvPicPr>
          <p:cNvPr id="2050" name="Picture 2" descr="普通のビルのイラスト"/>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69132" y="5521755"/>
            <a:ext cx="1242810" cy="1242810"/>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インテックス大阪のイラスト"/>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677214" y="5799692"/>
            <a:ext cx="1315978" cy="111127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7777575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正方形/長方形 7"/>
          <p:cNvSpPr/>
          <p:nvPr/>
        </p:nvSpPr>
        <p:spPr>
          <a:xfrm>
            <a:off x="289774" y="2004609"/>
            <a:ext cx="8446825" cy="307777"/>
          </a:xfrm>
          <a:prstGeom prst="rect">
            <a:avLst/>
          </a:prstGeom>
          <a:noFill/>
        </p:spPr>
        <p:txBody>
          <a:bodyPr wrap="square">
            <a:spAutoFit/>
          </a:bodyPr>
          <a:lstStyle/>
          <a:p>
            <a:pPr marL="1619623" indent="-1619623"/>
            <a:r>
              <a:rPr lang="ja-JP" altLang="en-US" sz="1400" dirty="0">
                <a:solidFill>
                  <a:srgbClr val="000000"/>
                </a:solidFill>
                <a:latin typeface="Meiryo UI" panose="020B0604030504040204" pitchFamily="50" charset="-128"/>
                <a:ea typeface="Meiryo UI" panose="020B0604030504040204" pitchFamily="50" charset="-128"/>
              </a:rPr>
              <a:t>万博を機に</a:t>
            </a:r>
            <a:r>
              <a:rPr lang="en-US" altLang="ja-JP" sz="1400" dirty="0">
                <a:solidFill>
                  <a:srgbClr val="000000"/>
                </a:solidFill>
                <a:latin typeface="Meiryo UI" panose="020B0604030504040204" pitchFamily="50" charset="-128"/>
                <a:ea typeface="Meiryo UI" panose="020B0604030504040204" pitchFamily="50" charset="-128"/>
              </a:rPr>
              <a:t>SDGs</a:t>
            </a:r>
            <a:r>
              <a:rPr lang="ja-JP" altLang="en-US" sz="1400" dirty="0">
                <a:solidFill>
                  <a:srgbClr val="000000"/>
                </a:solidFill>
                <a:latin typeface="Meiryo UI" panose="020B0604030504040204" pitchFamily="50" charset="-128"/>
                <a:ea typeface="Meiryo UI" panose="020B0604030504040204" pitchFamily="50" charset="-128"/>
              </a:rPr>
              <a:t>の達成をめざすため、“私の</a:t>
            </a:r>
            <a:r>
              <a:rPr lang="en-US" altLang="ja-JP" sz="1400" dirty="0">
                <a:solidFill>
                  <a:srgbClr val="000000"/>
                </a:solidFill>
                <a:latin typeface="Meiryo UI" panose="020B0604030504040204" pitchFamily="50" charset="-128"/>
                <a:ea typeface="Meiryo UI" panose="020B0604030504040204" pitchFamily="50" charset="-128"/>
              </a:rPr>
              <a:t>SDGs</a:t>
            </a:r>
            <a:r>
              <a:rPr lang="ja-JP" altLang="en-US" sz="1400" dirty="0">
                <a:solidFill>
                  <a:srgbClr val="000000"/>
                </a:solidFill>
                <a:latin typeface="Meiryo UI" panose="020B0604030504040204" pitchFamily="50" charset="-128"/>
                <a:ea typeface="Meiryo UI" panose="020B0604030504040204" pitchFamily="50" charset="-128"/>
              </a:rPr>
              <a:t>宣言プロジェクト”を共創チャレンジとして登録</a:t>
            </a:r>
            <a:r>
              <a:rPr lang="ja-JP" altLang="en-US" sz="1400" dirty="0" smtClean="0">
                <a:solidFill>
                  <a:srgbClr val="000000"/>
                </a:solidFill>
                <a:latin typeface="Meiryo UI" panose="020B0604030504040204" pitchFamily="50" charset="-128"/>
                <a:ea typeface="Meiryo UI" panose="020B0604030504040204" pitchFamily="50" charset="-128"/>
              </a:rPr>
              <a:t>しました。</a:t>
            </a:r>
            <a:endParaRPr lang="ja-JP" altLang="en-US" sz="1400" dirty="0">
              <a:solidFill>
                <a:srgbClr val="000000"/>
              </a:solidFill>
              <a:latin typeface="Meiryo UI" panose="020B0604030504040204" pitchFamily="50" charset="-128"/>
              <a:ea typeface="Meiryo UI" panose="020B0604030504040204" pitchFamily="50" charset="-128"/>
            </a:endParaRPr>
          </a:p>
        </p:txBody>
      </p:sp>
      <p:pic>
        <p:nvPicPr>
          <p:cNvPr id="4" name="図 3"/>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8640145" y="2563800"/>
            <a:ext cx="3059482" cy="1416426"/>
          </a:xfrm>
          <a:prstGeom prst="rect">
            <a:avLst/>
          </a:prstGeom>
        </p:spPr>
      </p:pic>
      <p:pic>
        <p:nvPicPr>
          <p:cNvPr id="3" name="図 2"/>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8819646" y="4904469"/>
            <a:ext cx="1861605" cy="1401679"/>
          </a:xfrm>
          <a:prstGeom prst="rect">
            <a:avLst/>
          </a:prstGeom>
        </p:spPr>
      </p:pic>
      <p:pic>
        <p:nvPicPr>
          <p:cNvPr id="9" name="図 8"/>
          <p:cNvPicPr>
            <a:picLocks noChangeAspect="1"/>
          </p:cNvPicPr>
          <p:nvPr/>
        </p:nvPicPr>
        <p:blipFill rotWithShape="1">
          <a:blip r:embed="rId4" cstate="print">
            <a:extLst>
              <a:ext uri="{28A0092B-C50C-407E-A947-70E740481C1C}">
                <a14:useLocalDpi xmlns:a14="http://schemas.microsoft.com/office/drawing/2010/main"/>
              </a:ext>
            </a:extLst>
          </a:blip>
          <a:srcRect/>
          <a:stretch/>
        </p:blipFill>
        <p:spPr>
          <a:xfrm>
            <a:off x="10786645" y="4870284"/>
            <a:ext cx="1174745" cy="1437028"/>
          </a:xfrm>
          <a:prstGeom prst="rect">
            <a:avLst/>
          </a:prstGeom>
        </p:spPr>
      </p:pic>
      <p:sp>
        <p:nvSpPr>
          <p:cNvPr id="14" name="タイトル 1"/>
          <p:cNvSpPr txBox="1">
            <a:spLocks/>
          </p:cNvSpPr>
          <p:nvPr/>
        </p:nvSpPr>
        <p:spPr>
          <a:xfrm>
            <a:off x="1636643" y="323821"/>
            <a:ext cx="9869557" cy="1325563"/>
          </a:xfrm>
          <a:prstGeom prst="rect">
            <a:avLst/>
          </a:prstGeom>
        </p:spPr>
        <p:txBody>
          <a:bodyPr vert="horz" lIns="91440" tIns="45720" rIns="91440" bIns="45720" rtlCol="0" anchor="ctr">
            <a:normAutofit/>
          </a:bodyPr>
          <a:lstStyle>
            <a:lvl1pPr algn="l" defTabSz="914377" rtl="0" eaLnBrk="1" latinLnBrk="0" hangingPunct="1">
              <a:lnSpc>
                <a:spcPct val="90000"/>
              </a:lnSpc>
              <a:spcBef>
                <a:spcPct val="0"/>
              </a:spcBef>
              <a:buNone/>
              <a:defRPr kumimoji="1" sz="4400" kern="1200">
                <a:solidFill>
                  <a:schemeClr val="tx1"/>
                </a:solidFill>
                <a:latin typeface="+mj-lt"/>
                <a:ea typeface="+mj-ea"/>
                <a:cs typeface="+mj-cs"/>
              </a:defRPr>
            </a:lvl1pPr>
          </a:lstStyle>
          <a:p>
            <a:r>
              <a:rPr lang="en-US" altLang="ja-JP" dirty="0" smtClean="0">
                <a:latin typeface="Meiryo UI" panose="020B0604030504040204" pitchFamily="50" charset="-128"/>
                <a:ea typeface="Meiryo UI" panose="020B0604030504040204" pitchFamily="50" charset="-128"/>
              </a:rPr>
              <a:t>2025</a:t>
            </a:r>
            <a:r>
              <a:rPr lang="ja-JP" altLang="en-US" dirty="0" smtClean="0">
                <a:latin typeface="Meiryo UI" panose="020B0604030504040204" pitchFamily="50" charset="-128"/>
                <a:ea typeface="Meiryo UI" panose="020B0604030504040204" pitchFamily="50" charset="-128"/>
              </a:rPr>
              <a:t>年大阪・関西万博関連</a:t>
            </a:r>
            <a:endParaRPr lang="ja-JP" altLang="en-US" dirty="0">
              <a:latin typeface="Meiryo UI" panose="020B0604030504040204" pitchFamily="50" charset="-128"/>
              <a:ea typeface="Meiryo UI" panose="020B0604030504040204" pitchFamily="50" charset="-128"/>
            </a:endParaRPr>
          </a:p>
        </p:txBody>
      </p:sp>
      <p:sp>
        <p:nvSpPr>
          <p:cNvPr id="15" name="テキスト ボックス 14">
            <a:extLst>
              <a:ext uri="{FF2B5EF4-FFF2-40B4-BE49-F238E27FC236}">
                <a16:creationId xmlns:a16="http://schemas.microsoft.com/office/drawing/2014/main" id="{831B674C-C466-42AC-B7FB-E241B592051C}"/>
              </a:ext>
            </a:extLst>
          </p:cNvPr>
          <p:cNvSpPr txBox="1"/>
          <p:nvPr/>
        </p:nvSpPr>
        <p:spPr>
          <a:xfrm>
            <a:off x="156921" y="1661405"/>
            <a:ext cx="11804469" cy="338554"/>
          </a:xfrm>
          <a:prstGeom prst="rect">
            <a:avLst/>
          </a:prstGeom>
          <a:noFill/>
          <a:ln>
            <a:solidFill>
              <a:schemeClr val="tx1"/>
            </a:solidFill>
            <a:prstDash val="sysDash"/>
          </a:ln>
        </p:spPr>
        <p:txBody>
          <a:bodyPr wrap="square" rtlCol="0">
            <a:spAutoFit/>
          </a:bodyPr>
          <a:lstStyle/>
          <a:p>
            <a:r>
              <a:rPr lang="ja-JP" altLang="en-US" sz="1600" dirty="0" smtClean="0">
                <a:latin typeface="Meiryo UI" panose="020B0604030504040204" pitchFamily="50" charset="-128"/>
                <a:ea typeface="Meiryo UI" panose="020B0604030504040204" pitchFamily="50" charset="-128"/>
              </a:rPr>
              <a:t>「</a:t>
            </a:r>
            <a:r>
              <a:rPr lang="en-US" altLang="ja-JP" sz="1600" dirty="0" smtClean="0">
                <a:latin typeface="Meiryo UI" panose="020B0604030504040204" pitchFamily="50" charset="-128"/>
                <a:ea typeface="Meiryo UI" panose="020B0604030504040204" pitchFamily="50" charset="-128"/>
              </a:rPr>
              <a:t>TEAM</a:t>
            </a:r>
            <a:r>
              <a:rPr lang="ja-JP" altLang="en-US" sz="1600" dirty="0">
                <a:latin typeface="Meiryo UI" panose="020B0604030504040204" pitchFamily="50" charset="-128"/>
                <a:ea typeface="Meiryo UI" panose="020B0604030504040204" pitchFamily="50" charset="-128"/>
              </a:rPr>
              <a:t> </a:t>
            </a:r>
            <a:r>
              <a:rPr lang="en-US" altLang="ja-JP" sz="1600" dirty="0" smtClean="0">
                <a:latin typeface="Meiryo UI" panose="020B0604030504040204" pitchFamily="50" charset="-128"/>
                <a:ea typeface="Meiryo UI" panose="020B0604030504040204" pitchFamily="50" charset="-128"/>
              </a:rPr>
              <a:t>EXPO 2025</a:t>
            </a:r>
            <a:r>
              <a:rPr lang="ja-JP" altLang="en-US" sz="1600" dirty="0" smtClean="0">
                <a:latin typeface="Meiryo UI" panose="020B0604030504040204" pitchFamily="50" charset="-128"/>
                <a:ea typeface="Meiryo UI" panose="020B0604030504040204" pitchFamily="50" charset="-128"/>
              </a:rPr>
              <a:t>」プログラム／共創チャレンジへ“私の</a:t>
            </a:r>
            <a:r>
              <a:rPr lang="en-US" altLang="ja-JP" sz="1600" dirty="0" smtClean="0">
                <a:latin typeface="Meiryo UI" panose="020B0604030504040204" pitchFamily="50" charset="-128"/>
                <a:ea typeface="Meiryo UI" panose="020B0604030504040204" pitchFamily="50" charset="-128"/>
              </a:rPr>
              <a:t>SDGs</a:t>
            </a:r>
            <a:r>
              <a:rPr lang="ja-JP" altLang="en-US" sz="1600" dirty="0" smtClean="0">
                <a:latin typeface="Meiryo UI" panose="020B0604030504040204" pitchFamily="50" charset="-128"/>
                <a:ea typeface="Meiryo UI" panose="020B0604030504040204" pitchFamily="50" charset="-128"/>
              </a:rPr>
              <a:t>宣言プロジェクト”を登録しました。</a:t>
            </a:r>
            <a:endParaRPr lang="en-US" altLang="ja-JP" sz="1600" dirty="0">
              <a:latin typeface="Meiryo UI" panose="020B0604030504040204" pitchFamily="50" charset="-128"/>
              <a:ea typeface="Meiryo UI" panose="020B0604030504040204" pitchFamily="50" charset="-128"/>
            </a:endParaRPr>
          </a:p>
        </p:txBody>
      </p:sp>
      <p:sp>
        <p:nvSpPr>
          <p:cNvPr id="16" name="テキスト ボックス 15">
            <a:extLst>
              <a:ext uri="{FF2B5EF4-FFF2-40B4-BE49-F238E27FC236}">
                <a16:creationId xmlns:a16="http://schemas.microsoft.com/office/drawing/2014/main" id="{831B674C-C466-42AC-B7FB-E241B592051C}"/>
              </a:ext>
            </a:extLst>
          </p:cNvPr>
          <p:cNvSpPr txBox="1"/>
          <p:nvPr/>
        </p:nvSpPr>
        <p:spPr>
          <a:xfrm>
            <a:off x="156921" y="4309823"/>
            <a:ext cx="11804469" cy="338554"/>
          </a:xfrm>
          <a:prstGeom prst="rect">
            <a:avLst/>
          </a:prstGeom>
          <a:noFill/>
          <a:ln>
            <a:solidFill>
              <a:schemeClr val="tx1"/>
            </a:solidFill>
            <a:prstDash val="sysDash"/>
          </a:ln>
        </p:spPr>
        <p:txBody>
          <a:bodyPr wrap="square" rtlCol="0">
            <a:spAutoFit/>
          </a:bodyPr>
          <a:lstStyle/>
          <a:p>
            <a:r>
              <a:rPr lang="en-US" altLang="ja-JP" sz="1600" dirty="0">
                <a:latin typeface="Meiryo UI" panose="020B0604030504040204" pitchFamily="50" charset="-128"/>
                <a:ea typeface="Meiryo UI" panose="020B0604030504040204" pitchFamily="50" charset="-128"/>
              </a:rPr>
              <a:t>2025</a:t>
            </a:r>
            <a:r>
              <a:rPr lang="ja-JP" altLang="en-US" sz="1600" dirty="0">
                <a:latin typeface="Meiryo UI" panose="020B0604030504040204" pitchFamily="50" charset="-128"/>
                <a:ea typeface="Meiryo UI" panose="020B0604030504040204" pitchFamily="50" charset="-128"/>
              </a:rPr>
              <a:t>年大阪・関西万博開催に向けた様々な</a:t>
            </a:r>
            <a:r>
              <a:rPr lang="ja-JP" altLang="en-US" sz="1600" dirty="0" smtClean="0">
                <a:latin typeface="Meiryo UI" panose="020B0604030504040204" pitchFamily="50" charset="-128"/>
                <a:ea typeface="Meiryo UI" panose="020B0604030504040204" pitchFamily="50" charset="-128"/>
              </a:rPr>
              <a:t>取組みの中で、</a:t>
            </a:r>
            <a:r>
              <a:rPr lang="en-US" altLang="ja-JP" sz="1600" dirty="0">
                <a:latin typeface="Meiryo UI" panose="020B0604030504040204" pitchFamily="50" charset="-128"/>
                <a:ea typeface="Meiryo UI" panose="020B0604030504040204" pitchFamily="50" charset="-128"/>
              </a:rPr>
              <a:t> SDGs</a:t>
            </a:r>
            <a:r>
              <a:rPr lang="ja-JP" altLang="en-US" sz="1600" dirty="0" smtClean="0">
                <a:latin typeface="Meiryo UI" panose="020B0604030504040204" pitchFamily="50" charset="-128"/>
                <a:ea typeface="Meiryo UI" panose="020B0604030504040204" pitchFamily="50" charset="-128"/>
              </a:rPr>
              <a:t>に</a:t>
            </a:r>
            <a:r>
              <a:rPr lang="ja-JP" altLang="en-US" sz="1600" dirty="0">
                <a:latin typeface="Meiryo UI" panose="020B0604030504040204" pitchFamily="50" charset="-128"/>
                <a:ea typeface="Meiryo UI" panose="020B0604030504040204" pitchFamily="50" charset="-128"/>
              </a:rPr>
              <a:t>関する普及啓発活動を行いました。</a:t>
            </a:r>
            <a:endParaRPr lang="en-US" altLang="ja-JP" sz="1600" dirty="0">
              <a:latin typeface="Meiryo UI" panose="020B0604030504040204" pitchFamily="50" charset="-128"/>
              <a:ea typeface="Meiryo UI" panose="020B0604030504040204" pitchFamily="50" charset="-128"/>
            </a:endParaRPr>
          </a:p>
        </p:txBody>
      </p:sp>
      <p:pic>
        <p:nvPicPr>
          <p:cNvPr id="6" name="図 5"/>
          <p:cNvPicPr>
            <a:picLocks noChangeAspect="1"/>
          </p:cNvPicPr>
          <p:nvPr/>
        </p:nvPicPr>
        <p:blipFill>
          <a:blip r:embed="rId5"/>
          <a:stretch>
            <a:fillRect/>
          </a:stretch>
        </p:blipFill>
        <p:spPr>
          <a:xfrm>
            <a:off x="4943317" y="2713197"/>
            <a:ext cx="3256208" cy="1185684"/>
          </a:xfrm>
          <a:prstGeom prst="rect">
            <a:avLst/>
          </a:prstGeom>
        </p:spPr>
      </p:pic>
      <p:pic>
        <p:nvPicPr>
          <p:cNvPr id="10" name="図 9"/>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725169" y="4887192"/>
            <a:ext cx="1914976" cy="1436232"/>
          </a:xfrm>
          <a:prstGeom prst="rect">
            <a:avLst/>
          </a:prstGeom>
        </p:spPr>
      </p:pic>
      <p:pic>
        <p:nvPicPr>
          <p:cNvPr id="21" name="図 20"/>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477939" y="4895830"/>
            <a:ext cx="1067729" cy="1418956"/>
          </a:xfrm>
          <a:prstGeom prst="rect">
            <a:avLst/>
          </a:prstGeom>
        </p:spPr>
      </p:pic>
      <p:sp>
        <p:nvSpPr>
          <p:cNvPr id="17" name="タイトル 1"/>
          <p:cNvSpPr txBox="1">
            <a:spLocks/>
          </p:cNvSpPr>
          <p:nvPr/>
        </p:nvSpPr>
        <p:spPr>
          <a:xfrm>
            <a:off x="289774" y="2500099"/>
            <a:ext cx="4449651" cy="1398781"/>
          </a:xfrm>
          <a:prstGeom prst="rect">
            <a:avLst/>
          </a:prstGeom>
          <a:ln>
            <a:solidFill>
              <a:schemeClr val="accent5"/>
            </a:solidFill>
            <a:prstDash val="dash"/>
          </a:ln>
        </p:spPr>
        <p:txBody>
          <a:bodyPr vert="horz" lIns="91440" tIns="45720" rIns="91440" bIns="45720" rtlCol="0" anchor="ctr">
            <a:normAutofit/>
          </a:bodyPr>
          <a:lstStyle>
            <a:lvl1pPr algn="l" defTabSz="914377" rtl="0" eaLnBrk="1" latinLnBrk="0" hangingPunct="1">
              <a:lnSpc>
                <a:spcPct val="90000"/>
              </a:lnSpc>
              <a:spcBef>
                <a:spcPct val="0"/>
              </a:spcBef>
              <a:buNone/>
              <a:defRPr kumimoji="1" sz="4400" kern="1200">
                <a:solidFill>
                  <a:schemeClr val="tx1"/>
                </a:solidFill>
                <a:latin typeface="+mj-lt"/>
                <a:ea typeface="+mj-ea"/>
                <a:cs typeface="+mj-cs"/>
              </a:defRPr>
            </a:lvl1pPr>
          </a:lstStyle>
          <a:p>
            <a:r>
              <a:rPr lang="en-US" altLang="ja-JP" sz="1200" dirty="0">
                <a:latin typeface="Meiryo UI" panose="020B0604030504040204" pitchFamily="50" charset="-128"/>
                <a:ea typeface="Meiryo UI" panose="020B0604030504040204" pitchFamily="50" charset="-128"/>
              </a:rPr>
              <a:t>【</a:t>
            </a:r>
            <a:r>
              <a:rPr lang="ja-JP" altLang="en-US" sz="1200" dirty="0">
                <a:latin typeface="Meiryo UI" panose="020B0604030504040204" pitchFamily="50" charset="-128"/>
                <a:ea typeface="Meiryo UI" panose="020B0604030504040204" pitchFamily="50" charset="-128"/>
              </a:rPr>
              <a:t>共創チャレンジとは</a:t>
            </a:r>
            <a:r>
              <a:rPr lang="en-US" altLang="ja-JP" sz="1200" dirty="0">
                <a:latin typeface="Meiryo UI" panose="020B0604030504040204" pitchFamily="50" charset="-128"/>
                <a:ea typeface="Meiryo UI" panose="020B0604030504040204" pitchFamily="50" charset="-128"/>
              </a:rPr>
              <a:t>】</a:t>
            </a:r>
          </a:p>
          <a:p>
            <a:r>
              <a:rPr lang="ja-JP" altLang="en-US" sz="1200" dirty="0">
                <a:latin typeface="Meiryo UI" panose="020B0604030504040204" pitchFamily="50" charset="-128"/>
                <a:ea typeface="Meiryo UI" panose="020B0604030504040204" pitchFamily="50" charset="-128"/>
              </a:rPr>
              <a:t>自らが描く未来の実現に向けた１つ１つの</a:t>
            </a:r>
            <a:r>
              <a:rPr lang="ja-JP" altLang="en-US" sz="1200" dirty="0" smtClean="0">
                <a:latin typeface="Meiryo UI" panose="020B0604030504040204" pitchFamily="50" charset="-128"/>
                <a:ea typeface="Meiryo UI" panose="020B0604030504040204" pitchFamily="50" charset="-128"/>
              </a:rPr>
              <a:t>アクョン</a:t>
            </a:r>
            <a:endParaRPr lang="en-US" altLang="ja-JP" sz="1200" dirty="0" smtClean="0">
              <a:latin typeface="Meiryo UI" panose="020B0604030504040204" pitchFamily="50" charset="-128"/>
              <a:ea typeface="Meiryo UI" panose="020B0604030504040204" pitchFamily="50" charset="-128"/>
            </a:endParaRPr>
          </a:p>
          <a:p>
            <a:r>
              <a:rPr lang="ja-JP" altLang="en-US" sz="1200" dirty="0" smtClean="0">
                <a:latin typeface="Meiryo UI" panose="020B0604030504040204" pitchFamily="50" charset="-128"/>
                <a:ea typeface="Meiryo UI" panose="020B0604030504040204" pitchFamily="50" charset="-128"/>
              </a:rPr>
              <a:t>大阪</a:t>
            </a:r>
            <a:r>
              <a:rPr lang="ja-JP" altLang="en-US" sz="1200" dirty="0">
                <a:latin typeface="Meiryo UI" panose="020B0604030504040204" pitchFamily="50" charset="-128"/>
                <a:ea typeface="Meiryo UI" panose="020B0604030504040204" pitchFamily="50" charset="-128"/>
              </a:rPr>
              <a:t>・関西万博の</a:t>
            </a:r>
            <a:r>
              <a:rPr lang="ja-JP" altLang="en-US" sz="1200" dirty="0" smtClean="0">
                <a:latin typeface="Meiryo UI" panose="020B0604030504040204" pitchFamily="50" charset="-128"/>
                <a:ea typeface="Meiryo UI" panose="020B0604030504040204" pitchFamily="50" charset="-128"/>
              </a:rPr>
              <a:t>テーマ「</a:t>
            </a:r>
            <a:r>
              <a:rPr lang="ja-JP" altLang="en-US" sz="1200" dirty="0">
                <a:latin typeface="Meiryo UI" panose="020B0604030504040204" pitchFamily="50" charset="-128"/>
                <a:ea typeface="Meiryo UI" panose="020B0604030504040204" pitchFamily="50" charset="-128"/>
              </a:rPr>
              <a:t>いのち輝く未来社会のデザイン」を</a:t>
            </a:r>
            <a:r>
              <a:rPr lang="ja-JP" altLang="en-US" sz="1200" dirty="0" smtClean="0">
                <a:latin typeface="Meiryo UI" panose="020B0604030504040204" pitchFamily="50" charset="-128"/>
                <a:ea typeface="Meiryo UI" panose="020B0604030504040204" pitchFamily="50" charset="-128"/>
              </a:rPr>
              <a:t>実現</a:t>
            </a:r>
            <a:r>
              <a:rPr lang="ja-JP" altLang="en-US" sz="1200" dirty="0">
                <a:latin typeface="Meiryo UI" panose="020B0604030504040204" pitchFamily="50" charset="-128"/>
                <a:ea typeface="Meiryo UI" panose="020B0604030504040204" pitchFamily="50" charset="-128"/>
              </a:rPr>
              <a:t>するため、自らが主体となって未来に向けて行動を起こしている、または行動を起こそうと</a:t>
            </a:r>
            <a:r>
              <a:rPr lang="ja-JP" altLang="en-US" sz="1200" dirty="0" smtClean="0">
                <a:latin typeface="Meiryo UI" panose="020B0604030504040204" pitchFamily="50" charset="-128"/>
                <a:ea typeface="Meiryo UI" panose="020B0604030504040204" pitchFamily="50" charset="-128"/>
              </a:rPr>
              <a:t>している活動</a:t>
            </a:r>
            <a:endParaRPr lang="ja-JP" altLang="en-US" sz="1200" dirty="0">
              <a:latin typeface="Meiryo UI" panose="020B0604030504040204" pitchFamily="50" charset="-128"/>
              <a:ea typeface="Meiryo UI" panose="020B0604030504040204" pitchFamily="50" charset="-128"/>
            </a:endParaRPr>
          </a:p>
        </p:txBody>
      </p:sp>
      <p:sp>
        <p:nvSpPr>
          <p:cNvPr id="20" name="正方形/長方形 19"/>
          <p:cNvSpPr/>
          <p:nvPr/>
        </p:nvSpPr>
        <p:spPr>
          <a:xfrm>
            <a:off x="193320" y="4826459"/>
            <a:ext cx="8446825" cy="523220"/>
          </a:xfrm>
          <a:prstGeom prst="rect">
            <a:avLst/>
          </a:prstGeom>
          <a:noFill/>
        </p:spPr>
        <p:txBody>
          <a:bodyPr wrap="square">
            <a:spAutoFit/>
          </a:bodyPr>
          <a:lstStyle/>
          <a:p>
            <a:pPr marL="1619623" indent="-1619623"/>
            <a:r>
              <a:rPr lang="ja-JP" altLang="en-US" sz="1400" dirty="0" smtClean="0">
                <a:solidFill>
                  <a:srgbClr val="000000"/>
                </a:solidFill>
                <a:latin typeface="Meiryo UI" panose="020B0604030504040204" pitchFamily="50" charset="-128"/>
                <a:ea typeface="Meiryo UI" panose="020B0604030504040204" pitchFamily="50" charset="-128"/>
              </a:rPr>
              <a:t>○</a:t>
            </a:r>
            <a:r>
              <a:rPr lang="en-US" altLang="ja-JP" sz="1400" dirty="0" err="1" smtClean="0">
                <a:solidFill>
                  <a:srgbClr val="000000"/>
                </a:solidFill>
                <a:latin typeface="Meiryo UI" panose="020B0604030504040204" pitchFamily="50" charset="-128"/>
                <a:ea typeface="Meiryo UI" panose="020B0604030504040204" pitchFamily="50" charset="-128"/>
              </a:rPr>
              <a:t>Warai</a:t>
            </a:r>
            <a:r>
              <a:rPr lang="en-US" altLang="ja-JP" sz="1400" dirty="0" smtClean="0">
                <a:solidFill>
                  <a:srgbClr val="000000"/>
                </a:solidFill>
                <a:latin typeface="Meiryo UI" panose="020B0604030504040204" pitchFamily="50" charset="-128"/>
                <a:ea typeface="Meiryo UI" panose="020B0604030504040204" pitchFamily="50" charset="-128"/>
              </a:rPr>
              <a:t> </a:t>
            </a:r>
            <a:r>
              <a:rPr lang="en-US" altLang="ja-JP" sz="1400" dirty="0" err="1">
                <a:solidFill>
                  <a:srgbClr val="000000"/>
                </a:solidFill>
                <a:latin typeface="Meiryo UI" panose="020B0604030504040204" pitchFamily="50" charset="-128"/>
                <a:ea typeface="Meiryo UI" panose="020B0604030504040204" pitchFamily="50" charset="-128"/>
              </a:rPr>
              <a:t>Mirai</a:t>
            </a:r>
            <a:r>
              <a:rPr lang="en-US" altLang="ja-JP" sz="1400" dirty="0">
                <a:solidFill>
                  <a:srgbClr val="000000"/>
                </a:solidFill>
                <a:latin typeface="Meiryo UI" panose="020B0604030504040204" pitchFamily="50" charset="-128"/>
                <a:ea typeface="Meiryo UI" panose="020B0604030504040204" pitchFamily="50" charset="-128"/>
              </a:rPr>
              <a:t> Fes </a:t>
            </a:r>
            <a:r>
              <a:rPr lang="en-US" altLang="ja-JP" sz="1400" dirty="0" smtClean="0">
                <a:solidFill>
                  <a:srgbClr val="000000"/>
                </a:solidFill>
                <a:latin typeface="Meiryo UI" panose="020B0604030504040204" pitchFamily="50" charset="-128"/>
                <a:ea typeface="Meiryo UI" panose="020B0604030504040204" pitchFamily="50" charset="-128"/>
              </a:rPr>
              <a:t>2022</a:t>
            </a:r>
            <a:r>
              <a:rPr lang="ja-JP" altLang="en-US" sz="1400" dirty="0" smtClean="0">
                <a:solidFill>
                  <a:srgbClr val="000000"/>
                </a:solidFill>
                <a:latin typeface="Meiryo UI" panose="020B0604030504040204" pitchFamily="50" charset="-128"/>
                <a:ea typeface="Meiryo UI" panose="020B0604030504040204" pitchFamily="50" charset="-128"/>
              </a:rPr>
              <a:t>～</a:t>
            </a:r>
            <a:r>
              <a:rPr lang="en-US" altLang="ja-JP" sz="1400" dirty="0" smtClean="0">
                <a:solidFill>
                  <a:srgbClr val="000000"/>
                </a:solidFill>
                <a:latin typeface="Meiryo UI" panose="020B0604030504040204" pitchFamily="50" charset="-128"/>
                <a:ea typeface="Meiryo UI" panose="020B0604030504040204" pitchFamily="50" charset="-128"/>
              </a:rPr>
              <a:t>Road to EXPO 2025</a:t>
            </a:r>
            <a:r>
              <a:rPr lang="ja-JP" altLang="en-US" sz="1400" dirty="0" smtClean="0">
                <a:solidFill>
                  <a:srgbClr val="000000"/>
                </a:solidFill>
                <a:latin typeface="Meiryo UI" panose="020B0604030504040204" pitchFamily="50" charset="-128"/>
                <a:ea typeface="Meiryo UI" panose="020B0604030504040204" pitchFamily="50" charset="-128"/>
              </a:rPr>
              <a:t>～</a:t>
            </a:r>
            <a:endParaRPr lang="en-US" altLang="ja-JP" sz="1400" dirty="0" smtClean="0">
              <a:solidFill>
                <a:srgbClr val="000000"/>
              </a:solidFill>
              <a:latin typeface="Meiryo UI" panose="020B0604030504040204" pitchFamily="50" charset="-128"/>
              <a:ea typeface="Meiryo UI" panose="020B0604030504040204" pitchFamily="50" charset="-128"/>
            </a:endParaRPr>
          </a:p>
          <a:p>
            <a:pPr marL="1619623" indent="-1619623"/>
            <a:r>
              <a:rPr lang="ja-JP" altLang="en-US" sz="1400" dirty="0" smtClean="0">
                <a:solidFill>
                  <a:srgbClr val="000000"/>
                </a:solidFill>
                <a:latin typeface="Meiryo UI" panose="020B0604030504040204" pitchFamily="50" charset="-128"/>
                <a:ea typeface="Meiryo UI" panose="020B0604030504040204" pitchFamily="50" charset="-128"/>
              </a:rPr>
              <a:t>（</a:t>
            </a:r>
            <a:r>
              <a:rPr lang="ja-JP" altLang="en-US" sz="1400" dirty="0">
                <a:solidFill>
                  <a:srgbClr val="000000"/>
                </a:solidFill>
                <a:latin typeface="Meiryo UI" panose="020B0604030504040204" pitchFamily="50" charset="-128"/>
                <a:ea typeface="Meiryo UI" panose="020B0604030504040204" pitchFamily="50" charset="-128"/>
              </a:rPr>
              <a:t>主催：チーム関西）の会場</a:t>
            </a:r>
            <a:r>
              <a:rPr lang="ja-JP" altLang="en-US" sz="1400" dirty="0" smtClean="0">
                <a:solidFill>
                  <a:srgbClr val="000000"/>
                </a:solidFill>
                <a:latin typeface="Meiryo UI" panose="020B0604030504040204" pitchFamily="50" charset="-128"/>
                <a:ea typeface="Meiryo UI" panose="020B0604030504040204" pitchFamily="50" charset="-128"/>
              </a:rPr>
              <a:t>で大阪</a:t>
            </a:r>
            <a:r>
              <a:rPr lang="ja-JP" altLang="en-US" sz="1400" dirty="0">
                <a:solidFill>
                  <a:srgbClr val="000000"/>
                </a:solidFill>
                <a:latin typeface="Meiryo UI" panose="020B0604030504040204" pitchFamily="50" charset="-128"/>
                <a:ea typeface="Meiryo UI" panose="020B0604030504040204" pitchFamily="50" charset="-128"/>
              </a:rPr>
              <a:t>・関西万博と</a:t>
            </a:r>
            <a:r>
              <a:rPr lang="en-US" altLang="ja-JP" sz="1400" dirty="0">
                <a:solidFill>
                  <a:srgbClr val="000000"/>
                </a:solidFill>
                <a:latin typeface="Meiryo UI" panose="020B0604030504040204" pitchFamily="50" charset="-128"/>
                <a:ea typeface="Meiryo UI" panose="020B0604030504040204" pitchFamily="50" charset="-128"/>
              </a:rPr>
              <a:t>SDGs</a:t>
            </a:r>
            <a:r>
              <a:rPr lang="ja-JP" altLang="en-US" sz="1400" dirty="0">
                <a:solidFill>
                  <a:srgbClr val="000000"/>
                </a:solidFill>
                <a:latin typeface="Meiryo UI" panose="020B0604030504040204" pitchFamily="50" charset="-128"/>
                <a:ea typeface="Meiryo UI" panose="020B0604030504040204" pitchFamily="50" charset="-128"/>
              </a:rPr>
              <a:t>を</a:t>
            </a:r>
            <a:r>
              <a:rPr lang="en-US" altLang="ja-JP" sz="1400" dirty="0" smtClean="0">
                <a:solidFill>
                  <a:srgbClr val="000000"/>
                </a:solidFill>
                <a:latin typeface="Meiryo UI" panose="020B0604030504040204" pitchFamily="50" charset="-128"/>
                <a:ea typeface="Meiryo UI" panose="020B0604030504040204" pitchFamily="50" charset="-128"/>
              </a:rPr>
              <a:t>PR</a:t>
            </a:r>
            <a:endParaRPr lang="ja-JP" altLang="en-US" sz="1400" dirty="0">
              <a:solidFill>
                <a:srgbClr val="000000"/>
              </a:solidFill>
              <a:latin typeface="Meiryo UI" panose="020B0604030504040204" pitchFamily="50" charset="-128"/>
              <a:ea typeface="Meiryo UI" panose="020B0604030504040204" pitchFamily="50" charset="-128"/>
            </a:endParaRPr>
          </a:p>
        </p:txBody>
      </p:sp>
      <p:sp>
        <p:nvSpPr>
          <p:cNvPr id="22" name="正方形/長方形 21"/>
          <p:cNvSpPr/>
          <p:nvPr/>
        </p:nvSpPr>
        <p:spPr>
          <a:xfrm>
            <a:off x="193320" y="5646135"/>
            <a:ext cx="5897930" cy="523220"/>
          </a:xfrm>
          <a:prstGeom prst="rect">
            <a:avLst/>
          </a:prstGeom>
          <a:noFill/>
        </p:spPr>
        <p:txBody>
          <a:bodyPr wrap="square">
            <a:spAutoFit/>
          </a:bodyPr>
          <a:lstStyle/>
          <a:p>
            <a:pPr marL="1619623" indent="-1619623"/>
            <a:r>
              <a:rPr lang="ja-JP" altLang="en-US" sz="1400" dirty="0" smtClean="0">
                <a:solidFill>
                  <a:srgbClr val="000000"/>
                </a:solidFill>
                <a:latin typeface="Meiryo UI" panose="020B0604030504040204" pitchFamily="50" charset="-128"/>
                <a:ea typeface="Meiryo UI" panose="020B0604030504040204" pitchFamily="50" charset="-128"/>
              </a:rPr>
              <a:t>○</a:t>
            </a:r>
            <a:r>
              <a:rPr lang="ja-JP" altLang="en-US" sz="1400" dirty="0">
                <a:solidFill>
                  <a:srgbClr val="000000"/>
                </a:solidFill>
                <a:latin typeface="Meiryo UI" panose="020B0604030504040204" pitchFamily="50" charset="-128"/>
                <a:ea typeface="Meiryo UI" panose="020B0604030504040204" pitchFamily="50" charset="-128"/>
              </a:rPr>
              <a:t>エキスポ</a:t>
            </a:r>
            <a:r>
              <a:rPr lang="ja-JP" altLang="en-US" sz="1400" dirty="0" smtClean="0">
                <a:solidFill>
                  <a:srgbClr val="000000"/>
                </a:solidFill>
                <a:latin typeface="Meiryo UI" panose="020B0604030504040204" pitchFamily="50" charset="-128"/>
                <a:ea typeface="Meiryo UI" panose="020B0604030504040204" pitchFamily="50" charset="-128"/>
              </a:rPr>
              <a:t>文化</a:t>
            </a:r>
            <a:r>
              <a:rPr lang="ja-JP" altLang="en-US" sz="1400" dirty="0">
                <a:solidFill>
                  <a:srgbClr val="000000"/>
                </a:solidFill>
                <a:latin typeface="Meiryo UI" panose="020B0604030504040204" pitchFamily="50" charset="-128"/>
                <a:ea typeface="Meiryo UI" panose="020B0604030504040204" pitchFamily="50" charset="-128"/>
              </a:rPr>
              <a:t>祭</a:t>
            </a:r>
            <a:r>
              <a:rPr lang="en-US" altLang="ja-JP" sz="1400" dirty="0">
                <a:solidFill>
                  <a:srgbClr val="000000"/>
                </a:solidFill>
                <a:latin typeface="Meiryo UI" panose="020B0604030504040204" pitchFamily="50" charset="-128"/>
                <a:ea typeface="Meiryo UI" panose="020B0604030504040204" pitchFamily="50" charset="-128"/>
              </a:rPr>
              <a:t>2022</a:t>
            </a:r>
            <a:r>
              <a:rPr lang="ja-JP" altLang="en-US" sz="1400" dirty="0">
                <a:solidFill>
                  <a:srgbClr val="000000"/>
                </a:solidFill>
                <a:latin typeface="Meiryo UI" panose="020B0604030504040204" pitchFamily="50" charset="-128"/>
                <a:ea typeface="Meiryo UI" panose="020B0604030504040204" pitchFamily="50" charset="-128"/>
              </a:rPr>
              <a:t>（</a:t>
            </a:r>
            <a:r>
              <a:rPr lang="ja-JP" altLang="en-US" sz="1400" dirty="0" smtClean="0">
                <a:solidFill>
                  <a:srgbClr val="000000"/>
                </a:solidFill>
                <a:latin typeface="Meiryo UI" panose="020B0604030504040204" pitchFamily="50" charset="-128"/>
                <a:ea typeface="Meiryo UI" panose="020B0604030504040204" pitchFamily="50" charset="-128"/>
              </a:rPr>
              <a:t>主催</a:t>
            </a:r>
            <a:r>
              <a:rPr lang="ja-JP" altLang="en-US" sz="1400" dirty="0">
                <a:solidFill>
                  <a:srgbClr val="000000"/>
                </a:solidFill>
                <a:latin typeface="Meiryo UI" panose="020B0604030504040204" pitchFamily="50" charset="-128"/>
                <a:ea typeface="Meiryo UI" panose="020B0604030504040204" pitchFamily="50" charset="-128"/>
              </a:rPr>
              <a:t>：</a:t>
            </a:r>
            <a:r>
              <a:rPr lang="ja-JP" altLang="en-US" sz="1400" dirty="0" smtClean="0">
                <a:solidFill>
                  <a:srgbClr val="000000"/>
                </a:solidFill>
                <a:latin typeface="Meiryo UI" panose="020B0604030504040204" pitchFamily="50" charset="-128"/>
                <a:ea typeface="Meiryo UI" panose="020B0604030504040204" pitchFamily="50" charset="-128"/>
              </a:rPr>
              <a:t>ららぽーと</a:t>
            </a:r>
            <a:r>
              <a:rPr lang="en-US" altLang="ja-JP" sz="1400" dirty="0">
                <a:solidFill>
                  <a:srgbClr val="000000"/>
                </a:solidFill>
                <a:latin typeface="Meiryo UI" panose="020B0604030504040204" pitchFamily="50" charset="-128"/>
                <a:ea typeface="Meiryo UI" panose="020B0604030504040204" pitchFamily="50" charset="-128"/>
              </a:rPr>
              <a:t>EXPOCITY</a:t>
            </a:r>
            <a:r>
              <a:rPr lang="ja-JP" altLang="en-US" sz="1400" dirty="0">
                <a:solidFill>
                  <a:srgbClr val="000000"/>
                </a:solidFill>
                <a:latin typeface="Meiryo UI" panose="020B0604030504040204" pitchFamily="50" charset="-128"/>
                <a:ea typeface="Meiryo UI" panose="020B0604030504040204" pitchFamily="50" charset="-128"/>
              </a:rPr>
              <a:t>）の会場</a:t>
            </a:r>
            <a:r>
              <a:rPr lang="ja-JP" altLang="en-US" sz="1400" dirty="0" smtClean="0">
                <a:solidFill>
                  <a:srgbClr val="000000"/>
                </a:solidFill>
                <a:latin typeface="Meiryo UI" panose="020B0604030504040204" pitchFamily="50" charset="-128"/>
                <a:ea typeface="Meiryo UI" panose="020B0604030504040204" pitchFamily="50" charset="-128"/>
              </a:rPr>
              <a:t>で</a:t>
            </a:r>
            <a:endParaRPr lang="en-US" altLang="ja-JP" sz="1400" dirty="0" smtClean="0">
              <a:solidFill>
                <a:srgbClr val="000000"/>
              </a:solidFill>
              <a:latin typeface="Meiryo UI" panose="020B0604030504040204" pitchFamily="50" charset="-128"/>
              <a:ea typeface="Meiryo UI" panose="020B0604030504040204" pitchFamily="50" charset="-128"/>
            </a:endParaRPr>
          </a:p>
          <a:p>
            <a:pPr marL="1619623" indent="-1619623"/>
            <a:r>
              <a:rPr lang="ja-JP" altLang="en-US" sz="1400" dirty="0" smtClean="0">
                <a:solidFill>
                  <a:srgbClr val="000000"/>
                </a:solidFill>
                <a:latin typeface="Meiryo UI" panose="020B0604030504040204" pitchFamily="50" charset="-128"/>
                <a:ea typeface="Meiryo UI" panose="020B0604030504040204" pitchFamily="50" charset="-128"/>
              </a:rPr>
              <a:t>　大阪</a:t>
            </a:r>
            <a:r>
              <a:rPr lang="ja-JP" altLang="en-US" sz="1400" dirty="0">
                <a:solidFill>
                  <a:srgbClr val="000000"/>
                </a:solidFill>
                <a:latin typeface="Meiryo UI" panose="020B0604030504040204" pitchFamily="50" charset="-128"/>
                <a:ea typeface="Meiryo UI" panose="020B0604030504040204" pitchFamily="50" charset="-128"/>
              </a:rPr>
              <a:t>・関西万博と</a:t>
            </a:r>
            <a:r>
              <a:rPr lang="en-US" altLang="ja-JP" sz="1400" dirty="0">
                <a:solidFill>
                  <a:srgbClr val="000000"/>
                </a:solidFill>
                <a:latin typeface="Meiryo UI" panose="020B0604030504040204" pitchFamily="50" charset="-128"/>
                <a:ea typeface="Meiryo UI" panose="020B0604030504040204" pitchFamily="50" charset="-128"/>
              </a:rPr>
              <a:t>SDGs</a:t>
            </a:r>
            <a:r>
              <a:rPr lang="ja-JP" altLang="en-US" sz="1400" dirty="0">
                <a:solidFill>
                  <a:srgbClr val="000000"/>
                </a:solidFill>
                <a:latin typeface="Meiryo UI" panose="020B0604030504040204" pitchFamily="50" charset="-128"/>
                <a:ea typeface="Meiryo UI" panose="020B0604030504040204" pitchFamily="50" charset="-128"/>
              </a:rPr>
              <a:t>を</a:t>
            </a:r>
            <a:r>
              <a:rPr lang="en-US" altLang="ja-JP" sz="1400" dirty="0" smtClean="0">
                <a:solidFill>
                  <a:srgbClr val="000000"/>
                </a:solidFill>
                <a:latin typeface="Meiryo UI" panose="020B0604030504040204" pitchFamily="50" charset="-128"/>
                <a:ea typeface="Meiryo UI" panose="020B0604030504040204" pitchFamily="50" charset="-128"/>
              </a:rPr>
              <a:t>PR</a:t>
            </a:r>
            <a:endParaRPr lang="ja-JP" altLang="en-US" sz="1400" dirty="0">
              <a:solidFill>
                <a:srgbClr val="000000"/>
              </a:solidFill>
              <a:latin typeface="Meiryo UI" panose="020B0604030504040204" pitchFamily="50" charset="-128"/>
              <a:ea typeface="Meiryo UI" panose="020B0604030504040204" pitchFamily="50" charset="-128"/>
            </a:endParaRPr>
          </a:p>
        </p:txBody>
      </p:sp>
      <p:sp>
        <p:nvSpPr>
          <p:cNvPr id="24" name="正方形/長方形 23"/>
          <p:cNvSpPr/>
          <p:nvPr/>
        </p:nvSpPr>
        <p:spPr>
          <a:xfrm>
            <a:off x="6011803" y="6323424"/>
            <a:ext cx="2034814" cy="430887"/>
          </a:xfrm>
          <a:prstGeom prst="rect">
            <a:avLst/>
          </a:prstGeom>
          <a:noFill/>
        </p:spPr>
        <p:txBody>
          <a:bodyPr wrap="square">
            <a:spAutoFit/>
          </a:bodyPr>
          <a:lstStyle/>
          <a:p>
            <a:pPr marL="1619623" indent="-1619623" algn="ctr"/>
            <a:r>
              <a:rPr lang="en-US" altLang="ja-JP" sz="1100" dirty="0" err="1" smtClean="0">
                <a:solidFill>
                  <a:srgbClr val="000000"/>
                </a:solidFill>
                <a:latin typeface="Meiryo UI" panose="020B0604030504040204" pitchFamily="50" charset="-128"/>
                <a:ea typeface="Meiryo UI" panose="020B0604030504040204" pitchFamily="50" charset="-128"/>
              </a:rPr>
              <a:t>Warai</a:t>
            </a:r>
            <a:r>
              <a:rPr lang="en-US" altLang="ja-JP" sz="1100" dirty="0" smtClean="0">
                <a:solidFill>
                  <a:srgbClr val="000000"/>
                </a:solidFill>
                <a:latin typeface="Meiryo UI" panose="020B0604030504040204" pitchFamily="50" charset="-128"/>
                <a:ea typeface="Meiryo UI" panose="020B0604030504040204" pitchFamily="50" charset="-128"/>
              </a:rPr>
              <a:t> </a:t>
            </a:r>
            <a:r>
              <a:rPr lang="en-US" altLang="ja-JP" sz="1100" dirty="0" err="1">
                <a:solidFill>
                  <a:srgbClr val="000000"/>
                </a:solidFill>
                <a:latin typeface="Meiryo UI" panose="020B0604030504040204" pitchFamily="50" charset="-128"/>
                <a:ea typeface="Meiryo UI" panose="020B0604030504040204" pitchFamily="50" charset="-128"/>
              </a:rPr>
              <a:t>Mirai</a:t>
            </a:r>
            <a:r>
              <a:rPr lang="en-US" altLang="ja-JP" sz="1100" dirty="0">
                <a:solidFill>
                  <a:srgbClr val="000000"/>
                </a:solidFill>
                <a:latin typeface="Meiryo UI" panose="020B0604030504040204" pitchFamily="50" charset="-128"/>
                <a:ea typeface="Meiryo UI" panose="020B0604030504040204" pitchFamily="50" charset="-128"/>
              </a:rPr>
              <a:t> Fes </a:t>
            </a:r>
            <a:r>
              <a:rPr lang="en-US" altLang="ja-JP" sz="1100" dirty="0" smtClean="0">
                <a:solidFill>
                  <a:srgbClr val="000000"/>
                </a:solidFill>
                <a:latin typeface="Meiryo UI" panose="020B0604030504040204" pitchFamily="50" charset="-128"/>
                <a:ea typeface="Meiryo UI" panose="020B0604030504040204" pitchFamily="50" charset="-128"/>
              </a:rPr>
              <a:t>2022</a:t>
            </a:r>
          </a:p>
          <a:p>
            <a:pPr marL="1619623" indent="-1619623" algn="ctr"/>
            <a:r>
              <a:rPr lang="ja-JP" altLang="en-US" sz="1100" dirty="0" smtClean="0">
                <a:solidFill>
                  <a:srgbClr val="000000"/>
                </a:solidFill>
                <a:latin typeface="Meiryo UI" panose="020B0604030504040204" pitchFamily="50" charset="-128"/>
                <a:ea typeface="Meiryo UI" panose="020B0604030504040204" pitchFamily="50" charset="-128"/>
              </a:rPr>
              <a:t>（万博記念公園）</a:t>
            </a:r>
            <a:endParaRPr lang="ja-JP" altLang="en-US" sz="1100" dirty="0">
              <a:solidFill>
                <a:srgbClr val="000000"/>
              </a:solidFill>
              <a:latin typeface="Meiryo UI" panose="020B0604030504040204" pitchFamily="50" charset="-128"/>
              <a:ea typeface="Meiryo UI" panose="020B0604030504040204" pitchFamily="50" charset="-128"/>
            </a:endParaRPr>
          </a:p>
        </p:txBody>
      </p:sp>
      <p:sp>
        <p:nvSpPr>
          <p:cNvPr id="27" name="正方形/長方形 26"/>
          <p:cNvSpPr/>
          <p:nvPr/>
        </p:nvSpPr>
        <p:spPr>
          <a:xfrm>
            <a:off x="9448800" y="6311316"/>
            <a:ext cx="2323122" cy="430887"/>
          </a:xfrm>
          <a:prstGeom prst="rect">
            <a:avLst/>
          </a:prstGeom>
          <a:noFill/>
        </p:spPr>
        <p:txBody>
          <a:bodyPr wrap="square">
            <a:spAutoFit/>
          </a:bodyPr>
          <a:lstStyle/>
          <a:p>
            <a:pPr marL="1619623" indent="-1619623" algn="ctr"/>
            <a:r>
              <a:rPr lang="ja-JP" altLang="en-US" sz="1100" dirty="0">
                <a:solidFill>
                  <a:srgbClr val="000000"/>
                </a:solidFill>
                <a:latin typeface="Meiryo UI" panose="020B0604030504040204" pitchFamily="50" charset="-128"/>
                <a:ea typeface="Meiryo UI" panose="020B0604030504040204" pitchFamily="50" charset="-128"/>
              </a:rPr>
              <a:t>エキスポ</a:t>
            </a:r>
            <a:r>
              <a:rPr lang="ja-JP" altLang="en-US" sz="1100" dirty="0" smtClean="0">
                <a:solidFill>
                  <a:srgbClr val="000000"/>
                </a:solidFill>
                <a:latin typeface="Meiryo UI" panose="020B0604030504040204" pitchFamily="50" charset="-128"/>
                <a:ea typeface="Meiryo UI" panose="020B0604030504040204" pitchFamily="50" charset="-128"/>
              </a:rPr>
              <a:t>文化</a:t>
            </a:r>
            <a:r>
              <a:rPr lang="ja-JP" altLang="en-US" sz="1100" dirty="0">
                <a:solidFill>
                  <a:srgbClr val="000000"/>
                </a:solidFill>
                <a:latin typeface="Meiryo UI" panose="020B0604030504040204" pitchFamily="50" charset="-128"/>
                <a:ea typeface="Meiryo UI" panose="020B0604030504040204" pitchFamily="50" charset="-128"/>
              </a:rPr>
              <a:t>祭</a:t>
            </a:r>
            <a:r>
              <a:rPr lang="en-US" altLang="ja-JP" sz="1100" dirty="0" smtClean="0">
                <a:solidFill>
                  <a:srgbClr val="000000"/>
                </a:solidFill>
                <a:latin typeface="Meiryo UI" panose="020B0604030504040204" pitchFamily="50" charset="-128"/>
                <a:ea typeface="Meiryo UI" panose="020B0604030504040204" pitchFamily="50" charset="-128"/>
              </a:rPr>
              <a:t>2022</a:t>
            </a:r>
          </a:p>
          <a:p>
            <a:pPr marL="1619623" indent="-1619623" algn="ctr"/>
            <a:r>
              <a:rPr lang="ja-JP" altLang="en-US" sz="1100" dirty="0" smtClean="0">
                <a:solidFill>
                  <a:srgbClr val="000000"/>
                </a:solidFill>
                <a:latin typeface="Meiryo UI" panose="020B0604030504040204" pitchFamily="50" charset="-128"/>
                <a:ea typeface="Meiryo UI" panose="020B0604030504040204" pitchFamily="50" charset="-128"/>
              </a:rPr>
              <a:t>（ららぽーと</a:t>
            </a:r>
            <a:r>
              <a:rPr lang="en-US" altLang="ja-JP" sz="1100" dirty="0" smtClean="0">
                <a:solidFill>
                  <a:srgbClr val="000000"/>
                </a:solidFill>
                <a:latin typeface="Meiryo UI" panose="020B0604030504040204" pitchFamily="50" charset="-128"/>
                <a:ea typeface="Meiryo UI" panose="020B0604030504040204" pitchFamily="50" charset="-128"/>
              </a:rPr>
              <a:t>EXPOCITY</a:t>
            </a:r>
            <a:r>
              <a:rPr lang="ja-JP" altLang="en-US" sz="1100" dirty="0" smtClean="0">
                <a:solidFill>
                  <a:srgbClr val="000000"/>
                </a:solidFill>
                <a:latin typeface="Meiryo UI" panose="020B0604030504040204" pitchFamily="50" charset="-128"/>
                <a:ea typeface="Meiryo UI" panose="020B0604030504040204" pitchFamily="50" charset="-128"/>
              </a:rPr>
              <a:t>）</a:t>
            </a:r>
            <a:endParaRPr lang="ja-JP" altLang="en-US" sz="1100" dirty="0">
              <a:solidFill>
                <a:srgbClr val="000000"/>
              </a:solidFill>
              <a:latin typeface="Meiryo UI" panose="020B0604030504040204" pitchFamily="50" charset="-128"/>
              <a:ea typeface="Meiryo UI" panose="020B0604030504040204" pitchFamily="50" charset="-128"/>
            </a:endParaRPr>
          </a:p>
        </p:txBody>
      </p:sp>
      <p:sp>
        <p:nvSpPr>
          <p:cNvPr id="18" name="スライド番号プレースホルダー 1"/>
          <p:cNvSpPr>
            <a:spLocks noGrp="1"/>
          </p:cNvSpPr>
          <p:nvPr>
            <p:ph type="sldNum" sz="quarter" idx="12"/>
          </p:nvPr>
        </p:nvSpPr>
        <p:spPr>
          <a:xfrm>
            <a:off x="9448800" y="6511955"/>
            <a:ext cx="2743200" cy="365125"/>
          </a:xfrm>
        </p:spPr>
        <p:txBody>
          <a:bodyPr/>
          <a:lstStyle/>
          <a:p>
            <a:fld id="{C9D87D91-12A4-4BCD-BC1C-9D22FB415AC1}" type="slidenum">
              <a:rPr kumimoji="1" lang="ja-JP" altLang="en-US" smtClean="0"/>
              <a:t>6</a:t>
            </a:fld>
            <a:endParaRPr kumimoji="1" lang="ja-JP" altLang="en-US" dirty="0"/>
          </a:p>
        </p:txBody>
      </p:sp>
    </p:spTree>
    <p:extLst>
      <p:ext uri="{BB962C8B-B14F-4D97-AF65-F5344CB8AC3E}">
        <p14:creationId xmlns:p14="http://schemas.microsoft.com/office/powerpoint/2010/main" val="179558492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lang="ja-JP" altLang="en-US" dirty="0">
                <a:latin typeface="Meiryo UI" panose="020B0604030504040204" pitchFamily="50" charset="-128"/>
                <a:ea typeface="Meiryo UI" panose="020B0604030504040204" pitchFamily="50" charset="-128"/>
              </a:rPr>
              <a:t>各種</a:t>
            </a:r>
            <a:r>
              <a:rPr lang="ja-JP" altLang="en-US" dirty="0" smtClean="0">
                <a:latin typeface="Meiryo UI" panose="020B0604030504040204" pitchFamily="50" charset="-128"/>
                <a:ea typeface="Meiryo UI" panose="020B0604030504040204" pitchFamily="50" charset="-128"/>
              </a:rPr>
              <a:t>イベント等を</a:t>
            </a:r>
            <a:r>
              <a:rPr lang="ja-JP" altLang="en-US" dirty="0">
                <a:latin typeface="Meiryo UI" panose="020B0604030504040204" pitchFamily="50" charset="-128"/>
                <a:ea typeface="Meiryo UI" panose="020B0604030504040204" pitchFamily="50" charset="-128"/>
              </a:rPr>
              <a:t>通じたＰＲ活動</a:t>
            </a:r>
            <a:endParaRPr kumimoji="1" lang="ja-JP" altLang="en-US" sz="2800" dirty="0">
              <a:latin typeface="Meiryo UI" panose="020B0604030504040204" pitchFamily="50" charset="-128"/>
              <a:ea typeface="Meiryo UI" panose="020B0604030504040204" pitchFamily="50" charset="-128"/>
            </a:endParaRPr>
          </a:p>
        </p:txBody>
      </p:sp>
      <p:sp>
        <p:nvSpPr>
          <p:cNvPr id="4" name="テキスト ボックス 3"/>
          <p:cNvSpPr txBox="1"/>
          <p:nvPr/>
        </p:nvSpPr>
        <p:spPr>
          <a:xfrm>
            <a:off x="161653" y="1567501"/>
            <a:ext cx="11756240" cy="338554"/>
          </a:xfrm>
          <a:prstGeom prst="rect">
            <a:avLst/>
          </a:prstGeom>
          <a:noFill/>
          <a:ln>
            <a:solidFill>
              <a:schemeClr val="tx1"/>
            </a:solidFill>
            <a:prstDash val="sysDash"/>
          </a:ln>
        </p:spPr>
        <p:txBody>
          <a:bodyPr wrap="square" rtlCol="0">
            <a:spAutoFit/>
          </a:bodyPr>
          <a:lstStyle/>
          <a:p>
            <a:pPr marL="173038" indent="-173038"/>
            <a:r>
              <a:rPr lang="ja-JP" altLang="en-US" sz="1600" dirty="0">
                <a:latin typeface="Meiryo UI" panose="020B0604030504040204" pitchFamily="50" charset="-128"/>
                <a:ea typeface="Meiryo UI" panose="020B0604030504040204" pitchFamily="50" charset="-128"/>
              </a:rPr>
              <a:t>各種</a:t>
            </a:r>
            <a:r>
              <a:rPr lang="ja-JP" altLang="en-US" sz="1600" dirty="0" smtClean="0">
                <a:latin typeface="Meiryo UI" panose="020B0604030504040204" pitchFamily="50" charset="-128"/>
                <a:ea typeface="Meiryo UI" panose="020B0604030504040204" pitchFamily="50" charset="-128"/>
              </a:rPr>
              <a:t>イベントと連携し、</a:t>
            </a:r>
            <a:r>
              <a:rPr lang="ja-JP" altLang="en-US" sz="1600" dirty="0">
                <a:latin typeface="Meiryo UI" panose="020B0604030504040204" pitchFamily="50" charset="-128"/>
                <a:ea typeface="Meiryo UI" panose="020B0604030504040204" pitchFamily="50" charset="-128"/>
              </a:rPr>
              <a:t>大阪府における</a:t>
            </a:r>
            <a:r>
              <a:rPr lang="en-US" altLang="ja-JP" sz="1600" dirty="0">
                <a:latin typeface="Meiryo UI" panose="020B0604030504040204" pitchFamily="50" charset="-128"/>
                <a:ea typeface="Meiryo UI" panose="020B0604030504040204" pitchFamily="50" charset="-128"/>
              </a:rPr>
              <a:t>SDGs</a:t>
            </a:r>
            <a:r>
              <a:rPr lang="ja-JP" altLang="en-US" sz="1600" dirty="0">
                <a:latin typeface="Meiryo UI" panose="020B0604030504040204" pitchFamily="50" charset="-128"/>
                <a:ea typeface="Meiryo UI" panose="020B0604030504040204" pitchFamily="50" charset="-128"/>
              </a:rPr>
              <a:t>の取組みを</a:t>
            </a:r>
            <a:r>
              <a:rPr lang="en-US" altLang="ja-JP" sz="1600" dirty="0">
                <a:latin typeface="Meiryo UI" panose="020B0604030504040204" pitchFamily="50" charset="-128"/>
                <a:ea typeface="Meiryo UI" panose="020B0604030504040204" pitchFamily="50" charset="-128"/>
              </a:rPr>
              <a:t>PR</a:t>
            </a:r>
            <a:r>
              <a:rPr lang="ja-JP" altLang="en-US" sz="1600" dirty="0">
                <a:latin typeface="Meiryo UI" panose="020B0604030504040204" pitchFamily="50" charset="-128"/>
                <a:ea typeface="Meiryo UI" panose="020B0604030504040204" pitchFamily="50" charset="-128"/>
              </a:rPr>
              <a:t>しました。</a:t>
            </a:r>
            <a:endParaRPr lang="en-US" altLang="ja-JP" sz="1600" dirty="0">
              <a:latin typeface="Meiryo UI" panose="020B0604030504040204" pitchFamily="50" charset="-128"/>
              <a:ea typeface="Meiryo UI" panose="020B0604030504040204" pitchFamily="50" charset="-128"/>
            </a:endParaRPr>
          </a:p>
        </p:txBody>
      </p:sp>
      <p:sp>
        <p:nvSpPr>
          <p:cNvPr id="9" name="テキスト ボックス 8">
            <a:extLst>
              <a:ext uri="{FF2B5EF4-FFF2-40B4-BE49-F238E27FC236}">
                <a16:creationId xmlns:a16="http://schemas.microsoft.com/office/drawing/2014/main" id="{0CE10330-992A-4F40-9B27-6DC7F6A03341}"/>
              </a:ext>
            </a:extLst>
          </p:cNvPr>
          <p:cNvSpPr txBox="1"/>
          <p:nvPr/>
        </p:nvSpPr>
        <p:spPr>
          <a:xfrm>
            <a:off x="738224" y="6690956"/>
            <a:ext cx="1375698" cy="230832"/>
          </a:xfrm>
          <a:prstGeom prst="rect">
            <a:avLst/>
          </a:prstGeom>
          <a:noFill/>
        </p:spPr>
        <p:txBody>
          <a:bodyPr wrap="none" rtlCol="0">
            <a:spAutoFit/>
          </a:bodyPr>
          <a:lstStyle/>
          <a:p>
            <a:r>
              <a:rPr kumimoji="1" lang="en-US" altLang="ja-JP" sz="900" dirty="0" err="1" smtClean="0">
                <a:latin typeface="Meiryo UI" panose="020B0604030504040204" pitchFamily="50" charset="-128"/>
                <a:ea typeface="Meiryo UI" panose="020B0604030504040204" pitchFamily="50" charset="-128"/>
              </a:rPr>
              <a:t>Warai</a:t>
            </a:r>
            <a:r>
              <a:rPr kumimoji="1" lang="en-US" altLang="ja-JP" sz="900" dirty="0" smtClean="0">
                <a:latin typeface="Meiryo UI" panose="020B0604030504040204" pitchFamily="50" charset="-128"/>
                <a:ea typeface="Meiryo UI" panose="020B0604030504040204" pitchFamily="50" charset="-128"/>
              </a:rPr>
              <a:t> </a:t>
            </a:r>
            <a:r>
              <a:rPr kumimoji="1" lang="en-US" altLang="ja-JP" sz="900" dirty="0" err="1" smtClean="0">
                <a:latin typeface="Meiryo UI" panose="020B0604030504040204" pitchFamily="50" charset="-128"/>
                <a:ea typeface="Meiryo UI" panose="020B0604030504040204" pitchFamily="50" charset="-128"/>
              </a:rPr>
              <a:t>Mirai</a:t>
            </a:r>
            <a:r>
              <a:rPr kumimoji="1" lang="en-US" altLang="ja-JP" sz="900" dirty="0" smtClean="0">
                <a:latin typeface="Meiryo UI" panose="020B0604030504040204" pitchFamily="50" charset="-128"/>
                <a:ea typeface="Meiryo UI" panose="020B0604030504040204" pitchFamily="50" charset="-128"/>
              </a:rPr>
              <a:t> Fes 2022</a:t>
            </a:r>
            <a:endParaRPr kumimoji="1" lang="ja-JP" altLang="en-US" sz="900" dirty="0">
              <a:latin typeface="Meiryo UI" panose="020B0604030504040204" pitchFamily="50" charset="-128"/>
              <a:ea typeface="Meiryo UI" panose="020B0604030504040204" pitchFamily="50" charset="-128"/>
            </a:endParaRPr>
          </a:p>
        </p:txBody>
      </p:sp>
      <p:sp>
        <p:nvSpPr>
          <p:cNvPr id="10" name="テキスト ボックス 9">
            <a:extLst>
              <a:ext uri="{FF2B5EF4-FFF2-40B4-BE49-F238E27FC236}">
                <a16:creationId xmlns:a16="http://schemas.microsoft.com/office/drawing/2014/main" id="{9517588D-E665-4D1F-AD79-E694288C67A4}"/>
              </a:ext>
            </a:extLst>
          </p:cNvPr>
          <p:cNvSpPr txBox="1"/>
          <p:nvPr/>
        </p:nvSpPr>
        <p:spPr>
          <a:xfrm>
            <a:off x="2851446" y="6687376"/>
            <a:ext cx="2824812" cy="230832"/>
          </a:xfrm>
          <a:prstGeom prst="rect">
            <a:avLst/>
          </a:prstGeom>
          <a:noFill/>
        </p:spPr>
        <p:txBody>
          <a:bodyPr wrap="none" rtlCol="0">
            <a:spAutoFit/>
          </a:bodyPr>
          <a:lstStyle/>
          <a:p>
            <a:r>
              <a:rPr lang="en-US" altLang="ja-JP" sz="900" dirty="0">
                <a:latin typeface="Meiryo UI" panose="020B0604030504040204" pitchFamily="50" charset="-128"/>
                <a:ea typeface="Meiryo UI" panose="020B0604030504040204" pitchFamily="50" charset="-128"/>
              </a:rPr>
              <a:t>THINK ECO </a:t>
            </a:r>
            <a:r>
              <a:rPr lang="en-US" altLang="ja-JP" sz="900" dirty="0" err="1">
                <a:latin typeface="Meiryo UI" panose="020B0604030504040204" pitchFamily="50" charset="-128"/>
                <a:ea typeface="Meiryo UI" panose="020B0604030504040204" pitchFamily="50" charset="-128"/>
              </a:rPr>
              <a:t>SDGsmile</a:t>
            </a:r>
            <a:r>
              <a:rPr lang="ja-JP" altLang="en-US" sz="900" dirty="0" smtClean="0">
                <a:latin typeface="Meiryo UI" panose="020B0604030504040204" pitchFamily="50" charset="-128"/>
                <a:ea typeface="Meiryo UI" panose="020B0604030504040204" pitchFamily="50" charset="-128"/>
              </a:rPr>
              <a:t>マッチ～みんな</a:t>
            </a:r>
            <a:r>
              <a:rPr lang="ja-JP" altLang="en-US" sz="900" dirty="0">
                <a:latin typeface="Meiryo UI" panose="020B0604030504040204" pitchFamily="50" charset="-128"/>
                <a:ea typeface="Meiryo UI" panose="020B0604030504040204" pitchFamily="50" charset="-128"/>
              </a:rPr>
              <a:t>で笑顔を</a:t>
            </a:r>
            <a:r>
              <a:rPr lang="ja-JP" altLang="en-US" sz="900" dirty="0" smtClean="0">
                <a:latin typeface="Meiryo UI" panose="020B0604030504040204" pitchFamily="50" charset="-128"/>
                <a:ea typeface="Meiryo UI" panose="020B0604030504040204" pitchFamily="50" charset="-128"/>
              </a:rPr>
              <a:t>つくる～</a:t>
            </a:r>
            <a:endParaRPr lang="ja-JP" altLang="en-US" sz="900" dirty="0">
              <a:latin typeface="Meiryo UI" panose="020B0604030504040204" pitchFamily="50" charset="-128"/>
              <a:ea typeface="Meiryo UI" panose="020B0604030504040204" pitchFamily="50" charset="-128"/>
            </a:endParaRPr>
          </a:p>
        </p:txBody>
      </p:sp>
      <p:sp>
        <p:nvSpPr>
          <p:cNvPr id="12" name="テキスト ボックス 11">
            <a:extLst>
              <a:ext uri="{FF2B5EF4-FFF2-40B4-BE49-F238E27FC236}">
                <a16:creationId xmlns:a16="http://schemas.microsoft.com/office/drawing/2014/main" id="{72ED97DB-547F-4D63-829F-42C6C8ED26C5}"/>
              </a:ext>
            </a:extLst>
          </p:cNvPr>
          <p:cNvSpPr txBox="1"/>
          <p:nvPr/>
        </p:nvSpPr>
        <p:spPr>
          <a:xfrm>
            <a:off x="6142182" y="6665101"/>
            <a:ext cx="2888932" cy="230832"/>
          </a:xfrm>
          <a:prstGeom prst="rect">
            <a:avLst/>
          </a:prstGeom>
          <a:noFill/>
        </p:spPr>
        <p:txBody>
          <a:bodyPr wrap="none" rtlCol="0">
            <a:spAutoFit/>
          </a:bodyPr>
          <a:lstStyle/>
          <a:p>
            <a:r>
              <a:rPr lang="en-US" altLang="ja-JP" sz="900" dirty="0">
                <a:latin typeface="Meiryo UI" panose="020B0604030504040204" pitchFamily="50" charset="-128"/>
                <a:ea typeface="Meiryo UI" panose="020B0604030504040204" pitchFamily="50" charset="-128"/>
              </a:rPr>
              <a:t>DIVE to </a:t>
            </a:r>
            <a:r>
              <a:rPr lang="ja-JP" altLang="en-US" sz="900" dirty="0">
                <a:latin typeface="Meiryo UI" panose="020B0604030504040204" pitchFamily="50" charset="-128"/>
                <a:ea typeface="Meiryo UI" panose="020B0604030504040204" pitchFamily="50" charset="-128"/>
              </a:rPr>
              <a:t>就活 </a:t>
            </a:r>
            <a:r>
              <a:rPr lang="en-US" altLang="ja-JP" sz="900" dirty="0">
                <a:latin typeface="Meiryo UI" panose="020B0604030504040204" pitchFamily="50" charset="-128"/>
                <a:ea typeface="Meiryo UI" panose="020B0604030504040204" pitchFamily="50" charset="-128"/>
              </a:rPr>
              <a:t>in </a:t>
            </a:r>
            <a:r>
              <a:rPr lang="ja-JP" altLang="en-US" sz="900" dirty="0">
                <a:latin typeface="Meiryo UI" panose="020B0604030504040204" pitchFamily="50" charset="-128"/>
                <a:ea typeface="Meiryo UI" panose="020B0604030504040204" pitchFamily="50" charset="-128"/>
              </a:rPr>
              <a:t>大阪　なんかい～</a:t>
            </a:r>
            <a:r>
              <a:rPr lang="ja-JP" altLang="en-US" sz="900" dirty="0" err="1">
                <a:latin typeface="Meiryo UI" panose="020B0604030504040204" pitchFamily="50" charset="-128"/>
                <a:ea typeface="Meiryo UI" panose="020B0604030504040204" pitchFamily="50" charset="-128"/>
              </a:rPr>
              <a:t>やん</a:t>
            </a:r>
            <a:r>
              <a:rPr lang="ja-JP" altLang="en-US" sz="900" dirty="0">
                <a:latin typeface="Meiryo UI" panose="020B0604030504040204" pitchFamily="50" charset="-128"/>
                <a:ea typeface="Meiryo UI" panose="020B0604030504040204" pitchFamily="50" charset="-128"/>
              </a:rPr>
              <a:t>！大阪の企業</a:t>
            </a:r>
            <a:r>
              <a:rPr lang="ja-JP" altLang="en-US" sz="900" dirty="0" smtClean="0">
                <a:latin typeface="Meiryo UI" panose="020B0604030504040204" pitchFamily="50" charset="-128"/>
                <a:ea typeface="Meiryo UI" panose="020B0604030504040204" pitchFamily="50" charset="-128"/>
              </a:rPr>
              <a:t>。</a:t>
            </a:r>
            <a:endParaRPr lang="ja-JP" altLang="en-US" sz="900" dirty="0">
              <a:latin typeface="Meiryo UI" panose="020B0604030504040204" pitchFamily="50" charset="-128"/>
              <a:ea typeface="Meiryo UI" panose="020B0604030504040204" pitchFamily="50" charset="-128"/>
            </a:endParaRPr>
          </a:p>
        </p:txBody>
      </p:sp>
      <p:sp>
        <p:nvSpPr>
          <p:cNvPr id="16" name="テキスト ボックス 15">
            <a:extLst>
              <a:ext uri="{FF2B5EF4-FFF2-40B4-BE49-F238E27FC236}">
                <a16:creationId xmlns:a16="http://schemas.microsoft.com/office/drawing/2014/main" id="{72ED97DB-547F-4D63-829F-42C6C8ED26C5}"/>
              </a:ext>
            </a:extLst>
          </p:cNvPr>
          <p:cNvSpPr txBox="1"/>
          <p:nvPr/>
        </p:nvSpPr>
        <p:spPr>
          <a:xfrm>
            <a:off x="9308444" y="6694633"/>
            <a:ext cx="2074607" cy="230832"/>
          </a:xfrm>
          <a:prstGeom prst="rect">
            <a:avLst/>
          </a:prstGeom>
          <a:noFill/>
        </p:spPr>
        <p:txBody>
          <a:bodyPr wrap="none" rtlCol="0">
            <a:spAutoFit/>
          </a:bodyPr>
          <a:lstStyle/>
          <a:p>
            <a:r>
              <a:rPr lang="ja-JP" altLang="en-US" sz="900" dirty="0">
                <a:latin typeface="Meiryo UI" panose="020B0604030504040204" pitchFamily="50" charset="-128"/>
                <a:ea typeface="Meiryo UI" panose="020B0604030504040204" pitchFamily="50" charset="-128"/>
              </a:rPr>
              <a:t>カーボンニュートラル・</a:t>
            </a:r>
            <a:r>
              <a:rPr lang="ja-JP" altLang="en-US" sz="900" dirty="0" smtClean="0">
                <a:latin typeface="Meiryo UI" panose="020B0604030504040204" pitchFamily="50" charset="-128"/>
                <a:ea typeface="Meiryo UI" panose="020B0604030504040204" pitchFamily="50" charset="-128"/>
              </a:rPr>
              <a:t>チャレンジフェア</a:t>
            </a:r>
            <a:r>
              <a:rPr lang="en-US" altLang="ja-JP" sz="900" dirty="0" smtClean="0">
                <a:latin typeface="Meiryo UI" panose="020B0604030504040204" pitchFamily="50" charset="-128"/>
                <a:ea typeface="Meiryo UI" panose="020B0604030504040204" pitchFamily="50" charset="-128"/>
              </a:rPr>
              <a:t>2022</a:t>
            </a:r>
            <a:endParaRPr lang="ja-JP" altLang="en-US" sz="900" dirty="0">
              <a:latin typeface="Meiryo UI" panose="020B0604030504040204" pitchFamily="50" charset="-128"/>
              <a:ea typeface="Meiryo UI" panose="020B0604030504040204" pitchFamily="50" charset="-128"/>
            </a:endParaRPr>
          </a:p>
        </p:txBody>
      </p:sp>
      <p:sp>
        <p:nvSpPr>
          <p:cNvPr id="7" name="スライド番号プレースホルダー 6"/>
          <p:cNvSpPr>
            <a:spLocks noGrp="1"/>
          </p:cNvSpPr>
          <p:nvPr>
            <p:ph type="sldNum" sz="quarter" idx="12"/>
          </p:nvPr>
        </p:nvSpPr>
        <p:spPr>
          <a:xfrm>
            <a:off x="9308444" y="6538914"/>
            <a:ext cx="2743200" cy="365125"/>
          </a:xfrm>
        </p:spPr>
        <p:txBody>
          <a:bodyPr/>
          <a:lstStyle/>
          <a:p>
            <a:fld id="{C9D87D91-12A4-4BCD-BC1C-9D22FB415AC1}" type="slidenum">
              <a:rPr kumimoji="1" lang="ja-JP" altLang="en-US" smtClean="0">
                <a:latin typeface="Meiryo UI" panose="020B0604030504040204" pitchFamily="50" charset="-128"/>
                <a:ea typeface="Meiryo UI" panose="020B0604030504040204" pitchFamily="50" charset="-128"/>
              </a:rPr>
              <a:t>7</a:t>
            </a:fld>
            <a:endParaRPr kumimoji="1" lang="ja-JP" altLang="en-US" dirty="0">
              <a:latin typeface="Meiryo UI" panose="020B0604030504040204" pitchFamily="50" charset="-128"/>
              <a:ea typeface="Meiryo UI" panose="020B0604030504040204" pitchFamily="50" charset="-128"/>
            </a:endParaRPr>
          </a:p>
        </p:txBody>
      </p:sp>
      <p:pic>
        <p:nvPicPr>
          <p:cNvPr id="17" name="図 1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226457" y="5237021"/>
            <a:ext cx="1971543" cy="1484456"/>
          </a:xfrm>
          <a:prstGeom prst="rect">
            <a:avLst/>
          </a:prstGeom>
        </p:spPr>
      </p:pic>
      <p:pic>
        <p:nvPicPr>
          <p:cNvPr id="18" name="図 1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26580" y="5197847"/>
            <a:ext cx="1120834" cy="1489529"/>
          </a:xfrm>
          <a:prstGeom prst="rect">
            <a:avLst/>
          </a:prstGeom>
        </p:spPr>
      </p:pic>
      <p:pic>
        <p:nvPicPr>
          <p:cNvPr id="19" name="図 1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443787" y="5247989"/>
            <a:ext cx="1889483" cy="1417112"/>
          </a:xfrm>
          <a:prstGeom prst="rect">
            <a:avLst/>
          </a:prstGeom>
        </p:spPr>
      </p:pic>
      <p:pic>
        <p:nvPicPr>
          <p:cNvPr id="20" name="図 1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755307" y="5191612"/>
            <a:ext cx="1109451" cy="1473489"/>
          </a:xfrm>
          <a:prstGeom prst="rect">
            <a:avLst/>
          </a:prstGeom>
        </p:spPr>
      </p:pic>
      <p:graphicFrame>
        <p:nvGraphicFramePr>
          <p:cNvPr id="15" name="表 14"/>
          <p:cNvGraphicFramePr>
            <a:graphicFrameLocks noGrp="1"/>
          </p:cNvGraphicFramePr>
          <p:nvPr>
            <p:extLst>
              <p:ext uri="{D42A27DB-BD31-4B8C-83A1-F6EECF244321}">
                <p14:modId xmlns:p14="http://schemas.microsoft.com/office/powerpoint/2010/main" val="4207480557"/>
              </p:ext>
            </p:extLst>
          </p:nvPr>
        </p:nvGraphicFramePr>
        <p:xfrm>
          <a:off x="161653" y="1942442"/>
          <a:ext cx="11761272" cy="3245851"/>
        </p:xfrm>
        <a:graphic>
          <a:graphicData uri="http://schemas.openxmlformats.org/drawingml/2006/table">
            <a:tbl>
              <a:tblPr firstRow="1" bandRow="1">
                <a:tableStyleId>{5C22544A-7EE6-4342-B048-85BDC9FD1C3A}</a:tableStyleId>
              </a:tblPr>
              <a:tblGrid>
                <a:gridCol w="5311868">
                  <a:extLst>
                    <a:ext uri="{9D8B030D-6E8A-4147-A177-3AD203B41FA5}">
                      <a16:colId xmlns:a16="http://schemas.microsoft.com/office/drawing/2014/main" val="3856260319"/>
                    </a:ext>
                  </a:extLst>
                </a:gridCol>
                <a:gridCol w="2614411">
                  <a:extLst>
                    <a:ext uri="{9D8B030D-6E8A-4147-A177-3AD203B41FA5}">
                      <a16:colId xmlns:a16="http://schemas.microsoft.com/office/drawing/2014/main" val="1825286108"/>
                    </a:ext>
                  </a:extLst>
                </a:gridCol>
                <a:gridCol w="3834993">
                  <a:extLst>
                    <a:ext uri="{9D8B030D-6E8A-4147-A177-3AD203B41FA5}">
                      <a16:colId xmlns:a16="http://schemas.microsoft.com/office/drawing/2014/main" val="809398321"/>
                    </a:ext>
                  </a:extLst>
                </a:gridCol>
              </a:tblGrid>
              <a:tr h="369135">
                <a:tc>
                  <a:txBody>
                    <a:bodyPr/>
                    <a:lstStyle/>
                    <a:p>
                      <a:r>
                        <a:rPr kumimoji="1" lang="ja-JP" altLang="en-US" dirty="0">
                          <a:latin typeface="Meiryo UI" panose="020B0604030504040204" pitchFamily="50" charset="-128"/>
                          <a:ea typeface="Meiryo UI" panose="020B0604030504040204" pitchFamily="50" charset="-128"/>
                        </a:rPr>
                        <a:t>イベント名</a:t>
                      </a:r>
                    </a:p>
                  </a:txBody>
                  <a:tcPr/>
                </a:tc>
                <a:tc>
                  <a:txBody>
                    <a:bodyPr/>
                    <a:lstStyle/>
                    <a:p>
                      <a:r>
                        <a:rPr kumimoji="1" lang="ja-JP" altLang="en-US" dirty="0" smtClean="0">
                          <a:latin typeface="Meiryo UI" panose="020B0604030504040204" pitchFamily="50" charset="-128"/>
                          <a:ea typeface="Meiryo UI" panose="020B0604030504040204" pitchFamily="50" charset="-128"/>
                        </a:rPr>
                        <a:t>実施日</a:t>
                      </a:r>
                      <a:endParaRPr kumimoji="1" lang="ja-JP" altLang="en-US" dirty="0">
                        <a:latin typeface="Meiryo UI" panose="020B0604030504040204" pitchFamily="50" charset="-128"/>
                        <a:ea typeface="Meiryo UI" panose="020B0604030504040204" pitchFamily="50" charset="-128"/>
                      </a:endParaRPr>
                    </a:p>
                  </a:txBody>
                  <a:tcPr/>
                </a:tc>
                <a:tc>
                  <a:txBody>
                    <a:bodyPr/>
                    <a:lstStyle/>
                    <a:p>
                      <a:r>
                        <a:rPr kumimoji="1" lang="ja-JP" altLang="en-US" dirty="0">
                          <a:latin typeface="Meiryo UI" panose="020B0604030504040204" pitchFamily="50" charset="-128"/>
                          <a:ea typeface="Meiryo UI" panose="020B0604030504040204" pitchFamily="50" charset="-128"/>
                        </a:rPr>
                        <a:t>概要</a:t>
                      </a:r>
                    </a:p>
                  </a:txBody>
                  <a:tcPr/>
                </a:tc>
                <a:extLst>
                  <a:ext uri="{0D108BD9-81ED-4DB2-BD59-A6C34878D82A}">
                    <a16:rowId xmlns:a16="http://schemas.microsoft.com/office/drawing/2014/main" val="3724103310"/>
                  </a:ext>
                </a:extLst>
              </a:tr>
              <a:tr h="719179">
                <a:tc>
                  <a:txBody>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kumimoji="1" lang="en-US" altLang="ja-JP" sz="1500" dirty="0" err="1" smtClean="0">
                          <a:latin typeface="Meiryo UI" panose="020B0604030504040204" pitchFamily="50" charset="-128"/>
                          <a:ea typeface="Meiryo UI" panose="020B0604030504040204" pitchFamily="50" charset="-128"/>
                        </a:rPr>
                        <a:t>Warai</a:t>
                      </a:r>
                      <a:r>
                        <a:rPr kumimoji="1" lang="en-US" altLang="ja-JP" sz="1500" dirty="0" smtClean="0">
                          <a:latin typeface="Meiryo UI" panose="020B0604030504040204" pitchFamily="50" charset="-128"/>
                          <a:ea typeface="Meiryo UI" panose="020B0604030504040204" pitchFamily="50" charset="-128"/>
                        </a:rPr>
                        <a:t> </a:t>
                      </a:r>
                      <a:r>
                        <a:rPr kumimoji="1" lang="en-US" altLang="ja-JP" sz="1500" dirty="0" err="1" smtClean="0">
                          <a:latin typeface="Meiryo UI" panose="020B0604030504040204" pitchFamily="50" charset="-128"/>
                          <a:ea typeface="Meiryo UI" panose="020B0604030504040204" pitchFamily="50" charset="-128"/>
                        </a:rPr>
                        <a:t>Mirai</a:t>
                      </a:r>
                      <a:r>
                        <a:rPr kumimoji="1" lang="en-US" altLang="ja-JP" sz="1500" dirty="0" smtClean="0">
                          <a:latin typeface="Meiryo UI" panose="020B0604030504040204" pitchFamily="50" charset="-128"/>
                          <a:ea typeface="Meiryo UI" panose="020B0604030504040204" pitchFamily="50" charset="-128"/>
                        </a:rPr>
                        <a:t> Fes 2022</a:t>
                      </a:r>
                      <a:r>
                        <a:rPr kumimoji="1" lang="ja-JP" altLang="en-US" sz="1500" dirty="0" smtClean="0">
                          <a:latin typeface="Meiryo UI" panose="020B0604030504040204" pitchFamily="50" charset="-128"/>
                          <a:ea typeface="Meiryo UI" panose="020B0604030504040204" pitchFamily="50" charset="-128"/>
                        </a:rPr>
                        <a:t>～</a:t>
                      </a:r>
                      <a:r>
                        <a:rPr kumimoji="1" lang="en-US" altLang="ja-JP" sz="1500" dirty="0" smtClean="0">
                          <a:latin typeface="Meiryo UI" panose="020B0604030504040204" pitchFamily="50" charset="-128"/>
                          <a:ea typeface="Meiryo UI" panose="020B0604030504040204" pitchFamily="50" charset="-128"/>
                        </a:rPr>
                        <a:t>Road to EXPO 2025</a:t>
                      </a:r>
                      <a:r>
                        <a:rPr kumimoji="1" lang="ja-JP" altLang="en-US" sz="1500" dirty="0" smtClean="0">
                          <a:latin typeface="Meiryo UI" panose="020B0604030504040204" pitchFamily="50" charset="-128"/>
                          <a:ea typeface="Meiryo UI" panose="020B0604030504040204" pitchFamily="50" charset="-128"/>
                        </a:rPr>
                        <a:t>～（再掲）</a:t>
                      </a:r>
                      <a:endParaRPr kumimoji="1" lang="en-US" altLang="ja-JP" sz="1500" dirty="0" smtClean="0">
                        <a:latin typeface="Meiryo UI" panose="020B0604030504040204" pitchFamily="50" charset="-128"/>
                        <a:ea typeface="Meiryo UI" panose="020B0604030504040204" pitchFamily="50" charset="-128"/>
                      </a:endParaRPr>
                    </a:p>
                    <a:p>
                      <a:r>
                        <a:rPr kumimoji="1" lang="ja-JP" altLang="en-US" sz="1500" dirty="0" smtClean="0">
                          <a:latin typeface="Meiryo UI" panose="020B0604030504040204" pitchFamily="50" charset="-128"/>
                          <a:ea typeface="Meiryo UI" panose="020B0604030504040204" pitchFamily="50" charset="-128"/>
                        </a:rPr>
                        <a:t>（万博記念公園）</a:t>
                      </a:r>
                      <a:endParaRPr kumimoji="1" lang="en-US" altLang="ja-JP" sz="1500" dirty="0" smtClean="0">
                        <a:latin typeface="Meiryo UI" panose="020B0604030504040204" pitchFamily="50" charset="-128"/>
                        <a:ea typeface="Meiryo UI" panose="020B0604030504040204" pitchFamily="50" charset="-128"/>
                      </a:endParaRPr>
                    </a:p>
                  </a:txBody>
                  <a:tcPr/>
                </a:tc>
                <a:tc>
                  <a:txBody>
                    <a:bodyPr/>
                    <a:lstStyle/>
                    <a:p>
                      <a:r>
                        <a:rPr kumimoji="1" lang="ja-JP" altLang="en-US" sz="1400" dirty="0" smtClean="0">
                          <a:latin typeface="Meiryo UI" panose="020B0604030504040204" pitchFamily="50" charset="-128"/>
                          <a:ea typeface="Meiryo UI" panose="020B0604030504040204" pitchFamily="50" charset="-128"/>
                        </a:rPr>
                        <a:t>令和４年４月</a:t>
                      </a:r>
                      <a:r>
                        <a:rPr kumimoji="1" lang="en-US" altLang="ja-JP" sz="1400" dirty="0" smtClean="0">
                          <a:latin typeface="Meiryo UI" panose="020B0604030504040204" pitchFamily="50" charset="-128"/>
                          <a:ea typeface="Meiryo UI" panose="020B0604030504040204" pitchFamily="50" charset="-128"/>
                        </a:rPr>
                        <a:t>29</a:t>
                      </a:r>
                      <a:r>
                        <a:rPr kumimoji="1" lang="ja-JP" altLang="en-US" sz="1400" dirty="0" smtClean="0">
                          <a:latin typeface="Meiryo UI" panose="020B0604030504040204" pitchFamily="50" charset="-128"/>
                          <a:ea typeface="Meiryo UI" panose="020B0604030504040204" pitchFamily="50" charset="-128"/>
                        </a:rPr>
                        <a:t>日（金曜日）</a:t>
                      </a:r>
                      <a:endParaRPr kumimoji="1" lang="ja-JP" altLang="en-US" sz="1400" dirty="0">
                        <a:latin typeface="Meiryo UI" panose="020B0604030504040204" pitchFamily="50" charset="-128"/>
                        <a:ea typeface="Meiryo UI" panose="020B0604030504040204" pitchFamily="50" charset="-128"/>
                      </a:endParaRPr>
                    </a:p>
                  </a:txBody>
                  <a:tcPr/>
                </a:tc>
                <a:tc>
                  <a:txBody>
                    <a:bodyPr/>
                    <a:lstStyle/>
                    <a:p>
                      <a:r>
                        <a:rPr kumimoji="1" lang="ja-JP" altLang="en-US" sz="1400" dirty="0" smtClean="0">
                          <a:latin typeface="Meiryo UI" panose="020B0604030504040204" pitchFamily="50" charset="-128"/>
                          <a:ea typeface="Meiryo UI" panose="020B0604030504040204" pitchFamily="50" charset="-128"/>
                        </a:rPr>
                        <a:t>万博記念公園において開催されたイベントにブース出展し、「</a:t>
                      </a:r>
                      <a:r>
                        <a:rPr kumimoji="1" lang="en-US" altLang="ja-JP" sz="1400" dirty="0" smtClean="0">
                          <a:latin typeface="Meiryo UI" panose="020B0604030504040204" pitchFamily="50" charset="-128"/>
                          <a:ea typeface="Meiryo UI" panose="020B0604030504040204" pitchFamily="50" charset="-128"/>
                        </a:rPr>
                        <a:t>SDGs</a:t>
                      </a:r>
                      <a:r>
                        <a:rPr kumimoji="1" lang="ja-JP" altLang="en-US" sz="1400" dirty="0" smtClean="0">
                          <a:latin typeface="Meiryo UI" panose="020B0604030504040204" pitchFamily="50" charset="-128"/>
                          <a:ea typeface="Meiryo UI" panose="020B0604030504040204" pitchFamily="50" charset="-128"/>
                        </a:rPr>
                        <a:t>の木」を設置しました。</a:t>
                      </a:r>
                      <a:endParaRPr kumimoji="1" lang="ja-JP" altLang="en-US" sz="1400" dirty="0">
                        <a:latin typeface="Meiryo UI" panose="020B0604030504040204" pitchFamily="50" charset="-128"/>
                        <a:ea typeface="Meiryo UI" panose="020B0604030504040204" pitchFamily="50" charset="-128"/>
                      </a:endParaRPr>
                    </a:p>
                  </a:txBody>
                  <a:tcPr/>
                </a:tc>
                <a:extLst>
                  <a:ext uri="{0D108BD9-81ED-4DB2-BD59-A6C34878D82A}">
                    <a16:rowId xmlns:a16="http://schemas.microsoft.com/office/drawing/2014/main" val="4227880780"/>
                  </a:ext>
                </a:extLst>
              </a:tr>
              <a:tr h="719179">
                <a:tc>
                  <a:txBody>
                    <a:bodyPr/>
                    <a:lstStyle/>
                    <a:p>
                      <a:r>
                        <a:rPr kumimoji="1" lang="en-US" altLang="ja-JP" sz="1500" dirty="0" smtClean="0">
                          <a:latin typeface="Meiryo UI" panose="020B0604030504040204" pitchFamily="50" charset="-128"/>
                          <a:ea typeface="Meiryo UI" panose="020B0604030504040204" pitchFamily="50" charset="-128"/>
                        </a:rPr>
                        <a:t>THINK ECO </a:t>
                      </a:r>
                      <a:r>
                        <a:rPr kumimoji="1" lang="en-US" altLang="ja-JP" sz="1500" dirty="0" err="1" smtClean="0">
                          <a:latin typeface="Meiryo UI" panose="020B0604030504040204" pitchFamily="50" charset="-128"/>
                          <a:ea typeface="Meiryo UI" panose="020B0604030504040204" pitchFamily="50" charset="-128"/>
                        </a:rPr>
                        <a:t>SDGsmile</a:t>
                      </a:r>
                      <a:r>
                        <a:rPr kumimoji="1" lang="ja-JP" altLang="en-US" sz="1500" dirty="0" smtClean="0">
                          <a:latin typeface="Meiryo UI" panose="020B0604030504040204" pitchFamily="50" charset="-128"/>
                          <a:ea typeface="Meiryo UI" panose="020B0604030504040204" pitchFamily="50" charset="-128"/>
                        </a:rPr>
                        <a:t>マッチ～みんなで笑顔をつくる～</a:t>
                      </a:r>
                      <a:endParaRPr kumimoji="1" lang="en-US" altLang="ja-JP" sz="1500" dirty="0" smtClean="0">
                        <a:latin typeface="Meiryo UI" panose="020B0604030504040204" pitchFamily="50" charset="-128"/>
                        <a:ea typeface="Meiryo UI" panose="020B0604030504040204" pitchFamily="50" charset="-128"/>
                      </a:endParaRPr>
                    </a:p>
                    <a:p>
                      <a:r>
                        <a:rPr kumimoji="1" lang="ja-JP" altLang="en-US" sz="1500" dirty="0" smtClean="0">
                          <a:latin typeface="Meiryo UI" panose="020B0604030504040204" pitchFamily="50" charset="-128"/>
                          <a:ea typeface="Meiryo UI" panose="020B0604030504040204" pitchFamily="50" charset="-128"/>
                        </a:rPr>
                        <a:t>（パナソニックスタジアム吹田）</a:t>
                      </a:r>
                      <a:endParaRPr kumimoji="1" lang="ja-JP" altLang="en-US" sz="1500" dirty="0">
                        <a:latin typeface="Meiryo UI" panose="020B0604030504040204" pitchFamily="50" charset="-128"/>
                        <a:ea typeface="Meiryo UI" panose="020B0604030504040204" pitchFamily="50" charset="-128"/>
                      </a:endParaRPr>
                    </a:p>
                  </a:txBody>
                  <a:tcPr/>
                </a:tc>
                <a:tc>
                  <a:txBody>
                    <a:bodyPr/>
                    <a:lstStyle/>
                    <a:p>
                      <a:r>
                        <a:rPr kumimoji="1" lang="ja-JP" altLang="en-US" sz="1400" dirty="0" smtClean="0">
                          <a:latin typeface="Meiryo UI" panose="020B0604030504040204" pitchFamily="50" charset="-128"/>
                          <a:ea typeface="Meiryo UI" panose="020B0604030504040204" pitchFamily="50" charset="-128"/>
                        </a:rPr>
                        <a:t>令和４年９月</a:t>
                      </a:r>
                      <a:r>
                        <a:rPr kumimoji="1" lang="en-US" altLang="ja-JP" sz="1400" dirty="0" smtClean="0">
                          <a:latin typeface="Meiryo UI" panose="020B0604030504040204" pitchFamily="50" charset="-128"/>
                          <a:ea typeface="Meiryo UI" panose="020B0604030504040204" pitchFamily="50" charset="-128"/>
                        </a:rPr>
                        <a:t>10</a:t>
                      </a:r>
                      <a:r>
                        <a:rPr kumimoji="1" lang="ja-JP" altLang="en-US" sz="1400" dirty="0" smtClean="0">
                          <a:latin typeface="Meiryo UI" panose="020B0604030504040204" pitchFamily="50" charset="-128"/>
                          <a:ea typeface="Meiryo UI" panose="020B0604030504040204" pitchFamily="50" charset="-128"/>
                        </a:rPr>
                        <a:t>日（土曜日）</a:t>
                      </a:r>
                      <a:endParaRPr kumimoji="1" lang="ja-JP" altLang="en-US" sz="1400" dirty="0">
                        <a:latin typeface="Meiryo UI" panose="020B0604030504040204" pitchFamily="50" charset="-128"/>
                        <a:ea typeface="Meiryo UI" panose="020B0604030504040204" pitchFamily="50" charset="-128"/>
                      </a:endParaRPr>
                    </a:p>
                  </a:txBody>
                  <a:tcPr/>
                </a:tc>
                <a:tc>
                  <a:txBody>
                    <a:bodyPr/>
                    <a:lstStyle/>
                    <a:p>
                      <a:r>
                        <a:rPr kumimoji="1" lang="ja-JP" altLang="en-US" sz="1400" dirty="0" smtClean="0">
                          <a:latin typeface="Meiryo UI" panose="020B0604030504040204" pitchFamily="50" charset="-128"/>
                          <a:ea typeface="Meiryo UI" panose="020B0604030504040204" pitchFamily="50" charset="-128"/>
                        </a:rPr>
                        <a:t>ガンバ大阪と連携し、</a:t>
                      </a:r>
                      <a:r>
                        <a:rPr kumimoji="1" lang="en-US" altLang="ja-JP" sz="1400" dirty="0" smtClean="0">
                          <a:latin typeface="Meiryo UI" panose="020B0604030504040204" pitchFamily="50" charset="-128"/>
                          <a:ea typeface="Meiryo UI" panose="020B0604030504040204" pitchFamily="50" charset="-128"/>
                        </a:rPr>
                        <a:t>FC</a:t>
                      </a:r>
                      <a:r>
                        <a:rPr kumimoji="1" lang="ja-JP" altLang="en-US" sz="1400" dirty="0" smtClean="0">
                          <a:latin typeface="Meiryo UI" panose="020B0604030504040204" pitchFamily="50" charset="-128"/>
                          <a:ea typeface="Meiryo UI" panose="020B0604030504040204" pitchFamily="50" charset="-128"/>
                        </a:rPr>
                        <a:t>東京戦で開催されたイベントにブース出展し、「</a:t>
                      </a:r>
                      <a:r>
                        <a:rPr kumimoji="1" lang="en-US" altLang="ja-JP" sz="1400" dirty="0" smtClean="0">
                          <a:latin typeface="Meiryo UI" panose="020B0604030504040204" pitchFamily="50" charset="-128"/>
                          <a:ea typeface="Meiryo UI" panose="020B0604030504040204" pitchFamily="50" charset="-128"/>
                        </a:rPr>
                        <a:t>SDGs</a:t>
                      </a:r>
                      <a:r>
                        <a:rPr kumimoji="1" lang="ja-JP" altLang="en-US" sz="1400" dirty="0" smtClean="0">
                          <a:latin typeface="Meiryo UI" panose="020B0604030504040204" pitchFamily="50" charset="-128"/>
                          <a:ea typeface="Meiryo UI" panose="020B0604030504040204" pitchFamily="50" charset="-128"/>
                        </a:rPr>
                        <a:t>の木」を設置しました。</a:t>
                      </a:r>
                      <a:endParaRPr kumimoji="1" lang="ja-JP" altLang="en-US" sz="1400" dirty="0">
                        <a:latin typeface="Meiryo UI" panose="020B0604030504040204" pitchFamily="50" charset="-128"/>
                        <a:ea typeface="Meiryo UI" panose="020B0604030504040204" pitchFamily="50" charset="-128"/>
                      </a:endParaRPr>
                    </a:p>
                  </a:txBody>
                  <a:tcPr/>
                </a:tc>
                <a:extLst>
                  <a:ext uri="{0D108BD9-81ED-4DB2-BD59-A6C34878D82A}">
                    <a16:rowId xmlns:a16="http://schemas.microsoft.com/office/drawing/2014/main" val="301400986"/>
                  </a:ext>
                </a:extLst>
              </a:tr>
              <a:tr h="719179">
                <a:tc>
                  <a:txBody>
                    <a:bodyPr/>
                    <a:lstStyle/>
                    <a:p>
                      <a:r>
                        <a:rPr kumimoji="1" lang="en-US" altLang="ja-JP" sz="1500" dirty="0" smtClean="0">
                          <a:latin typeface="Meiryo UI" panose="020B0604030504040204" pitchFamily="50" charset="-128"/>
                          <a:ea typeface="Meiryo UI" panose="020B0604030504040204" pitchFamily="50" charset="-128"/>
                        </a:rPr>
                        <a:t>DIVE to </a:t>
                      </a:r>
                      <a:r>
                        <a:rPr kumimoji="1" lang="ja-JP" altLang="en-US" sz="1500" dirty="0" smtClean="0">
                          <a:latin typeface="Meiryo UI" panose="020B0604030504040204" pitchFamily="50" charset="-128"/>
                          <a:ea typeface="Meiryo UI" panose="020B0604030504040204" pitchFamily="50" charset="-128"/>
                        </a:rPr>
                        <a:t>就活 </a:t>
                      </a:r>
                      <a:r>
                        <a:rPr kumimoji="1" lang="en-US" altLang="ja-JP" sz="1500" dirty="0" smtClean="0">
                          <a:latin typeface="Meiryo UI" panose="020B0604030504040204" pitchFamily="50" charset="-128"/>
                          <a:ea typeface="Meiryo UI" panose="020B0604030504040204" pitchFamily="50" charset="-128"/>
                        </a:rPr>
                        <a:t>in </a:t>
                      </a:r>
                      <a:r>
                        <a:rPr kumimoji="1" lang="ja-JP" altLang="en-US" sz="1500" dirty="0" smtClean="0">
                          <a:latin typeface="Meiryo UI" panose="020B0604030504040204" pitchFamily="50" charset="-128"/>
                          <a:ea typeface="Meiryo UI" panose="020B0604030504040204" pitchFamily="50" charset="-128"/>
                        </a:rPr>
                        <a:t>大阪　なんかい～</a:t>
                      </a:r>
                      <a:r>
                        <a:rPr kumimoji="1" lang="ja-JP" altLang="en-US" sz="1500" dirty="0" err="1" smtClean="0">
                          <a:latin typeface="Meiryo UI" panose="020B0604030504040204" pitchFamily="50" charset="-128"/>
                          <a:ea typeface="Meiryo UI" panose="020B0604030504040204" pitchFamily="50" charset="-128"/>
                        </a:rPr>
                        <a:t>やん</a:t>
                      </a:r>
                      <a:r>
                        <a:rPr kumimoji="1" lang="ja-JP" altLang="en-US" sz="1500" dirty="0" smtClean="0">
                          <a:latin typeface="Meiryo UI" panose="020B0604030504040204" pitchFamily="50" charset="-128"/>
                          <a:ea typeface="Meiryo UI" panose="020B0604030504040204" pitchFamily="50" charset="-128"/>
                        </a:rPr>
                        <a:t>！大阪の企業。</a:t>
                      </a:r>
                      <a:endParaRPr kumimoji="1" lang="en-US" altLang="ja-JP" sz="1500" dirty="0" smtClean="0">
                        <a:latin typeface="Meiryo UI" panose="020B0604030504040204" pitchFamily="50" charset="-128"/>
                        <a:ea typeface="Meiryo UI" panose="020B0604030504040204" pitchFamily="50" charset="-128"/>
                      </a:endParaRPr>
                    </a:p>
                    <a:p>
                      <a:r>
                        <a:rPr kumimoji="1" lang="ja-JP" altLang="en-US" sz="1500" dirty="0" smtClean="0">
                          <a:latin typeface="Meiryo UI" panose="020B0604030504040204" pitchFamily="50" charset="-128"/>
                          <a:ea typeface="Meiryo UI" panose="020B0604030504040204" pitchFamily="50" charset="-128"/>
                        </a:rPr>
                        <a:t>（梅田スカイビル）</a:t>
                      </a:r>
                      <a:endParaRPr kumimoji="1" lang="ja-JP" altLang="en-US" sz="1500" dirty="0">
                        <a:latin typeface="Meiryo UI" panose="020B0604030504040204" pitchFamily="50" charset="-128"/>
                        <a:ea typeface="Meiryo UI" panose="020B0604030504040204" pitchFamily="50" charset="-128"/>
                      </a:endParaRPr>
                    </a:p>
                  </a:txBody>
                  <a:tcPr/>
                </a:tc>
                <a:tc>
                  <a:txBody>
                    <a:bodyPr/>
                    <a:lstStyle/>
                    <a:p>
                      <a:r>
                        <a:rPr kumimoji="1" lang="ja-JP" altLang="en-US" sz="1400" dirty="0" smtClean="0">
                          <a:latin typeface="Meiryo UI" panose="020B0604030504040204" pitchFamily="50" charset="-128"/>
                          <a:ea typeface="Meiryo UI" panose="020B0604030504040204" pitchFamily="50" charset="-128"/>
                        </a:rPr>
                        <a:t>令和４年９月</a:t>
                      </a:r>
                      <a:r>
                        <a:rPr kumimoji="1" lang="en-US" altLang="ja-JP" sz="1400" dirty="0" smtClean="0">
                          <a:latin typeface="Meiryo UI" panose="020B0604030504040204" pitchFamily="50" charset="-128"/>
                          <a:ea typeface="Meiryo UI" panose="020B0604030504040204" pitchFamily="50" charset="-128"/>
                        </a:rPr>
                        <a:t>15</a:t>
                      </a:r>
                      <a:r>
                        <a:rPr kumimoji="1" lang="ja-JP" altLang="en-US" sz="1400" dirty="0" smtClean="0">
                          <a:latin typeface="Meiryo UI" panose="020B0604030504040204" pitchFamily="50" charset="-128"/>
                          <a:ea typeface="Meiryo UI" panose="020B0604030504040204" pitchFamily="50" charset="-128"/>
                        </a:rPr>
                        <a:t>日（木曜日）</a:t>
                      </a:r>
                      <a:endParaRPr kumimoji="1" lang="ja-JP" altLang="en-US" sz="1400" dirty="0">
                        <a:latin typeface="Meiryo UI" panose="020B0604030504040204" pitchFamily="50" charset="-128"/>
                        <a:ea typeface="Meiryo UI" panose="020B0604030504040204" pitchFamily="50" charset="-128"/>
                      </a:endParaRPr>
                    </a:p>
                  </a:txBody>
                  <a:tcPr/>
                </a:tc>
                <a:tc>
                  <a:txBody>
                    <a:bodyPr/>
                    <a:lstStyle/>
                    <a:p>
                      <a:r>
                        <a:rPr kumimoji="1" lang="ja-JP" altLang="en-US" sz="1400" dirty="0" smtClean="0">
                          <a:latin typeface="Meiryo UI" panose="020B0604030504040204" pitchFamily="50" charset="-128"/>
                          <a:ea typeface="Meiryo UI" panose="020B0604030504040204" pitchFamily="50" charset="-128"/>
                        </a:rPr>
                        <a:t>大阪府と南海電気鉄道㈱が開催した合同企業説明会にブース出展し、「</a:t>
                      </a:r>
                      <a:r>
                        <a:rPr kumimoji="1" lang="en-US" altLang="ja-JP" sz="1400" dirty="0" smtClean="0">
                          <a:latin typeface="Meiryo UI" panose="020B0604030504040204" pitchFamily="50" charset="-128"/>
                          <a:ea typeface="Meiryo UI" panose="020B0604030504040204" pitchFamily="50" charset="-128"/>
                        </a:rPr>
                        <a:t>SDGs</a:t>
                      </a:r>
                      <a:r>
                        <a:rPr kumimoji="1" lang="ja-JP" altLang="en-US" sz="1400" dirty="0" smtClean="0">
                          <a:latin typeface="Meiryo UI" panose="020B0604030504040204" pitchFamily="50" charset="-128"/>
                          <a:ea typeface="Meiryo UI" panose="020B0604030504040204" pitchFamily="50" charset="-128"/>
                        </a:rPr>
                        <a:t>の木」を設置しました。</a:t>
                      </a:r>
                      <a:endParaRPr kumimoji="1" lang="ja-JP" altLang="en-US" sz="1400" dirty="0">
                        <a:latin typeface="Meiryo UI" panose="020B0604030504040204" pitchFamily="50" charset="-128"/>
                        <a:ea typeface="Meiryo UI" panose="020B0604030504040204" pitchFamily="50" charset="-128"/>
                      </a:endParaRPr>
                    </a:p>
                  </a:txBody>
                  <a:tcPr/>
                </a:tc>
                <a:extLst>
                  <a:ext uri="{0D108BD9-81ED-4DB2-BD59-A6C34878D82A}">
                    <a16:rowId xmlns:a16="http://schemas.microsoft.com/office/drawing/2014/main" val="2232689771"/>
                  </a:ext>
                </a:extLst>
              </a:tr>
              <a:tr h="719179">
                <a:tc>
                  <a:txBody>
                    <a:bodyPr/>
                    <a:lstStyle/>
                    <a:p>
                      <a:r>
                        <a:rPr kumimoji="1" lang="ja-JP" altLang="en-US" sz="1500" dirty="0" smtClean="0">
                          <a:latin typeface="Meiryo UI" panose="020B0604030504040204" pitchFamily="50" charset="-128"/>
                          <a:ea typeface="Meiryo UI" panose="020B0604030504040204" pitchFamily="50" charset="-128"/>
                        </a:rPr>
                        <a:t>カーボンニュートラル・チャレンジフェア</a:t>
                      </a:r>
                      <a:r>
                        <a:rPr kumimoji="1" lang="en-US" altLang="ja-JP" sz="1500" dirty="0" smtClean="0">
                          <a:latin typeface="Meiryo UI" panose="020B0604030504040204" pitchFamily="50" charset="-128"/>
                          <a:ea typeface="Meiryo UI" panose="020B0604030504040204" pitchFamily="50" charset="-128"/>
                        </a:rPr>
                        <a:t>2022</a:t>
                      </a:r>
                    </a:p>
                    <a:p>
                      <a:r>
                        <a:rPr kumimoji="1" lang="ja-JP" altLang="en-US" sz="1500" dirty="0" smtClean="0">
                          <a:latin typeface="Meiryo UI" panose="020B0604030504040204" pitchFamily="50" charset="-128"/>
                          <a:ea typeface="Meiryo UI" panose="020B0604030504040204" pitchFamily="50" charset="-128"/>
                        </a:rPr>
                        <a:t>（マイドームおおさか）</a:t>
                      </a:r>
                      <a:endParaRPr kumimoji="1" lang="ja-JP" altLang="en-US" sz="1500" dirty="0">
                        <a:latin typeface="Meiryo UI" panose="020B0604030504040204" pitchFamily="50" charset="-128"/>
                        <a:ea typeface="Meiryo UI" panose="020B0604030504040204" pitchFamily="50" charset="-128"/>
                      </a:endParaRPr>
                    </a:p>
                  </a:txBody>
                  <a:tcPr/>
                </a:tc>
                <a:tc>
                  <a:txBody>
                    <a:bodyPr/>
                    <a:lstStyle/>
                    <a:p>
                      <a:r>
                        <a:rPr kumimoji="1" lang="ja-JP" altLang="en-US" sz="1400" dirty="0" smtClean="0">
                          <a:latin typeface="Meiryo UI" panose="020B0604030504040204" pitchFamily="50" charset="-128"/>
                          <a:ea typeface="Meiryo UI" panose="020B0604030504040204" pitchFamily="50" charset="-128"/>
                        </a:rPr>
                        <a:t>令和４年</a:t>
                      </a:r>
                      <a:r>
                        <a:rPr kumimoji="1" lang="en-US" altLang="ja-JP" sz="1400" dirty="0" smtClean="0">
                          <a:latin typeface="Meiryo UI" panose="020B0604030504040204" pitchFamily="50" charset="-128"/>
                          <a:ea typeface="Meiryo UI" panose="020B0604030504040204" pitchFamily="50" charset="-128"/>
                        </a:rPr>
                        <a:t>10</a:t>
                      </a:r>
                      <a:r>
                        <a:rPr kumimoji="1" lang="ja-JP" altLang="en-US" sz="1400" dirty="0" smtClean="0">
                          <a:latin typeface="Meiryo UI" panose="020B0604030504040204" pitchFamily="50" charset="-128"/>
                          <a:ea typeface="Meiryo UI" panose="020B0604030504040204" pitchFamily="50" charset="-128"/>
                        </a:rPr>
                        <a:t>月</a:t>
                      </a:r>
                      <a:r>
                        <a:rPr kumimoji="1" lang="en-US" altLang="ja-JP" sz="1400" dirty="0" smtClean="0">
                          <a:latin typeface="Meiryo UI" panose="020B0604030504040204" pitchFamily="50" charset="-128"/>
                          <a:ea typeface="Meiryo UI" panose="020B0604030504040204" pitchFamily="50" charset="-128"/>
                        </a:rPr>
                        <a:t>12</a:t>
                      </a:r>
                      <a:r>
                        <a:rPr kumimoji="1" lang="ja-JP" altLang="en-US" sz="1400" dirty="0" smtClean="0">
                          <a:latin typeface="Meiryo UI" panose="020B0604030504040204" pitchFamily="50" charset="-128"/>
                          <a:ea typeface="Meiryo UI" panose="020B0604030504040204" pitchFamily="50" charset="-128"/>
                        </a:rPr>
                        <a:t>日（水曜日）、</a:t>
                      </a:r>
                      <a:r>
                        <a:rPr kumimoji="1" lang="en-US" altLang="ja-JP" sz="1400" dirty="0" smtClean="0">
                          <a:latin typeface="Meiryo UI" panose="020B0604030504040204" pitchFamily="50" charset="-128"/>
                          <a:ea typeface="Meiryo UI" panose="020B0604030504040204" pitchFamily="50" charset="-128"/>
                        </a:rPr>
                        <a:t>10</a:t>
                      </a:r>
                      <a:r>
                        <a:rPr kumimoji="1" lang="ja-JP" altLang="en-US" sz="1400" dirty="0" smtClean="0">
                          <a:latin typeface="Meiryo UI" panose="020B0604030504040204" pitchFamily="50" charset="-128"/>
                          <a:ea typeface="Meiryo UI" panose="020B0604030504040204" pitchFamily="50" charset="-128"/>
                        </a:rPr>
                        <a:t>月</a:t>
                      </a:r>
                      <a:r>
                        <a:rPr kumimoji="1" lang="en-US" altLang="ja-JP" sz="1400" dirty="0" smtClean="0">
                          <a:latin typeface="Meiryo UI" panose="020B0604030504040204" pitchFamily="50" charset="-128"/>
                          <a:ea typeface="Meiryo UI" panose="020B0604030504040204" pitchFamily="50" charset="-128"/>
                        </a:rPr>
                        <a:t>13</a:t>
                      </a:r>
                      <a:r>
                        <a:rPr kumimoji="1" lang="ja-JP" altLang="en-US" sz="1400" dirty="0" smtClean="0">
                          <a:latin typeface="Meiryo UI" panose="020B0604030504040204" pitchFamily="50" charset="-128"/>
                          <a:ea typeface="Meiryo UI" panose="020B0604030504040204" pitchFamily="50" charset="-128"/>
                        </a:rPr>
                        <a:t>日（木曜日）</a:t>
                      </a:r>
                      <a:endParaRPr kumimoji="1" lang="ja-JP" altLang="en-US" sz="1400" dirty="0">
                        <a:latin typeface="Meiryo UI" panose="020B0604030504040204" pitchFamily="50" charset="-128"/>
                        <a:ea typeface="Meiryo UI" panose="020B0604030504040204" pitchFamily="50" charset="-128"/>
                      </a:endParaRPr>
                    </a:p>
                  </a:txBody>
                  <a:tcPr/>
                </a:tc>
                <a:tc>
                  <a:txBody>
                    <a:bodyPr/>
                    <a:lstStyle/>
                    <a:p>
                      <a:r>
                        <a:rPr kumimoji="1" lang="ja-JP" altLang="en-US" sz="1400" dirty="0" smtClean="0">
                          <a:latin typeface="Meiryo UI" panose="020B0604030504040204" pitchFamily="50" charset="-128"/>
                          <a:ea typeface="Meiryo UI" panose="020B0604030504040204" pitchFamily="50" charset="-128"/>
                        </a:rPr>
                        <a:t>大阪商工会議所主催の展示商談会にブース出展し、「</a:t>
                      </a:r>
                      <a:r>
                        <a:rPr kumimoji="1" lang="en-US" altLang="ja-JP" sz="1400" dirty="0" smtClean="0">
                          <a:latin typeface="Meiryo UI" panose="020B0604030504040204" pitchFamily="50" charset="-128"/>
                          <a:ea typeface="Meiryo UI" panose="020B0604030504040204" pitchFamily="50" charset="-128"/>
                        </a:rPr>
                        <a:t>SDGs</a:t>
                      </a:r>
                      <a:r>
                        <a:rPr kumimoji="1" lang="ja-JP" altLang="en-US" sz="1400" dirty="0" smtClean="0">
                          <a:latin typeface="Meiryo UI" panose="020B0604030504040204" pitchFamily="50" charset="-128"/>
                          <a:ea typeface="Meiryo UI" panose="020B0604030504040204" pitchFamily="50" charset="-128"/>
                        </a:rPr>
                        <a:t>の木」を設置しました。</a:t>
                      </a:r>
                      <a:endParaRPr kumimoji="1" lang="ja-JP" altLang="en-US" sz="1400" dirty="0">
                        <a:latin typeface="Meiryo UI" panose="020B0604030504040204" pitchFamily="50" charset="-128"/>
                        <a:ea typeface="Meiryo UI" panose="020B0604030504040204" pitchFamily="50" charset="-128"/>
                      </a:endParaRPr>
                    </a:p>
                  </a:txBody>
                  <a:tcPr/>
                </a:tc>
                <a:extLst>
                  <a:ext uri="{0D108BD9-81ED-4DB2-BD59-A6C34878D82A}">
                    <a16:rowId xmlns:a16="http://schemas.microsoft.com/office/drawing/2014/main" val="3964144636"/>
                  </a:ext>
                </a:extLst>
              </a:tr>
            </a:tbl>
          </a:graphicData>
        </a:graphic>
      </p:graphicFrame>
    </p:spTree>
    <p:extLst>
      <p:ext uri="{BB962C8B-B14F-4D97-AF65-F5344CB8AC3E}">
        <p14:creationId xmlns:p14="http://schemas.microsoft.com/office/powerpoint/2010/main" val="126708444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lang="ja-JP" altLang="en-US" dirty="0"/>
              <a:t>各種</a:t>
            </a:r>
            <a:r>
              <a:rPr lang="ja-JP" altLang="en-US" dirty="0" smtClean="0">
                <a:latin typeface="Meiryo UI" panose="020B0604030504040204" pitchFamily="50" charset="-128"/>
                <a:ea typeface="Meiryo UI" panose="020B0604030504040204" pitchFamily="50" charset="-128"/>
              </a:rPr>
              <a:t>イベント</a:t>
            </a:r>
            <a:r>
              <a:rPr lang="ja-JP" altLang="en-US" dirty="0" smtClean="0"/>
              <a:t>等を</a:t>
            </a:r>
            <a:r>
              <a:rPr lang="ja-JP" altLang="en-US" dirty="0"/>
              <a:t>通じたＰＲ活動</a:t>
            </a:r>
            <a:endParaRPr kumimoji="1" lang="ja-JP" altLang="en-US" sz="2800" dirty="0"/>
          </a:p>
        </p:txBody>
      </p:sp>
      <p:sp>
        <p:nvSpPr>
          <p:cNvPr id="4" name="テキスト ボックス 3"/>
          <p:cNvSpPr txBox="1"/>
          <p:nvPr/>
        </p:nvSpPr>
        <p:spPr>
          <a:xfrm>
            <a:off x="161653" y="1567501"/>
            <a:ext cx="11756240" cy="338554"/>
          </a:xfrm>
          <a:prstGeom prst="rect">
            <a:avLst/>
          </a:prstGeom>
          <a:noFill/>
          <a:ln>
            <a:solidFill>
              <a:schemeClr val="tx1"/>
            </a:solidFill>
            <a:prstDash val="sysDash"/>
          </a:ln>
        </p:spPr>
        <p:txBody>
          <a:bodyPr wrap="square" rtlCol="0">
            <a:spAutoFit/>
          </a:bodyPr>
          <a:lstStyle/>
          <a:p>
            <a:pPr marL="173038" indent="-173038"/>
            <a:r>
              <a:rPr lang="ja-JP" altLang="en-US" sz="1600" dirty="0">
                <a:latin typeface="Meiryo UI" panose="020B0604030504040204" pitchFamily="50" charset="-128"/>
                <a:ea typeface="Meiryo UI" panose="020B0604030504040204" pitchFamily="50" charset="-128"/>
              </a:rPr>
              <a:t>各種</a:t>
            </a:r>
            <a:r>
              <a:rPr lang="ja-JP" altLang="en-US" sz="1600" dirty="0" smtClean="0">
                <a:latin typeface="Meiryo UI" panose="020B0604030504040204" pitchFamily="50" charset="-128"/>
                <a:ea typeface="Meiryo UI" panose="020B0604030504040204" pitchFamily="50" charset="-128"/>
              </a:rPr>
              <a:t>イベントと連携し、</a:t>
            </a:r>
            <a:r>
              <a:rPr lang="ja-JP" altLang="en-US" sz="1600" dirty="0">
                <a:latin typeface="Meiryo UI" panose="020B0604030504040204" pitchFamily="50" charset="-128"/>
                <a:ea typeface="Meiryo UI" panose="020B0604030504040204" pitchFamily="50" charset="-128"/>
              </a:rPr>
              <a:t>大阪府における</a:t>
            </a:r>
            <a:r>
              <a:rPr lang="en-US" altLang="ja-JP" sz="1600" dirty="0">
                <a:latin typeface="Meiryo UI" panose="020B0604030504040204" pitchFamily="50" charset="-128"/>
                <a:ea typeface="Meiryo UI" panose="020B0604030504040204" pitchFamily="50" charset="-128"/>
              </a:rPr>
              <a:t>SDGs</a:t>
            </a:r>
            <a:r>
              <a:rPr lang="ja-JP" altLang="en-US" sz="1600" dirty="0">
                <a:latin typeface="Meiryo UI" panose="020B0604030504040204" pitchFamily="50" charset="-128"/>
                <a:ea typeface="Meiryo UI" panose="020B0604030504040204" pitchFamily="50" charset="-128"/>
              </a:rPr>
              <a:t>の取組みを</a:t>
            </a:r>
            <a:r>
              <a:rPr lang="en-US" altLang="ja-JP" sz="1600" dirty="0">
                <a:latin typeface="Meiryo UI" panose="020B0604030504040204" pitchFamily="50" charset="-128"/>
                <a:ea typeface="Meiryo UI" panose="020B0604030504040204" pitchFamily="50" charset="-128"/>
              </a:rPr>
              <a:t>PR</a:t>
            </a:r>
            <a:r>
              <a:rPr lang="ja-JP" altLang="en-US" sz="1600" dirty="0">
                <a:latin typeface="Meiryo UI" panose="020B0604030504040204" pitchFamily="50" charset="-128"/>
                <a:ea typeface="Meiryo UI" panose="020B0604030504040204" pitchFamily="50" charset="-128"/>
              </a:rPr>
              <a:t>しました。</a:t>
            </a:r>
            <a:endParaRPr lang="en-US" altLang="ja-JP" sz="1600" dirty="0">
              <a:latin typeface="Meiryo UI" panose="020B0604030504040204" pitchFamily="50" charset="-128"/>
              <a:ea typeface="Meiryo UI" panose="020B0604030504040204" pitchFamily="50" charset="-128"/>
            </a:endParaRPr>
          </a:p>
        </p:txBody>
      </p:sp>
      <p:sp>
        <p:nvSpPr>
          <p:cNvPr id="10" name="テキスト ボックス 9">
            <a:extLst>
              <a:ext uri="{FF2B5EF4-FFF2-40B4-BE49-F238E27FC236}">
                <a16:creationId xmlns:a16="http://schemas.microsoft.com/office/drawing/2014/main" id="{9517588D-E665-4D1F-AD79-E694288C67A4}"/>
              </a:ext>
            </a:extLst>
          </p:cNvPr>
          <p:cNvSpPr txBox="1"/>
          <p:nvPr/>
        </p:nvSpPr>
        <p:spPr>
          <a:xfrm>
            <a:off x="7199816" y="6605684"/>
            <a:ext cx="2571538" cy="230832"/>
          </a:xfrm>
          <a:prstGeom prst="rect">
            <a:avLst/>
          </a:prstGeom>
          <a:noFill/>
        </p:spPr>
        <p:txBody>
          <a:bodyPr wrap="none" rtlCol="0">
            <a:spAutoFit/>
          </a:bodyPr>
          <a:lstStyle/>
          <a:p>
            <a:r>
              <a:rPr lang="ja-JP" altLang="en-US" sz="900" dirty="0" smtClean="0">
                <a:latin typeface="メイリオ" panose="020B0604030504040204" pitchFamily="50" charset="-128"/>
              </a:rPr>
              <a:t>エキスポ文化</a:t>
            </a:r>
            <a:r>
              <a:rPr lang="ja-JP" altLang="en-US" sz="900" dirty="0">
                <a:latin typeface="メイリオ" panose="020B0604030504040204" pitchFamily="50" charset="-128"/>
              </a:rPr>
              <a:t>祭</a:t>
            </a:r>
            <a:r>
              <a:rPr lang="en-US" altLang="ja-JP" sz="900" dirty="0">
                <a:latin typeface="メイリオ" panose="020B0604030504040204" pitchFamily="50" charset="-128"/>
              </a:rPr>
              <a:t>2022 in</a:t>
            </a:r>
            <a:r>
              <a:rPr lang="ja-JP" altLang="en-US" sz="900" dirty="0">
                <a:latin typeface="メイリオ" panose="020B0604030504040204" pitchFamily="50" charset="-128"/>
              </a:rPr>
              <a:t>ららぽーと</a:t>
            </a:r>
            <a:r>
              <a:rPr lang="en-US" altLang="ja-JP" sz="900" dirty="0" smtClean="0">
                <a:latin typeface="メイリオ" panose="020B0604030504040204" pitchFamily="50" charset="-128"/>
              </a:rPr>
              <a:t>EXPOCITY</a:t>
            </a:r>
            <a:endParaRPr lang="ja-JP" altLang="en-US" sz="900" dirty="0">
              <a:latin typeface="メイリオ" panose="020B0604030504040204" pitchFamily="50" charset="-128"/>
            </a:endParaRPr>
          </a:p>
        </p:txBody>
      </p:sp>
      <p:sp>
        <p:nvSpPr>
          <p:cNvPr id="12" name="テキスト ボックス 11">
            <a:extLst>
              <a:ext uri="{FF2B5EF4-FFF2-40B4-BE49-F238E27FC236}">
                <a16:creationId xmlns:a16="http://schemas.microsoft.com/office/drawing/2014/main" id="{72ED97DB-547F-4D63-829F-42C6C8ED26C5}"/>
              </a:ext>
            </a:extLst>
          </p:cNvPr>
          <p:cNvSpPr txBox="1"/>
          <p:nvPr/>
        </p:nvSpPr>
        <p:spPr>
          <a:xfrm>
            <a:off x="5298333" y="6580303"/>
            <a:ext cx="1901483" cy="230832"/>
          </a:xfrm>
          <a:prstGeom prst="rect">
            <a:avLst/>
          </a:prstGeom>
          <a:noFill/>
        </p:spPr>
        <p:txBody>
          <a:bodyPr wrap="none" rtlCol="0">
            <a:spAutoFit/>
          </a:bodyPr>
          <a:lstStyle/>
          <a:p>
            <a:r>
              <a:rPr kumimoji="1" lang="ja-JP" altLang="en-US" sz="900" dirty="0">
                <a:latin typeface="Meiryo UI" panose="020B0604030504040204" pitchFamily="50" charset="-128"/>
                <a:ea typeface="Meiryo UI" panose="020B0604030504040204" pitchFamily="50" charset="-128"/>
              </a:rPr>
              <a:t>イオンモールりんくう泉南　</a:t>
            </a:r>
            <a:r>
              <a:rPr kumimoji="1" lang="en-US" altLang="ja-JP" sz="900" dirty="0">
                <a:latin typeface="Meiryo UI" panose="020B0604030504040204" pitchFamily="50" charset="-128"/>
                <a:ea typeface="Meiryo UI" panose="020B0604030504040204" pitchFamily="50" charset="-128"/>
              </a:rPr>
              <a:t>SDGs DAY</a:t>
            </a:r>
          </a:p>
        </p:txBody>
      </p:sp>
      <p:sp>
        <p:nvSpPr>
          <p:cNvPr id="16" name="テキスト ボックス 15">
            <a:extLst>
              <a:ext uri="{FF2B5EF4-FFF2-40B4-BE49-F238E27FC236}">
                <a16:creationId xmlns:a16="http://schemas.microsoft.com/office/drawing/2014/main" id="{72ED97DB-547F-4D63-829F-42C6C8ED26C5}"/>
              </a:ext>
            </a:extLst>
          </p:cNvPr>
          <p:cNvSpPr txBox="1"/>
          <p:nvPr/>
        </p:nvSpPr>
        <p:spPr>
          <a:xfrm>
            <a:off x="9605575" y="6594732"/>
            <a:ext cx="2377574" cy="230832"/>
          </a:xfrm>
          <a:prstGeom prst="rect">
            <a:avLst/>
          </a:prstGeom>
          <a:noFill/>
        </p:spPr>
        <p:txBody>
          <a:bodyPr wrap="none" rtlCol="0">
            <a:spAutoFit/>
          </a:bodyPr>
          <a:lstStyle/>
          <a:p>
            <a:r>
              <a:rPr lang="ja-JP" altLang="en-US" sz="900" dirty="0">
                <a:latin typeface="メイリオ" panose="020B0604030504040204" pitchFamily="50" charset="-128"/>
              </a:rPr>
              <a:t>大阪の魅力を再発見　移住・定住</a:t>
            </a:r>
            <a:r>
              <a:rPr lang="ja-JP" altLang="en-US" sz="900" dirty="0" smtClean="0">
                <a:latin typeface="メイリオ" panose="020B0604030504040204" pitchFamily="50" charset="-128"/>
              </a:rPr>
              <a:t>イベント</a:t>
            </a:r>
            <a:endParaRPr lang="ja-JP" altLang="en-US" sz="900" dirty="0">
              <a:latin typeface="メイリオ" panose="020B0604030504040204" pitchFamily="50" charset="-128"/>
            </a:endParaRPr>
          </a:p>
        </p:txBody>
      </p:sp>
      <p:sp>
        <p:nvSpPr>
          <p:cNvPr id="7" name="スライド番号プレースホルダー 6"/>
          <p:cNvSpPr>
            <a:spLocks noGrp="1"/>
          </p:cNvSpPr>
          <p:nvPr>
            <p:ph type="sldNum" sz="quarter" idx="12"/>
          </p:nvPr>
        </p:nvSpPr>
        <p:spPr/>
        <p:txBody>
          <a:bodyPr/>
          <a:lstStyle/>
          <a:p>
            <a:fld id="{C9D87D91-12A4-4BCD-BC1C-9D22FB415AC1}" type="slidenum">
              <a:rPr kumimoji="1" lang="ja-JP" altLang="en-US" smtClean="0"/>
              <a:t>8</a:t>
            </a:fld>
            <a:endParaRPr kumimoji="1" lang="ja-JP" altLang="en-US"/>
          </a:p>
        </p:txBody>
      </p:sp>
      <p:pic>
        <p:nvPicPr>
          <p:cNvPr id="3" name="図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20216" y="5069797"/>
            <a:ext cx="1999404" cy="1499553"/>
          </a:xfrm>
          <a:prstGeom prst="rect">
            <a:avLst/>
          </a:prstGeom>
        </p:spPr>
      </p:pic>
      <p:pic>
        <p:nvPicPr>
          <p:cNvPr id="15" name="図 1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80110" y="5047521"/>
            <a:ext cx="2058405" cy="1535887"/>
          </a:xfrm>
          <a:prstGeom prst="rect">
            <a:avLst/>
          </a:prstGeom>
        </p:spPr>
      </p:pic>
      <p:pic>
        <p:nvPicPr>
          <p:cNvPr id="17" name="図 1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699005" y="5047521"/>
            <a:ext cx="2047849" cy="1535887"/>
          </a:xfrm>
          <a:prstGeom prst="rect">
            <a:avLst/>
          </a:prstGeom>
        </p:spPr>
      </p:pic>
      <p:graphicFrame>
        <p:nvGraphicFramePr>
          <p:cNvPr id="18" name="表 17"/>
          <p:cNvGraphicFramePr>
            <a:graphicFrameLocks noGrp="1"/>
          </p:cNvGraphicFramePr>
          <p:nvPr>
            <p:extLst>
              <p:ext uri="{D42A27DB-BD31-4B8C-83A1-F6EECF244321}">
                <p14:modId xmlns:p14="http://schemas.microsoft.com/office/powerpoint/2010/main" val="145025020"/>
              </p:ext>
            </p:extLst>
          </p:nvPr>
        </p:nvGraphicFramePr>
        <p:xfrm>
          <a:off x="83248" y="4781727"/>
          <a:ext cx="5121547" cy="2011680"/>
        </p:xfrm>
        <a:graphic>
          <a:graphicData uri="http://schemas.openxmlformats.org/drawingml/2006/table">
            <a:tbl>
              <a:tblPr firstRow="1" bandRow="1">
                <a:tableStyleId>{5C22544A-7EE6-4342-B048-85BDC9FD1C3A}</a:tableStyleId>
              </a:tblPr>
              <a:tblGrid>
                <a:gridCol w="2218690">
                  <a:extLst>
                    <a:ext uri="{9D8B030D-6E8A-4147-A177-3AD203B41FA5}">
                      <a16:colId xmlns:a16="http://schemas.microsoft.com/office/drawing/2014/main" val="3856260319"/>
                    </a:ext>
                  </a:extLst>
                </a:gridCol>
                <a:gridCol w="2902857">
                  <a:extLst>
                    <a:ext uri="{9D8B030D-6E8A-4147-A177-3AD203B41FA5}">
                      <a16:colId xmlns:a16="http://schemas.microsoft.com/office/drawing/2014/main" val="1825286108"/>
                    </a:ext>
                  </a:extLst>
                </a:gridCol>
              </a:tblGrid>
              <a:tr h="361707">
                <a:tc>
                  <a:txBody>
                    <a:bodyPr/>
                    <a:lstStyle/>
                    <a:p>
                      <a:r>
                        <a:rPr kumimoji="1" lang="ja-JP" altLang="en-US" dirty="0" smtClean="0">
                          <a:latin typeface="Meiryo UI" panose="020B0604030504040204" pitchFamily="50" charset="-128"/>
                          <a:ea typeface="Meiryo UI" panose="020B0604030504040204" pitchFamily="50" charset="-128"/>
                        </a:rPr>
                        <a:t>掲載媒体</a:t>
                      </a:r>
                      <a:endParaRPr kumimoji="1" lang="ja-JP" altLang="en-US" dirty="0">
                        <a:latin typeface="Meiryo UI" panose="020B0604030504040204" pitchFamily="50" charset="-128"/>
                        <a:ea typeface="Meiryo UI" panose="020B0604030504040204" pitchFamily="50" charset="-128"/>
                      </a:endParaRPr>
                    </a:p>
                  </a:txBody>
                  <a:tcPr/>
                </a:tc>
                <a:tc>
                  <a:txBody>
                    <a:bodyPr/>
                    <a:lstStyle/>
                    <a:p>
                      <a:r>
                        <a:rPr kumimoji="1" lang="ja-JP" altLang="en-US" dirty="0" smtClean="0">
                          <a:latin typeface="Meiryo UI" panose="020B0604030504040204" pitchFamily="50" charset="-128"/>
                          <a:ea typeface="Meiryo UI" panose="020B0604030504040204" pitchFamily="50" charset="-128"/>
                        </a:rPr>
                        <a:t>掲載日・掲載号</a:t>
                      </a:r>
                      <a:endParaRPr kumimoji="1" lang="ja-JP" altLang="en-US" dirty="0">
                        <a:latin typeface="Meiryo UI" panose="020B0604030504040204" pitchFamily="50" charset="-128"/>
                        <a:ea typeface="Meiryo UI" panose="020B0604030504040204" pitchFamily="50" charset="-128"/>
                      </a:endParaRPr>
                    </a:p>
                  </a:txBody>
                  <a:tcPr/>
                </a:tc>
                <a:extLst>
                  <a:ext uri="{0D108BD9-81ED-4DB2-BD59-A6C34878D82A}">
                    <a16:rowId xmlns:a16="http://schemas.microsoft.com/office/drawing/2014/main" val="3724103310"/>
                  </a:ext>
                </a:extLst>
              </a:tr>
              <a:tr h="537601">
                <a:tc>
                  <a:txBody>
                    <a:bodyPr/>
                    <a:lstStyle/>
                    <a:p>
                      <a:r>
                        <a:rPr kumimoji="1" lang="ja-JP" altLang="en-US" sz="1500" dirty="0" smtClean="0">
                          <a:latin typeface="Meiryo UI" panose="020B0604030504040204" pitchFamily="50" charset="-128"/>
                          <a:ea typeface="Meiryo UI" panose="020B0604030504040204" pitchFamily="50" charset="-128"/>
                        </a:rPr>
                        <a:t>枚方ビオルネ</a:t>
                      </a:r>
                      <a:endParaRPr kumimoji="1" lang="en-US" altLang="ja-JP" sz="1500" dirty="0" smtClean="0">
                        <a:latin typeface="Meiryo UI" panose="020B0604030504040204" pitchFamily="50" charset="-128"/>
                        <a:ea typeface="Meiryo UI" panose="020B0604030504040204" pitchFamily="50" charset="-128"/>
                      </a:endParaRPr>
                    </a:p>
                    <a:p>
                      <a:r>
                        <a:rPr kumimoji="1" lang="ja-JP" altLang="en-US" sz="1500" dirty="0" smtClean="0">
                          <a:latin typeface="Meiryo UI" panose="020B0604030504040204" pitchFamily="50" charset="-128"/>
                          <a:ea typeface="Meiryo UI" panose="020B0604030504040204" pitchFamily="50" charset="-128"/>
                        </a:rPr>
                        <a:t>サイネージ動画放映</a:t>
                      </a:r>
                      <a:endParaRPr kumimoji="1" lang="ja-JP" altLang="en-US" sz="1500" dirty="0">
                        <a:latin typeface="Meiryo UI" panose="020B0604030504040204" pitchFamily="50" charset="-128"/>
                        <a:ea typeface="Meiryo UI" panose="020B0604030504040204" pitchFamily="50" charset="-128"/>
                      </a:endParaRPr>
                    </a:p>
                  </a:txBody>
                  <a:tcPr/>
                </a:tc>
                <a:tc>
                  <a:txBody>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kumimoji="1" lang="ja-JP" altLang="en-US" sz="1400" dirty="0" smtClean="0">
                          <a:latin typeface="Meiryo UI" panose="020B0604030504040204" pitchFamily="50" charset="-128"/>
                          <a:ea typeface="Meiryo UI" panose="020B0604030504040204" pitchFamily="50" charset="-128"/>
                        </a:rPr>
                        <a:t>令和４年４月８日（金曜日）から</a:t>
                      </a:r>
                      <a:endParaRPr kumimoji="1" lang="en-US" altLang="ja-JP" sz="1400" dirty="0" smtClean="0">
                        <a:latin typeface="Meiryo UI" panose="020B0604030504040204" pitchFamily="50" charset="-128"/>
                        <a:ea typeface="Meiryo UI" panose="020B0604030504040204" pitchFamily="50" charset="-128"/>
                      </a:endParaRPr>
                    </a:p>
                    <a:p>
                      <a:pPr marL="0" marR="0" lvl="0" indent="0" algn="l" defTabSz="914377" rtl="0" eaLnBrk="1" fontAlgn="auto" latinLnBrk="0" hangingPunct="1">
                        <a:lnSpc>
                          <a:spcPct val="100000"/>
                        </a:lnSpc>
                        <a:spcBef>
                          <a:spcPts val="0"/>
                        </a:spcBef>
                        <a:spcAft>
                          <a:spcPts val="0"/>
                        </a:spcAft>
                        <a:buClrTx/>
                        <a:buSzTx/>
                        <a:buFontTx/>
                        <a:buNone/>
                        <a:tabLst/>
                        <a:defRPr/>
                      </a:pPr>
                      <a:r>
                        <a:rPr kumimoji="1" lang="ja-JP" altLang="en-US" sz="1400" dirty="0" smtClean="0">
                          <a:latin typeface="Meiryo UI" panose="020B0604030504040204" pitchFamily="50" charset="-128"/>
                          <a:ea typeface="Meiryo UI" panose="020B0604030504040204" pitchFamily="50" charset="-128"/>
                        </a:rPr>
                        <a:t>令和４年５月８日（日曜日）まで</a:t>
                      </a:r>
                      <a:endParaRPr kumimoji="1" lang="ja-JP" altLang="en-US" sz="1400" dirty="0">
                        <a:latin typeface="Meiryo UI" panose="020B0604030504040204" pitchFamily="50" charset="-128"/>
                        <a:ea typeface="Meiryo UI" panose="020B0604030504040204" pitchFamily="50" charset="-128"/>
                      </a:endParaRPr>
                    </a:p>
                  </a:txBody>
                  <a:tcPr/>
                </a:tc>
                <a:extLst>
                  <a:ext uri="{0D108BD9-81ED-4DB2-BD59-A6C34878D82A}">
                    <a16:rowId xmlns:a16="http://schemas.microsoft.com/office/drawing/2014/main" val="2458377977"/>
                  </a:ext>
                </a:extLst>
              </a:tr>
              <a:tr h="487179">
                <a:tc>
                  <a:txBody>
                    <a:bodyPr/>
                    <a:lstStyle/>
                    <a:p>
                      <a:r>
                        <a:rPr kumimoji="1" lang="zh-TW" altLang="en-US" sz="1500" dirty="0" smtClean="0">
                          <a:latin typeface="Meiryo UI" panose="020B0604030504040204" pitchFamily="50" charset="-128"/>
                          <a:ea typeface="Meiryo UI" panose="020B0604030504040204" pitchFamily="50" charset="-128"/>
                        </a:rPr>
                        <a:t>日本統計協会月刊誌</a:t>
                      </a:r>
                      <a:endParaRPr kumimoji="1" lang="en-US" altLang="zh-TW" sz="1500" dirty="0" smtClean="0">
                        <a:latin typeface="Meiryo UI" panose="020B0604030504040204" pitchFamily="50" charset="-128"/>
                        <a:ea typeface="Meiryo UI" panose="020B0604030504040204" pitchFamily="50" charset="-128"/>
                      </a:endParaRPr>
                    </a:p>
                    <a:p>
                      <a:r>
                        <a:rPr kumimoji="1" lang="zh-TW" altLang="en-US" sz="1500" dirty="0" smtClean="0">
                          <a:latin typeface="Meiryo UI" panose="020B0604030504040204" pitchFamily="50" charset="-128"/>
                          <a:ea typeface="Meiryo UI" panose="020B0604030504040204" pitchFamily="50" charset="-128"/>
                        </a:rPr>
                        <a:t>「統計」</a:t>
                      </a:r>
                    </a:p>
                  </a:txBody>
                  <a:tcPr/>
                </a:tc>
                <a:tc>
                  <a:txBody>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kumimoji="1" lang="en-US" altLang="zh-TW" sz="1400" dirty="0" smtClean="0">
                          <a:latin typeface="Meiryo UI" panose="020B0604030504040204" pitchFamily="50" charset="-128"/>
                          <a:ea typeface="Meiryo UI" panose="020B0604030504040204" pitchFamily="50" charset="-128"/>
                        </a:rPr>
                        <a:t>11</a:t>
                      </a:r>
                      <a:r>
                        <a:rPr kumimoji="1" lang="zh-TW" altLang="en-US" sz="1400" dirty="0" smtClean="0">
                          <a:latin typeface="Meiryo UI" panose="020B0604030504040204" pitchFamily="50" charset="-128"/>
                          <a:ea typeface="Meiryo UI" panose="020B0604030504040204" pitchFamily="50" charset="-128"/>
                        </a:rPr>
                        <a:t>月号</a:t>
                      </a:r>
                      <a:endParaRPr kumimoji="1" lang="ja-JP" altLang="en-US" sz="1400" dirty="0">
                        <a:latin typeface="Meiryo UI" panose="020B0604030504040204" pitchFamily="50" charset="-128"/>
                        <a:ea typeface="Meiryo UI" panose="020B0604030504040204" pitchFamily="50" charset="-128"/>
                      </a:endParaRPr>
                    </a:p>
                  </a:txBody>
                  <a:tcPr/>
                </a:tc>
                <a:extLst>
                  <a:ext uri="{0D108BD9-81ED-4DB2-BD59-A6C34878D82A}">
                    <a16:rowId xmlns:a16="http://schemas.microsoft.com/office/drawing/2014/main" val="2270039228"/>
                  </a:ext>
                </a:extLst>
              </a:tr>
              <a:tr h="510545">
                <a:tc>
                  <a:txBody>
                    <a:bodyPr/>
                    <a:lstStyle/>
                    <a:p>
                      <a:r>
                        <a:rPr kumimoji="1" lang="ja-JP" altLang="en-US" sz="1500" dirty="0" smtClean="0">
                          <a:latin typeface="Meiryo UI" panose="020B0604030504040204" pitchFamily="50" charset="-128"/>
                          <a:ea typeface="Meiryo UI" panose="020B0604030504040204" pitchFamily="50" charset="-128"/>
                        </a:rPr>
                        <a:t>株式会社ハークスレイ</a:t>
                      </a:r>
                      <a:endParaRPr kumimoji="1" lang="en-US" altLang="ja-JP" sz="1500" dirty="0" smtClean="0">
                        <a:latin typeface="Meiryo UI" panose="020B0604030504040204" pitchFamily="50" charset="-128"/>
                        <a:ea typeface="Meiryo UI" panose="020B0604030504040204" pitchFamily="50" charset="-128"/>
                      </a:endParaRPr>
                    </a:p>
                    <a:p>
                      <a:r>
                        <a:rPr kumimoji="1" lang="ja-JP" altLang="en-US" sz="1500" dirty="0" smtClean="0">
                          <a:latin typeface="Meiryo UI" panose="020B0604030504040204" pitchFamily="50" charset="-128"/>
                          <a:ea typeface="Meiryo UI" panose="020B0604030504040204" pitchFamily="50" charset="-128"/>
                        </a:rPr>
                        <a:t>「食楽通信」</a:t>
                      </a:r>
                    </a:p>
                  </a:txBody>
                  <a:tcPr/>
                </a:tc>
                <a:tc>
                  <a:txBody>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kumimoji="1" lang="ja-JP" altLang="en-US" sz="1400" dirty="0" smtClean="0">
                          <a:latin typeface="Meiryo UI" panose="020B0604030504040204" pitchFamily="50" charset="-128"/>
                          <a:ea typeface="Meiryo UI" panose="020B0604030504040204" pitchFamily="50" charset="-128"/>
                        </a:rPr>
                        <a:t>５月号</a:t>
                      </a:r>
                      <a:endParaRPr kumimoji="1" lang="ja-JP" altLang="en-US" sz="1400" dirty="0">
                        <a:latin typeface="Meiryo UI" panose="020B0604030504040204" pitchFamily="50" charset="-128"/>
                        <a:ea typeface="Meiryo UI" panose="020B0604030504040204" pitchFamily="50" charset="-128"/>
                      </a:endParaRPr>
                    </a:p>
                  </a:txBody>
                  <a:tcPr/>
                </a:tc>
                <a:extLst>
                  <a:ext uri="{0D108BD9-81ED-4DB2-BD59-A6C34878D82A}">
                    <a16:rowId xmlns:a16="http://schemas.microsoft.com/office/drawing/2014/main" val="3303822507"/>
                  </a:ext>
                </a:extLst>
              </a:tr>
            </a:tbl>
          </a:graphicData>
        </a:graphic>
      </p:graphicFrame>
      <p:sp>
        <p:nvSpPr>
          <p:cNvPr id="19" name="テキスト ボックス 18"/>
          <p:cNvSpPr txBox="1"/>
          <p:nvPr/>
        </p:nvSpPr>
        <p:spPr>
          <a:xfrm>
            <a:off x="161653" y="4381781"/>
            <a:ext cx="5121547" cy="338554"/>
          </a:xfrm>
          <a:prstGeom prst="rect">
            <a:avLst/>
          </a:prstGeom>
          <a:noFill/>
          <a:ln>
            <a:solidFill>
              <a:schemeClr val="tx1"/>
            </a:solidFill>
            <a:prstDash val="sysDash"/>
          </a:ln>
        </p:spPr>
        <p:txBody>
          <a:bodyPr wrap="square" rtlCol="0">
            <a:spAutoFit/>
          </a:bodyPr>
          <a:lstStyle/>
          <a:p>
            <a:pPr marL="173038" indent="-173038"/>
            <a:r>
              <a:rPr lang="ja-JP" altLang="en-US" sz="1600" dirty="0">
                <a:latin typeface="Meiryo UI" panose="020B0604030504040204" pitchFamily="50" charset="-128"/>
                <a:ea typeface="Meiryo UI" panose="020B0604030504040204" pitchFamily="50" charset="-128"/>
              </a:rPr>
              <a:t>様々な</a:t>
            </a:r>
            <a:r>
              <a:rPr lang="ja-JP" altLang="en-US" sz="1600" dirty="0" smtClean="0">
                <a:latin typeface="Meiryo UI" panose="020B0604030504040204" pitchFamily="50" charset="-128"/>
                <a:ea typeface="Meiryo UI" panose="020B0604030504040204" pitchFamily="50" charset="-128"/>
              </a:rPr>
              <a:t>媒体を活用し、大阪府の</a:t>
            </a:r>
            <a:r>
              <a:rPr lang="en-US" altLang="ja-JP" sz="1600" dirty="0" smtClean="0">
                <a:latin typeface="Meiryo UI" panose="020B0604030504040204" pitchFamily="50" charset="-128"/>
                <a:ea typeface="Meiryo UI" panose="020B0604030504040204" pitchFamily="50" charset="-128"/>
              </a:rPr>
              <a:t>SDGs</a:t>
            </a:r>
            <a:r>
              <a:rPr lang="ja-JP" altLang="en-US" sz="1600" dirty="0">
                <a:latin typeface="Meiryo UI" panose="020B0604030504040204" pitchFamily="50" charset="-128"/>
                <a:ea typeface="Meiryo UI" panose="020B0604030504040204" pitchFamily="50" charset="-128"/>
              </a:rPr>
              <a:t>の取組みを</a:t>
            </a:r>
            <a:r>
              <a:rPr lang="en-US" altLang="ja-JP" sz="1600" dirty="0">
                <a:latin typeface="Meiryo UI" panose="020B0604030504040204" pitchFamily="50" charset="-128"/>
                <a:ea typeface="Meiryo UI" panose="020B0604030504040204" pitchFamily="50" charset="-128"/>
              </a:rPr>
              <a:t>PR</a:t>
            </a:r>
            <a:r>
              <a:rPr lang="ja-JP" altLang="en-US" sz="1600" dirty="0">
                <a:latin typeface="Meiryo UI" panose="020B0604030504040204" pitchFamily="50" charset="-128"/>
                <a:ea typeface="Meiryo UI" panose="020B0604030504040204" pitchFamily="50" charset="-128"/>
              </a:rPr>
              <a:t>しました。</a:t>
            </a:r>
            <a:endParaRPr lang="en-US" altLang="ja-JP" sz="1600" dirty="0">
              <a:latin typeface="Meiryo UI" panose="020B0604030504040204" pitchFamily="50" charset="-128"/>
              <a:ea typeface="Meiryo UI" panose="020B0604030504040204" pitchFamily="50" charset="-128"/>
            </a:endParaRPr>
          </a:p>
        </p:txBody>
      </p:sp>
      <p:graphicFrame>
        <p:nvGraphicFramePr>
          <p:cNvPr id="20" name="表 19"/>
          <p:cNvGraphicFramePr>
            <a:graphicFrameLocks noGrp="1"/>
          </p:cNvGraphicFramePr>
          <p:nvPr>
            <p:extLst>
              <p:ext uri="{D42A27DB-BD31-4B8C-83A1-F6EECF244321}">
                <p14:modId xmlns:p14="http://schemas.microsoft.com/office/powerpoint/2010/main" val="40881229"/>
              </p:ext>
            </p:extLst>
          </p:nvPr>
        </p:nvGraphicFramePr>
        <p:xfrm>
          <a:off x="161653" y="1954039"/>
          <a:ext cx="11761272" cy="2377440"/>
        </p:xfrm>
        <a:graphic>
          <a:graphicData uri="http://schemas.openxmlformats.org/drawingml/2006/table">
            <a:tbl>
              <a:tblPr firstRow="1" bandRow="1">
                <a:tableStyleId>{5C22544A-7EE6-4342-B048-85BDC9FD1C3A}</a:tableStyleId>
              </a:tblPr>
              <a:tblGrid>
                <a:gridCol w="5492172">
                  <a:extLst>
                    <a:ext uri="{9D8B030D-6E8A-4147-A177-3AD203B41FA5}">
                      <a16:colId xmlns:a16="http://schemas.microsoft.com/office/drawing/2014/main" val="3856260319"/>
                    </a:ext>
                  </a:extLst>
                </a:gridCol>
                <a:gridCol w="2665927">
                  <a:extLst>
                    <a:ext uri="{9D8B030D-6E8A-4147-A177-3AD203B41FA5}">
                      <a16:colId xmlns:a16="http://schemas.microsoft.com/office/drawing/2014/main" val="1825286108"/>
                    </a:ext>
                  </a:extLst>
                </a:gridCol>
                <a:gridCol w="3603173">
                  <a:extLst>
                    <a:ext uri="{9D8B030D-6E8A-4147-A177-3AD203B41FA5}">
                      <a16:colId xmlns:a16="http://schemas.microsoft.com/office/drawing/2014/main" val="809398321"/>
                    </a:ext>
                  </a:extLst>
                </a:gridCol>
              </a:tblGrid>
              <a:tr h="342396">
                <a:tc>
                  <a:txBody>
                    <a:bodyPr/>
                    <a:lstStyle/>
                    <a:p>
                      <a:r>
                        <a:rPr kumimoji="1" lang="ja-JP" altLang="en-US" dirty="0">
                          <a:latin typeface="Meiryo UI" panose="020B0604030504040204" pitchFamily="50" charset="-128"/>
                          <a:ea typeface="Meiryo UI" panose="020B0604030504040204" pitchFamily="50" charset="-128"/>
                        </a:rPr>
                        <a:t>イベント名</a:t>
                      </a:r>
                    </a:p>
                  </a:txBody>
                  <a:tcPr/>
                </a:tc>
                <a:tc>
                  <a:txBody>
                    <a:bodyPr/>
                    <a:lstStyle/>
                    <a:p>
                      <a:r>
                        <a:rPr kumimoji="1" lang="ja-JP" altLang="en-US" dirty="0" smtClean="0">
                          <a:latin typeface="Meiryo UI" panose="020B0604030504040204" pitchFamily="50" charset="-128"/>
                          <a:ea typeface="Meiryo UI" panose="020B0604030504040204" pitchFamily="50" charset="-128"/>
                        </a:rPr>
                        <a:t>実施日</a:t>
                      </a:r>
                      <a:endParaRPr kumimoji="1" lang="ja-JP" altLang="en-US" dirty="0">
                        <a:latin typeface="Meiryo UI" panose="020B0604030504040204" pitchFamily="50" charset="-128"/>
                        <a:ea typeface="Meiryo UI" panose="020B0604030504040204" pitchFamily="50" charset="-128"/>
                      </a:endParaRPr>
                    </a:p>
                  </a:txBody>
                  <a:tcPr/>
                </a:tc>
                <a:tc>
                  <a:txBody>
                    <a:bodyPr/>
                    <a:lstStyle/>
                    <a:p>
                      <a:r>
                        <a:rPr kumimoji="1" lang="ja-JP" altLang="en-US" dirty="0">
                          <a:latin typeface="Meiryo UI" panose="020B0604030504040204" pitchFamily="50" charset="-128"/>
                          <a:ea typeface="Meiryo UI" panose="020B0604030504040204" pitchFamily="50" charset="-128"/>
                        </a:rPr>
                        <a:t>概要</a:t>
                      </a:r>
                    </a:p>
                  </a:txBody>
                  <a:tcPr/>
                </a:tc>
                <a:extLst>
                  <a:ext uri="{0D108BD9-81ED-4DB2-BD59-A6C34878D82A}">
                    <a16:rowId xmlns:a16="http://schemas.microsoft.com/office/drawing/2014/main" val="3724103310"/>
                  </a:ext>
                </a:extLst>
              </a:tr>
              <a:tr h="508898">
                <a:tc>
                  <a:txBody>
                    <a:bodyPr/>
                    <a:lstStyle/>
                    <a:p>
                      <a:r>
                        <a:rPr kumimoji="1" lang="ja-JP" altLang="en-US" sz="1500" dirty="0" smtClean="0">
                          <a:latin typeface="Meiryo UI" panose="020B0604030504040204" pitchFamily="50" charset="-128"/>
                          <a:ea typeface="Meiryo UI" panose="020B0604030504040204" pitchFamily="50" charset="-128"/>
                        </a:rPr>
                        <a:t>イオンモールりんくう泉南　</a:t>
                      </a:r>
                      <a:r>
                        <a:rPr kumimoji="1" lang="en-US" altLang="ja-JP" sz="1500" dirty="0" smtClean="0">
                          <a:latin typeface="Meiryo UI" panose="020B0604030504040204" pitchFamily="50" charset="-128"/>
                          <a:ea typeface="Meiryo UI" panose="020B0604030504040204" pitchFamily="50" charset="-128"/>
                        </a:rPr>
                        <a:t>SDGs DAY</a:t>
                      </a:r>
                    </a:p>
                    <a:p>
                      <a:r>
                        <a:rPr kumimoji="1" lang="ja-JP" altLang="en-US" sz="1500" dirty="0" smtClean="0">
                          <a:latin typeface="Meiryo UI" panose="020B0604030504040204" pitchFamily="50" charset="-128"/>
                          <a:ea typeface="Meiryo UI" panose="020B0604030504040204" pitchFamily="50" charset="-128"/>
                        </a:rPr>
                        <a:t>クイズに答えながら楽しく</a:t>
                      </a:r>
                      <a:r>
                        <a:rPr kumimoji="1" lang="en-US" altLang="ja-JP" sz="1500" dirty="0" smtClean="0">
                          <a:latin typeface="Meiryo UI" panose="020B0604030504040204" pitchFamily="50" charset="-128"/>
                          <a:ea typeface="Meiryo UI" panose="020B0604030504040204" pitchFamily="50" charset="-128"/>
                        </a:rPr>
                        <a:t>SDGs</a:t>
                      </a:r>
                      <a:r>
                        <a:rPr kumimoji="1" lang="ja-JP" altLang="en-US" sz="1500" dirty="0" smtClean="0">
                          <a:latin typeface="Meiryo UI" panose="020B0604030504040204" pitchFamily="50" charset="-128"/>
                          <a:ea typeface="Meiryo UI" panose="020B0604030504040204" pitchFamily="50" charset="-128"/>
                        </a:rPr>
                        <a:t>を学ぼう</a:t>
                      </a:r>
                      <a:r>
                        <a:rPr kumimoji="1" lang="en-US" altLang="ja-JP" sz="1500" dirty="0" smtClean="0">
                          <a:latin typeface="Meiryo UI" panose="020B0604030504040204" pitchFamily="50" charset="-128"/>
                          <a:ea typeface="Meiryo UI" panose="020B0604030504040204" pitchFamily="50" charset="-128"/>
                        </a:rPr>
                        <a:t>!!</a:t>
                      </a:r>
                      <a:r>
                        <a:rPr kumimoji="1" lang="ja-JP" altLang="en-US" sz="1500" dirty="0" smtClean="0">
                          <a:latin typeface="Meiryo UI" panose="020B0604030504040204" pitchFamily="50" charset="-128"/>
                          <a:ea typeface="Meiryo UI" panose="020B0604030504040204" pitchFamily="50" charset="-128"/>
                        </a:rPr>
                        <a:t>（イオンモールりんくう泉南）</a:t>
                      </a:r>
                      <a:endParaRPr kumimoji="1" lang="ja-JP" altLang="en-US" sz="1500" dirty="0">
                        <a:latin typeface="Meiryo UI" panose="020B0604030504040204" pitchFamily="50" charset="-128"/>
                        <a:ea typeface="Meiryo UI" panose="020B0604030504040204" pitchFamily="50" charset="-128"/>
                      </a:endParaRPr>
                    </a:p>
                  </a:txBody>
                  <a:tcPr/>
                </a:tc>
                <a:tc>
                  <a:txBody>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kumimoji="1" lang="ja-JP" altLang="en-US" sz="1400" dirty="0" smtClean="0">
                          <a:latin typeface="Meiryo UI" panose="020B0604030504040204" pitchFamily="50" charset="-128"/>
                          <a:ea typeface="Meiryo UI" panose="020B0604030504040204" pitchFamily="50" charset="-128"/>
                        </a:rPr>
                        <a:t>令和４年</a:t>
                      </a:r>
                      <a:r>
                        <a:rPr kumimoji="1" lang="en-US" altLang="ja-JP" sz="1400" dirty="0" smtClean="0">
                          <a:latin typeface="Meiryo UI" panose="020B0604030504040204" pitchFamily="50" charset="-128"/>
                          <a:ea typeface="Meiryo UI" panose="020B0604030504040204" pitchFamily="50" charset="-128"/>
                        </a:rPr>
                        <a:t>11</a:t>
                      </a:r>
                      <a:r>
                        <a:rPr kumimoji="1" lang="ja-JP" altLang="en-US" sz="1400" dirty="0" smtClean="0">
                          <a:latin typeface="Meiryo UI" panose="020B0604030504040204" pitchFamily="50" charset="-128"/>
                          <a:ea typeface="Meiryo UI" panose="020B0604030504040204" pitchFamily="50" charset="-128"/>
                        </a:rPr>
                        <a:t>月３日（木曜日）</a:t>
                      </a:r>
                      <a:endParaRPr kumimoji="1" lang="ja-JP" altLang="en-US" sz="1400" dirty="0">
                        <a:latin typeface="Meiryo UI" panose="020B0604030504040204" pitchFamily="50" charset="-128"/>
                        <a:ea typeface="Meiryo UI" panose="020B0604030504040204" pitchFamily="50" charset="-128"/>
                      </a:endParaRPr>
                    </a:p>
                  </a:txBody>
                  <a:tcPr/>
                </a:tc>
                <a:tc>
                  <a:txBody>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kumimoji="1" lang="ja-JP" altLang="en-US" sz="1400" dirty="0" smtClean="0">
                          <a:latin typeface="Meiryo UI" panose="020B0604030504040204" pitchFamily="50" charset="-128"/>
                          <a:ea typeface="Meiryo UI" panose="020B0604030504040204" pitchFamily="50" charset="-128"/>
                        </a:rPr>
                        <a:t>イオンモールりんくう泉南と連携し、</a:t>
                      </a:r>
                      <a:r>
                        <a:rPr kumimoji="1" lang="en-US" altLang="ja-JP" sz="1400" dirty="0" smtClean="0">
                          <a:latin typeface="Meiryo UI" panose="020B0604030504040204" pitchFamily="50" charset="-128"/>
                          <a:ea typeface="Meiryo UI" panose="020B0604030504040204" pitchFamily="50" charset="-128"/>
                        </a:rPr>
                        <a:t>SDGs</a:t>
                      </a:r>
                      <a:r>
                        <a:rPr kumimoji="1" lang="ja-JP" altLang="en-US" sz="1400" dirty="0" smtClean="0">
                          <a:latin typeface="Meiryo UI" panose="020B0604030504040204" pitchFamily="50" charset="-128"/>
                          <a:ea typeface="Meiryo UI" panose="020B0604030504040204" pitchFamily="50" charset="-128"/>
                        </a:rPr>
                        <a:t>クイズなど、親子で</a:t>
                      </a:r>
                      <a:r>
                        <a:rPr kumimoji="1" lang="en-US" altLang="ja-JP" sz="1400" dirty="0" smtClean="0">
                          <a:latin typeface="Meiryo UI" panose="020B0604030504040204" pitchFamily="50" charset="-128"/>
                          <a:ea typeface="Meiryo UI" panose="020B0604030504040204" pitchFamily="50" charset="-128"/>
                        </a:rPr>
                        <a:t>SDGs</a:t>
                      </a:r>
                      <a:r>
                        <a:rPr kumimoji="1" lang="ja-JP" altLang="en-US" sz="1400" dirty="0" smtClean="0">
                          <a:latin typeface="Meiryo UI" panose="020B0604030504040204" pitchFamily="50" charset="-128"/>
                          <a:ea typeface="Meiryo UI" panose="020B0604030504040204" pitchFamily="50" charset="-128"/>
                        </a:rPr>
                        <a:t>を学ぶイベントを実施しました。</a:t>
                      </a:r>
                    </a:p>
                  </a:txBody>
                  <a:tcPr/>
                </a:tc>
                <a:extLst>
                  <a:ext uri="{0D108BD9-81ED-4DB2-BD59-A6C34878D82A}">
                    <a16:rowId xmlns:a16="http://schemas.microsoft.com/office/drawing/2014/main" val="2458377977"/>
                  </a:ext>
                </a:extLst>
              </a:tr>
              <a:tr h="678531">
                <a:tc>
                  <a:txBody>
                    <a:bodyPr/>
                    <a:lstStyle/>
                    <a:p>
                      <a:r>
                        <a:rPr kumimoji="1" lang="ja-JP" altLang="en-US" sz="1500" dirty="0" smtClean="0">
                          <a:latin typeface="Meiryo UI" panose="020B0604030504040204" pitchFamily="50" charset="-128"/>
                          <a:ea typeface="Meiryo UI" panose="020B0604030504040204" pitchFamily="50" charset="-128"/>
                        </a:rPr>
                        <a:t>エキスポ文化祭</a:t>
                      </a:r>
                      <a:r>
                        <a:rPr kumimoji="1" lang="en-US" altLang="ja-JP" sz="1500" dirty="0" smtClean="0">
                          <a:latin typeface="Meiryo UI" panose="020B0604030504040204" pitchFamily="50" charset="-128"/>
                          <a:ea typeface="Meiryo UI" panose="020B0604030504040204" pitchFamily="50" charset="-128"/>
                        </a:rPr>
                        <a:t>2022 in</a:t>
                      </a:r>
                      <a:r>
                        <a:rPr kumimoji="1" lang="ja-JP" altLang="en-US" sz="1500" dirty="0" smtClean="0">
                          <a:latin typeface="Meiryo UI" panose="020B0604030504040204" pitchFamily="50" charset="-128"/>
                          <a:ea typeface="Meiryo UI" panose="020B0604030504040204" pitchFamily="50" charset="-128"/>
                        </a:rPr>
                        <a:t>ららぽーと</a:t>
                      </a:r>
                      <a:r>
                        <a:rPr kumimoji="1" lang="en-US" altLang="ja-JP" sz="1500" dirty="0" smtClean="0">
                          <a:latin typeface="Meiryo UI" panose="020B0604030504040204" pitchFamily="50" charset="-128"/>
                          <a:ea typeface="Meiryo UI" panose="020B0604030504040204" pitchFamily="50" charset="-128"/>
                        </a:rPr>
                        <a:t>EXPOCITY</a:t>
                      </a:r>
                      <a:r>
                        <a:rPr kumimoji="1" lang="ja-JP" altLang="en-US" sz="1500" dirty="0" smtClean="0">
                          <a:latin typeface="Meiryo UI" panose="020B0604030504040204" pitchFamily="50" charset="-128"/>
                          <a:ea typeface="Meiryo UI" panose="020B0604030504040204" pitchFamily="50" charset="-128"/>
                        </a:rPr>
                        <a:t>（再掲）</a:t>
                      </a:r>
                      <a:endParaRPr kumimoji="1" lang="en-US" altLang="ja-JP" sz="1500" dirty="0" smtClean="0">
                        <a:latin typeface="Meiryo UI" panose="020B0604030504040204" pitchFamily="50" charset="-128"/>
                        <a:ea typeface="Meiryo UI" panose="020B0604030504040204" pitchFamily="50" charset="-128"/>
                      </a:endParaRPr>
                    </a:p>
                    <a:p>
                      <a:r>
                        <a:rPr kumimoji="1" lang="ja-JP" altLang="en-US" sz="1500" dirty="0" smtClean="0">
                          <a:latin typeface="Meiryo UI" panose="020B0604030504040204" pitchFamily="50" charset="-128"/>
                          <a:ea typeface="Meiryo UI" panose="020B0604030504040204" pitchFamily="50" charset="-128"/>
                        </a:rPr>
                        <a:t>（ららぽーと</a:t>
                      </a:r>
                      <a:r>
                        <a:rPr kumimoji="1" lang="en-US" altLang="ja-JP" sz="1500" dirty="0" smtClean="0">
                          <a:latin typeface="Meiryo UI" panose="020B0604030504040204" pitchFamily="50" charset="-128"/>
                          <a:ea typeface="Meiryo UI" panose="020B0604030504040204" pitchFamily="50" charset="-128"/>
                        </a:rPr>
                        <a:t>EXPOCITY</a:t>
                      </a:r>
                      <a:r>
                        <a:rPr kumimoji="1" lang="ja-JP" altLang="en-US" sz="1500" dirty="0" smtClean="0">
                          <a:latin typeface="Meiryo UI" panose="020B0604030504040204" pitchFamily="50" charset="-128"/>
                          <a:ea typeface="Meiryo UI" panose="020B0604030504040204" pitchFamily="50" charset="-128"/>
                        </a:rPr>
                        <a:t>）</a:t>
                      </a:r>
                      <a:endParaRPr kumimoji="1" lang="ja-JP" altLang="en-US" sz="1500" dirty="0">
                        <a:latin typeface="Meiryo UI" panose="020B0604030504040204" pitchFamily="50" charset="-128"/>
                        <a:ea typeface="Meiryo UI" panose="020B0604030504040204" pitchFamily="50" charset="-128"/>
                      </a:endParaRPr>
                    </a:p>
                  </a:txBody>
                  <a:tcPr/>
                </a:tc>
                <a:tc>
                  <a:txBody>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kumimoji="1" lang="ja-JP" altLang="en-US" sz="1400" dirty="0" smtClean="0">
                          <a:latin typeface="Meiryo UI" panose="020B0604030504040204" pitchFamily="50" charset="-128"/>
                          <a:ea typeface="Meiryo UI" panose="020B0604030504040204" pitchFamily="50" charset="-128"/>
                        </a:rPr>
                        <a:t>令和４年</a:t>
                      </a:r>
                      <a:r>
                        <a:rPr kumimoji="1" lang="en-US" altLang="ja-JP" sz="1400" dirty="0" smtClean="0">
                          <a:latin typeface="Meiryo UI" panose="020B0604030504040204" pitchFamily="50" charset="-128"/>
                          <a:ea typeface="Meiryo UI" panose="020B0604030504040204" pitchFamily="50" charset="-128"/>
                        </a:rPr>
                        <a:t>11</a:t>
                      </a:r>
                      <a:r>
                        <a:rPr kumimoji="1" lang="ja-JP" altLang="en-US" sz="1400" dirty="0" smtClean="0">
                          <a:latin typeface="Meiryo UI" panose="020B0604030504040204" pitchFamily="50" charset="-128"/>
                          <a:ea typeface="Meiryo UI" panose="020B0604030504040204" pitchFamily="50" charset="-128"/>
                        </a:rPr>
                        <a:t>月</a:t>
                      </a:r>
                      <a:r>
                        <a:rPr kumimoji="1" lang="en-US" altLang="ja-JP" sz="1400" dirty="0" smtClean="0">
                          <a:latin typeface="Meiryo UI" panose="020B0604030504040204" pitchFamily="50" charset="-128"/>
                          <a:ea typeface="Meiryo UI" panose="020B0604030504040204" pitchFamily="50" charset="-128"/>
                        </a:rPr>
                        <a:t>23</a:t>
                      </a:r>
                      <a:r>
                        <a:rPr kumimoji="1" lang="ja-JP" altLang="en-US" sz="1400" dirty="0" smtClean="0">
                          <a:latin typeface="Meiryo UI" panose="020B0604030504040204" pitchFamily="50" charset="-128"/>
                          <a:ea typeface="Meiryo UI" panose="020B0604030504040204" pitchFamily="50" charset="-128"/>
                        </a:rPr>
                        <a:t>日（水曜日）</a:t>
                      </a:r>
                      <a:endParaRPr kumimoji="1" lang="ja-JP" altLang="en-US" sz="1400" dirty="0">
                        <a:latin typeface="Meiryo UI" panose="020B0604030504040204" pitchFamily="50" charset="-128"/>
                        <a:ea typeface="Meiryo UI" panose="020B0604030504040204" pitchFamily="50" charset="-128"/>
                      </a:endParaRPr>
                    </a:p>
                  </a:txBody>
                  <a:tcPr/>
                </a:tc>
                <a:tc>
                  <a:txBody>
                    <a:bodyPr/>
                    <a:lstStyle/>
                    <a:p>
                      <a:r>
                        <a:rPr kumimoji="1" lang="ja-JP" altLang="en-US" sz="1400" dirty="0" smtClean="0">
                          <a:latin typeface="Meiryo UI" panose="020B0604030504040204" pitchFamily="50" charset="-128"/>
                          <a:ea typeface="Meiryo UI" panose="020B0604030504040204" pitchFamily="50" charset="-128"/>
                        </a:rPr>
                        <a:t>ららぽーと</a:t>
                      </a:r>
                      <a:r>
                        <a:rPr kumimoji="1" lang="en-US" altLang="ja-JP" sz="1400" dirty="0" smtClean="0">
                          <a:latin typeface="Meiryo UI" panose="020B0604030504040204" pitchFamily="50" charset="-128"/>
                          <a:ea typeface="Meiryo UI" panose="020B0604030504040204" pitchFamily="50" charset="-128"/>
                        </a:rPr>
                        <a:t>EXPOCITY</a:t>
                      </a:r>
                      <a:r>
                        <a:rPr kumimoji="1" lang="ja-JP" altLang="en-US" sz="1400" dirty="0" smtClean="0">
                          <a:latin typeface="Meiryo UI" panose="020B0604030504040204" pitchFamily="50" charset="-128"/>
                          <a:ea typeface="Meiryo UI" panose="020B0604030504040204" pitchFamily="50" charset="-128"/>
                        </a:rPr>
                        <a:t>において開催された</a:t>
                      </a:r>
                      <a:r>
                        <a:rPr kumimoji="1" lang="en-US" altLang="ja-JP" sz="1400" dirty="0" smtClean="0">
                          <a:latin typeface="Meiryo UI" panose="020B0604030504040204" pitchFamily="50" charset="-128"/>
                          <a:ea typeface="Meiryo UI" panose="020B0604030504040204" pitchFamily="50" charset="-128"/>
                        </a:rPr>
                        <a:t>SDGs</a:t>
                      </a:r>
                      <a:r>
                        <a:rPr kumimoji="1" lang="ja-JP" altLang="en-US" sz="1400" dirty="0" smtClean="0">
                          <a:latin typeface="Meiryo UI" panose="020B0604030504040204" pitchFamily="50" charset="-128"/>
                          <a:ea typeface="Meiryo UI" panose="020B0604030504040204" pitchFamily="50" charset="-128"/>
                        </a:rPr>
                        <a:t>のイベントにブース出展し、「大切な海のためにできること」を宣言いただくパネルを設置しました。</a:t>
                      </a:r>
                      <a:endParaRPr kumimoji="1" lang="ja-JP" altLang="en-US" sz="1400" dirty="0">
                        <a:latin typeface="Meiryo UI" panose="020B0604030504040204" pitchFamily="50" charset="-128"/>
                        <a:ea typeface="Meiryo UI" panose="020B0604030504040204" pitchFamily="50" charset="-128"/>
                      </a:endParaRPr>
                    </a:p>
                  </a:txBody>
                  <a:tcPr/>
                </a:tc>
                <a:extLst>
                  <a:ext uri="{0D108BD9-81ED-4DB2-BD59-A6C34878D82A}">
                    <a16:rowId xmlns:a16="http://schemas.microsoft.com/office/drawing/2014/main" val="2270039228"/>
                  </a:ext>
                </a:extLst>
              </a:tr>
              <a:tr h="667084">
                <a:tc>
                  <a:txBody>
                    <a:bodyPr/>
                    <a:lstStyle/>
                    <a:p>
                      <a:r>
                        <a:rPr kumimoji="1" lang="ja-JP" altLang="en-US" sz="1500" dirty="0" smtClean="0">
                          <a:latin typeface="Meiryo UI" panose="020B0604030504040204" pitchFamily="50" charset="-128"/>
                          <a:ea typeface="Meiryo UI" panose="020B0604030504040204" pitchFamily="50" charset="-128"/>
                        </a:rPr>
                        <a:t>大阪の魅力を再発見　移住・定住イベント</a:t>
                      </a:r>
                      <a:endParaRPr kumimoji="1" lang="en-US" altLang="ja-JP" sz="1500" dirty="0" smtClean="0">
                        <a:latin typeface="Meiryo UI" panose="020B0604030504040204" pitchFamily="50" charset="-128"/>
                        <a:ea typeface="Meiryo UI" panose="020B0604030504040204" pitchFamily="50" charset="-128"/>
                      </a:endParaRPr>
                    </a:p>
                    <a:p>
                      <a:r>
                        <a:rPr kumimoji="1" lang="ja-JP" altLang="en-US" sz="1500" dirty="0" smtClean="0">
                          <a:latin typeface="Meiryo UI" panose="020B0604030504040204" pitchFamily="50" charset="-128"/>
                          <a:ea typeface="Meiryo UI" panose="020B0604030504040204" pitchFamily="50" charset="-128"/>
                        </a:rPr>
                        <a:t>（ららぽーと</a:t>
                      </a:r>
                      <a:r>
                        <a:rPr kumimoji="1" lang="en-US" altLang="ja-JP" sz="1500" dirty="0" smtClean="0">
                          <a:latin typeface="Meiryo UI" panose="020B0604030504040204" pitchFamily="50" charset="-128"/>
                          <a:ea typeface="Meiryo UI" panose="020B0604030504040204" pitchFamily="50" charset="-128"/>
                        </a:rPr>
                        <a:t>EXPOCITY</a:t>
                      </a:r>
                      <a:r>
                        <a:rPr kumimoji="1" lang="ja-JP" altLang="en-US" sz="1500" dirty="0" smtClean="0">
                          <a:latin typeface="Meiryo UI" panose="020B0604030504040204" pitchFamily="50" charset="-128"/>
                          <a:ea typeface="Meiryo UI" panose="020B0604030504040204" pitchFamily="50" charset="-128"/>
                        </a:rPr>
                        <a:t>）</a:t>
                      </a:r>
                      <a:endParaRPr kumimoji="1" lang="ja-JP" altLang="en-US" sz="1500" dirty="0">
                        <a:latin typeface="Meiryo UI" panose="020B0604030504040204" pitchFamily="50" charset="-128"/>
                        <a:ea typeface="Meiryo UI" panose="020B0604030504040204" pitchFamily="50" charset="-128"/>
                      </a:endParaRPr>
                    </a:p>
                  </a:txBody>
                  <a:tcPr/>
                </a:tc>
                <a:tc>
                  <a:txBody>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kumimoji="1" lang="ja-JP" altLang="en-US" sz="1400" dirty="0" smtClean="0">
                          <a:latin typeface="Meiryo UI" panose="020B0604030504040204" pitchFamily="50" charset="-128"/>
                          <a:ea typeface="Meiryo UI" panose="020B0604030504040204" pitchFamily="50" charset="-128"/>
                        </a:rPr>
                        <a:t>令和５年１月</a:t>
                      </a:r>
                      <a:r>
                        <a:rPr kumimoji="1" lang="en-US" altLang="ja-JP" sz="1400" dirty="0" smtClean="0">
                          <a:latin typeface="Meiryo UI" panose="020B0604030504040204" pitchFamily="50" charset="-128"/>
                          <a:ea typeface="Meiryo UI" panose="020B0604030504040204" pitchFamily="50" charset="-128"/>
                        </a:rPr>
                        <a:t>29</a:t>
                      </a:r>
                      <a:r>
                        <a:rPr kumimoji="1" lang="ja-JP" altLang="en-US" sz="1400" dirty="0" smtClean="0">
                          <a:latin typeface="Meiryo UI" panose="020B0604030504040204" pitchFamily="50" charset="-128"/>
                          <a:ea typeface="Meiryo UI" panose="020B0604030504040204" pitchFamily="50" charset="-128"/>
                        </a:rPr>
                        <a:t>日（日曜日）</a:t>
                      </a:r>
                      <a:endParaRPr kumimoji="1" lang="ja-JP" altLang="en-US" sz="1400" dirty="0">
                        <a:latin typeface="Meiryo UI" panose="020B0604030504040204" pitchFamily="50" charset="-128"/>
                        <a:ea typeface="Meiryo UI" panose="020B0604030504040204" pitchFamily="50" charset="-128"/>
                      </a:endParaRPr>
                    </a:p>
                  </a:txBody>
                  <a:tcPr/>
                </a:tc>
                <a:tc>
                  <a:txBody>
                    <a:bodyPr/>
                    <a:lstStyle/>
                    <a:p>
                      <a:r>
                        <a:rPr kumimoji="1" lang="ja-JP" altLang="en-US" sz="1400" dirty="0" smtClean="0">
                          <a:latin typeface="Meiryo UI" panose="020B0604030504040204" pitchFamily="50" charset="-128"/>
                          <a:ea typeface="Meiryo UI" panose="020B0604030504040204" pitchFamily="50" charset="-128"/>
                        </a:rPr>
                        <a:t>三井不動産㈱と連携し、開催した、府内市町村の魅力を</a:t>
                      </a:r>
                      <a:r>
                        <a:rPr kumimoji="1" lang="en-US" altLang="ja-JP" sz="1400" dirty="0" smtClean="0">
                          <a:latin typeface="Meiryo UI" panose="020B0604030504040204" pitchFamily="50" charset="-128"/>
                          <a:ea typeface="Meiryo UI" panose="020B0604030504040204" pitchFamily="50" charset="-128"/>
                        </a:rPr>
                        <a:t>PR</a:t>
                      </a:r>
                      <a:r>
                        <a:rPr kumimoji="1" lang="ja-JP" altLang="en-US" sz="1400" dirty="0" smtClean="0">
                          <a:latin typeface="Meiryo UI" panose="020B0604030504040204" pitchFamily="50" charset="-128"/>
                          <a:ea typeface="Meiryo UI" panose="020B0604030504040204" pitchFamily="50" charset="-128"/>
                        </a:rPr>
                        <a:t>するイベントにブース出展し、「</a:t>
                      </a:r>
                      <a:r>
                        <a:rPr kumimoji="1" lang="en-US" altLang="ja-JP" sz="1400" dirty="0" smtClean="0">
                          <a:latin typeface="Meiryo UI" panose="020B0604030504040204" pitchFamily="50" charset="-128"/>
                          <a:ea typeface="Meiryo UI" panose="020B0604030504040204" pitchFamily="50" charset="-128"/>
                        </a:rPr>
                        <a:t>SDGs</a:t>
                      </a:r>
                      <a:r>
                        <a:rPr kumimoji="1" lang="ja-JP" altLang="en-US" sz="1400" dirty="0" smtClean="0">
                          <a:latin typeface="Meiryo UI" panose="020B0604030504040204" pitchFamily="50" charset="-128"/>
                          <a:ea typeface="Meiryo UI" panose="020B0604030504040204" pitchFamily="50" charset="-128"/>
                        </a:rPr>
                        <a:t>の木」を設置しました。</a:t>
                      </a:r>
                      <a:endParaRPr kumimoji="1" lang="ja-JP" altLang="en-US" sz="1400" dirty="0">
                        <a:latin typeface="Meiryo UI" panose="020B0604030504040204" pitchFamily="50" charset="-128"/>
                        <a:ea typeface="Meiryo UI" panose="020B0604030504040204" pitchFamily="50" charset="-128"/>
                      </a:endParaRPr>
                    </a:p>
                  </a:txBody>
                  <a:tcPr/>
                </a:tc>
                <a:extLst>
                  <a:ext uri="{0D108BD9-81ED-4DB2-BD59-A6C34878D82A}">
                    <a16:rowId xmlns:a16="http://schemas.microsoft.com/office/drawing/2014/main" val="3303822507"/>
                  </a:ext>
                </a:extLst>
              </a:tr>
            </a:tbl>
          </a:graphicData>
        </a:graphic>
      </p:graphicFrame>
    </p:spTree>
    <p:extLst>
      <p:ext uri="{BB962C8B-B14F-4D97-AF65-F5344CB8AC3E}">
        <p14:creationId xmlns:p14="http://schemas.microsoft.com/office/powerpoint/2010/main" val="135784489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p:txBody>
          <a:bodyPr>
            <a:normAutofit/>
          </a:bodyPr>
          <a:lstStyle/>
          <a:p>
            <a:r>
              <a:rPr lang="ja-JP" altLang="en-US" sz="3200" u="none" dirty="0">
                <a:latin typeface="Meiryo UI" panose="020B0604030504040204" pitchFamily="50" charset="-128"/>
                <a:ea typeface="Meiryo UI" panose="020B0604030504040204" pitchFamily="50" charset="-128"/>
                <a:cs typeface="Meiryo UI" panose="020B0604030504040204" pitchFamily="50" charset="-128"/>
              </a:rPr>
              <a:t>様々なステークホルダーの取組みを</a:t>
            </a:r>
            <a:r>
              <a:rPr lang="en-US" altLang="ja-JP" sz="3200" u="none" dirty="0">
                <a:latin typeface="Meiryo UI" panose="020B0604030504040204" pitchFamily="50" charset="-128"/>
                <a:ea typeface="Meiryo UI" panose="020B0604030504040204" pitchFamily="50" charset="-128"/>
                <a:cs typeface="Meiryo UI" panose="020B0604030504040204" pitchFamily="50" charset="-128"/>
              </a:rPr>
              <a:t>SDGs</a:t>
            </a:r>
            <a:r>
              <a:rPr lang="ja-JP" altLang="en-US" sz="3200" u="none" dirty="0">
                <a:latin typeface="Meiryo UI" panose="020B0604030504040204" pitchFamily="50" charset="-128"/>
                <a:ea typeface="Meiryo UI" panose="020B0604030504040204" pitchFamily="50" charset="-128"/>
                <a:cs typeface="Meiryo UI" panose="020B0604030504040204" pitchFamily="50" charset="-128"/>
              </a:rPr>
              <a:t>実現に向けて</a:t>
            </a:r>
            <a:r>
              <a:rPr lang="en-US" altLang="ja-JP" sz="3200" u="none" dirty="0">
                <a:latin typeface="Meiryo UI" panose="020B0604030504040204" pitchFamily="50" charset="-128"/>
                <a:ea typeface="Meiryo UI" panose="020B0604030504040204" pitchFamily="50" charset="-128"/>
                <a:cs typeface="Meiryo UI" panose="020B0604030504040204" pitchFamily="50" charset="-128"/>
              </a:rPr>
              <a:t/>
            </a:r>
            <a:br>
              <a:rPr lang="en-US" altLang="ja-JP" sz="3200" u="none" dirty="0">
                <a:latin typeface="Meiryo UI" panose="020B0604030504040204" pitchFamily="50" charset="-128"/>
                <a:ea typeface="Meiryo UI" panose="020B0604030504040204" pitchFamily="50" charset="-128"/>
                <a:cs typeface="Meiryo UI" panose="020B0604030504040204" pitchFamily="50" charset="-128"/>
              </a:rPr>
            </a:br>
            <a:r>
              <a:rPr lang="en-US" altLang="ja-JP" sz="3200" u="none" dirty="0">
                <a:latin typeface="Meiryo UI" panose="020B0604030504040204" pitchFamily="50" charset="-128"/>
                <a:ea typeface="Meiryo UI" panose="020B0604030504040204" pitchFamily="50" charset="-128"/>
                <a:cs typeface="Meiryo UI" panose="020B0604030504040204" pitchFamily="50" charset="-128"/>
              </a:rPr>
              <a:t/>
            </a:r>
            <a:br>
              <a:rPr lang="en-US" altLang="ja-JP" sz="3200" u="none" dirty="0">
                <a:latin typeface="Meiryo UI" panose="020B0604030504040204" pitchFamily="50" charset="-128"/>
                <a:ea typeface="Meiryo UI" panose="020B0604030504040204" pitchFamily="50" charset="-128"/>
                <a:cs typeface="Meiryo UI" panose="020B0604030504040204" pitchFamily="50" charset="-128"/>
              </a:rPr>
            </a:br>
            <a:r>
              <a:rPr lang="ja-JP" altLang="en-US" sz="3600" b="1" u="none" dirty="0">
                <a:latin typeface="Meiryo UI" panose="020B0604030504040204" pitchFamily="50" charset="-128"/>
                <a:ea typeface="Meiryo UI" panose="020B0604030504040204" pitchFamily="50" charset="-128"/>
                <a:cs typeface="Meiryo UI" panose="020B0604030504040204" pitchFamily="50" charset="-128"/>
              </a:rPr>
              <a:t>相互につなぎ合わせていく</a:t>
            </a:r>
            <a:endParaRPr kumimoji="1" lang="ja-JP" altLang="en-US" sz="3600" u="none" dirty="0">
              <a:latin typeface="Meiryo UI" panose="020B0604030504040204" pitchFamily="50" charset="-128"/>
              <a:ea typeface="Meiryo UI" panose="020B0604030504040204" pitchFamily="50" charset="-128"/>
            </a:endParaRPr>
          </a:p>
        </p:txBody>
      </p:sp>
      <p:sp>
        <p:nvSpPr>
          <p:cNvPr id="3" name="スライド番号プレースホルダー 2"/>
          <p:cNvSpPr>
            <a:spLocks noGrp="1"/>
          </p:cNvSpPr>
          <p:nvPr>
            <p:ph type="sldNum" sz="quarter" idx="12"/>
          </p:nvPr>
        </p:nvSpPr>
        <p:spPr/>
        <p:txBody>
          <a:bodyPr/>
          <a:lstStyle/>
          <a:p>
            <a:fld id="{C9D87D91-12A4-4BCD-BC1C-9D22FB415AC1}" type="slidenum">
              <a:rPr kumimoji="1" lang="ja-JP" altLang="en-US" smtClean="0"/>
              <a:t>9</a:t>
            </a:fld>
            <a:endParaRPr kumimoji="1" lang="ja-JP" altLang="en-US"/>
          </a:p>
        </p:txBody>
      </p:sp>
    </p:spTree>
    <p:extLst>
      <p:ext uri="{BB962C8B-B14F-4D97-AF65-F5344CB8AC3E}">
        <p14:creationId xmlns:p14="http://schemas.microsoft.com/office/powerpoint/2010/main" val="1003345532"/>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0</TotalTime>
  <Words>5808</Words>
  <Application>Microsoft Office PowerPoint</Application>
  <PresentationFormat>ワイド画面</PresentationFormat>
  <Paragraphs>561</Paragraphs>
  <Slides>26</Slides>
  <Notes>0</Notes>
  <HiddenSlides>0</HiddenSlides>
  <MMClips>0</MMClips>
  <ScaleCrop>false</ScaleCrop>
  <HeadingPairs>
    <vt:vector size="6" baseType="variant">
      <vt:variant>
        <vt:lpstr>使用されているフォント</vt:lpstr>
      </vt:variant>
      <vt:variant>
        <vt:i4>7</vt:i4>
      </vt:variant>
      <vt:variant>
        <vt:lpstr>テーマ</vt:lpstr>
      </vt:variant>
      <vt:variant>
        <vt:i4>1</vt:i4>
      </vt:variant>
      <vt:variant>
        <vt:lpstr>スライド タイトル</vt:lpstr>
      </vt:variant>
      <vt:variant>
        <vt:i4>26</vt:i4>
      </vt:variant>
    </vt:vector>
  </HeadingPairs>
  <TitlesOfParts>
    <vt:vector size="34" baseType="lpstr">
      <vt:lpstr>Meiryo UI</vt:lpstr>
      <vt:lpstr>ＭＳ Ｐゴシック</vt:lpstr>
      <vt:lpstr>UD デジタル 教科書体 NK-B</vt:lpstr>
      <vt:lpstr>メイリオ</vt:lpstr>
      <vt:lpstr>游ゴシック</vt:lpstr>
      <vt:lpstr>Arial</vt:lpstr>
      <vt:lpstr>Calibri</vt:lpstr>
      <vt:lpstr>Office テーマ</vt:lpstr>
      <vt:lpstr>2022年度（令和４年度）  大阪府のSDGsに関する取組み</vt:lpstr>
      <vt:lpstr>PowerPoint プレゼンテーション</vt:lpstr>
      <vt:lpstr>府民や企業、市町村など、様々なステークホルダーに  SDGsを広く知っていただく</vt:lpstr>
      <vt:lpstr>SDGsに関する講演・講義</vt:lpstr>
      <vt:lpstr>SDGsに関する講演・講義</vt:lpstr>
      <vt:lpstr>PowerPoint プレゼンテーション</vt:lpstr>
      <vt:lpstr>各種イベント等を通じたＰＲ活動</vt:lpstr>
      <vt:lpstr>各種イベント等を通じたＰＲ活動</vt:lpstr>
      <vt:lpstr>様々なステークホルダーの取組みをSDGs実現に向けて  相互につなぎ合わせていく</vt:lpstr>
      <vt:lpstr>大阪SDGsネットワーク</vt:lpstr>
      <vt:lpstr>大阪SDGsネットワークマッチングイベント</vt:lpstr>
      <vt:lpstr>大阪SDGsネットワーク勉強会</vt:lpstr>
      <vt:lpstr>市町村・企業等との連携事例</vt:lpstr>
      <vt:lpstr>府自らもステークホルダーの一員として、  SDGsに貢献する</vt:lpstr>
      <vt:lpstr>大阪府・大阪市第２期SDGs未来都市計画</vt:lpstr>
      <vt:lpstr>SDGs未来都市計画に掲げる先導的なプロジェクト 「大阪ブルー・オーシャン・ビジョン」の実現に向けた取組</vt:lpstr>
      <vt:lpstr>包括連携協定締結時にSDGsの観点を反映 （大阪府　公民戦略連携デスク）</vt:lpstr>
      <vt:lpstr>OSAKA SDGsビジネスマッチングDays （商工労働部成長産業振興室産業創造課 ）</vt:lpstr>
      <vt:lpstr>サイクルツーリズム推進に向けた実証実験 （府民文化部文化・スポーツ室スポーツ振興課）</vt:lpstr>
      <vt:lpstr>その他府民向け理解促進①</vt:lpstr>
      <vt:lpstr>その他府民向け理解促進②</vt:lpstr>
      <vt:lpstr>ハード・ソフト両面から  「SDGsを具現化した都市づくり」を進める</vt:lpstr>
      <vt:lpstr>私のSDGs宣言プロジェクト</vt:lpstr>
      <vt:lpstr>大阪SDGs【公式】Twitter</vt:lpstr>
      <vt:lpstr>各種計画へのＳＤＧｓの反映</vt:lpstr>
      <vt:lpstr>大阪府SDGs有識者会議</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2022-04-18T08:27:58Z</dcterms:created>
  <dcterms:modified xsi:type="dcterms:W3CDTF">2023-08-16T08:19:35Z</dcterms:modified>
</cp:coreProperties>
</file>