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303" r:id="rId1"/>
  </p:sldMasterIdLst>
  <p:notesMasterIdLst>
    <p:notesMasterId r:id="rId46"/>
  </p:notesMasterIdLst>
  <p:handoutMasterIdLst>
    <p:handoutMasterId r:id="rId47"/>
  </p:handoutMasterIdLst>
  <p:sldIdLst>
    <p:sldId id="1128" r:id="rId2"/>
    <p:sldId id="1159" r:id="rId3"/>
    <p:sldId id="1426" r:id="rId4"/>
    <p:sldId id="1398" r:id="rId5"/>
    <p:sldId id="1389" r:id="rId6"/>
    <p:sldId id="1098" r:id="rId7"/>
    <p:sldId id="1303" r:id="rId8"/>
    <p:sldId id="1201" r:id="rId9"/>
    <p:sldId id="381" r:id="rId10"/>
    <p:sldId id="367" r:id="rId11"/>
    <p:sldId id="382" r:id="rId12"/>
    <p:sldId id="375" r:id="rId13"/>
    <p:sldId id="1427" r:id="rId14"/>
    <p:sldId id="352" r:id="rId15"/>
    <p:sldId id="353" r:id="rId16"/>
    <p:sldId id="392" r:id="rId17"/>
    <p:sldId id="393" r:id="rId18"/>
    <p:sldId id="394" r:id="rId19"/>
    <p:sldId id="395" r:id="rId20"/>
    <p:sldId id="365" r:id="rId21"/>
    <p:sldId id="296" r:id="rId22"/>
    <p:sldId id="376" r:id="rId23"/>
    <p:sldId id="380" r:id="rId24"/>
    <p:sldId id="1428" r:id="rId25"/>
    <p:sldId id="1363" r:id="rId26"/>
    <p:sldId id="1364" r:id="rId27"/>
    <p:sldId id="1365" r:id="rId28"/>
    <p:sldId id="1366" r:id="rId29"/>
    <p:sldId id="1367" r:id="rId30"/>
    <p:sldId id="1368" r:id="rId31"/>
    <p:sldId id="1369" r:id="rId32"/>
    <p:sldId id="1429" r:id="rId33"/>
    <p:sldId id="1165" r:id="rId34"/>
    <p:sldId id="1141" r:id="rId35"/>
    <p:sldId id="1167" r:id="rId36"/>
    <p:sldId id="1142" r:id="rId37"/>
    <p:sldId id="1144" r:id="rId38"/>
    <p:sldId id="1166" r:id="rId39"/>
    <p:sldId id="1430" r:id="rId40"/>
    <p:sldId id="1138" r:id="rId41"/>
    <p:sldId id="1143" r:id="rId42"/>
    <p:sldId id="1404" r:id="rId43"/>
    <p:sldId id="1431" r:id="rId44"/>
    <p:sldId id="1151" r:id="rId45"/>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67" userDrawn="1">
          <p15:clr>
            <a:srgbClr val="A4A3A4"/>
          </p15:clr>
        </p15:guide>
        <p15:guide id="2" pos="214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66" autoAdjust="0"/>
    <p:restoredTop sz="72531" autoAdjust="0"/>
  </p:normalViewPr>
  <p:slideViewPr>
    <p:cSldViewPr>
      <p:cViewPr varScale="1">
        <p:scale>
          <a:sx n="74" d="100"/>
          <a:sy n="74" d="100"/>
        </p:scale>
        <p:origin x="1146" y="7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67"/>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575978092931889E-2"/>
          <c:y val="0.12454256765303579"/>
          <c:w val="0.88218145093268374"/>
          <c:h val="0.76966731238852459"/>
        </c:manualLayout>
      </c:layout>
      <c:lineChart>
        <c:grouping val="standard"/>
        <c:varyColors val="0"/>
        <c:ser>
          <c:idx val="0"/>
          <c:order val="0"/>
          <c:tx>
            <c:strRef>
              <c:f>Sheet1!$B$1</c:f>
              <c:strCache>
                <c:ptCount val="1"/>
                <c:pt idx="0">
                  <c:v>全体</c:v>
                </c:pt>
              </c:strCache>
            </c:strRef>
          </c:tx>
          <c:spPr>
            <a:ln w="28575" cap="sq">
              <a:solidFill>
                <a:schemeClr val="accent1"/>
              </a:solidFill>
              <a:round/>
            </a:ln>
            <a:effectLst/>
          </c:spPr>
          <c:marker>
            <c:symbol val="circle"/>
            <c:size val="20"/>
            <c:spPr>
              <a:solidFill>
                <a:srgbClr val="002060"/>
              </a:solidFill>
              <a:ln w="9525">
                <a:solidFill>
                  <a:schemeClr val="accent1"/>
                </a:solidFill>
              </a:ln>
              <a:effectLst/>
            </c:spPr>
          </c:marker>
          <c:dLbls>
            <c:dLbl>
              <c:idx val="0"/>
              <c:layout>
                <c:manualLayout>
                  <c:x val="1.0165508126028849E-2"/>
                  <c:y val="-8.7836320093198625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6B0-408F-8313-4A460EEDA83F}"/>
                </c:ext>
              </c:extLst>
            </c:dLbl>
            <c:dLbl>
              <c:idx val="1"/>
              <c:layout>
                <c:manualLayout>
                  <c:x val="-1.6217838552398757E-2"/>
                  <c:y val="-0.15024439843735329"/>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6.0451370003349866E-2"/>
                      <c:h val="6.61823558407824E-2"/>
                    </c:manualLayout>
                  </c15:layout>
                </c:ext>
                <c:ext xmlns:c16="http://schemas.microsoft.com/office/drawing/2014/chart" uri="{C3380CC4-5D6E-409C-BE32-E72D297353CC}">
                  <c16:uniqueId val="{00000001-D6B0-408F-8313-4A460EEDA83F}"/>
                </c:ext>
              </c:extLst>
            </c:dLbl>
            <c:dLbl>
              <c:idx val="2"/>
              <c:layout>
                <c:manualLayout>
                  <c:x val="3.42710071877047E-3"/>
                  <c:y val="-0.15829421591788417"/>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6B0-408F-8313-4A460EEDA83F}"/>
                </c:ext>
              </c:extLst>
            </c:dLbl>
            <c:dLbl>
              <c:idx val="3"/>
              <c:layout>
                <c:manualLayout>
                  <c:x val="-7.3049824062995346E-3"/>
                  <c:y val="-0.19606430117335175"/>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D6B0-408F-8313-4A460EEDA83F}"/>
                </c:ext>
              </c:extLst>
            </c:dLbl>
            <c:dLbl>
              <c:idx val="4"/>
              <c:layout>
                <c:manualLayout>
                  <c:x val="-2.8885260511142184E-2"/>
                  <c:y val="-0.1973704214260946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7.6992224107745019E-2"/>
                      <c:h val="8.6538759907515264E-2"/>
                    </c:manualLayout>
                  </c15:layout>
                </c:ext>
                <c:ext xmlns:c16="http://schemas.microsoft.com/office/drawing/2014/chart" uri="{C3380CC4-5D6E-409C-BE32-E72D297353CC}">
                  <c16:uniqueId val="{00000004-D6B0-408F-8313-4A460EEDA83F}"/>
                </c:ext>
              </c:extLst>
            </c:dLbl>
            <c:dLbl>
              <c:idx val="5"/>
              <c:layout>
                <c:manualLayout>
                  <c:x val="2.8339344099387372E-3"/>
                  <c:y val="-0.1708673048442392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D6B0-408F-8313-4A460EEDA83F}"/>
                </c:ext>
              </c:extLst>
            </c:dLbl>
            <c:dLbl>
              <c:idx val="6"/>
              <c:layout>
                <c:manualLayout>
                  <c:x val="8.0727402630782034E-3"/>
                  <c:y val="-0.1116031393007036"/>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D6B0-408F-8313-4A460EEDA83F}"/>
                </c:ext>
              </c:extLst>
            </c:dLbl>
            <c:dLbl>
              <c:idx val="7"/>
              <c:layout>
                <c:manualLayout>
                  <c:x val="0"/>
                  <c:y val="-9.4910977986631756E-2"/>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D6B0-408F-8313-4A460EEDA83F}"/>
                </c:ext>
              </c:extLst>
            </c:dLbl>
            <c:dLbl>
              <c:idx val="8"/>
              <c:layout>
                <c:manualLayout>
                  <c:x val="-8.0727402630783006E-3"/>
                  <c:y val="-0.1111814313557686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B7B-4088-80FE-26F3E80DFD8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Sheet1!$B$2:$B$10</c:f>
              <c:numCache>
                <c:formatCode>0.0_);[Red]\(0.0\)</c:formatCode>
                <c:ptCount val="9"/>
                <c:pt idx="0">
                  <c:v>17.899999999999999</c:v>
                </c:pt>
                <c:pt idx="1">
                  <c:v>14.7</c:v>
                </c:pt>
                <c:pt idx="2">
                  <c:v>25.4</c:v>
                </c:pt>
                <c:pt idx="3">
                  <c:v>31.4</c:v>
                </c:pt>
                <c:pt idx="4">
                  <c:v>43.5</c:v>
                </c:pt>
                <c:pt idx="5">
                  <c:v>53.4</c:v>
                </c:pt>
                <c:pt idx="6">
                  <c:v>72.3</c:v>
                </c:pt>
                <c:pt idx="7">
                  <c:v>79.5</c:v>
                </c:pt>
                <c:pt idx="8">
                  <c:v>81.8</c:v>
                </c:pt>
              </c:numCache>
            </c:numRef>
          </c:val>
          <c:smooth val="0"/>
          <c:extLst>
            <c:ext xmlns:c16="http://schemas.microsoft.com/office/drawing/2014/chart" uri="{C3380CC4-5D6E-409C-BE32-E72D297353CC}">
              <c16:uniqueId val="{00000008-D6B0-408F-8313-4A460EEDA83F}"/>
            </c:ext>
          </c:extLst>
        </c:ser>
        <c:ser>
          <c:idx val="1"/>
          <c:order val="1"/>
          <c:tx>
            <c:strRef>
              <c:f>Sheet1!$C$1</c:f>
              <c:strCache>
                <c:ptCount val="1"/>
                <c:pt idx="0">
                  <c:v>男性</c:v>
                </c:pt>
              </c:strCache>
            </c:strRef>
          </c:tx>
          <c:spPr>
            <a:ln w="28575" cap="rnd">
              <a:solidFill>
                <a:schemeClr val="accent6">
                  <a:lumMod val="75000"/>
                </a:schemeClr>
              </a:solidFill>
              <a:prstDash val="sysDash"/>
              <a:round/>
            </a:ln>
            <a:effectLst/>
          </c:spPr>
          <c:marker>
            <c:symbol val="triangle"/>
            <c:size val="15"/>
            <c:spPr>
              <a:solidFill>
                <a:srgbClr val="00B050"/>
              </a:solidFill>
              <a:ln w="9525">
                <a:solidFill>
                  <a:schemeClr val="accent6">
                    <a:lumMod val="50000"/>
                  </a:schemeClr>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Sheet1!$C$2:$C$10</c:f>
              <c:numCache>
                <c:formatCode>0.0_);[Red]\(0.0\)</c:formatCode>
                <c:ptCount val="9"/>
                <c:pt idx="0">
                  <c:v>19.399999999999999</c:v>
                </c:pt>
                <c:pt idx="1">
                  <c:v>17.399999999999999</c:v>
                </c:pt>
                <c:pt idx="2">
                  <c:v>33.1</c:v>
                </c:pt>
                <c:pt idx="3">
                  <c:v>39.1</c:v>
                </c:pt>
                <c:pt idx="4">
                  <c:v>52.4</c:v>
                </c:pt>
                <c:pt idx="5">
                  <c:v>62.1</c:v>
                </c:pt>
                <c:pt idx="6">
                  <c:v>74.7</c:v>
                </c:pt>
                <c:pt idx="7">
                  <c:v>82.8</c:v>
                </c:pt>
                <c:pt idx="8">
                  <c:v>83.9</c:v>
                </c:pt>
              </c:numCache>
            </c:numRef>
          </c:val>
          <c:smooth val="0"/>
          <c:extLst>
            <c:ext xmlns:c16="http://schemas.microsoft.com/office/drawing/2014/chart" uri="{C3380CC4-5D6E-409C-BE32-E72D297353CC}">
              <c16:uniqueId val="{00000009-D6B0-408F-8313-4A460EEDA83F}"/>
            </c:ext>
          </c:extLst>
        </c:ser>
        <c:ser>
          <c:idx val="2"/>
          <c:order val="2"/>
          <c:tx>
            <c:strRef>
              <c:f>Sheet1!$D$1</c:f>
              <c:strCache>
                <c:ptCount val="1"/>
                <c:pt idx="0">
                  <c:v>女性</c:v>
                </c:pt>
              </c:strCache>
            </c:strRef>
          </c:tx>
          <c:spPr>
            <a:ln w="28575" cap="rnd">
              <a:solidFill>
                <a:schemeClr val="accent4">
                  <a:lumMod val="75000"/>
                </a:schemeClr>
              </a:solidFill>
              <a:prstDash val="sysDash"/>
              <a:round/>
            </a:ln>
            <a:effectLst/>
          </c:spPr>
          <c:marker>
            <c:symbol val="square"/>
            <c:size val="15"/>
            <c:spPr>
              <a:solidFill>
                <a:schemeClr val="accent4"/>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2018.11</c:v>
                </c:pt>
                <c:pt idx="1">
                  <c:v>2019.3</c:v>
                </c:pt>
                <c:pt idx="2">
                  <c:v>2019.10</c:v>
                </c:pt>
                <c:pt idx="3">
                  <c:v>2020.3</c:v>
                </c:pt>
                <c:pt idx="4">
                  <c:v>2020.10</c:v>
                </c:pt>
                <c:pt idx="5">
                  <c:v>2021.3</c:v>
                </c:pt>
                <c:pt idx="6">
                  <c:v>2021.9</c:v>
                </c:pt>
                <c:pt idx="7">
                  <c:v>2022.3</c:v>
                </c:pt>
                <c:pt idx="8">
                  <c:v>2022.9</c:v>
                </c:pt>
              </c:strCache>
            </c:strRef>
          </c:cat>
          <c:val>
            <c:numRef>
              <c:f>Sheet1!$D$2:$D$10</c:f>
              <c:numCache>
                <c:formatCode>0.0_);[Red]\(0.0\)</c:formatCode>
                <c:ptCount val="9"/>
                <c:pt idx="0">
                  <c:v>16.600000000000001</c:v>
                </c:pt>
                <c:pt idx="1">
                  <c:v>12.2</c:v>
                </c:pt>
                <c:pt idx="2">
                  <c:v>18.5</c:v>
                </c:pt>
                <c:pt idx="3">
                  <c:v>24.4</c:v>
                </c:pt>
                <c:pt idx="4">
                  <c:v>35.4</c:v>
                </c:pt>
                <c:pt idx="5">
                  <c:v>45.5</c:v>
                </c:pt>
                <c:pt idx="6">
                  <c:v>70.099999999999994</c:v>
                </c:pt>
                <c:pt idx="7">
                  <c:v>76.5</c:v>
                </c:pt>
                <c:pt idx="8">
                  <c:v>80</c:v>
                </c:pt>
              </c:numCache>
            </c:numRef>
          </c:val>
          <c:smooth val="0"/>
          <c:extLst>
            <c:ext xmlns:c16="http://schemas.microsoft.com/office/drawing/2014/chart" uri="{C3380CC4-5D6E-409C-BE32-E72D297353CC}">
              <c16:uniqueId val="{0000000A-D6B0-408F-8313-4A460EEDA83F}"/>
            </c:ext>
          </c:extLst>
        </c:ser>
        <c:dLbls>
          <c:showLegendKey val="0"/>
          <c:showVal val="0"/>
          <c:showCatName val="0"/>
          <c:showSerName val="0"/>
          <c:showPercent val="0"/>
          <c:showBubbleSize val="0"/>
        </c:dLbls>
        <c:marker val="1"/>
        <c:smooth val="0"/>
        <c:axId val="368444008"/>
        <c:axId val="368449888"/>
      </c:lineChart>
      <c:catAx>
        <c:axId val="36844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68449888"/>
        <c:crosses val="autoZero"/>
        <c:auto val="0"/>
        <c:lblAlgn val="ctr"/>
        <c:lblOffset val="100"/>
        <c:noMultiLvlLbl val="0"/>
      </c:catAx>
      <c:valAx>
        <c:axId val="368449888"/>
        <c:scaling>
          <c:orientation val="minMax"/>
          <c:max val="85"/>
          <c:min val="5"/>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68444008"/>
        <c:crosses val="autoZero"/>
        <c:crossBetween val="between"/>
      </c:valAx>
      <c:spPr>
        <a:noFill/>
        <a:ln>
          <a:noFill/>
        </a:ln>
        <a:effectLst/>
      </c:spPr>
    </c:plotArea>
    <c:legend>
      <c:legendPos val="b"/>
      <c:layout>
        <c:manualLayout>
          <c:xMode val="edge"/>
          <c:yMode val="edge"/>
          <c:x val="0.13812479215183737"/>
          <c:y val="2.9910277646604751E-2"/>
          <c:w val="0.29147223424528174"/>
          <c:h val="7.143343776818386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0.05107</cdr:x>
      <cdr:y>0.05899</cdr:y>
    </cdr:to>
    <cdr:sp macro="" textlink="">
      <cdr:nvSpPr>
        <cdr:cNvPr id="2" name="テキスト ボックス 1"/>
        <cdr:cNvSpPr txBox="1"/>
      </cdr:nvSpPr>
      <cdr:spPr>
        <a:xfrm xmlns:a="http://schemas.openxmlformats.org/drawingml/2006/main">
          <a:off x="-1540043" y="-2258149"/>
          <a:ext cx="501217" cy="23509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dirty="0"/>
            <a:t>単位：％</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9" y="0"/>
            <a:ext cx="2949575" cy="496888"/>
          </a:xfrm>
          <a:prstGeom prst="rect">
            <a:avLst/>
          </a:prstGeom>
        </p:spPr>
        <p:txBody>
          <a:bodyPr vert="horz" lIns="91380" tIns="45690" rIns="91380" bIns="4569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7" y="0"/>
            <a:ext cx="2949575" cy="496888"/>
          </a:xfrm>
          <a:prstGeom prst="rect">
            <a:avLst/>
          </a:prstGeom>
        </p:spPr>
        <p:txBody>
          <a:bodyPr vert="horz" lIns="91380" tIns="45690" rIns="91380" bIns="45690" rtlCol="0"/>
          <a:lstStyle>
            <a:lvl1pPr algn="r">
              <a:defRPr sz="1200"/>
            </a:lvl1pPr>
          </a:lstStyle>
          <a:p>
            <a:fld id="{5AA3F54B-2833-45B3-AE85-A5B2483667C7}" type="datetimeFigureOut">
              <a:rPr kumimoji="1" lang="ja-JP" altLang="en-US" smtClean="0"/>
              <a:t>2023/5/10</a:t>
            </a:fld>
            <a:endParaRPr kumimoji="1" lang="ja-JP" altLang="en-US"/>
          </a:p>
        </p:txBody>
      </p:sp>
      <p:sp>
        <p:nvSpPr>
          <p:cNvPr id="4" name="フッター プレースホルダー 3"/>
          <p:cNvSpPr>
            <a:spLocks noGrp="1"/>
          </p:cNvSpPr>
          <p:nvPr>
            <p:ph type="ftr" sz="quarter" idx="2"/>
          </p:nvPr>
        </p:nvSpPr>
        <p:spPr>
          <a:xfrm>
            <a:off x="9" y="9440865"/>
            <a:ext cx="2949575" cy="496887"/>
          </a:xfrm>
          <a:prstGeom prst="rect">
            <a:avLst/>
          </a:prstGeom>
        </p:spPr>
        <p:txBody>
          <a:bodyPr vert="horz" lIns="91380" tIns="45690" rIns="91380" bIns="4569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7" y="9440865"/>
            <a:ext cx="2949575" cy="496887"/>
          </a:xfrm>
          <a:prstGeom prst="rect">
            <a:avLst/>
          </a:prstGeom>
        </p:spPr>
        <p:txBody>
          <a:bodyPr vert="horz" lIns="91380" tIns="45690" rIns="91380" bIns="45690"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522288" y="23813"/>
            <a:ext cx="4025900" cy="2786062"/>
          </a:xfrm>
          <a:prstGeom prst="rect">
            <a:avLst/>
          </a:prstGeom>
          <a:noFill/>
          <a:ln w="12700">
            <a:solidFill>
              <a:prstClr val="black"/>
            </a:solidFill>
          </a:ln>
        </p:spPr>
        <p:txBody>
          <a:bodyPr vert="horz" lIns="91425" tIns="45714" rIns="91425" bIns="45714" rtlCol="0" anchor="ctr"/>
          <a:lstStyle/>
          <a:p>
            <a:endParaRPr lang="ja-JP" altLang="en-US"/>
          </a:p>
        </p:txBody>
      </p:sp>
      <p:sp>
        <p:nvSpPr>
          <p:cNvPr id="9" name="ノート プレースホルダー 8"/>
          <p:cNvSpPr>
            <a:spLocks noGrp="1"/>
          </p:cNvSpPr>
          <p:nvPr>
            <p:ph type="body" sz="quarter" idx="3"/>
          </p:nvPr>
        </p:nvSpPr>
        <p:spPr>
          <a:xfrm>
            <a:off x="444614" y="4338828"/>
            <a:ext cx="5917974" cy="5257021"/>
          </a:xfrm>
          <a:prstGeom prst="rect">
            <a:avLst/>
          </a:prstGeom>
        </p:spPr>
        <p:txBody>
          <a:bodyPr vert="horz" lIns="91425" tIns="45714" rIns="91425" bIns="4571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0" name="スライド番号プレースホルダー 9"/>
          <p:cNvSpPr>
            <a:spLocks noGrp="1"/>
          </p:cNvSpPr>
          <p:nvPr>
            <p:ph type="sldNum" sz="quarter" idx="5"/>
          </p:nvPr>
        </p:nvSpPr>
        <p:spPr>
          <a:xfrm>
            <a:off x="3855350" y="9440981"/>
            <a:ext cx="2950765" cy="498357"/>
          </a:xfrm>
          <a:prstGeom prst="rect">
            <a:avLst/>
          </a:prstGeom>
        </p:spPr>
        <p:txBody>
          <a:bodyPr vert="horz" lIns="91425" tIns="45714" rIns="91425" bIns="45714"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3013" y="433388"/>
            <a:ext cx="4179887" cy="2894012"/>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3" y="4721187"/>
            <a:ext cx="5445759" cy="4472702"/>
          </a:xfrm>
          <a:prstGeom prst="rect">
            <a:avLst/>
          </a:prstGeom>
          <a:noFill/>
          <a:ln>
            <a:noFill/>
          </a:ln>
        </p:spPr>
        <p:txBody>
          <a:bodyPr lIns="91411" tIns="45692" rIns="91411" bIns="45692" anchor="t" anchorCtr="0">
            <a:noAutofit/>
          </a:bodyPr>
          <a:lstStyle/>
          <a:p>
            <a:pPr algn="just">
              <a:buSzPct val="25000"/>
            </a:pPr>
            <a:endParaRPr lang="ja-JP" altLang="en-US" dirty="0"/>
          </a:p>
        </p:txBody>
      </p:sp>
      <p:sp>
        <p:nvSpPr>
          <p:cNvPr id="188" name="Shape 188"/>
          <p:cNvSpPr txBox="1">
            <a:spLocks noGrp="1"/>
          </p:cNvSpPr>
          <p:nvPr>
            <p:ph type="sldNum" idx="12"/>
          </p:nvPr>
        </p:nvSpPr>
        <p:spPr>
          <a:xfrm>
            <a:off x="3855837" y="9440647"/>
            <a:ext cx="2949786" cy="496967"/>
          </a:xfrm>
          <a:prstGeom prst="rect">
            <a:avLst/>
          </a:prstGeom>
          <a:noFill/>
          <a:ln>
            <a:noFill/>
          </a:ln>
        </p:spPr>
        <p:txBody>
          <a:bodyPr lIns="91411" tIns="45692" rIns="91411" bIns="45692"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9</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9619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3" y="4721187"/>
            <a:ext cx="5445759" cy="4472702"/>
          </a:xfrm>
          <a:prstGeom prst="rect">
            <a:avLst/>
          </a:prstGeom>
          <a:noFill/>
          <a:ln>
            <a:noFill/>
          </a:ln>
        </p:spPr>
        <p:txBody>
          <a:bodyPr lIns="91411" tIns="45692" rIns="91411" bIns="45692" anchor="t" anchorCtr="0">
            <a:noAutofit/>
          </a:bodyPr>
          <a:lstStyle/>
          <a:p>
            <a:pPr algn="just">
              <a:buSzPct val="25000"/>
            </a:pPr>
            <a:endParaRPr lang="en-US" altLang="ja-JP" dirty="0"/>
          </a:p>
        </p:txBody>
      </p:sp>
      <p:sp>
        <p:nvSpPr>
          <p:cNvPr id="208" name="Shape 208"/>
          <p:cNvSpPr txBox="1">
            <a:spLocks noGrp="1"/>
          </p:cNvSpPr>
          <p:nvPr>
            <p:ph type="sldNum" idx="12"/>
          </p:nvPr>
        </p:nvSpPr>
        <p:spPr>
          <a:xfrm>
            <a:off x="3855837" y="9440647"/>
            <a:ext cx="2949786" cy="496967"/>
          </a:xfrm>
          <a:prstGeom prst="rect">
            <a:avLst/>
          </a:prstGeom>
          <a:noFill/>
          <a:ln>
            <a:noFill/>
          </a:ln>
        </p:spPr>
        <p:txBody>
          <a:bodyPr lIns="91411" tIns="45692" rIns="91411" bIns="45692"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10</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568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3" y="4721187"/>
            <a:ext cx="5445759" cy="4472702"/>
          </a:xfrm>
          <a:prstGeom prst="rect">
            <a:avLst/>
          </a:prstGeom>
          <a:noFill/>
          <a:ln>
            <a:noFill/>
          </a:ln>
        </p:spPr>
        <p:txBody>
          <a:bodyPr lIns="91411" tIns="45692" rIns="91411" bIns="45692" anchor="t" anchorCtr="0">
            <a:noAutofit/>
          </a:bodyPr>
          <a:lstStyle/>
          <a:p>
            <a:pPr algn="just">
              <a:buSzPct val="25000"/>
            </a:pPr>
            <a:endParaRPr dirty="0"/>
          </a:p>
        </p:txBody>
      </p:sp>
      <p:sp>
        <p:nvSpPr>
          <p:cNvPr id="319" name="Shape 319"/>
          <p:cNvSpPr txBox="1">
            <a:spLocks noGrp="1"/>
          </p:cNvSpPr>
          <p:nvPr>
            <p:ph type="sldNum" idx="12"/>
          </p:nvPr>
        </p:nvSpPr>
        <p:spPr>
          <a:xfrm>
            <a:off x="3855837" y="9440647"/>
            <a:ext cx="2949786" cy="496967"/>
          </a:xfrm>
          <a:prstGeom prst="rect">
            <a:avLst/>
          </a:prstGeom>
          <a:noFill/>
          <a:ln>
            <a:noFill/>
          </a:ln>
        </p:spPr>
        <p:txBody>
          <a:bodyPr lIns="91411" tIns="45692" rIns="91411" bIns="45692" anchor="b" anchorCtr="0">
            <a:noAutofit/>
          </a:bodyPr>
          <a:lstStyle/>
          <a:p>
            <a:pPr algn="r">
              <a:buSzPct val="25000"/>
            </a:pPr>
            <a:fld id="{00000000-1234-1234-1234-123412341234}" type="slidenum">
              <a:rPr lang="en-US">
                <a:solidFill>
                  <a:schemeClr val="dk1"/>
                </a:solidFill>
                <a:latin typeface="Calibri"/>
                <a:ea typeface="Calibri"/>
                <a:cs typeface="Calibri"/>
                <a:sym typeface="Calibri"/>
              </a:rPr>
              <a:pPr algn="r">
                <a:buSzPct val="25000"/>
              </a:pPr>
              <a:t>11</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56046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5738" y="649288"/>
            <a:ext cx="4108450" cy="284480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1622568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72891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3241725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326911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387315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489830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18</a:t>
            </a:fld>
            <a:endParaRPr kumimoji="1" lang="ja-JP" altLang="en-US"/>
          </a:p>
        </p:txBody>
      </p:sp>
    </p:spTree>
    <p:extLst>
      <p:ext uri="{BB962C8B-B14F-4D97-AF65-F5344CB8AC3E}">
        <p14:creationId xmlns:p14="http://schemas.microsoft.com/office/powerpoint/2010/main" val="490119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5738" y="649288"/>
            <a:ext cx="4108450" cy="284480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4961779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2773085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5813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2961242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5738" y="649288"/>
            <a:ext cx="4108450" cy="284480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23</a:t>
            </a:fld>
            <a:endParaRPr kumimoji="1" lang="ja-JP" altLang="en-US"/>
          </a:p>
        </p:txBody>
      </p:sp>
    </p:spTree>
    <p:extLst>
      <p:ext uri="{BB962C8B-B14F-4D97-AF65-F5344CB8AC3E}">
        <p14:creationId xmlns:p14="http://schemas.microsoft.com/office/powerpoint/2010/main" val="4026461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97800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786296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8012" marR="76946" indent="-25801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4141832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68" marR="78454" indent="-263068" algn="just">
              <a:lnSpc>
                <a:spcPts val="2157"/>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32518609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58012" marR="76946" indent="-258012" algn="just">
              <a:lnSpc>
                <a:spcPts val="2116"/>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28</a:t>
            </a:fld>
            <a:endParaRPr kumimoji="1" lang="ja-JP" altLang="en-US"/>
          </a:p>
        </p:txBody>
      </p:sp>
    </p:spTree>
    <p:extLst>
      <p:ext uri="{BB962C8B-B14F-4D97-AF65-F5344CB8AC3E}">
        <p14:creationId xmlns:p14="http://schemas.microsoft.com/office/powerpoint/2010/main" val="301868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5738" y="649288"/>
            <a:ext cx="4108450" cy="284480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pPr defTabSz="931675">
              <a:defRPr/>
            </a:pPr>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3040400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68" marR="78454" indent="-263068" algn="just">
              <a:lnSpc>
                <a:spcPts val="2157"/>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29</a:t>
            </a:fld>
            <a:endParaRPr kumimoji="1" lang="ja-JP" altLang="en-US"/>
          </a:p>
        </p:txBody>
      </p:sp>
    </p:spTree>
    <p:extLst>
      <p:ext uri="{BB962C8B-B14F-4D97-AF65-F5344CB8AC3E}">
        <p14:creationId xmlns:p14="http://schemas.microsoft.com/office/powerpoint/2010/main" val="3204081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63068" marR="78454" indent="-263068" algn="just">
              <a:lnSpc>
                <a:spcPts val="2157"/>
              </a:lnSpc>
            </a:pPr>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30</a:t>
            </a:fld>
            <a:endParaRPr kumimoji="1" lang="ja-JP" altLang="en-US"/>
          </a:p>
        </p:txBody>
      </p:sp>
    </p:spTree>
    <p:extLst>
      <p:ext uri="{BB962C8B-B14F-4D97-AF65-F5344CB8AC3E}">
        <p14:creationId xmlns:p14="http://schemas.microsoft.com/office/powerpoint/2010/main" val="1429563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5738" y="649288"/>
            <a:ext cx="4108450" cy="284480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31</a:t>
            </a:fld>
            <a:endParaRPr kumimoji="1" lang="ja-JP" altLang="en-US"/>
          </a:p>
        </p:txBody>
      </p:sp>
    </p:spTree>
    <p:extLst>
      <p:ext uri="{BB962C8B-B14F-4D97-AF65-F5344CB8AC3E}">
        <p14:creationId xmlns:p14="http://schemas.microsoft.com/office/powerpoint/2010/main" val="3546307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84300" y="649288"/>
            <a:ext cx="4179888" cy="2894012"/>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32</a:t>
            </a:fld>
            <a:endParaRPr kumimoji="1" lang="ja-JP" altLang="en-US"/>
          </a:p>
        </p:txBody>
      </p:sp>
    </p:spTree>
    <p:extLst>
      <p:ext uri="{BB962C8B-B14F-4D97-AF65-F5344CB8AC3E}">
        <p14:creationId xmlns:p14="http://schemas.microsoft.com/office/powerpoint/2010/main" val="1831464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41425" y="649288"/>
            <a:ext cx="4324350" cy="2994025"/>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pPr marL="268246" marR="79998" indent="-268246"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33</a:t>
            </a:fld>
            <a:endParaRPr kumimoji="1" lang="ja-JP" altLang="en-US"/>
          </a:p>
        </p:txBody>
      </p:sp>
    </p:spTree>
    <p:extLst>
      <p:ext uri="{BB962C8B-B14F-4D97-AF65-F5344CB8AC3E}">
        <p14:creationId xmlns:p14="http://schemas.microsoft.com/office/powerpoint/2010/main" val="3838172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23875" y="25400"/>
            <a:ext cx="4022725" cy="278447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34</a:t>
            </a:fld>
            <a:endParaRPr kumimoji="1" lang="ja-JP" altLang="en-US"/>
          </a:p>
        </p:txBody>
      </p:sp>
    </p:spTree>
    <p:extLst>
      <p:ext uri="{BB962C8B-B14F-4D97-AF65-F5344CB8AC3E}">
        <p14:creationId xmlns:p14="http://schemas.microsoft.com/office/powerpoint/2010/main" val="4207147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9838" y="288925"/>
            <a:ext cx="4324350" cy="2994025"/>
          </a:xfrm>
          <a:prstGeom prst="rect">
            <a:avLst/>
          </a:prstGeom>
        </p:spPr>
      </p:sp>
      <p:sp>
        <p:nvSpPr>
          <p:cNvPr id="3" name="ノート プレースホルダー 2"/>
          <p:cNvSpPr>
            <a:spLocks noGrp="1"/>
          </p:cNvSpPr>
          <p:nvPr>
            <p:ph type="body" idx="1"/>
          </p:nvPr>
        </p:nvSpPr>
        <p:spPr>
          <a:xfrm>
            <a:off x="680721" y="3457503"/>
            <a:ext cx="5445760" cy="6481837"/>
          </a:xfrm>
          <a:prstGeom prst="rect">
            <a:avLst/>
          </a:prstGeom>
        </p:spPr>
        <p:txBody>
          <a:bodyPr/>
          <a:lstStyle/>
          <a:p>
            <a:pPr marL="268246" marR="79998" indent="-268246" algn="just">
              <a:lnSpc>
                <a:spcPts val="2200"/>
              </a:lnSpc>
            </a:pPr>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35</a:t>
            </a:fld>
            <a:endParaRPr kumimoji="1" lang="ja-JP" altLang="en-US"/>
          </a:p>
        </p:txBody>
      </p:sp>
    </p:spTree>
    <p:extLst>
      <p:ext uri="{BB962C8B-B14F-4D97-AF65-F5344CB8AC3E}">
        <p14:creationId xmlns:p14="http://schemas.microsoft.com/office/powerpoint/2010/main" val="756767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57300" y="577850"/>
            <a:ext cx="4286250" cy="2967038"/>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433388"/>
            <a:ext cx="48450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55738" y="649288"/>
            <a:ext cx="4108450" cy="284480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38</a:t>
            </a:fld>
            <a:endParaRPr kumimoji="1" lang="ja-JP" altLang="en-US"/>
          </a:p>
        </p:txBody>
      </p:sp>
    </p:spTree>
    <p:extLst>
      <p:ext uri="{BB962C8B-B14F-4D97-AF65-F5344CB8AC3E}">
        <p14:creationId xmlns:p14="http://schemas.microsoft.com/office/powerpoint/2010/main" val="388931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2118930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54088" y="361950"/>
            <a:ext cx="4521200" cy="313055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39</a:t>
            </a:fld>
            <a:endParaRPr kumimoji="1" lang="ja-JP" altLang="en-US"/>
          </a:p>
        </p:txBody>
      </p:sp>
    </p:spTree>
    <p:extLst>
      <p:ext uri="{BB962C8B-B14F-4D97-AF65-F5344CB8AC3E}">
        <p14:creationId xmlns:p14="http://schemas.microsoft.com/office/powerpoint/2010/main" val="27945796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6500" y="433388"/>
            <a:ext cx="4394200" cy="3041650"/>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40</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7325736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41</a:t>
            </a:fld>
            <a:endParaRPr kumimoji="1" lang="ja-JP" altLang="en-US"/>
          </a:p>
        </p:txBody>
      </p:sp>
    </p:spTree>
    <p:extLst>
      <p:ext uri="{BB962C8B-B14F-4D97-AF65-F5344CB8AC3E}">
        <p14:creationId xmlns:p14="http://schemas.microsoft.com/office/powerpoint/2010/main" val="34316630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42</a:t>
            </a:fld>
            <a:endParaRPr kumimoji="1" lang="ja-JP" altLang="en-US"/>
          </a:p>
        </p:txBody>
      </p:sp>
    </p:spTree>
    <p:extLst>
      <p:ext uri="{BB962C8B-B14F-4D97-AF65-F5344CB8AC3E}">
        <p14:creationId xmlns:p14="http://schemas.microsoft.com/office/powerpoint/2010/main" val="3957628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2650" y="217488"/>
            <a:ext cx="4702175" cy="3255962"/>
          </a:xfrm>
          <a:prstGeom prst="rect">
            <a:avLst/>
          </a:prstGeom>
        </p:spPr>
      </p:sp>
      <p:sp>
        <p:nvSpPr>
          <p:cNvPr id="3" name="ノート プレースホルダー 2"/>
          <p:cNvSpPr>
            <a:spLocks noGrp="1"/>
          </p:cNvSpPr>
          <p:nvPr>
            <p:ph type="body" idx="1"/>
          </p:nvPr>
        </p:nvSpPr>
        <p:spPr>
          <a:xfrm>
            <a:off x="680721" y="3918268"/>
            <a:ext cx="5445760" cy="5275623"/>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855847" y="9440654"/>
            <a:ext cx="2949787" cy="496967"/>
          </a:xfrm>
          <a:prstGeom prst="rect">
            <a:avLst/>
          </a:prstGeom>
        </p:spPr>
        <p:txBody>
          <a:bodyPr/>
          <a:lstStyle/>
          <a:p>
            <a:fld id="{BA841F3B-5A04-41FB-8249-8E399CC488D9}" type="slidenum">
              <a:rPr kumimoji="1" lang="ja-JP" altLang="en-US" smtClean="0"/>
              <a:t>43</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1025700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8</a:t>
            </a:fld>
            <a:endParaRPr kumimoji="1" lang="ja-JP" altLang="en-US"/>
          </a:p>
        </p:txBody>
      </p:sp>
    </p:spTree>
    <p:extLst>
      <p:ext uri="{BB962C8B-B14F-4D97-AF65-F5344CB8AC3E}">
        <p14:creationId xmlns:p14="http://schemas.microsoft.com/office/powerpoint/2010/main" val="268929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2479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97584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2AAEF7F-927D-4C2E-8CBF-59DCC33CF152}"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8887542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19592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99005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5/10/2023</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a:t>Ｐ</a:t>
            </a:r>
            <a:r>
              <a:rPr lang="ja-JP" altLang="en-US" sz="180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a:t>タイトルテキストの書式を編集するにはクリックします。</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182831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14839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982107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726404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2023/5/10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249484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596968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581826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05971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83190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993779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69610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757404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2023/5/10</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85635648"/>
      </p:ext>
    </p:extLst>
  </p:cSld>
  <p:clrMap bg1="lt1" tx1="dk1" bg2="lt2" tx2="dk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 id="2147484315" r:id="rId12"/>
    <p:sldLayoutId id="2147484316" r:id="rId13"/>
    <p:sldLayoutId id="2147484108" r:id="rId14"/>
    <p:sldLayoutId id="2147484195" r:id="rId15"/>
    <p:sldLayoutId id="2147484196" r:id="rId16"/>
    <p:sldLayoutId id="2147483673" r:id="rId17"/>
    <p:sldLayoutId id="2147483660" r:id="rId18"/>
    <p:sldLayoutId id="2147484211" r:id="rId19"/>
    <p:sldLayoutId id="2147484212" r:id="rId20"/>
    <p:sldLayoutId id="2147484301" r:id="rId21"/>
    <p:sldLayoutId id="2147484302" r:id="rId2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7.jp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7.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52.png"/><Relationship Id="rId18" Type="http://schemas.openxmlformats.org/officeDocument/2006/relationships/image" Target="../media/image69.png"/><Relationship Id="rId3" Type="http://schemas.openxmlformats.org/officeDocument/2006/relationships/image" Target="../media/image53.png"/><Relationship Id="rId7" Type="http://schemas.openxmlformats.org/officeDocument/2006/relationships/image" Target="../media/image60.png"/><Relationship Id="rId12" Type="http://schemas.openxmlformats.org/officeDocument/2006/relationships/image" Target="../media/image65.png"/><Relationship Id="rId17" Type="http://schemas.openxmlformats.org/officeDocument/2006/relationships/image" Target="../media/image68.png"/><Relationship Id="rId2" Type="http://schemas.openxmlformats.org/officeDocument/2006/relationships/notesSlide" Target="../notesSlides/notesSlide37.xml"/><Relationship Id="rId16" Type="http://schemas.openxmlformats.org/officeDocument/2006/relationships/image" Target="../media/image67.png"/><Relationship Id="rId1" Type="http://schemas.openxmlformats.org/officeDocument/2006/relationships/slideLayout" Target="../slideLayouts/slideLayout13.xml"/><Relationship Id="rId6" Type="http://schemas.openxmlformats.org/officeDocument/2006/relationships/image" Target="../media/image54.png"/><Relationship Id="rId11" Type="http://schemas.openxmlformats.org/officeDocument/2006/relationships/image" Target="../media/image64.png"/><Relationship Id="rId5" Type="http://schemas.openxmlformats.org/officeDocument/2006/relationships/image" Target="../media/image51.png"/><Relationship Id="rId15" Type="http://schemas.openxmlformats.org/officeDocument/2006/relationships/image" Target="../media/image66.png"/><Relationship Id="rId10" Type="http://schemas.openxmlformats.org/officeDocument/2006/relationships/image" Target="../media/image63.png"/><Relationship Id="rId19" Type="http://schemas.openxmlformats.org/officeDocument/2006/relationships/image" Target="../media/image70.png"/><Relationship Id="rId4" Type="http://schemas.openxmlformats.org/officeDocument/2006/relationships/image" Target="../media/image59.png"/><Relationship Id="rId9" Type="http://schemas.openxmlformats.org/officeDocument/2006/relationships/image" Target="../media/image62.png"/><Relationship Id="rId14" Type="http://schemas.openxmlformats.org/officeDocument/2006/relationships/image" Target="../media/image55.png"/></Relationships>
</file>

<file path=ppt/slides/_rels/slide3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openxmlformats.org/officeDocument/2006/relationships/image" Target="../media/image81.png"/><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3.xml"/><Relationship Id="rId1" Type="http://schemas.openxmlformats.org/officeDocument/2006/relationships/slideLayout" Target="../slideLayouts/slideLayout13.xml"/><Relationship Id="rId5" Type="http://schemas.openxmlformats.org/officeDocument/2006/relationships/image" Target="../media/image84.png"/><Relationship Id="rId4" Type="http://schemas.openxmlformats.org/officeDocument/2006/relationships/image" Target="../media/image83.png"/></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4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87.png"/><Relationship Id="rId4" Type="http://schemas.openxmlformats.org/officeDocument/2006/relationships/image" Target="../media/image8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大阪府における</a:t>
            </a:r>
            <a:endParaRPr kumimoji="1" lang="en-US" altLang="ja-JP" sz="4400" b="1" dirty="0">
              <a:latin typeface="Meiryo UI" panose="020B0604030504040204" pitchFamily="50" charset="-128"/>
              <a:ea typeface="Meiryo UI" panose="020B0604030504040204" pitchFamily="50" charset="-128"/>
            </a:endParaRPr>
          </a:p>
          <a:p>
            <a:pPr algn="ctr"/>
            <a:r>
              <a:rPr lang="en-US" altLang="ja-JP" sz="4400" b="1" dirty="0">
                <a:latin typeface="Meiryo UI" panose="020B0604030504040204" pitchFamily="50" charset="-128"/>
                <a:ea typeface="Meiryo UI" panose="020B0604030504040204" pitchFamily="50" charset="-128"/>
              </a:rPr>
              <a:t>SDGs</a:t>
            </a:r>
            <a:r>
              <a:rPr lang="ja-JP" altLang="en-US" sz="4400" b="1" dirty="0">
                <a:latin typeface="Meiryo UI" panose="020B0604030504040204" pitchFamily="50" charset="-128"/>
                <a:ea typeface="Meiryo UI" panose="020B0604030504040204" pitchFamily="50" charset="-128"/>
              </a:rPr>
              <a:t>の取り組み</a:t>
            </a:r>
            <a:r>
              <a:rPr kumimoji="1" lang="ja-JP" altLang="en-US" sz="4400" b="1" dirty="0">
                <a:latin typeface="Meiryo UI" panose="020B0604030504040204" pitchFamily="50" charset="-128"/>
                <a:ea typeface="Meiryo UI" panose="020B0604030504040204" pitchFamily="50" charset="-128"/>
              </a:rPr>
              <a:t>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2023</a:t>
            </a:r>
            <a:r>
              <a:rPr kumimoji="1" lang="ja-JP" altLang="en-US" sz="2000" dirty="0" smtClean="0">
                <a:latin typeface="Meiryo UI" panose="020B0604030504040204" pitchFamily="50" charset="-128"/>
                <a:ea typeface="Meiryo UI" panose="020B0604030504040204" pitchFamily="50" charset="-128"/>
              </a:rPr>
              <a:t>年</a:t>
            </a:r>
            <a:r>
              <a:rPr kumimoji="1" lang="ja-JP" altLang="en-US" sz="2000" dirty="0">
                <a:latin typeface="Meiryo UI" panose="020B0604030504040204" pitchFamily="50" charset="-128"/>
                <a:ea typeface="Meiryo UI" panose="020B0604030504040204" pitchFamily="50" charset="-128"/>
              </a:rPr>
              <a:t>３</a:t>
            </a:r>
            <a:r>
              <a:rPr kumimoji="1" lang="ja-JP" altLang="en-US" sz="2000" dirty="0" smtClean="0">
                <a:latin typeface="Meiryo UI" panose="020B0604030504040204" pitchFamily="50" charset="-128"/>
                <a:ea typeface="Meiryo UI" panose="020B0604030504040204" pitchFamily="50" charset="-128"/>
              </a:rPr>
              <a:t>月</a:t>
            </a:r>
            <a:r>
              <a:rPr lang="en-US" altLang="ja-JP" sz="2000" dirty="0" smtClean="0">
                <a:latin typeface="Meiryo UI" panose="020B0604030504040204" pitchFamily="50" charset="-128"/>
                <a:ea typeface="Meiryo UI" panose="020B0604030504040204" pitchFamily="50" charset="-128"/>
              </a:rPr>
              <a:t>24</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a:latin typeface="Meiryo UI" panose="020B0604030504040204" pitchFamily="50" charset="-128"/>
                <a:ea typeface="Meiryo UI" panose="020B0604030504040204" pitchFamily="50" charset="-128"/>
              </a:rPr>
              <a:t>大阪府 政策企画部 企画室</a:t>
            </a: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目標２：飢餓に終止符を打ち、食料の安定確保と栄養状態の</a:t>
            </a:r>
            <a:endParaRPr kumimoji="1" lang="en-US" altLang="ja-JP" sz="2800" b="1"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205209606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Meiryo UI" panose="020B0604030504040204" pitchFamily="50" charset="-128"/>
                <a:ea typeface="Meiryo UI" panose="020B0604030504040204" pitchFamily="50" charset="-128"/>
                <a:cs typeface="Arial" panose="020B0604020202020204" pitchFamily="34" charset="0"/>
              </a:rPr>
              <a:t>目標</a:t>
            </a:r>
            <a:r>
              <a:rPr lang="en-US" altLang="ja-JP" sz="2800" b="1" dirty="0">
                <a:latin typeface="Meiryo UI" panose="020B0604030504040204" pitchFamily="50" charset="-128"/>
                <a:ea typeface="Meiryo UI" panose="020B0604030504040204" pitchFamily="50" charset="-128"/>
                <a:cs typeface="Arial" panose="020B0604020202020204" pitchFamily="34" charset="0"/>
              </a:rPr>
              <a:t>4</a:t>
            </a:r>
            <a:r>
              <a:rPr lang="ja-JP" altLang="en-US" sz="2800" b="1" dirty="0">
                <a:latin typeface="Meiryo UI" panose="020B0604030504040204" pitchFamily="50" charset="-128"/>
                <a:ea typeface="Meiryo UI" panose="020B0604030504040204" pitchFamily="50" charset="-128"/>
                <a:cs typeface="Arial" panose="020B0604020202020204" pitchFamily="34" charset="0"/>
              </a:rPr>
              <a:t>：すべての人々に包摂的かつ公平で質の高い教育を</a:t>
            </a:r>
            <a:r>
              <a:rPr lang="en-US" altLang="ja-JP" sz="2800" b="1" dirty="0">
                <a:latin typeface="Meiryo UI" panose="020B0604030504040204" pitchFamily="50" charset="-128"/>
                <a:ea typeface="Meiryo UI" panose="020B0604030504040204" pitchFamily="50" charset="-128"/>
                <a:cs typeface="Arial" panose="020B0604020202020204" pitchFamily="34" charset="0"/>
              </a:rPr>
              <a:t/>
            </a:r>
            <a:br>
              <a:rPr lang="en-US" altLang="ja-JP" sz="2800" b="1" dirty="0">
                <a:latin typeface="Meiryo UI" panose="020B0604030504040204" pitchFamily="50" charset="-128"/>
                <a:ea typeface="Meiryo UI" panose="020B0604030504040204" pitchFamily="50" charset="-128"/>
                <a:cs typeface="Arial" panose="020B0604020202020204" pitchFamily="34" charset="0"/>
              </a:rPr>
            </a:br>
            <a:r>
              <a:rPr lang="ja-JP" altLang="en-US" sz="2800" b="1" dirty="0">
                <a:latin typeface="Meiryo UI" panose="020B0604030504040204" pitchFamily="50" charset="-128"/>
                <a:ea typeface="Meiryo UI" panose="020B0604030504040204" pitchFamily="50" charset="-128"/>
                <a:cs typeface="Arial" panose="020B0604020202020204" pitchFamily="34" charset="0"/>
              </a:rPr>
              <a:t>　　　　　提供し、</a:t>
            </a:r>
            <a:r>
              <a:rPr lang="en-US" altLang="ja-JP" sz="2800" b="1" dirty="0">
                <a:latin typeface="Meiryo UI" panose="020B0604030504040204" pitchFamily="50" charset="-128"/>
                <a:ea typeface="Meiryo UI" panose="020B0604030504040204" pitchFamily="50" charset="-128"/>
                <a:cs typeface="Arial" panose="020B0604020202020204" pitchFamily="34" charset="0"/>
              </a:rPr>
              <a:t> </a:t>
            </a:r>
            <a:r>
              <a:rPr lang="ja-JP" altLang="en-US" sz="2800" b="1" dirty="0">
                <a:latin typeface="Meiryo UI" panose="020B0604030504040204" pitchFamily="50" charset="-128"/>
                <a:ea typeface="Meiryo UI" panose="020B0604030504040204" pitchFamily="50" charset="-128"/>
                <a:cs typeface="Arial" panose="020B0604020202020204" pitchFamily="34" charset="0"/>
              </a:rPr>
              <a:t>生涯学習の機会を促進する</a:t>
            </a:r>
            <a:endParaRPr lang="en-US" sz="2800" b="1" dirty="0">
              <a:solidFill>
                <a:schemeClr val="dk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10</a:t>
            </a:fld>
            <a:endParaRPr kumimoji="1" lang="ja-JP" alt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7" y="6519446"/>
            <a:ext cx="5920740" cy="307777"/>
          </a:xfrm>
          <a:prstGeom prst="rect">
            <a:avLst/>
          </a:prstGeom>
        </p:spPr>
        <p:txBody>
          <a:bodyPr wrap="square">
            <a:spAutoFit/>
          </a:bodyPr>
          <a:lstStyle/>
          <a:p>
            <a:r>
              <a:rPr lang="ja-JP" altLang="en-US" sz="1400" spc="-120" dirty="0"/>
              <a:t>経済的な理由で、進学をすることができない・学校に行くことができない。</a:t>
            </a:r>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Tree>
    <p:extLst>
      <p:ext uri="{BB962C8B-B14F-4D97-AF65-F5344CB8AC3E}">
        <p14:creationId xmlns:p14="http://schemas.microsoft.com/office/powerpoint/2010/main" val="1510027739"/>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600" b="1" dirty="0">
                <a:latin typeface="Meiryo UI" panose="020B0604030504040204" pitchFamily="50" charset="-128"/>
                <a:ea typeface="Meiryo UI" panose="020B0604030504040204" pitchFamily="50" charset="-128"/>
                <a:cs typeface="Arial" panose="020B0604020202020204" pitchFamily="34" charset="0"/>
              </a:rPr>
              <a:t>目標</a:t>
            </a:r>
            <a:r>
              <a:rPr lang="en-US" altLang="ja-JP" sz="2600" b="1" dirty="0">
                <a:latin typeface="Meiryo UI" panose="020B0604030504040204" pitchFamily="50" charset="-128"/>
                <a:ea typeface="Meiryo UI" panose="020B0604030504040204" pitchFamily="50" charset="-128"/>
                <a:cs typeface="Arial" panose="020B0604020202020204" pitchFamily="34" charset="0"/>
              </a:rPr>
              <a:t>15</a:t>
            </a:r>
            <a:r>
              <a:rPr lang="ja-JP" altLang="en-US" sz="2600" b="1" dirty="0">
                <a:latin typeface="Meiryo UI" panose="020B0604030504040204" pitchFamily="50" charset="-128"/>
                <a:ea typeface="Meiryo UI" panose="020B0604030504040204" pitchFamily="50" charset="-128"/>
                <a:cs typeface="Arial" panose="020B0604020202020204" pitchFamily="34" charset="0"/>
              </a:rPr>
              <a:t>：</a:t>
            </a:r>
            <a:r>
              <a:rPr lang="ja-JP" altLang="en-US" sz="2600" b="1" dirty="0">
                <a:latin typeface="Meiryo UI" panose="020B0604030504040204" pitchFamily="50" charset="-128"/>
                <a:ea typeface="Meiryo UI" panose="020B0604030504040204" pitchFamily="50" charset="-128"/>
              </a:rPr>
              <a:t>陸上生態系の保護、回復および持続可能な利用の推進、 </a:t>
            </a:r>
            <a:r>
              <a:rPr lang="en-US" altLang="ja-JP" sz="2600" b="1" dirty="0">
                <a:latin typeface="Meiryo UI" panose="020B0604030504040204" pitchFamily="50" charset="-128"/>
                <a:ea typeface="Meiryo UI" panose="020B0604030504040204" pitchFamily="50" charset="-128"/>
              </a:rPr>
              <a:t/>
            </a:r>
            <a:br>
              <a:rPr lang="en-US" altLang="ja-JP" sz="2600" b="1" dirty="0">
                <a:latin typeface="Meiryo UI" panose="020B0604030504040204" pitchFamily="50" charset="-128"/>
                <a:ea typeface="Meiryo UI" panose="020B0604030504040204" pitchFamily="50" charset="-128"/>
              </a:rPr>
            </a:br>
            <a:r>
              <a:rPr lang="en-US" altLang="ja-JP" sz="2600" b="1" dirty="0">
                <a:latin typeface="Meiryo UI" panose="020B0604030504040204" pitchFamily="50" charset="-128"/>
                <a:ea typeface="Meiryo UI" panose="020B0604030504040204" pitchFamily="50" charset="-128"/>
              </a:rPr>
              <a:t>           </a:t>
            </a:r>
            <a:r>
              <a:rPr lang="ja-JP" altLang="en-US" sz="2600" b="1" dirty="0">
                <a:latin typeface="Meiryo UI" panose="020B0604030504040204" pitchFamily="50" charset="-128"/>
                <a:ea typeface="Meiryo UI" panose="020B0604030504040204" pitchFamily="50" charset="-128"/>
              </a:rPr>
              <a:t>森林の持続可能な管理、砂漠化への対処、土地劣化の阻　</a:t>
            </a:r>
            <a:r>
              <a:rPr lang="en-US" altLang="ja-JP" sz="2600" b="1" dirty="0">
                <a:latin typeface="Meiryo UI" panose="020B0604030504040204" pitchFamily="50" charset="-128"/>
                <a:ea typeface="Meiryo UI" panose="020B0604030504040204" pitchFamily="50" charset="-128"/>
              </a:rPr>
              <a:t/>
            </a:r>
            <a:br>
              <a:rPr lang="en-US" altLang="ja-JP" sz="2600" b="1" dirty="0">
                <a:latin typeface="Meiryo UI" panose="020B0604030504040204" pitchFamily="50" charset="-128"/>
                <a:ea typeface="Meiryo UI" panose="020B0604030504040204" pitchFamily="50" charset="-128"/>
              </a:rPr>
            </a:br>
            <a:r>
              <a:rPr lang="ja-JP" altLang="en-US" sz="2600" b="1" dirty="0">
                <a:latin typeface="Meiryo UI" panose="020B0604030504040204" pitchFamily="50" charset="-128"/>
                <a:ea typeface="Meiryo UI" panose="020B0604030504040204" pitchFamily="50" charset="-128"/>
              </a:rPr>
              <a:t>　　　　　</a:t>
            </a:r>
            <a:r>
              <a:rPr lang="ja-JP" altLang="en-US" sz="2600" b="1" dirty="0" smtClean="0">
                <a:latin typeface="Meiryo UI" panose="020B0604030504040204" pitchFamily="50" charset="-128"/>
                <a:ea typeface="Meiryo UI" panose="020B0604030504040204" pitchFamily="50" charset="-128"/>
              </a:rPr>
              <a:t>止</a:t>
            </a:r>
            <a:r>
              <a:rPr lang="ja-JP" altLang="en-US" sz="2600" b="1" dirty="0">
                <a:latin typeface="Meiryo UI" panose="020B0604030504040204" pitchFamily="50" charset="-128"/>
                <a:ea typeface="Meiryo UI" panose="020B0604030504040204" pitchFamily="50" charset="-128"/>
              </a:rPr>
              <a:t>および逆転、ならびに生物多様性損失の阻止を図る</a:t>
            </a:r>
            <a:endParaRPr lang="en-US" sz="2600" b="1" dirty="0">
              <a:solidFill>
                <a:schemeClr val="dk1"/>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11</a:t>
            </a:fld>
            <a:endParaRPr kumimoji="1" lang="ja-JP" alt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420480473"/>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12</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２．なぜ</a:t>
            </a:r>
            <a:r>
              <a:rPr kumimoji="1" lang="en-US" altLang="ja-JP" sz="3600" b="1" dirty="0">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４．大阪府の取り組み</a:t>
            </a:r>
            <a:endParaRPr kumimoji="1"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５．</a:t>
            </a:r>
            <a:r>
              <a:rPr lang="en-US" altLang="ja-JP" sz="3600" b="1" i="1" dirty="0">
                <a:solidFill>
                  <a:schemeClr val="accent3"/>
                </a:solidFill>
                <a:latin typeface="Meiryo UI" panose="020B0604030504040204" pitchFamily="50" charset="-128"/>
                <a:ea typeface="Meiryo UI" panose="020B0604030504040204" pitchFamily="50" charset="-128"/>
              </a:rPr>
              <a:t>SDGs </a:t>
            </a:r>
            <a:r>
              <a:rPr lang="ja-JP" altLang="en-US" sz="3600" b="1" i="1" dirty="0">
                <a:solidFill>
                  <a:schemeClr val="accent3"/>
                </a:solidFill>
                <a:latin typeface="Meiryo UI" panose="020B0604030504040204" pitchFamily="50" charset="-128"/>
                <a:ea typeface="Meiryo UI" panose="020B0604030504040204" pitchFamily="50" charset="-128"/>
              </a:rPr>
              <a:t>と</a:t>
            </a:r>
            <a:r>
              <a:rPr lang="en-US" altLang="ja-JP" sz="3600" b="1" i="1" dirty="0">
                <a:solidFill>
                  <a:schemeClr val="accent3"/>
                </a:solidFill>
                <a:latin typeface="Meiryo UI" panose="020B0604030504040204" pitchFamily="50" charset="-128"/>
                <a:ea typeface="Meiryo UI" panose="020B0604030504040204" pitchFamily="50" charset="-128"/>
              </a:rPr>
              <a:t>2025</a:t>
            </a:r>
            <a:r>
              <a:rPr lang="ja-JP" altLang="en-US" sz="3600" b="1" i="1" dirty="0">
                <a:solidFill>
                  <a:schemeClr val="accent3"/>
                </a:solidFill>
                <a:latin typeface="Meiryo UI" panose="020B0604030504040204" pitchFamily="50" charset="-128"/>
                <a:ea typeface="Meiryo UI" panose="020B0604030504040204" pitchFamily="50" charset="-128"/>
              </a:rPr>
              <a:t>年大阪・関西万博</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961718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053941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正方形/長方形 1"/>
          <p:cNvSpPr/>
          <p:nvPr/>
        </p:nvSpPr>
        <p:spPr>
          <a:xfrm>
            <a:off x="356936" y="6506665"/>
            <a:ext cx="646827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「ブルントラント報告」（国連環境と開発に関する世界委員会、</a:t>
            </a:r>
            <a:r>
              <a:rPr lang="en-US" altLang="ja-JP" sz="1400" dirty="0">
                <a:latin typeface="Meiryo UI" panose="020B0604030504040204" pitchFamily="50" charset="-128"/>
                <a:ea typeface="Meiryo UI" panose="020B0604030504040204" pitchFamily="50" charset="-128"/>
              </a:rPr>
              <a:t>1987</a:t>
            </a:r>
            <a:r>
              <a:rPr lang="ja-JP" altLang="en-US" sz="1400" dirty="0">
                <a:latin typeface="Meiryo UI" panose="020B0604030504040204" pitchFamily="50" charset="-128"/>
                <a:ea typeface="Meiryo UI" panose="020B0604030504040204" pitchFamily="50" charset="-128"/>
              </a:rPr>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latin typeface="Meiryo UI" panose="020B0604030504040204" pitchFamily="50" charset="-128"/>
                <a:ea typeface="Meiryo UI" panose="020B0604030504040204" pitchFamily="50" charset="-128"/>
              </a:rPr>
              <a:t>将来世代のニーズを損なうことなく</a:t>
            </a:r>
            <a:endParaRPr lang="en-US" altLang="ja-JP" sz="3600" dirty="0">
              <a:latin typeface="Meiryo UI" panose="020B0604030504040204" pitchFamily="50" charset="-128"/>
              <a:ea typeface="Meiryo UI" panose="020B0604030504040204" pitchFamily="50" charset="-128"/>
            </a:endParaRPr>
          </a:p>
          <a:p>
            <a:pPr algn="ctr"/>
            <a:endParaRPr lang="en-US" altLang="ja-JP" sz="3600" dirty="0">
              <a:latin typeface="Meiryo UI" panose="020B0604030504040204" pitchFamily="50" charset="-128"/>
              <a:ea typeface="Meiryo UI" panose="020B0604030504040204" pitchFamily="50" charset="-128"/>
            </a:endParaRPr>
          </a:p>
          <a:p>
            <a:pPr algn="ctr"/>
            <a:r>
              <a:rPr lang="ja-JP" altLang="ja-JP" sz="3600" dirty="0">
                <a:latin typeface="Meiryo UI" panose="020B0604030504040204" pitchFamily="50" charset="-128"/>
                <a:ea typeface="Meiryo UI" panose="020B0604030504040204" pitchFamily="50" charset="-128"/>
              </a:rPr>
              <a:t>現在の世代のニーズを満たすこと</a:t>
            </a:r>
            <a:endParaRPr lang="ja-JP" altLang="en-US" sz="3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14</a:t>
            </a:fld>
            <a:endParaRPr kumimoji="1" lang="ja-JP" altLang="en-US"/>
          </a:p>
        </p:txBody>
      </p:sp>
    </p:spTree>
    <p:extLst>
      <p:ext uri="{BB962C8B-B14F-4D97-AF65-F5344CB8AC3E}">
        <p14:creationId xmlns:p14="http://schemas.microsoft.com/office/powerpoint/2010/main" val="939785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508242" y="786908"/>
            <a:ext cx="8881980" cy="4452069"/>
          </a:xfrm>
          <a:prstGeom prst="rect">
            <a:avLst/>
          </a:prstGeom>
        </p:spPr>
      </p:pic>
      <p:sp>
        <p:nvSpPr>
          <p:cNvPr id="3" name="正方形/長方形 2"/>
          <p:cNvSpPr/>
          <p:nvPr/>
        </p:nvSpPr>
        <p:spPr>
          <a:xfrm>
            <a:off x="7050077" y="4893706"/>
            <a:ext cx="2589170" cy="253916"/>
          </a:xfrm>
          <a:prstGeom prst="rect">
            <a:avLst/>
          </a:prstGeom>
        </p:spPr>
        <p:txBody>
          <a:bodyPr wrap="non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endParaRPr lang="ja-JP" altLang="en-US" sz="1050" dirty="0"/>
          </a:p>
        </p:txBody>
      </p:sp>
      <p:sp>
        <p:nvSpPr>
          <p:cNvPr id="4" name="正方形/長方形 3"/>
          <p:cNvSpPr/>
          <p:nvPr/>
        </p:nvSpPr>
        <p:spPr>
          <a:xfrm>
            <a:off x="346877" y="5367926"/>
            <a:ext cx="4953000" cy="769441"/>
          </a:xfrm>
          <a:prstGeom prst="rect">
            <a:avLst/>
          </a:prstGeom>
        </p:spPr>
        <p:txBody>
          <a:bodyPr>
            <a:spAutoFit/>
          </a:bodyPr>
          <a:lstStyle/>
          <a:p>
            <a:pPr marL="901700" indent="-901700"/>
            <a:r>
              <a:rPr lang="en-US" altLang="ja-JP" sz="1100" dirty="0">
                <a:latin typeface="Meiryo UI" panose="020B0604030504040204" pitchFamily="50" charset="-128"/>
                <a:ea typeface="Meiryo UI" panose="020B0604030504040204" pitchFamily="50" charset="-128"/>
              </a:rPr>
              <a:t>RCP </a:t>
            </a:r>
            <a:r>
              <a:rPr lang="ja-JP" altLang="en-US" sz="1100" dirty="0">
                <a:latin typeface="Meiryo UI" panose="020B0604030504040204" pitchFamily="50" charset="-128"/>
                <a:ea typeface="Meiryo UI" panose="020B0604030504040204" pitchFamily="50" charset="-128"/>
              </a:rPr>
              <a:t>シナリオ：</a:t>
            </a:r>
            <a:r>
              <a:rPr lang="en-US" altLang="ja-JP" sz="1100" dirty="0">
                <a:latin typeface="Meiryo UI" panose="020B0604030504040204" pitchFamily="50" charset="-128"/>
                <a:ea typeface="Meiryo UI" panose="020B0604030504040204" pitchFamily="50" charset="-128"/>
              </a:rPr>
              <a:t>RCP</a:t>
            </a:r>
            <a:r>
              <a:rPr lang="ja-JP" altLang="en-US" sz="1100" dirty="0">
                <a:latin typeface="Meiryo UI" panose="020B0604030504040204" pitchFamily="50" charset="-128"/>
                <a:ea typeface="Meiryo UI" panose="020B0604030504040204" pitchFamily="50" charset="-128"/>
              </a:rPr>
              <a:t>（代表的濃度経路） シナリオと呼ばれる排出シナリオが、国際的に共通して用いられています。</a:t>
            </a:r>
            <a:r>
              <a:rPr lang="en-US" altLang="ja-JP" sz="1100" dirty="0">
                <a:latin typeface="Meiryo UI" panose="020B0604030504040204" pitchFamily="50" charset="-128"/>
                <a:ea typeface="Meiryo UI" panose="020B0604030504040204" pitchFamily="50" charset="-128"/>
              </a:rPr>
              <a:t>RCP </a:t>
            </a:r>
            <a:r>
              <a:rPr lang="ja-JP" altLang="en-US" sz="1100" dirty="0">
                <a:latin typeface="Meiryo UI" panose="020B0604030504040204" pitchFamily="50" charset="-128"/>
                <a:ea typeface="Meiryo UI" panose="020B0604030504040204" pitchFamily="50" charset="-128"/>
              </a:rPr>
              <a:t>に続く数値は、その値が大きいほど</a:t>
            </a:r>
            <a:r>
              <a:rPr lang="en-US" altLang="ja-JP" sz="1100" dirty="0">
                <a:latin typeface="Meiryo UI" panose="020B0604030504040204" pitchFamily="50" charset="-128"/>
                <a:ea typeface="Meiryo UI" panose="020B0604030504040204" pitchFamily="50" charset="-128"/>
              </a:rPr>
              <a:t>2100 </a:t>
            </a:r>
            <a:r>
              <a:rPr lang="ja-JP" altLang="en-US" sz="1100" dirty="0">
                <a:latin typeface="Meiryo UI" panose="020B0604030504040204" pitchFamily="50" charset="-128"/>
                <a:ea typeface="Meiryo UI" panose="020B0604030504040204" pitchFamily="50" charset="-128"/>
              </a:rPr>
              <a:t>年までの温室効果ガス排出が多いことを意味し、将来的な気温上昇量が大きくなります。</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25" y="5367926"/>
            <a:ext cx="3253305" cy="1255776"/>
          </a:xfrm>
          <a:prstGeom prst="rect">
            <a:avLst/>
          </a:prstGeom>
        </p:spPr>
      </p:pic>
      <p:sp>
        <p:nvSpPr>
          <p:cNvPr id="6" name="正方形/長方形 5"/>
          <p:cNvSpPr/>
          <p:nvPr/>
        </p:nvSpPr>
        <p:spPr>
          <a:xfrm>
            <a:off x="5575286" y="6604084"/>
            <a:ext cx="4177775" cy="253916"/>
          </a:xfrm>
          <a:prstGeom prst="rect">
            <a:avLst/>
          </a:prstGeom>
        </p:spPr>
        <p:txBody>
          <a:bodyPr wrap="squar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r>
              <a:rPr lang="ja-JP" altLang="en-US" sz="1050" dirty="0"/>
              <a:t>からみずほ情報総研作成</a:t>
            </a:r>
          </a:p>
        </p:txBody>
      </p:sp>
      <p:sp>
        <p:nvSpPr>
          <p:cNvPr id="9" name="テキスト ボックス 8">
            <a:extLst>
              <a:ext uri="{FF2B5EF4-FFF2-40B4-BE49-F238E27FC236}">
                <a16:creationId xmlns:a16="http://schemas.microsoft.com/office/drawing/2014/main" id="{3E7C53F6-4AA6-4289-9E1E-0E8DAB1C4B59}"/>
              </a:ext>
            </a:extLst>
          </p:cNvPr>
          <p:cNvSpPr txBox="1"/>
          <p:nvPr/>
        </p:nvSpPr>
        <p:spPr>
          <a:xfrm>
            <a:off x="85188" y="99091"/>
            <a:ext cx="3931708" cy="400110"/>
          </a:xfrm>
          <a:prstGeom prst="rect">
            <a:avLst/>
          </a:prstGeom>
          <a:noFill/>
        </p:spPr>
        <p:txBody>
          <a:bodyPr wrap="square" rtlCol="0">
            <a:spAutoFit/>
          </a:bodyPr>
          <a:lstStyle/>
          <a:p>
            <a:r>
              <a:rPr kumimoji="1" lang="zh-CN" altLang="en-US" sz="2000" b="1" dirty="0">
                <a:latin typeface="Meiryo UI" panose="020B0604030504040204" pitchFamily="50" charset="-128"/>
                <a:ea typeface="Meiryo UI" panose="020B0604030504040204" pitchFamily="50" charset="-128"/>
              </a:rPr>
              <a:t>　世界平均地上気温変化</a:t>
            </a:r>
          </a:p>
        </p:txBody>
      </p:sp>
      <p:cxnSp>
        <p:nvCxnSpPr>
          <p:cNvPr id="10" name="直線コネクタ 9">
            <a:extLst>
              <a:ext uri="{FF2B5EF4-FFF2-40B4-BE49-F238E27FC236}">
                <a16:creationId xmlns:a16="http://schemas.microsoft.com/office/drawing/2014/main" id="{E4B88565-DCA1-46BA-9BD5-DB211630711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4998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299381" y="898717"/>
            <a:ext cx="9199661" cy="5590517"/>
          </a:xfrm>
          <a:prstGeom prst="rect">
            <a:avLst/>
          </a:prstGeom>
        </p:spPr>
      </p:pic>
      <p:sp>
        <p:nvSpPr>
          <p:cNvPr id="10" name="Shape 323"/>
          <p:cNvSpPr txBox="1">
            <a:spLocks/>
          </p:cNvSpPr>
          <p:nvPr/>
        </p:nvSpPr>
        <p:spPr>
          <a:xfrm>
            <a:off x="5169024" y="6483155"/>
            <a:ext cx="4595899"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出典：国際連合「世界人口予測・２０１９年版」（関連</a:t>
            </a:r>
            <a:r>
              <a:rPr lang="en-US" altLang="ja-JP"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HP</a:t>
            </a:r>
            <a:r>
              <a:rPr lang="ja-JP" alt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rPr>
              <a:t>を含む）</a:t>
            </a:r>
            <a:endParaRPr lang="en-US" dirty="0">
              <a:solidFill>
                <a:srgbClr val="888888"/>
              </a:solidFill>
              <a:latin typeface="Meiryo UI" panose="020B0604030504040204" pitchFamily="50" charset="-128"/>
              <a:ea typeface="Meiryo UI" panose="020B0604030504040204" pitchFamily="50" charset="-128"/>
              <a:cs typeface="Arial" panose="020B0604020202020204" pitchFamily="34" charset="0"/>
              <a:sym typeface="Calibri"/>
            </a:endParaRPr>
          </a:p>
        </p:txBody>
      </p:sp>
      <p:sp>
        <p:nvSpPr>
          <p:cNvPr id="5" name="テキスト ボックス 4">
            <a:extLst>
              <a:ext uri="{FF2B5EF4-FFF2-40B4-BE49-F238E27FC236}">
                <a16:creationId xmlns:a16="http://schemas.microsoft.com/office/drawing/2014/main" id="{42E83217-046E-495D-A2AE-7336CDA70EDC}"/>
              </a:ext>
            </a:extLst>
          </p:cNvPr>
          <p:cNvSpPr txBox="1"/>
          <p:nvPr/>
        </p:nvSpPr>
        <p:spPr>
          <a:xfrm>
            <a:off x="85188" y="99091"/>
            <a:ext cx="3931708" cy="400110"/>
          </a:xfrm>
          <a:prstGeom prst="rect">
            <a:avLst/>
          </a:prstGeom>
          <a:noFill/>
        </p:spPr>
        <p:txBody>
          <a:bodyPr wrap="square" rtlCol="0">
            <a:spAutoFit/>
          </a:bodyPr>
          <a:lstStyle/>
          <a:p>
            <a:r>
              <a:rPr kumimoji="1" lang="zh-CN" altLang="en-US" sz="2000" b="1" dirty="0">
                <a:latin typeface="Meiryo UI" panose="020B0604030504040204" pitchFamily="50" charset="-128"/>
                <a:ea typeface="Meiryo UI" panose="020B0604030504040204" pitchFamily="50" charset="-128"/>
              </a:rPr>
              <a:t>　世界</a:t>
            </a:r>
            <a:r>
              <a:rPr kumimoji="1" lang="ja-JP" altLang="en-US" sz="2000" b="1" dirty="0">
                <a:latin typeface="Meiryo UI" panose="020B0604030504040204" pitchFamily="50" charset="-128"/>
                <a:ea typeface="Meiryo UI" panose="020B0604030504040204" pitchFamily="50" charset="-128"/>
              </a:rPr>
              <a:t>人口予測</a:t>
            </a:r>
            <a:endParaRPr kumimoji="1" lang="zh-CN" altLang="en-US" sz="2000" b="1" dirty="0">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60568569-93A7-4D68-BF05-C87212EB1ADC}"/>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65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グループ化 4"/>
          <p:cNvGrpSpPr/>
          <p:nvPr/>
        </p:nvGrpSpPr>
        <p:grpSpPr>
          <a:xfrm>
            <a:off x="477964" y="816450"/>
            <a:ext cx="9473500" cy="843649"/>
            <a:chOff x="477964" y="816450"/>
            <a:chExt cx="9473500" cy="843649"/>
          </a:xfrm>
        </p:grpSpPr>
        <p:sp>
          <p:nvSpPr>
            <p:cNvPr id="3" name="正方形/長方形 2"/>
            <p:cNvSpPr/>
            <p:nvPr/>
          </p:nvSpPr>
          <p:spPr>
            <a:xfrm>
              <a:off x="477964" y="816450"/>
              <a:ext cx="6447271" cy="815608"/>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日本の人口　 </a:t>
              </a:r>
              <a:r>
                <a:rPr lang="ja-JP" altLang="en-US" sz="2400" dirty="0">
                  <a:latin typeface="Meiryo UI" panose="020B0604030504040204" pitchFamily="50" charset="-128"/>
                  <a:ea typeface="Meiryo UI" panose="020B0604030504040204" pitchFamily="50" charset="-128"/>
                </a:rPr>
                <a:t>１億２５２１万人</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 概算値）</a:t>
              </a:r>
              <a:r>
                <a:rPr lang="ja-JP" altLang="en-US" dirty="0">
                  <a:latin typeface="Meiryo UI" panose="020B0604030504040204" pitchFamily="50" charset="-128"/>
                  <a:ea typeface="Meiryo UI" panose="020B0604030504040204" pitchFamily="50" charset="-128"/>
                </a:rPr>
                <a:t>　</a:t>
              </a:r>
              <a:endParaRPr lang="en-US" altLang="ja-JP" dirty="0">
                <a:latin typeface="Meiryo UI" panose="020B0604030504040204" pitchFamily="50" charset="-128"/>
                <a:ea typeface="Meiryo UI" panose="020B0604030504040204" pitchFamily="50" charset="-128"/>
              </a:endParaRPr>
            </a:p>
            <a:p>
              <a:pPr indent="1612900">
                <a:spcBef>
                  <a:spcPts val="600"/>
                </a:spcBef>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前年同月と比べ５４万人減少</a:t>
              </a:r>
              <a:endParaRPr lang="en-US" altLang="ja-JP" dirty="0">
                <a:latin typeface="Meiryo UI" panose="020B0604030504040204" pitchFamily="50" charset="-128"/>
                <a:ea typeface="Meiryo UI" panose="020B0604030504040204" pitchFamily="50" charset="-128"/>
              </a:endParaRPr>
            </a:p>
          </p:txBody>
        </p:sp>
        <p:sp>
          <p:nvSpPr>
            <p:cNvPr id="4" name="正方形/長方形 3"/>
            <p:cNvSpPr/>
            <p:nvPr/>
          </p:nvSpPr>
          <p:spPr>
            <a:xfrm>
              <a:off x="6323548" y="1383100"/>
              <a:ext cx="3627916"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出典：総務省統計局（</a:t>
              </a:r>
              <a:r>
                <a:rPr lang="en-US" altLang="ja-JP" sz="1200" dirty="0">
                  <a:latin typeface="Meiryo UI" panose="020B0604030504040204" pitchFamily="50" charset="-128"/>
                  <a:ea typeface="Meiryo UI" panose="020B0604030504040204" pitchFamily="50" charset="-128"/>
                </a:rPr>
                <a:t>2021</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日公表資料）</a:t>
              </a:r>
            </a:p>
          </p:txBody>
        </p:sp>
      </p:grpSp>
      <p:grpSp>
        <p:nvGrpSpPr>
          <p:cNvPr id="9" name="グループ化 8"/>
          <p:cNvGrpSpPr/>
          <p:nvPr/>
        </p:nvGrpSpPr>
        <p:grpSpPr>
          <a:xfrm>
            <a:off x="228330" y="1873321"/>
            <a:ext cx="9441803" cy="4893395"/>
            <a:chOff x="228330" y="1873321"/>
            <a:chExt cx="9441803" cy="4893395"/>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0" y="1901362"/>
              <a:ext cx="9441803" cy="4726855"/>
            </a:xfrm>
            <a:prstGeom prst="rect">
              <a:avLst/>
            </a:prstGeom>
          </p:spPr>
        </p:pic>
        <p:sp>
          <p:nvSpPr>
            <p:cNvPr id="2" name="正方形/長方形 1"/>
            <p:cNvSpPr/>
            <p:nvPr/>
          </p:nvSpPr>
          <p:spPr>
            <a:xfrm>
              <a:off x="923041" y="1873321"/>
              <a:ext cx="332655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高齢者人口の割合（</a:t>
              </a:r>
              <a:r>
                <a:rPr kumimoji="1" lang="en-US" altLang="ja-JP" b="1" dirty="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323548" y="6489717"/>
              <a:ext cx="3346585" cy="276999"/>
            </a:xfrm>
            <a:prstGeom prst="rect">
              <a:avLst/>
            </a:prstGeom>
          </p:spPr>
          <p:txBody>
            <a:bodyPr wrap="square">
              <a:spAutoFit/>
            </a:bodyPr>
            <a:lstStyle/>
            <a:p>
              <a:r>
                <a:rPr lang="zh-TW" altLang="en-US" sz="1200" dirty="0">
                  <a:latin typeface="Meiryo UI" panose="020B0604030504040204" pitchFamily="50" charset="-128"/>
                  <a:ea typeface="Meiryo UI" panose="020B0604030504040204" pitchFamily="50" charset="-128"/>
                </a:rPr>
                <a:t>出典：</a:t>
              </a:r>
              <a:r>
                <a:rPr lang="ja-JP" altLang="en-US" sz="1200" dirty="0">
                  <a:latin typeface="Meiryo UI" panose="020B0604030504040204" pitchFamily="50" charset="-128"/>
                  <a:ea typeface="Meiryo UI" panose="020B0604030504040204" pitchFamily="50" charset="-128"/>
                </a:rPr>
                <a:t>統計からみた我が国の高齢者</a:t>
              </a:r>
              <a:r>
                <a:rPr lang="zh-TW" altLang="en-US"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総務省</a:t>
              </a:r>
              <a:r>
                <a:rPr lang="zh-TW" altLang="en-US"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grpSp>
      <p:sp>
        <p:nvSpPr>
          <p:cNvPr id="10" name="テキスト ボックス 9">
            <a:extLst>
              <a:ext uri="{FF2B5EF4-FFF2-40B4-BE49-F238E27FC236}">
                <a16:creationId xmlns:a16="http://schemas.microsoft.com/office/drawing/2014/main" id="{D47114C6-71A7-4379-8760-B6DB2D1C2A73}"/>
              </a:ext>
            </a:extLst>
          </p:cNvPr>
          <p:cNvSpPr txBox="1"/>
          <p:nvPr/>
        </p:nvSpPr>
        <p:spPr>
          <a:xfrm>
            <a:off x="85188"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日本の人口</a:t>
            </a:r>
            <a:endParaRPr kumimoji="1" lang="zh-CN" altLang="en-US" sz="2000" b="1"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4AF2473C-57EE-43EC-826D-DCE0C9534FF7}"/>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50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グループ化 3"/>
          <p:cNvGrpSpPr/>
          <p:nvPr/>
        </p:nvGrpSpPr>
        <p:grpSpPr>
          <a:xfrm>
            <a:off x="613728" y="859539"/>
            <a:ext cx="8750462" cy="646331"/>
            <a:chOff x="613728" y="859539"/>
            <a:chExt cx="8750462" cy="646331"/>
          </a:xfrm>
        </p:grpSpPr>
        <p:sp>
          <p:nvSpPr>
            <p:cNvPr id="3" name="正方形/長方形 2"/>
            <p:cNvSpPr/>
            <p:nvPr/>
          </p:nvSpPr>
          <p:spPr>
            <a:xfrm>
              <a:off x="613728" y="859539"/>
              <a:ext cx="7741378"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rPr>
                <a:t>健康寿命：健康上の問題で日常生活が制限されることなく生活できる期間</a:t>
              </a:r>
            </a:p>
          </p:txBody>
        </p:sp>
        <p:sp>
          <p:nvSpPr>
            <p:cNvPr id="6" name="正方形/長方形 5"/>
            <p:cNvSpPr/>
            <p:nvPr/>
          </p:nvSpPr>
          <p:spPr>
            <a:xfrm>
              <a:off x="7743233" y="1228871"/>
              <a:ext cx="1620957" cy="276999"/>
            </a:xfrm>
            <a:prstGeom prst="rect">
              <a:avLst/>
            </a:prstGeom>
          </p:spPr>
          <p:txBody>
            <a:bodyPr wrap="none">
              <a:spAutoFit/>
            </a:bodyPr>
            <a:lstStyle/>
            <a:p>
              <a:r>
                <a:rPr lang="ja-JP" altLang="en-US" sz="1200" dirty="0">
                  <a:latin typeface="Meiryo UI" panose="020B0604030504040204" pitchFamily="50" charset="-128"/>
                  <a:ea typeface="Meiryo UI" panose="020B0604030504040204" pitchFamily="50" charset="-128"/>
                </a:rPr>
                <a:t>出典：厚生労働省</a:t>
              </a:r>
              <a:r>
                <a:rPr lang="en-US" altLang="ja-JP" sz="1200" dirty="0">
                  <a:latin typeface="Meiryo UI" panose="020B0604030504040204" pitchFamily="50" charset="-128"/>
                  <a:ea typeface="Meiryo UI" panose="020B0604030504040204" pitchFamily="50" charset="-128"/>
                </a:rPr>
                <a:t>HP</a:t>
              </a:r>
              <a:endParaRPr lang="ja-JP" altLang="en-US" sz="1200" dirty="0">
                <a:latin typeface="Meiryo UI" panose="020B0604030504040204" pitchFamily="50" charset="-128"/>
                <a:ea typeface="Meiryo UI" panose="020B0604030504040204" pitchFamily="50" charset="-128"/>
              </a:endParaRPr>
            </a:p>
          </p:txBody>
        </p:sp>
      </p:grpSp>
      <p:grpSp>
        <p:nvGrpSpPr>
          <p:cNvPr id="5" name="グループ化 4"/>
          <p:cNvGrpSpPr/>
          <p:nvPr/>
        </p:nvGrpSpPr>
        <p:grpSpPr>
          <a:xfrm>
            <a:off x="1030587" y="1453225"/>
            <a:ext cx="8105813" cy="5245707"/>
            <a:chOff x="1030587" y="1453225"/>
            <a:chExt cx="8105813" cy="524570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4" y="1805844"/>
              <a:ext cx="7737906" cy="4893088"/>
            </a:xfrm>
            <a:prstGeom prst="rect">
              <a:avLst/>
            </a:prstGeom>
          </p:spPr>
        </p:pic>
        <p:sp>
          <p:nvSpPr>
            <p:cNvPr id="9" name="正方形/長方形 8"/>
            <p:cNvSpPr/>
            <p:nvPr/>
          </p:nvSpPr>
          <p:spPr>
            <a:xfrm>
              <a:off x="1030587" y="1453225"/>
              <a:ext cx="219483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平均寿命と健康寿命</a:t>
              </a:r>
              <a:endParaRPr kumimoji="1" lang="en-US" altLang="ja-JP" b="1" dirty="0">
                <a:latin typeface="Meiryo UI" panose="020B0604030504040204" pitchFamily="50" charset="-128"/>
                <a:ea typeface="Meiryo UI" panose="020B0604030504040204" pitchFamily="50" charset="-128"/>
              </a:endParaRPr>
            </a:p>
          </p:txBody>
        </p:sp>
      </p:grpSp>
      <p:sp>
        <p:nvSpPr>
          <p:cNvPr id="13" name="テキスト ボックス 12">
            <a:extLst>
              <a:ext uri="{FF2B5EF4-FFF2-40B4-BE49-F238E27FC236}">
                <a16:creationId xmlns:a16="http://schemas.microsoft.com/office/drawing/2014/main" id="{9835DC3B-53A8-40A3-A3FC-5C8E105C3B9C}"/>
              </a:ext>
            </a:extLst>
          </p:cNvPr>
          <p:cNvSpPr txBox="1"/>
          <p:nvPr/>
        </p:nvSpPr>
        <p:spPr>
          <a:xfrm>
            <a:off x="85188"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健康寿命</a:t>
            </a:r>
            <a:endParaRPr kumimoji="1" lang="zh-CN" altLang="en-US" sz="2000" b="1"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EE800774-AFAA-481B-91A4-276958C5D810}"/>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64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２．なぜ</a:t>
            </a:r>
            <a:r>
              <a:rPr kumimoji="1" lang="en-US" altLang="ja-JP" sz="3600" b="1" dirty="0">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latin typeface="Meiryo UI" panose="020B0604030504040204" pitchFamily="50" charset="-128"/>
                <a:ea typeface="Meiryo UI" panose="020B0604030504040204" pitchFamily="50" charset="-128"/>
              </a:rPr>
              <a:t>４．大阪府の取り組み</a:t>
            </a:r>
            <a:endParaRPr kumimoji="1"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５．</a:t>
            </a:r>
            <a:r>
              <a:rPr lang="en-US" altLang="ja-JP" sz="3600" b="1" i="1" dirty="0">
                <a:latin typeface="Meiryo UI" panose="020B0604030504040204" pitchFamily="50" charset="-128"/>
                <a:ea typeface="Meiryo UI" panose="020B0604030504040204" pitchFamily="50" charset="-128"/>
              </a:rPr>
              <a:t>SDGs </a:t>
            </a:r>
            <a:r>
              <a:rPr lang="ja-JP" altLang="en-US" sz="3600" b="1" i="1" dirty="0">
                <a:latin typeface="Meiryo UI" panose="020B0604030504040204" pitchFamily="50" charset="-128"/>
                <a:ea typeface="Meiryo UI" panose="020B0604030504040204" pitchFamily="50" charset="-128"/>
              </a:rPr>
              <a:t>と</a:t>
            </a:r>
            <a:r>
              <a:rPr lang="en-US" altLang="ja-JP" sz="3600" b="1" i="1" dirty="0">
                <a:latin typeface="Meiryo UI" panose="020B0604030504040204" pitchFamily="50" charset="-128"/>
                <a:ea typeface="Meiryo UI" panose="020B0604030504040204" pitchFamily="50" charset="-128"/>
              </a:rPr>
              <a:t>2025</a:t>
            </a:r>
            <a:r>
              <a:rPr lang="ja-JP" altLang="en-US" sz="3600" b="1" i="1" dirty="0">
                <a:latin typeface="Meiryo UI" panose="020B0604030504040204" pitchFamily="50" charset="-128"/>
                <a:ea typeface="Meiryo UI" panose="020B0604030504040204" pitchFamily="50" charset="-128"/>
              </a:rPr>
              <a:t>年大阪・関西万博</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4" name="直線コネクタ 33">
            <a:extLst>
              <a:ext uri="{FF2B5EF4-FFF2-40B4-BE49-F238E27FC236}">
                <a16:creationId xmlns:a16="http://schemas.microsoft.com/office/drawing/2014/main" id="{3199026C-F19A-4321-8352-3CC1D550B7C4}"/>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19</a:t>
            </a:fld>
            <a:endParaRPr kumimoji="1" lang="ja-JP" altLang="en-US"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33" name="テキスト ボックス 32">
            <a:extLst>
              <a:ext uri="{FF2B5EF4-FFF2-40B4-BE49-F238E27FC236}">
                <a16:creationId xmlns:a16="http://schemas.microsoft.com/office/drawing/2014/main" id="{68AEFCF5-854D-43AF-BCE4-0F701BD9183A}"/>
              </a:ext>
            </a:extLst>
          </p:cNvPr>
          <p:cNvSpPr txBox="1"/>
          <p:nvPr/>
        </p:nvSpPr>
        <p:spPr>
          <a:xfrm>
            <a:off x="85188" y="99091"/>
            <a:ext cx="3931708"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が達成できなかったら</a:t>
            </a:r>
            <a:endParaRPr kumimoji="1" lang="zh-CN"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2196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20</a:t>
            </a:fld>
            <a:endParaRPr kumimoji="1" lang="ja-JP" altLang="en-US" dirty="0"/>
          </a:p>
        </p:txBody>
      </p:sp>
    </p:spTree>
    <p:extLst>
      <p:ext uri="{BB962C8B-B14F-4D97-AF65-F5344CB8AC3E}">
        <p14:creationId xmlns:p14="http://schemas.microsoft.com/office/powerpoint/2010/main" val="1396300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8B4F5C0-4009-4D0E-AA68-6CC557221FA6}"/>
              </a:ext>
            </a:extLst>
          </p:cNvPr>
          <p:cNvSpPr txBox="1"/>
          <p:nvPr/>
        </p:nvSpPr>
        <p:spPr>
          <a:xfrm>
            <a:off x="339214" y="6610315"/>
            <a:ext cx="3518912" cy="200055"/>
          </a:xfrm>
          <a:prstGeom prst="rect">
            <a:avLst/>
          </a:prstGeom>
          <a:noFill/>
        </p:spPr>
        <p:txBody>
          <a:bodyPr wrap="none" rtlCol="0">
            <a:spAutoFit/>
          </a:bodyPr>
          <a:lstStyle/>
          <a:p>
            <a:r>
              <a:rPr kumimoji="1" lang="ja-JP" altLang="en-US" sz="700" dirty="0"/>
              <a:t>出典：公益社団法人</a:t>
            </a:r>
            <a:r>
              <a:rPr kumimoji="1" lang="en-US" altLang="ja-JP" sz="700" dirty="0"/>
              <a:t>2025</a:t>
            </a:r>
            <a:r>
              <a:rPr kumimoji="1" lang="ja-JP" altLang="en-US" sz="700" dirty="0"/>
              <a:t>日本国際博覧会協会「万博学習読本中学校版ジュニア</a:t>
            </a:r>
            <a:r>
              <a:rPr kumimoji="1" lang="en-US" altLang="ja-JP" sz="700" dirty="0"/>
              <a:t>EXPO</a:t>
            </a:r>
            <a:r>
              <a:rPr kumimoji="1" lang="ja-JP" altLang="en-US" sz="700" dirty="0"/>
              <a:t>」</a:t>
            </a:r>
          </a:p>
        </p:txBody>
      </p:sp>
      <p:sp>
        <p:nvSpPr>
          <p:cNvPr id="2" name="スライド番号プレースホルダー 1"/>
          <p:cNvSpPr>
            <a:spLocks noGrp="1"/>
          </p:cNvSpPr>
          <p:nvPr>
            <p:ph type="sldNum" sz="quarter" idx="12"/>
          </p:nvPr>
        </p:nvSpPr>
        <p:spPr>
          <a:xfrm>
            <a:off x="7590695" y="6435289"/>
            <a:ext cx="2228850" cy="365125"/>
          </a:xfrm>
        </p:spPr>
        <p:txBody>
          <a:bodyPr/>
          <a:lstStyle/>
          <a:p>
            <a:fld id="{E93600C5-E09F-42B5-8802-35E7D4C4D45F}" type="slidenum">
              <a:rPr kumimoji="1" lang="ja-JP" altLang="en-US" smtClean="0"/>
              <a:t>21</a:t>
            </a:fld>
            <a:endParaRPr kumimoji="1" lang="ja-JP" altLang="en-US"/>
          </a:p>
        </p:txBody>
      </p:sp>
      <p:pic>
        <p:nvPicPr>
          <p:cNvPr id="7" name="図 6"/>
          <p:cNvPicPr>
            <a:picLocks noChangeAspect="1"/>
          </p:cNvPicPr>
          <p:nvPr/>
        </p:nvPicPr>
        <p:blipFill>
          <a:blip r:embed="rId3"/>
          <a:stretch>
            <a:fillRect/>
          </a:stretch>
        </p:blipFill>
        <p:spPr>
          <a:xfrm>
            <a:off x="4851743" y="79388"/>
            <a:ext cx="4565753" cy="6493778"/>
          </a:xfrm>
          <a:prstGeom prst="rect">
            <a:avLst/>
          </a:prstGeom>
        </p:spPr>
      </p:pic>
      <p:pic>
        <p:nvPicPr>
          <p:cNvPr id="8" name="図 7"/>
          <p:cNvPicPr>
            <a:picLocks noChangeAspect="1"/>
          </p:cNvPicPr>
          <p:nvPr/>
        </p:nvPicPr>
        <p:blipFill>
          <a:blip r:embed="rId4"/>
          <a:stretch>
            <a:fillRect/>
          </a:stretch>
        </p:blipFill>
        <p:spPr>
          <a:xfrm>
            <a:off x="237505" y="153876"/>
            <a:ext cx="4614238" cy="6419290"/>
          </a:xfrm>
          <a:prstGeom prst="rect">
            <a:avLst/>
          </a:prstGeom>
        </p:spPr>
      </p:pic>
      <p:sp>
        <p:nvSpPr>
          <p:cNvPr id="9" name="テキスト ボックス 8">
            <a:extLst>
              <a:ext uri="{FF2B5EF4-FFF2-40B4-BE49-F238E27FC236}">
                <a16:creationId xmlns:a16="http://schemas.microsoft.com/office/drawing/2014/main" id="{B8B4F5C0-4009-4D0E-AA68-6CC557221FA6}"/>
              </a:ext>
            </a:extLst>
          </p:cNvPr>
          <p:cNvSpPr txBox="1"/>
          <p:nvPr/>
        </p:nvSpPr>
        <p:spPr>
          <a:xfrm>
            <a:off x="214627" y="0"/>
            <a:ext cx="9604917" cy="179415"/>
          </a:xfrm>
          <a:prstGeom prst="rect">
            <a:avLst/>
          </a:prstGeom>
          <a:solidFill>
            <a:schemeClr val="bg1"/>
          </a:solidFill>
        </p:spPr>
        <p:txBody>
          <a:bodyPr wrap="square" rtlCol="0">
            <a:spAutoFit/>
          </a:bodyPr>
          <a:lstStyle/>
          <a:p>
            <a:endParaRPr kumimoji="1" lang="ja-JP" altLang="en-US" sz="700" dirty="0"/>
          </a:p>
        </p:txBody>
      </p:sp>
    </p:spTree>
    <p:extLst>
      <p:ext uri="{BB962C8B-B14F-4D97-AF65-F5344CB8AC3E}">
        <p14:creationId xmlns:p14="http://schemas.microsoft.com/office/powerpoint/2010/main" val="2522608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7522439" y="6379539"/>
            <a:ext cx="2228850" cy="365125"/>
          </a:xfrm>
        </p:spPr>
        <p:txBody>
          <a:bodyPr/>
          <a:lstStyle/>
          <a:p>
            <a:fld id="{E93600C5-E09F-42B5-8802-35E7D4C4D45F}" type="slidenum">
              <a:rPr kumimoji="1" lang="ja-JP" altLang="en-US" smtClean="0"/>
              <a:t>22</a:t>
            </a:fld>
            <a:endParaRPr kumimoji="1" lang="ja-JP" altLang="en-US" dirty="0"/>
          </a:p>
        </p:txBody>
      </p:sp>
      <p:sp>
        <p:nvSpPr>
          <p:cNvPr id="4" name="テキスト ボックス 3">
            <a:extLst>
              <a:ext uri="{FF2B5EF4-FFF2-40B4-BE49-F238E27FC236}">
                <a16:creationId xmlns:a16="http://schemas.microsoft.com/office/drawing/2014/main" id="{483E217A-94D3-49E5-A54D-49EE1938C44B}"/>
              </a:ext>
            </a:extLst>
          </p:cNvPr>
          <p:cNvSpPr txBox="1"/>
          <p:nvPr/>
        </p:nvSpPr>
        <p:spPr>
          <a:xfrm>
            <a:off x="137699" y="806975"/>
            <a:ext cx="9094506" cy="369332"/>
          </a:xfrm>
          <a:prstGeom prst="rect">
            <a:avLst/>
          </a:prstGeom>
          <a:noFill/>
          <a:ln>
            <a:noFill/>
            <a:prstDash val="dash"/>
          </a:ln>
        </p:spPr>
        <p:txBody>
          <a:bodyPr wrap="square" rtlCol="0">
            <a:spAutoFit/>
          </a:bodyPr>
          <a:lstStyle/>
          <a:p>
            <a:r>
              <a:rPr kumimoji="1" lang="ja-JP" altLang="en-US" dirty="0">
                <a:latin typeface="Meiryo UI" panose="020B0604030504040204" pitchFamily="50" charset="-128"/>
                <a:ea typeface="Meiryo UI" panose="020B0604030504040204" pitchFamily="50" charset="-128"/>
              </a:rPr>
              <a:t>　　日本や私たちの身近でそんな問題が起こっていると思いますか</a:t>
            </a:r>
          </a:p>
        </p:txBody>
      </p:sp>
      <p:pic>
        <p:nvPicPr>
          <p:cNvPr id="5" name="Picture 2" descr="光る電球のイラスト">
            <a:extLst>
              <a:ext uri="{FF2B5EF4-FFF2-40B4-BE49-F238E27FC236}">
                <a16:creationId xmlns:a16="http://schemas.microsoft.com/office/drawing/2014/main" id="{B9CF7017-FCF0-4575-B928-A0AFEF061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699" y="757789"/>
            <a:ext cx="378320" cy="46770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光る電球のイラスト">
            <a:extLst>
              <a:ext uri="{FF2B5EF4-FFF2-40B4-BE49-F238E27FC236}">
                <a16:creationId xmlns:a16="http://schemas.microsoft.com/office/drawing/2014/main" id="{A0ED23A0-62C2-401E-949A-D7B3B330CD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1556" y="752797"/>
            <a:ext cx="378320" cy="467703"/>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483DBC1D-37A8-4A5A-A8C8-C1FA5EC4A23F}"/>
              </a:ext>
            </a:extLst>
          </p:cNvPr>
          <p:cNvSpPr txBox="1"/>
          <p:nvPr/>
        </p:nvSpPr>
        <p:spPr>
          <a:xfrm>
            <a:off x="137699" y="1308945"/>
            <a:ext cx="9626787" cy="543571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１．日本で起こっている問題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２．身近に感じている問題</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a:t>
            </a:r>
            <a:r>
              <a:rPr kumimoji="1" lang="ja-JP" altLang="en-US" b="1" dirty="0">
                <a:latin typeface="Meiryo UI" panose="020B0604030504040204" pitchFamily="50" charset="-128"/>
                <a:ea typeface="Meiryo UI" panose="020B0604030504040204" pitchFamily="50" charset="-128"/>
              </a:rPr>
              <a:t>関連するゴール番号：　　　　　　　　　　　　　　　　　　　　　　　　　　　　　　　</a:t>
            </a:r>
            <a:r>
              <a:rPr kumimoji="1" lang="en-US" altLang="ja-JP" b="1" dirty="0">
                <a:latin typeface="Meiryo UI" panose="020B0604030504040204" pitchFamily="50" charset="-128"/>
                <a:ea typeface="Meiryo UI" panose="020B0604030504040204" pitchFamily="50" charset="-128"/>
              </a:rPr>
              <a:t>】</a:t>
            </a: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423496B2-F895-4BF2-985E-A32AFE0F9D1D}"/>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私たちの周りで起こっている問題を考えよう</a:t>
            </a:r>
            <a:endParaRPr kumimoji="1" lang="zh-CN" altLang="en-US" sz="2000"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B7BFC95D-2A81-4FC9-A773-7D06C7808E43}"/>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8289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23</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latin typeface="Meiryo UI" panose="020B0604030504040204" pitchFamily="50" charset="-128"/>
                <a:ea typeface="Meiryo UI" panose="020B0604030504040204" pitchFamily="50" charset="-128"/>
              </a:rPr>
              <a:t>３．</a:t>
            </a:r>
            <a:r>
              <a:rPr lang="en-US" altLang="ja-JP" sz="3600" b="1" dirty="0">
                <a:latin typeface="Meiryo UI" panose="020B0604030504040204" pitchFamily="50" charset="-128"/>
                <a:ea typeface="Meiryo UI" panose="020B0604030504040204" pitchFamily="50" charset="-128"/>
              </a:rPr>
              <a:t>SDGs</a:t>
            </a:r>
            <a:r>
              <a:rPr lang="ja-JP" altLang="en-US" sz="3600" b="1" dirty="0">
                <a:latin typeface="Meiryo UI" panose="020B0604030504040204" pitchFamily="50" charset="-128"/>
                <a:ea typeface="Meiryo UI" panose="020B0604030504040204" pitchFamily="50" charset="-128"/>
              </a:rPr>
              <a:t>に取り組む際のポイント</a:t>
            </a:r>
            <a:endParaRPr lang="en-US" altLang="ja-JP" sz="3600" b="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４．大阪府の取り組み</a:t>
            </a:r>
            <a:endParaRPr kumimoji="1"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５．</a:t>
            </a:r>
            <a:r>
              <a:rPr lang="en-US" altLang="ja-JP" sz="3600" b="1" i="1" dirty="0">
                <a:solidFill>
                  <a:schemeClr val="accent3"/>
                </a:solidFill>
                <a:latin typeface="Meiryo UI" panose="020B0604030504040204" pitchFamily="50" charset="-128"/>
                <a:ea typeface="Meiryo UI" panose="020B0604030504040204" pitchFamily="50" charset="-128"/>
              </a:rPr>
              <a:t>SDGs </a:t>
            </a:r>
            <a:r>
              <a:rPr lang="ja-JP" altLang="en-US" sz="3600" b="1" i="1" dirty="0">
                <a:solidFill>
                  <a:schemeClr val="accent3"/>
                </a:solidFill>
                <a:latin typeface="Meiryo UI" panose="020B0604030504040204" pitchFamily="50" charset="-128"/>
                <a:ea typeface="Meiryo UI" panose="020B0604030504040204" pitchFamily="50" charset="-128"/>
              </a:rPr>
              <a:t>と</a:t>
            </a:r>
            <a:r>
              <a:rPr lang="en-US" altLang="ja-JP" sz="3600" b="1" i="1" dirty="0">
                <a:solidFill>
                  <a:schemeClr val="accent3"/>
                </a:solidFill>
                <a:latin typeface="Meiryo UI" panose="020B0604030504040204" pitchFamily="50" charset="-128"/>
                <a:ea typeface="Meiryo UI" panose="020B0604030504040204" pitchFamily="50" charset="-128"/>
              </a:rPr>
              <a:t>2025</a:t>
            </a:r>
            <a:r>
              <a:rPr lang="ja-JP" altLang="en-US" sz="3600" b="1" i="1" dirty="0">
                <a:solidFill>
                  <a:schemeClr val="accent3"/>
                </a:solidFill>
                <a:latin typeface="Meiryo UI" panose="020B0604030504040204" pitchFamily="50" charset="-128"/>
                <a:ea typeface="Meiryo UI" panose="020B0604030504040204" pitchFamily="50" charset="-128"/>
              </a:rPr>
              <a:t>年大阪・関西万博</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94401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正方形/長方形 4"/>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⑥ルールを決めた必達目標ではなく、各主体がめざすべき目標を作る</a:t>
            </a:r>
          </a:p>
        </p:txBody>
      </p:sp>
      <p:sp>
        <p:nvSpPr>
          <p:cNvPr id="4"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24</a:t>
            </a:fld>
            <a:endParaRPr kumimoji="1" lang="ja-JP" altLang="en-US" sz="1200"/>
          </a:p>
        </p:txBody>
      </p:sp>
      <p:sp>
        <p:nvSpPr>
          <p:cNvPr id="6" name="テキスト ボックス 5">
            <a:extLst>
              <a:ext uri="{FF2B5EF4-FFF2-40B4-BE49-F238E27FC236}">
                <a16:creationId xmlns:a16="http://schemas.microsoft.com/office/drawing/2014/main" id="{38B09320-ACED-4E48-A8F3-BA70326570A4}"/>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に取組む際のポイント</a:t>
            </a:r>
            <a:endParaRPr kumimoji="1" lang="zh-CN" altLang="en-US" sz="2000" b="1" dirty="0">
              <a:latin typeface="Meiryo UI" panose="020B0604030504040204" pitchFamily="50" charset="-128"/>
              <a:ea typeface="Meiryo UI" panose="020B0604030504040204" pitchFamily="50" charset="-128"/>
            </a:endParaRPr>
          </a:p>
        </p:txBody>
      </p:sp>
      <p:cxnSp>
        <p:nvCxnSpPr>
          <p:cNvPr id="7" name="直線コネクタ 6">
            <a:extLst>
              <a:ext uri="{FF2B5EF4-FFF2-40B4-BE49-F238E27FC236}">
                <a16:creationId xmlns:a16="http://schemas.microsoft.com/office/drawing/2014/main" id="{7C5D7425-653A-45FE-B007-C2602D6655B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2237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は世界共通の言語</a:t>
            </a:r>
            <a:endParaRPr kumimoji="1" lang="en-US" altLang="ja-JP" sz="20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126913" y="1073470"/>
            <a:ext cx="9644637"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　○　</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b="1" dirty="0">
              <a:latin typeface="Meiryo UI" panose="020B0604030504040204" pitchFamily="50" charset="-128"/>
              <a:ea typeface="Meiryo UI" panose="020B0604030504040204" pitchFamily="50" charset="-128"/>
            </a:endParaRPr>
          </a:p>
        </p:txBody>
      </p:sp>
      <p:pic>
        <p:nvPicPr>
          <p:cNvPr id="6" name="Shape 129"/>
          <p:cNvPicPr preferRelativeResize="0">
            <a:picLocks/>
          </p:cNvPicPr>
          <p:nvPr/>
        </p:nvPicPr>
        <p:blipFill rotWithShape="1">
          <a:blip r:embed="rId3">
            <a:alphaModFix/>
          </a:blip>
          <a:srcRect/>
          <a:stretch/>
        </p:blipFill>
        <p:spPr>
          <a:xfrm>
            <a:off x="621269" y="3970999"/>
            <a:ext cx="4147995" cy="2279684"/>
          </a:xfrm>
          <a:prstGeom prst="rect">
            <a:avLst/>
          </a:prstGeom>
          <a:noFill/>
          <a:ln>
            <a:noFill/>
          </a:ln>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t="9811" b="8885"/>
          <a:stretch/>
        </p:blipFill>
        <p:spPr>
          <a:xfrm>
            <a:off x="4858170" y="3712933"/>
            <a:ext cx="4543979" cy="2611870"/>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25</a:t>
            </a:fld>
            <a:endParaRPr kumimoji="1" lang="ja-JP" altLang="en-US" sz="1200"/>
          </a:p>
        </p:txBody>
      </p:sp>
    </p:spTree>
    <p:extLst>
      <p:ext uri="{BB962C8B-B14F-4D97-AF65-F5344CB8AC3E}">
        <p14:creationId xmlns:p14="http://schemas.microsoft.com/office/powerpoint/2010/main" val="395448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②経済、社会、環境の統合による課題解決と新しい価値の創造</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520713" y="741279"/>
            <a:ext cx="4428372" cy="2976499"/>
          </a:xfrm>
          <a:prstGeom prst="rect">
            <a:avLst/>
          </a:prstGeom>
        </p:spPr>
      </p:pic>
      <p:sp>
        <p:nvSpPr>
          <p:cNvPr id="10" name="テキスト ボックス 9"/>
          <p:cNvSpPr txBox="1"/>
          <p:nvPr/>
        </p:nvSpPr>
        <p:spPr>
          <a:xfrm>
            <a:off x="367886" y="3717778"/>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社会課題の併記</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ja-JP" altLang="en-US" b="1" dirty="0">
                <a:latin typeface="Meiryo UI" panose="020B0604030504040204" pitchFamily="50" charset="-128"/>
                <a:ea typeface="Meiryo UI" panose="020B0604030504040204" pitchFamily="50" charset="-128"/>
              </a:rPr>
              <a:t>○　経済的な視点の包摂</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（ビジネスなど、自己メリット追及型の課題解決アプローチの許容）</a:t>
            </a: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26</a:t>
            </a:fld>
            <a:endParaRPr kumimoji="1" lang="ja-JP" altLang="en-US" sz="1200"/>
          </a:p>
        </p:txBody>
      </p:sp>
    </p:spTree>
    <p:extLst>
      <p:ext uri="{BB962C8B-B14F-4D97-AF65-F5344CB8AC3E}">
        <p14:creationId xmlns:p14="http://schemas.microsoft.com/office/powerpoint/2010/main" val="4181041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③誰一人取り残さない</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6" name="正方形/長方形 5"/>
          <p:cNvSpPr/>
          <p:nvPr/>
        </p:nvSpPr>
        <p:spPr>
          <a:xfrm>
            <a:off x="409889" y="2486217"/>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社会的に弱い立場にある人々を含め</a:t>
            </a:r>
            <a:r>
              <a:rPr lang="ja-JP" altLang="en-US" dirty="0">
                <a:latin typeface="Meiryo UI" panose="020B0604030504040204" pitchFamily="50" charset="-128"/>
                <a:ea typeface="Meiryo UI" panose="020B0604030504040204" pitchFamily="50" charset="-128"/>
              </a:rPr>
              <a:t>、あらゆる人を</a:t>
            </a:r>
            <a:r>
              <a:rPr lang="ja-JP" altLang="ja-JP" dirty="0">
                <a:latin typeface="Meiryo UI" panose="020B0604030504040204" pitchFamily="50" charset="-128"/>
                <a:ea typeface="Meiryo UI" panose="020B0604030504040204" pitchFamily="50" charset="-128"/>
              </a:rPr>
              <a:t>、排除や摩擦、孤独や孤立から援護し、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340992" y="3323545"/>
            <a:ext cx="9282072" cy="34163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野心的（背伸び）</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支えあいの精神</a:t>
            </a:r>
            <a:endParaRPr kumimoji="1" lang="en-US" altLang="ja-JP" b="1" dirty="0">
              <a:latin typeface="Meiryo UI" panose="020B0604030504040204" pitchFamily="50" charset="-128"/>
              <a:ea typeface="Meiryo UI" panose="020B0604030504040204" pitchFamily="50" charset="-128"/>
            </a:endParaRPr>
          </a:p>
          <a:p>
            <a:pPr marL="174625" indent="-174625">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27</a:t>
            </a:fld>
            <a:endParaRPr kumimoji="1" lang="ja-JP" altLang="en-US" sz="1200"/>
          </a:p>
        </p:txBody>
      </p:sp>
    </p:spTree>
    <p:extLst>
      <p:ext uri="{BB962C8B-B14F-4D97-AF65-F5344CB8AC3E}">
        <p14:creationId xmlns:p14="http://schemas.microsoft.com/office/powerpoint/2010/main" val="372623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④横串の視点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5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53906"/>
            <a:ext cx="992266" cy="10080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3143" y="1653906"/>
            <a:ext cx="992265" cy="1008000"/>
          </a:xfrm>
          <a:prstGeom prst="rect">
            <a:avLst/>
          </a:prstGeom>
        </p:spPr>
      </p:pic>
      <p:sp>
        <p:nvSpPr>
          <p:cNvPr id="12" name="右矢印 11"/>
          <p:cNvSpPr/>
          <p:nvPr/>
        </p:nvSpPr>
        <p:spPr>
          <a:xfrm>
            <a:off x="3637472"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5789757" y="183723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5"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6" name="フローチャート: 結合子 15"/>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2309856"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703045"/>
            <a:ext cx="991888" cy="1008000"/>
          </a:xfrm>
          <a:prstGeom prst="rect">
            <a:avLst/>
          </a:prstGeom>
        </p:spPr>
      </p:pic>
      <p:pic>
        <p:nvPicPr>
          <p:cNvPr id="19"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78677"/>
            <a:ext cx="1023258" cy="1008000"/>
          </a:xfrm>
          <a:prstGeom prst="rect">
            <a:avLst/>
          </a:prstGeom>
        </p:spPr>
      </p:pic>
      <p:sp>
        <p:nvSpPr>
          <p:cNvPr id="20" name="左右矢印 19"/>
          <p:cNvSpPr/>
          <p:nvPr/>
        </p:nvSpPr>
        <p:spPr>
          <a:xfrm>
            <a:off x="4461376" y="59623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28</a:t>
            </a:fld>
            <a:endParaRPr kumimoji="1" lang="ja-JP" altLang="en-US" sz="1200"/>
          </a:p>
        </p:txBody>
      </p:sp>
    </p:spTree>
    <p:extLst>
      <p:ext uri="{BB962C8B-B14F-4D97-AF65-F5344CB8AC3E}">
        <p14:creationId xmlns:p14="http://schemas.microsoft.com/office/powerpoint/2010/main" val="3776442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latin typeface="Meiryo UI" panose="020B0604030504040204" pitchFamily="50" charset="-128"/>
                <a:ea typeface="Meiryo UI" panose="020B0604030504040204" pitchFamily="50" charset="-128"/>
              </a:rPr>
              <a:t>１．</a:t>
            </a:r>
            <a:r>
              <a:rPr lang="en-US" altLang="ja-JP" sz="3600" b="1" dirty="0">
                <a:latin typeface="Meiryo UI" panose="020B0604030504040204" pitchFamily="50" charset="-128"/>
                <a:ea typeface="Meiryo UI" panose="020B0604030504040204" pitchFamily="50" charset="-128"/>
              </a:rPr>
              <a:t>SDGs</a:t>
            </a:r>
            <a:r>
              <a:rPr lang="ja-JP" altLang="en-US" sz="3600" b="1" i="1" dirty="0">
                <a:latin typeface="Meiryo UI" panose="020B0604030504040204" pitchFamily="50" charset="-128"/>
                <a:ea typeface="Meiryo UI" panose="020B0604030504040204" pitchFamily="50" charset="-128"/>
              </a:rPr>
              <a:t>とは</a:t>
            </a:r>
            <a:endParaRPr lang="en-US" altLang="ja-JP" sz="3600" b="1" i="1" dirty="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４．大阪府の取り組み</a:t>
            </a:r>
            <a:endParaRPr kumimoji="1"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５．</a:t>
            </a:r>
            <a:r>
              <a:rPr lang="en-US" altLang="ja-JP" sz="3600" b="1" i="1" dirty="0">
                <a:solidFill>
                  <a:schemeClr val="accent3"/>
                </a:solidFill>
                <a:latin typeface="Meiryo UI" panose="020B0604030504040204" pitchFamily="50" charset="-128"/>
                <a:ea typeface="Meiryo UI" panose="020B0604030504040204" pitchFamily="50" charset="-128"/>
              </a:rPr>
              <a:t>SDGs </a:t>
            </a:r>
            <a:r>
              <a:rPr lang="ja-JP" altLang="en-US" sz="3600" b="1" i="1" dirty="0">
                <a:solidFill>
                  <a:schemeClr val="accent3"/>
                </a:solidFill>
                <a:latin typeface="Meiryo UI" panose="020B0604030504040204" pitchFamily="50" charset="-128"/>
                <a:ea typeface="Meiryo UI" panose="020B0604030504040204" pitchFamily="50" charset="-128"/>
              </a:rPr>
              <a:t>と</a:t>
            </a:r>
            <a:r>
              <a:rPr lang="en-US" altLang="ja-JP" sz="3600" b="1" i="1" dirty="0">
                <a:solidFill>
                  <a:schemeClr val="accent3"/>
                </a:solidFill>
                <a:latin typeface="Meiryo UI" panose="020B0604030504040204" pitchFamily="50" charset="-128"/>
                <a:ea typeface="Meiryo UI" panose="020B0604030504040204" pitchFamily="50" charset="-128"/>
              </a:rPr>
              <a:t>2025</a:t>
            </a:r>
            <a:r>
              <a:rPr lang="ja-JP" altLang="en-US" sz="3600" b="1" i="1" dirty="0">
                <a:solidFill>
                  <a:schemeClr val="accent3"/>
                </a:solidFill>
                <a:latin typeface="Meiryo UI" panose="020B0604030504040204" pitchFamily="50" charset="-128"/>
                <a:ea typeface="Meiryo UI" panose="020B0604030504040204" pitchFamily="50" charset="-128"/>
              </a:rPr>
              <a:t>年大阪・関西万博</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2529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⑤バックキャスティング</a:t>
            </a:r>
            <a:endParaRPr kumimoji="1" lang="en-US" altLang="ja-JP" sz="20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6101" y="1189744"/>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22" name="テキスト ボックス 21"/>
          <p:cNvSpPr txBox="1"/>
          <p:nvPr/>
        </p:nvSpPr>
        <p:spPr>
          <a:xfrm>
            <a:off x="0" y="2607788"/>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23" name="直線矢印コネクタ 22"/>
          <p:cNvCxnSpPr/>
          <p:nvPr/>
        </p:nvCxnSpPr>
        <p:spPr>
          <a:xfrm>
            <a:off x="5080000" y="3436057"/>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4" name="フローチャート: 結合子 23"/>
          <p:cNvSpPr/>
          <p:nvPr/>
        </p:nvSpPr>
        <p:spPr>
          <a:xfrm>
            <a:off x="5171660" y="3314392"/>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5" name="フローチャート: 結合子 24"/>
          <p:cNvSpPr/>
          <p:nvPr/>
        </p:nvSpPr>
        <p:spPr>
          <a:xfrm>
            <a:off x="7036746"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6" name="フローチャート: 結合子 25"/>
          <p:cNvSpPr/>
          <p:nvPr/>
        </p:nvSpPr>
        <p:spPr>
          <a:xfrm>
            <a:off x="9028832" y="3332763"/>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5104395"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28" name="テキスト ボックス 27"/>
          <p:cNvSpPr txBox="1"/>
          <p:nvPr/>
        </p:nvSpPr>
        <p:spPr>
          <a:xfrm>
            <a:off x="6969481" y="3587851"/>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29" name="テキスト ボックス 28"/>
          <p:cNvSpPr txBox="1"/>
          <p:nvPr/>
        </p:nvSpPr>
        <p:spPr>
          <a:xfrm>
            <a:off x="8969731" y="3595766"/>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30" name="右矢印 29"/>
          <p:cNvSpPr/>
          <p:nvPr/>
        </p:nvSpPr>
        <p:spPr>
          <a:xfrm rot="20981710">
            <a:off x="5315539" y="2630912"/>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右矢印 30"/>
          <p:cNvSpPr/>
          <p:nvPr/>
        </p:nvSpPr>
        <p:spPr>
          <a:xfrm rot="20981710">
            <a:off x="7460324" y="2273916"/>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右矢印 31"/>
          <p:cNvSpPr/>
          <p:nvPr/>
        </p:nvSpPr>
        <p:spPr>
          <a:xfrm rot="19185854">
            <a:off x="7162973" y="1738079"/>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8850086" y="81287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34" name="上カーブ矢印 33"/>
          <p:cNvSpPr/>
          <p:nvPr/>
        </p:nvSpPr>
        <p:spPr>
          <a:xfrm rot="8719183">
            <a:off x="6782595" y="1303123"/>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5" name="上カーブ矢印 34"/>
          <p:cNvSpPr/>
          <p:nvPr/>
        </p:nvSpPr>
        <p:spPr>
          <a:xfrm rot="20927056">
            <a:off x="5411336" y="2927832"/>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6" name="上カーブ矢印 35"/>
          <p:cNvSpPr/>
          <p:nvPr/>
        </p:nvSpPr>
        <p:spPr>
          <a:xfrm rot="20927056">
            <a:off x="7413665" y="2583286"/>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37" name="角丸四角形 36"/>
          <p:cNvSpPr/>
          <p:nvPr/>
        </p:nvSpPr>
        <p:spPr>
          <a:xfrm>
            <a:off x="8875838" y="1662794"/>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11964" y="4193065"/>
            <a:ext cx="9282072"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社会課題解決のイメージの変革</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できない言い訳をしない</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39"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29</a:t>
            </a:fld>
            <a:endParaRPr kumimoji="1" lang="ja-JP" altLang="en-US" sz="1200"/>
          </a:p>
        </p:txBody>
      </p:sp>
    </p:spTree>
    <p:extLst>
      <p:ext uri="{BB962C8B-B14F-4D97-AF65-F5344CB8AC3E}">
        <p14:creationId xmlns:p14="http://schemas.microsoft.com/office/powerpoint/2010/main" val="2961683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⑥ルールを決めた必達目標ではなく、各主体がめざすべき目標を作る</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349" y="1181388"/>
            <a:ext cx="9387301" cy="258532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年にあるべきゴールのみを提示（⇔京都議定書等）</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例：「リサイクルを心がける」、「困っている人には声をかける」、「健康のために走る」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世界の共通目標と、個人や地域の取組みがつながる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のターゲットとのロジックを整理する</a:t>
            </a:r>
            <a:endParaRPr kumimoji="1" lang="en-US" altLang="ja-JP" dirty="0">
              <a:latin typeface="Meiryo UI" panose="020B0604030504040204" pitchFamily="50" charset="-128"/>
              <a:ea typeface="Meiryo UI" panose="020B0604030504040204" pitchFamily="50" charset="-128"/>
            </a:endParaRPr>
          </a:p>
        </p:txBody>
      </p:sp>
      <p:pic>
        <p:nvPicPr>
          <p:cNvPr id="42" name="図 41"/>
          <p:cNvPicPr>
            <a:picLocks noChangeAspect="1"/>
          </p:cNvPicPr>
          <p:nvPr/>
        </p:nvPicPr>
        <p:blipFill rotWithShape="1">
          <a:blip r:embed="rId3" cstate="print">
            <a:extLst>
              <a:ext uri="{28A0092B-C50C-407E-A947-70E740481C1C}">
                <a14:useLocalDpi xmlns:a14="http://schemas.microsoft.com/office/drawing/2010/main" val="0"/>
              </a:ext>
            </a:extLst>
          </a:blip>
          <a:srcRect t="9811" b="8885"/>
          <a:stretch/>
        </p:blipFill>
        <p:spPr>
          <a:xfrm>
            <a:off x="2677242" y="3915177"/>
            <a:ext cx="4695107" cy="2698738"/>
          </a:xfrm>
          <a:prstGeom prst="rect">
            <a:avLst/>
          </a:prstGeom>
        </p:spPr>
      </p:pic>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30</a:t>
            </a:fld>
            <a:endParaRPr kumimoji="1" lang="ja-JP" altLang="en-US" sz="1200"/>
          </a:p>
        </p:txBody>
      </p:sp>
    </p:spTree>
    <p:extLst>
      <p:ext uri="{BB962C8B-B14F-4D97-AF65-F5344CB8AC3E}">
        <p14:creationId xmlns:p14="http://schemas.microsoft.com/office/powerpoint/2010/main" val="2194842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31</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tx1"/>
                </a:solidFill>
                <a:latin typeface="Meiryo UI" panose="020B0604030504040204" pitchFamily="50" charset="-128"/>
                <a:ea typeface="Meiryo UI" panose="020B0604030504040204" pitchFamily="50" charset="-128"/>
              </a:rPr>
              <a:t>４．大阪府の取り組み</a:t>
            </a:r>
            <a:endParaRPr kumimoji="1" lang="en-US" altLang="ja-JP" sz="3600" b="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５．</a:t>
            </a:r>
            <a:r>
              <a:rPr lang="en-US" altLang="ja-JP" sz="3600" b="1" i="1" dirty="0">
                <a:solidFill>
                  <a:schemeClr val="accent3"/>
                </a:solidFill>
                <a:latin typeface="Meiryo UI" panose="020B0604030504040204" pitchFamily="50" charset="-128"/>
                <a:ea typeface="Meiryo UI" panose="020B0604030504040204" pitchFamily="50" charset="-128"/>
              </a:rPr>
              <a:t>SDGs </a:t>
            </a:r>
            <a:r>
              <a:rPr lang="ja-JP" altLang="en-US" sz="3600" b="1" i="1" dirty="0">
                <a:solidFill>
                  <a:schemeClr val="accent3"/>
                </a:solidFill>
                <a:latin typeface="Meiryo UI" panose="020B0604030504040204" pitchFamily="50" charset="-128"/>
                <a:ea typeface="Meiryo UI" panose="020B0604030504040204" pitchFamily="50" charset="-128"/>
              </a:rPr>
              <a:t>と</a:t>
            </a:r>
            <a:r>
              <a:rPr lang="en-US" altLang="ja-JP" sz="3600" b="1" i="1" dirty="0">
                <a:solidFill>
                  <a:schemeClr val="accent3"/>
                </a:solidFill>
                <a:latin typeface="Meiryo UI" panose="020B0604030504040204" pitchFamily="50" charset="-128"/>
                <a:ea typeface="Meiryo UI" panose="020B0604030504040204" pitchFamily="50" charset="-128"/>
              </a:rPr>
              <a:t>2025</a:t>
            </a:r>
            <a:r>
              <a:rPr lang="ja-JP" altLang="en-US" sz="3600" b="1" i="1" dirty="0">
                <a:solidFill>
                  <a:schemeClr val="accent3"/>
                </a:solidFill>
                <a:latin typeface="Meiryo UI" panose="020B0604030504040204" pitchFamily="50" charset="-128"/>
                <a:ea typeface="Meiryo UI" panose="020B0604030504040204" pitchFamily="50" charset="-128"/>
              </a:rPr>
              <a:t>年大阪・関西万博</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120918"/>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0178032"/>
              </p:ext>
            </p:extLst>
          </p:nvPr>
        </p:nvGraphicFramePr>
        <p:xfrm>
          <a:off x="57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a:latin typeface="Meiryo UI" panose="020B0604030504040204" pitchFamily="50" charset="-128"/>
                          <a:ea typeface="Meiryo UI" panose="020B0604030504040204" pitchFamily="50" charset="-128"/>
                        </a:rPr>
                        <a:t>大阪府の取組み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国の動き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a:latin typeface="Meiryo UI" panose="020B0604030504040204" pitchFamily="50" charset="-128"/>
                          <a:ea typeface="Meiryo UI" panose="020B0604030504040204" pitchFamily="50" charset="-128"/>
                        </a:rPr>
                        <a:t>関連項目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154847">
                <a:tc>
                  <a:txBody>
                    <a:bodyPr/>
                    <a:lstStyle/>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800" b="1" dirty="0">
                        <a:latin typeface="Meiryo UI" panose="020B0604030504040204" pitchFamily="50" charset="-128"/>
                        <a:ea typeface="Meiryo UI" panose="020B0604030504040204" pitchFamily="50" charset="-128"/>
                      </a:endParaRPr>
                    </a:p>
                    <a:p>
                      <a:endParaRPr kumimoji="1" lang="en-US" altLang="ja-JP" sz="1800" b="1" dirty="0">
                        <a:solidFill>
                          <a:srgbClr val="FF0000"/>
                        </a:solidFill>
                        <a:latin typeface="Meiryo UI" panose="020B0604030504040204" pitchFamily="50" charset="-128"/>
                        <a:ea typeface="Meiryo UI" panose="020B0604030504040204" pitchFamily="50" charset="-128"/>
                      </a:endParaRPr>
                    </a:p>
                    <a:p>
                      <a:endParaRPr kumimoji="1" lang="en-US" altLang="ja-JP" sz="1400" b="1" dirty="0">
                        <a:solidFill>
                          <a:srgbClr val="FF0000"/>
                        </a:solidFill>
                        <a:latin typeface="Meiryo UI" panose="020B0604030504040204" pitchFamily="50" charset="-128"/>
                        <a:ea typeface="Meiryo UI" panose="020B0604030504040204" pitchFamily="50" charset="-128"/>
                      </a:endParaRPr>
                    </a:p>
                    <a:p>
                      <a:r>
                        <a:rPr kumimoji="1" lang="en-US" altLang="ja-JP" sz="1400" b="1" dirty="0">
                          <a:solidFill>
                            <a:srgbClr val="FF0000"/>
                          </a:solidFill>
                          <a:latin typeface="Meiryo UI" panose="020B0604030504040204" pitchFamily="50" charset="-128"/>
                          <a:ea typeface="Meiryo UI" panose="020B0604030504040204" pitchFamily="50" charset="-128"/>
                        </a:rPr>
                        <a:t>2018</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4</a:t>
                      </a:r>
                      <a:r>
                        <a:rPr kumimoji="1" lang="ja-JP" altLang="en-US" sz="1400" b="1" dirty="0">
                          <a:solidFill>
                            <a:srgbClr val="FF0000"/>
                          </a:solidFill>
                          <a:latin typeface="Meiryo UI" panose="020B0604030504040204" pitchFamily="50" charset="-128"/>
                          <a:ea typeface="Meiryo UI" panose="020B0604030504040204" pitchFamily="50" charset="-128"/>
                        </a:rPr>
                        <a:t>月　大阪府</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a:solidFill>
                          <a:srgbClr val="FF0000"/>
                        </a:solidFill>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endParaRPr kumimoji="1" lang="en-US" altLang="ja-JP" sz="1400" b="0" dirty="0">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a:solidFill>
                            <a:srgbClr val="FF0000"/>
                          </a:solidFill>
                          <a:latin typeface="Meiryo UI" panose="020B0604030504040204" pitchFamily="50" charset="-128"/>
                          <a:ea typeface="Meiryo UI" panose="020B0604030504040204" pitchFamily="50" charset="-128"/>
                        </a:rPr>
                        <a:t>2020</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3</a:t>
                      </a:r>
                      <a:r>
                        <a:rPr kumimoji="1" lang="ja-JP" altLang="en-US" sz="1400" b="1" dirty="0">
                          <a:solidFill>
                            <a:srgbClr val="FF0000"/>
                          </a:solidFill>
                          <a:latin typeface="Meiryo UI" panose="020B0604030504040204" pitchFamily="50" charset="-128"/>
                          <a:ea typeface="Meiryo UI" panose="020B0604030504040204" pitchFamily="50" charset="-128"/>
                        </a:rPr>
                        <a:t>月　</a:t>
                      </a:r>
                      <a:r>
                        <a:rPr kumimoji="1" lang="en-US" altLang="ja-JP" sz="1400" b="1" dirty="0">
                          <a:solidFill>
                            <a:srgbClr val="FF0000"/>
                          </a:solidFill>
                          <a:latin typeface="Meiryo UI" panose="020B0604030504040204" pitchFamily="50" charset="-128"/>
                          <a:ea typeface="Meiryo UI" panose="020B0604030504040204" pitchFamily="50" charset="-128"/>
                        </a:rPr>
                        <a:t>Osaka</a:t>
                      </a:r>
                      <a:r>
                        <a:rPr kumimoji="1" lang="ja-JP" altLang="en-US" sz="1400" b="1" dirty="0">
                          <a:solidFill>
                            <a:srgbClr val="FF0000"/>
                          </a:solidFill>
                          <a:latin typeface="Meiryo UI" panose="020B0604030504040204" pitchFamily="50" charset="-128"/>
                          <a:ea typeface="Meiryo UI" panose="020B0604030504040204" pitchFamily="50" charset="-128"/>
                        </a:rPr>
                        <a:t> </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7</a:t>
                      </a:r>
                      <a:r>
                        <a:rPr kumimoji="1" lang="ja-JP" altLang="en-US" sz="1400" b="0" dirty="0">
                          <a:latin typeface="Meiryo UI" panose="020B0604030504040204" pitchFamily="50" charset="-128"/>
                          <a:ea typeface="Meiryo UI" panose="020B0604030504040204" pitchFamily="50" charset="-128"/>
                        </a:rPr>
                        <a:t>月　</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未来都市及び自治体</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モデル事業に採択</a:t>
                      </a:r>
                      <a:endParaRPr kumimoji="1" lang="en-US" altLang="ja-JP" sz="1400" b="0" dirty="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a:latin typeface="Meiryo UI" panose="020B0604030504040204" pitchFamily="50" charset="-128"/>
                          <a:ea typeface="Meiryo UI" panose="020B0604030504040204" pitchFamily="50" charset="-128"/>
                        </a:rPr>
                        <a:t>（大阪市と共同提案）</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a:latin typeface="Meiryo UI" panose="020B0604030504040204" pitchFamily="50" charset="-128"/>
                          <a:ea typeface="Meiryo UI" panose="020B0604030504040204" pitchFamily="50" charset="-128"/>
                        </a:rPr>
                        <a:t>2020</a:t>
                      </a:r>
                      <a:r>
                        <a:rPr kumimoji="1" lang="ja-JP" altLang="en-US" sz="1400" b="0" dirty="0">
                          <a:latin typeface="Meiryo UI" panose="020B0604030504040204" pitchFamily="50" charset="-128"/>
                          <a:ea typeface="Meiryo UI" panose="020B0604030504040204" pitchFamily="50" charset="-128"/>
                        </a:rPr>
                        <a:t>年</a:t>
                      </a:r>
                      <a:r>
                        <a:rPr kumimoji="1" lang="en-US" altLang="ja-JP" sz="1400" b="0" dirty="0">
                          <a:latin typeface="Meiryo UI" panose="020B0604030504040204" pitchFamily="50" charset="-128"/>
                          <a:ea typeface="Meiryo UI" panose="020B0604030504040204" pitchFamily="50" charset="-128"/>
                        </a:rPr>
                        <a:t>12</a:t>
                      </a:r>
                      <a:r>
                        <a:rPr kumimoji="1" lang="ja-JP" altLang="en-US" sz="1400" b="0" dirty="0">
                          <a:latin typeface="Meiryo UI" panose="020B0604030504040204" pitchFamily="50" charset="-128"/>
                          <a:ea typeface="Meiryo UI" panose="020B0604030504040204" pitchFamily="50" charset="-128"/>
                        </a:rPr>
                        <a:t>月　大阪</a:t>
                      </a:r>
                      <a:r>
                        <a:rPr kumimoji="1" lang="en-US" altLang="ja-JP" sz="1400" b="0" dirty="0">
                          <a:latin typeface="Meiryo UI" panose="020B0604030504040204" pitchFamily="50" charset="-128"/>
                          <a:ea typeface="Meiryo UI" panose="020B0604030504040204" pitchFamily="50" charset="-128"/>
                        </a:rPr>
                        <a:t>SDGs</a:t>
                      </a:r>
                      <a:r>
                        <a:rPr kumimoji="1" lang="ja-JP" altLang="en-US" sz="1400" b="0" dirty="0">
                          <a:latin typeface="Meiryo UI" panose="020B0604030504040204" pitchFamily="50" charset="-128"/>
                          <a:ea typeface="Meiryo UI" panose="020B0604030504040204" pitchFamily="50" charset="-128"/>
                        </a:rPr>
                        <a:t>ネットワーク設置</a:t>
                      </a:r>
                      <a:endParaRPr kumimoji="1" lang="en-US" altLang="ja-JP" sz="1400" b="0" dirty="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1</a:t>
                      </a:r>
                      <a:r>
                        <a:rPr kumimoji="1" lang="ja-JP" altLang="en-US" sz="1400" b="1" dirty="0">
                          <a:solidFill>
                            <a:srgbClr val="FF0000"/>
                          </a:solidFill>
                          <a:latin typeface="Meiryo UI" panose="020B0604030504040204" pitchFamily="50" charset="-128"/>
                          <a:ea typeface="Meiryo UI" panose="020B0604030504040204" pitchFamily="50" charset="-128"/>
                        </a:rPr>
                        <a:t>月　大阪</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a:solidFill>
                            <a:srgbClr val="FF0000"/>
                          </a:solidFill>
                          <a:latin typeface="Meiryo UI" panose="020B0604030504040204" pitchFamily="50" charset="-128"/>
                          <a:ea typeface="Meiryo UI" panose="020B0604030504040204" pitchFamily="50" charset="-128"/>
                        </a:rPr>
                        <a:t>2021</a:t>
                      </a:r>
                      <a:r>
                        <a:rPr kumimoji="1" lang="ja-JP" altLang="en-US" sz="1400" b="1" dirty="0">
                          <a:solidFill>
                            <a:srgbClr val="FF0000"/>
                          </a:solidFill>
                          <a:latin typeface="Meiryo UI" panose="020B0604030504040204" pitchFamily="50" charset="-128"/>
                          <a:ea typeface="Meiryo UI" panose="020B0604030504040204" pitchFamily="50" charset="-128"/>
                        </a:rPr>
                        <a:t>年</a:t>
                      </a:r>
                      <a:r>
                        <a:rPr kumimoji="1" lang="en-US" altLang="ja-JP" sz="1400" b="1" dirty="0">
                          <a:solidFill>
                            <a:srgbClr val="FF0000"/>
                          </a:solidFill>
                          <a:latin typeface="Meiryo UI" panose="020B0604030504040204" pitchFamily="50" charset="-128"/>
                          <a:ea typeface="Meiryo UI" panose="020B0604030504040204" pitchFamily="50" charset="-128"/>
                        </a:rPr>
                        <a:t>2</a:t>
                      </a:r>
                      <a:r>
                        <a:rPr kumimoji="1" lang="ja-JP" altLang="en-US" sz="1400" b="1" dirty="0">
                          <a:solidFill>
                            <a:srgbClr val="FF0000"/>
                          </a:solidFill>
                          <a:latin typeface="Meiryo UI" panose="020B0604030504040204" pitchFamily="50" charset="-128"/>
                          <a:ea typeface="Meiryo UI" panose="020B0604030504040204" pitchFamily="50" charset="-128"/>
                        </a:rPr>
                        <a:t>月～　私の</a:t>
                      </a:r>
                      <a:r>
                        <a:rPr kumimoji="1" lang="en-US" altLang="ja-JP" sz="1400" b="1" dirty="0">
                          <a:solidFill>
                            <a:srgbClr val="FF0000"/>
                          </a:solidFill>
                          <a:latin typeface="Meiryo UI" panose="020B0604030504040204" pitchFamily="50" charset="-128"/>
                          <a:ea typeface="Meiryo UI" panose="020B0604030504040204" pitchFamily="50" charset="-128"/>
                        </a:rPr>
                        <a:t>SDGs</a:t>
                      </a:r>
                      <a:r>
                        <a:rPr kumimoji="1" lang="ja-JP" altLang="en-US" sz="1400" b="1" dirty="0">
                          <a:solidFill>
                            <a:srgbClr val="FF0000"/>
                          </a:solidFill>
                          <a:latin typeface="Meiryo UI" panose="020B0604030504040204" pitchFamily="50" charset="-128"/>
                          <a:ea typeface="Meiryo UI" panose="020B0604030504040204" pitchFamily="50" charset="-128"/>
                        </a:rPr>
                        <a:t>宣言プロジェクト開始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5</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推進本部設置</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2016</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実施指針策定</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　　</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未来都市及び自治体・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モデル事業の選定開始</a:t>
                      </a:r>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2018</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6</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pPr marL="84138" indent="-84138"/>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Japan SDGs Action</a:t>
                      </a:r>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Platform</a:t>
                      </a:r>
                      <a:r>
                        <a:rPr kumimoji="1" lang="en-US" altLang="ja-JP" sz="1200" b="0" baseline="0" dirty="0">
                          <a:latin typeface="Meiryo UI" panose="020B0604030504040204" pitchFamily="50" charset="-128"/>
                          <a:ea typeface="Meiryo UI" panose="020B0604030504040204" pitchFamily="50" charset="-128"/>
                        </a:rPr>
                        <a:t> </a:t>
                      </a:r>
                      <a:r>
                        <a:rPr kumimoji="1" lang="ja-JP" altLang="en-US" sz="1200" b="0" dirty="0">
                          <a:latin typeface="Meiryo UI" panose="020B0604030504040204" pitchFamily="50" charset="-128"/>
                          <a:ea typeface="Meiryo UI" panose="020B0604030504040204" pitchFamily="50" charset="-128"/>
                        </a:rPr>
                        <a:t>設置</a:t>
                      </a:r>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r>
                        <a:rPr kumimoji="1" lang="en-US" altLang="ja-JP" sz="1200" b="0" dirty="0">
                          <a:latin typeface="Meiryo UI" panose="020B0604030504040204" pitchFamily="50" charset="-128"/>
                          <a:ea typeface="Meiryo UI" panose="020B0604030504040204" pitchFamily="50" charset="-128"/>
                        </a:rPr>
                        <a:t>2019</a:t>
                      </a:r>
                      <a:r>
                        <a:rPr kumimoji="1" lang="ja-JP" altLang="en-US" sz="1200" b="0" dirty="0">
                          <a:latin typeface="Meiryo UI" panose="020B0604030504040204" pitchFamily="50" charset="-128"/>
                          <a:ea typeface="Meiryo UI" panose="020B0604030504040204" pitchFamily="50" charset="-128"/>
                        </a:rPr>
                        <a:t>年</a:t>
                      </a:r>
                      <a:r>
                        <a:rPr kumimoji="1" lang="en-US" altLang="ja-JP" sz="1200" b="0" dirty="0">
                          <a:latin typeface="Meiryo UI" panose="020B0604030504040204" pitchFamily="50" charset="-128"/>
                          <a:ea typeface="Meiryo UI" panose="020B0604030504040204" pitchFamily="50" charset="-128"/>
                        </a:rPr>
                        <a:t>12</a:t>
                      </a:r>
                      <a:r>
                        <a:rPr kumimoji="1" lang="ja-JP" altLang="en-US" sz="1200" b="0" dirty="0">
                          <a:latin typeface="Meiryo UI" panose="020B0604030504040204" pitchFamily="50" charset="-128"/>
                          <a:ea typeface="Meiryo UI" panose="020B0604030504040204" pitchFamily="50" charset="-128"/>
                        </a:rPr>
                        <a:t>月</a:t>
                      </a:r>
                      <a:endParaRPr kumimoji="1" lang="en-US" altLang="ja-JP" sz="1200" b="0" dirty="0">
                        <a:latin typeface="Meiryo UI" panose="020B0604030504040204" pitchFamily="50" charset="-128"/>
                        <a:ea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rPr>
                        <a:t>　</a:t>
                      </a:r>
                      <a:r>
                        <a:rPr kumimoji="1" lang="en-US" altLang="ja-JP" sz="1200" b="0" dirty="0">
                          <a:latin typeface="Meiryo UI" panose="020B0604030504040204" pitchFamily="50" charset="-128"/>
                          <a:ea typeface="Meiryo UI" panose="020B0604030504040204" pitchFamily="50" charset="-128"/>
                        </a:rPr>
                        <a:t>SDGs</a:t>
                      </a:r>
                      <a:r>
                        <a:rPr kumimoji="1" lang="ja-JP" altLang="en-US" sz="1200" b="0" dirty="0">
                          <a:latin typeface="Meiryo UI" panose="020B0604030504040204" pitchFamily="50" charset="-128"/>
                          <a:ea typeface="Meiryo UI" panose="020B0604030504040204" pitchFamily="50" charset="-128"/>
                        </a:rPr>
                        <a:t>実施指針改定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a:solidFill>
                            <a:srgbClr val="00B050"/>
                          </a:solidFill>
                          <a:latin typeface="Meiryo UI" panose="020B0604030504040204" pitchFamily="50" charset="-128"/>
                          <a:ea typeface="Meiryo UI" panose="020B0604030504040204" pitchFamily="50" charset="-128"/>
                        </a:rPr>
                        <a:t>2015</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9</a:t>
                      </a:r>
                      <a:r>
                        <a:rPr kumimoji="1" lang="ja-JP" altLang="en-US" sz="1200" b="1" dirty="0">
                          <a:solidFill>
                            <a:srgbClr val="00B050"/>
                          </a:solidFill>
                          <a:latin typeface="Meiryo UI" panose="020B0604030504040204" pitchFamily="50" charset="-128"/>
                          <a:ea typeface="Meiryo UI" panose="020B0604030504040204" pitchFamily="50" charset="-128"/>
                        </a:rPr>
                        <a:t>月　</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a:solidFill>
                            <a:srgbClr val="00B050"/>
                          </a:solidFill>
                          <a:latin typeface="Meiryo UI" panose="020B0604030504040204" pitchFamily="50" charset="-128"/>
                          <a:ea typeface="Meiryo UI" panose="020B0604030504040204" pitchFamily="50" charset="-128"/>
                        </a:rPr>
                        <a:t>SDGs</a:t>
                      </a:r>
                      <a:r>
                        <a:rPr kumimoji="1" lang="ja-JP" altLang="en-US" sz="1200" b="1" dirty="0">
                          <a:solidFill>
                            <a:srgbClr val="00B050"/>
                          </a:solidFill>
                          <a:latin typeface="Meiryo UI" panose="020B0604030504040204" pitchFamily="50" charset="-128"/>
                          <a:ea typeface="Meiryo UI" panose="020B0604030504040204" pitchFamily="50" charset="-128"/>
                        </a:rPr>
                        <a:t>を採択</a:t>
                      </a:r>
                      <a:endParaRPr kumimoji="1" lang="en-US" altLang="ja-JP" sz="1200" b="1" dirty="0">
                        <a:solidFill>
                          <a:srgbClr val="00B050"/>
                        </a:solidFill>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endParaRPr kumimoji="1" lang="en-US" altLang="ja-JP" sz="1200" b="0" dirty="0">
                        <a:solidFill>
                          <a:srgbClr val="FF0000"/>
                        </a:solidFill>
                        <a:latin typeface="Meiryo UI" panose="020B0604030504040204" pitchFamily="50" charset="-128"/>
                        <a:ea typeface="Meiryo UI" panose="020B0604030504040204" pitchFamily="50" charset="-128"/>
                      </a:endParaRPr>
                    </a:p>
                    <a:p>
                      <a:r>
                        <a:rPr kumimoji="1" lang="en-US" altLang="ja-JP" sz="1200" b="1" dirty="0">
                          <a:solidFill>
                            <a:srgbClr val="00B050"/>
                          </a:solidFill>
                          <a:latin typeface="Meiryo UI" panose="020B0604030504040204" pitchFamily="50" charset="-128"/>
                          <a:ea typeface="Meiryo UI" panose="020B0604030504040204" pitchFamily="50" charset="-128"/>
                        </a:rPr>
                        <a:t>2018</a:t>
                      </a:r>
                      <a:r>
                        <a:rPr kumimoji="1" lang="ja-JP" altLang="en-US" sz="1200" b="1" dirty="0">
                          <a:solidFill>
                            <a:srgbClr val="00B050"/>
                          </a:solidFill>
                          <a:latin typeface="Meiryo UI" panose="020B0604030504040204" pitchFamily="50" charset="-128"/>
                          <a:ea typeface="Meiryo UI" panose="020B0604030504040204" pitchFamily="50" charset="-128"/>
                        </a:rPr>
                        <a:t>年</a:t>
                      </a:r>
                      <a:r>
                        <a:rPr kumimoji="1" lang="en-US" altLang="ja-JP" sz="1200" b="1" dirty="0">
                          <a:solidFill>
                            <a:srgbClr val="00B050"/>
                          </a:solidFill>
                          <a:latin typeface="Meiryo UI" panose="020B0604030504040204" pitchFamily="50" charset="-128"/>
                          <a:ea typeface="Meiryo UI" panose="020B0604030504040204" pitchFamily="50" charset="-128"/>
                        </a:rPr>
                        <a:t>11</a:t>
                      </a:r>
                      <a:r>
                        <a:rPr kumimoji="1" lang="ja-JP" altLang="en-US" sz="1200" b="1" dirty="0">
                          <a:solidFill>
                            <a:srgbClr val="00B050"/>
                          </a:solidFill>
                          <a:latin typeface="Meiryo UI" panose="020B0604030504040204" pitchFamily="50" charset="-128"/>
                          <a:ea typeface="Meiryo UI" panose="020B0604030504040204" pitchFamily="50" charset="-128"/>
                        </a:rPr>
                        <a:t>月</a:t>
                      </a:r>
                      <a:endParaRPr kumimoji="1" lang="en-US" altLang="ja-JP" sz="1200" b="1" dirty="0">
                        <a:solidFill>
                          <a:srgbClr val="00B050"/>
                        </a:solidFill>
                        <a:latin typeface="Meiryo UI" panose="020B0604030504040204" pitchFamily="50" charset="-128"/>
                        <a:ea typeface="Meiryo UI" panose="020B0604030504040204" pitchFamily="50" charset="-128"/>
                      </a:endParaRPr>
                    </a:p>
                    <a:p>
                      <a:r>
                        <a:rPr kumimoji="1" lang="ja-JP" altLang="en-US" sz="1200" b="1" dirty="0">
                          <a:solidFill>
                            <a:srgbClr val="00B050"/>
                          </a:solidFill>
                          <a:latin typeface="Meiryo UI" panose="020B0604030504040204" pitchFamily="50" charset="-128"/>
                          <a:ea typeface="Meiryo UI" panose="020B0604030504040204" pitchFamily="50" charset="-128"/>
                        </a:rPr>
                        <a:t>大阪・関西万博開催決定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32</a:t>
            </a:fld>
            <a:endParaRPr kumimoji="1" lang="ja-JP" altLang="en-US" sz="1200"/>
          </a:p>
        </p:txBody>
      </p:sp>
      <p:sp>
        <p:nvSpPr>
          <p:cNvPr id="9" name="テキスト ボックス 8">
            <a:extLst>
              <a:ext uri="{FF2B5EF4-FFF2-40B4-BE49-F238E27FC236}">
                <a16:creationId xmlns:a16="http://schemas.microsoft.com/office/drawing/2014/main" id="{0B1922EA-7742-4075-A6D1-D971F7C082CC}"/>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これまでの主な経過</a:t>
            </a:r>
            <a:endParaRPr kumimoji="1" lang="zh-CN" altLang="en-US" sz="2000" b="1" dirty="0">
              <a:latin typeface="Meiryo UI" panose="020B0604030504040204" pitchFamily="50" charset="-128"/>
              <a:ea typeface="Meiryo UI" panose="020B0604030504040204" pitchFamily="50" charset="-128"/>
            </a:endParaRPr>
          </a:p>
        </p:txBody>
      </p:sp>
      <p:cxnSp>
        <p:nvCxnSpPr>
          <p:cNvPr id="10" name="直線コネクタ 9">
            <a:extLst>
              <a:ext uri="{FF2B5EF4-FFF2-40B4-BE49-F238E27FC236}">
                <a16:creationId xmlns:a16="http://schemas.microsoft.com/office/drawing/2014/main" id="{166F367A-D123-4E82-8BA0-124C0E95A22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981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角丸四角形 12"/>
          <p:cNvSpPr/>
          <p:nvPr/>
        </p:nvSpPr>
        <p:spPr>
          <a:xfrm>
            <a:off x="215900" y="2754000"/>
            <a:ext cx="9512300" cy="3881411"/>
          </a:xfrm>
          <a:prstGeom prst="roundRect">
            <a:avLst>
              <a:gd name="adj" fmla="val 6633"/>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335765" y="2839500"/>
            <a:ext cx="9361040" cy="379591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になじみのなかった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新たなステークホルダーの掘り起こし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や具体的な行動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につなげる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ステークホルダー間の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として取り組むからこそできる施策を幅広く展開していく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大阪の持続的成長や、府民の豊かさ、安全・安心の実現に向け、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の理念に沿った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社会システムや価値観の変革</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33</a:t>
            </a:fld>
            <a:endParaRPr kumimoji="1" lang="ja-JP" altLang="en-US" sz="1200"/>
          </a:p>
        </p:txBody>
      </p:sp>
      <p:sp>
        <p:nvSpPr>
          <p:cNvPr id="14" name="テキスト ボックス 13"/>
          <p:cNvSpPr txBox="1"/>
          <p:nvPr/>
        </p:nvSpPr>
        <p:spPr>
          <a:xfrm>
            <a:off x="270893" y="1106135"/>
            <a:ext cx="9361040" cy="1569660"/>
          </a:xfrm>
          <a:prstGeom prst="rect">
            <a:avLst/>
          </a:prstGeom>
          <a:noFill/>
          <a:ln>
            <a:solidFill>
              <a:schemeClr val="tx1"/>
            </a:solidFill>
          </a:ln>
        </p:spPr>
        <p:txBody>
          <a:bodyPr wrap="square" rtlCol="0">
            <a:spAutoFit/>
          </a:bodyPr>
          <a:lstStyle/>
          <a:p>
            <a:pPr>
              <a:lnSpc>
                <a:spcPct val="150000"/>
              </a:lnSpc>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の新たな取組みの創出を図っていくことを目的に策定（</a:t>
            </a:r>
            <a:r>
              <a:rPr lang="en-US" altLang="ja-JP" sz="1600" dirty="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月策定）</a:t>
            </a:r>
            <a:endParaRPr kumimoji="1" lang="en-US" altLang="ja-JP" sz="1600" dirty="0">
              <a:latin typeface="Meiryo UI" panose="020B0604030504040204" pitchFamily="50" charset="-128"/>
              <a:ea typeface="Meiryo UI" panose="020B0604030504040204" pitchFamily="50" charset="-128"/>
            </a:endParaRPr>
          </a:p>
        </p:txBody>
      </p:sp>
      <p:sp>
        <p:nvSpPr>
          <p:cNvPr id="15" name="角丸四角形 14"/>
          <p:cNvSpPr/>
          <p:nvPr/>
        </p:nvSpPr>
        <p:spPr>
          <a:xfrm>
            <a:off x="215899" y="654458"/>
            <a:ext cx="4095825" cy="43143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a:solidFill>
                  <a:prstClr val="black"/>
                </a:solidFill>
                <a:latin typeface="Meiryo UI" panose="020B0604030504040204" pitchFamily="50" charset="-128"/>
                <a:ea typeface="Meiryo UI" panose="020B0604030504040204" pitchFamily="50" charset="-128"/>
              </a:rPr>
              <a:t>OSAKA</a:t>
            </a:r>
            <a:r>
              <a:rPr lang="ja-JP" altLang="en-US" dirty="0">
                <a:solidFill>
                  <a:prstClr val="black"/>
                </a:solidFill>
                <a:latin typeface="Meiryo UI" panose="020B0604030504040204" pitchFamily="50" charset="-128"/>
                <a:ea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　ビジョン策定の意義</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189DE005-B658-45FD-9EC5-BDE506B97D6F}"/>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　ビジョン①</a:t>
            </a:r>
            <a:endParaRPr kumimoji="1" lang="zh-CN" altLang="en-US" sz="2000" b="1" dirty="0">
              <a:latin typeface="Meiryo UI" panose="020B0604030504040204" pitchFamily="50" charset="-128"/>
              <a:ea typeface="Meiryo UI" panose="020B0604030504040204" pitchFamily="50" charset="-128"/>
            </a:endParaRPr>
          </a:p>
        </p:txBody>
      </p:sp>
      <p:cxnSp>
        <p:nvCxnSpPr>
          <p:cNvPr id="11" name="直線コネクタ 10">
            <a:extLst>
              <a:ext uri="{FF2B5EF4-FFF2-40B4-BE49-F238E27FC236}">
                <a16:creationId xmlns:a16="http://schemas.microsoft.com/office/drawing/2014/main" id="{322F11CE-9CF5-44FB-AF04-340BBCEE370C}"/>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60398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6166" y="966080"/>
            <a:ext cx="9415997" cy="1220847"/>
          </a:xfrm>
          <a:prstGeom prst="rect">
            <a:avLst/>
          </a:prstGeom>
          <a:solidFill>
            <a:schemeClr val="accent1">
              <a:lumMod val="20000"/>
              <a:lumOff val="80000"/>
            </a:schemeClr>
          </a:solidFill>
          <a:ln>
            <a:solidFill>
              <a:schemeClr val="accent1"/>
            </a:solidFill>
          </a:ln>
        </p:spPr>
        <p:txBody>
          <a:bodyPr wrap="square" rtlCol="0">
            <a:spAutoFit/>
          </a:bodyPr>
          <a:lstStyle/>
          <a:p>
            <a:pPr>
              <a:lnSpc>
                <a:spcPts val="2200"/>
              </a:lnSpc>
            </a:pP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　→様々なステークホルダーが連携・協調し、「大阪」が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34</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88" name="テキスト ボックス 87">
            <a:extLst>
              <a:ext uri="{FF2B5EF4-FFF2-40B4-BE49-F238E27FC236}">
                <a16:creationId xmlns:a16="http://schemas.microsoft.com/office/drawing/2014/main" id="{10DDBEC7-1506-4892-96FC-6F3914437B21}"/>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　ビジョン②</a:t>
            </a:r>
            <a:endParaRPr kumimoji="1" lang="zh-CN" altLang="en-US" sz="2000" b="1" dirty="0">
              <a:latin typeface="Meiryo UI" panose="020B0604030504040204" pitchFamily="50" charset="-128"/>
              <a:ea typeface="Meiryo UI" panose="020B0604030504040204" pitchFamily="50" charset="-128"/>
            </a:endParaRPr>
          </a:p>
        </p:txBody>
      </p:sp>
      <p:cxnSp>
        <p:nvCxnSpPr>
          <p:cNvPr id="101" name="直線コネクタ 100">
            <a:extLst>
              <a:ext uri="{FF2B5EF4-FFF2-40B4-BE49-F238E27FC236}">
                <a16:creationId xmlns:a16="http://schemas.microsoft.com/office/drawing/2014/main" id="{057E8236-CF50-4E81-8DE5-BAE24298A73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410769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735242" y="1426348"/>
            <a:ext cx="9147219" cy="5112568"/>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35</a:t>
            </a:fld>
            <a:endParaRPr kumimoji="1" lang="ja-JP" altLang="en-US" sz="1200"/>
          </a:p>
        </p:txBody>
      </p:sp>
      <p:sp>
        <p:nvSpPr>
          <p:cNvPr id="66" name="テキスト ボックス 65">
            <a:extLst>
              <a:ext uri="{FF2B5EF4-FFF2-40B4-BE49-F238E27FC236}">
                <a16:creationId xmlns:a16="http://schemas.microsoft.com/office/drawing/2014/main" id="{49B76980-4C9B-491D-973A-35841DEA7709}"/>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OSAKA</a:t>
            </a:r>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　ビジョン③</a:t>
            </a:r>
            <a:endParaRPr kumimoji="1" lang="zh-CN" altLang="en-US" sz="2000" b="1" dirty="0">
              <a:latin typeface="Meiryo UI" panose="020B0604030504040204" pitchFamily="50" charset="-128"/>
              <a:ea typeface="Meiryo UI" panose="020B0604030504040204" pitchFamily="50" charset="-128"/>
            </a:endParaRPr>
          </a:p>
        </p:txBody>
      </p:sp>
      <p:cxnSp>
        <p:nvCxnSpPr>
          <p:cNvPr id="70" name="直線コネクタ 69">
            <a:extLst>
              <a:ext uri="{FF2B5EF4-FFF2-40B4-BE49-F238E27FC236}">
                <a16:creationId xmlns:a16="http://schemas.microsoft.com/office/drawing/2014/main" id="{E89E668D-2DF1-4242-957C-89987105B523}"/>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52097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正方形/長方形 31"/>
          <p:cNvSpPr/>
          <p:nvPr/>
        </p:nvSpPr>
        <p:spPr>
          <a:xfrm>
            <a:off x="358285" y="1282818"/>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05938" y="2832756"/>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360" y="4954615"/>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1747" y="4954615"/>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6135" y="4954615"/>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0524" y="4954615"/>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64912" y="4954615"/>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9299" y="4954615"/>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73687" y="4954615"/>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28076" y="4954615"/>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82464" y="4954615"/>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36852" y="4954615"/>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91239" y="4954615"/>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45627" y="4954615"/>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0016" y="4954615"/>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54404" y="4954615"/>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08791" y="4954615"/>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63179" y="4954615"/>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17573" y="4954615"/>
            <a:ext cx="533821" cy="533821"/>
          </a:xfrm>
          <a:prstGeom prst="rect">
            <a:avLst/>
          </a:prstGeom>
        </p:spPr>
      </p:pic>
      <p:sp>
        <p:nvSpPr>
          <p:cNvPr id="71" name="正方形/長方形 70"/>
          <p:cNvSpPr/>
          <p:nvPr/>
        </p:nvSpPr>
        <p:spPr>
          <a:xfrm>
            <a:off x="157652" y="919474"/>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36</a:t>
            </a:fld>
            <a:endParaRPr kumimoji="1" lang="ja-JP" altLang="en-US" sz="1200"/>
          </a:p>
        </p:txBody>
      </p:sp>
      <p:sp>
        <p:nvSpPr>
          <p:cNvPr id="50" name="テキスト ボックス 49">
            <a:extLst>
              <a:ext uri="{FF2B5EF4-FFF2-40B4-BE49-F238E27FC236}">
                <a16:creationId xmlns:a16="http://schemas.microsoft.com/office/drawing/2014/main" id="{A761D352-6501-49AD-859A-EECFB6F7FBE0}"/>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大阪</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行動憲章</a:t>
            </a:r>
          </a:p>
        </p:txBody>
      </p:sp>
      <p:cxnSp>
        <p:nvCxnSpPr>
          <p:cNvPr id="54" name="直線コネクタ 53">
            <a:extLst>
              <a:ext uri="{FF2B5EF4-FFF2-40B4-BE49-F238E27FC236}">
                <a16:creationId xmlns:a16="http://schemas.microsoft.com/office/drawing/2014/main" id="{DEB52683-5F1F-4E6D-B233-D6B776C2E1A6}"/>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大阪府ホームページ、</a:t>
            </a:r>
            <a:r>
              <a:rPr kumimoji="1" lang="ja-JP" altLang="en-US" sz="1600" b="1" dirty="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の達成に向けた取組み、</a:t>
            </a:r>
            <a:r>
              <a:rPr kumimoji="1" lang="ja-JP" altLang="en-US" sz="16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54096" y="761610"/>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a:solidFill>
                  <a:schemeClr val="tx1"/>
                </a:solidFill>
                <a:latin typeface="Meiryo UI" panose="020B0604030504040204" pitchFamily="50" charset="-128"/>
                <a:ea typeface="Meiryo UI" panose="020B0604030504040204" pitchFamily="50" charset="-128"/>
              </a:rPr>
              <a:t>府⺠や府内企業・団体などあらゆるステークホルダーに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a:solidFill>
                  <a:schemeClr val="tx1"/>
                </a:solidFill>
                <a:latin typeface="Meiryo UI" panose="020B0604030504040204" pitchFamily="50" charset="-128"/>
                <a:ea typeface="Meiryo UI" panose="020B0604030504040204" pitchFamily="50" charset="-128"/>
              </a:rPr>
              <a:t>を知ってもらい、具体的な⾏動につなげるために策定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36AEF0C8-51A4-4776-85B4-078E67080623}"/>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p>
        </p:txBody>
      </p:sp>
      <p:cxnSp>
        <p:nvCxnSpPr>
          <p:cNvPr id="28" name="直線コネクタ 27">
            <a:extLst>
              <a:ext uri="{FF2B5EF4-FFF2-40B4-BE49-F238E27FC236}">
                <a16:creationId xmlns:a16="http://schemas.microsoft.com/office/drawing/2014/main" id="{66DA8674-C7F6-41B2-850C-02994493EC98}"/>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38</a:t>
            </a:fld>
            <a:endParaRPr kumimoji="1" lang="ja-JP" altLang="en-US"/>
          </a:p>
        </p:txBody>
      </p:sp>
      <p:sp>
        <p:nvSpPr>
          <p:cNvPr id="7" name="正方形/長方形 6"/>
          <p:cNvSpPr/>
          <p:nvPr/>
        </p:nvSpPr>
        <p:spPr>
          <a:xfrm>
            <a:off x="-303584" y="2168372"/>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000" b="1" i="1" dirty="0">
                <a:latin typeface="Meiryo UI" panose="020B0604030504040204" pitchFamily="50" charset="-128"/>
                <a:ea typeface="Meiryo UI" panose="020B0604030504040204" pitchFamily="50" charset="-128"/>
              </a:rPr>
              <a:t>目　次</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i="1" dirty="0">
                <a:solidFill>
                  <a:schemeClr val="accent3"/>
                </a:solidFill>
                <a:latin typeface="Meiryo UI" panose="020B0604030504040204" pitchFamily="50" charset="-128"/>
                <a:ea typeface="Meiryo UI" panose="020B0604030504040204" pitchFamily="50" charset="-128"/>
              </a:rPr>
              <a:t>１．</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i="1" dirty="0">
                <a:solidFill>
                  <a:schemeClr val="accent3"/>
                </a:solidFill>
                <a:latin typeface="Meiryo UI" panose="020B0604030504040204" pitchFamily="50" charset="-128"/>
                <a:ea typeface="Meiryo UI" panose="020B0604030504040204" pitchFamily="50" charset="-128"/>
              </a:rPr>
              <a:t>とは</a:t>
            </a:r>
            <a:endParaRPr lang="en-US" altLang="ja-JP" sz="3600" b="1" i="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２．なぜ</a:t>
            </a:r>
            <a:r>
              <a:rPr kumimoji="1" lang="en-US" altLang="ja-JP" sz="3600" b="1" dirty="0">
                <a:solidFill>
                  <a:schemeClr val="accent3"/>
                </a:solidFill>
                <a:latin typeface="Meiryo UI" panose="020B0604030504040204" pitchFamily="50" charset="-128"/>
                <a:ea typeface="Meiryo UI" panose="020B0604030504040204" pitchFamily="50" charset="-128"/>
              </a:rPr>
              <a:t>SDGs</a:t>
            </a:r>
          </a:p>
          <a:p>
            <a:pPr indent="631825">
              <a:lnSpc>
                <a:spcPct val="150000"/>
              </a:lnSpc>
              <a:spcBef>
                <a:spcPts val="600"/>
              </a:spcBef>
            </a:pPr>
            <a:r>
              <a:rPr lang="ja-JP" altLang="en-US" sz="3600" b="1" dirty="0">
                <a:solidFill>
                  <a:schemeClr val="accent3"/>
                </a:solidFill>
                <a:latin typeface="Meiryo UI" panose="020B0604030504040204" pitchFamily="50" charset="-128"/>
                <a:ea typeface="Meiryo UI" panose="020B0604030504040204" pitchFamily="50" charset="-128"/>
              </a:rPr>
              <a:t>３．</a:t>
            </a:r>
            <a:r>
              <a:rPr lang="en-US" altLang="ja-JP" sz="3600" b="1" dirty="0">
                <a:solidFill>
                  <a:schemeClr val="accent3"/>
                </a:solidFill>
                <a:latin typeface="Meiryo UI" panose="020B0604030504040204" pitchFamily="50" charset="-128"/>
                <a:ea typeface="Meiryo UI" panose="020B0604030504040204" pitchFamily="50" charset="-128"/>
              </a:rPr>
              <a:t>SDGs</a:t>
            </a:r>
            <a:r>
              <a:rPr lang="ja-JP" altLang="en-US" sz="3600" b="1" dirty="0">
                <a:solidFill>
                  <a:schemeClr val="accent3"/>
                </a:solidFill>
                <a:latin typeface="Meiryo UI" panose="020B0604030504040204" pitchFamily="50" charset="-128"/>
                <a:ea typeface="Meiryo UI" panose="020B0604030504040204" pitchFamily="50" charset="-128"/>
              </a:rPr>
              <a:t>に取り組む際のポイント</a:t>
            </a:r>
            <a:endParaRPr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3600" b="1" dirty="0">
                <a:solidFill>
                  <a:schemeClr val="accent3"/>
                </a:solidFill>
                <a:latin typeface="Meiryo UI" panose="020B0604030504040204" pitchFamily="50" charset="-128"/>
                <a:ea typeface="Meiryo UI" panose="020B0604030504040204" pitchFamily="50" charset="-128"/>
              </a:rPr>
              <a:t>４．大阪府の取り組み</a:t>
            </a:r>
            <a:endParaRPr kumimoji="1" lang="en-US" altLang="ja-JP" sz="3600" b="1" dirty="0">
              <a:solidFill>
                <a:schemeClr val="accent3"/>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3600" b="1" dirty="0">
                <a:solidFill>
                  <a:schemeClr val="tx1"/>
                </a:solidFill>
                <a:latin typeface="Meiryo UI" panose="020B0604030504040204" pitchFamily="50" charset="-128"/>
                <a:ea typeface="Meiryo UI" panose="020B0604030504040204" pitchFamily="50" charset="-128"/>
              </a:rPr>
              <a:t>５．</a:t>
            </a:r>
            <a:r>
              <a:rPr lang="en-US" altLang="ja-JP" sz="3600" b="1" i="1" dirty="0">
                <a:solidFill>
                  <a:schemeClr val="tx1"/>
                </a:solidFill>
                <a:latin typeface="Meiryo UI" panose="020B0604030504040204" pitchFamily="50" charset="-128"/>
                <a:ea typeface="Meiryo UI" panose="020B0604030504040204" pitchFamily="50" charset="-128"/>
              </a:rPr>
              <a:t>SDGs </a:t>
            </a:r>
            <a:r>
              <a:rPr lang="ja-JP" altLang="en-US" sz="3600" b="1" i="1" dirty="0">
                <a:solidFill>
                  <a:schemeClr val="tx1"/>
                </a:solidFill>
                <a:latin typeface="Meiryo UI" panose="020B0604030504040204" pitchFamily="50" charset="-128"/>
                <a:ea typeface="Meiryo UI" panose="020B0604030504040204" pitchFamily="50" charset="-128"/>
              </a:rPr>
              <a:t>と</a:t>
            </a:r>
            <a:r>
              <a:rPr lang="en-US" altLang="ja-JP" sz="3600" b="1" i="1" dirty="0">
                <a:solidFill>
                  <a:schemeClr val="tx1"/>
                </a:solidFill>
                <a:latin typeface="Meiryo UI" panose="020B0604030504040204" pitchFamily="50" charset="-128"/>
                <a:ea typeface="Meiryo UI" panose="020B0604030504040204" pitchFamily="50" charset="-128"/>
              </a:rPr>
              <a:t>2025</a:t>
            </a:r>
            <a:r>
              <a:rPr lang="ja-JP" altLang="en-US" sz="3600" b="1" i="1" dirty="0">
                <a:solidFill>
                  <a:schemeClr val="tx1"/>
                </a:solidFill>
                <a:latin typeface="Meiryo UI" panose="020B0604030504040204" pitchFamily="50" charset="-128"/>
                <a:ea typeface="Meiryo UI" panose="020B0604030504040204" pitchFamily="50" charset="-128"/>
              </a:rPr>
              <a:t>年大阪・関西万博</a:t>
            </a:r>
            <a:endParaRPr lang="en-US" altLang="ja-JP" sz="3600" b="1" i="1" dirty="0">
              <a:solidFill>
                <a:schemeClr val="tx1"/>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000" b="1" dirty="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97459"/>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 name="コンテンツ プレースホルダー 8"/>
          <p:cNvGraphicFramePr>
            <a:graphicFrameLocks/>
          </p:cNvGraphicFramePr>
          <p:nvPr/>
        </p:nvGraphicFramePr>
        <p:xfrm>
          <a:off x="395606" y="1584497"/>
          <a:ext cx="8991672" cy="4461304"/>
        </p:xfrm>
        <a:graphic>
          <a:graphicData uri="http://schemas.openxmlformats.org/drawingml/2006/chart">
            <c:chart xmlns:c="http://schemas.openxmlformats.org/drawingml/2006/chart" xmlns:r="http://schemas.openxmlformats.org/officeDocument/2006/relationships" r:id="rId3"/>
          </a:graphicData>
        </a:graphic>
      </p:graphicFrame>
      <p:sp>
        <p:nvSpPr>
          <p:cNvPr id="30" name="正方形/長方形 29"/>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31" name="正方形/長方形 30"/>
          <p:cNvSpPr/>
          <p:nvPr/>
        </p:nvSpPr>
        <p:spPr>
          <a:xfrm>
            <a:off x="395606" y="904865"/>
            <a:ext cx="5902578"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府民全体の認知度は、８１</a:t>
            </a:r>
            <a:r>
              <a:rPr lang="en-US" altLang="ja-JP" sz="2286" b="1" u="sng" dirty="0">
                <a:latin typeface="Meiryo UI" panose="020B0604030504040204" pitchFamily="50" charset="-128"/>
                <a:ea typeface="Meiryo UI" panose="020B0604030504040204" pitchFamily="50" charset="-128"/>
              </a:rPr>
              <a:t>.</a:t>
            </a:r>
            <a:r>
              <a:rPr lang="ja-JP" altLang="en-US" sz="2286" b="1" u="sng" dirty="0">
                <a:latin typeface="Meiryo UI" panose="020B0604030504040204" pitchFamily="50" charset="-128"/>
                <a:ea typeface="Meiryo UI" panose="020B0604030504040204" pitchFamily="50" charset="-128"/>
              </a:rPr>
              <a:t>８</a:t>
            </a:r>
            <a:r>
              <a:rPr lang="en-US" altLang="ja-JP" sz="2286" b="1" u="sng" dirty="0">
                <a:latin typeface="Meiryo UI" panose="020B0604030504040204" pitchFamily="50" charset="-128"/>
                <a:ea typeface="Meiryo UI" panose="020B0604030504040204" pitchFamily="50" charset="-128"/>
              </a:rPr>
              <a:t>%</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2022</a:t>
            </a:r>
            <a:r>
              <a:rPr lang="ja-JP" altLang="en-US" sz="1334" dirty="0">
                <a:latin typeface="Meiryo UI" panose="020B0604030504040204" pitchFamily="50" charset="-128"/>
                <a:ea typeface="Meiryo UI" panose="020B0604030504040204" pitchFamily="50" charset="-128"/>
              </a:rPr>
              <a:t>年９月時点）</a:t>
            </a:r>
            <a:endParaRPr lang="en-US" altLang="ja-JP" sz="1334" dirty="0">
              <a:latin typeface="Meiryo UI" panose="020B0604030504040204" pitchFamily="50" charset="-128"/>
              <a:ea typeface="Meiryo UI" panose="020B0604030504040204" pitchFamily="50" charset="-128"/>
            </a:endParaRPr>
          </a:p>
        </p:txBody>
      </p:sp>
      <p:sp>
        <p:nvSpPr>
          <p:cNvPr id="6" name="スライド番号プレースホルダー 3"/>
          <p:cNvSpPr>
            <a:spLocks noGrp="1"/>
          </p:cNvSpPr>
          <p:nvPr>
            <p:ph type="sldNum" sz="quarter" idx="12"/>
          </p:nvPr>
        </p:nvSpPr>
        <p:spPr>
          <a:xfrm>
            <a:off x="6899251" y="6356354"/>
            <a:ext cx="2123182" cy="365125"/>
          </a:xfrm>
        </p:spPr>
        <p:txBody>
          <a:bodyPr/>
          <a:lstStyle/>
          <a:p>
            <a:fld id="{B357E563-2009-4710-851A-B3BABD306212}" type="slidenum">
              <a:rPr kumimoji="1" lang="ja-JP" altLang="en-US" smtClean="0"/>
              <a:t>3</a:t>
            </a:fld>
            <a:endParaRPr kumimoji="1" lang="ja-JP" altLang="en-US"/>
          </a:p>
        </p:txBody>
      </p:sp>
      <p:sp>
        <p:nvSpPr>
          <p:cNvPr id="8" name="テキスト ボックス 7">
            <a:extLst>
              <a:ext uri="{FF2B5EF4-FFF2-40B4-BE49-F238E27FC236}">
                <a16:creationId xmlns:a16="http://schemas.microsoft.com/office/drawing/2014/main" id="{3802ACBF-F4F6-4901-A507-9D074B3D4E03}"/>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cxnSp>
        <p:nvCxnSpPr>
          <p:cNvPr id="9" name="直線コネクタ 8">
            <a:extLst>
              <a:ext uri="{FF2B5EF4-FFF2-40B4-BE49-F238E27FC236}">
                <a16:creationId xmlns:a16="http://schemas.microsoft.com/office/drawing/2014/main" id="{0E755B18-F5BF-4759-8AB6-7D516EB0F281}"/>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5632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39</a:t>
            </a:fld>
            <a:endParaRPr kumimoji="1" lang="ja-JP" altLang="en-US" sz="1200"/>
          </a:p>
        </p:txBody>
      </p:sp>
      <p:sp>
        <p:nvSpPr>
          <p:cNvPr id="32" name="テキスト ボックス 31">
            <a:extLst>
              <a:ext uri="{FF2B5EF4-FFF2-40B4-BE49-F238E27FC236}">
                <a16:creationId xmlns:a16="http://schemas.microsoft.com/office/drawing/2014/main" id="{86C6CAF9-17D9-4533-BF75-CA6D2456F4BC}"/>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年大阪・関西万博の関係性①</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33" name="直線コネクタ 32">
            <a:extLst>
              <a:ext uri="{FF2B5EF4-FFF2-40B4-BE49-F238E27FC236}">
                <a16:creationId xmlns:a16="http://schemas.microsoft.com/office/drawing/2014/main" id="{0A2E2EDF-1CFF-4C67-8A30-C42606D243F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59711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40</a:t>
            </a:fld>
            <a:endParaRPr kumimoji="1" lang="ja-JP" altLang="en-US" sz="1200"/>
          </a:p>
        </p:txBody>
      </p:sp>
      <p:sp>
        <p:nvSpPr>
          <p:cNvPr id="28" name="角丸四角形 27"/>
          <p:cNvSpPr/>
          <p:nvPr/>
        </p:nvSpPr>
        <p:spPr>
          <a:xfrm>
            <a:off x="192718" y="646061"/>
            <a:ext cx="2699737" cy="413660"/>
          </a:xfrm>
          <a:prstGeom prst="round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B05A00D2-3286-4F27-9AB9-109FF23C7F7D}"/>
              </a:ext>
            </a:extLst>
          </p:cNvPr>
          <p:cNvSpPr txBox="1"/>
          <p:nvPr/>
        </p:nvSpPr>
        <p:spPr>
          <a:xfrm>
            <a:off x="85188" y="99091"/>
            <a:ext cx="551588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 </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年大阪・関西万博の関係性②</a:t>
            </a:r>
            <a:endParaRPr lang="ja-JP" altLang="en-US" sz="2000" b="1" dirty="0">
              <a:solidFill>
                <a:prstClr val="black"/>
              </a:solidFill>
              <a:latin typeface="Meiryo UI" panose="020B0604030504040204" pitchFamily="50" charset="-128"/>
              <a:ea typeface="Meiryo UI" panose="020B0604030504040204" pitchFamily="50" charset="-128"/>
            </a:endParaRPr>
          </a:p>
        </p:txBody>
      </p:sp>
      <p:cxnSp>
        <p:nvCxnSpPr>
          <p:cNvPr id="29" name="直線コネクタ 28">
            <a:extLst>
              <a:ext uri="{FF2B5EF4-FFF2-40B4-BE49-F238E27FC236}">
                <a16:creationId xmlns:a16="http://schemas.microsoft.com/office/drawing/2014/main" id="{CB69598F-E3D8-4436-AA1F-8A02F8623B0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8699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03200" y="346009"/>
            <a:ext cx="4533900" cy="2875012"/>
          </a:xfrm>
          <a:prstGeom prst="rect">
            <a:avLst/>
          </a:prstGeom>
        </p:spPr>
      </p:pic>
      <p:pic>
        <p:nvPicPr>
          <p:cNvPr id="4" name="図 3"/>
          <p:cNvPicPr>
            <a:picLocks noChangeAspect="1"/>
          </p:cNvPicPr>
          <p:nvPr/>
        </p:nvPicPr>
        <p:blipFill>
          <a:blip r:embed="rId4"/>
          <a:stretch>
            <a:fillRect/>
          </a:stretch>
        </p:blipFill>
        <p:spPr>
          <a:xfrm>
            <a:off x="203200" y="3221021"/>
            <a:ext cx="4533900" cy="3524399"/>
          </a:xfrm>
          <a:prstGeom prst="rect">
            <a:avLst/>
          </a:prstGeom>
        </p:spPr>
      </p:pic>
      <p:sp>
        <p:nvSpPr>
          <p:cNvPr id="5" name="角丸四角形吹き出し 4"/>
          <p:cNvSpPr/>
          <p:nvPr/>
        </p:nvSpPr>
        <p:spPr>
          <a:xfrm>
            <a:off x="1280716" y="2793812"/>
            <a:ext cx="3456384" cy="191008"/>
          </a:xfrm>
          <a:prstGeom prst="wedgeRoundRectCallout">
            <a:avLst>
              <a:gd name="adj1" fmla="val -4868"/>
              <a:gd name="adj2" fmla="val 16673"/>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50" b="1" dirty="0">
                <a:latin typeface="Meiryo UI" panose="020B0604030504040204" pitchFamily="50" charset="-128"/>
                <a:ea typeface="Meiryo UI" panose="020B0604030504040204" pitchFamily="50" charset="-128"/>
              </a:rPr>
              <a:t>①愛称・ニックネーム</a:t>
            </a:r>
            <a:r>
              <a:rPr kumimoji="1" lang="ja-JP" altLang="en-US" sz="1050" b="1" dirty="0" smtClean="0">
                <a:latin typeface="Meiryo UI" panose="020B0604030504040204" pitchFamily="50" charset="-128"/>
                <a:ea typeface="Meiryo UI" panose="020B0604030504040204" pitchFamily="50" charset="-128"/>
              </a:rPr>
              <a:t>をご入力ください</a:t>
            </a:r>
            <a:r>
              <a:rPr kumimoji="1" lang="ja-JP" altLang="en-US" sz="900" dirty="0" smtClean="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空白でも構いません）</a:t>
            </a:r>
          </a:p>
        </p:txBody>
      </p:sp>
      <p:sp>
        <p:nvSpPr>
          <p:cNvPr id="6" name="角丸四角形吹き出し 5"/>
          <p:cNvSpPr/>
          <p:nvPr/>
        </p:nvSpPr>
        <p:spPr>
          <a:xfrm>
            <a:off x="431289" y="3642370"/>
            <a:ext cx="4077722" cy="437112"/>
          </a:xfrm>
          <a:prstGeom prst="wedgeRoundRectCallout">
            <a:avLst>
              <a:gd name="adj1" fmla="val -6802"/>
              <a:gd name="adj2" fmla="val 3555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②</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宣言を入力ください</a:t>
            </a: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（個人としてでも、従業員としてでもどちらでも構いません）</a:t>
            </a:r>
          </a:p>
        </p:txBody>
      </p:sp>
      <p:sp>
        <p:nvSpPr>
          <p:cNvPr id="7" name="角丸四角形吹き出し 6"/>
          <p:cNvSpPr/>
          <p:nvPr/>
        </p:nvSpPr>
        <p:spPr>
          <a:xfrm>
            <a:off x="439346" y="4763721"/>
            <a:ext cx="4077722" cy="296352"/>
          </a:xfrm>
          <a:prstGeom prst="wedgeRoundRectCallout">
            <a:avLst>
              <a:gd name="adj1" fmla="val -30383"/>
              <a:gd name="adj2" fmla="val 191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③記載した</a:t>
            </a:r>
            <a:r>
              <a:rPr kumimoji="1" lang="en-US" altLang="ja-JP" sz="1200" b="1" dirty="0">
                <a:latin typeface="Meiryo UI" panose="020B0604030504040204" pitchFamily="50" charset="-128"/>
                <a:ea typeface="Meiryo UI" panose="020B0604030504040204" pitchFamily="50" charset="-128"/>
              </a:rPr>
              <a:t>SDGs</a:t>
            </a:r>
            <a:r>
              <a:rPr kumimoji="1" lang="ja-JP" altLang="en-US" sz="1200" b="1" dirty="0">
                <a:latin typeface="Meiryo UI" panose="020B0604030504040204" pitchFamily="50" charset="-128"/>
                <a:ea typeface="Meiryo UI" panose="020B0604030504040204" pitchFamily="50" charset="-128"/>
              </a:rPr>
              <a:t>宣言</a:t>
            </a:r>
            <a:r>
              <a:rPr kumimoji="1" lang="ja-JP" altLang="en-US" sz="1200" b="1" dirty="0" smtClean="0">
                <a:latin typeface="Meiryo UI" panose="020B0604030504040204" pitchFamily="50" charset="-128"/>
                <a:ea typeface="Meiryo UI" panose="020B0604030504040204" pitchFamily="50" charset="-128"/>
              </a:rPr>
              <a:t>に関連</a:t>
            </a:r>
            <a:r>
              <a:rPr kumimoji="1" lang="ja-JP" altLang="en-US" sz="1200" b="1" dirty="0">
                <a:latin typeface="Meiryo UI" panose="020B0604030504040204" pitchFamily="50" charset="-128"/>
                <a:ea typeface="Meiryo UI" panose="020B0604030504040204" pitchFamily="50" charset="-128"/>
              </a:rPr>
              <a:t>すると思うゴールを入力ください</a:t>
            </a:r>
            <a:endParaRPr kumimoji="1" lang="en-US" altLang="ja-JP" sz="1200" b="1" dirty="0">
              <a:latin typeface="Meiryo UI" panose="020B0604030504040204" pitchFamily="50" charset="-128"/>
              <a:ea typeface="Meiryo UI" panose="020B0604030504040204" pitchFamily="50" charset="-128"/>
            </a:endParaRPr>
          </a:p>
        </p:txBody>
      </p:sp>
      <p:sp>
        <p:nvSpPr>
          <p:cNvPr id="8"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41</a:t>
            </a:fld>
            <a:endParaRPr kumimoji="1" lang="ja-JP" altLang="en-US" sz="1200"/>
          </a:p>
        </p:txBody>
      </p:sp>
      <p:pic>
        <p:nvPicPr>
          <p:cNvPr id="9" name="図 8"/>
          <p:cNvPicPr>
            <a:picLocks noChangeAspect="1"/>
          </p:cNvPicPr>
          <p:nvPr/>
        </p:nvPicPr>
        <p:blipFill>
          <a:blip r:embed="rId5"/>
          <a:stretch>
            <a:fillRect/>
          </a:stretch>
        </p:blipFill>
        <p:spPr>
          <a:xfrm>
            <a:off x="4892914" y="1598219"/>
            <a:ext cx="4791076" cy="2481263"/>
          </a:xfrm>
          <a:prstGeom prst="rect">
            <a:avLst/>
          </a:prstGeom>
        </p:spPr>
      </p:pic>
      <p:sp>
        <p:nvSpPr>
          <p:cNvPr id="10" name="テキスト ボックス 9"/>
          <p:cNvSpPr txBox="1"/>
          <p:nvPr/>
        </p:nvSpPr>
        <p:spPr>
          <a:xfrm>
            <a:off x="7977336" y="3214595"/>
            <a:ext cx="1440160" cy="646331"/>
          </a:xfrm>
          <a:prstGeom prst="rect">
            <a:avLst/>
          </a:prstGeom>
          <a:noFill/>
          <a:ln>
            <a:solidFill>
              <a:srgbClr val="FF0000"/>
            </a:solidFill>
          </a:ln>
        </p:spPr>
        <p:txBody>
          <a:bodyPr wrap="square" rtlCol="0">
            <a:spAutoFit/>
          </a:bodyPr>
          <a:lstStyle/>
          <a:p>
            <a:pPr algn="ctr"/>
            <a:r>
              <a:rPr kumimoji="1" lang="ja-JP" altLang="en-US" dirty="0" smtClean="0"/>
              <a:t>こちらに</a:t>
            </a:r>
            <a:endParaRPr kumimoji="1" lang="en-US" altLang="ja-JP" dirty="0" smtClean="0"/>
          </a:p>
          <a:p>
            <a:pPr algn="ctr"/>
            <a:r>
              <a:rPr kumimoji="1" lang="ja-JP" altLang="en-US" dirty="0" smtClean="0"/>
              <a:t>掲載します</a:t>
            </a:r>
            <a:endParaRPr kumimoji="1" lang="ja-JP" altLang="en-US" dirty="0"/>
          </a:p>
        </p:txBody>
      </p:sp>
    </p:spTree>
    <p:extLst>
      <p:ext uri="{BB962C8B-B14F-4D97-AF65-F5344CB8AC3E}">
        <p14:creationId xmlns:p14="http://schemas.microsoft.com/office/powerpoint/2010/main" val="27768067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4953000" y="4184650"/>
            <a:ext cx="4738052" cy="1481901"/>
          </a:xfrm>
          <a:prstGeom prst="rect">
            <a:avLst/>
          </a:prstGeom>
        </p:spPr>
      </p:pic>
      <p:pic>
        <p:nvPicPr>
          <p:cNvPr id="4" name="図 3"/>
          <p:cNvPicPr>
            <a:picLocks noChangeAspect="1"/>
          </p:cNvPicPr>
          <p:nvPr/>
        </p:nvPicPr>
        <p:blipFill>
          <a:blip r:embed="rId4"/>
          <a:stretch>
            <a:fillRect/>
          </a:stretch>
        </p:blipFill>
        <p:spPr>
          <a:xfrm>
            <a:off x="278752" y="1079531"/>
            <a:ext cx="4533900" cy="4848225"/>
          </a:xfrm>
          <a:prstGeom prst="rect">
            <a:avLst/>
          </a:prstGeom>
        </p:spPr>
      </p:pic>
      <p:sp>
        <p:nvSpPr>
          <p:cNvPr id="8" name="角丸四角形吹き出し 7"/>
          <p:cNvSpPr/>
          <p:nvPr/>
        </p:nvSpPr>
        <p:spPr>
          <a:xfrm>
            <a:off x="679579" y="5523725"/>
            <a:ext cx="3732245" cy="808062"/>
          </a:xfrm>
          <a:prstGeom prst="wedgeRoundRectCallout">
            <a:avLst>
              <a:gd name="adj1" fmla="val -26993"/>
              <a:gd name="adj2" fmla="val -16229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solidFill>
                  <a:srgbClr val="FF0000"/>
                </a:solidFill>
                <a:latin typeface="Meiryo UI" panose="020B0604030504040204" pitchFamily="50" charset="-128"/>
                <a:ea typeface="Meiryo UI" panose="020B0604030504040204" pitchFamily="50" charset="-128"/>
              </a:rPr>
              <a:t>本日</a:t>
            </a:r>
            <a:r>
              <a:rPr kumimoji="1" lang="ja-JP" altLang="en-US" dirty="0" smtClean="0">
                <a:solidFill>
                  <a:srgbClr val="FF0000"/>
                </a:solidFill>
                <a:latin typeface="Meiryo UI" panose="020B0604030504040204" pitchFamily="50" charset="-128"/>
                <a:ea typeface="Meiryo UI" panose="020B0604030504040204" pitchFamily="50" charset="-128"/>
              </a:rPr>
              <a:t>の講義を掲載いたします。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
        <p:nvSpPr>
          <p:cNvPr id="9" name="正方形/長方形 8"/>
          <p:cNvSpPr/>
          <p:nvPr/>
        </p:nvSpPr>
        <p:spPr>
          <a:xfrm>
            <a:off x="256074" y="280362"/>
            <a:ext cx="5730163" cy="477054"/>
          </a:xfrm>
          <a:prstGeom prst="rect">
            <a:avLst/>
          </a:prstGeom>
        </p:spPr>
        <p:txBody>
          <a:bodyPr wrap="square">
            <a:spAutoFit/>
          </a:bodyPr>
          <a:lstStyle/>
          <a:p>
            <a:pPr lvl="0">
              <a:lnSpc>
                <a:spcPts val="3000"/>
              </a:lnSpc>
              <a:defRPr/>
            </a:pPr>
            <a:r>
              <a:rPr kumimoji="1" lang="ja-JP" altLang="en-US" sz="2000" b="1" u="sng" dirty="0" smtClean="0">
                <a:latin typeface="Meiryo UI" panose="020B0604030504040204" pitchFamily="50" charset="-128"/>
                <a:ea typeface="Meiryo UI" panose="020B0604030504040204" pitchFamily="50" charset="-128"/>
              </a:rPr>
              <a:t>（参考）大阪府ホームページへの掲載に</a:t>
            </a:r>
            <a:r>
              <a:rPr kumimoji="1" lang="ja-JP" altLang="en-US" sz="2000" b="1" u="sng" dirty="0">
                <a:latin typeface="Meiryo UI" panose="020B0604030504040204" pitchFamily="50" charset="-128"/>
                <a:ea typeface="Meiryo UI" panose="020B0604030504040204" pitchFamily="50" charset="-128"/>
              </a:rPr>
              <a:t>ついて</a:t>
            </a:r>
            <a:endParaRPr kumimoji="1" lang="en-US" altLang="ja-JP" sz="2000" b="1" u="sng"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5166475" y="1079531"/>
            <a:ext cx="4246465" cy="2912420"/>
          </a:xfrm>
          <a:prstGeom prst="rect">
            <a:avLst/>
          </a:prstGeom>
        </p:spPr>
      </p:pic>
      <p:sp>
        <p:nvSpPr>
          <p:cNvPr id="12" name="正方形/長方形 11"/>
          <p:cNvSpPr/>
          <p:nvPr/>
        </p:nvSpPr>
        <p:spPr>
          <a:xfrm>
            <a:off x="6660329" y="3821774"/>
            <a:ext cx="1854849" cy="431785"/>
          </a:xfrm>
          <a:prstGeom prst="rect">
            <a:avLst/>
          </a:prstGeom>
        </p:spPr>
        <p:txBody>
          <a:bodyPr wrap="square">
            <a:spAutoFit/>
          </a:bodyPr>
          <a:lstStyle/>
          <a:p>
            <a:pPr lvl="0">
              <a:lnSpc>
                <a:spcPts val="3000"/>
              </a:lnSpc>
              <a:defRPr/>
            </a:pPr>
            <a:r>
              <a:rPr kumimoji="1" lang="ja-JP" altLang="en-US" sz="2000" dirty="0" smtClean="0">
                <a:latin typeface="Meiryo UI" panose="020B0604030504040204" pitchFamily="50" charset="-128"/>
                <a:ea typeface="Meiryo UI" panose="020B0604030504040204" pitchFamily="50" charset="-128"/>
              </a:rPr>
              <a:t>～中略～</a:t>
            </a:r>
            <a:endParaRPr kumimoji="1" lang="en-US" altLang="ja-JP" sz="2000" dirty="0">
              <a:latin typeface="Meiryo UI" panose="020B0604030504040204" pitchFamily="50" charset="-128"/>
              <a:ea typeface="Meiryo UI" panose="020B0604030504040204" pitchFamily="50" charset="-128"/>
            </a:endParaRPr>
          </a:p>
        </p:txBody>
      </p:sp>
      <p:sp>
        <p:nvSpPr>
          <p:cNvPr id="14" name="角丸四角形 13"/>
          <p:cNvSpPr/>
          <p:nvPr/>
        </p:nvSpPr>
        <p:spPr>
          <a:xfrm>
            <a:off x="8150514" y="4524315"/>
            <a:ext cx="1438938" cy="897937"/>
          </a:xfrm>
          <a:prstGeom prst="roundRect">
            <a:avLst/>
          </a:prstGeom>
          <a:solidFill>
            <a:srgbClr val="DEEBF7">
              <a:alpha val="30196"/>
            </a:srgb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角丸四角形吹き出し 12"/>
          <p:cNvSpPr/>
          <p:nvPr/>
        </p:nvSpPr>
        <p:spPr>
          <a:xfrm>
            <a:off x="5750661" y="5663897"/>
            <a:ext cx="3732245" cy="808062"/>
          </a:xfrm>
          <a:prstGeom prst="wedgeRoundRectCallout">
            <a:avLst>
              <a:gd name="adj1" fmla="val 32918"/>
              <a:gd name="adj2" fmla="val -95308"/>
              <a:gd name="adj3" fmla="val 16667"/>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solidFill>
                  <a:srgbClr val="FF0000"/>
                </a:solidFill>
                <a:latin typeface="Meiryo UI" panose="020B0604030504040204" pitchFamily="50" charset="-128"/>
                <a:ea typeface="Meiryo UI" panose="020B0604030504040204" pitchFamily="50" charset="-128"/>
              </a:rPr>
              <a:t>皆様の</a:t>
            </a:r>
            <a:r>
              <a:rPr kumimoji="1" lang="en-US" altLang="ja-JP" dirty="0" smtClean="0">
                <a:solidFill>
                  <a:srgbClr val="FF0000"/>
                </a:solidFill>
                <a:latin typeface="Meiryo UI" panose="020B0604030504040204" pitchFamily="50" charset="-128"/>
                <a:ea typeface="Meiryo UI" panose="020B0604030504040204" pitchFamily="50" charset="-128"/>
              </a:rPr>
              <a:t>SDGs</a:t>
            </a:r>
            <a:r>
              <a:rPr kumimoji="1" lang="ja-JP" altLang="en-US" dirty="0" smtClean="0">
                <a:solidFill>
                  <a:srgbClr val="FF0000"/>
                </a:solidFill>
                <a:latin typeface="Meiryo UI" panose="020B0604030504040204" pitchFamily="50" charset="-128"/>
                <a:ea typeface="Meiryo UI" panose="020B0604030504040204" pitchFamily="50" charset="-128"/>
              </a:rPr>
              <a:t>宣言を掲載します</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267363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TEL:06-6944-6205</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43</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l="20389" r="20514"/>
          <a:stretch/>
        </p:blipFill>
        <p:spPr bwMode="auto">
          <a:xfrm>
            <a:off x="220134" y="847472"/>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56268" y="1018265"/>
            <a:ext cx="7768695" cy="769441"/>
          </a:xfrm>
          <a:prstGeom prst="rect">
            <a:avLst/>
          </a:prstGeom>
          <a:noFill/>
        </p:spPr>
        <p:txBody>
          <a:bodyPr wrap="square" rtlCol="0">
            <a:spAutoFit/>
          </a:bodyPr>
          <a:lstStyle/>
          <a:p>
            <a:r>
              <a:rPr kumimoji="1" lang="ja-JP" altLang="en-US" sz="4400" b="1" dirty="0">
                <a:latin typeface="Meiryo UI" panose="020B0604030504040204" pitchFamily="50" charset="-128"/>
                <a:ea typeface="Meiryo UI" panose="020B0604030504040204" pitchFamily="50" charset="-128"/>
              </a:rPr>
              <a:t>「</a:t>
            </a:r>
            <a:r>
              <a:rPr kumimoji="1" lang="en-US" altLang="ja-JP" sz="4400" b="1" dirty="0">
                <a:latin typeface="Meiryo UI" panose="020B0604030504040204" pitchFamily="50" charset="-128"/>
                <a:ea typeface="Meiryo UI" panose="020B0604030504040204" pitchFamily="50" charset="-128"/>
              </a:rPr>
              <a:t>SDGs</a:t>
            </a:r>
            <a:r>
              <a:rPr kumimoji="1" lang="ja-JP" altLang="en-US" sz="4400" b="1" dirty="0">
                <a:latin typeface="Meiryo UI" panose="020B0604030504040204" pitchFamily="50" charset="-128"/>
                <a:ea typeface="Meiryo UI" panose="020B0604030504040204" pitchFamily="50" charset="-128"/>
              </a:rPr>
              <a:t>ウォッシュ」とは？</a:t>
            </a:r>
            <a:endParaRPr kumimoji="1" lang="en-US" altLang="ja-JP" sz="4400" b="1" dirty="0">
              <a:latin typeface="Meiryo UI" panose="020B0604030504040204" pitchFamily="50" charset="-128"/>
              <a:ea typeface="Meiryo UI" panose="020B0604030504040204" pitchFamily="50" charset="-128"/>
            </a:endParaRPr>
          </a:p>
        </p:txBody>
      </p:sp>
      <p:sp>
        <p:nvSpPr>
          <p:cNvPr id="4" name="正方形/長方形 3"/>
          <p:cNvSpPr/>
          <p:nvPr/>
        </p:nvSpPr>
        <p:spPr>
          <a:xfrm>
            <a:off x="329116" y="2174905"/>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220134" y="4247656"/>
            <a:ext cx="5305425" cy="2076450"/>
          </a:xfrm>
          <a:prstGeom prst="rect">
            <a:avLst/>
          </a:prstGeom>
        </p:spPr>
      </p:pic>
      <p:sp>
        <p:nvSpPr>
          <p:cNvPr id="8" name="テキスト ボックス 7"/>
          <p:cNvSpPr txBox="1"/>
          <p:nvPr/>
        </p:nvSpPr>
        <p:spPr>
          <a:xfrm>
            <a:off x="329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5882752"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4</a:t>
            </a:fld>
            <a:endParaRPr kumimoji="1" lang="ja-JP" altLang="en-US" dirty="0"/>
          </a:p>
        </p:txBody>
      </p:sp>
      <p:sp>
        <p:nvSpPr>
          <p:cNvPr id="11" name="テキスト ボックス 10">
            <a:extLst>
              <a:ext uri="{FF2B5EF4-FFF2-40B4-BE49-F238E27FC236}">
                <a16:creationId xmlns:a16="http://schemas.microsoft.com/office/drawing/2014/main" id="{DBF1D935-52D0-4A09-8946-287522259B94}"/>
              </a:ext>
            </a:extLst>
          </p:cNvPr>
          <p:cNvSpPr txBox="1"/>
          <p:nvPr/>
        </p:nvSpPr>
        <p:spPr>
          <a:xfrm>
            <a:off x="85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a:t>
            </a:r>
            <a:r>
              <a:rPr kumimoji="1" lang="ja-JP" altLang="en-US" sz="2000" b="1" dirty="0" smtClean="0">
                <a:latin typeface="Meiryo UI" panose="020B0604030504040204" pitchFamily="50" charset="-128"/>
                <a:ea typeface="Meiryo UI" panose="020B0604030504040204" pitchFamily="50" charset="-128"/>
              </a:rPr>
              <a:t>に②（</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cxnSp>
        <p:nvCxnSpPr>
          <p:cNvPr id="12" name="直線コネクタ 11">
            <a:extLst>
              <a:ext uri="{FF2B5EF4-FFF2-40B4-BE49-F238E27FC236}">
                <a16:creationId xmlns:a16="http://schemas.microsoft.com/office/drawing/2014/main" id="{27B74224-DF56-479B-81A5-6479E66509F9}"/>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468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テキスト ボックス 5"/>
          <p:cNvSpPr txBox="1"/>
          <p:nvPr/>
        </p:nvSpPr>
        <p:spPr>
          <a:xfrm>
            <a:off x="349481" y="934096"/>
            <a:ext cx="9108844" cy="186204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232926" y="3146813"/>
            <a:ext cx="4562795" cy="3034259"/>
          </a:xfrm>
          <a:prstGeom prst="rect">
            <a:avLst/>
          </a:prstGeom>
          <a:noFill/>
          <a:ln>
            <a:noFill/>
          </a:ln>
        </p:spPr>
      </p:pic>
      <p:sp>
        <p:nvSpPr>
          <p:cNvPr id="9" name="テキスト ボックス 8"/>
          <p:cNvSpPr txBox="1"/>
          <p:nvPr/>
        </p:nvSpPr>
        <p:spPr>
          <a:xfrm>
            <a:off x="0" y="6347075"/>
            <a:ext cx="3526963" cy="369332"/>
          </a:xfrm>
          <a:prstGeom prst="rect">
            <a:avLst/>
          </a:prstGeom>
          <a:noFill/>
        </p:spPr>
        <p:txBody>
          <a:bodyPr wrap="square" rtlCol="0">
            <a:spAutoFit/>
          </a:bodyPr>
          <a:lstStyle/>
          <a:p>
            <a:r>
              <a:rPr kumimoji="1" lang="ja-JP" altLang="en-US" dirty="0"/>
              <a:t>（出典）国連広報センター</a:t>
            </a:r>
          </a:p>
        </p:txBody>
      </p:sp>
      <p:pic>
        <p:nvPicPr>
          <p:cNvPr id="3" name="図 2"/>
          <p:cNvPicPr>
            <a:picLocks noChangeAspect="1"/>
          </p:cNvPicPr>
          <p:nvPr/>
        </p:nvPicPr>
        <p:blipFill>
          <a:blip r:embed="rId4"/>
          <a:stretch>
            <a:fillRect/>
          </a:stretch>
        </p:blipFill>
        <p:spPr>
          <a:xfrm>
            <a:off x="4960383" y="3102405"/>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l="20389" r="20514"/>
          <a:stretch/>
        </p:blipFill>
        <p:spPr bwMode="auto">
          <a:xfrm>
            <a:off x="8134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
        <p:nvSpPr>
          <p:cNvPr id="11" name="テキスト ボックス 10">
            <a:extLst>
              <a:ext uri="{FF2B5EF4-FFF2-40B4-BE49-F238E27FC236}">
                <a16:creationId xmlns:a16="http://schemas.microsoft.com/office/drawing/2014/main" id="{C546B35A-0761-4892-8904-89916309FE67}"/>
              </a:ext>
            </a:extLst>
          </p:cNvPr>
          <p:cNvSpPr txBox="1"/>
          <p:nvPr/>
        </p:nvSpPr>
        <p:spPr>
          <a:xfrm>
            <a:off x="85188" y="99090"/>
            <a:ext cx="7028051"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Sustainable Development Goals</a:t>
            </a:r>
            <a:r>
              <a:rPr kumimoji="1" lang="ja-JP" altLang="en-US" sz="2000" b="1" dirty="0">
                <a:latin typeface="Meiryo UI" panose="020B0604030504040204" pitchFamily="50" charset="-128"/>
                <a:ea typeface="Meiryo UI" panose="020B0604030504040204" pitchFamily="50" charset="-128"/>
              </a:rPr>
              <a:t>）とは</a:t>
            </a:r>
          </a:p>
        </p:txBody>
      </p:sp>
      <p:cxnSp>
        <p:nvCxnSpPr>
          <p:cNvPr id="13" name="直線コネクタ 12">
            <a:extLst>
              <a:ext uri="{FF2B5EF4-FFF2-40B4-BE49-F238E27FC236}">
                <a16:creationId xmlns:a16="http://schemas.microsoft.com/office/drawing/2014/main" id="{FF0C4294-B3E3-4409-858D-C052985F25BF}"/>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正方形/長方形 3"/>
          <p:cNvSpPr/>
          <p:nvPr/>
        </p:nvSpPr>
        <p:spPr>
          <a:xfrm>
            <a:off x="386247" y="2243189"/>
            <a:ext cx="4536000" cy="4324261"/>
          </a:xfrm>
          <a:prstGeom prst="rect">
            <a:avLst/>
          </a:prstGeom>
        </p:spPr>
        <p:txBody>
          <a:bodyPr wrap="square">
            <a:spAutoFit/>
          </a:bodyPr>
          <a:lstStyle/>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spcAft>
                <a:spcPts val="0"/>
              </a:spcAft>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spcAft>
                <a:spcPts val="0"/>
              </a:spcAft>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8523088" y="776534"/>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5185349" y="2525070"/>
            <a:ext cx="4536000" cy="3195747"/>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72028" y="1330729"/>
            <a:ext cx="9554408" cy="723275"/>
          </a:xfrm>
          <a:prstGeom prst="rect">
            <a:avLst/>
          </a:prstGeom>
        </p:spPr>
        <p:txBody>
          <a:bodyPr wrap="square">
            <a:spAutoFit/>
          </a:bodyPr>
          <a:lstStyle/>
          <a:p>
            <a:pPr>
              <a:spcAft>
                <a:spcPts val="0"/>
              </a:spcAft>
            </a:pP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spcAft>
                <a:spcPts val="0"/>
              </a:spcAft>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7096521" y="6029217"/>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0" name="スライド番号プレースホルダー 6"/>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85188" y="99090"/>
            <a:ext cx="6091948"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277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表 2"/>
          <p:cNvGraphicFramePr>
            <a:graphicFrameLocks noGrp="1"/>
          </p:cNvGraphicFramePr>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4781550" y="5951035"/>
            <a:ext cx="5089619" cy="253916"/>
          </a:xfrm>
          <a:prstGeom prst="rect">
            <a:avLst/>
          </a:prstGeom>
          <a:noFill/>
        </p:spPr>
        <p:txBody>
          <a:bodyPr wrap="square" rtlCol="0">
            <a:spAutoFit/>
          </a:bodyPr>
          <a:lstStyle/>
          <a:p>
            <a:pPr algn="r"/>
            <a:r>
              <a:rPr lang="ja-JP" altLang="en-US" sz="1050" dirty="0">
                <a:latin typeface="+mn-ea"/>
              </a:rPr>
              <a:t>（出典）外務省　「持続可能な開発のための</a:t>
            </a:r>
            <a:r>
              <a:rPr lang="en-US" altLang="ja-JP" sz="1050" dirty="0">
                <a:latin typeface="+mn-ea"/>
              </a:rPr>
              <a:t>2030</a:t>
            </a:r>
            <a:r>
              <a:rPr lang="ja-JP" altLang="en-US" sz="1050" dirty="0">
                <a:latin typeface="+mn-ea"/>
              </a:rPr>
              <a:t>アジェンダ（仮訳）」</a:t>
            </a:r>
          </a:p>
        </p:txBody>
      </p:sp>
      <p:sp>
        <p:nvSpPr>
          <p:cNvPr id="6" name="スライド番号プレースホルダー 8"/>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dirty="0"/>
          </a:p>
        </p:txBody>
      </p:sp>
      <p:sp>
        <p:nvSpPr>
          <p:cNvPr id="7" name="テキスト ボックス 6">
            <a:extLst>
              <a:ext uri="{FF2B5EF4-FFF2-40B4-BE49-F238E27FC236}">
                <a16:creationId xmlns:a16="http://schemas.microsoft.com/office/drawing/2014/main" id="{73DC3758-13DE-452B-9A86-A2C92E1A0385}"/>
              </a:ext>
            </a:extLst>
          </p:cNvPr>
          <p:cNvSpPr txBox="1"/>
          <p:nvPr/>
        </p:nvSpPr>
        <p:spPr>
          <a:xfrm>
            <a:off x="85188" y="99091"/>
            <a:ext cx="6163956"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a:t>
            </a:r>
          </a:p>
          <a:p>
            <a:endParaRPr kumimoji="1" lang="ja-JP" altLang="en-US" sz="2000" b="1" dirty="0">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F8629736-DEDE-45BF-BFB8-C2023DC7B3AD}"/>
              </a:ext>
            </a:extLst>
          </p:cNvPr>
          <p:cNvCxnSpPr>
            <a:cxnSpLocks/>
          </p:cNvCxnSpPr>
          <p:nvPr/>
        </p:nvCxnSpPr>
        <p:spPr>
          <a:xfrm>
            <a:off x="79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653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latin typeface="Meiryo UI" panose="020B0604030504040204" pitchFamily="50" charset="-128"/>
                <a:ea typeface="Meiryo UI" panose="020B0604030504040204" pitchFamily="50" charset="-128"/>
              </a:rPr>
              <a:t>各ゴールの課題</a:t>
            </a:r>
            <a:r>
              <a:rPr kumimoji="1" lang="en-US" altLang="ja-JP" sz="5400" dirty="0">
                <a:latin typeface="Meiryo UI" panose="020B0604030504040204" pitchFamily="50" charset="-128"/>
                <a:ea typeface="Meiryo UI" panose="020B0604030504040204" pitchFamily="50" charset="-128"/>
              </a:rPr>
              <a:t>《</a:t>
            </a:r>
            <a:r>
              <a:rPr kumimoji="1" lang="ja-JP" altLang="en-US" sz="5400" dirty="0">
                <a:latin typeface="Meiryo UI" panose="020B0604030504040204" pitchFamily="50" charset="-128"/>
                <a:ea typeface="Meiryo UI" panose="020B0604030504040204" pitchFamily="50" charset="-128"/>
              </a:rPr>
              <a:t>例</a:t>
            </a:r>
            <a:r>
              <a:rPr kumimoji="1" lang="en-US" altLang="ja-JP" sz="5400" dirty="0">
                <a:latin typeface="Meiryo UI" panose="020B0604030504040204" pitchFamily="50" charset="-128"/>
                <a:ea typeface="Meiryo UI" panose="020B0604030504040204" pitchFamily="50" charset="-128"/>
              </a:rPr>
              <a:t>》</a:t>
            </a:r>
          </a:p>
          <a:p>
            <a:pPr algn="ctr"/>
            <a:endParaRPr kumimoji="1" lang="en-US" altLang="ja-JP" sz="1500" dirty="0">
              <a:latin typeface="Meiryo UI" panose="020B0604030504040204" pitchFamily="50" charset="-128"/>
              <a:ea typeface="Meiryo UI" panose="020B0604030504040204" pitchFamily="50" charset="-128"/>
            </a:endParaRPr>
          </a:p>
          <a:p>
            <a:pPr algn="ctr"/>
            <a:r>
              <a:rPr kumimoji="1" lang="ja-JP" altLang="en-US" sz="3000" dirty="0">
                <a:latin typeface="Meiryo UI" panose="020B0604030504040204" pitchFamily="50" charset="-128"/>
                <a:ea typeface="Meiryo UI" panose="020B0604030504040204" pitchFamily="50" charset="-128"/>
              </a:rPr>
              <a:t>（どんな問題が発生しているのか）</a:t>
            </a:r>
            <a:endParaRPr kumimoji="1" lang="en-US" altLang="ja-JP" sz="3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a:p>
        </p:txBody>
      </p:sp>
    </p:spTree>
    <p:extLst>
      <p:ext uri="{BB962C8B-B14F-4D97-AF65-F5344CB8AC3E}">
        <p14:creationId xmlns:p14="http://schemas.microsoft.com/office/powerpoint/2010/main" val="18410077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4335</Words>
  <Application>Microsoft Office PowerPoint</Application>
  <PresentationFormat>A4 210 x 297 mm</PresentationFormat>
  <Paragraphs>569</Paragraphs>
  <Slides>44</Slides>
  <Notes>44</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44</vt:i4>
      </vt:variant>
    </vt:vector>
  </HeadingPairs>
  <TitlesOfParts>
    <vt:vector size="58" baseType="lpstr">
      <vt:lpstr>HGS創英角ｺﾞｼｯｸUB</vt:lpstr>
      <vt:lpstr>Meiryo UI</vt:lpstr>
      <vt:lpstr>ＭＳ Ｐゴシック</vt:lpstr>
      <vt:lpstr>ＭＳ 明朝</vt:lpstr>
      <vt:lpstr>新細明體</vt:lpstr>
      <vt:lpstr>UD デジタル 教科書体 NK-B</vt:lpstr>
      <vt:lpstr>游ゴシック</vt:lpstr>
      <vt:lpstr>游ゴシック Light</vt:lpstr>
      <vt:lpstr>Arial</vt:lpstr>
      <vt:lpstr>Bauhaus 93</vt:lpstr>
      <vt:lpstr>Calibri</vt:lpstr>
      <vt:lpstr>Calibri Light</vt:lpstr>
      <vt:lpstr>Times New Roman</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2023-05-10T10:18:43Z</dcterms:modified>
</cp:coreProperties>
</file>