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72" r:id="rId1"/>
  </p:sldMasterIdLst>
  <p:notesMasterIdLst>
    <p:notesMasterId r:id="rId16"/>
  </p:notesMasterIdLst>
  <p:sldIdLst>
    <p:sldId id="260" r:id="rId2"/>
    <p:sldId id="261" r:id="rId3"/>
    <p:sldId id="262" r:id="rId4"/>
    <p:sldId id="263" r:id="rId5"/>
    <p:sldId id="264" r:id="rId6"/>
    <p:sldId id="275" r:id="rId7"/>
    <p:sldId id="265" r:id="rId8"/>
    <p:sldId id="273" r:id="rId9"/>
    <p:sldId id="267" r:id="rId10"/>
    <p:sldId id="268" r:id="rId11"/>
    <p:sldId id="269" r:id="rId12"/>
    <p:sldId id="270" r:id="rId13"/>
    <p:sldId id="271" r:id="rId14"/>
    <p:sldId id="272" r:id="rId15"/>
  </p:sldIdLst>
  <p:sldSz cx="99060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1" autoAdjust="0"/>
    <p:restoredTop sz="94434" autoAdjust="0"/>
  </p:normalViewPr>
  <p:slideViewPr>
    <p:cSldViewPr snapToGrid="0" showGuides="1">
      <p:cViewPr varScale="1">
        <p:scale>
          <a:sx n="71" d="100"/>
          <a:sy n="71" d="100"/>
        </p:scale>
        <p:origin x="14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Sheet1!$F$1</c:f>
              <c:strCache>
                <c:ptCount val="1"/>
                <c:pt idx="0">
                  <c:v>2022年9月</c:v>
                </c:pt>
              </c:strCache>
            </c:strRef>
          </c:tx>
          <c:spPr>
            <a:pattFill prst="ltDnDiag">
              <a:fgClr>
                <a:schemeClr val="accent1"/>
              </a:fgClr>
              <a:bgClr>
                <a:schemeClr val="bg1"/>
              </a:bgClr>
            </a:pattFill>
            <a:ln>
              <a:solidFill>
                <a:schemeClr val="accent1"/>
              </a:solidFill>
            </a:ln>
            <a:effectLst/>
          </c:spPr>
          <c:invertIfNegative val="0"/>
          <c:dLbls>
            <c:dLbl>
              <c:idx val="0"/>
              <c:layout>
                <c:manualLayout>
                  <c:x val="1.3122726319756083E-3"/>
                  <c:y val="-2.440959062425707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243-4F39-A9FC-0E01656E99CA}"/>
                </c:ext>
              </c:extLst>
            </c:dLbl>
            <c:dLbl>
              <c:idx val="1"/>
              <c:layout>
                <c:manualLayout>
                  <c:x val="0"/>
                  <c:y val="-3.905534499881121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CE4-4D37-A9C8-65A0F90E9CE2}"/>
                </c:ext>
              </c:extLst>
            </c:dLbl>
            <c:dLbl>
              <c:idx val="2"/>
              <c:layout>
                <c:manualLayout>
                  <c:x val="1.3122726319755962E-3"/>
                  <c:y val="-5.5937998980051416E-18"/>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243-4F39-A9FC-0E01656E99CA}"/>
                </c:ext>
              </c:extLst>
            </c:dLbl>
            <c:dLbl>
              <c:idx val="3"/>
              <c:layout>
                <c:manualLayout>
                  <c:x val="2.6245452639512405E-3"/>
                  <c:y val="-9.763836249702808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243-4F39-A9FC-0E01656E99CA}"/>
                </c:ext>
              </c:extLst>
            </c:dLbl>
            <c:dLbl>
              <c:idx val="4"/>
              <c:layout>
                <c:manualLayout>
                  <c:x val="-1.3122726319756684E-3"/>
                  <c:y val="-2.196863156183136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CE4-4D37-A9C8-65A0F90E9CE2}"/>
                </c:ext>
              </c:extLst>
            </c:dLbl>
            <c:dLbl>
              <c:idx val="5"/>
              <c:layout>
                <c:manualLayout>
                  <c:x val="4.8116107331061614E-17"/>
                  <c:y val="-4.149630406123693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CE4-4D37-A9C8-65A0F90E9CE2}"/>
                </c:ext>
              </c:extLst>
            </c:dLbl>
            <c:dLbl>
              <c:idx val="6"/>
              <c:layout>
                <c:manualLayout>
                  <c:x val="2.6245452639512405E-3"/>
                  <c:y val="-1.952767249940566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36DD-4468-A32B-F80D86FFF13E}"/>
                </c:ext>
              </c:extLst>
            </c:dLbl>
            <c:dLbl>
              <c:idx val="7"/>
              <c:layout>
                <c:manualLayout>
                  <c:x val="1.312272631975610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6DD-4468-A32B-F80D86FFF13E}"/>
                </c:ext>
              </c:extLst>
            </c:dLbl>
            <c:dLbl>
              <c:idx val="9"/>
              <c:layout>
                <c:manualLayout>
                  <c:x val="3.9368178959268609E-3"/>
                  <c:y val="-2.440959062425701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243-4F39-A9FC-0E01656E99CA}"/>
                </c:ext>
              </c:extLst>
            </c:dLbl>
            <c:dLbl>
              <c:idx val="11"/>
              <c:layout>
                <c:manualLayout>
                  <c:x val="-3.9368178959268609E-3"/>
                  <c:y val="9.763836249702808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05F-44F4-ADB3-DEA0A21E4BF7}"/>
                </c:ext>
              </c:extLst>
            </c:dLbl>
            <c:dLbl>
              <c:idx val="12"/>
              <c:layout>
                <c:manualLayout>
                  <c:x val="1.312272631975524E-3"/>
                  <c:y val="-1.464575437455421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6DD-4468-A32B-F80D86FFF13E}"/>
                </c:ext>
              </c:extLst>
            </c:dLbl>
            <c:dLbl>
              <c:idx val="13"/>
              <c:layout>
                <c:manualLayout>
                  <c:x val="-9.6232214662123228E-17"/>
                  <c:y val="-1.952767249940561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243-4F39-A9FC-0E01656E99CA}"/>
                </c:ext>
              </c:extLst>
            </c:dLbl>
            <c:dLbl>
              <c:idx val="14"/>
              <c:layout>
                <c:manualLayout>
                  <c:x val="1.3122726319754277E-3"/>
                  <c:y val="7.322877187277106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243-4F39-A9FC-0E01656E99CA}"/>
                </c:ext>
              </c:extLst>
            </c:dLbl>
            <c:dLbl>
              <c:idx val="16"/>
              <c:layout>
                <c:manualLayout>
                  <c:x val="-1.9246442932424646E-16"/>
                  <c:y val="-5.12601403109397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6CE4-4D37-A9C8-65A0F90E9CE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貧困をなくそう（ゴール1）</c:v>
                </c:pt>
                <c:pt idx="1">
                  <c:v>飢餓をゼロに（ゴール2）</c:v>
                </c:pt>
                <c:pt idx="2">
                  <c:v>すべての人に健康と福祉を（ゴール3）</c:v>
                </c:pt>
                <c:pt idx="3">
                  <c:v>質の高い教育をみんなに（ゴール4）</c:v>
                </c:pt>
                <c:pt idx="4">
                  <c:v>ジェンダー平等を実現しよう（ゴール5）</c:v>
                </c:pt>
                <c:pt idx="5">
                  <c:v>安全な水とトイレを世界中に（ゴール6）</c:v>
                </c:pt>
                <c:pt idx="6">
                  <c:v>ｴﾈﾙｷﾞｰをみんなに、そしてｸﾘｰﾝに（ゴール7）</c:v>
                </c:pt>
                <c:pt idx="7">
                  <c:v>働きがいも経済成長も（ゴール8）</c:v>
                </c:pt>
                <c:pt idx="8">
                  <c:v>産業と技術革新の基盤をつくろう（ゴール9）</c:v>
                </c:pt>
                <c:pt idx="9">
                  <c:v>人や国の不平等をなくそう（ゴール10）</c:v>
                </c:pt>
                <c:pt idx="10">
                  <c:v>住み続けられるまちづくりを（ゴール11）</c:v>
                </c:pt>
                <c:pt idx="11">
                  <c:v>つくる責任、つかう責任（ゴール12）</c:v>
                </c:pt>
                <c:pt idx="12">
                  <c:v>気候変動に具体的な対策を（ゴール13）</c:v>
                </c:pt>
                <c:pt idx="13">
                  <c:v>海の豊かさを守ろう（ゴール14）</c:v>
                </c:pt>
                <c:pt idx="14">
                  <c:v>陸の豊かさも守ろう（ゴール15）</c:v>
                </c:pt>
                <c:pt idx="15">
                  <c:v>平和と公正をすべての人に（ゴール16）</c:v>
                </c:pt>
                <c:pt idx="16">
                  <c:v>パートナーシップで目標を達成しよう（ゴール17）</c:v>
                </c:pt>
              </c:strCache>
            </c:strRef>
          </c:cat>
          <c:val>
            <c:numRef>
              <c:f>Sheet1!$F$2:$F$18</c:f>
              <c:numCache>
                <c:formatCode>0.0"%"</c:formatCode>
                <c:ptCount val="17"/>
                <c:pt idx="0">
                  <c:v>43.3</c:v>
                </c:pt>
                <c:pt idx="1">
                  <c:v>26</c:v>
                </c:pt>
                <c:pt idx="2">
                  <c:v>45.5</c:v>
                </c:pt>
                <c:pt idx="3">
                  <c:v>34</c:v>
                </c:pt>
                <c:pt idx="4">
                  <c:v>21.6</c:v>
                </c:pt>
                <c:pt idx="5">
                  <c:v>21.8</c:v>
                </c:pt>
                <c:pt idx="6">
                  <c:v>26.5</c:v>
                </c:pt>
                <c:pt idx="7">
                  <c:v>32</c:v>
                </c:pt>
                <c:pt idx="8">
                  <c:v>23.6</c:v>
                </c:pt>
                <c:pt idx="9">
                  <c:v>22.4</c:v>
                </c:pt>
                <c:pt idx="10">
                  <c:v>40.299999999999997</c:v>
                </c:pt>
                <c:pt idx="11">
                  <c:v>21.8</c:v>
                </c:pt>
                <c:pt idx="12">
                  <c:v>24.2</c:v>
                </c:pt>
                <c:pt idx="13">
                  <c:v>23.5</c:v>
                </c:pt>
                <c:pt idx="14">
                  <c:v>21.1</c:v>
                </c:pt>
                <c:pt idx="15">
                  <c:v>29.1</c:v>
                </c:pt>
                <c:pt idx="16">
                  <c:v>23.1</c:v>
                </c:pt>
              </c:numCache>
            </c:numRef>
          </c:val>
          <c:extLst>
            <c:ext xmlns:c16="http://schemas.microsoft.com/office/drawing/2014/chart" uri="{C3380CC4-5D6E-409C-BE32-E72D297353CC}">
              <c16:uniqueId val="{00000000-3CCF-49D1-9073-116185566A85}"/>
            </c:ext>
          </c:extLst>
        </c:ser>
        <c:ser>
          <c:idx val="1"/>
          <c:order val="1"/>
          <c:tx>
            <c:strRef>
              <c:f>Sheet1!$G$1</c:f>
              <c:strCache>
                <c:ptCount val="1"/>
                <c:pt idx="0">
                  <c:v>2023年3月</c:v>
                </c:pt>
              </c:strCache>
            </c:strRef>
          </c:tx>
          <c:spPr>
            <a:solidFill>
              <a:schemeClr val="accent1"/>
            </a:solidFill>
            <a:ln>
              <a:noFill/>
            </a:ln>
            <a:effectLst/>
          </c:spPr>
          <c:invertIfNegative val="0"/>
          <c:dLbls>
            <c:dLbl>
              <c:idx val="0"/>
              <c:layout>
                <c:manualLayout>
                  <c:x val="1.0498181055804962E-2"/>
                  <c:y val="-2.2375199592020566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CE4-4D37-A9C8-65A0F90E9CE2}"/>
                </c:ext>
              </c:extLst>
            </c:dLbl>
            <c:dLbl>
              <c:idx val="1"/>
              <c:layout>
                <c:manualLayout>
                  <c:x val="7.8736357918537218E-3"/>
                  <c:y val="-2.440959062425702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CE4-4D37-A9C8-65A0F90E9CE2}"/>
                </c:ext>
              </c:extLst>
            </c:dLbl>
            <c:dLbl>
              <c:idx val="2"/>
              <c:layout>
                <c:manualLayout>
                  <c:x val="7.8736357918536976E-3"/>
                  <c:y val="2.440959062425690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CE4-4D37-A9C8-65A0F90E9CE2}"/>
                </c:ext>
              </c:extLst>
            </c:dLbl>
            <c:dLbl>
              <c:idx val="3"/>
              <c:layout>
                <c:manualLayout>
                  <c:x val="1.4434998951731823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CE4-4D37-A9C8-65A0F90E9CE2}"/>
                </c:ext>
              </c:extLst>
            </c:dLbl>
            <c:dLbl>
              <c:idx val="4"/>
              <c:layout>
                <c:manualLayout>
                  <c:x val="0"/>
                  <c:y val="4.881918124851359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CE4-4D37-A9C8-65A0F90E9CE2}"/>
                </c:ext>
              </c:extLst>
            </c:dLbl>
            <c:dLbl>
              <c:idx val="6"/>
              <c:layout>
                <c:manualLayout>
                  <c:x val="7.8736357918537218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CE4-4D37-A9C8-65A0F90E9CE2}"/>
                </c:ext>
              </c:extLst>
            </c:dLbl>
            <c:dLbl>
              <c:idx val="7"/>
              <c:layout>
                <c:manualLayout>
                  <c:x val="5.2490905279024809E-3"/>
                  <c:y val="-2.440959062425702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CE4-4D37-A9C8-65A0F90E9CE2}"/>
                </c:ext>
              </c:extLst>
            </c:dLbl>
            <c:dLbl>
              <c:idx val="8"/>
              <c:layout>
                <c:manualLayout>
                  <c:x val="7.8736357918537218E-3"/>
                  <c:y val="-4.881918124851449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CE4-4D37-A9C8-65A0F90E9CE2}"/>
                </c:ext>
              </c:extLst>
            </c:dLbl>
            <c:dLbl>
              <c:idx val="9"/>
              <c:layout>
                <c:manualLayout>
                  <c:x val="6.561363159878101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CE4-4D37-A9C8-65A0F90E9CE2}"/>
                </c:ext>
              </c:extLst>
            </c:dLbl>
            <c:dLbl>
              <c:idx val="10"/>
              <c:layout>
                <c:manualLayout>
                  <c:x val="1.0498181055804962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CE4-4D37-A9C8-65A0F90E9CE2}"/>
                </c:ext>
              </c:extLst>
            </c:dLbl>
            <c:dLbl>
              <c:idx val="11"/>
              <c:layout>
                <c:manualLayout>
                  <c:x val="-5.2490905279025772E-3"/>
                  <c:y val="-2.929150874910842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6CE4-4D37-A9C8-65A0F90E9CE2}"/>
                </c:ext>
              </c:extLst>
            </c:dLbl>
            <c:dLbl>
              <c:idx val="12"/>
              <c:layout>
                <c:manualLayout>
                  <c:x val="7.8736357918536247E-3"/>
                  <c:y val="-4.4750399184041133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6CE4-4D37-A9C8-65A0F90E9CE2}"/>
                </c:ext>
              </c:extLst>
            </c:dLbl>
            <c:dLbl>
              <c:idx val="13"/>
              <c:layout>
                <c:manualLayout>
                  <c:x val="2.6245452639512405E-3"/>
                  <c:y val="-4.881918124851401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6CE4-4D37-A9C8-65A0F90E9CE2}"/>
                </c:ext>
              </c:extLst>
            </c:dLbl>
            <c:dLbl>
              <c:idx val="14"/>
              <c:layout>
                <c:manualLayout>
                  <c:x val="-9.6232214662123228E-17"/>
                  <c:y val="-2.929150874910847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6CE4-4D37-A9C8-65A0F90E9CE2}"/>
                </c:ext>
              </c:extLst>
            </c:dLbl>
            <c:dLbl>
              <c:idx val="15"/>
              <c:layout>
                <c:manualLayout>
                  <c:x val="9.1859084238291484E-3"/>
                  <c:y val="-2.440959062425702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6CE4-4D37-A9C8-65A0F90E9CE2}"/>
                </c:ext>
              </c:extLst>
            </c:dLbl>
            <c:dLbl>
              <c:idx val="16"/>
              <c:layout>
                <c:manualLayout>
                  <c:x val="2.6245452639510479E-3"/>
                  <c:y val="2.440959062425657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6CE4-4D37-A9C8-65A0F90E9CE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貧困をなくそう（ゴール1）</c:v>
                </c:pt>
                <c:pt idx="1">
                  <c:v>飢餓をゼロに（ゴール2）</c:v>
                </c:pt>
                <c:pt idx="2">
                  <c:v>すべての人に健康と福祉を（ゴール3）</c:v>
                </c:pt>
                <c:pt idx="3">
                  <c:v>質の高い教育をみんなに（ゴール4）</c:v>
                </c:pt>
                <c:pt idx="4">
                  <c:v>ジェンダー平等を実現しよう（ゴール5）</c:v>
                </c:pt>
                <c:pt idx="5">
                  <c:v>安全な水とトイレを世界中に（ゴール6）</c:v>
                </c:pt>
                <c:pt idx="6">
                  <c:v>ｴﾈﾙｷﾞｰをみんなに、そしてｸﾘｰﾝに（ゴール7）</c:v>
                </c:pt>
                <c:pt idx="7">
                  <c:v>働きがいも経済成長も（ゴール8）</c:v>
                </c:pt>
                <c:pt idx="8">
                  <c:v>産業と技術革新の基盤をつくろう（ゴール9）</c:v>
                </c:pt>
                <c:pt idx="9">
                  <c:v>人や国の不平等をなくそう（ゴール10）</c:v>
                </c:pt>
                <c:pt idx="10">
                  <c:v>住み続けられるまちづくりを（ゴール11）</c:v>
                </c:pt>
                <c:pt idx="11">
                  <c:v>つくる責任、つかう責任（ゴール12）</c:v>
                </c:pt>
                <c:pt idx="12">
                  <c:v>気候変動に具体的な対策を（ゴール13）</c:v>
                </c:pt>
                <c:pt idx="13">
                  <c:v>海の豊かさを守ろう（ゴール14）</c:v>
                </c:pt>
                <c:pt idx="14">
                  <c:v>陸の豊かさも守ろう（ゴール15）</c:v>
                </c:pt>
                <c:pt idx="15">
                  <c:v>平和と公正をすべての人に（ゴール16）</c:v>
                </c:pt>
                <c:pt idx="16">
                  <c:v>パートナーシップで目標を達成しよう（ゴール17）</c:v>
                </c:pt>
              </c:strCache>
            </c:strRef>
          </c:cat>
          <c:val>
            <c:numRef>
              <c:f>Sheet1!$G$2:$G$18</c:f>
              <c:numCache>
                <c:formatCode>0.0"%"</c:formatCode>
                <c:ptCount val="17"/>
                <c:pt idx="0">
                  <c:v>38.700000000000003</c:v>
                </c:pt>
                <c:pt idx="1">
                  <c:v>25.3</c:v>
                </c:pt>
                <c:pt idx="2">
                  <c:v>42.8</c:v>
                </c:pt>
                <c:pt idx="3">
                  <c:v>30.6</c:v>
                </c:pt>
                <c:pt idx="4">
                  <c:v>20.100000000000001</c:v>
                </c:pt>
                <c:pt idx="5">
                  <c:v>21.7</c:v>
                </c:pt>
                <c:pt idx="6">
                  <c:v>23.8</c:v>
                </c:pt>
                <c:pt idx="7">
                  <c:v>27.3</c:v>
                </c:pt>
                <c:pt idx="8">
                  <c:v>19.8</c:v>
                </c:pt>
                <c:pt idx="9">
                  <c:v>20.2</c:v>
                </c:pt>
                <c:pt idx="10">
                  <c:v>33.6</c:v>
                </c:pt>
                <c:pt idx="11">
                  <c:v>22.1</c:v>
                </c:pt>
                <c:pt idx="12">
                  <c:v>22.6</c:v>
                </c:pt>
                <c:pt idx="13">
                  <c:v>24.4</c:v>
                </c:pt>
                <c:pt idx="14">
                  <c:v>21.3</c:v>
                </c:pt>
                <c:pt idx="15">
                  <c:v>24.7</c:v>
                </c:pt>
                <c:pt idx="16">
                  <c:v>22</c:v>
                </c:pt>
              </c:numCache>
            </c:numRef>
          </c:val>
          <c:extLst>
            <c:ext xmlns:c16="http://schemas.microsoft.com/office/drawing/2014/chart" uri="{C3380CC4-5D6E-409C-BE32-E72D297353CC}">
              <c16:uniqueId val="{00000001-3CCF-49D1-9073-116185566A85}"/>
            </c:ext>
          </c:extLst>
        </c:ser>
        <c:dLbls>
          <c:dLblPos val="outEnd"/>
          <c:showLegendKey val="0"/>
          <c:showVal val="1"/>
          <c:showCatName val="0"/>
          <c:showSerName val="0"/>
          <c:showPercent val="0"/>
          <c:showBubbleSize val="0"/>
        </c:dLbls>
        <c:gapWidth val="219"/>
        <c:overlap val="-27"/>
        <c:axId val="93577936"/>
        <c:axId val="93571280"/>
      </c:barChart>
      <c:catAx>
        <c:axId val="9357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legend>
      <c:legendPos val="b"/>
      <c:layout>
        <c:manualLayout>
          <c:xMode val="edge"/>
          <c:yMode val="edge"/>
          <c:x val="0.37880919421603954"/>
          <c:y val="0.93655659094504129"/>
          <c:w val="0.21809371837823355"/>
          <c:h val="4.69552110920254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7" rIns="91433" bIns="45717" rtlCol="0"/>
          <a:lstStyle>
            <a:lvl1pPr algn="r">
              <a:defRPr sz="1200"/>
            </a:lvl1pPr>
          </a:lstStyle>
          <a:p>
            <a:fld id="{0F0C5879-C207-4D73-ADAE-F41AE4015053}" type="datetimeFigureOut">
              <a:rPr kumimoji="1" lang="ja-JP" altLang="en-US" smtClean="0"/>
              <a:t>2023/5/17</a:t>
            </a:fld>
            <a:endParaRPr kumimoji="1" lang="ja-JP" altLang="en-US"/>
          </a:p>
        </p:txBody>
      </p:sp>
      <p:sp>
        <p:nvSpPr>
          <p:cNvPr id="4" name="スライド イメージ プレースホルダー 3"/>
          <p:cNvSpPr>
            <a:spLocks noGrp="1" noRot="1" noChangeAspect="1"/>
          </p:cNvSpPr>
          <p:nvPr>
            <p:ph type="sldImg" idx="2"/>
          </p:nvPr>
        </p:nvSpPr>
        <p:spPr>
          <a:xfrm>
            <a:off x="1095375" y="1243013"/>
            <a:ext cx="46164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8475"/>
          </a:xfrm>
          <a:prstGeom prst="rect">
            <a:avLst/>
          </a:prstGeom>
        </p:spPr>
        <p:txBody>
          <a:bodyPr vert="horz" lIns="91433" tIns="45717" rIns="91433" bIns="45717" rtlCol="0" anchor="b"/>
          <a:lstStyle>
            <a:lvl1pPr algn="r">
              <a:defRPr sz="1200"/>
            </a:lvl1pPr>
          </a:lstStyle>
          <a:p>
            <a:fld id="{F6265758-DF64-4FEF-BF39-5B494A79E479}" type="slidenum">
              <a:rPr kumimoji="1" lang="ja-JP" altLang="en-US" smtClean="0"/>
              <a:t>‹#›</a:t>
            </a:fld>
            <a:endParaRPr kumimoji="1" lang="ja-JP" altLang="en-US"/>
          </a:p>
        </p:txBody>
      </p:sp>
    </p:spTree>
    <p:extLst>
      <p:ext uri="{BB962C8B-B14F-4D97-AF65-F5344CB8AC3E}">
        <p14:creationId xmlns:p14="http://schemas.microsoft.com/office/powerpoint/2010/main" val="3840326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6265758-DF64-4FEF-BF39-5B494A79E479}" type="slidenum">
              <a:rPr kumimoji="1" lang="ja-JP" altLang="en-US" smtClean="0"/>
              <a:t>7</a:t>
            </a:fld>
            <a:endParaRPr kumimoji="1" lang="ja-JP" altLang="en-US"/>
          </a:p>
        </p:txBody>
      </p:sp>
    </p:spTree>
    <p:extLst>
      <p:ext uri="{BB962C8B-B14F-4D97-AF65-F5344CB8AC3E}">
        <p14:creationId xmlns:p14="http://schemas.microsoft.com/office/powerpoint/2010/main" val="249693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78222"/>
            <a:ext cx="8420100"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781306"/>
            <a:ext cx="7429500"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2E3C50B-D8C0-44AF-8E5C-89B6DCD4CAEE}" type="datetime1">
              <a:rPr kumimoji="1" lang="ja-JP" altLang="en-US" smtClean="0"/>
              <a:t>2023/5/17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6278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587735-3CE1-45D2-9C92-D867D9216D27}" type="datetime1">
              <a:rPr kumimoji="1" lang="ja-JP" altLang="en-US" smtClean="0"/>
              <a:t>2023/5/17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15527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83297"/>
            <a:ext cx="2135981"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83297"/>
            <a:ext cx="6284119"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E9B8DA-56B5-4158-B70A-2C37A5F4D6CE}" type="datetime1">
              <a:rPr kumimoji="1" lang="ja-JP" altLang="en-US" smtClean="0"/>
              <a:t>2023/5/17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2831755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E40889D2-C05A-4D6F-8B6E-8DCC05FAD8B5}" type="datetime1">
              <a:rPr kumimoji="1" lang="ja-JP" altLang="en-US" smtClean="0"/>
              <a:t>2023/5/17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20943"/>
            <a:ext cx="682898" cy="377917"/>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65383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235CAC-6FFF-49B7-AC71-BD905E4738A3}" type="datetime1">
              <a:rPr kumimoji="1" lang="ja-JP" altLang="en-US" smtClean="0"/>
              <a:t>2023/5/17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29020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94831"/>
            <a:ext cx="8543925"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817876"/>
            <a:ext cx="8543925"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B2C9F2D-816D-4C9C-8E93-9775826336D4}" type="datetime1">
              <a:rPr kumimoji="1" lang="ja-JP" altLang="en-US" smtClean="0"/>
              <a:t>2023/5/17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68128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916484"/>
            <a:ext cx="421005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916484"/>
            <a:ext cx="421005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633E976-3691-4ADD-B9B6-C575BCFC738C}" type="datetime1">
              <a:rPr kumimoji="1" lang="ja-JP" altLang="en-US" smtClean="0"/>
              <a:t>2023/5/17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60785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83299"/>
            <a:ext cx="8543925"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764832"/>
            <a:ext cx="4190702"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82329" y="2629749"/>
            <a:ext cx="4190702"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764832"/>
            <a:ext cx="4211340"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014913" y="2629749"/>
            <a:ext cx="4211340"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C80A88-7CD2-4BAC-A01D-911E4ACD2C9E}" type="datetime1">
              <a:rPr kumimoji="1" lang="ja-JP" altLang="en-US" smtClean="0"/>
              <a:t>2023/5/17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5966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144D7B8-86D4-40D6-A027-E17EBAA6FDE3}" type="datetime1">
              <a:rPr kumimoji="1" lang="ja-JP" altLang="en-US" smtClean="0"/>
              <a:t>2023/5/17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350196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8571B-9E1F-44B7-97CF-7F0AF1699C33}" type="datetime1">
              <a:rPr kumimoji="1" lang="ja-JP" altLang="en-US" smtClean="0"/>
              <a:t>2023/5/17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27440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79954"/>
            <a:ext cx="3194943"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1036570"/>
            <a:ext cx="5014913"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159794"/>
            <a:ext cx="3194943"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D014FB-4BE6-40E0-B7EF-F039431F8D3C}" type="datetime1">
              <a:rPr kumimoji="1" lang="ja-JP" altLang="en-US" smtClean="0"/>
              <a:t>2023/5/17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422529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79954"/>
            <a:ext cx="3194943"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1036570"/>
            <a:ext cx="5014913"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a:t>図を追加</a:t>
            </a:r>
            <a:endParaRPr lang="en-US" dirty="0"/>
          </a:p>
        </p:txBody>
      </p:sp>
      <p:sp>
        <p:nvSpPr>
          <p:cNvPr id="4" name="Text Placeholder 3"/>
          <p:cNvSpPr>
            <a:spLocks noGrp="1"/>
          </p:cNvSpPr>
          <p:nvPr>
            <p:ph type="body" sz="half" idx="2"/>
          </p:nvPr>
        </p:nvSpPr>
        <p:spPr>
          <a:xfrm>
            <a:off x="682328" y="2159794"/>
            <a:ext cx="3194943"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88EB7D-7546-49BB-9DAB-84AAB1E186DA}" type="datetime1">
              <a:rPr kumimoji="1" lang="ja-JP" altLang="en-US" smtClean="0"/>
              <a:t>2023/5/17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151431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83299"/>
            <a:ext cx="8543925"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916484"/>
            <a:ext cx="8543925"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672698"/>
            <a:ext cx="2228850"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909227D1-5AFF-45D3-8CBD-92BFA66D22B5}" type="datetime1">
              <a:rPr kumimoji="1" lang="ja-JP" altLang="en-US" smtClean="0"/>
              <a:t>2023/5/17</a:t>
            </a:fld>
            <a:endParaRPr kumimoji="1" lang="ja-JP" altLang="en-US"/>
          </a:p>
        </p:txBody>
      </p:sp>
      <p:sp>
        <p:nvSpPr>
          <p:cNvPr id="5" name="Footer Placeholder 4"/>
          <p:cNvSpPr>
            <a:spLocks noGrp="1"/>
          </p:cNvSpPr>
          <p:nvPr>
            <p:ph type="ftr" sz="quarter" idx="3"/>
          </p:nvPr>
        </p:nvSpPr>
        <p:spPr>
          <a:xfrm>
            <a:off x="3281363" y="6672698"/>
            <a:ext cx="3343275"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672698"/>
            <a:ext cx="2228850"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E58CFD95-FA7C-4346-993D-6BEE85C09632}" type="slidenum">
              <a:rPr kumimoji="1" lang="ja-JP" altLang="en-US" smtClean="0"/>
              <a:t>‹#›</a:t>
            </a:fld>
            <a:endParaRPr kumimoji="1" lang="ja-JP" altLang="en-US"/>
          </a:p>
        </p:txBody>
      </p:sp>
    </p:spTree>
    <p:extLst>
      <p:ext uri="{BB962C8B-B14F-4D97-AF65-F5344CB8AC3E}">
        <p14:creationId xmlns:p14="http://schemas.microsoft.com/office/powerpoint/2010/main" val="4090767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578325"/>
            <a:ext cx="9906000" cy="157930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kumimoji="1" lang="en-US" altLang="ja-JP" sz="2800" b="1" dirty="0">
                <a:latin typeface="Meiryo UI" panose="020B0604030504040204" pitchFamily="50" charset="-128"/>
                <a:ea typeface="Meiryo UI" panose="020B0604030504040204" pitchFamily="50" charset="-128"/>
              </a:rPr>
              <a:t>SDGs</a:t>
            </a:r>
            <a:r>
              <a:rPr kumimoji="1" lang="ja-JP" altLang="en-US" sz="2800" b="1" dirty="0">
                <a:latin typeface="Meiryo UI" panose="020B0604030504040204" pitchFamily="50" charset="-128"/>
                <a:ea typeface="Meiryo UI" panose="020B0604030504040204" pitchFamily="50" charset="-128"/>
              </a:rPr>
              <a:t>認知度調査（</a:t>
            </a:r>
            <a:r>
              <a:rPr kumimoji="1" lang="en-US" altLang="ja-JP" sz="2800" b="1" dirty="0">
                <a:latin typeface="Meiryo UI" panose="020B0604030504040204" pitchFamily="50" charset="-128"/>
                <a:ea typeface="Meiryo UI" panose="020B0604030504040204" pitchFamily="50" charset="-128"/>
              </a:rPr>
              <a:t>Q</a:t>
            </a:r>
            <a:r>
              <a:rPr kumimoji="1" lang="ja-JP" altLang="en-US" sz="2800" b="1" dirty="0">
                <a:latin typeface="Meiryo UI" panose="020B0604030504040204" pitchFamily="50" charset="-128"/>
                <a:ea typeface="Meiryo UI" panose="020B0604030504040204" pitchFamily="50" charset="-128"/>
              </a:rPr>
              <a:t>ネット）</a:t>
            </a:r>
            <a:endParaRPr kumimoji="1" lang="en-US" altLang="ja-JP" sz="2800" b="1" dirty="0">
              <a:latin typeface="Meiryo UI" panose="020B0604030504040204" pitchFamily="50" charset="-128"/>
              <a:ea typeface="Meiryo UI" panose="020B0604030504040204" pitchFamily="50" charset="-128"/>
            </a:endParaRPr>
          </a:p>
          <a:p>
            <a:pPr algn="ctr">
              <a:lnSpc>
                <a:spcPct val="150000"/>
              </a:lnSpc>
            </a:pPr>
            <a:r>
              <a:rPr kumimoji="1" lang="en-US" altLang="ja-JP" sz="2800" b="1" dirty="0">
                <a:latin typeface="Meiryo UI" panose="020B0604030504040204" pitchFamily="50" charset="-128"/>
                <a:ea typeface="Meiryo UI" panose="020B0604030504040204" pitchFamily="50" charset="-128"/>
              </a:rPr>
              <a:t>2023</a:t>
            </a:r>
            <a:r>
              <a:rPr kumimoji="1" lang="ja-JP" altLang="en-US" sz="2800" b="1" dirty="0">
                <a:latin typeface="Meiryo UI" panose="020B0604030504040204" pitchFamily="50" charset="-128"/>
                <a:ea typeface="Meiryo UI" panose="020B0604030504040204" pitchFamily="50" charset="-128"/>
              </a:rPr>
              <a:t>年３月調査</a:t>
            </a:r>
            <a:endParaRPr kumimoji="1" lang="en-US" altLang="ja-JP" sz="28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1513715" y="4494820"/>
            <a:ext cx="7295146" cy="496834"/>
          </a:xfrm>
          <a:prstGeom prst="rect">
            <a:avLst/>
          </a:prstGeom>
          <a:ln w="12700">
            <a:noFill/>
          </a:ln>
        </p:spPr>
        <p:txBody>
          <a:bodyPr wrap="square" anchor="ctr">
            <a:noAutofit/>
          </a:bodyPr>
          <a:lstStyle/>
          <a:p>
            <a:pPr>
              <a:lnSpc>
                <a:spcPts val="2096"/>
              </a:lnSpc>
            </a:pPr>
            <a:r>
              <a:rPr lang="ja-JP" altLang="en-US" sz="1400" dirty="0">
                <a:latin typeface="+mn-ea"/>
              </a:rPr>
              <a:t>大阪府のネット調査（大阪</a:t>
            </a:r>
            <a:r>
              <a:rPr lang="en-US" altLang="ja-JP" sz="1400" dirty="0">
                <a:latin typeface="+mn-ea"/>
              </a:rPr>
              <a:t>Q</a:t>
            </a:r>
            <a:r>
              <a:rPr lang="ja-JP" altLang="en-US" sz="1400" dirty="0">
                <a:latin typeface="+mn-ea"/>
              </a:rPr>
              <a:t>ネット）を活用して、府民を対象に</a:t>
            </a:r>
            <a:r>
              <a:rPr lang="en-US" altLang="ja-JP" sz="1400" dirty="0">
                <a:latin typeface="+mn-ea"/>
              </a:rPr>
              <a:t>SDGs</a:t>
            </a:r>
            <a:r>
              <a:rPr lang="ja-JP" altLang="en-US" sz="1400" dirty="0">
                <a:latin typeface="+mn-ea"/>
              </a:rPr>
              <a:t>の認知度を調査</a:t>
            </a:r>
            <a:endParaRPr lang="en-US" altLang="ja-JP" sz="1400" dirty="0">
              <a:latin typeface="+mn-ea"/>
            </a:endParaRPr>
          </a:p>
          <a:p>
            <a:pPr>
              <a:lnSpc>
                <a:spcPts val="2096"/>
              </a:lnSpc>
            </a:pPr>
            <a:r>
              <a:rPr lang="ja-JP" altLang="en-US" sz="1400" dirty="0">
                <a:latin typeface="+mj-ea"/>
                <a:ea typeface="+mj-ea"/>
              </a:rPr>
              <a:t>（対象者条件：</a:t>
            </a:r>
            <a:r>
              <a:rPr lang="en-US" altLang="ja-JP" sz="1400" dirty="0">
                <a:latin typeface="+mj-ea"/>
                <a:ea typeface="+mj-ea"/>
              </a:rPr>
              <a:t>18</a:t>
            </a:r>
            <a:r>
              <a:rPr lang="ja-JP" altLang="ja-JP" sz="1400" dirty="0">
                <a:latin typeface="+mj-ea"/>
                <a:ea typeface="+mj-ea"/>
              </a:rPr>
              <a:t>歳以上の男女</a:t>
            </a:r>
            <a:r>
              <a:rPr lang="ja-JP" altLang="en-US" sz="1400" dirty="0">
                <a:latin typeface="+mj-ea"/>
                <a:ea typeface="+mj-ea"/>
              </a:rPr>
              <a:t>、サンプル数：１</a:t>
            </a:r>
            <a:r>
              <a:rPr lang="en-US" altLang="ja-JP" sz="1400" dirty="0">
                <a:latin typeface="+mj-ea"/>
                <a:ea typeface="+mj-ea"/>
              </a:rPr>
              <a:t>,000</a:t>
            </a:r>
            <a:r>
              <a:rPr lang="ja-JP" altLang="ja-JP" sz="1400" dirty="0">
                <a:latin typeface="+mj-ea"/>
                <a:ea typeface="+mj-ea"/>
              </a:rPr>
              <a:t>名</a:t>
            </a:r>
            <a:r>
              <a:rPr lang="ja-JP" altLang="en-US" sz="1400" dirty="0">
                <a:latin typeface="+mj-ea"/>
                <a:ea typeface="+mj-ea"/>
              </a:rPr>
              <a:t>）</a:t>
            </a:r>
            <a:endParaRPr lang="en-US" altLang="ja-JP" sz="1400" dirty="0">
              <a:latin typeface="+mj-ea"/>
              <a:ea typeface="+mj-ea"/>
            </a:endParaRPr>
          </a:p>
        </p:txBody>
      </p:sp>
    </p:spTree>
    <p:extLst>
      <p:ext uri="{BB962C8B-B14F-4D97-AF65-F5344CB8AC3E}">
        <p14:creationId xmlns:p14="http://schemas.microsoft.com/office/powerpoint/2010/main" val="3420996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542159" y="4917806"/>
            <a:ext cx="8821677" cy="1877731"/>
          </a:xfrm>
          <a:prstGeom prst="rect">
            <a:avLst/>
          </a:prstGeom>
        </p:spPr>
      </p:pic>
      <p:pic>
        <p:nvPicPr>
          <p:cNvPr id="2" name="図 1"/>
          <p:cNvPicPr>
            <a:picLocks noChangeAspect="1"/>
          </p:cNvPicPr>
          <p:nvPr/>
        </p:nvPicPr>
        <p:blipFill>
          <a:blip r:embed="rId3"/>
          <a:stretch>
            <a:fillRect/>
          </a:stretch>
        </p:blipFill>
        <p:spPr>
          <a:xfrm>
            <a:off x="499484" y="1934412"/>
            <a:ext cx="8907028" cy="1902117"/>
          </a:xfrm>
          <a:prstGeom prst="rect">
            <a:avLst/>
          </a:prstGeom>
        </p:spPr>
      </p:pic>
      <p:sp>
        <p:nvSpPr>
          <p:cNvPr id="3" name="正方形/長方形 2"/>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a:t>
            </a:r>
            <a:r>
              <a:rPr kumimoji="1" lang="ja-JP" altLang="en-US" sz="2000" b="1" dirty="0">
                <a:solidFill>
                  <a:prstClr val="white"/>
                </a:solidFill>
                <a:latin typeface="Meiryo UI" panose="020B0604030504040204" pitchFamily="50" charset="-128"/>
                <a:ea typeface="Meiryo UI" panose="020B0604030504040204" pitchFamily="50" charset="-128"/>
              </a:rPr>
              <a:t>私の</a:t>
            </a:r>
            <a:r>
              <a:rPr kumimoji="1" lang="en-US" altLang="ja-JP" sz="2000" b="1" dirty="0">
                <a:solidFill>
                  <a:prstClr val="white"/>
                </a:solidFill>
                <a:latin typeface="Meiryo UI" panose="020B0604030504040204" pitchFamily="50" charset="-128"/>
                <a:ea typeface="Meiryo UI" panose="020B0604030504040204" pitchFamily="50" charset="-128"/>
              </a:rPr>
              <a:t>SDGs</a:t>
            </a:r>
            <a:r>
              <a:rPr kumimoji="1" lang="ja-JP" altLang="en-US" sz="2000" b="1" dirty="0">
                <a:solidFill>
                  <a:prstClr val="white"/>
                </a:solidFill>
                <a:latin typeface="Meiryo UI" panose="020B0604030504040204" pitchFamily="50" charset="-128"/>
                <a:ea typeface="Meiryo UI" panose="020B0604030504040204" pitchFamily="50" charset="-128"/>
              </a:rPr>
              <a:t>宣言プロジェクト認知度</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4"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9</a:t>
            </a:fld>
            <a:endParaRPr kumimoji="1" lang="ja-JP" altLang="en-US">
              <a:solidFill>
                <a:prstClr val="black"/>
              </a:solidFill>
            </a:endParaRPr>
          </a:p>
        </p:txBody>
      </p:sp>
      <p:sp>
        <p:nvSpPr>
          <p:cNvPr id="5" name="テキスト ボックス 4"/>
          <p:cNvSpPr txBox="1"/>
          <p:nvPr/>
        </p:nvSpPr>
        <p:spPr>
          <a:xfrm>
            <a:off x="168791" y="1561945"/>
            <a:ext cx="4503222"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■私の</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宣言プロジェクトの認知度</a:t>
            </a:r>
          </a:p>
        </p:txBody>
      </p:sp>
      <p:sp>
        <p:nvSpPr>
          <p:cNvPr id="8" name="テキスト ボックス 7"/>
          <p:cNvSpPr txBox="1"/>
          <p:nvPr/>
        </p:nvSpPr>
        <p:spPr>
          <a:xfrm>
            <a:off x="196317" y="4380764"/>
            <a:ext cx="590339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■私の</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宣言プロジェクトへの参加意思</a:t>
            </a:r>
          </a:p>
        </p:txBody>
      </p:sp>
      <p:sp>
        <p:nvSpPr>
          <p:cNvPr id="11" name="正方形/長方形 10"/>
          <p:cNvSpPr/>
          <p:nvPr/>
        </p:nvSpPr>
        <p:spPr>
          <a:xfrm>
            <a:off x="290524" y="853516"/>
            <a:ext cx="8610589" cy="496834"/>
          </a:xfrm>
          <a:prstGeom prst="rect">
            <a:avLst/>
          </a:prstGeom>
          <a:ln w="12700">
            <a:noFill/>
          </a:ln>
        </p:spPr>
        <p:txBody>
          <a:bodyPr wrap="square" anchor="ctr">
            <a:noAutofit/>
          </a:bodyPr>
          <a:lstStyle/>
          <a:p>
            <a:pPr>
              <a:lnSpc>
                <a:spcPts val="2096"/>
              </a:lnSpc>
            </a:pPr>
            <a:r>
              <a:rPr lang="ja-JP" altLang="en-US" sz="1400" dirty="0">
                <a:latin typeface="+mn-ea"/>
              </a:rPr>
              <a:t>〇私の</a:t>
            </a:r>
            <a:r>
              <a:rPr lang="en-US" altLang="ja-JP" sz="1400" dirty="0">
                <a:latin typeface="+mn-ea"/>
              </a:rPr>
              <a:t>SDGs</a:t>
            </a:r>
            <a:r>
              <a:rPr lang="ja-JP" altLang="en-US" sz="1400" dirty="0">
                <a:latin typeface="+mn-ea"/>
              </a:rPr>
              <a:t>宣言プロジェクトの認知度は、</a:t>
            </a:r>
            <a:r>
              <a:rPr lang="en-US" altLang="ja-JP" sz="1400" dirty="0" smtClean="0">
                <a:latin typeface="+mn-ea"/>
              </a:rPr>
              <a:t>28.7%</a:t>
            </a:r>
            <a:r>
              <a:rPr lang="ja-JP" altLang="en-US" sz="1400" dirty="0" err="1">
                <a:latin typeface="+mn-ea"/>
              </a:rPr>
              <a:t>。</a:t>
            </a:r>
            <a:endParaRPr lang="en-US" altLang="ja-JP" sz="1400" dirty="0">
              <a:latin typeface="+mn-ea"/>
            </a:endParaRPr>
          </a:p>
          <a:p>
            <a:pPr>
              <a:lnSpc>
                <a:spcPts val="2096"/>
              </a:lnSpc>
            </a:pPr>
            <a:r>
              <a:rPr lang="ja-JP" altLang="en-US" sz="1400" dirty="0">
                <a:latin typeface="+mn-ea"/>
              </a:rPr>
              <a:t>〇私の</a:t>
            </a:r>
            <a:r>
              <a:rPr lang="en-US" altLang="ja-JP" sz="1400" dirty="0">
                <a:latin typeface="+mn-ea"/>
              </a:rPr>
              <a:t>SDGs</a:t>
            </a:r>
            <a:r>
              <a:rPr lang="ja-JP" altLang="en-US" sz="1400" dirty="0">
                <a:latin typeface="+mn-ea"/>
              </a:rPr>
              <a:t>宣言プロジェクに参加したいと思う方は、</a:t>
            </a:r>
            <a:r>
              <a:rPr lang="en-US" altLang="ja-JP" sz="1400" dirty="0">
                <a:latin typeface="+mn-ea"/>
              </a:rPr>
              <a:t> </a:t>
            </a:r>
            <a:r>
              <a:rPr lang="en-US" altLang="ja-JP" sz="1400" dirty="0" smtClean="0">
                <a:latin typeface="+mn-ea"/>
              </a:rPr>
              <a:t>13.9 </a:t>
            </a:r>
            <a:r>
              <a:rPr lang="ja-JP" altLang="en-US" sz="1400" dirty="0">
                <a:latin typeface="+mn-ea"/>
              </a:rPr>
              <a:t>％。</a:t>
            </a:r>
            <a:endParaRPr lang="en-US" altLang="ja-JP" sz="1400" dirty="0">
              <a:latin typeface="+mj-ea"/>
              <a:ea typeface="+mj-ea"/>
            </a:endParaRPr>
          </a:p>
        </p:txBody>
      </p:sp>
    </p:spTree>
    <p:extLst>
      <p:ext uri="{BB962C8B-B14F-4D97-AF65-F5344CB8AC3E}">
        <p14:creationId xmlns:p14="http://schemas.microsoft.com/office/powerpoint/2010/main" val="208368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766347" y="3427687"/>
            <a:ext cx="8327858" cy="3773751"/>
          </a:xfrm>
          <a:prstGeom prst="rect">
            <a:avLst/>
          </a:prstGeom>
        </p:spPr>
      </p:pic>
      <p:pic>
        <p:nvPicPr>
          <p:cNvPr id="2" name="図 1"/>
          <p:cNvPicPr>
            <a:picLocks noChangeAspect="1"/>
          </p:cNvPicPr>
          <p:nvPr/>
        </p:nvPicPr>
        <p:blipFill>
          <a:blip r:embed="rId3"/>
          <a:stretch>
            <a:fillRect/>
          </a:stretch>
        </p:blipFill>
        <p:spPr>
          <a:xfrm>
            <a:off x="290524" y="1700809"/>
            <a:ext cx="8998476" cy="1505843"/>
          </a:xfrm>
          <a:prstGeom prst="rect">
            <a:avLst/>
          </a:prstGeom>
        </p:spPr>
      </p:pic>
      <p:sp>
        <p:nvSpPr>
          <p:cNvPr id="3" name="正方形/長方形 2"/>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a:solidFill>
                  <a:prstClr val="white"/>
                </a:solidFill>
                <a:latin typeface="Meiryo UI" panose="020B0604030504040204" pitchFamily="50" charset="-128"/>
                <a:ea typeface="Meiryo UI" panose="020B0604030504040204" pitchFamily="50" charset="-128"/>
              </a:rPr>
              <a:t>意識度（全体・性別）</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4"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10</a:t>
            </a:fld>
            <a:endParaRPr kumimoji="1" lang="ja-JP" altLang="en-US">
              <a:solidFill>
                <a:prstClr val="black"/>
              </a:solidFill>
            </a:endParaRPr>
          </a:p>
        </p:txBody>
      </p:sp>
      <p:sp>
        <p:nvSpPr>
          <p:cNvPr id="5" name="テキスト ボックス 4"/>
          <p:cNvSpPr txBox="1"/>
          <p:nvPr/>
        </p:nvSpPr>
        <p:spPr>
          <a:xfrm>
            <a:off x="168791" y="1449873"/>
            <a:ext cx="3039471"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意識度（全体）</a:t>
            </a:r>
          </a:p>
        </p:txBody>
      </p:sp>
      <p:sp>
        <p:nvSpPr>
          <p:cNvPr id="8" name="テキスト ボックス 7"/>
          <p:cNvSpPr txBox="1"/>
          <p:nvPr/>
        </p:nvSpPr>
        <p:spPr>
          <a:xfrm>
            <a:off x="168791" y="3119099"/>
            <a:ext cx="6094725"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意識度（性別）</a:t>
            </a:r>
          </a:p>
        </p:txBody>
      </p:sp>
      <p:sp>
        <p:nvSpPr>
          <p:cNvPr id="11" name="正方形/長方形 10"/>
          <p:cNvSpPr/>
          <p:nvPr/>
        </p:nvSpPr>
        <p:spPr>
          <a:xfrm>
            <a:off x="290524" y="609211"/>
            <a:ext cx="9001112" cy="496834"/>
          </a:xfrm>
          <a:prstGeom prst="rect">
            <a:avLst/>
          </a:prstGeom>
          <a:ln w="12700">
            <a:noFill/>
          </a:ln>
        </p:spPr>
        <p:txBody>
          <a:bodyPr wrap="square" anchor="t">
            <a:noAutofit/>
          </a:bodyPr>
          <a:lstStyle/>
          <a:p>
            <a:pPr>
              <a:lnSpc>
                <a:spcPts val="2096"/>
              </a:lnSpc>
            </a:pPr>
            <a:r>
              <a:rPr lang="ja-JP" altLang="en-US" sz="1400" dirty="0">
                <a:latin typeface="+mn-ea"/>
              </a:rPr>
              <a:t>〇</a:t>
            </a:r>
            <a:r>
              <a:rPr lang="en-US" altLang="ja-JP" sz="1400" dirty="0">
                <a:latin typeface="+mn-ea"/>
              </a:rPr>
              <a:t>SDGs</a:t>
            </a:r>
            <a:r>
              <a:rPr lang="ja-JP" altLang="en-US" sz="1400" dirty="0">
                <a:latin typeface="+mn-ea"/>
              </a:rPr>
              <a:t>を知っている方のうち、「常に意識している」、「よく意識している」、「たまに意識している」の合計は、</a:t>
            </a:r>
            <a:r>
              <a:rPr lang="en-US" altLang="ja-JP" sz="1400" dirty="0" smtClean="0">
                <a:latin typeface="+mn-ea"/>
              </a:rPr>
              <a:t>82.6%</a:t>
            </a:r>
            <a:r>
              <a:rPr lang="ja-JP" altLang="en-US" sz="1400" dirty="0" err="1">
                <a:latin typeface="+mn-ea"/>
              </a:rPr>
              <a:t>。</a:t>
            </a:r>
            <a:endParaRPr lang="en-US" altLang="ja-JP" sz="1400" dirty="0">
              <a:latin typeface="+mn-ea"/>
            </a:endParaRPr>
          </a:p>
          <a:p>
            <a:pPr>
              <a:lnSpc>
                <a:spcPts val="2096"/>
              </a:lnSpc>
            </a:pPr>
            <a:r>
              <a:rPr lang="ja-JP" altLang="en-US" sz="1400" dirty="0">
                <a:latin typeface="+mn-ea"/>
              </a:rPr>
              <a:t>○男女別では、女性の意識度が高い傾向にある。</a:t>
            </a:r>
            <a:endParaRPr lang="en-US" altLang="ja-JP" sz="1400" dirty="0">
              <a:latin typeface="+mn-ea"/>
            </a:endParaRPr>
          </a:p>
        </p:txBody>
      </p:sp>
      <p:sp>
        <p:nvSpPr>
          <p:cNvPr id="17" name="テキスト ボックス 16"/>
          <p:cNvSpPr txBox="1"/>
          <p:nvPr/>
        </p:nvSpPr>
        <p:spPr>
          <a:xfrm>
            <a:off x="455372" y="3672532"/>
            <a:ext cx="323165" cy="1365545"/>
          </a:xfrm>
          <a:prstGeom prst="rect">
            <a:avLst/>
          </a:prstGeom>
          <a:noFill/>
          <a:ln>
            <a:solidFill>
              <a:schemeClr val="tx1"/>
            </a:solidFill>
          </a:ln>
        </p:spPr>
        <p:txBody>
          <a:bodyPr vert="eaVert" wrap="square" rtlCol="0" anchor="ctr">
            <a:spAutoFit/>
          </a:bodyPr>
          <a:lstStyle/>
          <a:p>
            <a:pPr algn="ctr"/>
            <a:r>
              <a:rPr kumimoji="1" lang="ja-JP" altLang="en-US" sz="900" dirty="0"/>
              <a:t>男　　性</a:t>
            </a:r>
          </a:p>
        </p:txBody>
      </p:sp>
      <p:sp>
        <p:nvSpPr>
          <p:cNvPr id="18" name="テキスト ボックス 17"/>
          <p:cNvSpPr txBox="1"/>
          <p:nvPr/>
        </p:nvSpPr>
        <p:spPr>
          <a:xfrm>
            <a:off x="443429" y="5250716"/>
            <a:ext cx="323165" cy="1365808"/>
          </a:xfrm>
          <a:prstGeom prst="rect">
            <a:avLst/>
          </a:prstGeom>
          <a:noFill/>
          <a:ln>
            <a:solidFill>
              <a:schemeClr val="tx1"/>
            </a:solidFill>
          </a:ln>
        </p:spPr>
        <p:txBody>
          <a:bodyPr vert="eaVert" wrap="square" rtlCol="0" anchor="ctr">
            <a:spAutoFit/>
          </a:bodyPr>
          <a:lstStyle/>
          <a:p>
            <a:pPr algn="ctr"/>
            <a:r>
              <a:rPr kumimoji="1" lang="ja-JP" altLang="en-US" sz="900" dirty="0"/>
              <a:t>女　　性</a:t>
            </a:r>
          </a:p>
        </p:txBody>
      </p:sp>
    </p:spTree>
    <p:extLst>
      <p:ext uri="{BB962C8B-B14F-4D97-AF65-F5344CB8AC3E}">
        <p14:creationId xmlns:p14="http://schemas.microsoft.com/office/powerpoint/2010/main" val="181140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74814" y="925985"/>
            <a:ext cx="8730229" cy="6273328"/>
          </a:xfrm>
          <a:prstGeom prst="rect">
            <a:avLst/>
          </a:prstGeom>
        </p:spPr>
      </p:pic>
      <p:sp>
        <p:nvSpPr>
          <p:cNvPr id="3" name="正方形/長方形 2"/>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a:solidFill>
                  <a:prstClr val="white"/>
                </a:solidFill>
                <a:latin typeface="Meiryo UI" panose="020B0604030504040204" pitchFamily="50" charset="-128"/>
                <a:ea typeface="Meiryo UI" panose="020B0604030504040204" pitchFamily="50" charset="-128"/>
              </a:rPr>
              <a:t>意識度（年齢別）</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4"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11</a:t>
            </a:fld>
            <a:endParaRPr kumimoji="1" lang="ja-JP" altLang="en-US">
              <a:solidFill>
                <a:prstClr val="black"/>
              </a:solidFill>
            </a:endParaRPr>
          </a:p>
        </p:txBody>
      </p:sp>
      <p:sp>
        <p:nvSpPr>
          <p:cNvPr id="19" name="テキスト ボックス 18"/>
          <p:cNvSpPr txBox="1"/>
          <p:nvPr/>
        </p:nvSpPr>
        <p:spPr>
          <a:xfrm>
            <a:off x="791324" y="1238182"/>
            <a:ext cx="125227" cy="752678"/>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18</a:t>
            </a:r>
            <a:r>
              <a:rPr kumimoji="1" lang="ja-JP" altLang="en-US" sz="800" dirty="0"/>
              <a:t>～</a:t>
            </a:r>
            <a:r>
              <a:rPr kumimoji="1" lang="en-US" altLang="ja-JP" sz="800" dirty="0"/>
              <a:t>20</a:t>
            </a:r>
            <a:r>
              <a:rPr kumimoji="1" lang="ja-JP" altLang="en-US" sz="800" dirty="0"/>
              <a:t>歳代</a:t>
            </a:r>
          </a:p>
        </p:txBody>
      </p:sp>
      <p:sp>
        <p:nvSpPr>
          <p:cNvPr id="20" name="テキスト ボックス 19"/>
          <p:cNvSpPr txBox="1"/>
          <p:nvPr/>
        </p:nvSpPr>
        <p:spPr>
          <a:xfrm>
            <a:off x="791324" y="2312759"/>
            <a:ext cx="125227" cy="803481"/>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30</a:t>
            </a:r>
            <a:r>
              <a:rPr kumimoji="1" lang="ja-JP" altLang="en-US" sz="800" dirty="0"/>
              <a:t>歳代</a:t>
            </a:r>
          </a:p>
        </p:txBody>
      </p:sp>
      <p:sp>
        <p:nvSpPr>
          <p:cNvPr id="21" name="テキスト ボックス 20"/>
          <p:cNvSpPr txBox="1"/>
          <p:nvPr/>
        </p:nvSpPr>
        <p:spPr>
          <a:xfrm>
            <a:off x="791324" y="3410727"/>
            <a:ext cx="125227" cy="831522"/>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40</a:t>
            </a:r>
            <a:r>
              <a:rPr kumimoji="1" lang="ja-JP" altLang="en-US" sz="800" dirty="0"/>
              <a:t>歳代</a:t>
            </a:r>
          </a:p>
        </p:txBody>
      </p:sp>
      <p:sp>
        <p:nvSpPr>
          <p:cNvPr id="22" name="テキスト ボックス 21"/>
          <p:cNvSpPr txBox="1"/>
          <p:nvPr/>
        </p:nvSpPr>
        <p:spPr>
          <a:xfrm>
            <a:off x="791324" y="4513440"/>
            <a:ext cx="125227" cy="778592"/>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50</a:t>
            </a:r>
            <a:r>
              <a:rPr kumimoji="1" lang="ja-JP" altLang="en-US" sz="800" dirty="0"/>
              <a:t>歳代</a:t>
            </a:r>
          </a:p>
        </p:txBody>
      </p:sp>
      <p:sp>
        <p:nvSpPr>
          <p:cNvPr id="23" name="テキスト ボックス 22"/>
          <p:cNvSpPr txBox="1"/>
          <p:nvPr/>
        </p:nvSpPr>
        <p:spPr>
          <a:xfrm>
            <a:off x="791324" y="5563223"/>
            <a:ext cx="125227" cy="882496"/>
          </a:xfrm>
          <a:prstGeom prst="rect">
            <a:avLst/>
          </a:prstGeom>
          <a:noFill/>
          <a:ln>
            <a:solidFill>
              <a:schemeClr val="tx1"/>
            </a:solidFill>
          </a:ln>
        </p:spPr>
        <p:txBody>
          <a:bodyPr vert="eaVert" wrap="square" lIns="0" tIns="0" rIns="0" bIns="0" rtlCol="0" anchor="ctr">
            <a:spAutoFit/>
          </a:bodyPr>
          <a:lstStyle/>
          <a:p>
            <a:pPr algn="ctr"/>
            <a:r>
              <a:rPr kumimoji="1" lang="en-US" altLang="ja-JP" sz="800" dirty="0"/>
              <a:t>60</a:t>
            </a:r>
            <a:r>
              <a:rPr kumimoji="1" lang="ja-JP" altLang="en-US" sz="800" dirty="0"/>
              <a:t>歳代以上</a:t>
            </a:r>
          </a:p>
        </p:txBody>
      </p:sp>
      <p:sp>
        <p:nvSpPr>
          <p:cNvPr id="2" name="正方形/長方形 1"/>
          <p:cNvSpPr/>
          <p:nvPr/>
        </p:nvSpPr>
        <p:spPr>
          <a:xfrm>
            <a:off x="405654" y="605354"/>
            <a:ext cx="8899712" cy="361637"/>
          </a:xfrm>
          <a:prstGeom prst="rect">
            <a:avLst/>
          </a:prstGeom>
        </p:spPr>
        <p:txBody>
          <a:bodyPr wrap="square">
            <a:spAutoFit/>
          </a:bodyPr>
          <a:lstStyle/>
          <a:p>
            <a:pPr>
              <a:lnSpc>
                <a:spcPts val="2096"/>
              </a:lnSpc>
            </a:pPr>
            <a:r>
              <a:rPr lang="ja-JP" altLang="en-US" sz="1600" dirty="0">
                <a:latin typeface="+mn-ea"/>
              </a:rPr>
              <a:t>○年齢別では</a:t>
            </a:r>
            <a:r>
              <a:rPr lang="ja-JP" altLang="en-US" sz="1600" dirty="0" smtClean="0">
                <a:latin typeface="+mn-ea"/>
              </a:rPr>
              <a:t>、</a:t>
            </a:r>
            <a:r>
              <a:rPr lang="en-US" altLang="ja-JP" sz="1600" dirty="0" smtClean="0">
                <a:latin typeface="+mn-ea"/>
              </a:rPr>
              <a:t>30</a:t>
            </a:r>
            <a:r>
              <a:rPr lang="ja-JP" altLang="en-US" sz="1600" dirty="0" smtClean="0">
                <a:latin typeface="+mn-ea"/>
              </a:rPr>
              <a:t>歳代及び</a:t>
            </a:r>
            <a:r>
              <a:rPr lang="en-US" altLang="ja-JP" sz="1600" dirty="0" smtClean="0">
                <a:latin typeface="+mn-ea"/>
              </a:rPr>
              <a:t>40</a:t>
            </a:r>
            <a:r>
              <a:rPr lang="ja-JP" altLang="en-US" sz="1600" dirty="0" smtClean="0">
                <a:latin typeface="+mn-ea"/>
              </a:rPr>
              <a:t>歳代の意識が低下傾向。</a:t>
            </a:r>
            <a:endParaRPr lang="en-US" altLang="ja-JP" sz="1600" dirty="0">
              <a:latin typeface="+mn-ea"/>
            </a:endParaRPr>
          </a:p>
        </p:txBody>
      </p:sp>
    </p:spTree>
    <p:extLst>
      <p:ext uri="{BB962C8B-B14F-4D97-AF65-F5344CB8AC3E}">
        <p14:creationId xmlns:p14="http://schemas.microsoft.com/office/powerpoint/2010/main" val="280219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150706" y="1816795"/>
            <a:ext cx="4755292" cy="5340559"/>
          </a:xfrm>
          <a:prstGeom prst="rect">
            <a:avLst/>
          </a:prstGeom>
        </p:spPr>
      </p:pic>
      <p:pic>
        <p:nvPicPr>
          <p:cNvPr id="3" name="図 2"/>
          <p:cNvPicPr>
            <a:picLocks noChangeAspect="1"/>
          </p:cNvPicPr>
          <p:nvPr/>
        </p:nvPicPr>
        <p:blipFill>
          <a:blip r:embed="rId3"/>
          <a:stretch>
            <a:fillRect/>
          </a:stretch>
        </p:blipFill>
        <p:spPr>
          <a:xfrm>
            <a:off x="177786" y="1816795"/>
            <a:ext cx="4663844" cy="5340559"/>
          </a:xfrm>
          <a:prstGeom prst="rect">
            <a:avLst/>
          </a:prstGeom>
        </p:spPr>
      </p:pic>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その他</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12</a:t>
            </a:fld>
            <a:endParaRPr kumimoji="1" lang="ja-JP" altLang="en-US">
              <a:solidFill>
                <a:prstClr val="black"/>
              </a:solidFill>
            </a:endParaRPr>
          </a:p>
        </p:txBody>
      </p:sp>
      <p:sp>
        <p:nvSpPr>
          <p:cNvPr id="13" name="正方形/長方形 12"/>
          <p:cNvSpPr/>
          <p:nvPr/>
        </p:nvSpPr>
        <p:spPr>
          <a:xfrm>
            <a:off x="107441" y="819585"/>
            <a:ext cx="9798559" cy="708100"/>
          </a:xfrm>
          <a:prstGeom prst="rect">
            <a:avLst/>
          </a:prstGeom>
          <a:ln w="12700">
            <a:noFill/>
          </a:ln>
        </p:spPr>
        <p:txBody>
          <a:bodyPr wrap="square" anchor="ctr">
            <a:noAutofit/>
          </a:bodyPr>
          <a:lstStyle/>
          <a:p>
            <a:pPr>
              <a:lnSpc>
                <a:spcPts val="2096"/>
              </a:lnSpc>
            </a:pPr>
            <a:r>
              <a:rPr lang="ja-JP" altLang="en-US" sz="1400" dirty="0">
                <a:latin typeface="+mn-ea"/>
              </a:rPr>
              <a:t>〇どういった団体等が行う取組みについて興味があるかについては、「国」、 「大阪府庁」 </a:t>
            </a:r>
            <a:r>
              <a:rPr lang="ja-JP" altLang="en-US" sz="1400" dirty="0" smtClean="0">
                <a:latin typeface="+mn-ea"/>
              </a:rPr>
              <a:t>、「</a:t>
            </a:r>
            <a:r>
              <a:rPr lang="ja-JP" altLang="en-US" sz="1400" dirty="0">
                <a:latin typeface="+mn-ea"/>
              </a:rPr>
              <a:t>市町村」</a:t>
            </a:r>
            <a:r>
              <a:rPr lang="ja-JP" altLang="en-US" sz="1400" dirty="0" smtClean="0">
                <a:latin typeface="+mn-ea"/>
              </a:rPr>
              <a:t>、「企業」の</a:t>
            </a:r>
            <a:endParaRPr lang="en-US" altLang="ja-JP" sz="1400" dirty="0" smtClean="0">
              <a:latin typeface="+mn-ea"/>
            </a:endParaRPr>
          </a:p>
          <a:p>
            <a:pPr>
              <a:lnSpc>
                <a:spcPts val="2096"/>
              </a:lnSpc>
            </a:pPr>
            <a:r>
              <a:rPr lang="ja-JP" altLang="en-US" sz="1400" dirty="0">
                <a:latin typeface="+mn-ea"/>
              </a:rPr>
              <a:t>　</a:t>
            </a:r>
            <a:r>
              <a:rPr lang="ja-JP" altLang="en-US" sz="1400" dirty="0" smtClean="0">
                <a:latin typeface="+mn-ea"/>
              </a:rPr>
              <a:t>割合</a:t>
            </a:r>
            <a:r>
              <a:rPr lang="ja-JP" altLang="en-US" sz="1400" dirty="0">
                <a:latin typeface="+mn-ea"/>
              </a:rPr>
              <a:t>が高い。</a:t>
            </a:r>
            <a:endParaRPr lang="en-US" altLang="ja-JP" sz="1400" dirty="0">
              <a:latin typeface="+mn-ea"/>
            </a:endParaRPr>
          </a:p>
          <a:p>
            <a:pPr>
              <a:lnSpc>
                <a:spcPts val="2096"/>
              </a:lnSpc>
            </a:pPr>
            <a:r>
              <a:rPr lang="ja-JP" altLang="en-US" sz="1400" dirty="0">
                <a:latin typeface="+mn-ea"/>
              </a:rPr>
              <a:t>〇</a:t>
            </a:r>
            <a:r>
              <a:rPr lang="en-US" altLang="ja-JP" sz="1400" dirty="0">
                <a:latin typeface="+mn-ea"/>
              </a:rPr>
              <a:t>SDGs</a:t>
            </a:r>
            <a:r>
              <a:rPr lang="ja-JP" altLang="en-US" sz="1400" dirty="0">
                <a:latin typeface="+mn-ea"/>
              </a:rPr>
              <a:t>を広めるため大阪府に期待する取組みは、「情報提供・広報活動」、「具体的な行動を考えるためのヒントの掲</a:t>
            </a:r>
            <a:endParaRPr lang="en-US" altLang="ja-JP" sz="1400" dirty="0">
              <a:latin typeface="+mn-ea"/>
            </a:endParaRPr>
          </a:p>
          <a:p>
            <a:pPr>
              <a:lnSpc>
                <a:spcPts val="2096"/>
              </a:lnSpc>
            </a:pPr>
            <a:r>
              <a:rPr lang="ja-JP" altLang="en-US" sz="1400" dirty="0">
                <a:latin typeface="+mn-ea"/>
              </a:rPr>
              <a:t>　示」、「イベント・セミナーの開催」の割合が高い。</a:t>
            </a:r>
            <a:endParaRPr lang="en-US" altLang="ja-JP" sz="1400" dirty="0">
              <a:latin typeface="+mn-ea"/>
            </a:endParaRPr>
          </a:p>
        </p:txBody>
      </p:sp>
      <p:sp>
        <p:nvSpPr>
          <p:cNvPr id="2" name="テキスト ボックス 1"/>
          <p:cNvSpPr txBox="1"/>
          <p:nvPr/>
        </p:nvSpPr>
        <p:spPr>
          <a:xfrm>
            <a:off x="362935" y="1793349"/>
            <a:ext cx="4083169" cy="584775"/>
          </a:xfrm>
          <a:prstGeom prst="rect">
            <a:avLst/>
          </a:prstGeom>
          <a:noFill/>
        </p:spPr>
        <p:txBody>
          <a:bodyPr wrap="none" rtlCol="0">
            <a:spAutoFit/>
          </a:bodyPr>
          <a:lstStyle/>
          <a:p>
            <a:r>
              <a:rPr kumimoji="1" lang="ja-JP" altLang="en-US" sz="1600" b="1" dirty="0">
                <a:solidFill>
                  <a:schemeClr val="accent3">
                    <a:lumMod val="50000"/>
                  </a:schemeClr>
                </a:solidFill>
              </a:rPr>
              <a:t>■どういった団体等が行う取組みについて</a:t>
            </a:r>
            <a:endParaRPr kumimoji="1" lang="en-US" altLang="ja-JP" sz="1600" b="1" dirty="0">
              <a:solidFill>
                <a:schemeClr val="accent3">
                  <a:lumMod val="50000"/>
                </a:schemeClr>
              </a:solidFill>
            </a:endParaRPr>
          </a:p>
          <a:p>
            <a:r>
              <a:rPr kumimoji="1" lang="ja-JP" altLang="en-US" sz="1600" b="1" dirty="0">
                <a:solidFill>
                  <a:schemeClr val="accent3">
                    <a:lumMod val="50000"/>
                  </a:schemeClr>
                </a:solidFill>
              </a:rPr>
              <a:t>　興味があるか</a:t>
            </a:r>
          </a:p>
        </p:txBody>
      </p:sp>
    </p:spTree>
    <p:extLst>
      <p:ext uri="{BB962C8B-B14F-4D97-AF65-F5344CB8AC3E}">
        <p14:creationId xmlns:p14="http://schemas.microsoft.com/office/powerpoint/2010/main" val="319328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4206" y="636701"/>
            <a:ext cx="9693105" cy="6444583"/>
          </a:xfrm>
          <a:prstGeom prst="roundRect">
            <a:avLst>
              <a:gd name="adj" fmla="val 5593"/>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0" dirty="0"/>
          </a:p>
        </p:txBody>
      </p:sp>
      <p:sp>
        <p:nvSpPr>
          <p:cNvPr id="3" name="正方形/長方形 2"/>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a:solidFill>
                  <a:prstClr val="white"/>
                </a:solidFill>
                <a:latin typeface="Meiryo UI" panose="020B0604030504040204" pitchFamily="50" charset="-128"/>
                <a:ea typeface="Meiryo UI" panose="020B0604030504040204" pitchFamily="50" charset="-128"/>
              </a:rPr>
              <a:t>を意識して行動していること（主な意見）</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4"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13</a:t>
            </a:fld>
            <a:endParaRPr kumimoji="1" lang="ja-JP" altLang="en-US">
              <a:solidFill>
                <a:prstClr val="black"/>
              </a:solidFill>
            </a:endParaRPr>
          </a:p>
        </p:txBody>
      </p:sp>
      <p:sp>
        <p:nvSpPr>
          <p:cNvPr id="15" name="テキスト ボックス 14"/>
          <p:cNvSpPr txBox="1"/>
          <p:nvPr/>
        </p:nvSpPr>
        <p:spPr>
          <a:xfrm>
            <a:off x="169227" y="783566"/>
            <a:ext cx="4771531" cy="6052683"/>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・子ども達や介護施設でボランティアをする。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・ごみの分別、乗り物をつかわずできるだけ歩く。</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・エコバッグ持ち歩く。</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・出来るだけ近場で採れた野菜を買う。（地産地消）</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・食べ物は残さず食べることを心がける。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・子供や医療を支援する団体へ寄付をする。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・電気をこまめに消す。リユースを心がける。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・車や電車を利用しないで、自転車や徒歩で移動する。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・スーパーで買うとき手前取りをする。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・節水、節電を心がける。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・身の回りのルールを守る。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・地域のゴミ拾いに参加する。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・ものを大事にする。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・公共交通機関を利用したり、徒歩・自転車で移動する。</a:t>
            </a:r>
          </a:p>
        </p:txBody>
      </p:sp>
      <p:sp>
        <p:nvSpPr>
          <p:cNvPr id="7" name="テキスト ボックス 6">
            <a:extLst>
              <a:ext uri="{FF2B5EF4-FFF2-40B4-BE49-F238E27FC236}">
                <a16:creationId xmlns:a16="http://schemas.microsoft.com/office/drawing/2014/main" id="{3A27FEC9-5BBB-4362-BA00-1990F105591D}"/>
              </a:ext>
            </a:extLst>
          </p:cNvPr>
          <p:cNvSpPr txBox="1"/>
          <p:nvPr/>
        </p:nvSpPr>
        <p:spPr>
          <a:xfrm>
            <a:off x="4874393" y="783566"/>
            <a:ext cx="4771531" cy="6052683"/>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・水・電気の使用量を減らす。</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・誰に対しても平等に接する。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・マイ箸・マイカップを持ち歩く。</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・栄養バランスの良い食事と運動による健康づくりを心掛ける。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・週に１回、公園のごみ拾いに参加する。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・なるべく無駄な買いものを避ける。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・紙の無駄遣いを減らす。</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・食べ物を残さないように、買いものに行く前に冷蔵庫を確認する。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・不要な照明は切るようにしていること。</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・リサイクル、リデュースを心掛ける。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・人権についても勉強する。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・フェアトレードの商品を購入する。</a:t>
            </a: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・過剰な包装を控える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200000"/>
              </a:lnSpc>
              <a:tabLst>
                <a:tab pos="6239554" algn="l"/>
              </a:tabLs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等</a:t>
            </a:r>
          </a:p>
        </p:txBody>
      </p:sp>
    </p:spTree>
    <p:extLst>
      <p:ext uri="{BB962C8B-B14F-4D97-AF65-F5344CB8AC3E}">
        <p14:creationId xmlns:p14="http://schemas.microsoft.com/office/powerpoint/2010/main" val="96680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31239" y="1255541"/>
            <a:ext cx="9443522" cy="4688230"/>
          </a:xfrm>
          <a:prstGeom prst="rect">
            <a:avLst/>
          </a:prstGeom>
        </p:spPr>
      </p:pic>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SDGs</a:t>
            </a:r>
            <a:r>
              <a:rPr kumimoji="1" lang="ja-JP" altLang="en-US" sz="2000" b="1" dirty="0">
                <a:solidFill>
                  <a:prstClr val="white"/>
                </a:solidFill>
                <a:latin typeface="Meiryo UI" panose="020B0604030504040204" pitchFamily="50" charset="-128"/>
                <a:ea typeface="Meiryo UI" panose="020B0604030504040204" pitchFamily="50" charset="-128"/>
              </a:rPr>
              <a:t>認知度（大阪）</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1</a:t>
            </a:fld>
            <a:endParaRPr kumimoji="1" lang="ja-JP" altLang="en-US">
              <a:solidFill>
                <a:prstClr val="black"/>
              </a:solidFill>
            </a:endParaRPr>
          </a:p>
        </p:txBody>
      </p:sp>
      <p:sp>
        <p:nvSpPr>
          <p:cNvPr id="16" name="正方形/長方形 15"/>
          <p:cNvSpPr/>
          <p:nvPr/>
        </p:nvSpPr>
        <p:spPr>
          <a:xfrm>
            <a:off x="168791" y="763505"/>
            <a:ext cx="5978496"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84.1%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年３月時点）。</a:t>
            </a:r>
            <a:endParaRPr lang="en-US" altLang="ja-JP" sz="1400" dirty="0">
              <a:latin typeface="Meiryo UI" panose="020B0604030504040204" pitchFamily="50" charset="-128"/>
              <a:ea typeface="Meiryo UI" panose="020B0604030504040204" pitchFamily="50" charset="-128"/>
            </a:endParaRPr>
          </a:p>
        </p:txBody>
      </p:sp>
      <p:sp>
        <p:nvSpPr>
          <p:cNvPr id="7" name="正方形/長方形 6"/>
          <p:cNvSpPr/>
          <p:nvPr/>
        </p:nvSpPr>
        <p:spPr>
          <a:xfrm>
            <a:off x="407724" y="6356058"/>
            <a:ext cx="9498274" cy="410498"/>
          </a:xfrm>
          <a:prstGeom prst="rect">
            <a:avLst/>
          </a:prstGeom>
          <a:ln w="12700">
            <a:noFill/>
          </a:ln>
        </p:spPr>
        <p:txBody>
          <a:bodyPr wrap="square" anchor="ctr">
            <a:noAutofit/>
          </a:bodyPr>
          <a:lstStyle/>
          <a:p>
            <a:pPr>
              <a:lnSpc>
                <a:spcPts val="2096"/>
              </a:lnSpc>
            </a:pPr>
            <a:r>
              <a:rPr lang="en-US" altLang="ja-JP" sz="1400" dirty="0">
                <a:latin typeface="+mn-ea"/>
              </a:rPr>
              <a:t>※</a:t>
            </a:r>
            <a:r>
              <a:rPr lang="ja-JP" altLang="en-US" sz="1400" dirty="0">
                <a:latin typeface="+mn-ea"/>
              </a:rPr>
              <a:t>「</a:t>
            </a:r>
            <a:r>
              <a:rPr lang="en-US" altLang="ja-JP" sz="1400" dirty="0">
                <a:latin typeface="+mn-ea"/>
              </a:rPr>
              <a:t>SDGs</a:t>
            </a:r>
            <a:r>
              <a:rPr lang="ja-JP" altLang="en-US" sz="1400" dirty="0">
                <a:latin typeface="+mn-ea"/>
              </a:rPr>
              <a:t>を知っている」と「 </a:t>
            </a:r>
            <a:r>
              <a:rPr lang="en-US" altLang="ja-JP" sz="1400" dirty="0">
                <a:latin typeface="+mn-ea"/>
              </a:rPr>
              <a:t>SDGs</a:t>
            </a:r>
            <a:r>
              <a:rPr lang="ja-JP" altLang="en-US" sz="1400" dirty="0">
                <a:latin typeface="+mn-ea"/>
              </a:rPr>
              <a:t>とういう言葉を聞いたことがある、または、ロゴを見たことがある」の合計を</a:t>
            </a:r>
            <a:endParaRPr lang="en-US" altLang="ja-JP" sz="1400" dirty="0">
              <a:latin typeface="+mn-ea"/>
            </a:endParaRPr>
          </a:p>
          <a:p>
            <a:pPr>
              <a:lnSpc>
                <a:spcPts val="2096"/>
              </a:lnSpc>
            </a:pPr>
            <a:r>
              <a:rPr lang="ja-JP" altLang="en-US" sz="1400" dirty="0">
                <a:latin typeface="+mn-ea"/>
              </a:rPr>
              <a:t>　　</a:t>
            </a:r>
            <a:r>
              <a:rPr lang="en-US" altLang="ja-JP" sz="1400" dirty="0">
                <a:latin typeface="+mn-ea"/>
              </a:rPr>
              <a:t>SDGs</a:t>
            </a:r>
            <a:r>
              <a:rPr lang="ja-JP" altLang="en-US" sz="1400" dirty="0">
                <a:latin typeface="+mn-ea"/>
              </a:rPr>
              <a:t>の認知度としている。</a:t>
            </a:r>
            <a:endParaRPr lang="en-US" altLang="ja-JP" sz="1400" dirty="0">
              <a:latin typeface="+mn-ea"/>
            </a:endParaRPr>
          </a:p>
        </p:txBody>
      </p:sp>
    </p:spTree>
    <p:extLst>
      <p:ext uri="{BB962C8B-B14F-4D97-AF65-F5344CB8AC3E}">
        <p14:creationId xmlns:p14="http://schemas.microsoft.com/office/powerpoint/2010/main" val="68383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63276" y="1401515"/>
            <a:ext cx="7760881" cy="5797798"/>
          </a:xfrm>
          <a:prstGeom prst="rect">
            <a:avLst/>
          </a:prstGeom>
        </p:spPr>
      </p:pic>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a:solidFill>
                  <a:prstClr val="white"/>
                </a:solidFill>
                <a:latin typeface="Meiryo UI" panose="020B0604030504040204" pitchFamily="50" charset="-128"/>
                <a:ea typeface="Meiryo UI" panose="020B0604030504040204" pitchFamily="50" charset="-128"/>
              </a:rPr>
              <a:t>認知度（全体）</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2</a:t>
            </a:fld>
            <a:endParaRPr kumimoji="1" lang="ja-JP" altLang="en-US">
              <a:solidFill>
                <a:prstClr val="black"/>
              </a:solidFill>
            </a:endParaRPr>
          </a:p>
        </p:txBody>
      </p:sp>
      <p:sp>
        <p:nvSpPr>
          <p:cNvPr id="13" name="正方形/長方形 12"/>
          <p:cNvSpPr/>
          <p:nvPr/>
        </p:nvSpPr>
        <p:spPr>
          <a:xfrm>
            <a:off x="290524" y="804886"/>
            <a:ext cx="9498274" cy="410498"/>
          </a:xfrm>
          <a:prstGeom prst="rect">
            <a:avLst/>
          </a:prstGeom>
          <a:ln w="12700">
            <a:noFill/>
          </a:ln>
        </p:spPr>
        <p:txBody>
          <a:bodyPr wrap="square" anchor="ctr">
            <a:noAutofit/>
          </a:bodyPr>
          <a:lstStyle/>
          <a:p>
            <a:pPr>
              <a:lnSpc>
                <a:spcPts val="2096"/>
              </a:lnSpc>
            </a:pPr>
            <a:r>
              <a:rPr lang="ja-JP" altLang="en-US" sz="1400" dirty="0">
                <a:latin typeface="+mn-ea"/>
              </a:rPr>
              <a:t>〇</a:t>
            </a:r>
            <a:r>
              <a:rPr lang="en-US" altLang="ja-JP" sz="1400" dirty="0">
                <a:latin typeface="+mn-ea"/>
              </a:rPr>
              <a:t>SDGs</a:t>
            </a:r>
            <a:r>
              <a:rPr lang="ja-JP" altLang="en-US" sz="1400" dirty="0">
                <a:latin typeface="+mn-ea"/>
              </a:rPr>
              <a:t>の認知度の内訳をみると、「 </a:t>
            </a:r>
            <a:r>
              <a:rPr lang="en-US" altLang="ja-JP" sz="1400" dirty="0">
                <a:latin typeface="+mn-ea"/>
              </a:rPr>
              <a:t>SDGs</a:t>
            </a:r>
            <a:r>
              <a:rPr lang="ja-JP" altLang="en-US" sz="1400" dirty="0">
                <a:latin typeface="+mn-ea"/>
              </a:rPr>
              <a:t>という言葉を聞いたことがある、または、ロゴを見た</a:t>
            </a:r>
            <a:r>
              <a:rPr lang="ja-JP" altLang="en-US" sz="1400" dirty="0" err="1">
                <a:latin typeface="+mn-ea"/>
              </a:rPr>
              <a:t>ことがあ</a:t>
            </a:r>
            <a:endParaRPr lang="en-US" altLang="ja-JP" sz="1400" dirty="0">
              <a:latin typeface="+mn-ea"/>
            </a:endParaRPr>
          </a:p>
          <a:p>
            <a:pPr>
              <a:lnSpc>
                <a:spcPts val="2096"/>
              </a:lnSpc>
            </a:pPr>
            <a:r>
              <a:rPr lang="ja-JP" altLang="en-US" sz="1400" dirty="0">
                <a:latin typeface="+mn-ea"/>
              </a:rPr>
              <a:t>　る」の割合が高い。</a:t>
            </a:r>
            <a:endParaRPr lang="en-US" altLang="ja-JP" sz="1400" dirty="0">
              <a:latin typeface="+mn-ea"/>
            </a:endParaRPr>
          </a:p>
        </p:txBody>
      </p:sp>
    </p:spTree>
    <p:extLst>
      <p:ext uri="{BB962C8B-B14F-4D97-AF65-F5344CB8AC3E}">
        <p14:creationId xmlns:p14="http://schemas.microsoft.com/office/powerpoint/2010/main" val="250313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275892" y="2018754"/>
            <a:ext cx="4633362" cy="4804064"/>
          </a:xfrm>
          <a:prstGeom prst="rect">
            <a:avLst/>
          </a:prstGeom>
        </p:spPr>
      </p:pic>
      <p:pic>
        <p:nvPicPr>
          <p:cNvPr id="4" name="図 3"/>
          <p:cNvPicPr>
            <a:picLocks noChangeAspect="1"/>
          </p:cNvPicPr>
          <p:nvPr/>
        </p:nvPicPr>
        <p:blipFill>
          <a:blip r:embed="rId3"/>
          <a:stretch>
            <a:fillRect/>
          </a:stretch>
        </p:blipFill>
        <p:spPr>
          <a:xfrm>
            <a:off x="453488" y="2018754"/>
            <a:ext cx="4499238" cy="4804064"/>
          </a:xfrm>
          <a:prstGeom prst="rect">
            <a:avLst/>
          </a:prstGeom>
        </p:spPr>
      </p:pic>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a:solidFill>
                  <a:prstClr val="white"/>
                </a:solidFill>
                <a:latin typeface="Meiryo UI" panose="020B0604030504040204" pitchFamily="50" charset="-128"/>
                <a:ea typeface="Meiryo UI" panose="020B0604030504040204" pitchFamily="50" charset="-128"/>
              </a:rPr>
              <a:t>認知度（性別）</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3</a:t>
            </a:fld>
            <a:endParaRPr kumimoji="1" lang="ja-JP" altLang="en-US">
              <a:solidFill>
                <a:prstClr val="black"/>
              </a:solidFill>
            </a:endParaRPr>
          </a:p>
        </p:txBody>
      </p:sp>
      <p:sp>
        <p:nvSpPr>
          <p:cNvPr id="13" name="正方形/長方形 12"/>
          <p:cNvSpPr/>
          <p:nvPr/>
        </p:nvSpPr>
        <p:spPr>
          <a:xfrm>
            <a:off x="290524" y="719055"/>
            <a:ext cx="9498274" cy="692886"/>
          </a:xfrm>
          <a:prstGeom prst="rect">
            <a:avLst/>
          </a:prstGeom>
          <a:ln w="12700">
            <a:noFill/>
          </a:ln>
        </p:spPr>
        <p:txBody>
          <a:bodyPr wrap="square" anchor="ctr">
            <a:noAutofit/>
          </a:bodyPr>
          <a:lstStyle/>
          <a:p>
            <a:pPr>
              <a:lnSpc>
                <a:spcPts val="2096"/>
              </a:lnSpc>
            </a:pPr>
            <a:r>
              <a:rPr lang="ja-JP" altLang="en-US" sz="1400" dirty="0">
                <a:latin typeface="+mn-ea"/>
              </a:rPr>
              <a:t>〇男女別では、男性の認知度が高い傾向にあるが、男女別認知度の差は縮小している。</a:t>
            </a:r>
            <a:endParaRPr lang="en-US" altLang="ja-JP" sz="1400" dirty="0">
              <a:latin typeface="+mn-ea"/>
            </a:endParaRPr>
          </a:p>
          <a:p>
            <a:pPr>
              <a:lnSpc>
                <a:spcPts val="2096"/>
              </a:lnSpc>
            </a:pPr>
            <a:r>
              <a:rPr lang="ja-JP" altLang="en-US" sz="1400" dirty="0">
                <a:latin typeface="+mn-ea"/>
              </a:rPr>
              <a:t>　（男女別認知度の差　　今回調査：</a:t>
            </a:r>
            <a:r>
              <a:rPr lang="en-US" altLang="ja-JP" sz="1400" dirty="0">
                <a:latin typeface="+mn-ea"/>
              </a:rPr>
              <a:t>2.2</a:t>
            </a:r>
            <a:r>
              <a:rPr lang="ja-JP" altLang="en-US" sz="1400" dirty="0">
                <a:latin typeface="+mn-ea"/>
              </a:rPr>
              <a:t>ポイント　前回調査：</a:t>
            </a:r>
            <a:r>
              <a:rPr lang="en-US" altLang="ja-JP" sz="1400" dirty="0">
                <a:latin typeface="+mn-ea"/>
              </a:rPr>
              <a:t>3.9</a:t>
            </a:r>
            <a:r>
              <a:rPr lang="ja-JP" altLang="en-US" sz="1400" dirty="0">
                <a:latin typeface="+mn-ea"/>
              </a:rPr>
              <a:t>ポイント）</a:t>
            </a:r>
            <a:endParaRPr lang="en-US" altLang="ja-JP" sz="1400" dirty="0">
              <a:latin typeface="+mn-ea"/>
            </a:endParaRPr>
          </a:p>
        </p:txBody>
      </p:sp>
      <p:sp>
        <p:nvSpPr>
          <p:cNvPr id="2" name="テキスト ボックス 1"/>
          <p:cNvSpPr txBox="1"/>
          <p:nvPr/>
        </p:nvSpPr>
        <p:spPr>
          <a:xfrm>
            <a:off x="453488" y="1662357"/>
            <a:ext cx="2250001" cy="276999"/>
          </a:xfrm>
          <a:prstGeom prst="rect">
            <a:avLst/>
          </a:prstGeom>
          <a:noFill/>
          <a:ln>
            <a:solidFill>
              <a:schemeClr val="tx1"/>
            </a:solidFill>
          </a:ln>
        </p:spPr>
        <p:txBody>
          <a:bodyPr vert="horz" wrap="square" rtlCol="0" anchor="ctr">
            <a:spAutoFit/>
          </a:bodyPr>
          <a:lstStyle/>
          <a:p>
            <a:pPr algn="ctr"/>
            <a:r>
              <a:rPr kumimoji="1" lang="ja-JP" altLang="en-US" sz="1200" dirty="0"/>
              <a:t>男性（４７６人）</a:t>
            </a:r>
          </a:p>
        </p:txBody>
      </p:sp>
      <p:sp>
        <p:nvSpPr>
          <p:cNvPr id="12" name="テキスト ボックス 11"/>
          <p:cNvSpPr txBox="1"/>
          <p:nvPr/>
        </p:nvSpPr>
        <p:spPr>
          <a:xfrm>
            <a:off x="5413619" y="1689251"/>
            <a:ext cx="2181680" cy="277000"/>
          </a:xfrm>
          <a:prstGeom prst="rect">
            <a:avLst/>
          </a:prstGeom>
          <a:noFill/>
          <a:ln>
            <a:solidFill>
              <a:schemeClr val="tx1"/>
            </a:solidFill>
          </a:ln>
        </p:spPr>
        <p:txBody>
          <a:bodyPr vert="horz" wrap="square" rtlCol="0" anchor="ctr">
            <a:spAutoFit/>
          </a:bodyPr>
          <a:lstStyle/>
          <a:p>
            <a:pPr algn="ctr"/>
            <a:r>
              <a:rPr kumimoji="1" lang="ja-JP" altLang="en-US" sz="1200" dirty="0"/>
              <a:t>女性（５２４人）</a:t>
            </a:r>
          </a:p>
        </p:txBody>
      </p:sp>
      <p:pic>
        <p:nvPicPr>
          <p:cNvPr id="3" name="図 2"/>
          <p:cNvPicPr>
            <a:picLocks noChangeAspect="1"/>
          </p:cNvPicPr>
          <p:nvPr/>
        </p:nvPicPr>
        <p:blipFill rotWithShape="1">
          <a:blip r:embed="rId4"/>
          <a:srcRect l="11979" t="91124" r="12362" b="4469"/>
          <a:stretch/>
        </p:blipFill>
        <p:spPr>
          <a:xfrm>
            <a:off x="1878665" y="6823123"/>
            <a:ext cx="5876366" cy="255494"/>
          </a:xfrm>
          <a:prstGeom prst="rect">
            <a:avLst/>
          </a:prstGeom>
        </p:spPr>
      </p:pic>
    </p:spTree>
    <p:extLst>
      <p:ext uri="{BB962C8B-B14F-4D97-AF65-F5344CB8AC3E}">
        <p14:creationId xmlns:p14="http://schemas.microsoft.com/office/powerpoint/2010/main" val="289773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734777" y="867404"/>
            <a:ext cx="5054022" cy="6029467"/>
          </a:xfrm>
          <a:prstGeom prst="rect">
            <a:avLst/>
          </a:prstGeom>
        </p:spPr>
      </p:pic>
      <p:pic>
        <p:nvPicPr>
          <p:cNvPr id="4" name="図 3"/>
          <p:cNvPicPr>
            <a:picLocks noChangeAspect="1"/>
          </p:cNvPicPr>
          <p:nvPr/>
        </p:nvPicPr>
        <p:blipFill>
          <a:blip r:embed="rId3"/>
          <a:stretch>
            <a:fillRect/>
          </a:stretch>
        </p:blipFill>
        <p:spPr>
          <a:xfrm>
            <a:off x="293130" y="1100016"/>
            <a:ext cx="4767485" cy="6029467"/>
          </a:xfrm>
          <a:prstGeom prst="rect">
            <a:avLst/>
          </a:prstGeom>
        </p:spPr>
      </p:pic>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a:solidFill>
                  <a:prstClr val="white"/>
                </a:solidFill>
                <a:latin typeface="Meiryo UI" panose="020B0604030504040204" pitchFamily="50" charset="-128"/>
                <a:ea typeface="Meiryo UI" panose="020B0604030504040204" pitchFamily="50" charset="-128"/>
              </a:rPr>
              <a:t>認知度（年齢別）</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4</a:t>
            </a:fld>
            <a:endParaRPr kumimoji="1" lang="ja-JP" altLang="en-US">
              <a:solidFill>
                <a:prstClr val="black"/>
              </a:solidFill>
            </a:endParaRPr>
          </a:p>
        </p:txBody>
      </p:sp>
      <p:sp>
        <p:nvSpPr>
          <p:cNvPr id="13" name="正方形/長方形 12"/>
          <p:cNvSpPr/>
          <p:nvPr/>
        </p:nvSpPr>
        <p:spPr>
          <a:xfrm>
            <a:off x="186460" y="641498"/>
            <a:ext cx="9602338" cy="451813"/>
          </a:xfrm>
          <a:prstGeom prst="rect">
            <a:avLst/>
          </a:prstGeom>
          <a:ln w="12700">
            <a:noFill/>
          </a:ln>
        </p:spPr>
        <p:txBody>
          <a:bodyPr wrap="square" anchor="ctr">
            <a:noAutofit/>
          </a:bodyPr>
          <a:lstStyle/>
          <a:p>
            <a:pPr>
              <a:lnSpc>
                <a:spcPts val="2096"/>
              </a:lnSpc>
            </a:pPr>
            <a:r>
              <a:rPr lang="ja-JP" altLang="en-US" sz="1400" dirty="0">
                <a:latin typeface="+mn-ea"/>
              </a:rPr>
              <a:t>〇</a:t>
            </a:r>
            <a:r>
              <a:rPr lang="en-US" altLang="ja-JP" sz="1400" dirty="0">
                <a:latin typeface="+mn-ea"/>
              </a:rPr>
              <a:t>40</a:t>
            </a:r>
            <a:r>
              <a:rPr lang="ja-JP" altLang="en-US" sz="1400" dirty="0">
                <a:latin typeface="+mn-ea"/>
              </a:rPr>
              <a:t>歳代～</a:t>
            </a:r>
            <a:r>
              <a:rPr lang="en-US" altLang="ja-JP" sz="1400" dirty="0">
                <a:latin typeface="+mn-ea"/>
              </a:rPr>
              <a:t>60</a:t>
            </a:r>
            <a:r>
              <a:rPr lang="ja-JP" altLang="en-US" sz="1400" dirty="0">
                <a:latin typeface="+mn-ea"/>
              </a:rPr>
              <a:t>歳代の認知度は</a:t>
            </a:r>
            <a:r>
              <a:rPr lang="en-US" altLang="ja-JP" sz="1400" dirty="0">
                <a:latin typeface="+mn-ea"/>
              </a:rPr>
              <a:t>80%</a:t>
            </a:r>
            <a:r>
              <a:rPr lang="ja-JP" altLang="en-US" sz="1400" dirty="0">
                <a:latin typeface="+mn-ea"/>
              </a:rPr>
              <a:t>を上回っている。</a:t>
            </a:r>
            <a:endParaRPr lang="en-US" altLang="ja-JP" sz="1400" dirty="0">
              <a:latin typeface="+mn-ea"/>
            </a:endParaRPr>
          </a:p>
        </p:txBody>
      </p:sp>
      <p:sp>
        <p:nvSpPr>
          <p:cNvPr id="2" name="テキスト ボックス 1"/>
          <p:cNvSpPr txBox="1"/>
          <p:nvPr/>
        </p:nvSpPr>
        <p:spPr>
          <a:xfrm>
            <a:off x="81352" y="1803556"/>
            <a:ext cx="210215" cy="907004"/>
          </a:xfrm>
          <a:prstGeom prst="rect">
            <a:avLst/>
          </a:prstGeom>
          <a:noFill/>
          <a:ln>
            <a:solidFill>
              <a:schemeClr val="tx1"/>
            </a:solidFill>
          </a:ln>
        </p:spPr>
        <p:txBody>
          <a:bodyPr vert="eaVert" wrap="square" rtlCol="0" anchor="ctr">
            <a:spAutoFit/>
          </a:bodyPr>
          <a:lstStyle/>
          <a:p>
            <a:pPr algn="ctr"/>
            <a:r>
              <a:rPr kumimoji="1" lang="en-US" altLang="ja-JP" sz="800" dirty="0"/>
              <a:t>18</a:t>
            </a:r>
            <a:r>
              <a:rPr kumimoji="1" lang="ja-JP" altLang="en-US" sz="800" dirty="0"/>
              <a:t>歳～</a:t>
            </a:r>
            <a:r>
              <a:rPr kumimoji="1" lang="en-US" altLang="ja-JP" sz="800" dirty="0"/>
              <a:t>20</a:t>
            </a:r>
            <a:r>
              <a:rPr kumimoji="1" lang="ja-JP" altLang="en-US" sz="800" dirty="0"/>
              <a:t>歳代</a:t>
            </a:r>
          </a:p>
        </p:txBody>
      </p:sp>
      <p:sp>
        <p:nvSpPr>
          <p:cNvPr id="20" name="テキスト ボックス 19"/>
          <p:cNvSpPr txBox="1"/>
          <p:nvPr/>
        </p:nvSpPr>
        <p:spPr>
          <a:xfrm>
            <a:off x="81352" y="3905526"/>
            <a:ext cx="210215" cy="653946"/>
          </a:xfrm>
          <a:prstGeom prst="rect">
            <a:avLst/>
          </a:prstGeom>
          <a:noFill/>
          <a:ln>
            <a:solidFill>
              <a:schemeClr val="tx1"/>
            </a:solidFill>
          </a:ln>
        </p:spPr>
        <p:txBody>
          <a:bodyPr vert="eaVert" wrap="square" rtlCol="0" anchor="ctr">
            <a:spAutoFit/>
          </a:bodyPr>
          <a:lstStyle/>
          <a:p>
            <a:pPr algn="ctr"/>
            <a:r>
              <a:rPr kumimoji="1" lang="en-US" altLang="ja-JP" sz="800" dirty="0"/>
              <a:t>30</a:t>
            </a:r>
            <a:r>
              <a:rPr kumimoji="1" lang="ja-JP" altLang="en-US" sz="800" dirty="0"/>
              <a:t>歳代</a:t>
            </a:r>
          </a:p>
        </p:txBody>
      </p:sp>
      <p:sp>
        <p:nvSpPr>
          <p:cNvPr id="22" name="テキスト ボックス 21"/>
          <p:cNvSpPr txBox="1"/>
          <p:nvPr/>
        </p:nvSpPr>
        <p:spPr>
          <a:xfrm>
            <a:off x="81352" y="5754438"/>
            <a:ext cx="210215" cy="653946"/>
          </a:xfrm>
          <a:prstGeom prst="rect">
            <a:avLst/>
          </a:prstGeom>
          <a:noFill/>
          <a:ln>
            <a:solidFill>
              <a:schemeClr val="tx1"/>
            </a:solidFill>
          </a:ln>
        </p:spPr>
        <p:txBody>
          <a:bodyPr vert="eaVert" wrap="square" rtlCol="0" anchor="ctr">
            <a:spAutoFit/>
          </a:bodyPr>
          <a:lstStyle/>
          <a:p>
            <a:pPr algn="ctr"/>
            <a:r>
              <a:rPr kumimoji="1" lang="en-US" altLang="ja-JP" sz="800" dirty="0"/>
              <a:t>40</a:t>
            </a:r>
            <a:r>
              <a:rPr kumimoji="1" lang="ja-JP" altLang="en-US" sz="800" dirty="0"/>
              <a:t>歳代</a:t>
            </a:r>
          </a:p>
        </p:txBody>
      </p:sp>
      <p:sp>
        <p:nvSpPr>
          <p:cNvPr id="23" name="テキスト ボックス 22"/>
          <p:cNvSpPr txBox="1"/>
          <p:nvPr/>
        </p:nvSpPr>
        <p:spPr>
          <a:xfrm>
            <a:off x="5060617" y="1973341"/>
            <a:ext cx="210215" cy="653946"/>
          </a:xfrm>
          <a:prstGeom prst="rect">
            <a:avLst/>
          </a:prstGeom>
          <a:noFill/>
          <a:ln>
            <a:solidFill>
              <a:schemeClr val="tx1"/>
            </a:solidFill>
          </a:ln>
        </p:spPr>
        <p:txBody>
          <a:bodyPr vert="eaVert" wrap="square" rtlCol="0" anchor="ctr">
            <a:spAutoFit/>
          </a:bodyPr>
          <a:lstStyle/>
          <a:p>
            <a:pPr algn="ctr"/>
            <a:r>
              <a:rPr kumimoji="1" lang="en-US" altLang="ja-JP" sz="800" dirty="0"/>
              <a:t>50</a:t>
            </a:r>
            <a:r>
              <a:rPr kumimoji="1" lang="ja-JP" altLang="en-US" sz="800" dirty="0"/>
              <a:t>歳代</a:t>
            </a:r>
          </a:p>
        </p:txBody>
      </p:sp>
      <p:sp>
        <p:nvSpPr>
          <p:cNvPr id="24" name="テキスト ボックス 23"/>
          <p:cNvSpPr txBox="1"/>
          <p:nvPr/>
        </p:nvSpPr>
        <p:spPr>
          <a:xfrm>
            <a:off x="5060616" y="5281417"/>
            <a:ext cx="210215" cy="843250"/>
          </a:xfrm>
          <a:prstGeom prst="rect">
            <a:avLst/>
          </a:prstGeom>
          <a:noFill/>
          <a:ln>
            <a:solidFill>
              <a:schemeClr val="tx1"/>
            </a:solidFill>
          </a:ln>
        </p:spPr>
        <p:txBody>
          <a:bodyPr vert="eaVert" wrap="square" rtlCol="0" anchor="ctr">
            <a:spAutoFit/>
          </a:bodyPr>
          <a:lstStyle/>
          <a:p>
            <a:pPr algn="ctr"/>
            <a:r>
              <a:rPr kumimoji="1" lang="en-US" altLang="ja-JP" sz="800" dirty="0"/>
              <a:t>60</a:t>
            </a:r>
            <a:r>
              <a:rPr kumimoji="1" lang="ja-JP" altLang="en-US" sz="800" dirty="0"/>
              <a:t>歳代以上</a:t>
            </a:r>
          </a:p>
        </p:txBody>
      </p:sp>
      <p:pic>
        <p:nvPicPr>
          <p:cNvPr id="15" name="図 14"/>
          <p:cNvPicPr>
            <a:picLocks noChangeAspect="1"/>
          </p:cNvPicPr>
          <p:nvPr/>
        </p:nvPicPr>
        <p:blipFill rotWithShape="1">
          <a:blip r:embed="rId4"/>
          <a:srcRect l="11979" t="91124" r="12362" b="4469"/>
          <a:stretch/>
        </p:blipFill>
        <p:spPr>
          <a:xfrm>
            <a:off x="3395301" y="6873989"/>
            <a:ext cx="5876366" cy="255494"/>
          </a:xfrm>
          <a:prstGeom prst="rect">
            <a:avLst/>
          </a:prstGeom>
        </p:spPr>
      </p:pic>
      <p:sp>
        <p:nvSpPr>
          <p:cNvPr id="3" name="テキスト ボックス 2">
            <a:extLst>
              <a:ext uri="{FF2B5EF4-FFF2-40B4-BE49-F238E27FC236}">
                <a16:creationId xmlns:a16="http://schemas.microsoft.com/office/drawing/2014/main" id="{3F7D6055-C328-49E8-8153-CA2E38CFFB64}"/>
              </a:ext>
            </a:extLst>
          </p:cNvPr>
          <p:cNvSpPr txBox="1"/>
          <p:nvPr/>
        </p:nvSpPr>
        <p:spPr>
          <a:xfrm>
            <a:off x="9397497" y="1013988"/>
            <a:ext cx="1059223" cy="276999"/>
          </a:xfrm>
          <a:prstGeom prst="rect">
            <a:avLst/>
          </a:prstGeom>
          <a:noFill/>
        </p:spPr>
        <p:txBody>
          <a:bodyPr wrap="square" rtlCol="0">
            <a:spAutoFit/>
          </a:bodyPr>
          <a:lstStyle/>
          <a:p>
            <a:r>
              <a:rPr kumimoji="1" lang="en-US" altLang="ja-JP" sz="1200" dirty="0"/>
              <a:t>92.6%</a:t>
            </a:r>
            <a:endParaRPr kumimoji="1" lang="ja-JP" altLang="en-US" sz="1200" dirty="0"/>
          </a:p>
        </p:txBody>
      </p:sp>
    </p:spTree>
    <p:extLst>
      <p:ext uri="{BB962C8B-B14F-4D97-AF65-F5344CB8AC3E}">
        <p14:creationId xmlns:p14="http://schemas.microsoft.com/office/powerpoint/2010/main" val="221063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7540" y="1243331"/>
            <a:ext cx="8858256" cy="5840474"/>
          </a:xfrm>
          <a:prstGeom prst="rect">
            <a:avLst/>
          </a:prstGeom>
        </p:spPr>
      </p:pic>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a:solidFill>
                  <a:prstClr val="white"/>
                </a:solidFill>
                <a:latin typeface="Meiryo UI" panose="020B0604030504040204" pitchFamily="50" charset="-128"/>
                <a:ea typeface="Meiryo UI" panose="020B0604030504040204" pitchFamily="50" charset="-128"/>
              </a:rPr>
              <a:t>に関心が高まる機会</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5</a:t>
            </a:fld>
            <a:endParaRPr kumimoji="1" lang="ja-JP" altLang="en-US">
              <a:solidFill>
                <a:prstClr val="black"/>
              </a:solidFill>
            </a:endParaRPr>
          </a:p>
        </p:txBody>
      </p:sp>
      <p:sp>
        <p:nvSpPr>
          <p:cNvPr id="13" name="正方形/長方形 12"/>
          <p:cNvSpPr/>
          <p:nvPr/>
        </p:nvSpPr>
        <p:spPr>
          <a:xfrm>
            <a:off x="186460" y="811136"/>
            <a:ext cx="9602338" cy="352892"/>
          </a:xfrm>
          <a:prstGeom prst="rect">
            <a:avLst/>
          </a:prstGeom>
          <a:ln w="12700">
            <a:noFill/>
          </a:ln>
        </p:spPr>
        <p:txBody>
          <a:bodyPr wrap="square" anchor="ctr">
            <a:noAutofit/>
          </a:bodyPr>
          <a:lstStyle/>
          <a:p>
            <a:pPr>
              <a:lnSpc>
                <a:spcPts val="2096"/>
              </a:lnSpc>
            </a:pPr>
            <a:r>
              <a:rPr lang="ja-JP" altLang="en-US" sz="1400" dirty="0">
                <a:latin typeface="+mn-ea"/>
              </a:rPr>
              <a:t>〇</a:t>
            </a:r>
            <a:r>
              <a:rPr lang="en-US" altLang="ja-JP" sz="1400" dirty="0">
                <a:latin typeface="+mn-ea"/>
              </a:rPr>
              <a:t>SDGs</a:t>
            </a:r>
            <a:r>
              <a:rPr lang="ja-JP" altLang="en-US" sz="1400" dirty="0">
                <a:latin typeface="+mn-ea"/>
              </a:rPr>
              <a:t>に関心が高まる機会は</a:t>
            </a:r>
            <a:r>
              <a:rPr lang="ja-JP" altLang="en-US" sz="1400" dirty="0" smtClean="0">
                <a:latin typeface="+mn-ea"/>
              </a:rPr>
              <a:t>、「</a:t>
            </a:r>
            <a:r>
              <a:rPr lang="ja-JP" altLang="en-US" sz="1400" dirty="0">
                <a:latin typeface="+mn-ea"/>
              </a:rPr>
              <a:t>気軽に</a:t>
            </a:r>
            <a:r>
              <a:rPr lang="en-US" altLang="ja-JP" sz="1400" dirty="0">
                <a:latin typeface="+mn-ea"/>
              </a:rPr>
              <a:t>SDGs</a:t>
            </a:r>
            <a:r>
              <a:rPr lang="ja-JP" altLang="en-US" sz="1400" dirty="0">
                <a:latin typeface="+mn-ea"/>
              </a:rPr>
              <a:t>を学べるイベント</a:t>
            </a:r>
            <a:r>
              <a:rPr lang="ja-JP" altLang="en-US" sz="1400" dirty="0" smtClean="0">
                <a:latin typeface="+mn-ea"/>
              </a:rPr>
              <a:t>」</a:t>
            </a:r>
            <a:r>
              <a:rPr lang="ja-JP" altLang="en-US" sz="1400" dirty="0">
                <a:latin typeface="+mn-ea"/>
              </a:rPr>
              <a:t>、</a:t>
            </a:r>
            <a:r>
              <a:rPr lang="ja-JP" altLang="en-US" sz="1400" dirty="0" smtClean="0">
                <a:latin typeface="+mn-ea"/>
              </a:rPr>
              <a:t>「無料で参加</a:t>
            </a:r>
            <a:r>
              <a:rPr lang="ja-JP" altLang="en-US" sz="1400" dirty="0">
                <a:latin typeface="+mn-ea"/>
              </a:rPr>
              <a:t>できるセミナー</a:t>
            </a:r>
            <a:r>
              <a:rPr lang="ja-JP" altLang="en-US" sz="1400" dirty="0" smtClean="0">
                <a:latin typeface="+mn-ea"/>
              </a:rPr>
              <a:t>」、「行政等が主</a:t>
            </a:r>
            <a:endParaRPr lang="en-US" altLang="ja-JP" sz="1400" dirty="0" smtClean="0">
              <a:latin typeface="+mn-ea"/>
            </a:endParaRPr>
          </a:p>
          <a:p>
            <a:pPr>
              <a:lnSpc>
                <a:spcPts val="2096"/>
              </a:lnSpc>
            </a:pPr>
            <a:r>
              <a:rPr lang="ja-JP" altLang="en-US" sz="1400" dirty="0">
                <a:latin typeface="+mn-ea"/>
              </a:rPr>
              <a:t>　</a:t>
            </a:r>
            <a:r>
              <a:rPr lang="ja-JP" altLang="en-US" sz="1400" dirty="0" err="1" smtClean="0">
                <a:latin typeface="+mn-ea"/>
              </a:rPr>
              <a:t>催する</a:t>
            </a:r>
            <a:r>
              <a:rPr lang="ja-JP" altLang="en-US" sz="1400" dirty="0" smtClean="0">
                <a:latin typeface="+mn-ea"/>
              </a:rPr>
              <a:t>まちのゴミ拾い活動など、実際に体験できる機会」の</a:t>
            </a:r>
            <a:r>
              <a:rPr lang="ja-JP" altLang="en-US" sz="1400" dirty="0">
                <a:latin typeface="+mn-ea"/>
              </a:rPr>
              <a:t>割合が</a:t>
            </a:r>
            <a:r>
              <a:rPr lang="ja-JP" altLang="en-US" sz="1400" dirty="0" smtClean="0">
                <a:latin typeface="+mn-ea"/>
              </a:rPr>
              <a:t>高い。</a:t>
            </a:r>
            <a:endParaRPr lang="en-US" altLang="ja-JP" sz="1400" dirty="0">
              <a:latin typeface="+mn-ea"/>
            </a:endParaRPr>
          </a:p>
        </p:txBody>
      </p:sp>
    </p:spTree>
    <p:extLst>
      <p:ext uri="{BB962C8B-B14F-4D97-AF65-F5344CB8AC3E}">
        <p14:creationId xmlns:p14="http://schemas.microsoft.com/office/powerpoint/2010/main" val="293192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97540" y="1246126"/>
            <a:ext cx="8858256" cy="5840474"/>
          </a:xfrm>
          <a:prstGeom prst="rect">
            <a:avLst/>
          </a:prstGeom>
        </p:spPr>
      </p:pic>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SDGs</a:t>
            </a:r>
            <a:r>
              <a:rPr kumimoji="1" lang="ja-JP" altLang="en-US" sz="2000" b="1" dirty="0">
                <a:solidFill>
                  <a:prstClr val="white"/>
                </a:solidFill>
                <a:latin typeface="Meiryo UI" panose="020B0604030504040204" pitchFamily="50" charset="-128"/>
                <a:ea typeface="Meiryo UI" panose="020B0604030504040204" pitchFamily="50" charset="-128"/>
              </a:rPr>
              <a:t>を知ったきっかけ</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6</a:t>
            </a:fld>
            <a:endParaRPr kumimoji="1" lang="ja-JP" altLang="en-US">
              <a:solidFill>
                <a:prstClr val="black"/>
              </a:solidFill>
            </a:endParaRPr>
          </a:p>
        </p:txBody>
      </p:sp>
      <p:sp>
        <p:nvSpPr>
          <p:cNvPr id="13" name="正方形/長方形 12"/>
          <p:cNvSpPr/>
          <p:nvPr/>
        </p:nvSpPr>
        <p:spPr>
          <a:xfrm>
            <a:off x="186460" y="811136"/>
            <a:ext cx="9602338" cy="352892"/>
          </a:xfrm>
          <a:prstGeom prst="rect">
            <a:avLst/>
          </a:prstGeom>
          <a:ln w="12700">
            <a:noFill/>
          </a:ln>
        </p:spPr>
        <p:txBody>
          <a:bodyPr wrap="square" anchor="ctr">
            <a:noAutofit/>
          </a:bodyPr>
          <a:lstStyle/>
          <a:p>
            <a:pPr>
              <a:lnSpc>
                <a:spcPts val="2096"/>
              </a:lnSpc>
            </a:pPr>
            <a:r>
              <a:rPr lang="ja-JP" altLang="en-US" sz="1400" dirty="0">
                <a:latin typeface="+mn-ea"/>
              </a:rPr>
              <a:t>〇</a:t>
            </a:r>
            <a:r>
              <a:rPr lang="en-US" altLang="ja-JP" sz="1400" dirty="0">
                <a:latin typeface="+mn-ea"/>
              </a:rPr>
              <a:t>SDGs</a:t>
            </a:r>
            <a:r>
              <a:rPr lang="ja-JP" altLang="en-US" sz="1400" dirty="0">
                <a:latin typeface="+mn-ea"/>
              </a:rPr>
              <a:t>を知るきっかけは、 「テレビ・ラジオ」が最も高く、次いで「ニュースサイト・ニュースアプリ」が高い。</a:t>
            </a:r>
            <a:endParaRPr lang="en-US" altLang="ja-JP" sz="1400" dirty="0">
              <a:latin typeface="+mn-ea"/>
            </a:endParaRPr>
          </a:p>
        </p:txBody>
      </p:sp>
    </p:spTree>
    <p:extLst>
      <p:ext uri="{BB962C8B-B14F-4D97-AF65-F5344CB8AC3E}">
        <p14:creationId xmlns:p14="http://schemas.microsoft.com/office/powerpoint/2010/main" val="376778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a:t>
            </a:r>
            <a:r>
              <a:rPr kumimoji="1" lang="ja-JP" altLang="en-US" sz="2000" b="1" dirty="0">
                <a:solidFill>
                  <a:prstClr val="white"/>
                </a:solidFill>
                <a:latin typeface="Meiryo UI" panose="020B0604030504040204" pitchFamily="50" charset="-128"/>
                <a:ea typeface="Meiryo UI" panose="020B0604030504040204" pitchFamily="50" charset="-128"/>
              </a:rPr>
              <a:t>大阪で重要と思うゴール</a:t>
            </a:r>
            <a:r>
              <a:rPr kumimoji="1" lang="ja-JP" altLang="en-US" sz="1600" b="1" dirty="0">
                <a:solidFill>
                  <a:prstClr val="white"/>
                </a:solidFill>
                <a:latin typeface="Meiryo UI" panose="020B0604030504040204" pitchFamily="50" charset="-128"/>
                <a:ea typeface="Meiryo UI" panose="020B0604030504040204" pitchFamily="50" charset="-128"/>
              </a:rPr>
              <a:t>（複数選択可）</a:t>
            </a:r>
            <a:endParaRPr kumimoji="1" lang="zh-TW" altLang="en-US" sz="1600" b="1" dirty="0">
              <a:solidFill>
                <a:prstClr val="white"/>
              </a:solidFill>
              <a:latin typeface="Meiryo UI" panose="020B0604030504040204" pitchFamily="50" charset="-128"/>
              <a:ea typeface="Meiryo UI" panose="020B0604030504040204" pitchFamily="50" charset="-128"/>
            </a:endParaRPr>
          </a:p>
        </p:txBody>
      </p:sp>
      <p:sp>
        <p:nvSpPr>
          <p:cNvPr id="8"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7</a:t>
            </a:fld>
            <a:endParaRPr kumimoji="1" lang="ja-JP" altLang="en-US">
              <a:solidFill>
                <a:prstClr val="black"/>
              </a:solidFill>
            </a:endParaRPr>
          </a:p>
        </p:txBody>
      </p:sp>
      <p:sp>
        <p:nvSpPr>
          <p:cNvPr id="13" name="正方形/長方形 12"/>
          <p:cNvSpPr/>
          <p:nvPr/>
        </p:nvSpPr>
        <p:spPr>
          <a:xfrm>
            <a:off x="412948" y="636140"/>
            <a:ext cx="9189552" cy="470768"/>
          </a:xfrm>
          <a:prstGeom prst="rect">
            <a:avLst/>
          </a:prstGeom>
          <a:ln w="12700">
            <a:noFill/>
          </a:ln>
        </p:spPr>
        <p:txBody>
          <a:bodyPr wrap="square" anchor="ctr">
            <a:noAutofit/>
          </a:bodyPr>
          <a:lstStyle/>
          <a:p>
            <a:pPr>
              <a:lnSpc>
                <a:spcPts val="2096"/>
              </a:lnSpc>
            </a:pPr>
            <a:r>
              <a:rPr lang="ja-JP" altLang="en-US" sz="1400" dirty="0">
                <a:latin typeface="+mn-ea"/>
              </a:rPr>
              <a:t>〇重要だと思う高いゴールの順位は</a:t>
            </a:r>
            <a:r>
              <a:rPr lang="ja-JP" altLang="en-US" sz="1400" dirty="0" smtClean="0">
                <a:latin typeface="+mn-ea"/>
              </a:rPr>
              <a:t>、大阪</a:t>
            </a:r>
            <a:r>
              <a:rPr lang="en-US" altLang="ja-JP" sz="1400" dirty="0">
                <a:latin typeface="+mn-ea"/>
              </a:rPr>
              <a:t>SDGs</a:t>
            </a:r>
            <a:r>
              <a:rPr lang="ja-JP" altLang="en-US" sz="1400" dirty="0">
                <a:latin typeface="+mn-ea"/>
              </a:rPr>
              <a:t>ビジョンに掲げる重点ゴール３・ゴール１１、および関連ゴールのうちゴール１・ゴール４への関心は高い傾向にある。</a:t>
            </a:r>
            <a:endParaRPr lang="en-US" altLang="ja-JP" sz="1400" dirty="0">
              <a:latin typeface="+mn-ea"/>
            </a:endParaRPr>
          </a:p>
        </p:txBody>
      </p:sp>
      <p:graphicFrame>
        <p:nvGraphicFramePr>
          <p:cNvPr id="5" name="グラフ 4"/>
          <p:cNvGraphicFramePr/>
          <p:nvPr>
            <p:extLst>
              <p:ext uri="{D42A27DB-BD31-4B8C-83A1-F6EECF244321}">
                <p14:modId xmlns:p14="http://schemas.microsoft.com/office/powerpoint/2010/main" val="520244524"/>
              </p:ext>
            </p:extLst>
          </p:nvPr>
        </p:nvGraphicFramePr>
        <p:xfrm>
          <a:off x="168791" y="1678057"/>
          <a:ext cx="9677867" cy="5202873"/>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flipH="1">
            <a:off x="2148979" y="1486101"/>
            <a:ext cx="518160" cy="369332"/>
          </a:xfrm>
          <a:prstGeom prst="rect">
            <a:avLst/>
          </a:prstGeom>
          <a:noFill/>
        </p:spPr>
        <p:txBody>
          <a:bodyPr wrap="square" rtlCol="0">
            <a:spAutoFit/>
          </a:bodyPr>
          <a:lstStyle/>
          <a:p>
            <a:r>
              <a:rPr kumimoji="1" lang="ja-JP" altLang="en-US" dirty="0"/>
              <a:t>❶</a:t>
            </a:r>
          </a:p>
        </p:txBody>
      </p:sp>
      <p:sp>
        <p:nvSpPr>
          <p:cNvPr id="11" name="テキスト ボックス 10"/>
          <p:cNvSpPr txBox="1"/>
          <p:nvPr/>
        </p:nvSpPr>
        <p:spPr>
          <a:xfrm>
            <a:off x="1329132" y="1650792"/>
            <a:ext cx="360369" cy="369332"/>
          </a:xfrm>
          <a:prstGeom prst="rect">
            <a:avLst/>
          </a:prstGeom>
          <a:noFill/>
        </p:spPr>
        <p:txBody>
          <a:bodyPr wrap="square" rtlCol="0">
            <a:spAutoFit/>
          </a:bodyPr>
          <a:lstStyle/>
          <a:p>
            <a:r>
              <a:rPr kumimoji="1" lang="ja-JP" altLang="en-US" dirty="0"/>
              <a:t>❷</a:t>
            </a:r>
          </a:p>
        </p:txBody>
      </p:sp>
      <p:sp>
        <p:nvSpPr>
          <p:cNvPr id="12" name="テキスト ボックス 11"/>
          <p:cNvSpPr txBox="1"/>
          <p:nvPr/>
        </p:nvSpPr>
        <p:spPr>
          <a:xfrm>
            <a:off x="6364838" y="1795378"/>
            <a:ext cx="548640" cy="369332"/>
          </a:xfrm>
          <a:prstGeom prst="rect">
            <a:avLst/>
          </a:prstGeom>
          <a:noFill/>
        </p:spPr>
        <p:txBody>
          <a:bodyPr wrap="square" rtlCol="0">
            <a:spAutoFit/>
          </a:bodyPr>
          <a:lstStyle/>
          <a:p>
            <a:r>
              <a:rPr kumimoji="1" lang="ja-JP" altLang="en-US" dirty="0"/>
              <a:t>❸</a:t>
            </a:r>
          </a:p>
        </p:txBody>
      </p:sp>
      <p:sp>
        <p:nvSpPr>
          <p:cNvPr id="14" name="テキスト ボックス 13"/>
          <p:cNvSpPr txBox="1"/>
          <p:nvPr/>
        </p:nvSpPr>
        <p:spPr>
          <a:xfrm>
            <a:off x="4843369" y="2245600"/>
            <a:ext cx="307111" cy="369332"/>
          </a:xfrm>
          <a:prstGeom prst="rect">
            <a:avLst/>
          </a:prstGeom>
          <a:noFill/>
        </p:spPr>
        <p:txBody>
          <a:bodyPr wrap="square" rtlCol="0">
            <a:spAutoFit/>
          </a:bodyPr>
          <a:lstStyle/>
          <a:p>
            <a:r>
              <a:rPr kumimoji="1" lang="ja-JP" altLang="en-US" dirty="0"/>
              <a:t>❺</a:t>
            </a:r>
          </a:p>
        </p:txBody>
      </p:sp>
      <p:sp>
        <p:nvSpPr>
          <p:cNvPr id="15" name="テキスト ボックス 14"/>
          <p:cNvSpPr txBox="1"/>
          <p:nvPr/>
        </p:nvSpPr>
        <p:spPr>
          <a:xfrm>
            <a:off x="2817279" y="2099237"/>
            <a:ext cx="367926" cy="369332"/>
          </a:xfrm>
          <a:prstGeom prst="rect">
            <a:avLst/>
          </a:prstGeom>
          <a:noFill/>
        </p:spPr>
        <p:txBody>
          <a:bodyPr wrap="square" rtlCol="0">
            <a:spAutoFit/>
          </a:bodyPr>
          <a:lstStyle/>
          <a:p>
            <a:r>
              <a:rPr kumimoji="1" lang="ja-JP" altLang="en-US" dirty="0"/>
              <a:t>❹</a:t>
            </a:r>
          </a:p>
        </p:txBody>
      </p:sp>
      <p:sp>
        <p:nvSpPr>
          <p:cNvPr id="16" name="テキスト ボックス 15"/>
          <p:cNvSpPr txBox="1"/>
          <p:nvPr/>
        </p:nvSpPr>
        <p:spPr>
          <a:xfrm flipH="1">
            <a:off x="1841429" y="1486101"/>
            <a:ext cx="346620" cy="369332"/>
          </a:xfrm>
          <a:prstGeom prst="rect">
            <a:avLst/>
          </a:prstGeom>
          <a:noFill/>
        </p:spPr>
        <p:txBody>
          <a:bodyPr wrap="square" rtlCol="0">
            <a:spAutoFit/>
          </a:bodyPr>
          <a:lstStyle/>
          <a:p>
            <a:r>
              <a:rPr kumimoji="1" lang="ja-JP" altLang="en-US" dirty="0"/>
              <a:t>①</a:t>
            </a:r>
          </a:p>
        </p:txBody>
      </p:sp>
      <p:sp>
        <p:nvSpPr>
          <p:cNvPr id="17" name="テキスト ボックス 16"/>
          <p:cNvSpPr txBox="1"/>
          <p:nvPr/>
        </p:nvSpPr>
        <p:spPr>
          <a:xfrm>
            <a:off x="6009157" y="1795378"/>
            <a:ext cx="388619" cy="369332"/>
          </a:xfrm>
          <a:prstGeom prst="rect">
            <a:avLst/>
          </a:prstGeom>
          <a:noFill/>
        </p:spPr>
        <p:txBody>
          <a:bodyPr wrap="square" rtlCol="0">
            <a:spAutoFit/>
          </a:bodyPr>
          <a:lstStyle/>
          <a:p>
            <a:r>
              <a:rPr kumimoji="1" lang="ja-JP" altLang="en-US" dirty="0"/>
              <a:t>③</a:t>
            </a:r>
          </a:p>
        </p:txBody>
      </p:sp>
      <p:sp>
        <p:nvSpPr>
          <p:cNvPr id="18" name="テキスト ボックス 17"/>
          <p:cNvSpPr txBox="1"/>
          <p:nvPr/>
        </p:nvSpPr>
        <p:spPr>
          <a:xfrm>
            <a:off x="954928" y="1667161"/>
            <a:ext cx="370799" cy="369332"/>
          </a:xfrm>
          <a:prstGeom prst="rect">
            <a:avLst/>
          </a:prstGeom>
          <a:noFill/>
        </p:spPr>
        <p:txBody>
          <a:bodyPr wrap="square" rtlCol="0">
            <a:spAutoFit/>
          </a:bodyPr>
          <a:lstStyle/>
          <a:p>
            <a:r>
              <a:rPr kumimoji="1" lang="ja-JP" altLang="en-US" dirty="0"/>
              <a:t>②</a:t>
            </a:r>
          </a:p>
        </p:txBody>
      </p:sp>
      <p:sp>
        <p:nvSpPr>
          <p:cNvPr id="19" name="テキスト ボックス 18"/>
          <p:cNvSpPr txBox="1"/>
          <p:nvPr/>
        </p:nvSpPr>
        <p:spPr>
          <a:xfrm>
            <a:off x="2500376" y="2105028"/>
            <a:ext cx="387801" cy="369332"/>
          </a:xfrm>
          <a:prstGeom prst="rect">
            <a:avLst/>
          </a:prstGeom>
          <a:noFill/>
        </p:spPr>
        <p:txBody>
          <a:bodyPr wrap="square" rtlCol="0">
            <a:spAutoFit/>
          </a:bodyPr>
          <a:lstStyle/>
          <a:p>
            <a:r>
              <a:rPr kumimoji="1" lang="ja-JP" altLang="en-US" dirty="0"/>
              <a:t>④</a:t>
            </a:r>
          </a:p>
        </p:txBody>
      </p:sp>
      <p:sp>
        <p:nvSpPr>
          <p:cNvPr id="20" name="テキスト ボックス 19"/>
          <p:cNvSpPr txBox="1"/>
          <p:nvPr/>
        </p:nvSpPr>
        <p:spPr>
          <a:xfrm>
            <a:off x="4546341" y="2272865"/>
            <a:ext cx="373896" cy="369332"/>
          </a:xfrm>
          <a:prstGeom prst="rect">
            <a:avLst/>
          </a:prstGeom>
          <a:noFill/>
        </p:spPr>
        <p:txBody>
          <a:bodyPr wrap="square" rtlCol="0">
            <a:spAutoFit/>
          </a:bodyPr>
          <a:lstStyle/>
          <a:p>
            <a:r>
              <a:rPr kumimoji="1" lang="ja-JP" altLang="en-US" dirty="0"/>
              <a:t>⑤</a:t>
            </a:r>
          </a:p>
        </p:txBody>
      </p:sp>
      <p:sp>
        <p:nvSpPr>
          <p:cNvPr id="2" name="角丸四角形 1"/>
          <p:cNvSpPr/>
          <p:nvPr/>
        </p:nvSpPr>
        <p:spPr>
          <a:xfrm rot="18893057">
            <a:off x="24437" y="4936734"/>
            <a:ext cx="1455369" cy="303445"/>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rot="18893057">
            <a:off x="591630" y="5136672"/>
            <a:ext cx="1994698" cy="2431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rot="18893057">
            <a:off x="1071058" y="5164376"/>
            <a:ext cx="2046983" cy="247723"/>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rot="18893057">
            <a:off x="4500327" y="5203661"/>
            <a:ext cx="2253681" cy="2428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rot="18893057">
            <a:off x="5179974" y="5154523"/>
            <a:ext cx="2046983" cy="247723"/>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237064" y="6472905"/>
            <a:ext cx="717864" cy="2477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237064" y="6812494"/>
            <a:ext cx="717864" cy="23823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023201" y="6472905"/>
            <a:ext cx="984668" cy="209961"/>
          </a:xfrm>
          <a:prstGeom prst="rect">
            <a:avLst/>
          </a:prstGeom>
          <a:ln w="12700">
            <a:noFill/>
          </a:ln>
        </p:spPr>
        <p:txBody>
          <a:bodyPr wrap="square" anchor="ctr">
            <a:noAutofit/>
          </a:bodyPr>
          <a:lstStyle/>
          <a:p>
            <a:pPr>
              <a:lnSpc>
                <a:spcPts val="2096"/>
              </a:lnSpc>
            </a:pPr>
            <a:r>
              <a:rPr lang="ja-JP" altLang="en-US" sz="1000" dirty="0">
                <a:latin typeface="+mn-ea"/>
              </a:rPr>
              <a:t>：重点ゴール</a:t>
            </a:r>
            <a:endParaRPr lang="en-US" altLang="ja-JP" sz="800" dirty="0">
              <a:latin typeface="+mn-ea"/>
            </a:endParaRPr>
          </a:p>
        </p:txBody>
      </p:sp>
      <p:sp>
        <p:nvSpPr>
          <p:cNvPr id="30" name="正方形/長方形 29"/>
          <p:cNvSpPr/>
          <p:nvPr/>
        </p:nvSpPr>
        <p:spPr>
          <a:xfrm>
            <a:off x="1051264" y="6809762"/>
            <a:ext cx="984668" cy="209961"/>
          </a:xfrm>
          <a:prstGeom prst="rect">
            <a:avLst/>
          </a:prstGeom>
          <a:ln w="12700">
            <a:noFill/>
          </a:ln>
        </p:spPr>
        <p:txBody>
          <a:bodyPr wrap="square" anchor="ctr">
            <a:noAutofit/>
          </a:bodyPr>
          <a:lstStyle/>
          <a:p>
            <a:pPr>
              <a:lnSpc>
                <a:spcPts val="2096"/>
              </a:lnSpc>
            </a:pPr>
            <a:r>
              <a:rPr lang="ja-JP" altLang="en-US" sz="1000" dirty="0">
                <a:latin typeface="+mn-ea"/>
              </a:rPr>
              <a:t>：関連ゴール</a:t>
            </a:r>
            <a:endParaRPr lang="en-US" altLang="ja-JP" sz="800" dirty="0">
              <a:latin typeface="+mn-ea"/>
            </a:endParaRPr>
          </a:p>
        </p:txBody>
      </p:sp>
      <p:pic>
        <p:nvPicPr>
          <p:cNvPr id="3" name="図 2"/>
          <p:cNvPicPr>
            <a:picLocks noChangeAspect="1"/>
          </p:cNvPicPr>
          <p:nvPr/>
        </p:nvPicPr>
        <p:blipFill>
          <a:blip r:embed="rId4"/>
          <a:stretch>
            <a:fillRect/>
          </a:stretch>
        </p:blipFill>
        <p:spPr>
          <a:xfrm>
            <a:off x="168791" y="1683686"/>
            <a:ext cx="9681287" cy="5206435"/>
          </a:xfrm>
          <a:prstGeom prst="rect">
            <a:avLst/>
          </a:prstGeom>
        </p:spPr>
      </p:pic>
    </p:spTree>
    <p:extLst>
      <p:ext uri="{BB962C8B-B14F-4D97-AF65-F5344CB8AC3E}">
        <p14:creationId xmlns:p14="http://schemas.microsoft.com/office/powerpoint/2010/main" val="368277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23750" y="5067608"/>
            <a:ext cx="8900931" cy="2085013"/>
          </a:xfrm>
          <a:prstGeom prst="rect">
            <a:avLst/>
          </a:prstGeom>
        </p:spPr>
      </p:pic>
      <p:pic>
        <p:nvPicPr>
          <p:cNvPr id="2" name="図 1"/>
          <p:cNvPicPr>
            <a:picLocks noChangeAspect="1"/>
          </p:cNvPicPr>
          <p:nvPr/>
        </p:nvPicPr>
        <p:blipFill>
          <a:blip r:embed="rId3"/>
          <a:stretch>
            <a:fillRect/>
          </a:stretch>
        </p:blipFill>
        <p:spPr>
          <a:xfrm>
            <a:off x="323751" y="2006032"/>
            <a:ext cx="8900931" cy="1908213"/>
          </a:xfrm>
          <a:prstGeom prst="rect">
            <a:avLst/>
          </a:prstGeom>
        </p:spPr>
      </p:pic>
      <p:sp>
        <p:nvSpPr>
          <p:cNvPr id="3" name="正方形/長方形 2"/>
          <p:cNvSpPr/>
          <p:nvPr/>
        </p:nvSpPr>
        <p:spPr>
          <a:xfrm>
            <a:off x="-2" y="13921"/>
            <a:ext cx="9906000" cy="540000"/>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 </a:t>
            </a:r>
            <a:r>
              <a:rPr kumimoji="1" lang="ja-JP" altLang="en-US" sz="2000" b="1" dirty="0">
                <a:solidFill>
                  <a:prstClr val="white"/>
                </a:solidFill>
                <a:latin typeface="Meiryo UI" panose="020B0604030504040204" pitchFamily="50" charset="-128"/>
                <a:ea typeface="Meiryo UI" panose="020B0604030504040204" pitchFamily="50" charset="-128"/>
              </a:rPr>
              <a:t>大阪</a:t>
            </a:r>
            <a:r>
              <a:rPr kumimoji="1" lang="en-US" altLang="ja-JP" sz="2000" b="1" dirty="0">
                <a:solidFill>
                  <a:prstClr val="white"/>
                </a:solidFill>
                <a:latin typeface="Meiryo UI" panose="020B0604030504040204" pitchFamily="50" charset="-128"/>
                <a:ea typeface="Meiryo UI" panose="020B0604030504040204" pitchFamily="50" charset="-128"/>
              </a:rPr>
              <a:t>SDGs</a:t>
            </a:r>
            <a:r>
              <a:rPr kumimoji="1" lang="ja-JP" altLang="en-US" sz="2000" b="1" dirty="0">
                <a:solidFill>
                  <a:prstClr val="white"/>
                </a:solidFill>
                <a:latin typeface="Meiryo UI" panose="020B0604030504040204" pitchFamily="50" charset="-128"/>
                <a:ea typeface="Meiryo UI" panose="020B0604030504040204" pitchFamily="50" charset="-128"/>
              </a:rPr>
              <a:t>行動憲章認知度</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4" name="スライド番号プレースホルダー 5"/>
          <p:cNvSpPr>
            <a:spLocks noGrp="1"/>
          </p:cNvSpPr>
          <p:nvPr>
            <p:ph type="sldNum" sz="quarter" idx="12"/>
          </p:nvPr>
        </p:nvSpPr>
        <p:spPr>
          <a:xfrm>
            <a:off x="9105900" y="96701"/>
            <a:ext cx="682898" cy="377917"/>
          </a:xfrm>
        </p:spPr>
        <p:txBody>
          <a:bodyPr/>
          <a:lstStyle/>
          <a:p>
            <a:fld id="{7B20388F-A125-4D2E-BBF0-E240911E1C91}" type="slidenum">
              <a:rPr kumimoji="1" lang="ja-JP" altLang="en-US">
                <a:solidFill>
                  <a:prstClr val="black"/>
                </a:solidFill>
              </a:rPr>
              <a:pPr/>
              <a:t>8</a:t>
            </a:fld>
            <a:endParaRPr kumimoji="1" lang="ja-JP" altLang="en-US">
              <a:solidFill>
                <a:prstClr val="black"/>
              </a:solidFill>
            </a:endParaRPr>
          </a:p>
        </p:txBody>
      </p:sp>
      <p:sp>
        <p:nvSpPr>
          <p:cNvPr id="5" name="テキスト ボックス 4"/>
          <p:cNvSpPr txBox="1"/>
          <p:nvPr/>
        </p:nvSpPr>
        <p:spPr>
          <a:xfrm>
            <a:off x="168791" y="1561945"/>
            <a:ext cx="4503222"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行動憲章の認知度</a:t>
            </a:r>
          </a:p>
        </p:txBody>
      </p:sp>
      <p:sp>
        <p:nvSpPr>
          <p:cNvPr id="8" name="テキスト ボックス 7"/>
          <p:cNvSpPr txBox="1"/>
          <p:nvPr/>
        </p:nvSpPr>
        <p:spPr>
          <a:xfrm>
            <a:off x="196317" y="4380764"/>
            <a:ext cx="5903397"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行動憲章の趣旨への賛同率</a:t>
            </a:r>
          </a:p>
        </p:txBody>
      </p:sp>
      <p:sp>
        <p:nvSpPr>
          <p:cNvPr id="11" name="正方形/長方形 10"/>
          <p:cNvSpPr/>
          <p:nvPr/>
        </p:nvSpPr>
        <p:spPr>
          <a:xfrm>
            <a:off x="290524" y="853516"/>
            <a:ext cx="8610589" cy="496834"/>
          </a:xfrm>
          <a:prstGeom prst="rect">
            <a:avLst/>
          </a:prstGeom>
          <a:ln w="12700">
            <a:noFill/>
          </a:ln>
        </p:spPr>
        <p:txBody>
          <a:bodyPr wrap="square" anchor="ctr">
            <a:noAutofit/>
          </a:bodyPr>
          <a:lstStyle/>
          <a:p>
            <a:pPr>
              <a:lnSpc>
                <a:spcPts val="2096"/>
              </a:lnSpc>
            </a:pPr>
            <a:r>
              <a:rPr lang="ja-JP" altLang="en-US" sz="1400" dirty="0">
                <a:latin typeface="+mn-ea"/>
              </a:rPr>
              <a:t>〇大阪</a:t>
            </a:r>
            <a:r>
              <a:rPr lang="en-US" altLang="ja-JP" sz="1400" dirty="0">
                <a:latin typeface="+mn-ea"/>
              </a:rPr>
              <a:t>SDGs</a:t>
            </a:r>
            <a:r>
              <a:rPr lang="ja-JP" altLang="en-US" sz="1400" dirty="0">
                <a:latin typeface="+mn-ea"/>
              </a:rPr>
              <a:t>行動憲章の認知度は</a:t>
            </a:r>
            <a:r>
              <a:rPr lang="ja-JP" altLang="en-US" sz="1400" dirty="0" smtClean="0">
                <a:latin typeface="+mn-ea"/>
              </a:rPr>
              <a:t>、</a:t>
            </a:r>
            <a:r>
              <a:rPr lang="en-US" altLang="ja-JP" sz="1400" dirty="0" smtClean="0">
                <a:latin typeface="+mn-ea"/>
              </a:rPr>
              <a:t>30.7%</a:t>
            </a:r>
            <a:r>
              <a:rPr lang="ja-JP" altLang="en-US" sz="1400" dirty="0" err="1">
                <a:latin typeface="+mn-ea"/>
              </a:rPr>
              <a:t>。</a:t>
            </a:r>
            <a:endParaRPr lang="en-US" altLang="ja-JP" sz="1400" dirty="0">
              <a:latin typeface="+mn-ea"/>
            </a:endParaRPr>
          </a:p>
          <a:p>
            <a:pPr>
              <a:lnSpc>
                <a:spcPts val="2096"/>
              </a:lnSpc>
            </a:pPr>
            <a:r>
              <a:rPr lang="ja-JP" altLang="en-US" sz="1400" dirty="0">
                <a:latin typeface="+mn-ea"/>
              </a:rPr>
              <a:t>〇大阪</a:t>
            </a:r>
            <a:r>
              <a:rPr lang="en-US" altLang="ja-JP" sz="1400" dirty="0">
                <a:latin typeface="+mn-ea"/>
              </a:rPr>
              <a:t>SDGs</a:t>
            </a:r>
            <a:r>
              <a:rPr lang="ja-JP" altLang="en-US" sz="1400" dirty="0">
                <a:latin typeface="+mn-ea"/>
              </a:rPr>
              <a:t>行動憲章</a:t>
            </a:r>
            <a:r>
              <a:rPr lang="ja-JP" altLang="en-US" sz="1400" dirty="0" smtClean="0">
                <a:latin typeface="+mn-ea"/>
              </a:rPr>
              <a:t>の趣旨への賛同率は、</a:t>
            </a:r>
            <a:r>
              <a:rPr lang="en-US" altLang="ja-JP" sz="1400" dirty="0" smtClean="0">
                <a:latin typeface="+mn-ea"/>
              </a:rPr>
              <a:t>43.8</a:t>
            </a:r>
            <a:r>
              <a:rPr lang="ja-JP" altLang="en-US" sz="1400" dirty="0" smtClean="0">
                <a:latin typeface="+mn-ea"/>
              </a:rPr>
              <a:t>％</a:t>
            </a:r>
            <a:r>
              <a:rPr lang="ja-JP" altLang="en-US" sz="1400" dirty="0">
                <a:latin typeface="+mn-ea"/>
              </a:rPr>
              <a:t>。</a:t>
            </a:r>
            <a:endParaRPr lang="en-US" altLang="ja-JP" sz="1400" dirty="0">
              <a:latin typeface="+mj-ea"/>
              <a:ea typeface="+mj-ea"/>
            </a:endParaRPr>
          </a:p>
        </p:txBody>
      </p:sp>
    </p:spTree>
    <p:extLst>
      <p:ext uri="{BB962C8B-B14F-4D97-AF65-F5344CB8AC3E}">
        <p14:creationId xmlns:p14="http://schemas.microsoft.com/office/powerpoint/2010/main" val="26547755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1115</Words>
  <Application>Microsoft Office PowerPoint</Application>
  <PresentationFormat>ユーザー設定</PresentationFormat>
  <Paragraphs>147</Paragraphs>
  <Slides>14</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2022-09-21T01:07:55Z</dcterms:created>
  <dcterms:modified xsi:type="dcterms:W3CDTF">2023-05-17T10:29:42Z</dcterms:modified>
</cp:coreProperties>
</file>