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3.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51.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xml" ContentType="application/vnd.openxmlformats-officedocument.themeOverr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1"/>
    <p:sldMasterId id="2147483680" r:id="rId2"/>
    <p:sldMasterId id="2147483668" r:id="rId3"/>
    <p:sldMasterId id="2147483697" r:id="rId4"/>
  </p:sldMasterIdLst>
  <p:notesMasterIdLst>
    <p:notesMasterId r:id="rId67"/>
  </p:notesMasterIdLst>
  <p:handoutMasterIdLst>
    <p:handoutMasterId r:id="rId68"/>
  </p:handoutMasterIdLst>
  <p:sldIdLst>
    <p:sldId id="564" r:id="rId5"/>
    <p:sldId id="1097" r:id="rId6"/>
    <p:sldId id="1394" r:id="rId7"/>
    <p:sldId id="1448" r:id="rId8"/>
    <p:sldId id="1449" r:id="rId9"/>
    <p:sldId id="1450" r:id="rId10"/>
    <p:sldId id="1452" r:id="rId11"/>
    <p:sldId id="1451" r:id="rId12"/>
    <p:sldId id="1098" r:id="rId13"/>
    <p:sldId id="1303" r:id="rId14"/>
    <p:sldId id="1201" r:id="rId15"/>
    <p:sldId id="1436" r:id="rId16"/>
    <p:sldId id="1363" r:id="rId17"/>
    <p:sldId id="1437" r:id="rId18"/>
    <p:sldId id="1438" r:id="rId19"/>
    <p:sldId id="1439" r:id="rId20"/>
    <p:sldId id="1440" r:id="rId21"/>
    <p:sldId id="1441" r:id="rId22"/>
    <p:sldId id="1442" r:id="rId23"/>
    <p:sldId id="1395" r:id="rId24"/>
    <p:sldId id="1392" r:id="rId25"/>
    <p:sldId id="1099" r:id="rId26"/>
    <p:sldId id="1373" r:id="rId27"/>
    <p:sldId id="1062" r:id="rId28"/>
    <p:sldId id="1409" r:id="rId29"/>
    <p:sldId id="1219" r:id="rId30"/>
    <p:sldId id="1411" r:id="rId31"/>
    <p:sldId id="1412" r:id="rId32"/>
    <p:sldId id="1413" r:id="rId33"/>
    <p:sldId id="1414" r:id="rId34"/>
    <p:sldId id="1415" r:id="rId35"/>
    <p:sldId id="1416" r:id="rId36"/>
    <p:sldId id="1417" r:id="rId37"/>
    <p:sldId id="1418" r:id="rId38"/>
    <p:sldId id="1445" r:id="rId39"/>
    <p:sldId id="1447" r:id="rId40"/>
    <p:sldId id="1419" r:id="rId41"/>
    <p:sldId id="1423" r:id="rId42"/>
    <p:sldId id="1310" r:id="rId43"/>
    <p:sldId id="1390" r:id="rId44"/>
    <p:sldId id="1391" r:id="rId45"/>
    <p:sldId id="1238" r:id="rId46"/>
    <p:sldId id="1130" r:id="rId47"/>
    <p:sldId id="1128" r:id="rId48"/>
    <p:sldId id="1429" r:id="rId49"/>
    <p:sldId id="1426" r:id="rId50"/>
    <p:sldId id="1427" r:id="rId51"/>
    <p:sldId id="1428" r:id="rId52"/>
    <p:sldId id="1396" r:id="rId53"/>
    <p:sldId id="1431" r:id="rId54"/>
    <p:sldId id="1424" r:id="rId55"/>
    <p:sldId id="1399" r:id="rId56"/>
    <p:sldId id="1444" r:id="rId57"/>
    <p:sldId id="1435" r:id="rId58"/>
    <p:sldId id="1434" r:id="rId59"/>
    <p:sldId id="1245" r:id="rId60"/>
    <p:sldId id="1247" r:id="rId61"/>
    <p:sldId id="1284" r:id="rId62"/>
    <p:sldId id="1404" r:id="rId63"/>
    <p:sldId id="1397" r:id="rId64"/>
    <p:sldId id="1350" r:id="rId65"/>
    <p:sldId id="1272" r:id="rId66"/>
  </p:sldIdLst>
  <p:sldSz cx="9906000" cy="6858000" type="A4"/>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6"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1919"/>
    <a:srgbClr val="DEEBF7"/>
    <a:srgbClr val="283F19"/>
    <a:srgbClr val="517D33"/>
    <a:srgbClr val="C5180B"/>
    <a:srgbClr val="F44B3E"/>
    <a:srgbClr val="FF3333"/>
    <a:srgbClr val="FF7575"/>
    <a:srgbClr val="FF3F3F"/>
    <a:srgbClr val="7000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76122" autoAdjust="0"/>
  </p:normalViewPr>
  <p:slideViewPr>
    <p:cSldViewPr snapToGrid="0" showGuides="1">
      <p:cViewPr varScale="1">
        <p:scale>
          <a:sx n="74" d="100"/>
          <a:sy n="74" d="100"/>
        </p:scale>
        <p:origin x="1110" y="72"/>
      </p:cViewPr>
      <p:guideLst>
        <p:guide orient="horz" pos="2636"/>
        <p:guide pos="312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howGuides="1">
      <p:cViewPr>
        <p:scale>
          <a:sx n="66" d="100"/>
          <a:sy n="66" d="100"/>
        </p:scale>
        <p:origin x="2640" y="-36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handoutMaster" Target="handoutMasters/handoutMaster1.xml"/><Relationship Id="rId112"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kahira family" userId="77e22ccb780c0f4f" providerId="LiveId" clId="{DE622EAA-0F40-4A91-89A7-A12A6C485916}"/>
    <pc:docChg chg="undo custSel addSld delSld modSld">
      <pc:chgData name="Nakahira family" userId="77e22ccb780c0f4f" providerId="LiveId" clId="{DE622EAA-0F40-4A91-89A7-A12A6C485916}" dt="2021-04-30T06:14:16.686" v="3549" actId="6549"/>
      <pc:docMkLst>
        <pc:docMk/>
      </pc:docMkLst>
      <pc:sldChg chg="modSp mod">
        <pc:chgData name="Nakahira family" userId="77e22ccb780c0f4f" providerId="LiveId" clId="{DE622EAA-0F40-4A91-89A7-A12A6C485916}" dt="2021-04-30T04:46:00.838" v="628" actId="20577"/>
        <pc:sldMkLst>
          <pc:docMk/>
          <pc:sldMk cId="4216756302" sldId="1019"/>
        </pc:sldMkLst>
        <pc:spChg chg="mod">
          <ac:chgData name="Nakahira family" userId="77e22ccb780c0f4f" providerId="LiveId" clId="{DE622EAA-0F40-4A91-89A7-A12A6C485916}" dt="2021-04-30T04:46:00.838" v="628" actId="20577"/>
          <ac:spMkLst>
            <pc:docMk/>
            <pc:sldMk cId="4216756302" sldId="1019"/>
            <ac:spMk id="3" creationId="{00000000-0000-0000-0000-000000000000}"/>
          </ac:spMkLst>
        </pc:spChg>
      </pc:sldChg>
      <pc:sldChg chg="modSp mod">
        <pc:chgData name="Nakahira family" userId="77e22ccb780c0f4f" providerId="LiveId" clId="{DE622EAA-0F40-4A91-89A7-A12A6C485916}" dt="2021-04-30T04:29:17.206" v="444" actId="20577"/>
        <pc:sldMkLst>
          <pc:docMk/>
          <pc:sldMk cId="3035114158" sldId="1056"/>
        </pc:sldMkLst>
        <pc:spChg chg="mod">
          <ac:chgData name="Nakahira family" userId="77e22ccb780c0f4f" providerId="LiveId" clId="{DE622EAA-0F40-4A91-89A7-A12A6C485916}" dt="2021-04-30T04:29:17.206" v="444" actId="20577"/>
          <ac:spMkLst>
            <pc:docMk/>
            <pc:sldMk cId="3035114158" sldId="1056"/>
            <ac:spMk id="3" creationId="{00000000-0000-0000-0000-000000000000}"/>
          </ac:spMkLst>
        </pc:spChg>
      </pc:sldChg>
      <pc:sldChg chg="modSp mod">
        <pc:chgData name="Nakahira family" userId="77e22ccb780c0f4f" providerId="LiveId" clId="{DE622EAA-0F40-4A91-89A7-A12A6C485916}" dt="2021-04-30T06:02:06.584" v="3347" actId="20577"/>
        <pc:sldMkLst>
          <pc:docMk/>
          <pc:sldMk cId="1205253809" sldId="1059"/>
        </pc:sldMkLst>
        <pc:spChg chg="mod">
          <ac:chgData name="Nakahira family" userId="77e22ccb780c0f4f" providerId="LiveId" clId="{DE622EAA-0F40-4A91-89A7-A12A6C485916}" dt="2021-04-30T06:02:06.584" v="3347" actId="20577"/>
          <ac:spMkLst>
            <pc:docMk/>
            <pc:sldMk cId="1205253809" sldId="1059"/>
            <ac:spMk id="3" creationId="{00000000-0000-0000-0000-000000000000}"/>
          </ac:spMkLst>
        </pc:spChg>
      </pc:sldChg>
      <pc:sldChg chg="modSp mod">
        <pc:chgData name="Nakahira family" userId="77e22ccb780c0f4f" providerId="LiveId" clId="{DE622EAA-0F40-4A91-89A7-A12A6C485916}" dt="2021-04-30T04:53:59.599" v="902" actId="6549"/>
        <pc:sldMkLst>
          <pc:docMk/>
          <pc:sldMk cId="2678264283" sldId="1063"/>
        </pc:sldMkLst>
        <pc:spChg chg="mod">
          <ac:chgData name="Nakahira family" userId="77e22ccb780c0f4f" providerId="LiveId" clId="{DE622EAA-0F40-4A91-89A7-A12A6C485916}" dt="2021-04-30T04:53:59.599" v="902" actId="6549"/>
          <ac:spMkLst>
            <pc:docMk/>
            <pc:sldMk cId="2678264283" sldId="1063"/>
            <ac:spMk id="3" creationId="{00000000-0000-0000-0000-000000000000}"/>
          </ac:spMkLst>
        </pc:spChg>
      </pc:sldChg>
      <pc:sldChg chg="modSp mod">
        <pc:chgData name="Nakahira family" userId="77e22ccb780c0f4f" providerId="LiveId" clId="{DE622EAA-0F40-4A91-89A7-A12A6C485916}" dt="2021-04-30T04:34:14.008" v="586" actId="20577"/>
        <pc:sldMkLst>
          <pc:docMk/>
          <pc:sldMk cId="3933608509" sldId="1117"/>
        </pc:sldMkLst>
        <pc:spChg chg="mod">
          <ac:chgData name="Nakahira family" userId="77e22ccb780c0f4f" providerId="LiveId" clId="{DE622EAA-0F40-4A91-89A7-A12A6C485916}" dt="2021-04-30T04:34:14.008" v="586" actId="20577"/>
          <ac:spMkLst>
            <pc:docMk/>
            <pc:sldMk cId="3933608509" sldId="1117"/>
            <ac:spMk id="3" creationId="{00000000-0000-0000-0000-000000000000}"/>
          </ac:spMkLst>
        </pc:spChg>
      </pc:sldChg>
      <pc:sldChg chg="modSp mod">
        <pc:chgData name="Nakahira family" userId="77e22ccb780c0f4f" providerId="LiveId" clId="{DE622EAA-0F40-4A91-89A7-A12A6C485916}" dt="2021-04-30T06:08:15.965" v="3455" actId="6549"/>
        <pc:sldMkLst>
          <pc:docMk/>
          <pc:sldMk cId="1519763661" sldId="1131"/>
        </pc:sldMkLst>
        <pc:spChg chg="mod">
          <ac:chgData name="Nakahira family" userId="77e22ccb780c0f4f" providerId="LiveId" clId="{DE622EAA-0F40-4A91-89A7-A12A6C485916}" dt="2021-04-30T06:08:15.965" v="3455" actId="6549"/>
          <ac:spMkLst>
            <pc:docMk/>
            <pc:sldMk cId="1519763661" sldId="1131"/>
            <ac:spMk id="3" creationId="{00000000-0000-0000-0000-000000000000}"/>
          </ac:spMkLst>
        </pc:spChg>
      </pc:sldChg>
      <pc:sldChg chg="modSp mod">
        <pc:chgData name="Nakahira family" userId="77e22ccb780c0f4f" providerId="LiveId" clId="{DE622EAA-0F40-4A91-89A7-A12A6C485916}" dt="2021-04-30T05:27:47.897" v="1586" actId="6549"/>
        <pc:sldMkLst>
          <pc:docMk/>
          <pc:sldMk cId="1683115818" sldId="1141"/>
        </pc:sldMkLst>
        <pc:spChg chg="mod">
          <ac:chgData name="Nakahira family" userId="77e22ccb780c0f4f" providerId="LiveId" clId="{DE622EAA-0F40-4A91-89A7-A12A6C485916}" dt="2021-04-30T05:27:47.897" v="1586" actId="6549"/>
          <ac:spMkLst>
            <pc:docMk/>
            <pc:sldMk cId="1683115818" sldId="1141"/>
            <ac:spMk id="3" creationId="{00000000-0000-0000-0000-000000000000}"/>
          </ac:spMkLst>
        </pc:spChg>
      </pc:sldChg>
      <pc:sldChg chg="modSp mod">
        <pc:chgData name="Nakahira family" userId="77e22ccb780c0f4f" providerId="LiveId" clId="{DE622EAA-0F40-4A91-89A7-A12A6C485916}" dt="2021-04-30T05:31:52.935" v="1912" actId="6549"/>
        <pc:sldMkLst>
          <pc:docMk/>
          <pc:sldMk cId="1454481192" sldId="1143"/>
        </pc:sldMkLst>
        <pc:spChg chg="mod">
          <ac:chgData name="Nakahira family" userId="77e22ccb780c0f4f" providerId="LiveId" clId="{DE622EAA-0F40-4A91-89A7-A12A6C485916}" dt="2021-04-30T05:31:52.935" v="1912" actId="6549"/>
          <ac:spMkLst>
            <pc:docMk/>
            <pc:sldMk cId="1454481192" sldId="1143"/>
            <ac:spMk id="3" creationId="{00000000-0000-0000-0000-000000000000}"/>
          </ac:spMkLst>
        </pc:spChg>
      </pc:sldChg>
      <pc:sldChg chg="modSp mod">
        <pc:chgData name="Nakahira family" userId="77e22ccb780c0f4f" providerId="LiveId" clId="{DE622EAA-0F40-4A91-89A7-A12A6C485916}" dt="2021-04-30T05:46:06.926" v="3323" actId="20577"/>
        <pc:sldMkLst>
          <pc:docMk/>
          <pc:sldMk cId="4119697536" sldId="1151"/>
        </pc:sldMkLst>
        <pc:spChg chg="mod">
          <ac:chgData name="Nakahira family" userId="77e22ccb780c0f4f" providerId="LiveId" clId="{DE622EAA-0F40-4A91-89A7-A12A6C485916}" dt="2021-04-30T05:46:06.926" v="3323" actId="20577"/>
          <ac:spMkLst>
            <pc:docMk/>
            <pc:sldMk cId="4119697536" sldId="1151"/>
            <ac:spMk id="3" creationId="{00000000-0000-0000-0000-000000000000}"/>
          </ac:spMkLst>
        </pc:spChg>
      </pc:sldChg>
      <pc:sldChg chg="modSp mod">
        <pc:chgData name="Nakahira family" userId="77e22ccb780c0f4f" providerId="LiveId" clId="{DE622EAA-0F40-4A91-89A7-A12A6C485916}" dt="2021-04-30T06:05:11.008" v="3377" actId="20577"/>
        <pc:sldMkLst>
          <pc:docMk/>
          <pc:sldMk cId="196364753" sldId="1166"/>
        </pc:sldMkLst>
        <pc:spChg chg="mod">
          <ac:chgData name="Nakahira family" userId="77e22ccb780c0f4f" providerId="LiveId" clId="{DE622EAA-0F40-4A91-89A7-A12A6C485916}" dt="2021-04-30T06:05:11.008" v="3377" actId="20577"/>
          <ac:spMkLst>
            <pc:docMk/>
            <pc:sldMk cId="196364753" sldId="1166"/>
            <ac:spMk id="3" creationId="{00000000-0000-0000-0000-000000000000}"/>
          </ac:spMkLst>
        </pc:spChg>
      </pc:sldChg>
      <pc:sldChg chg="modSp mod">
        <pc:chgData name="Nakahira family" userId="77e22ccb780c0f4f" providerId="LiveId" clId="{DE622EAA-0F40-4A91-89A7-A12A6C485916}" dt="2021-04-30T05:38:23.497" v="2716" actId="6549"/>
        <pc:sldMkLst>
          <pc:docMk/>
          <pc:sldMk cId="702383389" sldId="1169"/>
        </pc:sldMkLst>
        <pc:spChg chg="mod">
          <ac:chgData name="Nakahira family" userId="77e22ccb780c0f4f" providerId="LiveId" clId="{DE622EAA-0F40-4A91-89A7-A12A6C485916}" dt="2021-04-30T05:38:23.497" v="2716" actId="6549"/>
          <ac:spMkLst>
            <pc:docMk/>
            <pc:sldMk cId="702383389" sldId="1169"/>
            <ac:spMk id="3" creationId="{00000000-0000-0000-0000-000000000000}"/>
          </ac:spMkLst>
        </pc:spChg>
      </pc:sldChg>
      <pc:sldChg chg="addSp modSp mod">
        <pc:chgData name="Nakahira family" userId="77e22ccb780c0f4f" providerId="LiveId" clId="{DE622EAA-0F40-4A91-89A7-A12A6C485916}" dt="2021-04-30T05:42:17.405" v="2871" actId="113"/>
        <pc:sldMkLst>
          <pc:docMk/>
          <pc:sldMk cId="1871955504" sldId="1170"/>
        </pc:sldMkLst>
        <pc:spChg chg="add mod">
          <ac:chgData name="Nakahira family" userId="77e22ccb780c0f4f" providerId="LiveId" clId="{DE622EAA-0F40-4A91-89A7-A12A6C485916}" dt="2021-04-30T05:42:17.405" v="2871" actId="113"/>
          <ac:spMkLst>
            <pc:docMk/>
            <pc:sldMk cId="1871955504" sldId="1170"/>
            <ac:spMk id="2" creationId="{00595010-A8A4-415D-9D90-81619A9C7D7B}"/>
          </ac:spMkLst>
        </pc:spChg>
        <pc:spChg chg="mod">
          <ac:chgData name="Nakahira family" userId="77e22ccb780c0f4f" providerId="LiveId" clId="{DE622EAA-0F40-4A91-89A7-A12A6C485916}" dt="2021-04-30T05:41:53.273" v="2869" actId="1076"/>
          <ac:spMkLst>
            <pc:docMk/>
            <pc:sldMk cId="1871955504" sldId="1170"/>
            <ac:spMk id="13" creationId="{00000000-0000-0000-0000-000000000000}"/>
          </ac:spMkLst>
        </pc:spChg>
        <pc:spChg chg="mod">
          <ac:chgData name="Nakahira family" userId="77e22ccb780c0f4f" providerId="LiveId" clId="{DE622EAA-0F40-4A91-89A7-A12A6C485916}" dt="2021-04-30T05:42:08.237" v="2870" actId="1076"/>
          <ac:spMkLst>
            <pc:docMk/>
            <pc:sldMk cId="1871955504" sldId="1170"/>
            <ac:spMk id="14" creationId="{00000000-0000-0000-0000-000000000000}"/>
          </ac:spMkLst>
        </pc:spChg>
        <pc:spChg chg="mod">
          <ac:chgData name="Nakahira family" userId="77e22ccb780c0f4f" providerId="LiveId" clId="{DE622EAA-0F40-4A91-89A7-A12A6C485916}" dt="2021-04-30T05:41:53.273" v="2869" actId="1076"/>
          <ac:spMkLst>
            <pc:docMk/>
            <pc:sldMk cId="1871955504" sldId="1170"/>
            <ac:spMk id="17" creationId="{00000000-0000-0000-0000-000000000000}"/>
          </ac:spMkLst>
        </pc:spChg>
        <pc:picChg chg="mod">
          <ac:chgData name="Nakahira family" userId="77e22ccb780c0f4f" providerId="LiveId" clId="{DE622EAA-0F40-4A91-89A7-A12A6C485916}" dt="2021-04-30T05:41:53.273" v="2869" actId="1076"/>
          <ac:picMkLst>
            <pc:docMk/>
            <pc:sldMk cId="1871955504" sldId="1170"/>
            <ac:picMk id="4" creationId="{00000000-0000-0000-0000-000000000000}"/>
          </ac:picMkLst>
        </pc:picChg>
        <pc:picChg chg="mod">
          <ac:chgData name="Nakahira family" userId="77e22ccb780c0f4f" providerId="LiveId" clId="{DE622EAA-0F40-4A91-89A7-A12A6C485916}" dt="2021-04-30T05:42:08.237" v="2870" actId="1076"/>
          <ac:picMkLst>
            <pc:docMk/>
            <pc:sldMk cId="1871955504" sldId="1170"/>
            <ac:picMk id="15" creationId="{00000000-0000-0000-0000-000000000000}"/>
          </ac:picMkLst>
        </pc:picChg>
        <pc:picChg chg="mod">
          <ac:chgData name="Nakahira family" userId="77e22ccb780c0f4f" providerId="LiveId" clId="{DE622EAA-0F40-4A91-89A7-A12A6C485916}" dt="2021-04-30T05:42:08.237" v="2870" actId="1076"/>
          <ac:picMkLst>
            <pc:docMk/>
            <pc:sldMk cId="1871955504" sldId="1170"/>
            <ac:picMk id="34" creationId="{00000000-0000-0000-0000-000000000000}"/>
          </ac:picMkLst>
        </pc:picChg>
        <pc:picChg chg="mod">
          <ac:chgData name="Nakahira family" userId="77e22ccb780c0f4f" providerId="LiveId" clId="{DE622EAA-0F40-4A91-89A7-A12A6C485916}" dt="2021-04-30T05:41:53.273" v="2869" actId="1076"/>
          <ac:picMkLst>
            <pc:docMk/>
            <pc:sldMk cId="1871955504" sldId="1170"/>
            <ac:picMk id="35" creationId="{00000000-0000-0000-0000-000000000000}"/>
          </ac:picMkLst>
        </pc:picChg>
      </pc:sldChg>
      <pc:sldChg chg="modSp mod">
        <pc:chgData name="Nakahira family" userId="77e22ccb780c0f4f" providerId="LiveId" clId="{DE622EAA-0F40-4A91-89A7-A12A6C485916}" dt="2021-04-30T06:14:16.686" v="3549" actId="6549"/>
        <pc:sldMkLst>
          <pc:docMk/>
          <pc:sldMk cId="878858011" sldId="1171"/>
        </pc:sldMkLst>
        <pc:spChg chg="mod">
          <ac:chgData name="Nakahira family" userId="77e22ccb780c0f4f" providerId="LiveId" clId="{DE622EAA-0F40-4A91-89A7-A12A6C485916}" dt="2021-04-30T06:14:16.686" v="3549" actId="6549"/>
          <ac:spMkLst>
            <pc:docMk/>
            <pc:sldMk cId="878858011" sldId="1171"/>
            <ac:spMk id="3" creationId="{00000000-0000-0000-0000-000000000000}"/>
          </ac:spMkLst>
        </pc:spChg>
      </pc:sldChg>
      <pc:sldChg chg="modSp mod">
        <pc:chgData name="Nakahira family" userId="77e22ccb780c0f4f" providerId="LiveId" clId="{DE622EAA-0F40-4A91-89A7-A12A6C485916}" dt="2021-04-30T05:22:19.262" v="1199" actId="6549"/>
        <pc:sldMkLst>
          <pc:docMk/>
          <pc:sldMk cId="106971759" sldId="1173"/>
        </pc:sldMkLst>
        <pc:spChg chg="mod">
          <ac:chgData name="Nakahira family" userId="77e22ccb780c0f4f" providerId="LiveId" clId="{DE622EAA-0F40-4A91-89A7-A12A6C485916}" dt="2021-04-30T05:22:19.262" v="1199" actId="6549"/>
          <ac:spMkLst>
            <pc:docMk/>
            <pc:sldMk cId="106971759" sldId="1173"/>
            <ac:spMk id="3" creationId="{00000000-0000-0000-0000-000000000000}"/>
          </ac:spMkLst>
        </pc:spChg>
      </pc:sldChg>
      <pc:sldChg chg="modSp mod">
        <pc:chgData name="Nakahira family" userId="77e22ccb780c0f4f" providerId="LiveId" clId="{DE622EAA-0F40-4A91-89A7-A12A6C485916}" dt="2021-04-30T05:37:00.381" v="2577" actId="20577"/>
        <pc:sldMkLst>
          <pc:docMk/>
          <pc:sldMk cId="1420574423" sldId="1176"/>
        </pc:sldMkLst>
        <pc:spChg chg="mod">
          <ac:chgData name="Nakahira family" userId="77e22ccb780c0f4f" providerId="LiveId" clId="{DE622EAA-0F40-4A91-89A7-A12A6C485916}" dt="2021-04-30T05:37:00.381" v="2577" actId="20577"/>
          <ac:spMkLst>
            <pc:docMk/>
            <pc:sldMk cId="1420574423" sldId="1176"/>
            <ac:spMk id="3" creationId="{00000000-0000-0000-0000-000000000000}"/>
          </ac:spMkLst>
        </pc:spChg>
      </pc:sldChg>
      <pc:sldChg chg="new del">
        <pc:chgData name="Nakahira family" userId="77e22ccb780c0f4f" providerId="LiveId" clId="{DE622EAA-0F40-4A91-89A7-A12A6C485916}" dt="2021-04-30T06:03:05.374" v="3353" actId="680"/>
        <pc:sldMkLst>
          <pc:docMk/>
          <pc:sldMk cId="22531383" sldId="1178"/>
        </pc:sldMkLst>
      </pc:sldChg>
      <pc:sldChg chg="new del">
        <pc:chgData name="Nakahira family" userId="77e22ccb780c0f4f" providerId="LiveId" clId="{DE622EAA-0F40-4A91-89A7-A12A6C485916}" dt="2021-04-30T06:03:23.061" v="3355" actId="47"/>
        <pc:sldMkLst>
          <pc:docMk/>
          <pc:sldMk cId="2950519531" sldId="1178"/>
        </pc:sldMkLst>
      </pc:sldChg>
      <pc:sldChg chg="new del">
        <pc:chgData name="Nakahira family" userId="77e22ccb780c0f4f" providerId="LiveId" clId="{DE622EAA-0F40-4A91-89A7-A12A6C485916}" dt="2021-04-30T06:03:04.438" v="3352" actId="680"/>
        <pc:sldMkLst>
          <pc:docMk/>
          <pc:sldMk cId="3352977711" sldId="1179"/>
        </pc:sldMkLst>
      </pc:sldChg>
      <pc:sldChg chg="new del">
        <pc:chgData name="Nakahira family" userId="77e22ccb780c0f4f" providerId="LiveId" clId="{DE622EAA-0F40-4A91-89A7-A12A6C485916}" dt="2021-04-30T06:03:03.430" v="3351" actId="680"/>
        <pc:sldMkLst>
          <pc:docMk/>
          <pc:sldMk cId="3177238216" sldId="118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20316;&#26989;&#22580;\&#65288;&#12464;&#12521;&#12501;&#20316;&#25104;&#29992;&#65289;&#12304;&#12473;&#12467;&#12450;&#12305;&#12525;&#12540;&#12459;&#12523;SDGs&#25351;&#27161;%20(&#33258;&#21205;&#20445;&#23384;&#28168;&#12415;)%20.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24_&#31532;&#65299;&#22238;&#12527;&#12540;&#12463;&#12471;&#12519;&#12483;&#12503;\01&#8215;&#24403;&#26085;&#36039;&#26009;\&#12487;&#12540;&#12479;&#35519;&#12409;\&#20581;&#24247;&#23551;&#21629;&#12540;&#24179;&#22343;&#23551;&#21629;.xlsm"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24_&#31532;&#65299;&#22238;&#12527;&#12540;&#12463;&#12471;&#12519;&#12483;&#12503;\01&#8215;&#24403;&#26085;&#36039;&#26009;\&#12487;&#12540;&#12479;&#35519;&#12409;\&#20581;&#24247;&#23551;&#21629;&#12540;&#24179;&#22343;&#23551;&#21629;.xlsm"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20316;&#26989;&#22580;\&#65288;&#12464;&#12521;&#12501;&#20316;&#25104;&#29992;&#65289;&#12304;&#12473;&#12467;&#12450;&#12305;&#12525;&#12540;&#12459;&#12523;SDGs&#25351;&#27161;%20(&#33258;&#21205;&#20445;&#23384;&#28168;&#12415;)%20.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1" Type="http://schemas.openxmlformats.org/officeDocument/2006/relationships/oleObject" Target="file:///C:\Users\tatsuya%20tominaga\Desktop\&#22823;&#38442;\SDGs\&#65288;&#27735;&#12392;&#28057;&#12398;&#32080;&#26230;_&#12464;&#12521;&#12501;&#20316;&#25104;&#29992;&#65289;(&#30000;&#20013;&#28431;&#12428;&#20966;&#29702;&#24460;&#65289;&#12525;&#12540;&#12459;&#12523;SDGs&#25351;&#27161;xlsm.xlsm" TargetMode="External"/></Relationships>
</file>

<file path=ppt/charts/_rels/chart16.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24_&#31532;&#65299;&#22238;&#12527;&#12540;&#12463;&#12471;&#12519;&#12483;&#12503;\01&#8215;&#24403;&#26085;&#36039;&#26009;\&#12487;&#12540;&#12479;&#35519;&#12409;\&#12507;&#12540;&#12512;&#12524;&#12473;&#21106;&#21512;.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22823;&#38442;&#65329;&#12493;&#12483;&#12488;\&#12304;191029-1&#12305;&#12304;&#24180;&#38291;14&#12305;&#12300;SDGs&#12301;&#12395;&#38306;&#12377;&#12427;&#12450;&#12531;&#12465;&#12540;&#12488;_&#21336;&#32020;&#38598;&#35336;&#34920;.xlsx"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______8.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10.19.135.21\kikaku\90%20&#25512;&#36914;&#12464;&#12523;&#12540;&#12503;&#65288;02.04.01~&#65289;\18.SDGs\2021&#24180;&#24230;\03_Q&#12493;&#12483;&#12488;&#12450;&#12531;&#12465;&#12540;&#12488;\22&#24180;3&#26376;\&#20998;&#26512;\&#20998;&#26512;&#12398;&#12418;&#12392;.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575978092931889E-2"/>
          <c:y val="0.12454256765303579"/>
          <c:w val="0.88218145093268374"/>
          <c:h val="0.76966731238852459"/>
        </c:manualLayout>
      </c:layout>
      <c:lineChart>
        <c:grouping val="standard"/>
        <c:varyColors val="0"/>
        <c:ser>
          <c:idx val="0"/>
          <c:order val="0"/>
          <c:tx>
            <c:strRef>
              <c:f>Sheet1!$B$1</c:f>
              <c:strCache>
                <c:ptCount val="1"/>
                <c:pt idx="0">
                  <c:v>全体</c:v>
                </c:pt>
              </c:strCache>
            </c:strRef>
          </c:tx>
          <c:spPr>
            <a:ln w="28575" cap="sq">
              <a:solidFill>
                <a:schemeClr val="accent1"/>
              </a:solidFill>
              <a:round/>
            </a:ln>
            <a:effectLst/>
          </c:spPr>
          <c:marker>
            <c:symbol val="circle"/>
            <c:size val="20"/>
            <c:spPr>
              <a:solidFill>
                <a:srgbClr val="002060"/>
              </a:solidFill>
              <a:ln w="9525">
                <a:solidFill>
                  <a:schemeClr val="accent1"/>
                </a:solidFill>
              </a:ln>
              <a:effectLst/>
            </c:spPr>
          </c:marker>
          <c:dLbls>
            <c:dLbl>
              <c:idx val="0"/>
              <c:layout>
                <c:manualLayout>
                  <c:x val="1.0165508126028849E-2"/>
                  <c:y val="-8.7836320093198625E-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6B0-408F-8313-4A460EEDA83F}"/>
                </c:ext>
              </c:extLst>
            </c:dLbl>
            <c:dLbl>
              <c:idx val="1"/>
              <c:layout>
                <c:manualLayout>
                  <c:x val="-1.6217838552398757E-2"/>
                  <c:y val="-0.15024439843735329"/>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6.0451370003349866E-2"/>
                      <c:h val="6.61823558407824E-2"/>
                    </c:manualLayout>
                  </c15:layout>
                </c:ext>
                <c:ext xmlns:c16="http://schemas.microsoft.com/office/drawing/2014/chart" uri="{C3380CC4-5D6E-409C-BE32-E72D297353CC}">
                  <c16:uniqueId val="{00000001-D6B0-408F-8313-4A460EEDA83F}"/>
                </c:ext>
              </c:extLst>
            </c:dLbl>
            <c:dLbl>
              <c:idx val="2"/>
              <c:layout>
                <c:manualLayout>
                  <c:x val="3.42710071877047E-3"/>
                  <c:y val="-0.15829421591788417"/>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6B0-408F-8313-4A460EEDA83F}"/>
                </c:ext>
              </c:extLst>
            </c:dLbl>
            <c:dLbl>
              <c:idx val="3"/>
              <c:layout>
                <c:manualLayout>
                  <c:x val="-7.3049824062995346E-3"/>
                  <c:y val="-0.19606430117335175"/>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6B0-408F-8313-4A460EEDA83F}"/>
                </c:ext>
              </c:extLst>
            </c:dLbl>
            <c:dLbl>
              <c:idx val="4"/>
              <c:layout>
                <c:manualLayout>
                  <c:x val="-2.8885260511142184E-2"/>
                  <c:y val="-0.19737042142609462"/>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7.6992224107745019E-2"/>
                      <c:h val="8.6538759907515264E-2"/>
                    </c:manualLayout>
                  </c15:layout>
                </c:ext>
                <c:ext xmlns:c16="http://schemas.microsoft.com/office/drawing/2014/chart" uri="{C3380CC4-5D6E-409C-BE32-E72D297353CC}">
                  <c16:uniqueId val="{00000004-D6B0-408F-8313-4A460EEDA83F}"/>
                </c:ext>
              </c:extLst>
            </c:dLbl>
            <c:dLbl>
              <c:idx val="5"/>
              <c:layout>
                <c:manualLayout>
                  <c:x val="2.8339344099387372E-3"/>
                  <c:y val="-0.17086730484423926"/>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6B0-408F-8313-4A460EEDA83F}"/>
                </c:ext>
              </c:extLst>
            </c:dLbl>
            <c:dLbl>
              <c:idx val="6"/>
              <c:layout>
                <c:manualLayout>
                  <c:x val="8.0727402630782034E-3"/>
                  <c:y val="-0.1116031393007036"/>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6B0-408F-8313-4A460EEDA83F}"/>
                </c:ext>
              </c:extLst>
            </c:dLbl>
            <c:dLbl>
              <c:idx val="7"/>
              <c:layout>
                <c:manualLayout>
                  <c:x val="0"/>
                  <c:y val="-9.4910977986631756E-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D6B0-408F-8313-4A460EEDA83F}"/>
                </c:ext>
              </c:extLst>
            </c:dLbl>
            <c:dLbl>
              <c:idx val="8"/>
              <c:layout>
                <c:manualLayout>
                  <c:x val="-8.0727402630783006E-3"/>
                  <c:y val="-0.1111814313557686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B7B-4088-80FE-26F3E80DFD82}"/>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2018.11</c:v>
                </c:pt>
                <c:pt idx="1">
                  <c:v>2019.3</c:v>
                </c:pt>
                <c:pt idx="2">
                  <c:v>2019.10</c:v>
                </c:pt>
                <c:pt idx="3">
                  <c:v>2020.3</c:v>
                </c:pt>
                <c:pt idx="4">
                  <c:v>2020.10</c:v>
                </c:pt>
                <c:pt idx="5">
                  <c:v>2021.3</c:v>
                </c:pt>
                <c:pt idx="6">
                  <c:v>2021.9</c:v>
                </c:pt>
                <c:pt idx="7">
                  <c:v>2022.3</c:v>
                </c:pt>
                <c:pt idx="8">
                  <c:v>2022.9</c:v>
                </c:pt>
              </c:strCache>
            </c:strRef>
          </c:cat>
          <c:val>
            <c:numRef>
              <c:f>Sheet1!$B$2:$B$10</c:f>
              <c:numCache>
                <c:formatCode>0.0_);[Red]\(0.0\)</c:formatCode>
                <c:ptCount val="9"/>
                <c:pt idx="0">
                  <c:v>17.899999999999999</c:v>
                </c:pt>
                <c:pt idx="1">
                  <c:v>14.7</c:v>
                </c:pt>
                <c:pt idx="2">
                  <c:v>25.4</c:v>
                </c:pt>
                <c:pt idx="3">
                  <c:v>31.4</c:v>
                </c:pt>
                <c:pt idx="4">
                  <c:v>43.5</c:v>
                </c:pt>
                <c:pt idx="5">
                  <c:v>53.4</c:v>
                </c:pt>
                <c:pt idx="6">
                  <c:v>72.3</c:v>
                </c:pt>
                <c:pt idx="7">
                  <c:v>79.5</c:v>
                </c:pt>
                <c:pt idx="8">
                  <c:v>81.8</c:v>
                </c:pt>
              </c:numCache>
            </c:numRef>
          </c:val>
          <c:smooth val="0"/>
          <c:extLst>
            <c:ext xmlns:c16="http://schemas.microsoft.com/office/drawing/2014/chart" uri="{C3380CC4-5D6E-409C-BE32-E72D297353CC}">
              <c16:uniqueId val="{00000008-D6B0-408F-8313-4A460EEDA83F}"/>
            </c:ext>
          </c:extLst>
        </c:ser>
        <c:ser>
          <c:idx val="1"/>
          <c:order val="1"/>
          <c:tx>
            <c:strRef>
              <c:f>Sheet1!$C$1</c:f>
              <c:strCache>
                <c:ptCount val="1"/>
                <c:pt idx="0">
                  <c:v>男性</c:v>
                </c:pt>
              </c:strCache>
            </c:strRef>
          </c:tx>
          <c:spPr>
            <a:ln w="28575" cap="rnd">
              <a:solidFill>
                <a:schemeClr val="accent6">
                  <a:lumMod val="75000"/>
                </a:schemeClr>
              </a:solidFill>
              <a:prstDash val="sysDash"/>
              <a:round/>
            </a:ln>
            <a:effectLst/>
          </c:spPr>
          <c:marker>
            <c:symbol val="triangle"/>
            <c:size val="15"/>
            <c:spPr>
              <a:solidFill>
                <a:srgbClr val="00B050"/>
              </a:solidFill>
              <a:ln w="9525">
                <a:solidFill>
                  <a:schemeClr val="accent6">
                    <a:lumMod val="50000"/>
                  </a:schemeClr>
                </a:solidFill>
                <a:prstDash val="sysDash"/>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2018.11</c:v>
                </c:pt>
                <c:pt idx="1">
                  <c:v>2019.3</c:v>
                </c:pt>
                <c:pt idx="2">
                  <c:v>2019.10</c:v>
                </c:pt>
                <c:pt idx="3">
                  <c:v>2020.3</c:v>
                </c:pt>
                <c:pt idx="4">
                  <c:v>2020.10</c:v>
                </c:pt>
                <c:pt idx="5">
                  <c:v>2021.3</c:v>
                </c:pt>
                <c:pt idx="6">
                  <c:v>2021.9</c:v>
                </c:pt>
                <c:pt idx="7">
                  <c:v>2022.3</c:v>
                </c:pt>
                <c:pt idx="8">
                  <c:v>2022.9</c:v>
                </c:pt>
              </c:strCache>
            </c:strRef>
          </c:cat>
          <c:val>
            <c:numRef>
              <c:f>Sheet1!$C$2:$C$10</c:f>
              <c:numCache>
                <c:formatCode>0.0_);[Red]\(0.0\)</c:formatCode>
                <c:ptCount val="9"/>
                <c:pt idx="0">
                  <c:v>19.399999999999999</c:v>
                </c:pt>
                <c:pt idx="1">
                  <c:v>17.399999999999999</c:v>
                </c:pt>
                <c:pt idx="2">
                  <c:v>33.1</c:v>
                </c:pt>
                <c:pt idx="3">
                  <c:v>39.1</c:v>
                </c:pt>
                <c:pt idx="4">
                  <c:v>52.4</c:v>
                </c:pt>
                <c:pt idx="5">
                  <c:v>62.1</c:v>
                </c:pt>
                <c:pt idx="6">
                  <c:v>74.7</c:v>
                </c:pt>
                <c:pt idx="7">
                  <c:v>82.8</c:v>
                </c:pt>
                <c:pt idx="8">
                  <c:v>83.9</c:v>
                </c:pt>
              </c:numCache>
            </c:numRef>
          </c:val>
          <c:smooth val="0"/>
          <c:extLst>
            <c:ext xmlns:c16="http://schemas.microsoft.com/office/drawing/2014/chart" uri="{C3380CC4-5D6E-409C-BE32-E72D297353CC}">
              <c16:uniqueId val="{00000009-D6B0-408F-8313-4A460EEDA83F}"/>
            </c:ext>
          </c:extLst>
        </c:ser>
        <c:ser>
          <c:idx val="2"/>
          <c:order val="2"/>
          <c:tx>
            <c:strRef>
              <c:f>Sheet1!$D$1</c:f>
              <c:strCache>
                <c:ptCount val="1"/>
                <c:pt idx="0">
                  <c:v>女性</c:v>
                </c:pt>
              </c:strCache>
            </c:strRef>
          </c:tx>
          <c:spPr>
            <a:ln w="28575" cap="rnd">
              <a:solidFill>
                <a:schemeClr val="accent4">
                  <a:lumMod val="75000"/>
                </a:schemeClr>
              </a:solidFill>
              <a:prstDash val="sysDash"/>
              <a:round/>
            </a:ln>
            <a:effectLst/>
          </c:spPr>
          <c:marker>
            <c:symbol val="square"/>
            <c:size val="15"/>
            <c:spPr>
              <a:solidFill>
                <a:schemeClr val="accent4"/>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2018.11</c:v>
                </c:pt>
                <c:pt idx="1">
                  <c:v>2019.3</c:v>
                </c:pt>
                <c:pt idx="2">
                  <c:v>2019.10</c:v>
                </c:pt>
                <c:pt idx="3">
                  <c:v>2020.3</c:v>
                </c:pt>
                <c:pt idx="4">
                  <c:v>2020.10</c:v>
                </c:pt>
                <c:pt idx="5">
                  <c:v>2021.3</c:v>
                </c:pt>
                <c:pt idx="6">
                  <c:v>2021.9</c:v>
                </c:pt>
                <c:pt idx="7">
                  <c:v>2022.3</c:v>
                </c:pt>
                <c:pt idx="8">
                  <c:v>2022.9</c:v>
                </c:pt>
              </c:strCache>
            </c:strRef>
          </c:cat>
          <c:val>
            <c:numRef>
              <c:f>Sheet1!$D$2:$D$10</c:f>
              <c:numCache>
                <c:formatCode>0.0_);[Red]\(0.0\)</c:formatCode>
                <c:ptCount val="9"/>
                <c:pt idx="0">
                  <c:v>16.600000000000001</c:v>
                </c:pt>
                <c:pt idx="1">
                  <c:v>12.2</c:v>
                </c:pt>
                <c:pt idx="2">
                  <c:v>18.5</c:v>
                </c:pt>
                <c:pt idx="3">
                  <c:v>24.4</c:v>
                </c:pt>
                <c:pt idx="4">
                  <c:v>35.4</c:v>
                </c:pt>
                <c:pt idx="5">
                  <c:v>45.5</c:v>
                </c:pt>
                <c:pt idx="6">
                  <c:v>70.099999999999994</c:v>
                </c:pt>
                <c:pt idx="7">
                  <c:v>76.5</c:v>
                </c:pt>
                <c:pt idx="8">
                  <c:v>80</c:v>
                </c:pt>
              </c:numCache>
            </c:numRef>
          </c:val>
          <c:smooth val="0"/>
          <c:extLst>
            <c:ext xmlns:c16="http://schemas.microsoft.com/office/drawing/2014/chart" uri="{C3380CC4-5D6E-409C-BE32-E72D297353CC}">
              <c16:uniqueId val="{0000000A-D6B0-408F-8313-4A460EEDA83F}"/>
            </c:ext>
          </c:extLst>
        </c:ser>
        <c:dLbls>
          <c:showLegendKey val="0"/>
          <c:showVal val="0"/>
          <c:showCatName val="0"/>
          <c:showSerName val="0"/>
          <c:showPercent val="0"/>
          <c:showBubbleSize val="0"/>
        </c:dLbls>
        <c:marker val="1"/>
        <c:smooth val="0"/>
        <c:axId val="790140127"/>
        <c:axId val="790144287"/>
      </c:lineChart>
      <c:catAx>
        <c:axId val="790140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90144287"/>
        <c:crosses val="autoZero"/>
        <c:auto val="0"/>
        <c:lblAlgn val="ctr"/>
        <c:lblOffset val="100"/>
        <c:noMultiLvlLbl val="0"/>
      </c:catAx>
      <c:valAx>
        <c:axId val="790144287"/>
        <c:scaling>
          <c:orientation val="minMax"/>
          <c:max val="85"/>
          <c:min val="5"/>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90140127"/>
        <c:crosses val="autoZero"/>
        <c:crossBetween val="between"/>
      </c:valAx>
      <c:spPr>
        <a:noFill/>
        <a:ln>
          <a:noFill/>
        </a:ln>
        <a:effectLst/>
      </c:spPr>
    </c:plotArea>
    <c:legend>
      <c:legendPos val="b"/>
      <c:layout>
        <c:manualLayout>
          <c:xMode val="edge"/>
          <c:yMode val="edge"/>
          <c:x val="0.13812479215183737"/>
          <c:y val="2.9910277646604751E-2"/>
          <c:w val="0.29147223424528174"/>
          <c:h val="7.143343776818386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全体!$C$15:$C$27</c:f>
              <c:strCache>
                <c:ptCount val="8"/>
                <c:pt idx="0">
                  <c:v>①</c:v>
                </c:pt>
                <c:pt idx="1">
                  <c:v>②</c:v>
                </c:pt>
                <c:pt idx="2">
                  <c:v>③</c:v>
                </c:pt>
                <c:pt idx="3">
                  <c:v>④</c:v>
                </c:pt>
                <c:pt idx="4">
                  <c:v>⑤</c:v>
                </c:pt>
                <c:pt idx="5">
                  <c:v>⑦</c:v>
                </c:pt>
                <c:pt idx="6">
                  <c:v>⑧</c:v>
                </c:pt>
                <c:pt idx="7">
                  <c:v>⑨</c:v>
                </c:pt>
              </c:strCache>
              <c:extLst/>
            </c:strRef>
          </c:cat>
          <c:val>
            <c:numRef>
              <c:f>全体!$D$15:$D$27</c:f>
              <c:numCache>
                <c:formatCode>General</c:formatCode>
                <c:ptCount val="8"/>
                <c:pt idx="0">
                  <c:v>90</c:v>
                </c:pt>
                <c:pt idx="1">
                  <c:v>65.959999999999994</c:v>
                </c:pt>
                <c:pt idx="2">
                  <c:v>70.209999999999994</c:v>
                </c:pt>
                <c:pt idx="3">
                  <c:v>0</c:v>
                </c:pt>
                <c:pt idx="4">
                  <c:v>4.26</c:v>
                </c:pt>
                <c:pt idx="5">
                  <c:v>61.7</c:v>
                </c:pt>
                <c:pt idx="6">
                  <c:v>12.77</c:v>
                </c:pt>
                <c:pt idx="7">
                  <c:v>100</c:v>
                </c:pt>
              </c:numCache>
              <c:extLst/>
            </c:numRef>
          </c:val>
          <c:extLst>
            <c:ext xmlns:c16="http://schemas.microsoft.com/office/drawing/2014/chart" uri="{C3380CC4-5D6E-409C-BE32-E72D297353CC}">
              <c16:uniqueId val="{00000000-5101-4BC5-B778-124078A5E120}"/>
            </c:ext>
          </c:extLst>
        </c:ser>
        <c:ser>
          <c:idx val="1"/>
          <c:order val="1"/>
          <c:tx>
            <c:strRef>
              <c:f>全体!$E$1</c:f>
              <c:strCache>
                <c:ptCount val="1"/>
                <c:pt idx="0">
                  <c:v>愛 知 県</c:v>
                </c:pt>
              </c:strCache>
            </c:strRef>
          </c:tx>
          <c:spPr>
            <a:ln w="28575" cap="rnd">
              <a:solidFill>
                <a:schemeClr val="accent2"/>
              </a:solidFill>
              <a:prstDash val="sysDot"/>
              <a:round/>
            </a:ln>
            <a:effectLst/>
          </c:spPr>
          <c:marker>
            <c:symbol val="none"/>
          </c:marker>
          <c:cat>
            <c:strRef>
              <c:f>全体!$C$15:$C$27</c:f>
              <c:strCache>
                <c:ptCount val="8"/>
                <c:pt idx="0">
                  <c:v>①</c:v>
                </c:pt>
                <c:pt idx="1">
                  <c:v>②</c:v>
                </c:pt>
                <c:pt idx="2">
                  <c:v>③</c:v>
                </c:pt>
                <c:pt idx="3">
                  <c:v>④</c:v>
                </c:pt>
                <c:pt idx="4">
                  <c:v>⑤</c:v>
                </c:pt>
                <c:pt idx="5">
                  <c:v>⑦</c:v>
                </c:pt>
                <c:pt idx="6">
                  <c:v>⑧</c:v>
                </c:pt>
                <c:pt idx="7">
                  <c:v>⑨</c:v>
                </c:pt>
              </c:strCache>
              <c:extLst/>
            </c:strRef>
          </c:cat>
          <c:val>
            <c:numRef>
              <c:f>全体!$E$15:$E$27</c:f>
              <c:numCache>
                <c:formatCode>General</c:formatCode>
                <c:ptCount val="8"/>
                <c:pt idx="0">
                  <c:v>75</c:v>
                </c:pt>
                <c:pt idx="1">
                  <c:v>31.91</c:v>
                </c:pt>
                <c:pt idx="2">
                  <c:v>44.68</c:v>
                </c:pt>
                <c:pt idx="3">
                  <c:v>14.89</c:v>
                </c:pt>
                <c:pt idx="4">
                  <c:v>12.77</c:v>
                </c:pt>
                <c:pt idx="5">
                  <c:v>63.83</c:v>
                </c:pt>
                <c:pt idx="6">
                  <c:v>61.7</c:v>
                </c:pt>
                <c:pt idx="7">
                  <c:v>38.299999999999997</c:v>
                </c:pt>
              </c:numCache>
              <c:extLst/>
            </c:numRef>
          </c:val>
          <c:extLst>
            <c:ext xmlns:c16="http://schemas.microsoft.com/office/drawing/2014/chart" uri="{C3380CC4-5D6E-409C-BE32-E72D297353CC}">
              <c16:uniqueId val="{00000001-5101-4BC5-B778-124078A5E120}"/>
            </c:ext>
          </c:extLst>
        </c:ser>
        <c:ser>
          <c:idx val="2"/>
          <c:order val="2"/>
          <c:tx>
            <c:strRef>
              <c:f>全体!$F$1</c:f>
              <c:strCache>
                <c:ptCount val="1"/>
                <c:pt idx="0">
                  <c:v>大 阪 府</c:v>
                </c:pt>
              </c:strCache>
            </c:strRef>
          </c:tx>
          <c:spPr>
            <a:ln w="38100" cap="rnd">
              <a:solidFill>
                <a:srgbClr val="FF0000"/>
              </a:solidFill>
              <a:round/>
            </a:ln>
            <a:effectLst/>
          </c:spPr>
          <c:marker>
            <c:symbol val="none"/>
          </c:marker>
          <c:cat>
            <c:strRef>
              <c:f>全体!$C$15:$C$27</c:f>
              <c:strCache>
                <c:ptCount val="8"/>
                <c:pt idx="0">
                  <c:v>①</c:v>
                </c:pt>
                <c:pt idx="1">
                  <c:v>②</c:v>
                </c:pt>
                <c:pt idx="2">
                  <c:v>③</c:v>
                </c:pt>
                <c:pt idx="3">
                  <c:v>④</c:v>
                </c:pt>
                <c:pt idx="4">
                  <c:v>⑤</c:v>
                </c:pt>
                <c:pt idx="5">
                  <c:v>⑦</c:v>
                </c:pt>
                <c:pt idx="6">
                  <c:v>⑧</c:v>
                </c:pt>
                <c:pt idx="7">
                  <c:v>⑨</c:v>
                </c:pt>
              </c:strCache>
              <c:extLst/>
            </c:strRef>
          </c:cat>
          <c:val>
            <c:numRef>
              <c:f>全体!$F$15:$F$27</c:f>
              <c:numCache>
                <c:formatCode>General</c:formatCode>
                <c:ptCount val="8"/>
                <c:pt idx="0">
                  <c:v>100</c:v>
                </c:pt>
                <c:pt idx="1">
                  <c:v>59.57</c:v>
                </c:pt>
                <c:pt idx="2">
                  <c:v>82.98</c:v>
                </c:pt>
                <c:pt idx="3">
                  <c:v>2.13</c:v>
                </c:pt>
                <c:pt idx="4">
                  <c:v>0</c:v>
                </c:pt>
                <c:pt idx="5">
                  <c:v>65.959999999999994</c:v>
                </c:pt>
                <c:pt idx="6">
                  <c:v>6.38</c:v>
                </c:pt>
                <c:pt idx="7">
                  <c:v>91.49</c:v>
                </c:pt>
              </c:numCache>
              <c:extLst/>
            </c:numRef>
          </c:val>
          <c:extLst>
            <c:ext xmlns:c16="http://schemas.microsoft.com/office/drawing/2014/chart" uri="{C3380CC4-5D6E-409C-BE32-E72D297353CC}">
              <c16:uniqueId val="{00000002-5101-4BC5-B778-124078A5E120}"/>
            </c:ext>
          </c:extLst>
        </c:ser>
        <c:ser>
          <c:idx val="3"/>
          <c:order val="3"/>
          <c:tx>
            <c:strRef>
              <c:f>全体!$G$1</c:f>
              <c:strCache>
                <c:ptCount val="1"/>
                <c:pt idx="0">
                  <c:v>平均</c:v>
                </c:pt>
              </c:strCache>
            </c:strRef>
          </c:tx>
          <c:spPr>
            <a:ln w="28575" cap="rnd">
              <a:solidFill>
                <a:schemeClr val="accent4">
                  <a:lumMod val="75000"/>
                </a:schemeClr>
              </a:solidFill>
              <a:round/>
            </a:ln>
            <a:effectLst/>
          </c:spPr>
          <c:marker>
            <c:symbol val="none"/>
          </c:marker>
          <c:cat>
            <c:strRef>
              <c:f>全体!$C$15:$C$27</c:f>
              <c:strCache>
                <c:ptCount val="8"/>
                <c:pt idx="0">
                  <c:v>①</c:v>
                </c:pt>
                <c:pt idx="1">
                  <c:v>②</c:v>
                </c:pt>
                <c:pt idx="2">
                  <c:v>③</c:v>
                </c:pt>
                <c:pt idx="3">
                  <c:v>④</c:v>
                </c:pt>
                <c:pt idx="4">
                  <c:v>⑤</c:v>
                </c:pt>
                <c:pt idx="5">
                  <c:v>⑦</c:v>
                </c:pt>
                <c:pt idx="6">
                  <c:v>⑧</c:v>
                </c:pt>
                <c:pt idx="7">
                  <c:v>⑨</c:v>
                </c:pt>
              </c:strCache>
              <c:extLst/>
            </c:strRef>
          </c:cat>
          <c:val>
            <c:numRef>
              <c:f>全体!$G$15:$G$27</c:f>
              <c:numCache>
                <c:formatCode>General</c:formatCode>
                <c:ptCount val="8"/>
                <c:pt idx="0">
                  <c:v>50</c:v>
                </c:pt>
                <c:pt idx="1">
                  <c:v>50</c:v>
                </c:pt>
                <c:pt idx="2">
                  <c:v>50</c:v>
                </c:pt>
                <c:pt idx="3">
                  <c:v>50</c:v>
                </c:pt>
                <c:pt idx="4">
                  <c:v>50</c:v>
                </c:pt>
                <c:pt idx="5">
                  <c:v>50</c:v>
                </c:pt>
                <c:pt idx="6">
                  <c:v>50</c:v>
                </c:pt>
                <c:pt idx="7">
                  <c:v>50</c:v>
                </c:pt>
              </c:numCache>
              <c:extLst/>
            </c:numRef>
          </c:val>
          <c:extLst>
            <c:ext xmlns:c16="http://schemas.microsoft.com/office/drawing/2014/chart" uri="{C3380CC4-5D6E-409C-BE32-E72D297353CC}">
              <c16:uniqueId val="{00000003-5101-4BC5-B778-124078A5E120}"/>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c:f>
              <c:strCache>
                <c:ptCount val="1"/>
                <c:pt idx="0">
                  <c:v>平均寿命と健康寿命の差（女）</c:v>
                </c:pt>
              </c:strCache>
            </c:strRef>
          </c:tx>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CFDA-42E3-82D8-BA0103B16BAE}"/>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CFDA-42E3-82D8-BA0103B16BAE}"/>
              </c:ext>
            </c:extLst>
          </c:dPt>
          <c:dPt>
            <c:idx val="26"/>
            <c:invertIfNegative val="0"/>
            <c:bubble3D val="0"/>
            <c:spPr>
              <a:solidFill>
                <a:srgbClr val="FF0000"/>
              </a:solidFill>
              <a:ln>
                <a:solidFill>
                  <a:srgbClr val="FF0000"/>
                </a:solidFill>
              </a:ln>
              <a:effectLst/>
            </c:spPr>
            <c:extLst>
              <c:ext xmlns:c16="http://schemas.microsoft.com/office/drawing/2014/chart" uri="{C3380CC4-5D6E-409C-BE32-E72D297353CC}">
                <c16:uniqueId val="{00000005-CFDA-42E3-82D8-BA0103B16BAE}"/>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Sheet1!$G$3:$G$49</c:f>
              <c:numCache>
                <c:formatCode>General</c:formatCode>
                <c:ptCount val="47"/>
                <c:pt idx="0">
                  <c:v>13</c:v>
                </c:pt>
                <c:pt idx="1">
                  <c:v>10.790000000000006</c:v>
                </c:pt>
                <c:pt idx="2">
                  <c:v>11.980000000000004</c:v>
                </c:pt>
                <c:pt idx="3">
                  <c:v>12.72999999999999</c:v>
                </c:pt>
                <c:pt idx="4">
                  <c:v>11.849999999999994</c:v>
                </c:pt>
                <c:pt idx="5">
                  <c:v>11.899999999999991</c:v>
                </c:pt>
                <c:pt idx="6">
                  <c:v>11.350000000000009</c:v>
                </c:pt>
                <c:pt idx="7">
                  <c:v>10.810000000000002</c:v>
                </c:pt>
                <c:pt idx="8">
                  <c:v>10.509999999999991</c:v>
                </c:pt>
                <c:pt idx="9">
                  <c:v>11.64</c:v>
                </c:pt>
                <c:pt idx="10">
                  <c:v>11.989999999999995</c:v>
                </c:pt>
                <c:pt idx="11">
                  <c:v>11.739999999999995</c:v>
                </c:pt>
                <c:pt idx="12">
                  <c:v>13.02000000000001</c:v>
                </c:pt>
                <c:pt idx="13">
                  <c:v>12.61</c:v>
                </c:pt>
                <c:pt idx="14">
                  <c:v>11.879999999999995</c:v>
                </c:pt>
                <c:pt idx="15">
                  <c:v>11.650000000000006</c:v>
                </c:pt>
                <c:pt idx="16">
                  <c:v>12.099999999999994</c:v>
                </c:pt>
                <c:pt idx="17">
                  <c:v>12.280000000000001</c:v>
                </c:pt>
                <c:pt idx="18">
                  <c:v>11</c:v>
                </c:pt>
                <c:pt idx="19">
                  <c:v>12.950000000000003</c:v>
                </c:pt>
                <c:pt idx="20">
                  <c:v>11.169999999999987</c:v>
                </c:pt>
                <c:pt idx="21">
                  <c:v>11.72999999999999</c:v>
                </c:pt>
                <c:pt idx="22">
                  <c:v>10.540000000000006</c:v>
                </c:pt>
                <c:pt idx="23">
                  <c:v>10.689999999999998</c:v>
                </c:pt>
                <c:pt idx="24">
                  <c:v>13.5</c:v>
                </c:pt>
                <c:pt idx="25">
                  <c:v>13.379999999999995</c:v>
                </c:pt>
                <c:pt idx="26">
                  <c:v>12.27000000000001</c:v>
                </c:pt>
                <c:pt idx="27">
                  <c:v>12.839999999999989</c:v>
                </c:pt>
                <c:pt idx="28">
                  <c:v>13.150000000000006</c:v>
                </c:pt>
                <c:pt idx="29">
                  <c:v>12.049999999999997</c:v>
                </c:pt>
                <c:pt idx="30">
                  <c:v>13.129999999999995</c:v>
                </c:pt>
                <c:pt idx="31">
                  <c:v>11.900000000000006</c:v>
                </c:pt>
                <c:pt idx="32">
                  <c:v>12.579999999999998</c:v>
                </c:pt>
                <c:pt idx="33">
                  <c:v>13.709999999999994</c:v>
                </c:pt>
                <c:pt idx="34">
                  <c:v>11.699999999999989</c:v>
                </c:pt>
                <c:pt idx="35">
                  <c:v>12.61999999999999</c:v>
                </c:pt>
                <c:pt idx="36">
                  <c:v>12.379999999999995</c:v>
                </c:pt>
                <c:pt idx="37">
                  <c:v>12.22999999999999</c:v>
                </c:pt>
                <c:pt idx="38">
                  <c:v>11.840000000000003</c:v>
                </c:pt>
                <c:pt idx="39">
                  <c:v>12.480000000000004</c:v>
                </c:pt>
                <c:pt idx="40">
                  <c:v>12.050000000000011</c:v>
                </c:pt>
                <c:pt idx="41">
                  <c:v>12.260000000000005</c:v>
                </c:pt>
                <c:pt idx="42">
                  <c:v>13.079999999999998</c:v>
                </c:pt>
                <c:pt idx="43">
                  <c:v>11.930000000000007</c:v>
                </c:pt>
                <c:pt idx="44">
                  <c:v>12.189999999999998</c:v>
                </c:pt>
                <c:pt idx="45">
                  <c:v>11.269999999999996</c:v>
                </c:pt>
                <c:pt idx="46">
                  <c:v>11.980000000000004</c:v>
                </c:pt>
              </c:numCache>
            </c:numRef>
          </c:val>
          <c:extLst>
            <c:ext xmlns:c16="http://schemas.microsoft.com/office/drawing/2014/chart" uri="{C3380CC4-5D6E-409C-BE32-E72D297353CC}">
              <c16:uniqueId val="{00000006-CFDA-42E3-82D8-BA0103B16BAE}"/>
            </c:ext>
          </c:extLst>
        </c:ser>
        <c:dLbls>
          <c:showLegendKey val="0"/>
          <c:showVal val="0"/>
          <c:showCatName val="0"/>
          <c:showSerName val="0"/>
          <c:showPercent val="0"/>
          <c:showBubbleSize val="0"/>
        </c:dLbls>
        <c:gapWidth val="219"/>
        <c:overlap val="-27"/>
        <c:axId val="1099270816"/>
        <c:axId val="1099267904"/>
      </c:barChart>
      <c:catAx>
        <c:axId val="109927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1099267904"/>
        <c:crosses val="autoZero"/>
        <c:auto val="1"/>
        <c:lblAlgn val="ctr"/>
        <c:lblOffset val="100"/>
        <c:noMultiLvlLbl val="0"/>
      </c:catAx>
      <c:valAx>
        <c:axId val="1099267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99270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Sheet1!$F$2</c:f>
              <c:strCache>
                <c:ptCount val="1"/>
                <c:pt idx="0">
                  <c:v>平均寿命と健康寿命の差（男）</c:v>
                </c:pt>
              </c:strCache>
            </c:strRef>
          </c:tx>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EDE8-490F-814D-FE560DC4679A}"/>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EDE8-490F-814D-FE560DC4679A}"/>
              </c:ext>
            </c:extLst>
          </c:dPt>
          <c:dPt>
            <c:idx val="26"/>
            <c:invertIfNegative val="0"/>
            <c:bubble3D val="0"/>
            <c:spPr>
              <a:solidFill>
                <a:srgbClr val="FF0000"/>
              </a:solidFill>
              <a:ln>
                <a:solidFill>
                  <a:srgbClr val="FF0000"/>
                </a:solidFill>
              </a:ln>
              <a:effectLst/>
            </c:spPr>
            <c:extLst>
              <c:ext xmlns:c16="http://schemas.microsoft.com/office/drawing/2014/chart" uri="{C3380CC4-5D6E-409C-BE32-E72D297353CC}">
                <c16:uniqueId val="{00000005-EDE8-490F-814D-FE560DC4679A}"/>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Sheet1!$F$3:$F$49</c:f>
              <c:numCache>
                <c:formatCode>General</c:formatCode>
                <c:ptCount val="47"/>
                <c:pt idx="0">
                  <c:v>8.2999999999999972</c:v>
                </c:pt>
                <c:pt idx="1">
                  <c:v>7.0300000000000011</c:v>
                </c:pt>
                <c:pt idx="2">
                  <c:v>8.0100000000000051</c:v>
                </c:pt>
                <c:pt idx="3">
                  <c:v>8.5999999999999943</c:v>
                </c:pt>
                <c:pt idx="4">
                  <c:v>8.3000000000000114</c:v>
                </c:pt>
                <c:pt idx="5">
                  <c:v>7.9099999999999966</c:v>
                </c:pt>
                <c:pt idx="6">
                  <c:v>8.5799999999999983</c:v>
                </c:pt>
                <c:pt idx="7">
                  <c:v>7.7800000000000011</c:v>
                </c:pt>
                <c:pt idx="8">
                  <c:v>7.9799999999999898</c:v>
                </c:pt>
                <c:pt idx="9">
                  <c:v>8.5400000000000063</c:v>
                </c:pt>
                <c:pt idx="10">
                  <c:v>7.7199999999999989</c:v>
                </c:pt>
                <c:pt idx="11">
                  <c:v>8.5899999999999892</c:v>
                </c:pt>
                <c:pt idx="12">
                  <c:v>9.0699999999999932</c:v>
                </c:pt>
                <c:pt idx="13">
                  <c:v>9.019999999999996</c:v>
                </c:pt>
                <c:pt idx="14">
                  <c:v>8.2399999999999949</c:v>
                </c:pt>
                <c:pt idx="15">
                  <c:v>8.0300000000000011</c:v>
                </c:pt>
                <c:pt idx="16">
                  <c:v>8.3700000000000045</c:v>
                </c:pt>
                <c:pt idx="17">
                  <c:v>8.8199999999999932</c:v>
                </c:pt>
                <c:pt idx="18">
                  <c:v>7.6400000000000006</c:v>
                </c:pt>
                <c:pt idx="19">
                  <c:v>9.64</c:v>
                </c:pt>
                <c:pt idx="20">
                  <c:v>8.11</c:v>
                </c:pt>
                <c:pt idx="21">
                  <c:v>8.3200000000000074</c:v>
                </c:pt>
                <c:pt idx="22">
                  <c:v>8.039999999999992</c:v>
                </c:pt>
                <c:pt idx="23">
                  <c:v>9.0699999999999932</c:v>
                </c:pt>
                <c:pt idx="24">
                  <c:v>9.480000000000004</c:v>
                </c:pt>
                <c:pt idx="25">
                  <c:v>9.5500000000000114</c:v>
                </c:pt>
                <c:pt idx="26">
                  <c:v>8.730000000000004</c:v>
                </c:pt>
                <c:pt idx="27">
                  <c:v>8.8400000000000034</c:v>
                </c:pt>
                <c:pt idx="28">
                  <c:v>9.9699999999999989</c:v>
                </c:pt>
                <c:pt idx="29">
                  <c:v>8.5799999999999983</c:v>
                </c:pt>
                <c:pt idx="30">
                  <c:v>8.480000000000004</c:v>
                </c:pt>
                <c:pt idx="31">
                  <c:v>9.0800000000000125</c:v>
                </c:pt>
                <c:pt idx="32">
                  <c:v>9.4899999999999949</c:v>
                </c:pt>
                <c:pt idx="33">
                  <c:v>9.11</c:v>
                </c:pt>
                <c:pt idx="34">
                  <c:v>8.3299999999999983</c:v>
                </c:pt>
                <c:pt idx="35">
                  <c:v>8.9799999999999898</c:v>
                </c:pt>
                <c:pt idx="36">
                  <c:v>8.4799999999999898</c:v>
                </c:pt>
                <c:pt idx="37">
                  <c:v>8.8299999999999983</c:v>
                </c:pt>
                <c:pt idx="38">
                  <c:v>8.89</c:v>
                </c:pt>
                <c:pt idx="39">
                  <c:v>9.1700000000000017</c:v>
                </c:pt>
                <c:pt idx="40">
                  <c:v>9.0500000000000114</c:v>
                </c:pt>
                <c:pt idx="41">
                  <c:v>8.5499999999999972</c:v>
                </c:pt>
                <c:pt idx="42">
                  <c:v>9.539999999999992</c:v>
                </c:pt>
                <c:pt idx="43">
                  <c:v>9.539999999999992</c:v>
                </c:pt>
                <c:pt idx="44">
                  <c:v>8.2900000000000063</c:v>
                </c:pt>
                <c:pt idx="45">
                  <c:v>7.7099999999999937</c:v>
                </c:pt>
                <c:pt idx="46">
                  <c:v>8.289999999999992</c:v>
                </c:pt>
              </c:numCache>
            </c:numRef>
          </c:val>
          <c:extLst>
            <c:ext xmlns:c16="http://schemas.microsoft.com/office/drawing/2014/chart" uri="{C3380CC4-5D6E-409C-BE32-E72D297353CC}">
              <c16:uniqueId val="{00000006-EDE8-490F-814D-FE560DC4679A}"/>
            </c:ext>
          </c:extLst>
        </c:ser>
        <c:dLbls>
          <c:showLegendKey val="0"/>
          <c:showVal val="0"/>
          <c:showCatName val="0"/>
          <c:showSerName val="0"/>
          <c:showPercent val="0"/>
          <c:showBubbleSize val="0"/>
        </c:dLbls>
        <c:gapWidth val="219"/>
        <c:overlap val="-27"/>
        <c:axId val="1099270816"/>
        <c:axId val="1099267904"/>
      </c:barChart>
      <c:catAx>
        <c:axId val="109927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1099267904"/>
        <c:crosses val="autoZero"/>
        <c:auto val="1"/>
        <c:lblAlgn val="ctr"/>
        <c:lblOffset val="100"/>
        <c:noMultiLvlLbl val="0"/>
      </c:catAx>
      <c:valAx>
        <c:axId val="1099267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99270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D5BB-430E-8D0D-BCAAC193CCFD}"/>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D5BB-430E-8D0D-BCAAC193CCFD}"/>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21A6-44C9-A227-7C3809534395}"/>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Sheet1!$V$3:$V$49</c:f>
              <c:numCache>
                <c:formatCode>0.0</c:formatCode>
                <c:ptCount val="47"/>
                <c:pt idx="0">
                  <c:v>40.46</c:v>
                </c:pt>
                <c:pt idx="1">
                  <c:v>43.35</c:v>
                </c:pt>
                <c:pt idx="2">
                  <c:v>40.340000000000003</c:v>
                </c:pt>
                <c:pt idx="3">
                  <c:v>57.88</c:v>
                </c:pt>
                <c:pt idx="4">
                  <c:v>39.36</c:v>
                </c:pt>
                <c:pt idx="5">
                  <c:v>49.07</c:v>
                </c:pt>
                <c:pt idx="6">
                  <c:v>39.659999999999997</c:v>
                </c:pt>
                <c:pt idx="7">
                  <c:v>52.31</c:v>
                </c:pt>
                <c:pt idx="8">
                  <c:v>58.49</c:v>
                </c:pt>
                <c:pt idx="9">
                  <c:v>55.52</c:v>
                </c:pt>
                <c:pt idx="10">
                  <c:v>66.67</c:v>
                </c:pt>
                <c:pt idx="11">
                  <c:v>54.26</c:v>
                </c:pt>
                <c:pt idx="12">
                  <c:v>58.39</c:v>
                </c:pt>
                <c:pt idx="13">
                  <c:v>55.95</c:v>
                </c:pt>
                <c:pt idx="14">
                  <c:v>45.63</c:v>
                </c:pt>
                <c:pt idx="15">
                  <c:v>54.3</c:v>
                </c:pt>
                <c:pt idx="16">
                  <c:v>64.78</c:v>
                </c:pt>
                <c:pt idx="17">
                  <c:v>53.19</c:v>
                </c:pt>
                <c:pt idx="18">
                  <c:v>45.69</c:v>
                </c:pt>
                <c:pt idx="19">
                  <c:v>55.59</c:v>
                </c:pt>
                <c:pt idx="20">
                  <c:v>48.23</c:v>
                </c:pt>
                <c:pt idx="21">
                  <c:v>54.02</c:v>
                </c:pt>
                <c:pt idx="22">
                  <c:v>63.24</c:v>
                </c:pt>
                <c:pt idx="23">
                  <c:v>58.39</c:v>
                </c:pt>
                <c:pt idx="24">
                  <c:v>66.67</c:v>
                </c:pt>
                <c:pt idx="25">
                  <c:v>61.35</c:v>
                </c:pt>
                <c:pt idx="26">
                  <c:v>55.56</c:v>
                </c:pt>
                <c:pt idx="27">
                  <c:v>49.2</c:v>
                </c:pt>
                <c:pt idx="28">
                  <c:v>69.44</c:v>
                </c:pt>
                <c:pt idx="29">
                  <c:v>36.049999999999997</c:v>
                </c:pt>
                <c:pt idx="30">
                  <c:v>49.39</c:v>
                </c:pt>
                <c:pt idx="31">
                  <c:v>57.19</c:v>
                </c:pt>
                <c:pt idx="32">
                  <c:v>61.89</c:v>
                </c:pt>
                <c:pt idx="33">
                  <c:v>56.25</c:v>
                </c:pt>
                <c:pt idx="34">
                  <c:v>46.22</c:v>
                </c:pt>
                <c:pt idx="35">
                  <c:v>51.53</c:v>
                </c:pt>
                <c:pt idx="36">
                  <c:v>42.81</c:v>
                </c:pt>
                <c:pt idx="37">
                  <c:v>47.52</c:v>
                </c:pt>
                <c:pt idx="38">
                  <c:v>48.01</c:v>
                </c:pt>
                <c:pt idx="39">
                  <c:v>55.57</c:v>
                </c:pt>
                <c:pt idx="40">
                  <c:v>45.98</c:v>
                </c:pt>
                <c:pt idx="41">
                  <c:v>51.42</c:v>
                </c:pt>
                <c:pt idx="42">
                  <c:v>43.5</c:v>
                </c:pt>
                <c:pt idx="43">
                  <c:v>50.59</c:v>
                </c:pt>
                <c:pt idx="44">
                  <c:v>49.49</c:v>
                </c:pt>
                <c:pt idx="45">
                  <c:v>37.83</c:v>
                </c:pt>
                <c:pt idx="46">
                  <c:v>49.05</c:v>
                </c:pt>
              </c:numCache>
            </c:numRef>
          </c:val>
          <c:extLst>
            <c:ext xmlns:c16="http://schemas.microsoft.com/office/drawing/2014/chart" uri="{C3380CC4-5D6E-409C-BE32-E72D297353CC}">
              <c16:uniqueId val="{00000000-21A6-44C9-A227-7C3809534395}"/>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全体!$C$77:$C$93</c:f>
              <c:strCache>
                <c:ptCount val="17"/>
                <c:pt idx="0">
                  <c:v>①</c:v>
                </c:pt>
                <c:pt idx="1">
                  <c:v>②</c:v>
                </c:pt>
                <c:pt idx="2">
                  <c:v>③</c:v>
                </c:pt>
                <c:pt idx="3">
                  <c:v>④</c:v>
                </c:pt>
                <c:pt idx="4">
                  <c:v>⑤</c:v>
                </c:pt>
                <c:pt idx="5">
                  <c:v>⑥</c:v>
                </c:pt>
                <c:pt idx="6">
                  <c:v>⑦</c:v>
                </c:pt>
                <c:pt idx="7">
                  <c:v>⑨</c:v>
                </c:pt>
                <c:pt idx="8">
                  <c:v>⑪</c:v>
                </c:pt>
                <c:pt idx="9">
                  <c:v>⑯</c:v>
                </c:pt>
                <c:pt idx="10">
                  <c:v>⑰</c:v>
                </c:pt>
                <c:pt idx="11">
                  <c:v>⑱</c:v>
                </c:pt>
                <c:pt idx="12">
                  <c:v>⑲</c:v>
                </c:pt>
                <c:pt idx="13">
                  <c:v>⑳</c:v>
                </c:pt>
                <c:pt idx="14">
                  <c:v>㉑</c:v>
                </c:pt>
                <c:pt idx="15">
                  <c:v>㉒</c:v>
                </c:pt>
                <c:pt idx="16">
                  <c:v>㉓</c:v>
                </c:pt>
              </c:strCache>
            </c:strRef>
          </c:cat>
          <c:val>
            <c:numRef>
              <c:f>全体!$D$77:$D$93</c:f>
              <c:numCache>
                <c:formatCode>General</c:formatCode>
                <c:ptCount val="17"/>
                <c:pt idx="0">
                  <c:v>4.26</c:v>
                </c:pt>
                <c:pt idx="1">
                  <c:v>0</c:v>
                </c:pt>
                <c:pt idx="2">
                  <c:v>100</c:v>
                </c:pt>
                <c:pt idx="3">
                  <c:v>97.87</c:v>
                </c:pt>
                <c:pt idx="4">
                  <c:v>100</c:v>
                </c:pt>
                <c:pt idx="5">
                  <c:v>72.34</c:v>
                </c:pt>
                <c:pt idx="6">
                  <c:v>4.26</c:v>
                </c:pt>
                <c:pt idx="7">
                  <c:v>53.19</c:v>
                </c:pt>
                <c:pt idx="8">
                  <c:v>31.91</c:v>
                </c:pt>
                <c:pt idx="9">
                  <c:v>93.62</c:v>
                </c:pt>
                <c:pt idx="10">
                  <c:v>100</c:v>
                </c:pt>
                <c:pt idx="11">
                  <c:v>25.53</c:v>
                </c:pt>
                <c:pt idx="12">
                  <c:v>0</c:v>
                </c:pt>
                <c:pt idx="13">
                  <c:v>100</c:v>
                </c:pt>
                <c:pt idx="14">
                  <c:v>93.62</c:v>
                </c:pt>
                <c:pt idx="15">
                  <c:v>4.26</c:v>
                </c:pt>
                <c:pt idx="16">
                  <c:v>100</c:v>
                </c:pt>
              </c:numCache>
            </c:numRef>
          </c:val>
          <c:extLst>
            <c:ext xmlns:c16="http://schemas.microsoft.com/office/drawing/2014/chart" uri="{C3380CC4-5D6E-409C-BE32-E72D297353CC}">
              <c16:uniqueId val="{00000000-2E98-4FBE-919E-4EDB55CBFA20}"/>
            </c:ext>
          </c:extLst>
        </c:ser>
        <c:ser>
          <c:idx val="1"/>
          <c:order val="1"/>
          <c:tx>
            <c:strRef>
              <c:f>全体!$E$1</c:f>
              <c:strCache>
                <c:ptCount val="1"/>
                <c:pt idx="0">
                  <c:v>愛 知 県</c:v>
                </c:pt>
              </c:strCache>
            </c:strRef>
          </c:tx>
          <c:spPr>
            <a:ln w="28575" cap="rnd">
              <a:solidFill>
                <a:schemeClr val="accent2"/>
              </a:solidFill>
              <a:prstDash val="sysDot"/>
              <a:round/>
            </a:ln>
            <a:effectLst/>
          </c:spPr>
          <c:marker>
            <c:symbol val="none"/>
          </c:marker>
          <c:cat>
            <c:strRef>
              <c:f>全体!$C$77:$C$93</c:f>
              <c:strCache>
                <c:ptCount val="17"/>
                <c:pt idx="0">
                  <c:v>①</c:v>
                </c:pt>
                <c:pt idx="1">
                  <c:v>②</c:v>
                </c:pt>
                <c:pt idx="2">
                  <c:v>③</c:v>
                </c:pt>
                <c:pt idx="3">
                  <c:v>④</c:v>
                </c:pt>
                <c:pt idx="4">
                  <c:v>⑤</c:v>
                </c:pt>
                <c:pt idx="5">
                  <c:v>⑥</c:v>
                </c:pt>
                <c:pt idx="6">
                  <c:v>⑦</c:v>
                </c:pt>
                <c:pt idx="7">
                  <c:v>⑨</c:v>
                </c:pt>
                <c:pt idx="8">
                  <c:v>⑪</c:v>
                </c:pt>
                <c:pt idx="9">
                  <c:v>⑯</c:v>
                </c:pt>
                <c:pt idx="10">
                  <c:v>⑰</c:v>
                </c:pt>
                <c:pt idx="11">
                  <c:v>⑱</c:v>
                </c:pt>
                <c:pt idx="12">
                  <c:v>⑲</c:v>
                </c:pt>
                <c:pt idx="13">
                  <c:v>⑳</c:v>
                </c:pt>
                <c:pt idx="14">
                  <c:v>㉑</c:v>
                </c:pt>
                <c:pt idx="15">
                  <c:v>㉒</c:v>
                </c:pt>
                <c:pt idx="16">
                  <c:v>㉓</c:v>
                </c:pt>
              </c:strCache>
            </c:strRef>
          </c:cat>
          <c:val>
            <c:numRef>
              <c:f>全体!$E$77:$E$93</c:f>
              <c:numCache>
                <c:formatCode>General</c:formatCode>
                <c:ptCount val="17"/>
                <c:pt idx="0">
                  <c:v>12.77</c:v>
                </c:pt>
                <c:pt idx="1">
                  <c:v>0</c:v>
                </c:pt>
                <c:pt idx="2">
                  <c:v>95.74</c:v>
                </c:pt>
                <c:pt idx="3">
                  <c:v>95.74</c:v>
                </c:pt>
                <c:pt idx="4">
                  <c:v>87.23</c:v>
                </c:pt>
                <c:pt idx="5">
                  <c:v>97.87</c:v>
                </c:pt>
                <c:pt idx="6">
                  <c:v>85.11</c:v>
                </c:pt>
                <c:pt idx="7">
                  <c:v>89.36</c:v>
                </c:pt>
                <c:pt idx="8">
                  <c:v>25.53</c:v>
                </c:pt>
                <c:pt idx="9">
                  <c:v>55.32</c:v>
                </c:pt>
                <c:pt idx="10">
                  <c:v>82.98</c:v>
                </c:pt>
                <c:pt idx="11">
                  <c:v>14.89</c:v>
                </c:pt>
                <c:pt idx="12">
                  <c:v>17.02</c:v>
                </c:pt>
                <c:pt idx="13">
                  <c:v>91.49</c:v>
                </c:pt>
                <c:pt idx="14">
                  <c:v>38.299999999999997</c:v>
                </c:pt>
                <c:pt idx="15">
                  <c:v>85.11</c:v>
                </c:pt>
                <c:pt idx="16">
                  <c:v>100</c:v>
                </c:pt>
              </c:numCache>
            </c:numRef>
          </c:val>
          <c:extLst>
            <c:ext xmlns:c16="http://schemas.microsoft.com/office/drawing/2014/chart" uri="{C3380CC4-5D6E-409C-BE32-E72D297353CC}">
              <c16:uniqueId val="{00000001-2E98-4FBE-919E-4EDB55CBFA20}"/>
            </c:ext>
          </c:extLst>
        </c:ser>
        <c:ser>
          <c:idx val="2"/>
          <c:order val="2"/>
          <c:tx>
            <c:strRef>
              <c:f>全体!$F$1</c:f>
              <c:strCache>
                <c:ptCount val="1"/>
                <c:pt idx="0">
                  <c:v>大 阪 府</c:v>
                </c:pt>
              </c:strCache>
            </c:strRef>
          </c:tx>
          <c:spPr>
            <a:ln w="38100" cap="rnd">
              <a:solidFill>
                <a:srgbClr val="FF0000"/>
              </a:solidFill>
              <a:round/>
            </a:ln>
            <a:effectLst/>
          </c:spPr>
          <c:marker>
            <c:symbol val="none"/>
          </c:marker>
          <c:cat>
            <c:strRef>
              <c:f>全体!$C$77:$C$93</c:f>
              <c:strCache>
                <c:ptCount val="17"/>
                <c:pt idx="0">
                  <c:v>①</c:v>
                </c:pt>
                <c:pt idx="1">
                  <c:v>②</c:v>
                </c:pt>
                <c:pt idx="2">
                  <c:v>③</c:v>
                </c:pt>
                <c:pt idx="3">
                  <c:v>④</c:v>
                </c:pt>
                <c:pt idx="4">
                  <c:v>⑤</c:v>
                </c:pt>
                <c:pt idx="5">
                  <c:v>⑥</c:v>
                </c:pt>
                <c:pt idx="6">
                  <c:v>⑦</c:v>
                </c:pt>
                <c:pt idx="7">
                  <c:v>⑨</c:v>
                </c:pt>
                <c:pt idx="8">
                  <c:v>⑪</c:v>
                </c:pt>
                <c:pt idx="9">
                  <c:v>⑯</c:v>
                </c:pt>
                <c:pt idx="10">
                  <c:v>⑰</c:v>
                </c:pt>
                <c:pt idx="11">
                  <c:v>⑱</c:v>
                </c:pt>
                <c:pt idx="12">
                  <c:v>⑲</c:v>
                </c:pt>
                <c:pt idx="13">
                  <c:v>⑳</c:v>
                </c:pt>
                <c:pt idx="14">
                  <c:v>㉑</c:v>
                </c:pt>
                <c:pt idx="15">
                  <c:v>㉒</c:v>
                </c:pt>
                <c:pt idx="16">
                  <c:v>㉓</c:v>
                </c:pt>
              </c:strCache>
            </c:strRef>
          </c:cat>
          <c:val>
            <c:numRef>
              <c:f>全体!$F$77:$F$93</c:f>
              <c:numCache>
                <c:formatCode>General</c:formatCode>
                <c:ptCount val="17"/>
                <c:pt idx="0">
                  <c:v>0</c:v>
                </c:pt>
                <c:pt idx="1">
                  <c:v>0</c:v>
                </c:pt>
                <c:pt idx="2">
                  <c:v>82.98</c:v>
                </c:pt>
                <c:pt idx="3">
                  <c:v>82.98</c:v>
                </c:pt>
                <c:pt idx="4">
                  <c:v>74.47</c:v>
                </c:pt>
                <c:pt idx="5">
                  <c:v>100</c:v>
                </c:pt>
                <c:pt idx="6">
                  <c:v>8.51</c:v>
                </c:pt>
                <c:pt idx="7">
                  <c:v>51.06</c:v>
                </c:pt>
                <c:pt idx="8">
                  <c:v>89.36</c:v>
                </c:pt>
                <c:pt idx="9">
                  <c:v>91.49</c:v>
                </c:pt>
                <c:pt idx="10">
                  <c:v>95.74</c:v>
                </c:pt>
                <c:pt idx="11">
                  <c:v>31.91</c:v>
                </c:pt>
                <c:pt idx="12">
                  <c:v>6.38</c:v>
                </c:pt>
                <c:pt idx="13">
                  <c:v>97.87</c:v>
                </c:pt>
                <c:pt idx="14">
                  <c:v>6.38</c:v>
                </c:pt>
                <c:pt idx="15">
                  <c:v>8.51</c:v>
                </c:pt>
                <c:pt idx="16">
                  <c:v>70.37</c:v>
                </c:pt>
              </c:numCache>
            </c:numRef>
          </c:val>
          <c:extLst>
            <c:ext xmlns:c16="http://schemas.microsoft.com/office/drawing/2014/chart" uri="{C3380CC4-5D6E-409C-BE32-E72D297353CC}">
              <c16:uniqueId val="{00000002-2E98-4FBE-919E-4EDB55CBFA20}"/>
            </c:ext>
          </c:extLst>
        </c:ser>
        <c:ser>
          <c:idx val="3"/>
          <c:order val="3"/>
          <c:tx>
            <c:strRef>
              <c:f>全体!$G$1</c:f>
              <c:strCache>
                <c:ptCount val="1"/>
                <c:pt idx="0">
                  <c:v>平均</c:v>
                </c:pt>
              </c:strCache>
            </c:strRef>
          </c:tx>
          <c:spPr>
            <a:ln w="28575" cap="rnd">
              <a:solidFill>
                <a:schemeClr val="accent4">
                  <a:lumMod val="75000"/>
                </a:schemeClr>
              </a:solidFill>
              <a:round/>
            </a:ln>
            <a:effectLst/>
          </c:spPr>
          <c:marker>
            <c:symbol val="none"/>
          </c:marker>
          <c:cat>
            <c:strRef>
              <c:f>全体!$C$77:$C$93</c:f>
              <c:strCache>
                <c:ptCount val="17"/>
                <c:pt idx="0">
                  <c:v>①</c:v>
                </c:pt>
                <c:pt idx="1">
                  <c:v>②</c:v>
                </c:pt>
                <c:pt idx="2">
                  <c:v>③</c:v>
                </c:pt>
                <c:pt idx="3">
                  <c:v>④</c:v>
                </c:pt>
                <c:pt idx="4">
                  <c:v>⑤</c:v>
                </c:pt>
                <c:pt idx="5">
                  <c:v>⑥</c:v>
                </c:pt>
                <c:pt idx="6">
                  <c:v>⑦</c:v>
                </c:pt>
                <c:pt idx="7">
                  <c:v>⑨</c:v>
                </c:pt>
                <c:pt idx="8">
                  <c:v>⑪</c:v>
                </c:pt>
                <c:pt idx="9">
                  <c:v>⑯</c:v>
                </c:pt>
                <c:pt idx="10">
                  <c:v>⑰</c:v>
                </c:pt>
                <c:pt idx="11">
                  <c:v>⑱</c:v>
                </c:pt>
                <c:pt idx="12">
                  <c:v>⑲</c:v>
                </c:pt>
                <c:pt idx="13">
                  <c:v>⑳</c:v>
                </c:pt>
                <c:pt idx="14">
                  <c:v>㉑</c:v>
                </c:pt>
                <c:pt idx="15">
                  <c:v>㉒</c:v>
                </c:pt>
                <c:pt idx="16">
                  <c:v>㉓</c:v>
                </c:pt>
              </c:strCache>
            </c:strRef>
          </c:cat>
          <c:val>
            <c:numRef>
              <c:f>全体!$G$77:$G$93</c:f>
              <c:numCache>
                <c:formatCode>General</c:formatCode>
                <c:ptCount val="17"/>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numCache>
            </c:numRef>
          </c:val>
          <c:extLst>
            <c:ext xmlns:c16="http://schemas.microsoft.com/office/drawing/2014/chart" uri="{C3380CC4-5D6E-409C-BE32-E72D297353CC}">
              <c16:uniqueId val="{00000003-2E98-4FBE-919E-4EDB55CBFA20}"/>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solidFill>
              <a:schemeClr val="accent3"/>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原系列縦!$DB$2</c:f>
              <c:strCache>
                <c:ptCount val="1"/>
                <c:pt idx="0">
                  <c:v>市街化調整区域内人口割合 (市街化調整区域内人口/総人口)</c:v>
                </c:pt>
              </c:strCache>
            </c:strRef>
          </c:tx>
          <c:spPr>
            <a:solidFill>
              <a:schemeClr val="accent1"/>
            </a:solidFill>
            <a:ln>
              <a:noFill/>
            </a:ln>
            <a:effectLst/>
          </c:spPr>
          <c:invertIfNegative val="0"/>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814A-4F42-869B-A4A70E10209B}"/>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3-814A-4F42-869B-A4A70E10209B}"/>
              </c:ext>
            </c:extLst>
          </c:dPt>
          <c:cat>
            <c:strRef>
              <c:f>原系列縦!$A$3:$A$49</c:f>
              <c:strCache>
                <c:ptCount val="47"/>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pt idx="24">
                  <c:v>滋 賀 県</c:v>
                </c:pt>
                <c:pt idx="25">
                  <c:v>京 都 府</c:v>
                </c:pt>
                <c:pt idx="26">
                  <c:v>大 阪 府</c:v>
                </c:pt>
                <c:pt idx="27">
                  <c:v>兵 庫 県</c:v>
                </c:pt>
                <c:pt idx="28">
                  <c:v>奈 良 県</c:v>
                </c:pt>
                <c:pt idx="29">
                  <c:v>和歌山県</c:v>
                </c:pt>
                <c:pt idx="30">
                  <c:v>鳥 取 県</c:v>
                </c:pt>
                <c:pt idx="31">
                  <c:v>島 根 県</c:v>
                </c:pt>
                <c:pt idx="32">
                  <c:v>岡 山 県</c:v>
                </c:pt>
                <c:pt idx="33">
                  <c:v>広 島 県</c:v>
                </c:pt>
                <c:pt idx="34">
                  <c:v>山 口 県</c:v>
                </c:pt>
                <c:pt idx="35">
                  <c:v>徳 島 県</c:v>
                </c:pt>
                <c:pt idx="36">
                  <c:v>香 川 県</c:v>
                </c:pt>
                <c:pt idx="37">
                  <c:v>愛 媛 県</c:v>
                </c:pt>
                <c:pt idx="38">
                  <c:v>高 知 県</c:v>
                </c:pt>
                <c:pt idx="39">
                  <c:v>福 岡 県</c:v>
                </c:pt>
                <c:pt idx="40">
                  <c:v>佐 賀 県</c:v>
                </c:pt>
                <c:pt idx="41">
                  <c:v>長 崎 県</c:v>
                </c:pt>
                <c:pt idx="42">
                  <c:v>熊 本 県</c:v>
                </c:pt>
                <c:pt idx="43">
                  <c:v>大 分 県</c:v>
                </c:pt>
                <c:pt idx="44">
                  <c:v>宮 崎 県</c:v>
                </c:pt>
                <c:pt idx="45">
                  <c:v>鹿児島県</c:v>
                </c:pt>
                <c:pt idx="46">
                  <c:v>沖 縄 県</c:v>
                </c:pt>
              </c:strCache>
            </c:strRef>
          </c:cat>
          <c:val>
            <c:numRef>
              <c:f>原系列縦!$DB$3:$DB$49</c:f>
              <c:numCache>
                <c:formatCode>General</c:formatCode>
                <c:ptCount val="47"/>
                <c:pt idx="0">
                  <c:v>2.16</c:v>
                </c:pt>
                <c:pt idx="1">
                  <c:v>9.81</c:v>
                </c:pt>
                <c:pt idx="2">
                  <c:v>4.92</c:v>
                </c:pt>
                <c:pt idx="3">
                  <c:v>8.1</c:v>
                </c:pt>
                <c:pt idx="4">
                  <c:v>2.87</c:v>
                </c:pt>
                <c:pt idx="5">
                  <c:v>14</c:v>
                </c:pt>
                <c:pt idx="6">
                  <c:v>11.98</c:v>
                </c:pt>
                <c:pt idx="7">
                  <c:v>30.63</c:v>
                </c:pt>
                <c:pt idx="8">
                  <c:v>19.989999999999998</c:v>
                </c:pt>
                <c:pt idx="9">
                  <c:v>20.73</c:v>
                </c:pt>
                <c:pt idx="10">
                  <c:v>16.260000000000002</c:v>
                </c:pt>
                <c:pt idx="11">
                  <c:v>8.14</c:v>
                </c:pt>
                <c:pt idx="12">
                  <c:v>0</c:v>
                </c:pt>
                <c:pt idx="13">
                  <c:v>3.63</c:v>
                </c:pt>
                <c:pt idx="14">
                  <c:v>11.41</c:v>
                </c:pt>
                <c:pt idx="15">
                  <c:v>13.33</c:v>
                </c:pt>
                <c:pt idx="16">
                  <c:v>7.97</c:v>
                </c:pt>
                <c:pt idx="17">
                  <c:v>4.92</c:v>
                </c:pt>
                <c:pt idx="18">
                  <c:v>4.6399999999999997</c:v>
                </c:pt>
                <c:pt idx="19">
                  <c:v>7.91</c:v>
                </c:pt>
                <c:pt idx="20">
                  <c:v>7.41</c:v>
                </c:pt>
                <c:pt idx="21">
                  <c:v>20.82</c:v>
                </c:pt>
                <c:pt idx="22">
                  <c:v>16.440000000000001</c:v>
                </c:pt>
                <c:pt idx="23">
                  <c:v>14.16</c:v>
                </c:pt>
                <c:pt idx="24">
                  <c:v>24.06</c:v>
                </c:pt>
                <c:pt idx="25">
                  <c:v>4.37</c:v>
                </c:pt>
                <c:pt idx="26">
                  <c:v>2.19</c:v>
                </c:pt>
                <c:pt idx="27">
                  <c:v>7.26</c:v>
                </c:pt>
                <c:pt idx="28">
                  <c:v>17.100000000000001</c:v>
                </c:pt>
                <c:pt idx="29">
                  <c:v>5.04</c:v>
                </c:pt>
                <c:pt idx="30">
                  <c:v>12.14</c:v>
                </c:pt>
                <c:pt idx="31">
                  <c:v>6.72</c:v>
                </c:pt>
                <c:pt idx="32">
                  <c:v>13.83</c:v>
                </c:pt>
                <c:pt idx="33">
                  <c:v>6.94</c:v>
                </c:pt>
                <c:pt idx="34">
                  <c:v>4</c:v>
                </c:pt>
                <c:pt idx="35">
                  <c:v>22.45</c:v>
                </c:pt>
                <c:pt idx="36">
                  <c:v>0</c:v>
                </c:pt>
                <c:pt idx="37">
                  <c:v>10.58</c:v>
                </c:pt>
                <c:pt idx="38">
                  <c:v>9.07</c:v>
                </c:pt>
                <c:pt idx="39">
                  <c:v>4.5999999999999996</c:v>
                </c:pt>
                <c:pt idx="40">
                  <c:v>11.76</c:v>
                </c:pt>
                <c:pt idx="41">
                  <c:v>4.38</c:v>
                </c:pt>
                <c:pt idx="42">
                  <c:v>7.5</c:v>
                </c:pt>
                <c:pt idx="43">
                  <c:v>5.31</c:v>
                </c:pt>
                <c:pt idx="44">
                  <c:v>6.33</c:v>
                </c:pt>
                <c:pt idx="45">
                  <c:v>2.5299999999999998</c:v>
                </c:pt>
                <c:pt idx="46">
                  <c:v>6.15</c:v>
                </c:pt>
              </c:numCache>
            </c:numRef>
          </c:val>
          <c:extLst>
            <c:ext xmlns:c16="http://schemas.microsoft.com/office/drawing/2014/chart" uri="{C3380CC4-5D6E-409C-BE32-E72D297353CC}">
              <c16:uniqueId val="{00000004-814A-4F42-869B-A4A70E10209B}"/>
            </c:ext>
          </c:extLst>
        </c:ser>
        <c:dLbls>
          <c:showLegendKey val="0"/>
          <c:showVal val="0"/>
          <c:showCatName val="0"/>
          <c:showSerName val="0"/>
          <c:showPercent val="0"/>
          <c:showBubbleSize val="0"/>
        </c:dLbls>
        <c:gapWidth val="219"/>
        <c:overlap val="-27"/>
        <c:axId val="287711232"/>
        <c:axId val="287713536"/>
      </c:barChart>
      <c:catAx>
        <c:axId val="287711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87713536"/>
        <c:crosses val="autoZero"/>
        <c:auto val="1"/>
        <c:lblAlgn val="ctr"/>
        <c:lblOffset val="100"/>
        <c:noMultiLvlLbl val="0"/>
      </c:catAx>
      <c:valAx>
        <c:axId val="287713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8771123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AA12-4C06-A775-B89F3A4C1229}"/>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AA12-4C06-A775-B89F3A4C1229}"/>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AA12-4C06-A775-B89F3A4C1229}"/>
              </c:ext>
            </c:extLst>
          </c:dPt>
          <c:cat>
            <c:strRef>
              <c:f>Sheet1!$N$6:$N$52</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Sheet1!$P$6:$P$52</c:f>
              <c:numCache>
                <c:formatCode>0.00_);[Red]\(0.00\)</c:formatCode>
                <c:ptCount val="47"/>
                <c:pt idx="0">
                  <c:v>6.5034813135471423E-2</c:v>
                </c:pt>
                <c:pt idx="1">
                  <c:v>0</c:v>
                </c:pt>
                <c:pt idx="2">
                  <c:v>1.5629957627184873E-2</c:v>
                </c:pt>
                <c:pt idx="3">
                  <c:v>0.44560625802573289</c:v>
                </c:pt>
                <c:pt idx="4">
                  <c:v>0</c:v>
                </c:pt>
                <c:pt idx="5">
                  <c:v>1.7795320008790888E-2</c:v>
                </c:pt>
                <c:pt idx="6">
                  <c:v>0.10449107881291865</c:v>
                </c:pt>
                <c:pt idx="7">
                  <c:v>0.12341548233513064</c:v>
                </c:pt>
                <c:pt idx="8">
                  <c:v>0.15195605430909381</c:v>
                </c:pt>
                <c:pt idx="9">
                  <c:v>0.19258887596516167</c:v>
                </c:pt>
                <c:pt idx="10">
                  <c:v>0.30000547716421611</c:v>
                </c:pt>
                <c:pt idx="11">
                  <c:v>0.3937219191902635</c:v>
                </c:pt>
                <c:pt idx="12">
                  <c:v>1.0898782569731675</c:v>
                </c:pt>
                <c:pt idx="13">
                  <c:v>1.2239467538236557</c:v>
                </c:pt>
                <c:pt idx="14">
                  <c:v>3.9058024601347767E-2</c:v>
                </c:pt>
                <c:pt idx="15">
                  <c:v>6.5645842555011213E-2</c:v>
                </c:pt>
                <c:pt idx="16">
                  <c:v>6.0658158348988918E-2</c:v>
                </c:pt>
                <c:pt idx="17">
                  <c:v>3.8132038538780284E-2</c:v>
                </c:pt>
                <c:pt idx="18">
                  <c:v>5.9885259842142456E-2</c:v>
                </c:pt>
                <c:pt idx="19">
                  <c:v>1.9058473301937676E-2</c:v>
                </c:pt>
                <c:pt idx="20">
                  <c:v>4.9214947760793701E-2</c:v>
                </c:pt>
                <c:pt idx="21">
                  <c:v>0.29186783251650877</c:v>
                </c:pt>
                <c:pt idx="22">
                  <c:v>0.42094696228635942</c:v>
                </c:pt>
                <c:pt idx="23">
                  <c:v>0.11564736365313501</c:v>
                </c:pt>
                <c:pt idx="24">
                  <c:v>1.4155123163726647E-2</c:v>
                </c:pt>
                <c:pt idx="25">
                  <c:v>0.41756804539462672</c:v>
                </c:pt>
                <c:pt idx="26">
                  <c:v>1.8225076642047164</c:v>
                </c:pt>
                <c:pt idx="27">
                  <c:v>0.27281925272819252</c:v>
                </c:pt>
                <c:pt idx="28">
                  <c:v>0</c:v>
                </c:pt>
                <c:pt idx="29">
                  <c:v>0.12453571528644772</c:v>
                </c:pt>
                <c:pt idx="30">
                  <c:v>8.7192928304742776E-2</c:v>
                </c:pt>
                <c:pt idx="31">
                  <c:v>0</c:v>
                </c:pt>
                <c:pt idx="32">
                  <c:v>7.8062996838448626E-2</c:v>
                </c:pt>
                <c:pt idx="33">
                  <c:v>0.18284171182036504</c:v>
                </c:pt>
                <c:pt idx="34">
                  <c:v>2.135643245067198E-2</c:v>
                </c:pt>
                <c:pt idx="35">
                  <c:v>3.9696559499188204E-2</c:v>
                </c:pt>
                <c:pt idx="36">
                  <c:v>5.1215707242822886E-2</c:v>
                </c:pt>
                <c:pt idx="37">
                  <c:v>0.10828276528194666</c:v>
                </c:pt>
                <c:pt idx="38">
                  <c:v>8.2386348032888634E-2</c:v>
                </c:pt>
                <c:pt idx="39">
                  <c:v>0.5880558794218862</c:v>
                </c:pt>
                <c:pt idx="40">
                  <c:v>0.10806501191116576</c:v>
                </c:pt>
                <c:pt idx="41">
                  <c:v>2.9044712156010767E-2</c:v>
                </c:pt>
                <c:pt idx="42">
                  <c:v>0.13436570987084095</c:v>
                </c:pt>
                <c:pt idx="43">
                  <c:v>8.5738439457515747E-2</c:v>
                </c:pt>
                <c:pt idx="44">
                  <c:v>2.7172214780054507E-2</c:v>
                </c:pt>
                <c:pt idx="45">
                  <c:v>0.12134619036668999</c:v>
                </c:pt>
                <c:pt idx="46">
                  <c:v>0.46736599500825216</c:v>
                </c:pt>
              </c:numCache>
            </c:numRef>
          </c:val>
          <c:extLst>
            <c:ext xmlns:c16="http://schemas.microsoft.com/office/drawing/2014/chart" uri="{C3380CC4-5D6E-409C-BE32-E72D297353CC}">
              <c16:uniqueId val="{00000006-AA12-4C06-A775-B89F3A4C1229}"/>
            </c:ext>
          </c:extLst>
        </c:ser>
        <c:dLbls>
          <c:showLegendKey val="0"/>
          <c:showVal val="0"/>
          <c:showCatName val="0"/>
          <c:showSerName val="0"/>
          <c:showPercent val="0"/>
          <c:showBubbleSize val="0"/>
        </c:dLbls>
        <c:gapWidth val="219"/>
        <c:overlap val="-27"/>
        <c:axId val="1020081375"/>
        <c:axId val="1020088863"/>
      </c:barChart>
      <c:catAx>
        <c:axId val="1020081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1020088863"/>
        <c:crosses val="autoZero"/>
        <c:auto val="1"/>
        <c:lblAlgn val="ctr"/>
        <c:lblOffset val="100"/>
        <c:noMultiLvlLbl val="0"/>
      </c:catAx>
      <c:valAx>
        <c:axId val="1020088863"/>
        <c:scaling>
          <c:orientation val="minMax"/>
        </c:scaling>
        <c:delete val="0"/>
        <c:axPos val="l"/>
        <c:majorGridlines>
          <c:spPr>
            <a:ln w="9525" cap="flat" cmpd="sng" algn="ctr">
              <a:solidFill>
                <a:schemeClr val="tx1">
                  <a:lumMod val="15000"/>
                  <a:lumOff val="85000"/>
                </a:schemeClr>
              </a:solidFill>
              <a:round/>
            </a:ln>
            <a:effectLst/>
          </c:spPr>
        </c:majorGridlines>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200813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lt1"/>
              </a:solidFill>
              <a:ln w="12700" cap="flat" cmpd="sng" algn="ctr">
                <a:solidFill>
                  <a:schemeClr val="accent5">
                    <a:lumMod val="40000"/>
                    <a:lumOff val="60000"/>
                  </a:schemeClr>
                </a:solidFill>
                <a:prstDash val="solid"/>
                <a:miter lim="800000"/>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グラフ作成用!$C$6:$C$22</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グラフ作成用!$E$6:$E$22</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C296-4752-AF79-B8669F5729F1}"/>
            </c:ext>
          </c:extLst>
        </c:ser>
        <c:dLbls>
          <c:showLegendKey val="0"/>
          <c:showVal val="1"/>
          <c:showCatName val="0"/>
          <c:showSerName val="0"/>
          <c:showPercent val="0"/>
          <c:showBubbleSize val="0"/>
        </c:dLbls>
        <c:gapWidth val="48"/>
        <c:overlap val="-14"/>
        <c:axId val="490972479"/>
        <c:axId val="490965407"/>
      </c:barChart>
      <c:catAx>
        <c:axId val="490972479"/>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65407"/>
        <c:crosses val="autoZero"/>
        <c:auto val="1"/>
        <c:lblAlgn val="ctr"/>
        <c:lblOffset val="100"/>
        <c:noMultiLvlLbl val="0"/>
      </c:catAx>
      <c:valAx>
        <c:axId val="490965407"/>
        <c:scaling>
          <c:orientation val="minMax"/>
        </c:scaling>
        <c:delete val="0"/>
        <c:axPos val="t"/>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72479"/>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ja-JP" altLang="en-US" sz="1600" dirty="0" smtClean="0"/>
              <a:t>■</a:t>
            </a:r>
            <a:r>
              <a:rPr lang="en-US" altLang="ja-JP" sz="1600" dirty="0" smtClean="0"/>
              <a:t>SDGs</a:t>
            </a:r>
            <a:r>
              <a:rPr lang="ja-JP" altLang="en-US" sz="1600" dirty="0" smtClean="0"/>
              <a:t>認知度（全体）</a:t>
            </a:r>
            <a:endParaRPr lang="ja-JP" sz="1600" dirty="0"/>
          </a:p>
        </c:rich>
      </c:tx>
      <c:layout>
        <c:manualLayout>
          <c:xMode val="edge"/>
          <c:yMode val="edge"/>
          <c:x val="2.4542474999977842E-2"/>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2699368695709204"/>
          <c:y val="0.1225263040959802"/>
          <c:w val="0.68020865922951279"/>
          <c:h val="0.76095484815421122"/>
        </c:manualLayout>
      </c:layout>
      <c:barChart>
        <c:barDir val="bar"/>
        <c:grouping val="stacked"/>
        <c:varyColors val="0"/>
        <c:ser>
          <c:idx val="0"/>
          <c:order val="0"/>
          <c:tx>
            <c:strRef>
              <c:f>Sheet1!$B$1</c:f>
              <c:strCache>
                <c:ptCount val="1"/>
                <c:pt idx="0">
                  <c:v>SDGsを知っている</c:v>
                </c:pt>
              </c:strCache>
            </c:strRef>
          </c:tx>
          <c:spPr>
            <a:pattFill prst="ltVert">
              <a:fgClr>
                <a:schemeClr val="accent1"/>
              </a:fgClr>
              <a:bgClr>
                <a:schemeClr val="bg1"/>
              </a:bgClr>
            </a:pattFill>
            <a:ln w="3175">
              <a:solidFill>
                <a:schemeClr val="tx1"/>
              </a:solidFill>
            </a:ln>
            <a:effectLst/>
          </c:spPr>
          <c:invertIfNegative val="0"/>
          <c:dLbls>
            <c:dLbl>
              <c:idx val="0"/>
              <c:layout>
                <c:manualLayout>
                  <c:x val="2.9546689308419128E-2"/>
                  <c:y val="-3.9580497091129388E-2"/>
                </c:manualLayout>
              </c:layout>
              <c:spPr>
                <a:solidFill>
                  <a:schemeClr val="bg1"/>
                </a:solid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0.10555203009131443"/>
                      <c:h val="3.1070853837080498E-2"/>
                    </c:manualLayout>
                  </c15:layout>
                </c:ext>
                <c:ext xmlns:c16="http://schemas.microsoft.com/office/drawing/2014/chart" uri="{C3380CC4-5D6E-409C-BE32-E72D297353CC}">
                  <c16:uniqueId val="{00000003-A728-4C88-9D1D-B461743369F6}"/>
                </c:ext>
              </c:extLst>
            </c:dLbl>
            <c:dLbl>
              <c:idx val="1"/>
              <c:layout>
                <c:manualLayout>
                  <c:x val="1.9697792872279421E-2"/>
                  <c:y val="-4.1908858682081974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728-4C88-9D1D-B461743369F6}"/>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Sheet1!$A$2:$A$10</c:f>
              <c:numCache>
                <c:formatCode>yyyy"年"m"月"</c:formatCode>
                <c:ptCount val="9"/>
                <c:pt idx="0">
                  <c:v>43405</c:v>
                </c:pt>
                <c:pt idx="1">
                  <c:v>43525</c:v>
                </c:pt>
                <c:pt idx="2">
                  <c:v>43770</c:v>
                </c:pt>
                <c:pt idx="3">
                  <c:v>43891</c:v>
                </c:pt>
                <c:pt idx="4">
                  <c:v>44105</c:v>
                </c:pt>
                <c:pt idx="5">
                  <c:v>44256</c:v>
                </c:pt>
                <c:pt idx="6">
                  <c:v>44440</c:v>
                </c:pt>
                <c:pt idx="7">
                  <c:v>44621</c:v>
                </c:pt>
                <c:pt idx="8">
                  <c:v>44805</c:v>
                </c:pt>
              </c:numCache>
            </c:numRef>
          </c:cat>
          <c:val>
            <c:numRef>
              <c:f>Sheet1!$B$2:$B$10</c:f>
              <c:numCache>
                <c:formatCode>General\%</c:formatCode>
                <c:ptCount val="9"/>
                <c:pt idx="0">
                  <c:v>5.7</c:v>
                </c:pt>
                <c:pt idx="1">
                  <c:v>4.0999999999999996</c:v>
                </c:pt>
                <c:pt idx="2">
                  <c:v>10.7</c:v>
                </c:pt>
                <c:pt idx="3">
                  <c:v>16</c:v>
                </c:pt>
                <c:pt idx="4">
                  <c:v>20.399999999999999</c:v>
                </c:pt>
                <c:pt idx="5">
                  <c:v>29.8</c:v>
                </c:pt>
                <c:pt idx="6">
                  <c:v>36.200000000000003</c:v>
                </c:pt>
                <c:pt idx="7">
                  <c:v>35.6</c:v>
                </c:pt>
                <c:pt idx="8">
                  <c:v>37.1</c:v>
                </c:pt>
              </c:numCache>
            </c:numRef>
          </c:val>
          <c:extLst>
            <c:ext xmlns:c16="http://schemas.microsoft.com/office/drawing/2014/chart" uri="{C3380CC4-5D6E-409C-BE32-E72D297353CC}">
              <c16:uniqueId val="{00000000-899F-415F-8B62-398EA72457AD}"/>
            </c:ext>
          </c:extLst>
        </c:ser>
        <c:ser>
          <c:idx val="1"/>
          <c:order val="1"/>
          <c:tx>
            <c:strRef>
              <c:f>Sheet1!$C$1</c:f>
              <c:strCache>
                <c:ptCount val="1"/>
                <c:pt idx="0">
                  <c:v>SDGsという言葉を聞いたことがある、または、ロゴを見たことがある</c:v>
                </c:pt>
              </c:strCache>
            </c:strRef>
          </c:tx>
          <c:spPr>
            <a:pattFill prst="ltHorz">
              <a:fgClr>
                <a:schemeClr val="accent1"/>
              </a:fgClr>
              <a:bgClr>
                <a:schemeClr val="bg1"/>
              </a:bgClr>
            </a:pattFill>
            <a:ln w="3175">
              <a:solidFill>
                <a:schemeClr val="tx1"/>
              </a:solidFill>
            </a:ln>
            <a:effectLst/>
          </c:spPr>
          <c:invertIfNegative val="0"/>
          <c:dLbls>
            <c:dLbl>
              <c:idx val="0"/>
              <c:layout>
                <c:manualLayout>
                  <c:x val="0.13507057969563033"/>
                  <c:y val="-2.56109691946056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95D-4F0D-B955-56C99B7886FC}"/>
                </c:ext>
              </c:extLst>
            </c:dLbl>
            <c:dLbl>
              <c:idx val="1"/>
              <c:layout>
                <c:manualLayout>
                  <c:x val="0.11818675723367648"/>
                  <c:y val="-1.1641349633911722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728-4C88-9D1D-B461743369F6}"/>
                </c:ext>
              </c:extLst>
            </c:dLbl>
            <c:dLbl>
              <c:idx val="2"/>
              <c:layout>
                <c:manualLayout>
                  <c:x val="1.3802857221357052E-2"/>
                  <c:y val="-2.2615384107706987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95D-4F0D-B955-56C99B7886FC}"/>
                </c:ext>
              </c:extLst>
            </c:dLbl>
            <c:dLbl>
              <c:idx val="3"/>
              <c:layout>
                <c:manualLayout>
                  <c:x val="0"/>
                  <c:y val="2.3616452448087474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95D-4F0D-B955-56C99B7886FC}"/>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Sheet1!$A$2:$A$10</c:f>
              <c:numCache>
                <c:formatCode>yyyy"年"m"月"</c:formatCode>
                <c:ptCount val="9"/>
                <c:pt idx="0">
                  <c:v>43405</c:v>
                </c:pt>
                <c:pt idx="1">
                  <c:v>43525</c:v>
                </c:pt>
                <c:pt idx="2">
                  <c:v>43770</c:v>
                </c:pt>
                <c:pt idx="3">
                  <c:v>43891</c:v>
                </c:pt>
                <c:pt idx="4">
                  <c:v>44105</c:v>
                </c:pt>
                <c:pt idx="5">
                  <c:v>44256</c:v>
                </c:pt>
                <c:pt idx="6">
                  <c:v>44440</c:v>
                </c:pt>
                <c:pt idx="7">
                  <c:v>44621</c:v>
                </c:pt>
                <c:pt idx="8">
                  <c:v>44805</c:v>
                </c:pt>
              </c:numCache>
            </c:numRef>
          </c:cat>
          <c:val>
            <c:numRef>
              <c:f>Sheet1!$C$2:$C$10</c:f>
              <c:numCache>
                <c:formatCode>General\%</c:formatCode>
                <c:ptCount val="9"/>
                <c:pt idx="0">
                  <c:v>12.2</c:v>
                </c:pt>
                <c:pt idx="1">
                  <c:v>10.6</c:v>
                </c:pt>
                <c:pt idx="2">
                  <c:v>14.7</c:v>
                </c:pt>
                <c:pt idx="3">
                  <c:v>15.4</c:v>
                </c:pt>
                <c:pt idx="4">
                  <c:v>23.1</c:v>
                </c:pt>
                <c:pt idx="5">
                  <c:v>23.6</c:v>
                </c:pt>
                <c:pt idx="6">
                  <c:v>36.1</c:v>
                </c:pt>
                <c:pt idx="7">
                  <c:v>43.9</c:v>
                </c:pt>
                <c:pt idx="8">
                  <c:v>44.7</c:v>
                </c:pt>
              </c:numCache>
            </c:numRef>
          </c:val>
          <c:extLst>
            <c:ext xmlns:c16="http://schemas.microsoft.com/office/drawing/2014/chart" uri="{C3380CC4-5D6E-409C-BE32-E72D297353CC}">
              <c16:uniqueId val="{00000001-899F-415F-8B62-398EA72457AD}"/>
            </c:ext>
          </c:extLst>
        </c:ser>
        <c:dLbls>
          <c:dLblPos val="ctr"/>
          <c:showLegendKey val="0"/>
          <c:showVal val="1"/>
          <c:showCatName val="0"/>
          <c:showSerName val="0"/>
          <c:showPercent val="0"/>
          <c:showBubbleSize val="0"/>
        </c:dLbls>
        <c:gapWidth val="150"/>
        <c:overlap val="100"/>
        <c:axId val="249676831"/>
        <c:axId val="249673087"/>
      </c:barChart>
      <c:barChart>
        <c:barDir val="bar"/>
        <c:grouping val="stacked"/>
        <c:varyColors val="0"/>
        <c:ser>
          <c:idx val="2"/>
          <c:order val="2"/>
          <c:tx>
            <c:strRef>
              <c:f>Sheet1!$D$1</c:f>
              <c:strCache>
                <c:ptCount val="1"/>
                <c:pt idx="0">
                  <c:v>列1</c:v>
                </c:pt>
              </c:strCache>
            </c:strRef>
          </c:tx>
          <c:spPr>
            <a:noFill/>
            <a:ln>
              <a:noFill/>
            </a:ln>
            <a:effectLst/>
          </c:spPr>
          <c:invertIfNegative val="0"/>
          <c:dLbls>
            <c:dLbl>
              <c:idx val="0"/>
              <c:layout>
                <c:manualLayout>
                  <c:x val="0.64871669081791794"/>
                  <c:y val="-4.6658591498372662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899F-415F-8B62-398EA72457AD}"/>
                </c:ext>
              </c:extLst>
            </c:dLbl>
            <c:dLbl>
              <c:idx val="1"/>
              <c:layout>
                <c:manualLayout>
                  <c:x val="0.66397853859406875"/>
                  <c:y val="-6.9538618325135193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899F-415F-8B62-398EA72457AD}"/>
                </c:ext>
              </c:extLst>
            </c:dLbl>
            <c:dLbl>
              <c:idx val="2"/>
              <c:layout>
                <c:manualLayout>
                  <c:x val="0.61674082910380557"/>
                  <c:y val="-3.3874997498790794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899F-415F-8B62-398EA72457AD}"/>
                </c:ext>
              </c:extLst>
            </c:dLbl>
            <c:dLbl>
              <c:idx val="3"/>
              <c:layout>
                <c:manualLayout>
                  <c:x val="0.58558024116390683"/>
                  <c:y val="-2.7954204066931748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899F-415F-8B62-398EA72457AD}"/>
                </c:ext>
              </c:extLst>
            </c:dLbl>
            <c:dLbl>
              <c:idx val="4"/>
              <c:layout>
                <c:manualLayout>
                  <c:x val="0.5353880980074992"/>
                  <c:y val="2.1449335161343518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899F-415F-8B62-398EA72457AD}"/>
                </c:ext>
              </c:extLst>
            </c:dLbl>
            <c:dLbl>
              <c:idx val="5"/>
              <c:layout>
                <c:manualLayout>
                  <c:x val="0.49420518083944337"/>
                  <c:y val="4.8309562071042625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4FB-443F-BC46-D841B9E0F824}"/>
                </c:ext>
              </c:extLst>
            </c:dLbl>
            <c:dLbl>
              <c:idx val="6"/>
              <c:layout>
                <c:manualLayout>
                  <c:x val="0.41567731541293745"/>
                  <c:y val="-2.7632324316790796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CA3-4A67-B4E7-0929B8F9991F}"/>
                </c:ext>
              </c:extLst>
            </c:dLbl>
            <c:dLbl>
              <c:idx val="7"/>
              <c:layout>
                <c:manualLayout>
                  <c:x val="0.38446031516449147"/>
                  <c:y val="1.5767967824444784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728-4C88-9D1D-B461743369F6}"/>
                </c:ext>
              </c:extLst>
            </c:dLbl>
            <c:dLbl>
              <c:idx val="8"/>
              <c:layout>
                <c:manualLayout>
                  <c:x val="0.37130375413609756"/>
                  <c:y val="4.1623571119555017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A98-432E-88C5-888EAC7754C9}"/>
                </c:ext>
              </c:extLst>
            </c:dLbl>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yyyy"年"m"月"</c:formatCode>
                <c:ptCount val="9"/>
                <c:pt idx="0">
                  <c:v>43405</c:v>
                </c:pt>
                <c:pt idx="1">
                  <c:v>43525</c:v>
                </c:pt>
                <c:pt idx="2">
                  <c:v>43770</c:v>
                </c:pt>
                <c:pt idx="3">
                  <c:v>43891</c:v>
                </c:pt>
                <c:pt idx="4">
                  <c:v>44105</c:v>
                </c:pt>
                <c:pt idx="5">
                  <c:v>44256</c:v>
                </c:pt>
                <c:pt idx="6">
                  <c:v>44440</c:v>
                </c:pt>
                <c:pt idx="7">
                  <c:v>44621</c:v>
                </c:pt>
                <c:pt idx="8">
                  <c:v>44805</c:v>
                </c:pt>
              </c:numCache>
            </c:numRef>
          </c:cat>
          <c:val>
            <c:numRef>
              <c:f>Sheet1!$D$2:$D$10</c:f>
              <c:numCache>
                <c:formatCode>General\%</c:formatCode>
                <c:ptCount val="9"/>
                <c:pt idx="0">
                  <c:v>17.899999999999999</c:v>
                </c:pt>
                <c:pt idx="1">
                  <c:v>14.7</c:v>
                </c:pt>
                <c:pt idx="2">
                  <c:v>25.4</c:v>
                </c:pt>
                <c:pt idx="3">
                  <c:v>31.4</c:v>
                </c:pt>
                <c:pt idx="4">
                  <c:v>43.5</c:v>
                </c:pt>
                <c:pt idx="5">
                  <c:v>53.400000000000006</c:v>
                </c:pt>
                <c:pt idx="6">
                  <c:v>72.300000000000011</c:v>
                </c:pt>
                <c:pt idx="7">
                  <c:v>79.5</c:v>
                </c:pt>
                <c:pt idx="8">
                  <c:v>81.800000000000011</c:v>
                </c:pt>
              </c:numCache>
            </c:numRef>
          </c:val>
          <c:extLst>
            <c:ext xmlns:c16="http://schemas.microsoft.com/office/drawing/2014/chart" uri="{C3380CC4-5D6E-409C-BE32-E72D297353CC}">
              <c16:uniqueId val="{00000004-899F-415F-8B62-398EA72457AD}"/>
            </c:ext>
          </c:extLst>
        </c:ser>
        <c:dLbls>
          <c:showLegendKey val="0"/>
          <c:showVal val="0"/>
          <c:showCatName val="0"/>
          <c:showSerName val="0"/>
          <c:showPercent val="0"/>
          <c:showBubbleSize val="0"/>
        </c:dLbls>
        <c:gapWidth val="182"/>
        <c:overlap val="100"/>
        <c:axId val="225146719"/>
        <c:axId val="225131327"/>
      </c:barChart>
      <c:catAx>
        <c:axId val="249676831"/>
        <c:scaling>
          <c:orientation val="minMax"/>
        </c:scaling>
        <c:delete val="0"/>
        <c:axPos val="l"/>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49673087"/>
        <c:crosses val="autoZero"/>
        <c:auto val="0"/>
        <c:lblAlgn val="ctr"/>
        <c:lblOffset val="100"/>
        <c:noMultiLvlLbl val="0"/>
      </c:catAx>
      <c:valAx>
        <c:axId val="249673087"/>
        <c:scaling>
          <c:orientation val="minMax"/>
        </c:scaling>
        <c:delete val="1"/>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crossAx val="249676831"/>
        <c:crosses val="autoZero"/>
        <c:crossBetween val="between"/>
      </c:valAx>
      <c:valAx>
        <c:axId val="225131327"/>
        <c:scaling>
          <c:orientation val="minMax"/>
          <c:max val="80"/>
        </c:scaling>
        <c:delete val="0"/>
        <c:axPos val="t"/>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25146719"/>
        <c:crosses val="max"/>
        <c:crossBetween val="between"/>
      </c:valAx>
      <c:dateAx>
        <c:axId val="225146719"/>
        <c:scaling>
          <c:orientation val="minMax"/>
        </c:scaling>
        <c:delete val="1"/>
        <c:axPos val="l"/>
        <c:numFmt formatCode="yyyy&quot;年&quot;m&quot;月&quot;" sourceLinked="1"/>
        <c:majorTickMark val="out"/>
        <c:minorTickMark val="none"/>
        <c:tickLblPos val="nextTo"/>
        <c:crossAx val="225131327"/>
        <c:crosses val="autoZero"/>
        <c:auto val="1"/>
        <c:lblOffset val="100"/>
        <c:baseTimeUnit val="months"/>
      </c:dateAx>
      <c:spPr>
        <a:noFill/>
        <a:ln>
          <a:noFill/>
        </a:ln>
        <a:effectLst/>
      </c:spPr>
    </c:plotArea>
    <c:legend>
      <c:legendPos val="b"/>
      <c:legendEntry>
        <c:idx val="2"/>
        <c:delete val="1"/>
      </c:legendEntry>
      <c:layout>
        <c:manualLayout>
          <c:xMode val="edge"/>
          <c:yMode val="edge"/>
          <c:x val="3.0542879148169059E-2"/>
          <c:y val="0.88452020597544057"/>
          <c:w val="0.93284310327230846"/>
          <c:h val="0.1011667457290947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416700701050261"/>
          <c:y val="3.8839918094202786E-2"/>
          <c:w val="0.80534402067016897"/>
          <c:h val="0.80707233431946868"/>
        </c:manualLayout>
      </c:layout>
      <c:barChart>
        <c:barDir val="bar"/>
        <c:grouping val="percentStacked"/>
        <c:varyColors val="0"/>
        <c:ser>
          <c:idx val="0"/>
          <c:order val="0"/>
          <c:tx>
            <c:strRef>
              <c:f>Sheet1!$D$26</c:f>
              <c:strCache>
                <c:ptCount val="1"/>
                <c:pt idx="0">
                  <c:v>常に意識している</c:v>
                </c:pt>
              </c:strCache>
            </c:strRef>
          </c:tx>
          <c:spPr>
            <a:solidFill>
              <a:schemeClr val="accent5">
                <a:shade val="58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Sheet1!$C$32:$C$41</c:f>
              <c:strCache>
                <c:ptCount val="6"/>
                <c:pt idx="0">
                  <c:v>2021年9月(n=166)</c:v>
                </c:pt>
                <c:pt idx="1">
                  <c:v>2022年3月(n=169)</c:v>
                </c:pt>
                <c:pt idx="2">
                  <c:v>2022年9月(n=186)</c:v>
                </c:pt>
                <c:pt idx="3">
                  <c:v>2021年9月(n=196)</c:v>
                </c:pt>
                <c:pt idx="4">
                  <c:v>2022年3月(n=187)</c:v>
                </c:pt>
                <c:pt idx="5">
                  <c:v>2022年9月(n=185)</c:v>
                </c:pt>
              </c:strCache>
            </c:strRef>
          </c:cat>
          <c:val>
            <c:numRef>
              <c:f>Sheet1!$D$32:$D$41</c:f>
              <c:numCache>
                <c:formatCode>0.0</c:formatCode>
                <c:ptCount val="6"/>
                <c:pt idx="0">
                  <c:v>9</c:v>
                </c:pt>
                <c:pt idx="1">
                  <c:v>8.8757396449704142</c:v>
                </c:pt>
                <c:pt idx="2">
                  <c:v>10.199999999999999</c:v>
                </c:pt>
                <c:pt idx="3">
                  <c:v>13.8</c:v>
                </c:pt>
                <c:pt idx="4">
                  <c:v>9.6256684491978604</c:v>
                </c:pt>
                <c:pt idx="5">
                  <c:v>7.6</c:v>
                </c:pt>
              </c:numCache>
            </c:numRef>
          </c:val>
          <c:extLst>
            <c:ext xmlns:c16="http://schemas.microsoft.com/office/drawing/2014/chart" uri="{C3380CC4-5D6E-409C-BE32-E72D297353CC}">
              <c16:uniqueId val="{00000000-D877-4463-B28D-DFD5DCC45BA5}"/>
            </c:ext>
          </c:extLst>
        </c:ser>
        <c:ser>
          <c:idx val="1"/>
          <c:order val="1"/>
          <c:tx>
            <c:strRef>
              <c:f>Sheet1!$E$26</c:f>
              <c:strCache>
                <c:ptCount val="1"/>
                <c:pt idx="0">
                  <c:v>よく意識している</c:v>
                </c:pt>
              </c:strCache>
            </c:strRef>
          </c:tx>
          <c:spPr>
            <a:pattFill prst="narVert">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Sheet1!$C$32:$C$41</c:f>
              <c:strCache>
                <c:ptCount val="6"/>
                <c:pt idx="0">
                  <c:v>2021年9月(n=166)</c:v>
                </c:pt>
                <c:pt idx="1">
                  <c:v>2022年3月(n=169)</c:v>
                </c:pt>
                <c:pt idx="2">
                  <c:v>2022年9月(n=186)</c:v>
                </c:pt>
                <c:pt idx="3">
                  <c:v>2021年9月(n=196)</c:v>
                </c:pt>
                <c:pt idx="4">
                  <c:v>2022年3月(n=187)</c:v>
                </c:pt>
                <c:pt idx="5">
                  <c:v>2022年9月(n=185)</c:v>
                </c:pt>
              </c:strCache>
            </c:strRef>
          </c:cat>
          <c:val>
            <c:numRef>
              <c:f>Sheet1!$E$32:$E$41</c:f>
              <c:numCache>
                <c:formatCode>0.0</c:formatCode>
                <c:ptCount val="6"/>
                <c:pt idx="0">
                  <c:v>21.7</c:v>
                </c:pt>
                <c:pt idx="1">
                  <c:v>25.443786982248522</c:v>
                </c:pt>
                <c:pt idx="2">
                  <c:v>25.8</c:v>
                </c:pt>
                <c:pt idx="3">
                  <c:v>26</c:v>
                </c:pt>
                <c:pt idx="4">
                  <c:v>25.133689839572192</c:v>
                </c:pt>
                <c:pt idx="5">
                  <c:v>27.6</c:v>
                </c:pt>
              </c:numCache>
            </c:numRef>
          </c:val>
          <c:extLst>
            <c:ext xmlns:c16="http://schemas.microsoft.com/office/drawing/2014/chart" uri="{C3380CC4-5D6E-409C-BE32-E72D297353CC}">
              <c16:uniqueId val="{00000001-D877-4463-B28D-DFD5DCC45BA5}"/>
            </c:ext>
          </c:extLst>
        </c:ser>
        <c:ser>
          <c:idx val="2"/>
          <c:order val="2"/>
          <c:tx>
            <c:strRef>
              <c:f>Sheet1!$F$26</c:f>
              <c:strCache>
                <c:ptCount val="1"/>
                <c:pt idx="0">
                  <c:v>たまに意識している</c:v>
                </c:pt>
              </c:strCache>
            </c:strRef>
          </c:tx>
          <c:spPr>
            <a:pattFill prst="narHorz">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Sheet1!$C$32:$C$41</c:f>
              <c:strCache>
                <c:ptCount val="6"/>
                <c:pt idx="0">
                  <c:v>2021年9月(n=166)</c:v>
                </c:pt>
                <c:pt idx="1">
                  <c:v>2022年3月(n=169)</c:v>
                </c:pt>
                <c:pt idx="2">
                  <c:v>2022年9月(n=186)</c:v>
                </c:pt>
                <c:pt idx="3">
                  <c:v>2021年9月(n=196)</c:v>
                </c:pt>
                <c:pt idx="4">
                  <c:v>2022年3月(n=187)</c:v>
                </c:pt>
                <c:pt idx="5">
                  <c:v>2022年9月(n=185)</c:v>
                </c:pt>
              </c:strCache>
            </c:strRef>
          </c:cat>
          <c:val>
            <c:numRef>
              <c:f>Sheet1!$F$32:$F$41</c:f>
              <c:numCache>
                <c:formatCode>0.0</c:formatCode>
                <c:ptCount val="6"/>
                <c:pt idx="0">
                  <c:v>45.2</c:v>
                </c:pt>
                <c:pt idx="1">
                  <c:v>52.071005917159766</c:v>
                </c:pt>
                <c:pt idx="2">
                  <c:v>50.5</c:v>
                </c:pt>
                <c:pt idx="3">
                  <c:v>38.799999999999997</c:v>
                </c:pt>
                <c:pt idx="4">
                  <c:v>41.711229946524064</c:v>
                </c:pt>
                <c:pt idx="5">
                  <c:v>43.2</c:v>
                </c:pt>
              </c:numCache>
            </c:numRef>
          </c:val>
          <c:extLst>
            <c:ext xmlns:c16="http://schemas.microsoft.com/office/drawing/2014/chart" uri="{C3380CC4-5D6E-409C-BE32-E72D297353CC}">
              <c16:uniqueId val="{00000002-D877-4463-B28D-DFD5DCC45BA5}"/>
            </c:ext>
          </c:extLst>
        </c:ser>
        <c:ser>
          <c:idx val="3"/>
          <c:order val="3"/>
          <c:tx>
            <c:strRef>
              <c:f>Sheet1!$G$26</c:f>
              <c:strCache>
                <c:ptCount val="1"/>
                <c:pt idx="0">
                  <c:v>意識していない</c:v>
                </c:pt>
              </c:strCache>
            </c:strRef>
          </c:tx>
          <c:spPr>
            <a:pattFill prst="divot">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Sheet1!$C$32:$C$41</c:f>
              <c:strCache>
                <c:ptCount val="6"/>
                <c:pt idx="0">
                  <c:v>2021年9月(n=166)</c:v>
                </c:pt>
                <c:pt idx="1">
                  <c:v>2022年3月(n=169)</c:v>
                </c:pt>
                <c:pt idx="2">
                  <c:v>2022年9月(n=186)</c:v>
                </c:pt>
                <c:pt idx="3">
                  <c:v>2021年9月(n=196)</c:v>
                </c:pt>
                <c:pt idx="4">
                  <c:v>2022年3月(n=187)</c:v>
                </c:pt>
                <c:pt idx="5">
                  <c:v>2022年9月(n=185)</c:v>
                </c:pt>
              </c:strCache>
            </c:strRef>
          </c:cat>
          <c:val>
            <c:numRef>
              <c:f>Sheet1!$G$32:$G$41</c:f>
              <c:numCache>
                <c:formatCode>0.0</c:formatCode>
                <c:ptCount val="6"/>
                <c:pt idx="0">
                  <c:v>24.1</c:v>
                </c:pt>
                <c:pt idx="1">
                  <c:v>13.609467455621301</c:v>
                </c:pt>
                <c:pt idx="2">
                  <c:v>13.4</c:v>
                </c:pt>
                <c:pt idx="3">
                  <c:v>21.4</c:v>
                </c:pt>
                <c:pt idx="4">
                  <c:v>23.529411764705884</c:v>
                </c:pt>
                <c:pt idx="5">
                  <c:v>21.6</c:v>
                </c:pt>
              </c:numCache>
            </c:numRef>
          </c:val>
          <c:extLst>
            <c:ext xmlns:c16="http://schemas.microsoft.com/office/drawing/2014/chart" uri="{C3380CC4-5D6E-409C-BE32-E72D297353CC}">
              <c16:uniqueId val="{00000003-D877-4463-B28D-DFD5DCC45BA5}"/>
            </c:ext>
          </c:extLst>
        </c:ser>
        <c:dLbls>
          <c:dLblPos val="ctr"/>
          <c:showLegendKey val="0"/>
          <c:showVal val="1"/>
          <c:showCatName val="0"/>
          <c:showSerName val="0"/>
          <c:showPercent val="0"/>
          <c:showBubbleSize val="0"/>
        </c:dLbls>
        <c:gapWidth val="60"/>
        <c:overlap val="100"/>
        <c:axId val="1982412783"/>
        <c:axId val="1982397391"/>
      </c:barChart>
      <c:catAx>
        <c:axId val="1982412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982397391"/>
        <c:crosses val="autoZero"/>
        <c:auto val="1"/>
        <c:lblAlgn val="ctr"/>
        <c:lblOffset val="100"/>
        <c:noMultiLvlLbl val="0"/>
      </c:catAx>
      <c:valAx>
        <c:axId val="198239739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982412783"/>
        <c:crosses val="autoZero"/>
        <c:crossBetween val="between"/>
      </c:valAx>
      <c:spPr>
        <a:noFill/>
        <a:ln>
          <a:noFill/>
        </a:ln>
        <a:effectLst/>
      </c:spPr>
    </c:plotArea>
    <c:legend>
      <c:legendPos val="b"/>
      <c:layout>
        <c:manualLayout>
          <c:xMode val="edge"/>
          <c:yMode val="edge"/>
          <c:x val="0.1635419279788812"/>
          <c:y val="0.93193867352087889"/>
          <c:w val="0.6729160239562032"/>
          <c:h val="6.490675374493654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200"/>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ja-JP" altLang="en-US" sz="1600" dirty="0" smtClean="0"/>
              <a:t>■</a:t>
            </a:r>
            <a:r>
              <a:rPr lang="en-US" altLang="ja-JP" sz="1600" dirty="0" smtClean="0"/>
              <a:t>SDGs</a:t>
            </a:r>
            <a:r>
              <a:rPr lang="ja-JP" altLang="en-US" sz="1600" dirty="0" smtClean="0"/>
              <a:t>認知度（全体）</a:t>
            </a:r>
            <a:endParaRPr lang="ja-JP" sz="1600" dirty="0"/>
          </a:p>
        </c:rich>
      </c:tx>
      <c:layout>
        <c:manualLayout>
          <c:xMode val="edge"/>
          <c:yMode val="edge"/>
          <c:x val="2.4542474999977842E-2"/>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2699368695709204"/>
          <c:y val="0.1225263040959802"/>
          <c:w val="0.68020865922951279"/>
          <c:h val="0.76095484815421122"/>
        </c:manualLayout>
      </c:layout>
      <c:barChart>
        <c:barDir val="bar"/>
        <c:grouping val="stacked"/>
        <c:varyColors val="0"/>
        <c:ser>
          <c:idx val="0"/>
          <c:order val="0"/>
          <c:tx>
            <c:strRef>
              <c:f>Sheet1!$B$1</c:f>
              <c:strCache>
                <c:ptCount val="1"/>
                <c:pt idx="0">
                  <c:v>SDGsを知っている</c:v>
                </c:pt>
              </c:strCache>
            </c:strRef>
          </c:tx>
          <c:spPr>
            <a:pattFill prst="ltVert">
              <a:fgClr>
                <a:schemeClr val="accent1"/>
              </a:fgClr>
              <a:bgClr>
                <a:schemeClr val="bg1"/>
              </a:bgClr>
            </a:pattFill>
            <a:ln w="3175">
              <a:solidFill>
                <a:schemeClr val="tx1"/>
              </a:solidFill>
            </a:ln>
            <a:effectLst/>
          </c:spPr>
          <c:invertIfNegative val="0"/>
          <c:dLbls>
            <c:dLbl>
              <c:idx val="0"/>
              <c:layout>
                <c:manualLayout>
                  <c:x val="2.9546689308419128E-2"/>
                  <c:y val="-3.9580497091129388E-2"/>
                </c:manualLayout>
              </c:layout>
              <c:spPr>
                <a:solidFill>
                  <a:schemeClr val="bg1"/>
                </a:solid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0.10555203009131443"/>
                      <c:h val="3.1070853837080498E-2"/>
                    </c:manualLayout>
                  </c15:layout>
                </c:ext>
                <c:ext xmlns:c16="http://schemas.microsoft.com/office/drawing/2014/chart" uri="{C3380CC4-5D6E-409C-BE32-E72D297353CC}">
                  <c16:uniqueId val="{00000003-A728-4C88-9D1D-B461743369F6}"/>
                </c:ext>
              </c:extLst>
            </c:dLbl>
            <c:dLbl>
              <c:idx val="1"/>
              <c:layout>
                <c:manualLayout>
                  <c:x val="1.9697792872279421E-2"/>
                  <c:y val="-4.1908858682081974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728-4C88-9D1D-B461743369F6}"/>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Sheet1!$A$2:$A$10</c:f>
              <c:numCache>
                <c:formatCode>yyyy"年"m"月"</c:formatCode>
                <c:ptCount val="9"/>
                <c:pt idx="0">
                  <c:v>43405</c:v>
                </c:pt>
                <c:pt idx="1">
                  <c:v>43525</c:v>
                </c:pt>
                <c:pt idx="2">
                  <c:v>43770</c:v>
                </c:pt>
                <c:pt idx="3">
                  <c:v>43891</c:v>
                </c:pt>
                <c:pt idx="4">
                  <c:v>44105</c:v>
                </c:pt>
                <c:pt idx="5">
                  <c:v>44256</c:v>
                </c:pt>
                <c:pt idx="6">
                  <c:v>44440</c:v>
                </c:pt>
                <c:pt idx="7">
                  <c:v>44621</c:v>
                </c:pt>
                <c:pt idx="8">
                  <c:v>44805</c:v>
                </c:pt>
              </c:numCache>
            </c:numRef>
          </c:cat>
          <c:val>
            <c:numRef>
              <c:f>Sheet1!$B$2:$B$10</c:f>
              <c:numCache>
                <c:formatCode>General\%</c:formatCode>
                <c:ptCount val="9"/>
                <c:pt idx="0">
                  <c:v>5.7</c:v>
                </c:pt>
                <c:pt idx="1">
                  <c:v>4.0999999999999996</c:v>
                </c:pt>
                <c:pt idx="2">
                  <c:v>10.7</c:v>
                </c:pt>
                <c:pt idx="3">
                  <c:v>16</c:v>
                </c:pt>
                <c:pt idx="4">
                  <c:v>20.399999999999999</c:v>
                </c:pt>
                <c:pt idx="5">
                  <c:v>29.8</c:v>
                </c:pt>
                <c:pt idx="6">
                  <c:v>36.200000000000003</c:v>
                </c:pt>
                <c:pt idx="7">
                  <c:v>35.6</c:v>
                </c:pt>
                <c:pt idx="8">
                  <c:v>37.1</c:v>
                </c:pt>
              </c:numCache>
            </c:numRef>
          </c:val>
          <c:extLst>
            <c:ext xmlns:c16="http://schemas.microsoft.com/office/drawing/2014/chart" uri="{C3380CC4-5D6E-409C-BE32-E72D297353CC}">
              <c16:uniqueId val="{00000000-899F-415F-8B62-398EA72457AD}"/>
            </c:ext>
          </c:extLst>
        </c:ser>
        <c:ser>
          <c:idx val="1"/>
          <c:order val="1"/>
          <c:tx>
            <c:strRef>
              <c:f>Sheet1!$C$1</c:f>
              <c:strCache>
                <c:ptCount val="1"/>
                <c:pt idx="0">
                  <c:v>SDGsという言葉を聞いたことがある、または、ロゴを見たことがある</c:v>
                </c:pt>
              </c:strCache>
            </c:strRef>
          </c:tx>
          <c:spPr>
            <a:pattFill prst="ltHorz">
              <a:fgClr>
                <a:schemeClr val="accent1"/>
              </a:fgClr>
              <a:bgClr>
                <a:schemeClr val="bg1"/>
              </a:bgClr>
            </a:pattFill>
            <a:ln w="3175">
              <a:solidFill>
                <a:schemeClr val="tx1"/>
              </a:solidFill>
            </a:ln>
            <a:effectLst/>
          </c:spPr>
          <c:invertIfNegative val="0"/>
          <c:dLbls>
            <c:dLbl>
              <c:idx val="0"/>
              <c:layout>
                <c:manualLayout>
                  <c:x val="0.13507057969563033"/>
                  <c:y val="-2.56109691946056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95D-4F0D-B955-56C99B7886FC}"/>
                </c:ext>
              </c:extLst>
            </c:dLbl>
            <c:dLbl>
              <c:idx val="1"/>
              <c:layout>
                <c:manualLayout>
                  <c:x val="0.11818675723367648"/>
                  <c:y val="-1.1641349633911722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728-4C88-9D1D-B461743369F6}"/>
                </c:ext>
              </c:extLst>
            </c:dLbl>
            <c:dLbl>
              <c:idx val="2"/>
              <c:layout>
                <c:manualLayout>
                  <c:x val="1.3802857221357052E-2"/>
                  <c:y val="-2.2615384107706987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95D-4F0D-B955-56C99B7886FC}"/>
                </c:ext>
              </c:extLst>
            </c:dLbl>
            <c:dLbl>
              <c:idx val="3"/>
              <c:layout>
                <c:manualLayout>
                  <c:x val="0"/>
                  <c:y val="2.3616452448087474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95D-4F0D-B955-56C99B7886FC}"/>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Sheet1!$A$2:$A$10</c:f>
              <c:numCache>
                <c:formatCode>yyyy"年"m"月"</c:formatCode>
                <c:ptCount val="9"/>
                <c:pt idx="0">
                  <c:v>43405</c:v>
                </c:pt>
                <c:pt idx="1">
                  <c:v>43525</c:v>
                </c:pt>
                <c:pt idx="2">
                  <c:v>43770</c:v>
                </c:pt>
                <c:pt idx="3">
                  <c:v>43891</c:v>
                </c:pt>
                <c:pt idx="4">
                  <c:v>44105</c:v>
                </c:pt>
                <c:pt idx="5">
                  <c:v>44256</c:v>
                </c:pt>
                <c:pt idx="6">
                  <c:v>44440</c:v>
                </c:pt>
                <c:pt idx="7">
                  <c:v>44621</c:v>
                </c:pt>
                <c:pt idx="8">
                  <c:v>44805</c:v>
                </c:pt>
              </c:numCache>
            </c:numRef>
          </c:cat>
          <c:val>
            <c:numRef>
              <c:f>Sheet1!$C$2:$C$10</c:f>
              <c:numCache>
                <c:formatCode>General\%</c:formatCode>
                <c:ptCount val="9"/>
                <c:pt idx="0">
                  <c:v>12.2</c:v>
                </c:pt>
                <c:pt idx="1">
                  <c:v>10.6</c:v>
                </c:pt>
                <c:pt idx="2">
                  <c:v>14.7</c:v>
                </c:pt>
                <c:pt idx="3">
                  <c:v>15.4</c:v>
                </c:pt>
                <c:pt idx="4">
                  <c:v>23.1</c:v>
                </c:pt>
                <c:pt idx="5">
                  <c:v>23.6</c:v>
                </c:pt>
                <c:pt idx="6">
                  <c:v>36.1</c:v>
                </c:pt>
                <c:pt idx="7">
                  <c:v>43.9</c:v>
                </c:pt>
                <c:pt idx="8">
                  <c:v>44.7</c:v>
                </c:pt>
              </c:numCache>
            </c:numRef>
          </c:val>
          <c:extLst>
            <c:ext xmlns:c16="http://schemas.microsoft.com/office/drawing/2014/chart" uri="{C3380CC4-5D6E-409C-BE32-E72D297353CC}">
              <c16:uniqueId val="{00000001-899F-415F-8B62-398EA72457AD}"/>
            </c:ext>
          </c:extLst>
        </c:ser>
        <c:dLbls>
          <c:dLblPos val="ctr"/>
          <c:showLegendKey val="0"/>
          <c:showVal val="1"/>
          <c:showCatName val="0"/>
          <c:showSerName val="0"/>
          <c:showPercent val="0"/>
          <c:showBubbleSize val="0"/>
        </c:dLbls>
        <c:gapWidth val="150"/>
        <c:overlap val="100"/>
        <c:axId val="249676831"/>
        <c:axId val="249673087"/>
      </c:barChart>
      <c:barChart>
        <c:barDir val="bar"/>
        <c:grouping val="stacked"/>
        <c:varyColors val="0"/>
        <c:ser>
          <c:idx val="2"/>
          <c:order val="2"/>
          <c:tx>
            <c:strRef>
              <c:f>Sheet1!$D$1</c:f>
              <c:strCache>
                <c:ptCount val="1"/>
                <c:pt idx="0">
                  <c:v>列1</c:v>
                </c:pt>
              </c:strCache>
            </c:strRef>
          </c:tx>
          <c:spPr>
            <a:noFill/>
            <a:ln>
              <a:noFill/>
            </a:ln>
            <a:effectLst/>
          </c:spPr>
          <c:invertIfNegative val="0"/>
          <c:dLbls>
            <c:dLbl>
              <c:idx val="0"/>
              <c:layout>
                <c:manualLayout>
                  <c:x val="0.64871669081791794"/>
                  <c:y val="-4.6658591498372662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899F-415F-8B62-398EA72457AD}"/>
                </c:ext>
              </c:extLst>
            </c:dLbl>
            <c:dLbl>
              <c:idx val="1"/>
              <c:layout>
                <c:manualLayout>
                  <c:x val="0.66397853859406875"/>
                  <c:y val="-6.9538618325135193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899F-415F-8B62-398EA72457AD}"/>
                </c:ext>
              </c:extLst>
            </c:dLbl>
            <c:dLbl>
              <c:idx val="2"/>
              <c:layout>
                <c:manualLayout>
                  <c:x val="0.61674082910380557"/>
                  <c:y val="-3.3874997498790794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899F-415F-8B62-398EA72457AD}"/>
                </c:ext>
              </c:extLst>
            </c:dLbl>
            <c:dLbl>
              <c:idx val="3"/>
              <c:layout>
                <c:manualLayout>
                  <c:x val="0.58558024116390683"/>
                  <c:y val="-2.7954204066931748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899F-415F-8B62-398EA72457AD}"/>
                </c:ext>
              </c:extLst>
            </c:dLbl>
            <c:dLbl>
              <c:idx val="4"/>
              <c:layout>
                <c:manualLayout>
                  <c:x val="0.5353880980074992"/>
                  <c:y val="2.1449335161343518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899F-415F-8B62-398EA72457AD}"/>
                </c:ext>
              </c:extLst>
            </c:dLbl>
            <c:dLbl>
              <c:idx val="5"/>
              <c:layout>
                <c:manualLayout>
                  <c:x val="0.49420518083944337"/>
                  <c:y val="4.8309562071042625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4FB-443F-BC46-D841B9E0F824}"/>
                </c:ext>
              </c:extLst>
            </c:dLbl>
            <c:dLbl>
              <c:idx val="6"/>
              <c:layout>
                <c:manualLayout>
                  <c:x val="0.41567731541293745"/>
                  <c:y val="-2.7632324316790796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CA3-4A67-B4E7-0929B8F9991F}"/>
                </c:ext>
              </c:extLst>
            </c:dLbl>
            <c:dLbl>
              <c:idx val="7"/>
              <c:layout>
                <c:manualLayout>
                  <c:x val="0.38446031516449147"/>
                  <c:y val="1.5767967824444784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728-4C88-9D1D-B461743369F6}"/>
                </c:ext>
              </c:extLst>
            </c:dLbl>
            <c:dLbl>
              <c:idx val="8"/>
              <c:layout>
                <c:manualLayout>
                  <c:x val="0.37130375413609756"/>
                  <c:y val="4.1623571119555017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A98-432E-88C5-888EAC7754C9}"/>
                </c:ext>
              </c:extLst>
            </c:dLbl>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yyyy"年"m"月"</c:formatCode>
                <c:ptCount val="9"/>
                <c:pt idx="0">
                  <c:v>43405</c:v>
                </c:pt>
                <c:pt idx="1">
                  <c:v>43525</c:v>
                </c:pt>
                <c:pt idx="2">
                  <c:v>43770</c:v>
                </c:pt>
                <c:pt idx="3">
                  <c:v>43891</c:v>
                </c:pt>
                <c:pt idx="4">
                  <c:v>44105</c:v>
                </c:pt>
                <c:pt idx="5">
                  <c:v>44256</c:v>
                </c:pt>
                <c:pt idx="6">
                  <c:v>44440</c:v>
                </c:pt>
                <c:pt idx="7">
                  <c:v>44621</c:v>
                </c:pt>
                <c:pt idx="8">
                  <c:v>44805</c:v>
                </c:pt>
              </c:numCache>
            </c:numRef>
          </c:cat>
          <c:val>
            <c:numRef>
              <c:f>Sheet1!$D$2:$D$10</c:f>
              <c:numCache>
                <c:formatCode>General\%</c:formatCode>
                <c:ptCount val="9"/>
                <c:pt idx="0">
                  <c:v>17.899999999999999</c:v>
                </c:pt>
                <c:pt idx="1">
                  <c:v>14.7</c:v>
                </c:pt>
                <c:pt idx="2">
                  <c:v>25.4</c:v>
                </c:pt>
                <c:pt idx="3">
                  <c:v>31.4</c:v>
                </c:pt>
                <c:pt idx="4">
                  <c:v>43.5</c:v>
                </c:pt>
                <c:pt idx="5">
                  <c:v>53.400000000000006</c:v>
                </c:pt>
                <c:pt idx="6">
                  <c:v>72.300000000000011</c:v>
                </c:pt>
                <c:pt idx="7">
                  <c:v>79.5</c:v>
                </c:pt>
                <c:pt idx="8">
                  <c:v>81.800000000000011</c:v>
                </c:pt>
              </c:numCache>
            </c:numRef>
          </c:val>
          <c:extLst>
            <c:ext xmlns:c16="http://schemas.microsoft.com/office/drawing/2014/chart" uri="{C3380CC4-5D6E-409C-BE32-E72D297353CC}">
              <c16:uniqueId val="{00000004-899F-415F-8B62-398EA72457AD}"/>
            </c:ext>
          </c:extLst>
        </c:ser>
        <c:dLbls>
          <c:showLegendKey val="0"/>
          <c:showVal val="0"/>
          <c:showCatName val="0"/>
          <c:showSerName val="0"/>
          <c:showPercent val="0"/>
          <c:showBubbleSize val="0"/>
        </c:dLbls>
        <c:gapWidth val="182"/>
        <c:overlap val="100"/>
        <c:axId val="225146719"/>
        <c:axId val="225131327"/>
      </c:barChart>
      <c:catAx>
        <c:axId val="249676831"/>
        <c:scaling>
          <c:orientation val="minMax"/>
        </c:scaling>
        <c:delete val="0"/>
        <c:axPos val="l"/>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49673087"/>
        <c:crosses val="autoZero"/>
        <c:auto val="0"/>
        <c:lblAlgn val="ctr"/>
        <c:lblOffset val="100"/>
        <c:noMultiLvlLbl val="0"/>
      </c:catAx>
      <c:valAx>
        <c:axId val="249673087"/>
        <c:scaling>
          <c:orientation val="minMax"/>
        </c:scaling>
        <c:delete val="1"/>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crossAx val="249676831"/>
        <c:crosses val="autoZero"/>
        <c:crossBetween val="between"/>
      </c:valAx>
      <c:valAx>
        <c:axId val="225131327"/>
        <c:scaling>
          <c:orientation val="minMax"/>
          <c:max val="80"/>
        </c:scaling>
        <c:delete val="0"/>
        <c:axPos val="t"/>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25146719"/>
        <c:crosses val="max"/>
        <c:crossBetween val="between"/>
      </c:valAx>
      <c:dateAx>
        <c:axId val="225146719"/>
        <c:scaling>
          <c:orientation val="minMax"/>
        </c:scaling>
        <c:delete val="1"/>
        <c:axPos val="l"/>
        <c:numFmt formatCode="yyyy&quot;年&quot;m&quot;月&quot;" sourceLinked="1"/>
        <c:majorTickMark val="out"/>
        <c:minorTickMark val="none"/>
        <c:tickLblPos val="nextTo"/>
        <c:crossAx val="225131327"/>
        <c:crosses val="autoZero"/>
        <c:auto val="1"/>
        <c:lblOffset val="100"/>
        <c:baseTimeUnit val="months"/>
      </c:dateAx>
      <c:spPr>
        <a:noFill/>
        <a:ln>
          <a:noFill/>
        </a:ln>
        <a:effectLst/>
      </c:spPr>
    </c:plotArea>
    <c:legend>
      <c:legendPos val="b"/>
      <c:legendEntry>
        <c:idx val="2"/>
        <c:delete val="1"/>
      </c:legendEntry>
      <c:layout>
        <c:manualLayout>
          <c:xMode val="edge"/>
          <c:yMode val="edge"/>
          <c:x val="3.0542879148169059E-2"/>
          <c:y val="0.88452020597544057"/>
          <c:w val="0.93284310327230846"/>
          <c:h val="0.1011667457290947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23074816654971E-2"/>
          <c:y val="2.1580082105991257E-3"/>
          <c:w val="0.84334784205972024"/>
          <c:h val="0.46639295772669304"/>
        </c:manualLayout>
      </c:layout>
      <c:barChart>
        <c:barDir val="bar"/>
        <c:grouping val="stacked"/>
        <c:varyColors val="0"/>
        <c:ser>
          <c:idx val="0"/>
          <c:order val="0"/>
          <c:tx>
            <c:strRef>
              <c:f>'Q6'!$B$1</c:f>
              <c:strCache>
                <c:ptCount val="1"/>
                <c:pt idx="0">
                  <c:v>ＳＤＧｓについて、家族や知人に教えることができる程に理解している。</c:v>
                </c:pt>
              </c:strCache>
            </c:strRef>
          </c:tx>
          <c:spPr>
            <a:solidFill>
              <a:schemeClr val="accent5">
                <a:lumMod val="7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'Q6'!$A$2</c:f>
              <c:strCache>
                <c:ptCount val="1"/>
                <c:pt idx="0">
                  <c:v>2022年９月</c:v>
                </c:pt>
              </c:strCache>
            </c:strRef>
          </c:cat>
          <c:val>
            <c:numRef>
              <c:f>'Q6'!$B$2</c:f>
              <c:numCache>
                <c:formatCode>0.0"%"</c:formatCode>
                <c:ptCount val="1"/>
                <c:pt idx="0">
                  <c:v>14.3</c:v>
                </c:pt>
              </c:numCache>
            </c:numRef>
          </c:val>
          <c:extLst>
            <c:ext xmlns:c16="http://schemas.microsoft.com/office/drawing/2014/chart" uri="{C3380CC4-5D6E-409C-BE32-E72D297353CC}">
              <c16:uniqueId val="{00000000-67C1-4E63-8094-2AE025F638F7}"/>
            </c:ext>
          </c:extLst>
        </c:ser>
        <c:ser>
          <c:idx val="1"/>
          <c:order val="1"/>
          <c:tx>
            <c:strRef>
              <c:f>'Q6'!$C$1</c:f>
              <c:strCache>
                <c:ptCount val="1"/>
                <c:pt idx="0">
                  <c:v>ＳＤＧｓについて、自分なりに理解している。</c:v>
                </c:pt>
              </c:strCache>
            </c:strRef>
          </c:tx>
          <c:spPr>
            <a:solidFill>
              <a:schemeClr val="accent1">
                <a:lumMod val="40000"/>
                <a:lumOff val="60000"/>
              </a:schemeClr>
            </a:solidFill>
            <a:ln>
              <a:solidFill>
                <a:schemeClr val="tx1">
                  <a:alpha val="98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'Q6'!$A$2</c:f>
              <c:strCache>
                <c:ptCount val="1"/>
                <c:pt idx="0">
                  <c:v>2022年９月</c:v>
                </c:pt>
              </c:strCache>
            </c:strRef>
          </c:cat>
          <c:val>
            <c:numRef>
              <c:f>'Q6'!$C$2</c:f>
              <c:numCache>
                <c:formatCode>0.0"%"</c:formatCode>
                <c:ptCount val="1"/>
                <c:pt idx="0">
                  <c:v>73.599999999999994</c:v>
                </c:pt>
              </c:numCache>
            </c:numRef>
          </c:val>
          <c:extLst>
            <c:ext xmlns:c16="http://schemas.microsoft.com/office/drawing/2014/chart" uri="{C3380CC4-5D6E-409C-BE32-E72D297353CC}">
              <c16:uniqueId val="{00000001-67C1-4E63-8094-2AE025F638F7}"/>
            </c:ext>
          </c:extLst>
        </c:ser>
        <c:ser>
          <c:idx val="2"/>
          <c:order val="2"/>
          <c:tx>
            <c:strRef>
              <c:f>'Q6'!$D$1</c:f>
              <c:strCache>
                <c:ptCount val="1"/>
                <c:pt idx="0">
                  <c:v>学校や職場、講習などでＳＤＧｓについて学んだことがある。</c:v>
                </c:pt>
              </c:strCache>
            </c:strRef>
          </c:tx>
          <c:spPr>
            <a:pattFill prst="narHorz">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'Q6'!$A$2</c:f>
              <c:strCache>
                <c:ptCount val="1"/>
                <c:pt idx="0">
                  <c:v>2022年９月</c:v>
                </c:pt>
              </c:strCache>
            </c:strRef>
          </c:cat>
          <c:val>
            <c:numRef>
              <c:f>'Q6'!$D$2</c:f>
              <c:numCache>
                <c:formatCode>0.0"%"</c:formatCode>
                <c:ptCount val="1"/>
                <c:pt idx="0">
                  <c:v>10.8</c:v>
                </c:pt>
              </c:numCache>
            </c:numRef>
          </c:val>
          <c:extLst>
            <c:ext xmlns:c16="http://schemas.microsoft.com/office/drawing/2014/chart" uri="{C3380CC4-5D6E-409C-BE32-E72D297353CC}">
              <c16:uniqueId val="{00000002-67C1-4E63-8094-2AE025F638F7}"/>
            </c:ext>
          </c:extLst>
        </c:ser>
        <c:ser>
          <c:idx val="3"/>
          <c:order val="3"/>
          <c:tx>
            <c:strRef>
              <c:f>'Q6'!$E$1</c:f>
              <c:strCache>
                <c:ptCount val="1"/>
                <c:pt idx="0">
                  <c:v>その他</c:v>
                </c:pt>
              </c:strCache>
            </c:strRef>
          </c:tx>
          <c:spPr>
            <a:pattFill prst="divot">
              <a:fgClr>
                <a:schemeClr val="accent1"/>
              </a:fgClr>
              <a:bgClr>
                <a:schemeClr val="bg1"/>
              </a:bgClr>
            </a:pattFill>
            <a:ln>
              <a:solidFill>
                <a:schemeClr val="tx1"/>
              </a:solidFill>
            </a:ln>
            <a:effectLst/>
          </c:spPr>
          <c:invertIfNegative val="0"/>
          <c:dLbls>
            <c:dLbl>
              <c:idx val="0"/>
              <c:layout>
                <c:manualLayout>
                  <c:x val="1.2986704047707543E-2"/>
                  <c:y val="3.4078443051936663E-2"/>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r>
                      <a:rPr lang="en-US" altLang="ja-JP" dirty="0" smtClean="0"/>
                      <a:t>1.3%</a:t>
                    </a:r>
                    <a:endParaRPr lang="en-US" altLang="ja-JP" dirty="0"/>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4.9711789892889026E-2"/>
                      <c:h val="0.1962460657997333"/>
                    </c:manualLayout>
                  </c15:layout>
                </c:ext>
                <c:ext xmlns:c16="http://schemas.microsoft.com/office/drawing/2014/chart" uri="{C3380CC4-5D6E-409C-BE32-E72D297353CC}">
                  <c16:uniqueId val="{00000001-5E15-453B-8CD7-432DF4A08E6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'Q6'!$A$2</c:f>
              <c:strCache>
                <c:ptCount val="1"/>
                <c:pt idx="0">
                  <c:v>2022年９月</c:v>
                </c:pt>
              </c:strCache>
            </c:strRef>
          </c:cat>
          <c:val>
            <c:numRef>
              <c:f>'Q6'!$E$2</c:f>
              <c:numCache>
                <c:formatCode>0.0"%"</c:formatCode>
                <c:ptCount val="1"/>
                <c:pt idx="0">
                  <c:v>1.3</c:v>
                </c:pt>
              </c:numCache>
            </c:numRef>
          </c:val>
          <c:extLst>
            <c:ext xmlns:c16="http://schemas.microsoft.com/office/drawing/2014/chart" uri="{C3380CC4-5D6E-409C-BE32-E72D297353CC}">
              <c16:uniqueId val="{00000000-5E15-453B-8CD7-432DF4A08E68}"/>
            </c:ext>
          </c:extLst>
        </c:ser>
        <c:dLbls>
          <c:showLegendKey val="0"/>
          <c:showVal val="0"/>
          <c:showCatName val="0"/>
          <c:showSerName val="0"/>
          <c:showPercent val="0"/>
          <c:showBubbleSize val="0"/>
        </c:dLbls>
        <c:gapWidth val="25"/>
        <c:overlap val="100"/>
        <c:axId val="501151519"/>
        <c:axId val="501151103"/>
      </c:barChart>
      <c:catAx>
        <c:axId val="501151519"/>
        <c:scaling>
          <c:orientation val="minMax"/>
        </c:scaling>
        <c:delete val="1"/>
        <c:axPos val="l"/>
        <c:numFmt formatCode="General" sourceLinked="1"/>
        <c:majorTickMark val="out"/>
        <c:minorTickMark val="none"/>
        <c:tickLblPos val="nextTo"/>
        <c:crossAx val="501151103"/>
        <c:crosses val="autoZero"/>
        <c:auto val="1"/>
        <c:lblAlgn val="ctr"/>
        <c:lblOffset val="100"/>
        <c:noMultiLvlLbl val="0"/>
      </c:catAx>
      <c:valAx>
        <c:axId val="501151103"/>
        <c:scaling>
          <c:orientation val="minMax"/>
          <c:max val="100"/>
        </c:scaling>
        <c:delete val="1"/>
        <c:axPos val="b"/>
        <c:majorGridlines>
          <c:spPr>
            <a:ln w="9525" cap="flat" cmpd="sng" algn="ctr">
              <a:solidFill>
                <a:schemeClr val="tx1">
                  <a:lumMod val="15000"/>
                  <a:lumOff val="85000"/>
                </a:schemeClr>
              </a:solidFill>
              <a:round/>
            </a:ln>
            <a:effectLst/>
          </c:spPr>
        </c:majorGridlines>
        <c:numFmt formatCode="General\%" sourceLinked="0"/>
        <c:majorTickMark val="out"/>
        <c:minorTickMark val="none"/>
        <c:tickLblPos val="nextTo"/>
        <c:crossAx val="501151519"/>
        <c:crosses val="autoZero"/>
        <c:crossBetween val="between"/>
      </c:valAx>
      <c:spPr>
        <a:noFill/>
        <a:ln>
          <a:noFill/>
        </a:ln>
        <a:effectLst/>
      </c:spPr>
    </c:plotArea>
    <c:legend>
      <c:legendPos val="b"/>
      <c:layout>
        <c:manualLayout>
          <c:xMode val="edge"/>
          <c:yMode val="edge"/>
          <c:x val="1.9710296933211097E-2"/>
          <c:y val="0.52679790266797233"/>
          <c:w val="0.97912925690420083"/>
          <c:h val="0.31547992938643932"/>
        </c:manualLayout>
      </c:layout>
      <c:overlay val="0"/>
      <c:spPr>
        <a:noFill/>
        <a:ln>
          <a:noFill/>
        </a:ln>
        <a:effectLst/>
      </c:spPr>
      <c:txPr>
        <a:bodyPr rot="0" spcFirstLastPara="1" vertOverflow="ellipsis" vert="horz" wrap="square" anchor="t" anchorCtr="0"/>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99096462776016E-2"/>
          <c:y val="2.1575881235256344E-3"/>
          <c:w val="0.46929110129503476"/>
          <c:h val="0.97687732452469511"/>
        </c:manualLayout>
      </c:layout>
      <c:pieChart>
        <c:varyColors val="1"/>
        <c:ser>
          <c:idx val="0"/>
          <c:order val="0"/>
          <c:tx>
            <c:strRef>
              <c:f>'Q6'!$A$2</c:f>
              <c:strCache>
                <c:ptCount val="1"/>
                <c:pt idx="0">
                  <c:v>2022年９月</c:v>
                </c:pt>
              </c:strCache>
            </c:strRef>
          </c:tx>
          <c:spPr>
            <a:ln>
              <a:solidFill>
                <a:schemeClr val="tx1"/>
              </a:solidFill>
            </a:ln>
          </c:spPr>
          <c:dPt>
            <c:idx val="0"/>
            <c:bubble3D val="0"/>
            <c:spPr>
              <a:solidFill>
                <a:schemeClr val="accent1">
                  <a:lumMod val="50000"/>
                </a:schemeClr>
              </a:solidFill>
              <a:ln>
                <a:solidFill>
                  <a:schemeClr val="tx1"/>
                </a:solidFill>
              </a:ln>
              <a:effectLst/>
            </c:spPr>
            <c:extLst>
              <c:ext xmlns:c16="http://schemas.microsoft.com/office/drawing/2014/chart" uri="{C3380CC4-5D6E-409C-BE32-E72D297353CC}">
                <c16:uniqueId val="{00000000-C0EA-41DF-94ED-BC31C640127F}"/>
              </c:ext>
            </c:extLst>
          </c:dPt>
          <c:dPt>
            <c:idx val="1"/>
            <c:bubble3D val="0"/>
            <c:spPr>
              <a:solidFill>
                <a:schemeClr val="accent1">
                  <a:lumMod val="60000"/>
                  <a:lumOff val="40000"/>
                </a:schemeClr>
              </a:solidFill>
              <a:ln>
                <a:solidFill>
                  <a:schemeClr val="tx1"/>
                </a:solidFill>
              </a:ln>
              <a:effectLst/>
            </c:spPr>
            <c:extLst>
              <c:ext xmlns:c16="http://schemas.microsoft.com/office/drawing/2014/chart" uri="{C3380CC4-5D6E-409C-BE32-E72D297353CC}">
                <c16:uniqueId val="{00000001-C0EA-41DF-94ED-BC31C640127F}"/>
              </c:ext>
            </c:extLst>
          </c:dPt>
          <c:dPt>
            <c:idx val="2"/>
            <c:bubble3D val="0"/>
            <c:spPr>
              <a:pattFill prst="ltVert">
                <a:fgClr>
                  <a:schemeClr val="accent1">
                    <a:lumMod val="60000"/>
                    <a:lumOff val="40000"/>
                  </a:schemeClr>
                </a:fgClr>
                <a:bgClr>
                  <a:schemeClr val="bg1"/>
                </a:bgClr>
              </a:pattFill>
              <a:ln>
                <a:solidFill>
                  <a:schemeClr val="tx1"/>
                </a:solidFill>
              </a:ln>
              <a:effectLst/>
            </c:spPr>
            <c:extLst>
              <c:ext xmlns:c16="http://schemas.microsoft.com/office/drawing/2014/chart" uri="{C3380CC4-5D6E-409C-BE32-E72D297353CC}">
                <c16:uniqueId val="{00000002-C0EA-41DF-94ED-BC31C640127F}"/>
              </c:ext>
            </c:extLst>
          </c:dPt>
          <c:dPt>
            <c:idx val="3"/>
            <c:bubble3D val="0"/>
            <c:spPr>
              <a:pattFill prst="divot">
                <a:fgClr>
                  <a:schemeClr val="accent1">
                    <a:lumMod val="60000"/>
                    <a:lumOff val="40000"/>
                  </a:schemeClr>
                </a:fgClr>
                <a:bgClr>
                  <a:schemeClr val="bg1"/>
                </a:bgClr>
              </a:pattFill>
              <a:ln>
                <a:solidFill>
                  <a:schemeClr val="tx1"/>
                </a:solidFill>
              </a:ln>
              <a:effectLst/>
            </c:spPr>
            <c:extLst>
              <c:ext xmlns:c16="http://schemas.microsoft.com/office/drawing/2014/chart" uri="{C3380CC4-5D6E-409C-BE32-E72D297353CC}">
                <c16:uniqueId val="{00000003-C0EA-41DF-94ED-BC31C640127F}"/>
              </c:ext>
            </c:extLst>
          </c:dPt>
          <c:dLbls>
            <c:dLbl>
              <c:idx val="0"/>
              <c:layout>
                <c:manualLayout>
                  <c:x val="-5.737937196496877E-2"/>
                  <c:y val="0.15243212950689686"/>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0EA-41DF-94ED-BC31C640127F}"/>
                </c:ext>
              </c:extLst>
            </c:dLbl>
            <c:dLbl>
              <c:idx val="2"/>
              <c:layout>
                <c:manualLayout>
                  <c:x val="9.4424926842034282E-2"/>
                  <c:y val="0.1594384351362791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0EA-41DF-94ED-BC31C640127F}"/>
                </c:ext>
              </c:extLst>
            </c:dLbl>
            <c:dLbl>
              <c:idx val="3"/>
              <c:layout>
                <c:manualLayout>
                  <c:x val="1.1179224459476963E-2"/>
                  <c:y val="1.9351114167101872E-4"/>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r>
                      <a:rPr lang="en-US" altLang="ja-JP" sz="1000" b="0" dirty="0" smtClean="0">
                        <a:solidFill>
                          <a:schemeClr val="tx1"/>
                        </a:solidFill>
                      </a:rPr>
                      <a:t>1.3%</a:t>
                    </a:r>
                    <a:endParaRPr lang="en-US" altLang="ja-JP" sz="1000" b="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layout>
                    <c:manualLayout>
                      <c:w val="0.10342699139022604"/>
                      <c:h val="0.18894238732355484"/>
                    </c:manualLayout>
                  </c15:layout>
                </c:ext>
                <c:ext xmlns:c16="http://schemas.microsoft.com/office/drawing/2014/chart" uri="{C3380CC4-5D6E-409C-BE32-E72D297353CC}">
                  <c16:uniqueId val="{00000003-C0EA-41DF-94ED-BC31C640127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'Q6'!$B$1:$E$1</c:f>
              <c:strCache>
                <c:ptCount val="4"/>
                <c:pt idx="0">
                  <c:v>ＳＤＧｓについて、家族や知人に教えることができる程に理解している。</c:v>
                </c:pt>
                <c:pt idx="1">
                  <c:v>ＳＤＧｓについて、自分なりに理解している。</c:v>
                </c:pt>
                <c:pt idx="2">
                  <c:v>学校や職場、講習などでＳＤＧｓについて学んだことがある。</c:v>
                </c:pt>
                <c:pt idx="3">
                  <c:v>その他</c:v>
                </c:pt>
              </c:strCache>
            </c:strRef>
          </c:cat>
          <c:val>
            <c:numRef>
              <c:f>'Q6'!$B$2:$E$2</c:f>
              <c:numCache>
                <c:formatCode>0.0"%"</c:formatCode>
                <c:ptCount val="4"/>
                <c:pt idx="0">
                  <c:v>14.3</c:v>
                </c:pt>
                <c:pt idx="1">
                  <c:v>73.599999999999994</c:v>
                </c:pt>
                <c:pt idx="2">
                  <c:v>10.8</c:v>
                </c:pt>
                <c:pt idx="3">
                  <c:v>1.3</c:v>
                </c:pt>
              </c:numCache>
            </c:numRef>
          </c:val>
          <c:extLst>
            <c:ext xmlns:c16="http://schemas.microsoft.com/office/drawing/2014/chart" uri="{C3380CC4-5D6E-409C-BE32-E72D297353CC}">
              <c16:uniqueId val="{00000000-67C1-4E63-8094-2AE025F638F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05072387142484"/>
          <c:y val="4.4200173354952264E-2"/>
          <c:w val="0.43548101153418572"/>
          <c:h val="0.6175374163704741"/>
        </c:manualLayout>
      </c:layout>
      <c:pieChart>
        <c:varyColors val="1"/>
        <c:ser>
          <c:idx val="0"/>
          <c:order val="0"/>
          <c:tx>
            <c:strRef>
              <c:f>'Q6'!$A$2</c:f>
              <c:strCache>
                <c:ptCount val="1"/>
                <c:pt idx="0">
                  <c:v>2022年９月</c:v>
                </c:pt>
              </c:strCache>
            </c:strRef>
          </c:tx>
          <c:spPr>
            <a:ln>
              <a:solidFill>
                <a:schemeClr val="tx1"/>
              </a:solidFill>
            </a:ln>
          </c:spPr>
          <c:dPt>
            <c:idx val="0"/>
            <c:bubble3D val="0"/>
            <c:spPr>
              <a:solidFill>
                <a:schemeClr val="accent1">
                  <a:lumMod val="50000"/>
                </a:schemeClr>
              </a:solidFill>
              <a:ln>
                <a:solidFill>
                  <a:schemeClr val="tx1"/>
                </a:solidFill>
              </a:ln>
              <a:effectLst/>
            </c:spPr>
            <c:extLst>
              <c:ext xmlns:c16="http://schemas.microsoft.com/office/drawing/2014/chart" uri="{C3380CC4-5D6E-409C-BE32-E72D297353CC}">
                <c16:uniqueId val="{00000001-F3AB-45F8-B7B0-FC0D67A7F34C}"/>
              </c:ext>
            </c:extLst>
          </c:dPt>
          <c:dPt>
            <c:idx val="1"/>
            <c:bubble3D val="0"/>
            <c:spPr>
              <a:solidFill>
                <a:schemeClr val="accent1">
                  <a:lumMod val="60000"/>
                  <a:lumOff val="40000"/>
                </a:schemeClr>
              </a:solidFill>
              <a:ln>
                <a:solidFill>
                  <a:schemeClr val="tx1"/>
                </a:solidFill>
              </a:ln>
              <a:effectLst/>
            </c:spPr>
            <c:extLst>
              <c:ext xmlns:c16="http://schemas.microsoft.com/office/drawing/2014/chart" uri="{C3380CC4-5D6E-409C-BE32-E72D297353CC}">
                <c16:uniqueId val="{00000003-F3AB-45F8-B7B0-FC0D67A7F34C}"/>
              </c:ext>
            </c:extLst>
          </c:dPt>
          <c:dPt>
            <c:idx val="2"/>
            <c:bubble3D val="0"/>
            <c:spPr>
              <a:pattFill prst="ltVert">
                <a:fgClr>
                  <a:schemeClr val="accent1">
                    <a:lumMod val="60000"/>
                    <a:lumOff val="40000"/>
                  </a:schemeClr>
                </a:fgClr>
                <a:bgClr>
                  <a:schemeClr val="bg1"/>
                </a:bgClr>
              </a:pattFill>
              <a:ln>
                <a:solidFill>
                  <a:schemeClr val="tx1"/>
                </a:solidFill>
              </a:ln>
              <a:effectLst/>
            </c:spPr>
            <c:extLst>
              <c:ext xmlns:c16="http://schemas.microsoft.com/office/drawing/2014/chart" uri="{C3380CC4-5D6E-409C-BE32-E72D297353CC}">
                <c16:uniqueId val="{00000005-F3AB-45F8-B7B0-FC0D67A7F34C}"/>
              </c:ext>
            </c:extLst>
          </c:dPt>
          <c:dPt>
            <c:idx val="3"/>
            <c:bubble3D val="0"/>
            <c:spPr>
              <a:pattFill prst="divot">
                <a:fgClr>
                  <a:schemeClr val="accent1">
                    <a:lumMod val="60000"/>
                    <a:lumOff val="40000"/>
                  </a:schemeClr>
                </a:fgClr>
                <a:bgClr>
                  <a:schemeClr val="bg1"/>
                </a:bgClr>
              </a:pattFill>
              <a:ln>
                <a:solidFill>
                  <a:schemeClr val="tx1"/>
                </a:solidFill>
              </a:ln>
              <a:effectLst/>
            </c:spPr>
            <c:extLst>
              <c:ext xmlns:c16="http://schemas.microsoft.com/office/drawing/2014/chart" uri="{C3380CC4-5D6E-409C-BE32-E72D297353CC}">
                <c16:uniqueId val="{00000007-F3AB-45F8-B7B0-FC0D67A7F34C}"/>
              </c:ext>
            </c:extLst>
          </c:dPt>
          <c:dLbls>
            <c:dLbl>
              <c:idx val="0"/>
              <c:layout>
                <c:manualLayout>
                  <c:x val="-5.737937196496877E-2"/>
                  <c:y val="0.15243212950689686"/>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3AB-45F8-B7B0-FC0D67A7F34C}"/>
                </c:ext>
              </c:extLst>
            </c:dLbl>
            <c:dLbl>
              <c:idx val="2"/>
              <c:layout>
                <c:manualLayout>
                  <c:x val="9.4424926842034282E-2"/>
                  <c:y val="0.1594384351362791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3AB-45F8-B7B0-FC0D67A7F34C}"/>
                </c:ext>
              </c:extLst>
            </c:dLbl>
            <c:dLbl>
              <c:idx val="3"/>
              <c:layout>
                <c:manualLayout>
                  <c:x val="1.1179224459476963E-2"/>
                  <c:y val="1.9351114167101872E-4"/>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r>
                      <a:rPr lang="en-US" altLang="ja-JP" sz="1000" b="0" dirty="0" smtClean="0">
                        <a:solidFill>
                          <a:schemeClr val="tx1"/>
                        </a:solidFill>
                      </a:rPr>
                      <a:t>1.3%</a:t>
                    </a:r>
                    <a:endParaRPr lang="en-US" altLang="ja-JP" sz="1000" b="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layout>
                    <c:manualLayout>
                      <c:w val="0.10342699139022604"/>
                      <c:h val="0.18894238732355484"/>
                    </c:manualLayout>
                  </c15:layout>
                </c:ext>
                <c:ext xmlns:c16="http://schemas.microsoft.com/office/drawing/2014/chart" uri="{C3380CC4-5D6E-409C-BE32-E72D297353CC}">
                  <c16:uniqueId val="{00000007-F3AB-45F8-B7B0-FC0D67A7F34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'Q6'!$B$1:$E$1</c:f>
              <c:strCache>
                <c:ptCount val="4"/>
                <c:pt idx="0">
                  <c:v>ＳＤＧｓについて、家族や知人に教えることができる程に理解している。</c:v>
                </c:pt>
                <c:pt idx="1">
                  <c:v>ＳＤＧｓについて、自分なりに理解している。</c:v>
                </c:pt>
                <c:pt idx="2">
                  <c:v>学校や職場、講習などでＳＤＧｓについて学んだことがある。</c:v>
                </c:pt>
                <c:pt idx="3">
                  <c:v>その他</c:v>
                </c:pt>
              </c:strCache>
            </c:strRef>
          </c:cat>
          <c:val>
            <c:numRef>
              <c:f>'Q6'!$B$2:$E$2</c:f>
              <c:numCache>
                <c:formatCode>0.0"%"</c:formatCode>
                <c:ptCount val="4"/>
                <c:pt idx="0">
                  <c:v>9.1</c:v>
                </c:pt>
                <c:pt idx="1">
                  <c:v>80.599999999999994</c:v>
                </c:pt>
                <c:pt idx="2">
                  <c:v>8.6</c:v>
                </c:pt>
                <c:pt idx="3">
                  <c:v>1.6</c:v>
                </c:pt>
              </c:numCache>
            </c:numRef>
          </c:val>
          <c:extLst>
            <c:ext xmlns:c16="http://schemas.microsoft.com/office/drawing/2014/chart" uri="{C3380CC4-5D6E-409C-BE32-E72D297353CC}">
              <c16:uniqueId val="{00000008-F3AB-45F8-B7B0-FC0D67A7F34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5.3348535217518277E-2"/>
          <c:y val="0.70681966635401072"/>
          <c:w val="0.89330292956496349"/>
          <c:h val="0.29318033364598928"/>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23074816654971E-2"/>
          <c:y val="2.1580082105991257E-3"/>
          <c:w val="0.84334784205972024"/>
          <c:h val="0.46639295772669304"/>
        </c:manualLayout>
      </c:layout>
      <c:barChart>
        <c:barDir val="bar"/>
        <c:grouping val="stacked"/>
        <c:varyColors val="0"/>
        <c:ser>
          <c:idx val="0"/>
          <c:order val="0"/>
          <c:tx>
            <c:strRef>
              <c:f>'Q6'!$B$1</c:f>
              <c:strCache>
                <c:ptCount val="1"/>
                <c:pt idx="0">
                  <c:v>ＳＤＧｓについて、家族や知人に教えることができる程に理解している。</c:v>
                </c:pt>
              </c:strCache>
            </c:strRef>
          </c:tx>
          <c:spPr>
            <a:solidFill>
              <a:schemeClr val="accent5">
                <a:lumMod val="7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'Q6'!$A$2:$A$6</c:f>
              <c:strCache>
                <c:ptCount val="5"/>
                <c:pt idx="0">
                  <c:v>18歳以上～20歳代</c:v>
                </c:pt>
                <c:pt idx="1">
                  <c:v>30歳代</c:v>
                </c:pt>
                <c:pt idx="2">
                  <c:v>40歳代</c:v>
                </c:pt>
                <c:pt idx="3">
                  <c:v>50歳代</c:v>
                </c:pt>
                <c:pt idx="4">
                  <c:v>60歳代以上</c:v>
                </c:pt>
              </c:strCache>
            </c:strRef>
          </c:cat>
          <c:val>
            <c:numRef>
              <c:f>'Q6'!$B$2:$B$6</c:f>
              <c:numCache>
                <c:formatCode>0.0"%"</c:formatCode>
                <c:ptCount val="5"/>
                <c:pt idx="0">
                  <c:v>14.3</c:v>
                </c:pt>
                <c:pt idx="1">
                  <c:v>10.4</c:v>
                </c:pt>
                <c:pt idx="2">
                  <c:v>17.2</c:v>
                </c:pt>
                <c:pt idx="3">
                  <c:v>15</c:v>
                </c:pt>
                <c:pt idx="4">
                  <c:v>9.1</c:v>
                </c:pt>
              </c:numCache>
            </c:numRef>
          </c:val>
          <c:extLst>
            <c:ext xmlns:c16="http://schemas.microsoft.com/office/drawing/2014/chart" uri="{C3380CC4-5D6E-409C-BE32-E72D297353CC}">
              <c16:uniqueId val="{00000000-A996-4AC6-BCD4-A81E6D78DFBC}"/>
            </c:ext>
          </c:extLst>
        </c:ser>
        <c:ser>
          <c:idx val="1"/>
          <c:order val="1"/>
          <c:tx>
            <c:strRef>
              <c:f>'Q6'!$C$1</c:f>
              <c:strCache>
                <c:ptCount val="1"/>
                <c:pt idx="0">
                  <c:v>ＳＤＧｓについて、自分なりに理解している。</c:v>
                </c:pt>
              </c:strCache>
            </c:strRef>
          </c:tx>
          <c:spPr>
            <a:solidFill>
              <a:schemeClr val="accent1">
                <a:lumMod val="40000"/>
                <a:lumOff val="60000"/>
              </a:schemeClr>
            </a:solidFill>
            <a:ln>
              <a:solidFill>
                <a:schemeClr val="tx1">
                  <a:alpha val="98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'Q6'!$A$2:$A$6</c:f>
              <c:strCache>
                <c:ptCount val="5"/>
                <c:pt idx="0">
                  <c:v>18歳以上～20歳代</c:v>
                </c:pt>
                <c:pt idx="1">
                  <c:v>30歳代</c:v>
                </c:pt>
                <c:pt idx="2">
                  <c:v>40歳代</c:v>
                </c:pt>
                <c:pt idx="3">
                  <c:v>50歳代</c:v>
                </c:pt>
                <c:pt idx="4">
                  <c:v>60歳代以上</c:v>
                </c:pt>
              </c:strCache>
            </c:strRef>
          </c:cat>
          <c:val>
            <c:numRef>
              <c:f>'Q6'!$C$2:$C$6</c:f>
              <c:numCache>
                <c:formatCode>0.0"%"</c:formatCode>
                <c:ptCount val="5"/>
                <c:pt idx="0">
                  <c:v>73.599999999999994</c:v>
                </c:pt>
                <c:pt idx="1">
                  <c:v>77.099999999999994</c:v>
                </c:pt>
                <c:pt idx="2">
                  <c:v>71.900000000000006</c:v>
                </c:pt>
                <c:pt idx="3">
                  <c:v>73.3</c:v>
                </c:pt>
                <c:pt idx="4">
                  <c:v>81.099999999999994</c:v>
                </c:pt>
              </c:numCache>
            </c:numRef>
          </c:val>
          <c:extLst>
            <c:ext xmlns:c16="http://schemas.microsoft.com/office/drawing/2014/chart" uri="{C3380CC4-5D6E-409C-BE32-E72D297353CC}">
              <c16:uniqueId val="{00000001-A996-4AC6-BCD4-A81E6D78DFBC}"/>
            </c:ext>
          </c:extLst>
        </c:ser>
        <c:ser>
          <c:idx val="2"/>
          <c:order val="2"/>
          <c:tx>
            <c:strRef>
              <c:f>'Q6'!$D$1</c:f>
              <c:strCache>
                <c:ptCount val="1"/>
                <c:pt idx="0">
                  <c:v>学校や職場、講習などでＳＤＧｓについて学んだことがある。</c:v>
                </c:pt>
              </c:strCache>
            </c:strRef>
          </c:tx>
          <c:spPr>
            <a:pattFill prst="narHorz">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'Q6'!$A$2:$A$6</c:f>
              <c:strCache>
                <c:ptCount val="5"/>
                <c:pt idx="0">
                  <c:v>18歳以上～20歳代</c:v>
                </c:pt>
                <c:pt idx="1">
                  <c:v>30歳代</c:v>
                </c:pt>
                <c:pt idx="2">
                  <c:v>40歳代</c:v>
                </c:pt>
                <c:pt idx="3">
                  <c:v>50歳代</c:v>
                </c:pt>
                <c:pt idx="4">
                  <c:v>60歳代以上</c:v>
                </c:pt>
              </c:strCache>
            </c:strRef>
          </c:cat>
          <c:val>
            <c:numRef>
              <c:f>'Q6'!$D$2:$D$6</c:f>
              <c:numCache>
                <c:formatCode>0.0"%"</c:formatCode>
                <c:ptCount val="5"/>
                <c:pt idx="0">
                  <c:v>10.8</c:v>
                </c:pt>
                <c:pt idx="1">
                  <c:v>6.3</c:v>
                </c:pt>
                <c:pt idx="2">
                  <c:v>10.9</c:v>
                </c:pt>
                <c:pt idx="3">
                  <c:v>10</c:v>
                </c:pt>
                <c:pt idx="4">
                  <c:v>9.8000000000000007</c:v>
                </c:pt>
              </c:numCache>
            </c:numRef>
          </c:val>
          <c:extLst>
            <c:ext xmlns:c16="http://schemas.microsoft.com/office/drawing/2014/chart" uri="{C3380CC4-5D6E-409C-BE32-E72D297353CC}">
              <c16:uniqueId val="{00000002-A996-4AC6-BCD4-A81E6D78DFBC}"/>
            </c:ext>
          </c:extLst>
        </c:ser>
        <c:ser>
          <c:idx val="3"/>
          <c:order val="3"/>
          <c:tx>
            <c:strRef>
              <c:f>'Q6'!$E$1</c:f>
              <c:strCache>
                <c:ptCount val="1"/>
                <c:pt idx="0">
                  <c:v>その他</c:v>
                </c:pt>
              </c:strCache>
            </c:strRef>
          </c:tx>
          <c:spPr>
            <a:pattFill prst="divot">
              <a:fgClr>
                <a:schemeClr val="accent1"/>
              </a:fgClr>
              <a:bgClr>
                <a:schemeClr val="bg1"/>
              </a:bgClr>
            </a:pattFill>
            <a:ln>
              <a:solidFill>
                <a:schemeClr val="tx1"/>
              </a:solidFill>
            </a:ln>
            <a:effectLst/>
          </c:spPr>
          <c:invertIfNegative val="0"/>
          <c:dLbls>
            <c:dLbl>
              <c:idx val="0"/>
              <c:layout>
                <c:manualLayout>
                  <c:x val="1.8978866457684596E-2"/>
                  <c:y val="3.4078471151203757E-2"/>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r>
                      <a:rPr lang="en-US" altLang="ja-JP" dirty="0" smtClean="0"/>
                      <a:t>1.3%</a:t>
                    </a:r>
                    <a:endParaRPr lang="en-US" altLang="ja-JP" dirty="0"/>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6.1696114712843135E-2"/>
                      <c:h val="0.19624612199826749"/>
                    </c:manualLayout>
                  </c15:layout>
                </c:ext>
                <c:ext xmlns:c16="http://schemas.microsoft.com/office/drawing/2014/chart" uri="{C3380CC4-5D6E-409C-BE32-E72D297353CC}">
                  <c16:uniqueId val="{00000003-A996-4AC6-BCD4-A81E6D78DFB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'Q6'!$A$2:$A$6</c:f>
              <c:strCache>
                <c:ptCount val="5"/>
                <c:pt idx="0">
                  <c:v>18歳以上～20歳代</c:v>
                </c:pt>
                <c:pt idx="1">
                  <c:v>30歳代</c:v>
                </c:pt>
                <c:pt idx="2">
                  <c:v>40歳代</c:v>
                </c:pt>
                <c:pt idx="3">
                  <c:v>50歳代</c:v>
                </c:pt>
                <c:pt idx="4">
                  <c:v>60歳代以上</c:v>
                </c:pt>
              </c:strCache>
            </c:strRef>
          </c:cat>
          <c:val>
            <c:numRef>
              <c:f>'Q6'!$E$2:$E$6</c:f>
              <c:numCache>
                <c:formatCode>0.0"%"</c:formatCode>
                <c:ptCount val="5"/>
                <c:pt idx="0">
                  <c:v>1.3</c:v>
                </c:pt>
                <c:pt idx="1">
                  <c:v>6.3</c:v>
                </c:pt>
                <c:pt idx="2">
                  <c:v>0</c:v>
                </c:pt>
                <c:pt idx="3">
                  <c:v>1.7</c:v>
                </c:pt>
                <c:pt idx="4">
                  <c:v>0</c:v>
                </c:pt>
              </c:numCache>
            </c:numRef>
          </c:val>
          <c:extLst>
            <c:ext xmlns:c16="http://schemas.microsoft.com/office/drawing/2014/chart" uri="{C3380CC4-5D6E-409C-BE32-E72D297353CC}">
              <c16:uniqueId val="{00000004-A996-4AC6-BCD4-A81E6D78DFBC}"/>
            </c:ext>
          </c:extLst>
        </c:ser>
        <c:dLbls>
          <c:showLegendKey val="0"/>
          <c:showVal val="0"/>
          <c:showCatName val="0"/>
          <c:showSerName val="0"/>
          <c:showPercent val="0"/>
          <c:showBubbleSize val="0"/>
        </c:dLbls>
        <c:gapWidth val="25"/>
        <c:overlap val="100"/>
        <c:axId val="501151519"/>
        <c:axId val="501151103"/>
      </c:barChart>
      <c:dateAx>
        <c:axId val="501151519"/>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1151103"/>
        <c:crosses val="autoZero"/>
        <c:auto val="0"/>
        <c:lblOffset val="100"/>
        <c:baseTimeUnit val="days"/>
      </c:dateAx>
      <c:valAx>
        <c:axId val="501151103"/>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1151519"/>
        <c:crosses val="autoZero"/>
        <c:crossBetween val="between"/>
      </c:valAx>
      <c:spPr>
        <a:noFill/>
        <a:ln>
          <a:noFill/>
        </a:ln>
        <a:effectLst/>
      </c:spPr>
    </c:plotArea>
    <c:legend>
      <c:legendPos val="r"/>
      <c:layout>
        <c:manualLayout>
          <c:xMode val="edge"/>
          <c:yMode val="edge"/>
          <c:x val="1.0931464878304716E-2"/>
          <c:y val="0.63139735368759564"/>
          <c:w val="0.98906853512169512"/>
          <c:h val="0.1799066012970727"/>
        </c:manualLayout>
      </c:layout>
      <c:overlay val="0"/>
      <c:spPr>
        <a:noFill/>
        <a:ln>
          <a:noFill/>
        </a:ln>
        <a:effectLst/>
      </c:spPr>
      <c:txPr>
        <a:bodyPr rot="0" spcFirstLastPara="1" vertOverflow="ellipsis" vert="horz" wrap="square" anchor="t" anchorCtr="0"/>
        <a:lstStyle/>
        <a:p>
          <a:pPr>
            <a:defRPr sz="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ja-JP" altLang="en-US" sz="1600" b="1" dirty="0" smtClean="0"/>
              <a:t>■大阪府に期待する取組み</a:t>
            </a:r>
            <a:endParaRPr lang="ja-JP" altLang="en-US" sz="1600" b="1" dirty="0"/>
          </a:p>
        </c:rich>
      </c:tx>
      <c:layout>
        <c:manualLayout>
          <c:xMode val="edge"/>
          <c:yMode val="edge"/>
          <c:x val="2.2568305598910231E-2"/>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7.5357060925626787E-2"/>
          <c:y val="0.10371091452693519"/>
          <c:w val="0.91244368509336859"/>
          <c:h val="0.64659487613893973"/>
        </c:manualLayout>
      </c:layout>
      <c:barChart>
        <c:barDir val="col"/>
        <c:grouping val="clustered"/>
        <c:varyColors val="0"/>
        <c:ser>
          <c:idx val="0"/>
          <c:order val="0"/>
          <c:tx>
            <c:strRef>
              <c:f>Sheet1!$D$1</c:f>
              <c:strCache>
                <c:ptCount val="1"/>
                <c:pt idx="0">
                  <c:v>2022年9月</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職場・学校などでの
講演、授業</c:v>
                </c:pt>
                <c:pt idx="1">
                  <c:v>イベント・セミナーの開催</c:v>
                </c:pt>
                <c:pt idx="2">
                  <c:v>情報提供・広報活動</c:v>
                </c:pt>
                <c:pt idx="3">
                  <c:v>具体的な行動を考える
ためのヒントの提示</c:v>
                </c:pt>
                <c:pt idx="4">
                  <c:v>ＳＤＧｓに関する
教材の提供</c:v>
                </c:pt>
                <c:pt idx="5">
                  <c:v>先進的な取組みに
対する表彰制度</c:v>
                </c:pt>
                <c:pt idx="6">
                  <c:v>その他</c:v>
                </c:pt>
                <c:pt idx="7">
                  <c:v>特にない</c:v>
                </c:pt>
              </c:strCache>
            </c:strRef>
          </c:cat>
          <c:val>
            <c:numRef>
              <c:f>Sheet1!$D$2:$D$9</c:f>
              <c:numCache>
                <c:formatCode>0.0"%"</c:formatCode>
                <c:ptCount val="8"/>
                <c:pt idx="0">
                  <c:v>13.7</c:v>
                </c:pt>
                <c:pt idx="1">
                  <c:v>13.8</c:v>
                </c:pt>
                <c:pt idx="2">
                  <c:v>24.5</c:v>
                </c:pt>
                <c:pt idx="3">
                  <c:v>22</c:v>
                </c:pt>
                <c:pt idx="4">
                  <c:v>14</c:v>
                </c:pt>
                <c:pt idx="5">
                  <c:v>6.8</c:v>
                </c:pt>
                <c:pt idx="6">
                  <c:v>0.4</c:v>
                </c:pt>
                <c:pt idx="7">
                  <c:v>52.8</c:v>
                </c:pt>
              </c:numCache>
            </c:numRef>
          </c:val>
          <c:extLst xmlns:c15="http://schemas.microsoft.com/office/drawing/2012/chart">
            <c:ext xmlns:c16="http://schemas.microsoft.com/office/drawing/2014/chart" uri="{C3380CC4-5D6E-409C-BE32-E72D297353CC}">
              <c16:uniqueId val="{00000000-3CCF-49D1-9073-116185566A85}"/>
            </c:ext>
          </c:extLst>
        </c:ser>
        <c:dLbls>
          <c:dLblPos val="outEnd"/>
          <c:showLegendKey val="0"/>
          <c:showVal val="1"/>
          <c:showCatName val="0"/>
          <c:showSerName val="0"/>
          <c:showPercent val="0"/>
          <c:showBubbleSize val="0"/>
        </c:dLbls>
        <c:gapWidth val="219"/>
        <c:overlap val="-27"/>
        <c:axId val="93577936"/>
        <c:axId val="93571280"/>
        <c:extLst/>
      </c:barChart>
      <c:catAx>
        <c:axId val="935779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93571280"/>
        <c:crosses val="autoZero"/>
        <c:auto val="1"/>
        <c:lblAlgn val="ctr"/>
        <c:lblOffset val="100"/>
        <c:noMultiLvlLbl val="0"/>
      </c:catAx>
      <c:valAx>
        <c:axId val="93571280"/>
        <c:scaling>
          <c:orientation val="minMax"/>
        </c:scaling>
        <c:delete val="0"/>
        <c:axPos val="l"/>
        <c:majorGridlines>
          <c:spPr>
            <a:ln w="9525" cap="flat" cmpd="sng" algn="ctr">
              <a:solidFill>
                <a:schemeClr val="tx1">
                  <a:lumMod val="15000"/>
                  <a:lumOff val="85000"/>
                </a:schemeClr>
              </a:solidFill>
              <a:round/>
            </a:ln>
            <a:effectLst/>
          </c:spPr>
        </c:majorGridlines>
        <c:numFmt formatCode="0.0&quot;%&quot;"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93577936"/>
        <c:crosses val="autoZero"/>
        <c:crossBetween val="between"/>
      </c:valAx>
      <c:spPr>
        <a:noFill/>
        <a:ln>
          <a:solidFill>
            <a:schemeClr val="tx1">
              <a:lumMod val="15000"/>
              <a:lumOff val="85000"/>
            </a:schemeClr>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57060925626787E-2"/>
          <c:y val="0.10371091452693519"/>
          <c:w val="0.91244368509336859"/>
          <c:h val="0.64659487613893973"/>
        </c:manualLayout>
      </c:layout>
      <c:barChart>
        <c:barDir val="col"/>
        <c:grouping val="clustered"/>
        <c:varyColors val="0"/>
        <c:ser>
          <c:idx val="0"/>
          <c:order val="0"/>
          <c:tx>
            <c:strRef>
              <c:f>Sheet1!$D$1</c:f>
              <c:strCache>
                <c:ptCount val="1"/>
                <c:pt idx="0">
                  <c:v>2022年9月</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国</c:v>
                </c:pt>
                <c:pt idx="1">
                  <c:v>大阪府庁</c:v>
                </c:pt>
                <c:pt idx="2">
                  <c:v>市町村</c:v>
                </c:pt>
                <c:pt idx="3">
                  <c:v>企業</c:v>
                </c:pt>
                <c:pt idx="4">
                  <c:v>非営利団体（ＮＰＯ・ＮＧＯ等）</c:v>
                </c:pt>
                <c:pt idx="5">
                  <c:v>有名人</c:v>
                </c:pt>
                <c:pt idx="6">
                  <c:v>個人</c:v>
                </c:pt>
                <c:pt idx="7">
                  <c:v>その他</c:v>
                </c:pt>
                <c:pt idx="8">
                  <c:v>特にない</c:v>
                </c:pt>
              </c:strCache>
            </c:strRef>
          </c:cat>
          <c:val>
            <c:numRef>
              <c:f>Sheet1!$D$2:$D$10</c:f>
              <c:numCache>
                <c:formatCode>0.0"%"</c:formatCode>
                <c:ptCount val="9"/>
                <c:pt idx="0">
                  <c:v>27.5</c:v>
                </c:pt>
                <c:pt idx="1">
                  <c:v>27.7</c:v>
                </c:pt>
                <c:pt idx="2">
                  <c:v>27.7</c:v>
                </c:pt>
                <c:pt idx="3">
                  <c:v>24.2</c:v>
                </c:pt>
                <c:pt idx="4">
                  <c:v>9.5</c:v>
                </c:pt>
                <c:pt idx="5">
                  <c:v>5.3</c:v>
                </c:pt>
                <c:pt idx="6">
                  <c:v>6.5</c:v>
                </c:pt>
                <c:pt idx="7">
                  <c:v>0.1</c:v>
                </c:pt>
                <c:pt idx="8">
                  <c:v>48</c:v>
                </c:pt>
              </c:numCache>
            </c:numRef>
          </c:val>
          <c:extLst xmlns:c15="http://schemas.microsoft.com/office/drawing/2012/chart">
            <c:ext xmlns:c16="http://schemas.microsoft.com/office/drawing/2014/chart" uri="{C3380CC4-5D6E-409C-BE32-E72D297353CC}">
              <c16:uniqueId val="{00000004-3093-4A02-A657-C298A12DF6E2}"/>
            </c:ext>
          </c:extLst>
        </c:ser>
        <c:dLbls>
          <c:dLblPos val="outEnd"/>
          <c:showLegendKey val="0"/>
          <c:showVal val="1"/>
          <c:showCatName val="0"/>
          <c:showSerName val="0"/>
          <c:showPercent val="0"/>
          <c:showBubbleSize val="0"/>
        </c:dLbls>
        <c:gapWidth val="219"/>
        <c:overlap val="-27"/>
        <c:axId val="93577936"/>
        <c:axId val="93571280"/>
        <c:extLst/>
      </c:barChart>
      <c:catAx>
        <c:axId val="935779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93571280"/>
        <c:crosses val="autoZero"/>
        <c:auto val="1"/>
        <c:lblAlgn val="ctr"/>
        <c:lblOffset val="100"/>
        <c:noMultiLvlLbl val="0"/>
      </c:catAx>
      <c:valAx>
        <c:axId val="93571280"/>
        <c:scaling>
          <c:orientation val="minMax"/>
        </c:scaling>
        <c:delete val="0"/>
        <c:axPos val="l"/>
        <c:majorGridlines>
          <c:spPr>
            <a:ln w="9525" cap="flat" cmpd="sng" algn="ctr">
              <a:solidFill>
                <a:schemeClr val="tx1">
                  <a:lumMod val="15000"/>
                  <a:lumOff val="85000"/>
                </a:schemeClr>
              </a:solidFill>
              <a:round/>
            </a:ln>
            <a:effectLst/>
          </c:spPr>
        </c:majorGridlines>
        <c:numFmt formatCode="0.0&quot;%&quot;"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93577936"/>
        <c:crosses val="autoZero"/>
        <c:crossBetween val="between"/>
      </c:valAx>
      <c:spPr>
        <a:noFill/>
        <a:ln>
          <a:solidFill>
            <a:schemeClr val="tx1">
              <a:lumMod val="15000"/>
              <a:lumOff val="85000"/>
            </a:schemeClr>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4-554D-4EB9-A631-FC0680165FF8}"/>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554D-4EB9-A631-FC0680165FF8}"/>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4834-4657-B791-9C941A528D6E}"/>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Sheet1!$F$3:$F$49</c:f>
              <c:numCache>
                <c:formatCode>0.0</c:formatCode>
                <c:ptCount val="47"/>
                <c:pt idx="0">
                  <c:v>48.88</c:v>
                </c:pt>
                <c:pt idx="1">
                  <c:v>44.68</c:v>
                </c:pt>
                <c:pt idx="2">
                  <c:v>36.71</c:v>
                </c:pt>
                <c:pt idx="3">
                  <c:v>57.48</c:v>
                </c:pt>
                <c:pt idx="4">
                  <c:v>65.680000000000007</c:v>
                </c:pt>
                <c:pt idx="5">
                  <c:v>54.7</c:v>
                </c:pt>
                <c:pt idx="6">
                  <c:v>44.39</c:v>
                </c:pt>
                <c:pt idx="7">
                  <c:v>35.67</c:v>
                </c:pt>
                <c:pt idx="8">
                  <c:v>33</c:v>
                </c:pt>
                <c:pt idx="9">
                  <c:v>53.03</c:v>
                </c:pt>
                <c:pt idx="10">
                  <c:v>38.32</c:v>
                </c:pt>
                <c:pt idx="11">
                  <c:v>25.76</c:v>
                </c:pt>
                <c:pt idx="12">
                  <c:v>50.41</c:v>
                </c:pt>
                <c:pt idx="13">
                  <c:v>36.15</c:v>
                </c:pt>
                <c:pt idx="14">
                  <c:v>49.53</c:v>
                </c:pt>
                <c:pt idx="15">
                  <c:v>46.62</c:v>
                </c:pt>
                <c:pt idx="16">
                  <c:v>49.55</c:v>
                </c:pt>
                <c:pt idx="17">
                  <c:v>51.13</c:v>
                </c:pt>
                <c:pt idx="18">
                  <c:v>64.400000000000006</c:v>
                </c:pt>
                <c:pt idx="19">
                  <c:v>65.680000000000007</c:v>
                </c:pt>
                <c:pt idx="20">
                  <c:v>45.37</c:v>
                </c:pt>
                <c:pt idx="21">
                  <c:v>40.94</c:v>
                </c:pt>
                <c:pt idx="22">
                  <c:v>37.299999999999997</c:v>
                </c:pt>
                <c:pt idx="23">
                  <c:v>48.03</c:v>
                </c:pt>
                <c:pt idx="24">
                  <c:v>35.92</c:v>
                </c:pt>
                <c:pt idx="25">
                  <c:v>45.5</c:v>
                </c:pt>
                <c:pt idx="26">
                  <c:v>46.87</c:v>
                </c:pt>
                <c:pt idx="27">
                  <c:v>44.37</c:v>
                </c:pt>
                <c:pt idx="28">
                  <c:v>39.229999999999997</c:v>
                </c:pt>
                <c:pt idx="29">
                  <c:v>47.57</c:v>
                </c:pt>
                <c:pt idx="30">
                  <c:v>47.12</c:v>
                </c:pt>
                <c:pt idx="31">
                  <c:v>64.510000000000005</c:v>
                </c:pt>
                <c:pt idx="32">
                  <c:v>52.88</c:v>
                </c:pt>
                <c:pt idx="33">
                  <c:v>56.17</c:v>
                </c:pt>
                <c:pt idx="34">
                  <c:v>48.86</c:v>
                </c:pt>
                <c:pt idx="35">
                  <c:v>61.87</c:v>
                </c:pt>
                <c:pt idx="36">
                  <c:v>54.96</c:v>
                </c:pt>
                <c:pt idx="37">
                  <c:v>52.91</c:v>
                </c:pt>
                <c:pt idx="38">
                  <c:v>63.74</c:v>
                </c:pt>
                <c:pt idx="39">
                  <c:v>50.77</c:v>
                </c:pt>
                <c:pt idx="40">
                  <c:v>59.07</c:v>
                </c:pt>
                <c:pt idx="41">
                  <c:v>62.17</c:v>
                </c:pt>
                <c:pt idx="42">
                  <c:v>64.41</c:v>
                </c:pt>
                <c:pt idx="43">
                  <c:v>59.67</c:v>
                </c:pt>
                <c:pt idx="44">
                  <c:v>53.61</c:v>
                </c:pt>
                <c:pt idx="45">
                  <c:v>59.57</c:v>
                </c:pt>
                <c:pt idx="46">
                  <c:v>38.79</c:v>
                </c:pt>
              </c:numCache>
            </c:numRef>
          </c:val>
          <c:extLst>
            <c:ext xmlns:c16="http://schemas.microsoft.com/office/drawing/2014/chart" uri="{C3380CC4-5D6E-409C-BE32-E72D297353CC}">
              <c16:uniqueId val="{00000000-4834-4657-B791-9C941A528D6E}"/>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0.05107</cdr:x>
      <cdr:y>0.05899</cdr:y>
    </cdr:to>
    <cdr:sp macro="" textlink="">
      <cdr:nvSpPr>
        <cdr:cNvPr id="2" name="テキスト ボックス 1"/>
        <cdr:cNvSpPr txBox="1"/>
      </cdr:nvSpPr>
      <cdr:spPr>
        <a:xfrm xmlns:a="http://schemas.openxmlformats.org/drawingml/2006/main">
          <a:off x="-1540043" y="-2258149"/>
          <a:ext cx="501217" cy="2350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dirty="0"/>
            <a:t>単位：％</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0.36867</cdr:y>
    </cdr:from>
    <cdr:to>
      <cdr:x>0.09604</cdr:x>
      <cdr:y>0.4822</cdr:y>
    </cdr:to>
    <cdr:sp macro="" textlink="">
      <cdr:nvSpPr>
        <cdr:cNvPr id="2" name="テキスト ボックス 1"/>
        <cdr:cNvSpPr txBox="1"/>
      </cdr:nvSpPr>
      <cdr:spPr>
        <a:xfrm xmlns:a="http://schemas.openxmlformats.org/drawingml/2006/main">
          <a:off x="0" y="1332137"/>
          <a:ext cx="712438" cy="410219"/>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US" altLang="ja-JP" sz="800" dirty="0" smtClean="0"/>
            <a:t>18</a:t>
          </a:r>
          <a:r>
            <a:rPr lang="ja-JP" altLang="en-US" sz="800" dirty="0" smtClean="0"/>
            <a:t>歳以上</a:t>
          </a:r>
          <a:endParaRPr lang="en-US" altLang="ja-JP" sz="800" dirty="0" smtClean="0"/>
        </a:p>
        <a:p xmlns:a="http://schemas.openxmlformats.org/drawingml/2006/main">
          <a:r>
            <a:rPr lang="ja-JP" altLang="en-US" sz="800" dirty="0" smtClean="0"/>
            <a:t>から</a:t>
          </a:r>
          <a:r>
            <a:rPr lang="en-US" altLang="ja-JP" sz="800" dirty="0" smtClean="0"/>
            <a:t>20</a:t>
          </a:r>
          <a:r>
            <a:rPr lang="ja-JP" altLang="en-US" sz="800" dirty="0" smtClean="0"/>
            <a:t>歳代</a:t>
          </a:r>
          <a:endParaRPr lang="ja-JP" altLang="en-US" sz="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4"/>
            <a:ext cx="2880101" cy="490354"/>
          </a:xfrm>
          <a:prstGeom prst="rect">
            <a:avLst/>
          </a:prstGeom>
        </p:spPr>
        <p:txBody>
          <a:bodyPr vert="horz" lIns="89670" tIns="44836" rIns="89670" bIns="4483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217" y="4"/>
            <a:ext cx="2880101" cy="490354"/>
          </a:xfrm>
          <a:prstGeom prst="rect">
            <a:avLst/>
          </a:prstGeom>
        </p:spPr>
        <p:txBody>
          <a:bodyPr vert="horz" lIns="89670" tIns="44836" rIns="89670" bIns="44836" rtlCol="0"/>
          <a:lstStyle>
            <a:lvl1pPr algn="r">
              <a:defRPr sz="1200"/>
            </a:lvl1pPr>
          </a:lstStyle>
          <a:p>
            <a:fld id="{B10D2460-EA33-4F64-A101-1AAC1F82BEBC}" type="datetimeFigureOut">
              <a:rPr kumimoji="1" lang="ja-JP" altLang="en-US" smtClean="0"/>
              <a:t>2023/2/27</a:t>
            </a:fld>
            <a:endParaRPr kumimoji="1" lang="ja-JP" altLang="en-US"/>
          </a:p>
        </p:txBody>
      </p:sp>
      <p:sp>
        <p:nvSpPr>
          <p:cNvPr id="4" name="フッター プレースホルダー 3"/>
          <p:cNvSpPr>
            <a:spLocks noGrp="1"/>
          </p:cNvSpPr>
          <p:nvPr>
            <p:ph type="ftr" sz="quarter" idx="2"/>
          </p:nvPr>
        </p:nvSpPr>
        <p:spPr>
          <a:xfrm>
            <a:off x="3" y="9287060"/>
            <a:ext cx="2880101" cy="490354"/>
          </a:xfrm>
          <a:prstGeom prst="rect">
            <a:avLst/>
          </a:prstGeom>
        </p:spPr>
        <p:txBody>
          <a:bodyPr vert="horz" lIns="89670" tIns="44836" rIns="89670" bIns="4483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17" y="9287060"/>
            <a:ext cx="2880101" cy="490354"/>
          </a:xfrm>
          <a:prstGeom prst="rect">
            <a:avLst/>
          </a:prstGeom>
        </p:spPr>
        <p:txBody>
          <a:bodyPr vert="horz" lIns="89670" tIns="44836" rIns="89670" bIns="44836" rtlCol="0" anchor="b"/>
          <a:lstStyle>
            <a:lvl1pPr algn="r">
              <a:defRPr sz="1200"/>
            </a:lvl1pPr>
          </a:lstStyle>
          <a:p>
            <a:fld id="{7FBB6248-C2D3-47DF-923C-02A101D0B070}" type="slidenum">
              <a:rPr kumimoji="1" lang="ja-JP" altLang="en-US" smtClean="0"/>
              <a:t>‹#›</a:t>
            </a:fld>
            <a:endParaRPr kumimoji="1" lang="ja-JP" altLang="en-US"/>
          </a:p>
        </p:txBody>
      </p:sp>
    </p:spTree>
    <p:extLst>
      <p:ext uri="{BB962C8B-B14F-4D97-AF65-F5344CB8AC3E}">
        <p14:creationId xmlns:p14="http://schemas.microsoft.com/office/powerpoint/2010/main" val="2179554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4"/>
            <a:ext cx="2880101" cy="490354"/>
          </a:xfrm>
          <a:prstGeom prst="rect">
            <a:avLst/>
          </a:prstGeom>
        </p:spPr>
        <p:txBody>
          <a:bodyPr vert="horz" lIns="89670" tIns="44836" rIns="89670" bIns="44836"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17" y="4"/>
            <a:ext cx="2880101" cy="490354"/>
          </a:xfrm>
          <a:prstGeom prst="rect">
            <a:avLst/>
          </a:prstGeom>
        </p:spPr>
        <p:txBody>
          <a:bodyPr vert="horz" lIns="89670" tIns="44836" rIns="89670" bIns="44836" rtlCol="0"/>
          <a:lstStyle>
            <a:lvl1pPr algn="r">
              <a:defRPr sz="1200"/>
            </a:lvl1pPr>
          </a:lstStyle>
          <a:p>
            <a:fld id="{ADC004DA-1050-4399-AC60-3F835403D04A}" type="datetimeFigureOut">
              <a:rPr kumimoji="1" lang="ja-JP" altLang="en-US" smtClean="0"/>
              <a:t>2023/2/27</a:t>
            </a:fld>
            <a:endParaRPr kumimoji="1" lang="ja-JP" altLang="en-US"/>
          </a:p>
        </p:txBody>
      </p:sp>
      <p:sp>
        <p:nvSpPr>
          <p:cNvPr id="4" name="スライド イメージ プレースホルダー 3"/>
          <p:cNvSpPr>
            <a:spLocks noGrp="1" noRot="1" noChangeAspect="1"/>
          </p:cNvSpPr>
          <p:nvPr>
            <p:ph type="sldImg" idx="2"/>
          </p:nvPr>
        </p:nvSpPr>
        <p:spPr>
          <a:xfrm>
            <a:off x="939800" y="1222375"/>
            <a:ext cx="4767263" cy="3300413"/>
          </a:xfrm>
          <a:prstGeom prst="rect">
            <a:avLst/>
          </a:prstGeom>
          <a:noFill/>
          <a:ln w="12700">
            <a:solidFill>
              <a:prstClr val="black"/>
            </a:solidFill>
          </a:ln>
        </p:spPr>
        <p:txBody>
          <a:bodyPr vert="horz" lIns="89670" tIns="44836" rIns="89670" bIns="44836" rtlCol="0" anchor="ctr"/>
          <a:lstStyle/>
          <a:p>
            <a:endParaRPr lang="ja-JP" altLang="en-US"/>
          </a:p>
        </p:txBody>
      </p:sp>
      <p:sp>
        <p:nvSpPr>
          <p:cNvPr id="5" name="ノート プレースホルダー 4"/>
          <p:cNvSpPr>
            <a:spLocks noGrp="1"/>
          </p:cNvSpPr>
          <p:nvPr>
            <p:ph type="body" sz="quarter" idx="3"/>
          </p:nvPr>
        </p:nvSpPr>
        <p:spPr>
          <a:xfrm>
            <a:off x="664997" y="4705218"/>
            <a:ext cx="5316870" cy="3849436"/>
          </a:xfrm>
          <a:prstGeom prst="rect">
            <a:avLst/>
          </a:prstGeom>
        </p:spPr>
        <p:txBody>
          <a:bodyPr vert="horz" lIns="89670" tIns="44836" rIns="89670" bIns="4483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3" y="9287060"/>
            <a:ext cx="2880101" cy="490354"/>
          </a:xfrm>
          <a:prstGeom prst="rect">
            <a:avLst/>
          </a:prstGeom>
        </p:spPr>
        <p:txBody>
          <a:bodyPr vert="horz" lIns="89670" tIns="44836" rIns="89670" bIns="4483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17" y="9287060"/>
            <a:ext cx="2880101" cy="490354"/>
          </a:xfrm>
          <a:prstGeom prst="rect">
            <a:avLst/>
          </a:prstGeom>
        </p:spPr>
        <p:txBody>
          <a:bodyPr vert="horz" lIns="89670" tIns="44836" rIns="89670" bIns="44836" rtlCol="0" anchor="b"/>
          <a:lstStyle>
            <a:lvl1pPr algn="r">
              <a:defRPr sz="1200"/>
            </a:lvl1pPr>
          </a:lstStyle>
          <a:p>
            <a:fld id="{BA841F3B-5A04-41FB-8249-8E399CC488D9}" type="slidenum">
              <a:rPr kumimoji="1" lang="ja-JP" altLang="en-US" smtClean="0"/>
              <a:t>‹#›</a:t>
            </a:fld>
            <a:endParaRPr kumimoji="1" lang="ja-JP" altLang="en-US"/>
          </a:p>
        </p:txBody>
      </p:sp>
    </p:spTree>
    <p:extLst>
      <p:ext uri="{BB962C8B-B14F-4D97-AF65-F5344CB8AC3E}">
        <p14:creationId xmlns:p14="http://schemas.microsoft.com/office/powerpoint/2010/main" val="2968684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0</a:t>
            </a:fld>
            <a:endParaRPr kumimoji="1" lang="ja-JP" altLang="en-US"/>
          </a:p>
        </p:txBody>
      </p:sp>
    </p:spTree>
    <p:extLst>
      <p:ext uri="{BB962C8B-B14F-4D97-AF65-F5344CB8AC3E}">
        <p14:creationId xmlns:p14="http://schemas.microsoft.com/office/powerpoint/2010/main" val="2035696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9</a:t>
            </a:fld>
            <a:endParaRPr kumimoji="1" lang="ja-JP" altLang="en-US"/>
          </a:p>
        </p:txBody>
      </p:sp>
    </p:spTree>
    <p:extLst>
      <p:ext uri="{BB962C8B-B14F-4D97-AF65-F5344CB8AC3E}">
        <p14:creationId xmlns:p14="http://schemas.microsoft.com/office/powerpoint/2010/main" val="1186042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10</a:t>
            </a:fld>
            <a:endParaRPr kumimoji="1" lang="ja-JP" altLang="en-US"/>
          </a:p>
        </p:txBody>
      </p:sp>
    </p:spTree>
    <p:extLst>
      <p:ext uri="{BB962C8B-B14F-4D97-AF65-F5344CB8AC3E}">
        <p14:creationId xmlns:p14="http://schemas.microsoft.com/office/powerpoint/2010/main" val="1025700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3110" indent="-263110" fontAlgn="base"/>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11</a:t>
            </a:fld>
            <a:endParaRPr kumimoji="1" lang="ja-JP" altLang="en-US"/>
          </a:p>
        </p:txBody>
      </p:sp>
    </p:spTree>
    <p:extLst>
      <p:ext uri="{BB962C8B-B14F-4D97-AF65-F5344CB8AC3E}">
        <p14:creationId xmlns:p14="http://schemas.microsoft.com/office/powerpoint/2010/main" val="3677611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12</a:t>
            </a:fld>
            <a:endParaRPr kumimoji="1" lang="ja-JP" altLang="en-US"/>
          </a:p>
        </p:txBody>
      </p:sp>
    </p:spTree>
    <p:extLst>
      <p:ext uri="{BB962C8B-B14F-4D97-AF65-F5344CB8AC3E}">
        <p14:creationId xmlns:p14="http://schemas.microsoft.com/office/powerpoint/2010/main" val="687226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3110" marR="78466" indent="-263110" algn="just">
              <a:lnSpc>
                <a:spcPts val="2158"/>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13</a:t>
            </a:fld>
            <a:endParaRPr kumimoji="1" lang="ja-JP" altLang="en-US"/>
          </a:p>
        </p:txBody>
      </p:sp>
    </p:spTree>
    <p:extLst>
      <p:ext uri="{BB962C8B-B14F-4D97-AF65-F5344CB8AC3E}">
        <p14:creationId xmlns:p14="http://schemas.microsoft.com/office/powerpoint/2010/main" val="1905909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3110" marR="78466" indent="-263110" algn="just">
              <a:lnSpc>
                <a:spcPts val="2158"/>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14</a:t>
            </a:fld>
            <a:endParaRPr kumimoji="1" lang="ja-JP" altLang="en-US"/>
          </a:p>
        </p:txBody>
      </p:sp>
    </p:spTree>
    <p:extLst>
      <p:ext uri="{BB962C8B-B14F-4D97-AF65-F5344CB8AC3E}">
        <p14:creationId xmlns:p14="http://schemas.microsoft.com/office/powerpoint/2010/main" val="408789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3110" marR="78466" indent="-263110" algn="just">
              <a:lnSpc>
                <a:spcPts val="2158"/>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15</a:t>
            </a:fld>
            <a:endParaRPr kumimoji="1" lang="ja-JP" altLang="en-US"/>
          </a:p>
        </p:txBody>
      </p:sp>
    </p:spTree>
    <p:extLst>
      <p:ext uri="{BB962C8B-B14F-4D97-AF65-F5344CB8AC3E}">
        <p14:creationId xmlns:p14="http://schemas.microsoft.com/office/powerpoint/2010/main" val="2720937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3110" marR="78466" indent="-263110" algn="just">
              <a:lnSpc>
                <a:spcPts val="2158"/>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16</a:t>
            </a:fld>
            <a:endParaRPr kumimoji="1" lang="ja-JP" altLang="en-US"/>
          </a:p>
        </p:txBody>
      </p:sp>
    </p:spTree>
    <p:extLst>
      <p:ext uri="{BB962C8B-B14F-4D97-AF65-F5344CB8AC3E}">
        <p14:creationId xmlns:p14="http://schemas.microsoft.com/office/powerpoint/2010/main" val="2313418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3110" marR="78466" indent="-263110" algn="just">
              <a:lnSpc>
                <a:spcPts val="2158"/>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17</a:t>
            </a:fld>
            <a:endParaRPr kumimoji="1" lang="ja-JP" altLang="en-US"/>
          </a:p>
        </p:txBody>
      </p:sp>
    </p:spTree>
    <p:extLst>
      <p:ext uri="{BB962C8B-B14F-4D97-AF65-F5344CB8AC3E}">
        <p14:creationId xmlns:p14="http://schemas.microsoft.com/office/powerpoint/2010/main" val="928498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3110" marR="78466" indent="-263110" algn="just">
              <a:lnSpc>
                <a:spcPts val="2158"/>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18</a:t>
            </a:fld>
            <a:endParaRPr kumimoji="1" lang="ja-JP" altLang="en-US"/>
          </a:p>
        </p:txBody>
      </p:sp>
    </p:spTree>
    <p:extLst>
      <p:ext uri="{BB962C8B-B14F-4D97-AF65-F5344CB8AC3E}">
        <p14:creationId xmlns:p14="http://schemas.microsoft.com/office/powerpoint/2010/main" val="3270381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a:t>
            </a:fld>
            <a:endParaRPr kumimoji="1" lang="ja-JP" altLang="en-US"/>
          </a:p>
        </p:txBody>
      </p:sp>
    </p:spTree>
    <p:extLst>
      <p:ext uri="{BB962C8B-B14F-4D97-AF65-F5344CB8AC3E}">
        <p14:creationId xmlns:p14="http://schemas.microsoft.com/office/powerpoint/2010/main" val="2979851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19</a:t>
            </a:fld>
            <a:endParaRPr kumimoji="1" lang="ja-JP" altLang="en-US"/>
          </a:p>
        </p:txBody>
      </p:sp>
    </p:spTree>
    <p:extLst>
      <p:ext uri="{BB962C8B-B14F-4D97-AF65-F5344CB8AC3E}">
        <p14:creationId xmlns:p14="http://schemas.microsoft.com/office/powerpoint/2010/main" val="1759930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20</a:t>
            </a:fld>
            <a:endParaRPr kumimoji="1" lang="ja-JP" altLang="en-US"/>
          </a:p>
        </p:txBody>
      </p:sp>
    </p:spTree>
    <p:extLst>
      <p:ext uri="{BB962C8B-B14F-4D97-AF65-F5344CB8AC3E}">
        <p14:creationId xmlns:p14="http://schemas.microsoft.com/office/powerpoint/2010/main" val="3074617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1230313"/>
            <a:ext cx="4799012" cy="3322637"/>
          </a:xfrm>
        </p:spPr>
      </p:sp>
      <p:sp>
        <p:nvSpPr>
          <p:cNvPr id="3" name="ノート プレースホルダー 2"/>
          <p:cNvSpPr>
            <a:spLocks noGrp="1"/>
          </p:cNvSpPr>
          <p:nvPr>
            <p:ph type="body" idx="1"/>
          </p:nvPr>
        </p:nvSpPr>
        <p:spPr/>
        <p:txBody>
          <a:bodyPr/>
          <a:lstStyle/>
          <a:p>
            <a:pPr marR="78460" algn="just">
              <a:lnSpc>
                <a:spcPts val="2158"/>
              </a:lnSpc>
              <a:spcBef>
                <a:spcPts val="588"/>
              </a:spcBef>
            </a:pPr>
            <a:endParaRPr lang="en-US" altLang="ja-JP" dirty="0"/>
          </a:p>
        </p:txBody>
      </p:sp>
    </p:spTree>
    <p:extLst>
      <p:ext uri="{BB962C8B-B14F-4D97-AF65-F5344CB8AC3E}">
        <p14:creationId xmlns:p14="http://schemas.microsoft.com/office/powerpoint/2010/main" val="3783423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1230313"/>
            <a:ext cx="4799012" cy="3322637"/>
          </a:xfrm>
        </p:spPr>
      </p:sp>
      <p:sp>
        <p:nvSpPr>
          <p:cNvPr id="3" name="ノート プレースホルダー 2"/>
          <p:cNvSpPr>
            <a:spLocks noGrp="1"/>
          </p:cNvSpPr>
          <p:nvPr>
            <p:ph type="body" idx="1"/>
          </p:nvPr>
        </p:nvSpPr>
        <p:spPr/>
        <p:txBody>
          <a:bodyPr/>
          <a:lstStyle/>
          <a:p>
            <a:pPr marL="263089" marR="78460" indent="-263089" algn="just" defTabSz="896681">
              <a:lnSpc>
                <a:spcPts val="2158"/>
              </a:lnSpc>
              <a:spcBef>
                <a:spcPts val="588"/>
              </a:spcBef>
              <a:defRPr/>
            </a:pPr>
            <a:endParaRPr lang="en-US" altLang="ja-JP" dirty="0"/>
          </a:p>
        </p:txBody>
      </p:sp>
    </p:spTree>
    <p:extLst>
      <p:ext uri="{BB962C8B-B14F-4D97-AF65-F5344CB8AC3E}">
        <p14:creationId xmlns:p14="http://schemas.microsoft.com/office/powerpoint/2010/main" val="623081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23</a:t>
            </a:fld>
            <a:endParaRPr kumimoji="1" lang="ja-JP" altLang="en-US"/>
          </a:p>
        </p:txBody>
      </p:sp>
    </p:spTree>
    <p:extLst>
      <p:ext uri="{BB962C8B-B14F-4D97-AF65-F5344CB8AC3E}">
        <p14:creationId xmlns:p14="http://schemas.microsoft.com/office/powerpoint/2010/main" val="2321002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24</a:t>
            </a:fld>
            <a:endParaRPr kumimoji="1" lang="ja-JP" altLang="en-US"/>
          </a:p>
        </p:txBody>
      </p:sp>
    </p:spTree>
    <p:extLst>
      <p:ext uri="{BB962C8B-B14F-4D97-AF65-F5344CB8AC3E}">
        <p14:creationId xmlns:p14="http://schemas.microsoft.com/office/powerpoint/2010/main" val="1342105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3089" marR="78460" indent="-263089" algn="just">
              <a:lnSpc>
                <a:spcPts val="2158"/>
              </a:lnSpc>
            </a:pPr>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25</a:t>
            </a:fld>
            <a:endParaRPr kumimoji="1" lang="ja-JP" altLang="en-US"/>
          </a:p>
        </p:txBody>
      </p:sp>
    </p:spTree>
    <p:extLst>
      <p:ext uri="{BB962C8B-B14F-4D97-AF65-F5344CB8AC3E}">
        <p14:creationId xmlns:p14="http://schemas.microsoft.com/office/powerpoint/2010/main" val="13064042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26</a:t>
            </a:fld>
            <a:endParaRPr kumimoji="1" lang="ja-JP" altLang="en-US"/>
          </a:p>
        </p:txBody>
      </p:sp>
    </p:spTree>
    <p:extLst>
      <p:ext uri="{BB962C8B-B14F-4D97-AF65-F5344CB8AC3E}">
        <p14:creationId xmlns:p14="http://schemas.microsoft.com/office/powerpoint/2010/main" val="14830940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27</a:t>
            </a:fld>
            <a:endParaRPr kumimoji="1" lang="ja-JP" altLang="en-US"/>
          </a:p>
        </p:txBody>
      </p:sp>
    </p:spTree>
    <p:extLst>
      <p:ext uri="{BB962C8B-B14F-4D97-AF65-F5344CB8AC3E}">
        <p14:creationId xmlns:p14="http://schemas.microsoft.com/office/powerpoint/2010/main" val="2496130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28</a:t>
            </a:fld>
            <a:endParaRPr kumimoji="1" lang="ja-JP" altLang="en-US"/>
          </a:p>
        </p:txBody>
      </p:sp>
    </p:spTree>
    <p:extLst>
      <p:ext uri="{BB962C8B-B14F-4D97-AF65-F5344CB8AC3E}">
        <p14:creationId xmlns:p14="http://schemas.microsoft.com/office/powerpoint/2010/main" val="2952996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a:t>
            </a:fld>
            <a:endParaRPr kumimoji="1" lang="ja-JP" altLang="en-US"/>
          </a:p>
        </p:txBody>
      </p:sp>
    </p:spTree>
    <p:extLst>
      <p:ext uri="{BB962C8B-B14F-4D97-AF65-F5344CB8AC3E}">
        <p14:creationId xmlns:p14="http://schemas.microsoft.com/office/powerpoint/2010/main" val="24369144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29</a:t>
            </a:fld>
            <a:endParaRPr kumimoji="1" lang="ja-JP" altLang="en-US"/>
          </a:p>
        </p:txBody>
      </p:sp>
    </p:spTree>
    <p:extLst>
      <p:ext uri="{BB962C8B-B14F-4D97-AF65-F5344CB8AC3E}">
        <p14:creationId xmlns:p14="http://schemas.microsoft.com/office/powerpoint/2010/main" val="34737176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30</a:t>
            </a:fld>
            <a:endParaRPr kumimoji="1" lang="ja-JP" altLang="en-US"/>
          </a:p>
        </p:txBody>
      </p:sp>
    </p:spTree>
    <p:extLst>
      <p:ext uri="{BB962C8B-B14F-4D97-AF65-F5344CB8AC3E}">
        <p14:creationId xmlns:p14="http://schemas.microsoft.com/office/powerpoint/2010/main" val="9032331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31</a:t>
            </a:fld>
            <a:endParaRPr kumimoji="1" lang="ja-JP" altLang="en-US"/>
          </a:p>
        </p:txBody>
      </p:sp>
    </p:spTree>
    <p:extLst>
      <p:ext uri="{BB962C8B-B14F-4D97-AF65-F5344CB8AC3E}">
        <p14:creationId xmlns:p14="http://schemas.microsoft.com/office/powerpoint/2010/main" val="12148388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32</a:t>
            </a:fld>
            <a:endParaRPr kumimoji="1" lang="ja-JP" altLang="en-US"/>
          </a:p>
        </p:txBody>
      </p:sp>
    </p:spTree>
    <p:extLst>
      <p:ext uri="{BB962C8B-B14F-4D97-AF65-F5344CB8AC3E}">
        <p14:creationId xmlns:p14="http://schemas.microsoft.com/office/powerpoint/2010/main" val="30526856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33</a:t>
            </a:fld>
            <a:endParaRPr kumimoji="1" lang="ja-JP" altLang="en-US"/>
          </a:p>
        </p:txBody>
      </p:sp>
    </p:spTree>
    <p:extLst>
      <p:ext uri="{BB962C8B-B14F-4D97-AF65-F5344CB8AC3E}">
        <p14:creationId xmlns:p14="http://schemas.microsoft.com/office/powerpoint/2010/main" val="21261038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36</a:t>
            </a:fld>
            <a:endParaRPr kumimoji="1" lang="ja-JP" altLang="en-US"/>
          </a:p>
        </p:txBody>
      </p:sp>
    </p:spTree>
    <p:extLst>
      <p:ext uri="{BB962C8B-B14F-4D97-AF65-F5344CB8AC3E}">
        <p14:creationId xmlns:p14="http://schemas.microsoft.com/office/powerpoint/2010/main" val="4370177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37</a:t>
            </a:fld>
            <a:endParaRPr kumimoji="1" lang="ja-JP" altLang="en-US"/>
          </a:p>
        </p:txBody>
      </p:sp>
    </p:spTree>
    <p:extLst>
      <p:ext uri="{BB962C8B-B14F-4D97-AF65-F5344CB8AC3E}">
        <p14:creationId xmlns:p14="http://schemas.microsoft.com/office/powerpoint/2010/main" val="8670907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38</a:t>
            </a:fld>
            <a:endParaRPr kumimoji="1" lang="ja-JP" altLang="en-US"/>
          </a:p>
        </p:txBody>
      </p:sp>
    </p:spTree>
    <p:extLst>
      <p:ext uri="{BB962C8B-B14F-4D97-AF65-F5344CB8AC3E}">
        <p14:creationId xmlns:p14="http://schemas.microsoft.com/office/powerpoint/2010/main" val="5823758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39</a:t>
            </a:fld>
            <a:endParaRPr kumimoji="1" lang="ja-JP" altLang="en-US"/>
          </a:p>
        </p:txBody>
      </p:sp>
    </p:spTree>
    <p:extLst>
      <p:ext uri="{BB962C8B-B14F-4D97-AF65-F5344CB8AC3E}">
        <p14:creationId xmlns:p14="http://schemas.microsoft.com/office/powerpoint/2010/main" val="42127503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40</a:t>
            </a:fld>
            <a:endParaRPr kumimoji="1" lang="ja-JP" altLang="en-US"/>
          </a:p>
        </p:txBody>
      </p:sp>
    </p:spTree>
    <p:extLst>
      <p:ext uri="{BB962C8B-B14F-4D97-AF65-F5344CB8AC3E}">
        <p14:creationId xmlns:p14="http://schemas.microsoft.com/office/powerpoint/2010/main" val="2474252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a:t>
            </a:fld>
            <a:endParaRPr kumimoji="1" lang="ja-JP" altLang="en-US"/>
          </a:p>
        </p:txBody>
      </p:sp>
    </p:spTree>
    <p:extLst>
      <p:ext uri="{BB962C8B-B14F-4D97-AF65-F5344CB8AC3E}">
        <p14:creationId xmlns:p14="http://schemas.microsoft.com/office/powerpoint/2010/main" val="21714867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solidFill>
                  <a:prstClr val="black"/>
                </a:solidFill>
                <a:latin typeface="Calibri"/>
                <a:ea typeface="ＭＳ Ｐゴシック"/>
              </a:rPr>
              <a:pPr/>
              <a:t>41</a:t>
            </a:fld>
            <a:endParaRPr kumimoji="1" lang="ja-JP" altLang="en-US">
              <a:solidFill>
                <a:prstClr val="black"/>
              </a:solidFill>
              <a:latin typeface="Calibri"/>
              <a:ea typeface="ＭＳ Ｐゴシック"/>
            </a:endParaRPr>
          </a:p>
        </p:txBody>
      </p:sp>
    </p:spTree>
    <p:extLst>
      <p:ext uri="{BB962C8B-B14F-4D97-AF65-F5344CB8AC3E}">
        <p14:creationId xmlns:p14="http://schemas.microsoft.com/office/powerpoint/2010/main" val="1462339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42</a:t>
            </a:fld>
            <a:endParaRPr kumimoji="1" lang="ja-JP" altLang="en-US"/>
          </a:p>
        </p:txBody>
      </p:sp>
    </p:spTree>
    <p:extLst>
      <p:ext uri="{BB962C8B-B14F-4D97-AF65-F5344CB8AC3E}">
        <p14:creationId xmlns:p14="http://schemas.microsoft.com/office/powerpoint/2010/main" val="20234062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43</a:t>
            </a:fld>
            <a:endParaRPr kumimoji="1" lang="ja-JP" altLang="en-US"/>
          </a:p>
        </p:txBody>
      </p:sp>
    </p:spTree>
    <p:extLst>
      <p:ext uri="{BB962C8B-B14F-4D97-AF65-F5344CB8AC3E}">
        <p14:creationId xmlns:p14="http://schemas.microsoft.com/office/powerpoint/2010/main" val="26179138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44</a:t>
            </a:fld>
            <a:endParaRPr kumimoji="1" lang="ja-JP" altLang="en-US"/>
          </a:p>
        </p:txBody>
      </p:sp>
    </p:spTree>
    <p:extLst>
      <p:ext uri="{BB962C8B-B14F-4D97-AF65-F5344CB8AC3E}">
        <p14:creationId xmlns:p14="http://schemas.microsoft.com/office/powerpoint/2010/main" val="28775615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45</a:t>
            </a:fld>
            <a:endParaRPr kumimoji="1" lang="ja-JP" altLang="en-US"/>
          </a:p>
        </p:txBody>
      </p:sp>
    </p:spTree>
    <p:extLst>
      <p:ext uri="{BB962C8B-B14F-4D97-AF65-F5344CB8AC3E}">
        <p14:creationId xmlns:p14="http://schemas.microsoft.com/office/powerpoint/2010/main" val="4383629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46</a:t>
            </a:fld>
            <a:endParaRPr kumimoji="1" lang="ja-JP" altLang="en-US"/>
          </a:p>
        </p:txBody>
      </p:sp>
    </p:spTree>
    <p:extLst>
      <p:ext uri="{BB962C8B-B14F-4D97-AF65-F5344CB8AC3E}">
        <p14:creationId xmlns:p14="http://schemas.microsoft.com/office/powerpoint/2010/main" val="11915599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47</a:t>
            </a:fld>
            <a:endParaRPr kumimoji="1" lang="ja-JP" altLang="en-US"/>
          </a:p>
        </p:txBody>
      </p:sp>
    </p:spTree>
    <p:extLst>
      <p:ext uri="{BB962C8B-B14F-4D97-AF65-F5344CB8AC3E}">
        <p14:creationId xmlns:p14="http://schemas.microsoft.com/office/powerpoint/2010/main" val="4964584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48</a:t>
            </a:fld>
            <a:endParaRPr kumimoji="1" lang="ja-JP" altLang="en-US"/>
          </a:p>
        </p:txBody>
      </p:sp>
    </p:spTree>
    <p:extLst>
      <p:ext uri="{BB962C8B-B14F-4D97-AF65-F5344CB8AC3E}">
        <p14:creationId xmlns:p14="http://schemas.microsoft.com/office/powerpoint/2010/main" val="710895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49</a:t>
            </a:fld>
            <a:endParaRPr kumimoji="1" lang="ja-JP" altLang="en-US"/>
          </a:p>
        </p:txBody>
      </p:sp>
    </p:spTree>
    <p:extLst>
      <p:ext uri="{BB962C8B-B14F-4D97-AF65-F5344CB8AC3E}">
        <p14:creationId xmlns:p14="http://schemas.microsoft.com/office/powerpoint/2010/main" val="7508171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50</a:t>
            </a:fld>
            <a:endParaRPr kumimoji="1" lang="ja-JP" altLang="en-US"/>
          </a:p>
        </p:txBody>
      </p:sp>
    </p:spTree>
    <p:extLst>
      <p:ext uri="{BB962C8B-B14F-4D97-AF65-F5344CB8AC3E}">
        <p14:creationId xmlns:p14="http://schemas.microsoft.com/office/powerpoint/2010/main" val="3408748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a:t>
            </a:fld>
            <a:endParaRPr kumimoji="1" lang="ja-JP" altLang="en-US"/>
          </a:p>
        </p:txBody>
      </p:sp>
    </p:spTree>
    <p:extLst>
      <p:ext uri="{BB962C8B-B14F-4D97-AF65-F5344CB8AC3E}">
        <p14:creationId xmlns:p14="http://schemas.microsoft.com/office/powerpoint/2010/main" val="35076945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51</a:t>
            </a:fld>
            <a:endParaRPr kumimoji="1" lang="ja-JP" altLang="en-US"/>
          </a:p>
        </p:txBody>
      </p:sp>
    </p:spTree>
    <p:extLst>
      <p:ext uri="{BB962C8B-B14F-4D97-AF65-F5344CB8AC3E}">
        <p14:creationId xmlns:p14="http://schemas.microsoft.com/office/powerpoint/2010/main" val="32191082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52</a:t>
            </a:fld>
            <a:endParaRPr kumimoji="1" lang="ja-JP" altLang="en-US"/>
          </a:p>
        </p:txBody>
      </p:sp>
    </p:spTree>
    <p:extLst>
      <p:ext uri="{BB962C8B-B14F-4D97-AF65-F5344CB8AC3E}">
        <p14:creationId xmlns:p14="http://schemas.microsoft.com/office/powerpoint/2010/main" val="28598086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53</a:t>
            </a:fld>
            <a:endParaRPr kumimoji="1" lang="ja-JP" altLang="en-US"/>
          </a:p>
        </p:txBody>
      </p:sp>
    </p:spTree>
    <p:extLst>
      <p:ext uri="{BB962C8B-B14F-4D97-AF65-F5344CB8AC3E}">
        <p14:creationId xmlns:p14="http://schemas.microsoft.com/office/powerpoint/2010/main" val="19418384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4F003E50-EF9E-41EF-8D0F-9515782B24D3}" type="slidenum">
              <a:rPr kumimoji="1" lang="ja-JP" altLang="en-US" smtClean="0"/>
              <a:t>54</a:t>
            </a:fld>
            <a:endParaRPr kumimoji="1" lang="ja-JP" altLang="en-US"/>
          </a:p>
        </p:txBody>
      </p:sp>
    </p:spTree>
    <p:extLst>
      <p:ext uri="{BB962C8B-B14F-4D97-AF65-F5344CB8AC3E}">
        <p14:creationId xmlns:p14="http://schemas.microsoft.com/office/powerpoint/2010/main" val="23221176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pPr defTabSz="896681">
              <a:defRPr/>
            </a:pPr>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55</a:t>
            </a:fld>
            <a:endParaRPr kumimoji="1" lang="ja-JP" altLang="en-US"/>
          </a:p>
        </p:txBody>
      </p:sp>
    </p:spTree>
    <p:extLst>
      <p:ext uri="{BB962C8B-B14F-4D97-AF65-F5344CB8AC3E}">
        <p14:creationId xmlns:p14="http://schemas.microsoft.com/office/powerpoint/2010/main" val="31624370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pPr defTabSz="896681">
              <a:defRPr/>
            </a:pPr>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56</a:t>
            </a:fld>
            <a:endParaRPr kumimoji="1" lang="ja-JP" altLang="en-US"/>
          </a:p>
        </p:txBody>
      </p:sp>
    </p:spTree>
    <p:extLst>
      <p:ext uri="{BB962C8B-B14F-4D97-AF65-F5344CB8AC3E}">
        <p14:creationId xmlns:p14="http://schemas.microsoft.com/office/powerpoint/2010/main" val="40822459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pPr defTabSz="896681">
              <a:defRPr/>
            </a:pPr>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57</a:t>
            </a:fld>
            <a:endParaRPr kumimoji="1" lang="ja-JP" altLang="en-US"/>
          </a:p>
        </p:txBody>
      </p:sp>
    </p:spTree>
    <p:extLst>
      <p:ext uri="{BB962C8B-B14F-4D97-AF65-F5344CB8AC3E}">
        <p14:creationId xmlns:p14="http://schemas.microsoft.com/office/powerpoint/2010/main" val="13890372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58</a:t>
            </a:fld>
            <a:endParaRPr kumimoji="1" lang="ja-JP" altLang="en-US"/>
          </a:p>
        </p:txBody>
      </p:sp>
    </p:spTree>
    <p:extLst>
      <p:ext uri="{BB962C8B-B14F-4D97-AF65-F5344CB8AC3E}">
        <p14:creationId xmlns:p14="http://schemas.microsoft.com/office/powerpoint/2010/main" val="34316630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59</a:t>
            </a:fld>
            <a:endParaRPr kumimoji="1" lang="ja-JP" altLang="en-US"/>
          </a:p>
        </p:txBody>
      </p:sp>
    </p:spTree>
    <p:extLst>
      <p:ext uri="{BB962C8B-B14F-4D97-AF65-F5344CB8AC3E}">
        <p14:creationId xmlns:p14="http://schemas.microsoft.com/office/powerpoint/2010/main" val="18876200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60</a:t>
            </a:fld>
            <a:endParaRPr kumimoji="1" lang="ja-JP" altLang="en-US"/>
          </a:p>
        </p:txBody>
      </p:sp>
    </p:spTree>
    <p:extLst>
      <p:ext uri="{BB962C8B-B14F-4D97-AF65-F5344CB8AC3E}">
        <p14:creationId xmlns:p14="http://schemas.microsoft.com/office/powerpoint/2010/main" val="2447746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5</a:t>
            </a:fld>
            <a:endParaRPr kumimoji="1" lang="ja-JP" altLang="en-US"/>
          </a:p>
        </p:txBody>
      </p:sp>
    </p:spTree>
    <p:extLst>
      <p:ext uri="{BB962C8B-B14F-4D97-AF65-F5344CB8AC3E}">
        <p14:creationId xmlns:p14="http://schemas.microsoft.com/office/powerpoint/2010/main" val="9161569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61</a:t>
            </a:fld>
            <a:endParaRPr kumimoji="1" lang="ja-JP" altLang="en-US"/>
          </a:p>
        </p:txBody>
      </p:sp>
    </p:spTree>
    <p:extLst>
      <p:ext uri="{BB962C8B-B14F-4D97-AF65-F5344CB8AC3E}">
        <p14:creationId xmlns:p14="http://schemas.microsoft.com/office/powerpoint/2010/main" val="421398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6</a:t>
            </a:fld>
            <a:endParaRPr kumimoji="1" lang="ja-JP" altLang="en-US"/>
          </a:p>
        </p:txBody>
      </p:sp>
    </p:spTree>
    <p:extLst>
      <p:ext uri="{BB962C8B-B14F-4D97-AF65-F5344CB8AC3E}">
        <p14:creationId xmlns:p14="http://schemas.microsoft.com/office/powerpoint/2010/main" val="3721731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7</a:t>
            </a:fld>
            <a:endParaRPr kumimoji="1" lang="ja-JP" altLang="en-US"/>
          </a:p>
        </p:txBody>
      </p:sp>
    </p:spTree>
    <p:extLst>
      <p:ext uri="{BB962C8B-B14F-4D97-AF65-F5344CB8AC3E}">
        <p14:creationId xmlns:p14="http://schemas.microsoft.com/office/powerpoint/2010/main" val="3342830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8</a:t>
            </a:fld>
            <a:endParaRPr kumimoji="1" lang="ja-JP" altLang="en-US"/>
          </a:p>
        </p:txBody>
      </p:sp>
    </p:spTree>
    <p:extLst>
      <p:ext uri="{BB962C8B-B14F-4D97-AF65-F5344CB8AC3E}">
        <p14:creationId xmlns:p14="http://schemas.microsoft.com/office/powerpoint/2010/main" val="1433691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F878E8B-6223-434E-B3DD-DF4BAFF9C01B}" type="datetime1">
              <a:rPr kumimoji="1" lang="ja-JP" altLang="en-US" smtClean="0"/>
              <a:t>2023/2/27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52251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9" y="1709740"/>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6279" y="4589464"/>
            <a:ext cx="8543925" cy="1500187"/>
          </a:xfrm>
        </p:spPr>
        <p:txBody>
          <a:bodyPr/>
          <a:lstStyle>
            <a:lvl1pPr marL="0" indent="0">
              <a:buNone/>
              <a:defRPr sz="2401">
                <a:solidFill>
                  <a:schemeClr val="tx1">
                    <a:tint val="75000"/>
                  </a:schemeClr>
                </a:solidFill>
              </a:defRPr>
            </a:lvl1pPr>
            <a:lvl2pPr marL="457231" indent="0">
              <a:buNone/>
              <a:defRPr sz="2000">
                <a:solidFill>
                  <a:schemeClr val="tx1">
                    <a:tint val="75000"/>
                  </a:schemeClr>
                </a:solidFill>
              </a:defRPr>
            </a:lvl2pPr>
            <a:lvl3pPr marL="914462" indent="0">
              <a:buNone/>
              <a:defRPr sz="1800">
                <a:solidFill>
                  <a:schemeClr val="tx1">
                    <a:tint val="75000"/>
                  </a:schemeClr>
                </a:solidFill>
              </a:defRPr>
            </a:lvl3pPr>
            <a:lvl4pPr marL="1371693" indent="0">
              <a:buNone/>
              <a:defRPr sz="1600">
                <a:solidFill>
                  <a:schemeClr val="tx1">
                    <a:tint val="75000"/>
                  </a:schemeClr>
                </a:solidFill>
              </a:defRPr>
            </a:lvl4pPr>
            <a:lvl5pPr marL="1828923" indent="0">
              <a:buNone/>
              <a:defRPr sz="1600">
                <a:solidFill>
                  <a:schemeClr val="tx1">
                    <a:tint val="75000"/>
                  </a:schemeClr>
                </a:solidFill>
              </a:defRPr>
            </a:lvl5pPr>
            <a:lvl6pPr marL="2286153" indent="0">
              <a:buNone/>
              <a:defRPr sz="1600">
                <a:solidFill>
                  <a:schemeClr val="tx1">
                    <a:tint val="75000"/>
                  </a:schemeClr>
                </a:solidFill>
              </a:defRPr>
            </a:lvl6pPr>
            <a:lvl7pPr marL="2743385" indent="0">
              <a:buNone/>
              <a:defRPr sz="1600">
                <a:solidFill>
                  <a:schemeClr val="tx1">
                    <a:tint val="75000"/>
                  </a:schemeClr>
                </a:solidFill>
              </a:defRPr>
            </a:lvl7pPr>
            <a:lvl8pPr marL="3200615" indent="0">
              <a:buNone/>
              <a:defRPr sz="1600">
                <a:solidFill>
                  <a:schemeClr val="tx1">
                    <a:tint val="75000"/>
                  </a:schemeClr>
                </a:solidFill>
              </a:defRPr>
            </a:lvl8pPr>
            <a:lvl9pPr marL="3657847"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3E91EB2-8450-4128-807A-CA4CDB92265D}" type="datetime1">
              <a:rPr kumimoji="1" lang="ja-JP" altLang="en-US" smtClean="0"/>
              <a:t>2023/2/27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160731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6"/>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2" y="1825626"/>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3FE3D77-E371-4C47-AF30-F8D3907A6B90}" type="datetime1">
              <a:rPr kumimoji="1" lang="ja-JP" altLang="en-US" smtClean="0"/>
              <a:t>2023/2/27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054563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9" y="365127"/>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625" y="2505076"/>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5" y="1681163"/>
            <a:ext cx="4211637"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5" y="2505076"/>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1D3C6FD-6E84-4FEA-B568-34C21398436D}" type="datetime1">
              <a:rPr kumimoji="1" lang="ja-JP" altLang="en-US" smtClean="0"/>
              <a:t>2023/2/27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781838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8CFE87B-3792-4622-AE21-DD8B7DFCBEAF}" type="datetime1">
              <a:rPr kumimoji="1" lang="ja-JP" altLang="en-US" smtClean="0"/>
              <a:t>2023/2/27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0249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D29853B-0B12-47BE-B58F-AD4A20057249}" type="datetime1">
              <a:rPr kumimoji="1" lang="ja-JP" altLang="en-US" smtClean="0"/>
              <a:t>2023/2/27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1060780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638" y="987427"/>
            <a:ext cx="5014912" cy="4873625"/>
          </a:xfrm>
        </p:spPr>
        <p:txBody>
          <a:bodyPr/>
          <a:lstStyle>
            <a:lvl1pPr>
              <a:defRPr sz="3200"/>
            </a:lvl1pPr>
            <a:lvl2pPr>
              <a:defRPr sz="2800"/>
            </a:lvl2pPr>
            <a:lvl3pPr>
              <a:defRPr sz="2401"/>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DAC809C-6EBF-4493-9609-DD720C6A48DC}" type="datetime1">
              <a:rPr kumimoji="1" lang="ja-JP" altLang="en-US" smtClean="0"/>
              <a:t>2023/2/27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574568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638" y="987427"/>
            <a:ext cx="5014912" cy="4873625"/>
          </a:xfrm>
        </p:spPr>
        <p:txBody>
          <a:bodyPr/>
          <a:lstStyle>
            <a:lvl1pPr marL="0" indent="0">
              <a:buNone/>
              <a:defRPr sz="3200"/>
            </a:lvl1pPr>
            <a:lvl2pPr marL="457231" indent="0">
              <a:buNone/>
              <a:defRPr sz="2800"/>
            </a:lvl2pPr>
            <a:lvl3pPr marL="914462" indent="0">
              <a:buNone/>
              <a:defRPr sz="2401"/>
            </a:lvl3pPr>
            <a:lvl4pPr marL="1371693" indent="0">
              <a:buNone/>
              <a:defRPr sz="2000"/>
            </a:lvl4pPr>
            <a:lvl5pPr marL="1828923" indent="0">
              <a:buNone/>
              <a:defRPr sz="2000"/>
            </a:lvl5pPr>
            <a:lvl6pPr marL="2286153" indent="0">
              <a:buNone/>
              <a:defRPr sz="2000"/>
            </a:lvl6pPr>
            <a:lvl7pPr marL="2743385" indent="0">
              <a:buNone/>
              <a:defRPr sz="2000"/>
            </a:lvl7pPr>
            <a:lvl8pPr marL="3200615" indent="0">
              <a:buNone/>
              <a:defRPr sz="2000"/>
            </a:lvl8pPr>
            <a:lvl9pPr marL="3657847"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9735182-418A-4BE6-8285-17EEE25C657E}" type="datetime1">
              <a:rPr kumimoji="1" lang="ja-JP" altLang="en-US" smtClean="0"/>
              <a:t>2023/2/27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171285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9903804-B7E5-44D3-AACF-5629AE2AF7A2}" type="datetime1">
              <a:rPr kumimoji="1" lang="ja-JP" altLang="en-US" smtClean="0"/>
              <a:t>2023/2/27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253809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6"/>
            <a:ext cx="2135188"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40" y="365126"/>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04889EA-4702-4711-9FB3-6FDD0F532586}" type="datetime1">
              <a:rPr kumimoji="1" lang="ja-JP" altLang="en-US" smtClean="0"/>
              <a:t>2023/2/27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586381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9" y="1709740"/>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6279" y="4589464"/>
            <a:ext cx="8543925" cy="1500187"/>
          </a:xfrm>
        </p:spPr>
        <p:txBody>
          <a:bodyPr/>
          <a:lstStyle>
            <a:lvl1pPr marL="0" indent="0">
              <a:buNone/>
              <a:defRPr sz="2401">
                <a:solidFill>
                  <a:schemeClr val="tx1">
                    <a:tint val="75000"/>
                  </a:schemeClr>
                </a:solidFill>
              </a:defRPr>
            </a:lvl1pPr>
            <a:lvl2pPr marL="457231" indent="0">
              <a:buNone/>
              <a:defRPr sz="2000">
                <a:solidFill>
                  <a:schemeClr val="tx1">
                    <a:tint val="75000"/>
                  </a:schemeClr>
                </a:solidFill>
              </a:defRPr>
            </a:lvl2pPr>
            <a:lvl3pPr marL="914462" indent="0">
              <a:buNone/>
              <a:defRPr sz="1800">
                <a:solidFill>
                  <a:schemeClr val="tx1">
                    <a:tint val="75000"/>
                  </a:schemeClr>
                </a:solidFill>
              </a:defRPr>
            </a:lvl3pPr>
            <a:lvl4pPr marL="1371693" indent="0">
              <a:buNone/>
              <a:defRPr sz="1600">
                <a:solidFill>
                  <a:schemeClr val="tx1">
                    <a:tint val="75000"/>
                  </a:schemeClr>
                </a:solidFill>
              </a:defRPr>
            </a:lvl4pPr>
            <a:lvl5pPr marL="1828923" indent="0">
              <a:buNone/>
              <a:defRPr sz="1600">
                <a:solidFill>
                  <a:schemeClr val="tx1">
                    <a:tint val="75000"/>
                  </a:schemeClr>
                </a:solidFill>
              </a:defRPr>
            </a:lvl5pPr>
            <a:lvl6pPr marL="2286153" indent="0">
              <a:buNone/>
              <a:defRPr sz="1600">
                <a:solidFill>
                  <a:schemeClr val="tx1">
                    <a:tint val="75000"/>
                  </a:schemeClr>
                </a:solidFill>
              </a:defRPr>
            </a:lvl6pPr>
            <a:lvl7pPr marL="2743385" indent="0">
              <a:buNone/>
              <a:defRPr sz="1600">
                <a:solidFill>
                  <a:schemeClr val="tx1">
                    <a:tint val="75000"/>
                  </a:schemeClr>
                </a:solidFill>
              </a:defRPr>
            </a:lvl7pPr>
            <a:lvl8pPr marL="3200615" indent="0">
              <a:buNone/>
              <a:defRPr sz="1600">
                <a:solidFill>
                  <a:schemeClr val="tx1">
                    <a:tint val="75000"/>
                  </a:schemeClr>
                </a:solidFill>
              </a:defRPr>
            </a:lvl8pPr>
            <a:lvl9pPr marL="3657847"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140EDED-DB0F-4233-92D6-872A9F3C5A40}" type="datetime1">
              <a:rPr kumimoji="1" lang="ja-JP" altLang="en-US" smtClean="0"/>
              <a:t>2023/2/27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99382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92F0BB-CC1D-49CD-B562-01BF5B0F6B30}" type="datetime1">
              <a:rPr kumimoji="1" lang="ja-JP" altLang="en-US" smtClean="0"/>
              <a:t>2023/2/27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775925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6"/>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2" y="1825626"/>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07A30AC-C7BD-4552-B58C-53B8F3ADA5C8}" type="datetime1">
              <a:rPr kumimoji="1" lang="ja-JP" altLang="en-US" smtClean="0"/>
              <a:t>2023/2/27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250135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9" y="365127"/>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625" y="2505076"/>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5" y="1681163"/>
            <a:ext cx="4211637"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5" y="2505076"/>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0C4C954-BA43-4705-8F5B-B52FC096045A}" type="datetime1">
              <a:rPr kumimoji="1" lang="ja-JP" altLang="en-US" smtClean="0"/>
              <a:t>2023/2/27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157280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E0058DA-6FF3-4484-9582-11A4E86CA5E4}" type="datetime1">
              <a:rPr kumimoji="1" lang="ja-JP" altLang="en-US" smtClean="0"/>
              <a:t>2023/2/27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69792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3C3EEF4-9C2A-4677-B5D4-A8357ABE6F98}" type="datetime1">
              <a:rPr kumimoji="1" lang="ja-JP" altLang="en-US" smtClean="0"/>
              <a:t>2023/2/27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630008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638" y="987427"/>
            <a:ext cx="5014912" cy="4873625"/>
          </a:xfrm>
        </p:spPr>
        <p:txBody>
          <a:bodyPr/>
          <a:lstStyle>
            <a:lvl1pPr>
              <a:defRPr sz="3200"/>
            </a:lvl1pPr>
            <a:lvl2pPr>
              <a:defRPr sz="2800"/>
            </a:lvl2pPr>
            <a:lvl3pPr>
              <a:defRPr sz="2401"/>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EA80AC5-FBAD-4C86-943B-798F780E29BA}" type="datetime1">
              <a:rPr kumimoji="1" lang="ja-JP" altLang="en-US" smtClean="0"/>
              <a:t>2023/2/27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996053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638" y="987427"/>
            <a:ext cx="5014912" cy="4873625"/>
          </a:xfrm>
        </p:spPr>
        <p:txBody>
          <a:bodyPr/>
          <a:lstStyle>
            <a:lvl1pPr marL="0" indent="0">
              <a:buNone/>
              <a:defRPr sz="3200"/>
            </a:lvl1pPr>
            <a:lvl2pPr marL="457231" indent="0">
              <a:buNone/>
              <a:defRPr sz="2800"/>
            </a:lvl2pPr>
            <a:lvl3pPr marL="914462" indent="0">
              <a:buNone/>
              <a:defRPr sz="2401"/>
            </a:lvl3pPr>
            <a:lvl4pPr marL="1371693" indent="0">
              <a:buNone/>
              <a:defRPr sz="2000"/>
            </a:lvl4pPr>
            <a:lvl5pPr marL="1828923" indent="0">
              <a:buNone/>
              <a:defRPr sz="2000"/>
            </a:lvl5pPr>
            <a:lvl6pPr marL="2286153" indent="0">
              <a:buNone/>
              <a:defRPr sz="2000"/>
            </a:lvl6pPr>
            <a:lvl7pPr marL="2743385" indent="0">
              <a:buNone/>
              <a:defRPr sz="2000"/>
            </a:lvl7pPr>
            <a:lvl8pPr marL="3200615" indent="0">
              <a:buNone/>
              <a:defRPr sz="2000"/>
            </a:lvl8pPr>
            <a:lvl9pPr marL="3657847"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174178E-964C-4871-AD4B-5C93B76A706E}" type="datetime1">
              <a:rPr kumimoji="1" lang="ja-JP" altLang="en-US" smtClean="0"/>
              <a:t>2023/2/27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312933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41A595-AF4E-4327-B978-419A64FDC7C8}" type="datetime1">
              <a:rPr kumimoji="1" lang="ja-JP" altLang="en-US" smtClean="0"/>
              <a:t>2023/2/27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1896723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6"/>
            <a:ext cx="2135188"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40" y="365126"/>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2FC3D4A-95A3-4E74-8692-E023AC081106}" type="datetime1">
              <a:rPr kumimoji="1" lang="ja-JP" altLang="en-US" smtClean="0"/>
              <a:t>2023/2/27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7481960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8268119-DA10-4C98-A012-8371DAD8B7A4}" type="datetime1">
              <a:rPr kumimoji="1" lang="ja-JP" altLang="en-US" smtClean="0"/>
              <a:t>2023/2/27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507634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DC193C-A6AA-4F8E-B75A-E283545D7FE1}" type="datetime1">
              <a:rPr kumimoji="1" lang="ja-JP" altLang="en-US" smtClean="0"/>
              <a:t>2023/2/27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607399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0CDF967-EA9F-496D-AC97-D37AFE936A06}" type="datetime1">
              <a:rPr kumimoji="1" lang="ja-JP" altLang="en-US" smtClean="0"/>
              <a:t>2023/2/27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11733955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72922792-608C-485E-8A3C-B096504E97DD}" type="datetime1">
              <a:rPr kumimoji="1" lang="ja-JP" altLang="en-US" smtClean="0"/>
              <a:t>2023/2/27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09"/>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31287891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A7D37BA8-3826-40D8-BED9-46EEFB51BE4C}" type="datetime1">
              <a:rPr kumimoji="1" lang="ja-JP" altLang="en-US" smtClean="0"/>
              <a:t>2023/2/27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2"/>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38499294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9586912-7F68-4813-9D58-AD7E9C1AF93F}" type="datetime1">
              <a:rPr kumimoji="1" lang="ja-JP" altLang="en-US" smtClean="0"/>
              <a:t>2023/2/27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6105372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37699" y="113336"/>
            <a:ext cx="8543925" cy="416751"/>
          </a:xfrm>
        </p:spPr>
        <p:txBody>
          <a:bodyPr>
            <a:noAutofit/>
          </a:bodyPr>
          <a:lstStyle>
            <a:lvl1pPr>
              <a:defRPr sz="2400" b="1">
                <a:solidFill>
                  <a:schemeClr val="accent5">
                    <a:lumMod val="50000"/>
                  </a:schemeClr>
                </a:solidFill>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dirty="0"/>
          </a:p>
        </p:txBody>
      </p:sp>
    </p:spTree>
    <p:extLst>
      <p:ext uri="{BB962C8B-B14F-4D97-AF65-F5344CB8AC3E}">
        <p14:creationId xmlns:p14="http://schemas.microsoft.com/office/powerpoint/2010/main" val="3873250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930C0235-E28E-4DC9-97B7-8703B795D134}" type="datetime1">
              <a:rPr kumimoji="1" lang="ja-JP" altLang="en-US" smtClean="0"/>
              <a:t>2023/2/27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541500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B56E39F-BDA8-46DB-ADA3-DC040D7AC81B}" type="datetime1">
              <a:rPr kumimoji="1" lang="ja-JP" altLang="en-US" smtClean="0"/>
              <a:t>2023/2/27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458341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37699" y="113336"/>
            <a:ext cx="8543925" cy="416751"/>
          </a:xfrm>
        </p:spPr>
        <p:txBody>
          <a:bodyPr>
            <a:noAutofit/>
          </a:bodyPr>
          <a:lstStyle>
            <a:lvl1pPr>
              <a:defRPr sz="2400" b="1">
                <a:solidFill>
                  <a:schemeClr val="accent5">
                    <a:lumMod val="50000"/>
                  </a:schemeClr>
                </a:solidFill>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dirty="0"/>
          </a:p>
        </p:txBody>
      </p:sp>
    </p:spTree>
    <p:extLst>
      <p:ext uri="{BB962C8B-B14F-4D97-AF65-F5344CB8AC3E}">
        <p14:creationId xmlns:p14="http://schemas.microsoft.com/office/powerpoint/2010/main" val="3199548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4"/>
            <a:ext cx="8420100" cy="2387600"/>
          </a:xfrm>
        </p:spPr>
        <p:txBody>
          <a:bodyPr anchor="b"/>
          <a:lstStyle>
            <a:lvl1pPr algn="ctr">
              <a:defRPr sz="5716"/>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286"/>
            </a:lvl1pPr>
            <a:lvl2pPr marL="435529" indent="0" algn="ctr">
              <a:buNone/>
              <a:defRPr sz="1905"/>
            </a:lvl2pPr>
            <a:lvl3pPr marL="871057" indent="0" algn="ctr">
              <a:buNone/>
              <a:defRPr sz="1715"/>
            </a:lvl3pPr>
            <a:lvl4pPr marL="1306586" indent="0" algn="ctr">
              <a:buNone/>
              <a:defRPr sz="1524"/>
            </a:lvl4pPr>
            <a:lvl5pPr marL="1742115" indent="0" algn="ctr">
              <a:buNone/>
              <a:defRPr sz="1524"/>
            </a:lvl5pPr>
            <a:lvl6pPr marL="2177644" indent="0" algn="ctr">
              <a:buNone/>
              <a:defRPr sz="1524"/>
            </a:lvl6pPr>
            <a:lvl7pPr marL="2613172" indent="0" algn="ctr">
              <a:buNone/>
              <a:defRPr sz="1524"/>
            </a:lvl7pPr>
            <a:lvl8pPr marL="3048701" indent="0" algn="ctr">
              <a:buNone/>
              <a:defRPr sz="1524"/>
            </a:lvl8pPr>
            <a:lvl9pPr marL="3484230" indent="0" algn="ctr">
              <a:buNone/>
              <a:defRPr sz="152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27FF42D-F74A-42BE-8D06-C930012C13DD}" type="datetime1">
              <a:rPr kumimoji="1" lang="ja-JP" altLang="en-US" smtClean="0"/>
              <a:t>2023/2/27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320236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4"/>
            <a:ext cx="74295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1"/>
            </a:lvl1pPr>
            <a:lvl2pPr marL="457231" indent="0" algn="ctr">
              <a:buNone/>
              <a:defRPr sz="2000"/>
            </a:lvl2pPr>
            <a:lvl3pPr marL="914462" indent="0" algn="ctr">
              <a:buNone/>
              <a:defRPr sz="1800"/>
            </a:lvl3pPr>
            <a:lvl4pPr marL="1371693" indent="0" algn="ctr">
              <a:buNone/>
              <a:defRPr sz="1600"/>
            </a:lvl4pPr>
            <a:lvl5pPr marL="1828923" indent="0" algn="ctr">
              <a:buNone/>
              <a:defRPr sz="1600"/>
            </a:lvl5pPr>
            <a:lvl6pPr marL="2286153" indent="0" algn="ctr">
              <a:buNone/>
              <a:defRPr sz="1600"/>
            </a:lvl6pPr>
            <a:lvl7pPr marL="2743385" indent="0" algn="ctr">
              <a:buNone/>
              <a:defRPr sz="1600"/>
            </a:lvl7pPr>
            <a:lvl8pPr marL="3200615" indent="0" algn="ctr">
              <a:buNone/>
              <a:defRPr sz="1600"/>
            </a:lvl8pPr>
            <a:lvl9pPr marL="3657847"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0F18161-E41C-4ED7-80F6-A682DA7961B4}" type="datetime1">
              <a:rPr kumimoji="1" lang="ja-JP" altLang="en-US" smtClean="0"/>
              <a:t>2023/2/27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66617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DE538DC-7058-4791-A6AE-719D841C1532}" type="datetime1">
              <a:rPr kumimoji="1" lang="ja-JP" altLang="en-US" smtClean="0"/>
              <a:t>2023/2/27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678663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1" y="365129"/>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41" y="1825626"/>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82C8AB-D7D8-4952-BDD3-ACCC539C2D74}" type="datetime1">
              <a:rPr kumimoji="1" lang="ja-JP" altLang="en-US" smtClean="0"/>
              <a:t>2023/2/27</a:t>
            </a:fld>
            <a:endParaRPr kumimoji="1" lang="ja-JP" altLang="en-US"/>
          </a:p>
        </p:txBody>
      </p:sp>
      <p:sp>
        <p:nvSpPr>
          <p:cNvPr id="5" name="Footer Placeholder 4"/>
          <p:cNvSpPr>
            <a:spLocks noGrp="1"/>
          </p:cNvSpPr>
          <p:nvPr>
            <p:ph type="ftr" sz="quarter" idx="3"/>
          </p:nvPr>
        </p:nvSpPr>
        <p:spPr>
          <a:xfrm>
            <a:off x="3281366" y="6356354"/>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935539220"/>
      </p:ext>
    </p:extLst>
  </p:cSld>
  <p:clrMap bg1="lt1" tx1="dk1" bg2="lt2" tx2="dk2" accent1="accent1" accent2="accent2" accent3="accent3" accent4="accent4" accent5="accent5" accent6="accent6" hlink="hlink" folHlink="folHlink"/>
  <p:sldLayoutIdLst>
    <p:sldLayoutId id="2147483693" r:id="rId1"/>
    <p:sldLayoutId id="2147483661" r:id="rId2"/>
    <p:sldLayoutId id="2147483669" r:id="rId3"/>
    <p:sldLayoutId id="2147483670" r:id="rId4"/>
    <p:sldLayoutId id="2147483695" r:id="rId5"/>
    <p:sldLayoutId id="2147483703" r:id="rId6"/>
    <p:sldLayoutId id="2147483711" r:id="rId7"/>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1" y="365127"/>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41" y="1825626"/>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09ECBE-4807-427C-9296-89E03825C3A0}" type="datetime1">
              <a:rPr kumimoji="1" lang="ja-JP" altLang="en-US" smtClean="0"/>
              <a:t>2023/2/27</a:t>
            </a:fld>
            <a:endParaRPr kumimoji="1" lang="ja-JP" altLang="en-US"/>
          </a:p>
        </p:txBody>
      </p:sp>
      <p:sp>
        <p:nvSpPr>
          <p:cNvPr id="5" name="フッター プレースホルダー 4"/>
          <p:cNvSpPr>
            <a:spLocks noGrp="1"/>
          </p:cNvSpPr>
          <p:nvPr>
            <p:ph type="ftr" sz="quarter" idx="3"/>
          </p:nvPr>
        </p:nvSpPr>
        <p:spPr>
          <a:xfrm>
            <a:off x="3281366"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24325482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1" y="365127"/>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41" y="1825626"/>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7B98C9-1952-4EBE-A5A1-B7FEE7DC49D7}" type="datetime1">
              <a:rPr kumimoji="1" lang="ja-JP" altLang="en-US" smtClean="0"/>
              <a:t>2023/2/27</a:t>
            </a:fld>
            <a:endParaRPr kumimoji="1" lang="ja-JP" altLang="en-US"/>
          </a:p>
        </p:txBody>
      </p:sp>
      <p:sp>
        <p:nvSpPr>
          <p:cNvPr id="5" name="フッター プレースホルダー 4"/>
          <p:cNvSpPr>
            <a:spLocks noGrp="1"/>
          </p:cNvSpPr>
          <p:nvPr>
            <p:ph type="ftr" sz="quarter" idx="3"/>
          </p:nvPr>
        </p:nvSpPr>
        <p:spPr>
          <a:xfrm>
            <a:off x="3281366"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23976971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76E462-7917-4EE3-8488-E247D2A64489}" type="datetime1">
              <a:rPr kumimoji="1" lang="ja-JP" altLang="en-US" smtClean="0"/>
              <a:t>2023/2/27</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38859306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8" r:id="rId5"/>
    <p:sldLayoutId id="2147483710" r:id="rId6"/>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12.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36.jpe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30.xml"/><Relationship Id="rId6" Type="http://schemas.openxmlformats.org/officeDocument/2006/relationships/image" Target="../media/image10.png"/><Relationship Id="rId5" Type="http://schemas.openxmlformats.org/officeDocument/2006/relationships/image" Target="../media/image42.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chart" Target="../charts/char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chart" Target="../charts/char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chisou.go.jp/tiiki/kankyo/kaigi/sonota/sdgs_shihyou_risuto_2.pdf" TargetMode="Externa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dgindex.org/"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54.png"/><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5.png"/><Relationship Id="rId7"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30.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56.png"/><Relationship Id="rId9" Type="http://schemas.openxmlformats.org/officeDocument/2006/relationships/image" Target="../media/image1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5.xml"/><Relationship Id="rId1" Type="http://schemas.openxmlformats.org/officeDocument/2006/relationships/slideLayout" Target="../slideLayouts/slideLayout30.xml"/><Relationship Id="rId4" Type="http://schemas.openxmlformats.org/officeDocument/2006/relationships/image" Target="../media/image58.png"/></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6.xml"/><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50.xml"/><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image" Target="../media/image61.png"/><Relationship Id="rId4" Type="http://schemas.openxmlformats.org/officeDocument/2006/relationships/chart" Target="../charts/char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5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54.xml"/><Relationship Id="rId16" Type="http://schemas.openxmlformats.org/officeDocument/2006/relationships/image" Target="../media/image20.png"/><Relationship Id="rId1" Type="http://schemas.openxmlformats.org/officeDocument/2006/relationships/slideLayout" Target="../slideLayouts/slideLayout30.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6.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57.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notesSlide" Target="../notesSlides/notesSlide55.xml"/><Relationship Id="rId1" Type="http://schemas.openxmlformats.org/officeDocument/2006/relationships/slideLayout" Target="../slideLayouts/slideLayout30.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5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56.xml"/><Relationship Id="rId1" Type="http://schemas.openxmlformats.org/officeDocument/2006/relationships/slideLayout" Target="../slideLayouts/slideLayout30.xml"/><Relationship Id="rId6" Type="http://schemas.openxmlformats.org/officeDocument/2006/relationships/image" Target="../media/image20.png"/><Relationship Id="rId11" Type="http://schemas.openxmlformats.org/officeDocument/2006/relationships/image" Target="../media/image19.png"/><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17.png"/><Relationship Id="rId9" Type="http://schemas.openxmlformats.org/officeDocument/2006/relationships/image" Target="../media/image22.png"/></Relationships>
</file>

<file path=ppt/slides/_rels/slide5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7.xml"/><Relationship Id="rId1" Type="http://schemas.openxmlformats.org/officeDocument/2006/relationships/slideLayout" Target="../slideLayouts/slideLayout30.xml"/><Relationship Id="rId4" Type="http://schemas.openxmlformats.org/officeDocument/2006/relationships/image" Target="../media/image74.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6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8.xml"/><Relationship Id="rId1" Type="http://schemas.openxmlformats.org/officeDocument/2006/relationships/slideLayout" Target="../slideLayouts/slideLayout30.xml"/><Relationship Id="rId5" Type="http://schemas.openxmlformats.org/officeDocument/2006/relationships/image" Target="../media/image77.png"/><Relationship Id="rId4" Type="http://schemas.openxmlformats.org/officeDocument/2006/relationships/image" Target="../media/image76.png"/></Relationships>
</file>

<file path=ppt/slides/_rels/slide6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9.xml"/><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0.xml"/><Relationship Id="rId1" Type="http://schemas.openxmlformats.org/officeDocument/2006/relationships/slideLayout" Target="../slideLayouts/slideLayout30.xml"/><Relationship Id="rId5" Type="http://schemas.microsoft.com/office/2007/relationships/hdphoto" Target="../media/hdphoto1.wdp"/><Relationship Id="rId4" Type="http://schemas.openxmlformats.org/officeDocument/2006/relationships/image" Target="../media/image80.png"/></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6177" y="2332656"/>
            <a:ext cx="5173637" cy="3657601"/>
          </a:xfrm>
          <a:prstGeom prst="rect">
            <a:avLst/>
          </a:prstGeom>
        </p:spPr>
      </p:pic>
      <p:sp>
        <p:nvSpPr>
          <p:cNvPr id="22" name="テキスト ボックス 21"/>
          <p:cNvSpPr txBox="1"/>
          <p:nvPr/>
        </p:nvSpPr>
        <p:spPr>
          <a:xfrm>
            <a:off x="3363461" y="5803645"/>
            <a:ext cx="3179075" cy="707886"/>
          </a:xfrm>
          <a:prstGeom prst="rect">
            <a:avLst/>
          </a:prstGeom>
          <a:noFill/>
        </p:spPr>
        <p:txBody>
          <a:bodyPr wrap="none" rtlCol="0">
            <a:spAutoFit/>
          </a:bodyPr>
          <a:lstStyle/>
          <a:p>
            <a:pPr algn="ctr"/>
            <a:r>
              <a:rPr kumimoji="1" lang="ja-JP" altLang="en-US" sz="2000" dirty="0" smtClean="0">
                <a:latin typeface="Meiryo UI" panose="020B0604030504040204" pitchFamily="50" charset="-128"/>
                <a:ea typeface="Meiryo UI" panose="020B0604030504040204" pitchFamily="50" charset="-128"/>
              </a:rPr>
              <a:t>令和</a:t>
            </a:r>
            <a:r>
              <a:rPr kumimoji="1" lang="en-US" altLang="ja-JP" sz="2000" dirty="0" smtClean="0">
                <a:latin typeface="Meiryo UI" panose="020B0604030504040204" pitchFamily="50" charset="-128"/>
                <a:ea typeface="Meiryo UI" panose="020B0604030504040204" pitchFamily="50" charset="-128"/>
              </a:rPr>
              <a:t>4</a:t>
            </a:r>
            <a:r>
              <a:rPr kumimoji="1" lang="ja-JP" altLang="en-US" sz="2000" dirty="0" smtClean="0">
                <a:latin typeface="Meiryo UI" panose="020B0604030504040204" pitchFamily="50" charset="-128"/>
                <a:ea typeface="Meiryo UI" panose="020B0604030504040204" pitchFamily="50" charset="-128"/>
              </a:rPr>
              <a:t>年</a:t>
            </a:r>
            <a:r>
              <a:rPr kumimoji="1" lang="en-US" altLang="ja-JP" sz="2000" dirty="0">
                <a:latin typeface="Meiryo UI" panose="020B0604030504040204" pitchFamily="50" charset="-128"/>
                <a:ea typeface="Meiryo UI" panose="020B0604030504040204" pitchFamily="50" charset="-128"/>
              </a:rPr>
              <a:t>1</a:t>
            </a:r>
            <a:r>
              <a:rPr kumimoji="1" lang="ja-JP" altLang="en-US" sz="2000" dirty="0" smtClean="0">
                <a:latin typeface="Meiryo UI" panose="020B0604030504040204" pitchFamily="50" charset="-128"/>
                <a:ea typeface="Meiryo UI" panose="020B0604030504040204" pitchFamily="50" charset="-128"/>
              </a:rPr>
              <a:t>月</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smtClean="0">
                <a:latin typeface="Meiryo UI" panose="020B0604030504040204" pitchFamily="50" charset="-128"/>
                <a:ea typeface="Meiryo UI" panose="020B0604030504040204" pitchFamily="50" charset="-128"/>
              </a:rPr>
              <a:t>大阪府 政策企画部 企画室</a:t>
            </a:r>
            <a:endParaRPr kumimoji="1" lang="ja-JP" altLang="en-US" sz="2000"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0" y="578330"/>
            <a:ext cx="9906001" cy="1077218"/>
          </a:xfrm>
          <a:prstGeom prst="rect">
            <a:avLst/>
          </a:prstGeom>
          <a:noFill/>
        </p:spPr>
        <p:txBody>
          <a:bodyPr wrap="square" rtlCol="0">
            <a:spAutoFit/>
          </a:bodyPr>
          <a:lstStyle/>
          <a:p>
            <a:pPr algn="ctr"/>
            <a:r>
              <a:rPr kumimoji="1" lang="en-US" altLang="ja-JP" sz="3200" b="1" dirty="0">
                <a:latin typeface="Meiryo UI" panose="020B0604030504040204" pitchFamily="50" charset="-128"/>
                <a:ea typeface="Meiryo UI" panose="020B0604030504040204" pitchFamily="50" charset="-128"/>
              </a:rPr>
              <a:t>SDGs</a:t>
            </a:r>
            <a:r>
              <a:rPr kumimoji="1" lang="ja-JP" altLang="en-US" sz="3200" b="1" dirty="0">
                <a:latin typeface="Meiryo UI" panose="020B0604030504040204" pitchFamily="50" charset="-128"/>
                <a:ea typeface="Meiryo UI" panose="020B0604030504040204" pitchFamily="50" charset="-128"/>
              </a:rPr>
              <a:t>の推進に向けた</a:t>
            </a:r>
            <a:endParaRPr kumimoji="1" lang="en-US" altLang="ja-JP" sz="3200" b="1" dirty="0">
              <a:latin typeface="Meiryo UI" panose="020B0604030504040204" pitchFamily="50" charset="-128"/>
              <a:ea typeface="Meiryo UI" panose="020B0604030504040204" pitchFamily="50" charset="-128"/>
            </a:endParaRPr>
          </a:p>
          <a:p>
            <a:pPr algn="ctr"/>
            <a:r>
              <a:rPr kumimoji="1" lang="ja-JP" altLang="en-US" sz="3200" b="1" dirty="0">
                <a:latin typeface="Meiryo UI" panose="020B0604030504040204" pitchFamily="50" charset="-128"/>
                <a:ea typeface="Meiryo UI" panose="020B0604030504040204" pitchFamily="50" charset="-128"/>
              </a:rPr>
              <a:t>大阪府の取組みに</a:t>
            </a:r>
            <a:r>
              <a:rPr kumimoji="1" lang="ja-JP" altLang="en-US" sz="3200" b="1" dirty="0" smtClean="0">
                <a:latin typeface="Meiryo UI" panose="020B0604030504040204" pitchFamily="50" charset="-128"/>
                <a:ea typeface="Meiryo UI" panose="020B0604030504040204" pitchFamily="50" charset="-128"/>
              </a:rPr>
              <a:t>ついて</a:t>
            </a:r>
            <a:endParaRPr kumimoji="1" lang="en-US" altLang="ja-JP" sz="3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27407598"/>
      </p:ext>
    </p:extLst>
  </p:cSld>
  <p:clrMapOvr>
    <a:masterClrMapping/>
  </p:clrMapOvr>
  <mc:AlternateContent xmlns:mc="http://schemas.openxmlformats.org/markup-compatibility/2006" xmlns:p14="http://schemas.microsoft.com/office/powerpoint/2010/main">
    <mc:Choice Requires="p14">
      <p:transition spd="slow" p14:dur="2000" advTm="3109"/>
    </mc:Choice>
    <mc:Fallback xmlns="">
      <p:transition spd="slow" advTm="310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の</a:t>
            </a:r>
            <a:r>
              <a:rPr kumimoji="1" lang="en-US" altLang="ja-JP" sz="2000" b="1" dirty="0" smtClean="0">
                <a:latin typeface="Meiryo UI" panose="020B0604030504040204" pitchFamily="50" charset="-128"/>
                <a:ea typeface="Meiryo UI" panose="020B0604030504040204" pitchFamily="50" charset="-128"/>
              </a:rPr>
              <a:t>17</a:t>
            </a:r>
            <a:r>
              <a:rPr kumimoji="1" lang="ja-JP" altLang="en-US" sz="2000" b="1" dirty="0" smtClean="0">
                <a:latin typeface="Meiryo UI" panose="020B0604030504040204" pitchFamily="50" charset="-128"/>
                <a:ea typeface="Meiryo UI" panose="020B0604030504040204" pitchFamily="50" charset="-128"/>
              </a:rPr>
              <a:t>のゴール</a:t>
            </a:r>
            <a:endParaRPr kumimoji="1" lang="en-US" altLang="ja-JP" sz="20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386247" y="2243189"/>
            <a:ext cx="4536000" cy="4324261"/>
          </a:xfrm>
          <a:prstGeom prst="rect">
            <a:avLst/>
          </a:prstGeom>
        </p:spPr>
        <p:txBody>
          <a:bodyPr wrap="square">
            <a:spAutoFit/>
          </a:bodyPr>
          <a:lstStyle/>
          <a:p>
            <a:pPr>
              <a:lnSpc>
                <a:spcPts val="2200"/>
              </a:lnSpc>
              <a:spcAft>
                <a:spcPts val="0"/>
              </a:spcAft>
            </a:pPr>
            <a:r>
              <a:rPr lang="ja-JP" altLang="ja-JP" sz="12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前文</a:t>
            </a:r>
            <a:endPar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spcAft>
                <a:spcPts val="0"/>
              </a:spcAft>
            </a:pPr>
            <a:r>
              <a:rPr lang="ja-JP" altLang="ja-JP" sz="12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このアジェンダは、人間、地球及び繁栄のための行動計画である。これはまた、より大きな自由における普遍的な平和の強化を追求ものでもある。我々は、極端な貧困を含む、あらゆる形態と側面の貧困を撲滅することが最大の地球規模の課題であり、持続可能な開発のための不可欠な必要条件であると認識する。</a:t>
            </a: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spcAft>
                <a:spcPts val="0"/>
              </a:spcAft>
            </a:pPr>
            <a:endParaRPr lang="en-US" altLang="ja-JP" sz="12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pPr>
            <a:r>
              <a:rPr lang="ja-JP" altLang="ja-JP" sz="16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すべての国及びすべてのステークホルダーは、協同的なパートナーシップの下、この計画を実行する</a:t>
            </a:r>
            <a:r>
              <a:rPr lang="ja-JP" altLang="ja-JP" sz="1600" b="1"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我々は、人類を貧困の恐怖及び欠乏の専制から解き放ち、地球を</a:t>
            </a:r>
            <a:r>
              <a:rPr lang="ja-JP" altLang="ja-JP" sz="1200" kern="100" spc="100" dirty="0" err="1">
                <a:latin typeface="Meiryo UI" panose="020B0604030504040204" pitchFamily="50" charset="-128"/>
                <a:ea typeface="Meiryo UI" panose="020B0604030504040204" pitchFamily="50" charset="-128"/>
                <a:cs typeface="Times New Roman" panose="02020603050405020304" pitchFamily="18" charset="0"/>
              </a:rPr>
              <a:t>癒やし</a:t>
            </a: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安全にすることを決意している。</a:t>
            </a:r>
            <a:r>
              <a:rPr lang="ja-JP"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我々は、世界を持続的かつ強靱（レジリエント）な道筋に移行させるために緊急に必要な、大胆かつ変革的な手段をとることに決意している。</a:t>
            </a:r>
            <a:endParaRPr lang="en-US"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2200"/>
              </a:lnSpc>
            </a:pP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我々はこの共同の旅路に乗り出すにあたり、</a:t>
            </a:r>
            <a:r>
              <a:rPr lang="ja-JP" altLang="ja-JP" sz="16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誰一人取り残さない</a:t>
            </a:r>
            <a:r>
              <a:rPr lang="ja-JP"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ことを誓う</a:t>
            </a:r>
            <a:r>
              <a:rPr lang="ja-JP" altLang="ja-JP" sz="1200" kern="100" spc="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200" kern="100" spc="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正方形/長方形 4"/>
          <p:cNvSpPr/>
          <p:nvPr/>
        </p:nvSpPr>
        <p:spPr>
          <a:xfrm>
            <a:off x="8523088" y="776534"/>
            <a:ext cx="1010093" cy="584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仮 訳</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5185349" y="2525070"/>
            <a:ext cx="4536000" cy="3195747"/>
          </a:xfrm>
          <a:prstGeom prst="rect">
            <a:avLst/>
          </a:prstGeom>
        </p:spPr>
        <p:txBody>
          <a:bodyPr wrap="square">
            <a:spAutoFit/>
          </a:bodyPr>
          <a:lstStyle/>
          <a:p>
            <a:pPr>
              <a:lnSpc>
                <a:spcPts val="2200"/>
              </a:lnSpc>
            </a:pPr>
            <a:r>
              <a:rPr lang="ja-JP" altLang="en-US" sz="1200" dirty="0" smtClean="0">
                <a:solidFill>
                  <a:srgbClr val="000000"/>
                </a:solidFill>
                <a:latin typeface="Meiryo UI" panose="020B0604030504040204" pitchFamily="50" charset="-128"/>
                <a:ea typeface="Meiryo UI" panose="020B0604030504040204" pitchFamily="50" charset="-128"/>
              </a:rPr>
              <a:t>今日</a:t>
            </a:r>
            <a:r>
              <a:rPr lang="ja-JP" altLang="en-US" sz="1200" dirty="0">
                <a:solidFill>
                  <a:srgbClr val="000000"/>
                </a:solidFill>
                <a:latin typeface="Meiryo UI" panose="020B0604030504040204" pitchFamily="50" charset="-128"/>
                <a:ea typeface="Meiryo UI" panose="020B0604030504040204" pitchFamily="50" charset="-128"/>
              </a:rPr>
              <a:t>我々が発表する</a:t>
            </a:r>
            <a:r>
              <a:rPr lang="en-US" altLang="ja-JP" sz="1200" dirty="0">
                <a:solidFill>
                  <a:srgbClr val="000000"/>
                </a:solidFill>
                <a:latin typeface="Meiryo UI" panose="020B0604030504040204" pitchFamily="50" charset="-128"/>
                <a:ea typeface="Meiryo UI" panose="020B0604030504040204" pitchFamily="50" charset="-128"/>
              </a:rPr>
              <a:t>17</a:t>
            </a:r>
            <a:r>
              <a:rPr lang="ja-JP" altLang="en-US" sz="1200" dirty="0">
                <a:solidFill>
                  <a:srgbClr val="000000"/>
                </a:solidFill>
                <a:latin typeface="Meiryo UI" panose="020B0604030504040204" pitchFamily="50" charset="-128"/>
                <a:ea typeface="Meiryo UI" panose="020B0604030504040204" pitchFamily="50" charset="-128"/>
              </a:rPr>
              <a:t>の持続可能な開発のための目標（</a:t>
            </a:r>
            <a:r>
              <a:rPr lang="en-US" altLang="ja-JP" sz="1200" dirty="0">
                <a:solidFill>
                  <a:srgbClr val="000000"/>
                </a:solidFill>
                <a:latin typeface="Meiryo UI" panose="020B0604030504040204" pitchFamily="50" charset="-128"/>
                <a:ea typeface="Meiryo UI" panose="020B0604030504040204" pitchFamily="50" charset="-128"/>
              </a:rPr>
              <a:t>SDGs</a:t>
            </a:r>
            <a:r>
              <a:rPr lang="ja-JP" altLang="en-US" sz="1200" dirty="0">
                <a:solidFill>
                  <a:srgbClr val="000000"/>
                </a:solidFill>
                <a:latin typeface="Meiryo UI" panose="020B0604030504040204" pitchFamily="50" charset="-128"/>
                <a:ea typeface="Meiryo UI" panose="020B0604030504040204" pitchFamily="50" charset="-128"/>
              </a:rPr>
              <a:t>）と、</a:t>
            </a:r>
            <a:r>
              <a:rPr lang="en-US" altLang="ja-JP" sz="1200" dirty="0">
                <a:solidFill>
                  <a:srgbClr val="000000"/>
                </a:solidFill>
                <a:latin typeface="Meiryo UI" panose="020B0604030504040204" pitchFamily="50" charset="-128"/>
                <a:ea typeface="Meiryo UI" panose="020B0604030504040204" pitchFamily="50" charset="-128"/>
              </a:rPr>
              <a:t>169</a:t>
            </a:r>
            <a:r>
              <a:rPr lang="ja-JP" altLang="en-US" sz="1200" dirty="0">
                <a:solidFill>
                  <a:srgbClr val="000000"/>
                </a:solidFill>
                <a:latin typeface="Meiryo UI" panose="020B0604030504040204" pitchFamily="50" charset="-128"/>
                <a:ea typeface="Meiryo UI" panose="020B0604030504040204" pitchFamily="50" charset="-128"/>
              </a:rPr>
              <a:t>のターゲットは、この新しく普遍的なアジェンダの規模と野心を示している。これらの目標とターゲットは、</a:t>
            </a:r>
            <a:r>
              <a:rPr lang="ja-JP" altLang="en-US" sz="1200" dirty="0">
                <a:latin typeface="Meiryo UI" panose="020B0604030504040204" pitchFamily="50" charset="-128"/>
                <a:ea typeface="Meiryo UI" panose="020B0604030504040204" pitchFamily="50" charset="-128"/>
              </a:rPr>
              <a:t>ミレニアム開発目標（</a:t>
            </a:r>
            <a:r>
              <a:rPr lang="en-US" altLang="ja-JP" sz="1200" dirty="0">
                <a:latin typeface="Meiryo UI" panose="020B0604030504040204" pitchFamily="50" charset="-128"/>
                <a:ea typeface="Meiryo UI" panose="020B0604030504040204" pitchFamily="50" charset="-128"/>
              </a:rPr>
              <a:t>MDGs</a:t>
            </a:r>
            <a:r>
              <a:rPr lang="ja-JP" altLang="en-US" sz="1200" dirty="0">
                <a:latin typeface="Meiryo UI" panose="020B0604030504040204" pitchFamily="50" charset="-128"/>
                <a:ea typeface="Meiryo UI" panose="020B0604030504040204" pitchFamily="50" charset="-128"/>
              </a:rPr>
              <a:t>）を基にして、ミレニアム開発目標が達成で</a:t>
            </a:r>
            <a:r>
              <a:rPr lang="ja-JP" altLang="en-US" sz="1200" dirty="0">
                <a:solidFill>
                  <a:srgbClr val="000000"/>
                </a:solidFill>
                <a:latin typeface="Meiryo UI" panose="020B0604030504040204" pitchFamily="50" charset="-128"/>
                <a:ea typeface="Meiryo UI" panose="020B0604030504040204" pitchFamily="50" charset="-128"/>
              </a:rPr>
              <a:t>きなかったものを全うすることを目指すものである。これらは、すべての人々の人権を実現し、ジェンダー平等とすべての女性と女児の能力強化を達成することを目指す</a:t>
            </a:r>
            <a:r>
              <a:rPr lang="ja-JP" altLang="en-US" sz="1200" dirty="0" smtClean="0">
                <a:solidFill>
                  <a:srgbClr val="000000"/>
                </a:solidFill>
                <a:latin typeface="Meiryo UI" panose="020B0604030504040204" pitchFamily="50" charset="-128"/>
                <a:ea typeface="Meiryo UI" panose="020B0604030504040204" pitchFamily="50" charset="-128"/>
              </a:rPr>
              <a:t>。</a:t>
            </a:r>
            <a:endParaRPr lang="en-US" altLang="ja-JP" sz="1200" dirty="0" smtClean="0">
              <a:solidFill>
                <a:srgbClr val="000000"/>
              </a:solidFill>
              <a:latin typeface="Meiryo UI" panose="020B0604030504040204" pitchFamily="50" charset="-128"/>
              <a:ea typeface="Meiryo UI" panose="020B0604030504040204" pitchFamily="50" charset="-128"/>
            </a:endParaRPr>
          </a:p>
          <a:p>
            <a:pPr>
              <a:lnSpc>
                <a:spcPts val="2200"/>
              </a:lnSpc>
            </a:pPr>
            <a:r>
              <a:rPr lang="ja-JP" altLang="en-US" sz="1200" dirty="0" smtClean="0">
                <a:solidFill>
                  <a:srgbClr val="FF0000"/>
                </a:solidFill>
                <a:latin typeface="Meiryo UI" panose="020B0604030504040204" pitchFamily="50" charset="-128"/>
                <a:ea typeface="Meiryo UI" panose="020B0604030504040204" pitchFamily="50" charset="-128"/>
              </a:rPr>
              <a:t>これら</a:t>
            </a:r>
            <a:r>
              <a:rPr lang="ja-JP" altLang="en-US" sz="1200" dirty="0">
                <a:solidFill>
                  <a:srgbClr val="FF0000"/>
                </a:solidFill>
                <a:latin typeface="Meiryo UI" panose="020B0604030504040204" pitchFamily="50" charset="-128"/>
                <a:ea typeface="Meiryo UI" panose="020B0604030504040204" pitchFamily="50" charset="-128"/>
              </a:rPr>
              <a:t>の目標及びターゲットは、統合され不可分のものであり、持続可能な開発の三側面、すなわち</a:t>
            </a:r>
            <a:r>
              <a:rPr lang="ja-JP" altLang="en-US" sz="1600" b="1" u="sng" dirty="0">
                <a:solidFill>
                  <a:srgbClr val="FF0000"/>
                </a:solidFill>
                <a:latin typeface="Meiryo UI" panose="020B0604030504040204" pitchFamily="50" charset="-128"/>
                <a:ea typeface="Meiryo UI" panose="020B0604030504040204" pitchFamily="50" charset="-128"/>
              </a:rPr>
              <a:t>経済、社会及び環境の三側面を調和させるものである。</a:t>
            </a:r>
          </a:p>
          <a:p>
            <a:pPr>
              <a:lnSpc>
                <a:spcPts val="2200"/>
              </a:lnSpc>
            </a:pPr>
            <a:r>
              <a:rPr lang="ja-JP" altLang="en-US" sz="1200" dirty="0">
                <a:solidFill>
                  <a:srgbClr val="000000"/>
                </a:solidFill>
                <a:latin typeface="Meiryo UI" panose="020B0604030504040204" pitchFamily="50" charset="-128"/>
                <a:ea typeface="Meiryo UI" panose="020B0604030504040204" pitchFamily="50" charset="-128"/>
              </a:rPr>
              <a:t>これらの目標及びターゲットは、人類及び地球にとり極めて重要な分野で、向こう</a:t>
            </a:r>
            <a:r>
              <a:rPr lang="en-US" altLang="ja-JP" sz="1200" dirty="0">
                <a:solidFill>
                  <a:srgbClr val="000000"/>
                </a:solidFill>
                <a:latin typeface="Meiryo UI" panose="020B0604030504040204" pitchFamily="50" charset="-128"/>
                <a:ea typeface="Meiryo UI" panose="020B0604030504040204" pitchFamily="50" charset="-128"/>
              </a:rPr>
              <a:t>15</a:t>
            </a:r>
            <a:r>
              <a:rPr lang="ja-JP" altLang="en-US" sz="1200" dirty="0">
                <a:solidFill>
                  <a:srgbClr val="000000"/>
                </a:solidFill>
                <a:latin typeface="Meiryo UI" panose="020B0604030504040204" pitchFamily="50" charset="-128"/>
                <a:ea typeface="Meiryo UI" panose="020B0604030504040204" pitchFamily="50" charset="-128"/>
              </a:rPr>
              <a:t>年間にわたり、行動を促進するものになろう。</a:t>
            </a:r>
            <a:endParaRPr lang="ja-JP" altLang="en-US" sz="1200" dirty="0">
              <a:latin typeface="Meiryo UI" panose="020B0604030504040204" pitchFamily="50" charset="-128"/>
              <a:ea typeface="Meiryo UI" panose="020B0604030504040204" pitchFamily="50" charset="-128"/>
            </a:endParaRPr>
          </a:p>
        </p:txBody>
      </p:sp>
      <p:sp>
        <p:nvSpPr>
          <p:cNvPr id="7" name="正方形/長方形 6"/>
          <p:cNvSpPr/>
          <p:nvPr/>
        </p:nvSpPr>
        <p:spPr>
          <a:xfrm>
            <a:off x="172028" y="1330729"/>
            <a:ext cx="9554408" cy="723275"/>
          </a:xfrm>
          <a:prstGeom prst="rect">
            <a:avLst/>
          </a:prstGeom>
        </p:spPr>
        <p:txBody>
          <a:bodyPr wrap="square">
            <a:spAutoFit/>
          </a:bodyPr>
          <a:lstStyle/>
          <a:p>
            <a:pPr>
              <a:spcAft>
                <a:spcPts val="0"/>
              </a:spcAft>
            </a:pP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2015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年</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9</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月</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日第</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70</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回国連総会で採択</a:t>
            </a:r>
            <a:endParaRPr lang="en-US" altLang="ja-JP" sz="12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spcBef>
                <a:spcPts val="600"/>
              </a:spcBef>
              <a:spcAft>
                <a:spcPts val="0"/>
              </a:spcAft>
            </a:pPr>
            <a:r>
              <a:rPr lang="ja-JP" altLang="ja-JP" sz="23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我々</a:t>
            </a:r>
            <a:r>
              <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の世界を変革する</a:t>
            </a:r>
            <a:r>
              <a:rPr lang="ja-JP" altLang="ja-JP" sz="23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：持続</a:t>
            </a:r>
            <a:r>
              <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可能な開発のための</a:t>
            </a:r>
            <a:r>
              <a:rPr lang="en-US"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2030</a:t>
            </a:r>
            <a:r>
              <a:rPr lang="ja-JP" altLang="ja-JP" sz="23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アジェンダ</a:t>
            </a:r>
            <a:r>
              <a:rPr lang="ja-JP" altLang="en-US" sz="23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（抜粋）</a:t>
            </a:r>
            <a:endPar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p:txBody>
      </p:sp>
      <p:sp>
        <p:nvSpPr>
          <p:cNvPr id="9" name="Shape 323"/>
          <p:cNvSpPr txBox="1">
            <a:spLocks/>
          </p:cNvSpPr>
          <p:nvPr/>
        </p:nvSpPr>
        <p:spPr>
          <a:xfrm>
            <a:off x="7096521" y="6029217"/>
            <a:ext cx="2853134" cy="16136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出典</a:t>
            </a:r>
            <a:r>
              <a:rPr lang="ja-JP" altLang="en-US" sz="1050"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：国際連合広報センターホーム</a:t>
            </a:r>
            <a:r>
              <a:rPr lang="ja-JP" alt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ページ</a:t>
            </a:r>
            <a:endParaRPr 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sp>
        <p:nvSpPr>
          <p:cNvPr id="10" name="スライド番号プレースホルダー 6"/>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9</a:t>
            </a:fld>
            <a:endParaRPr kumimoji="1" lang="ja-JP" altLang="en-US" sz="1200"/>
          </a:p>
        </p:txBody>
      </p:sp>
    </p:spTree>
    <p:extLst>
      <p:ext uri="{BB962C8B-B14F-4D97-AF65-F5344CB8AC3E}">
        <p14:creationId xmlns:p14="http://schemas.microsoft.com/office/powerpoint/2010/main" val="1448277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262462" y="742310"/>
          <a:ext cx="4519088" cy="5768640"/>
        </p:xfrm>
        <a:graphic>
          <a:graphicData uri="http://schemas.openxmlformats.org/drawingml/2006/table">
            <a:tbl>
              <a:tblPr firstRow="1" bandRow="1">
                <a:tableStyleId>{BC89EF96-8CEA-46FF-86C4-4CE0E7609802}</a:tableStyleId>
              </a:tblPr>
              <a:tblGrid>
                <a:gridCol w="1646800">
                  <a:extLst>
                    <a:ext uri="{9D8B030D-6E8A-4147-A177-3AD203B41FA5}">
                      <a16:colId xmlns:a16="http://schemas.microsoft.com/office/drawing/2014/main" val="20000"/>
                    </a:ext>
                  </a:extLst>
                </a:gridCol>
                <a:gridCol w="2872288">
                  <a:extLst>
                    <a:ext uri="{9D8B030D-6E8A-4147-A177-3AD203B41FA5}">
                      <a16:colId xmlns:a16="http://schemas.microsoft.com/office/drawing/2014/main" val="20001"/>
                    </a:ext>
                  </a:extLst>
                </a:gridCol>
              </a:tblGrid>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①</a:t>
                      </a:r>
                      <a:r>
                        <a:rPr lang="zh-TW" altLang="en-US" sz="1400" b="1" u="none" strike="noStrike" dirty="0">
                          <a:effectLst/>
                          <a:latin typeface="Meiryo UI" panose="020B0604030504040204" pitchFamily="50" charset="-128"/>
                          <a:ea typeface="Meiryo UI" panose="020B0604030504040204" pitchFamily="50" charset="-128"/>
                        </a:rPr>
                        <a:t>貧困</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あらゆる場所のあらゆる形態の貧困を終わらせる。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②</a:t>
                      </a:r>
                      <a:r>
                        <a:rPr lang="zh-TW" altLang="en-US" sz="1400" b="1" u="none" strike="noStrike" dirty="0">
                          <a:effectLst/>
                          <a:latin typeface="Meiryo UI" panose="020B0604030504040204" pitchFamily="50" charset="-128"/>
                          <a:ea typeface="Meiryo UI" panose="020B0604030504040204" pitchFamily="50" charset="-128"/>
                        </a:rPr>
                        <a:t>飢餓</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飢餓を終わらせ、食料安全保障及び栄養改善を実現し、持続可能な農業を促進する。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③</a:t>
                      </a:r>
                      <a:r>
                        <a:rPr lang="zh-TW" altLang="en-US" sz="1400" b="1" u="none" strike="noStrike" dirty="0">
                          <a:effectLst/>
                          <a:latin typeface="Meiryo UI" panose="020B0604030504040204" pitchFamily="50" charset="-128"/>
                          <a:ea typeface="Meiryo UI" panose="020B0604030504040204" pitchFamily="50" charset="-128"/>
                        </a:rPr>
                        <a:t>保健</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あらゆる年齢のすべての人々の健康的な生活を確保し、福祉を促進する。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④</a:t>
                      </a:r>
                      <a:r>
                        <a:rPr lang="zh-TW" altLang="en-US" sz="1400" b="1" u="none" strike="noStrike" dirty="0">
                          <a:effectLst/>
                          <a:latin typeface="Meiryo UI" panose="020B0604030504040204" pitchFamily="50" charset="-128"/>
                          <a:ea typeface="Meiryo UI" panose="020B0604030504040204" pitchFamily="50" charset="-128"/>
                        </a:rPr>
                        <a:t>教育</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すべての人に包摂的かつ公正な質の高い教育を確保し、生涯学習の機会を促進する。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⑤ジェンダー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ジェンダー平等を達成し、すべての女性及び女児の能力強化を行う。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⑥水・衛生</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すべての人々の水と衛生の利用可能性と持続可能な管理を確保する。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⑦エネルギー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すべての人々の、安価かつ信頼できる持続可能な近代的エネルギーへのアクセスを確保する。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80352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⑧経済成長と</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雇用</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包摂的かつ持続可能な経済成長及びすべての人々の完全かつ生産的な雇用と働きがいのある人間らしい雇用</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ディーセント・ワーク</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648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⑨インフラ、産業化、</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イノベーション</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強靱（レジリエント）なインフラ構築、</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包摂的かつ持続可能な産業化の</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促進及びイノベーションの推進を図る。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4" name="表 3"/>
          <p:cNvGraphicFramePr>
            <a:graphicFrameLocks noGrp="1"/>
          </p:cNvGraphicFramePr>
          <p:nvPr/>
        </p:nvGraphicFramePr>
        <p:xfrm>
          <a:off x="5126733" y="742310"/>
          <a:ext cx="4634114" cy="5097480"/>
        </p:xfrm>
        <a:graphic>
          <a:graphicData uri="http://schemas.openxmlformats.org/drawingml/2006/table">
            <a:tbl>
              <a:tblPr firstRow="1" bandRow="1">
                <a:tableStyleId>{BC89EF96-8CEA-46FF-86C4-4CE0E7609802}</a:tableStyleId>
              </a:tblPr>
              <a:tblGrid>
                <a:gridCol w="1111468">
                  <a:extLst>
                    <a:ext uri="{9D8B030D-6E8A-4147-A177-3AD203B41FA5}">
                      <a16:colId xmlns:a16="http://schemas.microsoft.com/office/drawing/2014/main" val="20000"/>
                    </a:ext>
                  </a:extLst>
                </a:gridCol>
                <a:gridCol w="3522646">
                  <a:extLst>
                    <a:ext uri="{9D8B030D-6E8A-4147-A177-3AD203B41FA5}">
                      <a16:colId xmlns:a16="http://schemas.microsoft.com/office/drawing/2014/main" val="20001"/>
                    </a:ext>
                  </a:extLst>
                </a:gridCol>
              </a:tblGrid>
              <a:tr h="3920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⑩</a:t>
                      </a:r>
                      <a:r>
                        <a:rPr lang="zh-TW" altLang="en-US" sz="1400" b="1" u="none" strike="noStrike" dirty="0">
                          <a:effectLst/>
                          <a:latin typeface="Meiryo UI" panose="020B0604030504040204" pitchFamily="50" charset="-128"/>
                          <a:ea typeface="Meiryo UI" panose="020B0604030504040204" pitchFamily="50" charset="-128"/>
                        </a:rPr>
                        <a:t>不平等</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各国内及び各国間の不平等を是正する。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76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⑪持続可能　</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な都市</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包摂的で安全かつ強靱</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レジリエント）で</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持続可能な都市及び人間居住を実現する。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40000">
                <a:tc>
                  <a:txBody>
                    <a:bodyPr/>
                    <a:lstStyle/>
                    <a:p>
                      <a:pPr algn="l" fontAlgn="ctr"/>
                      <a:r>
                        <a:rPr lang="ja-JP" altLang="en-US" sz="1400" b="1" u="none" strike="noStrike" spc="-150" dirty="0">
                          <a:effectLst/>
                          <a:latin typeface="Meiryo UI" panose="020B0604030504040204" pitchFamily="50" charset="-128"/>
                          <a:ea typeface="Meiryo UI" panose="020B0604030504040204" pitchFamily="50" charset="-128"/>
                        </a:rPr>
                        <a:t>⑫持続可能な</a:t>
                      </a:r>
                      <a:endParaRPr lang="en-US" altLang="ja-JP" sz="1400" b="1" u="none" strike="noStrike" spc="-150" dirty="0">
                        <a:effectLst/>
                        <a:latin typeface="Meiryo UI" panose="020B0604030504040204" pitchFamily="50" charset="-128"/>
                        <a:ea typeface="Meiryo UI" panose="020B0604030504040204" pitchFamily="50" charset="-128"/>
                      </a:endParaRPr>
                    </a:p>
                    <a:p>
                      <a:pPr algn="l" fontAlgn="ctr"/>
                      <a:r>
                        <a:rPr lang="ja-JP" altLang="en-US" sz="1400" b="1" u="none" strike="noStrike" spc="-150" dirty="0">
                          <a:effectLst/>
                          <a:latin typeface="Meiryo UI" panose="020B0604030504040204" pitchFamily="50" charset="-128"/>
                          <a:ea typeface="Meiryo UI" panose="020B0604030504040204" pitchFamily="50" charset="-128"/>
                        </a:rPr>
                        <a:t>　生産と消費</a:t>
                      </a:r>
                      <a:endParaRPr lang="ja-JP" altLang="en-US" sz="1400" b="1"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持続可能な生産消費形態を確保する。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⑬</a:t>
                      </a:r>
                      <a:r>
                        <a:rPr lang="zh-TW" altLang="en-US" sz="1400" b="1" u="none" strike="noStrike" dirty="0">
                          <a:effectLst/>
                          <a:latin typeface="Meiryo UI" panose="020B0604030504040204" pitchFamily="50" charset="-128"/>
                          <a:ea typeface="Meiryo UI" panose="020B0604030504040204" pitchFamily="50" charset="-128"/>
                        </a:rPr>
                        <a:t>気候変動</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気候変動及びその影響を軽減するための緊急対策を講じる。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⑭</a:t>
                      </a:r>
                      <a:r>
                        <a:rPr lang="zh-TW" altLang="en-US" sz="1400" b="1" u="none" strike="noStrike" dirty="0">
                          <a:effectLst/>
                          <a:latin typeface="Meiryo UI" panose="020B0604030504040204" pitchFamily="50" charset="-128"/>
                          <a:ea typeface="Meiryo UI" panose="020B0604030504040204" pitchFamily="50" charset="-128"/>
                        </a:rPr>
                        <a:t>海洋資源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持続可能な開発のために海洋・海洋資源を保全し、持続可能な形で利用する。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90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⑮</a:t>
                      </a:r>
                      <a:r>
                        <a:rPr lang="zh-TW" altLang="en-US" sz="1400" b="1" u="none" strike="noStrike" dirty="0">
                          <a:effectLst/>
                          <a:latin typeface="Meiryo UI" panose="020B0604030504040204" pitchFamily="50" charset="-128"/>
                          <a:ea typeface="Meiryo UI" panose="020B0604030504040204" pitchFamily="50" charset="-128"/>
                        </a:rPr>
                        <a:t>陸上資源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陸域生態系の保護、回復、持続可能な利用の推進、持続可能な森林の経営、砂漠化への対処、ならびに土地の劣化の阻止・回復及び生物多様性の損失を阻止する。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1044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⑯</a:t>
                      </a:r>
                      <a:r>
                        <a:rPr lang="zh-TW" altLang="en-US" sz="1400" b="1" u="none" strike="noStrike" dirty="0">
                          <a:effectLst/>
                          <a:latin typeface="Meiryo UI" panose="020B0604030504040204" pitchFamily="50" charset="-128"/>
                          <a:ea typeface="Meiryo UI" panose="020B0604030504040204" pitchFamily="50" charset="-128"/>
                        </a:rPr>
                        <a:t>平和</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持続可能な開発のための平和で包摂的な社会を促進し、すべての人々に司法へのアクセスを提供し、あらゆるレベルにおいて効果的で説明責任のある包摂的な制度を構築する。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⑰</a:t>
                      </a:r>
                      <a:r>
                        <a:rPr lang="zh-TW" altLang="en-US" sz="1400" b="1" u="none" strike="noStrike" dirty="0">
                          <a:effectLst/>
                          <a:latin typeface="Meiryo UI" panose="020B0604030504040204" pitchFamily="50" charset="-128"/>
                          <a:ea typeface="Meiryo UI" panose="020B0604030504040204" pitchFamily="50" charset="-128"/>
                        </a:rPr>
                        <a:t>実施手段</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持続可能な開発のための実施手段を強化し、グローバル・パートナーシップを活性化する。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4781550" y="5951035"/>
            <a:ext cx="5089619" cy="253916"/>
          </a:xfrm>
          <a:prstGeom prst="rect">
            <a:avLst/>
          </a:prstGeom>
          <a:noFill/>
        </p:spPr>
        <p:txBody>
          <a:bodyPr wrap="square" rtlCol="0">
            <a:spAutoFit/>
          </a:bodyPr>
          <a:lstStyle/>
          <a:p>
            <a:pPr algn="r"/>
            <a:r>
              <a:rPr lang="ja-JP" altLang="en-US" sz="1050" dirty="0">
                <a:latin typeface="+mn-ea"/>
              </a:rPr>
              <a:t>（出典）外務省　「持続可能な開発のための</a:t>
            </a:r>
            <a:r>
              <a:rPr lang="en-US" altLang="ja-JP" sz="1050" dirty="0">
                <a:latin typeface="+mn-ea"/>
              </a:rPr>
              <a:t>2030</a:t>
            </a:r>
            <a:r>
              <a:rPr lang="ja-JP" altLang="en-US" sz="1050" dirty="0">
                <a:latin typeface="+mn-ea"/>
              </a:rPr>
              <a:t>アジェンダ（仮訳）」</a:t>
            </a:r>
          </a:p>
        </p:txBody>
      </p:sp>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の</a:t>
            </a:r>
            <a:r>
              <a:rPr kumimoji="1" lang="en-US" altLang="ja-JP" sz="2000" b="1" dirty="0" smtClean="0">
                <a:latin typeface="Meiryo UI" panose="020B0604030504040204" pitchFamily="50" charset="-128"/>
                <a:ea typeface="Meiryo UI" panose="020B0604030504040204" pitchFamily="50" charset="-128"/>
              </a:rPr>
              <a:t>17</a:t>
            </a:r>
            <a:r>
              <a:rPr kumimoji="1" lang="ja-JP" altLang="en-US" sz="2000" b="1" dirty="0" smtClean="0">
                <a:latin typeface="Meiryo UI" panose="020B0604030504040204" pitchFamily="50" charset="-128"/>
                <a:ea typeface="Meiryo UI" panose="020B0604030504040204" pitchFamily="50" charset="-128"/>
              </a:rPr>
              <a:t>のゴール</a:t>
            </a:r>
            <a:endParaRPr kumimoji="1" lang="en-US" altLang="ja-JP" sz="2000" b="1" dirty="0">
              <a:latin typeface="Meiryo UI" panose="020B0604030504040204" pitchFamily="50" charset="-128"/>
              <a:ea typeface="Meiryo UI" panose="020B0604030504040204" pitchFamily="50" charset="-128"/>
            </a:endParaRPr>
          </a:p>
        </p:txBody>
      </p:sp>
      <p:sp>
        <p:nvSpPr>
          <p:cNvPr id="6" name="スライド番号プレースホルダー 8"/>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10</a:t>
            </a:fld>
            <a:endParaRPr kumimoji="1" lang="ja-JP" altLang="en-US" sz="1200" dirty="0"/>
          </a:p>
        </p:txBody>
      </p:sp>
    </p:spTree>
    <p:extLst>
      <p:ext uri="{BB962C8B-B14F-4D97-AF65-F5344CB8AC3E}">
        <p14:creationId xmlns:p14="http://schemas.microsoft.com/office/powerpoint/2010/main" val="4142653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の</a:t>
            </a:r>
            <a:r>
              <a:rPr kumimoji="1" lang="en-US" altLang="ja-JP" sz="2000" b="1" dirty="0" smtClean="0">
                <a:latin typeface="Meiryo UI" panose="020B0604030504040204" pitchFamily="50" charset="-128"/>
                <a:ea typeface="Meiryo UI" panose="020B0604030504040204" pitchFamily="50" charset="-128"/>
              </a:rPr>
              <a:t>17</a:t>
            </a:r>
            <a:r>
              <a:rPr kumimoji="1" lang="ja-JP" altLang="en-US" sz="2000" b="1" dirty="0" smtClean="0">
                <a:latin typeface="Meiryo UI" panose="020B0604030504040204" pitchFamily="50" charset="-128"/>
                <a:ea typeface="Meiryo UI" panose="020B0604030504040204" pitchFamily="50" charset="-128"/>
              </a:rPr>
              <a:t>のゴール（５つの</a:t>
            </a:r>
            <a:r>
              <a:rPr kumimoji="1" lang="en-US" altLang="ja-JP" sz="2000" b="1" dirty="0" smtClean="0">
                <a:latin typeface="Meiryo UI" panose="020B0604030504040204" pitchFamily="50" charset="-128"/>
                <a:ea typeface="Meiryo UI" panose="020B0604030504040204" pitchFamily="50" charset="-128"/>
              </a:rPr>
              <a:t>P)</a:t>
            </a:r>
            <a:endParaRPr kumimoji="1" lang="en-US" altLang="ja-JP" sz="2000" b="1"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3397" y="5884081"/>
            <a:ext cx="765888" cy="765888"/>
          </a:xfrm>
          <a:prstGeom prst="rect">
            <a:avLst/>
          </a:prstGeom>
        </p:spPr>
      </p:pic>
      <p:grpSp>
        <p:nvGrpSpPr>
          <p:cNvPr id="7" name="グループ化 6"/>
          <p:cNvGrpSpPr/>
          <p:nvPr/>
        </p:nvGrpSpPr>
        <p:grpSpPr>
          <a:xfrm>
            <a:off x="694489" y="779545"/>
            <a:ext cx="2424796" cy="1647865"/>
            <a:chOff x="801132" y="1613073"/>
            <a:chExt cx="2424796" cy="1647865"/>
          </a:xfrm>
        </p:grpSpPr>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132" y="1613073"/>
              <a:ext cx="765888" cy="765888"/>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30586" y="1613073"/>
              <a:ext cx="765888" cy="765888"/>
            </a:xfrm>
            <a:prstGeom prst="rect">
              <a:avLst/>
            </a:prstGeom>
          </p:spPr>
        </p:pic>
        <p:pic>
          <p:nvPicPr>
            <p:cNvPr id="11" name="図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60040" y="1613073"/>
              <a:ext cx="765888" cy="765888"/>
            </a:xfrm>
            <a:prstGeom prst="rect">
              <a:avLst/>
            </a:prstGeom>
          </p:spPr>
        </p:pic>
        <p:pic>
          <p:nvPicPr>
            <p:cNvPr id="12" name="図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1132" y="2495050"/>
              <a:ext cx="765888" cy="765888"/>
            </a:xfrm>
            <a:prstGeom prst="rect">
              <a:avLst/>
            </a:prstGeom>
          </p:spPr>
        </p:pic>
        <p:pic>
          <p:nvPicPr>
            <p:cNvPr id="13" name="図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30586" y="2495050"/>
              <a:ext cx="765888" cy="765888"/>
            </a:xfrm>
            <a:prstGeom prst="rect">
              <a:avLst/>
            </a:prstGeom>
          </p:spPr>
        </p:pic>
        <p:pic>
          <p:nvPicPr>
            <p:cNvPr id="14" name="図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460040" y="2495050"/>
              <a:ext cx="765888" cy="765888"/>
            </a:xfrm>
            <a:prstGeom prst="rect">
              <a:avLst/>
            </a:prstGeom>
          </p:spPr>
        </p:pic>
      </p:grpSp>
      <p:grpSp>
        <p:nvGrpSpPr>
          <p:cNvPr id="15" name="グループ化 14"/>
          <p:cNvGrpSpPr/>
          <p:nvPr/>
        </p:nvGrpSpPr>
        <p:grpSpPr>
          <a:xfrm>
            <a:off x="7307969" y="1493167"/>
            <a:ext cx="2424796" cy="1648671"/>
            <a:chOff x="8801100" y="1612267"/>
            <a:chExt cx="2424796" cy="1648671"/>
          </a:xfrm>
        </p:grpSpPr>
        <p:pic>
          <p:nvPicPr>
            <p:cNvPr id="16" name="図 1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01100" y="1613879"/>
              <a:ext cx="765888" cy="765888"/>
            </a:xfrm>
            <a:prstGeom prst="rect">
              <a:avLst/>
            </a:prstGeom>
          </p:spPr>
        </p:pic>
        <p:pic>
          <p:nvPicPr>
            <p:cNvPr id="17" name="図 1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630554" y="1612267"/>
              <a:ext cx="765888" cy="765888"/>
            </a:xfrm>
            <a:prstGeom prst="rect">
              <a:avLst/>
            </a:prstGeom>
          </p:spPr>
        </p:pic>
        <p:pic>
          <p:nvPicPr>
            <p:cNvPr id="18" name="図 1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801100" y="2495050"/>
              <a:ext cx="765888" cy="765888"/>
            </a:xfrm>
            <a:prstGeom prst="rect">
              <a:avLst/>
            </a:prstGeom>
          </p:spPr>
        </p:pic>
        <p:pic>
          <p:nvPicPr>
            <p:cNvPr id="19" name="図 1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630554" y="2493438"/>
              <a:ext cx="765888" cy="765888"/>
            </a:xfrm>
            <a:prstGeom prst="rect">
              <a:avLst/>
            </a:prstGeom>
          </p:spPr>
        </p:pic>
        <p:pic>
          <p:nvPicPr>
            <p:cNvPr id="20" name="図 1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60008" y="2493438"/>
              <a:ext cx="765888" cy="765888"/>
            </a:xfrm>
            <a:prstGeom prst="rect">
              <a:avLst/>
            </a:prstGeom>
          </p:spPr>
        </p:pic>
      </p:grpSp>
      <p:grpSp>
        <p:nvGrpSpPr>
          <p:cNvPr id="21" name="グループ化 20"/>
          <p:cNvGrpSpPr/>
          <p:nvPr/>
        </p:nvGrpSpPr>
        <p:grpSpPr>
          <a:xfrm>
            <a:off x="81431" y="3687715"/>
            <a:ext cx="2417192" cy="1653610"/>
            <a:chOff x="804934" y="3656179"/>
            <a:chExt cx="2417192" cy="1653610"/>
          </a:xfrm>
        </p:grpSpPr>
        <p:pic>
          <p:nvPicPr>
            <p:cNvPr id="22" name="図 2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30586" y="3656179"/>
              <a:ext cx="765888" cy="765888"/>
            </a:xfrm>
            <a:prstGeom prst="rect">
              <a:avLst/>
            </a:prstGeom>
          </p:spPr>
        </p:pic>
        <p:pic>
          <p:nvPicPr>
            <p:cNvPr id="23" name="図 2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4934" y="4538156"/>
              <a:ext cx="765888" cy="765888"/>
            </a:xfrm>
            <a:prstGeom prst="rect">
              <a:avLst/>
            </a:prstGeom>
          </p:spPr>
        </p:pic>
        <p:pic>
          <p:nvPicPr>
            <p:cNvPr id="24" name="図 2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630586" y="4538156"/>
              <a:ext cx="765888" cy="765888"/>
            </a:xfrm>
            <a:prstGeom prst="rect">
              <a:avLst/>
            </a:prstGeom>
          </p:spPr>
        </p:pic>
        <p:pic>
          <p:nvPicPr>
            <p:cNvPr id="25" name="図 2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456238" y="4543901"/>
              <a:ext cx="765888" cy="765888"/>
            </a:xfrm>
            <a:prstGeom prst="rect">
              <a:avLst/>
            </a:prstGeom>
          </p:spPr>
        </p:pic>
      </p:grpSp>
      <p:pic>
        <p:nvPicPr>
          <p:cNvPr id="26" name="図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922683" y="5884081"/>
            <a:ext cx="765888" cy="765888"/>
          </a:xfrm>
          <a:prstGeom prst="rect">
            <a:avLst/>
          </a:prstGeom>
        </p:spPr>
      </p:pic>
      <p:pic>
        <p:nvPicPr>
          <p:cNvPr id="27" name="Picture 7" descr="C:\Users\sakurai kazuko\Desktop\SustDevWheel-01_JAN_v1B.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590496" y="1503810"/>
            <a:ext cx="4717473" cy="5030876"/>
          </a:xfrm>
          <a:prstGeom prst="rect">
            <a:avLst/>
          </a:prstGeom>
          <a:noFill/>
          <a:extLst>
            <a:ext uri="{909E8E84-426E-40DD-AFC4-6F175D3DCCD1}">
              <a14:hiddenFill xmlns:a14="http://schemas.microsoft.com/office/drawing/2010/main">
                <a:solidFill>
                  <a:srgbClr val="FFFFFF"/>
                </a:solidFill>
              </a14:hiddenFill>
            </a:ext>
          </a:extLst>
        </p:spPr>
      </p:pic>
      <p:sp>
        <p:nvSpPr>
          <p:cNvPr id="28" name="スライド番号プレースホルダー 8"/>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11</a:t>
            </a:fld>
            <a:endParaRPr kumimoji="1" lang="ja-JP" altLang="en-US" sz="1200" dirty="0"/>
          </a:p>
        </p:txBody>
      </p:sp>
    </p:spTree>
    <p:extLst>
      <p:ext uri="{BB962C8B-B14F-4D97-AF65-F5344CB8AC3E}">
        <p14:creationId xmlns:p14="http://schemas.microsoft.com/office/powerpoint/2010/main" val="1936785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に取組む際のポイント</a:t>
            </a:r>
            <a:endParaRPr kumimoji="1" lang="en-US" altLang="ja-JP" sz="2000" b="1" dirty="0">
              <a:latin typeface="Meiryo UI" panose="020B0604030504040204" pitchFamily="50" charset="-128"/>
              <a:ea typeface="Meiryo UI" panose="020B0604030504040204" pitchFamily="50" charset="-128"/>
            </a:endParaRPr>
          </a:p>
        </p:txBody>
      </p:sp>
      <p:sp>
        <p:nvSpPr>
          <p:cNvPr id="5" name="正方形/長方形 4"/>
          <p:cNvSpPr/>
          <p:nvPr/>
        </p:nvSpPr>
        <p:spPr>
          <a:xfrm>
            <a:off x="506760" y="1449030"/>
            <a:ext cx="8892480" cy="4189770"/>
          </a:xfrm>
          <a:prstGeom prst="rect">
            <a:avLst/>
          </a:prstGeom>
        </p:spPr>
        <p:style>
          <a:lnRef idx="2">
            <a:schemeClr val="accent5"/>
          </a:lnRef>
          <a:fillRef idx="1">
            <a:schemeClr val="lt1"/>
          </a:fillRef>
          <a:effectRef idx="0">
            <a:schemeClr val="accent5"/>
          </a:effectRef>
          <a:fontRef idx="minor">
            <a:schemeClr val="dk1"/>
          </a:fontRef>
        </p:style>
        <p:txBody>
          <a:bodyPr wrap="square" anchor="ctr">
            <a:noAutofit/>
          </a:bodyPr>
          <a:lstStyle/>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は世界共通の言語</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②経済、社会、環境の統合的解決</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③誰一人取り残さない</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④横串の視点</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⑤バックキャスティング</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⑥ルールを決めた必達目標ではなく、各主体がめざすべき目標を</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作る</a:t>
            </a:r>
          </a:p>
        </p:txBody>
      </p:sp>
      <p:sp>
        <p:nvSpPr>
          <p:cNvPr id="4"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12</a:t>
            </a:fld>
            <a:endParaRPr kumimoji="1" lang="ja-JP" altLang="en-US" sz="1200"/>
          </a:p>
        </p:txBody>
      </p:sp>
    </p:spTree>
    <p:extLst>
      <p:ext uri="{BB962C8B-B14F-4D97-AF65-F5344CB8AC3E}">
        <p14:creationId xmlns:p14="http://schemas.microsoft.com/office/powerpoint/2010/main" val="4266194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①</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は世界共通の言語</a:t>
            </a:r>
            <a:endParaRPr kumimoji="1" lang="en-US" altLang="ja-JP" sz="2000" b="1"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26913" y="1073470"/>
            <a:ext cx="9644637"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sz="2000" b="1" dirty="0" smtClean="0">
                <a:latin typeface="Meiryo UI" panose="020B0604030504040204" pitchFamily="50" charset="-128"/>
                <a:ea typeface="Meiryo UI" panose="020B0604030504040204" pitchFamily="50" charset="-128"/>
              </a:rPr>
              <a:t>＜ポイント＞</a:t>
            </a:r>
            <a:endParaRPr kumimoji="1"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　国連</a:t>
            </a:r>
            <a:r>
              <a:rPr kumimoji="1" lang="ja-JP" altLang="en-US" sz="2000" b="1" dirty="0">
                <a:latin typeface="Meiryo UI" panose="020B0604030504040204" pitchFamily="50" charset="-128"/>
                <a:ea typeface="Meiryo UI" panose="020B0604030504040204" pitchFamily="50" charset="-128"/>
              </a:rPr>
              <a:t>の全加盟国で合意。「誰も否定できない」明確な価値とゴールの</a:t>
            </a:r>
            <a:r>
              <a:rPr kumimoji="1" lang="ja-JP" altLang="en-US" sz="2000" b="1" dirty="0" smtClean="0">
                <a:latin typeface="Meiryo UI" panose="020B0604030504040204" pitchFamily="50" charset="-128"/>
                <a:ea typeface="Meiryo UI" panose="020B0604030504040204" pitchFamily="50" charset="-128"/>
              </a:rPr>
              <a:t>提示。</a:t>
            </a:r>
            <a:endParaRPr kumimoji="1"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のゴールのアイコンは世界共通の言語。コミットしている社会課題を世界に宣誓</a:t>
            </a:r>
            <a:r>
              <a:rPr kumimoji="1" lang="ja-JP" altLang="en-US" sz="2000" b="1" dirty="0" smtClean="0">
                <a:latin typeface="Meiryo UI" panose="020B0604030504040204" pitchFamily="50" charset="-128"/>
                <a:ea typeface="Meiryo UI" panose="020B0604030504040204" pitchFamily="50" charset="-128"/>
              </a:rPr>
              <a:t>。</a:t>
            </a:r>
            <a:endParaRPr kumimoji="1" lang="en-US" altLang="ja-JP" sz="2000" dirty="0">
              <a:latin typeface="Meiryo UI" panose="020B0604030504040204" pitchFamily="50" charset="-128"/>
              <a:ea typeface="Meiryo UI" panose="020B0604030504040204" pitchFamily="50" charset="-128"/>
            </a:endParaRPr>
          </a:p>
          <a:p>
            <a:pPr>
              <a:lnSpc>
                <a:spcPct val="150000"/>
              </a:lnSpc>
            </a:pPr>
            <a:endParaRPr kumimoji="1" lang="en-US" altLang="ja-JP" sz="2000" b="1" dirty="0">
              <a:latin typeface="Meiryo UI" panose="020B0604030504040204" pitchFamily="50" charset="-128"/>
              <a:ea typeface="Meiryo UI" panose="020B0604030504040204" pitchFamily="50" charset="-128"/>
            </a:endParaRPr>
          </a:p>
        </p:txBody>
      </p:sp>
      <p:pic>
        <p:nvPicPr>
          <p:cNvPr id="6" name="Shape 129"/>
          <p:cNvPicPr preferRelativeResize="0">
            <a:picLocks/>
          </p:cNvPicPr>
          <p:nvPr/>
        </p:nvPicPr>
        <p:blipFill rotWithShape="1">
          <a:blip r:embed="rId3">
            <a:alphaModFix/>
          </a:blip>
          <a:srcRect/>
          <a:stretch/>
        </p:blipFill>
        <p:spPr>
          <a:xfrm>
            <a:off x="621269" y="3970999"/>
            <a:ext cx="4147995" cy="2279684"/>
          </a:xfrm>
          <a:prstGeom prst="rect">
            <a:avLst/>
          </a:prstGeom>
          <a:noFill/>
          <a:ln>
            <a:noFill/>
          </a:ln>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t="9811" b="8885"/>
          <a:stretch/>
        </p:blipFill>
        <p:spPr>
          <a:xfrm>
            <a:off x="4858170" y="3712933"/>
            <a:ext cx="4543979" cy="2611870"/>
          </a:xfrm>
          <a:prstGeom prst="rect">
            <a:avLst/>
          </a:prstGeom>
        </p:spPr>
      </p:pic>
      <p:sp>
        <p:nvSpPr>
          <p:cNvPr id="9"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13</a:t>
            </a:fld>
            <a:endParaRPr kumimoji="1" lang="ja-JP" altLang="en-US" sz="1200"/>
          </a:p>
        </p:txBody>
      </p:sp>
    </p:spTree>
    <p:extLst>
      <p:ext uri="{BB962C8B-B14F-4D97-AF65-F5344CB8AC3E}">
        <p14:creationId xmlns:p14="http://schemas.microsoft.com/office/powerpoint/2010/main" val="156138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②経済、社会、環境の統合による課題解決と新しい価値の創造</a:t>
            </a:r>
            <a:endParaRPr kumimoji="1" lang="en-US" altLang="ja-JP" sz="2000" b="1" dirty="0" smtClean="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a:stretch>
            <a:fillRect/>
          </a:stretch>
        </p:blipFill>
        <p:spPr>
          <a:xfrm>
            <a:off x="2520713" y="741279"/>
            <a:ext cx="4428372" cy="2976499"/>
          </a:xfrm>
          <a:prstGeom prst="rect">
            <a:avLst/>
          </a:prstGeom>
        </p:spPr>
      </p:pic>
      <p:sp>
        <p:nvSpPr>
          <p:cNvPr id="10" name="テキスト ボックス 9"/>
          <p:cNvSpPr txBox="1"/>
          <p:nvPr/>
        </p:nvSpPr>
        <p:spPr>
          <a:xfrm>
            <a:off x="367886" y="3717778"/>
            <a:ext cx="9282072" cy="30008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　○　社会</a:t>
            </a:r>
            <a:r>
              <a:rPr kumimoji="1" lang="ja-JP" altLang="en-US" b="1" dirty="0">
                <a:latin typeface="Meiryo UI" panose="020B0604030504040204" pitchFamily="50" charset="-128"/>
                <a:ea typeface="Meiryo UI" panose="020B0604030504040204" pitchFamily="50" charset="-128"/>
              </a:rPr>
              <a:t>課題の併記</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これ</a:t>
            </a:r>
            <a:r>
              <a:rPr kumimoji="1" lang="ja-JP" altLang="en-US" dirty="0">
                <a:latin typeface="Meiryo UI" panose="020B0604030504040204" pitchFamily="50" charset="-128"/>
                <a:ea typeface="Meiryo UI" panose="020B0604030504040204" pitchFamily="50" charset="-128"/>
              </a:rPr>
              <a:t>まで対立すると考えられていた、「人権と開発」、「環境と経済成長」等の社会課題を併記。</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「より良い社会」というより高次のビジョンの提示）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経済的</a:t>
            </a:r>
            <a:r>
              <a:rPr kumimoji="1" lang="ja-JP" altLang="en-US" b="1" dirty="0">
                <a:latin typeface="Meiryo UI" panose="020B0604030504040204" pitchFamily="50" charset="-128"/>
                <a:ea typeface="Meiryo UI" panose="020B0604030504040204" pitchFamily="50" charset="-128"/>
              </a:rPr>
              <a:t>な視点の包摂</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持続可能性」≒「経済性の担保」　⇒　経済的な要素の必要性を謳う。</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ビジネスなど、自己メリット追及型の課題解決アプローチの許容）</a:t>
            </a:r>
          </a:p>
        </p:txBody>
      </p:sp>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14</a:t>
            </a:fld>
            <a:endParaRPr kumimoji="1" lang="ja-JP" altLang="en-US" sz="1200"/>
          </a:p>
        </p:txBody>
      </p:sp>
    </p:spTree>
    <p:extLst>
      <p:ext uri="{BB962C8B-B14F-4D97-AF65-F5344CB8AC3E}">
        <p14:creationId xmlns:p14="http://schemas.microsoft.com/office/powerpoint/2010/main" val="3605194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③誰一人取り残さない</a:t>
            </a:r>
            <a:endParaRPr kumimoji="1" lang="en-US" altLang="ja-JP" sz="2000" b="1" dirty="0" smtClean="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798618" y="1357070"/>
            <a:ext cx="4073237" cy="707886"/>
          </a:xfrm>
          <a:prstGeom prst="rect">
            <a:avLst/>
          </a:prstGeom>
          <a:noFill/>
          <a:ln w="28575" cmpd="thinThick">
            <a:solidFill>
              <a:srgbClr val="0070C0"/>
            </a:solidFill>
          </a:ln>
        </p:spPr>
        <p:txBody>
          <a:bodyPr wrap="square" rtlCol="0">
            <a:spAutoFit/>
          </a:bodyPr>
          <a:lstStyle/>
          <a:p>
            <a:pPr algn="ctr"/>
            <a:r>
              <a:rPr kumimoji="1" lang="ja-JP" altLang="en-US" sz="4000" b="1" dirty="0">
                <a:latin typeface="Meiryo UI" panose="020B0604030504040204" pitchFamily="50" charset="-128"/>
                <a:ea typeface="Meiryo UI" panose="020B0604030504040204" pitchFamily="50" charset="-128"/>
              </a:rPr>
              <a:t>みんなで頑張る</a:t>
            </a:r>
          </a:p>
        </p:txBody>
      </p:sp>
      <p:sp>
        <p:nvSpPr>
          <p:cNvPr id="6" name="正方形/長方形 5"/>
          <p:cNvSpPr/>
          <p:nvPr/>
        </p:nvSpPr>
        <p:spPr>
          <a:xfrm>
            <a:off x="409889" y="2486217"/>
            <a:ext cx="9078686" cy="646331"/>
          </a:xfrm>
          <a:prstGeom prst="rect">
            <a:avLst/>
          </a:prstGeom>
        </p:spPr>
        <p:txBody>
          <a:bodyPr wrap="square">
            <a:spAutoFit/>
          </a:bodyPr>
          <a:lstStyle/>
          <a:p>
            <a:r>
              <a:rPr lang="ja-JP" altLang="ja-JP" dirty="0">
                <a:latin typeface="Meiryo UI" panose="020B0604030504040204" pitchFamily="50" charset="-128"/>
                <a:ea typeface="Meiryo UI" panose="020B0604030504040204" pitchFamily="50" charset="-128"/>
              </a:rPr>
              <a:t>社会的に弱い立場にある人々</a:t>
            </a:r>
            <a:r>
              <a:rPr lang="ja-JP" altLang="ja-JP" dirty="0" smtClean="0">
                <a:latin typeface="Meiryo UI" panose="020B0604030504040204" pitchFamily="50" charset="-128"/>
                <a:ea typeface="Meiryo UI" panose="020B0604030504040204" pitchFamily="50" charset="-128"/>
              </a:rPr>
              <a:t>を含め</a:t>
            </a:r>
            <a:r>
              <a:rPr lang="ja-JP" altLang="en-US" dirty="0" smtClean="0">
                <a:latin typeface="Meiryo UI" panose="020B0604030504040204" pitchFamily="50" charset="-128"/>
                <a:ea typeface="Meiryo UI" panose="020B0604030504040204" pitchFamily="50" charset="-128"/>
              </a:rPr>
              <a:t>、あらゆる人を</a:t>
            </a:r>
            <a:r>
              <a:rPr lang="ja-JP" altLang="ja-JP" dirty="0" smtClean="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排除や摩擦、孤独や孤立から援護し、</a:t>
            </a:r>
            <a:r>
              <a:rPr lang="ja-JP" altLang="ja-JP" u="sng" dirty="0">
                <a:latin typeface="Meiryo UI" panose="020B0604030504040204" pitchFamily="50" charset="-128"/>
                <a:ea typeface="Meiryo UI" panose="020B0604030504040204" pitchFamily="50" charset="-128"/>
              </a:rPr>
              <a:t>社会（地域社会）の一員として取り込み</a:t>
            </a:r>
            <a:r>
              <a:rPr lang="ja-JP" altLang="ja-JP" dirty="0">
                <a:latin typeface="Meiryo UI" panose="020B0604030504040204" pitchFamily="50" charset="-128"/>
                <a:ea typeface="Meiryo UI" panose="020B0604030504040204" pitchFamily="50" charset="-128"/>
              </a:rPr>
              <a:t>、</a:t>
            </a:r>
            <a:r>
              <a:rPr lang="ja-JP" altLang="ja-JP" u="sng" dirty="0">
                <a:latin typeface="Meiryo UI" panose="020B0604030504040204" pitchFamily="50" charset="-128"/>
                <a:ea typeface="Meiryo UI" panose="020B0604030504040204" pitchFamily="50" charset="-128"/>
              </a:rPr>
              <a:t>支え合う</a:t>
            </a:r>
            <a:r>
              <a:rPr lang="ja-JP" altLang="ja-JP" dirty="0">
                <a:latin typeface="Meiryo UI" panose="020B0604030504040204" pitchFamily="50" charset="-128"/>
                <a:ea typeface="Meiryo UI" panose="020B0604030504040204" pitchFamily="50" charset="-128"/>
              </a:rPr>
              <a:t>考え方のこと。</a:t>
            </a:r>
            <a:endParaRPr lang="ja-JP" altLang="en-US"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40992" y="3323545"/>
            <a:ext cx="9282072"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野心的</a:t>
            </a:r>
            <a:r>
              <a:rPr kumimoji="1" lang="ja-JP" altLang="en-US" b="1" dirty="0">
                <a:latin typeface="Meiryo UI" panose="020B0604030504040204" pitchFamily="50" charset="-128"/>
                <a:ea typeface="Meiryo UI" panose="020B0604030504040204" pitchFamily="50" charset="-128"/>
              </a:rPr>
              <a:t>（背伸び）</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全て</a:t>
            </a:r>
            <a:r>
              <a:rPr kumimoji="1" lang="ja-JP" altLang="en-US" dirty="0">
                <a:latin typeface="Meiryo UI" panose="020B0604030504040204" pitchFamily="50" charset="-128"/>
                <a:ea typeface="Meiryo UI" panose="020B0604030504040204" pitchFamily="50" charset="-128"/>
              </a:rPr>
              <a:t>の人を救済するというハードルの高い、野心的な理念・ビジョンの提示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　○　支えあい</a:t>
            </a:r>
            <a:r>
              <a:rPr kumimoji="1" lang="ja-JP" altLang="en-US" b="1" dirty="0">
                <a:latin typeface="Meiryo UI" panose="020B0604030504040204" pitchFamily="50" charset="-128"/>
                <a:ea typeface="Meiryo UI" panose="020B0604030504040204" pitchFamily="50" charset="-128"/>
              </a:rPr>
              <a:t>の精神</a:t>
            </a:r>
            <a:endParaRPr kumimoji="1" lang="en-US" altLang="ja-JP" b="1" dirty="0">
              <a:latin typeface="Meiryo UI" panose="020B0604030504040204" pitchFamily="50" charset="-128"/>
              <a:ea typeface="Meiryo UI" panose="020B0604030504040204" pitchFamily="50" charset="-128"/>
            </a:endParaRPr>
          </a:p>
          <a:p>
            <a:pPr marL="174625" indent="-174625">
              <a:lnSpc>
                <a:spcPct val="1500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達成のために取り組むべき主体は国際社会、地域（</a:t>
            </a:r>
            <a:r>
              <a:rPr kumimoji="1" lang="en-US" altLang="ja-JP" dirty="0">
                <a:latin typeface="Meiryo UI" panose="020B0604030504040204" pitchFamily="50" charset="-128"/>
                <a:ea typeface="Meiryo UI" panose="020B0604030504040204" pitchFamily="50" charset="-128"/>
              </a:rPr>
              <a:t>region)</a:t>
            </a:r>
            <a:r>
              <a:rPr kumimoji="1" lang="ja-JP" altLang="en-US" dirty="0" err="1">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国家、地方</a:t>
            </a:r>
            <a:r>
              <a:rPr kumimoji="1" lang="en-US" altLang="ja-JP" dirty="0">
                <a:latin typeface="Meiryo UI" panose="020B0604030504040204" pitchFamily="50" charset="-128"/>
                <a:ea typeface="Meiryo UI" panose="020B0604030504040204" pitchFamily="50" charset="-128"/>
              </a:rPr>
              <a:t>(local</a:t>
            </a:r>
            <a:r>
              <a:rPr kumimoji="1" lang="ja-JP" altLang="en-US" dirty="0">
                <a:latin typeface="Meiryo UI" panose="020B0604030504040204" pitchFamily="50" charset="-128"/>
                <a:ea typeface="Meiryo UI" panose="020B0604030504040204" pitchFamily="50" charset="-128"/>
              </a:rPr>
              <a:t>）、企業、教育機関、</a:t>
            </a:r>
            <a:r>
              <a:rPr kumimoji="1" lang="en-US" altLang="ja-JP" dirty="0">
                <a:latin typeface="Meiryo UI" panose="020B0604030504040204" pitchFamily="50" charset="-128"/>
                <a:ea typeface="Meiryo UI" panose="020B0604030504040204" pitchFamily="50" charset="-128"/>
              </a:rPr>
              <a:t>NPO/NGO</a:t>
            </a:r>
            <a:r>
              <a:rPr kumimoji="1" lang="ja-JP" altLang="en-US" dirty="0" err="1">
                <a:latin typeface="Meiryo UI" panose="020B0604030504040204" pitchFamily="50" charset="-128"/>
                <a:ea typeface="Meiryo UI" panose="020B0604030504040204" pitchFamily="50" charset="-128"/>
              </a:rPr>
              <a:t>、</a:t>
            </a:r>
            <a:r>
              <a:rPr kumimoji="1" lang="ja-JP" altLang="en-US" u="sng" dirty="0" smtClean="0">
                <a:latin typeface="Meiryo UI" panose="020B0604030504040204" pitchFamily="50" charset="-128"/>
                <a:ea typeface="Meiryo UI" panose="020B0604030504040204" pitchFamily="50" charset="-128"/>
              </a:rPr>
              <a:t>個人</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どんな人間も必ず課題解決のアクターになりうる。</a:t>
            </a:r>
            <a:endParaRPr kumimoji="1" lang="en-US" altLang="ja-JP"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954" y="850929"/>
            <a:ext cx="1889264" cy="1634456"/>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9586" y="803347"/>
            <a:ext cx="1682038" cy="1682038"/>
          </a:xfrm>
          <a:prstGeom prst="rect">
            <a:avLst/>
          </a:prstGeom>
        </p:spPr>
      </p:pic>
      <p:sp>
        <p:nvSpPr>
          <p:cNvPr id="9"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15</a:t>
            </a:fld>
            <a:endParaRPr kumimoji="1" lang="ja-JP" altLang="en-US" sz="1200"/>
          </a:p>
        </p:txBody>
      </p:sp>
    </p:spTree>
    <p:extLst>
      <p:ext uri="{BB962C8B-B14F-4D97-AF65-F5344CB8AC3E}">
        <p14:creationId xmlns:p14="http://schemas.microsoft.com/office/powerpoint/2010/main" val="2371550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④横串の視点</a:t>
            </a:r>
            <a:endParaRPr kumimoji="1" lang="en-US" altLang="ja-JP" sz="2000" b="1" dirty="0" smtClean="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19670" y="721013"/>
            <a:ext cx="9282072" cy="604800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同時解決</a:t>
            </a:r>
            <a:r>
              <a:rPr kumimoji="1" lang="ja-JP" altLang="en-US" dirty="0" smtClean="0">
                <a:latin typeface="Meiryo UI" panose="020B0604030504040204" pitchFamily="50" charset="-128"/>
                <a:ea typeface="Meiryo UI" panose="020B0604030504040204" pitchFamily="50" charset="-128"/>
              </a:rPr>
              <a:t>（ある</a:t>
            </a:r>
            <a:r>
              <a:rPr kumimoji="1" lang="ja-JP" altLang="en-US" dirty="0">
                <a:latin typeface="Meiryo UI" panose="020B0604030504040204" pitchFamily="50" charset="-128"/>
                <a:ea typeface="Meiryo UI" panose="020B0604030504040204" pitchFamily="50" charset="-128"/>
              </a:rPr>
              <a:t>ゴールの解決のための取組みを、別のゴールの課題解決に</a:t>
            </a:r>
            <a:r>
              <a:rPr kumimoji="1" lang="ja-JP" altLang="en-US" dirty="0" smtClean="0">
                <a:latin typeface="Meiryo UI" panose="020B0604030504040204" pitchFamily="50" charset="-128"/>
                <a:ea typeface="Meiryo UI" panose="020B0604030504040204" pitchFamily="50" charset="-128"/>
              </a:rPr>
              <a:t>つなげる）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　</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　インパクト</a:t>
            </a:r>
            <a:r>
              <a:rPr kumimoji="1" lang="ja-JP" altLang="en-US" b="1" dirty="0">
                <a:latin typeface="Meiryo UI" panose="020B0604030504040204" pitchFamily="50" charset="-128"/>
                <a:ea typeface="Meiryo UI" panose="020B0604030504040204" pitchFamily="50" charset="-128"/>
              </a:rPr>
              <a:t>のベクトルを変える</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（社会</a:t>
            </a:r>
            <a:r>
              <a:rPr kumimoji="1" lang="ja-JP" altLang="en-US" dirty="0">
                <a:latin typeface="Meiryo UI" panose="020B0604030504040204" pitchFamily="50" charset="-128"/>
                <a:ea typeface="Meiryo UI" panose="020B0604030504040204" pitchFamily="50" charset="-128"/>
              </a:rPr>
              <a:t>に悪影響を及ぼすアクションに工夫を加え、別のゴールのポジティブアクションに</a:t>
            </a:r>
            <a:r>
              <a:rPr kumimoji="1" lang="ja-JP" altLang="en-US" dirty="0" smtClean="0">
                <a:latin typeface="Meiryo UI" panose="020B0604030504040204" pitchFamily="50" charset="-128"/>
                <a:ea typeface="Meiryo UI" panose="020B0604030504040204" pitchFamily="50" charset="-128"/>
              </a:rPr>
              <a:t>変える）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　○　トレードオフ</a:t>
            </a:r>
            <a:r>
              <a:rPr kumimoji="1" lang="ja-JP" altLang="en-US" b="1" dirty="0">
                <a:latin typeface="Meiryo UI" panose="020B0604030504040204" pitchFamily="50" charset="-128"/>
                <a:ea typeface="Meiryo UI" panose="020B0604030504040204" pitchFamily="50" charset="-128"/>
              </a:rPr>
              <a:t>の考慮</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（社会</a:t>
            </a:r>
            <a:r>
              <a:rPr kumimoji="1" lang="ja-JP" altLang="en-US" dirty="0">
                <a:latin typeface="Meiryo UI" panose="020B0604030504040204" pitchFamily="50" charset="-128"/>
                <a:ea typeface="Meiryo UI" panose="020B0604030504040204" pitchFamily="50" charset="-128"/>
              </a:rPr>
              <a:t>のためにしていることが、他のゴールの視点で見ると悪影響を及ぼす可能性を考慮</a:t>
            </a:r>
            <a:r>
              <a:rPr kumimoji="1" lang="ja-JP" altLang="en-US" dirty="0" smtClean="0">
                <a:latin typeface="Meiryo UI" panose="020B0604030504040204" pitchFamily="50" charset="-128"/>
                <a:ea typeface="Meiryo UI" panose="020B0604030504040204" pitchFamily="50" charset="-128"/>
              </a:rPr>
              <a:t>する）</a:t>
            </a: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5901" y="1653906"/>
            <a:ext cx="984938" cy="1008000"/>
          </a:xfrm>
          <a:prstGeom prst="rect">
            <a:avLst/>
          </a:prstGeom>
        </p:spPr>
      </p:pic>
      <p:pic>
        <p:nvPicPr>
          <p:cNvPr id="7"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0858" y="1653906"/>
            <a:ext cx="992266" cy="1008000"/>
          </a:xfrm>
          <a:prstGeom prst="rect">
            <a:avLst/>
          </a:prstGeom>
        </p:spPr>
      </p:pic>
      <p:pic>
        <p:nvPicPr>
          <p:cNvPr id="11"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3143" y="1653906"/>
            <a:ext cx="992265" cy="1008000"/>
          </a:xfrm>
          <a:prstGeom prst="rect">
            <a:avLst/>
          </a:prstGeom>
        </p:spPr>
      </p:pic>
      <p:sp>
        <p:nvSpPr>
          <p:cNvPr id="12" name="右矢印 11"/>
          <p:cNvSpPr/>
          <p:nvPr/>
        </p:nvSpPr>
        <p:spPr>
          <a:xfrm>
            <a:off x="3637472" y="183723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5789757" y="183723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7637" y="3787634"/>
            <a:ext cx="1056335" cy="1008000"/>
          </a:xfrm>
          <a:prstGeom prst="rect">
            <a:avLst/>
          </a:prstGeom>
        </p:spPr>
      </p:pic>
      <p:pic>
        <p:nvPicPr>
          <p:cNvPr id="15"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3178" y="3787634"/>
            <a:ext cx="1015806" cy="1008000"/>
          </a:xfrm>
          <a:prstGeom prst="rect">
            <a:avLst/>
          </a:prstGeom>
        </p:spPr>
      </p:pic>
      <p:sp>
        <p:nvSpPr>
          <p:cNvPr id="16" name="フローチャート: 結合子 15"/>
          <p:cNvSpPr/>
          <p:nvPr/>
        </p:nvSpPr>
        <p:spPr>
          <a:xfrm>
            <a:off x="5879758" y="3593680"/>
            <a:ext cx="1338050" cy="1325478"/>
          </a:xfrm>
          <a:prstGeom prst="flowChartConnector">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乗算 16"/>
          <p:cNvSpPr/>
          <p:nvPr/>
        </p:nvSpPr>
        <p:spPr>
          <a:xfrm>
            <a:off x="2309856" y="3368275"/>
            <a:ext cx="1810195" cy="1810196"/>
          </a:xfrm>
          <a:prstGeom prst="mathMultiply">
            <a:avLst>
              <a:gd name="adj1" fmla="val 565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06664" y="5703045"/>
            <a:ext cx="991888" cy="1008000"/>
          </a:xfrm>
          <a:prstGeom prst="rect">
            <a:avLst/>
          </a:prstGeom>
        </p:spPr>
      </p:pic>
      <p:pic>
        <p:nvPicPr>
          <p:cNvPr id="19"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45516" y="5778677"/>
            <a:ext cx="1023258" cy="1008000"/>
          </a:xfrm>
          <a:prstGeom prst="rect">
            <a:avLst/>
          </a:prstGeom>
        </p:spPr>
      </p:pic>
      <p:sp>
        <p:nvSpPr>
          <p:cNvPr id="20" name="左右矢印 19"/>
          <p:cNvSpPr/>
          <p:nvPr/>
        </p:nvSpPr>
        <p:spPr>
          <a:xfrm>
            <a:off x="4461376" y="5962324"/>
            <a:ext cx="983247" cy="454165"/>
          </a:xfrm>
          <a:prstGeom prst="leftRightArrow">
            <a:avLst>
              <a:gd name="adj1" fmla="val 46031"/>
              <a:gd name="adj2" fmla="val 5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16</a:t>
            </a:fld>
            <a:endParaRPr kumimoji="1" lang="ja-JP" altLang="en-US" sz="1200"/>
          </a:p>
        </p:txBody>
      </p:sp>
    </p:spTree>
    <p:extLst>
      <p:ext uri="{BB962C8B-B14F-4D97-AF65-F5344CB8AC3E}">
        <p14:creationId xmlns:p14="http://schemas.microsoft.com/office/powerpoint/2010/main" val="15740169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⑤バックキャスティング</a:t>
            </a:r>
            <a:endParaRPr kumimoji="1" lang="en-US" altLang="ja-JP" sz="2000" b="1"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36101" y="1189744"/>
            <a:ext cx="4968000" cy="1138773"/>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「バックキャスティング」</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未来のある時点に目標を設定しておき、そこから振り返って現在すべきことを考える方法</a:t>
            </a:r>
          </a:p>
        </p:txBody>
      </p:sp>
      <p:sp>
        <p:nvSpPr>
          <p:cNvPr id="22" name="テキスト ボックス 21"/>
          <p:cNvSpPr txBox="1"/>
          <p:nvPr/>
        </p:nvSpPr>
        <p:spPr>
          <a:xfrm>
            <a:off x="0" y="2607788"/>
            <a:ext cx="4968000" cy="1384995"/>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「フォアキャスティング」</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過去のデータや実績などに基づき、現状で実現可能と考えられることを積み上げて、未来の目標に近づけようとする方法</a:t>
            </a:r>
          </a:p>
        </p:txBody>
      </p:sp>
      <p:cxnSp>
        <p:nvCxnSpPr>
          <p:cNvPr id="23" name="直線矢印コネクタ 22"/>
          <p:cNvCxnSpPr/>
          <p:nvPr/>
        </p:nvCxnSpPr>
        <p:spPr>
          <a:xfrm>
            <a:off x="5080000" y="3436057"/>
            <a:ext cx="4572000" cy="0"/>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sp>
        <p:nvSpPr>
          <p:cNvPr id="24" name="フローチャート: 結合子 23"/>
          <p:cNvSpPr/>
          <p:nvPr/>
        </p:nvSpPr>
        <p:spPr>
          <a:xfrm>
            <a:off x="5171660" y="3314392"/>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5" name="フローチャート: 結合子 24"/>
          <p:cNvSpPr/>
          <p:nvPr/>
        </p:nvSpPr>
        <p:spPr>
          <a:xfrm>
            <a:off x="7036746" y="3332763"/>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6" name="フローチャート: 結合子 25"/>
          <p:cNvSpPr/>
          <p:nvPr/>
        </p:nvSpPr>
        <p:spPr>
          <a:xfrm>
            <a:off x="9028832" y="3332763"/>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5104395" y="3587851"/>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過去</a:t>
            </a:r>
          </a:p>
        </p:txBody>
      </p:sp>
      <p:sp>
        <p:nvSpPr>
          <p:cNvPr id="28" name="テキスト ボックス 27"/>
          <p:cNvSpPr txBox="1"/>
          <p:nvPr/>
        </p:nvSpPr>
        <p:spPr>
          <a:xfrm>
            <a:off x="6969481" y="3587851"/>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現在</a:t>
            </a:r>
          </a:p>
        </p:txBody>
      </p:sp>
      <p:sp>
        <p:nvSpPr>
          <p:cNvPr id="29" name="テキスト ボックス 28"/>
          <p:cNvSpPr txBox="1"/>
          <p:nvPr/>
        </p:nvSpPr>
        <p:spPr>
          <a:xfrm>
            <a:off x="8969731" y="3595766"/>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未来</a:t>
            </a:r>
          </a:p>
        </p:txBody>
      </p:sp>
      <p:sp>
        <p:nvSpPr>
          <p:cNvPr id="30" name="右矢印 29"/>
          <p:cNvSpPr/>
          <p:nvPr/>
        </p:nvSpPr>
        <p:spPr>
          <a:xfrm rot="20981710">
            <a:off x="5315539" y="2630912"/>
            <a:ext cx="2038740" cy="246219"/>
          </a:xfrm>
          <a:prstGeom prst="rightArrow">
            <a:avLst/>
          </a:prstGeom>
          <a:pattFill prst="pct70">
            <a:fgClr>
              <a:schemeClr val="accent5">
                <a:lumMod val="20000"/>
                <a:lumOff val="80000"/>
              </a:schemeClr>
            </a:fgClr>
            <a:bgClr>
              <a:schemeClr val="bg1"/>
            </a:bgClr>
          </a:patt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右矢印 30"/>
          <p:cNvSpPr/>
          <p:nvPr/>
        </p:nvSpPr>
        <p:spPr>
          <a:xfrm rot="20981710">
            <a:off x="7460324" y="2273916"/>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31"/>
          <p:cNvSpPr/>
          <p:nvPr/>
        </p:nvSpPr>
        <p:spPr>
          <a:xfrm rot="19185854">
            <a:off x="7162973" y="1738079"/>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8850086" y="812876"/>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あるべき</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社会像</a:t>
            </a:r>
          </a:p>
        </p:txBody>
      </p:sp>
      <p:sp>
        <p:nvSpPr>
          <p:cNvPr id="34" name="上カーブ矢印 33"/>
          <p:cNvSpPr/>
          <p:nvPr/>
        </p:nvSpPr>
        <p:spPr>
          <a:xfrm rot="8719183">
            <a:off x="6782595" y="1303123"/>
            <a:ext cx="1842670" cy="534335"/>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5" name="上カーブ矢印 34"/>
          <p:cNvSpPr/>
          <p:nvPr/>
        </p:nvSpPr>
        <p:spPr>
          <a:xfrm rot="20927056">
            <a:off x="5411336" y="2927832"/>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6" name="上カーブ矢印 35"/>
          <p:cNvSpPr/>
          <p:nvPr/>
        </p:nvSpPr>
        <p:spPr>
          <a:xfrm rot="20927056">
            <a:off x="7413665" y="2583286"/>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7" name="角丸四角形 36"/>
          <p:cNvSpPr/>
          <p:nvPr/>
        </p:nvSpPr>
        <p:spPr>
          <a:xfrm>
            <a:off x="8875838" y="1662794"/>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現実的な</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めざす姿</a:t>
            </a:r>
            <a:endParaRPr kumimoji="1" lang="en-US" altLang="ja-JP" sz="1400"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311964" y="4193065"/>
            <a:ext cx="9282072"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社会</a:t>
            </a:r>
            <a:r>
              <a:rPr kumimoji="1" lang="ja-JP" altLang="en-US" b="1" dirty="0">
                <a:latin typeface="Meiryo UI" panose="020B0604030504040204" pitchFamily="50" charset="-128"/>
                <a:ea typeface="Meiryo UI" panose="020B0604030504040204" pitchFamily="50" charset="-128"/>
              </a:rPr>
              <a:t>課題解決のイメージの変革</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　義務的な行動ではなく、主体的な行動の誘発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できない</a:t>
            </a:r>
            <a:r>
              <a:rPr kumimoji="1" lang="ja-JP" altLang="en-US" b="1" dirty="0">
                <a:latin typeface="Meiryo UI" panose="020B0604030504040204" pitchFamily="50" charset="-128"/>
                <a:ea typeface="Meiryo UI" panose="020B0604030504040204" pitchFamily="50" charset="-128"/>
              </a:rPr>
              <a:t>言い訳をしない</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　できない理由を考えるのではなく、よりよくするためのアイディアを出す</a:t>
            </a:r>
            <a:endParaRPr kumimoji="1" lang="en-US" altLang="ja-JP" dirty="0">
              <a:latin typeface="Meiryo UI" panose="020B0604030504040204" pitchFamily="50" charset="-128"/>
              <a:ea typeface="Meiryo UI" panose="020B0604030504040204" pitchFamily="50" charset="-128"/>
            </a:endParaRPr>
          </a:p>
        </p:txBody>
      </p:sp>
      <p:sp>
        <p:nvSpPr>
          <p:cNvPr id="39"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17</a:t>
            </a:fld>
            <a:endParaRPr kumimoji="1" lang="ja-JP" altLang="en-US" sz="1200"/>
          </a:p>
        </p:txBody>
      </p:sp>
    </p:spTree>
    <p:extLst>
      <p:ext uri="{BB962C8B-B14F-4D97-AF65-F5344CB8AC3E}">
        <p14:creationId xmlns:p14="http://schemas.microsoft.com/office/powerpoint/2010/main" val="1003216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⑥ルールを決めた必達目標ではなく、各主体がめざすべき目標を作る</a:t>
            </a:r>
            <a:endParaRPr kumimoji="1" lang="en-US" altLang="ja-JP" sz="2000" b="1" dirty="0" smtClean="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259349" y="1181388"/>
            <a:ext cx="9387301"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a:t>
            </a:r>
            <a:r>
              <a:rPr kumimoji="1" lang="en-US" altLang="ja-JP" b="1" dirty="0" smtClean="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は</a:t>
            </a:r>
            <a:r>
              <a:rPr kumimoji="1" lang="en-US" altLang="ja-JP" b="1" dirty="0">
                <a:latin typeface="Meiryo UI" panose="020B0604030504040204" pitchFamily="50" charset="-128"/>
                <a:ea typeface="Meiryo UI" panose="020B0604030504040204" pitchFamily="50" charset="-128"/>
              </a:rPr>
              <a:t>2030</a:t>
            </a:r>
            <a:r>
              <a:rPr kumimoji="1" lang="ja-JP" altLang="en-US" b="1" dirty="0">
                <a:latin typeface="Meiryo UI" panose="020B0604030504040204" pitchFamily="50" charset="-128"/>
                <a:ea typeface="Meiryo UI" panose="020B0604030504040204" pitchFamily="50" charset="-128"/>
              </a:rPr>
              <a:t>年にあるべきゴールのみを提示（⇔京都議定書等）</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例：「リサイクルを心がける」、「困っている人には声をかける」、「</a:t>
            </a:r>
            <a:r>
              <a:rPr kumimoji="1" lang="ja-JP" altLang="en-US" dirty="0">
                <a:latin typeface="Meiryo UI" panose="020B0604030504040204" pitchFamily="50" charset="-128"/>
                <a:ea typeface="Meiryo UI" panose="020B0604030504040204" pitchFamily="50" charset="-128"/>
              </a:rPr>
              <a:t>健康のために走る</a:t>
            </a:r>
            <a:r>
              <a:rPr kumimoji="1" lang="ja-JP" altLang="en-US" dirty="0" smtClean="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世界</a:t>
            </a:r>
            <a:r>
              <a:rPr kumimoji="1" lang="ja-JP" altLang="en-US" b="1" dirty="0">
                <a:latin typeface="Meiryo UI" panose="020B0604030504040204" pitchFamily="50" charset="-128"/>
                <a:ea typeface="Meiryo UI" panose="020B0604030504040204" pitchFamily="50" charset="-128"/>
              </a:rPr>
              <a:t>の共通目標と、個人や地域の取組みがつながる</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プロジェクトベースで、 </a:t>
            </a:r>
            <a:r>
              <a:rPr kumimoji="1" lang="en-US" altLang="ja-JP" dirty="0">
                <a:latin typeface="Meiryo UI" panose="020B0604030504040204" pitchFamily="50" charset="-128"/>
                <a:ea typeface="Meiryo UI" panose="020B0604030504040204" pitchFamily="50" charset="-128"/>
              </a:rPr>
              <a:t>17</a:t>
            </a:r>
            <a:r>
              <a:rPr kumimoji="1" lang="ja-JP" altLang="en-US" dirty="0">
                <a:latin typeface="Meiryo UI" panose="020B0604030504040204" pitchFamily="50" charset="-128"/>
                <a:ea typeface="Meiryo UI" panose="020B0604030504040204" pitchFamily="50" charset="-128"/>
              </a:rPr>
              <a:t>ゴール・</a:t>
            </a:r>
            <a:r>
              <a:rPr kumimoji="1" lang="en-US" altLang="ja-JP" dirty="0">
                <a:latin typeface="Meiryo UI" panose="020B0604030504040204" pitchFamily="50" charset="-128"/>
                <a:ea typeface="Meiryo UI" panose="020B0604030504040204" pitchFamily="50" charset="-128"/>
              </a:rPr>
              <a:t>169</a:t>
            </a:r>
            <a:r>
              <a:rPr kumimoji="1" lang="ja-JP" altLang="en-US" dirty="0">
                <a:latin typeface="Meiryo UI" panose="020B0604030504040204" pitchFamily="50" charset="-128"/>
                <a:ea typeface="Meiryo UI" panose="020B0604030504040204" pitchFamily="50" charset="-128"/>
              </a:rPr>
              <a:t>のターゲットとのロジックを整理</a:t>
            </a:r>
            <a:r>
              <a:rPr kumimoji="1" lang="ja-JP" altLang="en-US" dirty="0" smtClean="0">
                <a:latin typeface="Meiryo UI" panose="020B0604030504040204" pitchFamily="50" charset="-128"/>
                <a:ea typeface="Meiryo UI" panose="020B0604030504040204" pitchFamily="50" charset="-128"/>
              </a:rPr>
              <a:t>する</a:t>
            </a:r>
            <a:endParaRPr kumimoji="1" lang="en-US" altLang="ja-JP" dirty="0" smtClean="0">
              <a:latin typeface="Meiryo UI" panose="020B0604030504040204" pitchFamily="50" charset="-128"/>
              <a:ea typeface="Meiryo UI" panose="020B0604030504040204" pitchFamily="50" charset="-128"/>
            </a:endParaRPr>
          </a:p>
        </p:txBody>
      </p:sp>
      <p:pic>
        <p:nvPicPr>
          <p:cNvPr id="42" name="図 41"/>
          <p:cNvPicPr>
            <a:picLocks noChangeAspect="1"/>
          </p:cNvPicPr>
          <p:nvPr/>
        </p:nvPicPr>
        <p:blipFill rotWithShape="1">
          <a:blip r:embed="rId3" cstate="print">
            <a:extLst>
              <a:ext uri="{28A0092B-C50C-407E-A947-70E740481C1C}">
                <a14:useLocalDpi xmlns:a14="http://schemas.microsoft.com/office/drawing/2010/main" val="0"/>
              </a:ext>
            </a:extLst>
          </a:blip>
          <a:srcRect t="9811" b="8885"/>
          <a:stretch/>
        </p:blipFill>
        <p:spPr>
          <a:xfrm>
            <a:off x="2677242" y="3915177"/>
            <a:ext cx="4695107" cy="2698738"/>
          </a:xfrm>
          <a:prstGeom prst="rect">
            <a:avLst/>
          </a:prstGeom>
        </p:spPr>
      </p:pic>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18</a:t>
            </a:fld>
            <a:endParaRPr kumimoji="1" lang="ja-JP" altLang="en-US" sz="1200"/>
          </a:p>
        </p:txBody>
      </p:sp>
    </p:spTree>
    <p:extLst>
      <p:ext uri="{BB962C8B-B14F-4D97-AF65-F5344CB8AC3E}">
        <p14:creationId xmlns:p14="http://schemas.microsoft.com/office/powerpoint/2010/main" val="991621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8690" y="426424"/>
            <a:ext cx="8628611" cy="4752460"/>
          </a:xfrm>
          <a:prstGeom prst="rect">
            <a:avLst/>
          </a:prstGeom>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nSpc>
                <a:spcPct val="150000"/>
              </a:lnSpc>
              <a:spcBef>
                <a:spcPts val="600"/>
              </a:spcBef>
            </a:pPr>
            <a:r>
              <a:rPr kumimoji="1" lang="ja-JP" altLang="en-US" sz="3200" b="1" i="1" dirty="0" smtClean="0">
                <a:latin typeface="Meiryo UI" panose="020B0604030504040204" pitchFamily="50" charset="-128"/>
                <a:ea typeface="Meiryo UI" panose="020B0604030504040204" pitchFamily="50" charset="-128"/>
              </a:rPr>
              <a:t>本日の内容</a:t>
            </a:r>
            <a:endParaRPr kumimoji="1" lang="en-US" altLang="ja-JP" sz="3200" b="1" i="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i="1" dirty="0" smtClean="0">
                <a:latin typeface="Meiryo UI" panose="020B0604030504040204" pitchFamily="50" charset="-128"/>
                <a:ea typeface="Meiryo UI" panose="020B0604030504040204" pitchFamily="50" charset="-128"/>
              </a:rPr>
              <a:t>① </a:t>
            </a:r>
            <a:r>
              <a:rPr kumimoji="1" lang="en-US" altLang="ja-JP" sz="3200" b="1" dirty="0" smtClean="0">
                <a:latin typeface="Meiryo UI" panose="020B0604030504040204" pitchFamily="50" charset="-128"/>
                <a:ea typeface="Meiryo UI" panose="020B0604030504040204" pitchFamily="50" charset="-128"/>
              </a:rPr>
              <a:t>SDGs</a:t>
            </a:r>
            <a:r>
              <a:rPr kumimoji="1" lang="ja-JP" altLang="en-US" sz="3200" b="1" i="1" dirty="0">
                <a:latin typeface="Meiryo UI" panose="020B0604030504040204" pitchFamily="50" charset="-128"/>
                <a:ea typeface="Meiryo UI" panose="020B0604030504040204" pitchFamily="50" charset="-128"/>
              </a:rPr>
              <a:t>について</a:t>
            </a:r>
            <a:endParaRPr kumimoji="1" lang="en-US" altLang="ja-JP" sz="3200" b="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smtClean="0">
                <a:latin typeface="Meiryo UI" panose="020B0604030504040204" pitchFamily="50" charset="-128"/>
                <a:ea typeface="Meiryo UI" panose="020B0604030504040204" pitchFamily="50" charset="-128"/>
              </a:rPr>
              <a:t>② 大阪</a:t>
            </a:r>
            <a:r>
              <a:rPr kumimoji="1" lang="ja-JP" altLang="en-US" sz="3200" b="1" dirty="0">
                <a:latin typeface="Meiryo UI" panose="020B0604030504040204" pitchFamily="50" charset="-128"/>
                <a:ea typeface="Meiryo UI" panose="020B0604030504040204" pitchFamily="50" charset="-128"/>
              </a:rPr>
              <a:t>と</a:t>
            </a:r>
            <a:r>
              <a:rPr kumimoji="1" lang="en-US" altLang="ja-JP" sz="3200" b="1" dirty="0">
                <a:latin typeface="Meiryo UI" panose="020B0604030504040204" pitchFamily="50" charset="-128"/>
                <a:ea typeface="Meiryo UI" panose="020B0604030504040204" pitchFamily="50" charset="-128"/>
              </a:rPr>
              <a:t>SDGs</a:t>
            </a:r>
            <a:endParaRPr kumimoji="1" lang="en-US" altLang="ja-JP" sz="3200" b="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smtClean="0">
                <a:latin typeface="Meiryo UI" panose="020B0604030504040204" pitchFamily="50" charset="-128"/>
                <a:ea typeface="Meiryo UI" panose="020B0604030504040204" pitchFamily="50" charset="-128"/>
              </a:rPr>
              <a:t>③ </a:t>
            </a:r>
            <a:r>
              <a:rPr lang="ja-JP" altLang="en-US" sz="3200" b="1" dirty="0" smtClean="0">
                <a:latin typeface="メイリオ" panose="020B0604030504040204" pitchFamily="50" charset="-128"/>
                <a:ea typeface="メイリオ" panose="020B0604030504040204" pitchFamily="50" charset="-128"/>
              </a:rPr>
              <a:t>みんな</a:t>
            </a:r>
            <a:r>
              <a:rPr lang="ja-JP" altLang="en-US" sz="3200" b="1" dirty="0">
                <a:latin typeface="メイリオ" panose="020B0604030504040204" pitchFamily="50" charset="-128"/>
                <a:ea typeface="メイリオ" panose="020B0604030504040204" pitchFamily="50" charset="-128"/>
              </a:rPr>
              <a:t>で取組もう</a:t>
            </a:r>
            <a:r>
              <a:rPr lang="en-US" altLang="ja-JP" sz="3200" b="1" dirty="0" smtClean="0">
                <a:latin typeface="メイリオ" panose="020B0604030504040204" pitchFamily="50" charset="-128"/>
                <a:ea typeface="メイリオ" panose="020B0604030504040204" pitchFamily="50" charset="-128"/>
              </a:rPr>
              <a:t>SDGs</a:t>
            </a:r>
            <a:r>
              <a:rPr kumimoji="1" lang="en-US" altLang="ja-JP" sz="3200" b="1" dirty="0">
                <a:latin typeface="Meiryo UI" panose="020B0604030504040204" pitchFamily="50" charset="-128"/>
                <a:ea typeface="Meiryo UI" panose="020B0604030504040204" pitchFamily="50" charset="-128"/>
              </a:rPr>
              <a:t>		</a:t>
            </a:r>
            <a:r>
              <a:rPr kumimoji="1" lang="ja-JP" altLang="en-US" sz="32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	</a:t>
            </a:r>
          </a:p>
        </p:txBody>
      </p:sp>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1022487" y="4987333"/>
            <a:ext cx="7581016" cy="113354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a:t>
            </a:fld>
            <a:endParaRPr kumimoji="1" lang="ja-JP" altLang="en-US"/>
          </a:p>
        </p:txBody>
      </p:sp>
    </p:spTree>
    <p:extLst>
      <p:ext uri="{BB962C8B-B14F-4D97-AF65-F5344CB8AC3E}">
        <p14:creationId xmlns:p14="http://schemas.microsoft.com/office/powerpoint/2010/main" val="1084176587"/>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8690" y="426424"/>
            <a:ext cx="9407310" cy="4752460"/>
          </a:xfrm>
          <a:prstGeom prst="rect">
            <a:avLst/>
          </a:prstGeom>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nSpc>
                <a:spcPct val="150000"/>
              </a:lnSpc>
              <a:spcBef>
                <a:spcPts val="600"/>
              </a:spcBef>
            </a:pPr>
            <a:r>
              <a:rPr kumimoji="1" lang="ja-JP" altLang="en-US" sz="6600" b="1" i="1" dirty="0" smtClean="0">
                <a:latin typeface="Meiryo UI" panose="020B0604030504040204" pitchFamily="50" charset="-128"/>
                <a:ea typeface="Meiryo UI" panose="020B0604030504040204" pitchFamily="50" charset="-128"/>
              </a:rPr>
              <a:t>②　大阪</a:t>
            </a:r>
            <a:r>
              <a:rPr kumimoji="1" lang="ja-JP" altLang="en-US" sz="6600" b="1" i="1" dirty="0">
                <a:latin typeface="Meiryo UI" panose="020B0604030504040204" pitchFamily="50" charset="-128"/>
                <a:ea typeface="Meiryo UI" panose="020B0604030504040204" pitchFamily="50" charset="-128"/>
              </a:rPr>
              <a:t>と</a:t>
            </a:r>
            <a:r>
              <a:rPr kumimoji="1" lang="en-US" altLang="ja-JP" sz="6600" b="1" dirty="0">
                <a:latin typeface="Meiryo UI" panose="020B0604030504040204" pitchFamily="50" charset="-128"/>
                <a:ea typeface="Meiryo UI" panose="020B0604030504040204" pitchFamily="50" charset="-128"/>
              </a:rPr>
              <a:t>SDGs			</a:t>
            </a:r>
            <a:r>
              <a:rPr kumimoji="1" lang="ja-JP" altLang="en-US" sz="6600" b="1" dirty="0">
                <a:latin typeface="Meiryo UI" panose="020B0604030504040204" pitchFamily="50" charset="-128"/>
                <a:ea typeface="Meiryo UI" panose="020B0604030504040204" pitchFamily="50" charset="-128"/>
              </a:rPr>
              <a:t>　</a:t>
            </a:r>
            <a:r>
              <a:rPr kumimoji="1" lang="en-US" altLang="ja-JP" sz="6600" b="1" dirty="0">
                <a:latin typeface="Meiryo UI" panose="020B0604030504040204" pitchFamily="50" charset="-128"/>
                <a:ea typeface="Meiryo UI" panose="020B0604030504040204" pitchFamily="50" charset="-128"/>
              </a:rPr>
              <a:t>	</a:t>
            </a:r>
          </a:p>
        </p:txBody>
      </p:sp>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1022487" y="4987333"/>
            <a:ext cx="7581016" cy="113354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19</a:t>
            </a:fld>
            <a:endParaRPr kumimoji="1" lang="ja-JP" altLang="en-US"/>
          </a:p>
        </p:txBody>
      </p:sp>
    </p:spTree>
    <p:extLst>
      <p:ext uri="{BB962C8B-B14F-4D97-AF65-F5344CB8AC3E}">
        <p14:creationId xmlns:p14="http://schemas.microsoft.com/office/powerpoint/2010/main" val="3013996084"/>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に関するこれまでの主な経過</a:t>
            </a:r>
            <a:endParaRPr kumimoji="1" lang="ja-JP" altLang="en-US" sz="2000" b="1" dirty="0">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695416131"/>
              </p:ext>
            </p:extLst>
          </p:nvPr>
        </p:nvGraphicFramePr>
        <p:xfrm>
          <a:off x="58601" y="862582"/>
          <a:ext cx="9788797" cy="5195317"/>
        </p:xfrm>
        <a:graphic>
          <a:graphicData uri="http://schemas.openxmlformats.org/drawingml/2006/table">
            <a:tbl>
              <a:tblPr firstRow="1" bandRow="1">
                <a:tableStyleId>{69012ECD-51FC-41F1-AA8D-1B2483CD663E}</a:tableStyleId>
              </a:tblPr>
              <a:tblGrid>
                <a:gridCol w="3429000">
                  <a:extLst>
                    <a:ext uri="{9D8B030D-6E8A-4147-A177-3AD203B41FA5}">
                      <a16:colId xmlns:a16="http://schemas.microsoft.com/office/drawing/2014/main" val="1335284285"/>
                    </a:ext>
                  </a:extLst>
                </a:gridCol>
                <a:gridCol w="3681833">
                  <a:extLst>
                    <a:ext uri="{9D8B030D-6E8A-4147-A177-3AD203B41FA5}">
                      <a16:colId xmlns:a16="http://schemas.microsoft.com/office/drawing/2014/main" val="2394887878"/>
                    </a:ext>
                  </a:extLst>
                </a:gridCol>
                <a:gridCol w="2677964">
                  <a:extLst>
                    <a:ext uri="{9D8B030D-6E8A-4147-A177-3AD203B41FA5}">
                      <a16:colId xmlns:a16="http://schemas.microsoft.com/office/drawing/2014/main" val="2412904483"/>
                    </a:ext>
                  </a:extLst>
                </a:gridCol>
              </a:tblGrid>
              <a:tr h="496368">
                <a:tc>
                  <a:txBody>
                    <a:bodyPr/>
                    <a:lstStyle/>
                    <a:p>
                      <a:pPr algn="ctr"/>
                      <a:r>
                        <a:rPr kumimoji="1" lang="ja-JP" altLang="en-US" sz="1600" b="1" dirty="0" smtClean="0">
                          <a:latin typeface="Meiryo UI" panose="020B0604030504040204" pitchFamily="50" charset="-128"/>
                          <a:ea typeface="Meiryo UI" panose="020B0604030504040204" pitchFamily="50" charset="-128"/>
                        </a:rPr>
                        <a:t>大阪府の取組み</a:t>
                      </a: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dirty="0" smtClean="0">
                          <a:latin typeface="Meiryo UI" panose="020B0604030504040204" pitchFamily="50" charset="-128"/>
                          <a:ea typeface="Meiryo UI" panose="020B0604030504040204" pitchFamily="50" charset="-128"/>
                        </a:rPr>
                        <a:t>国の動き</a:t>
                      </a: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dirty="0" smtClean="0">
                          <a:latin typeface="Meiryo UI" panose="020B0604030504040204" pitchFamily="50" charset="-128"/>
                          <a:ea typeface="Meiryo UI" panose="020B0604030504040204" pitchFamily="50" charset="-128"/>
                        </a:rPr>
                        <a:t>関連項目</a:t>
                      </a: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6120650"/>
                  </a:ext>
                </a:extLst>
              </a:tr>
              <a:tr h="4698949">
                <a:tc>
                  <a:txBody>
                    <a:bodyPr/>
                    <a:lstStyle/>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1" dirty="0" smtClean="0">
                          <a:solidFill>
                            <a:srgbClr val="FF0000"/>
                          </a:solidFill>
                          <a:latin typeface="Meiryo UI" panose="020B0604030504040204" pitchFamily="50" charset="-128"/>
                          <a:ea typeface="Meiryo UI" panose="020B0604030504040204" pitchFamily="50" charset="-128"/>
                        </a:rPr>
                        <a:t>2018</a:t>
                      </a:r>
                      <a:r>
                        <a:rPr kumimoji="1" lang="ja-JP" altLang="en-US" sz="1400" b="1" dirty="0" smtClean="0">
                          <a:solidFill>
                            <a:srgbClr val="FF0000"/>
                          </a:solidFill>
                          <a:latin typeface="Meiryo UI" panose="020B0604030504040204" pitchFamily="50" charset="-128"/>
                          <a:ea typeface="Meiryo UI" panose="020B0604030504040204" pitchFamily="50" charset="-128"/>
                        </a:rPr>
                        <a:t>年</a:t>
                      </a:r>
                      <a:r>
                        <a:rPr kumimoji="1" lang="en-US" altLang="ja-JP" sz="1400" b="1" dirty="0" smtClean="0">
                          <a:solidFill>
                            <a:srgbClr val="FF0000"/>
                          </a:solidFill>
                          <a:latin typeface="Meiryo UI" panose="020B0604030504040204" pitchFamily="50" charset="-128"/>
                          <a:ea typeface="Meiryo UI" panose="020B0604030504040204" pitchFamily="50" charset="-128"/>
                        </a:rPr>
                        <a:t>4</a:t>
                      </a:r>
                      <a:r>
                        <a:rPr kumimoji="1" lang="ja-JP" altLang="en-US" sz="1400" b="1" dirty="0" smtClean="0">
                          <a:solidFill>
                            <a:srgbClr val="FF0000"/>
                          </a:solidFill>
                          <a:latin typeface="Meiryo UI" panose="020B0604030504040204" pitchFamily="50" charset="-128"/>
                          <a:ea typeface="Meiryo UI" panose="020B0604030504040204" pitchFamily="50" charset="-128"/>
                        </a:rPr>
                        <a:t>月　大阪府</a:t>
                      </a:r>
                      <a:r>
                        <a:rPr kumimoji="1" lang="en-US" altLang="ja-JP" sz="1400" b="1" dirty="0" smtClean="0">
                          <a:solidFill>
                            <a:srgbClr val="FF0000"/>
                          </a:solidFill>
                          <a:latin typeface="Meiryo UI" panose="020B0604030504040204" pitchFamily="50" charset="-128"/>
                          <a:ea typeface="Meiryo UI" panose="020B0604030504040204" pitchFamily="50" charset="-128"/>
                        </a:rPr>
                        <a:t>SDGs</a:t>
                      </a:r>
                      <a:r>
                        <a:rPr kumimoji="1" lang="ja-JP" altLang="en-US" sz="1400" b="1" dirty="0" smtClean="0">
                          <a:solidFill>
                            <a:srgbClr val="FF0000"/>
                          </a:solidFill>
                          <a:latin typeface="Meiryo UI" panose="020B0604030504040204" pitchFamily="50" charset="-128"/>
                          <a:ea typeface="Meiryo UI" panose="020B0604030504040204" pitchFamily="50" charset="-128"/>
                        </a:rPr>
                        <a:t>推進本部</a:t>
                      </a: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r>
                        <a:rPr kumimoji="1" lang="ja-JP" altLang="en-US" sz="1400" b="1" dirty="0" smtClean="0">
                          <a:solidFill>
                            <a:srgbClr val="FF0000"/>
                          </a:solidFill>
                          <a:latin typeface="Meiryo UI" panose="020B0604030504040204" pitchFamily="50" charset="-128"/>
                          <a:ea typeface="Meiryo UI" panose="020B0604030504040204" pitchFamily="50" charset="-128"/>
                        </a:rPr>
                        <a:t>　　　　　　　　　</a:t>
                      </a:r>
                      <a:r>
                        <a:rPr kumimoji="1" lang="ja-JP" altLang="en-US" sz="1400" b="1" baseline="0" dirty="0" smtClean="0">
                          <a:solidFill>
                            <a:srgbClr val="FF0000"/>
                          </a:solidFill>
                          <a:latin typeface="Meiryo UI" panose="020B0604030504040204" pitchFamily="50" charset="-128"/>
                          <a:ea typeface="Meiryo UI" panose="020B0604030504040204" pitchFamily="50" charset="-128"/>
                        </a:rPr>
                        <a:t> </a:t>
                      </a:r>
                      <a:r>
                        <a:rPr kumimoji="1" lang="ja-JP" altLang="en-US" sz="1400" b="1" dirty="0" smtClean="0">
                          <a:solidFill>
                            <a:srgbClr val="FF0000"/>
                          </a:solidFill>
                          <a:latin typeface="Meiryo UI" panose="020B0604030504040204" pitchFamily="50" charset="-128"/>
                          <a:ea typeface="Meiryo UI" panose="020B0604030504040204" pitchFamily="50" charset="-128"/>
                        </a:rPr>
                        <a:t>設置</a:t>
                      </a: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1" dirty="0" smtClean="0">
                          <a:solidFill>
                            <a:srgbClr val="FF0000"/>
                          </a:solidFill>
                          <a:latin typeface="Meiryo UI" panose="020B0604030504040204" pitchFamily="50" charset="-128"/>
                          <a:ea typeface="Meiryo UI" panose="020B0604030504040204" pitchFamily="50" charset="-128"/>
                        </a:rPr>
                        <a:t>2020</a:t>
                      </a:r>
                      <a:r>
                        <a:rPr kumimoji="1" lang="ja-JP" altLang="en-US" sz="1400" b="1" dirty="0" smtClean="0">
                          <a:solidFill>
                            <a:srgbClr val="FF0000"/>
                          </a:solidFill>
                          <a:latin typeface="Meiryo UI" panose="020B0604030504040204" pitchFamily="50" charset="-128"/>
                          <a:ea typeface="Meiryo UI" panose="020B0604030504040204" pitchFamily="50" charset="-128"/>
                        </a:rPr>
                        <a:t>年</a:t>
                      </a:r>
                      <a:r>
                        <a:rPr kumimoji="1" lang="en-US" altLang="ja-JP" sz="1400" b="1" dirty="0" smtClean="0">
                          <a:solidFill>
                            <a:srgbClr val="FF0000"/>
                          </a:solidFill>
                          <a:latin typeface="Meiryo UI" panose="020B0604030504040204" pitchFamily="50" charset="-128"/>
                          <a:ea typeface="Meiryo UI" panose="020B0604030504040204" pitchFamily="50" charset="-128"/>
                        </a:rPr>
                        <a:t>3</a:t>
                      </a:r>
                      <a:r>
                        <a:rPr kumimoji="1" lang="ja-JP" altLang="en-US" sz="1400" b="1" dirty="0" smtClean="0">
                          <a:solidFill>
                            <a:srgbClr val="FF0000"/>
                          </a:solidFill>
                          <a:latin typeface="Meiryo UI" panose="020B0604030504040204" pitchFamily="50" charset="-128"/>
                          <a:ea typeface="Meiryo UI" panose="020B0604030504040204" pitchFamily="50" charset="-128"/>
                        </a:rPr>
                        <a:t>月　</a:t>
                      </a:r>
                      <a:r>
                        <a:rPr kumimoji="1" lang="en-US" altLang="ja-JP" sz="1400" b="1" dirty="0" smtClean="0">
                          <a:solidFill>
                            <a:srgbClr val="FF0000"/>
                          </a:solidFill>
                          <a:latin typeface="Meiryo UI" panose="020B0604030504040204" pitchFamily="50" charset="-128"/>
                          <a:ea typeface="Meiryo UI" panose="020B0604030504040204" pitchFamily="50" charset="-128"/>
                        </a:rPr>
                        <a:t>Osaka</a:t>
                      </a:r>
                      <a:r>
                        <a:rPr kumimoji="1" lang="ja-JP" altLang="en-US" sz="1400" b="1" dirty="0" smtClean="0">
                          <a:solidFill>
                            <a:srgbClr val="FF0000"/>
                          </a:solidFill>
                          <a:latin typeface="Meiryo UI" panose="020B0604030504040204" pitchFamily="50" charset="-128"/>
                          <a:ea typeface="Meiryo UI" panose="020B0604030504040204" pitchFamily="50" charset="-128"/>
                        </a:rPr>
                        <a:t> </a:t>
                      </a:r>
                      <a:r>
                        <a:rPr kumimoji="1" lang="en-US" altLang="ja-JP" sz="1400" b="1" dirty="0" smtClean="0">
                          <a:solidFill>
                            <a:srgbClr val="FF0000"/>
                          </a:solidFill>
                          <a:latin typeface="Meiryo UI" panose="020B0604030504040204" pitchFamily="50" charset="-128"/>
                          <a:ea typeface="Meiryo UI" panose="020B0604030504040204" pitchFamily="50" charset="-128"/>
                        </a:rPr>
                        <a:t>SDGs</a:t>
                      </a:r>
                      <a:r>
                        <a:rPr kumimoji="1" lang="ja-JP" altLang="en-US" sz="1400" b="1" dirty="0" smtClean="0">
                          <a:solidFill>
                            <a:srgbClr val="FF0000"/>
                          </a:solidFill>
                          <a:latin typeface="Meiryo UI" panose="020B0604030504040204" pitchFamily="50" charset="-128"/>
                          <a:ea typeface="Meiryo UI" panose="020B0604030504040204" pitchFamily="50" charset="-128"/>
                        </a:rPr>
                        <a:t> ビジョン策定</a:t>
                      </a: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2020</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7</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未来都市及び自治体　　</a:t>
                      </a:r>
                      <a:endParaRPr kumimoji="1" lang="en-US" altLang="ja-JP" sz="1400" b="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　　　　　　　　</a:t>
                      </a:r>
                      <a:r>
                        <a:rPr kumimoji="1" lang="ja-JP" altLang="en-US" sz="1400" b="0" baseline="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モデル事業に採択</a:t>
                      </a:r>
                      <a:endParaRPr kumimoji="1" lang="en-US" altLang="ja-JP" sz="1400" b="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　　　　　　　　（大阪市と共同提案）</a:t>
                      </a:r>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2020</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12</a:t>
                      </a:r>
                      <a:r>
                        <a:rPr kumimoji="1" lang="ja-JP" altLang="en-US" sz="1400" b="0" dirty="0" smtClean="0">
                          <a:latin typeface="Meiryo UI" panose="020B0604030504040204" pitchFamily="50" charset="-128"/>
                          <a:ea typeface="Meiryo UI" panose="020B0604030504040204" pitchFamily="50" charset="-128"/>
                        </a:rPr>
                        <a:t>月　大阪</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ネットワーク設置</a:t>
                      </a:r>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2021</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1</a:t>
                      </a:r>
                      <a:r>
                        <a:rPr kumimoji="1" lang="ja-JP" altLang="en-US" sz="1400" b="0" dirty="0" smtClean="0">
                          <a:latin typeface="Meiryo UI" panose="020B0604030504040204" pitchFamily="50" charset="-128"/>
                          <a:ea typeface="Meiryo UI" panose="020B0604030504040204" pitchFamily="50" charset="-128"/>
                        </a:rPr>
                        <a:t>月　大阪</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行動憲章策定</a:t>
                      </a:r>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2021</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2</a:t>
                      </a:r>
                      <a:r>
                        <a:rPr kumimoji="1" lang="ja-JP" altLang="en-US" sz="1400" b="0" dirty="0" smtClean="0">
                          <a:latin typeface="Meiryo UI" panose="020B0604030504040204" pitchFamily="50" charset="-128"/>
                          <a:ea typeface="Meiryo UI" panose="020B0604030504040204" pitchFamily="50" charset="-128"/>
                        </a:rPr>
                        <a:t>月～　私の</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宣言プロジェクト　　　　　　　　　</a:t>
                      </a:r>
                      <a:endParaRPr kumimoji="1" lang="en-US" altLang="ja-JP" sz="1400" b="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　　　　　　　　　　</a:t>
                      </a:r>
                      <a:r>
                        <a:rPr kumimoji="1" lang="ja-JP" altLang="en-US" sz="1400" b="0" baseline="0" dirty="0" smtClean="0">
                          <a:latin typeface="Meiryo UI" panose="020B0604030504040204" pitchFamily="50" charset="-128"/>
                          <a:ea typeface="Meiryo UI" panose="020B0604030504040204" pitchFamily="50" charset="-128"/>
                        </a:rPr>
                        <a:t> </a:t>
                      </a:r>
                      <a:r>
                        <a:rPr kumimoji="1" lang="ja-JP" altLang="en-US" sz="1400" b="0" dirty="0" smtClean="0">
                          <a:latin typeface="Meiryo UI" panose="020B0604030504040204" pitchFamily="50" charset="-128"/>
                          <a:ea typeface="Meiryo UI" panose="020B0604030504040204" pitchFamily="50" charset="-128"/>
                        </a:rPr>
                        <a:t>開始</a:t>
                      </a:r>
                      <a:endParaRPr kumimoji="1" lang="ja-JP" altLang="en-US" sz="14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2016</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5</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推進本部設置</a:t>
                      </a:r>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2016</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12</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実施指針策定</a:t>
                      </a:r>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2018</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6</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未来都市及び自治体・</a:t>
                      </a:r>
                      <a:endParaRPr kumimoji="1" lang="en-US" altLang="ja-JP" sz="1400" b="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モデル事業の選定開始</a:t>
                      </a:r>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2018</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6</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Japan</a:t>
                      </a:r>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Action</a:t>
                      </a:r>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Platform</a:t>
                      </a:r>
                    </a:p>
                    <a:p>
                      <a:r>
                        <a:rPr kumimoji="1" lang="ja-JP" altLang="en-US" sz="1400" b="0" dirty="0" smtClean="0">
                          <a:latin typeface="Meiryo UI" panose="020B0604030504040204" pitchFamily="50" charset="-128"/>
                          <a:ea typeface="Meiryo UI" panose="020B0604030504040204" pitchFamily="50" charset="-128"/>
                        </a:rPr>
                        <a:t>　　　　　　　　　設置</a:t>
                      </a:r>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2019</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12</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実施指針改定</a:t>
                      </a:r>
                      <a:endParaRPr kumimoji="1" lang="ja-JP" altLang="en-US" sz="14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b="0" dirty="0" smtClean="0">
                          <a:latin typeface="Meiryo UI" panose="020B0604030504040204" pitchFamily="50" charset="-128"/>
                          <a:ea typeface="Meiryo UI" panose="020B0604030504040204" pitchFamily="50" charset="-128"/>
                        </a:rPr>
                        <a:t>2015</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9</a:t>
                      </a:r>
                      <a:r>
                        <a:rPr kumimoji="1" lang="ja-JP" altLang="en-US" sz="1400" b="0" dirty="0" smtClean="0">
                          <a:latin typeface="Meiryo UI" panose="020B0604030504040204" pitchFamily="50" charset="-128"/>
                          <a:ea typeface="Meiryo UI" panose="020B0604030504040204" pitchFamily="50" charset="-128"/>
                        </a:rPr>
                        <a:t>月　国連総会にて</a:t>
                      </a:r>
                      <a:endParaRPr kumimoji="1" lang="en-US" altLang="ja-JP" sz="1400" b="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を採択</a:t>
                      </a:r>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1" dirty="0" smtClean="0">
                          <a:solidFill>
                            <a:srgbClr val="FF0000"/>
                          </a:solidFill>
                          <a:latin typeface="Meiryo UI" panose="020B0604030504040204" pitchFamily="50" charset="-128"/>
                          <a:ea typeface="Meiryo UI" panose="020B0604030504040204" pitchFamily="50" charset="-128"/>
                        </a:rPr>
                        <a:t>2018</a:t>
                      </a:r>
                      <a:r>
                        <a:rPr kumimoji="1" lang="ja-JP" altLang="en-US" sz="1400" b="1" dirty="0" smtClean="0">
                          <a:solidFill>
                            <a:srgbClr val="FF0000"/>
                          </a:solidFill>
                          <a:latin typeface="Meiryo UI" panose="020B0604030504040204" pitchFamily="50" charset="-128"/>
                          <a:ea typeface="Meiryo UI" panose="020B0604030504040204" pitchFamily="50" charset="-128"/>
                        </a:rPr>
                        <a:t>年</a:t>
                      </a:r>
                      <a:r>
                        <a:rPr kumimoji="1" lang="en-US" altLang="ja-JP" sz="1400" b="1" dirty="0" smtClean="0">
                          <a:solidFill>
                            <a:srgbClr val="FF0000"/>
                          </a:solidFill>
                          <a:latin typeface="Meiryo UI" panose="020B0604030504040204" pitchFamily="50" charset="-128"/>
                          <a:ea typeface="Meiryo UI" panose="020B0604030504040204" pitchFamily="50" charset="-128"/>
                        </a:rPr>
                        <a:t>11</a:t>
                      </a:r>
                      <a:r>
                        <a:rPr kumimoji="1" lang="ja-JP" altLang="en-US" sz="1400" b="1" dirty="0" smtClean="0">
                          <a:solidFill>
                            <a:srgbClr val="FF0000"/>
                          </a:solidFill>
                          <a:latin typeface="Meiryo UI" panose="020B0604030504040204" pitchFamily="50" charset="-128"/>
                          <a:ea typeface="Meiryo UI" panose="020B0604030504040204" pitchFamily="50" charset="-128"/>
                        </a:rPr>
                        <a:t>月　大阪・関西万博</a:t>
                      </a: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r>
                        <a:rPr kumimoji="1" lang="ja-JP" altLang="en-US" sz="1400" b="1" dirty="0" smtClean="0">
                          <a:solidFill>
                            <a:srgbClr val="FF0000"/>
                          </a:solidFill>
                          <a:latin typeface="Meiryo UI" panose="020B0604030504040204" pitchFamily="50" charset="-128"/>
                          <a:ea typeface="Meiryo UI" panose="020B0604030504040204" pitchFamily="50" charset="-128"/>
                        </a:rPr>
                        <a:t>　　　　　　</a:t>
                      </a:r>
                      <a:r>
                        <a:rPr kumimoji="1" lang="ja-JP" altLang="en-US" sz="1400" b="1" baseline="0" dirty="0" smtClean="0">
                          <a:solidFill>
                            <a:srgbClr val="FF0000"/>
                          </a:solidFill>
                          <a:latin typeface="Meiryo UI" panose="020B0604030504040204" pitchFamily="50" charset="-128"/>
                          <a:ea typeface="Meiryo UI" panose="020B0604030504040204" pitchFamily="50" charset="-128"/>
                        </a:rPr>
                        <a:t> </a:t>
                      </a:r>
                      <a:r>
                        <a:rPr kumimoji="1" lang="ja-JP" altLang="en-US" sz="1400" b="1" dirty="0" smtClean="0">
                          <a:solidFill>
                            <a:srgbClr val="FF0000"/>
                          </a:solidFill>
                          <a:latin typeface="Meiryo UI" panose="020B0604030504040204" pitchFamily="50" charset="-128"/>
                          <a:ea typeface="Meiryo UI" panose="020B0604030504040204" pitchFamily="50" charset="-128"/>
                        </a:rPr>
                        <a:t>　　　　開催決定</a:t>
                      </a:r>
                      <a:endParaRPr kumimoji="1" lang="ja-JP" altLang="en-US" sz="1400" b="1"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8047537"/>
                  </a:ext>
                </a:extLst>
              </a:tr>
            </a:tbl>
          </a:graphicData>
        </a:graphic>
      </p:graphicFrame>
      <p:sp>
        <p:nvSpPr>
          <p:cNvPr id="6"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20</a:t>
            </a:fld>
            <a:endParaRPr kumimoji="1" lang="ja-JP" altLang="en-US" sz="1200"/>
          </a:p>
        </p:txBody>
      </p:sp>
      <p:sp>
        <p:nvSpPr>
          <p:cNvPr id="2" name="正方形/長方形 1"/>
          <p:cNvSpPr/>
          <p:nvPr/>
        </p:nvSpPr>
        <p:spPr>
          <a:xfrm>
            <a:off x="7149171" y="3153104"/>
            <a:ext cx="2609685" cy="740980"/>
          </a:xfrm>
          <a:prstGeom prst="rect">
            <a:avLst/>
          </a:prstGeom>
          <a:noFill/>
          <a:ln w="57150">
            <a:solidFill>
              <a:srgbClr val="FFC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381964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7371106" y="6580575"/>
            <a:ext cx="2534894" cy="262829"/>
          </a:xfrm>
          <a:prstGeom prst="rect">
            <a:avLst/>
          </a:prstGeom>
        </p:spPr>
        <p:txBody>
          <a:bodyPr wrap="square">
            <a:spAutoFit/>
          </a:bodyPr>
          <a:lstStyle/>
          <a:p>
            <a:r>
              <a:rPr lang="ja-JP" altLang="en-US" sz="1108" dirty="0"/>
              <a:t>提供：</a:t>
            </a:r>
            <a:r>
              <a:rPr lang="zh-CN" altLang="en-US" sz="1108" dirty="0"/>
              <a:t>２０２５年日本国際博覧会協会</a:t>
            </a:r>
          </a:p>
        </p:txBody>
      </p:sp>
      <p:sp>
        <p:nvSpPr>
          <p:cNvPr id="8" name="正方形/長方形 7"/>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年日本国際博覧会（大阪・関西万博）</a:t>
            </a:r>
          </a:p>
        </p:txBody>
      </p:sp>
      <p:sp>
        <p:nvSpPr>
          <p:cNvPr id="12" name="テキスト ボックス 11"/>
          <p:cNvSpPr txBox="1"/>
          <p:nvPr/>
        </p:nvSpPr>
        <p:spPr>
          <a:xfrm>
            <a:off x="0" y="880360"/>
            <a:ext cx="5941335" cy="2881060"/>
          </a:xfrm>
          <a:prstGeom prst="rect">
            <a:avLst/>
          </a:prstGeom>
          <a:noFill/>
          <a:ln>
            <a:noFill/>
          </a:ln>
        </p:spPr>
        <p:txBody>
          <a:bodyPr wrap="square" lIns="252000" tIns="144000" rIns="84392" bIns="42197" rtlCol="0">
            <a:spAutoFit/>
          </a:bodyPr>
          <a:lstStyle/>
          <a:p>
            <a:pPr>
              <a:lnSpc>
                <a:spcPts val="1900"/>
              </a:lnSpc>
              <a:spcBef>
                <a:spcPts val="12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◆テーマ：いのち輝く未来社会のデザイン</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“Designing Future Society for Our Lives”</a:t>
            </a: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◆開催期間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4/13</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10/13(184</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日間）</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◆開催場所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夢洲（大阪市臨海部）</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◆入場者（想定）：</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2,800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◆経済効果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兆円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 y="3956568"/>
            <a:ext cx="4175760" cy="2668494"/>
          </a:xfrm>
          <a:prstGeom prst="rect">
            <a:avLst/>
          </a:prstGeom>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5791" y="3966779"/>
            <a:ext cx="4084409" cy="2648072"/>
          </a:xfrm>
          <a:prstGeom prst="rect">
            <a:avLst/>
          </a:prstGeom>
        </p:spPr>
      </p:pic>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8455" y="1195210"/>
            <a:ext cx="4015081" cy="2258434"/>
          </a:xfrm>
          <a:prstGeom prst="rect">
            <a:avLst/>
          </a:prstGeom>
        </p:spPr>
      </p:pic>
      <p:sp>
        <p:nvSpPr>
          <p:cNvPr id="9" name="スライド番号プレースホルダー 1"/>
          <p:cNvSpPr txBox="1">
            <a:spLocks/>
          </p:cNvSpPr>
          <p:nvPr/>
        </p:nvSpPr>
        <p:spPr>
          <a:xfrm>
            <a:off x="7371106" y="6259937"/>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21</a:t>
            </a:fld>
            <a:endParaRPr kumimoji="1" lang="ja-JP" altLang="en-US" sz="1200"/>
          </a:p>
        </p:txBody>
      </p:sp>
    </p:spTree>
    <p:extLst>
      <p:ext uri="{BB962C8B-B14F-4D97-AF65-F5344CB8AC3E}">
        <p14:creationId xmlns:p14="http://schemas.microsoft.com/office/powerpoint/2010/main" val="17731294"/>
      </p:ext>
    </p:extLst>
  </p:cSld>
  <p:clrMapOvr>
    <a:masterClrMapping/>
  </p:clrMapOvr>
  <mc:AlternateContent xmlns:mc="http://schemas.openxmlformats.org/markup-compatibility/2006" xmlns:p14="http://schemas.microsoft.com/office/powerpoint/2010/main">
    <mc:Choice Requires="p14">
      <p:transition spd="slow" p14:dur="2000" advTm="1344"/>
    </mc:Choice>
    <mc:Fallback xmlns="">
      <p:transition spd="slow" advTm="1344"/>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5999506" y="6550969"/>
            <a:ext cx="2534894" cy="262829"/>
          </a:xfrm>
          <a:prstGeom prst="rect">
            <a:avLst/>
          </a:prstGeom>
        </p:spPr>
        <p:txBody>
          <a:bodyPr wrap="square">
            <a:spAutoFit/>
          </a:bodyPr>
          <a:lstStyle/>
          <a:p>
            <a:r>
              <a:rPr lang="ja-JP" altLang="en-US" sz="1108" dirty="0"/>
              <a:t>提供：</a:t>
            </a:r>
            <a:r>
              <a:rPr lang="zh-CN" altLang="en-US" sz="1108" dirty="0"/>
              <a:t>２０２５年日本国際博覧会協会</a:t>
            </a:r>
          </a:p>
        </p:txBody>
      </p:sp>
      <p:sp>
        <p:nvSpPr>
          <p:cNvPr id="8" name="正方形/長方形 7"/>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rPr>
              <a:t>　万博会場のイメージ</a:t>
            </a:r>
          </a:p>
        </p:txBody>
      </p:sp>
      <p:pic>
        <p:nvPicPr>
          <p:cNvPr id="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16388" y="633159"/>
            <a:ext cx="2676685" cy="248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テキスト ボックス 22"/>
          <p:cNvSpPr txBox="1"/>
          <p:nvPr/>
        </p:nvSpPr>
        <p:spPr>
          <a:xfrm>
            <a:off x="779095" y="1174376"/>
            <a:ext cx="792745" cy="307777"/>
          </a:xfrm>
          <a:prstGeom prst="rect">
            <a:avLst/>
          </a:prstGeom>
          <a:solidFill>
            <a:schemeClr val="bg1"/>
          </a:solidFill>
          <a:ln w="25400">
            <a:solidFill>
              <a:srgbClr val="FF0000"/>
            </a:solidFill>
          </a:ln>
        </p:spPr>
        <p:txBody>
          <a:bodyPr wrap="square" lIns="0" tIns="0" rIns="0" bIns="0" rtlCol="0" anchor="ctr" anchorCtr="0">
            <a:spAutoFit/>
          </a:bodyPr>
          <a:lstStyle/>
          <a:p>
            <a:pPr algn="ct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夢洲</a:t>
            </a:r>
          </a:p>
        </p:txBody>
      </p:sp>
      <p:sp>
        <p:nvSpPr>
          <p:cNvPr id="24" name="フリーフォーム 23"/>
          <p:cNvSpPr/>
          <p:nvPr/>
        </p:nvSpPr>
        <p:spPr>
          <a:xfrm>
            <a:off x="1513500" y="1353275"/>
            <a:ext cx="689794" cy="523308"/>
          </a:xfrm>
          <a:custGeom>
            <a:avLst/>
            <a:gdLst>
              <a:gd name="connsiteX0" fmla="*/ 276225 w 1285875"/>
              <a:gd name="connsiteY0" fmla="*/ 0 h 838200"/>
              <a:gd name="connsiteX1" fmla="*/ 0 w 1285875"/>
              <a:gd name="connsiteY1" fmla="*/ 371475 h 838200"/>
              <a:gd name="connsiteX2" fmla="*/ 247650 w 1285875"/>
              <a:gd name="connsiteY2" fmla="*/ 781050 h 838200"/>
              <a:gd name="connsiteX3" fmla="*/ 819150 w 1285875"/>
              <a:gd name="connsiteY3" fmla="*/ 838200 h 838200"/>
              <a:gd name="connsiteX4" fmla="*/ 1285875 w 1285875"/>
              <a:gd name="connsiteY4" fmla="*/ 323850 h 838200"/>
              <a:gd name="connsiteX5" fmla="*/ 1019175 w 1285875"/>
              <a:gd name="connsiteY5" fmla="*/ 152400 h 838200"/>
              <a:gd name="connsiteX6" fmla="*/ 276225 w 1285875"/>
              <a:gd name="connsiteY6"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875" h="838200">
                <a:moveTo>
                  <a:pt x="276225" y="0"/>
                </a:moveTo>
                <a:lnTo>
                  <a:pt x="0" y="371475"/>
                </a:lnTo>
                <a:lnTo>
                  <a:pt x="247650" y="781050"/>
                </a:lnTo>
                <a:lnTo>
                  <a:pt x="819150" y="838200"/>
                </a:lnTo>
                <a:lnTo>
                  <a:pt x="1285875" y="323850"/>
                </a:lnTo>
                <a:lnTo>
                  <a:pt x="1019175" y="152400"/>
                </a:lnTo>
                <a:lnTo>
                  <a:pt x="276225" y="0"/>
                </a:lnTo>
                <a:close/>
              </a:path>
            </a:pathLst>
          </a:custGeom>
          <a:gradFill flip="none" rotWithShape="1">
            <a:gsLst>
              <a:gs pos="0">
                <a:schemeClr val="bg1">
                  <a:alpha val="0"/>
                </a:schemeClr>
              </a:gs>
              <a:gs pos="60000">
                <a:srgbClr val="FF0000">
                  <a:alpha val="48000"/>
                </a:srgbClr>
              </a:gs>
              <a:gs pos="100000">
                <a:srgbClr val="FF0000"/>
              </a:gs>
            </a:gsLst>
            <a:path path="circle">
              <a:fillToRect l="50000" t="50000" r="50000" b="50000"/>
            </a:path>
            <a:tileRect/>
          </a:gra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4392" tIns="42197" rIns="84392" bIns="42197" rtlCol="0" anchor="ctr"/>
          <a:lstStyle/>
          <a:p>
            <a:pPr algn="ctr"/>
            <a:endParaRPr lang="ja-JP" altLang="en-US" sz="1662" dirty="0">
              <a:solidFill>
                <a:prstClr val="white"/>
              </a:solidFill>
            </a:endParaRPr>
          </a:p>
        </p:txBody>
      </p:sp>
      <p:cxnSp>
        <p:nvCxnSpPr>
          <p:cNvPr id="25" name="直線矢印コネクタ 24"/>
          <p:cNvCxnSpPr/>
          <p:nvPr/>
        </p:nvCxnSpPr>
        <p:spPr>
          <a:xfrm>
            <a:off x="1584742" y="1255234"/>
            <a:ext cx="209085" cy="25838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6" name="テキスト ボックス 25"/>
          <p:cNvSpPr txBox="1"/>
          <p:nvPr/>
        </p:nvSpPr>
        <p:spPr>
          <a:xfrm>
            <a:off x="2203294" y="1854084"/>
            <a:ext cx="587595" cy="310550"/>
          </a:xfrm>
          <a:prstGeom prst="rect">
            <a:avLst/>
          </a:prstGeom>
          <a:solidFill>
            <a:schemeClr val="bg1"/>
          </a:solidFill>
          <a:ln w="12700">
            <a:solidFill>
              <a:schemeClr val="tx1"/>
            </a:solidFill>
          </a:ln>
        </p:spPr>
        <p:txBody>
          <a:bodyPr wrap="square" lIns="0" tIns="33227" rIns="0" bIns="0" rtlCol="0" anchor="ctr" anchorCtr="0">
            <a:spAutoFit/>
          </a:bodyPr>
          <a:lstStyle/>
          <a:p>
            <a:pPr algn="ct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咲洲</a:t>
            </a:r>
          </a:p>
        </p:txBody>
      </p:sp>
      <p:pic>
        <p:nvPicPr>
          <p:cNvPr id="27" name="図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87" y="3475759"/>
            <a:ext cx="4907146" cy="3017115"/>
          </a:xfrm>
          <a:prstGeom prst="rect">
            <a:avLst/>
          </a:prstGeom>
        </p:spPr>
      </p:pic>
      <p:pic>
        <p:nvPicPr>
          <p:cNvPr id="28" name="図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3475760"/>
            <a:ext cx="4827384" cy="3017115"/>
          </a:xfrm>
          <a:prstGeom prst="rect">
            <a:avLst/>
          </a:prstGeom>
        </p:spPr>
      </p:pic>
      <p:pic>
        <p:nvPicPr>
          <p:cNvPr id="29" name="図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2377" y="558477"/>
            <a:ext cx="5670743" cy="2859189"/>
          </a:xfrm>
          <a:prstGeom prst="rect">
            <a:avLst/>
          </a:prstGeom>
        </p:spPr>
      </p:pic>
      <p:sp>
        <p:nvSpPr>
          <p:cNvPr id="13" name="スライド番号プレースホルダー 1"/>
          <p:cNvSpPr txBox="1">
            <a:spLocks/>
          </p:cNvSpPr>
          <p:nvPr/>
        </p:nvSpPr>
        <p:spPr>
          <a:xfrm>
            <a:off x="7135813" y="6489652"/>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22</a:t>
            </a:fld>
            <a:endParaRPr kumimoji="1" lang="ja-JP" altLang="en-US" sz="1200"/>
          </a:p>
        </p:txBody>
      </p:sp>
    </p:spTree>
    <p:extLst>
      <p:ext uri="{BB962C8B-B14F-4D97-AF65-F5344CB8AC3E}">
        <p14:creationId xmlns:p14="http://schemas.microsoft.com/office/powerpoint/2010/main" val="3944340222"/>
      </p:ext>
    </p:extLst>
  </p:cSld>
  <p:clrMapOvr>
    <a:masterClrMapping/>
  </p:clrMapOvr>
  <mc:AlternateContent xmlns:mc="http://schemas.openxmlformats.org/markup-compatibility/2006" xmlns:p14="http://schemas.microsoft.com/office/powerpoint/2010/main">
    <mc:Choice Requires="p14">
      <p:transition spd="slow" p14:dur="2000" advTm="1344"/>
    </mc:Choice>
    <mc:Fallback xmlns="">
      <p:transition spd="slow" advTm="1344"/>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と</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年大阪・関西万博</a:t>
            </a:r>
          </a:p>
        </p:txBody>
      </p:sp>
      <p:sp>
        <p:nvSpPr>
          <p:cNvPr id="40" name="正方形/長方形 39"/>
          <p:cNvSpPr/>
          <p:nvPr/>
        </p:nvSpPr>
        <p:spPr>
          <a:xfrm>
            <a:off x="115411" y="695046"/>
            <a:ext cx="9683386" cy="611567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144000" rIns="216000" rtlCol="0" anchor="t" anchorCtr="0"/>
          <a:lstStyle/>
          <a:p>
            <a:pPr marL="174625" indent="-174625">
              <a:lnSpc>
                <a:spcPts val="14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317411" y="995171"/>
            <a:ext cx="4510548" cy="5597555"/>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780797" y="882929"/>
            <a:ext cx="3476613" cy="365465"/>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025" algn="l"/>
              </a:tabLst>
            </a:pPr>
            <a:r>
              <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849320" y="1485012"/>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897588" y="1773026"/>
            <a:ext cx="3711912"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881817" y="22494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862767" y="2522095"/>
            <a:ext cx="4079260"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880547" y="3466459"/>
            <a:ext cx="1391015"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達成ポイント</a:t>
            </a:r>
          </a:p>
        </p:txBody>
      </p:sp>
      <p:sp>
        <p:nvSpPr>
          <p:cNvPr id="48" name="テキスト ボックス 47"/>
          <p:cNvSpPr txBox="1"/>
          <p:nvPr/>
        </p:nvSpPr>
        <p:spPr>
          <a:xfrm>
            <a:off x="935910" y="3752743"/>
            <a:ext cx="3824696"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先端技術を活用した社会課題の解決</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876214" y="4264031"/>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50" name="正方形/長方形 49"/>
          <p:cNvSpPr/>
          <p:nvPr/>
        </p:nvSpPr>
        <p:spPr>
          <a:xfrm>
            <a:off x="780797" y="4572344"/>
            <a:ext cx="3945494" cy="1015727"/>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持続可能な社会の実現に向け、世界の大胆な変革が必要となることを、全ての国連加盟国が採択</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人類の英知の結集</a:t>
            </a:r>
            <a:r>
              <a:rPr lang="ja-JP" altLang="en-US" dirty="0">
                <a:latin typeface="Meiryo UI" panose="020B0604030504040204" pitchFamily="50" charset="-128"/>
                <a:ea typeface="Meiryo UI" panose="020B0604030504040204" pitchFamily="50" charset="-128"/>
              </a:rPr>
              <a:t>）</a:t>
            </a:r>
            <a:endParaRPr lang="ja-JP" altLang="en-US" dirty="0"/>
          </a:p>
        </p:txBody>
      </p:sp>
      <p:sp>
        <p:nvSpPr>
          <p:cNvPr id="51" name="正方形/長方形 50"/>
          <p:cNvSpPr/>
          <p:nvPr/>
        </p:nvSpPr>
        <p:spPr>
          <a:xfrm>
            <a:off x="849320" y="5990213"/>
            <a:ext cx="3669444" cy="329001"/>
          </a:xfrm>
          <a:prstGeom prst="rect">
            <a:avLst/>
          </a:prstGeom>
        </p:spPr>
        <p:txBody>
          <a:bodyPr wrap="square" anchor="ctr">
            <a:spAutoFit/>
          </a:bodyPr>
          <a:lstStyle/>
          <a:p>
            <a:pPr marL="1162050" indent="-1162050">
              <a:lnSpc>
                <a:spcPts val="1800"/>
              </a:lnSpc>
            </a:pPr>
            <a:r>
              <a:rPr lang="ja-JP" altLang="en-US" b="1" dirty="0"/>
              <a:t>２０３０年</a:t>
            </a:r>
            <a:endParaRPr lang="ja-JP" altLang="en-US" dirty="0"/>
          </a:p>
        </p:txBody>
      </p:sp>
      <p:sp>
        <p:nvSpPr>
          <p:cNvPr id="52" name="テキスト ボックス 51"/>
          <p:cNvSpPr txBox="1"/>
          <p:nvPr/>
        </p:nvSpPr>
        <p:spPr>
          <a:xfrm>
            <a:off x="849320" y="564263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5226786" y="978776"/>
            <a:ext cx="4432391" cy="5597554"/>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5562769" y="148671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56" name="テキスト ボックス 55"/>
          <p:cNvSpPr txBox="1"/>
          <p:nvPr/>
        </p:nvSpPr>
        <p:spPr>
          <a:xfrm>
            <a:off x="5580989" y="22189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サブテーマ</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5580271" y="3458459"/>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70" name="テキスト ボックス 69"/>
          <p:cNvSpPr txBox="1"/>
          <p:nvPr/>
        </p:nvSpPr>
        <p:spPr>
          <a:xfrm>
            <a:off x="5651173" y="1767482"/>
            <a:ext cx="3285545"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5419311" y="2598319"/>
            <a:ext cx="4539274"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Connecting Lives</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5536747" y="3775718"/>
            <a:ext cx="3809918" cy="55399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People’s Living Lab</a:t>
            </a: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6197872" y="840630"/>
            <a:ext cx="2592000" cy="40011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025" algn="l"/>
              </a:tabLst>
            </a:pP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大阪・関西万博</a:t>
            </a:r>
          </a:p>
        </p:txBody>
      </p:sp>
      <p:sp>
        <p:nvSpPr>
          <p:cNvPr id="79" name="テキスト ボックス 78"/>
          <p:cNvSpPr txBox="1"/>
          <p:nvPr/>
        </p:nvSpPr>
        <p:spPr>
          <a:xfrm>
            <a:off x="5580271" y="4369377"/>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80" name="正方形/長方形 79"/>
          <p:cNvSpPr/>
          <p:nvPr/>
        </p:nvSpPr>
        <p:spPr>
          <a:xfrm>
            <a:off x="5577477" y="4676223"/>
            <a:ext cx="3631902" cy="784895"/>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地球規模のさまざまな課題に取り組むために、</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世界各地から英知を集める場</a:t>
            </a:r>
            <a:endParaRPr lang="ja-JP" altLang="en-US" b="1" dirty="0"/>
          </a:p>
        </p:txBody>
      </p:sp>
      <p:sp>
        <p:nvSpPr>
          <p:cNvPr id="81" name="テキスト ボックス 80"/>
          <p:cNvSpPr txBox="1"/>
          <p:nvPr/>
        </p:nvSpPr>
        <p:spPr>
          <a:xfrm>
            <a:off x="5637726" y="5609776"/>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83" name="正方形/長方形 82"/>
          <p:cNvSpPr/>
          <p:nvPr/>
        </p:nvSpPr>
        <p:spPr>
          <a:xfrm>
            <a:off x="5637726" y="5968790"/>
            <a:ext cx="3271933" cy="329770"/>
          </a:xfrm>
          <a:prstGeom prst="rect">
            <a:avLst/>
          </a:prstGeom>
        </p:spPr>
        <p:txBody>
          <a:bodyPr wrap="square" anchor="ctr">
            <a:spAutoFit/>
          </a:bodyPr>
          <a:lstStyle/>
          <a:p>
            <a:pPr>
              <a:lnSpc>
                <a:spcPts val="1800"/>
              </a:lnSpc>
            </a:pPr>
            <a:r>
              <a:rPr lang="ja-JP" altLang="en-US" b="1" dirty="0"/>
              <a:t>２０２５年</a:t>
            </a:r>
            <a:endParaRPr lang="ja-JP" altLang="en-US" sz="1400" dirty="0">
              <a:latin typeface="Meiryo UI" panose="020B0604030504040204" pitchFamily="50" charset="-128"/>
              <a:ea typeface="Meiryo UI" panose="020B0604030504040204" pitchFamily="50" charset="-128"/>
            </a:endParaRPr>
          </a:p>
        </p:txBody>
      </p:sp>
      <p:sp>
        <p:nvSpPr>
          <p:cNvPr id="29" name="スライド番号プレースホルダー 1"/>
          <p:cNvSpPr txBox="1">
            <a:spLocks/>
          </p:cNvSpPr>
          <p:nvPr/>
        </p:nvSpPr>
        <p:spPr>
          <a:xfrm>
            <a:off x="6996113" y="6584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23</a:t>
            </a:fld>
            <a:endParaRPr kumimoji="1" lang="ja-JP" altLang="en-US" sz="1200"/>
          </a:p>
        </p:txBody>
      </p:sp>
    </p:spTree>
    <p:extLst>
      <p:ext uri="{BB962C8B-B14F-4D97-AF65-F5344CB8AC3E}">
        <p14:creationId xmlns:p14="http://schemas.microsoft.com/office/powerpoint/2010/main" val="3129540630"/>
      </p:ext>
    </p:extLst>
  </p:cSld>
  <p:clrMapOvr>
    <a:masterClrMapping/>
  </p:clrMapOvr>
  <mc:AlternateContent xmlns:mc="http://schemas.openxmlformats.org/markup-compatibility/2006" xmlns:p14="http://schemas.microsoft.com/office/powerpoint/2010/main">
    <mc:Choice Requires="p14">
      <p:transition spd="slow" p14:dur="2000" advTm="1286"/>
    </mc:Choice>
    <mc:Fallback xmlns="">
      <p:transition spd="slow" advTm="1286"/>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に関するこれまでの主な経過　</a:t>
            </a:r>
            <a:r>
              <a:rPr kumimoji="1" lang="en-US" altLang="ja-JP" sz="2000" b="1" dirty="0"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再掲</a:t>
            </a:r>
            <a:r>
              <a:rPr kumimoji="1" lang="en-US" altLang="ja-JP" sz="2000" b="1" dirty="0" smtClean="0">
                <a:latin typeface="Meiryo UI" panose="020B0604030504040204" pitchFamily="50" charset="-128"/>
                <a:ea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nvPr>
        </p:nvGraphicFramePr>
        <p:xfrm>
          <a:off x="58601" y="862582"/>
          <a:ext cx="9788797" cy="5195317"/>
        </p:xfrm>
        <a:graphic>
          <a:graphicData uri="http://schemas.openxmlformats.org/drawingml/2006/table">
            <a:tbl>
              <a:tblPr firstRow="1" bandRow="1">
                <a:tableStyleId>{69012ECD-51FC-41F1-AA8D-1B2483CD663E}</a:tableStyleId>
              </a:tblPr>
              <a:tblGrid>
                <a:gridCol w="3429000">
                  <a:extLst>
                    <a:ext uri="{9D8B030D-6E8A-4147-A177-3AD203B41FA5}">
                      <a16:colId xmlns:a16="http://schemas.microsoft.com/office/drawing/2014/main" val="1335284285"/>
                    </a:ext>
                  </a:extLst>
                </a:gridCol>
                <a:gridCol w="3681833">
                  <a:extLst>
                    <a:ext uri="{9D8B030D-6E8A-4147-A177-3AD203B41FA5}">
                      <a16:colId xmlns:a16="http://schemas.microsoft.com/office/drawing/2014/main" val="2394887878"/>
                    </a:ext>
                  </a:extLst>
                </a:gridCol>
                <a:gridCol w="2677964">
                  <a:extLst>
                    <a:ext uri="{9D8B030D-6E8A-4147-A177-3AD203B41FA5}">
                      <a16:colId xmlns:a16="http://schemas.microsoft.com/office/drawing/2014/main" val="2412904483"/>
                    </a:ext>
                  </a:extLst>
                </a:gridCol>
              </a:tblGrid>
              <a:tr h="496368">
                <a:tc>
                  <a:txBody>
                    <a:bodyPr/>
                    <a:lstStyle/>
                    <a:p>
                      <a:pPr algn="ctr"/>
                      <a:r>
                        <a:rPr kumimoji="1" lang="ja-JP" altLang="en-US" sz="1600" b="1" dirty="0" smtClean="0">
                          <a:latin typeface="Meiryo UI" panose="020B0604030504040204" pitchFamily="50" charset="-128"/>
                          <a:ea typeface="Meiryo UI" panose="020B0604030504040204" pitchFamily="50" charset="-128"/>
                        </a:rPr>
                        <a:t>大阪府の取組み</a:t>
                      </a: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dirty="0" smtClean="0">
                          <a:latin typeface="Meiryo UI" panose="020B0604030504040204" pitchFamily="50" charset="-128"/>
                          <a:ea typeface="Meiryo UI" panose="020B0604030504040204" pitchFamily="50" charset="-128"/>
                        </a:rPr>
                        <a:t>国の動き</a:t>
                      </a: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dirty="0" smtClean="0">
                          <a:latin typeface="Meiryo UI" panose="020B0604030504040204" pitchFamily="50" charset="-128"/>
                          <a:ea typeface="Meiryo UI" panose="020B0604030504040204" pitchFamily="50" charset="-128"/>
                        </a:rPr>
                        <a:t>関連項目</a:t>
                      </a: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6120650"/>
                  </a:ext>
                </a:extLst>
              </a:tr>
              <a:tr h="4698949">
                <a:tc>
                  <a:txBody>
                    <a:bodyPr/>
                    <a:lstStyle/>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1" dirty="0" smtClean="0">
                          <a:solidFill>
                            <a:srgbClr val="FF0000"/>
                          </a:solidFill>
                          <a:latin typeface="Meiryo UI" panose="020B0604030504040204" pitchFamily="50" charset="-128"/>
                          <a:ea typeface="Meiryo UI" panose="020B0604030504040204" pitchFamily="50" charset="-128"/>
                        </a:rPr>
                        <a:t>2018</a:t>
                      </a:r>
                      <a:r>
                        <a:rPr kumimoji="1" lang="ja-JP" altLang="en-US" sz="1400" b="1" dirty="0" smtClean="0">
                          <a:solidFill>
                            <a:srgbClr val="FF0000"/>
                          </a:solidFill>
                          <a:latin typeface="Meiryo UI" panose="020B0604030504040204" pitchFamily="50" charset="-128"/>
                          <a:ea typeface="Meiryo UI" panose="020B0604030504040204" pitchFamily="50" charset="-128"/>
                        </a:rPr>
                        <a:t>年</a:t>
                      </a:r>
                      <a:r>
                        <a:rPr kumimoji="1" lang="en-US" altLang="ja-JP" sz="1400" b="1" dirty="0" smtClean="0">
                          <a:solidFill>
                            <a:srgbClr val="FF0000"/>
                          </a:solidFill>
                          <a:latin typeface="Meiryo UI" panose="020B0604030504040204" pitchFamily="50" charset="-128"/>
                          <a:ea typeface="Meiryo UI" panose="020B0604030504040204" pitchFamily="50" charset="-128"/>
                        </a:rPr>
                        <a:t>4</a:t>
                      </a:r>
                      <a:r>
                        <a:rPr kumimoji="1" lang="ja-JP" altLang="en-US" sz="1400" b="1" dirty="0" smtClean="0">
                          <a:solidFill>
                            <a:srgbClr val="FF0000"/>
                          </a:solidFill>
                          <a:latin typeface="Meiryo UI" panose="020B0604030504040204" pitchFamily="50" charset="-128"/>
                          <a:ea typeface="Meiryo UI" panose="020B0604030504040204" pitchFamily="50" charset="-128"/>
                        </a:rPr>
                        <a:t>月　大阪府</a:t>
                      </a:r>
                      <a:r>
                        <a:rPr kumimoji="1" lang="en-US" altLang="ja-JP" sz="1400" b="1" dirty="0" smtClean="0">
                          <a:solidFill>
                            <a:srgbClr val="FF0000"/>
                          </a:solidFill>
                          <a:latin typeface="Meiryo UI" panose="020B0604030504040204" pitchFamily="50" charset="-128"/>
                          <a:ea typeface="Meiryo UI" panose="020B0604030504040204" pitchFamily="50" charset="-128"/>
                        </a:rPr>
                        <a:t>SDGs</a:t>
                      </a:r>
                      <a:r>
                        <a:rPr kumimoji="1" lang="ja-JP" altLang="en-US" sz="1400" b="1" dirty="0" smtClean="0">
                          <a:solidFill>
                            <a:srgbClr val="FF0000"/>
                          </a:solidFill>
                          <a:latin typeface="Meiryo UI" panose="020B0604030504040204" pitchFamily="50" charset="-128"/>
                          <a:ea typeface="Meiryo UI" panose="020B0604030504040204" pitchFamily="50" charset="-128"/>
                        </a:rPr>
                        <a:t>推進本部</a:t>
                      </a: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r>
                        <a:rPr kumimoji="1" lang="ja-JP" altLang="en-US" sz="1400" b="1" dirty="0" smtClean="0">
                          <a:solidFill>
                            <a:srgbClr val="FF0000"/>
                          </a:solidFill>
                          <a:latin typeface="Meiryo UI" panose="020B0604030504040204" pitchFamily="50" charset="-128"/>
                          <a:ea typeface="Meiryo UI" panose="020B0604030504040204" pitchFamily="50" charset="-128"/>
                        </a:rPr>
                        <a:t>　　　　　　　　　</a:t>
                      </a:r>
                      <a:r>
                        <a:rPr kumimoji="1" lang="ja-JP" altLang="en-US" sz="1400" b="1" baseline="0" dirty="0" smtClean="0">
                          <a:solidFill>
                            <a:srgbClr val="FF0000"/>
                          </a:solidFill>
                          <a:latin typeface="Meiryo UI" panose="020B0604030504040204" pitchFamily="50" charset="-128"/>
                          <a:ea typeface="Meiryo UI" panose="020B0604030504040204" pitchFamily="50" charset="-128"/>
                        </a:rPr>
                        <a:t> </a:t>
                      </a:r>
                      <a:r>
                        <a:rPr kumimoji="1" lang="ja-JP" altLang="en-US" sz="1400" b="1" dirty="0" smtClean="0">
                          <a:solidFill>
                            <a:srgbClr val="FF0000"/>
                          </a:solidFill>
                          <a:latin typeface="Meiryo UI" panose="020B0604030504040204" pitchFamily="50" charset="-128"/>
                          <a:ea typeface="Meiryo UI" panose="020B0604030504040204" pitchFamily="50" charset="-128"/>
                        </a:rPr>
                        <a:t>設置</a:t>
                      </a: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1" dirty="0" smtClean="0">
                          <a:solidFill>
                            <a:srgbClr val="FF0000"/>
                          </a:solidFill>
                          <a:latin typeface="Meiryo UI" panose="020B0604030504040204" pitchFamily="50" charset="-128"/>
                          <a:ea typeface="Meiryo UI" panose="020B0604030504040204" pitchFamily="50" charset="-128"/>
                        </a:rPr>
                        <a:t>2020</a:t>
                      </a:r>
                      <a:r>
                        <a:rPr kumimoji="1" lang="ja-JP" altLang="en-US" sz="1400" b="1" dirty="0" smtClean="0">
                          <a:solidFill>
                            <a:srgbClr val="FF0000"/>
                          </a:solidFill>
                          <a:latin typeface="Meiryo UI" panose="020B0604030504040204" pitchFamily="50" charset="-128"/>
                          <a:ea typeface="Meiryo UI" panose="020B0604030504040204" pitchFamily="50" charset="-128"/>
                        </a:rPr>
                        <a:t>年</a:t>
                      </a:r>
                      <a:r>
                        <a:rPr kumimoji="1" lang="en-US" altLang="ja-JP" sz="1400" b="1" dirty="0" smtClean="0">
                          <a:solidFill>
                            <a:srgbClr val="FF0000"/>
                          </a:solidFill>
                          <a:latin typeface="Meiryo UI" panose="020B0604030504040204" pitchFamily="50" charset="-128"/>
                          <a:ea typeface="Meiryo UI" panose="020B0604030504040204" pitchFamily="50" charset="-128"/>
                        </a:rPr>
                        <a:t>3</a:t>
                      </a:r>
                      <a:r>
                        <a:rPr kumimoji="1" lang="ja-JP" altLang="en-US" sz="1400" b="1" dirty="0" smtClean="0">
                          <a:solidFill>
                            <a:srgbClr val="FF0000"/>
                          </a:solidFill>
                          <a:latin typeface="Meiryo UI" panose="020B0604030504040204" pitchFamily="50" charset="-128"/>
                          <a:ea typeface="Meiryo UI" panose="020B0604030504040204" pitchFamily="50" charset="-128"/>
                        </a:rPr>
                        <a:t>月　</a:t>
                      </a:r>
                      <a:r>
                        <a:rPr kumimoji="1" lang="en-US" altLang="ja-JP" sz="1400" b="1" dirty="0" smtClean="0">
                          <a:solidFill>
                            <a:srgbClr val="FF0000"/>
                          </a:solidFill>
                          <a:latin typeface="Meiryo UI" panose="020B0604030504040204" pitchFamily="50" charset="-128"/>
                          <a:ea typeface="Meiryo UI" panose="020B0604030504040204" pitchFamily="50" charset="-128"/>
                        </a:rPr>
                        <a:t>Osaka</a:t>
                      </a:r>
                      <a:r>
                        <a:rPr kumimoji="1" lang="ja-JP" altLang="en-US" sz="1400" b="1" dirty="0" smtClean="0">
                          <a:solidFill>
                            <a:srgbClr val="FF0000"/>
                          </a:solidFill>
                          <a:latin typeface="Meiryo UI" panose="020B0604030504040204" pitchFamily="50" charset="-128"/>
                          <a:ea typeface="Meiryo UI" panose="020B0604030504040204" pitchFamily="50" charset="-128"/>
                        </a:rPr>
                        <a:t> </a:t>
                      </a:r>
                      <a:r>
                        <a:rPr kumimoji="1" lang="en-US" altLang="ja-JP" sz="1400" b="1" dirty="0" smtClean="0">
                          <a:solidFill>
                            <a:srgbClr val="FF0000"/>
                          </a:solidFill>
                          <a:latin typeface="Meiryo UI" panose="020B0604030504040204" pitchFamily="50" charset="-128"/>
                          <a:ea typeface="Meiryo UI" panose="020B0604030504040204" pitchFamily="50" charset="-128"/>
                        </a:rPr>
                        <a:t>SDGs</a:t>
                      </a:r>
                      <a:r>
                        <a:rPr kumimoji="1" lang="ja-JP" altLang="en-US" sz="1400" b="1" dirty="0" smtClean="0">
                          <a:solidFill>
                            <a:srgbClr val="FF0000"/>
                          </a:solidFill>
                          <a:latin typeface="Meiryo UI" panose="020B0604030504040204" pitchFamily="50" charset="-128"/>
                          <a:ea typeface="Meiryo UI" panose="020B0604030504040204" pitchFamily="50" charset="-128"/>
                        </a:rPr>
                        <a:t> ビジョン策定</a:t>
                      </a: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2020</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7</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未来都市及び自治体　　</a:t>
                      </a:r>
                      <a:endParaRPr kumimoji="1" lang="en-US" altLang="ja-JP" sz="1400" b="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　　　　　　　　</a:t>
                      </a:r>
                      <a:r>
                        <a:rPr kumimoji="1" lang="ja-JP" altLang="en-US" sz="1400" b="0" baseline="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モデル事業に採択</a:t>
                      </a:r>
                      <a:endParaRPr kumimoji="1" lang="en-US" altLang="ja-JP" sz="1400" b="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　　　　　　　　（大阪市と共同提案）</a:t>
                      </a:r>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2020</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12</a:t>
                      </a:r>
                      <a:r>
                        <a:rPr kumimoji="1" lang="ja-JP" altLang="en-US" sz="1400" b="0" dirty="0" smtClean="0">
                          <a:latin typeface="Meiryo UI" panose="020B0604030504040204" pitchFamily="50" charset="-128"/>
                          <a:ea typeface="Meiryo UI" panose="020B0604030504040204" pitchFamily="50" charset="-128"/>
                        </a:rPr>
                        <a:t>月　大阪</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ネットワーク設置</a:t>
                      </a:r>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2021</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1</a:t>
                      </a:r>
                      <a:r>
                        <a:rPr kumimoji="1" lang="ja-JP" altLang="en-US" sz="1400" b="0" dirty="0" smtClean="0">
                          <a:latin typeface="Meiryo UI" panose="020B0604030504040204" pitchFamily="50" charset="-128"/>
                          <a:ea typeface="Meiryo UI" panose="020B0604030504040204" pitchFamily="50" charset="-128"/>
                        </a:rPr>
                        <a:t>月　大阪</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行動憲章策定</a:t>
                      </a:r>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2021</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2</a:t>
                      </a:r>
                      <a:r>
                        <a:rPr kumimoji="1" lang="ja-JP" altLang="en-US" sz="1400" b="0" dirty="0" smtClean="0">
                          <a:latin typeface="Meiryo UI" panose="020B0604030504040204" pitchFamily="50" charset="-128"/>
                          <a:ea typeface="Meiryo UI" panose="020B0604030504040204" pitchFamily="50" charset="-128"/>
                        </a:rPr>
                        <a:t>月～　私の</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宣言プロジェクト　　　　　　　　　</a:t>
                      </a:r>
                      <a:endParaRPr kumimoji="1" lang="en-US" altLang="ja-JP" sz="1400" b="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　　　　　　　　　　</a:t>
                      </a:r>
                      <a:r>
                        <a:rPr kumimoji="1" lang="ja-JP" altLang="en-US" sz="1400" b="0" baseline="0" dirty="0" smtClean="0">
                          <a:latin typeface="Meiryo UI" panose="020B0604030504040204" pitchFamily="50" charset="-128"/>
                          <a:ea typeface="Meiryo UI" panose="020B0604030504040204" pitchFamily="50" charset="-128"/>
                        </a:rPr>
                        <a:t> </a:t>
                      </a:r>
                      <a:r>
                        <a:rPr kumimoji="1" lang="ja-JP" altLang="en-US" sz="1400" b="0" dirty="0" smtClean="0">
                          <a:latin typeface="Meiryo UI" panose="020B0604030504040204" pitchFamily="50" charset="-128"/>
                          <a:ea typeface="Meiryo UI" panose="020B0604030504040204" pitchFamily="50" charset="-128"/>
                        </a:rPr>
                        <a:t>開始</a:t>
                      </a:r>
                      <a:endParaRPr kumimoji="1" lang="ja-JP" altLang="en-US" sz="14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2016</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5</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推進本部設置</a:t>
                      </a:r>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2016</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12</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実施指針策定</a:t>
                      </a:r>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2018</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6</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未来都市及び自治体・</a:t>
                      </a:r>
                      <a:endParaRPr kumimoji="1" lang="en-US" altLang="ja-JP" sz="1400" b="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モデル事業の選定開始</a:t>
                      </a:r>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2018</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6</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Japan</a:t>
                      </a:r>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Action</a:t>
                      </a:r>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Platform</a:t>
                      </a:r>
                    </a:p>
                    <a:p>
                      <a:r>
                        <a:rPr kumimoji="1" lang="ja-JP" altLang="en-US" sz="1400" b="0" dirty="0" smtClean="0">
                          <a:latin typeface="Meiryo UI" panose="020B0604030504040204" pitchFamily="50" charset="-128"/>
                          <a:ea typeface="Meiryo UI" panose="020B0604030504040204" pitchFamily="50" charset="-128"/>
                        </a:rPr>
                        <a:t>　　　　　　　　　設置</a:t>
                      </a:r>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2019</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12</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実施指針改定</a:t>
                      </a:r>
                      <a:endParaRPr kumimoji="1" lang="ja-JP" altLang="en-US" sz="14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b="0" dirty="0" smtClean="0">
                          <a:latin typeface="Meiryo UI" panose="020B0604030504040204" pitchFamily="50" charset="-128"/>
                          <a:ea typeface="Meiryo UI" panose="020B0604030504040204" pitchFamily="50" charset="-128"/>
                        </a:rPr>
                        <a:t>2015</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9</a:t>
                      </a:r>
                      <a:r>
                        <a:rPr kumimoji="1" lang="ja-JP" altLang="en-US" sz="1400" b="0" dirty="0" smtClean="0">
                          <a:latin typeface="Meiryo UI" panose="020B0604030504040204" pitchFamily="50" charset="-128"/>
                          <a:ea typeface="Meiryo UI" panose="020B0604030504040204" pitchFamily="50" charset="-128"/>
                        </a:rPr>
                        <a:t>月　国連総会にて</a:t>
                      </a:r>
                      <a:endParaRPr kumimoji="1" lang="en-US" altLang="ja-JP" sz="1400" b="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を採択</a:t>
                      </a:r>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1" dirty="0" smtClean="0">
                          <a:solidFill>
                            <a:srgbClr val="FF0000"/>
                          </a:solidFill>
                          <a:latin typeface="Meiryo UI" panose="020B0604030504040204" pitchFamily="50" charset="-128"/>
                          <a:ea typeface="Meiryo UI" panose="020B0604030504040204" pitchFamily="50" charset="-128"/>
                        </a:rPr>
                        <a:t>2018</a:t>
                      </a:r>
                      <a:r>
                        <a:rPr kumimoji="1" lang="ja-JP" altLang="en-US" sz="1400" b="1" dirty="0" smtClean="0">
                          <a:solidFill>
                            <a:srgbClr val="FF0000"/>
                          </a:solidFill>
                          <a:latin typeface="Meiryo UI" panose="020B0604030504040204" pitchFamily="50" charset="-128"/>
                          <a:ea typeface="Meiryo UI" panose="020B0604030504040204" pitchFamily="50" charset="-128"/>
                        </a:rPr>
                        <a:t>年</a:t>
                      </a:r>
                      <a:r>
                        <a:rPr kumimoji="1" lang="en-US" altLang="ja-JP" sz="1400" b="1" dirty="0" smtClean="0">
                          <a:solidFill>
                            <a:srgbClr val="FF0000"/>
                          </a:solidFill>
                          <a:latin typeface="Meiryo UI" panose="020B0604030504040204" pitchFamily="50" charset="-128"/>
                          <a:ea typeface="Meiryo UI" panose="020B0604030504040204" pitchFamily="50" charset="-128"/>
                        </a:rPr>
                        <a:t>11</a:t>
                      </a:r>
                      <a:r>
                        <a:rPr kumimoji="1" lang="ja-JP" altLang="en-US" sz="1400" b="1" dirty="0" smtClean="0">
                          <a:solidFill>
                            <a:srgbClr val="FF0000"/>
                          </a:solidFill>
                          <a:latin typeface="Meiryo UI" panose="020B0604030504040204" pitchFamily="50" charset="-128"/>
                          <a:ea typeface="Meiryo UI" panose="020B0604030504040204" pitchFamily="50" charset="-128"/>
                        </a:rPr>
                        <a:t>月　大阪・関西万博</a:t>
                      </a: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r>
                        <a:rPr kumimoji="1" lang="ja-JP" altLang="en-US" sz="1400" b="1" dirty="0" smtClean="0">
                          <a:solidFill>
                            <a:srgbClr val="FF0000"/>
                          </a:solidFill>
                          <a:latin typeface="Meiryo UI" panose="020B0604030504040204" pitchFamily="50" charset="-128"/>
                          <a:ea typeface="Meiryo UI" panose="020B0604030504040204" pitchFamily="50" charset="-128"/>
                        </a:rPr>
                        <a:t>　　　　　　</a:t>
                      </a:r>
                      <a:r>
                        <a:rPr kumimoji="1" lang="ja-JP" altLang="en-US" sz="1400" b="1" baseline="0" dirty="0" smtClean="0">
                          <a:solidFill>
                            <a:srgbClr val="FF0000"/>
                          </a:solidFill>
                          <a:latin typeface="Meiryo UI" panose="020B0604030504040204" pitchFamily="50" charset="-128"/>
                          <a:ea typeface="Meiryo UI" panose="020B0604030504040204" pitchFamily="50" charset="-128"/>
                        </a:rPr>
                        <a:t> </a:t>
                      </a:r>
                      <a:r>
                        <a:rPr kumimoji="1" lang="ja-JP" altLang="en-US" sz="1400" b="1" dirty="0" smtClean="0">
                          <a:solidFill>
                            <a:srgbClr val="FF0000"/>
                          </a:solidFill>
                          <a:latin typeface="Meiryo UI" panose="020B0604030504040204" pitchFamily="50" charset="-128"/>
                          <a:ea typeface="Meiryo UI" panose="020B0604030504040204" pitchFamily="50" charset="-128"/>
                        </a:rPr>
                        <a:t>　　　　開催決定</a:t>
                      </a:r>
                      <a:endParaRPr kumimoji="1" lang="ja-JP" altLang="en-US" sz="1400" b="1"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8047537"/>
                  </a:ext>
                </a:extLst>
              </a:tr>
            </a:tbl>
          </a:graphicData>
        </a:graphic>
      </p:graphicFrame>
      <p:sp>
        <p:nvSpPr>
          <p:cNvPr id="6"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24</a:t>
            </a:fld>
            <a:endParaRPr kumimoji="1" lang="ja-JP" altLang="en-US" sz="1200"/>
          </a:p>
        </p:txBody>
      </p:sp>
      <p:sp>
        <p:nvSpPr>
          <p:cNvPr id="2" name="正方形/長方形 1"/>
          <p:cNvSpPr/>
          <p:nvPr/>
        </p:nvSpPr>
        <p:spPr>
          <a:xfrm>
            <a:off x="58601" y="3894084"/>
            <a:ext cx="3362516" cy="331075"/>
          </a:xfrm>
          <a:prstGeom prst="rect">
            <a:avLst/>
          </a:prstGeom>
          <a:noFill/>
          <a:ln w="57150">
            <a:solidFill>
              <a:srgbClr val="FFC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5603070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smtClean="0">
                <a:latin typeface="Meiryo UI" panose="020B0604030504040204" pitchFamily="50" charset="-128"/>
                <a:ea typeface="Meiryo UI" panose="020B0604030504040204" pitchFamily="50" charset="-128"/>
              </a:rPr>
              <a:t>ビジョン</a:t>
            </a:r>
            <a:endParaRPr kumimoji="1" lang="ja-JP" altLang="en-US" sz="2000" b="1" dirty="0">
              <a:latin typeface="Meiryo UI" panose="020B0604030504040204" pitchFamily="50" charset="-128"/>
              <a:ea typeface="Meiryo UI" panose="020B0604030504040204" pitchFamily="50" charset="-128"/>
            </a:endParaRPr>
          </a:p>
        </p:txBody>
      </p:sp>
      <p:grpSp>
        <p:nvGrpSpPr>
          <p:cNvPr id="3" name="グループ化 2"/>
          <p:cNvGrpSpPr>
            <a:grpSpLocks noChangeAspect="1"/>
          </p:cNvGrpSpPr>
          <p:nvPr/>
        </p:nvGrpSpPr>
        <p:grpSpPr>
          <a:xfrm>
            <a:off x="270573" y="1384917"/>
            <a:ext cx="9501089" cy="5122415"/>
            <a:chOff x="1343285" y="2913958"/>
            <a:chExt cx="8363996" cy="3802979"/>
          </a:xfrm>
        </p:grpSpPr>
        <p:sp>
          <p:nvSpPr>
            <p:cNvPr id="35" name="楕円 34"/>
            <p:cNvSpPr>
              <a:spLocks noChangeAspect="1"/>
            </p:cNvSpPr>
            <p:nvPr/>
          </p:nvSpPr>
          <p:spPr>
            <a:xfrm>
              <a:off x="1738308" y="3450162"/>
              <a:ext cx="6086464" cy="2786546"/>
            </a:xfrm>
            <a:prstGeom prst="ellipse">
              <a:avLst/>
            </a:prstGeom>
            <a:solidFill>
              <a:schemeClr val="bg1"/>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6" name="台形 35"/>
            <p:cNvSpPr>
              <a:spLocks/>
            </p:cNvSpPr>
            <p:nvPr/>
          </p:nvSpPr>
          <p:spPr>
            <a:xfrm rot="10800000">
              <a:off x="1982478" y="3949782"/>
              <a:ext cx="5583468" cy="1440000"/>
            </a:xfrm>
            <a:prstGeom prst="trapezoid">
              <a:avLst>
                <a:gd name="adj" fmla="val 0"/>
              </a:avLst>
            </a:prstGeom>
            <a:solidFill>
              <a:schemeClr val="bg1">
                <a:lumMod val="8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7" name="正方形/長方形 36"/>
            <p:cNvSpPr>
              <a:spLocks/>
            </p:cNvSpPr>
            <p:nvPr/>
          </p:nvSpPr>
          <p:spPr>
            <a:xfrm>
              <a:off x="2738148" y="3450315"/>
              <a:ext cx="4086780" cy="9000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pic>
          <p:nvPicPr>
            <p:cNvPr id="38" name="図 37"/>
            <p:cNvPicPr preferRelativeResize="0">
              <a:picLocks noChangeAspect="1"/>
            </p:cNvPicPr>
            <p:nvPr/>
          </p:nvPicPr>
          <p:blipFill>
            <a:blip r:embed="rId3"/>
            <a:stretch>
              <a:fillRect/>
            </a:stretch>
          </p:blipFill>
          <p:spPr>
            <a:xfrm>
              <a:off x="4400624" y="3525352"/>
              <a:ext cx="728045" cy="590318"/>
            </a:xfrm>
            <a:prstGeom prst="rect">
              <a:avLst/>
            </a:prstGeom>
          </p:spPr>
        </p:pic>
        <p:sp>
          <p:nvSpPr>
            <p:cNvPr id="40" name="正方形/長方形 39"/>
            <p:cNvSpPr>
              <a:spLocks noChangeAspect="1"/>
            </p:cNvSpPr>
            <p:nvPr/>
          </p:nvSpPr>
          <p:spPr>
            <a:xfrm>
              <a:off x="3603113" y="3570631"/>
              <a:ext cx="1098994"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ゴール３</a:t>
              </a:r>
              <a:endParaRPr lang="ja-JP" altLang="en-US" sz="1600" dirty="0">
                <a:latin typeface="Meiryo UI" panose="020B0604030504040204" pitchFamily="50" charset="-128"/>
                <a:ea typeface="Meiryo UI" panose="020B0604030504040204" pitchFamily="50" charset="-128"/>
              </a:endParaRPr>
            </a:p>
          </p:txBody>
        </p:sp>
        <p:pic>
          <p:nvPicPr>
            <p:cNvPr id="41" name="図 40"/>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4412219" y="5565249"/>
              <a:ext cx="723985" cy="576000"/>
            </a:xfrm>
            <a:prstGeom prst="rect">
              <a:avLst/>
            </a:prstGeom>
          </p:spPr>
        </p:pic>
        <p:pic>
          <p:nvPicPr>
            <p:cNvPr id="42" name="図 41"/>
            <p:cNvPicPr preferRelativeResize="0">
              <a:picLocks noChangeAspect="1"/>
            </p:cNvPicPr>
            <p:nvPr/>
          </p:nvPicPr>
          <p:blipFill>
            <a:blip r:embed="rId5"/>
            <a:stretch>
              <a:fillRect/>
            </a:stretch>
          </p:blipFill>
          <p:spPr>
            <a:xfrm>
              <a:off x="6565587" y="4555371"/>
              <a:ext cx="695040" cy="604086"/>
            </a:xfrm>
            <a:prstGeom prst="rect">
              <a:avLst/>
            </a:prstGeom>
          </p:spPr>
        </p:pic>
        <p:pic>
          <p:nvPicPr>
            <p:cNvPr id="43" name="図 42"/>
            <p:cNvPicPr preferRelativeResize="0">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4239" y="4564432"/>
              <a:ext cx="734218" cy="596618"/>
            </a:xfrm>
            <a:prstGeom prst="rect">
              <a:avLst/>
            </a:prstGeom>
          </p:spPr>
        </p:pic>
        <p:pic>
          <p:nvPicPr>
            <p:cNvPr id="44" name="図 43"/>
            <p:cNvPicPr preferRelativeResize="0">
              <a:picLocks noChangeAspect="1"/>
            </p:cNvPicPr>
            <p:nvPr/>
          </p:nvPicPr>
          <p:blipFill>
            <a:blip r:embed="rId7"/>
            <a:stretch>
              <a:fillRect/>
            </a:stretch>
          </p:blipFill>
          <p:spPr>
            <a:xfrm>
              <a:off x="2900904" y="4564878"/>
              <a:ext cx="744802" cy="604086"/>
            </a:xfrm>
            <a:prstGeom prst="rect">
              <a:avLst/>
            </a:prstGeom>
          </p:spPr>
        </p:pic>
        <p:sp>
          <p:nvSpPr>
            <p:cNvPr id="45" name="正方形/長方形 44"/>
            <p:cNvSpPr>
              <a:spLocks noChangeAspect="1"/>
            </p:cNvSpPr>
            <p:nvPr/>
          </p:nvSpPr>
          <p:spPr>
            <a:xfrm>
              <a:off x="2179127" y="4570629"/>
              <a:ext cx="808700"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ゴール１</a:t>
              </a:r>
              <a:endParaRPr lang="ja-JP" altLang="en-US" sz="1600" dirty="0">
                <a:latin typeface="Meiryo UI" panose="020B0604030504040204" pitchFamily="50" charset="-128"/>
                <a:ea typeface="Meiryo UI" panose="020B0604030504040204" pitchFamily="50" charset="-128"/>
              </a:endParaRPr>
            </a:p>
          </p:txBody>
        </p:sp>
        <p:sp>
          <p:nvSpPr>
            <p:cNvPr id="46" name="正方形/長方形 45"/>
            <p:cNvSpPr>
              <a:spLocks noChangeAspect="1"/>
            </p:cNvSpPr>
            <p:nvPr/>
          </p:nvSpPr>
          <p:spPr>
            <a:xfrm>
              <a:off x="3825518" y="4583487"/>
              <a:ext cx="831265"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ゴール４</a:t>
              </a:r>
              <a:endParaRPr lang="ja-JP" altLang="en-US" sz="1600" dirty="0">
                <a:latin typeface="Meiryo UI" panose="020B0604030504040204" pitchFamily="50" charset="-128"/>
                <a:ea typeface="Meiryo UI" panose="020B0604030504040204" pitchFamily="50" charset="-128"/>
              </a:endParaRPr>
            </a:p>
          </p:txBody>
        </p:sp>
        <p:sp>
          <p:nvSpPr>
            <p:cNvPr id="47" name="正方形/長方形 46"/>
            <p:cNvSpPr>
              <a:spLocks noChangeAspect="1"/>
            </p:cNvSpPr>
            <p:nvPr/>
          </p:nvSpPr>
          <p:spPr>
            <a:xfrm>
              <a:off x="5731957" y="4564432"/>
              <a:ext cx="885391"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a:t>
              </a:r>
              <a:r>
                <a:rPr lang="en-US" altLang="ja-JP" sz="1600" b="1" dirty="0">
                  <a:latin typeface="Meiryo UI" panose="020B0604030504040204" pitchFamily="50" charset="-128"/>
                  <a:ea typeface="Meiryo UI" panose="020B0604030504040204" pitchFamily="50" charset="-128"/>
                </a:rPr>
                <a:t>12</a:t>
              </a:r>
              <a:endParaRPr lang="ja-JP" altLang="en-US" sz="1600" dirty="0">
                <a:latin typeface="Meiryo UI" panose="020B0604030504040204" pitchFamily="50" charset="-128"/>
                <a:ea typeface="Meiryo UI" panose="020B0604030504040204" pitchFamily="50" charset="-128"/>
              </a:endParaRPr>
            </a:p>
          </p:txBody>
        </p:sp>
        <p:sp>
          <p:nvSpPr>
            <p:cNvPr id="48" name="テキスト ボックス 64"/>
            <p:cNvSpPr txBox="1">
              <a:spLocks noChangeAspect="1"/>
            </p:cNvSpPr>
            <p:nvPr/>
          </p:nvSpPr>
          <p:spPr>
            <a:xfrm>
              <a:off x="2335432" y="4794449"/>
              <a:ext cx="793110"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貧困</a:t>
              </a:r>
              <a:r>
                <a:rPr lang="ja-JP" altLang="en-US"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49" name="テキスト ボックス 65"/>
            <p:cNvSpPr txBox="1">
              <a:spLocks noChangeAspect="1"/>
            </p:cNvSpPr>
            <p:nvPr/>
          </p:nvSpPr>
          <p:spPr>
            <a:xfrm>
              <a:off x="3416676" y="3796182"/>
              <a:ext cx="1243832"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健康と福祉」</a:t>
              </a:r>
            </a:p>
          </p:txBody>
        </p:sp>
        <p:sp>
          <p:nvSpPr>
            <p:cNvPr id="50" name="正方形/長方形 49"/>
            <p:cNvSpPr>
              <a:spLocks noChangeAspect="1"/>
            </p:cNvSpPr>
            <p:nvPr/>
          </p:nvSpPr>
          <p:spPr>
            <a:xfrm>
              <a:off x="3585519" y="5659225"/>
              <a:ext cx="1050831"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200" b="1" dirty="0">
                  <a:latin typeface="Meiryo UI" panose="020B0604030504040204" pitchFamily="50" charset="-128"/>
                  <a:ea typeface="Meiryo UI" panose="020B0604030504040204" pitchFamily="50" charset="-128"/>
                </a:rPr>
                <a:t>ゴール</a:t>
              </a:r>
              <a:r>
                <a:rPr kumimoji="1" lang="en-US" altLang="ja-JP" sz="1200" b="1" dirty="0">
                  <a:latin typeface="Meiryo UI" panose="020B0604030504040204" pitchFamily="50" charset="-128"/>
                  <a:ea typeface="Meiryo UI" panose="020B0604030504040204" pitchFamily="50" charset="-128"/>
                </a:rPr>
                <a:t>11</a:t>
              </a:r>
              <a:endParaRPr lang="ja-JP" altLang="en-US" sz="1200" dirty="0">
                <a:latin typeface="Meiryo UI" panose="020B0604030504040204" pitchFamily="50" charset="-128"/>
                <a:ea typeface="Meiryo UI" panose="020B0604030504040204" pitchFamily="50" charset="-128"/>
              </a:endParaRPr>
            </a:p>
          </p:txBody>
        </p:sp>
        <p:sp>
          <p:nvSpPr>
            <p:cNvPr id="51" name="正方形/長方形 50"/>
            <p:cNvSpPr>
              <a:spLocks noChangeAspect="1"/>
            </p:cNvSpPr>
            <p:nvPr/>
          </p:nvSpPr>
          <p:spPr>
            <a:xfrm>
              <a:off x="2823180" y="5126289"/>
              <a:ext cx="4392895" cy="3597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（「ゴール３」と関連する横断的な課題としての取組み）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2" name="楕円 51"/>
            <p:cNvSpPr>
              <a:spLocks noChangeAspect="1"/>
            </p:cNvSpPr>
            <p:nvPr/>
          </p:nvSpPr>
          <p:spPr>
            <a:xfrm>
              <a:off x="5253234" y="3595460"/>
              <a:ext cx="1117172"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Ⅰ</a:t>
              </a:r>
              <a:endParaRPr kumimoji="1" lang="ja-JP" altLang="en-US" sz="1600" b="1" dirty="0">
                <a:latin typeface="Meiryo UI" panose="020B0604030504040204" pitchFamily="50" charset="-128"/>
                <a:ea typeface="Meiryo UI" panose="020B0604030504040204" pitchFamily="50" charset="-128"/>
              </a:endParaRPr>
            </a:p>
          </p:txBody>
        </p:sp>
        <p:sp>
          <p:nvSpPr>
            <p:cNvPr id="53" name="テキスト ボックス 70"/>
            <p:cNvSpPr txBox="1">
              <a:spLocks noChangeAspect="1"/>
            </p:cNvSpPr>
            <p:nvPr/>
          </p:nvSpPr>
          <p:spPr>
            <a:xfrm>
              <a:off x="4001356" y="4772875"/>
              <a:ext cx="829453"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教育」</a:t>
              </a:r>
            </a:p>
          </p:txBody>
        </p:sp>
        <p:sp>
          <p:nvSpPr>
            <p:cNvPr id="54" name="大かっこ 53"/>
            <p:cNvSpPr>
              <a:spLocks noChangeAspect="1"/>
            </p:cNvSpPr>
            <p:nvPr/>
          </p:nvSpPr>
          <p:spPr>
            <a:xfrm>
              <a:off x="5687404" y="4748546"/>
              <a:ext cx="916116" cy="419322"/>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400"/>
                </a:lnSpc>
              </a:pPr>
              <a:r>
                <a:rPr lang="ja-JP" altLang="en-US" sz="12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持続可能な生産と消費」</a:t>
              </a:r>
              <a:endParaRPr kumimoji="1" lang="ja-JP" altLang="en-US" sz="1200" dirty="0">
                <a:latin typeface="Meiryo UI" panose="020B0604030504040204" pitchFamily="50" charset="-128"/>
                <a:ea typeface="Meiryo UI" panose="020B0604030504040204" pitchFamily="50" charset="-128"/>
              </a:endParaRPr>
            </a:p>
          </p:txBody>
        </p:sp>
        <p:sp>
          <p:nvSpPr>
            <p:cNvPr id="55" name="大かっこ 54"/>
            <p:cNvSpPr>
              <a:spLocks noChangeAspect="1"/>
            </p:cNvSpPr>
            <p:nvPr/>
          </p:nvSpPr>
          <p:spPr>
            <a:xfrm>
              <a:off x="3128542" y="5809450"/>
              <a:ext cx="1315011" cy="265015"/>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dirty="0">
                  <a:latin typeface="Meiryo UI" panose="020B0604030504040204" pitchFamily="50" charset="-128"/>
                  <a:ea typeface="Meiryo UI" panose="020B0604030504040204" pitchFamily="50" charset="-128"/>
                </a:rPr>
                <a:t>「持続可能都市」</a:t>
              </a:r>
              <a:endParaRPr kumimoji="1" lang="ja-JP" altLang="en-US" sz="1400" dirty="0">
                <a:latin typeface="Meiryo UI" panose="020B0604030504040204" pitchFamily="50" charset="-128"/>
                <a:ea typeface="Meiryo UI" panose="020B0604030504040204" pitchFamily="50" charset="-128"/>
              </a:endParaRPr>
            </a:p>
          </p:txBody>
        </p:sp>
        <p:sp>
          <p:nvSpPr>
            <p:cNvPr id="56" name="楕円 55"/>
            <p:cNvSpPr>
              <a:spLocks noChangeAspect="1"/>
            </p:cNvSpPr>
            <p:nvPr/>
          </p:nvSpPr>
          <p:spPr>
            <a:xfrm>
              <a:off x="5220056" y="5637249"/>
              <a:ext cx="1277850"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Ⅱ</a:t>
              </a:r>
              <a:endParaRPr kumimoji="1" lang="ja-JP" altLang="en-US" sz="1600" b="1" dirty="0">
                <a:latin typeface="Meiryo UI" panose="020B0604030504040204" pitchFamily="50" charset="-128"/>
                <a:ea typeface="Meiryo UI" panose="020B0604030504040204" pitchFamily="50" charset="-128"/>
              </a:endParaRPr>
            </a:p>
          </p:txBody>
        </p:sp>
        <p:sp>
          <p:nvSpPr>
            <p:cNvPr id="57" name="正方形/長方形 56"/>
            <p:cNvSpPr>
              <a:spLocks noChangeAspect="1"/>
            </p:cNvSpPr>
            <p:nvPr/>
          </p:nvSpPr>
          <p:spPr>
            <a:xfrm>
              <a:off x="2955639" y="4109253"/>
              <a:ext cx="4185949" cy="3509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（“いのち”や暮らし、次世代の課題としての取組み）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8" name="正方形/長方形 57"/>
            <p:cNvSpPr/>
            <p:nvPr/>
          </p:nvSpPr>
          <p:spPr>
            <a:xfrm>
              <a:off x="2289911" y="6199726"/>
              <a:ext cx="5081795" cy="17773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（他のゴールを集約しながら、様々な課題解決にバランスよく貢献）</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9" name="角丸四角形 58"/>
            <p:cNvSpPr/>
            <p:nvPr/>
          </p:nvSpPr>
          <p:spPr>
            <a:xfrm>
              <a:off x="1639295" y="3201958"/>
              <a:ext cx="6284490" cy="3389072"/>
            </a:xfrm>
            <a:prstGeom prst="roundRect">
              <a:avLst>
                <a:gd name="adj" fmla="val 0"/>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bIns="36000" rtlCol="0" anchor="b"/>
            <a:lstStyle/>
            <a:p>
              <a:pPr algn="ctr"/>
              <a:endParaRPr kumimoji="1"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0" name="正方形/長方形 59"/>
            <p:cNvSpPr>
              <a:spLocks/>
            </p:cNvSpPr>
            <p:nvPr/>
          </p:nvSpPr>
          <p:spPr>
            <a:xfrm>
              <a:off x="1343285" y="2913958"/>
              <a:ext cx="6984000" cy="288000"/>
            </a:xfrm>
            <a:prstGeom prst="rect">
              <a:avLst/>
            </a:prstGeom>
            <a:no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a:solidFill>
                    <a:schemeClr val="tx1"/>
                  </a:solidFill>
                  <a:latin typeface="Meiryo UI" panose="020B0604030504040204" pitchFamily="50" charset="-128"/>
                  <a:ea typeface="Meiryo UI" panose="020B0604030504040204" pitchFamily="50" charset="-128"/>
                </a:rPr>
                <a:t>国際社会全体の課題であるジェンダーや人権、気候変動への取組み</a:t>
              </a:r>
              <a:endParaRPr kumimoji="1" lang="en-US" altLang="ja-JP" b="1" dirty="0">
                <a:solidFill>
                  <a:schemeClr val="tx1"/>
                </a:solidFill>
                <a:latin typeface="Meiryo UI" panose="020B0604030504040204" pitchFamily="50" charset="-128"/>
                <a:ea typeface="Meiryo UI" panose="020B0604030504040204" pitchFamily="50" charset="-128"/>
              </a:endParaRPr>
            </a:p>
          </p:txBody>
        </p:sp>
        <p:sp>
          <p:nvSpPr>
            <p:cNvPr id="61" name="正方形/長方形 60"/>
            <p:cNvSpPr>
              <a:spLocks/>
            </p:cNvSpPr>
            <p:nvPr/>
          </p:nvSpPr>
          <p:spPr>
            <a:xfrm>
              <a:off x="2450252" y="6464937"/>
              <a:ext cx="4896000" cy="25200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産業や雇用、イノベーションといった都市としての強みを活かす</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62" name="角丸四角形 61"/>
            <p:cNvSpPr/>
            <p:nvPr/>
          </p:nvSpPr>
          <p:spPr>
            <a:xfrm>
              <a:off x="8255094" y="4212469"/>
              <a:ext cx="1452187"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府民の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3" name="角丸四角形 62"/>
            <p:cNvSpPr/>
            <p:nvPr/>
          </p:nvSpPr>
          <p:spPr>
            <a:xfrm>
              <a:off x="8219796" y="5649002"/>
              <a:ext cx="1452188"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地域（大阪）の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4" name="右中かっこ 63"/>
            <p:cNvSpPr/>
            <p:nvPr/>
          </p:nvSpPr>
          <p:spPr>
            <a:xfrm>
              <a:off x="7877291" y="3499590"/>
              <a:ext cx="253239" cy="2008394"/>
            </a:xfrm>
            <a:prstGeom prst="rightBrace">
              <a:avLst>
                <a:gd name="adj1" fmla="val 83970"/>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sp>
          <p:nvSpPr>
            <p:cNvPr id="65" name="右中かっこ 64"/>
            <p:cNvSpPr/>
            <p:nvPr/>
          </p:nvSpPr>
          <p:spPr>
            <a:xfrm>
              <a:off x="7888721" y="5518344"/>
              <a:ext cx="237577" cy="742658"/>
            </a:xfrm>
            <a:prstGeom prst="rightBrace">
              <a:avLst>
                <a:gd name="adj1" fmla="val 45959"/>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grpSp>
      <p:sp>
        <p:nvSpPr>
          <p:cNvPr id="39" name="正方形/長方形 38"/>
          <p:cNvSpPr/>
          <p:nvPr/>
        </p:nvSpPr>
        <p:spPr>
          <a:xfrm>
            <a:off x="-43930" y="67881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年大阪・関西万博に向けて取り組む</a:t>
            </a:r>
            <a:r>
              <a:rPr lang="ja-JP" altLang="en-US"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「重点ゴール」</a:t>
            </a:r>
            <a:endParaRPr lang="en-US" altLang="ja-JP"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25</a:t>
            </a:fld>
            <a:endParaRPr kumimoji="1" lang="ja-JP" altLang="en-US" sz="1200"/>
          </a:p>
        </p:txBody>
      </p:sp>
    </p:spTree>
    <p:extLst>
      <p:ext uri="{BB962C8B-B14F-4D97-AF65-F5344CB8AC3E}">
        <p14:creationId xmlns:p14="http://schemas.microsoft.com/office/powerpoint/2010/main" val="1610635467"/>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b="1" dirty="0" smtClean="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rPr>
              <a:t>参考</a:t>
            </a:r>
            <a:r>
              <a:rPr kumimoji="1" lang="en-US" altLang="ja-JP" b="1" dirty="0" smtClean="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rPr>
              <a:t>ゴール３　あらゆる</a:t>
            </a:r>
            <a:r>
              <a:rPr kumimoji="1" lang="ja-JP" altLang="en-US" b="1" dirty="0">
                <a:latin typeface="Meiryo UI" panose="020B0604030504040204" pitchFamily="50" charset="-128"/>
                <a:ea typeface="Meiryo UI" panose="020B0604030504040204" pitchFamily="50" charset="-128"/>
              </a:rPr>
              <a:t>年齢のすべての人々の健康的な生活を確保し、福祉を推進</a:t>
            </a:r>
            <a:r>
              <a:rPr kumimoji="1" lang="ja-JP" altLang="en-US" b="1" dirty="0" smtClean="0">
                <a:latin typeface="Meiryo UI" panose="020B0604030504040204" pitchFamily="50" charset="-128"/>
                <a:ea typeface="Meiryo UI" panose="020B0604030504040204" pitchFamily="50" charset="-128"/>
              </a:rPr>
              <a:t>する　</a:t>
            </a:r>
            <a:endParaRPr kumimoji="1" lang="en-US" altLang="ja-JP" b="1"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253959" y="960270"/>
            <a:ext cx="9201365" cy="1263808"/>
          </a:xfrm>
          <a:prstGeom prst="rect">
            <a:avLst/>
          </a:prstGeom>
          <a:noFill/>
        </p:spPr>
        <p:txBody>
          <a:bodyPr wrap="square" rtlCol="0">
            <a:spAutoFit/>
          </a:bodyPr>
          <a:lstStyle/>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妊産婦</a:t>
            </a:r>
            <a:r>
              <a:rPr kumimoji="1" lang="ja-JP" altLang="ja-JP" sz="1200" dirty="0">
                <a:latin typeface="Meiryo UI" panose="020B0604030504040204" pitchFamily="50" charset="-128"/>
                <a:ea typeface="Meiryo UI" panose="020B0604030504040204" pitchFamily="50" charset="-128"/>
              </a:rPr>
              <a:t>死亡率</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出生</a:t>
            </a:r>
            <a:r>
              <a:rPr kumimoji="1" lang="en-US" altLang="ja-JP" sz="1200" dirty="0" smtClean="0">
                <a:latin typeface="Meiryo UI" panose="020B0604030504040204" pitchFamily="50" charset="-128"/>
                <a:ea typeface="Meiryo UI" panose="020B0604030504040204" pitchFamily="50" charset="-128"/>
              </a:rPr>
              <a:t>10</a:t>
            </a:r>
            <a:r>
              <a:rPr kumimoji="1" lang="ja-JP" altLang="ja-JP" sz="1200" dirty="0">
                <a:latin typeface="Meiryo UI" panose="020B0604030504040204" pitchFamily="50" charset="-128"/>
                <a:ea typeface="Meiryo UI" panose="020B0604030504040204" pitchFamily="50" charset="-128"/>
              </a:rPr>
              <a:t>万人当たり</a:t>
            </a:r>
            <a:r>
              <a:rPr kumimoji="1" lang="ja-JP" altLang="ja-JP" sz="1200" dirty="0" smtClean="0">
                <a:latin typeface="Meiryo UI" panose="020B0604030504040204" pitchFamily="50" charset="-128"/>
                <a:ea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新生児</a:t>
            </a:r>
            <a:r>
              <a:rPr kumimoji="1" lang="ja-JP" altLang="ja-JP" sz="1200" dirty="0">
                <a:latin typeface="Meiryo UI" panose="020B0604030504040204" pitchFamily="50" charset="-128"/>
                <a:ea typeface="Meiryo UI" panose="020B0604030504040204" pitchFamily="50" charset="-128"/>
              </a:rPr>
              <a:t>死亡率（出生</a:t>
            </a:r>
            <a:r>
              <a:rPr kumimoji="1" lang="en-US" altLang="ja-JP" sz="1200" dirty="0">
                <a:latin typeface="Meiryo UI" panose="020B0604030504040204" pitchFamily="50" charset="-128"/>
                <a:ea typeface="Meiryo UI" panose="020B0604030504040204" pitchFamily="50" charset="-128"/>
              </a:rPr>
              <a:t>1,000</a:t>
            </a:r>
            <a:r>
              <a:rPr kumimoji="1" lang="ja-JP" altLang="ja-JP" sz="1200" dirty="0">
                <a:latin typeface="Meiryo UI" panose="020B0604030504040204" pitchFamily="50" charset="-128"/>
                <a:ea typeface="Meiryo UI" panose="020B0604030504040204" pitchFamily="50" charset="-128"/>
              </a:rPr>
              <a:t>人あたり</a:t>
            </a:r>
            <a:r>
              <a:rPr kumimoji="1" lang="ja-JP" altLang="ja-JP" sz="1200" dirty="0" smtClean="0">
                <a:latin typeface="Meiryo UI" panose="020B0604030504040204" pitchFamily="50" charset="-128"/>
                <a:ea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心血管</a:t>
            </a:r>
            <a:r>
              <a:rPr kumimoji="1" lang="ja-JP" altLang="ja-JP" sz="1200" dirty="0">
                <a:latin typeface="Meiryo UI" panose="020B0604030504040204" pitchFamily="50" charset="-128"/>
                <a:ea typeface="Meiryo UI" panose="020B0604030504040204" pitchFamily="50" charset="-128"/>
              </a:rPr>
              <a:t>疾患、がんによる年齢別死亡率糖尿病、および</a:t>
            </a:r>
            <a:r>
              <a:rPr kumimoji="1" lang="en-US" altLang="ja-JP" sz="1200" dirty="0">
                <a:latin typeface="Meiryo UI" panose="020B0604030504040204" pitchFamily="50" charset="-128"/>
                <a:ea typeface="Meiryo UI" panose="020B0604030504040204" pitchFamily="50" charset="-128"/>
              </a:rPr>
              <a:t>30〜70</a:t>
            </a:r>
            <a:r>
              <a:rPr kumimoji="1" lang="ja-JP" altLang="ja-JP" sz="1200" dirty="0">
                <a:latin typeface="Meiryo UI" panose="020B0604030504040204" pitchFamily="50" charset="-128"/>
                <a:ea typeface="Meiryo UI" panose="020B0604030504040204" pitchFamily="50" charset="-128"/>
              </a:rPr>
              <a:t>歳の人口における慢性呼吸器</a:t>
            </a:r>
            <a:r>
              <a:rPr kumimoji="1" lang="ja-JP" altLang="ja-JP" sz="1200" dirty="0" smtClean="0">
                <a:latin typeface="Meiryo UI" panose="020B0604030504040204" pitchFamily="50" charset="-128"/>
                <a:ea typeface="Meiryo UI" panose="020B0604030504040204" pitchFamily="50" charset="-128"/>
              </a:rPr>
              <a:t>疾患（</a:t>
            </a:r>
            <a:r>
              <a:rPr kumimoji="1" lang="ja-JP" altLang="ja-JP" sz="1200" dirty="0">
                <a:latin typeface="Meiryo UI" panose="020B0604030504040204" pitchFamily="50" charset="-128"/>
                <a:ea typeface="Meiryo UI" panose="020B0604030504040204" pitchFamily="50" charset="-128"/>
              </a:rPr>
              <a:t>人口</a:t>
            </a:r>
            <a:r>
              <a:rPr kumimoji="1" lang="en-US" altLang="ja-JP" sz="1200" dirty="0">
                <a:latin typeface="Meiryo UI" panose="020B0604030504040204" pitchFamily="50" charset="-128"/>
                <a:ea typeface="Meiryo UI" panose="020B0604030504040204" pitchFamily="50" charset="-128"/>
              </a:rPr>
              <a:t>10</a:t>
            </a:r>
            <a:r>
              <a:rPr kumimoji="1" lang="ja-JP" altLang="ja-JP" sz="1200" dirty="0">
                <a:latin typeface="Meiryo UI" panose="020B0604030504040204" pitchFamily="50" charset="-128"/>
                <a:ea typeface="Meiryo UI" panose="020B0604030504040204" pitchFamily="50" charset="-128"/>
              </a:rPr>
              <a:t>万人当たり</a:t>
            </a:r>
            <a:r>
              <a:rPr kumimoji="1" lang="ja-JP" altLang="ja-JP" sz="1200" dirty="0" smtClean="0">
                <a:latin typeface="Meiryo UI" panose="020B0604030504040204" pitchFamily="50" charset="-128"/>
                <a:ea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日常</a:t>
            </a:r>
            <a:r>
              <a:rPr kumimoji="1" lang="ja-JP" altLang="ja-JP" sz="1200" dirty="0">
                <a:latin typeface="Meiryo UI" panose="020B0604030504040204" pitchFamily="50" charset="-128"/>
                <a:ea typeface="Meiryo UI" panose="020B0604030504040204" pitchFamily="50" charset="-128"/>
              </a:rPr>
              <a:t>喫煙者（</a:t>
            </a:r>
            <a:r>
              <a:rPr kumimoji="1" lang="en-US" altLang="ja-JP" sz="1200" dirty="0">
                <a:latin typeface="Meiryo UI" panose="020B0604030504040204" pitchFamily="50" charset="-128"/>
                <a:ea typeface="Meiryo UI" panose="020B0604030504040204" pitchFamily="50" charset="-128"/>
              </a:rPr>
              <a:t>15</a:t>
            </a:r>
            <a:r>
              <a:rPr kumimoji="1" lang="ja-JP" altLang="ja-JP" sz="1200" dirty="0">
                <a:latin typeface="Meiryo UI" panose="020B0604030504040204" pitchFamily="50" charset="-128"/>
                <a:ea typeface="Meiryo UI" panose="020B0604030504040204" pitchFamily="50" charset="-128"/>
              </a:rPr>
              <a:t>歳以上の人口の割合</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lnSpc>
                <a:spcPts val="1300"/>
              </a:lnSpc>
            </a:pPr>
            <a:r>
              <a:rPr kumimoji="1" lang="zh-CN" altLang="en-US" sz="1200" dirty="0" smtClean="0">
                <a:latin typeface="Meiryo UI" panose="020B0604030504040204" pitchFamily="50" charset="-128"/>
                <a:ea typeface="Meiryo UI" panose="020B0604030504040204" pitchFamily="50" charset="-128"/>
              </a:rPr>
              <a:t>「</a:t>
            </a:r>
            <a:r>
              <a:rPr kumimoji="1" lang="en-US" altLang="zh-CN" sz="1200" dirty="0" smtClean="0">
                <a:latin typeface="Meiryo UI" panose="020B0604030504040204" pitchFamily="50" charset="-128"/>
                <a:ea typeface="Meiryo UI" panose="020B0604030504040204" pitchFamily="50" charset="-128"/>
              </a:rPr>
              <a:t>A</a:t>
            </a:r>
            <a:r>
              <a:rPr kumimoji="1" lang="zh-CN"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健康寿命（年）</a:t>
            </a:r>
            <a:r>
              <a:rPr kumimoji="1" lang="zh-CN" altLang="ja-JP" sz="1200" dirty="0" smtClean="0">
                <a:latin typeface="Meiryo UI" panose="020B0604030504040204" pitchFamily="50" charset="-128"/>
                <a:ea typeface="Meiryo UI" panose="020B0604030504040204" pitchFamily="50" charset="-128"/>
              </a:rPr>
              <a:t/>
            </a:r>
            <a:br>
              <a:rPr kumimoji="1" lang="zh-CN" altLang="ja-JP" sz="1200" dirty="0" smtClean="0">
                <a:latin typeface="Meiryo UI" panose="020B0604030504040204" pitchFamily="50" charset="-128"/>
                <a:ea typeface="Meiryo UI" panose="020B0604030504040204" pitchFamily="50" charset="-128"/>
              </a:rPr>
            </a:br>
            <a:r>
              <a:rPr kumimoji="1" lang="zh-CN" altLang="en-US" sz="1200" dirty="0" smtClean="0">
                <a:latin typeface="Meiryo UI" panose="020B0604030504040204" pitchFamily="50" charset="-128"/>
                <a:ea typeface="Meiryo UI" panose="020B0604030504040204" pitchFamily="50" charset="-128"/>
              </a:rPr>
              <a:t>「</a:t>
            </a:r>
            <a:r>
              <a:rPr kumimoji="1" lang="en-US" altLang="zh-CN" sz="1200" dirty="0" smtClean="0">
                <a:latin typeface="Meiryo UI" panose="020B0604030504040204" pitchFamily="50" charset="-128"/>
                <a:ea typeface="Meiryo UI" panose="020B0604030504040204" pitchFamily="50" charset="-128"/>
              </a:rPr>
              <a:t>B</a:t>
            </a:r>
            <a:r>
              <a:rPr kumimoji="1" lang="zh-CN" altLang="en-US" sz="1200" dirty="0" smtClean="0">
                <a:latin typeface="Meiryo UI" panose="020B0604030504040204" pitchFamily="50" charset="-128"/>
                <a:ea typeface="Meiryo UI" panose="020B0604030504040204" pitchFamily="50" charset="-128"/>
              </a:rPr>
              <a:t>」</a:t>
            </a:r>
            <a:r>
              <a:rPr lang="en-US" altLang="zh-CN"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結核発生率（％）</a:t>
            </a:r>
            <a:endParaRPr kumimoji="1" lang="en-US" altLang="ja-JP" sz="1200" dirty="0" smtClean="0">
              <a:latin typeface="Meiryo UI" panose="020B0604030504040204" pitchFamily="50" charset="-128"/>
              <a:ea typeface="Meiryo UI" panose="020B0604030504040204" pitchFamily="50" charset="-128"/>
            </a:endParaRP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主観的幸福感（平均ラダースコア、</a:t>
            </a:r>
            <a:r>
              <a:rPr kumimoji="1" lang="en-US" altLang="ja-JP" sz="1200" dirty="0" smtClean="0">
                <a:latin typeface="Meiryo UI" panose="020B0604030504040204" pitchFamily="50" charset="-128"/>
                <a:ea typeface="Meiryo UI" panose="020B0604030504040204" pitchFamily="50" charset="-128"/>
              </a:rPr>
              <a:t>0〜10</a:t>
            </a:r>
            <a:r>
              <a:rPr kumimoji="1" lang="ja-JP" altLang="en-US" sz="1200" dirty="0" smtClean="0">
                <a:latin typeface="Meiryo UI" panose="020B0604030504040204" pitchFamily="50" charset="-128"/>
                <a:ea typeface="Meiryo UI" panose="020B0604030504040204" pitchFamily="50" charset="-128"/>
              </a:rPr>
              <a:t>）等</a:t>
            </a:r>
            <a:endParaRPr kumimoji="1" lang="ja-JP" altLang="en-US" sz="12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07282" y="700153"/>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 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420673" y="2720478"/>
          <a:ext cx="6608289" cy="3840659"/>
        </p:xfrm>
        <a:graphic>
          <a:graphicData uri="http://schemas.openxmlformats.org/drawingml/2006/chart">
            <c:chart xmlns:c="http://schemas.openxmlformats.org/drawingml/2006/chart" xmlns:r="http://schemas.openxmlformats.org/officeDocument/2006/relationships" r:id="rId3"/>
          </a:graphicData>
        </a:graphic>
      </p:graphicFrame>
      <p:cxnSp>
        <p:nvCxnSpPr>
          <p:cNvPr id="31" name="直線コネクタ 30"/>
          <p:cNvCxnSpPr/>
          <p:nvPr/>
        </p:nvCxnSpPr>
        <p:spPr>
          <a:xfrm>
            <a:off x="902143" y="3824968"/>
            <a:ext cx="594000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169856" y="2427957"/>
            <a:ext cx="3960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 国内</a:t>
            </a:r>
            <a:r>
              <a:rPr kumimoji="1" lang="ja-JP" altLang="en-US" sz="1400" b="1" dirty="0">
                <a:latin typeface="ＭＳ Ｐゴシック" panose="020B0600070205080204" pitchFamily="50" charset="-128"/>
                <a:ea typeface="ＭＳ Ｐゴシック" panose="020B0600070205080204" pitchFamily="50" charset="-128"/>
              </a:rPr>
              <a:t>各府県</a:t>
            </a:r>
            <a:r>
              <a:rPr kumimoji="1" lang="ja-JP" altLang="en-US" sz="1400" b="1" dirty="0" smtClean="0">
                <a:latin typeface="ＭＳ Ｐゴシック" panose="020B0600070205080204" pitchFamily="50" charset="-128"/>
                <a:ea typeface="ＭＳ Ｐゴシック" panose="020B0600070205080204" pitchFamily="50" charset="-128"/>
              </a:rPr>
              <a:t>の取組み比較（自治体</a:t>
            </a:r>
            <a:r>
              <a:rPr kumimoji="1" lang="en-US" altLang="ja-JP" sz="1400" b="1" dirty="0" smtClean="0">
                <a:latin typeface="ＭＳ Ｐゴシック" panose="020B0600070205080204" pitchFamily="50" charset="-128"/>
                <a:ea typeface="ＭＳ Ｐゴシック" panose="020B0600070205080204" pitchFamily="50" charset="-128"/>
              </a:rPr>
              <a:t>SDGs</a:t>
            </a:r>
            <a:r>
              <a:rPr kumimoji="1" lang="ja-JP" altLang="en-US" sz="1400" b="1" dirty="0" smtClean="0">
                <a:latin typeface="ＭＳ Ｐゴシック" panose="020B0600070205080204" pitchFamily="50" charset="-128"/>
                <a:ea typeface="ＭＳ Ｐゴシック" panose="020B0600070205080204" pitchFamily="50" charset="-128"/>
              </a:rPr>
              <a:t>指標）</a:t>
            </a:r>
            <a:endParaRPr kumimoji="1" lang="en-US" altLang="ja-JP" sz="105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7178463" y="6212409"/>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4" name="正方形/長方形 33"/>
          <p:cNvSpPr/>
          <p:nvPr/>
        </p:nvSpPr>
        <p:spPr>
          <a:xfrm>
            <a:off x="4224484" y="6133303"/>
            <a:ext cx="157163" cy="4320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358478" y="3520165"/>
            <a:ext cx="595035" cy="246221"/>
          </a:xfrm>
          <a:prstGeom prst="rect">
            <a:avLst/>
          </a:prstGeom>
          <a:noFill/>
        </p:spPr>
        <p:txBody>
          <a:bodyPr wrap="none" rtlCol="0">
            <a:spAutoFit/>
          </a:bodyPr>
          <a:lstStyle/>
          <a:p>
            <a:pPr algn="ctr">
              <a:lnSpc>
                <a:spcPts val="1200"/>
              </a:lnSpc>
            </a:pPr>
            <a:r>
              <a:rPr kumimoji="1" lang="ja-JP" altLang="en-US" sz="800" b="1" dirty="0" smtClean="0">
                <a:latin typeface="Meiryo UI" panose="020B0604030504040204" pitchFamily="50" charset="-128"/>
                <a:ea typeface="Meiryo UI" panose="020B0604030504040204" pitchFamily="50" charset="-128"/>
              </a:rPr>
              <a:t>（平均）</a:t>
            </a:r>
            <a:endParaRPr kumimoji="1" lang="ja-JP" altLang="en-US" sz="8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3914196" y="2948210"/>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C</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46.9</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7041971" y="3810182"/>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404808" y="2943715"/>
            <a:ext cx="756615"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37.3</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2121803" y="2940651"/>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50.4</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041971" y="4376610"/>
            <a:ext cx="2201769" cy="1829594"/>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a:latin typeface="Meiryo UI" panose="020B0604030504040204" pitchFamily="50" charset="-128"/>
                <a:ea typeface="Meiryo UI" panose="020B0604030504040204" pitchFamily="50" charset="-128"/>
              </a:rPr>
              <a:t>妊産婦</a:t>
            </a:r>
            <a:r>
              <a:rPr kumimoji="1" lang="ja-JP" altLang="en-US" sz="800" dirty="0" smtClean="0">
                <a:latin typeface="Meiryo UI" panose="020B0604030504040204" pitchFamily="50" charset="-128"/>
                <a:ea typeface="Meiryo UI" panose="020B0604030504040204" pitchFamily="50" charset="-128"/>
              </a:rPr>
              <a:t>死亡数</a:t>
            </a:r>
            <a:endParaRPr kumimoji="1" lang="en-US" altLang="ja-JP" sz="800" dirty="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歳未満児</a:t>
            </a:r>
            <a:r>
              <a:rPr kumimoji="1" lang="ja-JP" altLang="en-US" sz="800" dirty="0" smtClean="0">
                <a:latin typeface="Meiryo UI" panose="020B0604030504040204" pitchFamily="50" charset="-128"/>
                <a:ea typeface="Meiryo UI" panose="020B0604030504040204" pitchFamily="50" charset="-128"/>
              </a:rPr>
              <a:t>死亡率</a:t>
            </a:r>
            <a:endParaRPr kumimoji="1" lang="en-US" altLang="ja-JP" sz="800" dirty="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a:latin typeface="Meiryo UI" panose="020B0604030504040204" pitchFamily="50" charset="-128"/>
                <a:ea typeface="Meiryo UI" panose="020B0604030504040204" pitchFamily="50" charset="-128"/>
              </a:rPr>
              <a:t>新生児</a:t>
            </a:r>
            <a:r>
              <a:rPr kumimoji="1" lang="ja-JP" altLang="en-US" sz="800" dirty="0" smtClean="0">
                <a:latin typeface="Meiryo UI" panose="020B0604030504040204" pitchFamily="50" charset="-128"/>
                <a:ea typeface="Meiryo UI" panose="020B0604030504040204" pitchFamily="50" charset="-128"/>
              </a:rPr>
              <a:t>死亡率</a:t>
            </a:r>
            <a:endParaRPr kumimoji="1" lang="en-US" altLang="ja-JP" sz="800" dirty="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a:latin typeface="Meiryo UI" panose="020B0604030504040204" pitchFamily="50" charset="-128"/>
                <a:ea typeface="Meiryo UI" panose="020B0604030504040204" pitchFamily="50" charset="-128"/>
              </a:rPr>
              <a:t>千人当たりの</a:t>
            </a:r>
            <a:r>
              <a:rPr kumimoji="1" lang="en-US" altLang="ja-JP" sz="800" dirty="0">
                <a:latin typeface="Meiryo UI" panose="020B0604030504040204" pitchFamily="50" charset="-128"/>
                <a:ea typeface="Meiryo UI" panose="020B0604030504040204" pitchFamily="50" charset="-128"/>
              </a:rPr>
              <a:t>HIV</a:t>
            </a:r>
            <a:r>
              <a:rPr kumimoji="1" lang="ja-JP" altLang="en-US" sz="800" dirty="0" smtClean="0">
                <a:latin typeface="Meiryo UI" panose="020B0604030504040204" pitchFamily="50" charset="-128"/>
                <a:ea typeface="Meiryo UI" panose="020B0604030504040204" pitchFamily="50" charset="-128"/>
              </a:rPr>
              <a:t>感染者数</a:t>
            </a:r>
            <a:endParaRPr kumimoji="1" lang="en-US" altLang="ja-JP" sz="800" dirty="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en-US" altLang="ja-JP" sz="800" dirty="0">
                <a:latin typeface="Meiryo UI" panose="020B0604030504040204" pitchFamily="50" charset="-128"/>
                <a:ea typeface="Meiryo UI" panose="020B0604030504040204" pitchFamily="50" charset="-128"/>
              </a:rPr>
              <a:t>10</a:t>
            </a:r>
            <a:r>
              <a:rPr kumimoji="1" lang="ja-JP" altLang="en-US" sz="800" dirty="0">
                <a:latin typeface="Meiryo UI" panose="020B0604030504040204" pitchFamily="50" charset="-128"/>
                <a:ea typeface="Meiryo UI" panose="020B0604030504040204" pitchFamily="50" charset="-128"/>
              </a:rPr>
              <a:t>万人当たりの結核</a:t>
            </a:r>
            <a:r>
              <a:rPr kumimoji="1" lang="ja-JP" altLang="en-US" sz="800" dirty="0" smtClean="0">
                <a:latin typeface="Meiryo UI" panose="020B0604030504040204" pitchFamily="50" charset="-128"/>
                <a:ea typeface="Meiryo UI" panose="020B0604030504040204" pitchFamily="50" charset="-128"/>
              </a:rPr>
              <a:t>感染者数</a:t>
            </a:r>
            <a:endParaRPr kumimoji="1" lang="en-US" altLang="ja-JP" sz="800" dirty="0" smtClean="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smtClean="0">
                <a:latin typeface="Meiryo UI" panose="020B0604030504040204" pitchFamily="50" charset="-128"/>
                <a:ea typeface="Meiryo UI" panose="020B0604030504040204" pitchFamily="50" charset="-128"/>
              </a:rPr>
              <a:t>千人</a:t>
            </a:r>
            <a:r>
              <a:rPr kumimoji="1" lang="ja-JP" altLang="en-US" sz="800" dirty="0">
                <a:latin typeface="Meiryo UI" panose="020B0604030504040204" pitchFamily="50" charset="-128"/>
                <a:ea typeface="Meiryo UI" panose="020B0604030504040204" pitchFamily="50" charset="-128"/>
              </a:rPr>
              <a:t>当たりのマラリアによる</a:t>
            </a:r>
            <a:r>
              <a:rPr kumimoji="1" lang="ja-JP" altLang="en-US" sz="800" dirty="0" smtClean="0">
                <a:latin typeface="Meiryo UI" panose="020B0604030504040204" pitchFamily="50" charset="-128"/>
                <a:ea typeface="Meiryo UI" panose="020B0604030504040204" pitchFamily="50" charset="-128"/>
              </a:rPr>
              <a:t>死亡者数</a:t>
            </a:r>
            <a:endParaRPr kumimoji="1" lang="en-US" altLang="ja-JP" sz="800" dirty="0" smtClean="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en-US" altLang="ja-JP" sz="800" dirty="0" smtClean="0">
                <a:latin typeface="Meiryo UI" panose="020B0604030504040204" pitchFamily="50" charset="-128"/>
                <a:ea typeface="Meiryo UI" panose="020B0604030504040204" pitchFamily="50" charset="-128"/>
              </a:rPr>
              <a:t>10</a:t>
            </a:r>
            <a:r>
              <a:rPr kumimoji="1" lang="ja-JP" altLang="en-US" sz="800" dirty="0">
                <a:latin typeface="Meiryo UI" panose="020B0604030504040204" pitchFamily="50" charset="-128"/>
                <a:ea typeface="Meiryo UI" panose="020B0604030504040204" pitchFamily="50" charset="-128"/>
              </a:rPr>
              <a:t>万⼈当たりの</a:t>
            </a:r>
            <a:r>
              <a:rPr kumimoji="1" lang="en-US" altLang="ja-JP" sz="800" dirty="0">
                <a:latin typeface="Meiryo UI" panose="020B0604030504040204" pitchFamily="50" charset="-128"/>
                <a:ea typeface="Meiryo UI" panose="020B0604030504040204" pitchFamily="50" charset="-128"/>
              </a:rPr>
              <a:t>B</a:t>
            </a:r>
            <a:r>
              <a:rPr kumimoji="1" lang="ja-JP" altLang="en-US" sz="800" dirty="0">
                <a:latin typeface="Meiryo UI" panose="020B0604030504040204" pitchFamily="50" charset="-128"/>
                <a:ea typeface="Meiryo UI" panose="020B0604030504040204" pitchFamily="50" charset="-128"/>
              </a:rPr>
              <a:t>型肺炎による</a:t>
            </a:r>
            <a:r>
              <a:rPr kumimoji="1" lang="ja-JP" altLang="en-US" sz="800" dirty="0" smtClean="0">
                <a:latin typeface="Meiryo UI" panose="020B0604030504040204" pitchFamily="50" charset="-128"/>
                <a:ea typeface="Meiryo UI" panose="020B0604030504040204" pitchFamily="50" charset="-128"/>
              </a:rPr>
              <a:t>死亡者数</a:t>
            </a:r>
            <a:endParaRPr kumimoji="1" lang="en-US" altLang="ja-JP" sz="800" dirty="0" smtClean="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smtClean="0">
                <a:latin typeface="Meiryo UI" panose="020B0604030504040204" pitchFamily="50" charset="-128"/>
                <a:ea typeface="Meiryo UI" panose="020B0604030504040204" pitchFamily="50" charset="-128"/>
              </a:rPr>
              <a:t>心血管</a:t>
            </a:r>
            <a:r>
              <a:rPr kumimoji="1" lang="ja-JP" altLang="en-US" sz="800" dirty="0">
                <a:latin typeface="Meiryo UI" panose="020B0604030504040204" pitchFamily="50" charset="-128"/>
                <a:ea typeface="Meiryo UI" panose="020B0604030504040204" pitchFamily="50" charset="-128"/>
              </a:rPr>
              <a:t>疾患、癌、糖尿病の</a:t>
            </a:r>
            <a:r>
              <a:rPr kumimoji="1" lang="ja-JP" altLang="en-US" sz="800" dirty="0" smtClean="0">
                <a:latin typeface="Meiryo UI" panose="020B0604030504040204" pitchFamily="50" charset="-128"/>
                <a:ea typeface="Meiryo UI" panose="020B0604030504040204" pitchFamily="50" charset="-128"/>
              </a:rPr>
              <a:t>死亡率</a:t>
            </a:r>
            <a:endParaRPr kumimoji="1" lang="en-US" altLang="ja-JP" sz="800" dirty="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smtClean="0">
                <a:latin typeface="Meiryo UI" panose="020B0604030504040204" pitchFamily="50" charset="-128"/>
                <a:ea typeface="Meiryo UI" panose="020B0604030504040204" pitchFamily="50" charset="-128"/>
              </a:rPr>
              <a:t>自殺率</a:t>
            </a:r>
            <a:endParaRPr kumimoji="1" lang="en-US" altLang="ja-JP" sz="800" dirty="0" smtClean="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smtClean="0">
                <a:latin typeface="Meiryo UI" panose="020B0604030504040204" pitchFamily="50" charset="-128"/>
                <a:ea typeface="Meiryo UI" panose="020B0604030504040204" pitchFamily="50" charset="-128"/>
              </a:rPr>
              <a:t>道路</a:t>
            </a:r>
            <a:r>
              <a:rPr kumimoji="1" lang="ja-JP" altLang="en-US" sz="800" dirty="0">
                <a:latin typeface="Meiryo UI" panose="020B0604030504040204" pitchFamily="50" charset="-128"/>
                <a:ea typeface="Meiryo UI" panose="020B0604030504040204" pitchFamily="50" charset="-128"/>
              </a:rPr>
              <a:t>交通事故による</a:t>
            </a:r>
            <a:r>
              <a:rPr kumimoji="1" lang="ja-JP" altLang="en-US" sz="800" dirty="0" smtClean="0">
                <a:latin typeface="Meiryo UI" panose="020B0604030504040204" pitchFamily="50" charset="-128"/>
                <a:ea typeface="Meiryo UI" panose="020B0604030504040204" pitchFamily="50" charset="-128"/>
              </a:rPr>
              <a:t>死亡率</a:t>
            </a:r>
            <a:endParaRPr kumimoji="1" lang="en-US" altLang="ja-JP" sz="800" dirty="0" smtClean="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smtClean="0">
                <a:latin typeface="Meiryo UI" panose="020B0604030504040204" pitchFamily="50" charset="-128"/>
                <a:ea typeface="Meiryo UI" panose="020B0604030504040204" pitchFamily="50" charset="-128"/>
              </a:rPr>
              <a:t>喫煙率</a:t>
            </a:r>
            <a:endParaRPr kumimoji="1" lang="en-US" altLang="ja-JP" sz="800" dirty="0" smtClean="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smtClean="0">
                <a:latin typeface="Meiryo UI" panose="020B0604030504040204" pitchFamily="50" charset="-128"/>
                <a:ea typeface="Meiryo UI" panose="020B0604030504040204" pitchFamily="50" charset="-128"/>
              </a:rPr>
              <a:t>人口</a:t>
            </a:r>
            <a:r>
              <a:rPr kumimoji="1" lang="ja-JP" altLang="en-US" sz="800" dirty="0">
                <a:latin typeface="Meiryo UI" panose="020B0604030504040204" pitchFamily="50" charset="-128"/>
                <a:ea typeface="Meiryo UI" panose="020B0604030504040204" pitchFamily="50" charset="-128"/>
              </a:rPr>
              <a:t>当たりの</a:t>
            </a:r>
            <a:r>
              <a:rPr kumimoji="1" lang="ja-JP" altLang="en-US" sz="800" dirty="0" smtClean="0">
                <a:latin typeface="Meiryo UI" panose="020B0604030504040204" pitchFamily="50" charset="-128"/>
                <a:ea typeface="Meiryo UI" panose="020B0604030504040204" pitchFamily="50" charset="-128"/>
              </a:rPr>
              <a:t>薬局数</a:t>
            </a:r>
            <a:endParaRPr kumimoji="1" lang="en-US" altLang="ja-JP" sz="800" dirty="0" smtClean="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smtClean="0">
                <a:latin typeface="Meiryo UI" panose="020B0604030504040204" pitchFamily="50" charset="-128"/>
                <a:ea typeface="Meiryo UI" panose="020B0604030504040204" pitchFamily="50" charset="-128"/>
              </a:rPr>
              <a:t>人口</a:t>
            </a:r>
            <a:r>
              <a:rPr kumimoji="1" lang="ja-JP" altLang="en-US" sz="800" dirty="0">
                <a:latin typeface="Meiryo UI" panose="020B0604030504040204" pitchFamily="50" charset="-128"/>
                <a:ea typeface="Meiryo UI" panose="020B0604030504040204" pitchFamily="50" charset="-128"/>
              </a:rPr>
              <a:t>当たりの一般</a:t>
            </a:r>
            <a:r>
              <a:rPr kumimoji="1" lang="ja-JP" altLang="en-US" sz="800" dirty="0" smtClean="0">
                <a:latin typeface="Meiryo UI" panose="020B0604030504040204" pitchFamily="50" charset="-128"/>
                <a:ea typeface="Meiryo UI" panose="020B0604030504040204" pitchFamily="50" charset="-128"/>
              </a:rPr>
              <a:t>病院数</a:t>
            </a:r>
            <a:endParaRPr kumimoji="1" lang="en-US" altLang="ja-JP" sz="800" dirty="0" smtClean="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smtClean="0">
                <a:latin typeface="Meiryo UI" panose="020B0604030504040204" pitchFamily="50" charset="-128"/>
                <a:ea typeface="Meiryo UI" panose="020B0604030504040204" pitchFamily="50" charset="-128"/>
              </a:rPr>
              <a:t>人口</a:t>
            </a:r>
            <a:r>
              <a:rPr kumimoji="1" lang="ja-JP" altLang="en-US" sz="800" dirty="0">
                <a:latin typeface="Meiryo UI" panose="020B0604030504040204" pitchFamily="50" charset="-128"/>
                <a:ea typeface="Meiryo UI" panose="020B0604030504040204" pitchFamily="50" charset="-128"/>
              </a:rPr>
              <a:t>当たりの</a:t>
            </a:r>
            <a:r>
              <a:rPr kumimoji="1" lang="ja-JP" altLang="en-US" sz="800" dirty="0" smtClean="0">
                <a:latin typeface="Meiryo UI" panose="020B0604030504040204" pitchFamily="50" charset="-128"/>
                <a:ea typeface="Meiryo UI" panose="020B0604030504040204" pitchFamily="50" charset="-128"/>
              </a:rPr>
              <a:t>医師数</a:t>
            </a:r>
            <a:endParaRPr kumimoji="1" lang="en-US" altLang="ja-JP" sz="800" dirty="0" smtClean="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195282" y="671324"/>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23" name="テキスト ボックス 22"/>
          <p:cNvSpPr txBox="1"/>
          <p:nvPr/>
        </p:nvSpPr>
        <p:spPr>
          <a:xfrm>
            <a:off x="5898832" y="2515682"/>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49.7</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pic>
        <p:nvPicPr>
          <p:cNvPr id="24" name="図 23"/>
          <p:cNvPicPr>
            <a:picLocks noChangeAspect="1"/>
          </p:cNvPicPr>
          <p:nvPr/>
        </p:nvPicPr>
        <p:blipFill>
          <a:blip r:embed="rId4"/>
          <a:stretch>
            <a:fillRect/>
          </a:stretch>
        </p:blipFill>
        <p:spPr>
          <a:xfrm>
            <a:off x="8708390" y="684550"/>
            <a:ext cx="1070700" cy="1080000"/>
          </a:xfrm>
          <a:prstGeom prst="rect">
            <a:avLst/>
          </a:prstGeom>
        </p:spPr>
      </p:pic>
      <p:sp>
        <p:nvSpPr>
          <p:cNvPr id="26" name="テキスト ボックス 25"/>
          <p:cNvSpPr txBox="1"/>
          <p:nvPr/>
        </p:nvSpPr>
        <p:spPr>
          <a:xfrm>
            <a:off x="5265772" y="1750232"/>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21"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26</a:t>
            </a:fld>
            <a:endParaRPr kumimoji="1" lang="ja-JP" altLang="en-US" sz="1200"/>
          </a:p>
        </p:txBody>
      </p:sp>
    </p:spTree>
    <p:extLst>
      <p:ext uri="{BB962C8B-B14F-4D97-AF65-F5344CB8AC3E}">
        <p14:creationId xmlns:p14="http://schemas.microsoft.com/office/powerpoint/2010/main" val="10231005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二等辺三角形 12"/>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nvGrpSpPr>
          <p:cNvPr id="12" name="グループ化 11"/>
          <p:cNvGrpSpPr/>
          <p:nvPr/>
        </p:nvGrpSpPr>
        <p:grpSpPr>
          <a:xfrm>
            <a:off x="6338318" y="5490971"/>
            <a:ext cx="3245666" cy="585363"/>
            <a:chOff x="8250" y="6268456"/>
            <a:chExt cx="4167510" cy="585363"/>
          </a:xfrm>
        </p:grpSpPr>
        <p:sp>
          <p:nvSpPr>
            <p:cNvPr id="14" name="テキスト ボックス 13"/>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5" name="大かっこ 14"/>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16" name="グラフ 15"/>
          <p:cNvGraphicFramePr>
            <a:graphicFrameLocks noGrp="1"/>
          </p:cNvGraphicFramePr>
          <p:nvPr>
            <p:extLst/>
          </p:nvPr>
        </p:nvGraphicFramePr>
        <p:xfrm>
          <a:off x="5835952" y="926237"/>
          <a:ext cx="3960000" cy="4680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テキスト ボックス 16"/>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 name="テキスト ボックス 17"/>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20" name="テキスト ボックス 19"/>
          <p:cNvSpPr txBox="1"/>
          <p:nvPr/>
        </p:nvSpPr>
        <p:spPr>
          <a:xfrm>
            <a:off x="136792" y="6076334"/>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3" name="表 2"/>
          <p:cNvGraphicFramePr>
            <a:graphicFrameLocks noGrp="1"/>
          </p:cNvGraphicFramePr>
          <p:nvPr>
            <p:extLst/>
          </p:nvPr>
        </p:nvGraphicFramePr>
        <p:xfrm>
          <a:off x="237600" y="1142112"/>
          <a:ext cx="5598352" cy="4464125"/>
        </p:xfrm>
        <a:graphic>
          <a:graphicData uri="http://schemas.openxmlformats.org/drawingml/2006/table">
            <a:tbl>
              <a:tblPr/>
              <a:tblGrid>
                <a:gridCol w="3790325">
                  <a:extLst>
                    <a:ext uri="{9D8B030D-6E8A-4147-A177-3AD203B41FA5}">
                      <a16:colId xmlns:a16="http://schemas.microsoft.com/office/drawing/2014/main" val="1642751732"/>
                    </a:ext>
                  </a:extLst>
                </a:gridCol>
                <a:gridCol w="468344">
                  <a:extLst>
                    <a:ext uri="{9D8B030D-6E8A-4147-A177-3AD203B41FA5}">
                      <a16:colId xmlns:a16="http://schemas.microsoft.com/office/drawing/2014/main" val="4270826342"/>
                    </a:ext>
                  </a:extLst>
                </a:gridCol>
                <a:gridCol w="468344">
                  <a:extLst>
                    <a:ext uri="{9D8B030D-6E8A-4147-A177-3AD203B41FA5}">
                      <a16:colId xmlns:a16="http://schemas.microsoft.com/office/drawing/2014/main" val="1557232909"/>
                    </a:ext>
                  </a:extLst>
                </a:gridCol>
                <a:gridCol w="468344">
                  <a:extLst>
                    <a:ext uri="{9D8B030D-6E8A-4147-A177-3AD203B41FA5}">
                      <a16:colId xmlns:a16="http://schemas.microsoft.com/office/drawing/2014/main" val="1339553108"/>
                    </a:ext>
                  </a:extLst>
                </a:gridCol>
                <a:gridCol w="402995">
                  <a:extLst>
                    <a:ext uri="{9D8B030D-6E8A-4147-A177-3AD203B41FA5}">
                      <a16:colId xmlns:a16="http://schemas.microsoft.com/office/drawing/2014/main" val="2977735567"/>
                    </a:ext>
                  </a:extLst>
                </a:gridCol>
              </a:tblGrid>
              <a:tr h="143135">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99146367"/>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6560" marR="6560" marT="656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6560" marR="6560" marT="656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6560" marR="6560" marT="656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52647951"/>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①妊産婦死亡率 </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妊産婦死亡数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出産数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75</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94249352"/>
                  </a:ext>
                </a:extLst>
              </a:tr>
              <a:tr h="288066">
                <a:tc>
                  <a:txBody>
                    <a:bodyPr/>
                    <a:lstStyle/>
                    <a:p>
                      <a:pPr algn="l" fontAlgn="ctr"/>
                      <a:r>
                        <a:rPr lang="zh-CN" altLang="en-US" sz="700" b="0" i="0" u="none" strike="noStrike">
                          <a:solidFill>
                            <a:srgbClr val="000000"/>
                          </a:solidFill>
                          <a:effectLst/>
                          <a:latin typeface="Meiryo UI" panose="020B0604030504040204" pitchFamily="50" charset="-128"/>
                          <a:ea typeface="Meiryo UI" panose="020B0604030504040204" pitchFamily="50" charset="-128"/>
                        </a:rPr>
                        <a:t>②</a:t>
                      </a:r>
                      <a:r>
                        <a:rPr lang="en-US" altLang="zh-CN" sz="700" b="0" i="0" u="none" strike="noStrike">
                          <a:solidFill>
                            <a:srgbClr val="000000"/>
                          </a:solidFill>
                          <a:effectLst/>
                          <a:latin typeface="Meiryo UI" panose="020B0604030504040204" pitchFamily="50" charset="-128"/>
                          <a:ea typeface="Meiryo UI" panose="020B0604030504040204" pitchFamily="50" charset="-128"/>
                        </a:rPr>
                        <a:t>5</a:t>
                      </a:r>
                      <a:r>
                        <a:rPr lang="zh-CN" altLang="en-US" sz="700" b="0" i="0" u="none" strike="noStrike">
                          <a:solidFill>
                            <a:srgbClr val="000000"/>
                          </a:solidFill>
                          <a:effectLst/>
                          <a:latin typeface="Meiryo UI" panose="020B0604030504040204" pitchFamily="50" charset="-128"/>
                          <a:ea typeface="Meiryo UI" panose="020B0604030504040204" pitchFamily="50" charset="-128"/>
                        </a:rPr>
                        <a:t>歳未満児死亡率</a:t>
                      </a:r>
                      <a:br>
                        <a:rPr lang="zh-CN" altLang="en-US" sz="700" b="0" i="0" u="none" strike="noStrike">
                          <a:solidFill>
                            <a:srgbClr val="000000"/>
                          </a:solidFill>
                          <a:effectLst/>
                          <a:latin typeface="Meiryo UI" panose="020B0604030504040204" pitchFamily="50" charset="-128"/>
                          <a:ea typeface="Meiryo UI" panose="020B0604030504040204" pitchFamily="50" charset="-128"/>
                        </a:rPr>
                      </a:br>
                      <a:r>
                        <a:rPr lang="zh-CN"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zh-CN" sz="700" b="0" i="0" u="none" strike="noStrike">
                          <a:solidFill>
                            <a:srgbClr val="000000"/>
                          </a:solidFill>
                          <a:effectLst/>
                          <a:latin typeface="Meiryo UI" panose="020B0604030504040204" pitchFamily="50" charset="-128"/>
                          <a:ea typeface="Meiryo UI" panose="020B0604030504040204" pitchFamily="50" charset="-128"/>
                        </a:rPr>
                        <a:t>(5</a:t>
                      </a:r>
                      <a:r>
                        <a:rPr lang="zh-CN" altLang="en-US" sz="700" b="0" i="0" u="none" strike="noStrike">
                          <a:solidFill>
                            <a:srgbClr val="000000"/>
                          </a:solidFill>
                          <a:effectLst/>
                          <a:latin typeface="Meiryo UI" panose="020B0604030504040204" pitchFamily="50" charset="-128"/>
                          <a:ea typeface="Meiryo UI" panose="020B0604030504040204" pitchFamily="50" charset="-128"/>
                        </a:rPr>
                        <a:t>歳未満児死亡数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/5</a:t>
                      </a:r>
                      <a:r>
                        <a:rPr lang="zh-CN" altLang="en-US" sz="700" b="0" i="0" u="none" strike="noStrike">
                          <a:solidFill>
                            <a:srgbClr val="000000"/>
                          </a:solidFill>
                          <a:effectLst/>
                          <a:latin typeface="Meiryo UI" panose="020B0604030504040204" pitchFamily="50" charset="-128"/>
                          <a:ea typeface="Meiryo UI" panose="020B0604030504040204" pitchFamily="50" charset="-128"/>
                        </a:rPr>
                        <a:t>歳未満人口</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59.57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65.96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31.91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67673924"/>
                  </a:ext>
                </a:extLst>
              </a:tr>
              <a:tr h="288066">
                <a:tc>
                  <a:txBody>
                    <a:bodyPr/>
                    <a:lstStyle/>
                    <a:p>
                      <a:pPr algn="l" fontAlgn="ctr"/>
                      <a:r>
                        <a:rPr lang="zh-CN" altLang="en-US" sz="700" b="0" i="0" u="none" strike="noStrike">
                          <a:solidFill>
                            <a:srgbClr val="000000"/>
                          </a:solidFill>
                          <a:effectLst/>
                          <a:latin typeface="Meiryo UI" panose="020B0604030504040204" pitchFamily="50" charset="-128"/>
                          <a:ea typeface="Meiryo UI" panose="020B0604030504040204" pitchFamily="50" charset="-128"/>
                        </a:rPr>
                        <a:t>③新生児死亡率</a:t>
                      </a:r>
                      <a:br>
                        <a:rPr lang="zh-CN" altLang="en-US" sz="700" b="0" i="0" u="none" strike="noStrike">
                          <a:solidFill>
                            <a:srgbClr val="000000"/>
                          </a:solidFill>
                          <a:effectLst/>
                          <a:latin typeface="Meiryo UI" panose="020B0604030504040204" pitchFamily="50" charset="-128"/>
                          <a:ea typeface="Meiryo UI" panose="020B0604030504040204" pitchFamily="50" charset="-128"/>
                        </a:rPr>
                      </a:br>
                      <a:r>
                        <a:rPr lang="zh-CN"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新生児死亡数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出生数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82.98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70.21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44.68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35106515"/>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④千人当たりの</a:t>
                      </a:r>
                      <a:r>
                        <a:rPr lang="en-US" altLang="ja-JP" sz="700" b="0" i="0" u="none" strike="noStrike">
                          <a:solidFill>
                            <a:srgbClr val="000000"/>
                          </a:solidFill>
                          <a:effectLst/>
                          <a:latin typeface="Meiryo UI" panose="020B0604030504040204" pitchFamily="50" charset="-128"/>
                          <a:ea typeface="Meiryo UI" panose="020B0604030504040204" pitchFamily="50" charset="-128"/>
                        </a:rPr>
                        <a:t>HIV</a:t>
                      </a:r>
                      <a:r>
                        <a:rPr lang="ja-JP" altLang="en-US" sz="700" b="0" i="0" u="none" strike="noStrike">
                          <a:solidFill>
                            <a:srgbClr val="000000"/>
                          </a:solidFill>
                          <a:effectLst/>
                          <a:latin typeface="Meiryo UI" panose="020B0604030504040204" pitchFamily="50" charset="-128"/>
                          <a:ea typeface="Meiryo UI" panose="020B0604030504040204" pitchFamily="50" charset="-128"/>
                        </a:rPr>
                        <a:t>感染者数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ja-JP" sz="700" b="0" i="0" u="none" strike="noStrike">
                          <a:solidFill>
                            <a:srgbClr val="000000"/>
                          </a:solidFill>
                          <a:effectLst/>
                          <a:latin typeface="Meiryo UI" panose="020B0604030504040204" pitchFamily="50" charset="-128"/>
                          <a:ea typeface="Meiryo UI" panose="020B0604030504040204" pitchFamily="50" charset="-128"/>
                        </a:rPr>
                        <a:t>(HIV</a:t>
                      </a:r>
                      <a:r>
                        <a:rPr lang="ja-JP" altLang="en-US" sz="700" b="0" i="0" u="none" strike="noStrike">
                          <a:solidFill>
                            <a:srgbClr val="000000"/>
                          </a:solidFill>
                          <a:effectLst/>
                          <a:latin typeface="Meiryo UI" panose="020B0604030504040204" pitchFamily="50" charset="-128"/>
                          <a:ea typeface="Meiryo UI" panose="020B0604030504040204" pitchFamily="50" charset="-128"/>
                        </a:rPr>
                        <a:t>感染者数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24903440"/>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⑤</a:t>
                      </a:r>
                      <a:r>
                        <a:rPr lang="en-US" altLang="ja-JP" sz="700" b="0" i="0" u="none" strike="noStrike">
                          <a:solidFill>
                            <a:srgbClr val="000000"/>
                          </a:solidFill>
                          <a:effectLst/>
                          <a:latin typeface="Meiryo UI" panose="020B0604030504040204" pitchFamily="50" charset="-128"/>
                          <a:ea typeface="Meiryo UI" panose="020B0604030504040204" pitchFamily="50" charset="-128"/>
                        </a:rPr>
                        <a:t>10</a:t>
                      </a:r>
                      <a:r>
                        <a:rPr lang="ja-JP" altLang="en-US" sz="700" b="0" i="0" u="none" strike="noStrike">
                          <a:solidFill>
                            <a:srgbClr val="000000"/>
                          </a:solidFill>
                          <a:effectLst/>
                          <a:latin typeface="Meiryo UI" panose="020B0604030504040204" pitchFamily="50" charset="-128"/>
                          <a:ea typeface="Meiryo UI" panose="020B0604030504040204" pitchFamily="50" charset="-128"/>
                        </a:rPr>
                        <a:t>万人当たりの結核感染者数 </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結核感染者数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12.77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14393750"/>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⑥千人当たりのマラリアによる死亡者数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マラリアによる死亡者数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03110901"/>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⑦</a:t>
                      </a:r>
                      <a:r>
                        <a:rPr lang="en-US" altLang="ja-JP" sz="700" b="0" i="0" u="none" strike="noStrike">
                          <a:solidFill>
                            <a:srgbClr val="000000"/>
                          </a:solidFill>
                          <a:effectLst/>
                          <a:latin typeface="Meiryo UI" panose="020B0604030504040204" pitchFamily="50" charset="-128"/>
                          <a:ea typeface="Meiryo UI" panose="020B0604030504040204" pitchFamily="50" charset="-128"/>
                        </a:rPr>
                        <a:t>10</a:t>
                      </a:r>
                      <a:r>
                        <a:rPr lang="ja-JP" altLang="en-US" sz="700" b="0" i="0" u="none" strike="noStrike">
                          <a:solidFill>
                            <a:srgbClr val="000000"/>
                          </a:solidFill>
                          <a:effectLst/>
                          <a:latin typeface="Meiryo UI" panose="020B0604030504040204" pitchFamily="50" charset="-128"/>
                          <a:ea typeface="Meiryo UI" panose="020B0604030504040204" pitchFamily="50" charset="-128"/>
                        </a:rPr>
                        <a:t>万人当たりの</a:t>
                      </a:r>
                      <a:r>
                        <a:rPr lang="en-US" altLang="ja-JP" sz="700" b="0" i="0" u="none" strike="noStrike">
                          <a:solidFill>
                            <a:srgbClr val="000000"/>
                          </a:solidFill>
                          <a:effectLst/>
                          <a:latin typeface="Meiryo UI" panose="020B0604030504040204" pitchFamily="50" charset="-128"/>
                          <a:ea typeface="Meiryo UI" panose="020B0604030504040204" pitchFamily="50" charset="-128"/>
                        </a:rPr>
                        <a:t>B</a:t>
                      </a:r>
                      <a:r>
                        <a:rPr lang="ja-JP" altLang="en-US" sz="700" b="0" i="0" u="none" strike="noStrike">
                          <a:solidFill>
                            <a:srgbClr val="000000"/>
                          </a:solidFill>
                          <a:effectLst/>
                          <a:latin typeface="Meiryo UI" panose="020B0604030504040204" pitchFamily="50" charset="-128"/>
                          <a:ea typeface="Meiryo UI" panose="020B0604030504040204" pitchFamily="50" charset="-128"/>
                        </a:rPr>
                        <a:t>型肺炎による死亡者数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ja-JP" sz="700" b="0" i="0" u="none" strike="noStrike">
                          <a:solidFill>
                            <a:srgbClr val="000000"/>
                          </a:solidFill>
                          <a:effectLst/>
                          <a:latin typeface="Meiryo UI" panose="020B0604030504040204" pitchFamily="50" charset="-128"/>
                          <a:ea typeface="Meiryo UI" panose="020B0604030504040204" pitchFamily="50" charset="-128"/>
                        </a:rPr>
                        <a:t>(B</a:t>
                      </a:r>
                      <a:r>
                        <a:rPr lang="ja-JP" altLang="en-US" sz="700" b="0" i="0" u="none" strike="noStrike">
                          <a:solidFill>
                            <a:srgbClr val="000000"/>
                          </a:solidFill>
                          <a:effectLst/>
                          <a:latin typeface="Meiryo UI" panose="020B0604030504040204" pitchFamily="50" charset="-128"/>
                          <a:ea typeface="Meiryo UI" panose="020B0604030504040204" pitchFamily="50" charset="-128"/>
                        </a:rPr>
                        <a:t>型肺炎による死亡者数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65.96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61.7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52903228"/>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⑧心血管疾患、癌、糖尿病の死亡率</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心血管疾患、癌、糖尿病の死亡数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総死亡数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12.77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61.7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27784341"/>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⑨自殺率</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自殺者数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総死亡数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91.49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38.3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89404156"/>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⑩道路交通事故による死亡率</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道路交通事故による死亡者数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総死亡数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10.64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21.28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8975624"/>
                  </a:ext>
                </a:extLst>
              </a:tr>
              <a:tr h="288066">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⑪喫煙率 </a:t>
                      </a:r>
                      <a:br>
                        <a:rPr lang="zh-TW"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喫煙数</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39.13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71.74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67.39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93481560"/>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⑫人口当たりの薬局数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薬局数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40.43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61.7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23.4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36519909"/>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⑬人口当たりの一般病院数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一般病院数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40.43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13039133"/>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⑭人口当たりの医師数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医師数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70.21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23.4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56278238"/>
                  </a:ext>
                </a:extLst>
              </a:tr>
            </a:tbl>
          </a:graphicData>
        </a:graphic>
      </p:graphicFrame>
      <p:sp>
        <p:nvSpPr>
          <p:cNvPr id="19" name="テキスト ボックス 18"/>
          <p:cNvSpPr txBox="1"/>
          <p:nvPr/>
        </p:nvSpPr>
        <p:spPr>
          <a:xfrm>
            <a:off x="237000" y="5866057"/>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
        <p:nvSpPr>
          <p:cNvPr id="21"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27</a:t>
            </a:fld>
            <a:endParaRPr kumimoji="1" lang="ja-JP" altLang="en-US" sz="1200"/>
          </a:p>
        </p:txBody>
      </p:sp>
    </p:spTree>
    <p:extLst>
      <p:ext uri="{BB962C8B-B14F-4D97-AF65-F5344CB8AC3E}">
        <p14:creationId xmlns:p14="http://schemas.microsoft.com/office/powerpoint/2010/main" val="13560725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テキスト ボックス 40"/>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4" name="グラフ 3"/>
          <p:cNvGraphicFramePr>
            <a:graphicFrameLocks/>
          </p:cNvGraphicFramePr>
          <p:nvPr>
            <p:extLst/>
          </p:nvPr>
        </p:nvGraphicFramePr>
        <p:xfrm>
          <a:off x="5056473" y="1308137"/>
          <a:ext cx="4572000" cy="21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p:cNvGraphicFramePr>
            <a:graphicFrameLocks/>
          </p:cNvGraphicFramePr>
          <p:nvPr>
            <p:extLst/>
          </p:nvPr>
        </p:nvGraphicFramePr>
        <p:xfrm>
          <a:off x="237000" y="1390235"/>
          <a:ext cx="4572000" cy="2160000"/>
        </p:xfrm>
        <a:graphic>
          <a:graphicData uri="http://schemas.openxmlformats.org/drawingml/2006/chart">
            <c:chart xmlns:c="http://schemas.openxmlformats.org/drawingml/2006/chart" xmlns:r="http://schemas.openxmlformats.org/officeDocument/2006/relationships" r:id="rId4"/>
          </a:graphicData>
        </a:graphic>
      </p:graphicFrame>
      <p:sp>
        <p:nvSpPr>
          <p:cNvPr id="6" name="テキスト ボックス 5"/>
          <p:cNvSpPr txBox="1"/>
          <p:nvPr/>
        </p:nvSpPr>
        <p:spPr>
          <a:xfrm>
            <a:off x="5035604" y="687266"/>
            <a:ext cx="3744000" cy="271869"/>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smtClean="0">
                <a:latin typeface="ＭＳ Ｐゴシック" panose="020B0600070205080204" pitchFamily="50" charset="-128"/>
                <a:ea typeface="ＭＳ Ｐゴシック" panose="020B0600070205080204" pitchFamily="50" charset="-128"/>
              </a:rPr>
              <a:t>健康寿命と平均寿命の差（女）</a:t>
            </a:r>
            <a:endParaRPr kumimoji="1" lang="ja-JP" altLang="en-US" sz="1400" b="1" dirty="0">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287995" y="687266"/>
            <a:ext cx="3744000" cy="271869"/>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smtClean="0">
                <a:latin typeface="ＭＳ Ｐゴシック" panose="020B0600070205080204" pitchFamily="50" charset="-128"/>
                <a:ea typeface="ＭＳ Ｐゴシック" panose="020B0600070205080204" pitchFamily="50" charset="-128"/>
              </a:rPr>
              <a:t>健康寿命と平均寿命の差　（男</a:t>
            </a:r>
            <a:r>
              <a:rPr kumimoji="1" lang="en-US" altLang="ja-JP" sz="1400" b="1" dirty="0" smtClean="0">
                <a:latin typeface="ＭＳ Ｐゴシック" panose="020B0600070205080204" pitchFamily="50" charset="-128"/>
                <a:ea typeface="ＭＳ Ｐゴシック" panose="020B0600070205080204" pitchFamily="50" charset="-128"/>
              </a:rPr>
              <a:t>)</a:t>
            </a:r>
            <a:endParaRPr kumimoji="1" lang="en-US" altLang="ja-JP" sz="1400" dirty="0" smtClean="0">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2565490" y="1165872"/>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8.73</a:t>
            </a:r>
            <a:r>
              <a:rPr kumimoji="1" lang="ja-JP" altLang="en-US" sz="800" b="1" dirty="0" smtClean="0">
                <a:latin typeface="Meiryo UI" panose="020B0604030504040204" pitchFamily="50" charset="-128"/>
                <a:ea typeface="Meiryo UI" panose="020B0604030504040204" pitchFamily="50" charset="-128"/>
              </a:rPr>
              <a:t>年）</a:t>
            </a:r>
            <a:endParaRPr kumimoji="1" lang="ja-JP" altLang="en-US" sz="800" b="1"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290282" y="1173903"/>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9.07</a:t>
            </a:r>
            <a:r>
              <a:rPr kumimoji="1" lang="ja-JP" altLang="en-US" sz="800" dirty="0" smtClean="0">
                <a:latin typeface="Meiryo UI" panose="020B0604030504040204" pitchFamily="50" charset="-128"/>
                <a:ea typeface="Meiryo UI" panose="020B0604030504040204" pitchFamily="50" charset="-128"/>
              </a:rPr>
              <a:t>年）</a:t>
            </a:r>
            <a:endParaRPr kumimoji="1" lang="ja-JP" altLang="en-US" sz="8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2049054" y="1168675"/>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8.03</a:t>
            </a:r>
            <a:r>
              <a:rPr kumimoji="1" lang="ja-JP" altLang="en-US" sz="800" dirty="0" smtClean="0">
                <a:latin typeface="Meiryo UI" panose="020B0604030504040204" pitchFamily="50" charset="-128"/>
                <a:ea typeface="Meiryo UI" panose="020B0604030504040204" pitchFamily="50" charset="-128"/>
              </a:rPr>
              <a:t>年）</a:t>
            </a:r>
            <a:endParaRPr kumimoji="1" lang="ja-JP" altLang="en-US" sz="8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6090185" y="1126379"/>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13.02</a:t>
            </a:r>
            <a:r>
              <a:rPr kumimoji="1" lang="ja-JP" altLang="en-US" sz="800" dirty="0" smtClean="0">
                <a:latin typeface="Meiryo UI" panose="020B0604030504040204" pitchFamily="50" charset="-128"/>
                <a:ea typeface="Meiryo UI" panose="020B0604030504040204" pitchFamily="50" charset="-128"/>
              </a:rPr>
              <a:t>年）</a:t>
            </a:r>
            <a:endParaRPr kumimoji="1" lang="ja-JP" altLang="en-US" sz="8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6892500" y="1134799"/>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10.54</a:t>
            </a:r>
            <a:r>
              <a:rPr kumimoji="1" lang="ja-JP" altLang="en-US" sz="800" dirty="0" smtClean="0">
                <a:latin typeface="Meiryo UI" panose="020B0604030504040204" pitchFamily="50" charset="-128"/>
                <a:ea typeface="Meiryo UI" panose="020B0604030504040204" pitchFamily="50" charset="-128"/>
              </a:rPr>
              <a:t>年）</a:t>
            </a:r>
            <a:endParaRPr kumimoji="1" lang="ja-JP" altLang="en-US" sz="8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7408936" y="1118348"/>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12.27</a:t>
            </a:r>
            <a:r>
              <a:rPr kumimoji="1" lang="ja-JP" altLang="en-US" sz="800" b="1" dirty="0" smtClean="0">
                <a:latin typeface="Meiryo UI" panose="020B0604030504040204" pitchFamily="50" charset="-128"/>
                <a:ea typeface="Meiryo UI" panose="020B0604030504040204" pitchFamily="50" charset="-128"/>
              </a:rPr>
              <a:t>年）</a:t>
            </a:r>
            <a:endParaRPr kumimoji="1" lang="ja-JP" altLang="en-US" sz="8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3846104" y="1104527"/>
            <a:ext cx="900000" cy="451406"/>
          </a:xfrm>
          <a:prstGeom prst="rect">
            <a:avLst/>
          </a:prstGeom>
          <a:noFill/>
          <a:ln>
            <a:solidFill>
              <a:schemeClr val="tx1"/>
            </a:solidFill>
            <a:prstDash val="sysDash"/>
          </a:ln>
        </p:spPr>
        <p:txBody>
          <a:bodyPr wrap="square" rtlCol="0" anchor="ctr">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8.02</a:t>
            </a:r>
            <a:r>
              <a:rPr kumimoji="1" lang="ja-JP" altLang="en-US" sz="800" dirty="0">
                <a:latin typeface="Meiryo UI" panose="020B0604030504040204" pitchFamily="50" charset="-128"/>
                <a:ea typeface="Meiryo UI" panose="020B0604030504040204" pitchFamily="50" charset="-128"/>
              </a:rPr>
              <a:t>年</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8634771" y="1064116"/>
            <a:ext cx="900000" cy="451406"/>
          </a:xfrm>
          <a:prstGeom prst="rect">
            <a:avLst/>
          </a:prstGeom>
          <a:noFill/>
          <a:ln>
            <a:solidFill>
              <a:schemeClr val="tx1"/>
            </a:solidFill>
            <a:prstDash val="sysDash"/>
          </a:ln>
        </p:spPr>
        <p:txBody>
          <a:bodyPr wrap="square" rtlCol="0" anchor="ctr">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12.09</a:t>
            </a:r>
            <a:r>
              <a:rPr kumimoji="1" lang="ja-JP" altLang="en-US" sz="800" dirty="0" smtClean="0">
                <a:latin typeface="Meiryo UI" panose="020B0604030504040204" pitchFamily="50" charset="-128"/>
                <a:ea typeface="Meiryo UI" panose="020B0604030504040204" pitchFamily="50" charset="-128"/>
              </a:rPr>
              <a:t>年）</a:t>
            </a:r>
            <a:endParaRPr kumimoji="1" lang="ja-JP" altLang="en-US" sz="800" dirty="0">
              <a:latin typeface="Meiryo UI" panose="020B0604030504040204" pitchFamily="50" charset="-128"/>
              <a:ea typeface="Meiryo UI" panose="020B0604030504040204" pitchFamily="50" charset="-128"/>
            </a:endParaRPr>
          </a:p>
        </p:txBody>
      </p:sp>
      <p:cxnSp>
        <p:nvCxnSpPr>
          <p:cNvPr id="16" name="直線コネクタ 15"/>
          <p:cNvCxnSpPr/>
          <p:nvPr/>
        </p:nvCxnSpPr>
        <p:spPr>
          <a:xfrm>
            <a:off x="552072" y="2063211"/>
            <a:ext cx="4104000" cy="1422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5316241" y="1846383"/>
            <a:ext cx="4104000" cy="1422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81763" y="1144584"/>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単位：年</a:t>
            </a:r>
            <a:r>
              <a:rPr kumimoji="1" lang="en-US" altLang="ja-JP" sz="800" dirty="0" smtClean="0">
                <a:latin typeface="Meiryo UI" panose="020B0604030504040204" pitchFamily="50" charset="-128"/>
                <a:ea typeface="Meiryo UI" panose="020B0604030504040204" pitchFamily="50" charset="-128"/>
              </a:rPr>
              <a:t>】</a:t>
            </a:r>
          </a:p>
        </p:txBody>
      </p:sp>
      <p:sp>
        <p:nvSpPr>
          <p:cNvPr id="19" name="テキスト ボックス 18"/>
          <p:cNvSpPr txBox="1"/>
          <p:nvPr/>
        </p:nvSpPr>
        <p:spPr>
          <a:xfrm>
            <a:off x="5056473" y="1071442"/>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単位：年</a:t>
            </a:r>
            <a:r>
              <a:rPr kumimoji="1" lang="en-US" altLang="ja-JP" sz="800" dirty="0" smtClean="0">
                <a:latin typeface="Meiryo UI" panose="020B0604030504040204" pitchFamily="50" charset="-128"/>
                <a:ea typeface="Meiryo UI" panose="020B0604030504040204" pitchFamily="50" charset="-128"/>
              </a:rPr>
              <a:t>】</a:t>
            </a:r>
          </a:p>
        </p:txBody>
      </p:sp>
      <p:sp>
        <p:nvSpPr>
          <p:cNvPr id="20" name="テキスト ボックス 19"/>
          <p:cNvSpPr txBox="1"/>
          <p:nvPr/>
        </p:nvSpPr>
        <p:spPr>
          <a:xfrm>
            <a:off x="6831214" y="3700477"/>
            <a:ext cx="292181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出典：厚生</a:t>
            </a:r>
            <a:r>
              <a:rPr kumimoji="1" lang="ja-JP" altLang="en-US" sz="800" dirty="0">
                <a:latin typeface="Meiryo UI" panose="020B0604030504040204" pitchFamily="50" charset="-128"/>
                <a:ea typeface="Meiryo UI" panose="020B0604030504040204" pitchFamily="50" charset="-128"/>
              </a:rPr>
              <a:t>労働省</a:t>
            </a:r>
            <a:r>
              <a:rPr kumimoji="1" lang="ja-JP" altLang="en-US" sz="800" dirty="0" smtClean="0">
                <a:latin typeface="Meiryo UI" panose="020B0604030504040204" pitchFamily="50" charset="-128"/>
                <a:ea typeface="Meiryo UI" panose="020B0604030504040204" pitchFamily="50" charset="-128"/>
              </a:rPr>
              <a:t>　「都道府県別生命表」、「科学研究報告書」</a:t>
            </a:r>
            <a:endParaRPr kumimoji="1" lang="en-US" altLang="ja-JP" sz="800" dirty="0" smtClean="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197555" y="3776883"/>
            <a:ext cx="292181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出典：厚生</a:t>
            </a:r>
            <a:r>
              <a:rPr kumimoji="1" lang="ja-JP" altLang="en-US" sz="800" dirty="0">
                <a:latin typeface="Meiryo UI" panose="020B0604030504040204" pitchFamily="50" charset="-128"/>
                <a:ea typeface="Meiryo UI" panose="020B0604030504040204" pitchFamily="50" charset="-128"/>
              </a:rPr>
              <a:t>労働省</a:t>
            </a:r>
            <a:r>
              <a:rPr kumimoji="1" lang="ja-JP" altLang="en-US" sz="800" dirty="0" smtClean="0">
                <a:latin typeface="Meiryo UI" panose="020B0604030504040204" pitchFamily="50" charset="-128"/>
                <a:ea typeface="Meiryo UI" panose="020B0604030504040204" pitchFamily="50" charset="-128"/>
              </a:rPr>
              <a:t>　「都道府県別生命表」、「科学研究報告書」</a:t>
            </a:r>
            <a:endParaRPr kumimoji="1" lang="en-US" altLang="ja-JP" sz="800" dirty="0" smtClean="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405580" y="3586329"/>
            <a:ext cx="4813300" cy="215444"/>
          </a:xfrm>
          <a:prstGeom prst="rect">
            <a:avLst/>
          </a:prstGeom>
          <a:noFill/>
        </p:spPr>
        <p:txBody>
          <a:bodyPr wrap="square" rtlCol="0">
            <a:spAutoFit/>
          </a:bodyPr>
          <a:lstStyle/>
          <a:p>
            <a:r>
              <a:rPr kumimoji="1" lang="en-US" altLang="ja-JP" sz="800" dirty="0" smtClean="0"/>
              <a:t>※</a:t>
            </a:r>
            <a:r>
              <a:rPr kumimoji="1" lang="ja-JP" altLang="en-US" sz="800" dirty="0" smtClean="0"/>
              <a:t>健康寿命は、日常生活に制限のない期間。平均寿命は</a:t>
            </a:r>
            <a:r>
              <a:rPr kumimoji="1" lang="en-US" altLang="ja-JP" sz="800" dirty="0" smtClean="0"/>
              <a:t>2015</a:t>
            </a:r>
            <a:r>
              <a:rPr kumimoji="1" lang="ja-JP" altLang="en-US" sz="800" dirty="0" smtClean="0"/>
              <a:t>年データ、健康寿命は</a:t>
            </a:r>
            <a:r>
              <a:rPr kumimoji="1" lang="en-US" altLang="ja-JP" sz="800" dirty="0" smtClean="0"/>
              <a:t>2016</a:t>
            </a:r>
            <a:r>
              <a:rPr kumimoji="1" lang="ja-JP" altLang="en-US" sz="800" dirty="0" smtClean="0"/>
              <a:t>年データ。</a:t>
            </a:r>
            <a:endParaRPr kumimoji="1" lang="ja-JP" altLang="en-US" sz="800" dirty="0"/>
          </a:p>
        </p:txBody>
      </p:sp>
      <p:sp>
        <p:nvSpPr>
          <p:cNvPr id="29" name="テキスト ボックス 28"/>
          <p:cNvSpPr txBox="1"/>
          <p:nvPr/>
        </p:nvSpPr>
        <p:spPr>
          <a:xfrm>
            <a:off x="4975498" y="3550235"/>
            <a:ext cx="4813300" cy="215444"/>
          </a:xfrm>
          <a:prstGeom prst="rect">
            <a:avLst/>
          </a:prstGeom>
          <a:noFill/>
        </p:spPr>
        <p:txBody>
          <a:bodyPr wrap="square" rtlCol="0">
            <a:spAutoFit/>
          </a:bodyPr>
          <a:lstStyle/>
          <a:p>
            <a:r>
              <a:rPr kumimoji="1" lang="en-US" altLang="ja-JP" sz="800" dirty="0" smtClean="0"/>
              <a:t>※</a:t>
            </a:r>
            <a:r>
              <a:rPr kumimoji="1" lang="ja-JP" altLang="en-US" sz="800" dirty="0" smtClean="0"/>
              <a:t>健康寿命は、日常生活に制限のない期間。平均寿命は</a:t>
            </a:r>
            <a:r>
              <a:rPr kumimoji="1" lang="en-US" altLang="ja-JP" sz="800" dirty="0" smtClean="0"/>
              <a:t>2015</a:t>
            </a:r>
            <a:r>
              <a:rPr kumimoji="1" lang="ja-JP" altLang="en-US" sz="800" dirty="0" smtClean="0"/>
              <a:t>年データ、健康寿命は</a:t>
            </a:r>
            <a:r>
              <a:rPr kumimoji="1" lang="en-US" altLang="ja-JP" sz="800" dirty="0" smtClean="0"/>
              <a:t>2016</a:t>
            </a:r>
            <a:r>
              <a:rPr kumimoji="1" lang="ja-JP" altLang="en-US" sz="800" dirty="0" smtClean="0"/>
              <a:t>年データ。</a:t>
            </a:r>
            <a:endParaRPr kumimoji="1" lang="ja-JP" altLang="en-US" sz="800" dirty="0"/>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28</a:t>
            </a:fld>
            <a:endParaRPr kumimoji="1" lang="ja-JP" altLang="en-US"/>
          </a:p>
        </p:txBody>
      </p:sp>
      <p:sp>
        <p:nvSpPr>
          <p:cNvPr id="26"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28</a:t>
            </a:fld>
            <a:endParaRPr kumimoji="1" lang="ja-JP" altLang="en-US" sz="1200"/>
          </a:p>
        </p:txBody>
      </p:sp>
    </p:spTree>
    <p:extLst>
      <p:ext uri="{BB962C8B-B14F-4D97-AF65-F5344CB8AC3E}">
        <p14:creationId xmlns:p14="http://schemas.microsoft.com/office/powerpoint/2010/main" val="1365941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8690" y="426424"/>
            <a:ext cx="8628611" cy="4752460"/>
          </a:xfrm>
          <a:prstGeom prst="rect">
            <a:avLst/>
          </a:prstGeom>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nSpc>
                <a:spcPct val="150000"/>
              </a:lnSpc>
              <a:spcBef>
                <a:spcPts val="600"/>
              </a:spcBef>
            </a:pPr>
            <a:r>
              <a:rPr kumimoji="1" lang="ja-JP" altLang="en-US" sz="6600" b="1" i="1" dirty="0" smtClean="0">
                <a:latin typeface="Meiryo UI" panose="020B0604030504040204" pitchFamily="50" charset="-128"/>
                <a:ea typeface="Meiryo UI" panose="020B0604030504040204" pitchFamily="50" charset="-128"/>
              </a:rPr>
              <a:t>① </a:t>
            </a:r>
            <a:r>
              <a:rPr kumimoji="1" lang="en-US" altLang="ja-JP" sz="6600" b="1" dirty="0" smtClean="0">
                <a:latin typeface="Meiryo UI" panose="020B0604030504040204" pitchFamily="50" charset="-128"/>
                <a:ea typeface="Meiryo UI" panose="020B0604030504040204" pitchFamily="50" charset="-128"/>
              </a:rPr>
              <a:t>SDGs</a:t>
            </a:r>
            <a:r>
              <a:rPr kumimoji="1" lang="ja-JP" altLang="en-US" sz="6600" b="1" i="1" dirty="0" smtClean="0">
                <a:latin typeface="Meiryo UI" panose="020B0604030504040204" pitchFamily="50" charset="-128"/>
                <a:ea typeface="Meiryo UI" panose="020B0604030504040204" pitchFamily="50" charset="-128"/>
              </a:rPr>
              <a:t>について</a:t>
            </a:r>
            <a:r>
              <a:rPr kumimoji="1" lang="en-US" altLang="ja-JP" sz="6600" b="1" dirty="0">
                <a:latin typeface="Meiryo UI" panose="020B0604030504040204" pitchFamily="50" charset="-128"/>
                <a:ea typeface="Meiryo UI" panose="020B0604030504040204" pitchFamily="50" charset="-128"/>
              </a:rPr>
              <a:t>		</a:t>
            </a:r>
            <a:r>
              <a:rPr kumimoji="1" lang="ja-JP" altLang="en-US" sz="6600" b="1" dirty="0">
                <a:latin typeface="Meiryo UI" panose="020B0604030504040204" pitchFamily="50" charset="-128"/>
                <a:ea typeface="Meiryo UI" panose="020B0604030504040204" pitchFamily="50" charset="-128"/>
              </a:rPr>
              <a:t>　</a:t>
            </a:r>
            <a:r>
              <a:rPr kumimoji="1" lang="en-US" altLang="ja-JP" sz="6600" b="1" dirty="0">
                <a:latin typeface="Meiryo UI" panose="020B0604030504040204" pitchFamily="50" charset="-128"/>
                <a:ea typeface="Meiryo UI" panose="020B0604030504040204" pitchFamily="50" charset="-128"/>
              </a:rPr>
              <a:t>	</a:t>
            </a:r>
          </a:p>
        </p:txBody>
      </p:sp>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1022487" y="4987333"/>
            <a:ext cx="7581016" cy="113354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a:t>
            </a:fld>
            <a:endParaRPr kumimoji="1" lang="ja-JP" altLang="en-US"/>
          </a:p>
        </p:txBody>
      </p:sp>
    </p:spTree>
    <p:extLst>
      <p:ext uri="{BB962C8B-B14F-4D97-AF65-F5344CB8AC3E}">
        <p14:creationId xmlns:p14="http://schemas.microsoft.com/office/powerpoint/2010/main" val="3134031880"/>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「ゴール３」の到達点について（検証まとめ）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569687"/>
            <a:ext cx="8772525" cy="4365568"/>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ゴール３」</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b="1" u="sng" dirty="0">
                <a:solidFill>
                  <a:schemeClr val="tx1"/>
                </a:solidFill>
                <a:latin typeface="Meiryo UI" panose="020B0604030504040204" pitchFamily="50" charset="-128"/>
                <a:ea typeface="Meiryo UI" panose="020B0604030504040204" pitchFamily="50" charset="-128"/>
              </a:rPr>
              <a:t>国際的には、全体と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して改善</a:t>
            </a:r>
            <a:r>
              <a:rPr kumimoji="1" lang="ja-JP" altLang="en-US" b="1" u="sng" dirty="0">
                <a:solidFill>
                  <a:schemeClr val="tx1"/>
                </a:solidFill>
                <a:latin typeface="Meiryo UI" panose="020B0604030504040204" pitchFamily="50" charset="-128"/>
                <a:ea typeface="Meiryo UI" panose="020B0604030504040204" pitchFamily="50" charset="-128"/>
              </a:rPr>
              <a:t>が</a:t>
            </a:r>
            <a:r>
              <a:rPr kumimoji="1" lang="ja-JP" altLang="en-US" b="1" u="sng" dirty="0" smtClean="0">
                <a:solidFill>
                  <a:schemeClr val="tx1"/>
                </a:solidFill>
                <a:latin typeface="Meiryo UI" panose="020B0604030504040204" pitchFamily="50" charset="-128"/>
                <a:ea typeface="Meiryo UI" panose="020B0604030504040204" pitchFamily="50" charset="-128"/>
              </a:rPr>
              <a:t>認めら</a:t>
            </a:r>
            <a:r>
              <a:rPr kumimoji="1" lang="ja-JP" altLang="en-US" b="1" u="sng" dirty="0">
                <a:solidFill>
                  <a:schemeClr val="tx1"/>
                </a:solidFill>
                <a:latin typeface="Meiryo UI" panose="020B0604030504040204" pitchFamily="50" charset="-128"/>
                <a:ea typeface="Meiryo UI" panose="020B0604030504040204" pitchFamily="50" charset="-128"/>
              </a:rPr>
              <a:t>れ</a:t>
            </a:r>
            <a:r>
              <a:rPr kumimoji="1" lang="ja-JP" altLang="en-US" b="1" u="sng" dirty="0" smtClean="0">
                <a:solidFill>
                  <a:schemeClr val="tx1"/>
                </a:solidFill>
                <a:latin typeface="Meiryo UI" panose="020B0604030504040204" pitchFamily="50" charset="-128"/>
                <a:ea typeface="Meiryo UI" panose="020B0604030504040204" pitchFamily="50" charset="-128"/>
              </a:rPr>
              <a:t>るゴール</a:t>
            </a:r>
            <a:r>
              <a:rPr kumimoji="1" lang="ja-JP" altLang="en-US" dirty="0" smtClean="0">
                <a:solidFill>
                  <a:schemeClr val="tx1"/>
                </a:solidFill>
                <a:latin typeface="Meiryo UI" panose="020B0604030504040204" pitchFamily="50" charset="-128"/>
                <a:ea typeface="Meiryo UI" panose="020B0604030504040204" pitchFamily="50" charset="-128"/>
              </a:rPr>
              <a:t>であ</a:t>
            </a:r>
            <a:r>
              <a:rPr kumimoji="1" lang="ja-JP" altLang="en-US" dirty="0">
                <a:solidFill>
                  <a:schemeClr val="tx1"/>
                </a:solidFill>
                <a:latin typeface="Meiryo UI" panose="020B0604030504040204" pitchFamily="50" charset="-128"/>
                <a:ea typeface="Meiryo UI" panose="020B0604030504040204" pitchFamily="50" charset="-128"/>
              </a:rPr>
              <a:t>り</a:t>
            </a:r>
            <a:r>
              <a:rPr kumimoji="1" lang="ja-JP" altLang="en-US" dirty="0" smtClean="0">
                <a:solidFill>
                  <a:schemeClr val="tx1"/>
                </a:solidFill>
                <a:latin typeface="Meiryo UI" panose="020B0604030504040204" pitchFamily="50" charset="-128"/>
                <a:ea typeface="Meiryo UI" panose="020B0604030504040204" pitchFamily="50" charset="-128"/>
              </a:rPr>
              <a:t>、個別指標のうち、</a:t>
            </a:r>
            <a:r>
              <a:rPr kumimoji="1" lang="ja-JP" altLang="en-US" b="1" u="sng" dirty="0" smtClean="0">
                <a:solidFill>
                  <a:schemeClr val="tx1"/>
                </a:solidFill>
                <a:latin typeface="Meiryo UI" panose="020B0604030504040204" pitchFamily="50" charset="-128"/>
                <a:ea typeface="Meiryo UI" panose="020B0604030504040204" pitchFamily="50" charset="-128"/>
              </a:rPr>
              <a:t>「妊産婦死亡率」や「新生児死亡率」、「人口</a:t>
            </a:r>
            <a:r>
              <a:rPr kumimoji="1" lang="en-US" altLang="ja-JP" b="1" u="sng" dirty="0" smtClean="0">
                <a:solidFill>
                  <a:schemeClr val="tx1"/>
                </a:solidFill>
                <a:latin typeface="Meiryo UI" panose="020B0604030504040204" pitchFamily="50" charset="-128"/>
                <a:ea typeface="Meiryo UI" panose="020B0604030504040204" pitchFamily="50" charset="-128"/>
              </a:rPr>
              <a:t>10</a:t>
            </a:r>
            <a:r>
              <a:rPr kumimoji="1" lang="ja-JP" altLang="en-US" b="1" u="sng" dirty="0" smtClean="0">
                <a:solidFill>
                  <a:schemeClr val="tx1"/>
                </a:solidFill>
                <a:latin typeface="Meiryo UI" panose="020B0604030504040204" pitchFamily="50" charset="-128"/>
                <a:ea typeface="Meiryo UI" panose="020B0604030504040204" pitchFamily="50" charset="-128"/>
              </a:rPr>
              <a:t>万人あたり</a:t>
            </a:r>
            <a:r>
              <a:rPr kumimoji="1" lang="ja-JP" altLang="en-US" b="1" u="sng" dirty="0">
                <a:solidFill>
                  <a:schemeClr val="tx1"/>
                </a:solidFill>
                <a:latin typeface="Meiryo UI" panose="020B0604030504040204" pitchFamily="50" charset="-128"/>
                <a:ea typeface="Meiryo UI" panose="020B0604030504040204" pitchFamily="50" charset="-128"/>
              </a:rPr>
              <a:t>の</a:t>
            </a:r>
            <a:r>
              <a:rPr kumimoji="1" lang="ja-JP" altLang="en-US" b="1" u="sng" dirty="0" smtClean="0">
                <a:solidFill>
                  <a:schemeClr val="tx1"/>
                </a:solidFill>
                <a:latin typeface="Meiryo UI" panose="020B0604030504040204" pitchFamily="50" charset="-128"/>
                <a:ea typeface="Meiryo UI" panose="020B0604030504040204" pitchFamily="50" charset="-128"/>
              </a:rPr>
              <a:t>心血管疾患、癌、慢性呼吸器疾患」、「日常喫煙者」、「健康寿命」が高い評価</a:t>
            </a:r>
            <a:r>
              <a:rPr kumimoji="1" lang="ja-JP" altLang="en-US" dirty="0" smtClean="0">
                <a:solidFill>
                  <a:schemeClr val="tx1"/>
                </a:solidFill>
                <a:latin typeface="Meiryo UI" panose="020B0604030504040204" pitchFamily="50" charset="-128"/>
                <a:ea typeface="Meiryo UI" panose="020B0604030504040204" pitchFamily="50" charset="-128"/>
              </a:rPr>
              <a:t>となっている。</a:t>
            </a: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国内指標においては、大阪は、全体順位が低く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指標スコアも平均より低い</a:t>
            </a:r>
            <a:r>
              <a:rPr kumimoji="1" lang="ja-JP" altLang="en-US" dirty="0" smtClean="0">
                <a:solidFill>
                  <a:schemeClr val="tx1"/>
                </a:solidFill>
                <a:latin typeface="Meiryo UI" panose="020B0604030504040204" pitchFamily="50" charset="-128"/>
                <a:ea typeface="Meiryo UI" panose="020B0604030504040204" pitchFamily="50" charset="-128"/>
              </a:rPr>
              <a:t>。また、「</a:t>
            </a:r>
            <a:r>
              <a:rPr kumimoji="1" lang="en-US" altLang="ja-JP" dirty="0" smtClean="0">
                <a:solidFill>
                  <a:schemeClr val="tx1"/>
                </a:solidFill>
                <a:latin typeface="Meiryo UI" panose="020B0604030504040204" pitchFamily="50" charset="-128"/>
                <a:ea typeface="Meiryo UI" panose="020B0604030504040204" pitchFamily="50" charset="-128"/>
              </a:rPr>
              <a:t>HIV</a:t>
            </a:r>
            <a:r>
              <a:rPr kumimoji="1" lang="ja-JP" altLang="en-US" dirty="0" smtClean="0">
                <a:solidFill>
                  <a:schemeClr val="tx1"/>
                </a:solidFill>
                <a:latin typeface="Meiryo UI" panose="020B0604030504040204" pitchFamily="50" charset="-128"/>
                <a:ea typeface="Meiryo UI" panose="020B0604030504040204" pitchFamily="50" charset="-128"/>
              </a:rPr>
              <a:t>感染者数」や「</a:t>
            </a:r>
            <a:r>
              <a:rPr kumimoji="1" lang="ja-JP" altLang="en-US" dirty="0">
                <a:solidFill>
                  <a:schemeClr val="tx1"/>
                </a:solidFill>
                <a:latin typeface="Meiryo UI" panose="020B0604030504040204" pitchFamily="50" charset="-128"/>
                <a:ea typeface="Meiryo UI" panose="020B0604030504040204" pitchFamily="50" charset="-128"/>
              </a:rPr>
              <a:t>結核感染者数</a:t>
            </a:r>
            <a:r>
              <a:rPr kumimoji="1" lang="ja-JP" altLang="en-US" dirty="0" smtClean="0">
                <a:solidFill>
                  <a:schemeClr val="tx1"/>
                </a:solidFill>
                <a:latin typeface="Meiryo UI" panose="020B0604030504040204" pitchFamily="50" charset="-128"/>
                <a:ea typeface="Meiryo UI" panose="020B0604030504040204" pitchFamily="50" charset="-128"/>
              </a:rPr>
              <a:t>」、「心血管疾患、癌、糖尿病の死亡率」、「道路交通事故による死亡率」、「喫煙率」、「人口当たりの薬局数」、「人口当たりの一般病院数」など、</a:t>
            </a:r>
            <a:r>
              <a:rPr kumimoji="1" lang="ja-JP" altLang="en-US" b="1" u="sng" dirty="0">
                <a:solidFill>
                  <a:schemeClr val="tx1"/>
                </a:solidFill>
                <a:latin typeface="Meiryo UI" panose="020B0604030504040204" pitchFamily="50" charset="-128"/>
                <a:ea typeface="Meiryo UI" panose="020B0604030504040204" pitchFamily="50" charset="-128"/>
              </a:rPr>
              <a:t>改善が必要な個別指標の割合が</a:t>
            </a:r>
            <a:r>
              <a:rPr kumimoji="1" lang="ja-JP" altLang="en-US" b="1" u="sng" dirty="0" smtClean="0">
                <a:solidFill>
                  <a:schemeClr val="tx1"/>
                </a:solidFill>
                <a:latin typeface="Meiryo UI" panose="020B0604030504040204" pitchFamily="50" charset="-128"/>
                <a:ea typeface="Meiryo UI" panose="020B0604030504040204" pitchFamily="50" charset="-128"/>
              </a:rPr>
              <a:t>高い</a:t>
            </a:r>
            <a:r>
              <a:rPr kumimoji="1" lang="ja-JP" altLang="en-US" dirty="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関連</a:t>
            </a:r>
            <a:r>
              <a:rPr kumimoji="1" lang="ja-JP" altLang="en-US" b="1" u="sng" dirty="0">
                <a:solidFill>
                  <a:schemeClr val="tx1"/>
                </a:solidFill>
                <a:latin typeface="Meiryo UI" panose="020B0604030504040204" pitchFamily="50" charset="-128"/>
                <a:ea typeface="Meiryo UI" panose="020B0604030504040204" pitchFamily="50" charset="-128"/>
              </a:rPr>
              <a:t>指標である</a:t>
            </a:r>
            <a:r>
              <a:rPr kumimoji="1" lang="ja-JP" altLang="en-US" b="1" u="sng" dirty="0" smtClean="0">
                <a:solidFill>
                  <a:schemeClr val="tx1"/>
                </a:solidFill>
                <a:latin typeface="Meiryo UI" panose="020B0604030504040204" pitchFamily="50" charset="-128"/>
                <a:ea typeface="Meiryo UI" panose="020B0604030504040204" pitchFamily="50" charset="-128"/>
              </a:rPr>
              <a:t>「健康寿命と平均寿命の差」も順位が低い</a:t>
            </a:r>
            <a:r>
              <a:rPr kumimoji="1" lang="ja-JP" altLang="en-US" dirty="0" smtClean="0">
                <a:solidFill>
                  <a:schemeClr val="tx1"/>
                </a:solidFill>
                <a:latin typeface="Meiryo UI" panose="020B0604030504040204" pitchFamily="50" charset="-128"/>
                <a:ea typeface="Meiryo UI" panose="020B0604030504040204" pitchFamily="50" charset="-128"/>
              </a:rPr>
              <a:t>状況。</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「ゴール３」</a:t>
            </a:r>
            <a:r>
              <a:rPr kumimoji="1" lang="ja-JP" altLang="en-US" dirty="0">
                <a:solidFill>
                  <a:schemeClr val="tx1"/>
                </a:solidFill>
                <a:latin typeface="Meiryo UI" panose="020B0604030504040204" pitchFamily="50" charset="-128"/>
                <a:ea typeface="Meiryo UI" panose="020B0604030504040204" pitchFamily="50" charset="-128"/>
              </a:rPr>
              <a:t>は、府として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今後、特に注力して取組みを進める必要がある。</a:t>
            </a:r>
          </a:p>
          <a:p>
            <a:pPr marL="285750" indent="-285750">
              <a:lnSpc>
                <a:spcPts val="2600"/>
              </a:lnSpc>
              <a:buFont typeface="Meiryo UI" panose="020B0604030504040204" pitchFamily="50" charset="-128"/>
              <a:buChar char="○"/>
            </a:pPr>
            <a:endParaRPr kumimoji="1" lang="ja-JP" altLang="en-US" b="1" u="sng"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29</a:t>
            </a:fld>
            <a:endParaRPr kumimoji="1" lang="ja-JP" altLang="en-US" sz="1200"/>
          </a:p>
        </p:txBody>
      </p:sp>
    </p:spTree>
    <p:extLst>
      <p:ext uri="{BB962C8B-B14F-4D97-AF65-F5344CB8AC3E}">
        <p14:creationId xmlns:p14="http://schemas.microsoft.com/office/powerpoint/2010/main" val="36405371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参考</a:t>
            </a:r>
            <a:r>
              <a:rPr kumimoji="1" lang="en-US" altLang="ja-JP" b="1" dirty="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rPr>
              <a:t>ゴール</a:t>
            </a:r>
            <a:r>
              <a:rPr kumimoji="1" lang="en-US" altLang="ja-JP" b="1" dirty="0" smtClean="0">
                <a:latin typeface="Meiryo UI" panose="020B0604030504040204" pitchFamily="50" charset="-128"/>
                <a:ea typeface="Meiryo UI" panose="020B0604030504040204" pitchFamily="50" charset="-128"/>
              </a:rPr>
              <a:t>11</a:t>
            </a:r>
            <a:r>
              <a:rPr kumimoji="1" lang="ja-JP" altLang="en-US" b="1" dirty="0">
                <a:latin typeface="Meiryo UI" panose="020B0604030504040204" pitchFamily="50" charset="-128"/>
                <a:ea typeface="Meiryo UI" panose="020B0604030504040204" pitchFamily="50" charset="-128"/>
              </a:rPr>
              <a:t>　都市と人間の居住地を包摂的、安全、レジリエントかつ持続可能に</a:t>
            </a:r>
            <a:r>
              <a:rPr kumimoji="1" lang="ja-JP" altLang="en-US" b="1" dirty="0" smtClean="0">
                <a:latin typeface="Meiryo UI" panose="020B0604030504040204" pitchFamily="50" charset="-128"/>
                <a:ea typeface="Meiryo UI" panose="020B0604030504040204" pitchFamily="50" charset="-128"/>
              </a:rPr>
              <a:t>する　</a:t>
            </a:r>
            <a:endParaRPr kumimoji="1" lang="en-US" altLang="ja-JP" b="1"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45872" y="1997266"/>
            <a:ext cx="4169877"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a:t>
            </a:r>
            <a:r>
              <a:rPr kumimoji="1" lang="ja-JP" altLang="en-US" sz="1400" b="1" dirty="0">
                <a:latin typeface="ＭＳ Ｐゴシック" panose="020B0600070205080204" pitchFamily="50" charset="-128"/>
                <a:ea typeface="ＭＳ Ｐゴシック" panose="020B0600070205080204" pitchFamily="50" charset="-128"/>
              </a:rPr>
              <a:t>比較</a:t>
            </a:r>
            <a:endParaRPr kumimoji="1" lang="ja-JP" altLang="en-US" sz="1400" b="1" u="sng" dirty="0">
              <a:latin typeface="ＭＳ Ｐゴシック" panose="020B0600070205080204" pitchFamily="50" charset="-128"/>
              <a:ea typeface="ＭＳ Ｐゴシック" panose="020B0600070205080204" pitchFamily="50" charset="-128"/>
            </a:endParaRPr>
          </a:p>
        </p:txBody>
      </p:sp>
      <p:sp>
        <p:nvSpPr>
          <p:cNvPr id="27" name="テキスト ボックス 26"/>
          <p:cNvSpPr txBox="1"/>
          <p:nvPr/>
        </p:nvSpPr>
        <p:spPr>
          <a:xfrm>
            <a:off x="73482" y="702281"/>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183167" y="2346396"/>
          <a:ext cx="6618686" cy="4214742"/>
        </p:xfrm>
        <a:graphic>
          <a:graphicData uri="http://schemas.openxmlformats.org/drawingml/2006/chart">
            <c:chart xmlns:c="http://schemas.openxmlformats.org/drawingml/2006/chart" xmlns:r="http://schemas.openxmlformats.org/officeDocument/2006/relationships" r:id="rId3"/>
          </a:graphicData>
        </a:graphic>
      </p:graphicFrame>
      <p:cxnSp>
        <p:nvCxnSpPr>
          <p:cNvPr id="30" name="直線コネクタ 29"/>
          <p:cNvCxnSpPr/>
          <p:nvPr/>
        </p:nvCxnSpPr>
        <p:spPr>
          <a:xfrm>
            <a:off x="608493" y="3771618"/>
            <a:ext cx="6193360" cy="20911"/>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7092957" y="5961991"/>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2" name="正方形/長方形 31"/>
          <p:cNvSpPr/>
          <p:nvPr/>
        </p:nvSpPr>
        <p:spPr>
          <a:xfrm>
            <a:off x="4056700" y="6084696"/>
            <a:ext cx="91556" cy="27784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3754281" y="2436738"/>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B</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55.6</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3189906" y="2429484"/>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63.2</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887800" y="2433323"/>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58.4</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981757" y="2381888"/>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967469" y="2831124"/>
            <a:ext cx="2655940" cy="3560838"/>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ホームレス割合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鉄道・電車・バスの利用割合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人口増減</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人口自然増減</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人口社会増減</a:t>
            </a:r>
          </a:p>
          <a:p>
            <a:pPr marL="101600">
              <a:lnSpc>
                <a:spcPts val="900"/>
              </a:lnSpc>
            </a:pPr>
            <a:r>
              <a:rPr kumimoji="1" lang="ja-JP" altLang="en-US" sz="800" dirty="0">
                <a:latin typeface="Meiryo UI" panose="020B0604030504040204" pitchFamily="50" charset="-128"/>
                <a:ea typeface="Meiryo UI" panose="020B0604030504040204" pitchFamily="50" charset="-128"/>
              </a:rPr>
              <a:t>〇　市街化調整区域面積割合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市街化調整区域内人口割合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平均文化財保存事業費</a:t>
            </a:r>
          </a:p>
          <a:p>
            <a:pPr marL="101600">
              <a:lnSpc>
                <a:spcPts val="900"/>
              </a:lnSpc>
            </a:pPr>
            <a:r>
              <a:rPr kumimoji="1" lang="ja-JP" altLang="en-US" sz="800" dirty="0">
                <a:latin typeface="Meiryo UI" panose="020B0604030504040204" pitchFamily="50" charset="-128"/>
                <a:ea typeface="Meiryo UI" panose="020B0604030504040204" pitchFamily="50" charset="-128"/>
              </a:rPr>
              <a:t>〇　災害等の自然外因による死亡者割合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災害復旧費割合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廃棄物の最終処分割合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微小粒子状物質</a:t>
            </a:r>
            <a:r>
              <a:rPr kumimoji="1" lang="en-US" altLang="ja-JP" sz="800" dirty="0">
                <a:latin typeface="Meiryo UI" panose="020B0604030504040204" pitchFamily="50" charset="-128"/>
                <a:ea typeface="Meiryo UI" panose="020B0604030504040204" pitchFamily="50" charset="-128"/>
              </a:rPr>
              <a:t>(PM2.5)</a:t>
            </a:r>
            <a:r>
              <a:rPr kumimoji="1" lang="ja-JP" altLang="en-US" sz="800" dirty="0">
                <a:latin typeface="Meiryo UI" panose="020B0604030504040204" pitchFamily="50" charset="-128"/>
                <a:ea typeface="Meiryo UI" panose="020B0604030504040204" pitchFamily="50" charset="-128"/>
              </a:rPr>
              <a:t>年平均</a:t>
            </a:r>
          </a:p>
          <a:p>
            <a:pPr marL="101600">
              <a:lnSpc>
                <a:spcPts val="900"/>
              </a:lnSpc>
            </a:pPr>
            <a:r>
              <a:rPr kumimoji="1" lang="ja-JP" altLang="en-US" sz="800" dirty="0">
                <a:latin typeface="Meiryo UI" panose="020B0604030504040204" pitchFamily="50" charset="-128"/>
                <a:ea typeface="Meiryo UI" panose="020B0604030504040204" pitchFamily="50" charset="-128"/>
              </a:rPr>
              <a:t>〇　光化学オキシダント </a:t>
            </a:r>
            <a:r>
              <a:rPr kumimoji="1" lang="en-US" altLang="ja-JP" sz="800" dirty="0">
                <a:latin typeface="Meiryo UI" panose="020B0604030504040204" pitchFamily="50" charset="-128"/>
                <a:ea typeface="Meiryo UI" panose="020B0604030504040204" pitchFamily="50" charset="-128"/>
              </a:rPr>
              <a:t>(Ox)</a:t>
            </a:r>
            <a:r>
              <a:rPr kumimoji="1" lang="ja-JP" altLang="en-US" sz="800" dirty="0">
                <a:latin typeface="Meiryo UI" panose="020B0604030504040204" pitchFamily="50" charset="-128"/>
                <a:ea typeface="Meiryo UI" panose="020B0604030504040204" pitchFamily="50" charset="-128"/>
              </a:rPr>
              <a:t>濃度の昼間</a:t>
            </a:r>
            <a:r>
              <a:rPr kumimoji="1" lang="en-US" altLang="ja-JP" sz="800" dirty="0">
                <a:latin typeface="Meiryo UI" panose="020B0604030504040204" pitchFamily="50" charset="-128"/>
                <a:ea typeface="Meiryo UI" panose="020B0604030504040204" pitchFamily="50" charset="-128"/>
              </a:rPr>
              <a:t>1</a:t>
            </a:r>
            <a:r>
              <a:rPr kumimoji="1" lang="ja-JP" altLang="en-US" sz="800" dirty="0">
                <a:latin typeface="Meiryo UI" panose="020B0604030504040204" pitchFamily="50" charset="-128"/>
                <a:ea typeface="Meiryo UI" panose="020B0604030504040204" pitchFamily="50" charset="-128"/>
              </a:rPr>
              <a:t>時間値</a:t>
            </a:r>
            <a:r>
              <a:rPr kumimoji="1" lang="ja-JP" altLang="en-US" sz="800" dirty="0" smtClean="0">
                <a:latin typeface="Meiryo UI" panose="020B0604030504040204" pitchFamily="50" charset="-128"/>
                <a:ea typeface="Meiryo UI" panose="020B0604030504040204" pitchFamily="50" charset="-128"/>
              </a:rPr>
              <a:t>が   </a:t>
            </a:r>
            <a:endParaRPr kumimoji="1" lang="en-US" altLang="ja-JP" sz="800" dirty="0" smtClean="0">
              <a:latin typeface="Meiryo UI" panose="020B0604030504040204" pitchFamily="50" charset="-128"/>
              <a:ea typeface="Meiryo UI" panose="020B0604030504040204" pitchFamily="50" charset="-128"/>
            </a:endParaRPr>
          </a:p>
          <a:p>
            <a:pPr marL="101600">
              <a:lnSpc>
                <a:spcPts val="900"/>
              </a:lnSpc>
            </a:pPr>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0.12ppm</a:t>
            </a:r>
            <a:r>
              <a:rPr kumimoji="1" lang="ja-JP" altLang="en-US" sz="800" dirty="0">
                <a:latin typeface="Meiryo UI" panose="020B0604030504040204" pitchFamily="50" charset="-128"/>
                <a:ea typeface="Meiryo UI" panose="020B0604030504040204" pitchFamily="50" charset="-128"/>
              </a:rPr>
              <a:t>以上であった日数</a:t>
            </a:r>
          </a:p>
          <a:p>
            <a:pPr marL="101600">
              <a:lnSpc>
                <a:spcPts val="900"/>
              </a:lnSpc>
            </a:pPr>
            <a:r>
              <a:rPr kumimoji="1" lang="ja-JP" altLang="en-US" sz="800" dirty="0">
                <a:latin typeface="Meiryo UI" panose="020B0604030504040204" pitchFamily="50" charset="-128"/>
                <a:ea typeface="Meiryo UI" panose="020B0604030504040204" pitchFamily="50" charset="-128"/>
              </a:rPr>
              <a:t>〇　窒素酸化物</a:t>
            </a:r>
            <a:r>
              <a:rPr kumimoji="1" lang="en-US" altLang="ja-JP" sz="800" dirty="0">
                <a:latin typeface="Meiryo UI" panose="020B0604030504040204" pitchFamily="50" charset="-128"/>
                <a:ea typeface="Meiryo UI" panose="020B0604030504040204" pitchFamily="50" charset="-128"/>
              </a:rPr>
              <a:t>(NOx)</a:t>
            </a:r>
            <a:r>
              <a:rPr kumimoji="1" lang="ja-JP" altLang="en-US" sz="800" dirty="0">
                <a:latin typeface="Meiryo UI" panose="020B0604030504040204" pitchFamily="50" charset="-128"/>
                <a:ea typeface="Meiryo UI" panose="020B0604030504040204" pitchFamily="50" charset="-128"/>
              </a:rPr>
              <a:t>年平均値 </a:t>
            </a:r>
            <a:r>
              <a:rPr kumimoji="1" lang="en-US" altLang="ja-JP" sz="800" dirty="0">
                <a:latin typeface="Meiryo UI" panose="020B0604030504040204" pitchFamily="50" charset="-128"/>
                <a:ea typeface="Meiryo UI" panose="020B0604030504040204" pitchFamily="50" charset="-128"/>
              </a:rPr>
              <a:t>(ppm)</a:t>
            </a:r>
          </a:p>
          <a:p>
            <a:pPr marL="101600">
              <a:lnSpc>
                <a:spcPts val="900"/>
              </a:lnSpc>
            </a:pPr>
            <a:r>
              <a:rPr kumimoji="1" lang="ja-JP" altLang="en-US" sz="800" dirty="0">
                <a:latin typeface="Meiryo UI" panose="020B0604030504040204" pitchFamily="50" charset="-128"/>
                <a:ea typeface="Meiryo UI" panose="020B0604030504040204" pitchFamily="50" charset="-128"/>
              </a:rPr>
              <a:t>〇　二酸化硫黄</a:t>
            </a:r>
            <a:r>
              <a:rPr kumimoji="1" lang="en-US" altLang="ja-JP" sz="800" dirty="0">
                <a:latin typeface="Meiryo UI" panose="020B0604030504040204" pitchFamily="50" charset="-128"/>
                <a:ea typeface="Meiryo UI" panose="020B0604030504040204" pitchFamily="50" charset="-128"/>
              </a:rPr>
              <a:t>(SO2)</a:t>
            </a:r>
            <a:r>
              <a:rPr kumimoji="1" lang="ja-JP" altLang="en-US" sz="800" dirty="0">
                <a:latin typeface="Meiryo UI" panose="020B0604030504040204" pitchFamily="50" charset="-128"/>
                <a:ea typeface="Meiryo UI" panose="020B0604030504040204" pitchFamily="50" charset="-128"/>
              </a:rPr>
              <a:t>年平均値 </a:t>
            </a:r>
            <a:r>
              <a:rPr kumimoji="1" lang="en-US" altLang="ja-JP" sz="800" dirty="0">
                <a:latin typeface="Meiryo UI" panose="020B0604030504040204" pitchFamily="50" charset="-128"/>
                <a:ea typeface="Meiryo UI" panose="020B0604030504040204" pitchFamily="50" charset="-128"/>
              </a:rPr>
              <a:t>(ppm)</a:t>
            </a:r>
          </a:p>
          <a:p>
            <a:pPr marL="101600">
              <a:lnSpc>
                <a:spcPts val="900"/>
              </a:lnSpc>
            </a:pPr>
            <a:r>
              <a:rPr kumimoji="1" lang="ja-JP" altLang="en-US" sz="800" dirty="0">
                <a:latin typeface="Meiryo UI" panose="020B0604030504040204" pitchFamily="50" charset="-128"/>
                <a:ea typeface="Meiryo UI" panose="020B0604030504040204" pitchFamily="50" charset="-128"/>
              </a:rPr>
              <a:t>〇　面積当たりの図書館数、公民館数</a:t>
            </a:r>
          </a:p>
          <a:p>
            <a:pPr marL="101600">
              <a:lnSpc>
                <a:spcPts val="900"/>
              </a:lnSpc>
            </a:pPr>
            <a:r>
              <a:rPr kumimoji="1" lang="ja-JP" altLang="en-US" sz="800" dirty="0">
                <a:latin typeface="Meiryo UI" panose="020B0604030504040204" pitchFamily="50" charset="-128"/>
                <a:ea typeface="Meiryo UI" panose="020B0604030504040204" pitchFamily="50" charset="-128"/>
              </a:rPr>
              <a:t>〇　面積当たりの図書館面積、公民館面積</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a:t>
            </a:r>
            <a:r>
              <a:rPr kumimoji="1" lang="ja-JP" altLang="en-US" sz="800" dirty="0" smtClean="0">
                <a:latin typeface="Meiryo UI" panose="020B0604030504040204" pitchFamily="50" charset="-128"/>
                <a:ea typeface="Meiryo UI" panose="020B0604030504040204" pitchFamily="50" charset="-128"/>
              </a:rPr>
              <a:t>当たり</a:t>
            </a:r>
            <a:r>
              <a:rPr kumimoji="1" lang="ja-JP" altLang="en-US" sz="800" dirty="0">
                <a:latin typeface="Meiryo UI" panose="020B0604030504040204" pitchFamily="50" charset="-128"/>
                <a:ea typeface="Meiryo UI" panose="020B0604030504040204" pitchFamily="50" charset="-128"/>
              </a:rPr>
              <a:t>の公園数</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人口当たりの公園面積</a:t>
            </a:r>
          </a:p>
          <a:p>
            <a:pPr marL="101600">
              <a:lnSpc>
                <a:spcPts val="900"/>
              </a:lnSpc>
            </a:pPr>
            <a:r>
              <a:rPr kumimoji="1" lang="ja-JP" altLang="en-US" sz="800" dirty="0">
                <a:latin typeface="Meiryo UI" panose="020B0604030504040204" pitchFamily="50" charset="-128"/>
                <a:ea typeface="Meiryo UI" panose="020B0604030504040204" pitchFamily="50" charset="-128"/>
              </a:rPr>
              <a:t>〇　面積当たりの公園面積</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人口あたりの性犯罪認知数</a:t>
            </a:r>
          </a:p>
          <a:p>
            <a:pPr marL="101600">
              <a:lnSpc>
                <a:spcPts val="900"/>
              </a:lnSpc>
            </a:pPr>
            <a:r>
              <a:rPr kumimoji="1" lang="ja-JP" altLang="en-US" sz="800" dirty="0">
                <a:latin typeface="Meiryo UI" panose="020B0604030504040204" pitchFamily="50" charset="-128"/>
                <a:ea typeface="Meiryo UI" panose="020B0604030504040204" pitchFamily="50" charset="-128"/>
              </a:rPr>
              <a:t>〇　市街化調整区域内人口割合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防災会議を設置している市区町村の割合</a:t>
            </a:r>
          </a:p>
          <a:p>
            <a:pPr marL="101600">
              <a:lnSpc>
                <a:spcPts val="900"/>
              </a:lnSpc>
            </a:pPr>
            <a:endParaRPr kumimoji="1" lang="zh-TW" altLang="en-US" sz="800" dirty="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844254" y="2411439"/>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51.9</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0" y="1071411"/>
            <a:ext cx="8838857" cy="646331"/>
          </a:xfrm>
          <a:prstGeom prst="rect">
            <a:avLst/>
          </a:prstGeom>
          <a:noFill/>
        </p:spPr>
        <p:txBody>
          <a:bodyPr wrap="square" rtlCol="0">
            <a:spAutoFit/>
          </a:bodyPr>
          <a:lstStyle/>
          <a:p>
            <a:pPr fontAlgn="ct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　　可処分所得の</a:t>
            </a:r>
            <a:r>
              <a:rPr kumimoji="1" lang="en-US" altLang="ja-JP" sz="1200" dirty="0" smtClean="0">
                <a:latin typeface="Meiryo UI" panose="020B0604030504040204" pitchFamily="50" charset="-128"/>
                <a:ea typeface="Meiryo UI" panose="020B0604030504040204" pitchFamily="50" charset="-128"/>
              </a:rPr>
              <a:t>40</a:t>
            </a:r>
            <a:r>
              <a:rPr kumimoji="1" lang="ja-JP" altLang="en-US" sz="1200" dirty="0" smtClean="0">
                <a:latin typeface="Meiryo UI" panose="020B0604030504040204" pitchFamily="50" charset="-128"/>
                <a:ea typeface="Meiryo UI" panose="020B0604030504040204" pitchFamily="50" charset="-128"/>
              </a:rPr>
              <a:t>％以上の家賃を払っている人の割合</a:t>
            </a:r>
            <a:r>
              <a:rPr kumimoji="1" lang="ja-JP" altLang="ja-JP" sz="1200" dirty="0" smtClean="0">
                <a:latin typeface="Meiryo UI" panose="020B0604030504040204" pitchFamily="50" charset="-128"/>
                <a:ea typeface="Meiryo UI" panose="020B0604030504040204" pitchFamily="50" charset="-128"/>
              </a:rPr>
              <a:t>（</a:t>
            </a:r>
            <a:r>
              <a:rPr kumimoji="1" lang="ja-JP" altLang="ja-JP" sz="1200" dirty="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pPr fontAlgn="ct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公共</a:t>
            </a:r>
            <a:r>
              <a:rPr kumimoji="1" lang="ja-JP" altLang="ja-JP" sz="1200" dirty="0">
                <a:latin typeface="Meiryo UI" panose="020B0604030504040204" pitchFamily="50" charset="-128"/>
                <a:ea typeface="Meiryo UI" panose="020B0604030504040204" pitchFamily="50" charset="-128"/>
              </a:rPr>
              <a:t>交通機関の満足度（％</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ct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　　ＰＭ</a:t>
            </a:r>
            <a:r>
              <a:rPr kumimoji="1" lang="en-US" altLang="ja-JP" sz="1200" dirty="0" smtClean="0">
                <a:latin typeface="Meiryo UI" panose="020B0604030504040204" pitchFamily="50" charset="-128"/>
                <a:ea typeface="Meiryo UI" panose="020B0604030504040204" pitchFamily="50" charset="-128"/>
              </a:rPr>
              <a:t>2.5</a:t>
            </a:r>
            <a:r>
              <a:rPr kumimoji="1" lang="ja-JP" altLang="en-US" sz="1200" dirty="0" smtClean="0">
                <a:latin typeface="Meiryo UI" panose="020B0604030504040204" pitchFamily="50" charset="-128"/>
                <a:ea typeface="Meiryo UI" panose="020B0604030504040204" pitchFamily="50" charset="-128"/>
              </a:rPr>
              <a:t>の年平均濃度</a:t>
            </a:r>
            <a:r>
              <a:rPr kumimoji="1" lang="ja-JP" altLang="ja-JP" sz="1200" dirty="0" smtClean="0">
                <a:latin typeface="Meiryo UI" panose="020B0604030504040204" pitchFamily="50" charset="-128"/>
                <a:ea typeface="Meiryo UI" panose="020B0604030504040204" pitchFamily="50" charset="-128"/>
              </a:rPr>
              <a:t>（</a:t>
            </a:r>
            <a:r>
              <a:rPr kumimoji="1" lang="el-GR" altLang="ja-JP" sz="1200" dirty="0">
                <a:latin typeface="Meiryo UI" panose="020B0604030504040204" pitchFamily="50" charset="-128"/>
                <a:ea typeface="Meiryo UI" panose="020B0604030504040204" pitchFamily="50" charset="-128"/>
              </a:rPr>
              <a:t>μ</a:t>
            </a:r>
            <a:r>
              <a:rPr kumimoji="1" lang="en-US" altLang="ja-JP" sz="1200" dirty="0">
                <a:latin typeface="Meiryo UI" panose="020B0604030504040204" pitchFamily="50" charset="-128"/>
                <a:ea typeface="Meiryo UI" panose="020B0604030504040204" pitchFamily="50" charset="-128"/>
              </a:rPr>
              <a:t>g/ m 3</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252746" y="684032"/>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pic>
        <p:nvPicPr>
          <p:cNvPr id="28" name="図 27"/>
          <p:cNvPicPr>
            <a:picLocks noChangeAspect="1"/>
          </p:cNvPicPr>
          <p:nvPr/>
        </p:nvPicPr>
        <p:blipFill>
          <a:blip r:embed="rId4"/>
          <a:stretch>
            <a:fillRect/>
          </a:stretch>
        </p:blipFill>
        <p:spPr>
          <a:xfrm>
            <a:off x="8396006" y="765987"/>
            <a:ext cx="1084680" cy="1080000"/>
          </a:xfrm>
          <a:prstGeom prst="rect">
            <a:avLst/>
          </a:prstGeom>
        </p:spPr>
      </p:pic>
      <p:sp>
        <p:nvSpPr>
          <p:cNvPr id="33" name="テキスト ボックス 32"/>
          <p:cNvSpPr txBox="1"/>
          <p:nvPr/>
        </p:nvSpPr>
        <p:spPr>
          <a:xfrm>
            <a:off x="4718321" y="1322546"/>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22"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30</a:t>
            </a:fld>
            <a:endParaRPr kumimoji="1" lang="ja-JP" altLang="en-US" sz="1200"/>
          </a:p>
        </p:txBody>
      </p:sp>
    </p:spTree>
    <p:extLst>
      <p:ext uri="{BB962C8B-B14F-4D97-AF65-F5344CB8AC3E}">
        <p14:creationId xmlns:p14="http://schemas.microsoft.com/office/powerpoint/2010/main" val="30944505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二等辺三角形 22"/>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nvGrpSpPr>
          <p:cNvPr id="12" name="グループ化 11"/>
          <p:cNvGrpSpPr/>
          <p:nvPr/>
        </p:nvGrpSpPr>
        <p:grpSpPr>
          <a:xfrm>
            <a:off x="6268919" y="5505597"/>
            <a:ext cx="3245666" cy="585363"/>
            <a:chOff x="8250" y="6268456"/>
            <a:chExt cx="4167510" cy="585363"/>
          </a:xfrm>
        </p:grpSpPr>
        <p:sp>
          <p:nvSpPr>
            <p:cNvPr id="13" name="テキスト ボックス 12"/>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4" name="大かっこ 1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15" name="グラフ 14"/>
          <p:cNvGraphicFramePr>
            <a:graphicFrameLocks noGrp="1"/>
          </p:cNvGraphicFramePr>
          <p:nvPr>
            <p:extLst/>
          </p:nvPr>
        </p:nvGraphicFramePr>
        <p:xfrm>
          <a:off x="5818999" y="866447"/>
          <a:ext cx="3960000" cy="4680000"/>
        </p:xfrm>
        <a:graphic>
          <a:graphicData uri="http://schemas.openxmlformats.org/drawingml/2006/chart">
            <c:chart xmlns:c="http://schemas.openxmlformats.org/drawingml/2006/chart" xmlns:r="http://schemas.openxmlformats.org/officeDocument/2006/relationships" r:id="rId3"/>
          </a:graphicData>
        </a:graphic>
      </p:graphicFrame>
      <p:sp>
        <p:nvSpPr>
          <p:cNvPr id="16" name="テキスト ボックス 15"/>
          <p:cNvSpPr txBox="1"/>
          <p:nvPr/>
        </p:nvSpPr>
        <p:spPr>
          <a:xfrm>
            <a:off x="237000" y="240338"/>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テキスト ボックス 16"/>
          <p:cNvSpPr txBox="1"/>
          <p:nvPr/>
        </p:nvSpPr>
        <p:spPr>
          <a:xfrm>
            <a:off x="2640856" y="240338"/>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18" name="テキスト ボックス 17"/>
          <p:cNvSpPr txBox="1"/>
          <p:nvPr/>
        </p:nvSpPr>
        <p:spPr>
          <a:xfrm>
            <a:off x="237000" y="6555177"/>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4" name="表 3"/>
          <p:cNvGraphicFramePr>
            <a:graphicFrameLocks noGrp="1"/>
          </p:cNvGraphicFramePr>
          <p:nvPr>
            <p:extLst/>
          </p:nvPr>
        </p:nvGraphicFramePr>
        <p:xfrm>
          <a:off x="237600" y="635009"/>
          <a:ext cx="5581400" cy="5793484"/>
        </p:xfrm>
        <a:graphic>
          <a:graphicData uri="http://schemas.openxmlformats.org/drawingml/2006/table">
            <a:tbl>
              <a:tblPr/>
              <a:tblGrid>
                <a:gridCol w="3778846">
                  <a:extLst>
                    <a:ext uri="{9D8B030D-6E8A-4147-A177-3AD203B41FA5}">
                      <a16:colId xmlns:a16="http://schemas.microsoft.com/office/drawing/2014/main" val="2878548513"/>
                    </a:ext>
                  </a:extLst>
                </a:gridCol>
                <a:gridCol w="466927">
                  <a:extLst>
                    <a:ext uri="{9D8B030D-6E8A-4147-A177-3AD203B41FA5}">
                      <a16:colId xmlns:a16="http://schemas.microsoft.com/office/drawing/2014/main" val="1313928083"/>
                    </a:ext>
                  </a:extLst>
                </a:gridCol>
                <a:gridCol w="466927">
                  <a:extLst>
                    <a:ext uri="{9D8B030D-6E8A-4147-A177-3AD203B41FA5}">
                      <a16:colId xmlns:a16="http://schemas.microsoft.com/office/drawing/2014/main" val="1164029857"/>
                    </a:ext>
                  </a:extLst>
                </a:gridCol>
                <a:gridCol w="466927">
                  <a:extLst>
                    <a:ext uri="{9D8B030D-6E8A-4147-A177-3AD203B41FA5}">
                      <a16:colId xmlns:a16="http://schemas.microsoft.com/office/drawing/2014/main" val="1303238845"/>
                    </a:ext>
                  </a:extLst>
                </a:gridCol>
                <a:gridCol w="401773">
                  <a:extLst>
                    <a:ext uri="{9D8B030D-6E8A-4147-A177-3AD203B41FA5}">
                      <a16:colId xmlns:a16="http://schemas.microsoft.com/office/drawing/2014/main" val="225530372"/>
                    </a:ext>
                  </a:extLst>
                </a:gridCol>
              </a:tblGrid>
              <a:tr h="126744">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7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700" b="1"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95053130"/>
                  </a:ext>
                </a:extLst>
              </a:tr>
              <a:tr h="236082">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大阪</a:t>
                      </a:r>
                    </a:p>
                  </a:txBody>
                  <a:tcPr marL="4327" marR="4327" marT="4327"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Meiryo UI" panose="020B0604030504040204" pitchFamily="50" charset="-128"/>
                          <a:ea typeface="Meiryo UI" panose="020B0604030504040204" pitchFamily="50" charset="-128"/>
                        </a:rPr>
                        <a:t>東京</a:t>
                      </a:r>
                    </a:p>
                  </a:txBody>
                  <a:tcPr marL="4327" marR="4327" marT="4327"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Meiryo UI" panose="020B0604030504040204" pitchFamily="50" charset="-128"/>
                          <a:ea typeface="Meiryo UI" panose="020B0604030504040204" pitchFamily="50" charset="-128"/>
                        </a:rPr>
                        <a:t>愛知</a:t>
                      </a:r>
                    </a:p>
                  </a:txBody>
                  <a:tcPr marL="4327" marR="4327" marT="4327"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700" b="1"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51773016"/>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①ホームレス割合</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ホームレスの数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12.77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4225386"/>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②鉄道・電車・バスの利用割合</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(15</a:t>
                      </a:r>
                      <a:r>
                        <a:rPr lang="ja-JP" altLang="en-US" sz="700" b="0" i="0" u="none" strike="noStrike">
                          <a:solidFill>
                            <a:srgbClr val="000000"/>
                          </a:solidFill>
                          <a:effectLst/>
                          <a:latin typeface="Meiryo UI" panose="020B0604030504040204" pitchFamily="50" charset="-128"/>
                          <a:ea typeface="Meiryo UI" panose="020B0604030504040204" pitchFamily="50" charset="-128"/>
                        </a:rPr>
                        <a:t>歳以上自宅外通勤・通学者で鉄道・電車・バスを利用している人数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/15</a:t>
                      </a:r>
                      <a:r>
                        <a:rPr lang="ja-JP" altLang="en-US" sz="700" b="0" i="0" u="none" strike="noStrike">
                          <a:solidFill>
                            <a:srgbClr val="000000"/>
                          </a:solidFill>
                          <a:effectLst/>
                          <a:latin typeface="Meiryo UI" panose="020B0604030504040204" pitchFamily="50" charset="-128"/>
                          <a:ea typeface="Meiryo UI" panose="020B0604030504040204" pitchFamily="50" charset="-128"/>
                        </a:rPr>
                        <a:t>歳以上自宅外通勤・通学者</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85186024"/>
                  </a:ext>
                </a:extLst>
              </a:tr>
              <a:tr h="248548">
                <a:tc>
                  <a:txBody>
                    <a:bodyPr/>
                    <a:lstStyle/>
                    <a:p>
                      <a:pPr algn="l" fontAlgn="ctr"/>
                      <a:r>
                        <a:rPr lang="zh-CN" altLang="en-US" sz="700" b="0" i="0" u="none" strike="noStrike">
                          <a:solidFill>
                            <a:srgbClr val="000000"/>
                          </a:solidFill>
                          <a:effectLst/>
                          <a:latin typeface="Meiryo UI" panose="020B0604030504040204" pitchFamily="50" charset="-128"/>
                          <a:ea typeface="Meiryo UI" panose="020B0604030504040204" pitchFamily="50" charset="-128"/>
                        </a:rPr>
                        <a:t>③人口増減</a:t>
                      </a:r>
                      <a:br>
                        <a:rPr lang="zh-CN"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出生数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死亡数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転入数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転出数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82.98</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93330622"/>
                  </a:ext>
                </a:extLst>
              </a:tr>
              <a:tr h="248548">
                <a:tc>
                  <a:txBody>
                    <a:bodyPr/>
                    <a:lstStyle/>
                    <a:p>
                      <a:pPr algn="l" fontAlgn="ctr"/>
                      <a:r>
                        <a:rPr lang="zh-CN" altLang="en-US" sz="700" b="0" i="0" u="none" strike="noStrike">
                          <a:solidFill>
                            <a:srgbClr val="000000"/>
                          </a:solidFill>
                          <a:effectLst/>
                          <a:latin typeface="Meiryo UI" panose="020B0604030504040204" pitchFamily="50" charset="-128"/>
                          <a:ea typeface="Meiryo UI" panose="020B0604030504040204" pitchFamily="50" charset="-128"/>
                        </a:rPr>
                        <a:t>④人口自然増減</a:t>
                      </a:r>
                      <a:br>
                        <a:rPr lang="zh-CN"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出生数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死亡数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総人口</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82.98</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191856"/>
                  </a:ext>
                </a:extLst>
              </a:tr>
              <a:tr h="248548">
                <a:tc>
                  <a:txBody>
                    <a:bodyPr/>
                    <a:lstStyle/>
                    <a:p>
                      <a:pPr algn="l" fontAlgn="ctr"/>
                      <a:r>
                        <a:rPr lang="zh-CN" altLang="en-US" sz="700" b="0" i="0" u="none" strike="noStrike">
                          <a:solidFill>
                            <a:srgbClr val="000000"/>
                          </a:solidFill>
                          <a:effectLst/>
                          <a:latin typeface="Meiryo UI" panose="020B0604030504040204" pitchFamily="50" charset="-128"/>
                          <a:ea typeface="Meiryo UI" panose="020B0604030504040204" pitchFamily="50" charset="-128"/>
                        </a:rPr>
                        <a:t>⑤人口社会増減</a:t>
                      </a:r>
                      <a:br>
                        <a:rPr lang="zh-CN"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転入数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転出数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総人口</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74.47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87.23</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05906287"/>
                  </a:ext>
                </a:extLst>
              </a:tr>
              <a:tr h="248548">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⑥市街化調整区域面積割合</a:t>
                      </a:r>
                      <a:br>
                        <a:rPr lang="zh-TW"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市街化調整面積</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総面積</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72.34</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19403432"/>
                  </a:ext>
                </a:extLst>
              </a:tr>
              <a:tr h="248548">
                <a:tc>
                  <a:txBody>
                    <a:bodyPr/>
                    <a:lstStyle/>
                    <a:p>
                      <a:pPr algn="l" fontAlgn="ctr"/>
                      <a:r>
                        <a:rPr lang="zh-CN" altLang="en-US" sz="700" b="0" i="0" u="none" strike="noStrike">
                          <a:solidFill>
                            <a:srgbClr val="000000"/>
                          </a:solidFill>
                          <a:effectLst/>
                          <a:latin typeface="Meiryo UI" panose="020B0604030504040204" pitchFamily="50" charset="-128"/>
                          <a:ea typeface="Meiryo UI" panose="020B0604030504040204" pitchFamily="50" charset="-128"/>
                        </a:rPr>
                        <a:t>⑦市街化調整区域内人口割合</a:t>
                      </a:r>
                      <a:br>
                        <a:rPr lang="zh-CN"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市街化調整区域内人口</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総人口</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91.49</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82711449"/>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⑧平均文化財保存事業費</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補助金の交付額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補助金額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補助金交付件数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57.45</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63.83</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94561621"/>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⑨災害等の自然外因による死亡者割合</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災害等の自然外因による死亡者</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51.06</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53.19</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89.36</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65489373"/>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⑩災害復旧費割合</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自治体歳出の災害復旧費</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全歳出</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12.77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51033949"/>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⑪廃棄物の最終処分割合</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最終処分量</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ゴミの総排出量</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89.36</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31.91</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25.53</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39545964"/>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⑫微小粒子状物質</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en-US" sz="700" b="0" i="0" u="none" strike="noStrike">
                          <a:solidFill>
                            <a:srgbClr val="000000"/>
                          </a:solidFill>
                          <a:effectLst/>
                          <a:latin typeface="Meiryo UI" panose="020B0604030504040204" pitchFamily="50" charset="-128"/>
                          <a:ea typeface="Meiryo UI" panose="020B0604030504040204" pitchFamily="50" charset="-128"/>
                        </a:rPr>
                        <a:t>PM2.5)</a:t>
                      </a:r>
                      <a:r>
                        <a:rPr lang="ja-JP" altLang="en-US" sz="700" b="0" i="0" u="none" strike="noStrike">
                          <a:solidFill>
                            <a:srgbClr val="000000"/>
                          </a:solidFill>
                          <a:effectLst/>
                          <a:latin typeface="Meiryo UI" panose="020B0604030504040204" pitchFamily="50" charset="-128"/>
                          <a:ea typeface="Meiryo UI" panose="020B0604030504040204" pitchFamily="50" charset="-128"/>
                        </a:rPr>
                        <a:t>年平均</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el-GR" sz="700" b="0" i="0" u="none" strike="noStrike">
                          <a:solidFill>
                            <a:srgbClr val="000000"/>
                          </a:solidFill>
                          <a:effectLst/>
                          <a:latin typeface="Meiryo UI" panose="020B0604030504040204" pitchFamily="50" charset="-128"/>
                          <a:ea typeface="Meiryo UI" panose="020B0604030504040204" pitchFamily="50" charset="-128"/>
                        </a:rPr>
                        <a:t>μ </a:t>
                      </a:r>
                      <a:r>
                        <a:rPr lang="en-US" sz="700" b="0" i="0" u="none" strike="noStrike">
                          <a:solidFill>
                            <a:srgbClr val="000000"/>
                          </a:solidFill>
                          <a:effectLst/>
                          <a:latin typeface="Meiryo UI" panose="020B0604030504040204" pitchFamily="50" charset="-128"/>
                          <a:ea typeface="Meiryo UI" panose="020B0604030504040204" pitchFamily="50" charset="-128"/>
                        </a:rPr>
                        <a:t>g/m3)</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13949863"/>
                  </a:ext>
                </a:extLst>
              </a:tr>
              <a:tr h="236082">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⑬光化学オキシダント </a:t>
                      </a:r>
                      <a:r>
                        <a:rPr lang="en-US" altLang="ja-JP" sz="700" b="0" i="0" u="none" strike="noStrike">
                          <a:solidFill>
                            <a:srgbClr val="000000"/>
                          </a:solidFill>
                          <a:effectLst/>
                          <a:latin typeface="Meiryo UI" panose="020B0604030504040204" pitchFamily="50" charset="-128"/>
                          <a:ea typeface="Meiryo UI" panose="020B0604030504040204" pitchFamily="50" charset="-128"/>
                        </a:rPr>
                        <a:t>(Ox)</a:t>
                      </a:r>
                      <a:r>
                        <a:rPr lang="ja-JP" altLang="en-US" sz="700" b="0" i="0" u="none" strike="noStrike">
                          <a:solidFill>
                            <a:srgbClr val="000000"/>
                          </a:solidFill>
                          <a:effectLst/>
                          <a:latin typeface="Meiryo UI" panose="020B0604030504040204" pitchFamily="50" charset="-128"/>
                          <a:ea typeface="Meiryo UI" panose="020B0604030504040204" pitchFamily="50" charset="-128"/>
                        </a:rPr>
                        <a:t>濃度の昼間</a:t>
                      </a:r>
                      <a:r>
                        <a:rPr lang="en-US" altLang="ja-JP" sz="700" b="0" i="0" u="none" strike="noStrike">
                          <a:solidFill>
                            <a:srgbClr val="000000"/>
                          </a:solidFill>
                          <a:effectLst/>
                          <a:latin typeface="Meiryo UI" panose="020B0604030504040204" pitchFamily="50" charset="-128"/>
                          <a:ea typeface="Meiryo UI" panose="020B0604030504040204" pitchFamily="50" charset="-128"/>
                        </a:rPr>
                        <a:t>1</a:t>
                      </a:r>
                      <a:r>
                        <a:rPr lang="ja-JP" altLang="en-US" sz="700" b="0" i="0" u="none" strike="noStrike">
                          <a:solidFill>
                            <a:srgbClr val="000000"/>
                          </a:solidFill>
                          <a:effectLst/>
                          <a:latin typeface="Meiryo UI" panose="020B0604030504040204" pitchFamily="50" charset="-128"/>
                          <a:ea typeface="Meiryo UI" panose="020B0604030504040204" pitchFamily="50" charset="-128"/>
                        </a:rPr>
                        <a:t>時間値が</a:t>
                      </a:r>
                      <a:r>
                        <a:rPr lang="en-US" altLang="ja-JP" sz="700" b="0" i="0" u="none" strike="noStrike">
                          <a:solidFill>
                            <a:srgbClr val="000000"/>
                          </a:solidFill>
                          <a:effectLst/>
                          <a:latin typeface="Meiryo UI" panose="020B0604030504040204" pitchFamily="50" charset="-128"/>
                          <a:ea typeface="Meiryo UI" panose="020B0604030504040204" pitchFamily="50" charset="-128"/>
                        </a:rPr>
                        <a:t>0.12ppm</a:t>
                      </a:r>
                      <a:r>
                        <a:rPr lang="ja-JP" altLang="en-US" sz="700" b="0" i="0" u="none" strike="noStrike">
                          <a:solidFill>
                            <a:srgbClr val="000000"/>
                          </a:solidFill>
                          <a:effectLst/>
                          <a:latin typeface="Meiryo UI" panose="020B0604030504040204" pitchFamily="50" charset="-128"/>
                          <a:ea typeface="Meiryo UI" panose="020B0604030504040204" pitchFamily="50" charset="-128"/>
                        </a:rPr>
                        <a:t>以上であった日数</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89726538"/>
                  </a:ext>
                </a:extLst>
              </a:tr>
              <a:tr h="236082">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⑭窒素酸化物</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en-US" sz="700" b="0" i="0" u="none" strike="noStrike">
                          <a:solidFill>
                            <a:srgbClr val="000000"/>
                          </a:solidFill>
                          <a:effectLst/>
                          <a:latin typeface="Meiryo UI" panose="020B0604030504040204" pitchFamily="50" charset="-128"/>
                          <a:ea typeface="Meiryo UI" panose="020B0604030504040204" pitchFamily="50" charset="-128"/>
                        </a:rPr>
                        <a:t>NOx)</a:t>
                      </a:r>
                      <a:r>
                        <a:rPr lang="ja-JP" altLang="en-US" sz="700" b="0" i="0" u="none" strike="noStrike">
                          <a:solidFill>
                            <a:srgbClr val="000000"/>
                          </a:solidFill>
                          <a:effectLst/>
                          <a:latin typeface="Meiryo UI" panose="020B0604030504040204" pitchFamily="50" charset="-128"/>
                          <a:ea typeface="Meiryo UI" panose="020B0604030504040204" pitchFamily="50" charset="-128"/>
                        </a:rPr>
                        <a:t>年平均値 </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en-US" sz="700" b="0" i="0" u="none" strike="noStrike">
                          <a:solidFill>
                            <a:srgbClr val="000000"/>
                          </a:solidFill>
                          <a:effectLst/>
                          <a:latin typeface="Meiryo UI" panose="020B0604030504040204" pitchFamily="50" charset="-128"/>
                          <a:ea typeface="Meiryo UI" panose="020B0604030504040204" pitchFamily="50" charset="-128"/>
                        </a:rPr>
                        <a:t>ppm)</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78685289"/>
                  </a:ext>
                </a:extLst>
              </a:tr>
              <a:tr h="236082">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⑮二酸化硫黄</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en-US" sz="700" b="0" i="0" u="none" strike="noStrike">
                          <a:solidFill>
                            <a:srgbClr val="000000"/>
                          </a:solidFill>
                          <a:effectLst/>
                          <a:latin typeface="Meiryo UI" panose="020B0604030504040204" pitchFamily="50" charset="-128"/>
                          <a:ea typeface="Meiryo UI" panose="020B0604030504040204" pitchFamily="50" charset="-128"/>
                        </a:rPr>
                        <a:t>SO2)</a:t>
                      </a:r>
                      <a:r>
                        <a:rPr lang="ja-JP" altLang="en-US" sz="700" b="0" i="0" u="none" strike="noStrike">
                          <a:solidFill>
                            <a:srgbClr val="000000"/>
                          </a:solidFill>
                          <a:effectLst/>
                          <a:latin typeface="Meiryo UI" panose="020B0604030504040204" pitchFamily="50" charset="-128"/>
                          <a:ea typeface="Meiryo UI" panose="020B0604030504040204" pitchFamily="50" charset="-128"/>
                        </a:rPr>
                        <a:t>年平均値 </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en-US" sz="700" b="0" i="0" u="none" strike="noStrike">
                          <a:solidFill>
                            <a:srgbClr val="000000"/>
                          </a:solidFill>
                          <a:effectLst/>
                          <a:latin typeface="Meiryo UI" panose="020B0604030504040204" pitchFamily="50" charset="-128"/>
                          <a:ea typeface="Meiryo UI" panose="020B0604030504040204" pitchFamily="50" charset="-128"/>
                        </a:rPr>
                        <a:t>ppm)</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05478682"/>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⑯面積当たりの図書館数、公民館数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図書館数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公民館数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可住地面積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91.49</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93.62</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55.32</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98912541"/>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⑰面積当たりの図書館面積、公民館面積</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図書館延面積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公民館延面積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可住地面積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82.98</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67866167"/>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⑱面積当たりの公園数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公園箇所数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31.91</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25.53</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60087880"/>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⑲人口当たりの公園面積</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公園面積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17.02</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18438725"/>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⑳面積当たりの公園面積</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公園面積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可住地面積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91.49</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34208951"/>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㉑人口あたりの性犯罪認知数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性犯罪認知数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93.62</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38.3</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25013559"/>
                  </a:ext>
                </a:extLst>
              </a:tr>
              <a:tr h="248548">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㉒防災会議を設置している市区町村の割合</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70.37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13832558"/>
                  </a:ext>
                </a:extLst>
              </a:tr>
            </a:tbl>
          </a:graphicData>
        </a:graphic>
      </p:graphicFrame>
      <p:sp>
        <p:nvSpPr>
          <p:cNvPr id="19" name="テキスト ボックス 18"/>
          <p:cNvSpPr txBox="1"/>
          <p:nvPr/>
        </p:nvSpPr>
        <p:spPr>
          <a:xfrm>
            <a:off x="237000" y="6428494"/>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
        <p:nvSpPr>
          <p:cNvPr id="20"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31</a:t>
            </a:fld>
            <a:endParaRPr kumimoji="1" lang="ja-JP" altLang="en-US" sz="1200"/>
          </a:p>
        </p:txBody>
      </p:sp>
    </p:spTree>
    <p:extLst>
      <p:ext uri="{BB962C8B-B14F-4D97-AF65-F5344CB8AC3E}">
        <p14:creationId xmlns:p14="http://schemas.microsoft.com/office/powerpoint/2010/main" val="17284237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2" name="テキスト ボックス 21"/>
          <p:cNvSpPr txBox="1"/>
          <p:nvPr/>
        </p:nvSpPr>
        <p:spPr>
          <a:xfrm>
            <a:off x="5047280" y="522954"/>
            <a:ext cx="4429148" cy="271869"/>
          </a:xfrm>
          <a:prstGeom prst="rect">
            <a:avLst/>
          </a:prstGeom>
          <a:solidFill>
            <a:schemeClr val="bg1"/>
          </a:solidFill>
          <a:ln w="19050">
            <a:solidFill>
              <a:schemeClr val="tx1"/>
            </a:solidFill>
          </a:ln>
        </p:spPr>
        <p:txBody>
          <a:bodyPr wrap="square" rtlCol="0">
            <a:spAutoFit/>
          </a:bodyPr>
          <a:lstStyle/>
          <a:p>
            <a:pPr>
              <a:lnSpc>
                <a:spcPts val="1400"/>
              </a:lnSpc>
            </a:pPr>
            <a:r>
              <a:rPr lang="zh-CN" altLang="en-US" sz="1400" dirty="0" smtClean="0"/>
              <a:t>市街化調整区域内人口割合</a:t>
            </a:r>
            <a:r>
              <a:rPr lang="zh-CN" altLang="en-US" sz="1100" dirty="0" smtClean="0"/>
              <a:t> </a:t>
            </a:r>
            <a:r>
              <a:rPr lang="en-US" altLang="zh-CN" sz="1100" dirty="0" smtClean="0"/>
              <a:t>(</a:t>
            </a:r>
            <a:r>
              <a:rPr lang="zh-CN" altLang="en-US" sz="1100" dirty="0" smtClean="0"/>
              <a:t>市街化調整区域内人口</a:t>
            </a:r>
            <a:r>
              <a:rPr lang="en-US" altLang="zh-CN" sz="1100" dirty="0" smtClean="0"/>
              <a:t>/</a:t>
            </a:r>
            <a:r>
              <a:rPr lang="zh-CN" altLang="en-US" sz="1100" dirty="0" smtClean="0"/>
              <a:t>総人口</a:t>
            </a:r>
            <a:r>
              <a:rPr lang="en-US" altLang="zh-CN" sz="1100" dirty="0" smtClean="0"/>
              <a:t>)</a:t>
            </a:r>
            <a:endParaRPr lang="zh-CN" altLang="en-US" sz="1400" dirty="0" smtClean="0"/>
          </a:p>
        </p:txBody>
      </p:sp>
      <p:graphicFrame>
        <p:nvGraphicFramePr>
          <p:cNvPr id="23" name="グラフ 22"/>
          <p:cNvGraphicFramePr>
            <a:graphicFrameLocks/>
          </p:cNvGraphicFramePr>
          <p:nvPr>
            <p:extLst/>
          </p:nvPr>
        </p:nvGraphicFramePr>
        <p:xfrm>
          <a:off x="5177158" y="1016250"/>
          <a:ext cx="4284000" cy="2160000"/>
        </p:xfrm>
        <a:graphic>
          <a:graphicData uri="http://schemas.openxmlformats.org/drawingml/2006/chart">
            <c:chart xmlns:c="http://schemas.openxmlformats.org/drawingml/2006/chart" xmlns:r="http://schemas.openxmlformats.org/officeDocument/2006/relationships" r:id="rId3"/>
          </a:graphicData>
        </a:graphic>
      </p:graphicFrame>
      <p:sp>
        <p:nvSpPr>
          <p:cNvPr id="24" name="テキスト ボックス 23"/>
          <p:cNvSpPr txBox="1"/>
          <p:nvPr/>
        </p:nvSpPr>
        <p:spPr>
          <a:xfrm>
            <a:off x="7384885" y="1168064"/>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2.19</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6133658" y="1159219"/>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0.26</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6876429" y="1157100"/>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16.4</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5177158" y="815382"/>
            <a:ext cx="1001047"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p>
        </p:txBody>
      </p:sp>
      <p:sp>
        <p:nvSpPr>
          <p:cNvPr id="28" name="テキスト ボックス 27"/>
          <p:cNvSpPr txBox="1"/>
          <p:nvPr/>
        </p:nvSpPr>
        <p:spPr>
          <a:xfrm>
            <a:off x="8341108" y="1181808"/>
            <a:ext cx="1156095"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9.71</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29" name="直線コネクタ 28"/>
          <p:cNvCxnSpPr/>
          <p:nvPr/>
        </p:nvCxnSpPr>
        <p:spPr>
          <a:xfrm>
            <a:off x="5440758" y="2438220"/>
            <a:ext cx="4129701" cy="27235"/>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7018354" y="3217227"/>
            <a:ext cx="2639960"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出典：国土交通省　「平成</a:t>
            </a:r>
            <a:r>
              <a:rPr kumimoji="1" lang="en-US" altLang="ja-JP" sz="800" dirty="0" smtClean="0">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年度 都市計画現況調査」</a:t>
            </a:r>
            <a:endParaRPr kumimoji="1" lang="en-US" altLang="ja-JP" sz="800" dirty="0" smtClean="0">
              <a:latin typeface="Meiryo UI" panose="020B0604030504040204" pitchFamily="50" charset="-128"/>
              <a:ea typeface="Meiryo UI" panose="020B0604030504040204" pitchFamily="50" charset="-128"/>
            </a:endParaRPr>
          </a:p>
        </p:txBody>
      </p:sp>
      <p:graphicFrame>
        <p:nvGraphicFramePr>
          <p:cNvPr id="42" name="グラフ 41"/>
          <p:cNvGraphicFramePr>
            <a:graphicFrameLocks/>
          </p:cNvGraphicFramePr>
          <p:nvPr>
            <p:extLst/>
          </p:nvPr>
        </p:nvGraphicFramePr>
        <p:xfrm>
          <a:off x="231189" y="989548"/>
          <a:ext cx="4572000" cy="2268000"/>
        </p:xfrm>
        <a:graphic>
          <a:graphicData uri="http://schemas.openxmlformats.org/drawingml/2006/chart">
            <c:chart xmlns:c="http://schemas.openxmlformats.org/drawingml/2006/chart" xmlns:r="http://schemas.openxmlformats.org/officeDocument/2006/relationships" r:id="rId4"/>
          </a:graphicData>
        </a:graphic>
      </p:graphicFrame>
      <p:sp>
        <p:nvSpPr>
          <p:cNvPr id="43" name="テキスト ボックス 42"/>
          <p:cNvSpPr txBox="1"/>
          <p:nvPr/>
        </p:nvSpPr>
        <p:spPr>
          <a:xfrm>
            <a:off x="204029" y="522954"/>
            <a:ext cx="3412836" cy="271869"/>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a:latin typeface="ＭＳ Ｐゴシック" panose="020B0600070205080204" pitchFamily="50" charset="-128"/>
                <a:ea typeface="ＭＳ Ｐゴシック" panose="020B0600070205080204" pitchFamily="50" charset="-128"/>
              </a:rPr>
              <a:t>１</a:t>
            </a:r>
            <a:r>
              <a:rPr kumimoji="1" lang="ja-JP" altLang="en-US" sz="1400" b="1" dirty="0" smtClean="0">
                <a:latin typeface="ＭＳ Ｐゴシック" panose="020B0600070205080204" pitchFamily="50" charset="-128"/>
                <a:ea typeface="ＭＳ Ｐゴシック" panose="020B0600070205080204" pitchFamily="50" charset="-128"/>
              </a:rPr>
              <a:t>万人あたりのホームレス数</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44" name="テキスト ボックス 43"/>
          <p:cNvSpPr txBox="1"/>
          <p:nvPr/>
        </p:nvSpPr>
        <p:spPr>
          <a:xfrm>
            <a:off x="2830667" y="1077283"/>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lang="en-US" altLang="ja-JP" sz="800" b="1" dirty="0" smtClean="0">
                <a:latin typeface="Meiryo UI" panose="020B0604030504040204" pitchFamily="50" charset="-128"/>
                <a:ea typeface="Meiryo UI" panose="020B0604030504040204" pitchFamily="50" charset="-128"/>
              </a:rPr>
              <a:t>1.82</a:t>
            </a:r>
            <a:r>
              <a:rPr lang="ja-JP" altLang="en-US" sz="800" b="1" dirty="0" smtClean="0">
                <a:latin typeface="Meiryo UI" panose="020B0604030504040204" pitchFamily="50" charset="-128"/>
                <a:ea typeface="Meiryo UI" panose="020B0604030504040204" pitchFamily="50" charset="-128"/>
              </a:rPr>
              <a:t>人</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1452775" y="1077283"/>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1.09</a:t>
            </a:r>
            <a:r>
              <a:rPr lang="ja-JP" altLang="en-US" sz="800" dirty="0" smtClean="0">
                <a:latin typeface="Meiryo UI" panose="020B0604030504040204" pitchFamily="50" charset="-128"/>
                <a:ea typeface="Meiryo UI" panose="020B0604030504040204" pitchFamily="50" charset="-128"/>
              </a:rPr>
              <a:t>人</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2251084" y="1093554"/>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0.42</a:t>
            </a:r>
            <a:r>
              <a:rPr lang="ja-JP" altLang="en-US" sz="800" dirty="0" smtClean="0">
                <a:latin typeface="Meiryo UI" panose="020B0604030504040204" pitchFamily="50" charset="-128"/>
                <a:ea typeface="Meiryo UI" panose="020B0604030504040204" pitchFamily="50" charset="-128"/>
              </a:rPr>
              <a:t>人</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3903189" y="1111938"/>
            <a:ext cx="900000" cy="451406"/>
          </a:xfrm>
          <a:prstGeom prst="rect">
            <a:avLst/>
          </a:prstGeom>
          <a:noFill/>
          <a:ln>
            <a:solidFill>
              <a:schemeClr val="tx1"/>
            </a:solidFill>
            <a:prstDash val="sysDash"/>
          </a:ln>
        </p:spPr>
        <p:txBody>
          <a:bodyPr wrap="square" rtlCol="0" anchor="ctr">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0.49</a:t>
            </a:r>
            <a:r>
              <a:rPr lang="ja-JP" altLang="en-US" sz="800" dirty="0" smtClean="0">
                <a:latin typeface="Meiryo UI" panose="020B0604030504040204" pitchFamily="50" charset="-128"/>
                <a:ea typeface="Meiryo UI" panose="020B0604030504040204" pitchFamily="50" charset="-128"/>
              </a:rPr>
              <a:t>人）</a:t>
            </a:r>
            <a:endParaRPr kumimoji="1" lang="ja-JP" altLang="en-US" sz="800" dirty="0">
              <a:latin typeface="Meiryo UI" panose="020B0604030504040204" pitchFamily="50" charset="-128"/>
              <a:ea typeface="Meiryo UI" panose="020B0604030504040204" pitchFamily="50" charset="-128"/>
            </a:endParaRPr>
          </a:p>
        </p:txBody>
      </p:sp>
      <p:cxnSp>
        <p:nvCxnSpPr>
          <p:cNvPr id="48" name="直線コネクタ 47"/>
          <p:cNvCxnSpPr/>
          <p:nvPr/>
        </p:nvCxnSpPr>
        <p:spPr>
          <a:xfrm>
            <a:off x="605158" y="2821364"/>
            <a:ext cx="4104000" cy="1422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204029" y="815382"/>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単位：人</a:t>
            </a:r>
            <a:r>
              <a:rPr kumimoji="1" lang="en-US" altLang="ja-JP" sz="800" dirty="0" smtClean="0">
                <a:latin typeface="Meiryo UI" panose="020B0604030504040204" pitchFamily="50" charset="-128"/>
                <a:ea typeface="Meiryo UI" panose="020B0604030504040204" pitchFamily="50" charset="-128"/>
              </a:rPr>
              <a:t>】</a:t>
            </a:r>
          </a:p>
        </p:txBody>
      </p:sp>
      <p:sp>
        <p:nvSpPr>
          <p:cNvPr id="50" name="テキスト ボックス 49"/>
          <p:cNvSpPr txBox="1"/>
          <p:nvPr/>
        </p:nvSpPr>
        <p:spPr>
          <a:xfrm>
            <a:off x="1910447" y="3159641"/>
            <a:ext cx="3642019"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出典：厚生労働省</a:t>
            </a:r>
            <a:r>
              <a:rPr lang="ja-JP" altLang="en-US" sz="800" dirty="0" smtClean="0">
                <a:latin typeface="Meiryo UI" panose="020B0604030504040204" pitchFamily="50" charset="-128"/>
                <a:ea typeface="Meiryo UI" panose="020B0604030504040204" pitchFamily="50" charset="-128"/>
              </a:rPr>
              <a:t>「ホームレスの実態に関する全国調査（</a:t>
            </a:r>
            <a:r>
              <a:rPr lang="en-US" altLang="ja-JP" sz="800" dirty="0" smtClean="0">
                <a:latin typeface="Meiryo UI" panose="020B0604030504040204" pitchFamily="50" charset="-128"/>
                <a:ea typeface="Meiryo UI" panose="020B0604030504040204" pitchFamily="50" charset="-128"/>
              </a:rPr>
              <a:t>2015</a:t>
            </a:r>
            <a:r>
              <a:rPr lang="ja-JP" altLang="en-US" sz="800" dirty="0" smtClean="0">
                <a:latin typeface="Meiryo UI" panose="020B0604030504040204" pitchFamily="50" charset="-128"/>
                <a:ea typeface="Meiryo UI" panose="020B0604030504040204" pitchFamily="50" charset="-128"/>
              </a:rPr>
              <a:t>年」</a:t>
            </a:r>
            <a:endParaRPr kumimoji="1" lang="en-US" altLang="ja-JP" sz="8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32</a:t>
            </a:fld>
            <a:endParaRPr kumimoji="1" lang="ja-JP" altLang="en-US"/>
          </a:p>
        </p:txBody>
      </p:sp>
      <p:sp>
        <p:nvSpPr>
          <p:cNvPr id="31"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32</a:t>
            </a:fld>
            <a:endParaRPr kumimoji="1" lang="ja-JP" altLang="en-US" sz="1200"/>
          </a:p>
        </p:txBody>
      </p:sp>
    </p:spTree>
    <p:extLst>
      <p:ext uri="{BB962C8B-B14F-4D97-AF65-F5344CB8AC3E}">
        <p14:creationId xmlns:p14="http://schemas.microsoft.com/office/powerpoint/2010/main" val="1381233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１１</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942975"/>
            <a:ext cx="8772525" cy="5014914"/>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ゴール１１」</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国際的には、</a:t>
            </a:r>
            <a:r>
              <a:rPr kumimoji="1" lang="ja-JP" altLang="en-US" b="1" u="sng" dirty="0">
                <a:solidFill>
                  <a:schemeClr val="tx1"/>
                </a:solidFill>
                <a:latin typeface="Meiryo UI" panose="020B0604030504040204" pitchFamily="50" charset="-128"/>
                <a:ea typeface="Meiryo UI" panose="020B0604030504040204" pitchFamily="50" charset="-128"/>
              </a:rPr>
              <a:t>全体として改善が必要とされる</a:t>
            </a:r>
            <a:r>
              <a:rPr kumimoji="1" lang="ja-JP" altLang="en-US" b="1" u="sng" dirty="0" smtClean="0">
                <a:solidFill>
                  <a:schemeClr val="tx1"/>
                </a:solidFill>
                <a:latin typeface="Meiryo UI" panose="020B0604030504040204" pitchFamily="50" charset="-128"/>
                <a:ea typeface="Meiryo UI" panose="020B0604030504040204" pitchFamily="50" charset="-128"/>
              </a:rPr>
              <a:t>ゴール</a:t>
            </a:r>
            <a:r>
              <a:rPr kumimoji="1" lang="ja-JP" altLang="en-US" dirty="0" smtClean="0">
                <a:solidFill>
                  <a:schemeClr val="tx1"/>
                </a:solidFill>
                <a:latin typeface="Meiryo UI" panose="020B0604030504040204" pitchFamily="50" charset="-128"/>
                <a:ea typeface="Meiryo UI" panose="020B0604030504040204" pitchFamily="50" charset="-128"/>
              </a:rPr>
              <a:t>であり、個別指標について</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「可処分所得の</a:t>
            </a:r>
            <a:r>
              <a:rPr kumimoji="1" lang="en-US" altLang="ja-JP" b="1" u="sng" dirty="0" smtClean="0">
                <a:solidFill>
                  <a:schemeClr val="tx1"/>
                </a:solidFill>
                <a:latin typeface="Meiryo UI" panose="020B0604030504040204" pitchFamily="50" charset="-128"/>
                <a:ea typeface="Meiryo UI" panose="020B0604030504040204" pitchFamily="50" charset="-128"/>
              </a:rPr>
              <a:t>40%</a:t>
            </a:r>
            <a:r>
              <a:rPr kumimoji="1" lang="ja-JP" altLang="en-US" b="1" u="sng" dirty="0" smtClean="0">
                <a:solidFill>
                  <a:schemeClr val="tx1"/>
                </a:solidFill>
                <a:latin typeface="Meiryo UI" panose="020B0604030504040204" pitchFamily="50" charset="-128"/>
                <a:ea typeface="Meiryo UI" panose="020B0604030504040204" pitchFamily="50" charset="-128"/>
              </a:rPr>
              <a:t>以上の家賃を払っている人の割合」、「公共交通</a:t>
            </a:r>
            <a:r>
              <a:rPr kumimoji="1" lang="ja-JP" altLang="en-US" b="1" u="sng" dirty="0">
                <a:solidFill>
                  <a:schemeClr val="tx1"/>
                </a:solidFill>
                <a:latin typeface="Meiryo UI" panose="020B0604030504040204" pitchFamily="50" charset="-128"/>
                <a:ea typeface="Meiryo UI" panose="020B0604030504040204" pitchFamily="50" charset="-128"/>
              </a:rPr>
              <a:t>機関</a:t>
            </a:r>
            <a:r>
              <a:rPr kumimoji="1" lang="ja-JP" altLang="en-US" b="1" u="sng" dirty="0" smtClean="0">
                <a:solidFill>
                  <a:schemeClr val="tx1"/>
                </a:solidFill>
                <a:latin typeface="Meiryo UI" panose="020B0604030504040204" pitchFamily="50" charset="-128"/>
                <a:ea typeface="Meiryo UI" panose="020B0604030504040204" pitchFamily="50" charset="-128"/>
              </a:rPr>
              <a:t>の</a:t>
            </a:r>
            <a:r>
              <a:rPr kumimoji="1" lang="ja-JP" altLang="en-US" b="1" u="sng" dirty="0">
                <a:solidFill>
                  <a:schemeClr val="tx1"/>
                </a:solidFill>
                <a:latin typeface="Meiryo UI" panose="020B0604030504040204" pitchFamily="50" charset="-128"/>
                <a:ea typeface="Meiryo UI" panose="020B0604030504040204" pitchFamily="50" charset="-128"/>
              </a:rPr>
              <a:t>満足度</a:t>
            </a:r>
            <a:r>
              <a:rPr kumimoji="1" lang="ja-JP" altLang="en-US" b="1" u="sng" dirty="0" smtClean="0">
                <a:solidFill>
                  <a:schemeClr val="tx1"/>
                </a:solidFill>
                <a:latin typeface="Meiryo UI" panose="020B0604030504040204" pitchFamily="50" charset="-128"/>
                <a:ea typeface="Meiryo UI" panose="020B0604030504040204" pitchFamily="50" charset="-128"/>
              </a:rPr>
              <a:t>」で厳しい評価</a:t>
            </a:r>
            <a:r>
              <a:rPr kumimoji="1" lang="ja-JP" altLang="en-US" dirty="0" smtClean="0">
                <a:solidFill>
                  <a:schemeClr val="tx1"/>
                </a:solidFill>
                <a:latin typeface="Meiryo UI" panose="020B0604030504040204" pitchFamily="50" charset="-128"/>
                <a:ea typeface="Meiryo UI" panose="020B0604030504040204" pitchFamily="50" charset="-128"/>
              </a:rPr>
              <a:t>となっている。</a:t>
            </a:r>
            <a:endParaRPr kumimoji="1" lang="en-US" altLang="ja-JP" dirty="0">
              <a:solidFill>
                <a:schemeClr val="tx1"/>
              </a:solidFill>
              <a:latin typeface="Meiryo UI" panose="020B0604030504040204" pitchFamily="50" charset="-128"/>
              <a:ea typeface="Meiryo UI" panose="020B0604030504040204" pitchFamily="50" charset="-128"/>
            </a:endParaRPr>
          </a:p>
          <a:p>
            <a:pPr>
              <a:lnSpc>
                <a:spcPts val="2600"/>
              </a:lnSpc>
            </a:pP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a:solidFill>
                  <a:schemeClr val="tx1"/>
                </a:solidFill>
                <a:latin typeface="Meiryo UI" panose="020B0604030504040204" pitchFamily="50" charset="-128"/>
                <a:ea typeface="Meiryo UI" panose="020B0604030504040204" pitchFamily="50" charset="-128"/>
              </a:rPr>
              <a:t>　</a:t>
            </a:r>
            <a:r>
              <a:rPr kumimoji="1" lang="ja-JP" altLang="en-US" b="1" u="sng" dirty="0">
                <a:solidFill>
                  <a:schemeClr val="tx1"/>
                </a:solidFill>
                <a:latin typeface="Meiryo UI" panose="020B0604030504040204" pitchFamily="50" charset="-128"/>
                <a:ea typeface="Meiryo UI" panose="020B0604030504040204" pitchFamily="50" charset="-128"/>
              </a:rPr>
              <a:t>国内比較においては、大阪は、全体</a:t>
            </a:r>
            <a:r>
              <a:rPr kumimoji="1" lang="ja-JP" altLang="en-US" b="1" u="sng" dirty="0" smtClean="0">
                <a:solidFill>
                  <a:schemeClr val="tx1"/>
                </a:solidFill>
                <a:latin typeface="Meiryo UI" panose="020B0604030504040204" pitchFamily="50" charset="-128"/>
                <a:ea typeface="Meiryo UI" panose="020B0604030504040204" pitchFamily="50" charset="-128"/>
              </a:rPr>
              <a:t>順位が高く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指標スコアも平均より高い。</a:t>
            </a:r>
            <a:r>
              <a:rPr kumimoji="1" lang="ja-JP" altLang="en-US" dirty="0">
                <a:solidFill>
                  <a:schemeClr val="tx1"/>
                </a:solidFill>
                <a:latin typeface="Meiryo UI" panose="020B0604030504040204" pitchFamily="50" charset="-128"/>
                <a:ea typeface="Meiryo UI" panose="020B0604030504040204" pitchFamily="50" charset="-128"/>
              </a:rPr>
              <a:t>また、 </a:t>
            </a:r>
            <a:r>
              <a:rPr kumimoji="1" lang="ja-JP" altLang="en-US" dirty="0" smtClean="0">
                <a:solidFill>
                  <a:schemeClr val="tx1"/>
                </a:solidFill>
                <a:latin typeface="Meiryo UI" panose="020B0604030504040204" pitchFamily="50" charset="-128"/>
                <a:ea typeface="Meiryo UI" panose="020B0604030504040204" pitchFamily="50" charset="-128"/>
              </a:rPr>
              <a:t>「人口増減」や「市街化調整区域の面積割合」、「廃棄物の最終処理割合」、「面積当たりの図書館数、公民館数」など、</a:t>
            </a:r>
            <a:r>
              <a:rPr kumimoji="1" lang="ja-JP" altLang="en-US" b="1" u="sng" dirty="0" smtClean="0">
                <a:solidFill>
                  <a:schemeClr val="tx1"/>
                </a:solidFill>
                <a:latin typeface="Meiryo UI" panose="020B0604030504040204" pitchFamily="50" charset="-128"/>
                <a:ea typeface="Meiryo UI" panose="020B0604030504040204" pitchFamily="50" charset="-128"/>
              </a:rPr>
              <a:t>順調</a:t>
            </a:r>
            <a:r>
              <a:rPr kumimoji="1" lang="ja-JP" altLang="en-US" b="1" u="sng" dirty="0">
                <a:solidFill>
                  <a:schemeClr val="tx1"/>
                </a:solidFill>
                <a:latin typeface="Meiryo UI" panose="020B0604030504040204" pitchFamily="50" charset="-128"/>
                <a:ea typeface="Meiryo UI" panose="020B0604030504040204" pitchFamily="50" charset="-128"/>
              </a:rPr>
              <a:t>に取組みが進んでいる個別指標の割合が</a:t>
            </a:r>
            <a:r>
              <a:rPr kumimoji="1" lang="ja-JP" altLang="en-US" b="1" u="sng" dirty="0" smtClean="0">
                <a:solidFill>
                  <a:schemeClr val="tx1"/>
                </a:solidFill>
                <a:latin typeface="Meiryo UI" panose="020B0604030504040204" pitchFamily="50" charset="-128"/>
                <a:ea typeface="Meiryo UI" panose="020B0604030504040204" pitchFamily="50" charset="-128"/>
              </a:rPr>
              <a:t>高い。関連指標については、「１万人当たりホームレス数」の順位は低く、「市街化調整区域内の人口割合」も順位が高い</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a:lnSpc>
                <a:spcPts val="2600"/>
              </a:lnSpc>
            </a:pP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「ゴール１１」は</a:t>
            </a:r>
            <a:r>
              <a:rPr kumimoji="1" lang="ja-JP" altLang="en-US" dirty="0">
                <a:solidFill>
                  <a:schemeClr val="tx1"/>
                </a:solidFill>
                <a:latin typeface="Meiryo UI" panose="020B0604030504040204" pitchFamily="50" charset="-128"/>
                <a:ea typeface="Meiryo UI" panose="020B0604030504040204" pitchFamily="50" charset="-128"/>
              </a:rPr>
              <a:t>、府として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smtClean="0">
                <a:solidFill>
                  <a:schemeClr val="tx1"/>
                </a:solidFill>
                <a:latin typeface="Meiryo UI" panose="020B0604030504040204" pitchFamily="50" charset="-128"/>
                <a:ea typeface="Meiryo UI" panose="020B0604030504040204" pitchFamily="50" charset="-128"/>
              </a:rPr>
              <a:t>。（他の全てのゴールを包摂するゴールとして注力する）</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33</a:t>
            </a:fld>
            <a:endParaRPr kumimoji="1" lang="ja-JP" altLang="en-US" sz="1200"/>
          </a:p>
        </p:txBody>
      </p:sp>
    </p:spTree>
    <p:extLst>
      <p:ext uri="{BB962C8B-B14F-4D97-AF65-F5344CB8AC3E}">
        <p14:creationId xmlns:p14="http://schemas.microsoft.com/office/powerpoint/2010/main" val="29199731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34</a:t>
            </a:fld>
            <a:endParaRPr kumimoji="1" lang="ja-JP" altLang="en-US" dirty="0"/>
          </a:p>
        </p:txBody>
      </p:sp>
      <p:sp>
        <p:nvSpPr>
          <p:cNvPr id="3" name="正方形/長方形 2"/>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参考</a:t>
            </a:r>
            <a:r>
              <a:rPr kumimoji="1" lang="en-US" altLang="ja-JP" b="1" dirty="0" smtClean="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地方創生ＳＤＧｓローカル指標リスト（</a:t>
            </a:r>
            <a:r>
              <a:rPr lang="en-US" altLang="ja-JP" b="1" dirty="0">
                <a:latin typeface="Meiryo UI" panose="020B0604030504040204" pitchFamily="50" charset="-128"/>
                <a:ea typeface="Meiryo UI" panose="020B0604030504040204" pitchFamily="50" charset="-128"/>
              </a:rPr>
              <a:t>2022</a:t>
            </a:r>
            <a:r>
              <a:rPr lang="ja-JP" altLang="en-US" b="1" dirty="0">
                <a:latin typeface="Meiryo UI" panose="020B0604030504040204" pitchFamily="50" charset="-128"/>
                <a:ea typeface="Meiryo UI" panose="020B0604030504040204" pitchFamily="50" charset="-128"/>
              </a:rPr>
              <a:t>年９月改訂版</a:t>
            </a:r>
            <a:r>
              <a:rPr lang="ja-JP" altLang="en-US" b="1" dirty="0" smtClean="0">
                <a:latin typeface="Meiryo UI" panose="020B0604030504040204" pitchFamily="50" charset="-128"/>
                <a:ea typeface="Meiryo UI" panose="020B0604030504040204" pitchFamily="50" charset="-128"/>
              </a:rPr>
              <a:t>）</a:t>
            </a:r>
            <a:endParaRPr lang="ja-JP" altLang="en-US" b="1" dirty="0">
              <a:latin typeface="Meiryo UI" panose="020B0604030504040204" pitchFamily="50" charset="-128"/>
              <a:ea typeface="Meiryo UI" panose="020B0604030504040204" pitchFamily="50" charset="-128"/>
            </a:endParaRPr>
          </a:p>
        </p:txBody>
      </p:sp>
      <p:sp>
        <p:nvSpPr>
          <p:cNvPr id="5" name="正方形/長方形 4"/>
          <p:cNvSpPr/>
          <p:nvPr/>
        </p:nvSpPr>
        <p:spPr>
          <a:xfrm>
            <a:off x="-2" y="670325"/>
            <a:ext cx="9906001" cy="2031325"/>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rPr>
              <a:t>〇全国</a:t>
            </a:r>
            <a:r>
              <a:rPr lang="ja-JP" altLang="en-US" dirty="0">
                <a:latin typeface="Meiryo UI" panose="020B0604030504040204" pitchFamily="50" charset="-128"/>
                <a:ea typeface="Meiryo UI" panose="020B0604030504040204" pitchFamily="50" charset="-128"/>
              </a:rPr>
              <a:t>の自治体から目標達成に向けた進捗状況を計測するための指標に関する情報提供</a:t>
            </a:r>
            <a:r>
              <a:rPr lang="ja-JP" altLang="en-US" dirty="0" smtClean="0">
                <a:latin typeface="Meiryo UI" panose="020B0604030504040204" pitchFamily="50" charset="-128"/>
                <a:ea typeface="Meiryo UI" panose="020B0604030504040204" pitchFamily="50" charset="-128"/>
              </a:rPr>
              <a:t>の要望</a:t>
            </a:r>
            <a:r>
              <a:rPr lang="ja-JP" altLang="en-US" dirty="0">
                <a:latin typeface="Meiryo UI" panose="020B0604030504040204" pitchFamily="50" charset="-128"/>
                <a:ea typeface="Meiryo UI" panose="020B0604030504040204" pitchFamily="50" charset="-128"/>
              </a:rPr>
              <a:t>が多数寄せられていることから、</a:t>
            </a:r>
            <a:r>
              <a:rPr lang="ja-JP" altLang="en-US" dirty="0" smtClean="0">
                <a:latin typeface="Meiryo UI" panose="020B0604030504040204" pitchFamily="50" charset="-128"/>
                <a:ea typeface="Meiryo UI" panose="020B0604030504040204" pitchFamily="50" charset="-128"/>
              </a:rPr>
              <a:t>内閣府は</a:t>
            </a:r>
            <a:r>
              <a:rPr lang="ja-JP" altLang="en-US" dirty="0">
                <a:latin typeface="Meiryo UI" panose="020B0604030504040204" pitchFamily="50" charset="-128"/>
                <a:ea typeface="Meiryo UI" panose="020B0604030504040204" pitchFamily="50" charset="-128"/>
              </a:rPr>
              <a:t>自治体 </a:t>
            </a:r>
            <a:r>
              <a:rPr lang="en-US" altLang="ja-JP" dirty="0">
                <a:latin typeface="Meiryo UI" panose="020B0604030504040204" pitchFamily="50" charset="-128"/>
                <a:ea typeface="Meiryo UI" panose="020B0604030504040204" pitchFamily="50" charset="-128"/>
              </a:rPr>
              <a:t>SDGs </a:t>
            </a:r>
            <a:r>
              <a:rPr lang="ja-JP" altLang="en-US" dirty="0">
                <a:latin typeface="Meiryo UI" panose="020B0604030504040204" pitchFamily="50" charset="-128"/>
                <a:ea typeface="Meiryo UI" panose="020B0604030504040204" pitchFamily="50" charset="-128"/>
              </a:rPr>
              <a:t>推進評価・調査検討会の</a:t>
            </a:r>
            <a:r>
              <a:rPr lang="ja-JP" altLang="en-US" dirty="0" smtClean="0">
                <a:latin typeface="Meiryo UI" panose="020B0604030504040204" pitchFamily="50" charset="-128"/>
                <a:ea typeface="Meiryo UI" panose="020B0604030504040204" pitchFamily="50" charset="-128"/>
              </a:rPr>
              <a:t>下に</a:t>
            </a:r>
            <a:r>
              <a:rPr lang="ja-JP" altLang="en-US" dirty="0">
                <a:latin typeface="Meiryo UI" panose="020B0604030504040204" pitchFamily="50" charset="-128"/>
                <a:ea typeface="Meiryo UI" panose="020B0604030504040204" pitchFamily="50" charset="-128"/>
              </a:rPr>
              <a:t>自治体 </a:t>
            </a:r>
            <a:r>
              <a:rPr lang="en-US" altLang="ja-JP" dirty="0">
                <a:latin typeface="Meiryo UI" panose="020B0604030504040204" pitchFamily="50" charset="-128"/>
                <a:ea typeface="Meiryo UI" panose="020B0604030504040204" pitchFamily="50" charset="-128"/>
              </a:rPr>
              <a:t>SDGs </a:t>
            </a:r>
            <a:r>
              <a:rPr lang="ja-JP" altLang="en-US" dirty="0">
                <a:latin typeface="Meiryo UI" panose="020B0604030504040204" pitchFamily="50" charset="-128"/>
                <a:ea typeface="Meiryo UI" panose="020B0604030504040204" pitchFamily="50" charset="-128"/>
              </a:rPr>
              <a:t>推進のためのローカル指標検討 </a:t>
            </a:r>
            <a:r>
              <a:rPr lang="en-US" altLang="ja-JP" dirty="0">
                <a:latin typeface="Meiryo UI" panose="020B0604030504040204" pitchFamily="50" charset="-128"/>
                <a:ea typeface="Meiryo UI" panose="020B0604030504040204" pitchFamily="50" charset="-128"/>
              </a:rPr>
              <a:t>WG </a:t>
            </a:r>
            <a:r>
              <a:rPr lang="ja-JP" altLang="en-US" dirty="0">
                <a:latin typeface="Meiryo UI" panose="020B0604030504040204" pitchFamily="50" charset="-128"/>
                <a:ea typeface="Meiryo UI" panose="020B0604030504040204" pitchFamily="50" charset="-128"/>
              </a:rPr>
              <a:t>を </a:t>
            </a:r>
            <a:r>
              <a:rPr lang="en-US" altLang="ja-JP" dirty="0">
                <a:latin typeface="Meiryo UI" panose="020B0604030504040204" pitchFamily="50" charset="-128"/>
                <a:ea typeface="Meiryo UI" panose="020B0604030504040204" pitchFamily="50" charset="-128"/>
              </a:rPr>
              <a:t>2018 </a:t>
            </a:r>
            <a:r>
              <a:rPr lang="ja-JP" altLang="en-US" dirty="0">
                <a:latin typeface="Meiryo UI" panose="020B0604030504040204" pitchFamily="50" charset="-128"/>
                <a:ea typeface="Meiryo UI" panose="020B0604030504040204" pitchFamily="50" charset="-128"/>
              </a:rPr>
              <a:t>年度に設置し、指標整備に</a:t>
            </a:r>
            <a:r>
              <a:rPr lang="ja-JP" altLang="en-US" dirty="0" smtClean="0">
                <a:latin typeface="Meiryo UI" panose="020B0604030504040204" pitchFamily="50" charset="-128"/>
                <a:ea typeface="Meiryo UI" panose="020B0604030504040204" pitchFamily="50" charset="-128"/>
              </a:rPr>
              <a:t>関する</a:t>
            </a:r>
            <a:r>
              <a:rPr lang="ja-JP" altLang="en-US" dirty="0">
                <a:latin typeface="Meiryo UI" panose="020B0604030504040204" pitchFamily="50" charset="-128"/>
                <a:ea typeface="Meiryo UI" panose="020B0604030504040204" pitchFamily="50" charset="-128"/>
              </a:rPr>
              <a:t>議論を</a:t>
            </a:r>
            <a:r>
              <a:rPr lang="ja-JP" altLang="en-US" dirty="0" smtClean="0">
                <a:latin typeface="Meiryo UI" panose="020B0604030504040204" pitchFamily="50" charset="-128"/>
                <a:ea typeface="Meiryo UI" panose="020B0604030504040204" pitchFamily="50" charset="-128"/>
              </a:rPr>
              <a:t>行っています。</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＜最新の指標リスト（</a:t>
            </a:r>
            <a:r>
              <a:rPr lang="en-US" altLang="ja-JP" dirty="0" smtClean="0">
                <a:latin typeface="Meiryo UI" panose="020B0604030504040204" pitchFamily="50" charset="-128"/>
                <a:ea typeface="Meiryo UI" panose="020B0604030504040204" pitchFamily="50" charset="-128"/>
              </a:rPr>
              <a:t>2022</a:t>
            </a:r>
            <a:r>
              <a:rPr lang="ja-JP" altLang="en-US" dirty="0" smtClean="0">
                <a:latin typeface="Meiryo UI" panose="020B0604030504040204" pitchFamily="50" charset="-128"/>
                <a:ea typeface="Meiryo UI" panose="020B0604030504040204" pitchFamily="50" charset="-128"/>
              </a:rPr>
              <a:t>年</a:t>
            </a:r>
            <a:r>
              <a:rPr lang="en-US" altLang="ja-JP" dirty="0" smtClean="0">
                <a:latin typeface="Meiryo UI" panose="020B0604030504040204" pitchFamily="50" charset="-128"/>
                <a:ea typeface="Meiryo UI" panose="020B0604030504040204" pitchFamily="50" charset="-128"/>
              </a:rPr>
              <a:t>9</a:t>
            </a:r>
            <a:r>
              <a:rPr lang="ja-JP" altLang="en-US" dirty="0" smtClean="0">
                <a:latin typeface="Meiryo UI" panose="020B0604030504040204" pitchFamily="50" charset="-128"/>
                <a:ea typeface="Meiryo UI" panose="020B0604030504040204" pitchFamily="50" charset="-128"/>
              </a:rPr>
              <a:t>月改訂版）＞</a:t>
            </a:r>
            <a:endParaRPr lang="en-US" altLang="ja-JP" dirty="0" smtClean="0">
              <a:latin typeface="Meiryo UI" panose="020B0604030504040204" pitchFamily="50" charset="-128"/>
              <a:ea typeface="Meiryo UI" panose="020B0604030504040204" pitchFamily="50" charset="-128"/>
            </a:endParaRPr>
          </a:p>
          <a:p>
            <a:r>
              <a:rPr lang="en-US" altLang="ja-JP" dirty="0" smtClean="0">
                <a:latin typeface="Meiryo UI" panose="020B0604030504040204" pitchFamily="50" charset="-128"/>
                <a:ea typeface="Meiryo UI" panose="020B0604030504040204" pitchFamily="50" charset="-128"/>
                <a:hlinkClick r:id="rId2"/>
              </a:rPr>
              <a:t>https</a:t>
            </a:r>
            <a:r>
              <a:rPr lang="en-US" altLang="ja-JP" dirty="0">
                <a:latin typeface="Meiryo UI" panose="020B0604030504040204" pitchFamily="50" charset="-128"/>
                <a:ea typeface="Meiryo UI" panose="020B0604030504040204" pitchFamily="50" charset="-128"/>
                <a:hlinkClick r:id="rId2"/>
              </a:rPr>
              <a:t>://</a:t>
            </a:r>
            <a:r>
              <a:rPr lang="en-US" altLang="ja-JP" dirty="0" smtClean="0">
                <a:latin typeface="Meiryo UI" panose="020B0604030504040204" pitchFamily="50" charset="-128"/>
                <a:ea typeface="Meiryo UI" panose="020B0604030504040204" pitchFamily="50" charset="-128"/>
                <a:hlinkClick r:id="rId2"/>
              </a:rPr>
              <a:t>www.chisou.go.jp/tiiki/kankyo/kaigi/sonota/sdgs_shihyou_risuto_2.pdf</a:t>
            </a:r>
            <a:endParaRPr lang="en-US" altLang="ja-JP" dirty="0" smtClean="0">
              <a:latin typeface="Meiryo UI" panose="020B0604030504040204" pitchFamily="50" charset="-128"/>
              <a:ea typeface="Meiryo UI" panose="020B0604030504040204" pitchFamily="50" charset="-128"/>
            </a:endParaRPr>
          </a:p>
          <a:p>
            <a:r>
              <a:rPr lang="en-US" altLang="ja-JP" dirty="0" smtClean="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ｐ～</a:t>
            </a:r>
            <a:r>
              <a:rPr lang="en-US" altLang="ja-JP" dirty="0">
                <a:latin typeface="Meiryo UI" panose="020B0604030504040204" pitchFamily="50" charset="-128"/>
                <a:ea typeface="Meiryo UI" panose="020B0604030504040204" pitchFamily="50" charset="-128"/>
              </a:rPr>
              <a:t>113</a:t>
            </a:r>
            <a:r>
              <a:rPr lang="ja-JP" altLang="en-US" dirty="0">
                <a:latin typeface="Meiryo UI" panose="020B0604030504040204" pitchFamily="50" charset="-128"/>
                <a:ea typeface="Meiryo UI" panose="020B0604030504040204" pitchFamily="50" charset="-128"/>
              </a:rPr>
              <a:t>ｐに、各ゴールに関連する指標名や統計名が示されて</a:t>
            </a:r>
            <a:r>
              <a:rPr lang="ja-JP" altLang="en-US" dirty="0" smtClean="0">
                <a:latin typeface="Meiryo UI" panose="020B0604030504040204" pitchFamily="50" charset="-128"/>
                <a:ea typeface="Meiryo UI" panose="020B0604030504040204" pitchFamily="50" charset="-128"/>
              </a:rPr>
              <a:t>おりますので、「指標」や「データソース」</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を</a:t>
            </a:r>
            <a:r>
              <a:rPr lang="ja-JP" altLang="en-US" dirty="0">
                <a:latin typeface="Meiryo UI" panose="020B0604030504040204" pitchFamily="50" charset="-128"/>
                <a:ea typeface="Meiryo UI" panose="020B0604030504040204" pitchFamily="50" charset="-128"/>
              </a:rPr>
              <a:t>ご覧いただくと関連ゴールのイメージがつきやすい</a:t>
            </a:r>
            <a:r>
              <a:rPr lang="ja-JP" altLang="en-US" dirty="0" smtClean="0">
                <a:latin typeface="Meiryo UI" panose="020B0604030504040204" pitchFamily="50" charset="-128"/>
                <a:ea typeface="Meiryo UI" panose="020B0604030504040204" pitchFamily="50" charset="-128"/>
              </a:rPr>
              <a:t>です。</a:t>
            </a:r>
            <a:endParaRPr lang="ja-JP" altLang="en-US" dirty="0">
              <a:latin typeface="Meiryo UI" panose="020B0604030504040204" pitchFamily="50" charset="-128"/>
              <a:ea typeface="Meiryo UI" panose="020B0604030504040204" pitchFamily="50" charset="-128"/>
            </a:endParaRPr>
          </a:p>
        </p:txBody>
      </p:sp>
      <p:pic>
        <p:nvPicPr>
          <p:cNvPr id="15" name="図 14"/>
          <p:cNvPicPr>
            <a:picLocks noChangeAspect="1"/>
          </p:cNvPicPr>
          <p:nvPr/>
        </p:nvPicPr>
        <p:blipFill>
          <a:blip r:embed="rId3"/>
          <a:stretch>
            <a:fillRect/>
          </a:stretch>
        </p:blipFill>
        <p:spPr>
          <a:xfrm>
            <a:off x="3121209" y="2744515"/>
            <a:ext cx="6531330" cy="3675458"/>
          </a:xfrm>
          <a:prstGeom prst="rect">
            <a:avLst/>
          </a:prstGeom>
        </p:spPr>
      </p:pic>
      <p:sp>
        <p:nvSpPr>
          <p:cNvPr id="17" name="角丸四角形 16"/>
          <p:cNvSpPr/>
          <p:nvPr/>
        </p:nvSpPr>
        <p:spPr>
          <a:xfrm>
            <a:off x="3677292" y="2752816"/>
            <a:ext cx="2540660" cy="32358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8" name="角丸四角形 17"/>
          <p:cNvSpPr/>
          <p:nvPr/>
        </p:nvSpPr>
        <p:spPr>
          <a:xfrm>
            <a:off x="7111879" y="2752816"/>
            <a:ext cx="2540660" cy="32358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16" name="図 15"/>
          <p:cNvPicPr>
            <a:picLocks noChangeAspect="1"/>
          </p:cNvPicPr>
          <p:nvPr/>
        </p:nvPicPr>
        <p:blipFill>
          <a:blip r:embed="rId4"/>
          <a:stretch>
            <a:fillRect/>
          </a:stretch>
        </p:blipFill>
        <p:spPr>
          <a:xfrm>
            <a:off x="181520" y="2753466"/>
            <a:ext cx="2786023" cy="36754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489385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 name="正方形/長方形 4"/>
          <p:cNvSpPr/>
          <p:nvPr/>
        </p:nvSpPr>
        <p:spPr>
          <a:xfrm>
            <a:off x="137698" y="703731"/>
            <a:ext cx="10006965" cy="1169551"/>
          </a:xfrm>
          <a:prstGeom prst="rect">
            <a:avLst/>
          </a:prstGeom>
        </p:spPr>
        <p:txBody>
          <a:bodyPr wrap="square">
            <a:spAutoFit/>
          </a:bodyPr>
          <a:lstStyle/>
          <a:p>
            <a:r>
              <a:rPr lang="ja-JP" altLang="en-US" dirty="0" smtClean="0"/>
              <a:t>○</a:t>
            </a:r>
            <a:r>
              <a:rPr lang="en-US" altLang="ja-JP" dirty="0" smtClean="0"/>
              <a:t>SDGs</a:t>
            </a:r>
            <a:r>
              <a:rPr lang="ja-JP" altLang="en-US" dirty="0" smtClean="0"/>
              <a:t>のロゴは、国連センターの</a:t>
            </a:r>
            <a:r>
              <a:rPr lang="en-US" altLang="ja-JP" dirty="0" smtClean="0"/>
              <a:t>HP</a:t>
            </a:r>
            <a:r>
              <a:rPr lang="ja-JP" altLang="en-US" dirty="0" smtClean="0"/>
              <a:t>からダウンロードできます</a:t>
            </a:r>
            <a:endParaRPr lang="en-US" altLang="ja-JP" dirty="0"/>
          </a:p>
          <a:p>
            <a:r>
              <a:rPr lang="en-US" altLang="ja-JP" sz="1600" dirty="0"/>
              <a:t>https://www.unic.or.jp/activities/economic_social_development/sustainable_development/2030agenda/sdgs_logo/</a:t>
            </a:r>
          </a:p>
          <a:p>
            <a:r>
              <a:rPr lang="ja-JP" altLang="en-US" dirty="0" smtClean="0">
                <a:solidFill>
                  <a:srgbClr val="FF0000"/>
                </a:solidFill>
              </a:rPr>
              <a:t>⇒ロゴ</a:t>
            </a:r>
            <a:r>
              <a:rPr lang="ja-JP" altLang="en-US" dirty="0">
                <a:solidFill>
                  <a:srgbClr val="FF0000"/>
                </a:solidFill>
              </a:rPr>
              <a:t>使用の基準については、上記</a:t>
            </a:r>
            <a:r>
              <a:rPr lang="en-US" altLang="ja-JP" dirty="0">
                <a:solidFill>
                  <a:srgbClr val="FF0000"/>
                </a:solidFill>
              </a:rPr>
              <a:t>URL</a:t>
            </a:r>
            <a:r>
              <a:rPr lang="ja-JP" altLang="en-US" dirty="0">
                <a:solidFill>
                  <a:srgbClr val="FF0000"/>
                </a:solidFill>
              </a:rPr>
              <a:t>内にある「ロゴ使用のためのガイドライン（</a:t>
            </a:r>
            <a:r>
              <a:rPr lang="ja-JP" altLang="en-US" dirty="0" smtClean="0">
                <a:solidFill>
                  <a:srgbClr val="FF0000"/>
                </a:solidFill>
              </a:rPr>
              <a:t>日本語</a:t>
            </a:r>
            <a:endParaRPr lang="en-US" altLang="ja-JP" dirty="0" smtClean="0">
              <a:solidFill>
                <a:srgbClr val="FF0000"/>
              </a:solidFill>
            </a:endParaRPr>
          </a:p>
          <a:p>
            <a:r>
              <a:rPr lang="ja-JP" altLang="en-US" dirty="0">
                <a:solidFill>
                  <a:srgbClr val="FF0000"/>
                </a:solidFill>
              </a:rPr>
              <a:t>　</a:t>
            </a:r>
            <a:r>
              <a:rPr lang="ja-JP" altLang="en-US" dirty="0" smtClean="0">
                <a:solidFill>
                  <a:srgbClr val="FF0000"/>
                </a:solidFill>
              </a:rPr>
              <a:t>訳</a:t>
            </a:r>
            <a:r>
              <a:rPr lang="ja-JP" altLang="en-US" dirty="0">
                <a:solidFill>
                  <a:srgbClr val="FF0000"/>
                </a:solidFill>
              </a:rPr>
              <a:t>）」をご確認ください。</a:t>
            </a:r>
          </a:p>
        </p:txBody>
      </p:sp>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参考</a:t>
            </a:r>
            <a:r>
              <a:rPr kumimoji="1" lang="en-US" altLang="ja-JP" b="1" dirty="0" smtClean="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rPr>
              <a:t>ＳＤＧｓの</a:t>
            </a:r>
            <a:r>
              <a:rPr lang="ja-JP" altLang="en-US" b="1" dirty="0">
                <a:latin typeface="Meiryo UI" panose="020B0604030504040204" pitchFamily="50" charset="-128"/>
                <a:ea typeface="Meiryo UI" panose="020B0604030504040204" pitchFamily="50" charset="-128"/>
              </a:rPr>
              <a:t>ロゴ（国連センター</a:t>
            </a:r>
            <a:r>
              <a:rPr lang="en-US" altLang="ja-JP" b="1" dirty="0">
                <a:latin typeface="Meiryo UI" panose="020B0604030504040204" pitchFamily="50" charset="-128"/>
                <a:ea typeface="Meiryo UI" panose="020B0604030504040204" pitchFamily="50" charset="-128"/>
              </a:rPr>
              <a:t>HP</a:t>
            </a:r>
            <a:r>
              <a:rPr lang="ja-JP" altLang="en-US" b="1" dirty="0" smtClean="0">
                <a:latin typeface="Meiryo UI" panose="020B0604030504040204" pitchFamily="50" charset="-128"/>
                <a:ea typeface="Meiryo UI" panose="020B0604030504040204" pitchFamily="50" charset="-128"/>
              </a:rPr>
              <a:t>）</a:t>
            </a:r>
            <a:endParaRPr lang="ja-JP" altLang="en-US" b="1"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415639" y="2175899"/>
            <a:ext cx="4537361" cy="39351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0">
            <a:scrgbClr r="0" g="0" b="0"/>
          </a:lnRef>
          <a:fillRef idx="1001">
            <a:schemeClr val="lt1"/>
          </a:fillRef>
          <a:effectRef idx="0">
            <a:scrgbClr r="0" g="0" b="0"/>
          </a:effectRef>
          <a:fontRef idx="major"/>
        </p:style>
      </p:pic>
      <p:pic>
        <p:nvPicPr>
          <p:cNvPr id="6" name="図 5"/>
          <p:cNvPicPr>
            <a:picLocks noChangeAspect="1"/>
          </p:cNvPicPr>
          <p:nvPr/>
        </p:nvPicPr>
        <p:blipFill>
          <a:blip r:embed="rId3"/>
          <a:stretch>
            <a:fillRect/>
          </a:stretch>
        </p:blipFill>
        <p:spPr>
          <a:xfrm>
            <a:off x="4953000" y="3820911"/>
            <a:ext cx="4238625" cy="2924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0">
            <a:scrgbClr r="0" g="0" b="0"/>
          </a:lnRef>
          <a:fillRef idx="1001">
            <a:schemeClr val="lt1"/>
          </a:fillRef>
          <a:effectRef idx="0">
            <a:scrgbClr r="0" g="0" b="0"/>
          </a:effectRef>
          <a:fontRef idx="major"/>
        </p:style>
      </p:pic>
    </p:spTree>
    <p:extLst>
      <p:ext uri="{BB962C8B-B14F-4D97-AF65-F5344CB8AC3E}">
        <p14:creationId xmlns:p14="http://schemas.microsoft.com/office/powerpoint/2010/main" val="37231029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59611" y="888320"/>
            <a:ext cx="8186778" cy="65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smtClean="0">
                <a:latin typeface="Meiryo UI" panose="020B0604030504040204" pitchFamily="50" charset="-128"/>
                <a:ea typeface="Meiryo UI" panose="020B0604030504040204" pitchFamily="50" charset="-128"/>
              </a:rPr>
              <a:t>（１）一般</a:t>
            </a:r>
            <a:r>
              <a:rPr kumimoji="1" lang="ja-JP" altLang="en-US" sz="2400" b="1" dirty="0">
                <a:latin typeface="Meiryo UI" panose="020B0604030504040204" pitchFamily="50" charset="-128"/>
                <a:ea typeface="Meiryo UI" panose="020B0604030504040204" pitchFamily="50" charset="-128"/>
              </a:rPr>
              <a:t>府民向け</a:t>
            </a:r>
            <a:r>
              <a:rPr kumimoji="1" lang="ja-JP" altLang="en-US" sz="2400" b="1" dirty="0" smtClean="0">
                <a:latin typeface="Meiryo UI" panose="020B0604030504040204" pitchFamily="50" charset="-128"/>
                <a:ea typeface="Meiryo UI" panose="020B0604030504040204" pitchFamily="50" charset="-128"/>
              </a:rPr>
              <a:t>調査</a:t>
            </a:r>
            <a:endParaRPr kumimoji="1" lang="ja-JP" altLang="en-US" sz="2400"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638299" y="2344583"/>
            <a:ext cx="6629402" cy="3162404"/>
          </a:xfrm>
          <a:prstGeom prst="rect">
            <a:avLst/>
          </a:prstGeom>
          <a:noFill/>
        </p:spPr>
        <p:txBody>
          <a:bodyPr wrap="square" rtlCol="0">
            <a:spAutoFit/>
          </a:bodyPr>
          <a:lstStyle/>
          <a:p>
            <a:pPr>
              <a:lnSpc>
                <a:spcPts val="1996"/>
              </a:lnSpc>
            </a:pPr>
            <a:r>
              <a:rPr kumimoji="1" lang="ja-JP" altLang="en-US" sz="1600" b="1" dirty="0">
                <a:latin typeface="Meiryo UI" panose="020B0604030504040204" pitchFamily="50" charset="-128"/>
                <a:ea typeface="Meiryo UI" panose="020B0604030504040204" pitchFamily="50" charset="-128"/>
                <a:cs typeface="Microsoft Himalaya" panose="01010100010101010101" pitchFamily="2" charset="0"/>
              </a:rPr>
              <a:t>＜実施概要＞</a:t>
            </a:r>
            <a:endParaRPr kumimoji="1" lang="en-US" altLang="ja-JP" sz="1600" b="1"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996"/>
              </a:lnSpc>
              <a:spcBef>
                <a:spcPts val="544"/>
              </a:spcBef>
            </a:pP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（インターネットアンケート</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（民間会社を通じて実施））</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996"/>
              </a:lnSpc>
            </a:pP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対      象：大阪府民</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1,000</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人（</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歳</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~90</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歳）</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996"/>
              </a:lnSpc>
            </a:pP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実施期間：</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2019</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10</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29</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日</a:t>
            </a:r>
            <a:endParaRPr kumimoji="1" lang="en-US" altLang="ja-JP" sz="1600" dirty="0" smtClean="0">
              <a:latin typeface="Meiryo UI" panose="020B0604030504040204" pitchFamily="50" charset="-128"/>
              <a:ea typeface="Meiryo UI" panose="020B0604030504040204" pitchFamily="50" charset="-128"/>
              <a:cs typeface="Microsoft Himalaya" panose="01010100010101010101" pitchFamily="2" charset="0"/>
            </a:endParaRPr>
          </a:p>
          <a:p>
            <a:pPr>
              <a:lnSpc>
                <a:spcPts val="1996"/>
              </a:lnSpc>
            </a:pP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◆主な調査事項</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①関心のある社会課題、時事問題</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②社会問題、環境問題に関する認識</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③</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の認知度</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④</a:t>
            </a:r>
            <a:r>
              <a:rPr kumimoji="1" lang="ja-JP" altLang="en-US" sz="1600" dirty="0">
                <a:latin typeface="Meiryo UI" panose="020B0604030504040204" pitchFamily="50" charset="-128"/>
                <a:ea typeface="Meiryo UI" panose="020B0604030504040204" pitchFamily="50" charset="-128"/>
              </a:rPr>
              <a:t>大阪で</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社会を実現するために重要と考える</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ゴール</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⑤ </a:t>
            </a:r>
            <a:r>
              <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rPr>
              <a:t>SDGs</a:t>
            </a:r>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の達成や社会課題の解決に向け、行動すべきステークホルダー　　　</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a:p>
            <a:r>
              <a:rPr kumimoji="1" lang="ja-JP" altLang="en-US" sz="1600" dirty="0">
                <a:latin typeface="Meiryo UI" panose="020B0604030504040204" pitchFamily="50" charset="-128"/>
                <a:ea typeface="Meiryo UI" panose="020B0604030504040204" pitchFamily="50" charset="-128"/>
                <a:cs typeface="Microsoft Himalaya" panose="01010100010101010101" pitchFamily="2" charset="0"/>
              </a:rPr>
              <a:t>　⑥日常生活で実践している</a:t>
            </a:r>
            <a:r>
              <a:rPr kumimoji="1" lang="ja-JP" altLang="en-US" sz="1600" dirty="0" smtClean="0">
                <a:latin typeface="Meiryo UI" panose="020B0604030504040204" pitchFamily="50" charset="-128"/>
                <a:ea typeface="Meiryo UI" panose="020B0604030504040204" pitchFamily="50" charset="-128"/>
                <a:cs typeface="Microsoft Himalaya" panose="01010100010101010101" pitchFamily="2" charset="0"/>
              </a:rPr>
              <a:t>こと</a:t>
            </a:r>
            <a:endParaRPr kumimoji="1" lang="en-US" altLang="ja-JP" sz="16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36</a:t>
            </a:fld>
            <a:endParaRPr kumimoji="1" lang="ja-JP" altLang="en-US"/>
          </a:p>
        </p:txBody>
      </p:sp>
      <p:sp>
        <p:nvSpPr>
          <p:cNvPr id="7" name="正方形/長方形 6"/>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参考</a:t>
            </a:r>
            <a:r>
              <a:rPr kumimoji="1" lang="en-US" altLang="ja-JP" b="1" dirty="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cs typeface="Microsoft Himalaya" panose="01010100010101010101" pitchFamily="2" charset="0"/>
              </a:rPr>
              <a:t>一般府民向け調査</a:t>
            </a:r>
            <a:endParaRPr kumimoji="1" lang="en-US" altLang="ja-JP" b="1"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8"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36</a:t>
            </a:fld>
            <a:endParaRPr kumimoji="1" lang="ja-JP" altLang="en-US" sz="1200"/>
          </a:p>
        </p:txBody>
      </p:sp>
    </p:spTree>
    <p:extLst>
      <p:ext uri="{BB962C8B-B14F-4D97-AF65-F5344CB8AC3E}">
        <p14:creationId xmlns:p14="http://schemas.microsoft.com/office/powerpoint/2010/main" val="12043131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61602" y="664815"/>
            <a:ext cx="8717311" cy="9329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52" b="1" dirty="0">
                <a:latin typeface="Meiryo UI" panose="020B0604030504040204" pitchFamily="50" charset="-128"/>
                <a:ea typeface="Meiryo UI" panose="020B0604030504040204" pitchFamily="50" charset="-128"/>
              </a:rPr>
              <a:t>◆大阪で</a:t>
            </a:r>
            <a:r>
              <a:rPr kumimoji="1" lang="en-US" altLang="ja-JP" sz="1452" b="1" dirty="0">
                <a:latin typeface="Meiryo UI" panose="020B0604030504040204" pitchFamily="50" charset="-128"/>
                <a:ea typeface="Meiryo UI" panose="020B0604030504040204" pitchFamily="50" charset="-128"/>
              </a:rPr>
              <a:t>SDGs</a:t>
            </a:r>
            <a:r>
              <a:rPr kumimoji="1" lang="ja-JP" altLang="en-US" sz="1452" b="1" dirty="0">
                <a:latin typeface="Meiryo UI" panose="020B0604030504040204" pitchFamily="50" charset="-128"/>
                <a:ea typeface="Meiryo UI" panose="020B0604030504040204" pitchFamily="50" charset="-128"/>
              </a:rPr>
              <a:t>社会を実現するために重要と考えるゴール</a:t>
            </a:r>
            <a:endParaRPr kumimoji="1" lang="en-US" altLang="ja-JP" sz="1452" b="1" dirty="0">
              <a:latin typeface="Meiryo UI" panose="020B0604030504040204" pitchFamily="50" charset="-128"/>
              <a:ea typeface="Meiryo UI" panose="020B0604030504040204" pitchFamily="50" charset="-128"/>
            </a:endParaRPr>
          </a:p>
          <a:p>
            <a:pPr marL="319720" indent="-319720">
              <a:spcBef>
                <a:spcPts val="544"/>
              </a:spcBef>
            </a:pPr>
            <a:r>
              <a:rPr kumimoji="1" lang="ja-JP" altLang="en-US" sz="1452" dirty="0">
                <a:latin typeface="Meiryo UI" panose="020B0604030504040204" pitchFamily="50" charset="-128"/>
                <a:ea typeface="Meiryo UI" panose="020B0604030504040204" pitchFamily="50" charset="-128"/>
              </a:rPr>
              <a:t>　〇　「ゴール３（健康）」、「ゴール</a:t>
            </a:r>
            <a:r>
              <a:rPr kumimoji="1" lang="en-US" altLang="ja-JP" sz="1452" dirty="0">
                <a:latin typeface="Meiryo UI" panose="020B0604030504040204" pitchFamily="50" charset="-128"/>
                <a:ea typeface="Meiryo UI" panose="020B0604030504040204" pitchFamily="50" charset="-128"/>
              </a:rPr>
              <a:t>11</a:t>
            </a:r>
            <a:r>
              <a:rPr kumimoji="1" lang="ja-JP" altLang="en-US" sz="1452" dirty="0">
                <a:latin typeface="Meiryo UI" panose="020B0604030504040204" pitchFamily="50" charset="-128"/>
                <a:ea typeface="Meiryo UI" panose="020B0604030504040204" pitchFamily="50" charset="-128"/>
              </a:rPr>
              <a:t>（持続可能都市）」、「ゴール１（貧困）」、「ゴール４（教育）」、「ゴール８（経済成長・雇用）」が多い。</a:t>
            </a:r>
          </a:p>
        </p:txBody>
      </p:sp>
      <p:graphicFrame>
        <p:nvGraphicFramePr>
          <p:cNvPr id="8" name="グラフ 7"/>
          <p:cNvGraphicFramePr>
            <a:graphicFrameLocks noGrp="1"/>
          </p:cNvGraphicFramePr>
          <p:nvPr>
            <p:extLst/>
          </p:nvPr>
        </p:nvGraphicFramePr>
        <p:xfrm>
          <a:off x="726781" y="2043687"/>
          <a:ext cx="8433525" cy="4636189"/>
        </p:xfrm>
        <a:graphic>
          <a:graphicData uri="http://schemas.openxmlformats.org/drawingml/2006/chart">
            <c:chart xmlns:c="http://schemas.openxmlformats.org/drawingml/2006/chart" xmlns:r="http://schemas.openxmlformats.org/officeDocument/2006/relationships" r:id="rId3"/>
          </a:graphicData>
        </a:graphic>
      </p:graphicFrame>
      <p:sp>
        <p:nvSpPr>
          <p:cNvPr id="9" name="角丸四角形 8"/>
          <p:cNvSpPr/>
          <p:nvPr/>
        </p:nvSpPr>
        <p:spPr>
          <a:xfrm>
            <a:off x="859429" y="2901219"/>
            <a:ext cx="612303"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1" name="角丸四角形 10"/>
          <p:cNvSpPr/>
          <p:nvPr/>
        </p:nvSpPr>
        <p:spPr>
          <a:xfrm>
            <a:off x="852154" y="3164543"/>
            <a:ext cx="612303"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2" name="角丸四角形 11"/>
          <p:cNvSpPr/>
          <p:nvPr/>
        </p:nvSpPr>
        <p:spPr>
          <a:xfrm>
            <a:off x="881260" y="2428247"/>
            <a:ext cx="612303"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3" name="角丸四角形 12"/>
          <p:cNvSpPr/>
          <p:nvPr/>
        </p:nvSpPr>
        <p:spPr>
          <a:xfrm>
            <a:off x="636950" y="4854413"/>
            <a:ext cx="826262"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14" name="角丸四角形 13"/>
          <p:cNvSpPr/>
          <p:nvPr/>
        </p:nvSpPr>
        <p:spPr>
          <a:xfrm>
            <a:off x="803249" y="4113938"/>
            <a:ext cx="682860" cy="2188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33"/>
          </a:p>
        </p:txBody>
      </p:sp>
      <p:sp>
        <p:nvSpPr>
          <p:cNvPr id="2" name="正方形/長方形 1"/>
          <p:cNvSpPr/>
          <p:nvPr/>
        </p:nvSpPr>
        <p:spPr>
          <a:xfrm>
            <a:off x="561602" y="1611297"/>
            <a:ext cx="8884671" cy="427553"/>
          </a:xfrm>
          <a:prstGeom prst="rect">
            <a:avLst/>
          </a:prstGeom>
        </p:spPr>
        <p:txBody>
          <a:bodyPr wrap="square">
            <a:spAutoFit/>
          </a:bodyPr>
          <a:lstStyle/>
          <a:p>
            <a:r>
              <a:rPr lang="ja-JP" altLang="en-US" sz="1089" dirty="0">
                <a:latin typeface="Meiryo UI" panose="020B0604030504040204" pitchFamily="50" charset="-128"/>
                <a:ea typeface="Meiryo UI" panose="020B0604030504040204" pitchFamily="50" charset="-128"/>
              </a:rPr>
              <a:t>Q.SDGs17のゴールのうち、「誰一人取り残さない持続可能な社会」を実現するために大阪で重要なゴールは何だと考えますか。次の中からあてはまるものをすべて選択してください。</a:t>
            </a:r>
          </a:p>
        </p:txBody>
      </p:sp>
      <p:sp>
        <p:nvSpPr>
          <p:cNvPr id="18" name="テキスト ボックス 17"/>
          <p:cNvSpPr txBox="1"/>
          <p:nvPr/>
        </p:nvSpPr>
        <p:spPr>
          <a:xfrm>
            <a:off x="8078231" y="6058595"/>
            <a:ext cx="1082075" cy="343620"/>
          </a:xfrm>
          <a:prstGeom prst="rect">
            <a:avLst/>
          </a:prstGeom>
          <a:noFill/>
          <a:ln>
            <a:solidFill>
              <a:schemeClr val="tx1"/>
            </a:solidFill>
          </a:ln>
        </p:spPr>
        <p:txBody>
          <a:bodyPr wrap="square" rtlCol="0">
            <a:spAutoFit/>
          </a:bodyPr>
          <a:lstStyle/>
          <a:p>
            <a:r>
              <a:rPr kumimoji="1" lang="en-US" altLang="ja-JP" sz="1633" dirty="0">
                <a:latin typeface="Meiryo UI" panose="020B0604030504040204" pitchFamily="50" charset="-128"/>
                <a:ea typeface="Meiryo UI" panose="020B0604030504040204" pitchFamily="50" charset="-128"/>
              </a:rPr>
              <a:t>n=1,000</a:t>
            </a:r>
            <a:endParaRPr kumimoji="1" lang="ja-JP" altLang="en-US" sz="1633" dirty="0">
              <a:latin typeface="Meiryo UI" panose="020B0604030504040204" pitchFamily="50" charset="-128"/>
              <a:ea typeface="Meiryo UI" panose="020B0604030504040204" pitchFamily="50" charset="-128"/>
            </a:endParaRPr>
          </a:p>
        </p:txBody>
      </p:sp>
      <p:sp>
        <p:nvSpPr>
          <p:cNvPr id="16" name="正方形/長方形 15"/>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参考</a:t>
            </a:r>
            <a:r>
              <a:rPr kumimoji="1" lang="en-US" altLang="ja-JP" b="1" dirty="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cs typeface="Microsoft Himalaya" panose="01010100010101010101" pitchFamily="2" charset="0"/>
              </a:rPr>
              <a:t>一般府民向け調査</a:t>
            </a:r>
            <a:endParaRPr kumimoji="1" lang="en-US" altLang="ja-JP" b="1"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7" name="スライド番号プレースホルダー 1"/>
          <p:cNvSpPr txBox="1">
            <a:spLocks/>
          </p:cNvSpPr>
          <p:nvPr/>
        </p:nvSpPr>
        <p:spPr>
          <a:xfrm>
            <a:off x="7217423" y="6418387"/>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37</a:t>
            </a:fld>
            <a:endParaRPr kumimoji="1" lang="ja-JP" altLang="en-US" sz="1200"/>
          </a:p>
        </p:txBody>
      </p:sp>
    </p:spTree>
    <p:extLst>
      <p:ext uri="{BB962C8B-B14F-4D97-AF65-F5344CB8AC3E}">
        <p14:creationId xmlns:p14="http://schemas.microsoft.com/office/powerpoint/2010/main" val="33987791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参考</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日本の</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の達成状況（世界との比較）</a:t>
            </a:r>
            <a:endParaRPr kumimoji="1" lang="en-US" altLang="ja-JP" sz="2000" b="1" dirty="0">
              <a:latin typeface="Meiryo UI" panose="020B0604030504040204" pitchFamily="50" charset="-128"/>
              <a:ea typeface="Meiryo UI" panose="020B0604030504040204" pitchFamily="50" charset="-128"/>
            </a:endParaRPr>
          </a:p>
        </p:txBody>
      </p:sp>
      <p:sp>
        <p:nvSpPr>
          <p:cNvPr id="5" name="正方形/長方形 4"/>
          <p:cNvSpPr/>
          <p:nvPr/>
        </p:nvSpPr>
        <p:spPr>
          <a:xfrm>
            <a:off x="175609" y="6618519"/>
            <a:ext cx="2956259" cy="253916"/>
          </a:xfrm>
          <a:prstGeom prst="rect">
            <a:avLst/>
          </a:prstGeom>
        </p:spPr>
        <p:txBody>
          <a:bodyPr wrap="none">
            <a:spAutoFit/>
          </a:bodyPr>
          <a:lstStyle/>
          <a:p>
            <a:r>
              <a:rPr lang="ja-JP" altLang="en-US" sz="1050" dirty="0"/>
              <a:t>参照：</a:t>
            </a:r>
            <a:r>
              <a:rPr lang="en-US" altLang="ja-JP" sz="1050" dirty="0">
                <a:hlinkClick r:id="rId3"/>
              </a:rPr>
              <a:t>Sustainable Development Report</a:t>
            </a:r>
            <a:r>
              <a:rPr lang="ja-JP" altLang="en-US" sz="1050" dirty="0"/>
              <a:t>（</a:t>
            </a:r>
            <a:r>
              <a:rPr lang="en-US" altLang="ja-JP" sz="1050" dirty="0"/>
              <a:t>SDSN</a:t>
            </a:r>
            <a:r>
              <a:rPr lang="ja-JP" altLang="en-US" sz="1050" dirty="0"/>
              <a:t>）</a:t>
            </a:r>
          </a:p>
        </p:txBody>
      </p:sp>
      <p:graphicFrame>
        <p:nvGraphicFramePr>
          <p:cNvPr id="9" name="表 8"/>
          <p:cNvGraphicFramePr>
            <a:graphicFrameLocks noGrp="1"/>
          </p:cNvGraphicFramePr>
          <p:nvPr>
            <p:extLst>
              <p:ext uri="{D42A27DB-BD31-4B8C-83A1-F6EECF244321}">
                <p14:modId xmlns:p14="http://schemas.microsoft.com/office/powerpoint/2010/main" val="3093792305"/>
              </p:ext>
            </p:extLst>
          </p:nvPr>
        </p:nvGraphicFramePr>
        <p:xfrm>
          <a:off x="167973" y="923737"/>
          <a:ext cx="2241396" cy="5699760"/>
        </p:xfrm>
        <a:graphic>
          <a:graphicData uri="http://schemas.openxmlformats.org/drawingml/2006/table">
            <a:tbl>
              <a:tblPr firstRow="1" bandRow="1">
                <a:tableStyleId>{5C22544A-7EE6-4342-B048-85BDC9FD1C3A}</a:tableStyleId>
              </a:tblPr>
              <a:tblGrid>
                <a:gridCol w="451934">
                  <a:extLst>
                    <a:ext uri="{9D8B030D-6E8A-4147-A177-3AD203B41FA5}">
                      <a16:colId xmlns:a16="http://schemas.microsoft.com/office/drawing/2014/main" val="1482000897"/>
                    </a:ext>
                  </a:extLst>
                </a:gridCol>
                <a:gridCol w="1252434">
                  <a:extLst>
                    <a:ext uri="{9D8B030D-6E8A-4147-A177-3AD203B41FA5}">
                      <a16:colId xmlns:a16="http://schemas.microsoft.com/office/drawing/2014/main" val="1771672345"/>
                    </a:ext>
                  </a:extLst>
                </a:gridCol>
                <a:gridCol w="537028">
                  <a:extLst>
                    <a:ext uri="{9D8B030D-6E8A-4147-A177-3AD203B41FA5}">
                      <a16:colId xmlns:a16="http://schemas.microsoft.com/office/drawing/2014/main" val="3923809610"/>
                    </a:ext>
                  </a:extLst>
                </a:gridCol>
              </a:tblGrid>
              <a:tr h="159302">
                <a:tc>
                  <a:txBody>
                    <a:bodyPr/>
                    <a:lstStyle/>
                    <a:p>
                      <a:pPr algn="ctr"/>
                      <a:r>
                        <a:rPr kumimoji="1" lang="ja-JP" altLang="en-US" sz="800" dirty="0" smtClean="0"/>
                        <a:t>順位</a:t>
                      </a:r>
                      <a:endParaRPr kumimoji="1" lang="ja-JP" altLang="en-US" sz="800" dirty="0"/>
                    </a:p>
                  </a:txBody>
                  <a:tcPr anchor="ctr"/>
                </a:tc>
                <a:tc>
                  <a:txBody>
                    <a:bodyPr/>
                    <a:lstStyle/>
                    <a:p>
                      <a:pPr algn="ctr"/>
                      <a:r>
                        <a:rPr kumimoji="1" lang="ja-JP" altLang="en-US" sz="800" dirty="0" smtClean="0"/>
                        <a:t>国名</a:t>
                      </a:r>
                      <a:endParaRPr kumimoji="1" lang="ja-JP" altLang="en-US" sz="800" dirty="0"/>
                    </a:p>
                  </a:txBody>
                  <a:tcPr anchor="ctr"/>
                </a:tc>
                <a:tc>
                  <a:txBody>
                    <a:bodyPr/>
                    <a:lstStyle/>
                    <a:p>
                      <a:pPr algn="ctr"/>
                      <a:r>
                        <a:rPr kumimoji="1" lang="ja-JP" altLang="en-US" sz="800" dirty="0" smtClean="0"/>
                        <a:t>スコア</a:t>
                      </a:r>
                      <a:endParaRPr kumimoji="1" lang="ja-JP" altLang="en-US" sz="800" dirty="0"/>
                    </a:p>
                  </a:txBody>
                  <a:tcPr anchor="ctr"/>
                </a:tc>
                <a:extLst>
                  <a:ext uri="{0D108BD9-81ED-4DB2-BD59-A6C34878D82A}">
                    <a16:rowId xmlns:a16="http://schemas.microsoft.com/office/drawing/2014/main" val="2186887047"/>
                  </a:ext>
                </a:extLst>
              </a:tr>
              <a:tr h="267146">
                <a:tc>
                  <a:txBody>
                    <a:bodyPr/>
                    <a:lstStyle/>
                    <a:p>
                      <a:pPr algn="ctr"/>
                      <a:r>
                        <a:rPr kumimoji="1" lang="ja-JP" altLang="en-US" sz="1200" dirty="0" smtClean="0"/>
                        <a:t>１</a:t>
                      </a:r>
                      <a:endParaRPr kumimoji="1" lang="en-US" altLang="ja-JP" sz="1200" dirty="0" smtClean="0"/>
                    </a:p>
                  </a:txBody>
                  <a:tcPr anchor="ctr"/>
                </a:tc>
                <a:tc>
                  <a:txBody>
                    <a:bodyPr/>
                    <a:lstStyle/>
                    <a:p>
                      <a:r>
                        <a:rPr kumimoji="1" lang="ja-JP" altLang="en-US" sz="1200" dirty="0" smtClean="0"/>
                        <a:t>デンマーク</a:t>
                      </a:r>
                      <a:endParaRPr kumimoji="1" lang="ja-JP" altLang="en-US" sz="1200" dirty="0"/>
                    </a:p>
                  </a:txBody>
                  <a:tcPr anchor="ctr"/>
                </a:tc>
                <a:tc>
                  <a:txBody>
                    <a:bodyPr/>
                    <a:lstStyle/>
                    <a:p>
                      <a:pPr algn="ctr"/>
                      <a:r>
                        <a:rPr kumimoji="1" lang="en-US" altLang="ja-JP" sz="1200" dirty="0" smtClean="0"/>
                        <a:t>85.2</a:t>
                      </a:r>
                      <a:endParaRPr kumimoji="1" lang="ja-JP" altLang="en-US" sz="1200" dirty="0"/>
                    </a:p>
                  </a:txBody>
                  <a:tcPr anchor="ctr"/>
                </a:tc>
                <a:extLst>
                  <a:ext uri="{0D108BD9-81ED-4DB2-BD59-A6C34878D82A}">
                    <a16:rowId xmlns:a16="http://schemas.microsoft.com/office/drawing/2014/main" val="2584904070"/>
                  </a:ext>
                </a:extLst>
              </a:tr>
              <a:tr h="267146">
                <a:tc>
                  <a:txBody>
                    <a:bodyPr/>
                    <a:lstStyle/>
                    <a:p>
                      <a:pPr algn="ctr"/>
                      <a:r>
                        <a:rPr kumimoji="1" lang="ja-JP" altLang="en-US" sz="1200" dirty="0" smtClean="0"/>
                        <a:t>２</a:t>
                      </a:r>
                      <a:endParaRPr kumimoji="1" lang="ja-JP" altLang="en-US" sz="1200" dirty="0"/>
                    </a:p>
                  </a:txBody>
                  <a:tcPr anchor="ctr"/>
                </a:tc>
                <a:tc>
                  <a:txBody>
                    <a:bodyPr/>
                    <a:lstStyle/>
                    <a:p>
                      <a:r>
                        <a:rPr kumimoji="1" lang="ja-JP" altLang="en-US" sz="1200" dirty="0" smtClean="0"/>
                        <a:t>スウェーデン</a:t>
                      </a:r>
                      <a:endParaRPr kumimoji="1" lang="ja-JP" altLang="en-US" sz="1200" dirty="0"/>
                    </a:p>
                  </a:txBody>
                  <a:tcPr anchor="ctr"/>
                </a:tc>
                <a:tc>
                  <a:txBody>
                    <a:bodyPr/>
                    <a:lstStyle/>
                    <a:p>
                      <a:pPr algn="ctr"/>
                      <a:r>
                        <a:rPr kumimoji="1" lang="en-US" altLang="ja-JP" sz="1200" dirty="0" smtClean="0"/>
                        <a:t>85.0</a:t>
                      </a:r>
                      <a:endParaRPr kumimoji="1" lang="ja-JP" altLang="en-US" sz="1200" dirty="0"/>
                    </a:p>
                  </a:txBody>
                  <a:tcPr anchor="ctr"/>
                </a:tc>
                <a:extLst>
                  <a:ext uri="{0D108BD9-81ED-4DB2-BD59-A6C34878D82A}">
                    <a16:rowId xmlns:a16="http://schemas.microsoft.com/office/drawing/2014/main" val="308662215"/>
                  </a:ext>
                </a:extLst>
              </a:tr>
              <a:tr h="267146">
                <a:tc>
                  <a:txBody>
                    <a:bodyPr/>
                    <a:lstStyle/>
                    <a:p>
                      <a:pPr algn="ctr"/>
                      <a:r>
                        <a:rPr kumimoji="1" lang="ja-JP" altLang="en-US" sz="1200" dirty="0" smtClean="0"/>
                        <a:t>３</a:t>
                      </a:r>
                      <a:endParaRPr kumimoji="1" lang="ja-JP" altLang="en-US" sz="1200" dirty="0"/>
                    </a:p>
                  </a:txBody>
                  <a:tcPr anchor="ctr"/>
                </a:tc>
                <a:tc>
                  <a:txBody>
                    <a:bodyPr/>
                    <a:lstStyle/>
                    <a:p>
                      <a:r>
                        <a:rPr kumimoji="1" lang="ja-JP" altLang="en-US" sz="1200" dirty="0" smtClean="0"/>
                        <a:t>フィンランド</a:t>
                      </a:r>
                      <a:endParaRPr kumimoji="1" lang="ja-JP" altLang="en-US" sz="1200" dirty="0"/>
                    </a:p>
                  </a:txBody>
                  <a:tcPr anchor="ctr"/>
                </a:tc>
                <a:tc>
                  <a:txBody>
                    <a:bodyPr/>
                    <a:lstStyle/>
                    <a:p>
                      <a:pPr algn="ctr"/>
                      <a:r>
                        <a:rPr kumimoji="1" lang="en-US" altLang="ja-JP" sz="1200" dirty="0" smtClean="0"/>
                        <a:t>82.8</a:t>
                      </a:r>
                      <a:endParaRPr kumimoji="1" lang="ja-JP" altLang="en-US" sz="1200" dirty="0"/>
                    </a:p>
                  </a:txBody>
                  <a:tcPr anchor="ctr"/>
                </a:tc>
                <a:extLst>
                  <a:ext uri="{0D108BD9-81ED-4DB2-BD59-A6C34878D82A}">
                    <a16:rowId xmlns:a16="http://schemas.microsoft.com/office/drawing/2014/main" val="4115681085"/>
                  </a:ext>
                </a:extLst>
              </a:tr>
              <a:tr h="267146">
                <a:tc>
                  <a:txBody>
                    <a:bodyPr/>
                    <a:lstStyle/>
                    <a:p>
                      <a:pPr algn="ctr"/>
                      <a:r>
                        <a:rPr kumimoji="1" lang="ja-JP" altLang="en-US" sz="1200" dirty="0" smtClean="0"/>
                        <a:t>４</a:t>
                      </a:r>
                      <a:endParaRPr kumimoji="1" lang="ja-JP" altLang="en-US" sz="1200" dirty="0"/>
                    </a:p>
                  </a:txBody>
                  <a:tcPr anchor="ctr"/>
                </a:tc>
                <a:tc>
                  <a:txBody>
                    <a:bodyPr/>
                    <a:lstStyle/>
                    <a:p>
                      <a:r>
                        <a:rPr kumimoji="1" lang="ja-JP" altLang="en-US" sz="1200" dirty="0" smtClean="0"/>
                        <a:t>フランス</a:t>
                      </a:r>
                      <a:endParaRPr kumimoji="1" lang="ja-JP" altLang="en-US" sz="1200" dirty="0"/>
                    </a:p>
                  </a:txBody>
                  <a:tcPr anchor="ctr"/>
                </a:tc>
                <a:tc>
                  <a:txBody>
                    <a:bodyPr/>
                    <a:lstStyle/>
                    <a:p>
                      <a:pPr algn="ctr"/>
                      <a:r>
                        <a:rPr kumimoji="1" lang="en-US" altLang="ja-JP" sz="1200" dirty="0" smtClean="0"/>
                        <a:t>81.5</a:t>
                      </a:r>
                      <a:endParaRPr kumimoji="1" lang="ja-JP" altLang="en-US" sz="1200" dirty="0"/>
                    </a:p>
                  </a:txBody>
                  <a:tcPr anchor="ctr"/>
                </a:tc>
                <a:extLst>
                  <a:ext uri="{0D108BD9-81ED-4DB2-BD59-A6C34878D82A}">
                    <a16:rowId xmlns:a16="http://schemas.microsoft.com/office/drawing/2014/main" val="2072378900"/>
                  </a:ext>
                </a:extLst>
              </a:tr>
              <a:tr h="267146">
                <a:tc>
                  <a:txBody>
                    <a:bodyPr/>
                    <a:lstStyle/>
                    <a:p>
                      <a:pPr algn="ctr"/>
                      <a:r>
                        <a:rPr kumimoji="1" lang="ja-JP" altLang="en-US" sz="1200" dirty="0" smtClean="0"/>
                        <a:t>５</a:t>
                      </a:r>
                      <a:endParaRPr kumimoji="1" lang="ja-JP" altLang="en-US" sz="1200" dirty="0"/>
                    </a:p>
                  </a:txBody>
                  <a:tcPr anchor="ctr"/>
                </a:tc>
                <a:tc>
                  <a:txBody>
                    <a:bodyPr/>
                    <a:lstStyle/>
                    <a:p>
                      <a:r>
                        <a:rPr kumimoji="1" lang="ja-JP" altLang="en-US" sz="1200" dirty="0" smtClean="0"/>
                        <a:t>オーストリア</a:t>
                      </a:r>
                      <a:endParaRPr kumimoji="1" lang="ja-JP" altLang="en-US" sz="1200" dirty="0"/>
                    </a:p>
                  </a:txBody>
                  <a:tcPr anchor="ctr"/>
                </a:tc>
                <a:tc>
                  <a:txBody>
                    <a:bodyPr/>
                    <a:lstStyle/>
                    <a:p>
                      <a:pPr algn="ctr"/>
                      <a:r>
                        <a:rPr kumimoji="1" lang="en-US" altLang="ja-JP" sz="1200" dirty="0" smtClean="0"/>
                        <a:t>81.1</a:t>
                      </a:r>
                      <a:endParaRPr kumimoji="1" lang="ja-JP" altLang="en-US" sz="1200" dirty="0"/>
                    </a:p>
                  </a:txBody>
                  <a:tcPr anchor="ctr"/>
                </a:tc>
                <a:extLst>
                  <a:ext uri="{0D108BD9-81ED-4DB2-BD59-A6C34878D82A}">
                    <a16:rowId xmlns:a16="http://schemas.microsoft.com/office/drawing/2014/main" val="4141010223"/>
                  </a:ext>
                </a:extLst>
              </a:tr>
              <a:tr h="267146">
                <a:tc>
                  <a:txBody>
                    <a:bodyPr/>
                    <a:lstStyle/>
                    <a:p>
                      <a:pPr algn="ctr"/>
                      <a:r>
                        <a:rPr kumimoji="1" lang="ja-JP" altLang="en-US" sz="1200" dirty="0" smtClean="0"/>
                        <a:t>６</a:t>
                      </a:r>
                      <a:endParaRPr kumimoji="1" lang="ja-JP" altLang="en-US" sz="1200" dirty="0"/>
                    </a:p>
                  </a:txBody>
                  <a:tcPr anchor="ctr"/>
                </a:tc>
                <a:tc>
                  <a:txBody>
                    <a:bodyPr/>
                    <a:lstStyle/>
                    <a:p>
                      <a:r>
                        <a:rPr kumimoji="1" lang="ja-JP" altLang="en-US" sz="1200" dirty="0" smtClean="0"/>
                        <a:t>ドイツ</a:t>
                      </a:r>
                      <a:endParaRPr kumimoji="1" lang="ja-JP" altLang="en-US" sz="1200" dirty="0"/>
                    </a:p>
                  </a:txBody>
                  <a:tcPr anchor="ctr"/>
                </a:tc>
                <a:tc>
                  <a:txBody>
                    <a:bodyPr/>
                    <a:lstStyle/>
                    <a:p>
                      <a:pPr algn="ctr"/>
                      <a:r>
                        <a:rPr kumimoji="1" lang="en-US" altLang="ja-JP" sz="1200" dirty="0" smtClean="0"/>
                        <a:t>81.1</a:t>
                      </a:r>
                      <a:endParaRPr kumimoji="1" lang="ja-JP" altLang="en-US" sz="1200" dirty="0"/>
                    </a:p>
                  </a:txBody>
                  <a:tcPr anchor="ctr"/>
                </a:tc>
                <a:extLst>
                  <a:ext uri="{0D108BD9-81ED-4DB2-BD59-A6C34878D82A}">
                    <a16:rowId xmlns:a16="http://schemas.microsoft.com/office/drawing/2014/main" val="3417304281"/>
                  </a:ext>
                </a:extLst>
              </a:tr>
              <a:tr h="267146">
                <a:tc>
                  <a:txBody>
                    <a:bodyPr/>
                    <a:lstStyle/>
                    <a:p>
                      <a:pPr algn="ctr"/>
                      <a:r>
                        <a:rPr kumimoji="1" lang="ja-JP" altLang="en-US" sz="1200" dirty="0" smtClean="0"/>
                        <a:t>７</a:t>
                      </a:r>
                      <a:endParaRPr kumimoji="1" lang="ja-JP" altLang="en-US" sz="1200" dirty="0"/>
                    </a:p>
                  </a:txBody>
                  <a:tcPr anchor="ctr"/>
                </a:tc>
                <a:tc>
                  <a:txBody>
                    <a:bodyPr/>
                    <a:lstStyle/>
                    <a:p>
                      <a:r>
                        <a:rPr kumimoji="1" lang="ja-JP" altLang="en-US" sz="1200" dirty="0" smtClean="0"/>
                        <a:t>チェコ</a:t>
                      </a:r>
                      <a:endParaRPr kumimoji="1" lang="ja-JP" altLang="en-US" sz="1200" dirty="0"/>
                    </a:p>
                  </a:txBody>
                  <a:tcPr anchor="ctr"/>
                </a:tc>
                <a:tc>
                  <a:txBody>
                    <a:bodyPr/>
                    <a:lstStyle/>
                    <a:p>
                      <a:pPr algn="ctr"/>
                      <a:r>
                        <a:rPr kumimoji="1" lang="en-US" altLang="ja-JP" sz="1200" dirty="0" smtClean="0"/>
                        <a:t>80.7</a:t>
                      </a:r>
                      <a:endParaRPr kumimoji="1" lang="ja-JP" altLang="en-US" sz="1200" dirty="0"/>
                    </a:p>
                  </a:txBody>
                  <a:tcPr anchor="ctr"/>
                </a:tc>
                <a:extLst>
                  <a:ext uri="{0D108BD9-81ED-4DB2-BD59-A6C34878D82A}">
                    <a16:rowId xmlns:a16="http://schemas.microsoft.com/office/drawing/2014/main" val="598356872"/>
                  </a:ext>
                </a:extLst>
              </a:tr>
              <a:tr h="267146">
                <a:tc>
                  <a:txBody>
                    <a:bodyPr/>
                    <a:lstStyle/>
                    <a:p>
                      <a:pPr algn="ctr"/>
                      <a:r>
                        <a:rPr kumimoji="1" lang="ja-JP" altLang="en-US" sz="1200" dirty="0" smtClean="0"/>
                        <a:t>８</a:t>
                      </a:r>
                      <a:endParaRPr kumimoji="1" lang="ja-JP" altLang="en-US" sz="1200" dirty="0"/>
                    </a:p>
                  </a:txBody>
                  <a:tcPr anchor="ctr"/>
                </a:tc>
                <a:tc>
                  <a:txBody>
                    <a:bodyPr/>
                    <a:lstStyle/>
                    <a:p>
                      <a:r>
                        <a:rPr kumimoji="1" lang="ja-JP" altLang="en-US" sz="1200" dirty="0" smtClean="0"/>
                        <a:t>ノルウェー</a:t>
                      </a:r>
                      <a:endParaRPr kumimoji="1" lang="ja-JP" altLang="en-US" sz="1200" dirty="0"/>
                    </a:p>
                  </a:txBody>
                  <a:tcPr anchor="ctr"/>
                </a:tc>
                <a:tc>
                  <a:txBody>
                    <a:bodyPr/>
                    <a:lstStyle/>
                    <a:p>
                      <a:pPr algn="ctr"/>
                      <a:r>
                        <a:rPr kumimoji="1" lang="en-US" altLang="ja-JP" sz="1200" dirty="0" smtClean="0"/>
                        <a:t>80.7</a:t>
                      </a:r>
                      <a:endParaRPr kumimoji="1" lang="ja-JP" altLang="en-US" sz="1200" dirty="0"/>
                    </a:p>
                  </a:txBody>
                  <a:tcPr anchor="ctr"/>
                </a:tc>
                <a:extLst>
                  <a:ext uri="{0D108BD9-81ED-4DB2-BD59-A6C34878D82A}">
                    <a16:rowId xmlns:a16="http://schemas.microsoft.com/office/drawing/2014/main" val="4026439131"/>
                  </a:ext>
                </a:extLst>
              </a:tr>
              <a:tr h="267146">
                <a:tc>
                  <a:txBody>
                    <a:bodyPr/>
                    <a:lstStyle/>
                    <a:p>
                      <a:pPr algn="ctr"/>
                      <a:r>
                        <a:rPr kumimoji="1" lang="ja-JP" altLang="en-US" sz="1200" dirty="0" smtClean="0"/>
                        <a:t>９</a:t>
                      </a:r>
                      <a:endParaRPr kumimoji="1" lang="ja-JP" altLang="en-US" sz="1200" dirty="0"/>
                    </a:p>
                  </a:txBody>
                  <a:tcPr anchor="ctr"/>
                </a:tc>
                <a:tc>
                  <a:txBody>
                    <a:bodyPr/>
                    <a:lstStyle/>
                    <a:p>
                      <a:r>
                        <a:rPr kumimoji="1" lang="ja-JP" altLang="en-US" sz="1200" dirty="0" smtClean="0"/>
                        <a:t>オランダ</a:t>
                      </a:r>
                      <a:endParaRPr kumimoji="1" lang="ja-JP" altLang="en-US" sz="1200" dirty="0"/>
                    </a:p>
                  </a:txBody>
                  <a:tcPr anchor="ctr"/>
                </a:tc>
                <a:tc>
                  <a:txBody>
                    <a:bodyPr/>
                    <a:lstStyle/>
                    <a:p>
                      <a:pPr algn="ctr"/>
                      <a:r>
                        <a:rPr kumimoji="1" lang="en-US" altLang="ja-JP" sz="1200" dirty="0" smtClean="0"/>
                        <a:t>80.4</a:t>
                      </a:r>
                      <a:endParaRPr kumimoji="1" lang="ja-JP" altLang="en-US" sz="1200" dirty="0"/>
                    </a:p>
                  </a:txBody>
                  <a:tcPr anchor="ctr"/>
                </a:tc>
                <a:extLst>
                  <a:ext uri="{0D108BD9-81ED-4DB2-BD59-A6C34878D82A}">
                    <a16:rowId xmlns:a16="http://schemas.microsoft.com/office/drawing/2014/main" val="4079222872"/>
                  </a:ext>
                </a:extLst>
              </a:tr>
              <a:tr h="267146">
                <a:tc>
                  <a:txBody>
                    <a:bodyPr/>
                    <a:lstStyle/>
                    <a:p>
                      <a:pPr algn="ctr"/>
                      <a:r>
                        <a:rPr kumimoji="1" lang="en-US" altLang="ja-JP" sz="1200" dirty="0" smtClean="0"/>
                        <a:t>10</a:t>
                      </a:r>
                      <a:endParaRPr kumimoji="1" lang="ja-JP" altLang="en-US" sz="1200" dirty="0"/>
                    </a:p>
                  </a:txBody>
                  <a:tcPr anchor="ctr"/>
                </a:tc>
                <a:tc>
                  <a:txBody>
                    <a:bodyPr/>
                    <a:lstStyle/>
                    <a:p>
                      <a:r>
                        <a:rPr kumimoji="1" lang="ja-JP" altLang="en-US" sz="1200" dirty="0" smtClean="0"/>
                        <a:t>エストニア</a:t>
                      </a:r>
                      <a:endParaRPr kumimoji="1" lang="ja-JP" altLang="en-US" sz="1200" dirty="0"/>
                    </a:p>
                  </a:txBody>
                  <a:tcPr anchor="ctr"/>
                </a:tc>
                <a:tc>
                  <a:txBody>
                    <a:bodyPr/>
                    <a:lstStyle/>
                    <a:p>
                      <a:pPr algn="ctr"/>
                      <a:r>
                        <a:rPr kumimoji="1" lang="en-US" altLang="ja-JP" sz="1200" dirty="0" smtClean="0"/>
                        <a:t>80.2</a:t>
                      </a:r>
                      <a:endParaRPr kumimoji="1" lang="ja-JP" altLang="en-US" sz="1200" dirty="0"/>
                    </a:p>
                  </a:txBody>
                  <a:tcPr anchor="ctr"/>
                </a:tc>
                <a:extLst>
                  <a:ext uri="{0D108BD9-81ED-4DB2-BD59-A6C34878D82A}">
                    <a16:rowId xmlns:a16="http://schemas.microsoft.com/office/drawing/2014/main" val="1623698966"/>
                  </a:ext>
                </a:extLst>
              </a:tr>
              <a:tr h="267146">
                <a:tc>
                  <a:txBody>
                    <a:bodyPr/>
                    <a:lstStyle/>
                    <a:p>
                      <a:pPr algn="ctr"/>
                      <a:r>
                        <a:rPr kumimoji="1" lang="en-US" altLang="ja-JP" sz="1200" dirty="0" smtClean="0"/>
                        <a:t>11</a:t>
                      </a:r>
                      <a:endParaRPr kumimoji="1" lang="ja-JP" altLang="en-US" sz="1200" dirty="0"/>
                    </a:p>
                  </a:txBody>
                  <a:tcPr anchor="ctr"/>
                </a:tc>
                <a:tc>
                  <a:txBody>
                    <a:bodyPr/>
                    <a:lstStyle/>
                    <a:p>
                      <a:r>
                        <a:rPr kumimoji="1" lang="ja-JP" altLang="en-US" sz="1050" dirty="0" smtClean="0"/>
                        <a:t>ニュージーランド</a:t>
                      </a:r>
                      <a:endParaRPr kumimoji="1" lang="ja-JP" altLang="en-US" sz="1050" dirty="0"/>
                    </a:p>
                  </a:txBody>
                  <a:tcPr anchor="ctr"/>
                </a:tc>
                <a:tc>
                  <a:txBody>
                    <a:bodyPr/>
                    <a:lstStyle/>
                    <a:p>
                      <a:pPr algn="ctr"/>
                      <a:r>
                        <a:rPr kumimoji="1" lang="en-US" altLang="ja-JP" sz="1200" dirty="0" smtClean="0"/>
                        <a:t>79.5</a:t>
                      </a:r>
                      <a:endParaRPr kumimoji="1" lang="ja-JP" altLang="en-US" sz="1200" dirty="0"/>
                    </a:p>
                  </a:txBody>
                  <a:tcPr anchor="ctr"/>
                </a:tc>
                <a:extLst>
                  <a:ext uri="{0D108BD9-81ED-4DB2-BD59-A6C34878D82A}">
                    <a16:rowId xmlns:a16="http://schemas.microsoft.com/office/drawing/2014/main" val="2941938319"/>
                  </a:ext>
                </a:extLst>
              </a:tr>
              <a:tr h="267146">
                <a:tc>
                  <a:txBody>
                    <a:bodyPr/>
                    <a:lstStyle/>
                    <a:p>
                      <a:pPr algn="ctr"/>
                      <a:r>
                        <a:rPr kumimoji="1" lang="en-US" altLang="ja-JP" sz="1200" dirty="0" smtClean="0"/>
                        <a:t>12</a:t>
                      </a:r>
                      <a:endParaRPr kumimoji="1" lang="ja-JP" altLang="en-US" sz="1200" dirty="0"/>
                    </a:p>
                  </a:txBody>
                  <a:tcPr anchor="ctr"/>
                </a:tc>
                <a:tc>
                  <a:txBody>
                    <a:bodyPr/>
                    <a:lstStyle/>
                    <a:p>
                      <a:r>
                        <a:rPr kumimoji="1" lang="ja-JP" altLang="en-US" sz="1200" dirty="0" smtClean="0"/>
                        <a:t>スロベニア</a:t>
                      </a:r>
                      <a:endParaRPr kumimoji="1" lang="ja-JP" altLang="en-US" sz="1200" dirty="0"/>
                    </a:p>
                  </a:txBody>
                  <a:tcPr anchor="ctr"/>
                </a:tc>
                <a:tc>
                  <a:txBody>
                    <a:bodyPr/>
                    <a:lstStyle/>
                    <a:p>
                      <a:pPr algn="ctr"/>
                      <a:r>
                        <a:rPr kumimoji="1" lang="en-US" altLang="ja-JP" sz="1200" dirty="0" smtClean="0"/>
                        <a:t>79.4</a:t>
                      </a:r>
                      <a:endParaRPr kumimoji="1" lang="ja-JP" altLang="en-US" sz="1200" dirty="0"/>
                    </a:p>
                  </a:txBody>
                  <a:tcPr anchor="ctr"/>
                </a:tc>
                <a:extLst>
                  <a:ext uri="{0D108BD9-81ED-4DB2-BD59-A6C34878D82A}">
                    <a16:rowId xmlns:a16="http://schemas.microsoft.com/office/drawing/2014/main" val="3733932455"/>
                  </a:ext>
                </a:extLst>
              </a:tr>
              <a:tr h="267146">
                <a:tc>
                  <a:txBody>
                    <a:bodyPr/>
                    <a:lstStyle/>
                    <a:p>
                      <a:pPr algn="ctr"/>
                      <a:r>
                        <a:rPr kumimoji="1" lang="en-US" altLang="ja-JP" sz="1200" dirty="0" smtClean="0"/>
                        <a:t>13</a:t>
                      </a:r>
                      <a:endParaRPr kumimoji="1" lang="ja-JP" altLang="en-US" sz="1200" dirty="0"/>
                    </a:p>
                  </a:txBody>
                  <a:tcPr anchor="ctr"/>
                </a:tc>
                <a:tc>
                  <a:txBody>
                    <a:bodyPr/>
                    <a:lstStyle/>
                    <a:p>
                      <a:r>
                        <a:rPr kumimoji="1" lang="ja-JP" altLang="en-US" sz="1200" dirty="0" smtClean="0"/>
                        <a:t>イギリス</a:t>
                      </a:r>
                      <a:endParaRPr kumimoji="1" lang="ja-JP" altLang="en-US" sz="1200" dirty="0"/>
                    </a:p>
                  </a:txBody>
                  <a:tcPr anchor="ctr"/>
                </a:tc>
                <a:tc>
                  <a:txBody>
                    <a:bodyPr/>
                    <a:lstStyle/>
                    <a:p>
                      <a:pPr algn="ctr"/>
                      <a:r>
                        <a:rPr kumimoji="1" lang="en-US" altLang="ja-JP" sz="1200" dirty="0" smtClean="0"/>
                        <a:t>79.4</a:t>
                      </a:r>
                      <a:endParaRPr kumimoji="1" lang="ja-JP" altLang="en-US" sz="1200" dirty="0"/>
                    </a:p>
                  </a:txBody>
                  <a:tcPr anchor="ctr"/>
                </a:tc>
                <a:extLst>
                  <a:ext uri="{0D108BD9-81ED-4DB2-BD59-A6C34878D82A}">
                    <a16:rowId xmlns:a16="http://schemas.microsoft.com/office/drawing/2014/main" val="2475457468"/>
                  </a:ext>
                </a:extLst>
              </a:tr>
              <a:tr h="267146">
                <a:tc>
                  <a:txBody>
                    <a:bodyPr/>
                    <a:lstStyle/>
                    <a:p>
                      <a:pPr algn="ctr"/>
                      <a:r>
                        <a:rPr kumimoji="1" lang="en-US" altLang="ja-JP" sz="1200" dirty="0" smtClean="0"/>
                        <a:t>14</a:t>
                      </a:r>
                      <a:endParaRPr kumimoji="1" lang="ja-JP" altLang="en-US" sz="1200" dirty="0"/>
                    </a:p>
                  </a:txBody>
                  <a:tcPr anchor="ctr">
                    <a:lnB w="28575" cap="flat" cmpd="sng" algn="ctr">
                      <a:solidFill>
                        <a:schemeClr val="tx1"/>
                      </a:solidFill>
                      <a:prstDash val="solid"/>
                      <a:round/>
                      <a:headEnd type="none" w="med" len="med"/>
                      <a:tailEnd type="none" w="med" len="med"/>
                    </a:lnB>
                  </a:tcPr>
                </a:tc>
                <a:tc>
                  <a:txBody>
                    <a:bodyPr/>
                    <a:lstStyle/>
                    <a:p>
                      <a:r>
                        <a:rPr kumimoji="1" lang="ja-JP" altLang="en-US" sz="1200" dirty="0" smtClean="0"/>
                        <a:t>アイルランド</a:t>
                      </a:r>
                      <a:endParaRPr kumimoji="1" lang="ja-JP" altLang="en-US" sz="1200" dirty="0"/>
                    </a:p>
                  </a:txBody>
                  <a:tcPr anchor="ctr">
                    <a:lnB w="28575" cap="flat" cmpd="sng" algn="ctr">
                      <a:solidFill>
                        <a:schemeClr val="tx1"/>
                      </a:solidFill>
                      <a:prstDash val="solid"/>
                      <a:round/>
                      <a:headEnd type="none" w="med" len="med"/>
                      <a:tailEnd type="none" w="med" len="med"/>
                    </a:lnB>
                  </a:tcPr>
                </a:tc>
                <a:tc>
                  <a:txBody>
                    <a:bodyPr/>
                    <a:lstStyle/>
                    <a:p>
                      <a:pPr algn="ctr"/>
                      <a:r>
                        <a:rPr kumimoji="1" lang="en-US" altLang="ja-JP" sz="1200" dirty="0" smtClean="0"/>
                        <a:t>79.2</a:t>
                      </a:r>
                      <a:endParaRPr kumimoji="1" lang="ja-JP" altLang="en-US" sz="1200" dirty="0"/>
                    </a:p>
                  </a:txBody>
                  <a:tcPr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453105"/>
                  </a:ext>
                </a:extLst>
              </a:tr>
              <a:tr h="267146">
                <a:tc>
                  <a:txBody>
                    <a:bodyPr/>
                    <a:lstStyle/>
                    <a:p>
                      <a:pPr algn="ctr"/>
                      <a:r>
                        <a:rPr kumimoji="1" lang="en-US" altLang="ja-JP" sz="1200" b="1" dirty="0" smtClean="0">
                          <a:solidFill>
                            <a:srgbClr val="FF0000"/>
                          </a:solidFill>
                        </a:rPr>
                        <a:t>15</a:t>
                      </a:r>
                      <a:endParaRPr kumimoji="1" lang="ja-JP" altLang="en-US" sz="1200" b="1" dirty="0">
                        <a:solidFill>
                          <a:srgbClr val="FF0000"/>
                        </a:solidFill>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200" b="1" dirty="0" smtClean="0">
                          <a:solidFill>
                            <a:srgbClr val="FF0000"/>
                          </a:solidFill>
                        </a:rPr>
                        <a:t>日本</a:t>
                      </a:r>
                      <a:endParaRPr kumimoji="1" lang="ja-JP" altLang="en-US" sz="1200" b="1" dirty="0">
                        <a:solidFill>
                          <a:srgbClr val="FF0000"/>
                        </a:solidFill>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en-US" altLang="ja-JP" sz="1200" b="1" dirty="0" smtClean="0">
                          <a:solidFill>
                            <a:srgbClr val="FF0000"/>
                          </a:solidFill>
                        </a:rPr>
                        <a:t>78.9</a:t>
                      </a:r>
                      <a:endParaRPr kumimoji="1" lang="ja-JP" altLang="en-US" sz="1200" b="1" dirty="0">
                        <a:solidFill>
                          <a:srgbClr val="FF00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2878044"/>
                  </a:ext>
                </a:extLst>
              </a:tr>
              <a:tr h="267146">
                <a:tc>
                  <a:txBody>
                    <a:bodyPr/>
                    <a:lstStyle/>
                    <a:p>
                      <a:pPr algn="ctr"/>
                      <a:r>
                        <a:rPr kumimoji="1" lang="en-US" altLang="ja-JP" sz="1200" dirty="0" smtClean="0"/>
                        <a:t>16</a:t>
                      </a:r>
                      <a:endParaRPr kumimoji="1" lang="ja-JP" altLang="en-US" sz="1200" dirty="0"/>
                    </a:p>
                  </a:txBody>
                  <a:tcPr anchor="ctr">
                    <a:lnT w="28575" cap="flat" cmpd="sng" algn="ctr">
                      <a:solidFill>
                        <a:schemeClr val="tx1"/>
                      </a:solidFill>
                      <a:prstDash val="solid"/>
                      <a:round/>
                      <a:headEnd type="none" w="med" len="med"/>
                      <a:tailEnd type="none" w="med" len="med"/>
                    </a:lnT>
                  </a:tcPr>
                </a:tc>
                <a:tc>
                  <a:txBody>
                    <a:bodyPr/>
                    <a:lstStyle/>
                    <a:p>
                      <a:r>
                        <a:rPr kumimoji="1" lang="ja-JP" altLang="en-US" sz="1200" dirty="0" smtClean="0"/>
                        <a:t>ベルギー</a:t>
                      </a:r>
                      <a:endParaRPr kumimoji="1" lang="ja-JP" altLang="en-US" sz="1200" dirty="0"/>
                    </a:p>
                  </a:txBody>
                  <a:tcPr anchor="ctr">
                    <a:lnT w="28575" cap="flat" cmpd="sng" algn="ctr">
                      <a:solidFill>
                        <a:schemeClr val="tx1"/>
                      </a:solidFill>
                      <a:prstDash val="solid"/>
                      <a:round/>
                      <a:headEnd type="none" w="med" len="med"/>
                      <a:tailEnd type="none" w="med" len="med"/>
                    </a:lnT>
                  </a:tcPr>
                </a:tc>
                <a:tc>
                  <a:txBody>
                    <a:bodyPr/>
                    <a:lstStyle/>
                    <a:p>
                      <a:pPr algn="ctr"/>
                      <a:r>
                        <a:rPr kumimoji="1" lang="en-US" altLang="ja-JP" sz="1200" dirty="0" smtClean="0"/>
                        <a:t>78.9</a:t>
                      </a:r>
                      <a:endParaRPr kumimoji="1" lang="ja-JP" altLang="en-US" sz="1200" dirty="0"/>
                    </a:p>
                  </a:txBody>
                  <a:tcPr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04629390"/>
                  </a:ext>
                </a:extLst>
              </a:tr>
              <a:tr h="267146">
                <a:tc>
                  <a:txBody>
                    <a:bodyPr/>
                    <a:lstStyle/>
                    <a:p>
                      <a:pPr algn="ctr"/>
                      <a:r>
                        <a:rPr kumimoji="1" lang="en-US" altLang="ja-JP" sz="1200" dirty="0" smtClean="0"/>
                        <a:t>17</a:t>
                      </a:r>
                      <a:endParaRPr kumimoji="1" lang="ja-JP" altLang="en-US" sz="1200" dirty="0"/>
                    </a:p>
                  </a:txBody>
                  <a:tcPr anchor="ctr"/>
                </a:tc>
                <a:tc>
                  <a:txBody>
                    <a:bodyPr/>
                    <a:lstStyle/>
                    <a:p>
                      <a:r>
                        <a:rPr kumimoji="1" lang="ja-JP" altLang="en-US" sz="1200" dirty="0" smtClean="0"/>
                        <a:t>スイス</a:t>
                      </a:r>
                      <a:endParaRPr kumimoji="1" lang="ja-JP" altLang="en-US" sz="1200" dirty="0"/>
                    </a:p>
                  </a:txBody>
                  <a:tcPr anchor="ctr"/>
                </a:tc>
                <a:tc>
                  <a:txBody>
                    <a:bodyPr/>
                    <a:lstStyle/>
                    <a:p>
                      <a:pPr algn="ctr"/>
                      <a:r>
                        <a:rPr kumimoji="1" lang="en-US" altLang="ja-JP" sz="1200" dirty="0" smtClean="0"/>
                        <a:t>78.8</a:t>
                      </a:r>
                      <a:endParaRPr kumimoji="1" lang="ja-JP" altLang="en-US" sz="1200" dirty="0"/>
                    </a:p>
                  </a:txBody>
                  <a:tcPr anchor="ctr"/>
                </a:tc>
                <a:extLst>
                  <a:ext uri="{0D108BD9-81ED-4DB2-BD59-A6C34878D82A}">
                    <a16:rowId xmlns:a16="http://schemas.microsoft.com/office/drawing/2014/main" val="2473264146"/>
                  </a:ext>
                </a:extLst>
              </a:tr>
              <a:tr h="267146">
                <a:tc>
                  <a:txBody>
                    <a:bodyPr/>
                    <a:lstStyle/>
                    <a:p>
                      <a:pPr algn="ctr"/>
                      <a:r>
                        <a:rPr kumimoji="1" lang="en-US" altLang="ja-JP" sz="1200" dirty="0" smtClean="0"/>
                        <a:t>18</a:t>
                      </a:r>
                      <a:endParaRPr kumimoji="1" lang="ja-JP" altLang="en-US" sz="1200" dirty="0"/>
                    </a:p>
                  </a:txBody>
                  <a:tcPr anchor="ctr"/>
                </a:tc>
                <a:tc>
                  <a:txBody>
                    <a:bodyPr/>
                    <a:lstStyle/>
                    <a:p>
                      <a:r>
                        <a:rPr kumimoji="1" lang="ja-JP" altLang="en-US" sz="1200" dirty="0" smtClean="0"/>
                        <a:t>韓国</a:t>
                      </a:r>
                      <a:endParaRPr kumimoji="1" lang="ja-JP" altLang="en-US" sz="1200" dirty="0"/>
                    </a:p>
                  </a:txBody>
                  <a:tcPr anchor="ctr"/>
                </a:tc>
                <a:tc>
                  <a:txBody>
                    <a:bodyPr/>
                    <a:lstStyle/>
                    <a:p>
                      <a:pPr algn="ctr"/>
                      <a:r>
                        <a:rPr kumimoji="1" lang="en-US" altLang="ja-JP" sz="1200" dirty="0" smtClean="0"/>
                        <a:t>78.3</a:t>
                      </a:r>
                      <a:endParaRPr kumimoji="1" lang="ja-JP" altLang="en-US" sz="1200" dirty="0"/>
                    </a:p>
                  </a:txBody>
                  <a:tcPr anchor="ctr"/>
                </a:tc>
                <a:extLst>
                  <a:ext uri="{0D108BD9-81ED-4DB2-BD59-A6C34878D82A}">
                    <a16:rowId xmlns:a16="http://schemas.microsoft.com/office/drawing/2014/main" val="3292551605"/>
                  </a:ext>
                </a:extLst>
              </a:tr>
              <a:tr h="267146">
                <a:tc>
                  <a:txBody>
                    <a:bodyPr/>
                    <a:lstStyle/>
                    <a:p>
                      <a:pPr algn="ctr"/>
                      <a:r>
                        <a:rPr kumimoji="1" lang="en-US" altLang="ja-JP" sz="1200" dirty="0" smtClean="0"/>
                        <a:t>19</a:t>
                      </a:r>
                      <a:endParaRPr kumimoji="1" lang="ja-JP" altLang="en-US" sz="1200" dirty="0"/>
                    </a:p>
                  </a:txBody>
                  <a:tcPr anchor="ctr"/>
                </a:tc>
                <a:tc>
                  <a:txBody>
                    <a:bodyPr/>
                    <a:lstStyle/>
                    <a:p>
                      <a:r>
                        <a:rPr kumimoji="1" lang="ja-JP" altLang="en-US" sz="1200" dirty="0" smtClean="0"/>
                        <a:t>アイルランド</a:t>
                      </a:r>
                      <a:endParaRPr kumimoji="1" lang="ja-JP" altLang="en-US" sz="1200" dirty="0"/>
                    </a:p>
                  </a:txBody>
                  <a:tcPr anchor="ctr"/>
                </a:tc>
                <a:tc>
                  <a:txBody>
                    <a:bodyPr/>
                    <a:lstStyle/>
                    <a:p>
                      <a:pPr algn="ctr"/>
                      <a:r>
                        <a:rPr kumimoji="1" lang="en-US" altLang="ja-JP" sz="1200" dirty="0" smtClean="0"/>
                        <a:t>78.2</a:t>
                      </a:r>
                      <a:endParaRPr kumimoji="1" lang="ja-JP" altLang="en-US" sz="1200" dirty="0"/>
                    </a:p>
                  </a:txBody>
                  <a:tcPr anchor="ctr"/>
                </a:tc>
                <a:extLst>
                  <a:ext uri="{0D108BD9-81ED-4DB2-BD59-A6C34878D82A}">
                    <a16:rowId xmlns:a16="http://schemas.microsoft.com/office/drawing/2014/main" val="325666014"/>
                  </a:ext>
                </a:extLst>
              </a:tr>
              <a:tr h="267146">
                <a:tc>
                  <a:txBody>
                    <a:bodyPr/>
                    <a:lstStyle/>
                    <a:p>
                      <a:pPr algn="ctr"/>
                      <a:r>
                        <a:rPr kumimoji="1" lang="en-US" altLang="ja-JP" sz="1200" dirty="0" smtClean="0"/>
                        <a:t>20</a:t>
                      </a:r>
                      <a:endParaRPr kumimoji="1" lang="ja-JP" altLang="en-US" sz="1200" dirty="0"/>
                    </a:p>
                  </a:txBody>
                  <a:tcPr anchor="ctr"/>
                </a:tc>
                <a:tc>
                  <a:txBody>
                    <a:bodyPr/>
                    <a:lstStyle/>
                    <a:p>
                      <a:r>
                        <a:rPr kumimoji="1" lang="ja-JP" altLang="en-US" sz="1200" dirty="0" smtClean="0"/>
                        <a:t>カナダ</a:t>
                      </a:r>
                      <a:endParaRPr kumimoji="1" lang="ja-JP" altLang="en-US" sz="1200" dirty="0"/>
                    </a:p>
                  </a:txBody>
                  <a:tcPr anchor="ctr"/>
                </a:tc>
                <a:tc>
                  <a:txBody>
                    <a:bodyPr/>
                    <a:lstStyle/>
                    <a:p>
                      <a:pPr algn="ctr"/>
                      <a:r>
                        <a:rPr kumimoji="1" lang="en-US" altLang="ja-JP" sz="1200" dirty="0" smtClean="0"/>
                        <a:t>77.9</a:t>
                      </a:r>
                      <a:endParaRPr kumimoji="1" lang="ja-JP" altLang="en-US" sz="1200" dirty="0"/>
                    </a:p>
                  </a:txBody>
                  <a:tcPr anchor="ctr"/>
                </a:tc>
                <a:extLst>
                  <a:ext uri="{0D108BD9-81ED-4DB2-BD59-A6C34878D82A}">
                    <a16:rowId xmlns:a16="http://schemas.microsoft.com/office/drawing/2014/main" val="1293322776"/>
                  </a:ext>
                </a:extLst>
              </a:tr>
            </a:tbl>
          </a:graphicData>
        </a:graphic>
      </p:graphicFrame>
      <p:sp>
        <p:nvSpPr>
          <p:cNvPr id="10" name="テキスト ボックス 9"/>
          <p:cNvSpPr txBox="1"/>
          <p:nvPr/>
        </p:nvSpPr>
        <p:spPr>
          <a:xfrm>
            <a:off x="81260" y="638560"/>
            <a:ext cx="1082348" cy="307777"/>
          </a:xfrm>
          <a:prstGeom prst="rect">
            <a:avLst/>
          </a:prstGeom>
          <a:noFill/>
        </p:spPr>
        <p:txBody>
          <a:bodyPr wrap="none" rtlCol="0">
            <a:spAutoFit/>
          </a:bodyPr>
          <a:lstStyle/>
          <a:p>
            <a:r>
              <a:rPr kumimoji="1" lang="ja-JP" altLang="en-US" sz="1400" dirty="0" smtClean="0"/>
              <a:t>２０１９年</a:t>
            </a:r>
            <a:endParaRPr kumimoji="1" lang="ja-JP" altLang="en-US" sz="1400" dirty="0"/>
          </a:p>
        </p:txBody>
      </p:sp>
      <p:graphicFrame>
        <p:nvGraphicFramePr>
          <p:cNvPr id="12" name="表 11"/>
          <p:cNvGraphicFramePr>
            <a:graphicFrameLocks noGrp="1"/>
          </p:cNvGraphicFramePr>
          <p:nvPr>
            <p:extLst>
              <p:ext uri="{D42A27DB-BD31-4B8C-83A1-F6EECF244321}">
                <p14:modId xmlns:p14="http://schemas.microsoft.com/office/powerpoint/2010/main" val="242509297"/>
              </p:ext>
            </p:extLst>
          </p:nvPr>
        </p:nvGraphicFramePr>
        <p:xfrm>
          <a:off x="2731662" y="888272"/>
          <a:ext cx="2194275" cy="5699760"/>
        </p:xfrm>
        <a:graphic>
          <a:graphicData uri="http://schemas.openxmlformats.org/drawingml/2006/table">
            <a:tbl>
              <a:tblPr firstRow="1" bandRow="1">
                <a:tableStyleId>{93296810-A885-4BE3-A3E7-6D5BEEA58F35}</a:tableStyleId>
              </a:tblPr>
              <a:tblGrid>
                <a:gridCol w="396000">
                  <a:extLst>
                    <a:ext uri="{9D8B030D-6E8A-4147-A177-3AD203B41FA5}">
                      <a16:colId xmlns:a16="http://schemas.microsoft.com/office/drawing/2014/main" val="1482000897"/>
                    </a:ext>
                  </a:extLst>
                </a:gridCol>
                <a:gridCol w="1258143">
                  <a:extLst>
                    <a:ext uri="{9D8B030D-6E8A-4147-A177-3AD203B41FA5}">
                      <a16:colId xmlns:a16="http://schemas.microsoft.com/office/drawing/2014/main" val="1771672345"/>
                    </a:ext>
                  </a:extLst>
                </a:gridCol>
                <a:gridCol w="540132">
                  <a:extLst>
                    <a:ext uri="{9D8B030D-6E8A-4147-A177-3AD203B41FA5}">
                      <a16:colId xmlns:a16="http://schemas.microsoft.com/office/drawing/2014/main" val="3923809610"/>
                    </a:ext>
                  </a:extLst>
                </a:gridCol>
              </a:tblGrid>
              <a:tr h="200022">
                <a:tc>
                  <a:txBody>
                    <a:bodyPr/>
                    <a:lstStyle/>
                    <a:p>
                      <a:pPr algn="ctr"/>
                      <a:r>
                        <a:rPr kumimoji="1" lang="ja-JP" altLang="en-US" sz="800" dirty="0" smtClean="0"/>
                        <a:t>順位</a:t>
                      </a:r>
                      <a:endParaRPr kumimoji="1" lang="ja-JP" altLang="en-US" sz="800" dirty="0"/>
                    </a:p>
                  </a:txBody>
                  <a:tcPr anchor="ctr"/>
                </a:tc>
                <a:tc>
                  <a:txBody>
                    <a:bodyPr/>
                    <a:lstStyle/>
                    <a:p>
                      <a:pPr algn="ctr"/>
                      <a:r>
                        <a:rPr kumimoji="1" lang="ja-JP" altLang="en-US" sz="800" dirty="0" smtClean="0"/>
                        <a:t>国名</a:t>
                      </a:r>
                      <a:endParaRPr kumimoji="1" lang="ja-JP" altLang="en-US" sz="800" dirty="0"/>
                    </a:p>
                  </a:txBody>
                  <a:tcPr anchor="ctr"/>
                </a:tc>
                <a:tc>
                  <a:txBody>
                    <a:bodyPr/>
                    <a:lstStyle/>
                    <a:p>
                      <a:pPr algn="ctr"/>
                      <a:r>
                        <a:rPr kumimoji="1" lang="ja-JP" altLang="en-US" sz="800" dirty="0" smtClean="0"/>
                        <a:t>スコア</a:t>
                      </a:r>
                      <a:endParaRPr kumimoji="1" lang="ja-JP" altLang="en-US" sz="800" dirty="0"/>
                    </a:p>
                  </a:txBody>
                  <a:tcPr anchor="ctr"/>
                </a:tc>
                <a:extLst>
                  <a:ext uri="{0D108BD9-81ED-4DB2-BD59-A6C34878D82A}">
                    <a16:rowId xmlns:a16="http://schemas.microsoft.com/office/drawing/2014/main" val="2186887047"/>
                  </a:ext>
                </a:extLst>
              </a:tr>
              <a:tr h="266939">
                <a:tc>
                  <a:txBody>
                    <a:bodyPr/>
                    <a:lstStyle/>
                    <a:p>
                      <a:pPr algn="ctr"/>
                      <a:r>
                        <a:rPr kumimoji="1" lang="ja-JP" altLang="en-US" sz="1200" dirty="0" smtClean="0"/>
                        <a:t>１</a:t>
                      </a:r>
                      <a:endParaRPr kumimoji="1" lang="en-US" altLang="ja-JP" sz="1200" dirty="0" smtClean="0"/>
                    </a:p>
                  </a:txBody>
                  <a:tcPr anchor="ctr"/>
                </a:tc>
                <a:tc>
                  <a:txBody>
                    <a:bodyPr/>
                    <a:lstStyle/>
                    <a:p>
                      <a:r>
                        <a:rPr kumimoji="1" lang="ja-JP" altLang="en-US" sz="1200" dirty="0" smtClean="0"/>
                        <a:t>スウェーデン</a:t>
                      </a:r>
                      <a:endParaRPr kumimoji="1" lang="ja-JP" altLang="en-US" sz="1200" dirty="0"/>
                    </a:p>
                  </a:txBody>
                  <a:tcPr anchor="ctr"/>
                </a:tc>
                <a:tc>
                  <a:txBody>
                    <a:bodyPr/>
                    <a:lstStyle/>
                    <a:p>
                      <a:pPr algn="ctr"/>
                      <a:r>
                        <a:rPr kumimoji="1" lang="en-US" altLang="ja-JP" sz="1200" dirty="0" smtClean="0"/>
                        <a:t>84.7</a:t>
                      </a:r>
                      <a:endParaRPr kumimoji="1" lang="ja-JP" altLang="en-US" sz="1200" dirty="0"/>
                    </a:p>
                  </a:txBody>
                  <a:tcPr anchor="ctr"/>
                </a:tc>
                <a:extLst>
                  <a:ext uri="{0D108BD9-81ED-4DB2-BD59-A6C34878D82A}">
                    <a16:rowId xmlns:a16="http://schemas.microsoft.com/office/drawing/2014/main" val="2584904070"/>
                  </a:ext>
                </a:extLst>
              </a:tr>
              <a:tr h="266939">
                <a:tc>
                  <a:txBody>
                    <a:bodyPr/>
                    <a:lstStyle/>
                    <a:p>
                      <a:pPr algn="ctr"/>
                      <a:r>
                        <a:rPr kumimoji="1" lang="ja-JP" altLang="en-US" sz="1200" dirty="0" smtClean="0"/>
                        <a:t>２</a:t>
                      </a:r>
                      <a:endParaRPr kumimoji="1" lang="ja-JP" altLang="en-US" sz="1200" dirty="0"/>
                    </a:p>
                  </a:txBody>
                  <a:tcPr anchor="ctr"/>
                </a:tc>
                <a:tc>
                  <a:txBody>
                    <a:bodyPr/>
                    <a:lstStyle/>
                    <a:p>
                      <a:r>
                        <a:rPr kumimoji="1" lang="ja-JP" altLang="en-US" sz="1200" dirty="0" smtClean="0"/>
                        <a:t>デンマーク</a:t>
                      </a:r>
                      <a:endParaRPr kumimoji="1" lang="ja-JP" altLang="en-US" sz="1200" dirty="0"/>
                    </a:p>
                  </a:txBody>
                  <a:tcPr anchor="ctr"/>
                </a:tc>
                <a:tc>
                  <a:txBody>
                    <a:bodyPr/>
                    <a:lstStyle/>
                    <a:p>
                      <a:pPr algn="ctr"/>
                      <a:r>
                        <a:rPr kumimoji="1" lang="en-US" altLang="ja-JP" sz="1200" dirty="0" smtClean="0"/>
                        <a:t>84.6</a:t>
                      </a:r>
                      <a:endParaRPr kumimoji="1" lang="ja-JP" altLang="en-US" sz="1200" dirty="0"/>
                    </a:p>
                  </a:txBody>
                  <a:tcPr anchor="ctr"/>
                </a:tc>
                <a:extLst>
                  <a:ext uri="{0D108BD9-81ED-4DB2-BD59-A6C34878D82A}">
                    <a16:rowId xmlns:a16="http://schemas.microsoft.com/office/drawing/2014/main" val="308662215"/>
                  </a:ext>
                </a:extLst>
              </a:tr>
              <a:tr h="266939">
                <a:tc>
                  <a:txBody>
                    <a:bodyPr/>
                    <a:lstStyle/>
                    <a:p>
                      <a:pPr algn="ctr"/>
                      <a:r>
                        <a:rPr kumimoji="1" lang="ja-JP" altLang="en-US" sz="1200" dirty="0" smtClean="0"/>
                        <a:t>３</a:t>
                      </a:r>
                      <a:endParaRPr kumimoji="1" lang="ja-JP" altLang="en-US" sz="1200" dirty="0"/>
                    </a:p>
                  </a:txBody>
                  <a:tcPr anchor="ctr"/>
                </a:tc>
                <a:tc>
                  <a:txBody>
                    <a:bodyPr/>
                    <a:lstStyle/>
                    <a:p>
                      <a:r>
                        <a:rPr kumimoji="1" lang="ja-JP" altLang="en-US" sz="1200" dirty="0" smtClean="0"/>
                        <a:t>フィンランド</a:t>
                      </a:r>
                      <a:endParaRPr kumimoji="1" lang="ja-JP" altLang="en-US" sz="1200" dirty="0"/>
                    </a:p>
                  </a:txBody>
                  <a:tcPr anchor="ctr"/>
                </a:tc>
                <a:tc>
                  <a:txBody>
                    <a:bodyPr/>
                    <a:lstStyle/>
                    <a:p>
                      <a:pPr algn="ctr"/>
                      <a:r>
                        <a:rPr kumimoji="1" lang="en-US" altLang="ja-JP" sz="1200" dirty="0" smtClean="0"/>
                        <a:t>83.8</a:t>
                      </a:r>
                      <a:endParaRPr kumimoji="1" lang="ja-JP" altLang="en-US" sz="1200" dirty="0"/>
                    </a:p>
                  </a:txBody>
                  <a:tcPr anchor="ctr"/>
                </a:tc>
                <a:extLst>
                  <a:ext uri="{0D108BD9-81ED-4DB2-BD59-A6C34878D82A}">
                    <a16:rowId xmlns:a16="http://schemas.microsoft.com/office/drawing/2014/main" val="4115681085"/>
                  </a:ext>
                </a:extLst>
              </a:tr>
              <a:tr h="266939">
                <a:tc>
                  <a:txBody>
                    <a:bodyPr/>
                    <a:lstStyle/>
                    <a:p>
                      <a:pPr algn="ctr"/>
                      <a:r>
                        <a:rPr kumimoji="1" lang="ja-JP" altLang="en-US" sz="1200" dirty="0" smtClean="0"/>
                        <a:t>４</a:t>
                      </a:r>
                      <a:endParaRPr kumimoji="1" lang="ja-JP" altLang="en-US" sz="1200" dirty="0"/>
                    </a:p>
                  </a:txBody>
                  <a:tcPr anchor="ctr"/>
                </a:tc>
                <a:tc>
                  <a:txBody>
                    <a:bodyPr/>
                    <a:lstStyle/>
                    <a:p>
                      <a:r>
                        <a:rPr kumimoji="1" lang="ja-JP" altLang="en-US" sz="1200" dirty="0" smtClean="0"/>
                        <a:t>フランス</a:t>
                      </a:r>
                      <a:endParaRPr kumimoji="1" lang="ja-JP" altLang="en-US" sz="1200" dirty="0"/>
                    </a:p>
                  </a:txBody>
                  <a:tcPr anchor="ctr"/>
                </a:tc>
                <a:tc>
                  <a:txBody>
                    <a:bodyPr/>
                    <a:lstStyle/>
                    <a:p>
                      <a:pPr algn="ctr"/>
                      <a:r>
                        <a:rPr kumimoji="1" lang="en-US" altLang="ja-JP" sz="1200" dirty="0" smtClean="0"/>
                        <a:t>81.1</a:t>
                      </a:r>
                      <a:endParaRPr kumimoji="1" lang="ja-JP" altLang="en-US" sz="1200" dirty="0"/>
                    </a:p>
                  </a:txBody>
                  <a:tcPr anchor="ctr"/>
                </a:tc>
                <a:extLst>
                  <a:ext uri="{0D108BD9-81ED-4DB2-BD59-A6C34878D82A}">
                    <a16:rowId xmlns:a16="http://schemas.microsoft.com/office/drawing/2014/main" val="2072378900"/>
                  </a:ext>
                </a:extLst>
              </a:tr>
              <a:tr h="266939">
                <a:tc>
                  <a:txBody>
                    <a:bodyPr/>
                    <a:lstStyle/>
                    <a:p>
                      <a:pPr algn="ctr"/>
                      <a:r>
                        <a:rPr kumimoji="1" lang="ja-JP" altLang="en-US" sz="1200" dirty="0" smtClean="0"/>
                        <a:t>５</a:t>
                      </a:r>
                      <a:endParaRPr kumimoji="1" lang="ja-JP" altLang="en-US" sz="1200" dirty="0"/>
                    </a:p>
                  </a:txBody>
                  <a:tcPr anchor="ctr"/>
                </a:tc>
                <a:tc>
                  <a:txBody>
                    <a:bodyPr/>
                    <a:lstStyle/>
                    <a:p>
                      <a:r>
                        <a:rPr kumimoji="1" lang="ja-JP" altLang="en-US" sz="1200" dirty="0" smtClean="0"/>
                        <a:t>ドイツ</a:t>
                      </a:r>
                      <a:endParaRPr kumimoji="1" lang="ja-JP" altLang="en-US" sz="1200" dirty="0"/>
                    </a:p>
                  </a:txBody>
                  <a:tcPr anchor="ctr"/>
                </a:tc>
                <a:tc>
                  <a:txBody>
                    <a:bodyPr/>
                    <a:lstStyle/>
                    <a:p>
                      <a:pPr algn="ctr"/>
                      <a:r>
                        <a:rPr kumimoji="1" lang="en-US" altLang="ja-JP" sz="1200" dirty="0" smtClean="0"/>
                        <a:t>80.8</a:t>
                      </a:r>
                      <a:endParaRPr kumimoji="1" lang="ja-JP" altLang="en-US" sz="1200" dirty="0"/>
                    </a:p>
                  </a:txBody>
                  <a:tcPr anchor="ctr"/>
                </a:tc>
                <a:extLst>
                  <a:ext uri="{0D108BD9-81ED-4DB2-BD59-A6C34878D82A}">
                    <a16:rowId xmlns:a16="http://schemas.microsoft.com/office/drawing/2014/main" val="2337457612"/>
                  </a:ext>
                </a:extLst>
              </a:tr>
              <a:tr h="266939">
                <a:tc>
                  <a:txBody>
                    <a:bodyPr/>
                    <a:lstStyle/>
                    <a:p>
                      <a:pPr algn="ctr"/>
                      <a:r>
                        <a:rPr kumimoji="1" lang="ja-JP" altLang="en-US" sz="1200" dirty="0" smtClean="0"/>
                        <a:t>６</a:t>
                      </a:r>
                      <a:endParaRPr kumimoji="1" lang="ja-JP" altLang="en-US" sz="1200" dirty="0"/>
                    </a:p>
                  </a:txBody>
                  <a:tcPr anchor="ctr"/>
                </a:tc>
                <a:tc>
                  <a:txBody>
                    <a:bodyPr/>
                    <a:lstStyle/>
                    <a:p>
                      <a:r>
                        <a:rPr kumimoji="1" lang="ja-JP" altLang="en-US" sz="1200" dirty="0" smtClean="0"/>
                        <a:t>ノルウェー</a:t>
                      </a:r>
                      <a:endParaRPr kumimoji="1" lang="ja-JP" altLang="en-US" sz="1200" dirty="0"/>
                    </a:p>
                  </a:txBody>
                  <a:tcPr anchor="ctr"/>
                </a:tc>
                <a:tc>
                  <a:txBody>
                    <a:bodyPr/>
                    <a:lstStyle/>
                    <a:p>
                      <a:pPr algn="ctr"/>
                      <a:r>
                        <a:rPr kumimoji="1" lang="en-US" altLang="ja-JP" sz="1200" dirty="0" smtClean="0"/>
                        <a:t>80.8</a:t>
                      </a:r>
                      <a:endParaRPr kumimoji="1" lang="ja-JP" altLang="en-US" sz="1200" dirty="0"/>
                    </a:p>
                  </a:txBody>
                  <a:tcPr anchor="ctr"/>
                </a:tc>
                <a:extLst>
                  <a:ext uri="{0D108BD9-81ED-4DB2-BD59-A6C34878D82A}">
                    <a16:rowId xmlns:a16="http://schemas.microsoft.com/office/drawing/2014/main" val="3417304281"/>
                  </a:ext>
                </a:extLst>
              </a:tr>
              <a:tr h="266939">
                <a:tc>
                  <a:txBody>
                    <a:bodyPr/>
                    <a:lstStyle/>
                    <a:p>
                      <a:pPr algn="ctr"/>
                      <a:r>
                        <a:rPr kumimoji="1" lang="ja-JP" altLang="en-US" sz="1200" dirty="0" smtClean="0"/>
                        <a:t>７</a:t>
                      </a:r>
                      <a:endParaRPr kumimoji="1" lang="ja-JP" altLang="en-US" sz="1200" dirty="0"/>
                    </a:p>
                  </a:txBody>
                  <a:tcPr anchor="ctr"/>
                </a:tc>
                <a:tc>
                  <a:txBody>
                    <a:bodyPr/>
                    <a:lstStyle/>
                    <a:p>
                      <a:r>
                        <a:rPr kumimoji="1" lang="ja-JP" altLang="en-US" sz="1200" dirty="0" smtClean="0"/>
                        <a:t>オーストリア</a:t>
                      </a:r>
                      <a:endParaRPr kumimoji="1" lang="ja-JP" altLang="en-US" sz="1200" dirty="0"/>
                    </a:p>
                  </a:txBody>
                  <a:tcPr anchor="ctr"/>
                </a:tc>
                <a:tc>
                  <a:txBody>
                    <a:bodyPr/>
                    <a:lstStyle/>
                    <a:p>
                      <a:pPr algn="ctr"/>
                      <a:r>
                        <a:rPr kumimoji="1" lang="en-US" altLang="ja-JP" sz="1200" dirty="0" smtClean="0"/>
                        <a:t>80.7</a:t>
                      </a:r>
                      <a:endParaRPr kumimoji="1" lang="ja-JP" altLang="en-US" sz="1200" dirty="0"/>
                    </a:p>
                  </a:txBody>
                  <a:tcPr anchor="ctr"/>
                </a:tc>
                <a:extLst>
                  <a:ext uri="{0D108BD9-81ED-4DB2-BD59-A6C34878D82A}">
                    <a16:rowId xmlns:a16="http://schemas.microsoft.com/office/drawing/2014/main" val="598356872"/>
                  </a:ext>
                </a:extLst>
              </a:tr>
              <a:tr h="266939">
                <a:tc>
                  <a:txBody>
                    <a:bodyPr/>
                    <a:lstStyle/>
                    <a:p>
                      <a:pPr algn="ctr"/>
                      <a:r>
                        <a:rPr kumimoji="1" lang="ja-JP" altLang="en-US" sz="1200" dirty="0" smtClean="0"/>
                        <a:t>８</a:t>
                      </a:r>
                      <a:endParaRPr kumimoji="1" lang="ja-JP" altLang="en-US" sz="1200" dirty="0"/>
                    </a:p>
                  </a:txBody>
                  <a:tcPr anchor="ctr"/>
                </a:tc>
                <a:tc>
                  <a:txBody>
                    <a:bodyPr/>
                    <a:lstStyle/>
                    <a:p>
                      <a:r>
                        <a:rPr kumimoji="1" lang="ja-JP" altLang="en-US" sz="1200" dirty="0" smtClean="0"/>
                        <a:t>チェコ</a:t>
                      </a:r>
                      <a:endParaRPr kumimoji="1" lang="ja-JP" altLang="en-US" sz="1200" dirty="0"/>
                    </a:p>
                  </a:txBody>
                  <a:tcPr anchor="ctr"/>
                </a:tc>
                <a:tc>
                  <a:txBody>
                    <a:bodyPr/>
                    <a:lstStyle/>
                    <a:p>
                      <a:pPr algn="ctr"/>
                      <a:r>
                        <a:rPr kumimoji="1" lang="en-US" altLang="ja-JP" sz="1200" dirty="0" smtClean="0"/>
                        <a:t>80.6</a:t>
                      </a:r>
                      <a:endParaRPr kumimoji="1" lang="ja-JP" altLang="en-US" sz="1200" dirty="0"/>
                    </a:p>
                  </a:txBody>
                  <a:tcPr anchor="ctr"/>
                </a:tc>
                <a:extLst>
                  <a:ext uri="{0D108BD9-81ED-4DB2-BD59-A6C34878D82A}">
                    <a16:rowId xmlns:a16="http://schemas.microsoft.com/office/drawing/2014/main" val="4026439131"/>
                  </a:ext>
                </a:extLst>
              </a:tr>
              <a:tr h="266939">
                <a:tc>
                  <a:txBody>
                    <a:bodyPr/>
                    <a:lstStyle/>
                    <a:p>
                      <a:pPr algn="ctr"/>
                      <a:r>
                        <a:rPr kumimoji="1" lang="ja-JP" altLang="en-US" sz="1200" dirty="0" smtClean="0"/>
                        <a:t>９</a:t>
                      </a:r>
                      <a:endParaRPr kumimoji="1" lang="ja-JP" altLang="en-US" sz="1200" dirty="0"/>
                    </a:p>
                  </a:txBody>
                  <a:tcPr anchor="ctr"/>
                </a:tc>
                <a:tc>
                  <a:txBody>
                    <a:bodyPr/>
                    <a:lstStyle/>
                    <a:p>
                      <a:r>
                        <a:rPr kumimoji="1" lang="ja-JP" altLang="en-US" sz="1200" dirty="0" smtClean="0"/>
                        <a:t>オランダ</a:t>
                      </a:r>
                      <a:endParaRPr kumimoji="1" lang="ja-JP" altLang="en-US" sz="1200" dirty="0"/>
                    </a:p>
                  </a:txBody>
                  <a:tcPr anchor="ctr"/>
                </a:tc>
                <a:tc>
                  <a:txBody>
                    <a:bodyPr/>
                    <a:lstStyle/>
                    <a:p>
                      <a:pPr algn="ctr"/>
                      <a:r>
                        <a:rPr kumimoji="1" lang="en-US" altLang="ja-JP" sz="1200" dirty="0" smtClean="0"/>
                        <a:t>80.4</a:t>
                      </a:r>
                      <a:endParaRPr kumimoji="1" lang="ja-JP" altLang="en-US" sz="1200" dirty="0"/>
                    </a:p>
                  </a:txBody>
                  <a:tcPr anchor="ctr"/>
                </a:tc>
                <a:extLst>
                  <a:ext uri="{0D108BD9-81ED-4DB2-BD59-A6C34878D82A}">
                    <a16:rowId xmlns:a16="http://schemas.microsoft.com/office/drawing/2014/main" val="4079222872"/>
                  </a:ext>
                </a:extLst>
              </a:tr>
              <a:tr h="266939">
                <a:tc>
                  <a:txBody>
                    <a:bodyPr/>
                    <a:lstStyle/>
                    <a:p>
                      <a:pPr algn="ctr"/>
                      <a:r>
                        <a:rPr kumimoji="1" lang="en-US" altLang="ja-JP" sz="1200" dirty="0" smtClean="0"/>
                        <a:t>10</a:t>
                      </a:r>
                      <a:endParaRPr kumimoji="1" lang="ja-JP" altLang="en-US" sz="1200" dirty="0"/>
                    </a:p>
                  </a:txBody>
                  <a:tcPr anchor="ctr"/>
                </a:tc>
                <a:tc>
                  <a:txBody>
                    <a:bodyPr/>
                    <a:lstStyle/>
                    <a:p>
                      <a:r>
                        <a:rPr kumimoji="1" lang="ja-JP" altLang="en-US" sz="1200" dirty="0" smtClean="0"/>
                        <a:t>エストニア</a:t>
                      </a:r>
                      <a:endParaRPr kumimoji="1" lang="ja-JP" altLang="en-US" sz="1200" dirty="0"/>
                    </a:p>
                  </a:txBody>
                  <a:tcPr anchor="ctr"/>
                </a:tc>
                <a:tc>
                  <a:txBody>
                    <a:bodyPr/>
                    <a:lstStyle/>
                    <a:p>
                      <a:pPr algn="ctr"/>
                      <a:r>
                        <a:rPr kumimoji="1" lang="en-US" altLang="ja-JP" sz="1200" dirty="0" smtClean="0"/>
                        <a:t>80.1</a:t>
                      </a:r>
                      <a:endParaRPr kumimoji="1" lang="ja-JP" altLang="en-US" sz="1200" dirty="0"/>
                    </a:p>
                  </a:txBody>
                  <a:tcPr anchor="ctr"/>
                </a:tc>
                <a:extLst>
                  <a:ext uri="{0D108BD9-81ED-4DB2-BD59-A6C34878D82A}">
                    <a16:rowId xmlns:a16="http://schemas.microsoft.com/office/drawing/2014/main" val="1623698966"/>
                  </a:ext>
                </a:extLst>
              </a:tr>
              <a:tr h="266939">
                <a:tc>
                  <a:txBody>
                    <a:bodyPr/>
                    <a:lstStyle/>
                    <a:p>
                      <a:pPr algn="ctr"/>
                      <a:r>
                        <a:rPr kumimoji="1" lang="en-US" altLang="ja-JP" sz="1200" dirty="0" smtClean="0"/>
                        <a:t>11</a:t>
                      </a:r>
                      <a:endParaRPr kumimoji="1" lang="ja-JP" altLang="en-US" sz="1200" dirty="0"/>
                    </a:p>
                  </a:txBody>
                  <a:tcPr anchor="ctr"/>
                </a:tc>
                <a:tc>
                  <a:txBody>
                    <a:bodyPr/>
                    <a:lstStyle/>
                    <a:p>
                      <a:r>
                        <a:rPr kumimoji="1" lang="ja-JP" altLang="en-US" sz="1200" dirty="0" smtClean="0"/>
                        <a:t>ベルギー</a:t>
                      </a:r>
                      <a:endParaRPr kumimoji="1" lang="ja-JP" altLang="en-US" sz="1200" dirty="0"/>
                    </a:p>
                  </a:txBody>
                  <a:tcPr anchor="ctr"/>
                </a:tc>
                <a:tc>
                  <a:txBody>
                    <a:bodyPr/>
                    <a:lstStyle/>
                    <a:p>
                      <a:pPr algn="ctr"/>
                      <a:r>
                        <a:rPr kumimoji="1" lang="en-US" altLang="ja-JP" sz="1200" dirty="0" smtClean="0"/>
                        <a:t>80.0</a:t>
                      </a:r>
                      <a:endParaRPr kumimoji="1" lang="ja-JP" altLang="en-US" sz="1200" dirty="0"/>
                    </a:p>
                  </a:txBody>
                  <a:tcPr anchor="ctr"/>
                </a:tc>
                <a:extLst>
                  <a:ext uri="{0D108BD9-81ED-4DB2-BD59-A6C34878D82A}">
                    <a16:rowId xmlns:a16="http://schemas.microsoft.com/office/drawing/2014/main" val="2252392675"/>
                  </a:ext>
                </a:extLst>
              </a:tr>
              <a:tr h="266939">
                <a:tc>
                  <a:txBody>
                    <a:bodyPr/>
                    <a:lstStyle/>
                    <a:p>
                      <a:pPr algn="ctr"/>
                      <a:r>
                        <a:rPr kumimoji="1" lang="en-US" altLang="ja-JP" sz="1200" dirty="0" smtClean="0"/>
                        <a:t>12</a:t>
                      </a:r>
                      <a:endParaRPr kumimoji="1" lang="ja-JP" altLang="en-US" sz="1200" dirty="0"/>
                    </a:p>
                  </a:txBody>
                  <a:tcPr anchor="ctr"/>
                </a:tc>
                <a:tc>
                  <a:txBody>
                    <a:bodyPr/>
                    <a:lstStyle/>
                    <a:p>
                      <a:r>
                        <a:rPr kumimoji="1" lang="ja-JP" altLang="en-US" sz="1200" dirty="0" smtClean="0"/>
                        <a:t>スロバキア</a:t>
                      </a:r>
                      <a:endParaRPr kumimoji="1" lang="ja-JP" altLang="en-US" sz="1200" dirty="0"/>
                    </a:p>
                  </a:txBody>
                  <a:tcPr anchor="ctr"/>
                </a:tc>
                <a:tc>
                  <a:txBody>
                    <a:bodyPr/>
                    <a:lstStyle/>
                    <a:p>
                      <a:pPr algn="ctr"/>
                      <a:r>
                        <a:rPr kumimoji="1" lang="en-US" altLang="ja-JP" sz="1200" dirty="0" smtClean="0"/>
                        <a:t>79.8</a:t>
                      </a:r>
                      <a:endParaRPr kumimoji="1" lang="ja-JP" altLang="en-US" sz="1200" dirty="0"/>
                    </a:p>
                  </a:txBody>
                  <a:tcPr anchor="ctr"/>
                </a:tc>
                <a:extLst>
                  <a:ext uri="{0D108BD9-81ED-4DB2-BD59-A6C34878D82A}">
                    <a16:rowId xmlns:a16="http://schemas.microsoft.com/office/drawing/2014/main" val="2299853181"/>
                  </a:ext>
                </a:extLst>
              </a:tr>
              <a:tr h="266939">
                <a:tc>
                  <a:txBody>
                    <a:bodyPr/>
                    <a:lstStyle/>
                    <a:p>
                      <a:pPr algn="ctr"/>
                      <a:r>
                        <a:rPr kumimoji="1" lang="en-US" altLang="ja-JP" sz="1200" dirty="0" smtClean="0"/>
                        <a:t>13</a:t>
                      </a:r>
                      <a:endParaRPr kumimoji="1" lang="ja-JP" altLang="en-US" sz="1200" dirty="0"/>
                    </a:p>
                  </a:txBody>
                  <a:tcPr anchor="ctr"/>
                </a:tc>
                <a:tc>
                  <a:txBody>
                    <a:bodyPr/>
                    <a:lstStyle/>
                    <a:p>
                      <a:r>
                        <a:rPr kumimoji="1" lang="ja-JP" altLang="en-US" sz="1200" dirty="0" smtClean="0"/>
                        <a:t>イギリス</a:t>
                      </a:r>
                      <a:endParaRPr kumimoji="1" lang="ja-JP" altLang="en-US" sz="1200" dirty="0"/>
                    </a:p>
                  </a:txBody>
                  <a:tcPr anchor="ctr"/>
                </a:tc>
                <a:tc>
                  <a:txBody>
                    <a:bodyPr/>
                    <a:lstStyle/>
                    <a:p>
                      <a:pPr algn="ctr"/>
                      <a:r>
                        <a:rPr kumimoji="1" lang="en-US" altLang="ja-JP" sz="1200" dirty="0" smtClean="0"/>
                        <a:t>79.8</a:t>
                      </a:r>
                      <a:endParaRPr kumimoji="1" lang="ja-JP" altLang="en-US" sz="1200" dirty="0"/>
                    </a:p>
                  </a:txBody>
                  <a:tcPr anchor="ctr"/>
                </a:tc>
                <a:extLst>
                  <a:ext uri="{0D108BD9-81ED-4DB2-BD59-A6C34878D82A}">
                    <a16:rowId xmlns:a16="http://schemas.microsoft.com/office/drawing/2014/main" val="2446057372"/>
                  </a:ext>
                </a:extLst>
              </a:tr>
              <a:tr h="266939">
                <a:tc>
                  <a:txBody>
                    <a:bodyPr/>
                    <a:lstStyle/>
                    <a:p>
                      <a:pPr algn="ctr"/>
                      <a:r>
                        <a:rPr kumimoji="1" lang="en-US" altLang="ja-JP" sz="1200" dirty="0" smtClean="0"/>
                        <a:t>14</a:t>
                      </a:r>
                      <a:endParaRPr kumimoji="1" lang="ja-JP" altLang="en-US" sz="1200" dirty="0"/>
                    </a:p>
                  </a:txBody>
                  <a:tcPr anchor="ctr"/>
                </a:tc>
                <a:tc>
                  <a:txBody>
                    <a:bodyPr/>
                    <a:lstStyle/>
                    <a:p>
                      <a:r>
                        <a:rPr kumimoji="1" lang="ja-JP" altLang="en-US" sz="1200" dirty="0" smtClean="0"/>
                        <a:t>アイルランド</a:t>
                      </a:r>
                      <a:endParaRPr kumimoji="1" lang="ja-JP" altLang="en-US" sz="1200" dirty="0"/>
                    </a:p>
                  </a:txBody>
                  <a:tcPr anchor="ctr"/>
                </a:tc>
                <a:tc>
                  <a:txBody>
                    <a:bodyPr/>
                    <a:lstStyle/>
                    <a:p>
                      <a:pPr algn="ctr"/>
                      <a:r>
                        <a:rPr kumimoji="1" lang="en-US" altLang="ja-JP" sz="1200" dirty="0" smtClean="0"/>
                        <a:t>79.4</a:t>
                      </a:r>
                      <a:endParaRPr kumimoji="1" lang="ja-JP" altLang="en-US" sz="1200" dirty="0"/>
                    </a:p>
                  </a:txBody>
                  <a:tcPr anchor="ctr"/>
                </a:tc>
                <a:extLst>
                  <a:ext uri="{0D108BD9-81ED-4DB2-BD59-A6C34878D82A}">
                    <a16:rowId xmlns:a16="http://schemas.microsoft.com/office/drawing/2014/main" val="2947056269"/>
                  </a:ext>
                </a:extLst>
              </a:tr>
              <a:tr h="266939">
                <a:tc>
                  <a:txBody>
                    <a:bodyPr/>
                    <a:lstStyle/>
                    <a:p>
                      <a:pPr algn="ctr"/>
                      <a:r>
                        <a:rPr kumimoji="1" lang="en-US" altLang="ja-JP" sz="1200" dirty="0" smtClean="0"/>
                        <a:t>15</a:t>
                      </a:r>
                      <a:endParaRPr kumimoji="1" lang="ja-JP" altLang="en-US" sz="1200" dirty="0"/>
                    </a:p>
                  </a:txBody>
                  <a:tcPr anchor="ctr"/>
                </a:tc>
                <a:tc>
                  <a:txBody>
                    <a:bodyPr/>
                    <a:lstStyle/>
                    <a:p>
                      <a:r>
                        <a:rPr kumimoji="1" lang="ja-JP" altLang="en-US" sz="1200" dirty="0" smtClean="0"/>
                        <a:t>スイス</a:t>
                      </a:r>
                      <a:endParaRPr kumimoji="1" lang="ja-JP" altLang="en-US" sz="1200" dirty="0"/>
                    </a:p>
                  </a:txBody>
                  <a:tcPr anchor="ctr"/>
                </a:tc>
                <a:tc>
                  <a:txBody>
                    <a:bodyPr/>
                    <a:lstStyle/>
                    <a:p>
                      <a:pPr algn="ctr"/>
                      <a:r>
                        <a:rPr kumimoji="1" lang="en-US" altLang="ja-JP" sz="1200" dirty="0" smtClean="0"/>
                        <a:t>79.4</a:t>
                      </a:r>
                      <a:endParaRPr kumimoji="1" lang="ja-JP" altLang="en-US" sz="1200" dirty="0"/>
                    </a:p>
                  </a:txBody>
                  <a:tcPr anchor="ctr"/>
                </a:tc>
                <a:extLst>
                  <a:ext uri="{0D108BD9-81ED-4DB2-BD59-A6C34878D82A}">
                    <a16:rowId xmlns:a16="http://schemas.microsoft.com/office/drawing/2014/main" val="3158205728"/>
                  </a:ext>
                </a:extLst>
              </a:tr>
              <a:tr h="266939">
                <a:tc>
                  <a:txBody>
                    <a:bodyPr/>
                    <a:lstStyle/>
                    <a:p>
                      <a:pPr algn="ctr"/>
                      <a:r>
                        <a:rPr kumimoji="1" lang="en-US" altLang="ja-JP" sz="1200" dirty="0" smtClean="0"/>
                        <a:t>16</a:t>
                      </a:r>
                      <a:endParaRPr kumimoji="1" lang="ja-JP" altLang="en-US" sz="1200" dirty="0"/>
                    </a:p>
                  </a:txBody>
                  <a:tcPr anchor="ctr">
                    <a:lnB w="28575" cap="flat" cmpd="sng" algn="ctr">
                      <a:solidFill>
                        <a:schemeClr val="tx1"/>
                      </a:solidFill>
                      <a:prstDash val="solid"/>
                      <a:round/>
                      <a:headEnd type="none" w="med" len="med"/>
                      <a:tailEnd type="none" w="med" len="med"/>
                    </a:lnB>
                  </a:tcPr>
                </a:tc>
                <a:tc>
                  <a:txBody>
                    <a:bodyPr/>
                    <a:lstStyle/>
                    <a:p>
                      <a:r>
                        <a:rPr kumimoji="1" lang="ja-JP" altLang="en-US" sz="1050" dirty="0" smtClean="0"/>
                        <a:t>ニュージーランド</a:t>
                      </a:r>
                      <a:endParaRPr kumimoji="1" lang="ja-JP" altLang="en-US" sz="1050" dirty="0"/>
                    </a:p>
                  </a:txBody>
                  <a:tcPr anchor="ctr">
                    <a:lnB w="28575" cap="flat" cmpd="sng" algn="ctr">
                      <a:solidFill>
                        <a:schemeClr val="tx1"/>
                      </a:solidFill>
                      <a:prstDash val="solid"/>
                      <a:round/>
                      <a:headEnd type="none" w="med" len="med"/>
                      <a:tailEnd type="none" w="med" len="med"/>
                    </a:lnB>
                  </a:tcPr>
                </a:tc>
                <a:tc>
                  <a:txBody>
                    <a:bodyPr/>
                    <a:lstStyle/>
                    <a:p>
                      <a:pPr algn="ctr"/>
                      <a:r>
                        <a:rPr kumimoji="1" lang="en-US" altLang="ja-JP" sz="1200" dirty="0" smtClean="0"/>
                        <a:t>79.2</a:t>
                      </a:r>
                      <a:endParaRPr kumimoji="1" lang="ja-JP" altLang="en-US" sz="1200" dirty="0"/>
                    </a:p>
                  </a:txBody>
                  <a:tcPr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4559404"/>
                  </a:ext>
                </a:extLst>
              </a:tr>
              <a:tr h="266939">
                <a:tc>
                  <a:txBody>
                    <a:bodyPr/>
                    <a:lstStyle/>
                    <a:p>
                      <a:pPr algn="ctr"/>
                      <a:r>
                        <a:rPr kumimoji="1" lang="en-US" altLang="ja-JP" sz="1200" b="1" dirty="0" smtClean="0">
                          <a:solidFill>
                            <a:srgbClr val="FF0000"/>
                          </a:solidFill>
                        </a:rPr>
                        <a:t>17</a:t>
                      </a:r>
                      <a:endParaRPr kumimoji="1" lang="ja-JP" altLang="en-US" sz="1200" b="1" dirty="0">
                        <a:solidFill>
                          <a:srgbClr val="FF0000"/>
                        </a:solidFill>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200" b="1" dirty="0" smtClean="0">
                          <a:solidFill>
                            <a:srgbClr val="FF0000"/>
                          </a:solidFill>
                        </a:rPr>
                        <a:t>日本</a:t>
                      </a:r>
                      <a:endParaRPr kumimoji="1" lang="ja-JP" altLang="en-US" sz="1200" b="1" dirty="0">
                        <a:solidFill>
                          <a:srgbClr val="FF0000"/>
                        </a:solidFill>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en-US" altLang="ja-JP" sz="1200" b="1" dirty="0" smtClean="0">
                          <a:solidFill>
                            <a:srgbClr val="FF0000"/>
                          </a:solidFill>
                        </a:rPr>
                        <a:t>79.2</a:t>
                      </a:r>
                      <a:endParaRPr kumimoji="1" lang="ja-JP" altLang="en-US" sz="1200" b="1" dirty="0">
                        <a:solidFill>
                          <a:srgbClr val="FF00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1240283"/>
                  </a:ext>
                </a:extLst>
              </a:tr>
              <a:tr h="266939">
                <a:tc>
                  <a:txBody>
                    <a:bodyPr/>
                    <a:lstStyle/>
                    <a:p>
                      <a:pPr algn="ctr"/>
                      <a:r>
                        <a:rPr kumimoji="1" lang="en-US" altLang="ja-JP" sz="1200" dirty="0" smtClean="0"/>
                        <a:t>18</a:t>
                      </a:r>
                      <a:endParaRPr kumimoji="1" lang="ja-JP" altLang="en-US" sz="1200" dirty="0"/>
                    </a:p>
                  </a:txBody>
                  <a:tcPr anchor="ctr">
                    <a:lnT w="28575" cap="flat" cmpd="sng" algn="ctr">
                      <a:solidFill>
                        <a:schemeClr val="tx1"/>
                      </a:solidFill>
                      <a:prstDash val="solid"/>
                      <a:round/>
                      <a:headEnd type="none" w="med" len="med"/>
                      <a:tailEnd type="none" w="med" len="med"/>
                    </a:lnT>
                  </a:tcPr>
                </a:tc>
                <a:tc>
                  <a:txBody>
                    <a:bodyPr/>
                    <a:lstStyle/>
                    <a:p>
                      <a:r>
                        <a:rPr kumimoji="1" lang="ja-JP" altLang="en-US" sz="1200" dirty="0" smtClean="0"/>
                        <a:t>ベラルーシ</a:t>
                      </a:r>
                      <a:endParaRPr kumimoji="1" lang="ja-JP" altLang="en-US" sz="1200" dirty="0"/>
                    </a:p>
                  </a:txBody>
                  <a:tcPr anchor="ctr">
                    <a:lnT w="28575" cap="flat" cmpd="sng" algn="ctr">
                      <a:solidFill>
                        <a:schemeClr val="tx1"/>
                      </a:solidFill>
                      <a:prstDash val="solid"/>
                      <a:round/>
                      <a:headEnd type="none" w="med" len="med"/>
                      <a:tailEnd type="none" w="med" len="med"/>
                    </a:lnT>
                  </a:tcPr>
                </a:tc>
                <a:tc>
                  <a:txBody>
                    <a:bodyPr/>
                    <a:lstStyle/>
                    <a:p>
                      <a:pPr algn="ctr"/>
                      <a:r>
                        <a:rPr kumimoji="1" lang="en-US" altLang="ja-JP" sz="1200" dirty="0" smtClean="0"/>
                        <a:t>78.8</a:t>
                      </a:r>
                      <a:endParaRPr kumimoji="1" lang="ja-JP" altLang="en-US" sz="1200" dirty="0"/>
                    </a:p>
                  </a:txBody>
                  <a:tcPr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09516240"/>
                  </a:ext>
                </a:extLst>
              </a:tr>
              <a:tr h="266939">
                <a:tc>
                  <a:txBody>
                    <a:bodyPr/>
                    <a:lstStyle/>
                    <a:p>
                      <a:pPr algn="ctr"/>
                      <a:r>
                        <a:rPr kumimoji="1" lang="en-US" altLang="ja-JP" sz="1200" dirty="0" smtClean="0"/>
                        <a:t>19</a:t>
                      </a:r>
                      <a:endParaRPr kumimoji="1" lang="ja-JP" altLang="en-US" sz="1200" dirty="0"/>
                    </a:p>
                  </a:txBody>
                  <a:tcPr anchor="ctr"/>
                </a:tc>
                <a:tc>
                  <a:txBody>
                    <a:bodyPr/>
                    <a:lstStyle/>
                    <a:p>
                      <a:r>
                        <a:rPr kumimoji="1" lang="ja-JP" altLang="en-US" sz="1200" dirty="0" smtClean="0"/>
                        <a:t>クロアチア</a:t>
                      </a:r>
                      <a:endParaRPr kumimoji="1" lang="ja-JP" altLang="en-US" sz="1200" dirty="0"/>
                    </a:p>
                  </a:txBody>
                  <a:tcPr anchor="ctr"/>
                </a:tc>
                <a:tc>
                  <a:txBody>
                    <a:bodyPr/>
                    <a:lstStyle/>
                    <a:p>
                      <a:pPr algn="ctr"/>
                      <a:r>
                        <a:rPr kumimoji="1" lang="en-US" altLang="ja-JP" sz="1200" dirty="0" smtClean="0"/>
                        <a:t>78.4</a:t>
                      </a:r>
                      <a:endParaRPr kumimoji="1" lang="ja-JP" altLang="en-US" sz="1200" dirty="0"/>
                    </a:p>
                  </a:txBody>
                  <a:tcPr anchor="ctr"/>
                </a:tc>
                <a:extLst>
                  <a:ext uri="{0D108BD9-81ED-4DB2-BD59-A6C34878D82A}">
                    <a16:rowId xmlns:a16="http://schemas.microsoft.com/office/drawing/2014/main" val="74652272"/>
                  </a:ext>
                </a:extLst>
              </a:tr>
              <a:tr h="266939">
                <a:tc>
                  <a:txBody>
                    <a:bodyPr/>
                    <a:lstStyle/>
                    <a:p>
                      <a:pPr algn="ctr"/>
                      <a:r>
                        <a:rPr kumimoji="1" lang="en-US" altLang="ja-JP" sz="1200" dirty="0" smtClean="0"/>
                        <a:t>20</a:t>
                      </a:r>
                      <a:endParaRPr kumimoji="1" lang="ja-JP" altLang="en-US" sz="1200" dirty="0"/>
                    </a:p>
                  </a:txBody>
                  <a:tcPr anchor="ctr"/>
                </a:tc>
                <a:tc>
                  <a:txBody>
                    <a:bodyPr/>
                    <a:lstStyle/>
                    <a:p>
                      <a:r>
                        <a:rPr kumimoji="1" lang="ja-JP" altLang="en-US" sz="1200" dirty="0" smtClean="0"/>
                        <a:t>韓国</a:t>
                      </a:r>
                      <a:endParaRPr kumimoji="1" lang="ja-JP" altLang="en-US" sz="1200" dirty="0"/>
                    </a:p>
                  </a:txBody>
                  <a:tcPr anchor="ctr"/>
                </a:tc>
                <a:tc>
                  <a:txBody>
                    <a:bodyPr/>
                    <a:lstStyle/>
                    <a:p>
                      <a:pPr algn="ctr"/>
                      <a:r>
                        <a:rPr kumimoji="1" lang="en-US" altLang="ja-JP" sz="1200" dirty="0" smtClean="0"/>
                        <a:t>78.3</a:t>
                      </a:r>
                      <a:endParaRPr kumimoji="1" lang="ja-JP" altLang="en-US" sz="1200" dirty="0"/>
                    </a:p>
                  </a:txBody>
                  <a:tcPr anchor="ctr"/>
                </a:tc>
                <a:extLst>
                  <a:ext uri="{0D108BD9-81ED-4DB2-BD59-A6C34878D82A}">
                    <a16:rowId xmlns:a16="http://schemas.microsoft.com/office/drawing/2014/main" val="4219424393"/>
                  </a:ext>
                </a:extLst>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2792968120"/>
              </p:ext>
            </p:extLst>
          </p:nvPr>
        </p:nvGraphicFramePr>
        <p:xfrm>
          <a:off x="5279244" y="888272"/>
          <a:ext cx="2068080" cy="5699760"/>
        </p:xfrm>
        <a:graphic>
          <a:graphicData uri="http://schemas.openxmlformats.org/drawingml/2006/table">
            <a:tbl>
              <a:tblPr firstRow="1" bandRow="1">
                <a:tableStyleId>{21E4AEA4-8DFA-4A89-87EB-49C32662AFE0}</a:tableStyleId>
              </a:tblPr>
              <a:tblGrid>
                <a:gridCol w="396000">
                  <a:extLst>
                    <a:ext uri="{9D8B030D-6E8A-4147-A177-3AD203B41FA5}">
                      <a16:colId xmlns:a16="http://schemas.microsoft.com/office/drawing/2014/main" val="1482000897"/>
                    </a:ext>
                  </a:extLst>
                </a:gridCol>
                <a:gridCol w="1155039">
                  <a:extLst>
                    <a:ext uri="{9D8B030D-6E8A-4147-A177-3AD203B41FA5}">
                      <a16:colId xmlns:a16="http://schemas.microsoft.com/office/drawing/2014/main" val="1771672345"/>
                    </a:ext>
                  </a:extLst>
                </a:gridCol>
                <a:gridCol w="517041">
                  <a:extLst>
                    <a:ext uri="{9D8B030D-6E8A-4147-A177-3AD203B41FA5}">
                      <a16:colId xmlns:a16="http://schemas.microsoft.com/office/drawing/2014/main" val="3923809610"/>
                    </a:ext>
                  </a:extLst>
                </a:gridCol>
              </a:tblGrid>
              <a:tr h="200022">
                <a:tc>
                  <a:txBody>
                    <a:bodyPr/>
                    <a:lstStyle/>
                    <a:p>
                      <a:pPr algn="ctr"/>
                      <a:r>
                        <a:rPr kumimoji="1" lang="ja-JP" altLang="en-US" sz="800" dirty="0" smtClean="0"/>
                        <a:t>順位</a:t>
                      </a:r>
                      <a:endParaRPr kumimoji="1" lang="ja-JP" altLang="en-US" sz="800" dirty="0"/>
                    </a:p>
                  </a:txBody>
                  <a:tcPr anchor="ctr"/>
                </a:tc>
                <a:tc>
                  <a:txBody>
                    <a:bodyPr/>
                    <a:lstStyle/>
                    <a:p>
                      <a:pPr algn="ctr"/>
                      <a:r>
                        <a:rPr kumimoji="1" lang="ja-JP" altLang="en-US" sz="800" dirty="0" smtClean="0"/>
                        <a:t>国名</a:t>
                      </a:r>
                      <a:endParaRPr kumimoji="1" lang="ja-JP" altLang="en-US" sz="800" dirty="0"/>
                    </a:p>
                  </a:txBody>
                  <a:tcPr anchor="ctr"/>
                </a:tc>
                <a:tc>
                  <a:txBody>
                    <a:bodyPr/>
                    <a:lstStyle/>
                    <a:p>
                      <a:pPr algn="ctr"/>
                      <a:r>
                        <a:rPr kumimoji="1" lang="ja-JP" altLang="en-US" sz="800" dirty="0" smtClean="0"/>
                        <a:t>スコア</a:t>
                      </a:r>
                      <a:endParaRPr kumimoji="1" lang="ja-JP" altLang="en-US" sz="800" dirty="0"/>
                    </a:p>
                  </a:txBody>
                  <a:tcPr anchor="ctr"/>
                </a:tc>
                <a:extLst>
                  <a:ext uri="{0D108BD9-81ED-4DB2-BD59-A6C34878D82A}">
                    <a16:rowId xmlns:a16="http://schemas.microsoft.com/office/drawing/2014/main" val="2186887047"/>
                  </a:ext>
                </a:extLst>
              </a:tr>
              <a:tr h="266939">
                <a:tc>
                  <a:txBody>
                    <a:bodyPr/>
                    <a:lstStyle/>
                    <a:p>
                      <a:pPr algn="ctr"/>
                      <a:r>
                        <a:rPr kumimoji="1" lang="ja-JP" altLang="en-US" sz="1200" dirty="0" smtClean="0"/>
                        <a:t>１</a:t>
                      </a:r>
                      <a:endParaRPr kumimoji="1" lang="en-US" altLang="ja-JP" sz="1200" dirty="0" smtClean="0"/>
                    </a:p>
                  </a:txBody>
                  <a:tcPr anchor="ctr"/>
                </a:tc>
                <a:tc>
                  <a:txBody>
                    <a:bodyPr/>
                    <a:lstStyle/>
                    <a:p>
                      <a:r>
                        <a:rPr kumimoji="1" lang="ja-JP" altLang="en-US" sz="1200" dirty="0" smtClean="0"/>
                        <a:t>フィンランド</a:t>
                      </a:r>
                      <a:endParaRPr kumimoji="1" lang="ja-JP" altLang="en-US" sz="1200" dirty="0"/>
                    </a:p>
                  </a:txBody>
                  <a:tcPr anchor="ctr"/>
                </a:tc>
                <a:tc>
                  <a:txBody>
                    <a:bodyPr/>
                    <a:lstStyle/>
                    <a:p>
                      <a:pPr algn="ctr"/>
                      <a:r>
                        <a:rPr kumimoji="1" lang="en-US" altLang="ja-JP" sz="1200" u="none" dirty="0" smtClean="0"/>
                        <a:t>85.9</a:t>
                      </a:r>
                      <a:endParaRPr kumimoji="1" lang="ja-JP" altLang="en-US" sz="1200" u="none" dirty="0"/>
                    </a:p>
                  </a:txBody>
                  <a:tcPr anchor="ctr"/>
                </a:tc>
                <a:extLst>
                  <a:ext uri="{0D108BD9-81ED-4DB2-BD59-A6C34878D82A}">
                    <a16:rowId xmlns:a16="http://schemas.microsoft.com/office/drawing/2014/main" val="2584904070"/>
                  </a:ext>
                </a:extLst>
              </a:tr>
              <a:tr h="266939">
                <a:tc>
                  <a:txBody>
                    <a:bodyPr/>
                    <a:lstStyle/>
                    <a:p>
                      <a:pPr algn="ctr"/>
                      <a:r>
                        <a:rPr kumimoji="1" lang="ja-JP" altLang="en-US" sz="1200" dirty="0" smtClean="0"/>
                        <a:t>２</a:t>
                      </a:r>
                      <a:endParaRPr kumimoji="1" lang="ja-JP" altLang="en-US" sz="1200" dirty="0"/>
                    </a:p>
                  </a:txBody>
                  <a:tcPr anchor="ctr"/>
                </a:tc>
                <a:tc>
                  <a:txBody>
                    <a:bodyPr/>
                    <a:lstStyle/>
                    <a:p>
                      <a:r>
                        <a:rPr kumimoji="1" lang="ja-JP" altLang="en-US" sz="1200" dirty="0" smtClean="0"/>
                        <a:t>スウェーデン</a:t>
                      </a:r>
                      <a:endParaRPr kumimoji="1" lang="ja-JP" altLang="en-US" sz="1200" dirty="0"/>
                    </a:p>
                  </a:txBody>
                  <a:tcPr anchor="ctr"/>
                </a:tc>
                <a:tc>
                  <a:txBody>
                    <a:bodyPr/>
                    <a:lstStyle/>
                    <a:p>
                      <a:pPr algn="ctr"/>
                      <a:r>
                        <a:rPr kumimoji="1" lang="en-US" altLang="ja-JP" sz="1200" dirty="0" smtClean="0"/>
                        <a:t>85.6</a:t>
                      </a:r>
                      <a:endParaRPr kumimoji="1" lang="ja-JP" altLang="en-US" sz="1200" dirty="0"/>
                    </a:p>
                  </a:txBody>
                  <a:tcPr anchor="ctr"/>
                </a:tc>
                <a:extLst>
                  <a:ext uri="{0D108BD9-81ED-4DB2-BD59-A6C34878D82A}">
                    <a16:rowId xmlns:a16="http://schemas.microsoft.com/office/drawing/2014/main" val="308662215"/>
                  </a:ext>
                </a:extLst>
              </a:tr>
              <a:tr h="266939">
                <a:tc>
                  <a:txBody>
                    <a:bodyPr/>
                    <a:lstStyle/>
                    <a:p>
                      <a:pPr algn="ctr"/>
                      <a:r>
                        <a:rPr kumimoji="1" lang="ja-JP" altLang="en-US" sz="1200" dirty="0" smtClean="0"/>
                        <a:t>３</a:t>
                      </a:r>
                      <a:endParaRPr kumimoji="1" lang="ja-JP" altLang="en-US" sz="1200" dirty="0"/>
                    </a:p>
                  </a:txBody>
                  <a:tcPr anchor="ctr"/>
                </a:tc>
                <a:tc>
                  <a:txBody>
                    <a:bodyPr/>
                    <a:lstStyle/>
                    <a:p>
                      <a:r>
                        <a:rPr kumimoji="1" lang="ja-JP" altLang="en-US" sz="1200" dirty="0" smtClean="0"/>
                        <a:t>デンマーク</a:t>
                      </a:r>
                      <a:endParaRPr kumimoji="1" lang="ja-JP" altLang="en-US" sz="1200" dirty="0"/>
                    </a:p>
                  </a:txBody>
                  <a:tcPr anchor="ctr"/>
                </a:tc>
                <a:tc>
                  <a:txBody>
                    <a:bodyPr/>
                    <a:lstStyle/>
                    <a:p>
                      <a:pPr algn="ctr"/>
                      <a:r>
                        <a:rPr kumimoji="1" lang="en-US" altLang="ja-JP" sz="1200" dirty="0" smtClean="0"/>
                        <a:t>84.9</a:t>
                      </a:r>
                      <a:endParaRPr kumimoji="1" lang="ja-JP" altLang="en-US" sz="1200" dirty="0"/>
                    </a:p>
                  </a:txBody>
                  <a:tcPr anchor="ctr"/>
                </a:tc>
                <a:extLst>
                  <a:ext uri="{0D108BD9-81ED-4DB2-BD59-A6C34878D82A}">
                    <a16:rowId xmlns:a16="http://schemas.microsoft.com/office/drawing/2014/main" val="4115681085"/>
                  </a:ext>
                </a:extLst>
              </a:tr>
              <a:tr h="266939">
                <a:tc>
                  <a:txBody>
                    <a:bodyPr/>
                    <a:lstStyle/>
                    <a:p>
                      <a:pPr algn="ctr"/>
                      <a:r>
                        <a:rPr kumimoji="1" lang="ja-JP" altLang="en-US" sz="1200" dirty="0" smtClean="0"/>
                        <a:t>４</a:t>
                      </a:r>
                      <a:endParaRPr kumimoji="1" lang="ja-JP" altLang="en-US" sz="1200" dirty="0"/>
                    </a:p>
                  </a:txBody>
                  <a:tcPr anchor="ctr"/>
                </a:tc>
                <a:tc>
                  <a:txBody>
                    <a:bodyPr/>
                    <a:lstStyle/>
                    <a:p>
                      <a:r>
                        <a:rPr kumimoji="1" lang="ja-JP" altLang="en-US" sz="1200" dirty="0" smtClean="0"/>
                        <a:t>ドイツ</a:t>
                      </a:r>
                      <a:endParaRPr kumimoji="1" lang="ja-JP" altLang="en-US" sz="1200" dirty="0"/>
                    </a:p>
                  </a:txBody>
                  <a:tcPr anchor="ctr"/>
                </a:tc>
                <a:tc>
                  <a:txBody>
                    <a:bodyPr/>
                    <a:lstStyle/>
                    <a:p>
                      <a:pPr algn="ctr"/>
                      <a:r>
                        <a:rPr kumimoji="1" lang="en-US" altLang="ja-JP" sz="1200" dirty="0" smtClean="0"/>
                        <a:t>82.5</a:t>
                      </a:r>
                      <a:endParaRPr kumimoji="1" lang="ja-JP" altLang="en-US" sz="1200" dirty="0"/>
                    </a:p>
                  </a:txBody>
                  <a:tcPr anchor="ctr"/>
                </a:tc>
                <a:extLst>
                  <a:ext uri="{0D108BD9-81ED-4DB2-BD59-A6C34878D82A}">
                    <a16:rowId xmlns:a16="http://schemas.microsoft.com/office/drawing/2014/main" val="2072378900"/>
                  </a:ext>
                </a:extLst>
              </a:tr>
              <a:tr h="266939">
                <a:tc>
                  <a:txBody>
                    <a:bodyPr/>
                    <a:lstStyle/>
                    <a:p>
                      <a:pPr algn="ctr"/>
                      <a:r>
                        <a:rPr kumimoji="1" lang="ja-JP" altLang="en-US" sz="1200" dirty="0" smtClean="0"/>
                        <a:t>５</a:t>
                      </a:r>
                      <a:endParaRPr kumimoji="1" lang="ja-JP" altLang="en-US" sz="1200" dirty="0"/>
                    </a:p>
                  </a:txBody>
                  <a:tcPr anchor="ctr"/>
                </a:tc>
                <a:tc>
                  <a:txBody>
                    <a:bodyPr/>
                    <a:lstStyle/>
                    <a:p>
                      <a:r>
                        <a:rPr kumimoji="1" lang="ja-JP" altLang="en-US" sz="1200" dirty="0" smtClean="0"/>
                        <a:t>ベルギー</a:t>
                      </a:r>
                      <a:endParaRPr kumimoji="1" lang="ja-JP" altLang="en-US" sz="1200" dirty="0"/>
                    </a:p>
                  </a:txBody>
                  <a:tcPr anchor="ctr"/>
                </a:tc>
                <a:tc>
                  <a:txBody>
                    <a:bodyPr/>
                    <a:lstStyle/>
                    <a:p>
                      <a:pPr algn="ctr"/>
                      <a:r>
                        <a:rPr kumimoji="1" lang="en-US" altLang="ja-JP" sz="1200" dirty="0" smtClean="0"/>
                        <a:t>82.2</a:t>
                      </a:r>
                      <a:endParaRPr kumimoji="1" lang="ja-JP" altLang="en-US" sz="1200" dirty="0"/>
                    </a:p>
                  </a:txBody>
                  <a:tcPr anchor="ctr"/>
                </a:tc>
                <a:extLst>
                  <a:ext uri="{0D108BD9-81ED-4DB2-BD59-A6C34878D82A}">
                    <a16:rowId xmlns:a16="http://schemas.microsoft.com/office/drawing/2014/main" val="2337457612"/>
                  </a:ext>
                </a:extLst>
              </a:tr>
              <a:tr h="266939">
                <a:tc>
                  <a:txBody>
                    <a:bodyPr/>
                    <a:lstStyle/>
                    <a:p>
                      <a:pPr algn="ctr"/>
                      <a:r>
                        <a:rPr kumimoji="1" lang="ja-JP" altLang="en-US" sz="1200" dirty="0" smtClean="0"/>
                        <a:t>６</a:t>
                      </a:r>
                      <a:endParaRPr kumimoji="1" lang="ja-JP" altLang="en-US" sz="1200" dirty="0"/>
                    </a:p>
                  </a:txBody>
                  <a:tcPr anchor="ctr"/>
                </a:tc>
                <a:tc>
                  <a:txBody>
                    <a:bodyPr/>
                    <a:lstStyle/>
                    <a:p>
                      <a:r>
                        <a:rPr kumimoji="1" lang="ja-JP" altLang="en-US" sz="1200" dirty="0" smtClean="0"/>
                        <a:t>オーストリア</a:t>
                      </a:r>
                      <a:endParaRPr kumimoji="1" lang="ja-JP" altLang="en-US" sz="1200" dirty="0"/>
                    </a:p>
                  </a:txBody>
                  <a:tcPr anchor="ctr"/>
                </a:tc>
                <a:tc>
                  <a:txBody>
                    <a:bodyPr/>
                    <a:lstStyle/>
                    <a:p>
                      <a:pPr algn="ctr"/>
                      <a:r>
                        <a:rPr kumimoji="1" lang="en-US" altLang="ja-JP" sz="1200" dirty="0" smtClean="0"/>
                        <a:t>82.1</a:t>
                      </a:r>
                      <a:endParaRPr kumimoji="1" lang="ja-JP" altLang="en-US" sz="1200" dirty="0"/>
                    </a:p>
                  </a:txBody>
                  <a:tcPr anchor="ctr"/>
                </a:tc>
                <a:extLst>
                  <a:ext uri="{0D108BD9-81ED-4DB2-BD59-A6C34878D82A}">
                    <a16:rowId xmlns:a16="http://schemas.microsoft.com/office/drawing/2014/main" val="3417304281"/>
                  </a:ext>
                </a:extLst>
              </a:tr>
              <a:tr h="266939">
                <a:tc>
                  <a:txBody>
                    <a:bodyPr/>
                    <a:lstStyle/>
                    <a:p>
                      <a:pPr algn="ctr"/>
                      <a:r>
                        <a:rPr kumimoji="1" lang="ja-JP" altLang="en-US" sz="1200" dirty="0" smtClean="0"/>
                        <a:t>７</a:t>
                      </a:r>
                      <a:endParaRPr kumimoji="1" lang="ja-JP" altLang="en-US" sz="1200" dirty="0"/>
                    </a:p>
                  </a:txBody>
                  <a:tcPr anchor="ctr"/>
                </a:tc>
                <a:tc>
                  <a:txBody>
                    <a:bodyPr/>
                    <a:lstStyle/>
                    <a:p>
                      <a:r>
                        <a:rPr kumimoji="1" lang="ja-JP" altLang="en-US" sz="1200" dirty="0" smtClean="0"/>
                        <a:t>ノルウェー</a:t>
                      </a:r>
                      <a:endParaRPr kumimoji="1" lang="ja-JP" altLang="en-US" sz="1200" dirty="0"/>
                    </a:p>
                  </a:txBody>
                  <a:tcPr anchor="ctr"/>
                </a:tc>
                <a:tc>
                  <a:txBody>
                    <a:bodyPr/>
                    <a:lstStyle/>
                    <a:p>
                      <a:pPr algn="ctr"/>
                      <a:r>
                        <a:rPr kumimoji="1" lang="en-US" altLang="ja-JP" sz="1200" dirty="0" smtClean="0"/>
                        <a:t>82.0</a:t>
                      </a:r>
                      <a:endParaRPr kumimoji="1" lang="ja-JP" altLang="en-US" sz="1200" dirty="0"/>
                    </a:p>
                  </a:txBody>
                  <a:tcPr anchor="ctr"/>
                </a:tc>
                <a:extLst>
                  <a:ext uri="{0D108BD9-81ED-4DB2-BD59-A6C34878D82A}">
                    <a16:rowId xmlns:a16="http://schemas.microsoft.com/office/drawing/2014/main" val="3741702604"/>
                  </a:ext>
                </a:extLst>
              </a:tr>
              <a:tr h="266939">
                <a:tc>
                  <a:txBody>
                    <a:bodyPr/>
                    <a:lstStyle/>
                    <a:p>
                      <a:pPr algn="ctr"/>
                      <a:r>
                        <a:rPr kumimoji="1" lang="ja-JP" altLang="en-US" sz="1200" dirty="0" smtClean="0"/>
                        <a:t>８</a:t>
                      </a:r>
                      <a:endParaRPr kumimoji="1" lang="ja-JP" altLang="en-US" sz="1200" dirty="0"/>
                    </a:p>
                  </a:txBody>
                  <a:tcPr anchor="ctr"/>
                </a:tc>
                <a:tc>
                  <a:txBody>
                    <a:bodyPr/>
                    <a:lstStyle/>
                    <a:p>
                      <a:r>
                        <a:rPr kumimoji="1" lang="ja-JP" altLang="en-US" sz="1200" dirty="0" smtClean="0"/>
                        <a:t>フランス</a:t>
                      </a:r>
                      <a:endParaRPr kumimoji="1" lang="ja-JP" altLang="en-US" sz="1200" dirty="0"/>
                    </a:p>
                  </a:txBody>
                  <a:tcPr anchor="ctr"/>
                </a:tc>
                <a:tc>
                  <a:txBody>
                    <a:bodyPr/>
                    <a:lstStyle/>
                    <a:p>
                      <a:pPr algn="ctr"/>
                      <a:r>
                        <a:rPr kumimoji="1" lang="en-US" altLang="ja-JP" sz="1200" dirty="0" smtClean="0"/>
                        <a:t>81.7</a:t>
                      </a:r>
                      <a:endParaRPr kumimoji="1" lang="ja-JP" altLang="en-US" sz="1200" dirty="0"/>
                    </a:p>
                  </a:txBody>
                  <a:tcPr anchor="ctr"/>
                </a:tc>
                <a:extLst>
                  <a:ext uri="{0D108BD9-81ED-4DB2-BD59-A6C34878D82A}">
                    <a16:rowId xmlns:a16="http://schemas.microsoft.com/office/drawing/2014/main" val="4026439131"/>
                  </a:ext>
                </a:extLst>
              </a:tr>
              <a:tr h="266939">
                <a:tc>
                  <a:txBody>
                    <a:bodyPr/>
                    <a:lstStyle/>
                    <a:p>
                      <a:pPr algn="ctr"/>
                      <a:r>
                        <a:rPr kumimoji="1" lang="ja-JP" altLang="en-US" sz="1200" dirty="0" smtClean="0"/>
                        <a:t>９</a:t>
                      </a:r>
                      <a:endParaRPr kumimoji="1" lang="ja-JP" altLang="en-US" sz="1200" dirty="0"/>
                    </a:p>
                  </a:txBody>
                  <a:tcPr anchor="ctr"/>
                </a:tc>
                <a:tc>
                  <a:txBody>
                    <a:bodyPr/>
                    <a:lstStyle/>
                    <a:p>
                      <a:r>
                        <a:rPr kumimoji="1" lang="ja-JP" altLang="en-US" sz="1200" dirty="0" smtClean="0"/>
                        <a:t>スロベニア</a:t>
                      </a:r>
                      <a:endParaRPr kumimoji="1" lang="ja-JP" altLang="en-US" sz="1200" dirty="0"/>
                    </a:p>
                  </a:txBody>
                  <a:tcPr anchor="ctr"/>
                </a:tc>
                <a:tc>
                  <a:txBody>
                    <a:bodyPr/>
                    <a:lstStyle/>
                    <a:p>
                      <a:pPr algn="ctr"/>
                      <a:r>
                        <a:rPr kumimoji="1" lang="en-US" altLang="ja-JP" sz="1200" dirty="0" smtClean="0"/>
                        <a:t>81.6</a:t>
                      </a:r>
                      <a:endParaRPr kumimoji="1" lang="ja-JP" altLang="en-US" sz="1200" dirty="0"/>
                    </a:p>
                  </a:txBody>
                  <a:tcPr anchor="ctr"/>
                </a:tc>
                <a:extLst>
                  <a:ext uri="{0D108BD9-81ED-4DB2-BD59-A6C34878D82A}">
                    <a16:rowId xmlns:a16="http://schemas.microsoft.com/office/drawing/2014/main" val="4079222872"/>
                  </a:ext>
                </a:extLst>
              </a:tr>
              <a:tr h="266939">
                <a:tc>
                  <a:txBody>
                    <a:bodyPr/>
                    <a:lstStyle/>
                    <a:p>
                      <a:pPr algn="ctr"/>
                      <a:r>
                        <a:rPr kumimoji="1" lang="en-US" altLang="ja-JP" sz="1200" dirty="0" smtClean="0"/>
                        <a:t>10</a:t>
                      </a:r>
                      <a:endParaRPr kumimoji="1" lang="ja-JP" altLang="en-US" sz="1200" dirty="0"/>
                    </a:p>
                  </a:txBody>
                  <a:tcPr anchor="ctr"/>
                </a:tc>
                <a:tc>
                  <a:txBody>
                    <a:bodyPr/>
                    <a:lstStyle/>
                    <a:p>
                      <a:r>
                        <a:rPr kumimoji="1" lang="ja-JP" altLang="en-US" sz="1200" dirty="0" smtClean="0"/>
                        <a:t>エストニア</a:t>
                      </a:r>
                      <a:endParaRPr kumimoji="1" lang="ja-JP" altLang="en-US" sz="1200" dirty="0"/>
                    </a:p>
                  </a:txBody>
                  <a:tcPr anchor="ctr"/>
                </a:tc>
                <a:tc>
                  <a:txBody>
                    <a:bodyPr/>
                    <a:lstStyle/>
                    <a:p>
                      <a:pPr algn="ctr"/>
                      <a:r>
                        <a:rPr kumimoji="1" lang="en-US" altLang="ja-JP" sz="1200" dirty="0" smtClean="0"/>
                        <a:t>81.6</a:t>
                      </a:r>
                      <a:endParaRPr kumimoji="1" lang="ja-JP" altLang="en-US" sz="1200" dirty="0"/>
                    </a:p>
                  </a:txBody>
                  <a:tcPr anchor="ctr"/>
                </a:tc>
                <a:extLst>
                  <a:ext uri="{0D108BD9-81ED-4DB2-BD59-A6C34878D82A}">
                    <a16:rowId xmlns:a16="http://schemas.microsoft.com/office/drawing/2014/main" val="1623698966"/>
                  </a:ext>
                </a:extLst>
              </a:tr>
              <a:tr h="266939">
                <a:tc>
                  <a:txBody>
                    <a:bodyPr/>
                    <a:lstStyle/>
                    <a:p>
                      <a:pPr algn="ctr"/>
                      <a:r>
                        <a:rPr kumimoji="1" lang="en-US" altLang="ja-JP" sz="1200" dirty="0" smtClean="0"/>
                        <a:t>11</a:t>
                      </a:r>
                      <a:endParaRPr kumimoji="1" lang="ja-JP" altLang="en-US" sz="1200" dirty="0"/>
                    </a:p>
                  </a:txBody>
                  <a:tcPr anchor="ctr"/>
                </a:tc>
                <a:tc>
                  <a:txBody>
                    <a:bodyPr/>
                    <a:lstStyle/>
                    <a:p>
                      <a:r>
                        <a:rPr kumimoji="1" lang="ja-JP" altLang="en-US" sz="1200" dirty="0" smtClean="0"/>
                        <a:t>オランダ</a:t>
                      </a:r>
                      <a:endParaRPr kumimoji="1" lang="ja-JP" altLang="en-US" sz="1200" dirty="0"/>
                    </a:p>
                  </a:txBody>
                  <a:tcPr anchor="ctr"/>
                </a:tc>
                <a:tc>
                  <a:txBody>
                    <a:bodyPr/>
                    <a:lstStyle/>
                    <a:p>
                      <a:pPr algn="ctr"/>
                      <a:r>
                        <a:rPr kumimoji="1" lang="en-US" altLang="ja-JP" sz="1200" dirty="0" smtClean="0"/>
                        <a:t>81.6</a:t>
                      </a:r>
                      <a:endParaRPr kumimoji="1" lang="ja-JP" altLang="en-US" sz="1200" dirty="0"/>
                    </a:p>
                  </a:txBody>
                  <a:tcPr anchor="ctr"/>
                </a:tc>
                <a:extLst>
                  <a:ext uri="{0D108BD9-81ED-4DB2-BD59-A6C34878D82A}">
                    <a16:rowId xmlns:a16="http://schemas.microsoft.com/office/drawing/2014/main" val="2252392675"/>
                  </a:ext>
                </a:extLst>
              </a:tr>
              <a:tr h="266939">
                <a:tc>
                  <a:txBody>
                    <a:bodyPr/>
                    <a:lstStyle/>
                    <a:p>
                      <a:pPr algn="ctr"/>
                      <a:r>
                        <a:rPr kumimoji="1" lang="en-US" altLang="ja-JP" sz="1200" dirty="0" smtClean="0"/>
                        <a:t>12</a:t>
                      </a:r>
                      <a:endParaRPr kumimoji="1" lang="ja-JP" altLang="en-US" sz="1200" dirty="0"/>
                    </a:p>
                  </a:txBody>
                  <a:tcPr anchor="ctr"/>
                </a:tc>
                <a:tc>
                  <a:txBody>
                    <a:bodyPr/>
                    <a:lstStyle/>
                    <a:p>
                      <a:r>
                        <a:rPr kumimoji="1" lang="ja-JP" altLang="en-US" sz="1200" dirty="0" smtClean="0"/>
                        <a:t>チェコ</a:t>
                      </a:r>
                      <a:endParaRPr kumimoji="1" lang="ja-JP" altLang="en-US" sz="1200" dirty="0"/>
                    </a:p>
                  </a:txBody>
                  <a:tcPr anchor="ctr"/>
                </a:tc>
                <a:tc>
                  <a:txBody>
                    <a:bodyPr/>
                    <a:lstStyle/>
                    <a:p>
                      <a:pPr algn="ctr"/>
                      <a:r>
                        <a:rPr kumimoji="1" lang="en-US" altLang="ja-JP" sz="1200" dirty="0" smtClean="0"/>
                        <a:t>81.4</a:t>
                      </a:r>
                      <a:endParaRPr kumimoji="1" lang="ja-JP" altLang="en-US" sz="1200" dirty="0"/>
                    </a:p>
                  </a:txBody>
                  <a:tcPr anchor="ctr"/>
                </a:tc>
                <a:extLst>
                  <a:ext uri="{0D108BD9-81ED-4DB2-BD59-A6C34878D82A}">
                    <a16:rowId xmlns:a16="http://schemas.microsoft.com/office/drawing/2014/main" val="2299853181"/>
                  </a:ext>
                </a:extLst>
              </a:tr>
              <a:tr h="266939">
                <a:tc>
                  <a:txBody>
                    <a:bodyPr/>
                    <a:lstStyle/>
                    <a:p>
                      <a:pPr algn="ctr"/>
                      <a:r>
                        <a:rPr kumimoji="1" lang="en-US" altLang="ja-JP" sz="1200" dirty="0" smtClean="0"/>
                        <a:t>13</a:t>
                      </a:r>
                      <a:endParaRPr kumimoji="1" lang="ja-JP" altLang="en-US" sz="1200" dirty="0"/>
                    </a:p>
                  </a:txBody>
                  <a:tcPr anchor="ctr"/>
                </a:tc>
                <a:tc>
                  <a:txBody>
                    <a:bodyPr/>
                    <a:lstStyle/>
                    <a:p>
                      <a:r>
                        <a:rPr kumimoji="1" lang="ja-JP" altLang="en-US" sz="1200" dirty="0" smtClean="0"/>
                        <a:t>アイルランド</a:t>
                      </a:r>
                      <a:endParaRPr kumimoji="1" lang="ja-JP" altLang="en-US" sz="1200" dirty="0"/>
                    </a:p>
                  </a:txBody>
                  <a:tcPr anchor="ctr"/>
                </a:tc>
                <a:tc>
                  <a:txBody>
                    <a:bodyPr/>
                    <a:lstStyle/>
                    <a:p>
                      <a:pPr algn="ctr"/>
                      <a:r>
                        <a:rPr kumimoji="1" lang="en-US" altLang="ja-JP" sz="1200" dirty="0" smtClean="0"/>
                        <a:t>81.0</a:t>
                      </a:r>
                      <a:endParaRPr kumimoji="1" lang="ja-JP" altLang="en-US" sz="1200" dirty="0"/>
                    </a:p>
                  </a:txBody>
                  <a:tcPr anchor="ctr"/>
                </a:tc>
                <a:extLst>
                  <a:ext uri="{0D108BD9-81ED-4DB2-BD59-A6C34878D82A}">
                    <a16:rowId xmlns:a16="http://schemas.microsoft.com/office/drawing/2014/main" val="2446057372"/>
                  </a:ext>
                </a:extLst>
              </a:tr>
              <a:tr h="266939">
                <a:tc>
                  <a:txBody>
                    <a:bodyPr/>
                    <a:lstStyle/>
                    <a:p>
                      <a:pPr algn="ctr"/>
                      <a:r>
                        <a:rPr kumimoji="1" lang="en-US" altLang="ja-JP" sz="1200" dirty="0" smtClean="0"/>
                        <a:t>14</a:t>
                      </a:r>
                      <a:endParaRPr kumimoji="1" lang="ja-JP" altLang="en-US" sz="1200" dirty="0"/>
                    </a:p>
                  </a:txBody>
                  <a:tcPr anchor="ctr"/>
                </a:tc>
                <a:tc>
                  <a:txBody>
                    <a:bodyPr/>
                    <a:lstStyle/>
                    <a:p>
                      <a:r>
                        <a:rPr kumimoji="1" lang="ja-JP" altLang="en-US" sz="1200" dirty="0" smtClean="0"/>
                        <a:t>クロアチア</a:t>
                      </a:r>
                      <a:endParaRPr kumimoji="1" lang="ja-JP" altLang="en-US" sz="1200" dirty="0"/>
                    </a:p>
                  </a:txBody>
                  <a:tcPr anchor="ctr"/>
                </a:tc>
                <a:tc>
                  <a:txBody>
                    <a:bodyPr/>
                    <a:lstStyle/>
                    <a:p>
                      <a:pPr algn="ctr"/>
                      <a:r>
                        <a:rPr kumimoji="1" lang="en-US" altLang="ja-JP" sz="1200" dirty="0" smtClean="0"/>
                        <a:t>80.4</a:t>
                      </a:r>
                      <a:endParaRPr kumimoji="1" lang="ja-JP" altLang="en-US" sz="1200" dirty="0"/>
                    </a:p>
                  </a:txBody>
                  <a:tcPr anchor="ctr"/>
                </a:tc>
                <a:extLst>
                  <a:ext uri="{0D108BD9-81ED-4DB2-BD59-A6C34878D82A}">
                    <a16:rowId xmlns:a16="http://schemas.microsoft.com/office/drawing/2014/main" val="2947056269"/>
                  </a:ext>
                </a:extLst>
              </a:tr>
              <a:tr h="266939">
                <a:tc>
                  <a:txBody>
                    <a:bodyPr/>
                    <a:lstStyle/>
                    <a:p>
                      <a:pPr algn="ctr"/>
                      <a:r>
                        <a:rPr kumimoji="1" lang="en-US" altLang="ja-JP" sz="1200" dirty="0" smtClean="0"/>
                        <a:t>15</a:t>
                      </a:r>
                      <a:endParaRPr kumimoji="1" lang="ja-JP" altLang="en-US" sz="1200" dirty="0"/>
                    </a:p>
                  </a:txBody>
                  <a:tcPr anchor="ctr"/>
                </a:tc>
                <a:tc>
                  <a:txBody>
                    <a:bodyPr/>
                    <a:lstStyle/>
                    <a:p>
                      <a:r>
                        <a:rPr kumimoji="1" lang="ja-JP" altLang="en-US" sz="1200" dirty="0" smtClean="0"/>
                        <a:t>ポーランド</a:t>
                      </a:r>
                      <a:endParaRPr kumimoji="1" lang="ja-JP" altLang="en-US" sz="1200" dirty="0"/>
                    </a:p>
                  </a:txBody>
                  <a:tcPr anchor="ctr"/>
                </a:tc>
                <a:tc>
                  <a:txBody>
                    <a:bodyPr/>
                    <a:lstStyle/>
                    <a:p>
                      <a:pPr algn="ctr"/>
                      <a:r>
                        <a:rPr kumimoji="1" lang="en-US" altLang="ja-JP" sz="1200" dirty="0" smtClean="0"/>
                        <a:t>80.2</a:t>
                      </a:r>
                      <a:endParaRPr kumimoji="1" lang="ja-JP" altLang="en-US" sz="1200" dirty="0"/>
                    </a:p>
                  </a:txBody>
                  <a:tcPr anchor="ctr"/>
                </a:tc>
                <a:extLst>
                  <a:ext uri="{0D108BD9-81ED-4DB2-BD59-A6C34878D82A}">
                    <a16:rowId xmlns:a16="http://schemas.microsoft.com/office/drawing/2014/main" val="3158205728"/>
                  </a:ext>
                </a:extLst>
              </a:tr>
              <a:tr h="266939">
                <a:tc>
                  <a:txBody>
                    <a:bodyPr/>
                    <a:lstStyle/>
                    <a:p>
                      <a:pPr algn="ctr"/>
                      <a:r>
                        <a:rPr kumimoji="1" lang="en-US" altLang="ja-JP" sz="1200" dirty="0" smtClean="0"/>
                        <a:t>16</a:t>
                      </a:r>
                      <a:endParaRPr kumimoji="1" lang="ja-JP" altLang="en-US" sz="1200" dirty="0"/>
                    </a:p>
                  </a:txBody>
                  <a:tcPr anchor="ctr"/>
                </a:tc>
                <a:tc>
                  <a:txBody>
                    <a:bodyPr/>
                    <a:lstStyle/>
                    <a:p>
                      <a:r>
                        <a:rPr kumimoji="1" lang="ja-JP" altLang="en-US" sz="1200" dirty="0" smtClean="0"/>
                        <a:t>スイス</a:t>
                      </a:r>
                      <a:endParaRPr kumimoji="1" lang="ja-JP" altLang="en-US" sz="1200" dirty="0"/>
                    </a:p>
                  </a:txBody>
                  <a:tcPr anchor="ctr"/>
                </a:tc>
                <a:tc>
                  <a:txBody>
                    <a:bodyPr/>
                    <a:lstStyle/>
                    <a:p>
                      <a:pPr algn="ctr"/>
                      <a:r>
                        <a:rPr kumimoji="1" lang="en-US" altLang="ja-JP" sz="1200" dirty="0" smtClean="0"/>
                        <a:t>80.1</a:t>
                      </a:r>
                      <a:endParaRPr kumimoji="1" lang="ja-JP" altLang="en-US" sz="1200" dirty="0"/>
                    </a:p>
                  </a:txBody>
                  <a:tcPr anchor="ctr"/>
                </a:tc>
                <a:extLst>
                  <a:ext uri="{0D108BD9-81ED-4DB2-BD59-A6C34878D82A}">
                    <a16:rowId xmlns:a16="http://schemas.microsoft.com/office/drawing/2014/main" val="3724559404"/>
                  </a:ext>
                </a:extLst>
              </a:tr>
              <a:tr h="266939">
                <a:tc>
                  <a:txBody>
                    <a:bodyPr/>
                    <a:lstStyle/>
                    <a:p>
                      <a:pPr algn="ctr"/>
                      <a:r>
                        <a:rPr kumimoji="1" lang="en-US" altLang="ja-JP" sz="1200" dirty="0" smtClean="0"/>
                        <a:t>17</a:t>
                      </a:r>
                      <a:endParaRPr kumimoji="1" lang="ja-JP" altLang="en-US" sz="1200" dirty="0"/>
                    </a:p>
                  </a:txBody>
                  <a:tcPr anchor="ctr">
                    <a:lnB w="28575" cap="flat" cmpd="sng" algn="ctr">
                      <a:solidFill>
                        <a:schemeClr val="tx1"/>
                      </a:solidFill>
                      <a:prstDash val="solid"/>
                      <a:round/>
                      <a:headEnd type="none" w="med" len="med"/>
                      <a:tailEnd type="none" w="med" len="med"/>
                    </a:lnB>
                  </a:tcPr>
                </a:tc>
                <a:tc>
                  <a:txBody>
                    <a:bodyPr/>
                    <a:lstStyle/>
                    <a:p>
                      <a:r>
                        <a:rPr kumimoji="1" lang="ja-JP" altLang="en-US" sz="1200" dirty="0" smtClean="0"/>
                        <a:t>イギリス</a:t>
                      </a:r>
                      <a:endParaRPr kumimoji="1" lang="ja-JP" altLang="en-US" sz="1200" dirty="0"/>
                    </a:p>
                  </a:txBody>
                  <a:tcPr anchor="ctr">
                    <a:lnB w="28575" cap="flat" cmpd="sng" algn="ctr">
                      <a:solidFill>
                        <a:schemeClr val="tx1"/>
                      </a:solidFill>
                      <a:prstDash val="solid"/>
                      <a:round/>
                      <a:headEnd type="none" w="med" len="med"/>
                      <a:tailEnd type="none" w="med" len="med"/>
                    </a:lnB>
                  </a:tcPr>
                </a:tc>
                <a:tc>
                  <a:txBody>
                    <a:bodyPr/>
                    <a:lstStyle/>
                    <a:p>
                      <a:pPr algn="ctr"/>
                      <a:r>
                        <a:rPr kumimoji="1" lang="en-US" altLang="ja-JP" sz="1200" dirty="0" smtClean="0"/>
                        <a:t>80.0</a:t>
                      </a:r>
                      <a:endParaRPr kumimoji="1" lang="ja-JP" altLang="en-US" sz="1200" dirty="0"/>
                    </a:p>
                  </a:txBody>
                  <a:tcPr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1240283"/>
                  </a:ext>
                </a:extLst>
              </a:tr>
              <a:tr h="266939">
                <a:tc>
                  <a:txBody>
                    <a:bodyPr/>
                    <a:lstStyle/>
                    <a:p>
                      <a:pPr algn="ctr"/>
                      <a:r>
                        <a:rPr kumimoji="1" lang="en-US" altLang="ja-JP" sz="1200" b="1" dirty="0" smtClean="0">
                          <a:solidFill>
                            <a:srgbClr val="FF0000"/>
                          </a:solidFill>
                        </a:rPr>
                        <a:t>18</a:t>
                      </a:r>
                      <a:endParaRPr kumimoji="1" lang="ja-JP" altLang="en-US" sz="1200" b="1" dirty="0">
                        <a:solidFill>
                          <a:srgbClr val="FF0000"/>
                        </a:solidFill>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200" b="1" dirty="0" smtClean="0">
                          <a:solidFill>
                            <a:srgbClr val="FF0000"/>
                          </a:solidFill>
                        </a:rPr>
                        <a:t>日本</a:t>
                      </a:r>
                      <a:endParaRPr kumimoji="1" lang="ja-JP" altLang="en-US" sz="1200" b="1" dirty="0">
                        <a:solidFill>
                          <a:srgbClr val="FF0000"/>
                        </a:solidFill>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en-US" altLang="ja-JP" sz="1200" b="1" dirty="0" smtClean="0">
                          <a:solidFill>
                            <a:srgbClr val="FF0000"/>
                          </a:solidFill>
                        </a:rPr>
                        <a:t>79.8</a:t>
                      </a:r>
                      <a:endParaRPr kumimoji="1" lang="ja-JP" altLang="en-US" sz="1200" b="1" dirty="0">
                        <a:solidFill>
                          <a:srgbClr val="FF00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9516240"/>
                  </a:ext>
                </a:extLst>
              </a:tr>
              <a:tr h="266939">
                <a:tc>
                  <a:txBody>
                    <a:bodyPr/>
                    <a:lstStyle/>
                    <a:p>
                      <a:pPr algn="ctr"/>
                      <a:r>
                        <a:rPr kumimoji="1" lang="en-US" altLang="ja-JP" sz="1200" dirty="0" smtClean="0"/>
                        <a:t>19</a:t>
                      </a:r>
                      <a:endParaRPr kumimoji="1" lang="ja-JP" altLang="en-US" sz="1200" dirty="0"/>
                    </a:p>
                  </a:txBody>
                  <a:tcPr anchor="ctr">
                    <a:lnT w="28575" cap="flat" cmpd="sng" algn="ctr">
                      <a:solidFill>
                        <a:schemeClr val="tx1"/>
                      </a:solidFill>
                      <a:prstDash val="solid"/>
                      <a:round/>
                      <a:headEnd type="none" w="med" len="med"/>
                      <a:tailEnd type="none" w="med" len="med"/>
                    </a:lnT>
                  </a:tcPr>
                </a:tc>
                <a:tc>
                  <a:txBody>
                    <a:bodyPr/>
                    <a:lstStyle/>
                    <a:p>
                      <a:r>
                        <a:rPr kumimoji="1" lang="ja-JP" altLang="en-US" sz="1200" dirty="0" smtClean="0"/>
                        <a:t>スロバキア</a:t>
                      </a:r>
                      <a:endParaRPr kumimoji="1" lang="ja-JP" altLang="en-US" sz="1200" dirty="0"/>
                    </a:p>
                  </a:txBody>
                  <a:tcPr anchor="ctr">
                    <a:lnT w="28575" cap="flat" cmpd="sng" algn="ctr">
                      <a:solidFill>
                        <a:schemeClr val="tx1"/>
                      </a:solidFill>
                      <a:prstDash val="solid"/>
                      <a:round/>
                      <a:headEnd type="none" w="med" len="med"/>
                      <a:tailEnd type="none" w="med" len="med"/>
                    </a:lnT>
                  </a:tcPr>
                </a:tc>
                <a:tc>
                  <a:txBody>
                    <a:bodyPr/>
                    <a:lstStyle/>
                    <a:p>
                      <a:pPr algn="ctr"/>
                      <a:r>
                        <a:rPr kumimoji="1" lang="en-US" altLang="ja-JP" sz="1200" dirty="0" smtClean="0"/>
                        <a:t>79.6</a:t>
                      </a:r>
                      <a:endParaRPr kumimoji="1" lang="ja-JP" altLang="en-US" sz="1200" dirty="0"/>
                    </a:p>
                  </a:txBody>
                  <a:tcPr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4652272"/>
                  </a:ext>
                </a:extLst>
              </a:tr>
              <a:tr h="266939">
                <a:tc>
                  <a:txBody>
                    <a:bodyPr/>
                    <a:lstStyle/>
                    <a:p>
                      <a:pPr algn="ctr"/>
                      <a:r>
                        <a:rPr kumimoji="1" lang="en-US" altLang="ja-JP" sz="1200" dirty="0" smtClean="0"/>
                        <a:t>20</a:t>
                      </a:r>
                      <a:endParaRPr kumimoji="1" lang="ja-JP" altLang="en-US" sz="1200" dirty="0"/>
                    </a:p>
                  </a:txBody>
                  <a:tcPr anchor="ctr"/>
                </a:tc>
                <a:tc>
                  <a:txBody>
                    <a:bodyPr/>
                    <a:lstStyle/>
                    <a:p>
                      <a:r>
                        <a:rPr kumimoji="1" lang="ja-JP" altLang="en-US" sz="1200" dirty="0" smtClean="0"/>
                        <a:t>スペイン</a:t>
                      </a:r>
                      <a:endParaRPr kumimoji="1" lang="ja-JP" altLang="en-US" sz="1200" dirty="0"/>
                    </a:p>
                  </a:txBody>
                  <a:tcPr anchor="ctr"/>
                </a:tc>
                <a:tc>
                  <a:txBody>
                    <a:bodyPr/>
                    <a:lstStyle/>
                    <a:p>
                      <a:pPr algn="ctr"/>
                      <a:r>
                        <a:rPr kumimoji="1" lang="en-US" altLang="ja-JP" sz="1200" dirty="0" smtClean="0"/>
                        <a:t>79.5</a:t>
                      </a:r>
                      <a:endParaRPr kumimoji="1" lang="ja-JP" altLang="en-US" sz="1200" dirty="0"/>
                    </a:p>
                  </a:txBody>
                  <a:tcPr anchor="ctr"/>
                </a:tc>
                <a:extLst>
                  <a:ext uri="{0D108BD9-81ED-4DB2-BD59-A6C34878D82A}">
                    <a16:rowId xmlns:a16="http://schemas.microsoft.com/office/drawing/2014/main" val="4219424393"/>
                  </a:ext>
                </a:extLst>
              </a:tr>
            </a:tbl>
          </a:graphicData>
        </a:graphic>
      </p:graphicFrame>
      <p:sp>
        <p:nvSpPr>
          <p:cNvPr id="14" name="テキスト ボックス 13"/>
          <p:cNvSpPr txBox="1"/>
          <p:nvPr/>
        </p:nvSpPr>
        <p:spPr>
          <a:xfrm>
            <a:off x="2678372" y="617204"/>
            <a:ext cx="1082348" cy="307777"/>
          </a:xfrm>
          <a:prstGeom prst="rect">
            <a:avLst/>
          </a:prstGeom>
          <a:noFill/>
        </p:spPr>
        <p:txBody>
          <a:bodyPr wrap="none" rtlCol="0">
            <a:spAutoFit/>
          </a:bodyPr>
          <a:lstStyle/>
          <a:p>
            <a:r>
              <a:rPr kumimoji="1" lang="ja-JP" altLang="en-US" sz="1400" dirty="0" smtClean="0"/>
              <a:t>２０２０年</a:t>
            </a:r>
            <a:endParaRPr kumimoji="1" lang="ja-JP" altLang="en-US" sz="1400" dirty="0"/>
          </a:p>
        </p:txBody>
      </p:sp>
      <p:sp>
        <p:nvSpPr>
          <p:cNvPr id="15" name="テキスト ボックス 14"/>
          <p:cNvSpPr txBox="1"/>
          <p:nvPr/>
        </p:nvSpPr>
        <p:spPr>
          <a:xfrm>
            <a:off x="5275484" y="610982"/>
            <a:ext cx="1082348" cy="307777"/>
          </a:xfrm>
          <a:prstGeom prst="rect">
            <a:avLst/>
          </a:prstGeom>
          <a:noFill/>
        </p:spPr>
        <p:txBody>
          <a:bodyPr wrap="none" rtlCol="0">
            <a:spAutoFit/>
          </a:bodyPr>
          <a:lstStyle/>
          <a:p>
            <a:r>
              <a:rPr kumimoji="1" lang="ja-JP" altLang="en-US" sz="1400" dirty="0" smtClean="0"/>
              <a:t>２０２１年</a:t>
            </a:r>
            <a:endParaRPr kumimoji="1" lang="ja-JP" altLang="en-US" sz="1400" dirty="0"/>
          </a:p>
        </p:txBody>
      </p:sp>
      <p:sp>
        <p:nvSpPr>
          <p:cNvPr id="16" name="二等辺三角形 15"/>
          <p:cNvSpPr/>
          <p:nvPr/>
        </p:nvSpPr>
        <p:spPr>
          <a:xfrm rot="5400000">
            <a:off x="4342060" y="3509614"/>
            <a:ext cx="1521062" cy="17988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p:cNvSpPr/>
          <p:nvPr/>
        </p:nvSpPr>
        <p:spPr>
          <a:xfrm rot="5400000">
            <a:off x="1815433" y="3509614"/>
            <a:ext cx="1521062" cy="17988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4183792842"/>
              </p:ext>
            </p:extLst>
          </p:nvPr>
        </p:nvGraphicFramePr>
        <p:xfrm>
          <a:off x="7658746" y="918759"/>
          <a:ext cx="2068080" cy="5699760"/>
        </p:xfrm>
        <a:graphic>
          <a:graphicData uri="http://schemas.openxmlformats.org/drawingml/2006/table">
            <a:tbl>
              <a:tblPr firstRow="1" bandRow="1">
                <a:tableStyleId>{00A15C55-8517-42AA-B614-E9B94910E393}</a:tableStyleId>
              </a:tblPr>
              <a:tblGrid>
                <a:gridCol w="396000">
                  <a:extLst>
                    <a:ext uri="{9D8B030D-6E8A-4147-A177-3AD203B41FA5}">
                      <a16:colId xmlns:a16="http://schemas.microsoft.com/office/drawing/2014/main" val="1482000897"/>
                    </a:ext>
                  </a:extLst>
                </a:gridCol>
                <a:gridCol w="1155039">
                  <a:extLst>
                    <a:ext uri="{9D8B030D-6E8A-4147-A177-3AD203B41FA5}">
                      <a16:colId xmlns:a16="http://schemas.microsoft.com/office/drawing/2014/main" val="1771672345"/>
                    </a:ext>
                  </a:extLst>
                </a:gridCol>
                <a:gridCol w="517041">
                  <a:extLst>
                    <a:ext uri="{9D8B030D-6E8A-4147-A177-3AD203B41FA5}">
                      <a16:colId xmlns:a16="http://schemas.microsoft.com/office/drawing/2014/main" val="3923809610"/>
                    </a:ext>
                  </a:extLst>
                </a:gridCol>
              </a:tblGrid>
              <a:tr h="200022">
                <a:tc>
                  <a:txBody>
                    <a:bodyPr/>
                    <a:lstStyle/>
                    <a:p>
                      <a:pPr algn="ctr"/>
                      <a:r>
                        <a:rPr kumimoji="1" lang="ja-JP" altLang="en-US" sz="800" dirty="0" smtClean="0"/>
                        <a:t>順位</a:t>
                      </a:r>
                      <a:endParaRPr kumimoji="1" lang="ja-JP" altLang="en-US" sz="800" dirty="0"/>
                    </a:p>
                  </a:txBody>
                  <a:tcPr anchor="ctr"/>
                </a:tc>
                <a:tc>
                  <a:txBody>
                    <a:bodyPr/>
                    <a:lstStyle/>
                    <a:p>
                      <a:pPr algn="ctr"/>
                      <a:r>
                        <a:rPr kumimoji="1" lang="ja-JP" altLang="en-US" sz="800" dirty="0" smtClean="0"/>
                        <a:t>国名</a:t>
                      </a:r>
                      <a:endParaRPr kumimoji="1" lang="ja-JP" altLang="en-US" sz="800" dirty="0"/>
                    </a:p>
                  </a:txBody>
                  <a:tcPr anchor="ctr"/>
                </a:tc>
                <a:tc>
                  <a:txBody>
                    <a:bodyPr/>
                    <a:lstStyle/>
                    <a:p>
                      <a:pPr algn="ctr"/>
                      <a:r>
                        <a:rPr kumimoji="1" lang="ja-JP" altLang="en-US" sz="800" dirty="0" smtClean="0"/>
                        <a:t>スコア</a:t>
                      </a:r>
                      <a:endParaRPr kumimoji="1" lang="ja-JP" altLang="en-US" sz="800" dirty="0"/>
                    </a:p>
                  </a:txBody>
                  <a:tcPr anchor="ctr"/>
                </a:tc>
                <a:extLst>
                  <a:ext uri="{0D108BD9-81ED-4DB2-BD59-A6C34878D82A}">
                    <a16:rowId xmlns:a16="http://schemas.microsoft.com/office/drawing/2014/main" val="2186887047"/>
                  </a:ext>
                </a:extLst>
              </a:tr>
              <a:tr h="266939">
                <a:tc>
                  <a:txBody>
                    <a:bodyPr/>
                    <a:lstStyle/>
                    <a:p>
                      <a:pPr algn="ctr"/>
                      <a:r>
                        <a:rPr kumimoji="1" lang="ja-JP" altLang="en-US" sz="1200" dirty="0" smtClean="0"/>
                        <a:t>１</a:t>
                      </a:r>
                      <a:endParaRPr kumimoji="1" lang="en-US" altLang="ja-JP" sz="1200" dirty="0" smtClean="0"/>
                    </a:p>
                  </a:txBody>
                  <a:tcPr anchor="ctr"/>
                </a:tc>
                <a:tc>
                  <a:txBody>
                    <a:bodyPr/>
                    <a:lstStyle/>
                    <a:p>
                      <a:r>
                        <a:rPr kumimoji="1" lang="ja-JP" altLang="en-US" sz="1200" dirty="0" smtClean="0"/>
                        <a:t>フィンランド</a:t>
                      </a:r>
                      <a:endParaRPr kumimoji="1" lang="ja-JP" altLang="en-US" sz="1200" dirty="0"/>
                    </a:p>
                  </a:txBody>
                  <a:tcPr anchor="ctr"/>
                </a:tc>
                <a:tc>
                  <a:txBody>
                    <a:bodyPr/>
                    <a:lstStyle/>
                    <a:p>
                      <a:pPr algn="ctr"/>
                      <a:r>
                        <a:rPr kumimoji="1" lang="en-US" altLang="ja-JP" sz="1200" u="none" dirty="0" smtClean="0"/>
                        <a:t>86.5</a:t>
                      </a:r>
                      <a:endParaRPr kumimoji="1" lang="ja-JP" altLang="en-US" sz="1200" u="none" dirty="0"/>
                    </a:p>
                  </a:txBody>
                  <a:tcPr anchor="ctr"/>
                </a:tc>
                <a:extLst>
                  <a:ext uri="{0D108BD9-81ED-4DB2-BD59-A6C34878D82A}">
                    <a16:rowId xmlns:a16="http://schemas.microsoft.com/office/drawing/2014/main" val="2584904070"/>
                  </a:ext>
                </a:extLst>
              </a:tr>
              <a:tr h="266939">
                <a:tc>
                  <a:txBody>
                    <a:bodyPr/>
                    <a:lstStyle/>
                    <a:p>
                      <a:pPr algn="ctr"/>
                      <a:r>
                        <a:rPr kumimoji="1" lang="ja-JP" altLang="en-US" sz="1200" dirty="0" smtClean="0"/>
                        <a:t>２</a:t>
                      </a:r>
                      <a:endParaRPr kumimoji="1" lang="ja-JP" altLang="en-US" sz="1200" dirty="0"/>
                    </a:p>
                  </a:txBody>
                  <a:tcPr anchor="ctr"/>
                </a:tc>
                <a:tc>
                  <a:txBody>
                    <a:bodyPr/>
                    <a:lstStyle/>
                    <a:p>
                      <a:r>
                        <a:rPr kumimoji="1" lang="ja-JP" altLang="en-US" sz="1200" dirty="0" smtClean="0"/>
                        <a:t>デンマーク</a:t>
                      </a:r>
                      <a:endParaRPr kumimoji="1" lang="ja-JP" altLang="en-US" sz="1200" dirty="0"/>
                    </a:p>
                  </a:txBody>
                  <a:tcPr anchor="ctr"/>
                </a:tc>
                <a:tc>
                  <a:txBody>
                    <a:bodyPr/>
                    <a:lstStyle/>
                    <a:p>
                      <a:pPr algn="ctr"/>
                      <a:r>
                        <a:rPr kumimoji="1" lang="en-US" altLang="ja-JP" sz="1200" dirty="0" smtClean="0"/>
                        <a:t>85.6</a:t>
                      </a:r>
                      <a:endParaRPr kumimoji="1" lang="ja-JP" altLang="en-US" sz="1200" dirty="0"/>
                    </a:p>
                  </a:txBody>
                  <a:tcPr anchor="ctr"/>
                </a:tc>
                <a:extLst>
                  <a:ext uri="{0D108BD9-81ED-4DB2-BD59-A6C34878D82A}">
                    <a16:rowId xmlns:a16="http://schemas.microsoft.com/office/drawing/2014/main" val="308662215"/>
                  </a:ext>
                </a:extLst>
              </a:tr>
              <a:tr h="266939">
                <a:tc>
                  <a:txBody>
                    <a:bodyPr/>
                    <a:lstStyle/>
                    <a:p>
                      <a:pPr algn="ctr"/>
                      <a:r>
                        <a:rPr kumimoji="1" lang="ja-JP" altLang="en-US" sz="1200" dirty="0" smtClean="0"/>
                        <a:t>３</a:t>
                      </a:r>
                      <a:endParaRPr kumimoji="1" lang="ja-JP" altLang="en-US" sz="1200" dirty="0"/>
                    </a:p>
                  </a:txBody>
                  <a:tcPr anchor="ctr"/>
                </a:tc>
                <a:tc>
                  <a:txBody>
                    <a:bodyPr/>
                    <a:lstStyle/>
                    <a:p>
                      <a:r>
                        <a:rPr kumimoji="1" lang="ja-JP" altLang="en-US" sz="1200" dirty="0" smtClean="0"/>
                        <a:t>スウェーデン</a:t>
                      </a:r>
                      <a:endParaRPr kumimoji="1" lang="ja-JP" altLang="en-US" sz="1200" dirty="0"/>
                    </a:p>
                  </a:txBody>
                  <a:tcPr anchor="ctr"/>
                </a:tc>
                <a:tc>
                  <a:txBody>
                    <a:bodyPr/>
                    <a:lstStyle/>
                    <a:p>
                      <a:pPr algn="ctr"/>
                      <a:r>
                        <a:rPr kumimoji="1" lang="en-US" altLang="ja-JP" sz="1200" dirty="0" smtClean="0"/>
                        <a:t>85.2</a:t>
                      </a:r>
                      <a:endParaRPr kumimoji="1" lang="ja-JP" altLang="en-US" sz="1200" dirty="0"/>
                    </a:p>
                  </a:txBody>
                  <a:tcPr anchor="ctr"/>
                </a:tc>
                <a:extLst>
                  <a:ext uri="{0D108BD9-81ED-4DB2-BD59-A6C34878D82A}">
                    <a16:rowId xmlns:a16="http://schemas.microsoft.com/office/drawing/2014/main" val="4115681085"/>
                  </a:ext>
                </a:extLst>
              </a:tr>
              <a:tr h="266939">
                <a:tc>
                  <a:txBody>
                    <a:bodyPr/>
                    <a:lstStyle/>
                    <a:p>
                      <a:pPr algn="ctr"/>
                      <a:r>
                        <a:rPr kumimoji="1" lang="ja-JP" altLang="en-US" sz="1200" dirty="0" smtClean="0"/>
                        <a:t>４</a:t>
                      </a:r>
                      <a:endParaRPr kumimoji="1" lang="ja-JP" altLang="en-US" sz="1200" dirty="0"/>
                    </a:p>
                  </a:txBody>
                  <a:tcPr anchor="ctr"/>
                </a:tc>
                <a:tc>
                  <a:txBody>
                    <a:bodyPr/>
                    <a:lstStyle/>
                    <a:p>
                      <a:r>
                        <a:rPr kumimoji="1" lang="ja-JP" altLang="en-US" sz="1200" dirty="0" smtClean="0"/>
                        <a:t>ノルウェー</a:t>
                      </a:r>
                      <a:endParaRPr kumimoji="1" lang="ja-JP" altLang="en-US" sz="1200" dirty="0"/>
                    </a:p>
                  </a:txBody>
                  <a:tcPr anchor="ctr"/>
                </a:tc>
                <a:tc>
                  <a:txBody>
                    <a:bodyPr/>
                    <a:lstStyle/>
                    <a:p>
                      <a:pPr algn="ctr"/>
                      <a:r>
                        <a:rPr kumimoji="1" lang="en-US" altLang="ja-JP" sz="1200" dirty="0" smtClean="0"/>
                        <a:t>82.3</a:t>
                      </a:r>
                      <a:endParaRPr kumimoji="1" lang="ja-JP" altLang="en-US" sz="1200" dirty="0"/>
                    </a:p>
                  </a:txBody>
                  <a:tcPr anchor="ctr"/>
                </a:tc>
                <a:extLst>
                  <a:ext uri="{0D108BD9-81ED-4DB2-BD59-A6C34878D82A}">
                    <a16:rowId xmlns:a16="http://schemas.microsoft.com/office/drawing/2014/main" val="2072378900"/>
                  </a:ext>
                </a:extLst>
              </a:tr>
              <a:tr h="266939">
                <a:tc>
                  <a:txBody>
                    <a:bodyPr/>
                    <a:lstStyle/>
                    <a:p>
                      <a:pPr algn="ctr"/>
                      <a:r>
                        <a:rPr kumimoji="1" lang="ja-JP" altLang="en-US" sz="1200" dirty="0" smtClean="0"/>
                        <a:t>５</a:t>
                      </a:r>
                      <a:endParaRPr kumimoji="1" lang="ja-JP" altLang="en-US" sz="1200" dirty="0"/>
                    </a:p>
                  </a:txBody>
                  <a:tcPr anchor="ctr"/>
                </a:tc>
                <a:tc>
                  <a:txBody>
                    <a:bodyPr/>
                    <a:lstStyle/>
                    <a:p>
                      <a:r>
                        <a:rPr kumimoji="1" lang="ja-JP" altLang="en-US" sz="1200" dirty="0" smtClean="0"/>
                        <a:t>オーストリア</a:t>
                      </a:r>
                      <a:endParaRPr kumimoji="1" lang="ja-JP" altLang="en-US" sz="1200" dirty="0"/>
                    </a:p>
                  </a:txBody>
                  <a:tcPr anchor="ctr"/>
                </a:tc>
                <a:tc>
                  <a:txBody>
                    <a:bodyPr/>
                    <a:lstStyle/>
                    <a:p>
                      <a:pPr algn="ctr"/>
                      <a:r>
                        <a:rPr kumimoji="1" lang="en-US" altLang="ja-JP" sz="1200" dirty="0" smtClean="0"/>
                        <a:t>82.3</a:t>
                      </a:r>
                      <a:endParaRPr kumimoji="1" lang="ja-JP" altLang="en-US" sz="1200" dirty="0"/>
                    </a:p>
                  </a:txBody>
                  <a:tcPr anchor="ctr"/>
                </a:tc>
                <a:extLst>
                  <a:ext uri="{0D108BD9-81ED-4DB2-BD59-A6C34878D82A}">
                    <a16:rowId xmlns:a16="http://schemas.microsoft.com/office/drawing/2014/main" val="2337457612"/>
                  </a:ext>
                </a:extLst>
              </a:tr>
              <a:tr h="266939">
                <a:tc>
                  <a:txBody>
                    <a:bodyPr/>
                    <a:lstStyle/>
                    <a:p>
                      <a:pPr algn="ctr"/>
                      <a:r>
                        <a:rPr kumimoji="1" lang="ja-JP" altLang="en-US" sz="1200" dirty="0" smtClean="0"/>
                        <a:t>６</a:t>
                      </a:r>
                      <a:endParaRPr kumimoji="1" lang="ja-JP" altLang="en-US" sz="1200" dirty="0"/>
                    </a:p>
                  </a:txBody>
                  <a:tcPr anchor="ctr"/>
                </a:tc>
                <a:tc>
                  <a:txBody>
                    <a:bodyPr/>
                    <a:lstStyle/>
                    <a:p>
                      <a:r>
                        <a:rPr kumimoji="1" lang="ja-JP" altLang="en-US" sz="1200" dirty="0" smtClean="0"/>
                        <a:t>ドイツ</a:t>
                      </a:r>
                      <a:endParaRPr kumimoji="1" lang="ja-JP" altLang="en-US" sz="1200" dirty="0"/>
                    </a:p>
                  </a:txBody>
                  <a:tcPr anchor="ctr"/>
                </a:tc>
                <a:tc>
                  <a:txBody>
                    <a:bodyPr/>
                    <a:lstStyle/>
                    <a:p>
                      <a:pPr algn="ctr"/>
                      <a:r>
                        <a:rPr kumimoji="1" lang="en-US" altLang="ja-JP" sz="1200" dirty="0" smtClean="0"/>
                        <a:t>82.2</a:t>
                      </a:r>
                      <a:endParaRPr kumimoji="1" lang="ja-JP" altLang="en-US" sz="1200" dirty="0"/>
                    </a:p>
                  </a:txBody>
                  <a:tcPr anchor="ctr"/>
                </a:tc>
                <a:extLst>
                  <a:ext uri="{0D108BD9-81ED-4DB2-BD59-A6C34878D82A}">
                    <a16:rowId xmlns:a16="http://schemas.microsoft.com/office/drawing/2014/main" val="3417304281"/>
                  </a:ext>
                </a:extLst>
              </a:tr>
              <a:tr h="266939">
                <a:tc>
                  <a:txBody>
                    <a:bodyPr/>
                    <a:lstStyle/>
                    <a:p>
                      <a:pPr algn="ctr"/>
                      <a:r>
                        <a:rPr kumimoji="1" lang="ja-JP" altLang="en-US" sz="1200" dirty="0" smtClean="0"/>
                        <a:t>７</a:t>
                      </a:r>
                      <a:endParaRPr kumimoji="1" lang="ja-JP" altLang="en-US" sz="1200" dirty="0"/>
                    </a:p>
                  </a:txBody>
                  <a:tcPr anchor="ctr"/>
                </a:tc>
                <a:tc>
                  <a:txBody>
                    <a:bodyPr/>
                    <a:lstStyle/>
                    <a:p>
                      <a:r>
                        <a:rPr kumimoji="1" lang="ja-JP" altLang="en-US" sz="1200" dirty="0" smtClean="0"/>
                        <a:t>フランス</a:t>
                      </a:r>
                      <a:endParaRPr kumimoji="1" lang="ja-JP" altLang="en-US" sz="1200" dirty="0"/>
                    </a:p>
                  </a:txBody>
                  <a:tcPr anchor="ctr"/>
                </a:tc>
                <a:tc>
                  <a:txBody>
                    <a:bodyPr/>
                    <a:lstStyle/>
                    <a:p>
                      <a:pPr algn="ctr"/>
                      <a:r>
                        <a:rPr kumimoji="1" lang="en-US" altLang="ja-JP" sz="1200" dirty="0" smtClean="0"/>
                        <a:t>81.2</a:t>
                      </a:r>
                      <a:endParaRPr kumimoji="1" lang="ja-JP" altLang="en-US" sz="1200" dirty="0"/>
                    </a:p>
                  </a:txBody>
                  <a:tcPr anchor="ctr"/>
                </a:tc>
                <a:extLst>
                  <a:ext uri="{0D108BD9-81ED-4DB2-BD59-A6C34878D82A}">
                    <a16:rowId xmlns:a16="http://schemas.microsoft.com/office/drawing/2014/main" val="3741702604"/>
                  </a:ext>
                </a:extLst>
              </a:tr>
              <a:tr h="266939">
                <a:tc>
                  <a:txBody>
                    <a:bodyPr/>
                    <a:lstStyle/>
                    <a:p>
                      <a:pPr algn="ctr"/>
                      <a:r>
                        <a:rPr kumimoji="1" lang="ja-JP" altLang="en-US" sz="1200" dirty="0" smtClean="0"/>
                        <a:t>８</a:t>
                      </a:r>
                      <a:endParaRPr kumimoji="1" lang="ja-JP" altLang="en-US" sz="1200" dirty="0"/>
                    </a:p>
                  </a:txBody>
                  <a:tcPr anchor="ctr"/>
                </a:tc>
                <a:tc>
                  <a:txBody>
                    <a:bodyPr/>
                    <a:lstStyle/>
                    <a:p>
                      <a:r>
                        <a:rPr kumimoji="1" lang="ja-JP" altLang="en-US" sz="1200" dirty="0" smtClean="0"/>
                        <a:t>スイス</a:t>
                      </a:r>
                      <a:endParaRPr kumimoji="1" lang="ja-JP" altLang="en-US" sz="1200" dirty="0"/>
                    </a:p>
                  </a:txBody>
                  <a:tcPr anchor="ctr"/>
                </a:tc>
                <a:tc>
                  <a:txBody>
                    <a:bodyPr/>
                    <a:lstStyle/>
                    <a:p>
                      <a:pPr algn="ctr"/>
                      <a:r>
                        <a:rPr kumimoji="1" lang="en-US" altLang="ja-JP" sz="1200" dirty="0" smtClean="0"/>
                        <a:t>80.8</a:t>
                      </a:r>
                      <a:endParaRPr kumimoji="1" lang="ja-JP" altLang="en-US" sz="1200" dirty="0"/>
                    </a:p>
                  </a:txBody>
                  <a:tcPr anchor="ctr"/>
                </a:tc>
                <a:extLst>
                  <a:ext uri="{0D108BD9-81ED-4DB2-BD59-A6C34878D82A}">
                    <a16:rowId xmlns:a16="http://schemas.microsoft.com/office/drawing/2014/main" val="4026439131"/>
                  </a:ext>
                </a:extLst>
              </a:tr>
              <a:tr h="266939">
                <a:tc>
                  <a:txBody>
                    <a:bodyPr/>
                    <a:lstStyle/>
                    <a:p>
                      <a:pPr algn="ctr"/>
                      <a:r>
                        <a:rPr kumimoji="1" lang="ja-JP" altLang="en-US" sz="1200" dirty="0" smtClean="0"/>
                        <a:t>９</a:t>
                      </a:r>
                      <a:endParaRPr kumimoji="1" lang="ja-JP" altLang="en-US" sz="1200" dirty="0"/>
                    </a:p>
                  </a:txBody>
                  <a:tcPr anchor="ctr"/>
                </a:tc>
                <a:tc>
                  <a:txBody>
                    <a:bodyPr/>
                    <a:lstStyle/>
                    <a:p>
                      <a:r>
                        <a:rPr kumimoji="1" lang="ja-JP" altLang="en-US" sz="1200" dirty="0" smtClean="0"/>
                        <a:t>アイルランド</a:t>
                      </a:r>
                      <a:endParaRPr kumimoji="1" lang="ja-JP" altLang="en-US" sz="1200" dirty="0"/>
                    </a:p>
                  </a:txBody>
                  <a:tcPr anchor="ctr"/>
                </a:tc>
                <a:tc>
                  <a:txBody>
                    <a:bodyPr/>
                    <a:lstStyle/>
                    <a:p>
                      <a:pPr algn="ctr"/>
                      <a:r>
                        <a:rPr kumimoji="1" lang="en-US" altLang="ja-JP" sz="1200" dirty="0" smtClean="0"/>
                        <a:t>80.7</a:t>
                      </a:r>
                      <a:endParaRPr kumimoji="1" lang="ja-JP" altLang="en-US" sz="1200" dirty="0"/>
                    </a:p>
                  </a:txBody>
                  <a:tcPr anchor="ctr"/>
                </a:tc>
                <a:extLst>
                  <a:ext uri="{0D108BD9-81ED-4DB2-BD59-A6C34878D82A}">
                    <a16:rowId xmlns:a16="http://schemas.microsoft.com/office/drawing/2014/main" val="4079222872"/>
                  </a:ext>
                </a:extLst>
              </a:tr>
              <a:tr h="266939">
                <a:tc>
                  <a:txBody>
                    <a:bodyPr/>
                    <a:lstStyle/>
                    <a:p>
                      <a:pPr algn="ctr"/>
                      <a:r>
                        <a:rPr kumimoji="1" lang="en-US" altLang="ja-JP" sz="1200" dirty="0" smtClean="0"/>
                        <a:t>10</a:t>
                      </a:r>
                      <a:endParaRPr kumimoji="1" lang="ja-JP" altLang="en-US" sz="1200" dirty="0"/>
                    </a:p>
                  </a:txBody>
                  <a:tcPr anchor="ctr"/>
                </a:tc>
                <a:tc>
                  <a:txBody>
                    <a:bodyPr/>
                    <a:lstStyle/>
                    <a:p>
                      <a:r>
                        <a:rPr kumimoji="1" lang="ja-JP" altLang="en-US" sz="1200" dirty="0" smtClean="0"/>
                        <a:t>エストニア</a:t>
                      </a:r>
                      <a:endParaRPr kumimoji="1" lang="ja-JP" altLang="en-US" sz="1200" dirty="0"/>
                    </a:p>
                  </a:txBody>
                  <a:tcPr anchor="ctr"/>
                </a:tc>
                <a:tc>
                  <a:txBody>
                    <a:bodyPr/>
                    <a:lstStyle/>
                    <a:p>
                      <a:pPr algn="ctr"/>
                      <a:r>
                        <a:rPr kumimoji="1" lang="en-US" altLang="ja-JP" sz="1200" dirty="0" smtClean="0"/>
                        <a:t>80.6</a:t>
                      </a:r>
                      <a:endParaRPr kumimoji="1" lang="ja-JP" altLang="en-US" sz="1200" dirty="0"/>
                    </a:p>
                  </a:txBody>
                  <a:tcPr anchor="ctr"/>
                </a:tc>
                <a:extLst>
                  <a:ext uri="{0D108BD9-81ED-4DB2-BD59-A6C34878D82A}">
                    <a16:rowId xmlns:a16="http://schemas.microsoft.com/office/drawing/2014/main" val="1623698966"/>
                  </a:ext>
                </a:extLst>
              </a:tr>
              <a:tr h="266939">
                <a:tc>
                  <a:txBody>
                    <a:bodyPr/>
                    <a:lstStyle/>
                    <a:p>
                      <a:pPr algn="ctr"/>
                      <a:r>
                        <a:rPr kumimoji="1" lang="en-US" altLang="ja-JP" sz="1200" dirty="0" smtClean="0"/>
                        <a:t>11</a:t>
                      </a:r>
                      <a:endParaRPr kumimoji="1" lang="ja-JP" altLang="en-US" sz="1200" dirty="0"/>
                    </a:p>
                  </a:txBody>
                  <a:tcPr anchor="ctr"/>
                </a:tc>
                <a:tc>
                  <a:txBody>
                    <a:bodyPr/>
                    <a:lstStyle/>
                    <a:p>
                      <a:r>
                        <a:rPr kumimoji="1" lang="ja-JP" altLang="en-US" sz="1200" dirty="0" smtClean="0"/>
                        <a:t>イギリス</a:t>
                      </a:r>
                      <a:endParaRPr kumimoji="1" lang="ja-JP" altLang="en-US" sz="1200" dirty="0"/>
                    </a:p>
                  </a:txBody>
                  <a:tcPr anchor="ctr"/>
                </a:tc>
                <a:tc>
                  <a:txBody>
                    <a:bodyPr/>
                    <a:lstStyle/>
                    <a:p>
                      <a:pPr algn="ctr"/>
                      <a:r>
                        <a:rPr kumimoji="1" lang="en-US" altLang="ja-JP" sz="1200" dirty="0" smtClean="0"/>
                        <a:t>80.6</a:t>
                      </a:r>
                      <a:endParaRPr kumimoji="1" lang="ja-JP" altLang="en-US" sz="1200" dirty="0"/>
                    </a:p>
                  </a:txBody>
                  <a:tcPr anchor="ctr"/>
                </a:tc>
                <a:extLst>
                  <a:ext uri="{0D108BD9-81ED-4DB2-BD59-A6C34878D82A}">
                    <a16:rowId xmlns:a16="http://schemas.microsoft.com/office/drawing/2014/main" val="2252392675"/>
                  </a:ext>
                </a:extLst>
              </a:tr>
              <a:tr h="266939">
                <a:tc>
                  <a:txBody>
                    <a:bodyPr/>
                    <a:lstStyle/>
                    <a:p>
                      <a:pPr algn="ctr"/>
                      <a:r>
                        <a:rPr kumimoji="1" lang="en-US" altLang="ja-JP" sz="1200" dirty="0" smtClean="0"/>
                        <a:t>12</a:t>
                      </a:r>
                      <a:endParaRPr kumimoji="1" lang="ja-JP" altLang="en-US" sz="1200" dirty="0"/>
                    </a:p>
                  </a:txBody>
                  <a:tcPr anchor="ctr"/>
                </a:tc>
                <a:tc>
                  <a:txBody>
                    <a:bodyPr/>
                    <a:lstStyle/>
                    <a:p>
                      <a:r>
                        <a:rPr kumimoji="1" lang="ja-JP" altLang="en-US" sz="1200" dirty="0" smtClean="0"/>
                        <a:t>ポーランド</a:t>
                      </a:r>
                      <a:endParaRPr kumimoji="1" lang="ja-JP" altLang="en-US" sz="1200" dirty="0"/>
                    </a:p>
                  </a:txBody>
                  <a:tcPr anchor="ctr"/>
                </a:tc>
                <a:tc>
                  <a:txBody>
                    <a:bodyPr/>
                    <a:lstStyle/>
                    <a:p>
                      <a:pPr algn="ctr"/>
                      <a:r>
                        <a:rPr kumimoji="1" lang="en-US" altLang="ja-JP" sz="1200" dirty="0" smtClean="0"/>
                        <a:t>80.5</a:t>
                      </a:r>
                      <a:endParaRPr kumimoji="1" lang="ja-JP" altLang="en-US" sz="1200" dirty="0"/>
                    </a:p>
                  </a:txBody>
                  <a:tcPr anchor="ctr"/>
                </a:tc>
                <a:extLst>
                  <a:ext uri="{0D108BD9-81ED-4DB2-BD59-A6C34878D82A}">
                    <a16:rowId xmlns:a16="http://schemas.microsoft.com/office/drawing/2014/main" val="2299853181"/>
                  </a:ext>
                </a:extLst>
              </a:tr>
              <a:tr h="266939">
                <a:tc>
                  <a:txBody>
                    <a:bodyPr/>
                    <a:lstStyle/>
                    <a:p>
                      <a:pPr algn="ctr"/>
                      <a:r>
                        <a:rPr kumimoji="1" lang="en-US" altLang="ja-JP" sz="1200" dirty="0" smtClean="0"/>
                        <a:t>13</a:t>
                      </a:r>
                      <a:endParaRPr kumimoji="1" lang="ja-JP" altLang="en-US" sz="1200" dirty="0"/>
                    </a:p>
                  </a:txBody>
                  <a:tcPr anchor="ctr"/>
                </a:tc>
                <a:tc>
                  <a:txBody>
                    <a:bodyPr/>
                    <a:lstStyle/>
                    <a:p>
                      <a:r>
                        <a:rPr kumimoji="1" lang="ja-JP" altLang="en-US" sz="1200" dirty="0" smtClean="0"/>
                        <a:t>チェコ</a:t>
                      </a:r>
                      <a:endParaRPr kumimoji="1" lang="ja-JP" altLang="en-US" sz="1200" dirty="0"/>
                    </a:p>
                  </a:txBody>
                  <a:tcPr anchor="ctr"/>
                </a:tc>
                <a:tc>
                  <a:txBody>
                    <a:bodyPr/>
                    <a:lstStyle/>
                    <a:p>
                      <a:pPr algn="ctr"/>
                      <a:r>
                        <a:rPr kumimoji="1" lang="en-US" altLang="ja-JP" sz="1200" dirty="0" smtClean="0"/>
                        <a:t>80.5</a:t>
                      </a:r>
                      <a:endParaRPr kumimoji="1" lang="ja-JP" altLang="en-US" sz="1200" dirty="0"/>
                    </a:p>
                  </a:txBody>
                  <a:tcPr anchor="ctr"/>
                </a:tc>
                <a:extLst>
                  <a:ext uri="{0D108BD9-81ED-4DB2-BD59-A6C34878D82A}">
                    <a16:rowId xmlns:a16="http://schemas.microsoft.com/office/drawing/2014/main" val="2446057372"/>
                  </a:ext>
                </a:extLst>
              </a:tr>
              <a:tr h="266939">
                <a:tc>
                  <a:txBody>
                    <a:bodyPr/>
                    <a:lstStyle/>
                    <a:p>
                      <a:pPr algn="ctr"/>
                      <a:r>
                        <a:rPr kumimoji="1" lang="en-US" altLang="ja-JP" sz="1200" dirty="0" smtClean="0"/>
                        <a:t>14</a:t>
                      </a:r>
                      <a:endParaRPr kumimoji="1" lang="ja-JP" altLang="en-US" sz="1200" dirty="0"/>
                    </a:p>
                  </a:txBody>
                  <a:tcPr anchor="ctr"/>
                </a:tc>
                <a:tc>
                  <a:txBody>
                    <a:bodyPr/>
                    <a:lstStyle/>
                    <a:p>
                      <a:r>
                        <a:rPr kumimoji="1" lang="ja-JP" altLang="en-US" sz="1200" dirty="0" smtClean="0"/>
                        <a:t>ラトビア</a:t>
                      </a:r>
                      <a:endParaRPr kumimoji="1" lang="ja-JP" altLang="en-US" sz="1200" dirty="0"/>
                    </a:p>
                  </a:txBody>
                  <a:tcPr anchor="ctr"/>
                </a:tc>
                <a:tc>
                  <a:txBody>
                    <a:bodyPr/>
                    <a:lstStyle/>
                    <a:p>
                      <a:pPr algn="ctr"/>
                      <a:r>
                        <a:rPr kumimoji="1" lang="en-US" altLang="ja-JP" sz="1200" dirty="0" smtClean="0"/>
                        <a:t>80.3</a:t>
                      </a:r>
                      <a:endParaRPr kumimoji="1" lang="ja-JP" altLang="en-US" sz="1200" dirty="0"/>
                    </a:p>
                  </a:txBody>
                  <a:tcPr anchor="ctr"/>
                </a:tc>
                <a:extLst>
                  <a:ext uri="{0D108BD9-81ED-4DB2-BD59-A6C34878D82A}">
                    <a16:rowId xmlns:a16="http://schemas.microsoft.com/office/drawing/2014/main" val="2947056269"/>
                  </a:ext>
                </a:extLst>
              </a:tr>
              <a:tr h="266939">
                <a:tc>
                  <a:txBody>
                    <a:bodyPr/>
                    <a:lstStyle/>
                    <a:p>
                      <a:pPr algn="ctr"/>
                      <a:r>
                        <a:rPr kumimoji="1" lang="en-US" altLang="ja-JP" sz="1200" dirty="0" smtClean="0"/>
                        <a:t>15</a:t>
                      </a:r>
                      <a:endParaRPr kumimoji="1" lang="ja-JP" altLang="en-US" sz="1200" dirty="0"/>
                    </a:p>
                  </a:txBody>
                  <a:tcPr anchor="ctr"/>
                </a:tc>
                <a:tc>
                  <a:txBody>
                    <a:bodyPr/>
                    <a:lstStyle/>
                    <a:p>
                      <a:r>
                        <a:rPr kumimoji="1" lang="ja-JP" altLang="en-US" sz="1200" dirty="0" smtClean="0"/>
                        <a:t>スロバキア</a:t>
                      </a:r>
                      <a:endParaRPr kumimoji="1" lang="ja-JP" altLang="en-US" sz="1200" dirty="0"/>
                    </a:p>
                  </a:txBody>
                  <a:tcPr anchor="ctr"/>
                </a:tc>
                <a:tc>
                  <a:txBody>
                    <a:bodyPr/>
                    <a:lstStyle/>
                    <a:p>
                      <a:pPr algn="ctr"/>
                      <a:r>
                        <a:rPr kumimoji="1" lang="en-US" altLang="ja-JP" sz="1200" dirty="0" smtClean="0"/>
                        <a:t>80.0</a:t>
                      </a:r>
                      <a:endParaRPr kumimoji="1" lang="ja-JP" altLang="en-US" sz="1200" dirty="0"/>
                    </a:p>
                  </a:txBody>
                  <a:tcPr anchor="ctr"/>
                </a:tc>
                <a:extLst>
                  <a:ext uri="{0D108BD9-81ED-4DB2-BD59-A6C34878D82A}">
                    <a16:rowId xmlns:a16="http://schemas.microsoft.com/office/drawing/2014/main" val="3158205728"/>
                  </a:ext>
                </a:extLst>
              </a:tr>
              <a:tr h="266939">
                <a:tc>
                  <a:txBody>
                    <a:bodyPr/>
                    <a:lstStyle/>
                    <a:p>
                      <a:pPr algn="ctr"/>
                      <a:r>
                        <a:rPr kumimoji="1" lang="en-US" altLang="ja-JP" sz="1200" dirty="0" smtClean="0"/>
                        <a:t>16</a:t>
                      </a:r>
                      <a:endParaRPr kumimoji="1" lang="ja-JP" altLang="en-US" sz="1200" dirty="0"/>
                    </a:p>
                  </a:txBody>
                  <a:tcPr anchor="ctr"/>
                </a:tc>
                <a:tc>
                  <a:txBody>
                    <a:bodyPr/>
                    <a:lstStyle/>
                    <a:p>
                      <a:r>
                        <a:rPr kumimoji="1" lang="ja-JP" altLang="en-US" sz="1200" dirty="0" smtClean="0"/>
                        <a:t>スペイン</a:t>
                      </a:r>
                      <a:endParaRPr kumimoji="1" lang="ja-JP" altLang="en-US" sz="1200" dirty="0"/>
                    </a:p>
                  </a:txBody>
                  <a:tcPr anchor="ctr"/>
                </a:tc>
                <a:tc>
                  <a:txBody>
                    <a:bodyPr/>
                    <a:lstStyle/>
                    <a:p>
                      <a:pPr algn="ctr"/>
                      <a:r>
                        <a:rPr kumimoji="1" lang="en-US" altLang="ja-JP" sz="1200" dirty="0" smtClean="0"/>
                        <a:t>79.9</a:t>
                      </a:r>
                      <a:endParaRPr kumimoji="1" lang="ja-JP" altLang="en-US" sz="1200" dirty="0"/>
                    </a:p>
                  </a:txBody>
                  <a:tcPr anchor="ctr"/>
                </a:tc>
                <a:extLst>
                  <a:ext uri="{0D108BD9-81ED-4DB2-BD59-A6C34878D82A}">
                    <a16:rowId xmlns:a16="http://schemas.microsoft.com/office/drawing/2014/main" val="3724559404"/>
                  </a:ext>
                </a:extLst>
              </a:tr>
              <a:tr h="266939">
                <a:tc>
                  <a:txBody>
                    <a:bodyPr/>
                    <a:lstStyle/>
                    <a:p>
                      <a:pPr algn="ctr"/>
                      <a:r>
                        <a:rPr kumimoji="1" lang="en-US" altLang="ja-JP" sz="1200" dirty="0" smtClean="0"/>
                        <a:t>17</a:t>
                      </a:r>
                      <a:endParaRPr kumimoji="1" lang="ja-JP" altLang="en-US" sz="1200" dirty="0"/>
                    </a:p>
                  </a:txBody>
                  <a:tcPr anchor="ctr"/>
                </a:tc>
                <a:tc>
                  <a:txBody>
                    <a:bodyPr/>
                    <a:lstStyle/>
                    <a:p>
                      <a:r>
                        <a:rPr kumimoji="1" lang="ja-JP" altLang="en-US" sz="1200" dirty="0" smtClean="0"/>
                        <a:t>オランダ</a:t>
                      </a:r>
                      <a:endParaRPr kumimoji="1" lang="ja-JP" altLang="en-US" sz="1200" dirty="0"/>
                    </a:p>
                  </a:txBody>
                  <a:tcPr anchor="ctr"/>
                </a:tc>
                <a:tc>
                  <a:txBody>
                    <a:bodyPr/>
                    <a:lstStyle/>
                    <a:p>
                      <a:pPr algn="ctr"/>
                      <a:r>
                        <a:rPr kumimoji="1" lang="en-US" altLang="ja-JP" sz="1200" dirty="0" smtClean="0"/>
                        <a:t>79.9</a:t>
                      </a:r>
                      <a:endParaRPr kumimoji="1" lang="ja-JP" altLang="en-US" sz="1200" dirty="0"/>
                    </a:p>
                  </a:txBody>
                  <a:tcPr anchor="ctr"/>
                </a:tc>
                <a:extLst>
                  <a:ext uri="{0D108BD9-81ED-4DB2-BD59-A6C34878D82A}">
                    <a16:rowId xmlns:a16="http://schemas.microsoft.com/office/drawing/2014/main" val="2671240283"/>
                  </a:ext>
                </a:extLst>
              </a:tr>
              <a:tr h="266939">
                <a:tc>
                  <a:txBody>
                    <a:bodyPr/>
                    <a:lstStyle/>
                    <a:p>
                      <a:pPr algn="ctr"/>
                      <a:r>
                        <a:rPr kumimoji="1" lang="en-US" altLang="ja-JP" sz="1200" dirty="0" smtClean="0"/>
                        <a:t>18</a:t>
                      </a:r>
                      <a:endParaRPr kumimoji="1" lang="ja-JP" altLang="en-US" sz="1200" dirty="0"/>
                    </a:p>
                  </a:txBody>
                  <a:tcPr anchor="ctr">
                    <a:lnB w="28575" cap="flat" cmpd="sng" algn="ctr">
                      <a:solidFill>
                        <a:schemeClr val="tx1"/>
                      </a:solidFill>
                      <a:prstDash val="solid"/>
                      <a:round/>
                      <a:headEnd type="none" w="med" len="med"/>
                      <a:tailEnd type="none" w="med" len="med"/>
                    </a:lnB>
                  </a:tcPr>
                </a:tc>
                <a:tc>
                  <a:txBody>
                    <a:bodyPr/>
                    <a:lstStyle/>
                    <a:p>
                      <a:r>
                        <a:rPr kumimoji="1" lang="ja-JP" altLang="en-US" sz="1200" dirty="0" smtClean="0"/>
                        <a:t>ベルギー</a:t>
                      </a:r>
                      <a:endParaRPr kumimoji="1" lang="ja-JP" altLang="en-US" sz="1200" dirty="0"/>
                    </a:p>
                  </a:txBody>
                  <a:tcPr anchor="ctr">
                    <a:lnB w="28575" cap="flat" cmpd="sng" algn="ctr">
                      <a:solidFill>
                        <a:schemeClr val="tx1"/>
                      </a:solidFill>
                      <a:prstDash val="solid"/>
                      <a:round/>
                      <a:headEnd type="none" w="med" len="med"/>
                      <a:tailEnd type="none" w="med" len="med"/>
                    </a:lnB>
                  </a:tcPr>
                </a:tc>
                <a:tc>
                  <a:txBody>
                    <a:bodyPr/>
                    <a:lstStyle/>
                    <a:p>
                      <a:pPr algn="ctr"/>
                      <a:r>
                        <a:rPr kumimoji="1" lang="en-US" altLang="ja-JP" sz="1200" dirty="0" smtClean="0"/>
                        <a:t>79.7</a:t>
                      </a:r>
                      <a:endParaRPr kumimoji="1" lang="ja-JP" altLang="en-US" sz="1200" dirty="0"/>
                    </a:p>
                  </a:txBody>
                  <a:tcPr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9516240"/>
                  </a:ext>
                </a:extLst>
              </a:tr>
              <a:tr h="266939">
                <a:tc>
                  <a:txBody>
                    <a:bodyPr/>
                    <a:lstStyle/>
                    <a:p>
                      <a:pPr algn="ctr"/>
                      <a:r>
                        <a:rPr kumimoji="1" lang="en-US" altLang="ja-JP" sz="1200" b="1" dirty="0" smtClean="0">
                          <a:solidFill>
                            <a:srgbClr val="FF0000"/>
                          </a:solidFill>
                        </a:rPr>
                        <a:t>19</a:t>
                      </a:r>
                      <a:endParaRPr kumimoji="1" lang="ja-JP" altLang="en-US" sz="1200" b="1" dirty="0">
                        <a:solidFill>
                          <a:srgbClr val="FF0000"/>
                        </a:solidFill>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200" b="1" dirty="0" smtClean="0">
                          <a:solidFill>
                            <a:srgbClr val="FF0000"/>
                          </a:solidFill>
                        </a:rPr>
                        <a:t>日本</a:t>
                      </a:r>
                      <a:endParaRPr kumimoji="1" lang="ja-JP" altLang="en-US" sz="1200" b="1" dirty="0">
                        <a:solidFill>
                          <a:srgbClr val="FF0000"/>
                        </a:solidFill>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en-US" altLang="ja-JP" sz="1200" b="1" dirty="0" smtClean="0">
                          <a:solidFill>
                            <a:srgbClr val="FF0000"/>
                          </a:solidFill>
                        </a:rPr>
                        <a:t>79.6</a:t>
                      </a:r>
                      <a:endParaRPr kumimoji="1" lang="ja-JP" altLang="en-US" sz="1200" b="1" dirty="0">
                        <a:solidFill>
                          <a:srgbClr val="FF00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652272"/>
                  </a:ext>
                </a:extLst>
              </a:tr>
              <a:tr h="266939">
                <a:tc>
                  <a:txBody>
                    <a:bodyPr/>
                    <a:lstStyle/>
                    <a:p>
                      <a:pPr algn="ctr"/>
                      <a:r>
                        <a:rPr kumimoji="1" lang="en-US" altLang="ja-JP" sz="1200" dirty="0" smtClean="0"/>
                        <a:t>20</a:t>
                      </a:r>
                      <a:endParaRPr kumimoji="1" lang="ja-JP" altLang="en-US" sz="1200" dirty="0"/>
                    </a:p>
                  </a:txBody>
                  <a:tcPr anchor="ctr">
                    <a:lnT w="28575" cap="flat" cmpd="sng" algn="ctr">
                      <a:solidFill>
                        <a:schemeClr val="tx1"/>
                      </a:solidFill>
                      <a:prstDash val="solid"/>
                      <a:round/>
                      <a:headEnd type="none" w="med" len="med"/>
                      <a:tailEnd type="none" w="med" len="med"/>
                    </a:lnT>
                  </a:tcPr>
                </a:tc>
                <a:tc>
                  <a:txBody>
                    <a:bodyPr/>
                    <a:lstStyle/>
                    <a:p>
                      <a:r>
                        <a:rPr kumimoji="1" lang="ja-JP" altLang="en-US" sz="1200" dirty="0" smtClean="0"/>
                        <a:t>ポルトガル</a:t>
                      </a:r>
                      <a:endParaRPr kumimoji="1" lang="ja-JP" altLang="en-US" sz="1200" dirty="0"/>
                    </a:p>
                  </a:txBody>
                  <a:tcPr anchor="ctr">
                    <a:lnT w="28575" cap="flat" cmpd="sng" algn="ctr">
                      <a:solidFill>
                        <a:schemeClr val="tx1"/>
                      </a:solidFill>
                      <a:prstDash val="solid"/>
                      <a:round/>
                      <a:headEnd type="none" w="med" len="med"/>
                      <a:tailEnd type="none" w="med" len="med"/>
                    </a:lnT>
                  </a:tcPr>
                </a:tc>
                <a:tc>
                  <a:txBody>
                    <a:bodyPr/>
                    <a:lstStyle/>
                    <a:p>
                      <a:pPr algn="ctr"/>
                      <a:r>
                        <a:rPr kumimoji="1" lang="en-US" altLang="ja-JP" sz="1200" dirty="0" smtClean="0"/>
                        <a:t>79.2</a:t>
                      </a:r>
                      <a:endParaRPr kumimoji="1" lang="ja-JP" altLang="en-US" sz="1200" dirty="0"/>
                    </a:p>
                  </a:txBody>
                  <a:tcPr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19424393"/>
                  </a:ext>
                </a:extLst>
              </a:tr>
            </a:tbl>
          </a:graphicData>
        </a:graphic>
      </p:graphicFrame>
      <p:sp>
        <p:nvSpPr>
          <p:cNvPr id="19" name="二等辺三角形 18"/>
          <p:cNvSpPr/>
          <p:nvPr/>
        </p:nvSpPr>
        <p:spPr>
          <a:xfrm rot="5400000">
            <a:off x="6779246" y="3509614"/>
            <a:ext cx="1521062" cy="17988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7658746" y="610982"/>
            <a:ext cx="1082348" cy="307777"/>
          </a:xfrm>
          <a:prstGeom prst="rect">
            <a:avLst/>
          </a:prstGeom>
          <a:noFill/>
        </p:spPr>
        <p:txBody>
          <a:bodyPr wrap="none" rtlCol="0">
            <a:spAutoFit/>
          </a:bodyPr>
          <a:lstStyle/>
          <a:p>
            <a:r>
              <a:rPr kumimoji="1" lang="ja-JP" altLang="en-US" sz="1400" dirty="0" smtClean="0"/>
              <a:t>２０２２年</a:t>
            </a:r>
            <a:endParaRPr kumimoji="1" lang="ja-JP" altLang="en-US" sz="1400" dirty="0"/>
          </a:p>
        </p:txBody>
      </p:sp>
      <p:sp>
        <p:nvSpPr>
          <p:cNvPr id="21" name="スライド番号プレースホルダー 1"/>
          <p:cNvSpPr txBox="1">
            <a:spLocks/>
          </p:cNvSpPr>
          <p:nvPr/>
        </p:nvSpPr>
        <p:spPr>
          <a:xfrm>
            <a:off x="7085495" y="6541088"/>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38</a:t>
            </a:fld>
            <a:endParaRPr kumimoji="1" lang="ja-JP" altLang="en-US" sz="1200"/>
          </a:p>
        </p:txBody>
      </p:sp>
    </p:spTree>
    <p:extLst>
      <p:ext uri="{BB962C8B-B14F-4D97-AF65-F5344CB8AC3E}">
        <p14:creationId xmlns:p14="http://schemas.microsoft.com/office/powerpoint/2010/main" val="4181012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コンテンツ プレースホルダー 8"/>
          <p:cNvGraphicFramePr>
            <a:graphicFrameLocks/>
          </p:cNvGraphicFramePr>
          <p:nvPr>
            <p:extLst/>
          </p:nvPr>
        </p:nvGraphicFramePr>
        <p:xfrm>
          <a:off x="395606" y="1584497"/>
          <a:ext cx="8991672" cy="4461304"/>
        </p:xfrm>
        <a:graphic>
          <a:graphicData uri="http://schemas.openxmlformats.org/drawingml/2006/chart">
            <c:chart xmlns:c="http://schemas.openxmlformats.org/drawingml/2006/chart" xmlns:r="http://schemas.openxmlformats.org/officeDocument/2006/relationships" r:id="rId3"/>
          </a:graphicData>
        </a:graphic>
      </p:graphicFrame>
      <p:sp>
        <p:nvSpPr>
          <p:cNvPr id="30" name="正方形/長方形 29"/>
          <p:cNvSpPr/>
          <p:nvPr/>
        </p:nvSpPr>
        <p:spPr>
          <a:xfrm>
            <a:off x="1728006" y="6164728"/>
            <a:ext cx="6949290" cy="473280"/>
          </a:xfrm>
          <a:prstGeom prst="rect">
            <a:avLst/>
          </a:prstGeom>
          <a:ln w="12700">
            <a:noFill/>
          </a:ln>
        </p:spPr>
        <p:txBody>
          <a:bodyPr wrap="square" anchor="ctr">
            <a:noAutofit/>
          </a:bodyPr>
          <a:lstStyle/>
          <a:p>
            <a:pPr>
              <a:lnSpc>
                <a:spcPts val="1997"/>
              </a:lnSpc>
            </a:pPr>
            <a:r>
              <a:rPr lang="ja-JP" altLang="en-US" sz="1334" dirty="0">
                <a:latin typeface="+mn-ea"/>
              </a:rPr>
              <a:t>大阪府のネット調査（大阪</a:t>
            </a:r>
            <a:r>
              <a:rPr lang="en-US" altLang="ja-JP" sz="1334" dirty="0">
                <a:latin typeface="+mn-ea"/>
              </a:rPr>
              <a:t>Q</a:t>
            </a:r>
            <a:r>
              <a:rPr lang="ja-JP" altLang="en-US" sz="1334" dirty="0">
                <a:latin typeface="+mn-ea"/>
              </a:rPr>
              <a:t>ネット）を活用して、府民を対象に</a:t>
            </a:r>
            <a:r>
              <a:rPr lang="en-US" altLang="ja-JP" sz="1334" dirty="0">
                <a:latin typeface="+mn-ea"/>
              </a:rPr>
              <a:t>SDGs</a:t>
            </a:r>
            <a:r>
              <a:rPr lang="ja-JP" altLang="en-US" sz="1334" dirty="0">
                <a:latin typeface="+mn-ea"/>
              </a:rPr>
              <a:t>の認知度を調査</a:t>
            </a:r>
            <a:endParaRPr lang="en-US" altLang="ja-JP" sz="1334" dirty="0">
              <a:latin typeface="+mn-ea"/>
            </a:endParaRPr>
          </a:p>
          <a:p>
            <a:pPr>
              <a:lnSpc>
                <a:spcPts val="1997"/>
              </a:lnSpc>
            </a:pPr>
            <a:r>
              <a:rPr lang="ja-JP" altLang="en-US" sz="1334" dirty="0">
                <a:latin typeface="+mj-ea"/>
                <a:ea typeface="+mj-ea"/>
              </a:rPr>
              <a:t>（対象者条件：</a:t>
            </a:r>
            <a:r>
              <a:rPr lang="en-US" altLang="ja-JP" sz="1334" dirty="0">
                <a:latin typeface="+mj-ea"/>
                <a:ea typeface="+mj-ea"/>
              </a:rPr>
              <a:t>18</a:t>
            </a:r>
            <a:r>
              <a:rPr lang="ja-JP" altLang="ja-JP" sz="1334" dirty="0">
                <a:latin typeface="+mj-ea"/>
                <a:ea typeface="+mj-ea"/>
              </a:rPr>
              <a:t>歳以上の男女</a:t>
            </a:r>
            <a:r>
              <a:rPr lang="ja-JP" altLang="en-US" sz="1334" dirty="0">
                <a:latin typeface="+mj-ea"/>
                <a:ea typeface="+mj-ea"/>
              </a:rPr>
              <a:t>、サンプル数：１</a:t>
            </a:r>
            <a:r>
              <a:rPr lang="en-US" altLang="ja-JP" sz="1334" dirty="0">
                <a:latin typeface="+mj-ea"/>
                <a:ea typeface="+mj-ea"/>
              </a:rPr>
              <a:t>,000</a:t>
            </a:r>
            <a:r>
              <a:rPr lang="ja-JP" altLang="ja-JP" sz="1334" dirty="0">
                <a:latin typeface="+mj-ea"/>
                <a:ea typeface="+mj-ea"/>
              </a:rPr>
              <a:t>名</a:t>
            </a:r>
            <a:r>
              <a:rPr lang="ja-JP" altLang="en-US" sz="1334" dirty="0">
                <a:latin typeface="+mj-ea"/>
                <a:ea typeface="+mj-ea"/>
              </a:rPr>
              <a:t>）</a:t>
            </a:r>
            <a:endParaRPr lang="en-US" altLang="ja-JP" sz="1334" dirty="0">
              <a:latin typeface="+mj-ea"/>
              <a:ea typeface="+mj-ea"/>
            </a:endParaRPr>
          </a:p>
        </p:txBody>
      </p:sp>
      <p:sp>
        <p:nvSpPr>
          <p:cNvPr id="31" name="正方形/長方形 30"/>
          <p:cNvSpPr/>
          <p:nvPr/>
        </p:nvSpPr>
        <p:spPr>
          <a:xfrm>
            <a:off x="395606" y="904865"/>
            <a:ext cx="5902578" cy="444096"/>
          </a:xfrm>
          <a:prstGeom prst="rect">
            <a:avLst/>
          </a:prstGeom>
        </p:spPr>
        <p:txBody>
          <a:bodyPr wrap="none">
            <a:spAutoFit/>
          </a:bodyPr>
          <a:lstStyle/>
          <a:p>
            <a:r>
              <a:rPr lang="ja-JP" altLang="en-US" sz="2286" b="1" u="sng" dirty="0">
                <a:latin typeface="Meiryo UI" panose="020B0604030504040204" pitchFamily="50" charset="-128"/>
                <a:ea typeface="Meiryo UI" panose="020B0604030504040204" pitchFamily="50" charset="-128"/>
              </a:rPr>
              <a:t>府民全体の認知度は、８１</a:t>
            </a:r>
            <a:r>
              <a:rPr lang="en-US" altLang="ja-JP" sz="2286" b="1" u="sng" dirty="0">
                <a:latin typeface="Meiryo UI" panose="020B0604030504040204" pitchFamily="50" charset="-128"/>
                <a:ea typeface="Meiryo UI" panose="020B0604030504040204" pitchFamily="50" charset="-128"/>
              </a:rPr>
              <a:t>.</a:t>
            </a:r>
            <a:r>
              <a:rPr lang="ja-JP" altLang="en-US" sz="2286" b="1" u="sng" dirty="0">
                <a:latin typeface="Meiryo UI" panose="020B0604030504040204" pitchFamily="50" charset="-128"/>
                <a:ea typeface="Meiryo UI" panose="020B0604030504040204" pitchFamily="50" charset="-128"/>
              </a:rPr>
              <a:t>８</a:t>
            </a:r>
            <a:r>
              <a:rPr lang="en-US" altLang="ja-JP" sz="2286" b="1" u="sng" dirty="0">
                <a:latin typeface="Meiryo UI" panose="020B0604030504040204" pitchFamily="50" charset="-128"/>
                <a:ea typeface="Meiryo UI" panose="020B0604030504040204" pitchFamily="50" charset="-128"/>
              </a:rPr>
              <a:t>%</a:t>
            </a:r>
            <a:r>
              <a:rPr lang="ja-JP" altLang="en-US" sz="1334" dirty="0">
                <a:latin typeface="Meiryo UI" panose="020B0604030504040204" pitchFamily="50" charset="-128"/>
                <a:ea typeface="Meiryo UI" panose="020B0604030504040204" pitchFamily="50" charset="-128"/>
              </a:rPr>
              <a:t>（</a:t>
            </a:r>
            <a:r>
              <a:rPr lang="en-US" altLang="ja-JP" sz="1334" dirty="0">
                <a:latin typeface="Meiryo UI" panose="020B0604030504040204" pitchFamily="50" charset="-128"/>
                <a:ea typeface="Meiryo UI" panose="020B0604030504040204" pitchFamily="50" charset="-128"/>
              </a:rPr>
              <a:t>2022</a:t>
            </a:r>
            <a:r>
              <a:rPr lang="ja-JP" altLang="en-US" sz="1334" dirty="0">
                <a:latin typeface="Meiryo UI" panose="020B0604030504040204" pitchFamily="50" charset="-128"/>
                <a:ea typeface="Meiryo UI" panose="020B0604030504040204" pitchFamily="50" charset="-128"/>
              </a:rPr>
              <a:t>年９月時点）</a:t>
            </a:r>
            <a:endParaRPr lang="en-US" altLang="ja-JP" sz="1334" dirty="0">
              <a:latin typeface="Meiryo UI" panose="020B0604030504040204" pitchFamily="50" charset="-128"/>
              <a:ea typeface="Meiryo UI" panose="020B0604030504040204" pitchFamily="50" charset="-128"/>
            </a:endParaRPr>
          </a:p>
        </p:txBody>
      </p:sp>
      <p:sp>
        <p:nvSpPr>
          <p:cNvPr id="6" name="スライド番号プレースホルダー 3"/>
          <p:cNvSpPr>
            <a:spLocks noGrp="1"/>
          </p:cNvSpPr>
          <p:nvPr>
            <p:ph type="sldNum" sz="quarter" idx="12"/>
          </p:nvPr>
        </p:nvSpPr>
        <p:spPr>
          <a:xfrm>
            <a:off x="6899251" y="6356354"/>
            <a:ext cx="2123182" cy="365125"/>
          </a:xfrm>
        </p:spPr>
        <p:txBody>
          <a:bodyPr/>
          <a:lstStyle/>
          <a:p>
            <a:fld id="{B357E563-2009-4710-851A-B3BABD306212}" type="slidenum">
              <a:rPr kumimoji="1" lang="ja-JP" altLang="en-US" smtClean="0"/>
              <a:t>3</a:t>
            </a:fld>
            <a:endParaRPr kumimoji="1" lang="ja-JP" altLang="en-US"/>
          </a:p>
        </p:txBody>
      </p:sp>
      <p:sp>
        <p:nvSpPr>
          <p:cNvPr id="7" name="正方形/長方形 6"/>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ＳＤＧｓの認知度（大阪）</a:t>
            </a:r>
            <a:endParaRPr kumimoji="1"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145026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正方形/長方形 2"/>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参考</a:t>
            </a:r>
            <a:r>
              <a:rPr kumimoji="1" lang="en-US" altLang="ja-JP" sz="2000" b="1" dirty="0"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日本の</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スコア</a:t>
            </a:r>
            <a:endParaRPr kumimoji="1" lang="en-US" altLang="ja-JP" sz="20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658399" y="6581001"/>
            <a:ext cx="6572250" cy="27699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SUSTAINABLE</a:t>
            </a: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DEVELOPMENT REPORT 2022</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3"/>
          <a:stretch>
            <a:fillRect/>
          </a:stretch>
        </p:blipFill>
        <p:spPr>
          <a:xfrm>
            <a:off x="795337" y="744402"/>
            <a:ext cx="3933825" cy="5676900"/>
          </a:xfrm>
          <a:prstGeom prst="rect">
            <a:avLst/>
          </a:prstGeom>
        </p:spPr>
      </p:pic>
      <p:pic>
        <p:nvPicPr>
          <p:cNvPr id="6" name="図 5"/>
          <p:cNvPicPr>
            <a:picLocks noChangeAspect="1"/>
          </p:cNvPicPr>
          <p:nvPr/>
        </p:nvPicPr>
        <p:blipFill>
          <a:blip r:embed="rId4"/>
          <a:stretch>
            <a:fillRect/>
          </a:stretch>
        </p:blipFill>
        <p:spPr>
          <a:xfrm>
            <a:off x="4949232" y="744402"/>
            <a:ext cx="3981450" cy="5676900"/>
          </a:xfrm>
          <a:prstGeom prst="rect">
            <a:avLst/>
          </a:prstGeom>
        </p:spPr>
      </p:pic>
      <p:sp>
        <p:nvSpPr>
          <p:cNvPr id="7"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39</a:t>
            </a:fld>
            <a:endParaRPr kumimoji="1" lang="ja-JP" altLang="en-US" sz="1200"/>
          </a:p>
        </p:txBody>
      </p:sp>
    </p:spTree>
    <p:extLst>
      <p:ext uri="{BB962C8B-B14F-4D97-AF65-F5344CB8AC3E}">
        <p14:creationId xmlns:p14="http://schemas.microsoft.com/office/powerpoint/2010/main" val="6617621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317129" y="1257300"/>
            <a:ext cx="3197716" cy="4776437"/>
          </a:xfrm>
          <a:prstGeom prst="rect">
            <a:avLst/>
          </a:prstGeom>
        </p:spPr>
      </p:pic>
      <p:pic>
        <p:nvPicPr>
          <p:cNvPr id="5" name="図 4"/>
          <p:cNvPicPr>
            <a:picLocks noChangeAspect="1"/>
          </p:cNvPicPr>
          <p:nvPr/>
        </p:nvPicPr>
        <p:blipFill>
          <a:blip r:embed="rId4"/>
          <a:stretch>
            <a:fillRect/>
          </a:stretch>
        </p:blipFill>
        <p:spPr>
          <a:xfrm>
            <a:off x="6628664" y="1270468"/>
            <a:ext cx="3197715" cy="4768382"/>
          </a:xfrm>
          <a:prstGeom prst="rect">
            <a:avLst/>
          </a:prstGeom>
        </p:spPr>
      </p:pic>
      <p:pic>
        <p:nvPicPr>
          <p:cNvPr id="7" name="図 6"/>
          <p:cNvPicPr>
            <a:picLocks noChangeAspect="1"/>
          </p:cNvPicPr>
          <p:nvPr/>
        </p:nvPicPr>
        <p:blipFill>
          <a:blip r:embed="rId5"/>
          <a:stretch>
            <a:fillRect/>
          </a:stretch>
        </p:blipFill>
        <p:spPr>
          <a:xfrm>
            <a:off x="57150" y="1232368"/>
            <a:ext cx="3195030" cy="4857750"/>
          </a:xfrm>
          <a:prstGeom prst="rect">
            <a:avLst/>
          </a:prstGeom>
        </p:spPr>
      </p:pic>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参考</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上位国の</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スコア</a:t>
            </a:r>
            <a:endParaRPr kumimoji="1" lang="en-US" altLang="ja-JP" sz="2000" b="1" dirty="0">
              <a:latin typeface="Meiryo UI" panose="020B0604030504040204" pitchFamily="50" charset="-128"/>
              <a:ea typeface="Meiryo UI" panose="020B0604030504040204" pitchFamily="50" charset="-128"/>
            </a:endParaRPr>
          </a:p>
        </p:txBody>
      </p:sp>
      <p:sp>
        <p:nvSpPr>
          <p:cNvPr id="6"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40</a:t>
            </a:fld>
            <a:endParaRPr kumimoji="1" lang="ja-JP" altLang="en-US" sz="1200"/>
          </a:p>
        </p:txBody>
      </p:sp>
      <p:sp>
        <p:nvSpPr>
          <p:cNvPr id="9" name="正方形/長方形 8"/>
          <p:cNvSpPr/>
          <p:nvPr/>
        </p:nvSpPr>
        <p:spPr>
          <a:xfrm>
            <a:off x="57150" y="6217854"/>
            <a:ext cx="6572250" cy="27699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SUSTAINABLE</a:t>
            </a: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DEVELOPMENT REPORT 2022</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058831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651" y="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smtClean="0">
                <a:latin typeface="Meiryo UI" panose="020B0604030504040204" pitchFamily="50" charset="-128"/>
                <a:ea typeface="Meiryo UI" panose="020B0604030504040204" pitchFamily="50" charset="-128"/>
              </a:rPr>
              <a:t>ビジョン（</a:t>
            </a:r>
            <a:r>
              <a:rPr kumimoji="1" lang="en-US" altLang="ja-JP" sz="2000" b="1" dirty="0">
                <a:latin typeface="Meiryo UI" panose="020B0604030504040204" pitchFamily="50" charset="-128"/>
                <a:ea typeface="Meiryo UI" panose="020B0604030504040204" pitchFamily="50" charset="-128"/>
              </a:rPr>
              <a:t>2030</a:t>
            </a:r>
            <a:r>
              <a:rPr kumimoji="1" lang="ja-JP" altLang="en-US" sz="2000" b="1" dirty="0">
                <a:latin typeface="Meiryo UI" panose="020B0604030504040204" pitchFamily="50" charset="-128"/>
                <a:ea typeface="Meiryo UI" panose="020B0604030504040204" pitchFamily="50" charset="-128"/>
              </a:rPr>
              <a:t>年までの取組</a:t>
            </a:r>
            <a:r>
              <a:rPr kumimoji="1" lang="ja-JP" altLang="en-US" sz="2000" b="1" dirty="0" smtClean="0">
                <a:latin typeface="Meiryo UI" panose="020B0604030504040204" pitchFamily="50" charset="-128"/>
                <a:ea typeface="Meiryo UI" panose="020B0604030504040204" pitchFamily="50" charset="-128"/>
              </a:rPr>
              <a:t>工程</a:t>
            </a:r>
            <a:r>
              <a:rPr kumimoji="1" lang="ja-JP" altLang="en-US" sz="2000" b="1" dirty="0">
                <a:latin typeface="Meiryo UI" panose="020B0604030504040204" pitchFamily="50" charset="-128"/>
                <a:ea typeface="Meiryo UI" panose="020B0604030504040204" pitchFamily="50" charset="-128"/>
              </a:rPr>
              <a:t>）</a:t>
            </a:r>
          </a:p>
        </p:txBody>
      </p:sp>
      <p:sp>
        <p:nvSpPr>
          <p:cNvPr id="35" name="テキスト ボックス 34"/>
          <p:cNvSpPr txBox="1"/>
          <p:nvPr/>
        </p:nvSpPr>
        <p:spPr>
          <a:xfrm>
            <a:off x="248746" y="845678"/>
            <a:ext cx="9473247" cy="683264"/>
          </a:xfrm>
          <a:prstGeom prst="rect">
            <a:avLst/>
          </a:prstGeom>
          <a:noFill/>
        </p:spPr>
        <p:txBody>
          <a:bodyPr wrap="square" lIns="72000" tIns="64008" rIns="72000" bIns="64008" rtlCol="0">
            <a:spAutoFit/>
          </a:bodyPr>
          <a:lstStyle/>
          <a:p>
            <a:pPr marL="171450" indent="-171450">
              <a:buFont typeface="Meiryo UI" panose="020B0604030504040204" pitchFamily="50" charset="-128"/>
              <a:buChar char="○"/>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万博に向け</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先進都市」としての基盤を整え</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目標年次に向けた総仕上げを図る中で、</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万博のレガシーとして「</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先進都市」を実現</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endParaRPr lang="ja-JP" altLang="en-US"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4"/>
          <p:cNvGrpSpPr/>
          <p:nvPr/>
        </p:nvGrpSpPr>
        <p:grpSpPr>
          <a:xfrm>
            <a:off x="484398" y="1897346"/>
            <a:ext cx="9421602" cy="4268404"/>
            <a:chOff x="360048" y="2354064"/>
            <a:chExt cx="9421602" cy="3616843"/>
          </a:xfrm>
        </p:grpSpPr>
        <p:sp>
          <p:nvSpPr>
            <p:cNvPr id="34" name="右矢印 5"/>
            <p:cNvSpPr/>
            <p:nvPr/>
          </p:nvSpPr>
          <p:spPr>
            <a:xfrm>
              <a:off x="380482" y="5251000"/>
              <a:ext cx="9207106" cy="719907"/>
            </a:xfrm>
            <a:prstGeom prst="rightArrow">
              <a:avLst>
                <a:gd name="adj1" fmla="val 50894"/>
                <a:gd name="adj2" fmla="val 855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52" name="テキスト ボックス 6"/>
            <p:cNvSpPr txBox="1"/>
            <p:nvPr/>
          </p:nvSpPr>
          <p:spPr>
            <a:xfrm>
              <a:off x="374749" y="5466283"/>
              <a:ext cx="1242328" cy="286875"/>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rPr>
                <a:t>2020</a:t>
              </a:r>
              <a:r>
                <a:rPr lang="ja-JP" altLang="en-US" sz="1600" b="1" dirty="0">
                  <a:solidFill>
                    <a:prstClr val="black"/>
                  </a:solidFill>
                  <a:latin typeface="Meiryo UI" panose="020B0604030504040204" pitchFamily="50" charset="-128"/>
                  <a:ea typeface="Meiryo UI" panose="020B0604030504040204" pitchFamily="50" charset="-128"/>
                </a:rPr>
                <a:t>年　</a:t>
              </a:r>
            </a:p>
          </p:txBody>
        </p:sp>
        <p:sp>
          <p:nvSpPr>
            <p:cNvPr id="53" name="テキスト ボックス 7"/>
            <p:cNvSpPr txBox="1"/>
            <p:nvPr/>
          </p:nvSpPr>
          <p:spPr>
            <a:xfrm>
              <a:off x="3674578" y="5477405"/>
              <a:ext cx="940100" cy="286875"/>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2025</a:t>
              </a:r>
              <a:r>
                <a:rPr lang="ja-JP" altLang="en-US" sz="1600" b="1" dirty="0">
                  <a:solidFill>
                    <a:prstClr val="black"/>
                  </a:solidFill>
                  <a:latin typeface="Meiryo UI" panose="020B0604030504040204" pitchFamily="50" charset="-128"/>
                  <a:ea typeface="Meiryo UI" panose="020B0604030504040204" pitchFamily="50" charset="-128"/>
                </a:rPr>
                <a:t>年</a:t>
              </a:r>
            </a:p>
          </p:txBody>
        </p:sp>
        <p:sp>
          <p:nvSpPr>
            <p:cNvPr id="54" name="テキスト ボックス 8"/>
            <p:cNvSpPr txBox="1"/>
            <p:nvPr/>
          </p:nvSpPr>
          <p:spPr>
            <a:xfrm>
              <a:off x="7831729" y="5452083"/>
              <a:ext cx="1137373" cy="286875"/>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2030</a:t>
              </a:r>
              <a:r>
                <a:rPr lang="ja-JP" altLang="en-US" sz="1600" b="1" dirty="0">
                  <a:solidFill>
                    <a:prstClr val="black"/>
                  </a:solidFill>
                  <a:latin typeface="Meiryo UI" panose="020B0604030504040204" pitchFamily="50" charset="-128"/>
                  <a:ea typeface="Meiryo UI" panose="020B0604030504040204" pitchFamily="50" charset="-128"/>
                </a:rPr>
                <a:t>年　　　　　　　　　　　　　　　</a:t>
              </a:r>
            </a:p>
          </p:txBody>
        </p:sp>
        <p:cxnSp>
          <p:nvCxnSpPr>
            <p:cNvPr id="37" name="直線コネクタ 9"/>
            <p:cNvCxnSpPr/>
            <p:nvPr/>
          </p:nvCxnSpPr>
          <p:spPr>
            <a:xfrm>
              <a:off x="3618795" y="5168107"/>
              <a:ext cx="1071365" cy="333"/>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線コネクタ 10"/>
            <p:cNvCxnSpPr/>
            <p:nvPr/>
          </p:nvCxnSpPr>
          <p:spPr>
            <a:xfrm flipV="1">
              <a:off x="3515346" y="3146478"/>
              <a:ext cx="1082110" cy="426256"/>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ホームベース 11"/>
            <p:cNvSpPr/>
            <p:nvPr/>
          </p:nvSpPr>
          <p:spPr>
            <a:xfrm>
              <a:off x="380482" y="3470141"/>
              <a:ext cx="3422708" cy="1708223"/>
            </a:xfrm>
            <a:prstGeom prst="homePlate">
              <a:avLst>
                <a:gd name="adj" fmla="val 8632"/>
              </a:avLst>
            </a:prstGeom>
            <a:solidFill>
              <a:schemeClr val="accent5">
                <a:lumMod val="75000"/>
              </a:schemeClr>
            </a:solidFill>
            <a:ln w="349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41" name="角丸四角形 12"/>
            <p:cNvSpPr/>
            <p:nvPr/>
          </p:nvSpPr>
          <p:spPr>
            <a:xfrm>
              <a:off x="7971062" y="2462654"/>
              <a:ext cx="468723" cy="2755108"/>
            </a:xfrm>
            <a:prstGeom prst="roundRect">
              <a:avLst>
                <a:gd name="adj" fmla="val 8062"/>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30" name="テキスト ボックス 13"/>
            <p:cNvSpPr txBox="1"/>
            <p:nvPr/>
          </p:nvSpPr>
          <p:spPr>
            <a:xfrm>
              <a:off x="7977520" y="2599930"/>
              <a:ext cx="430887" cy="2685910"/>
            </a:xfrm>
            <a:prstGeom prst="rect">
              <a:avLst/>
            </a:prstGeom>
            <a:noFill/>
            <a:effectLst/>
          </p:spPr>
          <p:txBody>
            <a:bodyPr vert="eaVert" wrap="square" rtlCol="0">
              <a:spAutoFit/>
            </a:bodyPr>
            <a:lstStyle/>
            <a:p>
              <a:pPr algn="ctr">
                <a:defRPr/>
              </a:pPr>
              <a:r>
                <a:rPr kumimoji="1" lang="ja-JP" altLang="en-US" sz="1600" dirty="0">
                  <a:solidFill>
                    <a:prstClr val="black"/>
                  </a:solidFill>
                  <a:latin typeface="Bauhaus 93" panose="04030905020B02020C02" pitchFamily="82" charset="0"/>
                  <a:ea typeface="HGS創英角ｺﾞｼｯｸUB" panose="020B0900000000000000" pitchFamily="50" charset="-128"/>
                </a:rPr>
                <a:t>Ｓ</a:t>
              </a:r>
              <a:r>
                <a:rPr lang="ja-JP" altLang="en-US" sz="1600" dirty="0">
                  <a:solidFill>
                    <a:prstClr val="black"/>
                  </a:solidFill>
                  <a:latin typeface="Bauhaus 93" panose="04030905020B02020C02" pitchFamily="82" charset="0"/>
                  <a:ea typeface="HGS創英角ｺﾞｼｯｸUB" panose="020B0900000000000000" pitchFamily="50" charset="-128"/>
                </a:rPr>
                <a:t>ＤＧｓ目標年次</a:t>
              </a:r>
              <a:endParaRPr kumimoji="1" lang="en-US" altLang="ja-JP" sz="1600" dirty="0">
                <a:solidFill>
                  <a:prstClr val="black"/>
                </a:solidFill>
                <a:latin typeface="Bauhaus 93" panose="04030905020B02020C02" pitchFamily="82" charset="0"/>
                <a:ea typeface="HGS創英角ｺﾞｼｯｸUB" panose="020B0900000000000000" pitchFamily="50" charset="-128"/>
              </a:endParaRPr>
            </a:p>
          </p:txBody>
        </p:sp>
        <p:sp>
          <p:nvSpPr>
            <p:cNvPr id="43" name="ホームベース 14"/>
            <p:cNvSpPr/>
            <p:nvPr/>
          </p:nvSpPr>
          <p:spPr>
            <a:xfrm>
              <a:off x="4567158" y="3159080"/>
              <a:ext cx="3383470" cy="2050104"/>
            </a:xfrm>
            <a:prstGeom prst="homePlate">
              <a:avLst>
                <a:gd name="adj" fmla="val 12172"/>
              </a:avLst>
            </a:prstGeom>
            <a:solidFill>
              <a:schemeClr val="accent5">
                <a:lumMod val="60000"/>
                <a:lumOff val="40000"/>
              </a:schemeClr>
            </a:solidFill>
            <a:ln w="19050">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dirty="0">
                <a:solidFill>
                  <a:prstClr val="white"/>
                </a:solidFill>
                <a:latin typeface="Calibri" panose="020F0502020204030204"/>
                <a:ea typeface="游ゴシック" panose="020B0400000000000000" pitchFamily="50" charset="-128"/>
              </a:endParaRPr>
            </a:p>
          </p:txBody>
        </p:sp>
        <p:sp>
          <p:nvSpPr>
            <p:cNvPr id="44" name="テキスト ボックス 15"/>
            <p:cNvSpPr txBox="1"/>
            <p:nvPr/>
          </p:nvSpPr>
          <p:spPr>
            <a:xfrm>
              <a:off x="4665273" y="3306167"/>
              <a:ext cx="3347139" cy="1799487"/>
            </a:xfrm>
            <a:prstGeom prst="rect">
              <a:avLst/>
            </a:prstGeom>
            <a:noFill/>
            <a:ln w="19050" cmpd="sng">
              <a:noFill/>
              <a:prstDash val="solid"/>
            </a:ln>
          </p:spPr>
          <p:txBody>
            <a:bodyPr wrap="square" rtlCol="0">
              <a:spAutoFit/>
            </a:bodyPr>
            <a:lstStyle/>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改めて、</a:t>
              </a:r>
              <a:r>
                <a:rPr lang="en-US" altLang="ja-JP" sz="1600" dirty="0">
                  <a:solidFill>
                    <a:prstClr val="black"/>
                  </a:solidFill>
                  <a:latin typeface="Meiryo UI" panose="020B0604030504040204" pitchFamily="50" charset="-128"/>
                  <a:ea typeface="Meiryo UI" panose="020B0604030504040204" pitchFamily="50" charset="-128"/>
                </a:rPr>
                <a:t>2025</a:t>
              </a:r>
              <a:r>
                <a:rPr lang="ja-JP" altLang="en-US" sz="1600" dirty="0">
                  <a:solidFill>
                    <a:prstClr val="black"/>
                  </a:solidFill>
                  <a:latin typeface="Meiryo UI" panose="020B0604030504040204" pitchFamily="50" charset="-128"/>
                  <a:ea typeface="Meiryo UI" panose="020B0604030504040204" pitchFamily="50" charset="-128"/>
                </a:rPr>
                <a:t>年時点の</a:t>
              </a:r>
              <a:r>
                <a:rPr lang="en-US" altLang="ja-JP" sz="1600" dirty="0">
                  <a:solidFill>
                    <a:prstClr val="black"/>
                  </a:solidFill>
                  <a:latin typeface="Meiryo UI" panose="020B0604030504040204" pitchFamily="50" charset="-128"/>
                  <a:ea typeface="Meiryo UI" panose="020B0604030504040204" pitchFamily="50" charset="-128"/>
                </a:rPr>
                <a:t>SDGs</a:t>
              </a:r>
            </a:p>
            <a:p>
              <a:pPr marL="96838" indent="-96838"/>
              <a:r>
                <a:rPr lang="ja-JP" altLang="en-US" sz="1600" dirty="0">
                  <a:solidFill>
                    <a:prstClr val="black"/>
                  </a:solidFill>
                  <a:latin typeface="Meiryo UI" panose="020B0604030504040204" pitchFamily="50" charset="-128"/>
                  <a:ea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rPr>
                <a:t>17</a:t>
              </a:r>
              <a:r>
                <a:rPr lang="ja-JP" altLang="en-US" sz="1600" dirty="0">
                  <a:solidFill>
                    <a:prstClr val="black"/>
                  </a:solidFill>
                  <a:latin typeface="Meiryo UI" panose="020B0604030504040204" pitchFamily="50" charset="-128"/>
                  <a:ea typeface="Meiryo UI" panose="020B0604030504040204" pitchFamily="50" charset="-128"/>
                </a:rPr>
                <a:t>ゴールの到達点を分析</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a:t>
              </a:r>
              <a:r>
                <a:rPr lang="en-US" altLang="ja-JP" sz="1600" dirty="0" err="1">
                  <a:solidFill>
                    <a:prstClr val="black"/>
                  </a:solidFill>
                  <a:latin typeface="Meiryo UI" panose="020B0604030504040204" pitchFamily="50" charset="-128"/>
                  <a:ea typeface="Meiryo UI" panose="020B0604030504040204" pitchFamily="50" charset="-128"/>
                </a:rPr>
                <a:t>SDGs+beyond</a:t>
              </a:r>
              <a:r>
                <a:rPr lang="ja-JP" altLang="en-US" sz="1600" dirty="0">
                  <a:solidFill>
                    <a:prstClr val="black"/>
                  </a:solidFill>
                  <a:latin typeface="Meiryo UI" panose="020B0604030504040204" pitchFamily="50" charset="-128"/>
                  <a:ea typeface="Meiryo UI" panose="020B0604030504040204" pitchFamily="50" charset="-128"/>
                </a:rPr>
                <a:t>」も見据え、</a:t>
              </a:r>
              <a:r>
                <a:rPr lang="en-US" altLang="ja-JP" sz="1600" dirty="0">
                  <a:solidFill>
                    <a:prstClr val="black"/>
                  </a:solidFill>
                  <a:latin typeface="Meiryo UI" panose="020B0604030504040204" pitchFamily="50" charset="-128"/>
                  <a:ea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rPr>
                <a:t>達成に向け、オール大阪で</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r>
                <a:rPr lang="ja-JP" altLang="en-US" sz="1600" dirty="0">
                  <a:solidFill>
                    <a:prstClr val="black"/>
                  </a:solidFill>
                  <a:latin typeface="Meiryo UI" panose="020B0604030504040204" pitchFamily="50" charset="-128"/>
                  <a:ea typeface="Meiryo UI" panose="020B0604030504040204" pitchFamily="50" charset="-128"/>
                </a:rPr>
                <a:t>　総仕上げを図る</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a:t>
              </a:r>
              <a:r>
                <a:rPr lang="en-US" altLang="ja-JP" sz="1600" dirty="0">
                  <a:solidFill>
                    <a:prstClr val="black"/>
                  </a:solidFill>
                  <a:latin typeface="Meiryo UI" panose="020B0604030504040204" pitchFamily="50" charset="-128"/>
                  <a:ea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rPr>
                <a:t>の取組みを通じ、様々な</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r>
                <a:rPr lang="ja-JP" altLang="en-US" sz="1600" dirty="0">
                  <a:solidFill>
                    <a:prstClr val="black"/>
                  </a:solidFill>
                  <a:latin typeface="Meiryo UI" panose="020B0604030504040204" pitchFamily="50" charset="-128"/>
                  <a:ea typeface="Meiryo UI" panose="020B0604030504040204" pitchFamily="50" charset="-128"/>
                </a:rPr>
                <a:t>　場面で世界に貢献していく</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45" name="楕円 16"/>
            <p:cNvSpPr/>
            <p:nvPr/>
          </p:nvSpPr>
          <p:spPr>
            <a:xfrm>
              <a:off x="671483" y="2672844"/>
              <a:ext cx="2711927"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1600" b="1" dirty="0">
                  <a:solidFill>
                    <a:prstClr val="white"/>
                  </a:solidFill>
                  <a:latin typeface="Meiryo UI" panose="020B0604030504040204" pitchFamily="50" charset="-128"/>
                  <a:ea typeface="Meiryo UI" panose="020B0604030504040204" pitchFamily="50" charset="-128"/>
                </a:rPr>
                <a:t>SDGs</a:t>
              </a:r>
              <a:r>
                <a:rPr kumimoji="1" lang="ja-JP" altLang="en-US" sz="1600" b="1" dirty="0">
                  <a:solidFill>
                    <a:prstClr val="white"/>
                  </a:solidFill>
                  <a:latin typeface="Meiryo UI" panose="020B0604030504040204" pitchFamily="50" charset="-128"/>
                  <a:ea typeface="Meiryo UI" panose="020B0604030504040204" pitchFamily="50" charset="-128"/>
                </a:rPr>
                <a:t>先進都市としての基盤を整える</a:t>
              </a:r>
            </a:p>
          </p:txBody>
        </p:sp>
        <p:sp>
          <p:nvSpPr>
            <p:cNvPr id="46" name="楕円 17"/>
            <p:cNvSpPr/>
            <p:nvPr/>
          </p:nvSpPr>
          <p:spPr>
            <a:xfrm>
              <a:off x="4720364" y="2354064"/>
              <a:ext cx="3015129"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a:solidFill>
                    <a:prstClr val="white"/>
                  </a:solidFill>
                  <a:latin typeface="Meiryo UI" panose="020B0604030504040204" pitchFamily="50" charset="-128"/>
                  <a:ea typeface="Meiryo UI" panose="020B0604030504040204" pitchFamily="50" charset="-128"/>
                </a:rPr>
                <a:t>万博のレガシーとして、</a:t>
              </a:r>
              <a:r>
                <a:rPr kumimoji="1" lang="en-US" altLang="ja-JP" sz="1600" b="1" dirty="0">
                  <a:solidFill>
                    <a:prstClr val="white"/>
                  </a:solidFill>
                  <a:latin typeface="Meiryo UI" panose="020B0604030504040204" pitchFamily="50" charset="-128"/>
                  <a:ea typeface="Meiryo UI" panose="020B0604030504040204" pitchFamily="50" charset="-128"/>
                </a:rPr>
                <a:t>SDGs</a:t>
              </a:r>
              <a:r>
                <a:rPr kumimoji="1" lang="ja-JP" altLang="en-US" sz="1600" b="1" dirty="0">
                  <a:solidFill>
                    <a:prstClr val="white"/>
                  </a:solidFill>
                  <a:latin typeface="Meiryo UI" panose="020B0604030504040204" pitchFamily="50" charset="-128"/>
                  <a:ea typeface="Meiryo UI" panose="020B0604030504040204" pitchFamily="50" charset="-128"/>
                </a:rPr>
                <a:t>先進都市を実現</a:t>
              </a:r>
            </a:p>
          </p:txBody>
        </p:sp>
        <p:sp>
          <p:nvSpPr>
            <p:cNvPr id="47" name="角丸四角形 18"/>
            <p:cNvSpPr/>
            <p:nvPr/>
          </p:nvSpPr>
          <p:spPr>
            <a:xfrm>
              <a:off x="3875828" y="2380396"/>
              <a:ext cx="468723" cy="2787712"/>
            </a:xfrm>
            <a:prstGeom prst="roundRect">
              <a:avLst>
                <a:gd name="adj" fmla="val 11333"/>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48" name="テキスト ボックス 19"/>
            <p:cNvSpPr txBox="1"/>
            <p:nvPr/>
          </p:nvSpPr>
          <p:spPr>
            <a:xfrm>
              <a:off x="3917473" y="2486190"/>
              <a:ext cx="430887" cy="2654047"/>
            </a:xfrm>
            <a:prstGeom prst="rect">
              <a:avLst/>
            </a:prstGeom>
            <a:noFill/>
            <a:effectLst/>
          </p:spPr>
          <p:txBody>
            <a:bodyPr vert="eaVert" wrap="square" rtlCol="0">
              <a:spAutoFit/>
            </a:bodyPr>
            <a:lstStyle/>
            <a:p>
              <a:pPr algn="ctr">
                <a:defRPr/>
              </a:pPr>
              <a:r>
                <a:rPr kumimoji="1" lang="ja-JP" altLang="en-US" sz="1600" dirty="0">
                  <a:solidFill>
                    <a:prstClr val="black"/>
                  </a:solidFill>
                  <a:latin typeface="Bauhaus 93" panose="04030905020B02020C02" pitchFamily="82" charset="0"/>
                  <a:ea typeface="HGS創英角ｺﾞｼｯｸUB" panose="020B0900000000000000" pitchFamily="50" charset="-128"/>
                </a:rPr>
                <a:t>大阪・関西万博</a:t>
              </a:r>
              <a:endParaRPr kumimoji="1" lang="en-US" altLang="ja-JP" sz="1600" dirty="0">
                <a:solidFill>
                  <a:prstClr val="black"/>
                </a:solidFill>
                <a:latin typeface="Bauhaus 93" panose="04030905020B02020C02" pitchFamily="82" charset="0"/>
                <a:ea typeface="HGS創英角ｺﾞｼｯｸUB" panose="020B0900000000000000" pitchFamily="50" charset="-128"/>
              </a:endParaRPr>
            </a:p>
          </p:txBody>
        </p:sp>
        <p:sp>
          <p:nvSpPr>
            <p:cNvPr id="32" name="テキスト ボックス 20"/>
            <p:cNvSpPr txBox="1"/>
            <p:nvPr/>
          </p:nvSpPr>
          <p:spPr>
            <a:xfrm>
              <a:off x="8517919" y="3840208"/>
              <a:ext cx="1263731" cy="495511"/>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SDGs</a:t>
              </a:r>
            </a:p>
            <a:p>
              <a:r>
                <a:rPr lang="en-US" altLang="ja-JP" sz="1600" b="1" dirty="0">
                  <a:solidFill>
                    <a:prstClr val="black"/>
                  </a:solidFill>
                  <a:latin typeface="Meiryo UI" panose="020B0604030504040204" pitchFamily="50" charset="-128"/>
                  <a:ea typeface="Meiryo UI" panose="020B0604030504040204" pitchFamily="50" charset="-128"/>
                </a:rPr>
                <a:t>+beyond</a:t>
              </a:r>
              <a:r>
                <a:rPr lang="ja-JP" altLang="en-US" sz="1600" b="1" dirty="0">
                  <a:solidFill>
                    <a:prstClr val="black"/>
                  </a:solidFill>
                  <a:latin typeface="Meiryo UI" panose="020B0604030504040204" pitchFamily="50" charset="-128"/>
                  <a:ea typeface="Meiryo UI" panose="020B0604030504040204" pitchFamily="50" charset="-128"/>
                </a:rPr>
                <a:t>　　　　　　　　　　　　　　　</a:t>
              </a:r>
            </a:p>
          </p:txBody>
        </p:sp>
        <p:sp>
          <p:nvSpPr>
            <p:cNvPr id="25" name="テキスト ボックス 26"/>
            <p:cNvSpPr txBox="1"/>
            <p:nvPr/>
          </p:nvSpPr>
          <p:spPr>
            <a:xfrm>
              <a:off x="360048" y="3655249"/>
              <a:ext cx="3296804" cy="1747328"/>
            </a:xfrm>
            <a:prstGeom prst="rect">
              <a:avLst/>
            </a:prstGeom>
            <a:noFill/>
            <a:ln w="19050" cmpd="sng">
              <a:noFill/>
              <a:prstDash val="solid"/>
            </a:ln>
          </p:spPr>
          <p:txBody>
            <a:bodyPr wrap="square" rtlCol="0">
              <a:spAutoFit/>
            </a:bodyPr>
            <a:lstStyle/>
            <a:p>
              <a:pPr marL="185738" indent="-185738"/>
              <a:r>
                <a:rPr lang="ja-JP" altLang="en-US" sz="1600" dirty="0">
                  <a:solidFill>
                    <a:prstClr val="white"/>
                  </a:solidFill>
                  <a:latin typeface="Meiryo UI" panose="020B0604030504040204" pitchFamily="50" charset="-128"/>
                  <a:ea typeface="Meiryo UI" panose="020B0604030504040204" pitchFamily="50" charset="-128"/>
                </a:rPr>
                <a:t>〇　誰もが</a:t>
              </a:r>
              <a:r>
                <a:rPr lang="en-US" altLang="ja-JP" sz="1600" dirty="0">
                  <a:solidFill>
                    <a:prstClr val="white"/>
                  </a:solidFill>
                  <a:latin typeface="Meiryo UI" panose="020B0604030504040204" pitchFamily="50" charset="-128"/>
                  <a:ea typeface="Meiryo UI" panose="020B0604030504040204" pitchFamily="50" charset="-128"/>
                </a:rPr>
                <a:t>SDGs</a:t>
              </a:r>
              <a:r>
                <a:rPr lang="ja-JP" altLang="en-US" sz="1600" dirty="0">
                  <a:solidFill>
                    <a:prstClr val="white"/>
                  </a:solidFill>
                  <a:latin typeface="Meiryo UI" panose="020B0604030504040204" pitchFamily="50" charset="-128"/>
                  <a:ea typeface="Meiryo UI" panose="020B0604030504040204" pitchFamily="50" charset="-128"/>
                </a:rPr>
                <a:t>を意識し、自律的に</a:t>
              </a:r>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r>
                <a:rPr lang="ja-JP" altLang="en-US" sz="1600" dirty="0">
                  <a:solidFill>
                    <a:prstClr val="white"/>
                  </a:solidFill>
                  <a:latin typeface="Meiryo UI" panose="020B0604030504040204" pitchFamily="50" charset="-128"/>
                  <a:ea typeface="Meiryo UI" panose="020B0604030504040204" pitchFamily="50" charset="-128"/>
                </a:rPr>
                <a:t>　行動する大阪を実現していく</a:t>
              </a:r>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r>
                <a:rPr lang="ja-JP" altLang="en-US" sz="1600" dirty="0">
                  <a:solidFill>
                    <a:prstClr val="white"/>
                  </a:solidFill>
                  <a:latin typeface="Meiryo UI" panose="020B0604030504040204" pitchFamily="50" charset="-128"/>
                  <a:ea typeface="Meiryo UI" panose="020B0604030504040204" pitchFamily="50" charset="-128"/>
                </a:rPr>
                <a:t>〇　様々なステークホルダーが自分なりの</a:t>
              </a:r>
              <a:r>
                <a:rPr lang="en-US" altLang="ja-JP" sz="1600" dirty="0">
                  <a:solidFill>
                    <a:prstClr val="white"/>
                  </a:solidFill>
                  <a:latin typeface="Meiryo UI" panose="020B0604030504040204" pitchFamily="50" charset="-128"/>
                  <a:ea typeface="Meiryo UI" panose="020B0604030504040204" pitchFamily="50" charset="-128"/>
                </a:rPr>
                <a:t>SDGs</a:t>
              </a:r>
              <a:r>
                <a:rPr lang="ja-JP" altLang="en-US" sz="1600" dirty="0">
                  <a:solidFill>
                    <a:prstClr val="white"/>
                  </a:solidFill>
                  <a:latin typeface="Meiryo UI" panose="020B0604030504040204" pitchFamily="50" charset="-128"/>
                  <a:ea typeface="Meiryo UI" panose="020B0604030504040204" pitchFamily="50" charset="-128"/>
                </a:rPr>
                <a:t>に取り組む中で、特に、重点ゴールの底上げに注力していく</a:t>
              </a:r>
              <a:endParaRPr lang="en-US" altLang="ja-JP" sz="1600" dirty="0">
                <a:solidFill>
                  <a:prstClr val="white"/>
                </a:solidFill>
                <a:latin typeface="Meiryo UI" panose="020B0604030504040204" pitchFamily="50" charset="-128"/>
                <a:ea typeface="Meiryo UI" panose="020B0604030504040204" pitchFamily="50" charset="-128"/>
              </a:endParaRPr>
            </a:p>
          </p:txBody>
        </p:sp>
      </p:grpSp>
      <p:sp>
        <p:nvSpPr>
          <p:cNvPr id="24" name="スライド番号プレースホルダー 1"/>
          <p:cNvSpPr txBox="1">
            <a:spLocks/>
          </p:cNvSpPr>
          <p:nvPr/>
        </p:nvSpPr>
        <p:spPr>
          <a:xfrm>
            <a:off x="6996113" y="65341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41</a:t>
            </a:fld>
            <a:endParaRPr kumimoji="1" lang="ja-JP" altLang="en-US" sz="1200"/>
          </a:p>
        </p:txBody>
      </p:sp>
    </p:spTree>
    <p:extLst>
      <p:ext uri="{BB962C8B-B14F-4D97-AF65-F5344CB8AC3E}">
        <p14:creationId xmlns:p14="http://schemas.microsoft.com/office/powerpoint/2010/main" val="24531125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正方形/長方形 87"/>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smtClean="0">
                <a:latin typeface="Meiryo UI" panose="020B0604030504040204" pitchFamily="50" charset="-128"/>
                <a:ea typeface="Meiryo UI" panose="020B0604030504040204" pitchFamily="50" charset="-128"/>
              </a:rPr>
              <a:t>ビジョン（</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先進都市を</a:t>
            </a:r>
            <a:r>
              <a:rPr kumimoji="1" lang="ja-JP" altLang="en-US" sz="2000" b="1" dirty="0" smtClean="0">
                <a:latin typeface="Meiryo UI" panose="020B0604030504040204" pitchFamily="50" charset="-128"/>
                <a:ea typeface="Meiryo UI" panose="020B0604030504040204" pitchFamily="50" charset="-128"/>
              </a:rPr>
              <a:t>めざして）</a:t>
            </a:r>
            <a:endParaRPr kumimoji="1" lang="ja-JP" altLang="en-US" sz="2000" b="1" dirty="0">
              <a:latin typeface="Meiryo UI" panose="020B0604030504040204" pitchFamily="50" charset="-128"/>
              <a:ea typeface="Meiryo UI" panose="020B0604030504040204" pitchFamily="50" charset="-128"/>
            </a:endParaRPr>
          </a:p>
        </p:txBody>
      </p:sp>
      <p:sp>
        <p:nvSpPr>
          <p:cNvPr id="150" name="正方形/長方形 149"/>
          <p:cNvSpPr/>
          <p:nvPr/>
        </p:nvSpPr>
        <p:spPr>
          <a:xfrm>
            <a:off x="266166" y="923990"/>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200"/>
              </a:spcBef>
              <a:tabLst>
                <a:tab pos="185738"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15" name="図 314"/>
          <p:cNvPicPr preferRelativeResize="0">
            <a:picLocks/>
          </p:cNvPicPr>
          <p:nvPr/>
        </p:nvPicPr>
        <p:blipFill>
          <a:blip r:embed="rId3">
            <a:grayscl/>
          </a:blip>
          <a:stretch>
            <a:fillRect/>
          </a:stretch>
        </p:blipFill>
        <p:spPr>
          <a:xfrm>
            <a:off x="144862" y="2702816"/>
            <a:ext cx="3145381" cy="3181033"/>
          </a:xfrm>
          <a:prstGeom prst="rect">
            <a:avLst/>
          </a:prstGeom>
          <a:ln w="3175">
            <a:solidFill>
              <a:schemeClr val="bg1">
                <a:lumMod val="65000"/>
              </a:schemeClr>
            </a:solidFill>
          </a:ln>
        </p:spPr>
      </p:pic>
      <p:pic>
        <p:nvPicPr>
          <p:cNvPr id="412" name="図 411"/>
          <p:cNvPicPr>
            <a:picLocks noChangeAspect="1"/>
          </p:cNvPicPr>
          <p:nvPr/>
        </p:nvPicPr>
        <p:blipFill>
          <a:blip r:embed="rId4"/>
          <a:stretch>
            <a:fillRect/>
          </a:stretch>
        </p:blipFill>
        <p:spPr>
          <a:xfrm>
            <a:off x="6873224" y="2677084"/>
            <a:ext cx="2962728" cy="3196150"/>
          </a:xfrm>
          <a:prstGeom prst="rect">
            <a:avLst/>
          </a:prstGeom>
        </p:spPr>
      </p:pic>
      <p:grpSp>
        <p:nvGrpSpPr>
          <p:cNvPr id="322" name="グループ化 321"/>
          <p:cNvGrpSpPr>
            <a:grpSpLocks noChangeAspect="1"/>
          </p:cNvGrpSpPr>
          <p:nvPr/>
        </p:nvGrpSpPr>
        <p:grpSpPr>
          <a:xfrm>
            <a:off x="1336405" y="3800298"/>
            <a:ext cx="1241441" cy="1381166"/>
            <a:chOff x="2143370" y="3987282"/>
            <a:chExt cx="921552" cy="1025273"/>
          </a:xfrm>
        </p:grpSpPr>
        <p:sp>
          <p:nvSpPr>
            <p:cNvPr id="334" name="二等辺三角形 333"/>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335" name="グループ化 334"/>
            <p:cNvGrpSpPr>
              <a:grpSpLocks noChangeAspect="1"/>
            </p:cNvGrpSpPr>
            <p:nvPr/>
          </p:nvGrpSpPr>
          <p:grpSpPr>
            <a:xfrm>
              <a:off x="2217547" y="4116000"/>
              <a:ext cx="816978" cy="896555"/>
              <a:chOff x="2246055" y="3937438"/>
              <a:chExt cx="1011529" cy="1110057"/>
            </a:xfrm>
          </p:grpSpPr>
          <p:pic>
            <p:nvPicPr>
              <p:cNvPr id="336" name="図 335"/>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337" name="図 336"/>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338"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339"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340"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341" name="図 340"/>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342" name="図 341"/>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pic>
            <p:nvPicPr>
              <p:cNvPr id="343" name="図 342"/>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sp>
            <p:nvSpPr>
              <p:cNvPr id="344" name="テキスト ボックス 43"/>
              <p:cNvSpPr txBox="1"/>
              <p:nvPr/>
            </p:nvSpPr>
            <p:spPr>
              <a:xfrm>
                <a:off x="2256711" y="4751678"/>
                <a:ext cx="1000873" cy="295817"/>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9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grpSp>
      </p:grpSp>
      <p:pic>
        <p:nvPicPr>
          <p:cNvPr id="72" name="図 71"/>
          <p:cNvPicPr preferRelativeResize="0">
            <a:picLocks/>
          </p:cNvPicPr>
          <p:nvPr/>
        </p:nvPicPr>
        <p:blipFill>
          <a:blip r:embed="rId3">
            <a:grayscl/>
          </a:blip>
          <a:stretch>
            <a:fillRect/>
          </a:stretch>
        </p:blipFill>
        <p:spPr>
          <a:xfrm>
            <a:off x="3563417" y="2677084"/>
            <a:ext cx="3061110" cy="3252978"/>
          </a:xfrm>
          <a:prstGeom prst="rect">
            <a:avLst/>
          </a:prstGeom>
          <a:ln w="3175">
            <a:solidFill>
              <a:schemeClr val="bg1">
                <a:lumMod val="65000"/>
              </a:schemeClr>
            </a:solidFill>
          </a:ln>
        </p:spPr>
      </p:pic>
      <p:sp>
        <p:nvSpPr>
          <p:cNvPr id="413" name="右矢印 412"/>
          <p:cNvSpPr/>
          <p:nvPr/>
        </p:nvSpPr>
        <p:spPr>
          <a:xfrm>
            <a:off x="3157543" y="4219615"/>
            <a:ext cx="559490" cy="540000"/>
          </a:xfrm>
          <a:prstGeom prst="rightArrow">
            <a:avLst>
              <a:gd name="adj1" fmla="val 50000"/>
              <a:gd name="adj2" fmla="val 6302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cxnSp>
        <p:nvCxnSpPr>
          <p:cNvPr id="3" name="直線コネクタ 2"/>
          <p:cNvCxnSpPr>
            <a:stCxn id="272" idx="1"/>
          </p:cNvCxnSpPr>
          <p:nvPr/>
        </p:nvCxnSpPr>
        <p:spPr>
          <a:xfrm flipH="1">
            <a:off x="4337699" y="3334772"/>
            <a:ext cx="645563" cy="725206"/>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59" name="直線コネクタ 58"/>
          <p:cNvCxnSpPr>
            <a:endCxn id="79" idx="2"/>
          </p:cNvCxnSpPr>
          <p:nvPr/>
        </p:nvCxnSpPr>
        <p:spPr>
          <a:xfrm flipH="1" flipV="1">
            <a:off x="3866766" y="4781192"/>
            <a:ext cx="786775" cy="598790"/>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4" name="直線コネクタ 63"/>
          <p:cNvCxnSpPr/>
          <p:nvPr/>
        </p:nvCxnSpPr>
        <p:spPr>
          <a:xfrm flipH="1">
            <a:off x="4599656" y="4346088"/>
            <a:ext cx="594122" cy="337023"/>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8" name="直線コネクタ 67"/>
          <p:cNvCxnSpPr>
            <a:endCxn id="289" idx="3"/>
          </p:cNvCxnSpPr>
          <p:nvPr/>
        </p:nvCxnSpPr>
        <p:spPr>
          <a:xfrm>
            <a:off x="5596040" y="3803154"/>
            <a:ext cx="547464" cy="784509"/>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6" name="直線コネクタ 85"/>
          <p:cNvCxnSpPr/>
          <p:nvPr/>
        </p:nvCxnSpPr>
        <p:spPr>
          <a:xfrm flipH="1">
            <a:off x="5179069" y="4780078"/>
            <a:ext cx="288892" cy="52557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7" name="直線コネクタ 86"/>
          <p:cNvCxnSpPr>
            <a:endCxn id="281" idx="1"/>
          </p:cNvCxnSpPr>
          <p:nvPr/>
        </p:nvCxnSpPr>
        <p:spPr>
          <a:xfrm flipH="1">
            <a:off x="4949303" y="3904380"/>
            <a:ext cx="82794" cy="137943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grpSp>
        <p:nvGrpSpPr>
          <p:cNvPr id="270" name="グループ化 269"/>
          <p:cNvGrpSpPr/>
          <p:nvPr/>
        </p:nvGrpSpPr>
        <p:grpSpPr>
          <a:xfrm>
            <a:off x="4744365" y="2946764"/>
            <a:ext cx="955586" cy="1038271"/>
            <a:chOff x="6529469" y="2488902"/>
            <a:chExt cx="680393" cy="722496"/>
          </a:xfrm>
        </p:grpSpPr>
        <p:sp>
          <p:nvSpPr>
            <p:cNvPr id="271" name="テキスト ボックス 43"/>
            <p:cNvSpPr txBox="1"/>
            <p:nvPr/>
          </p:nvSpPr>
          <p:spPr>
            <a:xfrm>
              <a:off x="6558379" y="3034707"/>
              <a:ext cx="614572" cy="1766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府民の取組み</a:t>
              </a:r>
            </a:p>
          </p:txBody>
        </p:sp>
        <p:sp>
          <p:nvSpPr>
            <p:cNvPr id="272" name="二等辺三角形 271"/>
            <p:cNvSpPr>
              <a:spLocks noChangeAspect="1"/>
            </p:cNvSpPr>
            <p:nvPr/>
          </p:nvSpPr>
          <p:spPr>
            <a:xfrm>
              <a:off x="6529469" y="2488902"/>
              <a:ext cx="680393" cy="540000"/>
            </a:xfrm>
            <a:prstGeom prst="triangle">
              <a:avLst/>
            </a:prstGeom>
            <a:solidFill>
              <a:schemeClr val="bg1"/>
            </a:solidFill>
            <a:ln w="1587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73" name="テキスト ボックス 42"/>
            <p:cNvSpPr txBox="1"/>
            <p:nvPr/>
          </p:nvSpPr>
          <p:spPr>
            <a:xfrm>
              <a:off x="6617039" y="2828344"/>
              <a:ext cx="279549"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74" name="テキスト ボックス 43"/>
            <p:cNvSpPr txBox="1"/>
            <p:nvPr/>
          </p:nvSpPr>
          <p:spPr>
            <a:xfrm>
              <a:off x="6758397" y="2626788"/>
              <a:ext cx="232973"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75" name="テキスト ボックス 44"/>
            <p:cNvSpPr txBox="1"/>
            <p:nvPr/>
          </p:nvSpPr>
          <p:spPr>
            <a:xfrm>
              <a:off x="6872731" y="2825420"/>
              <a:ext cx="273622"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84" name="グループ化 283"/>
          <p:cNvGrpSpPr/>
          <p:nvPr/>
        </p:nvGrpSpPr>
        <p:grpSpPr>
          <a:xfrm>
            <a:off x="5130193" y="4017830"/>
            <a:ext cx="1151758" cy="997314"/>
            <a:chOff x="6529460" y="2488902"/>
            <a:chExt cx="680393" cy="743650"/>
          </a:xfrm>
        </p:grpSpPr>
        <p:sp>
          <p:nvSpPr>
            <p:cNvPr id="285" name="テキスト ボックス 43"/>
            <p:cNvSpPr txBox="1"/>
            <p:nvPr/>
          </p:nvSpPr>
          <p:spPr>
            <a:xfrm>
              <a:off x="6587254" y="3037482"/>
              <a:ext cx="614573" cy="19507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100" dirty="0">
                  <a:latin typeface="Meiryo UI" panose="020B0604030504040204" pitchFamily="50" charset="-128"/>
                  <a:ea typeface="Meiryo UI" panose="020B0604030504040204" pitchFamily="50" charset="-128"/>
                </a:rPr>
                <a:t>企業の取組み</a:t>
              </a:r>
            </a:p>
          </p:txBody>
        </p:sp>
        <p:sp>
          <p:nvSpPr>
            <p:cNvPr id="286" name="二等辺三角形 285"/>
            <p:cNvSpPr>
              <a:spLocks noChangeAspect="1"/>
            </p:cNvSpPr>
            <p:nvPr/>
          </p:nvSpPr>
          <p:spPr>
            <a:xfrm>
              <a:off x="6529460" y="2488902"/>
              <a:ext cx="680393" cy="540000"/>
            </a:xfrm>
            <a:prstGeom prst="triangle">
              <a:avLst/>
            </a:prstGeom>
            <a:solidFill>
              <a:schemeClr val="bg1"/>
            </a:solidFill>
            <a:ln w="47625" cmpd="dbl">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7" name="テキスト ボックス 42"/>
            <p:cNvSpPr txBox="1"/>
            <p:nvPr/>
          </p:nvSpPr>
          <p:spPr>
            <a:xfrm>
              <a:off x="6624791" y="2817436"/>
              <a:ext cx="279549"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8" name="テキスト ボックス 43"/>
            <p:cNvSpPr txBox="1"/>
            <p:nvPr/>
          </p:nvSpPr>
          <p:spPr>
            <a:xfrm>
              <a:off x="6760294" y="2641586"/>
              <a:ext cx="232973"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9" name="テキスト ボックス 44"/>
            <p:cNvSpPr txBox="1"/>
            <p:nvPr/>
          </p:nvSpPr>
          <p:spPr>
            <a:xfrm>
              <a:off x="6854444" y="2822002"/>
              <a:ext cx="273622"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76" name="グループ化 275"/>
          <p:cNvGrpSpPr/>
          <p:nvPr/>
        </p:nvGrpSpPr>
        <p:grpSpPr>
          <a:xfrm>
            <a:off x="4517125" y="4947808"/>
            <a:ext cx="1175412" cy="983542"/>
            <a:chOff x="6468870" y="2488902"/>
            <a:chExt cx="787439" cy="709209"/>
          </a:xfrm>
        </p:grpSpPr>
        <p:sp>
          <p:nvSpPr>
            <p:cNvPr id="277" name="テキスト ボックス 43"/>
            <p:cNvSpPr txBox="1"/>
            <p:nvPr/>
          </p:nvSpPr>
          <p:spPr>
            <a:xfrm>
              <a:off x="6468870" y="3015018"/>
              <a:ext cx="787439" cy="183093"/>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市町村の取組み</a:t>
              </a:r>
            </a:p>
          </p:txBody>
        </p:sp>
        <p:sp>
          <p:nvSpPr>
            <p:cNvPr id="278" name="二等辺三角形 277"/>
            <p:cNvSpPr>
              <a:spLocks noChangeAspect="1"/>
            </p:cNvSpPr>
            <p:nvPr/>
          </p:nvSpPr>
          <p:spPr>
            <a:xfrm>
              <a:off x="6529469" y="2488902"/>
              <a:ext cx="680393" cy="540000"/>
            </a:xfrm>
            <a:prstGeom prst="triangle">
              <a:avLst/>
            </a:prstGeom>
            <a:solidFill>
              <a:schemeClr val="bg1"/>
            </a:solidFill>
            <a:ln w="28575" cmpd="thickThin">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0" name="テキスト ボックス 42"/>
            <p:cNvSpPr txBox="1"/>
            <p:nvPr/>
          </p:nvSpPr>
          <p:spPr>
            <a:xfrm>
              <a:off x="6625560" y="2808980"/>
              <a:ext cx="279549"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1" name="テキスト ボックス 43"/>
            <p:cNvSpPr txBox="1"/>
            <p:nvPr/>
          </p:nvSpPr>
          <p:spPr>
            <a:xfrm>
              <a:off x="6758397" y="2642413"/>
              <a:ext cx="232973"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2" name="テキスト ボックス 44"/>
            <p:cNvSpPr txBox="1"/>
            <p:nvPr/>
          </p:nvSpPr>
          <p:spPr>
            <a:xfrm>
              <a:off x="6866904" y="2817178"/>
              <a:ext cx="273622"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sp>
        <p:nvSpPr>
          <p:cNvPr id="73" name="フリーフォーム 72"/>
          <p:cNvSpPr/>
          <p:nvPr/>
        </p:nvSpPr>
        <p:spPr>
          <a:xfrm>
            <a:off x="3949387" y="2702816"/>
            <a:ext cx="2263544" cy="3152431"/>
          </a:xfrm>
          <a:custGeom>
            <a:avLst/>
            <a:gdLst>
              <a:gd name="connsiteX0" fmla="*/ 2259919 w 2267011"/>
              <a:gd name="connsiteY0" fmla="*/ 1547010 h 2841407"/>
              <a:gd name="connsiteX1" fmla="*/ 1874157 w 2267011"/>
              <a:gd name="connsiteY1" fmla="*/ 2618572 h 2841407"/>
              <a:gd name="connsiteX2" fmla="*/ 159657 w 2267011"/>
              <a:gd name="connsiteY2" fmla="*/ 2761447 h 2841407"/>
              <a:gd name="connsiteX3" fmla="*/ 131082 w 2267011"/>
              <a:gd name="connsiteY3" fmla="*/ 1647022 h 2841407"/>
              <a:gd name="connsiteX4" fmla="*/ 659719 w 2267011"/>
              <a:gd name="connsiteY4" fmla="*/ 146835 h 2841407"/>
              <a:gd name="connsiteX5" fmla="*/ 2002744 w 2267011"/>
              <a:gd name="connsiteY5" fmla="*/ 218272 h 2841407"/>
              <a:gd name="connsiteX6" fmla="*/ 2259919 w 2267011"/>
              <a:gd name="connsiteY6" fmla="*/ 1547010 h 28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7011" h="2841407">
                <a:moveTo>
                  <a:pt x="2259919" y="1547010"/>
                </a:moveTo>
                <a:cubicBezTo>
                  <a:pt x="2238488" y="1947060"/>
                  <a:pt x="2224201" y="2416166"/>
                  <a:pt x="1874157" y="2618572"/>
                </a:cubicBezTo>
                <a:cubicBezTo>
                  <a:pt x="1524113" y="2820978"/>
                  <a:pt x="450169" y="2923372"/>
                  <a:pt x="159657" y="2761447"/>
                </a:cubicBezTo>
                <a:cubicBezTo>
                  <a:pt x="-130855" y="2599522"/>
                  <a:pt x="47738" y="2082791"/>
                  <a:pt x="131082" y="1647022"/>
                </a:cubicBezTo>
                <a:cubicBezTo>
                  <a:pt x="214426" y="1211253"/>
                  <a:pt x="347775" y="384960"/>
                  <a:pt x="659719" y="146835"/>
                </a:cubicBezTo>
                <a:cubicBezTo>
                  <a:pt x="971663" y="-91290"/>
                  <a:pt x="1736044" y="-19853"/>
                  <a:pt x="2002744" y="218272"/>
                </a:cubicBezTo>
                <a:cubicBezTo>
                  <a:pt x="2269444" y="456397"/>
                  <a:pt x="2281350" y="1146960"/>
                  <a:pt x="2259919" y="1547010"/>
                </a:cubicBezTo>
                <a:close/>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p:cNvGrpSpPr>
            <a:grpSpLocks noChangeAspect="1"/>
          </p:cNvGrpSpPr>
          <p:nvPr/>
        </p:nvGrpSpPr>
        <p:grpSpPr>
          <a:xfrm>
            <a:off x="3554511" y="3819468"/>
            <a:ext cx="1157838" cy="1303705"/>
            <a:chOff x="2143370" y="3987282"/>
            <a:chExt cx="921552" cy="1037653"/>
          </a:xfrm>
        </p:grpSpPr>
        <p:sp>
          <p:nvSpPr>
            <p:cNvPr id="75" name="二等辺三角形 74"/>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76" name="グループ化 75"/>
            <p:cNvGrpSpPr>
              <a:grpSpLocks noChangeAspect="1"/>
            </p:cNvGrpSpPr>
            <p:nvPr/>
          </p:nvGrpSpPr>
          <p:grpSpPr>
            <a:xfrm>
              <a:off x="2194255" y="4116000"/>
              <a:ext cx="842694" cy="908935"/>
              <a:chOff x="2217219" y="3937438"/>
              <a:chExt cx="1043369" cy="1125385"/>
            </a:xfrm>
          </p:grpSpPr>
          <p:pic>
            <p:nvPicPr>
              <p:cNvPr id="77" name="図 76"/>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78" name="図 77"/>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79"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80"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81"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82" name="図 81"/>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83" name="図 82"/>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sp>
            <p:nvSpPr>
              <p:cNvPr id="85" name="テキスト ボックス 43"/>
              <p:cNvSpPr txBox="1"/>
              <p:nvPr/>
            </p:nvSpPr>
            <p:spPr>
              <a:xfrm>
                <a:off x="2217219" y="4722275"/>
                <a:ext cx="1043369" cy="34054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0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pic>
            <p:nvPicPr>
              <p:cNvPr id="84" name="図 83"/>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grpSp>
      </p:grpSp>
      <p:sp>
        <p:nvSpPr>
          <p:cNvPr id="31" name="右矢印 30"/>
          <p:cNvSpPr>
            <a:spLocks/>
          </p:cNvSpPr>
          <p:nvPr/>
        </p:nvSpPr>
        <p:spPr>
          <a:xfrm>
            <a:off x="6381276" y="3717259"/>
            <a:ext cx="569095" cy="15646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7" name="二等辺三角形 66"/>
          <p:cNvSpPr>
            <a:spLocks noChangeAspect="1"/>
          </p:cNvSpPr>
          <p:nvPr/>
        </p:nvSpPr>
        <p:spPr>
          <a:xfrm>
            <a:off x="7991226" y="4262820"/>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89" name="二等辺三角形 88"/>
          <p:cNvSpPr>
            <a:spLocks noChangeAspect="1"/>
          </p:cNvSpPr>
          <p:nvPr/>
        </p:nvSpPr>
        <p:spPr>
          <a:xfrm>
            <a:off x="7503865" y="3964667"/>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90" name="二等辺三角形 89"/>
          <p:cNvSpPr>
            <a:spLocks noChangeAspect="1"/>
          </p:cNvSpPr>
          <p:nvPr/>
        </p:nvSpPr>
        <p:spPr>
          <a:xfrm>
            <a:off x="7780520" y="405576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1" name="二等辺三角形 90"/>
          <p:cNvSpPr>
            <a:spLocks noChangeAspect="1"/>
          </p:cNvSpPr>
          <p:nvPr/>
        </p:nvSpPr>
        <p:spPr>
          <a:xfrm>
            <a:off x="7271558" y="425277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4" name="二等辺三角形 93"/>
          <p:cNvSpPr>
            <a:spLocks noChangeAspect="1"/>
          </p:cNvSpPr>
          <p:nvPr/>
        </p:nvSpPr>
        <p:spPr>
          <a:xfrm flipH="1">
            <a:off x="7221324" y="471377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5" name="二等辺三角形 94"/>
          <p:cNvSpPr>
            <a:spLocks noChangeAspect="1"/>
          </p:cNvSpPr>
          <p:nvPr/>
        </p:nvSpPr>
        <p:spPr>
          <a:xfrm flipH="1">
            <a:off x="8725417" y="395753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7" name="二等辺三角形 96"/>
          <p:cNvSpPr>
            <a:spLocks noChangeAspect="1"/>
          </p:cNvSpPr>
          <p:nvPr/>
        </p:nvSpPr>
        <p:spPr>
          <a:xfrm flipH="1">
            <a:off x="9141662" y="4898441"/>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8" name="二等辺三角形 97"/>
          <p:cNvSpPr>
            <a:spLocks noChangeAspect="1"/>
          </p:cNvSpPr>
          <p:nvPr/>
        </p:nvSpPr>
        <p:spPr>
          <a:xfrm flipH="1">
            <a:off x="9098939" y="467841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0" name="二等辺三角形 99"/>
          <p:cNvSpPr>
            <a:spLocks noChangeAspect="1"/>
          </p:cNvSpPr>
          <p:nvPr/>
        </p:nvSpPr>
        <p:spPr>
          <a:xfrm flipH="1">
            <a:off x="8944426" y="428626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4" name="二等辺三角形 103"/>
          <p:cNvSpPr>
            <a:spLocks noChangeAspect="1"/>
          </p:cNvSpPr>
          <p:nvPr/>
        </p:nvSpPr>
        <p:spPr>
          <a:xfrm>
            <a:off x="8021599" y="387103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6" name="正方形/長方形 105"/>
          <p:cNvSpPr/>
          <p:nvPr/>
        </p:nvSpPr>
        <p:spPr>
          <a:xfrm>
            <a:off x="4331115" y="2126749"/>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7654600" y="2136107"/>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577981" y="5994868"/>
            <a:ext cx="2722843" cy="7411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3387550" y="5910846"/>
            <a:ext cx="3326660"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万博において、大阪のあらゆるステークホルダーが、会場の内外で</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を体現し、行動する姿を世界に発信</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873224" y="5890477"/>
            <a:ext cx="2812941"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日本全体や世界とのつながりの中で、先頭に立って、世界とともに</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を達成する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7280859" y="398233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7063202" y="4471821"/>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8764426" y="416814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p:cNvSpPr/>
          <p:nvPr/>
        </p:nvSpPr>
        <p:spPr>
          <a:xfrm>
            <a:off x="7546958" y="4205279"/>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楕円 114"/>
          <p:cNvSpPr/>
          <p:nvPr/>
        </p:nvSpPr>
        <p:spPr>
          <a:xfrm>
            <a:off x="9302552" y="4790441"/>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二等辺三角形 115"/>
          <p:cNvSpPr>
            <a:spLocks noChangeAspect="1"/>
          </p:cNvSpPr>
          <p:nvPr/>
        </p:nvSpPr>
        <p:spPr>
          <a:xfrm>
            <a:off x="7512130" y="4416532"/>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18" name="楕円 117"/>
          <p:cNvSpPr/>
          <p:nvPr/>
        </p:nvSpPr>
        <p:spPr>
          <a:xfrm>
            <a:off x="7705799" y="3819735"/>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二等辺三角形 118"/>
          <p:cNvSpPr>
            <a:spLocks noChangeAspect="1"/>
          </p:cNvSpPr>
          <p:nvPr/>
        </p:nvSpPr>
        <p:spPr>
          <a:xfrm>
            <a:off x="7941314" y="493316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20" name="正方形/長方形 119"/>
          <p:cNvSpPr/>
          <p:nvPr/>
        </p:nvSpPr>
        <p:spPr>
          <a:xfrm>
            <a:off x="9141662" y="5139717"/>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p:cNvSpPr/>
          <p:nvPr/>
        </p:nvSpPr>
        <p:spPr>
          <a:xfrm>
            <a:off x="8944426" y="3848212"/>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49199" y="808364"/>
            <a:ext cx="9036309" cy="1220847"/>
          </a:xfrm>
          <a:prstGeom prst="rect">
            <a:avLst/>
          </a:prstGeom>
          <a:solidFill>
            <a:schemeClr val="accent1">
              <a:lumMod val="20000"/>
              <a:lumOff val="80000"/>
            </a:schemeClr>
          </a:solidFill>
        </p:spPr>
        <p:txBody>
          <a:bodyPr wrap="square" rtlCol="0">
            <a:spAutoFit/>
          </a:bodyPr>
          <a:lstStyle/>
          <a:p>
            <a:pPr>
              <a:lnSpc>
                <a:spcPts val="2200"/>
              </a:lnSpc>
            </a:pP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先進都市  ＝</a:t>
            </a:r>
            <a:r>
              <a:rPr kumimoji="1" lang="ja-JP" altLang="en-US" sz="2000" dirty="0">
                <a:latin typeface="Meiryo UI" panose="020B0604030504040204" pitchFamily="50" charset="-128"/>
                <a:ea typeface="Meiryo UI" panose="020B0604030504040204" pitchFamily="50" charset="-128"/>
              </a:rPr>
              <a:t>　誰もが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を意識し、一人ひとりが自律的に</a:t>
            </a:r>
            <a:r>
              <a:rPr kumimoji="1" lang="en-US" altLang="ja-JP" sz="2000" dirty="0">
                <a:latin typeface="Meiryo UI" panose="020B0604030504040204" pitchFamily="50" charset="-128"/>
                <a:ea typeface="Meiryo UI" panose="020B0604030504040204" pitchFamily="50" charset="-128"/>
              </a:rPr>
              <a:t>17</a:t>
            </a:r>
            <a:r>
              <a:rPr kumimoji="1" lang="ja-JP" altLang="en-US" sz="2000" dirty="0">
                <a:latin typeface="Meiryo UI" panose="020B0604030504040204" pitchFamily="50" charset="-128"/>
                <a:ea typeface="Meiryo UI" panose="020B0604030504040204" pitchFamily="50" charset="-128"/>
              </a:rPr>
              <a:t>の</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全ての  </a:t>
            </a: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達成をめざしていくこと</a:t>
            </a:r>
            <a:endParaRPr kumimoji="1" lang="en-US" altLang="ja-JP" sz="2000" dirty="0">
              <a:latin typeface="Meiryo UI" panose="020B0604030504040204" pitchFamily="50" charset="-128"/>
              <a:ea typeface="Meiryo UI" panose="020B0604030504040204" pitchFamily="50" charset="-128"/>
            </a:endParaRPr>
          </a:p>
          <a:p>
            <a:pPr>
              <a:lnSpc>
                <a:spcPts val="2200"/>
              </a:lnSpc>
            </a:pP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ja-JP" altLang="en-US" sz="2000" dirty="0">
                <a:latin typeface="Meiryo UI" panose="020B0604030504040204" pitchFamily="50" charset="-128"/>
                <a:ea typeface="Meiryo UI" panose="020B0604030504040204" pitchFamily="50" charset="-128"/>
              </a:rPr>
              <a:t>→様々なステークホルダーが連携・協調し、「大阪」が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を体現したまちを発信していく</a:t>
            </a:r>
          </a:p>
        </p:txBody>
      </p:sp>
      <p:sp>
        <p:nvSpPr>
          <p:cNvPr id="92" name="スライド番号プレースホルダー 1"/>
          <p:cNvSpPr txBox="1">
            <a:spLocks/>
          </p:cNvSpPr>
          <p:nvPr/>
        </p:nvSpPr>
        <p:spPr>
          <a:xfrm>
            <a:off x="7453313" y="6584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42</a:t>
            </a:fld>
            <a:endParaRPr kumimoji="1" lang="ja-JP" altLang="en-US" sz="1200"/>
          </a:p>
        </p:txBody>
      </p:sp>
    </p:spTree>
    <p:extLst>
      <p:ext uri="{BB962C8B-B14F-4D97-AF65-F5344CB8AC3E}">
        <p14:creationId xmlns:p14="http://schemas.microsoft.com/office/powerpoint/2010/main" val="1437555885"/>
      </p:ext>
    </p:extLst>
  </p:cSld>
  <p:clrMapOvr>
    <a:masterClrMapping/>
  </p:clrMapOvr>
  <mc:AlternateContent xmlns:mc="http://schemas.openxmlformats.org/markup-compatibility/2006" xmlns:p14="http://schemas.microsoft.com/office/powerpoint/2010/main">
    <mc:Choice Requires="p14">
      <p:transition spd="slow" p14:dur="2000" advTm="1535"/>
    </mc:Choice>
    <mc:Fallback xmlns="">
      <p:transition spd="slow" advTm="1535"/>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a:t>
            </a:r>
            <a:r>
              <a:rPr kumimoji="1" lang="en-US" altLang="ja-JP" sz="2000" b="1" dirty="0" smtClean="0">
                <a:latin typeface="Meiryo UI" panose="020B0604030504040204" pitchFamily="50" charset="-128"/>
                <a:ea typeface="Meiryo UI" panose="020B0604030504040204" pitchFamily="50" charset="-128"/>
              </a:rPr>
              <a:t>Osaka </a:t>
            </a:r>
            <a:r>
              <a:rPr kumimoji="1" lang="en-US" altLang="ja-JP" sz="2000" b="1" dirty="0">
                <a:latin typeface="Meiryo UI" panose="020B0604030504040204" pitchFamily="50" charset="-128"/>
                <a:ea typeface="Meiryo UI" panose="020B0604030504040204" pitchFamily="50" charset="-128"/>
              </a:rPr>
              <a:t>SDGs </a:t>
            </a:r>
            <a:r>
              <a:rPr kumimoji="1" lang="ja-JP" altLang="en-US" sz="2000" b="1" dirty="0" smtClean="0">
                <a:latin typeface="Meiryo UI" panose="020B0604030504040204" pitchFamily="50" charset="-128"/>
                <a:ea typeface="Meiryo UI" panose="020B0604030504040204" pitchFamily="50" charset="-128"/>
              </a:rPr>
              <a:t>ビジョン」に掲げる大阪府の役割</a:t>
            </a:r>
            <a:endParaRPr kumimoji="1" lang="ja-JP" altLang="en-US" sz="2000" b="1" dirty="0">
              <a:latin typeface="Meiryo UI" panose="020B0604030504040204" pitchFamily="50" charset="-128"/>
              <a:ea typeface="Meiryo UI" panose="020B0604030504040204" pitchFamily="50" charset="-128"/>
            </a:endParaRPr>
          </a:p>
        </p:txBody>
      </p:sp>
      <p:sp>
        <p:nvSpPr>
          <p:cNvPr id="67" name="正方形/長方形 66"/>
          <p:cNvSpPr/>
          <p:nvPr/>
        </p:nvSpPr>
        <p:spPr>
          <a:xfrm>
            <a:off x="96591" y="1027350"/>
            <a:ext cx="9712817" cy="5781070"/>
          </a:xfrm>
          <a:prstGeom prst="rect">
            <a:avLst/>
          </a:prstGeom>
        </p:spPr>
        <p:txBody>
          <a:bodyPr wrap="square">
            <a:spAutoFit/>
          </a:bodyPr>
          <a:lstStyle/>
          <a:p>
            <a:pPr marL="150912" indent="-150912">
              <a:tabLst>
                <a:tab pos="150912" algn="l"/>
              </a:tabLst>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①　府民や企業、市町村など、様々なステークホルダーに</a:t>
            </a:r>
            <a:r>
              <a:rPr lang="en-US" altLang="ja-JP"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を広く知って</a:t>
            </a:r>
            <a:r>
              <a:rPr lang="ja-JP" altLang="en-US" sz="2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いただく</a:t>
            </a:r>
            <a:endParaRPr lang="en-US" altLang="ja-JP"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の</a:t>
            </a:r>
            <a:r>
              <a:rPr lang="ja-JP" altLang="en-US" b="1" dirty="0">
                <a:latin typeface="Meiryo UI" panose="020B0604030504040204" pitchFamily="50" charset="-128"/>
                <a:ea typeface="Meiryo UI" panose="020B0604030504040204" pitchFamily="50" charset="-128"/>
                <a:cs typeface="Meiryo UI" panose="020B0604030504040204" pitchFamily="50" charset="-128"/>
              </a:rPr>
              <a:t>更なる浸透</a:t>
            </a:r>
            <a:r>
              <a:rPr lang="ja-JP" altLang="en-US" dirty="0">
                <a:latin typeface="Meiryo UI" panose="020B0604030504040204" pitchFamily="50" charset="-128"/>
                <a:ea typeface="Meiryo UI" panose="020B0604030504040204" pitchFamily="50" charset="-128"/>
                <a:cs typeface="Meiryo UI" panose="020B0604030504040204" pitchFamily="50" charset="-128"/>
              </a:rPr>
              <a:t>を図り、これまでに</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になじみの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なかった</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新た</a:t>
            </a:r>
            <a:r>
              <a:rPr lang="ja-JP" altLang="en-US" b="1" dirty="0">
                <a:latin typeface="Meiryo UI" panose="020B0604030504040204" pitchFamily="50" charset="-128"/>
                <a:ea typeface="Meiryo UI" panose="020B0604030504040204" pitchFamily="50" charset="-128"/>
                <a:cs typeface="Meiryo UI" panose="020B0604030504040204" pitchFamily="50" charset="-128"/>
              </a:rPr>
              <a:t>なステークホルダー</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掘り起こし</a:t>
            </a:r>
            <a:r>
              <a:rPr lang="ja-JP" altLang="en-US" dirty="0">
                <a:latin typeface="Meiryo UI" panose="020B0604030504040204" pitchFamily="50" charset="-128"/>
                <a:ea typeface="Meiryo UI" panose="020B0604030504040204" pitchFamily="50" charset="-128"/>
                <a:cs typeface="Meiryo UI" panose="020B0604030504040204" pitchFamily="50" charset="-128"/>
              </a:rPr>
              <a:t>や具体的な行動に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つなげる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②　様々なステークホルダーの取組みを</a:t>
            </a:r>
            <a:r>
              <a:rPr lang="en-US" altLang="ja-JP" sz="22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実現に向けて</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相互につなぎ合わせていく</a:t>
            </a:r>
            <a:endParaRPr lang="en-US" altLang="ja-JP"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latin typeface="Meiryo UI" panose="020B0604030504040204" pitchFamily="50" charset="-128"/>
                <a:ea typeface="Meiryo UI" panose="020B0604030504040204" pitchFamily="50" charset="-128"/>
                <a:cs typeface="Meiryo UI" panose="020B0604030504040204" pitchFamily="50" charset="-128"/>
              </a:rPr>
              <a:t>関西</a:t>
            </a:r>
            <a:r>
              <a:rPr lang="en-US" altLang="ja-JP"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latin typeface="Meiryo UI" panose="020B0604030504040204" pitchFamily="50" charset="-128"/>
                <a:ea typeface="Meiryo UI" panose="020B0604030504040204" pitchFamily="50" charset="-128"/>
                <a:cs typeface="Meiryo UI" panose="020B0604030504040204" pitchFamily="50" charset="-128"/>
              </a:rPr>
              <a:t>プラットフォームや国関連機関、経済界、金融機関などと連携</a:t>
            </a:r>
            <a:r>
              <a:rPr lang="ja-JP" altLang="en-US" dirty="0">
                <a:latin typeface="Meiryo UI" panose="020B0604030504040204" pitchFamily="50" charset="-128"/>
                <a:ea typeface="Meiryo UI" panose="020B0604030504040204" pitchFamily="50" charset="-128"/>
                <a:cs typeface="Meiryo UI" panose="020B0604030504040204" pitchFamily="50" charset="-128"/>
              </a:rPr>
              <a:t>し、それぞれ</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ネットワーク</a:t>
            </a:r>
            <a:r>
              <a:rPr lang="ja-JP" altLang="en-US" dirty="0">
                <a:latin typeface="Meiryo UI" panose="020B0604030504040204" pitchFamily="50" charset="-128"/>
                <a:ea typeface="Meiryo UI" panose="020B0604030504040204" pitchFamily="50" charset="-128"/>
                <a:cs typeface="Meiryo UI" panose="020B0604030504040204" pitchFamily="50" charset="-128"/>
              </a:rPr>
              <a:t>を活かしながら、</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ステークホルダー間</a:t>
            </a:r>
            <a:r>
              <a:rPr lang="ja-JP" altLang="en-US" dirty="0">
                <a:latin typeface="Meiryo UI" panose="020B0604030504040204" pitchFamily="50" charset="-128"/>
                <a:ea typeface="Meiryo UI" panose="020B0604030504040204" pitchFamily="50" charset="-128"/>
                <a:cs typeface="Meiryo UI" panose="020B0604030504040204" pitchFamily="50" charset="-128"/>
              </a:rPr>
              <a:t>の</a:t>
            </a:r>
            <a:r>
              <a:rPr lang="ja-JP" altLang="en-US" b="1" dirty="0">
                <a:latin typeface="Meiryo UI" panose="020B0604030504040204" pitchFamily="50" charset="-128"/>
                <a:ea typeface="Meiryo UI" panose="020B0604030504040204" pitchFamily="50" charset="-128"/>
                <a:cs typeface="Meiryo UI" panose="020B0604030504040204" pitchFamily="50" charset="-128"/>
              </a:rPr>
              <a:t>マッチング</a:t>
            </a:r>
            <a:r>
              <a:rPr lang="ja-JP" altLang="en-US" dirty="0">
                <a:latin typeface="Meiryo UI" panose="020B0604030504040204" pitchFamily="50" charset="-128"/>
                <a:ea typeface="Meiryo UI" panose="020B0604030504040204" pitchFamily="50" charset="-128"/>
                <a:cs typeface="Meiryo UI" panose="020B0604030504040204" pitchFamily="50" charset="-128"/>
              </a:rPr>
              <a:t>と</a:t>
            </a:r>
            <a:r>
              <a:rPr lang="ja-JP" altLang="en-US" b="1" dirty="0">
                <a:latin typeface="Meiryo UI" panose="020B0604030504040204" pitchFamily="50" charset="-128"/>
                <a:ea typeface="Meiryo UI" panose="020B0604030504040204" pitchFamily="50" charset="-128"/>
                <a:cs typeface="Meiryo UI" panose="020B0604030504040204" pitchFamily="50" charset="-128"/>
              </a:rPr>
              <a:t>新たな取組みの創出</a:t>
            </a:r>
            <a:r>
              <a:rPr lang="ja-JP" altLang="en-US" dirty="0">
                <a:latin typeface="Meiryo UI" panose="020B0604030504040204" pitchFamily="50" charset="-128"/>
                <a:ea typeface="Meiryo UI" panose="020B0604030504040204" pitchFamily="50" charset="-128"/>
                <a:cs typeface="Meiryo UI" panose="020B0604030504040204" pitchFamily="50" charset="-128"/>
              </a:rPr>
              <a:t>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図る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③　</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府自らも</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r>
              <a:rPr lang="en-US" altLang="ja-JP"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に貢献</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する</a:t>
            </a:r>
          </a:p>
          <a:p>
            <a:pPr marL="150912" indent="-150912">
              <a:spcBef>
                <a:spcPts val="488"/>
              </a:spcBef>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      ⇒ 庁内各部局の</a:t>
            </a:r>
            <a:r>
              <a:rPr lang="ja-JP" altLang="en-US" b="1" dirty="0">
                <a:latin typeface="Meiryo UI" panose="020B0604030504040204" pitchFamily="50" charset="-128"/>
                <a:ea typeface="Meiryo UI" panose="020B0604030504040204" pitchFamily="50" charset="-128"/>
                <a:cs typeface="Meiryo UI" panose="020B0604030504040204" pitchFamily="50" charset="-128"/>
              </a:rPr>
              <a:t>主体的な取組みの更なる充実・強化</a:t>
            </a:r>
            <a:r>
              <a:rPr lang="ja-JP" altLang="en-US" dirty="0">
                <a:latin typeface="Meiryo UI" panose="020B0604030504040204" pitchFamily="50" charset="-128"/>
                <a:ea typeface="Meiryo UI" panose="020B0604030504040204" pitchFamily="50" charset="-128"/>
                <a:cs typeface="Meiryo UI" panose="020B0604030504040204" pitchFamily="50" charset="-128"/>
              </a:rPr>
              <a:t>を図り、</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として取り組むからこそ</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できる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施策</a:t>
            </a:r>
            <a:r>
              <a:rPr lang="ja-JP" altLang="en-US" dirty="0">
                <a:latin typeface="Meiryo UI" panose="020B0604030504040204" pitchFamily="50" charset="-128"/>
                <a:ea typeface="Meiryo UI" panose="020B0604030504040204" pitchFamily="50" charset="-128"/>
                <a:cs typeface="Meiryo UI" panose="020B0604030504040204" pitchFamily="50" charset="-128"/>
              </a:rPr>
              <a:t>を幅広く展開して</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いく</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④　ハード・ソフト両面から</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を具現化した都市づくり」を進める</a:t>
            </a:r>
            <a:endParaRPr lang="en-US" altLang="ja-JP"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　⇒ 大阪の持続的成長や、府民の豊かさ、安全・安心の実現に向け、</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の理念に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沿った</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社会</a:t>
            </a:r>
            <a:r>
              <a:rPr lang="ja-JP" altLang="en-US" b="1" dirty="0">
                <a:latin typeface="Meiryo UI" panose="020B0604030504040204" pitchFamily="50" charset="-128"/>
                <a:ea typeface="Meiryo UI" panose="020B0604030504040204" pitchFamily="50" charset="-128"/>
                <a:cs typeface="Meiryo UI" panose="020B0604030504040204" pitchFamily="50" charset="-128"/>
              </a:rPr>
              <a:t>システムや価値観の変革</a:t>
            </a:r>
            <a:r>
              <a:rPr lang="ja-JP" altLang="en-US" dirty="0">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43</a:t>
            </a:fld>
            <a:endParaRPr kumimoji="1" lang="ja-JP" altLang="en-US" sz="1200"/>
          </a:p>
        </p:txBody>
      </p:sp>
      <p:sp>
        <p:nvSpPr>
          <p:cNvPr id="2" name="正方形/長方形 1"/>
          <p:cNvSpPr/>
          <p:nvPr/>
        </p:nvSpPr>
        <p:spPr>
          <a:xfrm>
            <a:off x="-74644" y="591246"/>
            <a:ext cx="2180405" cy="461665"/>
          </a:xfrm>
          <a:prstGeom prst="rect">
            <a:avLst/>
          </a:prstGeom>
        </p:spPr>
        <p:txBody>
          <a:bodyPr wrap="none">
            <a:spAutoFit/>
          </a:bodyPr>
          <a:lstStyle/>
          <a:p>
            <a:r>
              <a:rPr kumimoji="1" lang="ja-JP" altLang="en-US" sz="2400" dirty="0">
                <a:latin typeface="Meiryo UI" panose="020B0604030504040204" pitchFamily="50" charset="-128"/>
                <a:ea typeface="Meiryo UI" panose="020B0604030504040204" pitchFamily="50" charset="-128"/>
              </a:rPr>
              <a:t>　</a:t>
            </a:r>
            <a:r>
              <a:rPr kumimoji="1" lang="ja-JP" altLang="en-US" sz="2400" dirty="0" smtClean="0">
                <a:latin typeface="Meiryo UI" panose="020B0604030504040204" pitchFamily="50" charset="-128"/>
                <a:ea typeface="Meiryo UI" panose="020B0604030504040204" pitchFamily="50" charset="-128"/>
              </a:rPr>
              <a:t>大阪府の役割</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47430579"/>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に関するこれまでの主な経過</a:t>
            </a:r>
            <a:r>
              <a:rPr kumimoji="1" lang="en-US" altLang="ja-JP" sz="2000" b="1" dirty="0"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再掲</a:t>
            </a:r>
            <a:r>
              <a:rPr kumimoji="1" lang="en-US" altLang="ja-JP" sz="2000" b="1" dirty="0" smtClean="0">
                <a:latin typeface="Meiryo UI" panose="020B0604030504040204" pitchFamily="50" charset="-128"/>
                <a:ea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446582598"/>
              </p:ext>
            </p:extLst>
          </p:nvPr>
        </p:nvGraphicFramePr>
        <p:xfrm>
          <a:off x="58601" y="862582"/>
          <a:ext cx="9788797" cy="5195317"/>
        </p:xfrm>
        <a:graphic>
          <a:graphicData uri="http://schemas.openxmlformats.org/drawingml/2006/table">
            <a:tbl>
              <a:tblPr firstRow="1" bandRow="1">
                <a:tableStyleId>{69012ECD-51FC-41F1-AA8D-1B2483CD663E}</a:tableStyleId>
              </a:tblPr>
              <a:tblGrid>
                <a:gridCol w="3429000">
                  <a:extLst>
                    <a:ext uri="{9D8B030D-6E8A-4147-A177-3AD203B41FA5}">
                      <a16:colId xmlns:a16="http://schemas.microsoft.com/office/drawing/2014/main" val="1335284285"/>
                    </a:ext>
                  </a:extLst>
                </a:gridCol>
                <a:gridCol w="3681833">
                  <a:extLst>
                    <a:ext uri="{9D8B030D-6E8A-4147-A177-3AD203B41FA5}">
                      <a16:colId xmlns:a16="http://schemas.microsoft.com/office/drawing/2014/main" val="2394887878"/>
                    </a:ext>
                  </a:extLst>
                </a:gridCol>
                <a:gridCol w="2677964">
                  <a:extLst>
                    <a:ext uri="{9D8B030D-6E8A-4147-A177-3AD203B41FA5}">
                      <a16:colId xmlns:a16="http://schemas.microsoft.com/office/drawing/2014/main" val="2412904483"/>
                    </a:ext>
                  </a:extLst>
                </a:gridCol>
              </a:tblGrid>
              <a:tr h="496368">
                <a:tc>
                  <a:txBody>
                    <a:bodyPr/>
                    <a:lstStyle/>
                    <a:p>
                      <a:pPr algn="ctr"/>
                      <a:r>
                        <a:rPr kumimoji="1" lang="ja-JP" altLang="en-US" sz="1600" b="1" dirty="0" smtClean="0">
                          <a:latin typeface="Meiryo UI" panose="020B0604030504040204" pitchFamily="50" charset="-128"/>
                          <a:ea typeface="Meiryo UI" panose="020B0604030504040204" pitchFamily="50" charset="-128"/>
                        </a:rPr>
                        <a:t>大阪府の取組み</a:t>
                      </a: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dirty="0" smtClean="0">
                          <a:latin typeface="Meiryo UI" panose="020B0604030504040204" pitchFamily="50" charset="-128"/>
                          <a:ea typeface="Meiryo UI" panose="020B0604030504040204" pitchFamily="50" charset="-128"/>
                        </a:rPr>
                        <a:t>国の動き</a:t>
                      </a: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dirty="0" smtClean="0">
                          <a:latin typeface="Meiryo UI" panose="020B0604030504040204" pitchFamily="50" charset="-128"/>
                          <a:ea typeface="Meiryo UI" panose="020B0604030504040204" pitchFamily="50" charset="-128"/>
                        </a:rPr>
                        <a:t>関連項目</a:t>
                      </a: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6120650"/>
                  </a:ext>
                </a:extLst>
              </a:tr>
              <a:tr h="4698949">
                <a:tc>
                  <a:txBody>
                    <a:bodyPr/>
                    <a:lstStyle/>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solidFill>
                            <a:schemeClr val="tx1"/>
                          </a:solidFill>
                          <a:latin typeface="Meiryo UI" panose="020B0604030504040204" pitchFamily="50" charset="-128"/>
                          <a:ea typeface="Meiryo UI" panose="020B0604030504040204" pitchFamily="50" charset="-128"/>
                        </a:rPr>
                        <a:t>2018</a:t>
                      </a:r>
                      <a:r>
                        <a:rPr kumimoji="1" lang="ja-JP" altLang="en-US" sz="1400" b="0" dirty="0" smtClean="0">
                          <a:solidFill>
                            <a:schemeClr val="tx1"/>
                          </a:solidFill>
                          <a:latin typeface="Meiryo UI" panose="020B0604030504040204" pitchFamily="50" charset="-128"/>
                          <a:ea typeface="Meiryo UI" panose="020B0604030504040204" pitchFamily="50" charset="-128"/>
                        </a:rPr>
                        <a:t>年</a:t>
                      </a:r>
                      <a:r>
                        <a:rPr kumimoji="1" lang="en-US" altLang="ja-JP" sz="1400" b="0" dirty="0" smtClean="0">
                          <a:solidFill>
                            <a:schemeClr val="tx1"/>
                          </a:solidFill>
                          <a:latin typeface="Meiryo UI" panose="020B0604030504040204" pitchFamily="50" charset="-128"/>
                          <a:ea typeface="Meiryo UI" panose="020B0604030504040204" pitchFamily="50" charset="-128"/>
                        </a:rPr>
                        <a:t>4</a:t>
                      </a:r>
                      <a:r>
                        <a:rPr kumimoji="1" lang="ja-JP" altLang="en-US" sz="1400" b="0" dirty="0" smtClean="0">
                          <a:solidFill>
                            <a:schemeClr val="tx1"/>
                          </a:solidFill>
                          <a:latin typeface="Meiryo UI" panose="020B0604030504040204" pitchFamily="50" charset="-128"/>
                          <a:ea typeface="Meiryo UI" panose="020B0604030504040204" pitchFamily="50" charset="-128"/>
                        </a:rPr>
                        <a:t>月　大阪府</a:t>
                      </a:r>
                      <a:r>
                        <a:rPr kumimoji="1" lang="en-US" altLang="ja-JP" sz="1400" b="0" dirty="0" smtClean="0">
                          <a:solidFill>
                            <a:schemeClr val="tx1"/>
                          </a:solidFill>
                          <a:latin typeface="Meiryo UI" panose="020B0604030504040204" pitchFamily="50" charset="-128"/>
                          <a:ea typeface="Meiryo UI" panose="020B0604030504040204" pitchFamily="50" charset="-128"/>
                        </a:rPr>
                        <a:t>SDGs</a:t>
                      </a:r>
                      <a:r>
                        <a:rPr kumimoji="1" lang="ja-JP" altLang="en-US" sz="1400" b="0" dirty="0" smtClean="0">
                          <a:solidFill>
                            <a:schemeClr val="tx1"/>
                          </a:solidFill>
                          <a:latin typeface="Meiryo UI" panose="020B0604030504040204" pitchFamily="50" charset="-128"/>
                          <a:ea typeface="Meiryo UI" panose="020B0604030504040204" pitchFamily="50" charset="-128"/>
                        </a:rPr>
                        <a:t>推進本部</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r>
                        <a:rPr kumimoji="1" lang="ja-JP" altLang="en-US" sz="1400" b="0" dirty="0" smtClean="0">
                          <a:solidFill>
                            <a:schemeClr val="tx1"/>
                          </a:solidFill>
                          <a:latin typeface="Meiryo UI" panose="020B0604030504040204" pitchFamily="50" charset="-128"/>
                          <a:ea typeface="Meiryo UI" panose="020B0604030504040204" pitchFamily="50" charset="-128"/>
                        </a:rPr>
                        <a:t>　　　　　　　　　</a:t>
                      </a:r>
                      <a:r>
                        <a:rPr kumimoji="1" lang="ja-JP" altLang="en-US" sz="1400" b="0" baseline="0" dirty="0" smtClean="0">
                          <a:solidFill>
                            <a:schemeClr val="tx1"/>
                          </a:solidFill>
                          <a:latin typeface="Meiryo UI" panose="020B0604030504040204" pitchFamily="50" charset="-128"/>
                          <a:ea typeface="Meiryo UI" panose="020B0604030504040204" pitchFamily="50" charset="-128"/>
                        </a:rPr>
                        <a:t> </a:t>
                      </a:r>
                      <a:r>
                        <a:rPr kumimoji="1" lang="ja-JP" altLang="en-US" sz="1400" b="0" dirty="0" smtClean="0">
                          <a:solidFill>
                            <a:schemeClr val="tx1"/>
                          </a:solidFill>
                          <a:latin typeface="Meiryo UI" panose="020B0604030504040204" pitchFamily="50" charset="-128"/>
                          <a:ea typeface="Meiryo UI" panose="020B0604030504040204" pitchFamily="50" charset="-128"/>
                        </a:rPr>
                        <a:t>設置</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r>
                        <a:rPr kumimoji="1" lang="en-US" altLang="ja-JP" sz="1400" b="0" dirty="0" smtClean="0">
                          <a:solidFill>
                            <a:schemeClr val="tx1"/>
                          </a:solidFill>
                          <a:latin typeface="Meiryo UI" panose="020B0604030504040204" pitchFamily="50" charset="-128"/>
                          <a:ea typeface="Meiryo UI" panose="020B0604030504040204" pitchFamily="50" charset="-128"/>
                        </a:rPr>
                        <a:t>2020</a:t>
                      </a:r>
                      <a:r>
                        <a:rPr kumimoji="1" lang="ja-JP" altLang="en-US" sz="1400" b="0" dirty="0" smtClean="0">
                          <a:solidFill>
                            <a:schemeClr val="tx1"/>
                          </a:solidFill>
                          <a:latin typeface="Meiryo UI" panose="020B0604030504040204" pitchFamily="50" charset="-128"/>
                          <a:ea typeface="Meiryo UI" panose="020B0604030504040204" pitchFamily="50" charset="-128"/>
                        </a:rPr>
                        <a:t>年</a:t>
                      </a:r>
                      <a:r>
                        <a:rPr kumimoji="1" lang="en-US" altLang="ja-JP" sz="1400" b="0" dirty="0" smtClean="0">
                          <a:solidFill>
                            <a:schemeClr val="tx1"/>
                          </a:solidFill>
                          <a:latin typeface="Meiryo UI" panose="020B0604030504040204" pitchFamily="50" charset="-128"/>
                          <a:ea typeface="Meiryo UI" panose="020B0604030504040204" pitchFamily="50" charset="-128"/>
                        </a:rPr>
                        <a:t>3</a:t>
                      </a:r>
                      <a:r>
                        <a:rPr kumimoji="1" lang="ja-JP" altLang="en-US" sz="1400" b="0" dirty="0" smtClean="0">
                          <a:solidFill>
                            <a:schemeClr val="tx1"/>
                          </a:solidFill>
                          <a:latin typeface="Meiryo UI" panose="020B0604030504040204" pitchFamily="50" charset="-128"/>
                          <a:ea typeface="Meiryo UI" panose="020B0604030504040204" pitchFamily="50" charset="-128"/>
                        </a:rPr>
                        <a:t>月　</a:t>
                      </a:r>
                      <a:r>
                        <a:rPr kumimoji="1" lang="en-US" altLang="ja-JP" sz="1400" b="0" dirty="0" smtClean="0">
                          <a:solidFill>
                            <a:schemeClr val="tx1"/>
                          </a:solidFill>
                          <a:latin typeface="Meiryo UI" panose="020B0604030504040204" pitchFamily="50" charset="-128"/>
                          <a:ea typeface="Meiryo UI" panose="020B0604030504040204" pitchFamily="50" charset="-128"/>
                        </a:rPr>
                        <a:t>Osaka</a:t>
                      </a:r>
                      <a:r>
                        <a:rPr kumimoji="1" lang="ja-JP" altLang="en-US" sz="1400" b="0" dirty="0" smtClean="0">
                          <a:solidFill>
                            <a:schemeClr val="tx1"/>
                          </a:solidFill>
                          <a:latin typeface="Meiryo UI" panose="020B0604030504040204" pitchFamily="50" charset="-128"/>
                          <a:ea typeface="Meiryo UI" panose="020B0604030504040204" pitchFamily="50" charset="-128"/>
                        </a:rPr>
                        <a:t> </a:t>
                      </a:r>
                      <a:r>
                        <a:rPr kumimoji="1" lang="en-US" altLang="ja-JP" sz="1400" b="0" dirty="0" smtClean="0">
                          <a:solidFill>
                            <a:schemeClr val="tx1"/>
                          </a:solidFill>
                          <a:latin typeface="Meiryo UI" panose="020B0604030504040204" pitchFamily="50" charset="-128"/>
                          <a:ea typeface="Meiryo UI" panose="020B0604030504040204" pitchFamily="50" charset="-128"/>
                        </a:rPr>
                        <a:t>SDGs</a:t>
                      </a:r>
                      <a:r>
                        <a:rPr kumimoji="1" lang="ja-JP" altLang="en-US" sz="1400" b="0" dirty="0" smtClean="0">
                          <a:solidFill>
                            <a:schemeClr val="tx1"/>
                          </a:solidFill>
                          <a:latin typeface="Meiryo UI" panose="020B0604030504040204" pitchFamily="50" charset="-128"/>
                          <a:ea typeface="Meiryo UI" panose="020B0604030504040204" pitchFamily="50" charset="-128"/>
                        </a:rPr>
                        <a:t> ビジョン策定</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r>
                        <a:rPr kumimoji="1" lang="en-US" altLang="ja-JP" sz="1400" b="1" dirty="0" smtClean="0">
                          <a:solidFill>
                            <a:srgbClr val="FF1919"/>
                          </a:solidFill>
                          <a:latin typeface="Meiryo UI" panose="020B0604030504040204" pitchFamily="50" charset="-128"/>
                          <a:ea typeface="Meiryo UI" panose="020B0604030504040204" pitchFamily="50" charset="-128"/>
                        </a:rPr>
                        <a:t>2020</a:t>
                      </a:r>
                      <a:r>
                        <a:rPr kumimoji="1" lang="ja-JP" altLang="en-US" sz="1400" b="1" dirty="0" smtClean="0">
                          <a:solidFill>
                            <a:srgbClr val="FF1919"/>
                          </a:solidFill>
                          <a:latin typeface="Meiryo UI" panose="020B0604030504040204" pitchFamily="50" charset="-128"/>
                          <a:ea typeface="Meiryo UI" panose="020B0604030504040204" pitchFamily="50" charset="-128"/>
                        </a:rPr>
                        <a:t>年</a:t>
                      </a:r>
                      <a:r>
                        <a:rPr kumimoji="1" lang="en-US" altLang="ja-JP" sz="1400" b="1" dirty="0" smtClean="0">
                          <a:solidFill>
                            <a:srgbClr val="FF1919"/>
                          </a:solidFill>
                          <a:latin typeface="Meiryo UI" panose="020B0604030504040204" pitchFamily="50" charset="-128"/>
                          <a:ea typeface="Meiryo UI" panose="020B0604030504040204" pitchFamily="50" charset="-128"/>
                        </a:rPr>
                        <a:t>7</a:t>
                      </a:r>
                      <a:r>
                        <a:rPr kumimoji="1" lang="ja-JP" altLang="en-US" sz="1400" b="1" dirty="0" smtClean="0">
                          <a:solidFill>
                            <a:srgbClr val="FF1919"/>
                          </a:solidFill>
                          <a:latin typeface="Meiryo UI" panose="020B0604030504040204" pitchFamily="50" charset="-128"/>
                          <a:ea typeface="Meiryo UI" panose="020B0604030504040204" pitchFamily="50" charset="-128"/>
                        </a:rPr>
                        <a:t>月　</a:t>
                      </a:r>
                      <a:r>
                        <a:rPr kumimoji="1" lang="en-US" altLang="ja-JP" sz="1400" b="1" dirty="0" smtClean="0">
                          <a:solidFill>
                            <a:srgbClr val="FF1919"/>
                          </a:solidFill>
                          <a:latin typeface="Meiryo UI" panose="020B0604030504040204" pitchFamily="50" charset="-128"/>
                          <a:ea typeface="Meiryo UI" panose="020B0604030504040204" pitchFamily="50" charset="-128"/>
                        </a:rPr>
                        <a:t>SDGs</a:t>
                      </a:r>
                      <a:r>
                        <a:rPr kumimoji="1" lang="ja-JP" altLang="en-US" sz="1400" b="1" dirty="0" smtClean="0">
                          <a:solidFill>
                            <a:srgbClr val="FF1919"/>
                          </a:solidFill>
                          <a:latin typeface="Meiryo UI" panose="020B0604030504040204" pitchFamily="50" charset="-128"/>
                          <a:ea typeface="Meiryo UI" panose="020B0604030504040204" pitchFamily="50" charset="-128"/>
                        </a:rPr>
                        <a:t>未来都市及び自治体　　</a:t>
                      </a:r>
                      <a:endParaRPr kumimoji="1" lang="en-US" altLang="ja-JP" sz="1400" b="1" dirty="0" smtClean="0">
                        <a:solidFill>
                          <a:srgbClr val="FF1919"/>
                        </a:solidFill>
                        <a:latin typeface="Meiryo UI" panose="020B0604030504040204" pitchFamily="50" charset="-128"/>
                        <a:ea typeface="Meiryo UI" panose="020B0604030504040204" pitchFamily="50" charset="-128"/>
                      </a:endParaRPr>
                    </a:p>
                    <a:p>
                      <a:r>
                        <a:rPr kumimoji="1" lang="ja-JP" altLang="en-US" sz="1400" b="1" dirty="0" smtClean="0">
                          <a:solidFill>
                            <a:srgbClr val="FF1919"/>
                          </a:solidFill>
                          <a:latin typeface="Meiryo UI" panose="020B0604030504040204" pitchFamily="50" charset="-128"/>
                          <a:ea typeface="Meiryo UI" panose="020B0604030504040204" pitchFamily="50" charset="-128"/>
                        </a:rPr>
                        <a:t>　　　　　　　　</a:t>
                      </a:r>
                      <a:r>
                        <a:rPr kumimoji="1" lang="ja-JP" altLang="en-US" sz="1400" b="1" baseline="0" dirty="0" smtClean="0">
                          <a:solidFill>
                            <a:srgbClr val="FF1919"/>
                          </a:solidFill>
                          <a:latin typeface="Meiryo UI" panose="020B0604030504040204" pitchFamily="50" charset="-128"/>
                          <a:ea typeface="Meiryo UI" panose="020B0604030504040204" pitchFamily="50" charset="-128"/>
                        </a:rPr>
                        <a:t>  </a:t>
                      </a:r>
                      <a:r>
                        <a:rPr kumimoji="1" lang="en-US" altLang="ja-JP" sz="1400" b="1" dirty="0" smtClean="0">
                          <a:solidFill>
                            <a:srgbClr val="FF1919"/>
                          </a:solidFill>
                          <a:latin typeface="Meiryo UI" panose="020B0604030504040204" pitchFamily="50" charset="-128"/>
                          <a:ea typeface="Meiryo UI" panose="020B0604030504040204" pitchFamily="50" charset="-128"/>
                        </a:rPr>
                        <a:t>SDGs</a:t>
                      </a:r>
                      <a:r>
                        <a:rPr kumimoji="1" lang="ja-JP" altLang="en-US" sz="1400" b="1" dirty="0" smtClean="0">
                          <a:solidFill>
                            <a:srgbClr val="FF1919"/>
                          </a:solidFill>
                          <a:latin typeface="Meiryo UI" panose="020B0604030504040204" pitchFamily="50" charset="-128"/>
                          <a:ea typeface="Meiryo UI" panose="020B0604030504040204" pitchFamily="50" charset="-128"/>
                        </a:rPr>
                        <a:t>モデル事業に採択</a:t>
                      </a:r>
                      <a:endParaRPr kumimoji="1" lang="en-US" altLang="ja-JP" sz="1400" b="1" dirty="0" smtClean="0">
                        <a:solidFill>
                          <a:srgbClr val="FF1919"/>
                        </a:solidFill>
                        <a:latin typeface="Meiryo UI" panose="020B0604030504040204" pitchFamily="50" charset="-128"/>
                        <a:ea typeface="Meiryo UI" panose="020B0604030504040204" pitchFamily="50" charset="-128"/>
                      </a:endParaRPr>
                    </a:p>
                    <a:p>
                      <a:r>
                        <a:rPr kumimoji="1" lang="ja-JP" altLang="en-US" sz="1400" b="1" dirty="0" smtClean="0">
                          <a:solidFill>
                            <a:srgbClr val="FF1919"/>
                          </a:solidFill>
                          <a:latin typeface="Meiryo UI" panose="020B0604030504040204" pitchFamily="50" charset="-128"/>
                          <a:ea typeface="Meiryo UI" panose="020B0604030504040204" pitchFamily="50" charset="-128"/>
                        </a:rPr>
                        <a:t>　　　　　　　　（大阪市と共同提案）</a:t>
                      </a:r>
                      <a:endParaRPr kumimoji="1" lang="en-US" altLang="ja-JP" sz="1400" b="1" dirty="0" smtClean="0">
                        <a:solidFill>
                          <a:srgbClr val="FF1919"/>
                        </a:solidFill>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2020</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12</a:t>
                      </a:r>
                      <a:r>
                        <a:rPr kumimoji="1" lang="ja-JP" altLang="en-US" sz="1400" b="0" dirty="0" smtClean="0">
                          <a:latin typeface="Meiryo UI" panose="020B0604030504040204" pitchFamily="50" charset="-128"/>
                          <a:ea typeface="Meiryo UI" panose="020B0604030504040204" pitchFamily="50" charset="-128"/>
                        </a:rPr>
                        <a:t>月　大阪</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ネットワーク設置</a:t>
                      </a:r>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2021</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1</a:t>
                      </a:r>
                      <a:r>
                        <a:rPr kumimoji="1" lang="ja-JP" altLang="en-US" sz="1400" b="0" dirty="0" smtClean="0">
                          <a:latin typeface="Meiryo UI" panose="020B0604030504040204" pitchFamily="50" charset="-128"/>
                          <a:ea typeface="Meiryo UI" panose="020B0604030504040204" pitchFamily="50" charset="-128"/>
                        </a:rPr>
                        <a:t>月　大阪</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行動憲章策定</a:t>
                      </a:r>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2021</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2</a:t>
                      </a:r>
                      <a:r>
                        <a:rPr kumimoji="1" lang="ja-JP" altLang="en-US" sz="1400" b="0" dirty="0" smtClean="0">
                          <a:latin typeface="Meiryo UI" panose="020B0604030504040204" pitchFamily="50" charset="-128"/>
                          <a:ea typeface="Meiryo UI" panose="020B0604030504040204" pitchFamily="50" charset="-128"/>
                        </a:rPr>
                        <a:t>月～　私の</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宣言プロジェクト　　　　　　　　　</a:t>
                      </a:r>
                      <a:endParaRPr kumimoji="1" lang="en-US" altLang="ja-JP" sz="1400" b="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　　　　　　　　　　</a:t>
                      </a:r>
                      <a:r>
                        <a:rPr kumimoji="1" lang="ja-JP" altLang="en-US" sz="1400" b="0" baseline="0" dirty="0" smtClean="0">
                          <a:latin typeface="Meiryo UI" panose="020B0604030504040204" pitchFamily="50" charset="-128"/>
                          <a:ea typeface="Meiryo UI" panose="020B0604030504040204" pitchFamily="50" charset="-128"/>
                        </a:rPr>
                        <a:t> </a:t>
                      </a:r>
                      <a:r>
                        <a:rPr kumimoji="1" lang="ja-JP" altLang="en-US" sz="1400" b="0" dirty="0" smtClean="0">
                          <a:latin typeface="Meiryo UI" panose="020B0604030504040204" pitchFamily="50" charset="-128"/>
                          <a:ea typeface="Meiryo UI" panose="020B0604030504040204" pitchFamily="50" charset="-128"/>
                        </a:rPr>
                        <a:t>開始</a:t>
                      </a:r>
                      <a:endParaRPr kumimoji="1" lang="ja-JP" altLang="en-US" sz="14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2016</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5</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推進本部設置</a:t>
                      </a:r>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2016</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12</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実施指針策定</a:t>
                      </a:r>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2018</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6</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未来都市及び自治体・</a:t>
                      </a:r>
                      <a:endParaRPr kumimoji="1" lang="en-US" altLang="ja-JP" sz="1400" b="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モデル事業の選定開始</a:t>
                      </a:r>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2018</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6</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Japan</a:t>
                      </a:r>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Action</a:t>
                      </a:r>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Platform</a:t>
                      </a:r>
                    </a:p>
                    <a:p>
                      <a:r>
                        <a:rPr kumimoji="1" lang="ja-JP" altLang="en-US" sz="1400" b="0" dirty="0" smtClean="0">
                          <a:latin typeface="Meiryo UI" panose="020B0604030504040204" pitchFamily="50" charset="-128"/>
                          <a:ea typeface="Meiryo UI" panose="020B0604030504040204" pitchFamily="50" charset="-128"/>
                        </a:rPr>
                        <a:t>　　　　　　　　　設置</a:t>
                      </a:r>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2019</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12</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実施指針改定</a:t>
                      </a:r>
                      <a:endParaRPr kumimoji="1" lang="ja-JP" altLang="en-US" sz="14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b="0" dirty="0" smtClean="0">
                          <a:latin typeface="Meiryo UI" panose="020B0604030504040204" pitchFamily="50" charset="-128"/>
                          <a:ea typeface="Meiryo UI" panose="020B0604030504040204" pitchFamily="50" charset="-128"/>
                        </a:rPr>
                        <a:t>2015</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9</a:t>
                      </a:r>
                      <a:r>
                        <a:rPr kumimoji="1" lang="ja-JP" altLang="en-US" sz="1400" b="0" dirty="0" smtClean="0">
                          <a:latin typeface="Meiryo UI" panose="020B0604030504040204" pitchFamily="50" charset="-128"/>
                          <a:ea typeface="Meiryo UI" panose="020B0604030504040204" pitchFamily="50" charset="-128"/>
                        </a:rPr>
                        <a:t>月　国連総会にて</a:t>
                      </a:r>
                      <a:endParaRPr kumimoji="1" lang="en-US" altLang="ja-JP" sz="1400" b="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を採択</a:t>
                      </a:r>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solidFill>
                            <a:schemeClr val="tx1"/>
                          </a:solidFill>
                          <a:latin typeface="Meiryo UI" panose="020B0604030504040204" pitchFamily="50" charset="-128"/>
                          <a:ea typeface="Meiryo UI" panose="020B0604030504040204" pitchFamily="50" charset="-128"/>
                        </a:rPr>
                        <a:t>2018</a:t>
                      </a:r>
                      <a:r>
                        <a:rPr kumimoji="1" lang="ja-JP" altLang="en-US" sz="1400" b="0" dirty="0" smtClean="0">
                          <a:solidFill>
                            <a:schemeClr val="tx1"/>
                          </a:solidFill>
                          <a:latin typeface="Meiryo UI" panose="020B0604030504040204" pitchFamily="50" charset="-128"/>
                          <a:ea typeface="Meiryo UI" panose="020B0604030504040204" pitchFamily="50" charset="-128"/>
                        </a:rPr>
                        <a:t>年</a:t>
                      </a:r>
                      <a:r>
                        <a:rPr kumimoji="1" lang="en-US" altLang="ja-JP" sz="1400" b="0" dirty="0" smtClean="0">
                          <a:solidFill>
                            <a:schemeClr val="tx1"/>
                          </a:solidFill>
                          <a:latin typeface="Meiryo UI" panose="020B0604030504040204" pitchFamily="50" charset="-128"/>
                          <a:ea typeface="Meiryo UI" panose="020B0604030504040204" pitchFamily="50" charset="-128"/>
                        </a:rPr>
                        <a:t>11</a:t>
                      </a:r>
                      <a:r>
                        <a:rPr kumimoji="1" lang="ja-JP" altLang="en-US" sz="1400" b="0" dirty="0" smtClean="0">
                          <a:solidFill>
                            <a:schemeClr val="tx1"/>
                          </a:solidFill>
                          <a:latin typeface="Meiryo UI" panose="020B0604030504040204" pitchFamily="50" charset="-128"/>
                          <a:ea typeface="Meiryo UI" panose="020B0604030504040204" pitchFamily="50" charset="-128"/>
                        </a:rPr>
                        <a:t>月　大阪・関西万博</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r>
                        <a:rPr kumimoji="1" lang="ja-JP" altLang="en-US" sz="1400" b="0" dirty="0" smtClean="0">
                          <a:solidFill>
                            <a:schemeClr val="tx1"/>
                          </a:solidFill>
                          <a:latin typeface="Meiryo UI" panose="020B0604030504040204" pitchFamily="50" charset="-128"/>
                          <a:ea typeface="Meiryo UI" panose="020B0604030504040204" pitchFamily="50" charset="-128"/>
                        </a:rPr>
                        <a:t>　　　　　　</a:t>
                      </a:r>
                      <a:r>
                        <a:rPr kumimoji="1" lang="ja-JP" altLang="en-US" sz="1400" b="0" baseline="0" dirty="0" smtClean="0">
                          <a:solidFill>
                            <a:schemeClr val="tx1"/>
                          </a:solidFill>
                          <a:latin typeface="Meiryo UI" panose="020B0604030504040204" pitchFamily="50" charset="-128"/>
                          <a:ea typeface="Meiryo UI" panose="020B0604030504040204" pitchFamily="50" charset="-128"/>
                        </a:rPr>
                        <a:t> </a:t>
                      </a:r>
                      <a:r>
                        <a:rPr kumimoji="1" lang="ja-JP" altLang="en-US" sz="1400" b="0" dirty="0" smtClean="0">
                          <a:solidFill>
                            <a:schemeClr val="tx1"/>
                          </a:solidFill>
                          <a:latin typeface="Meiryo UI" panose="020B0604030504040204" pitchFamily="50" charset="-128"/>
                          <a:ea typeface="Meiryo UI" panose="020B0604030504040204" pitchFamily="50" charset="-128"/>
                        </a:rPr>
                        <a:t>　　　　開催決定</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8047537"/>
                  </a:ext>
                </a:extLst>
              </a:tr>
            </a:tbl>
          </a:graphicData>
        </a:graphic>
      </p:graphicFrame>
      <p:sp>
        <p:nvSpPr>
          <p:cNvPr id="6"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44</a:t>
            </a:fld>
            <a:endParaRPr kumimoji="1" lang="ja-JP" altLang="en-US" sz="1200"/>
          </a:p>
        </p:txBody>
      </p:sp>
      <p:sp>
        <p:nvSpPr>
          <p:cNvPr id="2" name="正方形/長方形 1"/>
          <p:cNvSpPr/>
          <p:nvPr/>
        </p:nvSpPr>
        <p:spPr>
          <a:xfrm>
            <a:off x="58601" y="4177864"/>
            <a:ext cx="3362516" cy="646384"/>
          </a:xfrm>
          <a:prstGeom prst="rect">
            <a:avLst/>
          </a:prstGeom>
          <a:noFill/>
          <a:ln w="57150">
            <a:solidFill>
              <a:srgbClr val="FFC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7821236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59372" y="3189220"/>
            <a:ext cx="8387256" cy="1944122"/>
          </a:xfrm>
          <a:prstGeom prst="rect">
            <a:avLst/>
          </a:prstGeom>
          <a:ln w="9525">
            <a:solidFill>
              <a:schemeClr val="tx1"/>
            </a:solidFill>
            <a:prstDash val="sysDot"/>
          </a:ln>
        </p:spPr>
        <p:txBody>
          <a:bodyPr wrap="square">
            <a:spAutoFit/>
          </a:bodyPr>
          <a:lstStyle/>
          <a:p>
            <a:pPr algn="just">
              <a:spcAft>
                <a:spcPts val="0"/>
              </a:spcAft>
            </a:pPr>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提案</a:t>
            </a:r>
            <a:r>
              <a:rPr lang="ja-JP" altLang="ja-JP" sz="1600" b="1" kern="100" dirty="0" smtClean="0">
                <a:latin typeface="Meiryo UI" panose="020B0604030504040204" pitchFamily="50" charset="-128"/>
                <a:ea typeface="Meiryo UI" panose="020B0604030504040204" pitchFamily="50" charset="-128"/>
                <a:cs typeface="Times New Roman" panose="02020603050405020304" pitchFamily="18" charset="0"/>
              </a:rPr>
              <a:t>タイトル</a:t>
            </a:r>
            <a:endParaRPr lang="en-US" altLang="ja-JP" sz="1600" b="1" kern="100" dirty="0">
              <a:latin typeface="Meiryo UI" panose="020B0604030504040204" pitchFamily="50" charset="-128"/>
              <a:ea typeface="Meiryo UI" panose="020B0604030504040204" pitchFamily="50" charset="-128"/>
              <a:cs typeface="Times New Roman" panose="02020603050405020304" pitchFamily="18" charset="0"/>
            </a:endParaRPr>
          </a:p>
          <a:p>
            <a:pPr indent="265113" algn="just">
              <a:spcAft>
                <a:spcPts val="0"/>
              </a:spcAft>
            </a:pP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2025</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年大阪・関西万博をインパクトとした「</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SDGs</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先進都市」の実現に</a:t>
            </a:r>
            <a:r>
              <a:rPr lang="ja-JP"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向けて</a:t>
            </a:r>
            <a:endPar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gn="just">
              <a:spcBef>
                <a:spcPts val="600"/>
              </a:spcBef>
              <a:spcAft>
                <a:spcPts val="0"/>
              </a:spcAft>
            </a:pPr>
            <a:r>
              <a:rPr lang="en-US" altLang="ja-JP" sz="1600" b="1" kern="100" dirty="0" smtClean="0">
                <a:latin typeface="Meiryo UI" panose="020B0604030504040204" pitchFamily="50" charset="-128"/>
                <a:ea typeface="Meiryo UI" panose="020B0604030504040204" pitchFamily="50" charset="-128"/>
                <a:cs typeface="Times New Roman" panose="02020603050405020304" pitchFamily="18" charset="0"/>
              </a:rPr>
              <a:t>SDGs</a:t>
            </a:r>
            <a:r>
              <a:rPr lang="ja-JP" altLang="ja-JP" sz="1600" b="1" kern="100" dirty="0">
                <a:latin typeface="Meiryo UI" panose="020B0604030504040204" pitchFamily="50" charset="-128"/>
                <a:ea typeface="Meiryo UI" panose="020B0604030504040204" pitchFamily="50" charset="-128"/>
                <a:cs typeface="Times New Roman" panose="02020603050405020304" pitchFamily="18" charset="0"/>
              </a:rPr>
              <a:t>未来</a:t>
            </a:r>
            <a:r>
              <a:rPr lang="ja-JP" altLang="ja-JP" sz="1600" b="1" kern="100" dirty="0" smtClean="0">
                <a:latin typeface="Meiryo UI" panose="020B0604030504040204" pitchFamily="50" charset="-128"/>
                <a:ea typeface="Meiryo UI" panose="020B0604030504040204" pitchFamily="50" charset="-128"/>
                <a:cs typeface="Times New Roman" panose="02020603050405020304" pitchFamily="18" charset="0"/>
              </a:rPr>
              <a:t>都市</a:t>
            </a:r>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b="1" kern="100" dirty="0" smtClean="0">
                <a:latin typeface="Meiryo UI" panose="020B0604030504040204" pitchFamily="50" charset="-128"/>
                <a:ea typeface="Meiryo UI" panose="020B0604030504040204" pitchFamily="50" charset="-128"/>
                <a:cs typeface="Times New Roman" panose="02020603050405020304" pitchFamily="18" charset="0"/>
              </a:rPr>
              <a:t>計画</a:t>
            </a:r>
            <a:r>
              <a:rPr lang="ja-JP" altLang="ja-JP" sz="1600" b="1" kern="100" dirty="0" smtClean="0">
                <a:latin typeface="Meiryo UI" panose="020B0604030504040204" pitchFamily="50" charset="-128"/>
                <a:ea typeface="Meiryo UI" panose="020B0604030504040204" pitchFamily="50" charset="-128"/>
                <a:cs typeface="Times New Roman" panose="02020603050405020304" pitchFamily="18" charset="0"/>
              </a:rPr>
              <a:t>概要</a:t>
            </a:r>
            <a:endParaRPr lang="en-US" altLang="ja-JP" sz="160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77800" algn="just">
              <a:spcBef>
                <a:spcPts val="400"/>
              </a:spcBef>
              <a:spcAft>
                <a:spcPts val="0"/>
              </a:spcAft>
            </a:pP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　「いのち輝く未来社会のデザイン」をテーマに掲げる大阪・関西万博の開催都市として、行政だけでなく、府民や企業、市町村、金融機関、経済界などあらゆるステークホルダーとの連携を広げつつ、</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2030</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年のあるべき</a:t>
            </a:r>
            <a:r>
              <a:rPr lang="ja-JP"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姿に</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向け、一人ひとりが</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SDGs</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を意識し自律的に行動する「</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SDGs</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先進都市」の実現をめざす</a:t>
            </a:r>
            <a:r>
              <a:rPr lang="ja-JP"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正方形/長方形 6"/>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ＳＤＧｓ未来都市計画（大阪府・大阪市）</a:t>
            </a:r>
          </a:p>
        </p:txBody>
      </p:sp>
      <p:sp>
        <p:nvSpPr>
          <p:cNvPr id="8" name="正方形/長方形 7"/>
          <p:cNvSpPr/>
          <p:nvPr/>
        </p:nvSpPr>
        <p:spPr>
          <a:xfrm>
            <a:off x="247229" y="648187"/>
            <a:ext cx="9464329" cy="1923604"/>
          </a:xfrm>
          <a:prstGeom prst="rect">
            <a:avLst/>
          </a:prstGeom>
        </p:spPr>
        <p:txBody>
          <a:bodyPr wrap="square">
            <a:spAutoFit/>
          </a:bodyPr>
          <a:lstStyle/>
          <a:p>
            <a:pPr>
              <a:spcBef>
                <a:spcPts val="600"/>
              </a:spcBef>
            </a:pPr>
            <a:r>
              <a:rPr lang="en-US" altLang="ja-JP" sz="2400" b="1" dirty="0" smtClean="0">
                <a:latin typeface="Meiryo UI" panose="020B0604030504040204" pitchFamily="50" charset="-128"/>
                <a:ea typeface="Meiryo UI" panose="020B0604030504040204" pitchFamily="50" charset="-128"/>
                <a:cs typeface="Times New Roman" panose="02020603050405020304" pitchFamily="18" charset="0"/>
              </a:rPr>
              <a:t>SDGs</a:t>
            </a:r>
            <a:r>
              <a:rPr lang="ja-JP" altLang="en-US" sz="2400" b="1" dirty="0">
                <a:latin typeface="Meiryo UI" panose="020B0604030504040204" pitchFamily="50" charset="-128"/>
                <a:ea typeface="Meiryo UI" panose="020B0604030504040204" pitchFamily="50" charset="-128"/>
                <a:cs typeface="Times New Roman" panose="02020603050405020304" pitchFamily="18" charset="0"/>
              </a:rPr>
              <a:t>未来</a:t>
            </a:r>
            <a:r>
              <a:rPr lang="ja-JP" altLang="en-US" sz="2400" b="1" dirty="0" smtClean="0">
                <a:latin typeface="Meiryo UI" panose="020B0604030504040204" pitchFamily="50" charset="-128"/>
                <a:ea typeface="Meiryo UI" panose="020B0604030504040204" pitchFamily="50" charset="-128"/>
                <a:cs typeface="Times New Roman" panose="02020603050405020304" pitchFamily="18" charset="0"/>
              </a:rPr>
              <a:t>都市とは</a:t>
            </a:r>
            <a:endParaRPr lang="en-US" altLang="ja-JP" sz="2400" b="1"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600"/>
              </a:spcBef>
            </a:pPr>
            <a:r>
              <a:rPr lang="ja-JP" altLang="en-US" sz="2000" dirty="0" smtClean="0">
                <a:latin typeface="Meiryo UI" panose="020B0604030504040204" pitchFamily="50" charset="-128"/>
                <a:ea typeface="Meiryo UI" panose="020B0604030504040204" pitchFamily="50" charset="-128"/>
                <a:cs typeface="Times New Roman" panose="02020603050405020304" pitchFamily="18" charset="0"/>
              </a:rPr>
              <a:t>国が「</a:t>
            </a:r>
            <a:r>
              <a:rPr lang="en-US" altLang="ja-JP" sz="2000" dirty="0">
                <a:latin typeface="Meiryo UI" panose="020B0604030504040204" pitchFamily="50" charset="-128"/>
                <a:ea typeface="Meiryo UI" panose="020B0604030504040204" pitchFamily="50" charset="-128"/>
                <a:cs typeface="Times New Roman" panose="02020603050405020304" pitchFamily="18" charset="0"/>
              </a:rPr>
              <a:t>SDGs</a:t>
            </a:r>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モデル」の構築に向け、地方公共団体による</a:t>
            </a:r>
            <a:r>
              <a:rPr lang="en-US" altLang="ja-JP" sz="2000" dirty="0">
                <a:latin typeface="Meiryo UI" panose="020B0604030504040204" pitchFamily="50" charset="-128"/>
                <a:ea typeface="Meiryo UI" panose="020B0604030504040204" pitchFamily="50" charset="-128"/>
                <a:cs typeface="Times New Roman" panose="02020603050405020304" pitchFamily="18" charset="0"/>
              </a:rPr>
              <a:t>SDGs</a:t>
            </a:r>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の達成に向けた優れた取組を提案する都市</a:t>
            </a:r>
            <a:r>
              <a:rPr lang="ja-JP" altLang="en-US" sz="2000" dirty="0" smtClean="0">
                <a:latin typeface="Meiryo UI" panose="020B0604030504040204" pitchFamily="50" charset="-128"/>
                <a:ea typeface="Meiryo UI" panose="020B0604030504040204" pitchFamily="50" charset="-128"/>
                <a:cs typeface="Times New Roman" panose="02020603050405020304" pitchFamily="18" charset="0"/>
              </a:rPr>
              <a:t>を「</a:t>
            </a:r>
            <a:r>
              <a:rPr lang="en-US" altLang="ja-JP" sz="2000" dirty="0">
                <a:latin typeface="Meiryo UI" panose="020B0604030504040204" pitchFamily="50" charset="-128"/>
                <a:ea typeface="Meiryo UI" panose="020B0604030504040204" pitchFamily="50" charset="-128"/>
                <a:cs typeface="Times New Roman" panose="02020603050405020304" pitchFamily="18" charset="0"/>
              </a:rPr>
              <a:t>SDGs</a:t>
            </a:r>
            <a:r>
              <a:rPr lang="ja-JP" altLang="en-US" sz="2000" dirty="0">
                <a:latin typeface="Meiryo UI" panose="020B0604030504040204" pitchFamily="50" charset="-128"/>
                <a:ea typeface="Meiryo UI" panose="020B0604030504040204" pitchFamily="50" charset="-128"/>
                <a:cs typeface="Times New Roman" panose="02020603050405020304" pitchFamily="18" charset="0"/>
              </a:rPr>
              <a:t>未来都市」として</a:t>
            </a:r>
            <a:r>
              <a:rPr lang="ja-JP" altLang="en-US" sz="2000" dirty="0" smtClean="0">
                <a:latin typeface="Meiryo UI" panose="020B0604030504040204" pitchFamily="50" charset="-128"/>
                <a:ea typeface="Meiryo UI" panose="020B0604030504040204" pitchFamily="50" charset="-128"/>
                <a:cs typeface="Times New Roman" panose="02020603050405020304" pitchFamily="18" charset="0"/>
              </a:rPr>
              <a:t>選定</a:t>
            </a:r>
            <a:endParaRPr lang="en-US" altLang="ja-JP" sz="2000" dirty="0" smtClean="0">
              <a:latin typeface="Meiryo UI" panose="020B0604030504040204" pitchFamily="50" charset="-128"/>
              <a:ea typeface="Meiryo UI" panose="020B0604030504040204" pitchFamily="50" charset="-128"/>
              <a:cs typeface="Times New Roman" panose="02020603050405020304" pitchFamily="18" charset="0"/>
            </a:endParaRPr>
          </a:p>
          <a:p>
            <a:pPr>
              <a:spcBef>
                <a:spcPts val="600"/>
              </a:spcBef>
            </a:pPr>
            <a:r>
              <a:rPr lang="ja-JP" altLang="en-US" sz="2000" b="1" u="sng"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⇒大阪府は、</a:t>
            </a:r>
            <a:r>
              <a:rPr lang="en-US" altLang="ja-JP" sz="2000" b="1" u="sng"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2020</a:t>
            </a:r>
            <a:r>
              <a:rPr lang="ja-JP" altLang="en-US" sz="2000" b="1" u="sng"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年に大阪市と共同提案し、</a:t>
            </a:r>
            <a:r>
              <a:rPr lang="ja-JP" altLang="en-US" sz="2000" b="1" u="sng"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2000" b="1" u="sng"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SDGs</a:t>
            </a:r>
            <a:r>
              <a:rPr lang="ja-JP" altLang="en-US" sz="2000" b="1" u="sng"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未来都市</a:t>
            </a:r>
            <a:r>
              <a:rPr lang="ja-JP" altLang="en-US" sz="2000" b="1" u="sng"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」に選定されました</a:t>
            </a:r>
            <a:endParaRPr lang="en-US" altLang="ja-JP" sz="2000" b="1" u="sng"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a:spcBef>
                <a:spcPts val="600"/>
              </a:spcBef>
            </a:pPr>
            <a:r>
              <a:rPr lang="ja-JP" altLang="en-US" sz="2000" b="1"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2000" b="1" u="sng"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2000" b="1" u="sng"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2000" b="1" u="sng" dirty="0">
                <a:latin typeface="Meiryo UI" panose="020B0604030504040204" pitchFamily="50" charset="-128"/>
                <a:ea typeface="Meiryo UI" panose="020B0604030504040204" pitchFamily="50" charset="-128"/>
                <a:cs typeface="Times New Roman" panose="02020603050405020304" pitchFamily="18" charset="0"/>
              </a:rPr>
              <a:t>都道府県と市町村の共同提案の選定は全国初の事例</a:t>
            </a:r>
            <a:r>
              <a:rPr lang="ja-JP" altLang="en-US" sz="2000" b="1" u="sng" dirty="0" smtClean="0">
                <a:latin typeface="Meiryo UI" panose="020B0604030504040204" pitchFamily="50" charset="-128"/>
                <a:ea typeface="Meiryo UI" panose="020B0604030504040204" pitchFamily="50" charset="-128"/>
                <a:cs typeface="Times New Roman" panose="02020603050405020304" pitchFamily="18" charset="0"/>
              </a:rPr>
              <a:t>です）</a:t>
            </a:r>
            <a:endParaRPr lang="en-US" altLang="ja-JP" sz="2000" b="1" u="sng"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45</a:t>
            </a:fld>
            <a:endParaRPr kumimoji="1" lang="ja-JP" altLang="en-US" sz="1200"/>
          </a:p>
        </p:txBody>
      </p:sp>
    </p:spTree>
    <p:extLst>
      <p:ext uri="{BB962C8B-B14F-4D97-AF65-F5344CB8AC3E}">
        <p14:creationId xmlns:p14="http://schemas.microsoft.com/office/powerpoint/2010/main" val="3386108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ＳＤＧｓ未来</a:t>
            </a:r>
            <a:r>
              <a:rPr kumimoji="1" lang="ja-JP" altLang="en-US" sz="2000" b="1" dirty="0" smtClean="0">
                <a:latin typeface="Meiryo UI" panose="020B0604030504040204" pitchFamily="50" charset="-128"/>
                <a:ea typeface="Meiryo UI" panose="020B0604030504040204" pitchFamily="50" charset="-128"/>
              </a:rPr>
              <a:t>都市の選定状況</a:t>
            </a:r>
            <a:endParaRPr kumimoji="1" lang="ja-JP" altLang="en-US" sz="2000" b="1" dirty="0">
              <a:latin typeface="Meiryo UI" panose="020B0604030504040204" pitchFamily="50" charset="-128"/>
              <a:ea typeface="Meiryo UI" panose="020B0604030504040204" pitchFamily="50" charset="-128"/>
            </a:endParaRPr>
          </a:p>
        </p:txBody>
      </p:sp>
      <p:grpSp>
        <p:nvGrpSpPr>
          <p:cNvPr id="9" name="グループ化 8"/>
          <p:cNvGrpSpPr/>
          <p:nvPr/>
        </p:nvGrpSpPr>
        <p:grpSpPr>
          <a:xfrm>
            <a:off x="0" y="615554"/>
            <a:ext cx="8569330" cy="6242446"/>
            <a:chOff x="1884548" y="656332"/>
            <a:chExt cx="6546755" cy="5744201"/>
          </a:xfrm>
        </p:grpSpPr>
        <p:pic>
          <p:nvPicPr>
            <p:cNvPr id="10" name="図 9">
              <a:extLst>
                <a:ext uri="{FF2B5EF4-FFF2-40B4-BE49-F238E27FC236}">
                  <a16:creationId xmlns:a16="http://schemas.microsoft.com/office/drawing/2014/main" id="{86648F85-D3D7-4EEF-828D-FD7BDF24B93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884548" y="656332"/>
              <a:ext cx="6546755" cy="5744201"/>
            </a:xfrm>
            <a:prstGeom prst="rect">
              <a:avLst/>
            </a:prstGeom>
          </p:spPr>
        </p:pic>
        <p:sp>
          <p:nvSpPr>
            <p:cNvPr id="11" name="楕円 10">
              <a:extLst>
                <a:ext uri="{FF2B5EF4-FFF2-40B4-BE49-F238E27FC236}">
                  <a16:creationId xmlns:a16="http://schemas.microsoft.com/office/drawing/2014/main" id="{272ECE4F-F595-4A1C-879C-7A89CEB60910}"/>
                </a:ext>
              </a:extLst>
            </p:cNvPr>
            <p:cNvSpPr/>
            <p:nvPr/>
          </p:nvSpPr>
          <p:spPr>
            <a:xfrm>
              <a:off x="6457950" y="1139758"/>
              <a:ext cx="63999" cy="64466"/>
            </a:xfrm>
            <a:prstGeom prst="ellipse">
              <a:avLst/>
            </a:prstGeom>
            <a:solidFill>
              <a:srgbClr val="1E7BC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a:solidFill>
                  <a:prstClr val="black"/>
                </a:solidFill>
                <a:latin typeface="Meiryo UI" panose="020B0604030504040204" pitchFamily="50" charset="-128"/>
                <a:ea typeface="Meiryo UI" panose="020B0604030504040204" pitchFamily="50" charset="-128"/>
              </a:endParaRPr>
            </a:p>
          </p:txBody>
        </p:sp>
        <p:sp>
          <p:nvSpPr>
            <p:cNvPr id="12" name="楕円 11">
              <a:extLst>
                <a:ext uri="{FF2B5EF4-FFF2-40B4-BE49-F238E27FC236}">
                  <a16:creationId xmlns:a16="http://schemas.microsoft.com/office/drawing/2014/main" id="{2E24028D-875D-4A84-84F2-A8E245F8EECF}"/>
                </a:ext>
              </a:extLst>
            </p:cNvPr>
            <p:cNvSpPr/>
            <p:nvPr/>
          </p:nvSpPr>
          <p:spPr>
            <a:xfrm>
              <a:off x="6137262" y="1717951"/>
              <a:ext cx="63999" cy="64466"/>
            </a:xfrm>
            <a:prstGeom prst="ellipse">
              <a:avLst/>
            </a:prstGeom>
            <a:solidFill>
              <a:srgbClr val="1E7BC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a:solidFill>
                  <a:prstClr val="black"/>
                </a:solidFill>
                <a:latin typeface="Meiryo UI" panose="020B0604030504040204" pitchFamily="50" charset="-128"/>
                <a:ea typeface="Meiryo UI" panose="020B0604030504040204" pitchFamily="50" charset="-128"/>
              </a:endParaRPr>
            </a:p>
          </p:txBody>
        </p:sp>
        <p:sp>
          <p:nvSpPr>
            <p:cNvPr id="13" name="楕円 12">
              <a:extLst>
                <a:ext uri="{FF2B5EF4-FFF2-40B4-BE49-F238E27FC236}">
                  <a16:creationId xmlns:a16="http://schemas.microsoft.com/office/drawing/2014/main" id="{29C34B73-2944-41D3-A95A-AD407574FF46}"/>
                </a:ext>
              </a:extLst>
            </p:cNvPr>
            <p:cNvSpPr/>
            <p:nvPr/>
          </p:nvSpPr>
          <p:spPr>
            <a:xfrm>
              <a:off x="5938776" y="1814167"/>
              <a:ext cx="63999" cy="64466"/>
            </a:xfrm>
            <a:prstGeom prst="ellipse">
              <a:avLst/>
            </a:prstGeom>
            <a:solidFill>
              <a:srgbClr val="1E7BC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a:solidFill>
                  <a:prstClr val="black"/>
                </a:solidFill>
                <a:latin typeface="Meiryo UI" panose="020B0604030504040204" pitchFamily="50" charset="-128"/>
                <a:ea typeface="Meiryo UI" panose="020B0604030504040204" pitchFamily="50" charset="-128"/>
              </a:endParaRPr>
            </a:p>
          </p:txBody>
        </p:sp>
        <p:sp>
          <p:nvSpPr>
            <p:cNvPr id="14" name="楕円 13">
              <a:extLst>
                <a:ext uri="{FF2B5EF4-FFF2-40B4-BE49-F238E27FC236}">
                  <a16:creationId xmlns:a16="http://schemas.microsoft.com/office/drawing/2014/main" id="{F6066389-B037-447D-90EE-1E4B6601A0BD}"/>
                </a:ext>
              </a:extLst>
            </p:cNvPr>
            <p:cNvSpPr/>
            <p:nvPr/>
          </p:nvSpPr>
          <p:spPr>
            <a:xfrm>
              <a:off x="6668168" y="1590655"/>
              <a:ext cx="63999" cy="64466"/>
            </a:xfrm>
            <a:prstGeom prst="ellipse">
              <a:avLst/>
            </a:prstGeom>
            <a:solidFill>
              <a:srgbClr val="FF66C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a:solidFill>
                  <a:prstClr val="black"/>
                </a:solidFill>
                <a:latin typeface="Meiryo UI" panose="020B0604030504040204" pitchFamily="50" charset="-128"/>
                <a:ea typeface="Meiryo UI" panose="020B0604030504040204" pitchFamily="50" charset="-128"/>
              </a:endParaRPr>
            </a:p>
          </p:txBody>
        </p:sp>
        <p:sp>
          <p:nvSpPr>
            <p:cNvPr id="15" name="楕円 14">
              <a:extLst>
                <a:ext uri="{FF2B5EF4-FFF2-40B4-BE49-F238E27FC236}">
                  <a16:creationId xmlns:a16="http://schemas.microsoft.com/office/drawing/2014/main" id="{AB50FAA2-112A-4FA6-A9A5-AA2E63EDC18D}"/>
                </a:ext>
              </a:extLst>
            </p:cNvPr>
            <p:cNvSpPr/>
            <p:nvPr/>
          </p:nvSpPr>
          <p:spPr>
            <a:xfrm>
              <a:off x="6089735" y="2899183"/>
              <a:ext cx="63999" cy="64466"/>
            </a:xfrm>
            <a:prstGeom prst="ellipse">
              <a:avLst/>
            </a:prstGeom>
            <a:solidFill>
              <a:srgbClr val="FF81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a:solidFill>
                  <a:prstClr val="black"/>
                </a:solidFill>
                <a:latin typeface="Meiryo UI" panose="020B0604030504040204" pitchFamily="50" charset="-128"/>
                <a:ea typeface="Meiryo UI" panose="020B0604030504040204" pitchFamily="50" charset="-128"/>
              </a:endParaRPr>
            </a:p>
          </p:txBody>
        </p:sp>
        <p:sp>
          <p:nvSpPr>
            <p:cNvPr id="16" name="楕円 15">
              <a:extLst>
                <a:ext uri="{FF2B5EF4-FFF2-40B4-BE49-F238E27FC236}">
                  <a16:creationId xmlns:a16="http://schemas.microsoft.com/office/drawing/2014/main" id="{76A97312-8CCC-41FF-9FEE-7A1E5A81B3D2}"/>
                </a:ext>
              </a:extLst>
            </p:cNvPr>
            <p:cNvSpPr/>
            <p:nvPr/>
          </p:nvSpPr>
          <p:spPr>
            <a:xfrm>
              <a:off x="5706558" y="3353202"/>
              <a:ext cx="63999" cy="64466"/>
            </a:xfrm>
            <a:prstGeom prst="ellipse">
              <a:avLst/>
            </a:prstGeom>
            <a:solidFill>
              <a:srgbClr val="FF81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a:solidFill>
                  <a:prstClr val="black"/>
                </a:solidFill>
                <a:latin typeface="Meiryo UI" panose="020B0604030504040204" pitchFamily="50" charset="-128"/>
                <a:ea typeface="Meiryo UI" panose="020B0604030504040204" pitchFamily="50" charset="-128"/>
              </a:endParaRPr>
            </a:p>
          </p:txBody>
        </p:sp>
        <p:sp>
          <p:nvSpPr>
            <p:cNvPr id="17" name="楕円 16">
              <a:extLst>
                <a:ext uri="{FF2B5EF4-FFF2-40B4-BE49-F238E27FC236}">
                  <a16:creationId xmlns:a16="http://schemas.microsoft.com/office/drawing/2014/main" id="{CA91118F-79B7-4697-94A9-3920C0A6988D}"/>
                </a:ext>
              </a:extLst>
            </p:cNvPr>
            <p:cNvSpPr/>
            <p:nvPr/>
          </p:nvSpPr>
          <p:spPr>
            <a:xfrm>
              <a:off x="6089735" y="3463967"/>
              <a:ext cx="63999" cy="64466"/>
            </a:xfrm>
            <a:prstGeom prst="ellipse">
              <a:avLst/>
            </a:prstGeom>
            <a:solidFill>
              <a:srgbClr val="FF81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a:solidFill>
                  <a:prstClr val="black"/>
                </a:solidFill>
                <a:latin typeface="Meiryo UI" panose="020B0604030504040204" pitchFamily="50" charset="-128"/>
                <a:ea typeface="Meiryo UI" panose="020B0604030504040204" pitchFamily="50" charset="-128"/>
              </a:endParaRPr>
            </a:p>
          </p:txBody>
        </p:sp>
        <p:sp>
          <p:nvSpPr>
            <p:cNvPr id="18" name="楕円 17">
              <a:extLst>
                <a:ext uri="{FF2B5EF4-FFF2-40B4-BE49-F238E27FC236}">
                  <a16:creationId xmlns:a16="http://schemas.microsoft.com/office/drawing/2014/main" id="{08B959D0-668E-4312-95D1-58E786085EB9}"/>
                </a:ext>
              </a:extLst>
            </p:cNvPr>
            <p:cNvSpPr/>
            <p:nvPr/>
          </p:nvSpPr>
          <p:spPr>
            <a:xfrm>
              <a:off x="5969452" y="3538686"/>
              <a:ext cx="63999" cy="64466"/>
            </a:xfrm>
            <a:prstGeom prst="ellipse">
              <a:avLst/>
            </a:prstGeom>
            <a:solidFill>
              <a:srgbClr val="FF81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a:solidFill>
                  <a:prstClr val="black"/>
                </a:solidFill>
                <a:latin typeface="Meiryo UI" panose="020B0604030504040204" pitchFamily="50" charset="-128"/>
                <a:ea typeface="Meiryo UI" panose="020B0604030504040204" pitchFamily="50" charset="-128"/>
              </a:endParaRPr>
            </a:p>
          </p:txBody>
        </p:sp>
        <p:sp>
          <p:nvSpPr>
            <p:cNvPr id="19" name="楕円 18">
              <a:extLst>
                <a:ext uri="{FF2B5EF4-FFF2-40B4-BE49-F238E27FC236}">
                  <a16:creationId xmlns:a16="http://schemas.microsoft.com/office/drawing/2014/main" id="{8889F4A3-0133-4C67-942C-3E059471E93F}"/>
                </a:ext>
              </a:extLst>
            </p:cNvPr>
            <p:cNvSpPr/>
            <p:nvPr/>
          </p:nvSpPr>
          <p:spPr>
            <a:xfrm>
              <a:off x="4804767" y="4126998"/>
              <a:ext cx="63999" cy="64466"/>
            </a:xfrm>
            <a:prstGeom prst="ellipse">
              <a:avLst/>
            </a:prstGeom>
            <a:solidFill>
              <a:srgbClr val="FF81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a:solidFill>
                  <a:prstClr val="black"/>
                </a:solidFill>
                <a:latin typeface="Meiryo UI" panose="020B0604030504040204" pitchFamily="50" charset="-128"/>
                <a:ea typeface="Meiryo UI" panose="020B0604030504040204" pitchFamily="50" charset="-128"/>
              </a:endParaRPr>
            </a:p>
          </p:txBody>
        </p:sp>
        <p:sp>
          <p:nvSpPr>
            <p:cNvPr id="20" name="楕円 19">
              <a:extLst>
                <a:ext uri="{FF2B5EF4-FFF2-40B4-BE49-F238E27FC236}">
                  <a16:creationId xmlns:a16="http://schemas.microsoft.com/office/drawing/2014/main" id="{782DB74C-3F91-4DEE-93E1-F48C9743F3E6}"/>
                </a:ext>
              </a:extLst>
            </p:cNvPr>
            <p:cNvSpPr/>
            <p:nvPr/>
          </p:nvSpPr>
          <p:spPr>
            <a:xfrm>
              <a:off x="6220874" y="3246625"/>
              <a:ext cx="63999" cy="64466"/>
            </a:xfrm>
            <a:prstGeom prst="ellipse">
              <a:avLst/>
            </a:prstGeom>
            <a:solidFill>
              <a:srgbClr val="00B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a:solidFill>
                  <a:prstClr val="black"/>
                </a:solidFill>
                <a:latin typeface="Meiryo UI" panose="020B0604030504040204" pitchFamily="50" charset="-128"/>
                <a:ea typeface="Meiryo UI" panose="020B0604030504040204" pitchFamily="50" charset="-128"/>
              </a:endParaRPr>
            </a:p>
          </p:txBody>
        </p:sp>
        <p:sp>
          <p:nvSpPr>
            <p:cNvPr id="21" name="楕円 20">
              <a:extLst>
                <a:ext uri="{FF2B5EF4-FFF2-40B4-BE49-F238E27FC236}">
                  <a16:creationId xmlns:a16="http://schemas.microsoft.com/office/drawing/2014/main" id="{EFD89BB5-B462-4118-B363-81BF4707B4F8}"/>
                </a:ext>
              </a:extLst>
            </p:cNvPr>
            <p:cNvSpPr/>
            <p:nvPr/>
          </p:nvSpPr>
          <p:spPr>
            <a:xfrm>
              <a:off x="6063574" y="3278858"/>
              <a:ext cx="63999" cy="64466"/>
            </a:xfrm>
            <a:prstGeom prst="ellipse">
              <a:avLst/>
            </a:prstGeom>
            <a:solidFill>
              <a:srgbClr val="FF66C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a:solidFill>
                  <a:prstClr val="black"/>
                </a:solidFill>
                <a:latin typeface="Meiryo UI" panose="020B0604030504040204" pitchFamily="50" charset="-128"/>
                <a:ea typeface="Meiryo UI" panose="020B0604030504040204" pitchFamily="50" charset="-128"/>
              </a:endParaRPr>
            </a:p>
          </p:txBody>
        </p:sp>
        <p:sp>
          <p:nvSpPr>
            <p:cNvPr id="22" name="楕円 21">
              <a:extLst>
                <a:ext uri="{FF2B5EF4-FFF2-40B4-BE49-F238E27FC236}">
                  <a16:creationId xmlns:a16="http://schemas.microsoft.com/office/drawing/2014/main" id="{088751BF-62E7-4D31-A420-EB7D5F6B25AE}"/>
                </a:ext>
              </a:extLst>
            </p:cNvPr>
            <p:cNvSpPr/>
            <p:nvPr/>
          </p:nvSpPr>
          <p:spPr>
            <a:xfrm>
              <a:off x="5924278" y="3000712"/>
              <a:ext cx="63999" cy="64466"/>
            </a:xfrm>
            <a:prstGeom prst="ellipse">
              <a:avLst/>
            </a:prstGeom>
            <a:solidFill>
              <a:srgbClr val="1E7BC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23" name="楕円 22">
              <a:extLst>
                <a:ext uri="{FF2B5EF4-FFF2-40B4-BE49-F238E27FC236}">
                  <a16:creationId xmlns:a16="http://schemas.microsoft.com/office/drawing/2014/main" id="{08570419-B7D5-42E4-B92E-F23D3941A172}"/>
                </a:ext>
              </a:extLst>
            </p:cNvPr>
            <p:cNvSpPr/>
            <p:nvPr/>
          </p:nvSpPr>
          <p:spPr>
            <a:xfrm>
              <a:off x="5867726" y="3075014"/>
              <a:ext cx="63999" cy="64466"/>
            </a:xfrm>
            <a:prstGeom prst="ellipse">
              <a:avLst/>
            </a:prstGeom>
            <a:solidFill>
              <a:srgbClr val="8B5CD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a:solidFill>
                  <a:prstClr val="black"/>
                </a:solidFill>
                <a:latin typeface="Meiryo UI" panose="020B0604030504040204" pitchFamily="50" charset="-128"/>
                <a:ea typeface="Meiryo UI" panose="020B0604030504040204" pitchFamily="50" charset="-128"/>
              </a:endParaRPr>
            </a:p>
          </p:txBody>
        </p:sp>
        <p:sp>
          <p:nvSpPr>
            <p:cNvPr id="24" name="楕円 23">
              <a:extLst>
                <a:ext uri="{FF2B5EF4-FFF2-40B4-BE49-F238E27FC236}">
                  <a16:creationId xmlns:a16="http://schemas.microsoft.com/office/drawing/2014/main" id="{3686B046-6721-492A-B8EB-C2599EC1E125}"/>
                </a:ext>
              </a:extLst>
            </p:cNvPr>
            <p:cNvSpPr/>
            <p:nvPr/>
          </p:nvSpPr>
          <p:spPr>
            <a:xfrm>
              <a:off x="5999575" y="3405044"/>
              <a:ext cx="63999" cy="64466"/>
            </a:xfrm>
            <a:prstGeom prst="ellipse">
              <a:avLst/>
            </a:prstGeom>
            <a:solidFill>
              <a:srgbClr val="8B5CD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a:solidFill>
                  <a:prstClr val="black"/>
                </a:solidFill>
                <a:latin typeface="Meiryo UI" panose="020B0604030504040204" pitchFamily="50" charset="-128"/>
                <a:ea typeface="Meiryo UI" panose="020B0604030504040204" pitchFamily="50" charset="-128"/>
              </a:endParaRPr>
            </a:p>
          </p:txBody>
        </p:sp>
        <p:sp>
          <p:nvSpPr>
            <p:cNvPr id="25" name="楕円 24">
              <a:extLst>
                <a:ext uri="{FF2B5EF4-FFF2-40B4-BE49-F238E27FC236}">
                  <a16:creationId xmlns:a16="http://schemas.microsoft.com/office/drawing/2014/main" id="{1A9F601C-53F8-4D22-A592-3F336F601541}"/>
                </a:ext>
              </a:extLst>
            </p:cNvPr>
            <p:cNvSpPr/>
            <p:nvPr/>
          </p:nvSpPr>
          <p:spPr>
            <a:xfrm>
              <a:off x="6039006" y="3482444"/>
              <a:ext cx="63999" cy="64466"/>
            </a:xfrm>
            <a:prstGeom prst="ellipse">
              <a:avLst/>
            </a:prstGeom>
            <a:solidFill>
              <a:srgbClr val="1E7BC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26" name="楕円 25">
              <a:extLst>
                <a:ext uri="{FF2B5EF4-FFF2-40B4-BE49-F238E27FC236}">
                  <a16:creationId xmlns:a16="http://schemas.microsoft.com/office/drawing/2014/main" id="{C619D40B-3218-4498-92CE-AE9E1C72703C}"/>
                </a:ext>
              </a:extLst>
            </p:cNvPr>
            <p:cNvSpPr/>
            <p:nvPr/>
          </p:nvSpPr>
          <p:spPr>
            <a:xfrm>
              <a:off x="5753797" y="3622202"/>
              <a:ext cx="63999" cy="64466"/>
            </a:xfrm>
            <a:prstGeom prst="ellipse">
              <a:avLst/>
            </a:prstGeom>
            <a:solidFill>
              <a:srgbClr val="1E7BC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27" name="楕円 26">
              <a:extLst>
                <a:ext uri="{FF2B5EF4-FFF2-40B4-BE49-F238E27FC236}">
                  <a16:creationId xmlns:a16="http://schemas.microsoft.com/office/drawing/2014/main" id="{973BD759-8352-496F-946F-ADD8C4859D1D}"/>
                </a:ext>
              </a:extLst>
            </p:cNvPr>
            <p:cNvSpPr/>
            <p:nvPr/>
          </p:nvSpPr>
          <p:spPr>
            <a:xfrm>
              <a:off x="5782608" y="3578862"/>
              <a:ext cx="63999" cy="64466"/>
            </a:xfrm>
            <a:prstGeom prst="ellipse">
              <a:avLst/>
            </a:prstGeom>
            <a:solidFill>
              <a:srgbClr val="8B5CD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a:solidFill>
                  <a:prstClr val="black"/>
                </a:solidFill>
                <a:latin typeface="Meiryo UI" panose="020B0604030504040204" pitchFamily="50" charset="-128"/>
                <a:ea typeface="Meiryo UI" panose="020B0604030504040204" pitchFamily="50" charset="-128"/>
              </a:endParaRPr>
            </a:p>
          </p:txBody>
        </p:sp>
        <p:sp>
          <p:nvSpPr>
            <p:cNvPr id="28" name="楕円 27">
              <a:extLst>
                <a:ext uri="{FF2B5EF4-FFF2-40B4-BE49-F238E27FC236}">
                  <a16:creationId xmlns:a16="http://schemas.microsoft.com/office/drawing/2014/main" id="{8B00FEEE-C586-40D8-9D8F-E8695DAEFD3B}"/>
                </a:ext>
              </a:extLst>
            </p:cNvPr>
            <p:cNvSpPr/>
            <p:nvPr/>
          </p:nvSpPr>
          <p:spPr>
            <a:xfrm>
              <a:off x="5795761" y="3661141"/>
              <a:ext cx="63999" cy="64466"/>
            </a:xfrm>
            <a:prstGeom prst="ellipse">
              <a:avLst/>
            </a:prstGeom>
            <a:solidFill>
              <a:srgbClr val="FF66C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29" name="楕円 28">
              <a:extLst>
                <a:ext uri="{FF2B5EF4-FFF2-40B4-BE49-F238E27FC236}">
                  <a16:creationId xmlns:a16="http://schemas.microsoft.com/office/drawing/2014/main" id="{C50ECC93-D8EC-477A-A718-2144C29CFA14}"/>
                </a:ext>
              </a:extLst>
            </p:cNvPr>
            <p:cNvSpPr/>
            <p:nvPr/>
          </p:nvSpPr>
          <p:spPr>
            <a:xfrm>
              <a:off x="5905551" y="3725607"/>
              <a:ext cx="63999" cy="64466"/>
            </a:xfrm>
            <a:prstGeom prst="ellipse">
              <a:avLst/>
            </a:prstGeom>
            <a:solidFill>
              <a:srgbClr val="FF66C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a:solidFill>
                  <a:prstClr val="black"/>
                </a:solidFill>
                <a:latin typeface="Meiryo UI" panose="020B0604030504040204" pitchFamily="50" charset="-128"/>
                <a:ea typeface="Meiryo UI" panose="020B0604030504040204" pitchFamily="50" charset="-128"/>
              </a:endParaRPr>
            </a:p>
          </p:txBody>
        </p:sp>
        <p:sp>
          <p:nvSpPr>
            <p:cNvPr id="30" name="楕円 29">
              <a:extLst>
                <a:ext uri="{FF2B5EF4-FFF2-40B4-BE49-F238E27FC236}">
                  <a16:creationId xmlns:a16="http://schemas.microsoft.com/office/drawing/2014/main" id="{599C4579-18F0-4256-B1D7-F77344657626}"/>
                </a:ext>
              </a:extLst>
            </p:cNvPr>
            <p:cNvSpPr/>
            <p:nvPr/>
          </p:nvSpPr>
          <p:spPr>
            <a:xfrm>
              <a:off x="5838189" y="3854205"/>
              <a:ext cx="63999" cy="64466"/>
            </a:xfrm>
            <a:prstGeom prst="ellipse">
              <a:avLst/>
            </a:prstGeom>
            <a:solidFill>
              <a:srgbClr val="00B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31" name="楕円 30">
              <a:extLst>
                <a:ext uri="{FF2B5EF4-FFF2-40B4-BE49-F238E27FC236}">
                  <a16:creationId xmlns:a16="http://schemas.microsoft.com/office/drawing/2014/main" id="{5F292759-3A06-4608-B6F5-52C7C9435A87}"/>
                </a:ext>
              </a:extLst>
            </p:cNvPr>
            <p:cNvSpPr/>
            <p:nvPr/>
          </p:nvSpPr>
          <p:spPr>
            <a:xfrm>
              <a:off x="5440413" y="3821972"/>
              <a:ext cx="63999" cy="64466"/>
            </a:xfrm>
            <a:prstGeom prst="ellipse">
              <a:avLst/>
            </a:prstGeom>
            <a:solidFill>
              <a:srgbClr val="00B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a:solidFill>
                  <a:prstClr val="black"/>
                </a:solidFill>
                <a:latin typeface="Meiryo UI" panose="020B0604030504040204" pitchFamily="50" charset="-128"/>
                <a:ea typeface="Meiryo UI" panose="020B0604030504040204" pitchFamily="50" charset="-128"/>
              </a:endParaRPr>
            </a:p>
          </p:txBody>
        </p:sp>
        <p:sp>
          <p:nvSpPr>
            <p:cNvPr id="32" name="楕円 31">
              <a:extLst>
                <a:ext uri="{FF2B5EF4-FFF2-40B4-BE49-F238E27FC236}">
                  <a16:creationId xmlns:a16="http://schemas.microsoft.com/office/drawing/2014/main" id="{EA267D82-3C34-4CAB-8BFA-222476D4A410}"/>
                </a:ext>
              </a:extLst>
            </p:cNvPr>
            <p:cNvSpPr/>
            <p:nvPr/>
          </p:nvSpPr>
          <p:spPr>
            <a:xfrm>
              <a:off x="5472412" y="3681206"/>
              <a:ext cx="63999" cy="64466"/>
            </a:xfrm>
            <a:prstGeom prst="ellipse">
              <a:avLst/>
            </a:prstGeom>
            <a:solidFill>
              <a:srgbClr val="8B5CD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a:solidFill>
                  <a:prstClr val="black"/>
                </a:solidFill>
                <a:latin typeface="Meiryo UI" panose="020B0604030504040204" pitchFamily="50" charset="-128"/>
                <a:ea typeface="Meiryo UI" panose="020B0604030504040204" pitchFamily="50" charset="-128"/>
              </a:endParaRPr>
            </a:p>
          </p:txBody>
        </p:sp>
        <p:sp>
          <p:nvSpPr>
            <p:cNvPr id="33" name="楕円 32">
              <a:extLst>
                <a:ext uri="{FF2B5EF4-FFF2-40B4-BE49-F238E27FC236}">
                  <a16:creationId xmlns:a16="http://schemas.microsoft.com/office/drawing/2014/main" id="{526C45DA-90C2-4177-AE71-436A133C6FCB}"/>
                </a:ext>
              </a:extLst>
            </p:cNvPr>
            <p:cNvSpPr/>
            <p:nvPr/>
          </p:nvSpPr>
          <p:spPr>
            <a:xfrm>
              <a:off x="5277075" y="3616925"/>
              <a:ext cx="63999" cy="64466"/>
            </a:xfrm>
            <a:prstGeom prst="ellipse">
              <a:avLst/>
            </a:prstGeom>
            <a:solidFill>
              <a:srgbClr val="8B5CD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a:solidFill>
                  <a:prstClr val="black"/>
                </a:solidFill>
                <a:latin typeface="Meiryo UI" panose="020B0604030504040204" pitchFamily="50" charset="-128"/>
                <a:ea typeface="Meiryo UI" panose="020B0604030504040204" pitchFamily="50" charset="-128"/>
              </a:endParaRPr>
            </a:p>
          </p:txBody>
        </p:sp>
        <p:sp>
          <p:nvSpPr>
            <p:cNvPr id="34" name="楕円 33">
              <a:extLst>
                <a:ext uri="{FF2B5EF4-FFF2-40B4-BE49-F238E27FC236}">
                  <a16:creationId xmlns:a16="http://schemas.microsoft.com/office/drawing/2014/main" id="{0ABD8891-04E2-42F5-8088-91E7C02F7B22}"/>
                </a:ext>
              </a:extLst>
            </p:cNvPr>
            <p:cNvSpPr/>
            <p:nvPr/>
          </p:nvSpPr>
          <p:spPr>
            <a:xfrm>
              <a:off x="5233716" y="3969808"/>
              <a:ext cx="63999" cy="64466"/>
            </a:xfrm>
            <a:prstGeom prst="ellipse">
              <a:avLst/>
            </a:prstGeom>
            <a:solidFill>
              <a:srgbClr val="FF66C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35" name="楕円 34">
              <a:extLst>
                <a:ext uri="{FF2B5EF4-FFF2-40B4-BE49-F238E27FC236}">
                  <a16:creationId xmlns:a16="http://schemas.microsoft.com/office/drawing/2014/main" id="{240CC7A1-A6AC-45A3-91E7-13EC9AD8AEB2}"/>
                </a:ext>
              </a:extLst>
            </p:cNvPr>
            <p:cNvSpPr/>
            <p:nvPr/>
          </p:nvSpPr>
          <p:spPr>
            <a:xfrm>
              <a:off x="4940777" y="4108928"/>
              <a:ext cx="63999" cy="64466"/>
            </a:xfrm>
            <a:prstGeom prst="ellipse">
              <a:avLst/>
            </a:prstGeom>
            <a:solidFill>
              <a:srgbClr val="1E7BC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36" name="楕円 35">
              <a:extLst>
                <a:ext uri="{FF2B5EF4-FFF2-40B4-BE49-F238E27FC236}">
                  <a16:creationId xmlns:a16="http://schemas.microsoft.com/office/drawing/2014/main" id="{65935424-F335-43A1-A57D-857382418D30}"/>
                </a:ext>
              </a:extLst>
            </p:cNvPr>
            <p:cNvSpPr/>
            <p:nvPr/>
          </p:nvSpPr>
          <p:spPr>
            <a:xfrm>
              <a:off x="4857137" y="4144971"/>
              <a:ext cx="63999" cy="64466"/>
            </a:xfrm>
            <a:prstGeom prst="ellipse">
              <a:avLst/>
            </a:prstGeom>
            <a:solidFill>
              <a:srgbClr val="00B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a:solidFill>
                  <a:prstClr val="black"/>
                </a:solidFill>
                <a:latin typeface="Meiryo UI" panose="020B0604030504040204" pitchFamily="50" charset="-128"/>
                <a:ea typeface="Meiryo UI" panose="020B0604030504040204" pitchFamily="50" charset="-128"/>
              </a:endParaRPr>
            </a:p>
          </p:txBody>
        </p:sp>
        <p:sp>
          <p:nvSpPr>
            <p:cNvPr id="37" name="楕円 36">
              <a:extLst>
                <a:ext uri="{FF2B5EF4-FFF2-40B4-BE49-F238E27FC236}">
                  <a16:creationId xmlns:a16="http://schemas.microsoft.com/office/drawing/2014/main" id="{9A08A8D6-AB93-4043-891B-C41F3CEC2168}"/>
                </a:ext>
              </a:extLst>
            </p:cNvPr>
            <p:cNvSpPr/>
            <p:nvPr/>
          </p:nvSpPr>
          <p:spPr>
            <a:xfrm>
              <a:off x="4847564" y="3858872"/>
              <a:ext cx="63999" cy="64466"/>
            </a:xfrm>
            <a:prstGeom prst="ellipse">
              <a:avLst/>
            </a:prstGeom>
            <a:solidFill>
              <a:srgbClr val="8B5CD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a:solidFill>
                  <a:prstClr val="black"/>
                </a:solidFill>
                <a:latin typeface="Meiryo UI" panose="020B0604030504040204" pitchFamily="50" charset="-128"/>
                <a:ea typeface="Meiryo UI" panose="020B0604030504040204" pitchFamily="50" charset="-128"/>
              </a:endParaRPr>
            </a:p>
          </p:txBody>
        </p:sp>
        <p:sp>
          <p:nvSpPr>
            <p:cNvPr id="38" name="楕円 37">
              <a:extLst>
                <a:ext uri="{FF2B5EF4-FFF2-40B4-BE49-F238E27FC236}">
                  <a16:creationId xmlns:a16="http://schemas.microsoft.com/office/drawing/2014/main" id="{92FEE990-E8EC-402A-A6FD-930718F2B1DD}"/>
                </a:ext>
              </a:extLst>
            </p:cNvPr>
            <p:cNvSpPr/>
            <p:nvPr/>
          </p:nvSpPr>
          <p:spPr>
            <a:xfrm>
              <a:off x="4959001" y="3837060"/>
              <a:ext cx="63999" cy="64466"/>
            </a:xfrm>
            <a:prstGeom prst="ellipse">
              <a:avLst/>
            </a:prstGeom>
            <a:solidFill>
              <a:srgbClr val="1E7BC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39" name="楕円 38">
              <a:extLst>
                <a:ext uri="{FF2B5EF4-FFF2-40B4-BE49-F238E27FC236}">
                  <a16:creationId xmlns:a16="http://schemas.microsoft.com/office/drawing/2014/main" id="{63484D4E-889C-40E7-8276-12180D2E0F4A}"/>
                </a:ext>
              </a:extLst>
            </p:cNvPr>
            <p:cNvSpPr/>
            <p:nvPr/>
          </p:nvSpPr>
          <p:spPr>
            <a:xfrm>
              <a:off x="4691860" y="4240467"/>
              <a:ext cx="63999" cy="64466"/>
            </a:xfrm>
            <a:prstGeom prst="ellipse">
              <a:avLst/>
            </a:prstGeom>
            <a:solidFill>
              <a:srgbClr val="FF81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a:solidFill>
                  <a:prstClr val="black"/>
                </a:solidFill>
                <a:latin typeface="Meiryo UI" panose="020B0604030504040204" pitchFamily="50" charset="-128"/>
                <a:ea typeface="Meiryo UI" panose="020B0604030504040204" pitchFamily="50" charset="-128"/>
              </a:endParaRPr>
            </a:p>
          </p:txBody>
        </p:sp>
        <p:sp>
          <p:nvSpPr>
            <p:cNvPr id="40" name="楕円 39">
              <a:extLst>
                <a:ext uri="{FF2B5EF4-FFF2-40B4-BE49-F238E27FC236}">
                  <a16:creationId xmlns:a16="http://schemas.microsoft.com/office/drawing/2014/main" id="{2716A0EA-2B36-4610-B45E-D63557D7441F}"/>
                </a:ext>
              </a:extLst>
            </p:cNvPr>
            <p:cNvSpPr/>
            <p:nvPr/>
          </p:nvSpPr>
          <p:spPr>
            <a:xfrm>
              <a:off x="4773710" y="4152387"/>
              <a:ext cx="63999" cy="64466"/>
            </a:xfrm>
            <a:prstGeom prst="ellipse">
              <a:avLst/>
            </a:prstGeom>
            <a:solidFill>
              <a:srgbClr val="1E7BC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41" name="楕円 40">
              <a:extLst>
                <a:ext uri="{FF2B5EF4-FFF2-40B4-BE49-F238E27FC236}">
                  <a16:creationId xmlns:a16="http://schemas.microsoft.com/office/drawing/2014/main" id="{A2D26751-5AE3-438E-A6CF-33D06A3835B2}"/>
                </a:ext>
              </a:extLst>
            </p:cNvPr>
            <p:cNvSpPr/>
            <p:nvPr/>
          </p:nvSpPr>
          <p:spPr>
            <a:xfrm>
              <a:off x="4735784" y="4198308"/>
              <a:ext cx="63999" cy="64466"/>
            </a:xfrm>
            <a:prstGeom prst="ellipse">
              <a:avLst/>
            </a:prstGeom>
            <a:solidFill>
              <a:srgbClr val="00B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a:solidFill>
                  <a:prstClr val="black"/>
                </a:solidFill>
                <a:latin typeface="Meiryo UI" panose="020B0604030504040204" pitchFamily="50" charset="-128"/>
                <a:ea typeface="Meiryo UI" panose="020B0604030504040204" pitchFamily="50" charset="-128"/>
              </a:endParaRPr>
            </a:p>
          </p:txBody>
        </p:sp>
        <p:sp>
          <p:nvSpPr>
            <p:cNvPr id="42" name="楕円 41">
              <a:extLst>
                <a:ext uri="{FF2B5EF4-FFF2-40B4-BE49-F238E27FC236}">
                  <a16:creationId xmlns:a16="http://schemas.microsoft.com/office/drawing/2014/main" id="{569B719C-2DD1-4065-8440-1DD37C62A232}"/>
                </a:ext>
              </a:extLst>
            </p:cNvPr>
            <p:cNvSpPr/>
            <p:nvPr/>
          </p:nvSpPr>
          <p:spPr>
            <a:xfrm>
              <a:off x="4779591" y="4184620"/>
              <a:ext cx="63999" cy="64466"/>
            </a:xfrm>
            <a:prstGeom prst="ellipse">
              <a:avLst/>
            </a:prstGeom>
            <a:solidFill>
              <a:srgbClr val="FF81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a:solidFill>
                  <a:prstClr val="black"/>
                </a:solidFill>
                <a:latin typeface="Meiryo UI" panose="020B0604030504040204" pitchFamily="50" charset="-128"/>
                <a:ea typeface="Meiryo UI" panose="020B0604030504040204" pitchFamily="50" charset="-128"/>
              </a:endParaRPr>
            </a:p>
          </p:txBody>
        </p:sp>
        <p:sp>
          <p:nvSpPr>
            <p:cNvPr id="43" name="楕円 42">
              <a:extLst>
                <a:ext uri="{FF2B5EF4-FFF2-40B4-BE49-F238E27FC236}">
                  <a16:creationId xmlns:a16="http://schemas.microsoft.com/office/drawing/2014/main" id="{259E03FE-D497-4DA8-97C1-995113B7A96D}"/>
                </a:ext>
              </a:extLst>
            </p:cNvPr>
            <p:cNvSpPr/>
            <p:nvPr/>
          </p:nvSpPr>
          <p:spPr>
            <a:xfrm>
              <a:off x="4654688" y="4360529"/>
              <a:ext cx="63999" cy="64466"/>
            </a:xfrm>
            <a:prstGeom prst="ellipse">
              <a:avLst/>
            </a:prstGeom>
            <a:solidFill>
              <a:srgbClr val="00B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a:solidFill>
                  <a:prstClr val="black"/>
                </a:solidFill>
                <a:latin typeface="Meiryo UI" panose="020B0604030504040204" pitchFamily="50" charset="-128"/>
                <a:ea typeface="Meiryo UI" panose="020B0604030504040204" pitchFamily="50" charset="-128"/>
              </a:endParaRPr>
            </a:p>
          </p:txBody>
        </p:sp>
        <p:sp>
          <p:nvSpPr>
            <p:cNvPr id="44" name="楕円 43">
              <a:extLst>
                <a:ext uri="{FF2B5EF4-FFF2-40B4-BE49-F238E27FC236}">
                  <a16:creationId xmlns:a16="http://schemas.microsoft.com/office/drawing/2014/main" id="{9FEC4386-3833-4A0C-AD10-FCDC6A4F997B}"/>
                </a:ext>
              </a:extLst>
            </p:cNvPr>
            <p:cNvSpPr/>
            <p:nvPr/>
          </p:nvSpPr>
          <p:spPr>
            <a:xfrm>
              <a:off x="5211404" y="4117380"/>
              <a:ext cx="63999" cy="64466"/>
            </a:xfrm>
            <a:prstGeom prst="ellipse">
              <a:avLst/>
            </a:prstGeom>
            <a:solidFill>
              <a:srgbClr val="FF66C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45" name="楕円 44">
              <a:extLst>
                <a:ext uri="{FF2B5EF4-FFF2-40B4-BE49-F238E27FC236}">
                  <a16:creationId xmlns:a16="http://schemas.microsoft.com/office/drawing/2014/main" id="{41A655D7-DF99-4680-974D-E3C134AB666D}"/>
                </a:ext>
              </a:extLst>
            </p:cNvPr>
            <p:cNvSpPr/>
            <p:nvPr/>
          </p:nvSpPr>
          <p:spPr>
            <a:xfrm>
              <a:off x="5125930" y="4166902"/>
              <a:ext cx="63999" cy="64466"/>
            </a:xfrm>
            <a:prstGeom prst="ellipse">
              <a:avLst/>
            </a:prstGeom>
            <a:solidFill>
              <a:srgbClr val="FF81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a:solidFill>
                  <a:prstClr val="black"/>
                </a:solidFill>
                <a:latin typeface="Meiryo UI" panose="020B0604030504040204" pitchFamily="50" charset="-128"/>
                <a:ea typeface="Meiryo UI" panose="020B0604030504040204" pitchFamily="50" charset="-128"/>
              </a:endParaRPr>
            </a:p>
          </p:txBody>
        </p:sp>
        <p:sp>
          <p:nvSpPr>
            <p:cNvPr id="46" name="楕円 45">
              <a:extLst>
                <a:ext uri="{FF2B5EF4-FFF2-40B4-BE49-F238E27FC236}">
                  <a16:creationId xmlns:a16="http://schemas.microsoft.com/office/drawing/2014/main" id="{731D040E-20F0-4B00-AA83-E8FFB7D3B8B4}"/>
                </a:ext>
              </a:extLst>
            </p:cNvPr>
            <p:cNvSpPr/>
            <p:nvPr/>
          </p:nvSpPr>
          <p:spPr>
            <a:xfrm>
              <a:off x="5226343" y="4212258"/>
              <a:ext cx="63999" cy="64466"/>
            </a:xfrm>
            <a:prstGeom prst="ellipse">
              <a:avLst/>
            </a:prstGeom>
            <a:solidFill>
              <a:srgbClr val="8B5CD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47" name="楕円 46">
              <a:extLst>
                <a:ext uri="{FF2B5EF4-FFF2-40B4-BE49-F238E27FC236}">
                  <a16:creationId xmlns:a16="http://schemas.microsoft.com/office/drawing/2014/main" id="{574E5F89-9A4B-4EB4-8A2C-C38EC65BFFC5}"/>
                </a:ext>
              </a:extLst>
            </p:cNvPr>
            <p:cNvSpPr/>
            <p:nvPr/>
          </p:nvSpPr>
          <p:spPr>
            <a:xfrm>
              <a:off x="5148314" y="4407650"/>
              <a:ext cx="63999" cy="64466"/>
            </a:xfrm>
            <a:prstGeom prst="ellipse">
              <a:avLst/>
            </a:prstGeom>
            <a:solidFill>
              <a:srgbClr val="FF66C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48" name="楕円 47">
              <a:extLst>
                <a:ext uri="{FF2B5EF4-FFF2-40B4-BE49-F238E27FC236}">
                  <a16:creationId xmlns:a16="http://schemas.microsoft.com/office/drawing/2014/main" id="{59E5473D-D591-4600-9907-8C7947408698}"/>
                </a:ext>
              </a:extLst>
            </p:cNvPr>
            <p:cNvSpPr/>
            <p:nvPr/>
          </p:nvSpPr>
          <p:spPr>
            <a:xfrm>
              <a:off x="4948002" y="4302644"/>
              <a:ext cx="63999" cy="64466"/>
            </a:xfrm>
            <a:prstGeom prst="ellipse">
              <a:avLst/>
            </a:prstGeom>
            <a:solidFill>
              <a:srgbClr val="FF66C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49" name="楕円 48">
              <a:extLst>
                <a:ext uri="{FF2B5EF4-FFF2-40B4-BE49-F238E27FC236}">
                  <a16:creationId xmlns:a16="http://schemas.microsoft.com/office/drawing/2014/main" id="{AA2CB2FD-9329-4C16-8C12-9C47C15BB7CF}"/>
                </a:ext>
              </a:extLst>
            </p:cNvPr>
            <p:cNvSpPr/>
            <p:nvPr/>
          </p:nvSpPr>
          <p:spPr>
            <a:xfrm>
              <a:off x="4902236" y="4558945"/>
              <a:ext cx="63999" cy="64466"/>
            </a:xfrm>
            <a:prstGeom prst="ellipse">
              <a:avLst/>
            </a:prstGeom>
            <a:solidFill>
              <a:srgbClr val="FF66C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50" name="楕円 49">
              <a:extLst>
                <a:ext uri="{FF2B5EF4-FFF2-40B4-BE49-F238E27FC236}">
                  <a16:creationId xmlns:a16="http://schemas.microsoft.com/office/drawing/2014/main" id="{A09A84E0-C064-4732-ABD9-9248BD8A9982}"/>
                </a:ext>
              </a:extLst>
            </p:cNvPr>
            <p:cNvSpPr/>
            <p:nvPr/>
          </p:nvSpPr>
          <p:spPr>
            <a:xfrm>
              <a:off x="4820542" y="4570365"/>
              <a:ext cx="63999" cy="64466"/>
            </a:xfrm>
            <a:prstGeom prst="ellipse">
              <a:avLst/>
            </a:prstGeom>
            <a:solidFill>
              <a:srgbClr val="FF66C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51" name="楕円 50">
              <a:extLst>
                <a:ext uri="{FF2B5EF4-FFF2-40B4-BE49-F238E27FC236}">
                  <a16:creationId xmlns:a16="http://schemas.microsoft.com/office/drawing/2014/main" id="{BC88EECE-A111-4706-8CB7-1B593C032D95}"/>
                </a:ext>
              </a:extLst>
            </p:cNvPr>
            <p:cNvSpPr/>
            <p:nvPr/>
          </p:nvSpPr>
          <p:spPr>
            <a:xfrm>
              <a:off x="5001625" y="4526615"/>
              <a:ext cx="63999" cy="64466"/>
            </a:xfrm>
            <a:prstGeom prst="ellipse">
              <a:avLst/>
            </a:prstGeom>
            <a:solidFill>
              <a:srgbClr val="8B5CD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52" name="楕円 51">
              <a:extLst>
                <a:ext uri="{FF2B5EF4-FFF2-40B4-BE49-F238E27FC236}">
                  <a16:creationId xmlns:a16="http://schemas.microsoft.com/office/drawing/2014/main" id="{85DCA44F-48DD-4F87-95B7-92C7B18BA680}"/>
                </a:ext>
              </a:extLst>
            </p:cNvPr>
            <p:cNvSpPr/>
            <p:nvPr/>
          </p:nvSpPr>
          <p:spPr>
            <a:xfrm>
              <a:off x="5093927" y="4799871"/>
              <a:ext cx="63999" cy="64466"/>
            </a:xfrm>
            <a:prstGeom prst="ellipse">
              <a:avLst/>
            </a:prstGeom>
            <a:solidFill>
              <a:srgbClr val="1E7BC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53" name="楕円 52">
              <a:extLst>
                <a:ext uri="{FF2B5EF4-FFF2-40B4-BE49-F238E27FC236}">
                  <a16:creationId xmlns:a16="http://schemas.microsoft.com/office/drawing/2014/main" id="{2164F644-DD3D-4A6F-8ACA-0A5CBF6E3760}"/>
                </a:ext>
              </a:extLst>
            </p:cNvPr>
            <p:cNvSpPr/>
            <p:nvPr/>
          </p:nvSpPr>
          <p:spPr>
            <a:xfrm>
              <a:off x="5265715" y="4705818"/>
              <a:ext cx="63999" cy="64466"/>
            </a:xfrm>
            <a:prstGeom prst="ellipse">
              <a:avLst/>
            </a:prstGeom>
            <a:solidFill>
              <a:srgbClr val="1E7BC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54" name="楕円 53">
              <a:extLst>
                <a:ext uri="{FF2B5EF4-FFF2-40B4-BE49-F238E27FC236}">
                  <a16:creationId xmlns:a16="http://schemas.microsoft.com/office/drawing/2014/main" id="{441B0418-0BF7-44B7-8E7E-220477A113EA}"/>
                </a:ext>
              </a:extLst>
            </p:cNvPr>
            <p:cNvSpPr/>
            <p:nvPr/>
          </p:nvSpPr>
          <p:spPr>
            <a:xfrm>
              <a:off x="5159045" y="4777889"/>
              <a:ext cx="63999" cy="64466"/>
            </a:xfrm>
            <a:prstGeom prst="ellipse">
              <a:avLst/>
            </a:prstGeom>
            <a:solidFill>
              <a:srgbClr val="FF81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a:solidFill>
                  <a:prstClr val="black"/>
                </a:solidFill>
                <a:latin typeface="Meiryo UI" panose="020B0604030504040204" pitchFamily="50" charset="-128"/>
                <a:ea typeface="Meiryo UI" panose="020B0604030504040204" pitchFamily="50" charset="-128"/>
              </a:endParaRPr>
            </a:p>
          </p:txBody>
        </p:sp>
        <p:sp>
          <p:nvSpPr>
            <p:cNvPr id="55" name="楕円 54">
              <a:extLst>
                <a:ext uri="{FF2B5EF4-FFF2-40B4-BE49-F238E27FC236}">
                  <a16:creationId xmlns:a16="http://schemas.microsoft.com/office/drawing/2014/main" id="{F984F1A1-5B14-4B74-932A-BD4987461B55}"/>
                </a:ext>
              </a:extLst>
            </p:cNvPr>
            <p:cNvSpPr/>
            <p:nvPr/>
          </p:nvSpPr>
          <p:spPr>
            <a:xfrm>
              <a:off x="5369010" y="4654587"/>
              <a:ext cx="63999" cy="64466"/>
            </a:xfrm>
            <a:prstGeom prst="ellipse">
              <a:avLst/>
            </a:prstGeom>
            <a:solidFill>
              <a:srgbClr val="FF81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a:solidFill>
                  <a:prstClr val="black"/>
                </a:solidFill>
                <a:latin typeface="Meiryo UI" panose="020B0604030504040204" pitchFamily="50" charset="-128"/>
                <a:ea typeface="Meiryo UI" panose="020B0604030504040204" pitchFamily="50" charset="-128"/>
              </a:endParaRPr>
            </a:p>
          </p:txBody>
        </p:sp>
        <p:sp>
          <p:nvSpPr>
            <p:cNvPr id="56" name="楕円 55">
              <a:extLst>
                <a:ext uri="{FF2B5EF4-FFF2-40B4-BE49-F238E27FC236}">
                  <a16:creationId xmlns:a16="http://schemas.microsoft.com/office/drawing/2014/main" id="{56361AC1-DD96-49D8-8D0F-26FD77AA3989}"/>
                </a:ext>
              </a:extLst>
            </p:cNvPr>
            <p:cNvSpPr/>
            <p:nvPr/>
          </p:nvSpPr>
          <p:spPr>
            <a:xfrm>
              <a:off x="5347926" y="4617617"/>
              <a:ext cx="63999" cy="64466"/>
            </a:xfrm>
            <a:prstGeom prst="ellipse">
              <a:avLst/>
            </a:prstGeom>
            <a:solidFill>
              <a:srgbClr val="FF66C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57" name="楕円 56">
              <a:extLst>
                <a:ext uri="{FF2B5EF4-FFF2-40B4-BE49-F238E27FC236}">
                  <a16:creationId xmlns:a16="http://schemas.microsoft.com/office/drawing/2014/main" id="{F316B344-79AF-4941-9583-B1571C1F26D4}"/>
                </a:ext>
              </a:extLst>
            </p:cNvPr>
            <p:cNvSpPr/>
            <p:nvPr/>
          </p:nvSpPr>
          <p:spPr>
            <a:xfrm>
              <a:off x="5438368" y="4593931"/>
              <a:ext cx="63999" cy="64466"/>
            </a:xfrm>
            <a:prstGeom prst="ellipse">
              <a:avLst/>
            </a:prstGeom>
            <a:solidFill>
              <a:srgbClr val="8B5CD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58" name="楕円 57">
              <a:extLst>
                <a:ext uri="{FF2B5EF4-FFF2-40B4-BE49-F238E27FC236}">
                  <a16:creationId xmlns:a16="http://schemas.microsoft.com/office/drawing/2014/main" id="{63B70CC2-8E69-49CD-9C48-D80D51E35C2E}"/>
                </a:ext>
              </a:extLst>
            </p:cNvPr>
            <p:cNvSpPr/>
            <p:nvPr/>
          </p:nvSpPr>
          <p:spPr>
            <a:xfrm>
              <a:off x="4862770" y="4602142"/>
              <a:ext cx="63999" cy="64466"/>
            </a:xfrm>
            <a:prstGeom prst="ellipse">
              <a:avLst/>
            </a:prstGeom>
            <a:solidFill>
              <a:srgbClr val="FF66C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59" name="楕円 58">
              <a:extLst>
                <a:ext uri="{FF2B5EF4-FFF2-40B4-BE49-F238E27FC236}">
                  <a16:creationId xmlns:a16="http://schemas.microsoft.com/office/drawing/2014/main" id="{5E3F71D0-8351-4089-B7DF-3B03D12AB096}"/>
                </a:ext>
              </a:extLst>
            </p:cNvPr>
            <p:cNvSpPr/>
            <p:nvPr/>
          </p:nvSpPr>
          <p:spPr>
            <a:xfrm>
              <a:off x="4902236" y="4736681"/>
              <a:ext cx="63999" cy="64466"/>
            </a:xfrm>
            <a:prstGeom prst="ellipse">
              <a:avLst/>
            </a:prstGeom>
            <a:solidFill>
              <a:srgbClr val="FF66C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60" name="楕円 59">
              <a:extLst>
                <a:ext uri="{FF2B5EF4-FFF2-40B4-BE49-F238E27FC236}">
                  <a16:creationId xmlns:a16="http://schemas.microsoft.com/office/drawing/2014/main" id="{789C26BA-7CEA-480D-A5A3-784B8EBC6C1B}"/>
                </a:ext>
              </a:extLst>
            </p:cNvPr>
            <p:cNvSpPr/>
            <p:nvPr/>
          </p:nvSpPr>
          <p:spPr>
            <a:xfrm>
              <a:off x="4994033" y="4795693"/>
              <a:ext cx="63999" cy="64466"/>
            </a:xfrm>
            <a:prstGeom prst="ellipse">
              <a:avLst/>
            </a:prstGeom>
            <a:solidFill>
              <a:srgbClr val="00B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61" name="楕円 60">
              <a:extLst>
                <a:ext uri="{FF2B5EF4-FFF2-40B4-BE49-F238E27FC236}">
                  <a16:creationId xmlns:a16="http://schemas.microsoft.com/office/drawing/2014/main" id="{0F79589F-6CC2-45E8-BA27-3DCE07FE3EFA}"/>
                </a:ext>
              </a:extLst>
            </p:cNvPr>
            <p:cNvSpPr/>
            <p:nvPr/>
          </p:nvSpPr>
          <p:spPr>
            <a:xfrm>
              <a:off x="4862769" y="4644072"/>
              <a:ext cx="63999" cy="64466"/>
            </a:xfrm>
            <a:prstGeom prst="ellipse">
              <a:avLst/>
            </a:prstGeom>
            <a:solidFill>
              <a:srgbClr val="00B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a:solidFill>
                  <a:prstClr val="black"/>
                </a:solidFill>
                <a:latin typeface="Meiryo UI" panose="020B0604030504040204" pitchFamily="50" charset="-128"/>
                <a:ea typeface="Meiryo UI" panose="020B0604030504040204" pitchFamily="50" charset="-128"/>
              </a:endParaRPr>
            </a:p>
          </p:txBody>
        </p:sp>
        <p:sp>
          <p:nvSpPr>
            <p:cNvPr id="62" name="楕円 61">
              <a:extLst>
                <a:ext uri="{FF2B5EF4-FFF2-40B4-BE49-F238E27FC236}">
                  <a16:creationId xmlns:a16="http://schemas.microsoft.com/office/drawing/2014/main" id="{10CD1B63-CA88-49B7-9A5C-AA411C8EFE1E}"/>
                </a:ext>
              </a:extLst>
            </p:cNvPr>
            <p:cNvSpPr/>
            <p:nvPr/>
          </p:nvSpPr>
          <p:spPr>
            <a:xfrm>
              <a:off x="4944649" y="4683862"/>
              <a:ext cx="63999" cy="64466"/>
            </a:xfrm>
            <a:prstGeom prst="ellipse">
              <a:avLst/>
            </a:prstGeom>
            <a:solidFill>
              <a:srgbClr val="1E7BC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63" name="楕円 62">
              <a:extLst>
                <a:ext uri="{FF2B5EF4-FFF2-40B4-BE49-F238E27FC236}">
                  <a16:creationId xmlns:a16="http://schemas.microsoft.com/office/drawing/2014/main" id="{D8C7FF73-5BD4-440E-9648-8C5C1203CD6A}"/>
                </a:ext>
              </a:extLst>
            </p:cNvPr>
            <p:cNvSpPr/>
            <p:nvPr/>
          </p:nvSpPr>
          <p:spPr>
            <a:xfrm>
              <a:off x="4952116" y="4737495"/>
              <a:ext cx="63999" cy="64466"/>
            </a:xfrm>
            <a:prstGeom prst="ellipse">
              <a:avLst/>
            </a:prstGeom>
            <a:solidFill>
              <a:srgbClr val="FF81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a:solidFill>
                  <a:prstClr val="black"/>
                </a:solidFill>
                <a:latin typeface="Meiryo UI" panose="020B0604030504040204" pitchFamily="50" charset="-128"/>
                <a:ea typeface="Meiryo UI" panose="020B0604030504040204" pitchFamily="50" charset="-128"/>
              </a:endParaRPr>
            </a:p>
          </p:txBody>
        </p:sp>
        <p:sp>
          <p:nvSpPr>
            <p:cNvPr id="64" name="楕円 63">
              <a:extLst>
                <a:ext uri="{FF2B5EF4-FFF2-40B4-BE49-F238E27FC236}">
                  <a16:creationId xmlns:a16="http://schemas.microsoft.com/office/drawing/2014/main" id="{6C1AC6A6-86A3-4ABB-989B-C197A0AE8210}"/>
                </a:ext>
              </a:extLst>
            </p:cNvPr>
            <p:cNvSpPr/>
            <p:nvPr/>
          </p:nvSpPr>
          <p:spPr>
            <a:xfrm>
              <a:off x="4894497" y="4705818"/>
              <a:ext cx="63999" cy="64466"/>
            </a:xfrm>
            <a:prstGeom prst="ellipse">
              <a:avLst/>
            </a:prstGeom>
            <a:solidFill>
              <a:srgbClr val="8B5CD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65" name="楕円 64">
              <a:extLst>
                <a:ext uri="{FF2B5EF4-FFF2-40B4-BE49-F238E27FC236}">
                  <a16:creationId xmlns:a16="http://schemas.microsoft.com/office/drawing/2014/main" id="{CF4C5563-4814-4C6C-A79D-9C3803B51E6B}"/>
                </a:ext>
              </a:extLst>
            </p:cNvPr>
            <p:cNvSpPr/>
            <p:nvPr/>
          </p:nvSpPr>
          <p:spPr>
            <a:xfrm>
              <a:off x="5063428" y="4601485"/>
              <a:ext cx="63999" cy="64466"/>
            </a:xfrm>
            <a:prstGeom prst="ellipse">
              <a:avLst/>
            </a:prstGeom>
            <a:solidFill>
              <a:srgbClr val="8B5CD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66" name="楕円 65">
              <a:extLst>
                <a:ext uri="{FF2B5EF4-FFF2-40B4-BE49-F238E27FC236}">
                  <a16:creationId xmlns:a16="http://schemas.microsoft.com/office/drawing/2014/main" id="{5BBE964D-3209-4091-93FB-9E7172838348}"/>
                </a:ext>
              </a:extLst>
            </p:cNvPr>
            <p:cNvSpPr/>
            <p:nvPr/>
          </p:nvSpPr>
          <p:spPr>
            <a:xfrm>
              <a:off x="4762440" y="4649850"/>
              <a:ext cx="63999" cy="64466"/>
            </a:xfrm>
            <a:prstGeom prst="ellipse">
              <a:avLst/>
            </a:prstGeom>
            <a:solidFill>
              <a:srgbClr val="FF81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67" name="楕円 66">
              <a:extLst>
                <a:ext uri="{FF2B5EF4-FFF2-40B4-BE49-F238E27FC236}">
                  <a16:creationId xmlns:a16="http://schemas.microsoft.com/office/drawing/2014/main" id="{BAE68AFF-5ACE-4E05-A431-6DA995EAE0EA}"/>
                </a:ext>
              </a:extLst>
            </p:cNvPr>
            <p:cNvSpPr/>
            <p:nvPr/>
          </p:nvSpPr>
          <p:spPr>
            <a:xfrm>
              <a:off x="4817517" y="4941675"/>
              <a:ext cx="63999" cy="64466"/>
            </a:xfrm>
            <a:prstGeom prst="ellipse">
              <a:avLst/>
            </a:prstGeom>
            <a:solidFill>
              <a:srgbClr val="1E7BC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68" name="楕円 67">
              <a:extLst>
                <a:ext uri="{FF2B5EF4-FFF2-40B4-BE49-F238E27FC236}">
                  <a16:creationId xmlns:a16="http://schemas.microsoft.com/office/drawing/2014/main" id="{34EBDF87-1235-4D43-AB62-26A3E13B896B}"/>
                </a:ext>
              </a:extLst>
            </p:cNvPr>
            <p:cNvSpPr/>
            <p:nvPr/>
          </p:nvSpPr>
          <p:spPr>
            <a:xfrm>
              <a:off x="5708726" y="4160462"/>
              <a:ext cx="63999" cy="64466"/>
            </a:xfrm>
            <a:prstGeom prst="ellipse">
              <a:avLst/>
            </a:prstGeom>
            <a:solidFill>
              <a:srgbClr val="00B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69" name="楕円 68">
              <a:extLst>
                <a:ext uri="{FF2B5EF4-FFF2-40B4-BE49-F238E27FC236}">
                  <a16:creationId xmlns:a16="http://schemas.microsoft.com/office/drawing/2014/main" id="{E27CE06B-1ACD-4FEE-A997-E1F7D6D4E6B3}"/>
                </a:ext>
              </a:extLst>
            </p:cNvPr>
            <p:cNvSpPr/>
            <p:nvPr/>
          </p:nvSpPr>
          <p:spPr>
            <a:xfrm>
              <a:off x="5450031" y="4116519"/>
              <a:ext cx="63999" cy="64466"/>
            </a:xfrm>
            <a:prstGeom prst="ellipse">
              <a:avLst/>
            </a:prstGeom>
            <a:solidFill>
              <a:srgbClr val="00B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70" name="楕円 69">
              <a:extLst>
                <a:ext uri="{FF2B5EF4-FFF2-40B4-BE49-F238E27FC236}">
                  <a16:creationId xmlns:a16="http://schemas.microsoft.com/office/drawing/2014/main" id="{1DF3B35A-3C46-49AE-85FB-4579B9C81D0A}"/>
                </a:ext>
              </a:extLst>
            </p:cNvPr>
            <p:cNvSpPr/>
            <p:nvPr/>
          </p:nvSpPr>
          <p:spPr>
            <a:xfrm>
              <a:off x="5783089" y="4298477"/>
              <a:ext cx="63999" cy="64466"/>
            </a:xfrm>
            <a:prstGeom prst="ellipse">
              <a:avLst/>
            </a:prstGeom>
            <a:solidFill>
              <a:srgbClr val="1E7BC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71" name="楕円 70">
              <a:extLst>
                <a:ext uri="{FF2B5EF4-FFF2-40B4-BE49-F238E27FC236}">
                  <a16:creationId xmlns:a16="http://schemas.microsoft.com/office/drawing/2014/main" id="{01AD891E-061A-4E8A-91CE-81E13344A318}"/>
                </a:ext>
              </a:extLst>
            </p:cNvPr>
            <p:cNvSpPr/>
            <p:nvPr/>
          </p:nvSpPr>
          <p:spPr>
            <a:xfrm>
              <a:off x="5694044" y="4299828"/>
              <a:ext cx="63999" cy="64466"/>
            </a:xfrm>
            <a:prstGeom prst="ellipse">
              <a:avLst/>
            </a:prstGeom>
            <a:solidFill>
              <a:srgbClr val="FF66C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a:solidFill>
                  <a:prstClr val="black"/>
                </a:solidFill>
                <a:latin typeface="Meiryo UI" panose="020B0604030504040204" pitchFamily="50" charset="-128"/>
                <a:ea typeface="Meiryo UI" panose="020B0604030504040204" pitchFamily="50" charset="-128"/>
              </a:endParaRPr>
            </a:p>
          </p:txBody>
        </p:sp>
        <p:sp>
          <p:nvSpPr>
            <p:cNvPr id="72" name="楕円 71">
              <a:extLst>
                <a:ext uri="{FF2B5EF4-FFF2-40B4-BE49-F238E27FC236}">
                  <a16:creationId xmlns:a16="http://schemas.microsoft.com/office/drawing/2014/main" id="{851496ED-2B43-435B-80ED-01D50F3CA66B}"/>
                </a:ext>
              </a:extLst>
            </p:cNvPr>
            <p:cNvSpPr/>
            <p:nvPr/>
          </p:nvSpPr>
          <p:spPr>
            <a:xfrm>
              <a:off x="5746100" y="4411089"/>
              <a:ext cx="63999" cy="64466"/>
            </a:xfrm>
            <a:prstGeom prst="ellipse">
              <a:avLst/>
            </a:prstGeom>
            <a:solidFill>
              <a:srgbClr val="8B5CD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73" name="楕円 72">
              <a:extLst>
                <a:ext uri="{FF2B5EF4-FFF2-40B4-BE49-F238E27FC236}">
                  <a16:creationId xmlns:a16="http://schemas.microsoft.com/office/drawing/2014/main" id="{A89886C9-567F-4199-A455-3C0922D2D756}"/>
                </a:ext>
              </a:extLst>
            </p:cNvPr>
            <p:cNvSpPr/>
            <p:nvPr/>
          </p:nvSpPr>
          <p:spPr>
            <a:xfrm>
              <a:off x="5779658" y="4539244"/>
              <a:ext cx="63999" cy="64466"/>
            </a:xfrm>
            <a:prstGeom prst="ellipse">
              <a:avLst/>
            </a:prstGeom>
            <a:solidFill>
              <a:srgbClr val="FF66C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a:solidFill>
                  <a:prstClr val="black"/>
                </a:solidFill>
                <a:latin typeface="Meiryo UI" panose="020B0604030504040204" pitchFamily="50" charset="-128"/>
                <a:ea typeface="Meiryo UI" panose="020B0604030504040204" pitchFamily="50" charset="-128"/>
              </a:endParaRPr>
            </a:p>
          </p:txBody>
        </p:sp>
        <p:sp>
          <p:nvSpPr>
            <p:cNvPr id="74" name="楕円 73">
              <a:extLst>
                <a:ext uri="{FF2B5EF4-FFF2-40B4-BE49-F238E27FC236}">
                  <a16:creationId xmlns:a16="http://schemas.microsoft.com/office/drawing/2014/main" id="{C3FA1DCA-925B-4E29-BEC9-D29A68A572FF}"/>
                </a:ext>
              </a:extLst>
            </p:cNvPr>
            <p:cNvSpPr/>
            <p:nvPr/>
          </p:nvSpPr>
          <p:spPr>
            <a:xfrm>
              <a:off x="5563085" y="4375417"/>
              <a:ext cx="63999" cy="64466"/>
            </a:xfrm>
            <a:prstGeom prst="ellipse">
              <a:avLst/>
            </a:prstGeom>
            <a:solidFill>
              <a:srgbClr val="8B5CD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75" name="楕円 74">
              <a:extLst>
                <a:ext uri="{FF2B5EF4-FFF2-40B4-BE49-F238E27FC236}">
                  <a16:creationId xmlns:a16="http://schemas.microsoft.com/office/drawing/2014/main" id="{AE3B6C9D-2241-4DF2-A7AF-FCBC3201B0C3}"/>
                </a:ext>
              </a:extLst>
            </p:cNvPr>
            <p:cNvSpPr/>
            <p:nvPr/>
          </p:nvSpPr>
          <p:spPr>
            <a:xfrm>
              <a:off x="5635114" y="4401254"/>
              <a:ext cx="63999" cy="64466"/>
            </a:xfrm>
            <a:prstGeom prst="ellipse">
              <a:avLst/>
            </a:prstGeom>
            <a:solidFill>
              <a:srgbClr val="8B5CD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76" name="楕円 75">
              <a:extLst>
                <a:ext uri="{FF2B5EF4-FFF2-40B4-BE49-F238E27FC236}">
                  <a16:creationId xmlns:a16="http://schemas.microsoft.com/office/drawing/2014/main" id="{5B5D0A5C-A80C-4B8F-8F57-F965AA9CDF03}"/>
                </a:ext>
              </a:extLst>
            </p:cNvPr>
            <p:cNvSpPr/>
            <p:nvPr/>
          </p:nvSpPr>
          <p:spPr>
            <a:xfrm>
              <a:off x="5625210" y="4371411"/>
              <a:ext cx="63999" cy="64466"/>
            </a:xfrm>
            <a:prstGeom prst="ellipse">
              <a:avLst/>
            </a:prstGeom>
            <a:solidFill>
              <a:srgbClr val="00B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77" name="楕円 76">
              <a:extLst>
                <a:ext uri="{FF2B5EF4-FFF2-40B4-BE49-F238E27FC236}">
                  <a16:creationId xmlns:a16="http://schemas.microsoft.com/office/drawing/2014/main" id="{C16E274D-CB85-4952-9569-BD9A975059A9}"/>
                </a:ext>
              </a:extLst>
            </p:cNvPr>
            <p:cNvSpPr/>
            <p:nvPr/>
          </p:nvSpPr>
          <p:spPr>
            <a:xfrm>
              <a:off x="5652125" y="4343184"/>
              <a:ext cx="63999" cy="64466"/>
            </a:xfrm>
            <a:prstGeom prst="ellipse">
              <a:avLst/>
            </a:prstGeom>
            <a:solidFill>
              <a:srgbClr val="FF81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a:solidFill>
                  <a:prstClr val="black"/>
                </a:solidFill>
                <a:latin typeface="Meiryo UI" panose="020B0604030504040204" pitchFamily="50" charset="-128"/>
                <a:ea typeface="Meiryo UI" panose="020B0604030504040204" pitchFamily="50" charset="-128"/>
              </a:endParaRPr>
            </a:p>
          </p:txBody>
        </p:sp>
        <p:sp>
          <p:nvSpPr>
            <p:cNvPr id="78" name="楕円 77">
              <a:extLst>
                <a:ext uri="{FF2B5EF4-FFF2-40B4-BE49-F238E27FC236}">
                  <a16:creationId xmlns:a16="http://schemas.microsoft.com/office/drawing/2014/main" id="{B4743ED6-79B0-4560-869F-44C6B8148511}"/>
                </a:ext>
              </a:extLst>
            </p:cNvPr>
            <p:cNvSpPr/>
            <p:nvPr/>
          </p:nvSpPr>
          <p:spPr>
            <a:xfrm>
              <a:off x="5680553" y="4476883"/>
              <a:ext cx="63999" cy="64466"/>
            </a:xfrm>
            <a:prstGeom prst="ellipse">
              <a:avLst/>
            </a:prstGeom>
            <a:solidFill>
              <a:srgbClr val="FF66C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a:solidFill>
                  <a:prstClr val="black"/>
                </a:solidFill>
                <a:latin typeface="Meiryo UI" panose="020B0604030504040204" pitchFamily="50" charset="-128"/>
                <a:ea typeface="Meiryo UI" panose="020B0604030504040204" pitchFamily="50" charset="-128"/>
              </a:endParaRPr>
            </a:p>
          </p:txBody>
        </p:sp>
        <p:sp>
          <p:nvSpPr>
            <p:cNvPr id="79" name="楕円 78">
              <a:extLst>
                <a:ext uri="{FF2B5EF4-FFF2-40B4-BE49-F238E27FC236}">
                  <a16:creationId xmlns:a16="http://schemas.microsoft.com/office/drawing/2014/main" id="{6F831D34-BFE0-4B58-88C5-47594204F47F}"/>
                </a:ext>
              </a:extLst>
            </p:cNvPr>
            <p:cNvSpPr/>
            <p:nvPr/>
          </p:nvSpPr>
          <p:spPr>
            <a:xfrm>
              <a:off x="5732929" y="4480198"/>
              <a:ext cx="63999" cy="64466"/>
            </a:xfrm>
            <a:prstGeom prst="ellipse">
              <a:avLst/>
            </a:prstGeom>
            <a:solidFill>
              <a:srgbClr val="FF66C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a:solidFill>
                  <a:prstClr val="black"/>
                </a:solidFill>
                <a:latin typeface="Meiryo UI" panose="020B0604030504040204" pitchFamily="50" charset="-128"/>
                <a:ea typeface="Meiryo UI" panose="020B0604030504040204" pitchFamily="50" charset="-128"/>
              </a:endParaRPr>
            </a:p>
          </p:txBody>
        </p:sp>
        <p:sp>
          <p:nvSpPr>
            <p:cNvPr id="80" name="楕円 79">
              <a:extLst>
                <a:ext uri="{FF2B5EF4-FFF2-40B4-BE49-F238E27FC236}">
                  <a16:creationId xmlns:a16="http://schemas.microsoft.com/office/drawing/2014/main" id="{35502510-D6AF-4812-B308-275B5299D955}"/>
                </a:ext>
              </a:extLst>
            </p:cNvPr>
            <p:cNvSpPr/>
            <p:nvPr/>
          </p:nvSpPr>
          <p:spPr>
            <a:xfrm>
              <a:off x="5654254" y="4466622"/>
              <a:ext cx="63999" cy="64466"/>
            </a:xfrm>
            <a:prstGeom prst="ellipse">
              <a:avLst/>
            </a:prstGeom>
            <a:solidFill>
              <a:srgbClr val="FF81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a:solidFill>
                  <a:prstClr val="black"/>
                </a:solidFill>
                <a:latin typeface="Meiryo UI" panose="020B0604030504040204" pitchFamily="50" charset="-128"/>
                <a:ea typeface="Meiryo UI" panose="020B0604030504040204" pitchFamily="50" charset="-128"/>
              </a:endParaRPr>
            </a:p>
          </p:txBody>
        </p:sp>
        <p:sp>
          <p:nvSpPr>
            <p:cNvPr id="81" name="楕円 80">
              <a:extLst>
                <a:ext uri="{FF2B5EF4-FFF2-40B4-BE49-F238E27FC236}">
                  <a16:creationId xmlns:a16="http://schemas.microsoft.com/office/drawing/2014/main" id="{D3534CA1-F4C4-4204-8BB4-72AB0D2BE54D}"/>
                </a:ext>
              </a:extLst>
            </p:cNvPr>
            <p:cNvSpPr/>
            <p:nvPr/>
          </p:nvSpPr>
          <p:spPr>
            <a:xfrm>
              <a:off x="5559073" y="4464104"/>
              <a:ext cx="63999" cy="64466"/>
            </a:xfrm>
            <a:prstGeom prst="ellipse">
              <a:avLst/>
            </a:prstGeom>
            <a:solidFill>
              <a:srgbClr val="00B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82" name="楕円 81">
              <a:extLst>
                <a:ext uri="{FF2B5EF4-FFF2-40B4-BE49-F238E27FC236}">
                  <a16:creationId xmlns:a16="http://schemas.microsoft.com/office/drawing/2014/main" id="{72DA485B-C176-47C6-9B89-ADE1402D91BE}"/>
                </a:ext>
              </a:extLst>
            </p:cNvPr>
            <p:cNvSpPr/>
            <p:nvPr/>
          </p:nvSpPr>
          <p:spPr>
            <a:xfrm>
              <a:off x="5644615" y="4444857"/>
              <a:ext cx="63999" cy="64466"/>
            </a:xfrm>
            <a:prstGeom prst="ellipse">
              <a:avLst/>
            </a:prstGeom>
            <a:solidFill>
              <a:srgbClr val="8B5CD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83" name="楕円 82">
              <a:extLst>
                <a:ext uri="{FF2B5EF4-FFF2-40B4-BE49-F238E27FC236}">
                  <a16:creationId xmlns:a16="http://schemas.microsoft.com/office/drawing/2014/main" id="{45F4F4C9-3A34-40DA-A27D-45ACD1485263}"/>
                </a:ext>
              </a:extLst>
            </p:cNvPr>
            <p:cNvSpPr/>
            <p:nvPr/>
          </p:nvSpPr>
          <p:spPr>
            <a:xfrm>
              <a:off x="5681214" y="4422612"/>
              <a:ext cx="63999" cy="64466"/>
            </a:xfrm>
            <a:prstGeom prst="ellipse">
              <a:avLst/>
            </a:prstGeom>
            <a:solidFill>
              <a:srgbClr val="8B5CD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84" name="楕円 83">
              <a:extLst>
                <a:ext uri="{FF2B5EF4-FFF2-40B4-BE49-F238E27FC236}">
                  <a16:creationId xmlns:a16="http://schemas.microsoft.com/office/drawing/2014/main" id="{66A85E13-2207-427F-BAD6-274CCA756E7C}"/>
                </a:ext>
              </a:extLst>
            </p:cNvPr>
            <p:cNvSpPr/>
            <p:nvPr/>
          </p:nvSpPr>
          <p:spPr>
            <a:xfrm>
              <a:off x="5552348" y="4507011"/>
              <a:ext cx="63999" cy="64466"/>
            </a:xfrm>
            <a:prstGeom prst="ellipse">
              <a:avLst/>
            </a:prstGeom>
            <a:solidFill>
              <a:srgbClr val="FF81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a:solidFill>
                  <a:prstClr val="black"/>
                </a:solidFill>
                <a:latin typeface="Meiryo UI" panose="020B0604030504040204" pitchFamily="50" charset="-128"/>
                <a:ea typeface="Meiryo UI" panose="020B0604030504040204" pitchFamily="50" charset="-128"/>
              </a:endParaRPr>
            </a:p>
          </p:txBody>
        </p:sp>
        <p:sp>
          <p:nvSpPr>
            <p:cNvPr id="85" name="楕円 84">
              <a:extLst>
                <a:ext uri="{FF2B5EF4-FFF2-40B4-BE49-F238E27FC236}">
                  <a16:creationId xmlns:a16="http://schemas.microsoft.com/office/drawing/2014/main" id="{01EC7A48-AE02-4A15-989E-D9AA6C4DF0FD}"/>
                </a:ext>
              </a:extLst>
            </p:cNvPr>
            <p:cNvSpPr/>
            <p:nvPr/>
          </p:nvSpPr>
          <p:spPr>
            <a:xfrm>
              <a:off x="5607841" y="4593958"/>
              <a:ext cx="63999" cy="64466"/>
            </a:xfrm>
            <a:prstGeom prst="ellipse">
              <a:avLst/>
            </a:prstGeom>
            <a:solidFill>
              <a:srgbClr val="1E7BC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86" name="楕円 85">
              <a:extLst>
                <a:ext uri="{FF2B5EF4-FFF2-40B4-BE49-F238E27FC236}">
                  <a16:creationId xmlns:a16="http://schemas.microsoft.com/office/drawing/2014/main" id="{E010275B-2343-44EF-9791-237104940380}"/>
                </a:ext>
              </a:extLst>
            </p:cNvPr>
            <p:cNvSpPr/>
            <p:nvPr/>
          </p:nvSpPr>
          <p:spPr>
            <a:xfrm>
              <a:off x="5634497" y="4560855"/>
              <a:ext cx="63999" cy="64466"/>
            </a:xfrm>
            <a:prstGeom prst="ellipse">
              <a:avLst/>
            </a:prstGeom>
            <a:solidFill>
              <a:srgbClr val="1E7BC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87" name="楕円 86">
              <a:extLst>
                <a:ext uri="{FF2B5EF4-FFF2-40B4-BE49-F238E27FC236}">
                  <a16:creationId xmlns:a16="http://schemas.microsoft.com/office/drawing/2014/main" id="{51B01806-F22B-41CC-934B-51D8F4381938}"/>
                </a:ext>
              </a:extLst>
            </p:cNvPr>
            <p:cNvSpPr/>
            <p:nvPr/>
          </p:nvSpPr>
          <p:spPr>
            <a:xfrm>
              <a:off x="5524979" y="4611571"/>
              <a:ext cx="63999" cy="64466"/>
            </a:xfrm>
            <a:prstGeom prst="ellipse">
              <a:avLst/>
            </a:prstGeom>
            <a:solidFill>
              <a:srgbClr val="00B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88" name="楕円 87">
              <a:extLst>
                <a:ext uri="{FF2B5EF4-FFF2-40B4-BE49-F238E27FC236}">
                  <a16:creationId xmlns:a16="http://schemas.microsoft.com/office/drawing/2014/main" id="{ECF36699-AB01-498C-B931-6D90324C8CAC}"/>
                </a:ext>
              </a:extLst>
            </p:cNvPr>
            <p:cNvSpPr/>
            <p:nvPr/>
          </p:nvSpPr>
          <p:spPr>
            <a:xfrm>
              <a:off x="5652440" y="4522837"/>
              <a:ext cx="63999" cy="64466"/>
            </a:xfrm>
            <a:prstGeom prst="ellipse">
              <a:avLst/>
            </a:prstGeom>
            <a:solidFill>
              <a:srgbClr val="00B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89" name="楕円 88">
              <a:extLst>
                <a:ext uri="{FF2B5EF4-FFF2-40B4-BE49-F238E27FC236}">
                  <a16:creationId xmlns:a16="http://schemas.microsoft.com/office/drawing/2014/main" id="{E68732C3-6EE2-4A3E-A71C-E5AC852DEE27}"/>
                </a:ext>
              </a:extLst>
            </p:cNvPr>
            <p:cNvSpPr/>
            <p:nvPr/>
          </p:nvSpPr>
          <p:spPr>
            <a:xfrm>
              <a:off x="5514831" y="4576184"/>
              <a:ext cx="63999" cy="64466"/>
            </a:xfrm>
            <a:prstGeom prst="ellipse">
              <a:avLst/>
            </a:prstGeom>
            <a:solidFill>
              <a:srgbClr val="FF66C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a:solidFill>
                  <a:prstClr val="black"/>
                </a:solidFill>
                <a:latin typeface="Meiryo UI" panose="020B0604030504040204" pitchFamily="50" charset="-128"/>
                <a:ea typeface="Meiryo UI" panose="020B0604030504040204" pitchFamily="50" charset="-128"/>
              </a:endParaRPr>
            </a:p>
          </p:txBody>
        </p:sp>
        <p:sp>
          <p:nvSpPr>
            <p:cNvPr id="90" name="楕円 89">
              <a:extLst>
                <a:ext uri="{FF2B5EF4-FFF2-40B4-BE49-F238E27FC236}">
                  <a16:creationId xmlns:a16="http://schemas.microsoft.com/office/drawing/2014/main" id="{17BFE99F-E31E-4C7F-B727-39A4DD3ACA71}"/>
                </a:ext>
              </a:extLst>
            </p:cNvPr>
            <p:cNvSpPr/>
            <p:nvPr/>
          </p:nvSpPr>
          <p:spPr>
            <a:xfrm>
              <a:off x="4623025" y="4693387"/>
              <a:ext cx="63999" cy="64466"/>
            </a:xfrm>
            <a:prstGeom prst="ellipse">
              <a:avLst/>
            </a:prstGeom>
            <a:solidFill>
              <a:srgbClr val="FF81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91" name="楕円 90">
              <a:extLst>
                <a:ext uri="{FF2B5EF4-FFF2-40B4-BE49-F238E27FC236}">
                  <a16:creationId xmlns:a16="http://schemas.microsoft.com/office/drawing/2014/main" id="{04418F81-F9E9-4461-B3A4-94CB9991C327}"/>
                </a:ext>
              </a:extLst>
            </p:cNvPr>
            <p:cNvSpPr/>
            <p:nvPr/>
          </p:nvSpPr>
          <p:spPr>
            <a:xfrm>
              <a:off x="4473373" y="4689778"/>
              <a:ext cx="63999" cy="64466"/>
            </a:xfrm>
            <a:prstGeom prst="ellipse">
              <a:avLst/>
            </a:prstGeom>
            <a:solidFill>
              <a:srgbClr val="FF81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92" name="楕円 91">
              <a:extLst>
                <a:ext uri="{FF2B5EF4-FFF2-40B4-BE49-F238E27FC236}">
                  <a16:creationId xmlns:a16="http://schemas.microsoft.com/office/drawing/2014/main" id="{CB6330BB-047D-4E44-8B10-325A4A62FF32}"/>
                </a:ext>
              </a:extLst>
            </p:cNvPr>
            <p:cNvSpPr/>
            <p:nvPr/>
          </p:nvSpPr>
          <p:spPr>
            <a:xfrm>
              <a:off x="4336389" y="4487078"/>
              <a:ext cx="63999" cy="64466"/>
            </a:xfrm>
            <a:prstGeom prst="ellipse">
              <a:avLst/>
            </a:prstGeom>
            <a:solidFill>
              <a:srgbClr val="FF66C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93" name="楕円 92">
              <a:extLst>
                <a:ext uri="{FF2B5EF4-FFF2-40B4-BE49-F238E27FC236}">
                  <a16:creationId xmlns:a16="http://schemas.microsoft.com/office/drawing/2014/main" id="{99D7C26E-9F16-4702-83D8-F64D6F9112B1}"/>
                </a:ext>
              </a:extLst>
            </p:cNvPr>
            <p:cNvSpPr/>
            <p:nvPr/>
          </p:nvSpPr>
          <p:spPr>
            <a:xfrm>
              <a:off x="4534815" y="4692997"/>
              <a:ext cx="63999" cy="64466"/>
            </a:xfrm>
            <a:prstGeom prst="ellipse">
              <a:avLst/>
            </a:prstGeom>
            <a:solidFill>
              <a:srgbClr val="FF66C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94" name="楕円 93">
              <a:extLst>
                <a:ext uri="{FF2B5EF4-FFF2-40B4-BE49-F238E27FC236}">
                  <a16:creationId xmlns:a16="http://schemas.microsoft.com/office/drawing/2014/main" id="{20C0DDC8-97ED-4D8D-934F-95549167D2EC}"/>
                </a:ext>
              </a:extLst>
            </p:cNvPr>
            <p:cNvSpPr/>
            <p:nvPr/>
          </p:nvSpPr>
          <p:spPr>
            <a:xfrm>
              <a:off x="4415117" y="4536287"/>
              <a:ext cx="63999" cy="64466"/>
            </a:xfrm>
            <a:prstGeom prst="ellipse">
              <a:avLst/>
            </a:prstGeom>
            <a:solidFill>
              <a:srgbClr val="00B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a:solidFill>
                  <a:prstClr val="black"/>
                </a:solidFill>
                <a:latin typeface="Meiryo UI" panose="020B0604030504040204" pitchFamily="50" charset="-128"/>
                <a:ea typeface="Meiryo UI" panose="020B0604030504040204" pitchFamily="50" charset="-128"/>
              </a:endParaRPr>
            </a:p>
          </p:txBody>
        </p:sp>
        <p:sp>
          <p:nvSpPr>
            <p:cNvPr id="95" name="楕円 94">
              <a:extLst>
                <a:ext uri="{FF2B5EF4-FFF2-40B4-BE49-F238E27FC236}">
                  <a16:creationId xmlns:a16="http://schemas.microsoft.com/office/drawing/2014/main" id="{69EF3A82-AB8C-4E13-8480-4B624D6BC3BF}"/>
                </a:ext>
              </a:extLst>
            </p:cNvPr>
            <p:cNvSpPr/>
            <p:nvPr/>
          </p:nvSpPr>
          <p:spPr>
            <a:xfrm>
              <a:off x="4280335" y="4682083"/>
              <a:ext cx="63999" cy="64466"/>
            </a:xfrm>
            <a:prstGeom prst="ellipse">
              <a:avLst/>
            </a:prstGeom>
            <a:solidFill>
              <a:srgbClr val="8B5CD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96" name="楕円 95">
              <a:extLst>
                <a:ext uri="{FF2B5EF4-FFF2-40B4-BE49-F238E27FC236}">
                  <a16:creationId xmlns:a16="http://schemas.microsoft.com/office/drawing/2014/main" id="{FA762F57-97D1-4039-9B1A-4CFA42F66BF7}"/>
                </a:ext>
              </a:extLst>
            </p:cNvPr>
            <p:cNvSpPr/>
            <p:nvPr/>
          </p:nvSpPr>
          <p:spPr>
            <a:xfrm>
              <a:off x="4254128" y="4726176"/>
              <a:ext cx="63999" cy="64466"/>
            </a:xfrm>
            <a:prstGeom prst="ellipse">
              <a:avLst/>
            </a:prstGeom>
            <a:solidFill>
              <a:srgbClr val="8B5CD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97" name="楕円 96">
              <a:extLst>
                <a:ext uri="{FF2B5EF4-FFF2-40B4-BE49-F238E27FC236}">
                  <a16:creationId xmlns:a16="http://schemas.microsoft.com/office/drawing/2014/main" id="{51B0775D-AF47-4A18-ABCF-C35F2F8210BD}"/>
                </a:ext>
              </a:extLst>
            </p:cNvPr>
            <p:cNvSpPr/>
            <p:nvPr/>
          </p:nvSpPr>
          <p:spPr>
            <a:xfrm>
              <a:off x="4308159" y="4713272"/>
              <a:ext cx="63999" cy="64466"/>
            </a:xfrm>
            <a:prstGeom prst="ellipse">
              <a:avLst/>
            </a:prstGeom>
            <a:solidFill>
              <a:srgbClr val="FF66C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98" name="楕円 97">
              <a:extLst>
                <a:ext uri="{FF2B5EF4-FFF2-40B4-BE49-F238E27FC236}">
                  <a16:creationId xmlns:a16="http://schemas.microsoft.com/office/drawing/2014/main" id="{324FFE77-84EA-4FE7-BCFB-3A575081FE5F}"/>
                </a:ext>
              </a:extLst>
            </p:cNvPr>
            <p:cNvSpPr/>
            <p:nvPr/>
          </p:nvSpPr>
          <p:spPr>
            <a:xfrm>
              <a:off x="4211802" y="4770269"/>
              <a:ext cx="63999" cy="64466"/>
            </a:xfrm>
            <a:prstGeom prst="ellipse">
              <a:avLst/>
            </a:prstGeom>
            <a:solidFill>
              <a:srgbClr val="FF66C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99" name="楕円 98">
              <a:extLst>
                <a:ext uri="{FF2B5EF4-FFF2-40B4-BE49-F238E27FC236}">
                  <a16:creationId xmlns:a16="http://schemas.microsoft.com/office/drawing/2014/main" id="{E716575E-1214-4C02-8140-AC94F4602689}"/>
                </a:ext>
              </a:extLst>
            </p:cNvPr>
            <p:cNvSpPr/>
            <p:nvPr/>
          </p:nvSpPr>
          <p:spPr>
            <a:xfrm>
              <a:off x="4293750" y="4818950"/>
              <a:ext cx="63999" cy="64466"/>
            </a:xfrm>
            <a:prstGeom prst="ellipse">
              <a:avLst/>
            </a:prstGeom>
            <a:solidFill>
              <a:srgbClr val="FF81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00" name="楕円 99">
              <a:extLst>
                <a:ext uri="{FF2B5EF4-FFF2-40B4-BE49-F238E27FC236}">
                  <a16:creationId xmlns:a16="http://schemas.microsoft.com/office/drawing/2014/main" id="{A050B8D2-09AC-4191-88A1-D03DB30908B0}"/>
                </a:ext>
              </a:extLst>
            </p:cNvPr>
            <p:cNvSpPr/>
            <p:nvPr/>
          </p:nvSpPr>
          <p:spPr>
            <a:xfrm>
              <a:off x="4480321" y="4870090"/>
              <a:ext cx="63999" cy="64466"/>
            </a:xfrm>
            <a:prstGeom prst="ellipse">
              <a:avLst/>
            </a:prstGeom>
            <a:solidFill>
              <a:srgbClr val="FF81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01" name="楕円 100">
              <a:extLst>
                <a:ext uri="{FF2B5EF4-FFF2-40B4-BE49-F238E27FC236}">
                  <a16:creationId xmlns:a16="http://schemas.microsoft.com/office/drawing/2014/main" id="{3B059798-36BC-490E-A6FC-1B0D61199A88}"/>
                </a:ext>
              </a:extLst>
            </p:cNvPr>
            <p:cNvSpPr/>
            <p:nvPr/>
          </p:nvSpPr>
          <p:spPr>
            <a:xfrm>
              <a:off x="4460784" y="4805288"/>
              <a:ext cx="63999" cy="64466"/>
            </a:xfrm>
            <a:prstGeom prst="ellipse">
              <a:avLst/>
            </a:prstGeom>
            <a:solidFill>
              <a:srgbClr val="FF81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02" name="楕円 101">
              <a:extLst>
                <a:ext uri="{FF2B5EF4-FFF2-40B4-BE49-F238E27FC236}">
                  <a16:creationId xmlns:a16="http://schemas.microsoft.com/office/drawing/2014/main" id="{58DFC648-D613-4BAF-A3B5-BAA8228BDB2A}"/>
                </a:ext>
              </a:extLst>
            </p:cNvPr>
            <p:cNvSpPr/>
            <p:nvPr/>
          </p:nvSpPr>
          <p:spPr>
            <a:xfrm>
              <a:off x="4446885" y="4775994"/>
              <a:ext cx="63999" cy="64466"/>
            </a:xfrm>
            <a:prstGeom prst="ellipse">
              <a:avLst/>
            </a:prstGeom>
            <a:solidFill>
              <a:srgbClr val="FF81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03" name="楕円 102">
              <a:extLst>
                <a:ext uri="{FF2B5EF4-FFF2-40B4-BE49-F238E27FC236}">
                  <a16:creationId xmlns:a16="http://schemas.microsoft.com/office/drawing/2014/main" id="{42A88427-7363-4BA8-BECA-4C3F9B1AE27C}"/>
                </a:ext>
              </a:extLst>
            </p:cNvPr>
            <p:cNvSpPr/>
            <p:nvPr/>
          </p:nvSpPr>
          <p:spPr>
            <a:xfrm>
              <a:off x="4454008" y="4843400"/>
              <a:ext cx="63999" cy="64466"/>
            </a:xfrm>
            <a:prstGeom prst="ellipse">
              <a:avLst/>
            </a:prstGeom>
            <a:solidFill>
              <a:srgbClr val="1E7BC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04" name="楕円 103">
              <a:extLst>
                <a:ext uri="{FF2B5EF4-FFF2-40B4-BE49-F238E27FC236}">
                  <a16:creationId xmlns:a16="http://schemas.microsoft.com/office/drawing/2014/main" id="{ED45AC8A-14A8-407F-867D-CE7772F31EDD}"/>
                </a:ext>
              </a:extLst>
            </p:cNvPr>
            <p:cNvSpPr/>
            <p:nvPr/>
          </p:nvSpPr>
          <p:spPr>
            <a:xfrm>
              <a:off x="4426227" y="4702159"/>
              <a:ext cx="63999" cy="64466"/>
            </a:xfrm>
            <a:prstGeom prst="ellipse">
              <a:avLst/>
            </a:prstGeom>
            <a:solidFill>
              <a:srgbClr val="FF66C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05" name="楕円 104">
              <a:extLst>
                <a:ext uri="{FF2B5EF4-FFF2-40B4-BE49-F238E27FC236}">
                  <a16:creationId xmlns:a16="http://schemas.microsoft.com/office/drawing/2014/main" id="{5B7F4C5C-2315-49CD-A08F-F3E661D04A65}"/>
                </a:ext>
              </a:extLst>
            </p:cNvPr>
            <p:cNvSpPr/>
            <p:nvPr/>
          </p:nvSpPr>
          <p:spPr>
            <a:xfrm>
              <a:off x="4394369" y="4924713"/>
              <a:ext cx="63999" cy="64466"/>
            </a:xfrm>
            <a:prstGeom prst="ellipse">
              <a:avLst/>
            </a:prstGeom>
            <a:solidFill>
              <a:srgbClr val="8B5CD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06" name="楕円 105">
              <a:extLst>
                <a:ext uri="{FF2B5EF4-FFF2-40B4-BE49-F238E27FC236}">
                  <a16:creationId xmlns:a16="http://schemas.microsoft.com/office/drawing/2014/main" id="{4E750BA8-F617-40AE-84A9-5DBD4E7F4C75}"/>
                </a:ext>
              </a:extLst>
            </p:cNvPr>
            <p:cNvSpPr/>
            <p:nvPr/>
          </p:nvSpPr>
          <p:spPr>
            <a:xfrm>
              <a:off x="4534815" y="5054005"/>
              <a:ext cx="63999" cy="64466"/>
            </a:xfrm>
            <a:prstGeom prst="ellipse">
              <a:avLst/>
            </a:prstGeom>
            <a:solidFill>
              <a:srgbClr val="1E7BC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07" name="楕円 106">
              <a:extLst>
                <a:ext uri="{FF2B5EF4-FFF2-40B4-BE49-F238E27FC236}">
                  <a16:creationId xmlns:a16="http://schemas.microsoft.com/office/drawing/2014/main" id="{B3B5272B-E717-4503-B2E9-27AA34262664}"/>
                </a:ext>
              </a:extLst>
            </p:cNvPr>
            <p:cNvSpPr/>
            <p:nvPr/>
          </p:nvSpPr>
          <p:spPr>
            <a:xfrm>
              <a:off x="4543614" y="4864862"/>
              <a:ext cx="63999" cy="64466"/>
            </a:xfrm>
            <a:prstGeom prst="ellipse">
              <a:avLst/>
            </a:prstGeom>
            <a:solidFill>
              <a:srgbClr val="00B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a:solidFill>
                  <a:prstClr val="black"/>
                </a:solidFill>
                <a:latin typeface="Meiryo UI" panose="020B0604030504040204" pitchFamily="50" charset="-128"/>
                <a:ea typeface="Meiryo UI" panose="020B0604030504040204" pitchFamily="50" charset="-128"/>
              </a:endParaRPr>
            </a:p>
          </p:txBody>
        </p:sp>
        <p:sp>
          <p:nvSpPr>
            <p:cNvPr id="108" name="楕円 107">
              <a:extLst>
                <a:ext uri="{FF2B5EF4-FFF2-40B4-BE49-F238E27FC236}">
                  <a16:creationId xmlns:a16="http://schemas.microsoft.com/office/drawing/2014/main" id="{F9589EE5-7B60-4326-B3B9-AECF22B62478}"/>
                </a:ext>
              </a:extLst>
            </p:cNvPr>
            <p:cNvSpPr/>
            <p:nvPr/>
          </p:nvSpPr>
          <p:spPr>
            <a:xfrm>
              <a:off x="4526309" y="4810145"/>
              <a:ext cx="63999" cy="64466"/>
            </a:xfrm>
            <a:prstGeom prst="ellipse">
              <a:avLst/>
            </a:prstGeom>
            <a:solidFill>
              <a:srgbClr val="00B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a:solidFill>
                  <a:prstClr val="black"/>
                </a:solidFill>
                <a:latin typeface="Meiryo UI" panose="020B0604030504040204" pitchFamily="50" charset="-128"/>
                <a:ea typeface="Meiryo UI" panose="020B0604030504040204" pitchFamily="50" charset="-128"/>
              </a:endParaRPr>
            </a:p>
          </p:txBody>
        </p:sp>
        <p:sp>
          <p:nvSpPr>
            <p:cNvPr id="109" name="楕円 108">
              <a:extLst>
                <a:ext uri="{FF2B5EF4-FFF2-40B4-BE49-F238E27FC236}">
                  <a16:creationId xmlns:a16="http://schemas.microsoft.com/office/drawing/2014/main" id="{83A015A0-5D4C-452B-879C-675604C66994}"/>
                </a:ext>
              </a:extLst>
            </p:cNvPr>
            <p:cNvSpPr/>
            <p:nvPr/>
          </p:nvSpPr>
          <p:spPr>
            <a:xfrm>
              <a:off x="4521425" y="4840028"/>
              <a:ext cx="63999" cy="64466"/>
            </a:xfrm>
            <a:prstGeom prst="ellipse">
              <a:avLst/>
            </a:prstGeom>
            <a:solidFill>
              <a:srgbClr val="00B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a:solidFill>
                  <a:prstClr val="black"/>
                </a:solidFill>
                <a:latin typeface="Meiryo UI" panose="020B0604030504040204" pitchFamily="50" charset="-128"/>
                <a:ea typeface="Meiryo UI" panose="020B0604030504040204" pitchFamily="50" charset="-128"/>
              </a:endParaRPr>
            </a:p>
          </p:txBody>
        </p:sp>
        <p:sp>
          <p:nvSpPr>
            <p:cNvPr id="110" name="楕円 109">
              <a:extLst>
                <a:ext uri="{FF2B5EF4-FFF2-40B4-BE49-F238E27FC236}">
                  <a16:creationId xmlns:a16="http://schemas.microsoft.com/office/drawing/2014/main" id="{04A73305-3DD5-44C7-8E5B-B3EB97C0A1DB}"/>
                </a:ext>
              </a:extLst>
            </p:cNvPr>
            <p:cNvSpPr/>
            <p:nvPr/>
          </p:nvSpPr>
          <p:spPr>
            <a:xfrm>
              <a:off x="4361278" y="4966676"/>
              <a:ext cx="63999" cy="64466"/>
            </a:xfrm>
            <a:prstGeom prst="ellipse">
              <a:avLst/>
            </a:prstGeom>
            <a:solidFill>
              <a:srgbClr val="00B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11" name="楕円 110">
              <a:extLst>
                <a:ext uri="{FF2B5EF4-FFF2-40B4-BE49-F238E27FC236}">
                  <a16:creationId xmlns:a16="http://schemas.microsoft.com/office/drawing/2014/main" id="{F8852F9E-3798-4593-A87D-109F35A8B745}"/>
                </a:ext>
              </a:extLst>
            </p:cNvPr>
            <p:cNvSpPr/>
            <p:nvPr/>
          </p:nvSpPr>
          <p:spPr>
            <a:xfrm>
              <a:off x="4420218" y="5148302"/>
              <a:ext cx="63999" cy="64466"/>
            </a:xfrm>
            <a:prstGeom prst="ellipse">
              <a:avLst/>
            </a:prstGeom>
            <a:solidFill>
              <a:srgbClr val="8B5CD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12" name="楕円 111">
              <a:extLst>
                <a:ext uri="{FF2B5EF4-FFF2-40B4-BE49-F238E27FC236}">
                  <a16:creationId xmlns:a16="http://schemas.microsoft.com/office/drawing/2014/main" id="{80A38827-BAD6-4576-B340-F7EC65606847}"/>
                </a:ext>
              </a:extLst>
            </p:cNvPr>
            <p:cNvSpPr/>
            <p:nvPr/>
          </p:nvSpPr>
          <p:spPr>
            <a:xfrm>
              <a:off x="4068130" y="4528622"/>
              <a:ext cx="63999" cy="64466"/>
            </a:xfrm>
            <a:prstGeom prst="ellipse">
              <a:avLst/>
            </a:prstGeom>
            <a:solidFill>
              <a:srgbClr val="FF66C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13" name="楕円 112">
              <a:extLst>
                <a:ext uri="{FF2B5EF4-FFF2-40B4-BE49-F238E27FC236}">
                  <a16:creationId xmlns:a16="http://schemas.microsoft.com/office/drawing/2014/main" id="{8F1750C4-F457-4F67-8BDA-6561C29C5E08}"/>
                </a:ext>
              </a:extLst>
            </p:cNvPr>
            <p:cNvSpPr/>
            <p:nvPr/>
          </p:nvSpPr>
          <p:spPr>
            <a:xfrm>
              <a:off x="3833932" y="4635623"/>
              <a:ext cx="63999" cy="64466"/>
            </a:xfrm>
            <a:prstGeom prst="ellipse">
              <a:avLst/>
            </a:prstGeom>
            <a:solidFill>
              <a:srgbClr val="00B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14" name="楕円 113">
              <a:extLst>
                <a:ext uri="{FF2B5EF4-FFF2-40B4-BE49-F238E27FC236}">
                  <a16:creationId xmlns:a16="http://schemas.microsoft.com/office/drawing/2014/main" id="{CE26DF96-F8E1-4326-BB84-9B5C63B094E1}"/>
                </a:ext>
              </a:extLst>
            </p:cNvPr>
            <p:cNvSpPr/>
            <p:nvPr/>
          </p:nvSpPr>
          <p:spPr>
            <a:xfrm>
              <a:off x="4066382" y="4601485"/>
              <a:ext cx="63999" cy="64466"/>
            </a:xfrm>
            <a:prstGeom prst="ellipse">
              <a:avLst/>
            </a:prstGeom>
            <a:solidFill>
              <a:srgbClr val="00B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15" name="楕円 114">
              <a:extLst>
                <a:ext uri="{FF2B5EF4-FFF2-40B4-BE49-F238E27FC236}">
                  <a16:creationId xmlns:a16="http://schemas.microsoft.com/office/drawing/2014/main" id="{E954F99E-88C8-4FDF-A069-D96E5EE46CF2}"/>
                </a:ext>
              </a:extLst>
            </p:cNvPr>
            <p:cNvSpPr/>
            <p:nvPr/>
          </p:nvSpPr>
          <p:spPr>
            <a:xfrm>
              <a:off x="4109595" y="4646824"/>
              <a:ext cx="63999" cy="64466"/>
            </a:xfrm>
            <a:prstGeom prst="ellipse">
              <a:avLst/>
            </a:prstGeom>
            <a:solidFill>
              <a:srgbClr val="00B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16" name="楕円 115">
              <a:extLst>
                <a:ext uri="{FF2B5EF4-FFF2-40B4-BE49-F238E27FC236}">
                  <a16:creationId xmlns:a16="http://schemas.microsoft.com/office/drawing/2014/main" id="{7C81EE13-F704-422F-8B2D-C3D05214049B}"/>
                </a:ext>
              </a:extLst>
            </p:cNvPr>
            <p:cNvSpPr/>
            <p:nvPr/>
          </p:nvSpPr>
          <p:spPr>
            <a:xfrm>
              <a:off x="3955556" y="4679873"/>
              <a:ext cx="63999" cy="64466"/>
            </a:xfrm>
            <a:prstGeom prst="ellipse">
              <a:avLst/>
            </a:prstGeom>
            <a:solidFill>
              <a:srgbClr val="1E7BC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17" name="楕円 116">
              <a:extLst>
                <a:ext uri="{FF2B5EF4-FFF2-40B4-BE49-F238E27FC236}">
                  <a16:creationId xmlns:a16="http://schemas.microsoft.com/office/drawing/2014/main" id="{66DD3F58-7683-47F2-818D-B05C00FB4FFD}"/>
                </a:ext>
              </a:extLst>
            </p:cNvPr>
            <p:cNvSpPr/>
            <p:nvPr/>
          </p:nvSpPr>
          <p:spPr>
            <a:xfrm>
              <a:off x="4019332" y="4821621"/>
              <a:ext cx="63999" cy="64466"/>
            </a:xfrm>
            <a:prstGeom prst="ellipse">
              <a:avLst/>
            </a:prstGeom>
            <a:solidFill>
              <a:srgbClr val="1E7BC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18" name="楕円 117">
              <a:extLst>
                <a:ext uri="{FF2B5EF4-FFF2-40B4-BE49-F238E27FC236}">
                  <a16:creationId xmlns:a16="http://schemas.microsoft.com/office/drawing/2014/main" id="{F6A73DE2-28AB-4CB5-9BA2-BE6BA057DAAA}"/>
                </a:ext>
              </a:extLst>
            </p:cNvPr>
            <p:cNvSpPr/>
            <p:nvPr/>
          </p:nvSpPr>
          <p:spPr>
            <a:xfrm>
              <a:off x="3966624" y="4848729"/>
              <a:ext cx="63999" cy="64466"/>
            </a:xfrm>
            <a:prstGeom prst="ellipse">
              <a:avLst/>
            </a:prstGeom>
            <a:solidFill>
              <a:srgbClr val="FF81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19" name="楕円 118">
              <a:extLst>
                <a:ext uri="{FF2B5EF4-FFF2-40B4-BE49-F238E27FC236}">
                  <a16:creationId xmlns:a16="http://schemas.microsoft.com/office/drawing/2014/main" id="{F146186E-756B-43E8-8ADF-CC4A81341AD9}"/>
                </a:ext>
              </a:extLst>
            </p:cNvPr>
            <p:cNvSpPr/>
            <p:nvPr/>
          </p:nvSpPr>
          <p:spPr>
            <a:xfrm>
              <a:off x="3661126" y="4902323"/>
              <a:ext cx="63999" cy="64466"/>
            </a:xfrm>
            <a:prstGeom prst="ellipse">
              <a:avLst/>
            </a:prstGeom>
            <a:solidFill>
              <a:srgbClr val="FF81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20" name="楕円 119">
              <a:extLst>
                <a:ext uri="{FF2B5EF4-FFF2-40B4-BE49-F238E27FC236}">
                  <a16:creationId xmlns:a16="http://schemas.microsoft.com/office/drawing/2014/main" id="{354F5C9B-28D4-4434-94F4-BF25BE9C81DC}"/>
                </a:ext>
              </a:extLst>
            </p:cNvPr>
            <p:cNvSpPr/>
            <p:nvPr/>
          </p:nvSpPr>
          <p:spPr>
            <a:xfrm>
              <a:off x="3228719" y="5054005"/>
              <a:ext cx="63999" cy="64466"/>
            </a:xfrm>
            <a:prstGeom prst="ellipse">
              <a:avLst/>
            </a:prstGeom>
            <a:solidFill>
              <a:srgbClr val="1E7BC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21" name="楕円 120">
              <a:extLst>
                <a:ext uri="{FF2B5EF4-FFF2-40B4-BE49-F238E27FC236}">
                  <a16:creationId xmlns:a16="http://schemas.microsoft.com/office/drawing/2014/main" id="{E7D4971F-DA0D-4BEA-A559-F64D1382A47F}"/>
                </a:ext>
              </a:extLst>
            </p:cNvPr>
            <p:cNvSpPr/>
            <p:nvPr/>
          </p:nvSpPr>
          <p:spPr>
            <a:xfrm>
              <a:off x="3957291" y="4977532"/>
              <a:ext cx="63999" cy="64466"/>
            </a:xfrm>
            <a:prstGeom prst="ellipse">
              <a:avLst/>
            </a:prstGeom>
            <a:solidFill>
              <a:srgbClr val="FF81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22" name="楕円 121">
              <a:extLst>
                <a:ext uri="{FF2B5EF4-FFF2-40B4-BE49-F238E27FC236}">
                  <a16:creationId xmlns:a16="http://schemas.microsoft.com/office/drawing/2014/main" id="{F0BA2D22-4F7F-4808-8867-195D5DFB97B8}"/>
                </a:ext>
              </a:extLst>
            </p:cNvPr>
            <p:cNvSpPr/>
            <p:nvPr/>
          </p:nvSpPr>
          <p:spPr>
            <a:xfrm>
              <a:off x="4187268" y="5148302"/>
              <a:ext cx="63999" cy="64466"/>
            </a:xfrm>
            <a:prstGeom prst="ellipse">
              <a:avLst/>
            </a:prstGeom>
            <a:solidFill>
              <a:srgbClr val="8B5CD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23" name="楕円 122">
              <a:extLst>
                <a:ext uri="{FF2B5EF4-FFF2-40B4-BE49-F238E27FC236}">
                  <a16:creationId xmlns:a16="http://schemas.microsoft.com/office/drawing/2014/main" id="{7BEB0627-D5FB-4D5D-B33C-DE8112EFA2B8}"/>
                </a:ext>
              </a:extLst>
            </p:cNvPr>
            <p:cNvSpPr/>
            <p:nvPr/>
          </p:nvSpPr>
          <p:spPr>
            <a:xfrm>
              <a:off x="4190129" y="5021772"/>
              <a:ext cx="63999" cy="64466"/>
            </a:xfrm>
            <a:prstGeom prst="ellipse">
              <a:avLst/>
            </a:prstGeom>
            <a:solidFill>
              <a:srgbClr val="8B5CD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24" name="楕円 123">
              <a:extLst>
                <a:ext uri="{FF2B5EF4-FFF2-40B4-BE49-F238E27FC236}">
                  <a16:creationId xmlns:a16="http://schemas.microsoft.com/office/drawing/2014/main" id="{805E9D32-361E-4887-936E-8CFA828F44A3}"/>
                </a:ext>
              </a:extLst>
            </p:cNvPr>
            <p:cNvSpPr/>
            <p:nvPr/>
          </p:nvSpPr>
          <p:spPr>
            <a:xfrm>
              <a:off x="3807596" y="5063013"/>
              <a:ext cx="63999" cy="64466"/>
            </a:xfrm>
            <a:prstGeom prst="ellipse">
              <a:avLst/>
            </a:prstGeom>
            <a:solidFill>
              <a:srgbClr val="8B5CD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25" name="楕円 124">
              <a:extLst>
                <a:ext uri="{FF2B5EF4-FFF2-40B4-BE49-F238E27FC236}">
                  <a16:creationId xmlns:a16="http://schemas.microsoft.com/office/drawing/2014/main" id="{6D629D1B-F7F9-4788-9A63-D393451A46D9}"/>
                </a:ext>
              </a:extLst>
            </p:cNvPr>
            <p:cNvSpPr/>
            <p:nvPr/>
          </p:nvSpPr>
          <p:spPr>
            <a:xfrm>
              <a:off x="4145750" y="5087458"/>
              <a:ext cx="63999" cy="64466"/>
            </a:xfrm>
            <a:prstGeom prst="ellipse">
              <a:avLst/>
            </a:prstGeom>
            <a:solidFill>
              <a:srgbClr val="1E7BC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26" name="楕円 125">
              <a:extLst>
                <a:ext uri="{FF2B5EF4-FFF2-40B4-BE49-F238E27FC236}">
                  <a16:creationId xmlns:a16="http://schemas.microsoft.com/office/drawing/2014/main" id="{28632D0B-F41E-450A-89E8-F6D3751F04E0}"/>
                </a:ext>
              </a:extLst>
            </p:cNvPr>
            <p:cNvSpPr/>
            <p:nvPr/>
          </p:nvSpPr>
          <p:spPr>
            <a:xfrm>
              <a:off x="3670254" y="5116069"/>
              <a:ext cx="63999" cy="64466"/>
            </a:xfrm>
            <a:prstGeom prst="ellipse">
              <a:avLst/>
            </a:prstGeom>
            <a:solidFill>
              <a:srgbClr val="FF81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27" name="楕円 126">
              <a:extLst>
                <a:ext uri="{FF2B5EF4-FFF2-40B4-BE49-F238E27FC236}">
                  <a16:creationId xmlns:a16="http://schemas.microsoft.com/office/drawing/2014/main" id="{0C885F71-5756-4BDC-808D-4502C36DEF3E}"/>
                </a:ext>
              </a:extLst>
            </p:cNvPr>
            <p:cNvSpPr/>
            <p:nvPr/>
          </p:nvSpPr>
          <p:spPr>
            <a:xfrm>
              <a:off x="3894121" y="5154078"/>
              <a:ext cx="63999" cy="64466"/>
            </a:xfrm>
            <a:prstGeom prst="ellipse">
              <a:avLst/>
            </a:prstGeom>
            <a:solidFill>
              <a:srgbClr val="FF81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28" name="楕円 127">
              <a:extLst>
                <a:ext uri="{FF2B5EF4-FFF2-40B4-BE49-F238E27FC236}">
                  <a16:creationId xmlns:a16="http://schemas.microsoft.com/office/drawing/2014/main" id="{A4F91C39-E15B-4A7C-83D5-653EE4A02E87}"/>
                </a:ext>
              </a:extLst>
            </p:cNvPr>
            <p:cNvSpPr/>
            <p:nvPr/>
          </p:nvSpPr>
          <p:spPr>
            <a:xfrm>
              <a:off x="3766123" y="5076364"/>
              <a:ext cx="63999" cy="64466"/>
            </a:xfrm>
            <a:prstGeom prst="ellipse">
              <a:avLst/>
            </a:prstGeom>
            <a:solidFill>
              <a:srgbClr val="FF66C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29" name="楕円 128">
              <a:extLst>
                <a:ext uri="{FF2B5EF4-FFF2-40B4-BE49-F238E27FC236}">
                  <a16:creationId xmlns:a16="http://schemas.microsoft.com/office/drawing/2014/main" id="{078182BA-F12A-4C26-ADE9-E3EB40CACEEB}"/>
                </a:ext>
              </a:extLst>
            </p:cNvPr>
            <p:cNvSpPr/>
            <p:nvPr/>
          </p:nvSpPr>
          <p:spPr>
            <a:xfrm>
              <a:off x="3089414" y="5145404"/>
              <a:ext cx="63999" cy="64466"/>
            </a:xfrm>
            <a:prstGeom prst="ellipse">
              <a:avLst/>
            </a:prstGeom>
            <a:solidFill>
              <a:srgbClr val="8B5CD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30" name="楕円 129">
              <a:extLst>
                <a:ext uri="{FF2B5EF4-FFF2-40B4-BE49-F238E27FC236}">
                  <a16:creationId xmlns:a16="http://schemas.microsoft.com/office/drawing/2014/main" id="{DF5C68E3-5928-4CCD-89AF-312FDA01B252}"/>
                </a:ext>
              </a:extLst>
            </p:cNvPr>
            <p:cNvSpPr/>
            <p:nvPr/>
          </p:nvSpPr>
          <p:spPr>
            <a:xfrm>
              <a:off x="3001661" y="5528206"/>
              <a:ext cx="63999" cy="64466"/>
            </a:xfrm>
            <a:prstGeom prst="ellipse">
              <a:avLst/>
            </a:prstGeom>
            <a:solidFill>
              <a:srgbClr val="8B5CD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31" name="楕円 130">
              <a:extLst>
                <a:ext uri="{FF2B5EF4-FFF2-40B4-BE49-F238E27FC236}">
                  <a16:creationId xmlns:a16="http://schemas.microsoft.com/office/drawing/2014/main" id="{FEF7226C-6A53-42C1-92F7-3BE7F5C21D8C}"/>
                </a:ext>
              </a:extLst>
            </p:cNvPr>
            <p:cNvSpPr/>
            <p:nvPr/>
          </p:nvSpPr>
          <p:spPr>
            <a:xfrm>
              <a:off x="3048006" y="5560439"/>
              <a:ext cx="63999" cy="64466"/>
            </a:xfrm>
            <a:prstGeom prst="ellipse">
              <a:avLst/>
            </a:prstGeom>
            <a:solidFill>
              <a:srgbClr val="8B5CD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32" name="楕円 131">
              <a:extLst>
                <a:ext uri="{FF2B5EF4-FFF2-40B4-BE49-F238E27FC236}">
                  <a16:creationId xmlns:a16="http://schemas.microsoft.com/office/drawing/2014/main" id="{B5CB746A-FAD9-4A8E-A110-6D5767BC8F47}"/>
                </a:ext>
              </a:extLst>
            </p:cNvPr>
            <p:cNvSpPr/>
            <p:nvPr/>
          </p:nvSpPr>
          <p:spPr>
            <a:xfrm>
              <a:off x="3164832" y="5435267"/>
              <a:ext cx="63999" cy="64466"/>
            </a:xfrm>
            <a:prstGeom prst="ellipse">
              <a:avLst/>
            </a:prstGeom>
            <a:solidFill>
              <a:srgbClr val="8B5CD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33" name="楕円 132">
              <a:extLst>
                <a:ext uri="{FF2B5EF4-FFF2-40B4-BE49-F238E27FC236}">
                  <a16:creationId xmlns:a16="http://schemas.microsoft.com/office/drawing/2014/main" id="{BA79DF14-5775-4AA6-9F4F-F0EA9C2F80EF}"/>
                </a:ext>
              </a:extLst>
            </p:cNvPr>
            <p:cNvSpPr/>
            <p:nvPr/>
          </p:nvSpPr>
          <p:spPr>
            <a:xfrm>
              <a:off x="2969860" y="5797832"/>
              <a:ext cx="63999" cy="64466"/>
            </a:xfrm>
            <a:prstGeom prst="ellipse">
              <a:avLst/>
            </a:prstGeom>
            <a:solidFill>
              <a:srgbClr val="8B5CD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34" name="楕円 133">
              <a:extLst>
                <a:ext uri="{FF2B5EF4-FFF2-40B4-BE49-F238E27FC236}">
                  <a16:creationId xmlns:a16="http://schemas.microsoft.com/office/drawing/2014/main" id="{8C99FADD-490E-4611-A7D2-9770FAD0C7AC}"/>
                </a:ext>
              </a:extLst>
            </p:cNvPr>
            <p:cNvSpPr/>
            <p:nvPr/>
          </p:nvSpPr>
          <p:spPr>
            <a:xfrm>
              <a:off x="3170187" y="5365238"/>
              <a:ext cx="63999" cy="64466"/>
            </a:xfrm>
            <a:prstGeom prst="ellipse">
              <a:avLst/>
            </a:prstGeom>
            <a:solidFill>
              <a:srgbClr val="1E7BC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35" name="楕円 134">
              <a:extLst>
                <a:ext uri="{FF2B5EF4-FFF2-40B4-BE49-F238E27FC236}">
                  <a16:creationId xmlns:a16="http://schemas.microsoft.com/office/drawing/2014/main" id="{C35FD7F2-EF3B-4903-829B-06707DBD3A59}"/>
                </a:ext>
              </a:extLst>
            </p:cNvPr>
            <p:cNvSpPr/>
            <p:nvPr/>
          </p:nvSpPr>
          <p:spPr>
            <a:xfrm>
              <a:off x="3116243" y="5088781"/>
              <a:ext cx="63999" cy="64466"/>
            </a:xfrm>
            <a:prstGeom prst="ellipse">
              <a:avLst/>
            </a:prstGeom>
            <a:solidFill>
              <a:srgbClr val="1E7BC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36" name="楕円 135">
              <a:extLst>
                <a:ext uri="{FF2B5EF4-FFF2-40B4-BE49-F238E27FC236}">
                  <a16:creationId xmlns:a16="http://schemas.microsoft.com/office/drawing/2014/main" id="{E17FE2BD-A46B-4C5C-AAB8-2C01D6A2F39C}"/>
                </a:ext>
              </a:extLst>
            </p:cNvPr>
            <p:cNvSpPr/>
            <p:nvPr/>
          </p:nvSpPr>
          <p:spPr>
            <a:xfrm>
              <a:off x="2788531" y="5135323"/>
              <a:ext cx="63999" cy="64466"/>
            </a:xfrm>
            <a:prstGeom prst="ellipse">
              <a:avLst/>
            </a:prstGeom>
            <a:solidFill>
              <a:srgbClr val="1E7BC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37" name="楕円 136">
              <a:extLst>
                <a:ext uri="{FF2B5EF4-FFF2-40B4-BE49-F238E27FC236}">
                  <a16:creationId xmlns:a16="http://schemas.microsoft.com/office/drawing/2014/main" id="{F3B2E28B-B29A-43CC-B9D3-1731D7AB5CCF}"/>
                </a:ext>
              </a:extLst>
            </p:cNvPr>
            <p:cNvSpPr/>
            <p:nvPr/>
          </p:nvSpPr>
          <p:spPr>
            <a:xfrm>
              <a:off x="3038150" y="5879838"/>
              <a:ext cx="63999" cy="64466"/>
            </a:xfrm>
            <a:prstGeom prst="ellipse">
              <a:avLst/>
            </a:prstGeom>
            <a:solidFill>
              <a:srgbClr val="FF81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38" name="楕円 137">
              <a:extLst>
                <a:ext uri="{FF2B5EF4-FFF2-40B4-BE49-F238E27FC236}">
                  <a16:creationId xmlns:a16="http://schemas.microsoft.com/office/drawing/2014/main" id="{D27CEC67-DF2C-4E2D-82EF-2D2F783888B7}"/>
                </a:ext>
              </a:extLst>
            </p:cNvPr>
            <p:cNvSpPr/>
            <p:nvPr/>
          </p:nvSpPr>
          <p:spPr>
            <a:xfrm>
              <a:off x="2988325" y="5653670"/>
              <a:ext cx="63999" cy="64466"/>
            </a:xfrm>
            <a:prstGeom prst="ellipse">
              <a:avLst/>
            </a:prstGeom>
            <a:solidFill>
              <a:srgbClr val="FF81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39" name="楕円 138">
              <a:extLst>
                <a:ext uri="{FF2B5EF4-FFF2-40B4-BE49-F238E27FC236}">
                  <a16:creationId xmlns:a16="http://schemas.microsoft.com/office/drawing/2014/main" id="{9D6EA86B-A81A-4C02-9112-D7BACEB884D2}"/>
                </a:ext>
              </a:extLst>
            </p:cNvPr>
            <p:cNvSpPr/>
            <p:nvPr/>
          </p:nvSpPr>
          <p:spPr>
            <a:xfrm>
              <a:off x="3038720" y="5108810"/>
              <a:ext cx="63999" cy="64466"/>
            </a:xfrm>
            <a:prstGeom prst="ellipse">
              <a:avLst/>
            </a:prstGeom>
            <a:solidFill>
              <a:srgbClr val="FF81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40" name="楕円 139">
              <a:extLst>
                <a:ext uri="{FF2B5EF4-FFF2-40B4-BE49-F238E27FC236}">
                  <a16:creationId xmlns:a16="http://schemas.microsoft.com/office/drawing/2014/main" id="{F27F5F38-C825-4CBA-A0ED-AE85752A2810}"/>
                </a:ext>
              </a:extLst>
            </p:cNvPr>
            <p:cNvSpPr/>
            <p:nvPr/>
          </p:nvSpPr>
          <p:spPr>
            <a:xfrm>
              <a:off x="2682544" y="4979750"/>
              <a:ext cx="63999" cy="64466"/>
            </a:xfrm>
            <a:prstGeom prst="ellipse">
              <a:avLst/>
            </a:prstGeom>
            <a:solidFill>
              <a:srgbClr val="FF81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41" name="楕円 140">
              <a:extLst>
                <a:ext uri="{FF2B5EF4-FFF2-40B4-BE49-F238E27FC236}">
                  <a16:creationId xmlns:a16="http://schemas.microsoft.com/office/drawing/2014/main" id="{D29CAA46-FFEB-4551-9835-61531D42B59D}"/>
                </a:ext>
              </a:extLst>
            </p:cNvPr>
            <p:cNvSpPr/>
            <p:nvPr/>
          </p:nvSpPr>
          <p:spPr>
            <a:xfrm>
              <a:off x="3016449" y="5135323"/>
              <a:ext cx="63999" cy="64466"/>
            </a:xfrm>
            <a:prstGeom prst="ellipse">
              <a:avLst/>
            </a:prstGeom>
            <a:solidFill>
              <a:srgbClr val="00B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42" name="楕円 141">
              <a:extLst>
                <a:ext uri="{FF2B5EF4-FFF2-40B4-BE49-F238E27FC236}">
                  <a16:creationId xmlns:a16="http://schemas.microsoft.com/office/drawing/2014/main" id="{448EEA62-CC37-4A2E-8E0B-992393C44AE3}"/>
                </a:ext>
              </a:extLst>
            </p:cNvPr>
            <p:cNvSpPr/>
            <p:nvPr/>
          </p:nvSpPr>
          <p:spPr>
            <a:xfrm>
              <a:off x="3007763" y="5368896"/>
              <a:ext cx="63999" cy="64466"/>
            </a:xfrm>
            <a:prstGeom prst="ellipse">
              <a:avLst/>
            </a:prstGeom>
            <a:solidFill>
              <a:srgbClr val="00B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43" name="楕円 142">
              <a:extLst>
                <a:ext uri="{FF2B5EF4-FFF2-40B4-BE49-F238E27FC236}">
                  <a16:creationId xmlns:a16="http://schemas.microsoft.com/office/drawing/2014/main" id="{D2F3E599-E9FA-4088-9355-4F1487E8821E}"/>
                </a:ext>
              </a:extLst>
            </p:cNvPr>
            <p:cNvSpPr/>
            <p:nvPr/>
          </p:nvSpPr>
          <p:spPr>
            <a:xfrm>
              <a:off x="3070150" y="5448479"/>
              <a:ext cx="63999" cy="64466"/>
            </a:xfrm>
            <a:prstGeom prst="ellipse">
              <a:avLst/>
            </a:prstGeom>
            <a:solidFill>
              <a:srgbClr val="00B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44" name="楕円 143">
              <a:extLst>
                <a:ext uri="{FF2B5EF4-FFF2-40B4-BE49-F238E27FC236}">
                  <a16:creationId xmlns:a16="http://schemas.microsoft.com/office/drawing/2014/main" id="{F22E4452-E5C7-4F22-845C-8502C2AE48EE}"/>
                </a:ext>
              </a:extLst>
            </p:cNvPr>
            <p:cNvSpPr/>
            <p:nvPr/>
          </p:nvSpPr>
          <p:spPr>
            <a:xfrm>
              <a:off x="3158527" y="5928557"/>
              <a:ext cx="63999" cy="64466"/>
            </a:xfrm>
            <a:prstGeom prst="ellipse">
              <a:avLst/>
            </a:prstGeom>
            <a:solidFill>
              <a:srgbClr val="00B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45" name="楕円 144">
              <a:extLst>
                <a:ext uri="{FF2B5EF4-FFF2-40B4-BE49-F238E27FC236}">
                  <a16:creationId xmlns:a16="http://schemas.microsoft.com/office/drawing/2014/main" id="{9A3A3A3D-E3B2-40D8-8144-45DD85BC0311}"/>
                </a:ext>
              </a:extLst>
            </p:cNvPr>
            <p:cNvSpPr/>
            <p:nvPr/>
          </p:nvSpPr>
          <p:spPr>
            <a:xfrm>
              <a:off x="3109896" y="5385837"/>
              <a:ext cx="63999" cy="64466"/>
            </a:xfrm>
            <a:prstGeom prst="ellipse">
              <a:avLst/>
            </a:prstGeom>
            <a:solidFill>
              <a:srgbClr val="FF66C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46" name="楕円 145">
              <a:extLst>
                <a:ext uri="{FF2B5EF4-FFF2-40B4-BE49-F238E27FC236}">
                  <a16:creationId xmlns:a16="http://schemas.microsoft.com/office/drawing/2014/main" id="{B9ED014C-06EB-43B3-9E00-87B9C153FA22}"/>
                </a:ext>
              </a:extLst>
            </p:cNvPr>
            <p:cNvSpPr/>
            <p:nvPr/>
          </p:nvSpPr>
          <p:spPr>
            <a:xfrm>
              <a:off x="3148978" y="5495973"/>
              <a:ext cx="63999" cy="64466"/>
            </a:xfrm>
            <a:prstGeom prst="ellipse">
              <a:avLst/>
            </a:prstGeom>
            <a:solidFill>
              <a:srgbClr val="FF66C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grpSp>
      <p:sp>
        <p:nvSpPr>
          <p:cNvPr id="147" name="正方形/長方形 146">
            <a:extLst>
              <a:ext uri="{FF2B5EF4-FFF2-40B4-BE49-F238E27FC236}">
                <a16:creationId xmlns:a16="http://schemas.microsoft.com/office/drawing/2014/main" id="{45E88600-5A91-4160-A000-FD03AAB81136}"/>
              </a:ext>
            </a:extLst>
          </p:cNvPr>
          <p:cNvSpPr/>
          <p:nvPr/>
        </p:nvSpPr>
        <p:spPr>
          <a:xfrm>
            <a:off x="6496807" y="2072294"/>
            <a:ext cx="2343557" cy="137212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u="sng" dirty="0">
                <a:solidFill>
                  <a:schemeClr val="tx1"/>
                </a:solidFill>
                <a:latin typeface="メイリオ" panose="020B0604030504040204" pitchFamily="50" charset="-128"/>
                <a:ea typeface="メイリオ" panose="020B0604030504040204" pitchFamily="50" charset="-128"/>
              </a:rPr>
              <a:t>北海道・東北地方</a:t>
            </a:r>
            <a:endParaRPr kumimoji="1" lang="en-US" altLang="ja-JP" sz="1400" u="sng" dirty="0">
              <a:solidFill>
                <a:schemeClr val="tx1"/>
              </a:solidFill>
              <a:latin typeface="メイリオ" panose="020B0604030504040204" pitchFamily="50" charset="-128"/>
              <a:ea typeface="メイリオ" panose="020B0604030504040204" pitchFamily="50" charset="-128"/>
            </a:endParaRPr>
          </a:p>
          <a:p>
            <a:pPr algn="ctr"/>
            <a:r>
              <a:rPr lang="en-US" altLang="ja-JP" sz="1400" dirty="0">
                <a:solidFill>
                  <a:schemeClr val="tx1"/>
                </a:solidFill>
                <a:latin typeface="メイリオ" panose="020B0604030504040204" pitchFamily="50" charset="-128"/>
                <a:ea typeface="メイリオ" panose="020B0604030504040204" pitchFamily="50" charset="-128"/>
              </a:rPr>
              <a:t>2022</a:t>
            </a:r>
            <a:r>
              <a:rPr lang="ja-JP" altLang="en-US" sz="1400" dirty="0">
                <a:solidFill>
                  <a:schemeClr val="tx1"/>
                </a:solidFill>
                <a:latin typeface="メイリオ" panose="020B0604030504040204" pitchFamily="50" charset="-128"/>
                <a:ea typeface="メイリオ" panose="020B0604030504040204" pitchFamily="50" charset="-128"/>
              </a:rPr>
              <a:t>年度：３都市（１）</a:t>
            </a:r>
            <a:endParaRPr lang="en-US" altLang="ja-JP" sz="1400" dirty="0">
              <a:solidFill>
                <a:schemeClr val="tx1"/>
              </a:solidFill>
              <a:latin typeface="メイリオ" panose="020B0604030504040204" pitchFamily="50" charset="-128"/>
              <a:ea typeface="メイリオ" panose="020B0604030504040204" pitchFamily="50" charset="-128"/>
            </a:endParaRPr>
          </a:p>
          <a:p>
            <a:pPr algn="ctr"/>
            <a:r>
              <a:rPr kumimoji="1" lang="en-US" altLang="ja-JP" sz="1400" dirty="0">
                <a:solidFill>
                  <a:schemeClr val="tx1"/>
                </a:solidFill>
                <a:latin typeface="メイリオ" panose="020B0604030504040204" pitchFamily="50" charset="-128"/>
                <a:ea typeface="メイリオ" panose="020B0604030504040204" pitchFamily="50" charset="-128"/>
              </a:rPr>
              <a:t>2021</a:t>
            </a:r>
            <a:r>
              <a:rPr kumimoji="1" lang="ja-JP" altLang="en-US" sz="1400" dirty="0">
                <a:solidFill>
                  <a:schemeClr val="tx1"/>
                </a:solidFill>
                <a:latin typeface="メイリオ" panose="020B0604030504040204" pitchFamily="50" charset="-128"/>
                <a:ea typeface="メイリオ" panose="020B0604030504040204" pitchFamily="50" charset="-128"/>
              </a:rPr>
              <a:t>年度：４都市（１）</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gn="ctr"/>
            <a:r>
              <a:rPr lang="en-US" altLang="ja-JP" sz="1400" dirty="0">
                <a:solidFill>
                  <a:schemeClr val="tx1"/>
                </a:solidFill>
                <a:latin typeface="メイリオ" panose="020B0604030504040204" pitchFamily="50" charset="-128"/>
                <a:ea typeface="メイリオ" panose="020B0604030504040204" pitchFamily="50" charset="-128"/>
              </a:rPr>
              <a:t>2020</a:t>
            </a:r>
            <a:r>
              <a:rPr lang="ja-JP" altLang="en-US" sz="1400" dirty="0">
                <a:solidFill>
                  <a:schemeClr val="tx1"/>
                </a:solidFill>
                <a:latin typeface="メイリオ" panose="020B0604030504040204" pitchFamily="50" charset="-128"/>
                <a:ea typeface="メイリオ" panose="020B0604030504040204" pitchFamily="50" charset="-128"/>
              </a:rPr>
              <a:t>年度：４都市（１）</a:t>
            </a:r>
            <a:endParaRPr lang="en-US" altLang="ja-JP" sz="1400" dirty="0">
              <a:solidFill>
                <a:schemeClr val="tx1"/>
              </a:solidFill>
              <a:latin typeface="メイリオ" panose="020B0604030504040204" pitchFamily="50" charset="-128"/>
              <a:ea typeface="メイリオ" panose="020B0604030504040204" pitchFamily="50" charset="-128"/>
            </a:endParaRPr>
          </a:p>
          <a:p>
            <a:pPr algn="ctr"/>
            <a:r>
              <a:rPr lang="en-US" altLang="ja-JP" sz="1400" dirty="0">
                <a:solidFill>
                  <a:schemeClr val="tx1"/>
                </a:solidFill>
                <a:latin typeface="メイリオ" panose="020B0604030504040204" pitchFamily="50" charset="-128"/>
                <a:ea typeface="メイリオ" panose="020B0604030504040204" pitchFamily="50" charset="-128"/>
              </a:rPr>
              <a:t>2019</a:t>
            </a:r>
            <a:r>
              <a:rPr lang="ja-JP" altLang="en-US" sz="1400" dirty="0">
                <a:solidFill>
                  <a:schemeClr val="tx1"/>
                </a:solidFill>
                <a:latin typeface="メイリオ" panose="020B0604030504040204" pitchFamily="50" charset="-128"/>
                <a:ea typeface="メイリオ" panose="020B0604030504040204" pitchFamily="50" charset="-128"/>
              </a:rPr>
              <a:t>年度：２都市（１）</a:t>
            </a:r>
            <a:endParaRPr lang="en-US" altLang="ja-JP" sz="1400" dirty="0">
              <a:solidFill>
                <a:schemeClr val="tx1"/>
              </a:solidFill>
              <a:latin typeface="メイリオ" panose="020B0604030504040204" pitchFamily="50" charset="-128"/>
              <a:ea typeface="メイリオ" panose="020B0604030504040204" pitchFamily="50" charset="-128"/>
            </a:endParaRPr>
          </a:p>
          <a:p>
            <a:pPr algn="ctr"/>
            <a:r>
              <a:rPr lang="en-US" altLang="ja-JP" sz="1400" dirty="0">
                <a:solidFill>
                  <a:schemeClr val="tx1"/>
                </a:solidFill>
                <a:latin typeface="メイリオ" panose="020B0604030504040204" pitchFamily="50" charset="-128"/>
                <a:ea typeface="メイリオ" panose="020B0604030504040204" pitchFamily="50" charset="-128"/>
              </a:rPr>
              <a:t>2018</a:t>
            </a:r>
            <a:r>
              <a:rPr lang="ja-JP" altLang="en-US" sz="1400" dirty="0">
                <a:solidFill>
                  <a:schemeClr val="tx1"/>
                </a:solidFill>
                <a:latin typeface="メイリオ" panose="020B0604030504040204" pitchFamily="50" charset="-128"/>
                <a:ea typeface="メイリオ" panose="020B0604030504040204" pitchFamily="50" charset="-128"/>
              </a:rPr>
              <a:t>年度：７都市（２）</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gn="ct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148" name="正方形/長方形 147">
            <a:extLst>
              <a:ext uri="{FF2B5EF4-FFF2-40B4-BE49-F238E27FC236}">
                <a16:creationId xmlns:a16="http://schemas.microsoft.com/office/drawing/2014/main" id="{BE9BEFBE-8CC7-44A7-AE6A-A0BF84695D50}"/>
              </a:ext>
            </a:extLst>
          </p:cNvPr>
          <p:cNvSpPr/>
          <p:nvPr/>
        </p:nvSpPr>
        <p:spPr>
          <a:xfrm>
            <a:off x="5098478" y="6470231"/>
            <a:ext cx="4045522" cy="35449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ja-JP" altLang="en-US" sz="1400" dirty="0" smtClean="0">
                <a:solidFill>
                  <a:srgbClr val="000000"/>
                </a:solidFill>
                <a:latin typeface="メイリオ" panose="020B0604030504040204" pitchFamily="50" charset="-128"/>
                <a:ea typeface="メイリオ" panose="020B0604030504040204" pitchFamily="50" charset="-128"/>
              </a:rPr>
              <a:t>都道府県</a:t>
            </a:r>
            <a:r>
              <a:rPr lang="ja-JP" altLang="en-US" sz="1400" dirty="0">
                <a:solidFill>
                  <a:srgbClr val="000000"/>
                </a:solidFill>
                <a:latin typeface="メイリオ" panose="020B0604030504040204" pitchFamily="50" charset="-128"/>
                <a:ea typeface="メイリオ" panose="020B0604030504040204" pitchFamily="50" charset="-128"/>
              </a:rPr>
              <a:t>が選定されている場合は全域を着色</a:t>
            </a:r>
            <a:endParaRPr lang="en-US" altLang="ja-JP" sz="1400" dirty="0">
              <a:solidFill>
                <a:srgbClr val="000000"/>
              </a:solidFill>
              <a:latin typeface="メイリオ" panose="020B0604030504040204" pitchFamily="50" charset="-128"/>
              <a:ea typeface="メイリオ" panose="020B0604030504040204" pitchFamily="50" charset="-128"/>
            </a:endParaRPr>
          </a:p>
          <a:p>
            <a:pPr marL="285750" indent="-285750">
              <a:buFontTx/>
              <a:buChar char="※"/>
            </a:pPr>
            <a:r>
              <a:rPr kumimoji="1" lang="ja-JP" altLang="en-US" sz="1400" dirty="0" smtClean="0">
                <a:solidFill>
                  <a:schemeClr val="tx1"/>
                </a:solidFill>
                <a:latin typeface="メイリオ" panose="020B0604030504040204" pitchFamily="50" charset="-128"/>
                <a:ea typeface="メイリオ" panose="020B0604030504040204" pitchFamily="50" charset="-128"/>
              </a:rPr>
              <a:t>（</a:t>
            </a:r>
            <a:r>
              <a:rPr kumimoji="1" lang="ja-JP" altLang="en-US" sz="1400" dirty="0">
                <a:solidFill>
                  <a:schemeClr val="tx1"/>
                </a:solidFill>
                <a:latin typeface="メイリオ" panose="020B0604030504040204" pitchFamily="50" charset="-128"/>
                <a:ea typeface="メイリオ" panose="020B0604030504040204" pitchFamily="50" charset="-128"/>
              </a:rPr>
              <a:t>）内は自治体ＳＤＧｓモデル事業都市数</a:t>
            </a:r>
          </a:p>
        </p:txBody>
      </p:sp>
      <p:sp>
        <p:nvSpPr>
          <p:cNvPr id="149" name="正方形/長方形 148">
            <a:extLst>
              <a:ext uri="{FF2B5EF4-FFF2-40B4-BE49-F238E27FC236}">
                <a16:creationId xmlns:a16="http://schemas.microsoft.com/office/drawing/2014/main" id="{69744E72-3757-4973-9E87-CA6369E45AC1}"/>
              </a:ext>
            </a:extLst>
          </p:cNvPr>
          <p:cNvSpPr/>
          <p:nvPr/>
        </p:nvSpPr>
        <p:spPr>
          <a:xfrm>
            <a:off x="2694942" y="1219248"/>
            <a:ext cx="2283389" cy="130235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u="sng" dirty="0">
                <a:solidFill>
                  <a:schemeClr val="tx1"/>
                </a:solidFill>
                <a:latin typeface="メイリオ" panose="020B0604030504040204" pitchFamily="50" charset="-128"/>
                <a:ea typeface="メイリオ" panose="020B0604030504040204" pitchFamily="50" charset="-128"/>
              </a:rPr>
              <a:t>北陸・中部地方</a:t>
            </a:r>
            <a:endParaRPr kumimoji="1" lang="en-US" altLang="ja-JP" sz="1400" u="sng" dirty="0">
              <a:solidFill>
                <a:schemeClr val="tx1"/>
              </a:solidFill>
              <a:latin typeface="メイリオ" panose="020B0604030504040204" pitchFamily="50" charset="-128"/>
              <a:ea typeface="メイリオ" panose="020B0604030504040204" pitchFamily="50" charset="-128"/>
            </a:endParaRPr>
          </a:p>
          <a:p>
            <a:pPr algn="ctr"/>
            <a:r>
              <a:rPr lang="en-US" altLang="ja-JP" sz="1400" dirty="0">
                <a:solidFill>
                  <a:schemeClr val="tx1"/>
                </a:solidFill>
                <a:latin typeface="メイリオ" panose="020B0604030504040204" pitchFamily="50" charset="-128"/>
                <a:ea typeface="メイリオ" panose="020B0604030504040204" pitchFamily="50" charset="-128"/>
              </a:rPr>
              <a:t>2022</a:t>
            </a:r>
            <a:r>
              <a:rPr lang="ja-JP" altLang="en-US" sz="1400" dirty="0">
                <a:solidFill>
                  <a:schemeClr val="tx1"/>
                </a:solidFill>
                <a:latin typeface="メイリオ" panose="020B0604030504040204" pitchFamily="50" charset="-128"/>
                <a:ea typeface="メイリオ" panose="020B0604030504040204" pitchFamily="50" charset="-128"/>
              </a:rPr>
              <a:t>年度：９都市（２）</a:t>
            </a:r>
            <a:endParaRPr lang="en-US" altLang="ja-JP" sz="1400" dirty="0">
              <a:solidFill>
                <a:schemeClr val="tx1"/>
              </a:solidFill>
              <a:latin typeface="メイリオ" panose="020B0604030504040204" pitchFamily="50" charset="-128"/>
              <a:ea typeface="メイリオ" panose="020B0604030504040204" pitchFamily="50" charset="-128"/>
            </a:endParaRPr>
          </a:p>
          <a:p>
            <a:pPr algn="ctr"/>
            <a:r>
              <a:rPr kumimoji="1" lang="en-US" altLang="ja-JP" sz="1400" dirty="0">
                <a:solidFill>
                  <a:schemeClr val="tx1"/>
                </a:solidFill>
                <a:latin typeface="メイリオ" panose="020B0604030504040204" pitchFamily="50" charset="-128"/>
                <a:ea typeface="メイリオ" panose="020B0604030504040204" pitchFamily="50" charset="-128"/>
              </a:rPr>
              <a:t>2021</a:t>
            </a:r>
            <a:r>
              <a:rPr kumimoji="1" lang="ja-JP" altLang="en-US" sz="1400" dirty="0">
                <a:solidFill>
                  <a:schemeClr val="tx1"/>
                </a:solidFill>
                <a:latin typeface="メイリオ" panose="020B0604030504040204" pitchFamily="50" charset="-128"/>
                <a:ea typeface="メイリオ" panose="020B0604030504040204" pitchFamily="50" charset="-128"/>
              </a:rPr>
              <a:t>年度：</a:t>
            </a:r>
            <a:r>
              <a:rPr kumimoji="1" lang="en-US" altLang="ja-JP" sz="1400" dirty="0">
                <a:solidFill>
                  <a:schemeClr val="tx1"/>
                </a:solidFill>
                <a:latin typeface="メイリオ" panose="020B0604030504040204" pitchFamily="50" charset="-128"/>
                <a:ea typeface="メイリオ" panose="020B0604030504040204" pitchFamily="50" charset="-128"/>
              </a:rPr>
              <a:t>10</a:t>
            </a:r>
            <a:r>
              <a:rPr kumimoji="1" lang="ja-JP" altLang="en-US" sz="1400" dirty="0">
                <a:solidFill>
                  <a:schemeClr val="tx1"/>
                </a:solidFill>
                <a:latin typeface="メイリオ" panose="020B0604030504040204" pitchFamily="50" charset="-128"/>
                <a:ea typeface="メイリオ" panose="020B0604030504040204" pitchFamily="50" charset="-128"/>
              </a:rPr>
              <a:t>都市（</a:t>
            </a:r>
            <a:r>
              <a:rPr lang="ja-JP" altLang="en-US" sz="1400" dirty="0">
                <a:solidFill>
                  <a:schemeClr val="tx1"/>
                </a:solidFill>
                <a:latin typeface="メイリオ" panose="020B0604030504040204" pitchFamily="50" charset="-128"/>
                <a:ea typeface="メイリオ" panose="020B0604030504040204" pitchFamily="50" charset="-128"/>
              </a:rPr>
              <a:t>３</a:t>
            </a:r>
            <a:r>
              <a:rPr kumimoji="1" lang="ja-JP" altLang="en-US" sz="1400" dirty="0">
                <a:solidFill>
                  <a:schemeClr val="tx1"/>
                </a:solidFill>
                <a:latin typeface="メイリオ" panose="020B0604030504040204" pitchFamily="50" charset="-128"/>
                <a:ea typeface="メイリオ" panose="020B0604030504040204" pitchFamily="50" charset="-128"/>
              </a:rPr>
              <a:t>）</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gn="ctr"/>
            <a:r>
              <a:rPr lang="en-US" altLang="ja-JP" sz="1400" dirty="0">
                <a:solidFill>
                  <a:schemeClr val="tx1"/>
                </a:solidFill>
                <a:latin typeface="メイリオ" panose="020B0604030504040204" pitchFamily="50" charset="-128"/>
                <a:ea typeface="メイリオ" panose="020B0604030504040204" pitchFamily="50" charset="-128"/>
              </a:rPr>
              <a:t>2020</a:t>
            </a:r>
            <a:r>
              <a:rPr lang="ja-JP" altLang="en-US" sz="1400" dirty="0">
                <a:solidFill>
                  <a:schemeClr val="tx1"/>
                </a:solidFill>
                <a:latin typeface="メイリオ" panose="020B0604030504040204" pitchFamily="50" charset="-128"/>
                <a:ea typeface="メイリオ" panose="020B0604030504040204" pitchFamily="50" charset="-128"/>
              </a:rPr>
              <a:t>年度：</a:t>
            </a:r>
            <a:r>
              <a:rPr lang="en-US" altLang="ja-JP" sz="1400" dirty="0">
                <a:solidFill>
                  <a:schemeClr val="tx1"/>
                </a:solidFill>
                <a:latin typeface="メイリオ" panose="020B0604030504040204" pitchFamily="50" charset="-128"/>
                <a:ea typeface="メイリオ" panose="020B0604030504040204" pitchFamily="50" charset="-128"/>
              </a:rPr>
              <a:t>10</a:t>
            </a:r>
            <a:r>
              <a:rPr lang="ja-JP" altLang="en-US" sz="1400" dirty="0">
                <a:solidFill>
                  <a:schemeClr val="tx1"/>
                </a:solidFill>
                <a:latin typeface="メイリオ" panose="020B0604030504040204" pitchFamily="50" charset="-128"/>
                <a:ea typeface="メイリオ" panose="020B0604030504040204" pitchFamily="50" charset="-128"/>
              </a:rPr>
              <a:t>都市（２）</a:t>
            </a:r>
            <a:endParaRPr lang="en-US" altLang="ja-JP" sz="1400" dirty="0">
              <a:solidFill>
                <a:schemeClr val="tx1"/>
              </a:solidFill>
              <a:latin typeface="メイリオ" panose="020B0604030504040204" pitchFamily="50" charset="-128"/>
              <a:ea typeface="メイリオ" panose="020B0604030504040204" pitchFamily="50" charset="-128"/>
            </a:endParaRPr>
          </a:p>
          <a:p>
            <a:pPr algn="ctr"/>
            <a:r>
              <a:rPr lang="en-US" altLang="ja-JP" sz="1400" dirty="0">
                <a:solidFill>
                  <a:schemeClr val="tx1"/>
                </a:solidFill>
                <a:latin typeface="メイリオ" panose="020B0604030504040204" pitchFamily="50" charset="-128"/>
                <a:ea typeface="メイリオ" panose="020B0604030504040204" pitchFamily="50" charset="-128"/>
              </a:rPr>
              <a:t>2019</a:t>
            </a:r>
            <a:r>
              <a:rPr lang="ja-JP" altLang="en-US" sz="1400" dirty="0">
                <a:solidFill>
                  <a:schemeClr val="tx1"/>
                </a:solidFill>
                <a:latin typeface="メイリオ" panose="020B0604030504040204" pitchFamily="50" charset="-128"/>
                <a:ea typeface="メイリオ" panose="020B0604030504040204" pitchFamily="50" charset="-128"/>
              </a:rPr>
              <a:t>年度：８都市（３）</a:t>
            </a:r>
            <a:endParaRPr lang="en-US" altLang="ja-JP" sz="1400" dirty="0">
              <a:solidFill>
                <a:schemeClr val="tx1"/>
              </a:solidFill>
              <a:latin typeface="メイリオ" panose="020B0604030504040204" pitchFamily="50" charset="-128"/>
              <a:ea typeface="メイリオ" panose="020B0604030504040204" pitchFamily="50" charset="-128"/>
            </a:endParaRPr>
          </a:p>
          <a:p>
            <a:pPr algn="ctr"/>
            <a:r>
              <a:rPr lang="en-US" altLang="ja-JP" sz="1400" dirty="0">
                <a:solidFill>
                  <a:schemeClr val="tx1"/>
                </a:solidFill>
                <a:latin typeface="メイリオ" panose="020B0604030504040204" pitchFamily="50" charset="-128"/>
                <a:ea typeface="メイリオ" panose="020B0604030504040204" pitchFamily="50" charset="-128"/>
              </a:rPr>
              <a:t>2018</a:t>
            </a:r>
            <a:r>
              <a:rPr lang="ja-JP" altLang="en-US" sz="1400" dirty="0">
                <a:solidFill>
                  <a:schemeClr val="tx1"/>
                </a:solidFill>
                <a:latin typeface="メイリオ" panose="020B0604030504040204" pitchFamily="50" charset="-128"/>
                <a:ea typeface="メイリオ" panose="020B0604030504040204" pitchFamily="50" charset="-128"/>
              </a:rPr>
              <a:t>年度：８都市（１）</a:t>
            </a:r>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150" name="正方形/長方形 149">
            <a:extLst>
              <a:ext uri="{FF2B5EF4-FFF2-40B4-BE49-F238E27FC236}">
                <a16:creationId xmlns:a16="http://schemas.microsoft.com/office/drawing/2014/main" id="{F496DCAC-7449-4172-A5B7-7AA2130A99D7}"/>
              </a:ext>
            </a:extLst>
          </p:cNvPr>
          <p:cNvSpPr/>
          <p:nvPr/>
        </p:nvSpPr>
        <p:spPr>
          <a:xfrm>
            <a:off x="1846468" y="2758639"/>
            <a:ext cx="2238653" cy="113003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u="sng" dirty="0">
                <a:solidFill>
                  <a:schemeClr val="tx1"/>
                </a:solidFill>
                <a:latin typeface="メイリオ" panose="020B0604030504040204" pitchFamily="50" charset="-128"/>
                <a:ea typeface="メイリオ" panose="020B0604030504040204" pitchFamily="50" charset="-128"/>
              </a:rPr>
              <a:t>中国・四国地方</a:t>
            </a:r>
            <a:endParaRPr kumimoji="1" lang="en-US" altLang="ja-JP" sz="1400" u="sng" dirty="0">
              <a:solidFill>
                <a:schemeClr val="tx1"/>
              </a:solidFill>
              <a:latin typeface="メイリオ" panose="020B0604030504040204" pitchFamily="50" charset="-128"/>
              <a:ea typeface="メイリオ" panose="020B0604030504040204" pitchFamily="50" charset="-128"/>
            </a:endParaRPr>
          </a:p>
          <a:p>
            <a:pPr algn="ctr"/>
            <a:r>
              <a:rPr lang="en-US" altLang="ja-JP" sz="1400" dirty="0">
                <a:solidFill>
                  <a:schemeClr val="tx1"/>
                </a:solidFill>
                <a:latin typeface="メイリオ" panose="020B0604030504040204" pitchFamily="50" charset="-128"/>
                <a:ea typeface="メイリオ" panose="020B0604030504040204" pitchFamily="50" charset="-128"/>
              </a:rPr>
              <a:t>2022</a:t>
            </a:r>
            <a:r>
              <a:rPr lang="ja-JP" altLang="en-US" sz="1400" dirty="0">
                <a:solidFill>
                  <a:schemeClr val="tx1"/>
                </a:solidFill>
                <a:latin typeface="メイリオ" panose="020B0604030504040204" pitchFamily="50" charset="-128"/>
                <a:ea typeface="メイリオ" panose="020B0604030504040204" pitchFamily="50" charset="-128"/>
              </a:rPr>
              <a:t>年度：４都市（１）</a:t>
            </a:r>
            <a:endParaRPr lang="en-US" altLang="ja-JP" sz="1400" dirty="0">
              <a:solidFill>
                <a:schemeClr val="tx1"/>
              </a:solidFill>
              <a:latin typeface="メイリオ" panose="020B0604030504040204" pitchFamily="50" charset="-128"/>
              <a:ea typeface="メイリオ" panose="020B0604030504040204" pitchFamily="50" charset="-128"/>
            </a:endParaRPr>
          </a:p>
          <a:p>
            <a:pPr algn="ctr"/>
            <a:r>
              <a:rPr kumimoji="1" lang="en-US" altLang="ja-JP" sz="1400" dirty="0">
                <a:solidFill>
                  <a:schemeClr val="tx1"/>
                </a:solidFill>
                <a:latin typeface="メイリオ" panose="020B0604030504040204" pitchFamily="50" charset="-128"/>
                <a:ea typeface="メイリオ" panose="020B0604030504040204" pitchFamily="50" charset="-128"/>
              </a:rPr>
              <a:t>2021</a:t>
            </a:r>
            <a:r>
              <a:rPr kumimoji="1" lang="ja-JP" altLang="en-US" sz="1400" dirty="0">
                <a:solidFill>
                  <a:schemeClr val="tx1"/>
                </a:solidFill>
                <a:latin typeface="メイリオ" panose="020B0604030504040204" pitchFamily="50" charset="-128"/>
                <a:ea typeface="メイリオ" panose="020B0604030504040204" pitchFamily="50" charset="-128"/>
              </a:rPr>
              <a:t>年度：</a:t>
            </a:r>
            <a:r>
              <a:rPr lang="ja-JP" altLang="en-US" sz="1400" dirty="0">
                <a:solidFill>
                  <a:schemeClr val="tx1"/>
                </a:solidFill>
                <a:latin typeface="メイリオ" panose="020B0604030504040204" pitchFamily="50" charset="-128"/>
                <a:ea typeface="メイリオ" panose="020B0604030504040204" pitchFamily="50" charset="-128"/>
              </a:rPr>
              <a:t>２</a:t>
            </a:r>
            <a:r>
              <a:rPr kumimoji="1" lang="ja-JP" altLang="en-US" sz="1400" dirty="0">
                <a:solidFill>
                  <a:schemeClr val="tx1"/>
                </a:solidFill>
                <a:latin typeface="メイリオ" panose="020B0604030504040204" pitchFamily="50" charset="-128"/>
                <a:ea typeface="メイリオ" panose="020B0604030504040204" pitchFamily="50" charset="-128"/>
              </a:rPr>
              <a:t>都市（１）</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gn="ctr"/>
            <a:r>
              <a:rPr lang="en-US" altLang="ja-JP" sz="1400" dirty="0">
                <a:solidFill>
                  <a:schemeClr val="tx1"/>
                </a:solidFill>
                <a:latin typeface="メイリオ" panose="020B0604030504040204" pitchFamily="50" charset="-128"/>
                <a:ea typeface="メイリオ" panose="020B0604030504040204" pitchFamily="50" charset="-128"/>
              </a:rPr>
              <a:t>2020</a:t>
            </a:r>
            <a:r>
              <a:rPr lang="ja-JP" altLang="en-US" sz="1400" dirty="0">
                <a:solidFill>
                  <a:schemeClr val="tx1"/>
                </a:solidFill>
                <a:latin typeface="メイリオ" panose="020B0604030504040204" pitchFamily="50" charset="-128"/>
                <a:ea typeface="メイリオ" panose="020B0604030504040204" pitchFamily="50" charset="-128"/>
              </a:rPr>
              <a:t>年度：５都市（２）</a:t>
            </a:r>
            <a:endParaRPr lang="en-US" altLang="ja-JP" sz="1400" dirty="0">
              <a:solidFill>
                <a:schemeClr val="tx1"/>
              </a:solidFill>
              <a:latin typeface="メイリオ" panose="020B0604030504040204" pitchFamily="50" charset="-128"/>
              <a:ea typeface="メイリオ" panose="020B0604030504040204" pitchFamily="50" charset="-128"/>
            </a:endParaRPr>
          </a:p>
          <a:p>
            <a:pPr algn="ctr"/>
            <a:r>
              <a:rPr lang="en-US" altLang="ja-JP" sz="1400" dirty="0">
                <a:solidFill>
                  <a:schemeClr val="tx1"/>
                </a:solidFill>
                <a:latin typeface="メイリオ" panose="020B0604030504040204" pitchFamily="50" charset="-128"/>
                <a:ea typeface="メイリオ" panose="020B0604030504040204" pitchFamily="50" charset="-128"/>
              </a:rPr>
              <a:t>2019</a:t>
            </a:r>
            <a:r>
              <a:rPr lang="ja-JP" altLang="en-US" sz="1400" dirty="0">
                <a:solidFill>
                  <a:schemeClr val="tx1"/>
                </a:solidFill>
                <a:latin typeface="メイリオ" panose="020B0604030504040204" pitchFamily="50" charset="-128"/>
                <a:ea typeface="メイリオ" panose="020B0604030504040204" pitchFamily="50" charset="-128"/>
              </a:rPr>
              <a:t>年度：３都市（１）</a:t>
            </a:r>
            <a:endParaRPr lang="en-US" altLang="ja-JP" sz="1400" dirty="0">
              <a:solidFill>
                <a:schemeClr val="tx1"/>
              </a:solidFill>
              <a:latin typeface="メイリオ" panose="020B0604030504040204" pitchFamily="50" charset="-128"/>
              <a:ea typeface="メイリオ" panose="020B0604030504040204" pitchFamily="50" charset="-128"/>
            </a:endParaRPr>
          </a:p>
          <a:p>
            <a:pPr algn="ctr"/>
            <a:r>
              <a:rPr lang="en-US" altLang="ja-JP" sz="1400" dirty="0">
                <a:solidFill>
                  <a:schemeClr val="tx1"/>
                </a:solidFill>
                <a:latin typeface="メイリオ" panose="020B0604030504040204" pitchFamily="50" charset="-128"/>
                <a:ea typeface="メイリオ" panose="020B0604030504040204" pitchFamily="50" charset="-128"/>
              </a:rPr>
              <a:t>2018</a:t>
            </a:r>
            <a:r>
              <a:rPr lang="ja-JP" altLang="en-US" sz="1400" dirty="0">
                <a:solidFill>
                  <a:schemeClr val="tx1"/>
                </a:solidFill>
                <a:latin typeface="メイリオ" panose="020B0604030504040204" pitchFamily="50" charset="-128"/>
                <a:ea typeface="メイリオ" panose="020B0604030504040204" pitchFamily="50" charset="-128"/>
              </a:rPr>
              <a:t>年度：５都市（１）</a:t>
            </a:r>
            <a:endParaRPr lang="en-US" altLang="ja-JP" sz="1400" dirty="0">
              <a:solidFill>
                <a:schemeClr val="tx1"/>
              </a:solidFill>
              <a:latin typeface="メイリオ" panose="020B0604030504040204" pitchFamily="50" charset="-128"/>
              <a:ea typeface="メイリオ" panose="020B0604030504040204" pitchFamily="50" charset="-128"/>
            </a:endParaRPr>
          </a:p>
        </p:txBody>
      </p:sp>
      <p:grpSp>
        <p:nvGrpSpPr>
          <p:cNvPr id="151" name="グループ化 150"/>
          <p:cNvGrpSpPr/>
          <p:nvPr/>
        </p:nvGrpSpPr>
        <p:grpSpPr>
          <a:xfrm>
            <a:off x="220484" y="720481"/>
            <a:ext cx="2352916" cy="2026242"/>
            <a:chOff x="302845" y="825340"/>
            <a:chExt cx="2352916" cy="2026242"/>
          </a:xfrm>
        </p:grpSpPr>
        <p:grpSp>
          <p:nvGrpSpPr>
            <p:cNvPr id="152" name="グループ化 151"/>
            <p:cNvGrpSpPr/>
            <p:nvPr/>
          </p:nvGrpSpPr>
          <p:grpSpPr>
            <a:xfrm>
              <a:off x="302845" y="825340"/>
              <a:ext cx="2352916" cy="2026242"/>
              <a:chOff x="616944" y="1391426"/>
              <a:chExt cx="2352916" cy="2026242"/>
            </a:xfrm>
          </p:grpSpPr>
          <p:pic>
            <p:nvPicPr>
              <p:cNvPr id="156" name="図 155">
                <a:extLst>
                  <a:ext uri="{FF2B5EF4-FFF2-40B4-BE49-F238E27FC236}">
                    <a16:creationId xmlns:a16="http://schemas.microsoft.com/office/drawing/2014/main" id="{8E1E4B13-7291-4AA6-BE14-41D3B200AFE2}"/>
                  </a:ext>
                </a:extLst>
              </p:cNvPr>
              <p:cNvPicPr>
                <a:picLocks noChangeAspect="1"/>
              </p:cNvPicPr>
              <p:nvPr/>
            </p:nvPicPr>
            <p:blipFill>
              <a:blip r:embed="rId4"/>
              <a:stretch>
                <a:fillRect/>
              </a:stretch>
            </p:blipFill>
            <p:spPr>
              <a:xfrm>
                <a:off x="616944" y="1391426"/>
                <a:ext cx="2271453" cy="1846959"/>
              </a:xfrm>
              <a:prstGeom prst="rect">
                <a:avLst/>
              </a:prstGeom>
            </p:spPr>
          </p:pic>
          <p:grpSp>
            <p:nvGrpSpPr>
              <p:cNvPr id="157" name="グループ化 156">
                <a:extLst>
                  <a:ext uri="{FF2B5EF4-FFF2-40B4-BE49-F238E27FC236}">
                    <a16:creationId xmlns:a16="http://schemas.microsoft.com/office/drawing/2014/main" id="{749A1B6E-D220-428F-9340-C3B61A366BC1}"/>
                  </a:ext>
                </a:extLst>
              </p:cNvPr>
              <p:cNvGrpSpPr/>
              <p:nvPr/>
            </p:nvGrpSpPr>
            <p:grpSpPr>
              <a:xfrm>
                <a:off x="970983" y="1833613"/>
                <a:ext cx="1998877" cy="1584055"/>
                <a:chOff x="3673229" y="2242194"/>
                <a:chExt cx="2338960" cy="1853562"/>
              </a:xfrm>
            </p:grpSpPr>
            <p:cxnSp>
              <p:nvCxnSpPr>
                <p:cNvPr id="158" name="直線コネクタ 157">
                  <a:extLst>
                    <a:ext uri="{FF2B5EF4-FFF2-40B4-BE49-F238E27FC236}">
                      <a16:creationId xmlns:a16="http://schemas.microsoft.com/office/drawing/2014/main" id="{6F4F1FF4-E6E1-4480-82D2-EC5CD4C4262F}"/>
                    </a:ext>
                  </a:extLst>
                </p:cNvPr>
                <p:cNvCxnSpPr>
                  <a:cxnSpLocks/>
                </p:cNvCxnSpPr>
                <p:nvPr/>
              </p:nvCxnSpPr>
              <p:spPr>
                <a:xfrm>
                  <a:off x="6012189" y="2242194"/>
                  <a:ext cx="0" cy="13222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直線コネクタ 158">
                  <a:extLst>
                    <a:ext uri="{FF2B5EF4-FFF2-40B4-BE49-F238E27FC236}">
                      <a16:creationId xmlns:a16="http://schemas.microsoft.com/office/drawing/2014/main" id="{563940C2-F073-45CD-A043-B5BFEC94CC62}"/>
                    </a:ext>
                  </a:extLst>
                </p:cNvPr>
                <p:cNvCxnSpPr>
                  <a:cxnSpLocks/>
                </p:cNvCxnSpPr>
                <p:nvPr/>
              </p:nvCxnSpPr>
              <p:spPr>
                <a:xfrm flipH="1">
                  <a:off x="5459038" y="3564493"/>
                  <a:ext cx="553151" cy="5312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a:extLst>
                    <a:ext uri="{FF2B5EF4-FFF2-40B4-BE49-F238E27FC236}">
                      <a16:creationId xmlns:a16="http://schemas.microsoft.com/office/drawing/2014/main" id="{FE6FF557-40D7-466C-BED5-1F4B8FABD656}"/>
                    </a:ext>
                  </a:extLst>
                </p:cNvPr>
                <p:cNvCxnSpPr>
                  <a:cxnSpLocks/>
                </p:cNvCxnSpPr>
                <p:nvPr/>
              </p:nvCxnSpPr>
              <p:spPr>
                <a:xfrm flipH="1">
                  <a:off x="3673229" y="4095756"/>
                  <a:ext cx="17858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53" name="楕円 152">
              <a:extLst>
                <a:ext uri="{FF2B5EF4-FFF2-40B4-BE49-F238E27FC236}">
                  <a16:creationId xmlns:a16="http://schemas.microsoft.com/office/drawing/2014/main" id="{9BE697D2-9D83-4390-85EC-E6CF55A2BBA5}"/>
                </a:ext>
              </a:extLst>
            </p:cNvPr>
            <p:cNvSpPr/>
            <p:nvPr/>
          </p:nvSpPr>
          <p:spPr>
            <a:xfrm>
              <a:off x="1896101" y="1466778"/>
              <a:ext cx="63999" cy="64466"/>
            </a:xfrm>
            <a:prstGeom prst="ellipse">
              <a:avLst/>
            </a:prstGeom>
            <a:solidFill>
              <a:srgbClr val="00B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54" name="楕円 153">
              <a:extLst>
                <a:ext uri="{FF2B5EF4-FFF2-40B4-BE49-F238E27FC236}">
                  <a16:creationId xmlns:a16="http://schemas.microsoft.com/office/drawing/2014/main" id="{3B618AA6-9640-48EF-8537-EB129D2B3240}"/>
                </a:ext>
              </a:extLst>
            </p:cNvPr>
            <p:cNvSpPr/>
            <p:nvPr/>
          </p:nvSpPr>
          <p:spPr>
            <a:xfrm>
              <a:off x="1592977" y="1906048"/>
              <a:ext cx="63999" cy="64466"/>
            </a:xfrm>
            <a:prstGeom prst="ellipse">
              <a:avLst/>
            </a:prstGeom>
            <a:solidFill>
              <a:srgbClr val="00B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sp>
          <p:nvSpPr>
            <p:cNvPr id="155" name="楕円 154">
              <a:extLst>
                <a:ext uri="{FF2B5EF4-FFF2-40B4-BE49-F238E27FC236}">
                  <a16:creationId xmlns:a16="http://schemas.microsoft.com/office/drawing/2014/main" id="{BDBD4480-5BA3-4B54-BADD-B41F4057CDD4}"/>
                </a:ext>
              </a:extLst>
            </p:cNvPr>
            <p:cNvSpPr/>
            <p:nvPr/>
          </p:nvSpPr>
          <p:spPr>
            <a:xfrm>
              <a:off x="655980" y="2439202"/>
              <a:ext cx="63999" cy="64466"/>
            </a:xfrm>
            <a:prstGeom prst="ellipse">
              <a:avLst/>
            </a:prstGeom>
            <a:solidFill>
              <a:srgbClr val="FF81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6615" tIns="0" rIns="16615"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844073">
                <a:defRPr/>
              </a:pPr>
              <a:endParaRPr lang="ja-JP" altLang="en-US" sz="877" b="1" dirty="0">
                <a:solidFill>
                  <a:prstClr val="black"/>
                </a:solidFill>
                <a:latin typeface="Meiryo UI" panose="020B0604030504040204" pitchFamily="50" charset="-128"/>
                <a:ea typeface="Meiryo UI" panose="020B0604030504040204" pitchFamily="50" charset="-128"/>
              </a:endParaRPr>
            </a:p>
          </p:txBody>
        </p:sp>
      </p:grpSp>
      <p:sp>
        <p:nvSpPr>
          <p:cNvPr id="161" name="正方形/長方形 160">
            <a:extLst>
              <a:ext uri="{FF2B5EF4-FFF2-40B4-BE49-F238E27FC236}">
                <a16:creationId xmlns:a16="http://schemas.microsoft.com/office/drawing/2014/main" id="{B9B886EC-C92F-4896-A228-5DA7C1F8764C}"/>
              </a:ext>
            </a:extLst>
          </p:cNvPr>
          <p:cNvSpPr/>
          <p:nvPr/>
        </p:nvSpPr>
        <p:spPr>
          <a:xfrm>
            <a:off x="5861645" y="3523475"/>
            <a:ext cx="2311315" cy="123751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u="sng" dirty="0">
                <a:solidFill>
                  <a:schemeClr val="tx1"/>
                </a:solidFill>
                <a:latin typeface="メイリオ" panose="020B0604030504040204" pitchFamily="50" charset="-128"/>
                <a:ea typeface="メイリオ" panose="020B0604030504040204" pitchFamily="50" charset="-128"/>
              </a:rPr>
              <a:t>関東地方</a:t>
            </a:r>
            <a:endParaRPr kumimoji="1" lang="en-US" altLang="ja-JP" sz="1400" u="sng" dirty="0">
              <a:solidFill>
                <a:schemeClr val="tx1"/>
              </a:solidFill>
              <a:latin typeface="メイリオ" panose="020B0604030504040204" pitchFamily="50" charset="-128"/>
              <a:ea typeface="メイリオ" panose="020B0604030504040204" pitchFamily="50" charset="-128"/>
            </a:endParaRPr>
          </a:p>
          <a:p>
            <a:pPr algn="ctr"/>
            <a:r>
              <a:rPr lang="en-US" altLang="ja-JP" sz="1400" dirty="0">
                <a:solidFill>
                  <a:schemeClr val="tx1"/>
                </a:solidFill>
                <a:latin typeface="メイリオ" panose="020B0604030504040204" pitchFamily="50" charset="-128"/>
                <a:ea typeface="メイリオ" panose="020B0604030504040204" pitchFamily="50" charset="-128"/>
              </a:rPr>
              <a:t>2022</a:t>
            </a:r>
            <a:r>
              <a:rPr lang="ja-JP" altLang="en-US" sz="1400" dirty="0">
                <a:solidFill>
                  <a:schemeClr val="tx1"/>
                </a:solidFill>
                <a:latin typeface="メイリオ" panose="020B0604030504040204" pitchFamily="50" charset="-128"/>
                <a:ea typeface="メイリオ" panose="020B0604030504040204" pitchFamily="50" charset="-128"/>
              </a:rPr>
              <a:t>年度：５都市（２）</a:t>
            </a:r>
            <a:endParaRPr lang="en-US" altLang="ja-JP" sz="1400" dirty="0">
              <a:solidFill>
                <a:schemeClr val="tx1"/>
              </a:solidFill>
              <a:latin typeface="メイリオ" panose="020B0604030504040204" pitchFamily="50" charset="-128"/>
              <a:ea typeface="メイリオ" panose="020B0604030504040204" pitchFamily="50" charset="-128"/>
            </a:endParaRPr>
          </a:p>
          <a:p>
            <a:pPr algn="ctr"/>
            <a:r>
              <a:rPr kumimoji="1" lang="en-US" altLang="ja-JP" sz="1400" dirty="0">
                <a:solidFill>
                  <a:schemeClr val="tx1"/>
                </a:solidFill>
                <a:latin typeface="メイリオ" panose="020B0604030504040204" pitchFamily="50" charset="-128"/>
                <a:ea typeface="メイリオ" panose="020B0604030504040204" pitchFamily="50" charset="-128"/>
              </a:rPr>
              <a:t>2021</a:t>
            </a:r>
            <a:r>
              <a:rPr kumimoji="1" lang="ja-JP" altLang="en-US" sz="1400" dirty="0">
                <a:solidFill>
                  <a:schemeClr val="tx1"/>
                </a:solidFill>
                <a:latin typeface="メイリオ" panose="020B0604030504040204" pitchFamily="50" charset="-128"/>
                <a:ea typeface="メイリオ" panose="020B0604030504040204" pitchFamily="50" charset="-128"/>
              </a:rPr>
              <a:t>年度：７都市（２）</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gn="ctr"/>
            <a:r>
              <a:rPr lang="en-US" altLang="ja-JP" sz="1400" dirty="0">
                <a:solidFill>
                  <a:schemeClr val="tx1"/>
                </a:solidFill>
                <a:latin typeface="メイリオ" panose="020B0604030504040204" pitchFamily="50" charset="-128"/>
                <a:ea typeface="メイリオ" panose="020B0604030504040204" pitchFamily="50" charset="-128"/>
              </a:rPr>
              <a:t>2020</a:t>
            </a:r>
            <a:r>
              <a:rPr lang="ja-JP" altLang="en-US" sz="1400" dirty="0">
                <a:solidFill>
                  <a:schemeClr val="tx1"/>
                </a:solidFill>
                <a:latin typeface="メイリオ" panose="020B0604030504040204" pitchFamily="50" charset="-128"/>
                <a:ea typeface="メイリオ" panose="020B0604030504040204" pitchFamily="50" charset="-128"/>
              </a:rPr>
              <a:t>年度：３都市（１）</a:t>
            </a:r>
            <a:endParaRPr lang="en-US" altLang="ja-JP" sz="1400" dirty="0">
              <a:solidFill>
                <a:schemeClr val="tx1"/>
              </a:solidFill>
              <a:latin typeface="メイリオ" panose="020B0604030504040204" pitchFamily="50" charset="-128"/>
              <a:ea typeface="メイリオ" panose="020B0604030504040204" pitchFamily="50" charset="-128"/>
            </a:endParaRPr>
          </a:p>
          <a:p>
            <a:pPr algn="ctr"/>
            <a:r>
              <a:rPr lang="en-US" altLang="ja-JP" sz="1400" dirty="0">
                <a:solidFill>
                  <a:schemeClr val="tx1"/>
                </a:solidFill>
                <a:latin typeface="メイリオ" panose="020B0604030504040204" pitchFamily="50" charset="-128"/>
                <a:ea typeface="メイリオ" panose="020B0604030504040204" pitchFamily="50" charset="-128"/>
              </a:rPr>
              <a:t>2019</a:t>
            </a:r>
            <a:r>
              <a:rPr lang="ja-JP" altLang="en-US" sz="1400" dirty="0">
                <a:solidFill>
                  <a:schemeClr val="tx1"/>
                </a:solidFill>
                <a:latin typeface="メイリオ" panose="020B0604030504040204" pitchFamily="50" charset="-128"/>
                <a:ea typeface="メイリオ" panose="020B0604030504040204" pitchFamily="50" charset="-128"/>
              </a:rPr>
              <a:t>年度：６都市（１）</a:t>
            </a:r>
            <a:endParaRPr lang="en-US" altLang="ja-JP" sz="1400" dirty="0">
              <a:solidFill>
                <a:schemeClr val="tx1"/>
              </a:solidFill>
              <a:latin typeface="メイリオ" panose="020B0604030504040204" pitchFamily="50" charset="-128"/>
              <a:ea typeface="メイリオ" panose="020B0604030504040204" pitchFamily="50" charset="-128"/>
            </a:endParaRPr>
          </a:p>
          <a:p>
            <a:pPr algn="ctr"/>
            <a:r>
              <a:rPr lang="en-US" altLang="ja-JP" sz="1400" dirty="0">
                <a:solidFill>
                  <a:schemeClr val="tx1"/>
                </a:solidFill>
                <a:latin typeface="メイリオ" panose="020B0604030504040204" pitchFamily="50" charset="-128"/>
                <a:ea typeface="メイリオ" panose="020B0604030504040204" pitchFamily="50" charset="-128"/>
              </a:rPr>
              <a:t>2018</a:t>
            </a:r>
            <a:r>
              <a:rPr lang="ja-JP" altLang="en-US" sz="1400" dirty="0">
                <a:solidFill>
                  <a:schemeClr val="tx1"/>
                </a:solidFill>
                <a:latin typeface="メイリオ" panose="020B0604030504040204" pitchFamily="50" charset="-128"/>
                <a:ea typeface="メイリオ" panose="020B0604030504040204" pitchFamily="50" charset="-128"/>
              </a:rPr>
              <a:t>年度：４都市（３）</a:t>
            </a:r>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162" name="正方形/長方形 161">
            <a:extLst>
              <a:ext uri="{FF2B5EF4-FFF2-40B4-BE49-F238E27FC236}">
                <a16:creationId xmlns:a16="http://schemas.microsoft.com/office/drawing/2014/main" id="{2F7F0F43-12D6-4A6D-959F-CD8830614CBC}"/>
              </a:ext>
            </a:extLst>
          </p:cNvPr>
          <p:cNvSpPr/>
          <p:nvPr/>
        </p:nvSpPr>
        <p:spPr>
          <a:xfrm>
            <a:off x="2869020" y="5626580"/>
            <a:ext cx="2266070" cy="119814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u="sng" dirty="0">
                <a:solidFill>
                  <a:schemeClr val="tx1"/>
                </a:solidFill>
                <a:latin typeface="メイリオ" panose="020B0604030504040204" pitchFamily="50" charset="-128"/>
                <a:ea typeface="メイリオ" panose="020B0604030504040204" pitchFamily="50" charset="-128"/>
              </a:rPr>
              <a:t>近畿地方</a:t>
            </a:r>
            <a:endParaRPr kumimoji="1" lang="en-US" altLang="ja-JP" sz="1400" u="sng" dirty="0">
              <a:solidFill>
                <a:schemeClr val="tx1"/>
              </a:solidFill>
              <a:latin typeface="メイリオ" panose="020B0604030504040204" pitchFamily="50" charset="-128"/>
              <a:ea typeface="メイリオ" panose="020B0604030504040204" pitchFamily="50" charset="-128"/>
            </a:endParaRPr>
          </a:p>
          <a:p>
            <a:pPr algn="ctr"/>
            <a:r>
              <a:rPr lang="en-US" altLang="ja-JP" sz="1400" dirty="0">
                <a:solidFill>
                  <a:schemeClr val="tx1"/>
                </a:solidFill>
                <a:latin typeface="メイリオ" panose="020B0604030504040204" pitchFamily="50" charset="-128"/>
                <a:ea typeface="メイリオ" panose="020B0604030504040204" pitchFamily="50" charset="-128"/>
              </a:rPr>
              <a:t>2022</a:t>
            </a:r>
            <a:r>
              <a:rPr lang="ja-JP" altLang="en-US" sz="1400" dirty="0">
                <a:solidFill>
                  <a:schemeClr val="tx1"/>
                </a:solidFill>
                <a:latin typeface="メイリオ" panose="020B0604030504040204" pitchFamily="50" charset="-128"/>
                <a:ea typeface="メイリオ" panose="020B0604030504040204" pitchFamily="50" charset="-128"/>
              </a:rPr>
              <a:t>年度：４都市（２）</a:t>
            </a:r>
            <a:endParaRPr lang="en-US" altLang="ja-JP" sz="1400" dirty="0">
              <a:solidFill>
                <a:schemeClr val="tx1"/>
              </a:solidFill>
              <a:latin typeface="メイリオ" panose="020B0604030504040204" pitchFamily="50" charset="-128"/>
              <a:ea typeface="メイリオ" panose="020B0604030504040204" pitchFamily="50" charset="-128"/>
            </a:endParaRPr>
          </a:p>
          <a:p>
            <a:pPr algn="ctr"/>
            <a:r>
              <a:rPr kumimoji="1" lang="en-US" altLang="ja-JP" sz="1400" dirty="0">
                <a:solidFill>
                  <a:schemeClr val="tx1"/>
                </a:solidFill>
                <a:latin typeface="メイリオ" panose="020B0604030504040204" pitchFamily="50" charset="-128"/>
                <a:ea typeface="メイリオ" panose="020B0604030504040204" pitchFamily="50" charset="-128"/>
              </a:rPr>
              <a:t>2021</a:t>
            </a:r>
            <a:r>
              <a:rPr kumimoji="1" lang="ja-JP" altLang="en-US" sz="1400" dirty="0">
                <a:solidFill>
                  <a:schemeClr val="tx1"/>
                </a:solidFill>
                <a:latin typeface="メイリオ" panose="020B0604030504040204" pitchFamily="50" charset="-128"/>
                <a:ea typeface="メイリオ" panose="020B0604030504040204" pitchFamily="50" charset="-128"/>
              </a:rPr>
              <a:t>年度：</a:t>
            </a:r>
            <a:r>
              <a:rPr lang="ja-JP" altLang="en-US" sz="1400" dirty="0">
                <a:solidFill>
                  <a:schemeClr val="tx1"/>
                </a:solidFill>
                <a:latin typeface="メイリオ" panose="020B0604030504040204" pitchFamily="50" charset="-128"/>
                <a:ea typeface="メイリオ" panose="020B0604030504040204" pitchFamily="50" charset="-128"/>
              </a:rPr>
              <a:t>５</a:t>
            </a:r>
            <a:r>
              <a:rPr kumimoji="1" lang="ja-JP" altLang="en-US" sz="1400" dirty="0">
                <a:solidFill>
                  <a:schemeClr val="tx1"/>
                </a:solidFill>
                <a:latin typeface="メイリオ" panose="020B0604030504040204" pitchFamily="50" charset="-128"/>
                <a:ea typeface="メイリオ" panose="020B0604030504040204" pitchFamily="50" charset="-128"/>
              </a:rPr>
              <a:t>都市（１）</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gn="ctr"/>
            <a:r>
              <a:rPr lang="en-US" altLang="ja-JP" sz="1400" dirty="0">
                <a:solidFill>
                  <a:schemeClr val="tx1"/>
                </a:solidFill>
                <a:latin typeface="メイリオ" panose="020B0604030504040204" pitchFamily="50" charset="-128"/>
                <a:ea typeface="メイリオ" panose="020B0604030504040204" pitchFamily="50" charset="-128"/>
              </a:rPr>
              <a:t>2020</a:t>
            </a:r>
            <a:r>
              <a:rPr lang="ja-JP" altLang="en-US" sz="1400" dirty="0">
                <a:solidFill>
                  <a:schemeClr val="tx1"/>
                </a:solidFill>
                <a:latin typeface="メイリオ" panose="020B0604030504040204" pitchFamily="50" charset="-128"/>
                <a:ea typeface="メイリオ" panose="020B0604030504040204" pitchFamily="50" charset="-128"/>
              </a:rPr>
              <a:t>年度：６都市（３）</a:t>
            </a:r>
            <a:endParaRPr lang="en-US" altLang="ja-JP" sz="1400" dirty="0">
              <a:solidFill>
                <a:schemeClr val="tx1"/>
              </a:solidFill>
              <a:latin typeface="メイリオ" panose="020B0604030504040204" pitchFamily="50" charset="-128"/>
              <a:ea typeface="メイリオ" panose="020B0604030504040204" pitchFamily="50" charset="-128"/>
            </a:endParaRPr>
          </a:p>
          <a:p>
            <a:pPr algn="ctr"/>
            <a:r>
              <a:rPr lang="en-US" altLang="ja-JP" sz="1400" dirty="0">
                <a:solidFill>
                  <a:schemeClr val="tx1"/>
                </a:solidFill>
                <a:latin typeface="メイリオ" panose="020B0604030504040204" pitchFamily="50" charset="-128"/>
                <a:ea typeface="メイリオ" panose="020B0604030504040204" pitchFamily="50" charset="-128"/>
              </a:rPr>
              <a:t>2019</a:t>
            </a:r>
            <a:r>
              <a:rPr lang="ja-JP" altLang="en-US" sz="1400" dirty="0">
                <a:solidFill>
                  <a:schemeClr val="tx1"/>
                </a:solidFill>
                <a:latin typeface="メイリオ" panose="020B0604030504040204" pitchFamily="50" charset="-128"/>
                <a:ea typeface="メイリオ" panose="020B0604030504040204" pitchFamily="50" charset="-128"/>
              </a:rPr>
              <a:t>年度：６都市（１）</a:t>
            </a:r>
            <a:endParaRPr lang="en-US" altLang="ja-JP" sz="1400" dirty="0">
              <a:solidFill>
                <a:schemeClr val="tx1"/>
              </a:solidFill>
              <a:latin typeface="メイリオ" panose="020B0604030504040204" pitchFamily="50" charset="-128"/>
              <a:ea typeface="メイリオ" panose="020B0604030504040204" pitchFamily="50" charset="-128"/>
            </a:endParaRPr>
          </a:p>
          <a:p>
            <a:pPr algn="ctr"/>
            <a:r>
              <a:rPr lang="en-US" altLang="ja-JP" sz="1400" dirty="0">
                <a:solidFill>
                  <a:schemeClr val="tx1"/>
                </a:solidFill>
                <a:latin typeface="メイリオ" panose="020B0604030504040204" pitchFamily="50" charset="-128"/>
                <a:ea typeface="メイリオ" panose="020B0604030504040204" pitchFamily="50" charset="-128"/>
              </a:rPr>
              <a:t>2018</a:t>
            </a:r>
            <a:r>
              <a:rPr lang="ja-JP" altLang="en-US" sz="1400" dirty="0">
                <a:solidFill>
                  <a:schemeClr val="tx1"/>
                </a:solidFill>
                <a:latin typeface="メイリオ" panose="020B0604030504040204" pitchFamily="50" charset="-128"/>
                <a:ea typeface="メイリオ" panose="020B0604030504040204" pitchFamily="50" charset="-128"/>
              </a:rPr>
              <a:t>年度：２都市（０）</a:t>
            </a:r>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163" name="正方形/長方形 162">
            <a:extLst>
              <a:ext uri="{FF2B5EF4-FFF2-40B4-BE49-F238E27FC236}">
                <a16:creationId xmlns:a16="http://schemas.microsoft.com/office/drawing/2014/main" id="{32C787B9-F910-4B77-87B4-A6052AC610BC}"/>
              </a:ext>
            </a:extLst>
          </p:cNvPr>
          <p:cNvSpPr/>
          <p:nvPr/>
        </p:nvSpPr>
        <p:spPr>
          <a:xfrm>
            <a:off x="1543" y="3846861"/>
            <a:ext cx="2334628" cy="119813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u="sng" dirty="0">
                <a:solidFill>
                  <a:schemeClr val="tx1"/>
                </a:solidFill>
                <a:latin typeface="メイリオ" panose="020B0604030504040204" pitchFamily="50" charset="-128"/>
                <a:ea typeface="メイリオ" panose="020B0604030504040204" pitchFamily="50" charset="-128"/>
              </a:rPr>
              <a:t>九州・沖縄</a:t>
            </a:r>
            <a:r>
              <a:rPr kumimoji="1" lang="ja-JP" altLang="en-US" sz="1400" u="sng" dirty="0">
                <a:solidFill>
                  <a:schemeClr val="tx1"/>
                </a:solidFill>
                <a:latin typeface="メイリオ" panose="020B0604030504040204" pitchFamily="50" charset="-128"/>
                <a:ea typeface="メイリオ" panose="020B0604030504040204" pitchFamily="50" charset="-128"/>
              </a:rPr>
              <a:t>地方</a:t>
            </a:r>
            <a:endParaRPr kumimoji="1" lang="en-US" altLang="ja-JP" sz="1400" u="sng" dirty="0">
              <a:solidFill>
                <a:schemeClr val="tx1"/>
              </a:solidFill>
              <a:latin typeface="メイリオ" panose="020B0604030504040204" pitchFamily="50" charset="-128"/>
              <a:ea typeface="メイリオ" panose="020B0604030504040204" pitchFamily="50" charset="-128"/>
            </a:endParaRPr>
          </a:p>
          <a:p>
            <a:pPr algn="ctr"/>
            <a:r>
              <a:rPr lang="en-US" altLang="ja-JP" sz="1400" dirty="0">
                <a:solidFill>
                  <a:schemeClr val="tx1"/>
                </a:solidFill>
                <a:latin typeface="メイリオ" panose="020B0604030504040204" pitchFamily="50" charset="-128"/>
                <a:ea typeface="メイリオ" panose="020B0604030504040204" pitchFamily="50" charset="-128"/>
              </a:rPr>
              <a:t>2022</a:t>
            </a:r>
            <a:r>
              <a:rPr lang="ja-JP" altLang="en-US" sz="1400" dirty="0">
                <a:solidFill>
                  <a:schemeClr val="tx1"/>
                </a:solidFill>
                <a:latin typeface="メイリオ" panose="020B0604030504040204" pitchFamily="50" charset="-128"/>
                <a:ea typeface="メイリオ" panose="020B0604030504040204" pitchFamily="50" charset="-128"/>
              </a:rPr>
              <a:t>年度：５都市（２）</a:t>
            </a:r>
            <a:endParaRPr lang="en-US" altLang="ja-JP" sz="1400" dirty="0">
              <a:solidFill>
                <a:schemeClr val="tx1"/>
              </a:solidFill>
              <a:latin typeface="メイリオ" panose="020B0604030504040204" pitchFamily="50" charset="-128"/>
              <a:ea typeface="メイリオ" panose="020B0604030504040204" pitchFamily="50" charset="-128"/>
            </a:endParaRPr>
          </a:p>
          <a:p>
            <a:pPr algn="ctr"/>
            <a:r>
              <a:rPr kumimoji="1" lang="en-US" altLang="ja-JP" sz="1400" dirty="0">
                <a:solidFill>
                  <a:schemeClr val="tx1"/>
                </a:solidFill>
                <a:latin typeface="メイリオ" panose="020B0604030504040204" pitchFamily="50" charset="-128"/>
                <a:ea typeface="メイリオ" panose="020B0604030504040204" pitchFamily="50" charset="-128"/>
              </a:rPr>
              <a:t>2021</a:t>
            </a:r>
            <a:r>
              <a:rPr kumimoji="1" lang="ja-JP" altLang="en-US" sz="1400" dirty="0">
                <a:solidFill>
                  <a:schemeClr val="tx1"/>
                </a:solidFill>
                <a:latin typeface="メイリオ" panose="020B0604030504040204" pitchFamily="50" charset="-128"/>
                <a:ea typeface="メイリオ" panose="020B0604030504040204" pitchFamily="50" charset="-128"/>
              </a:rPr>
              <a:t>年度：</a:t>
            </a:r>
            <a:r>
              <a:rPr lang="ja-JP" altLang="en-US" sz="1400" dirty="0">
                <a:solidFill>
                  <a:schemeClr val="tx1"/>
                </a:solidFill>
                <a:latin typeface="メイリオ" panose="020B0604030504040204" pitchFamily="50" charset="-128"/>
                <a:ea typeface="メイリオ" panose="020B0604030504040204" pitchFamily="50" charset="-128"/>
              </a:rPr>
              <a:t>３</a:t>
            </a:r>
            <a:r>
              <a:rPr kumimoji="1" lang="ja-JP" altLang="en-US" sz="1400" dirty="0">
                <a:solidFill>
                  <a:schemeClr val="tx1"/>
                </a:solidFill>
                <a:latin typeface="メイリオ" panose="020B0604030504040204" pitchFamily="50" charset="-128"/>
                <a:ea typeface="メイリオ" panose="020B0604030504040204" pitchFamily="50" charset="-128"/>
              </a:rPr>
              <a:t>都市（２）</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gn="ctr"/>
            <a:r>
              <a:rPr lang="en-US" altLang="ja-JP" sz="1400" dirty="0">
                <a:solidFill>
                  <a:schemeClr val="tx1"/>
                </a:solidFill>
                <a:latin typeface="メイリオ" panose="020B0604030504040204" pitchFamily="50" charset="-128"/>
                <a:ea typeface="メイリオ" panose="020B0604030504040204" pitchFamily="50" charset="-128"/>
              </a:rPr>
              <a:t>2020</a:t>
            </a:r>
            <a:r>
              <a:rPr lang="ja-JP" altLang="en-US" sz="1400" dirty="0">
                <a:solidFill>
                  <a:schemeClr val="tx1"/>
                </a:solidFill>
                <a:latin typeface="メイリオ" panose="020B0604030504040204" pitchFamily="50" charset="-128"/>
                <a:ea typeface="メイリオ" panose="020B0604030504040204" pitchFamily="50" charset="-128"/>
              </a:rPr>
              <a:t>年度：５都市（１）</a:t>
            </a:r>
            <a:endParaRPr lang="en-US" altLang="ja-JP" sz="1400" dirty="0">
              <a:solidFill>
                <a:schemeClr val="tx1"/>
              </a:solidFill>
              <a:latin typeface="メイリオ" panose="020B0604030504040204" pitchFamily="50" charset="-128"/>
              <a:ea typeface="メイリオ" panose="020B0604030504040204" pitchFamily="50" charset="-128"/>
            </a:endParaRPr>
          </a:p>
          <a:p>
            <a:pPr algn="ctr"/>
            <a:r>
              <a:rPr lang="en-US" altLang="ja-JP" sz="1400" dirty="0">
                <a:solidFill>
                  <a:schemeClr val="tx1"/>
                </a:solidFill>
                <a:latin typeface="メイリオ" panose="020B0604030504040204" pitchFamily="50" charset="-128"/>
                <a:ea typeface="メイリオ" panose="020B0604030504040204" pitchFamily="50" charset="-128"/>
              </a:rPr>
              <a:t>2019</a:t>
            </a:r>
            <a:r>
              <a:rPr lang="ja-JP" altLang="en-US" sz="1400" dirty="0">
                <a:solidFill>
                  <a:schemeClr val="tx1"/>
                </a:solidFill>
                <a:latin typeface="メイリオ" panose="020B0604030504040204" pitchFamily="50" charset="-128"/>
                <a:ea typeface="メイリオ" panose="020B0604030504040204" pitchFamily="50" charset="-128"/>
              </a:rPr>
              <a:t>年度：６都市（３）</a:t>
            </a:r>
            <a:endParaRPr lang="en-US" altLang="ja-JP" sz="1400" dirty="0">
              <a:solidFill>
                <a:schemeClr val="tx1"/>
              </a:solidFill>
              <a:latin typeface="メイリオ" panose="020B0604030504040204" pitchFamily="50" charset="-128"/>
              <a:ea typeface="メイリオ" panose="020B0604030504040204" pitchFamily="50" charset="-128"/>
            </a:endParaRPr>
          </a:p>
          <a:p>
            <a:pPr algn="ctr"/>
            <a:r>
              <a:rPr lang="en-US" altLang="ja-JP" sz="1400" dirty="0">
                <a:solidFill>
                  <a:schemeClr val="tx1"/>
                </a:solidFill>
                <a:latin typeface="メイリオ" panose="020B0604030504040204" pitchFamily="50" charset="-128"/>
                <a:ea typeface="メイリオ" panose="020B0604030504040204" pitchFamily="50" charset="-128"/>
              </a:rPr>
              <a:t>2018</a:t>
            </a:r>
            <a:r>
              <a:rPr lang="ja-JP" altLang="en-US" sz="1400" dirty="0">
                <a:solidFill>
                  <a:schemeClr val="tx1"/>
                </a:solidFill>
                <a:latin typeface="メイリオ" panose="020B0604030504040204" pitchFamily="50" charset="-128"/>
                <a:ea typeface="メイリオ" panose="020B0604030504040204" pitchFamily="50" charset="-128"/>
              </a:rPr>
              <a:t>年度：３都市（３）</a:t>
            </a:r>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164" name="テキスト ボックス 163">
            <a:extLst>
              <a:ext uri="{FF2B5EF4-FFF2-40B4-BE49-F238E27FC236}">
                <a16:creationId xmlns:a16="http://schemas.microsoft.com/office/drawing/2014/main" id="{8D268BAD-0525-4E48-8247-7ABDF1DD5658}"/>
              </a:ext>
            </a:extLst>
          </p:cNvPr>
          <p:cNvSpPr txBox="1"/>
          <p:nvPr/>
        </p:nvSpPr>
        <p:spPr>
          <a:xfrm>
            <a:off x="7303393" y="4907543"/>
            <a:ext cx="1522270" cy="1077218"/>
          </a:xfrm>
          <a:prstGeom prst="rect">
            <a:avLst/>
          </a:prstGeom>
          <a:noFill/>
          <a:ln>
            <a:solidFill>
              <a:srgbClr val="000000"/>
            </a:solidFill>
          </a:ln>
        </p:spPr>
        <p:txBody>
          <a:bodyPr wrap="square" lIns="18000" tIns="0" rIns="18000" bIns="0" rtlCol="0">
            <a:spAutoFit/>
          </a:bodyPr>
          <a:lstStyle/>
          <a:p>
            <a:r>
              <a:rPr lang="ja-JP" altLang="en-US" sz="1400" b="1" dirty="0">
                <a:solidFill>
                  <a:srgbClr val="7030A0"/>
                </a:solidFill>
                <a:latin typeface="Meiryo UI" panose="020B0604030504040204" pitchFamily="50" charset="-128"/>
                <a:ea typeface="Meiryo UI" panose="020B0604030504040204" pitchFamily="50" charset="-128"/>
              </a:rPr>
              <a:t>紫色</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年度</a:t>
            </a:r>
            <a:endParaRPr lang="en-US" altLang="ja-JP" sz="1400" dirty="0">
              <a:latin typeface="Meiryo UI" panose="020B0604030504040204" pitchFamily="50" charset="-128"/>
              <a:ea typeface="Meiryo UI" panose="020B0604030504040204" pitchFamily="50" charset="-128"/>
            </a:endParaRPr>
          </a:p>
          <a:p>
            <a:r>
              <a:rPr lang="ja-JP" altLang="en-US" sz="1400" b="1" dirty="0">
                <a:solidFill>
                  <a:srgbClr val="FF66CC"/>
                </a:solidFill>
                <a:latin typeface="Meiryo UI" panose="020B0604030504040204" pitchFamily="50" charset="-128"/>
                <a:ea typeface="Meiryo UI" panose="020B0604030504040204" pitchFamily="50" charset="-128"/>
              </a:rPr>
              <a:t>桃色</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年度</a:t>
            </a:r>
            <a:endParaRPr lang="en-US" altLang="ja-JP" sz="1400" dirty="0">
              <a:latin typeface="Meiryo UI" panose="020B0604030504040204" pitchFamily="50" charset="-128"/>
              <a:ea typeface="Meiryo UI" panose="020B0604030504040204" pitchFamily="50" charset="-128"/>
            </a:endParaRPr>
          </a:p>
          <a:p>
            <a:r>
              <a:rPr lang="ja-JP" altLang="en-US" sz="1400" b="1" dirty="0">
                <a:solidFill>
                  <a:schemeClr val="accent2"/>
                </a:solidFill>
                <a:latin typeface="Meiryo UI" panose="020B0604030504040204" pitchFamily="50" charset="-128"/>
                <a:ea typeface="Meiryo UI" panose="020B0604030504040204" pitchFamily="50" charset="-128"/>
              </a:rPr>
              <a:t>橙色</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年度</a:t>
            </a:r>
            <a:endParaRPr lang="en-US" altLang="ja-JP" sz="1400" dirty="0">
              <a:latin typeface="Meiryo UI" panose="020B0604030504040204" pitchFamily="50" charset="-128"/>
              <a:ea typeface="Meiryo UI" panose="020B0604030504040204" pitchFamily="50" charset="-128"/>
            </a:endParaRPr>
          </a:p>
          <a:p>
            <a:r>
              <a:rPr lang="ja-JP" altLang="en-US" sz="1400" b="1" dirty="0">
                <a:solidFill>
                  <a:srgbClr val="00B050"/>
                </a:solidFill>
                <a:latin typeface="Meiryo UI" panose="020B0604030504040204" pitchFamily="50" charset="-128"/>
                <a:ea typeface="Meiryo UI" panose="020B0604030504040204" pitchFamily="50" charset="-128"/>
              </a:rPr>
              <a:t>緑色</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rPr>
              <a:t>年度</a:t>
            </a:r>
            <a:endParaRPr lang="en-US" altLang="ja-JP" sz="1400" dirty="0">
              <a:latin typeface="Meiryo UI" panose="020B0604030504040204" pitchFamily="50" charset="-128"/>
              <a:ea typeface="Meiryo UI" panose="020B0604030504040204" pitchFamily="50" charset="-128"/>
            </a:endParaRPr>
          </a:p>
          <a:p>
            <a:r>
              <a:rPr lang="ja-JP" altLang="en-US" sz="1400" b="1" dirty="0">
                <a:solidFill>
                  <a:srgbClr val="0070C0"/>
                </a:solidFill>
                <a:latin typeface="Meiryo UI" panose="020B0604030504040204" pitchFamily="50" charset="-128"/>
                <a:ea typeface="Meiryo UI" panose="020B0604030504040204" pitchFamily="50" charset="-128"/>
              </a:rPr>
              <a:t>青色</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2018</a:t>
            </a:r>
            <a:r>
              <a:rPr lang="ja-JP" altLang="en-US" sz="1400" dirty="0" smtClean="0">
                <a:latin typeface="Meiryo UI" panose="020B0604030504040204" pitchFamily="50" charset="-128"/>
                <a:ea typeface="Meiryo UI" panose="020B0604030504040204" pitchFamily="50" charset="-128"/>
              </a:rPr>
              <a:t>年度</a:t>
            </a:r>
            <a:endParaRPr lang="ja-JP" altLang="en-US" sz="1400" dirty="0">
              <a:latin typeface="Meiryo UI" panose="020B0604030504040204" pitchFamily="50" charset="-128"/>
              <a:ea typeface="Meiryo UI" panose="020B0604030504040204" pitchFamily="50" charset="-128"/>
            </a:endParaRPr>
          </a:p>
        </p:txBody>
      </p:sp>
      <p:sp>
        <p:nvSpPr>
          <p:cNvPr id="168" name="スライド番号プレースホルダー 1"/>
          <p:cNvSpPr txBox="1">
            <a:spLocks/>
          </p:cNvSpPr>
          <p:nvPr/>
        </p:nvSpPr>
        <p:spPr>
          <a:xfrm>
            <a:off x="7424632" y="6375199"/>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46</a:t>
            </a:fld>
            <a:endParaRPr kumimoji="1" lang="ja-JP" altLang="en-US" sz="1200"/>
          </a:p>
        </p:txBody>
      </p:sp>
    </p:spTree>
    <p:extLst>
      <p:ext uri="{BB962C8B-B14F-4D97-AF65-F5344CB8AC3E}">
        <p14:creationId xmlns:p14="http://schemas.microsoft.com/office/powerpoint/2010/main" val="15143896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図 78"/>
          <p:cNvPicPr>
            <a:picLocks noChangeAspect="1"/>
          </p:cNvPicPr>
          <p:nvPr/>
        </p:nvPicPr>
        <p:blipFill>
          <a:blip r:embed="rId3"/>
          <a:stretch>
            <a:fillRect/>
          </a:stretch>
        </p:blipFill>
        <p:spPr>
          <a:xfrm>
            <a:off x="1340069" y="980662"/>
            <a:ext cx="6794938" cy="5766818"/>
          </a:xfrm>
          <a:prstGeom prst="rect">
            <a:avLst/>
          </a:prstGeom>
        </p:spPr>
      </p:pic>
      <p:sp>
        <p:nvSpPr>
          <p:cNvPr id="80" name="正方形/長方形 79"/>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ＳＤＧｓ未来都市の選定</a:t>
            </a:r>
            <a:r>
              <a:rPr kumimoji="1" lang="ja-JP" altLang="en-US" sz="2000" b="1" dirty="0" smtClean="0">
                <a:latin typeface="Meiryo UI" panose="020B0604030504040204" pitchFamily="50" charset="-128"/>
                <a:ea typeface="Meiryo UI" panose="020B0604030504040204" pitchFamily="50" charset="-128"/>
              </a:rPr>
              <a:t>状況（関西圏の選定都市）</a:t>
            </a:r>
            <a:endParaRPr kumimoji="1" lang="ja-JP" altLang="en-US" sz="2000" b="1" dirty="0">
              <a:latin typeface="Meiryo UI" panose="020B0604030504040204" pitchFamily="50" charset="-128"/>
              <a:ea typeface="Meiryo UI" panose="020B0604030504040204" pitchFamily="50" charset="-128"/>
            </a:endParaRPr>
          </a:p>
        </p:txBody>
      </p:sp>
      <p:sp>
        <p:nvSpPr>
          <p:cNvPr id="81"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47</a:t>
            </a:fld>
            <a:endParaRPr kumimoji="1" lang="ja-JP" altLang="en-US" sz="1200"/>
          </a:p>
        </p:txBody>
      </p:sp>
    </p:spTree>
    <p:extLst>
      <p:ext uri="{BB962C8B-B14F-4D97-AF65-F5344CB8AC3E}">
        <p14:creationId xmlns:p14="http://schemas.microsoft.com/office/powerpoint/2010/main" val="6311793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27045" y="801647"/>
            <a:ext cx="10434735" cy="475246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nSpc>
                <a:spcPct val="150000"/>
              </a:lnSpc>
              <a:spcBef>
                <a:spcPts val="600"/>
              </a:spcBef>
            </a:pPr>
            <a:r>
              <a:rPr kumimoji="1" lang="ja-JP" altLang="en-US" sz="6600" b="1" i="1" dirty="0">
                <a:latin typeface="Meiryo UI" panose="020B0604030504040204" pitchFamily="50" charset="-128"/>
                <a:ea typeface="Meiryo UI" panose="020B0604030504040204" pitchFamily="50" charset="-128"/>
              </a:rPr>
              <a:t>③　</a:t>
            </a:r>
            <a:r>
              <a:rPr kumimoji="1" lang="ja-JP" altLang="en-US" sz="6000" b="1" dirty="0">
                <a:latin typeface="Meiryo UI" panose="020B0604030504040204" pitchFamily="50" charset="-128"/>
                <a:ea typeface="Meiryo UI" panose="020B0604030504040204" pitchFamily="50" charset="-128"/>
              </a:rPr>
              <a:t>みんなで取組もう</a:t>
            </a:r>
            <a:r>
              <a:rPr kumimoji="1" lang="en-US" altLang="ja-JP" sz="6000" b="1" dirty="0">
                <a:latin typeface="Meiryo UI" panose="020B0604030504040204" pitchFamily="50" charset="-128"/>
                <a:ea typeface="Meiryo UI" panose="020B0604030504040204" pitchFamily="50" charset="-128"/>
              </a:rPr>
              <a:t>SDGs	</a:t>
            </a:r>
            <a:r>
              <a:rPr kumimoji="1" lang="en-US" altLang="ja-JP" sz="6600" b="1" dirty="0">
                <a:latin typeface="Meiryo UI" panose="020B0604030504040204" pitchFamily="50" charset="-128"/>
                <a:ea typeface="Meiryo UI" panose="020B0604030504040204" pitchFamily="50" charset="-128"/>
              </a:rPr>
              <a:t>		</a:t>
            </a:r>
            <a:r>
              <a:rPr kumimoji="1" lang="ja-JP" altLang="en-US" sz="6600" b="1" dirty="0">
                <a:latin typeface="Meiryo UI" panose="020B0604030504040204" pitchFamily="50" charset="-128"/>
                <a:ea typeface="Meiryo UI" panose="020B0604030504040204" pitchFamily="50" charset="-128"/>
              </a:rPr>
              <a:t>　</a:t>
            </a:r>
            <a:r>
              <a:rPr kumimoji="1" lang="en-US" altLang="ja-JP" sz="6600" b="1" dirty="0">
                <a:latin typeface="Meiryo UI" panose="020B0604030504040204" pitchFamily="50" charset="-128"/>
                <a:ea typeface="Meiryo UI" panose="020B0604030504040204" pitchFamily="50" charset="-128"/>
              </a:rPr>
              <a:t>	</a:t>
            </a:r>
          </a:p>
        </p:txBody>
      </p:sp>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1022487" y="4987333"/>
            <a:ext cx="7581016" cy="113354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48</a:t>
            </a:fld>
            <a:endParaRPr kumimoji="1" lang="ja-JP" altLang="en-US"/>
          </a:p>
        </p:txBody>
      </p:sp>
    </p:spTree>
    <p:extLst>
      <p:ext uri="{BB962C8B-B14F-4D97-AF65-F5344CB8AC3E}">
        <p14:creationId xmlns:p14="http://schemas.microsoft.com/office/powerpoint/2010/main" val="2705914698"/>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511567" y="766727"/>
            <a:ext cx="9047970" cy="391037"/>
          </a:xfrm>
          <a:prstGeom prst="rect">
            <a:avLst/>
          </a:prstGeom>
          <a:ln w="12700">
            <a:noFill/>
          </a:ln>
        </p:spPr>
        <p:txBody>
          <a:bodyPr wrap="square" anchor="ctr">
            <a:noAutofit/>
          </a:bodyPr>
          <a:lstStyle/>
          <a:p>
            <a:pPr>
              <a:lnSpc>
                <a:spcPts val="1997"/>
              </a:lnSpc>
            </a:pPr>
            <a:r>
              <a:rPr lang="ja-JP" altLang="en-US" sz="1334" dirty="0">
                <a:latin typeface="+mn-ea"/>
              </a:rPr>
              <a:t>〇</a:t>
            </a:r>
            <a:r>
              <a:rPr lang="en-US" altLang="ja-JP" sz="1334" dirty="0">
                <a:latin typeface="+mn-ea"/>
              </a:rPr>
              <a:t>SDGs</a:t>
            </a:r>
            <a:r>
              <a:rPr lang="ja-JP" altLang="en-US" sz="1334" dirty="0">
                <a:latin typeface="+mn-ea"/>
              </a:rPr>
              <a:t>の認知度の内訳をみると、「 </a:t>
            </a:r>
            <a:r>
              <a:rPr lang="en-US" altLang="ja-JP" sz="1334" dirty="0">
                <a:latin typeface="+mn-ea"/>
              </a:rPr>
              <a:t>SDGs</a:t>
            </a:r>
            <a:r>
              <a:rPr lang="ja-JP" altLang="en-US" sz="1334" dirty="0">
                <a:latin typeface="+mn-ea"/>
              </a:rPr>
              <a:t>という言葉を聞いたことがある、または、ロゴを見た</a:t>
            </a:r>
            <a:r>
              <a:rPr lang="ja-JP" altLang="en-US" sz="1334" dirty="0" err="1">
                <a:latin typeface="+mn-ea"/>
              </a:rPr>
              <a:t>ことがあ</a:t>
            </a:r>
            <a:endParaRPr lang="en-US" altLang="ja-JP" sz="1334" dirty="0">
              <a:latin typeface="+mn-ea"/>
            </a:endParaRPr>
          </a:p>
          <a:p>
            <a:pPr>
              <a:lnSpc>
                <a:spcPts val="1997"/>
              </a:lnSpc>
            </a:pPr>
            <a:r>
              <a:rPr lang="ja-JP" altLang="en-US" sz="1334" dirty="0">
                <a:latin typeface="+mn-ea"/>
              </a:rPr>
              <a:t>　る」の割合が高い。</a:t>
            </a:r>
            <a:endParaRPr lang="en-US" altLang="ja-JP" sz="1334" dirty="0">
              <a:latin typeface="+mn-ea"/>
            </a:endParaRPr>
          </a:p>
        </p:txBody>
      </p:sp>
      <p:graphicFrame>
        <p:nvGraphicFramePr>
          <p:cNvPr id="4" name="グラフ 3"/>
          <p:cNvGraphicFramePr/>
          <p:nvPr>
            <p:extLst/>
          </p:nvPr>
        </p:nvGraphicFramePr>
        <p:xfrm>
          <a:off x="882773" y="1233308"/>
          <a:ext cx="7396167" cy="5522356"/>
        </p:xfrm>
        <a:graphic>
          <a:graphicData uri="http://schemas.openxmlformats.org/drawingml/2006/chart">
            <c:chart xmlns:c="http://schemas.openxmlformats.org/drawingml/2006/chart" xmlns:r="http://schemas.openxmlformats.org/officeDocument/2006/relationships" r:id="rId3"/>
          </a:graphicData>
        </a:graphic>
      </p:graphicFrame>
      <p:sp>
        <p:nvSpPr>
          <p:cNvPr id="10" name="正方形/長方形 9"/>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ＳＤＧｓの認知度（大阪）</a:t>
            </a:r>
            <a:endParaRPr kumimoji="1" lang="ja-JP" altLang="en-US" sz="2000" b="1" dirty="0">
              <a:latin typeface="Meiryo UI" panose="020B0604030504040204" pitchFamily="50" charset="-128"/>
              <a:ea typeface="Meiryo UI" panose="020B0604030504040204" pitchFamily="50" charset="-128"/>
            </a:endParaRPr>
          </a:p>
        </p:txBody>
      </p:sp>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4</a:t>
            </a:fld>
            <a:endParaRPr kumimoji="1" lang="ja-JP" altLang="en-US" sz="1200"/>
          </a:p>
        </p:txBody>
      </p:sp>
    </p:spTree>
    <p:extLst>
      <p:ext uri="{BB962C8B-B14F-4D97-AF65-F5344CB8AC3E}">
        <p14:creationId xmlns:p14="http://schemas.microsoft.com/office/powerpoint/2010/main" val="11995457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に関するこれまでの主な経過</a:t>
            </a:r>
            <a:endParaRPr kumimoji="1" lang="ja-JP" altLang="en-US" sz="2000" b="1" dirty="0">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459831193"/>
              </p:ext>
            </p:extLst>
          </p:nvPr>
        </p:nvGraphicFramePr>
        <p:xfrm>
          <a:off x="58601" y="862582"/>
          <a:ext cx="9788797" cy="5195317"/>
        </p:xfrm>
        <a:graphic>
          <a:graphicData uri="http://schemas.openxmlformats.org/drawingml/2006/table">
            <a:tbl>
              <a:tblPr firstRow="1" bandRow="1">
                <a:tableStyleId>{69012ECD-51FC-41F1-AA8D-1B2483CD663E}</a:tableStyleId>
              </a:tblPr>
              <a:tblGrid>
                <a:gridCol w="3429000">
                  <a:extLst>
                    <a:ext uri="{9D8B030D-6E8A-4147-A177-3AD203B41FA5}">
                      <a16:colId xmlns:a16="http://schemas.microsoft.com/office/drawing/2014/main" val="1335284285"/>
                    </a:ext>
                  </a:extLst>
                </a:gridCol>
                <a:gridCol w="3681833">
                  <a:extLst>
                    <a:ext uri="{9D8B030D-6E8A-4147-A177-3AD203B41FA5}">
                      <a16:colId xmlns:a16="http://schemas.microsoft.com/office/drawing/2014/main" val="2394887878"/>
                    </a:ext>
                  </a:extLst>
                </a:gridCol>
                <a:gridCol w="2677964">
                  <a:extLst>
                    <a:ext uri="{9D8B030D-6E8A-4147-A177-3AD203B41FA5}">
                      <a16:colId xmlns:a16="http://schemas.microsoft.com/office/drawing/2014/main" val="2412904483"/>
                    </a:ext>
                  </a:extLst>
                </a:gridCol>
              </a:tblGrid>
              <a:tr h="496368">
                <a:tc>
                  <a:txBody>
                    <a:bodyPr/>
                    <a:lstStyle/>
                    <a:p>
                      <a:pPr algn="ctr"/>
                      <a:r>
                        <a:rPr kumimoji="1" lang="ja-JP" altLang="en-US" sz="1600" b="1" dirty="0" smtClean="0">
                          <a:latin typeface="Meiryo UI" panose="020B0604030504040204" pitchFamily="50" charset="-128"/>
                          <a:ea typeface="Meiryo UI" panose="020B0604030504040204" pitchFamily="50" charset="-128"/>
                        </a:rPr>
                        <a:t>大阪府の取組み</a:t>
                      </a: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dirty="0" smtClean="0">
                          <a:latin typeface="Meiryo UI" panose="020B0604030504040204" pitchFamily="50" charset="-128"/>
                          <a:ea typeface="Meiryo UI" panose="020B0604030504040204" pitchFamily="50" charset="-128"/>
                        </a:rPr>
                        <a:t>国の動き</a:t>
                      </a: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dirty="0" smtClean="0">
                          <a:latin typeface="Meiryo UI" panose="020B0604030504040204" pitchFamily="50" charset="-128"/>
                          <a:ea typeface="Meiryo UI" panose="020B0604030504040204" pitchFamily="50" charset="-128"/>
                        </a:rPr>
                        <a:t>関連項目</a:t>
                      </a: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6120650"/>
                  </a:ext>
                </a:extLst>
              </a:tr>
              <a:tr h="4698949">
                <a:tc>
                  <a:txBody>
                    <a:bodyPr/>
                    <a:lstStyle/>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solidFill>
                            <a:schemeClr val="tx1"/>
                          </a:solidFill>
                          <a:latin typeface="Meiryo UI" panose="020B0604030504040204" pitchFamily="50" charset="-128"/>
                          <a:ea typeface="Meiryo UI" panose="020B0604030504040204" pitchFamily="50" charset="-128"/>
                        </a:rPr>
                        <a:t>2018</a:t>
                      </a:r>
                      <a:r>
                        <a:rPr kumimoji="1" lang="ja-JP" altLang="en-US" sz="1400" b="0" dirty="0" smtClean="0">
                          <a:solidFill>
                            <a:schemeClr val="tx1"/>
                          </a:solidFill>
                          <a:latin typeface="Meiryo UI" panose="020B0604030504040204" pitchFamily="50" charset="-128"/>
                          <a:ea typeface="Meiryo UI" panose="020B0604030504040204" pitchFamily="50" charset="-128"/>
                        </a:rPr>
                        <a:t>年</a:t>
                      </a:r>
                      <a:r>
                        <a:rPr kumimoji="1" lang="en-US" altLang="ja-JP" sz="1400" b="0" dirty="0" smtClean="0">
                          <a:solidFill>
                            <a:schemeClr val="tx1"/>
                          </a:solidFill>
                          <a:latin typeface="Meiryo UI" panose="020B0604030504040204" pitchFamily="50" charset="-128"/>
                          <a:ea typeface="Meiryo UI" panose="020B0604030504040204" pitchFamily="50" charset="-128"/>
                        </a:rPr>
                        <a:t>4</a:t>
                      </a:r>
                      <a:r>
                        <a:rPr kumimoji="1" lang="ja-JP" altLang="en-US" sz="1400" b="0" dirty="0" smtClean="0">
                          <a:solidFill>
                            <a:schemeClr val="tx1"/>
                          </a:solidFill>
                          <a:latin typeface="Meiryo UI" panose="020B0604030504040204" pitchFamily="50" charset="-128"/>
                          <a:ea typeface="Meiryo UI" panose="020B0604030504040204" pitchFamily="50" charset="-128"/>
                        </a:rPr>
                        <a:t>月　大阪府</a:t>
                      </a:r>
                      <a:r>
                        <a:rPr kumimoji="1" lang="en-US" altLang="ja-JP" sz="1400" b="0" dirty="0" smtClean="0">
                          <a:solidFill>
                            <a:schemeClr val="tx1"/>
                          </a:solidFill>
                          <a:latin typeface="Meiryo UI" panose="020B0604030504040204" pitchFamily="50" charset="-128"/>
                          <a:ea typeface="Meiryo UI" panose="020B0604030504040204" pitchFamily="50" charset="-128"/>
                        </a:rPr>
                        <a:t>SDGs</a:t>
                      </a:r>
                      <a:r>
                        <a:rPr kumimoji="1" lang="ja-JP" altLang="en-US" sz="1400" b="0" dirty="0" smtClean="0">
                          <a:solidFill>
                            <a:schemeClr val="tx1"/>
                          </a:solidFill>
                          <a:latin typeface="Meiryo UI" panose="020B0604030504040204" pitchFamily="50" charset="-128"/>
                          <a:ea typeface="Meiryo UI" panose="020B0604030504040204" pitchFamily="50" charset="-128"/>
                        </a:rPr>
                        <a:t>推進本部</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r>
                        <a:rPr kumimoji="1" lang="ja-JP" altLang="en-US" sz="1400" b="0" dirty="0" smtClean="0">
                          <a:solidFill>
                            <a:schemeClr val="tx1"/>
                          </a:solidFill>
                          <a:latin typeface="Meiryo UI" panose="020B0604030504040204" pitchFamily="50" charset="-128"/>
                          <a:ea typeface="Meiryo UI" panose="020B0604030504040204" pitchFamily="50" charset="-128"/>
                        </a:rPr>
                        <a:t>　　　　　　　　　</a:t>
                      </a:r>
                      <a:r>
                        <a:rPr kumimoji="1" lang="ja-JP" altLang="en-US" sz="1400" b="0" baseline="0" dirty="0" smtClean="0">
                          <a:solidFill>
                            <a:schemeClr val="tx1"/>
                          </a:solidFill>
                          <a:latin typeface="Meiryo UI" panose="020B0604030504040204" pitchFamily="50" charset="-128"/>
                          <a:ea typeface="Meiryo UI" panose="020B0604030504040204" pitchFamily="50" charset="-128"/>
                        </a:rPr>
                        <a:t> </a:t>
                      </a:r>
                      <a:r>
                        <a:rPr kumimoji="1" lang="ja-JP" altLang="en-US" sz="1400" b="0" dirty="0" smtClean="0">
                          <a:solidFill>
                            <a:schemeClr val="tx1"/>
                          </a:solidFill>
                          <a:latin typeface="Meiryo UI" panose="020B0604030504040204" pitchFamily="50" charset="-128"/>
                          <a:ea typeface="Meiryo UI" panose="020B0604030504040204" pitchFamily="50" charset="-128"/>
                        </a:rPr>
                        <a:t>設置</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r>
                        <a:rPr kumimoji="1" lang="en-US" altLang="ja-JP" sz="1400" b="0" dirty="0" smtClean="0">
                          <a:solidFill>
                            <a:schemeClr val="tx1"/>
                          </a:solidFill>
                          <a:latin typeface="Meiryo UI" panose="020B0604030504040204" pitchFamily="50" charset="-128"/>
                          <a:ea typeface="Meiryo UI" panose="020B0604030504040204" pitchFamily="50" charset="-128"/>
                        </a:rPr>
                        <a:t>2020</a:t>
                      </a:r>
                      <a:r>
                        <a:rPr kumimoji="1" lang="ja-JP" altLang="en-US" sz="1400" b="0" dirty="0" smtClean="0">
                          <a:solidFill>
                            <a:schemeClr val="tx1"/>
                          </a:solidFill>
                          <a:latin typeface="Meiryo UI" panose="020B0604030504040204" pitchFamily="50" charset="-128"/>
                          <a:ea typeface="Meiryo UI" panose="020B0604030504040204" pitchFamily="50" charset="-128"/>
                        </a:rPr>
                        <a:t>年</a:t>
                      </a:r>
                      <a:r>
                        <a:rPr kumimoji="1" lang="en-US" altLang="ja-JP" sz="1400" b="0" dirty="0" smtClean="0">
                          <a:solidFill>
                            <a:schemeClr val="tx1"/>
                          </a:solidFill>
                          <a:latin typeface="Meiryo UI" panose="020B0604030504040204" pitchFamily="50" charset="-128"/>
                          <a:ea typeface="Meiryo UI" panose="020B0604030504040204" pitchFamily="50" charset="-128"/>
                        </a:rPr>
                        <a:t>3</a:t>
                      </a:r>
                      <a:r>
                        <a:rPr kumimoji="1" lang="ja-JP" altLang="en-US" sz="1400" b="0" dirty="0" smtClean="0">
                          <a:solidFill>
                            <a:schemeClr val="tx1"/>
                          </a:solidFill>
                          <a:latin typeface="Meiryo UI" panose="020B0604030504040204" pitchFamily="50" charset="-128"/>
                          <a:ea typeface="Meiryo UI" panose="020B0604030504040204" pitchFamily="50" charset="-128"/>
                        </a:rPr>
                        <a:t>月　</a:t>
                      </a:r>
                      <a:r>
                        <a:rPr kumimoji="1" lang="en-US" altLang="ja-JP" sz="1400" b="0" dirty="0" smtClean="0">
                          <a:solidFill>
                            <a:schemeClr val="tx1"/>
                          </a:solidFill>
                          <a:latin typeface="Meiryo UI" panose="020B0604030504040204" pitchFamily="50" charset="-128"/>
                          <a:ea typeface="Meiryo UI" panose="020B0604030504040204" pitchFamily="50" charset="-128"/>
                        </a:rPr>
                        <a:t>Osaka</a:t>
                      </a:r>
                      <a:r>
                        <a:rPr kumimoji="1" lang="ja-JP" altLang="en-US" sz="1400" b="0" dirty="0" smtClean="0">
                          <a:solidFill>
                            <a:schemeClr val="tx1"/>
                          </a:solidFill>
                          <a:latin typeface="Meiryo UI" panose="020B0604030504040204" pitchFamily="50" charset="-128"/>
                          <a:ea typeface="Meiryo UI" panose="020B0604030504040204" pitchFamily="50" charset="-128"/>
                        </a:rPr>
                        <a:t> </a:t>
                      </a:r>
                      <a:r>
                        <a:rPr kumimoji="1" lang="en-US" altLang="ja-JP" sz="1400" b="0" dirty="0" smtClean="0">
                          <a:solidFill>
                            <a:schemeClr val="tx1"/>
                          </a:solidFill>
                          <a:latin typeface="Meiryo UI" panose="020B0604030504040204" pitchFamily="50" charset="-128"/>
                          <a:ea typeface="Meiryo UI" panose="020B0604030504040204" pitchFamily="50" charset="-128"/>
                        </a:rPr>
                        <a:t>SDGs</a:t>
                      </a:r>
                      <a:r>
                        <a:rPr kumimoji="1" lang="ja-JP" altLang="en-US" sz="1400" b="0" dirty="0" smtClean="0">
                          <a:solidFill>
                            <a:schemeClr val="tx1"/>
                          </a:solidFill>
                          <a:latin typeface="Meiryo UI" panose="020B0604030504040204" pitchFamily="50" charset="-128"/>
                          <a:ea typeface="Meiryo UI" panose="020B0604030504040204" pitchFamily="50" charset="-128"/>
                        </a:rPr>
                        <a:t> ビジョン策定</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r>
                        <a:rPr kumimoji="1" lang="en-US" altLang="ja-JP" sz="1400" b="0" dirty="0" smtClean="0">
                          <a:solidFill>
                            <a:schemeClr val="tx1"/>
                          </a:solidFill>
                          <a:latin typeface="Meiryo UI" panose="020B0604030504040204" pitchFamily="50" charset="-128"/>
                          <a:ea typeface="Meiryo UI" panose="020B0604030504040204" pitchFamily="50" charset="-128"/>
                        </a:rPr>
                        <a:t>2020</a:t>
                      </a:r>
                      <a:r>
                        <a:rPr kumimoji="1" lang="ja-JP" altLang="en-US" sz="1400" b="0" dirty="0" smtClean="0">
                          <a:solidFill>
                            <a:schemeClr val="tx1"/>
                          </a:solidFill>
                          <a:latin typeface="Meiryo UI" panose="020B0604030504040204" pitchFamily="50" charset="-128"/>
                          <a:ea typeface="Meiryo UI" panose="020B0604030504040204" pitchFamily="50" charset="-128"/>
                        </a:rPr>
                        <a:t>年</a:t>
                      </a:r>
                      <a:r>
                        <a:rPr kumimoji="1" lang="en-US" altLang="ja-JP" sz="1400" b="0" dirty="0" smtClean="0">
                          <a:solidFill>
                            <a:schemeClr val="tx1"/>
                          </a:solidFill>
                          <a:latin typeface="Meiryo UI" panose="020B0604030504040204" pitchFamily="50" charset="-128"/>
                          <a:ea typeface="Meiryo UI" panose="020B0604030504040204" pitchFamily="50" charset="-128"/>
                        </a:rPr>
                        <a:t>7</a:t>
                      </a:r>
                      <a:r>
                        <a:rPr kumimoji="1" lang="ja-JP" altLang="en-US" sz="1400" b="0" dirty="0" smtClean="0">
                          <a:solidFill>
                            <a:schemeClr val="tx1"/>
                          </a:solidFill>
                          <a:latin typeface="Meiryo UI" panose="020B0604030504040204" pitchFamily="50" charset="-128"/>
                          <a:ea typeface="Meiryo UI" panose="020B0604030504040204" pitchFamily="50" charset="-128"/>
                        </a:rPr>
                        <a:t>月　</a:t>
                      </a:r>
                      <a:r>
                        <a:rPr kumimoji="1" lang="en-US" altLang="ja-JP" sz="1400" b="0" dirty="0" smtClean="0">
                          <a:solidFill>
                            <a:schemeClr val="tx1"/>
                          </a:solidFill>
                          <a:latin typeface="Meiryo UI" panose="020B0604030504040204" pitchFamily="50" charset="-128"/>
                          <a:ea typeface="Meiryo UI" panose="020B0604030504040204" pitchFamily="50" charset="-128"/>
                        </a:rPr>
                        <a:t>SDGs</a:t>
                      </a:r>
                      <a:r>
                        <a:rPr kumimoji="1" lang="ja-JP" altLang="en-US" sz="1400" b="0" dirty="0" smtClean="0">
                          <a:solidFill>
                            <a:schemeClr val="tx1"/>
                          </a:solidFill>
                          <a:latin typeface="Meiryo UI" panose="020B0604030504040204" pitchFamily="50" charset="-128"/>
                          <a:ea typeface="Meiryo UI" panose="020B0604030504040204" pitchFamily="50" charset="-128"/>
                        </a:rPr>
                        <a:t>未来都市及び自治体　　</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r>
                        <a:rPr kumimoji="1" lang="ja-JP" altLang="en-US" sz="1400" b="0" dirty="0" smtClean="0">
                          <a:solidFill>
                            <a:schemeClr val="tx1"/>
                          </a:solidFill>
                          <a:latin typeface="Meiryo UI" panose="020B0604030504040204" pitchFamily="50" charset="-128"/>
                          <a:ea typeface="Meiryo UI" panose="020B0604030504040204" pitchFamily="50" charset="-128"/>
                        </a:rPr>
                        <a:t>　　　　　　　　</a:t>
                      </a:r>
                      <a:r>
                        <a:rPr kumimoji="1" lang="ja-JP" altLang="en-US" sz="1400" b="0" baseline="0" dirty="0" smtClean="0">
                          <a:solidFill>
                            <a:schemeClr val="tx1"/>
                          </a:solidFill>
                          <a:latin typeface="Meiryo UI" panose="020B0604030504040204" pitchFamily="50" charset="-128"/>
                          <a:ea typeface="Meiryo UI" panose="020B0604030504040204" pitchFamily="50" charset="-128"/>
                        </a:rPr>
                        <a:t>  </a:t>
                      </a:r>
                      <a:r>
                        <a:rPr kumimoji="1" lang="en-US" altLang="ja-JP" sz="1400" b="0" dirty="0" smtClean="0">
                          <a:solidFill>
                            <a:schemeClr val="tx1"/>
                          </a:solidFill>
                          <a:latin typeface="Meiryo UI" panose="020B0604030504040204" pitchFamily="50" charset="-128"/>
                          <a:ea typeface="Meiryo UI" panose="020B0604030504040204" pitchFamily="50" charset="-128"/>
                        </a:rPr>
                        <a:t>SDGs</a:t>
                      </a:r>
                      <a:r>
                        <a:rPr kumimoji="1" lang="ja-JP" altLang="en-US" sz="1400" b="0" dirty="0" smtClean="0">
                          <a:solidFill>
                            <a:schemeClr val="tx1"/>
                          </a:solidFill>
                          <a:latin typeface="Meiryo UI" panose="020B0604030504040204" pitchFamily="50" charset="-128"/>
                          <a:ea typeface="Meiryo UI" panose="020B0604030504040204" pitchFamily="50" charset="-128"/>
                        </a:rPr>
                        <a:t>モデル事業に採択</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r>
                        <a:rPr kumimoji="1" lang="ja-JP" altLang="en-US" sz="1400" b="0" dirty="0" smtClean="0">
                          <a:solidFill>
                            <a:schemeClr val="tx1"/>
                          </a:solidFill>
                          <a:latin typeface="Meiryo UI" panose="020B0604030504040204" pitchFamily="50" charset="-128"/>
                          <a:ea typeface="Meiryo UI" panose="020B0604030504040204" pitchFamily="50" charset="-128"/>
                        </a:rPr>
                        <a:t>　　　　　　　　（大阪市と共同提案）</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2020</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12</a:t>
                      </a:r>
                      <a:r>
                        <a:rPr kumimoji="1" lang="ja-JP" altLang="en-US" sz="1400" b="0" dirty="0" smtClean="0">
                          <a:latin typeface="Meiryo UI" panose="020B0604030504040204" pitchFamily="50" charset="-128"/>
                          <a:ea typeface="Meiryo UI" panose="020B0604030504040204" pitchFamily="50" charset="-128"/>
                        </a:rPr>
                        <a:t>月　大阪</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ネットワーク設置</a:t>
                      </a:r>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1" dirty="0" smtClean="0">
                          <a:solidFill>
                            <a:srgbClr val="FF0000"/>
                          </a:solidFill>
                          <a:latin typeface="Meiryo UI" panose="020B0604030504040204" pitchFamily="50" charset="-128"/>
                          <a:ea typeface="Meiryo UI" panose="020B0604030504040204" pitchFamily="50" charset="-128"/>
                        </a:rPr>
                        <a:t>2021</a:t>
                      </a:r>
                      <a:r>
                        <a:rPr kumimoji="1" lang="ja-JP" altLang="en-US" sz="1400" b="1" dirty="0" smtClean="0">
                          <a:solidFill>
                            <a:srgbClr val="FF0000"/>
                          </a:solidFill>
                          <a:latin typeface="Meiryo UI" panose="020B0604030504040204" pitchFamily="50" charset="-128"/>
                          <a:ea typeface="Meiryo UI" panose="020B0604030504040204" pitchFamily="50" charset="-128"/>
                        </a:rPr>
                        <a:t>年</a:t>
                      </a:r>
                      <a:r>
                        <a:rPr kumimoji="1" lang="en-US" altLang="ja-JP" sz="1400" b="1" dirty="0" smtClean="0">
                          <a:solidFill>
                            <a:srgbClr val="FF0000"/>
                          </a:solidFill>
                          <a:latin typeface="Meiryo UI" panose="020B0604030504040204" pitchFamily="50" charset="-128"/>
                          <a:ea typeface="Meiryo UI" panose="020B0604030504040204" pitchFamily="50" charset="-128"/>
                        </a:rPr>
                        <a:t>1</a:t>
                      </a:r>
                      <a:r>
                        <a:rPr kumimoji="1" lang="ja-JP" altLang="en-US" sz="1400" b="1" dirty="0" smtClean="0">
                          <a:solidFill>
                            <a:srgbClr val="FF0000"/>
                          </a:solidFill>
                          <a:latin typeface="Meiryo UI" panose="020B0604030504040204" pitchFamily="50" charset="-128"/>
                          <a:ea typeface="Meiryo UI" panose="020B0604030504040204" pitchFamily="50" charset="-128"/>
                        </a:rPr>
                        <a:t>月　大阪</a:t>
                      </a:r>
                      <a:r>
                        <a:rPr kumimoji="1" lang="en-US" altLang="ja-JP" sz="1400" b="1" dirty="0" smtClean="0">
                          <a:solidFill>
                            <a:srgbClr val="FF0000"/>
                          </a:solidFill>
                          <a:latin typeface="Meiryo UI" panose="020B0604030504040204" pitchFamily="50" charset="-128"/>
                          <a:ea typeface="Meiryo UI" panose="020B0604030504040204" pitchFamily="50" charset="-128"/>
                        </a:rPr>
                        <a:t>SDGs</a:t>
                      </a:r>
                      <a:r>
                        <a:rPr kumimoji="1" lang="ja-JP" altLang="en-US" sz="1400" b="1" dirty="0" smtClean="0">
                          <a:solidFill>
                            <a:srgbClr val="FF0000"/>
                          </a:solidFill>
                          <a:latin typeface="Meiryo UI" panose="020B0604030504040204" pitchFamily="50" charset="-128"/>
                          <a:ea typeface="Meiryo UI" panose="020B0604030504040204" pitchFamily="50" charset="-128"/>
                        </a:rPr>
                        <a:t>行動憲章策定</a:t>
                      </a: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r>
                        <a:rPr kumimoji="1" lang="en-US" altLang="ja-JP" sz="1400" b="1" dirty="0" smtClean="0">
                          <a:solidFill>
                            <a:srgbClr val="FF0000"/>
                          </a:solidFill>
                          <a:latin typeface="Meiryo UI" panose="020B0604030504040204" pitchFamily="50" charset="-128"/>
                          <a:ea typeface="Meiryo UI" panose="020B0604030504040204" pitchFamily="50" charset="-128"/>
                        </a:rPr>
                        <a:t>2021</a:t>
                      </a:r>
                      <a:r>
                        <a:rPr kumimoji="1" lang="ja-JP" altLang="en-US" sz="1400" b="1" dirty="0" smtClean="0">
                          <a:solidFill>
                            <a:srgbClr val="FF0000"/>
                          </a:solidFill>
                          <a:latin typeface="Meiryo UI" panose="020B0604030504040204" pitchFamily="50" charset="-128"/>
                          <a:ea typeface="Meiryo UI" panose="020B0604030504040204" pitchFamily="50" charset="-128"/>
                        </a:rPr>
                        <a:t>年</a:t>
                      </a:r>
                      <a:r>
                        <a:rPr kumimoji="1" lang="en-US" altLang="ja-JP" sz="1400" b="1" dirty="0" smtClean="0">
                          <a:solidFill>
                            <a:srgbClr val="FF0000"/>
                          </a:solidFill>
                          <a:latin typeface="Meiryo UI" panose="020B0604030504040204" pitchFamily="50" charset="-128"/>
                          <a:ea typeface="Meiryo UI" panose="020B0604030504040204" pitchFamily="50" charset="-128"/>
                        </a:rPr>
                        <a:t>2</a:t>
                      </a:r>
                      <a:r>
                        <a:rPr kumimoji="1" lang="ja-JP" altLang="en-US" sz="1400" b="1" dirty="0" smtClean="0">
                          <a:solidFill>
                            <a:srgbClr val="FF0000"/>
                          </a:solidFill>
                          <a:latin typeface="Meiryo UI" panose="020B0604030504040204" pitchFamily="50" charset="-128"/>
                          <a:ea typeface="Meiryo UI" panose="020B0604030504040204" pitchFamily="50" charset="-128"/>
                        </a:rPr>
                        <a:t>月～　私の</a:t>
                      </a:r>
                      <a:r>
                        <a:rPr kumimoji="1" lang="en-US" altLang="ja-JP" sz="1400" b="1" dirty="0" smtClean="0">
                          <a:solidFill>
                            <a:srgbClr val="FF0000"/>
                          </a:solidFill>
                          <a:latin typeface="Meiryo UI" panose="020B0604030504040204" pitchFamily="50" charset="-128"/>
                          <a:ea typeface="Meiryo UI" panose="020B0604030504040204" pitchFamily="50" charset="-128"/>
                        </a:rPr>
                        <a:t>SDGs</a:t>
                      </a:r>
                      <a:r>
                        <a:rPr kumimoji="1" lang="ja-JP" altLang="en-US" sz="1400" b="1" dirty="0" smtClean="0">
                          <a:solidFill>
                            <a:srgbClr val="FF0000"/>
                          </a:solidFill>
                          <a:latin typeface="Meiryo UI" panose="020B0604030504040204" pitchFamily="50" charset="-128"/>
                          <a:ea typeface="Meiryo UI" panose="020B0604030504040204" pitchFamily="50" charset="-128"/>
                        </a:rPr>
                        <a:t>宣言プロジェ</a:t>
                      </a: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r>
                        <a:rPr kumimoji="1" lang="ja-JP" altLang="en-US" sz="1400" b="1" dirty="0" smtClean="0">
                          <a:solidFill>
                            <a:srgbClr val="FF0000"/>
                          </a:solidFill>
                          <a:latin typeface="Meiryo UI" panose="020B0604030504040204" pitchFamily="50" charset="-128"/>
                          <a:ea typeface="Meiryo UI" panose="020B0604030504040204" pitchFamily="50" charset="-128"/>
                        </a:rPr>
                        <a:t>　　　　　　　　　　クト開始</a:t>
                      </a:r>
                      <a:endParaRPr kumimoji="1" lang="ja-JP" altLang="en-US" sz="1400" b="1"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2016</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5</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推進本部設置</a:t>
                      </a:r>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2016</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12</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実施指針策定</a:t>
                      </a:r>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2018</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6</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未来都市及び自治体・</a:t>
                      </a:r>
                      <a:endParaRPr kumimoji="1" lang="en-US" altLang="ja-JP" sz="1400" b="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モデル事業の選定開始</a:t>
                      </a:r>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2018</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6</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Japan</a:t>
                      </a:r>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Action</a:t>
                      </a:r>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Platform</a:t>
                      </a:r>
                    </a:p>
                    <a:p>
                      <a:r>
                        <a:rPr kumimoji="1" lang="ja-JP" altLang="en-US" sz="1400" b="0" dirty="0" smtClean="0">
                          <a:latin typeface="Meiryo UI" panose="020B0604030504040204" pitchFamily="50" charset="-128"/>
                          <a:ea typeface="Meiryo UI" panose="020B0604030504040204" pitchFamily="50" charset="-128"/>
                        </a:rPr>
                        <a:t>　　　　　　　　　設置</a:t>
                      </a:r>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2019</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12</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実施指針改定</a:t>
                      </a:r>
                      <a:endParaRPr kumimoji="1" lang="ja-JP" altLang="en-US" sz="14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b="0" dirty="0" smtClean="0">
                          <a:latin typeface="Meiryo UI" panose="020B0604030504040204" pitchFamily="50" charset="-128"/>
                          <a:ea typeface="Meiryo UI" panose="020B0604030504040204" pitchFamily="50" charset="-128"/>
                        </a:rPr>
                        <a:t>2015</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9</a:t>
                      </a:r>
                      <a:r>
                        <a:rPr kumimoji="1" lang="ja-JP" altLang="en-US" sz="1400" b="0" dirty="0" smtClean="0">
                          <a:latin typeface="Meiryo UI" panose="020B0604030504040204" pitchFamily="50" charset="-128"/>
                          <a:ea typeface="Meiryo UI" panose="020B0604030504040204" pitchFamily="50" charset="-128"/>
                        </a:rPr>
                        <a:t>月　国連総会にて</a:t>
                      </a:r>
                      <a:endParaRPr kumimoji="1" lang="en-US" altLang="ja-JP" sz="1400" b="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を採択</a:t>
                      </a:r>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solidFill>
                            <a:schemeClr val="tx1"/>
                          </a:solidFill>
                          <a:latin typeface="Meiryo UI" panose="020B0604030504040204" pitchFamily="50" charset="-128"/>
                          <a:ea typeface="Meiryo UI" panose="020B0604030504040204" pitchFamily="50" charset="-128"/>
                        </a:rPr>
                        <a:t>2018</a:t>
                      </a:r>
                      <a:r>
                        <a:rPr kumimoji="1" lang="ja-JP" altLang="en-US" sz="1400" b="0" dirty="0" smtClean="0">
                          <a:solidFill>
                            <a:schemeClr val="tx1"/>
                          </a:solidFill>
                          <a:latin typeface="Meiryo UI" panose="020B0604030504040204" pitchFamily="50" charset="-128"/>
                          <a:ea typeface="Meiryo UI" panose="020B0604030504040204" pitchFamily="50" charset="-128"/>
                        </a:rPr>
                        <a:t>年</a:t>
                      </a:r>
                      <a:r>
                        <a:rPr kumimoji="1" lang="en-US" altLang="ja-JP" sz="1400" b="0" dirty="0" smtClean="0">
                          <a:solidFill>
                            <a:schemeClr val="tx1"/>
                          </a:solidFill>
                          <a:latin typeface="Meiryo UI" panose="020B0604030504040204" pitchFamily="50" charset="-128"/>
                          <a:ea typeface="Meiryo UI" panose="020B0604030504040204" pitchFamily="50" charset="-128"/>
                        </a:rPr>
                        <a:t>11</a:t>
                      </a:r>
                      <a:r>
                        <a:rPr kumimoji="1" lang="ja-JP" altLang="en-US" sz="1400" b="0" dirty="0" smtClean="0">
                          <a:solidFill>
                            <a:schemeClr val="tx1"/>
                          </a:solidFill>
                          <a:latin typeface="Meiryo UI" panose="020B0604030504040204" pitchFamily="50" charset="-128"/>
                          <a:ea typeface="Meiryo UI" panose="020B0604030504040204" pitchFamily="50" charset="-128"/>
                        </a:rPr>
                        <a:t>月　大阪・関西万博</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r>
                        <a:rPr kumimoji="1" lang="ja-JP" altLang="en-US" sz="1400" b="0" dirty="0" smtClean="0">
                          <a:solidFill>
                            <a:schemeClr val="tx1"/>
                          </a:solidFill>
                          <a:latin typeface="Meiryo UI" panose="020B0604030504040204" pitchFamily="50" charset="-128"/>
                          <a:ea typeface="Meiryo UI" panose="020B0604030504040204" pitchFamily="50" charset="-128"/>
                        </a:rPr>
                        <a:t>　　　　　　</a:t>
                      </a:r>
                      <a:r>
                        <a:rPr kumimoji="1" lang="ja-JP" altLang="en-US" sz="1400" b="0" baseline="0" dirty="0" smtClean="0">
                          <a:solidFill>
                            <a:schemeClr val="tx1"/>
                          </a:solidFill>
                          <a:latin typeface="Meiryo UI" panose="020B0604030504040204" pitchFamily="50" charset="-128"/>
                          <a:ea typeface="Meiryo UI" panose="020B0604030504040204" pitchFamily="50" charset="-128"/>
                        </a:rPr>
                        <a:t> </a:t>
                      </a:r>
                      <a:r>
                        <a:rPr kumimoji="1" lang="ja-JP" altLang="en-US" sz="1400" b="0" dirty="0" smtClean="0">
                          <a:solidFill>
                            <a:schemeClr val="tx1"/>
                          </a:solidFill>
                          <a:latin typeface="Meiryo UI" panose="020B0604030504040204" pitchFamily="50" charset="-128"/>
                          <a:ea typeface="Meiryo UI" panose="020B0604030504040204" pitchFamily="50" charset="-128"/>
                        </a:rPr>
                        <a:t>　　　　開催決定</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8047537"/>
                  </a:ext>
                </a:extLst>
              </a:tr>
            </a:tbl>
          </a:graphicData>
        </a:graphic>
      </p:graphicFrame>
      <p:sp>
        <p:nvSpPr>
          <p:cNvPr id="6"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49</a:t>
            </a:fld>
            <a:endParaRPr kumimoji="1" lang="ja-JP" altLang="en-US" sz="1200"/>
          </a:p>
        </p:txBody>
      </p:sp>
      <p:sp>
        <p:nvSpPr>
          <p:cNvPr id="2" name="正方形/長方形 1"/>
          <p:cNvSpPr/>
          <p:nvPr/>
        </p:nvSpPr>
        <p:spPr>
          <a:xfrm>
            <a:off x="0" y="5028764"/>
            <a:ext cx="3362516" cy="646384"/>
          </a:xfrm>
          <a:prstGeom prst="rect">
            <a:avLst/>
          </a:prstGeom>
          <a:noFill/>
          <a:ln w="57150">
            <a:solidFill>
              <a:srgbClr val="FFC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4115109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a:t>
            </a:r>
            <a:r>
              <a:rPr kumimoji="1" lang="en-US" altLang="ja-JP" sz="2000" b="1" dirty="0" smtClean="0">
                <a:latin typeface="Meiryo UI" panose="020B0604030504040204" pitchFamily="50" charset="-128"/>
                <a:ea typeface="Meiryo UI" panose="020B0604030504040204" pitchFamily="50" charset="-128"/>
              </a:rPr>
              <a:t>Osaka </a:t>
            </a:r>
            <a:r>
              <a:rPr kumimoji="1" lang="en-US" altLang="ja-JP" sz="2000" b="1" dirty="0">
                <a:latin typeface="Meiryo UI" panose="020B0604030504040204" pitchFamily="50" charset="-128"/>
                <a:ea typeface="Meiryo UI" panose="020B0604030504040204" pitchFamily="50" charset="-128"/>
              </a:rPr>
              <a:t>SDGs </a:t>
            </a:r>
            <a:r>
              <a:rPr kumimoji="1" lang="ja-JP" altLang="en-US" sz="2000" b="1" dirty="0" smtClean="0">
                <a:latin typeface="Meiryo UI" panose="020B0604030504040204" pitchFamily="50" charset="-128"/>
                <a:ea typeface="Meiryo UI" panose="020B0604030504040204" pitchFamily="50" charset="-128"/>
              </a:rPr>
              <a:t>ビジョン」に掲げる大阪府の役割　</a:t>
            </a:r>
            <a:r>
              <a:rPr kumimoji="1" lang="en-US" altLang="ja-JP" sz="2000" b="1" dirty="0"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再掲</a:t>
            </a:r>
            <a:r>
              <a:rPr kumimoji="1" lang="en-US" altLang="ja-JP" sz="2000" b="1" dirty="0" smtClean="0">
                <a:latin typeface="Meiryo UI" panose="020B0604030504040204" pitchFamily="50" charset="-128"/>
                <a:ea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endParaRPr>
          </a:p>
        </p:txBody>
      </p:sp>
      <p:sp>
        <p:nvSpPr>
          <p:cNvPr id="67" name="正方形/長方形 66"/>
          <p:cNvSpPr/>
          <p:nvPr/>
        </p:nvSpPr>
        <p:spPr>
          <a:xfrm>
            <a:off x="96591" y="1027350"/>
            <a:ext cx="9712817" cy="5781070"/>
          </a:xfrm>
          <a:prstGeom prst="rect">
            <a:avLst/>
          </a:prstGeom>
        </p:spPr>
        <p:txBody>
          <a:bodyPr wrap="square">
            <a:spAutoFit/>
          </a:bodyPr>
          <a:lstStyle/>
          <a:p>
            <a:pPr marL="150912" indent="-150912">
              <a:tabLst>
                <a:tab pos="150912" algn="l"/>
              </a:tabLst>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①　府民や企業、市町村など、様々なステークホルダーに</a:t>
            </a:r>
            <a:r>
              <a:rPr lang="en-US" altLang="ja-JP"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を広く知って</a:t>
            </a:r>
            <a:r>
              <a:rPr lang="ja-JP" altLang="en-US" sz="2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いただく</a:t>
            </a:r>
            <a:endParaRPr lang="en-US" altLang="ja-JP"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の</a:t>
            </a:r>
            <a:r>
              <a:rPr lang="ja-JP" altLang="en-US" b="1" dirty="0">
                <a:latin typeface="Meiryo UI" panose="020B0604030504040204" pitchFamily="50" charset="-128"/>
                <a:ea typeface="Meiryo UI" panose="020B0604030504040204" pitchFamily="50" charset="-128"/>
                <a:cs typeface="Meiryo UI" panose="020B0604030504040204" pitchFamily="50" charset="-128"/>
              </a:rPr>
              <a:t>更なる浸透</a:t>
            </a:r>
            <a:r>
              <a:rPr lang="ja-JP" altLang="en-US" dirty="0">
                <a:latin typeface="Meiryo UI" panose="020B0604030504040204" pitchFamily="50" charset="-128"/>
                <a:ea typeface="Meiryo UI" panose="020B0604030504040204" pitchFamily="50" charset="-128"/>
                <a:cs typeface="Meiryo UI" panose="020B0604030504040204" pitchFamily="50" charset="-128"/>
              </a:rPr>
              <a:t>を図り、これまでに</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になじみの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なかった</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新た</a:t>
            </a:r>
            <a:r>
              <a:rPr lang="ja-JP" altLang="en-US" b="1" dirty="0">
                <a:latin typeface="Meiryo UI" panose="020B0604030504040204" pitchFamily="50" charset="-128"/>
                <a:ea typeface="Meiryo UI" panose="020B0604030504040204" pitchFamily="50" charset="-128"/>
                <a:cs typeface="Meiryo UI" panose="020B0604030504040204" pitchFamily="50" charset="-128"/>
              </a:rPr>
              <a:t>なステークホルダー</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掘り起こし</a:t>
            </a:r>
            <a:r>
              <a:rPr lang="ja-JP" altLang="en-US" dirty="0">
                <a:latin typeface="Meiryo UI" panose="020B0604030504040204" pitchFamily="50" charset="-128"/>
                <a:ea typeface="Meiryo UI" panose="020B0604030504040204" pitchFamily="50" charset="-128"/>
                <a:cs typeface="Meiryo UI" panose="020B0604030504040204" pitchFamily="50" charset="-128"/>
              </a:rPr>
              <a:t>や具体的な行動に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つなげる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②　様々なステークホルダーの取組みを</a:t>
            </a:r>
            <a:r>
              <a:rPr lang="en-US" altLang="ja-JP" sz="22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実現に向けて</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相互につなぎ合わせていく</a:t>
            </a:r>
            <a:endParaRPr lang="en-US" altLang="ja-JP"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latin typeface="Meiryo UI" panose="020B0604030504040204" pitchFamily="50" charset="-128"/>
                <a:ea typeface="Meiryo UI" panose="020B0604030504040204" pitchFamily="50" charset="-128"/>
                <a:cs typeface="Meiryo UI" panose="020B0604030504040204" pitchFamily="50" charset="-128"/>
              </a:rPr>
              <a:t>関西</a:t>
            </a:r>
            <a:r>
              <a:rPr lang="en-US" altLang="ja-JP"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latin typeface="Meiryo UI" panose="020B0604030504040204" pitchFamily="50" charset="-128"/>
                <a:ea typeface="Meiryo UI" panose="020B0604030504040204" pitchFamily="50" charset="-128"/>
                <a:cs typeface="Meiryo UI" panose="020B0604030504040204" pitchFamily="50" charset="-128"/>
              </a:rPr>
              <a:t>プラットフォームや国関連機関、経済界、金融機関などと連携</a:t>
            </a:r>
            <a:r>
              <a:rPr lang="ja-JP" altLang="en-US" dirty="0">
                <a:latin typeface="Meiryo UI" panose="020B0604030504040204" pitchFamily="50" charset="-128"/>
                <a:ea typeface="Meiryo UI" panose="020B0604030504040204" pitchFamily="50" charset="-128"/>
                <a:cs typeface="Meiryo UI" panose="020B0604030504040204" pitchFamily="50" charset="-128"/>
              </a:rPr>
              <a:t>し、それぞれ</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ネットワーク</a:t>
            </a:r>
            <a:r>
              <a:rPr lang="ja-JP" altLang="en-US" dirty="0">
                <a:latin typeface="Meiryo UI" panose="020B0604030504040204" pitchFamily="50" charset="-128"/>
                <a:ea typeface="Meiryo UI" panose="020B0604030504040204" pitchFamily="50" charset="-128"/>
                <a:cs typeface="Meiryo UI" panose="020B0604030504040204" pitchFamily="50" charset="-128"/>
              </a:rPr>
              <a:t>を活かしながら、</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ステークホルダー間</a:t>
            </a:r>
            <a:r>
              <a:rPr lang="ja-JP" altLang="en-US" dirty="0">
                <a:latin typeface="Meiryo UI" panose="020B0604030504040204" pitchFamily="50" charset="-128"/>
                <a:ea typeface="Meiryo UI" panose="020B0604030504040204" pitchFamily="50" charset="-128"/>
                <a:cs typeface="Meiryo UI" panose="020B0604030504040204" pitchFamily="50" charset="-128"/>
              </a:rPr>
              <a:t>の</a:t>
            </a:r>
            <a:r>
              <a:rPr lang="ja-JP" altLang="en-US" b="1" dirty="0">
                <a:latin typeface="Meiryo UI" panose="020B0604030504040204" pitchFamily="50" charset="-128"/>
                <a:ea typeface="Meiryo UI" panose="020B0604030504040204" pitchFamily="50" charset="-128"/>
                <a:cs typeface="Meiryo UI" panose="020B0604030504040204" pitchFamily="50" charset="-128"/>
              </a:rPr>
              <a:t>マッチング</a:t>
            </a:r>
            <a:r>
              <a:rPr lang="ja-JP" altLang="en-US" dirty="0">
                <a:latin typeface="Meiryo UI" panose="020B0604030504040204" pitchFamily="50" charset="-128"/>
                <a:ea typeface="Meiryo UI" panose="020B0604030504040204" pitchFamily="50" charset="-128"/>
                <a:cs typeface="Meiryo UI" panose="020B0604030504040204" pitchFamily="50" charset="-128"/>
              </a:rPr>
              <a:t>と</a:t>
            </a:r>
            <a:r>
              <a:rPr lang="ja-JP" altLang="en-US" b="1" dirty="0">
                <a:latin typeface="Meiryo UI" panose="020B0604030504040204" pitchFamily="50" charset="-128"/>
                <a:ea typeface="Meiryo UI" panose="020B0604030504040204" pitchFamily="50" charset="-128"/>
                <a:cs typeface="Meiryo UI" panose="020B0604030504040204" pitchFamily="50" charset="-128"/>
              </a:rPr>
              <a:t>新たな取組みの創出</a:t>
            </a:r>
            <a:r>
              <a:rPr lang="ja-JP" altLang="en-US" dirty="0">
                <a:latin typeface="Meiryo UI" panose="020B0604030504040204" pitchFamily="50" charset="-128"/>
                <a:ea typeface="Meiryo UI" panose="020B0604030504040204" pitchFamily="50" charset="-128"/>
                <a:cs typeface="Meiryo UI" panose="020B0604030504040204" pitchFamily="50" charset="-128"/>
              </a:rPr>
              <a:t>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図る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③　</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府自らも</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r>
              <a:rPr lang="en-US" altLang="ja-JP"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に貢献</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する</a:t>
            </a:r>
          </a:p>
          <a:p>
            <a:pPr marL="150912" indent="-150912">
              <a:spcBef>
                <a:spcPts val="488"/>
              </a:spcBef>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      ⇒ 庁内各部局の</a:t>
            </a:r>
            <a:r>
              <a:rPr lang="ja-JP" altLang="en-US" b="1" dirty="0">
                <a:latin typeface="Meiryo UI" panose="020B0604030504040204" pitchFamily="50" charset="-128"/>
                <a:ea typeface="Meiryo UI" panose="020B0604030504040204" pitchFamily="50" charset="-128"/>
                <a:cs typeface="Meiryo UI" panose="020B0604030504040204" pitchFamily="50" charset="-128"/>
              </a:rPr>
              <a:t>主体的な取組みの更なる充実・強化</a:t>
            </a:r>
            <a:r>
              <a:rPr lang="ja-JP" altLang="en-US" dirty="0">
                <a:latin typeface="Meiryo UI" panose="020B0604030504040204" pitchFamily="50" charset="-128"/>
                <a:ea typeface="Meiryo UI" panose="020B0604030504040204" pitchFamily="50" charset="-128"/>
                <a:cs typeface="Meiryo UI" panose="020B0604030504040204" pitchFamily="50" charset="-128"/>
              </a:rPr>
              <a:t>を図り、</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として取り組むからこそ</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できる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施策</a:t>
            </a:r>
            <a:r>
              <a:rPr lang="ja-JP" altLang="en-US" dirty="0">
                <a:latin typeface="Meiryo UI" panose="020B0604030504040204" pitchFamily="50" charset="-128"/>
                <a:ea typeface="Meiryo UI" panose="020B0604030504040204" pitchFamily="50" charset="-128"/>
                <a:cs typeface="Meiryo UI" panose="020B0604030504040204" pitchFamily="50" charset="-128"/>
              </a:rPr>
              <a:t>を幅広く展開して</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いく</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④　ハード・ソフト両面から</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を具現化した都市づくり」を進める</a:t>
            </a:r>
            <a:endParaRPr lang="en-US" altLang="ja-JP"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　⇒ 大阪の持続的成長や、府民の豊かさ、安全・安心の実現に向け、</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の理念に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沿った</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社会</a:t>
            </a:r>
            <a:r>
              <a:rPr lang="ja-JP" altLang="en-US" b="1" dirty="0">
                <a:latin typeface="Meiryo UI" panose="020B0604030504040204" pitchFamily="50" charset="-128"/>
                <a:ea typeface="Meiryo UI" panose="020B0604030504040204" pitchFamily="50" charset="-128"/>
                <a:cs typeface="Meiryo UI" panose="020B0604030504040204" pitchFamily="50" charset="-128"/>
              </a:rPr>
              <a:t>システムや価値観の変革</a:t>
            </a:r>
            <a:r>
              <a:rPr lang="ja-JP" altLang="en-US" dirty="0">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50</a:t>
            </a:fld>
            <a:endParaRPr kumimoji="1" lang="ja-JP" altLang="en-US" sz="1200"/>
          </a:p>
        </p:txBody>
      </p:sp>
      <p:sp>
        <p:nvSpPr>
          <p:cNvPr id="2" name="正方形/長方形 1"/>
          <p:cNvSpPr/>
          <p:nvPr/>
        </p:nvSpPr>
        <p:spPr>
          <a:xfrm>
            <a:off x="-74644" y="591246"/>
            <a:ext cx="2180405" cy="461665"/>
          </a:xfrm>
          <a:prstGeom prst="rect">
            <a:avLst/>
          </a:prstGeom>
        </p:spPr>
        <p:txBody>
          <a:bodyPr wrap="none">
            <a:spAutoFit/>
          </a:bodyPr>
          <a:lstStyle/>
          <a:p>
            <a:r>
              <a:rPr kumimoji="1" lang="ja-JP" altLang="en-US" sz="2400" dirty="0">
                <a:latin typeface="Meiryo UI" panose="020B0604030504040204" pitchFamily="50" charset="-128"/>
                <a:ea typeface="Meiryo UI" panose="020B0604030504040204" pitchFamily="50" charset="-128"/>
              </a:rPr>
              <a:t>　</a:t>
            </a:r>
            <a:r>
              <a:rPr kumimoji="1" lang="ja-JP" altLang="en-US" sz="2400" dirty="0" smtClean="0">
                <a:latin typeface="Meiryo UI" panose="020B0604030504040204" pitchFamily="50" charset="-128"/>
                <a:ea typeface="Meiryo UI" panose="020B0604030504040204" pitchFamily="50" charset="-128"/>
              </a:rPr>
              <a:t>大阪府の役割</a:t>
            </a:r>
            <a:endParaRPr kumimoji="1" lang="ja-JP" altLang="en-US" sz="2400" dirty="0">
              <a:latin typeface="Meiryo UI" panose="020B0604030504040204" pitchFamily="50" charset="-128"/>
              <a:ea typeface="Meiryo UI" panose="020B0604030504040204" pitchFamily="50" charset="-128"/>
            </a:endParaRPr>
          </a:p>
        </p:txBody>
      </p:sp>
      <p:sp>
        <p:nvSpPr>
          <p:cNvPr id="3" name="正方形/長方形 2"/>
          <p:cNvSpPr/>
          <p:nvPr/>
        </p:nvSpPr>
        <p:spPr>
          <a:xfrm>
            <a:off x="96591" y="995818"/>
            <a:ext cx="9712817" cy="1258650"/>
          </a:xfrm>
          <a:prstGeom prst="rect">
            <a:avLst/>
          </a:prstGeom>
          <a:no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37012338"/>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511567" y="766727"/>
            <a:ext cx="9047970" cy="391037"/>
          </a:xfrm>
          <a:prstGeom prst="rect">
            <a:avLst/>
          </a:prstGeom>
          <a:ln w="12700">
            <a:noFill/>
          </a:ln>
        </p:spPr>
        <p:txBody>
          <a:bodyPr wrap="square" anchor="ctr">
            <a:noAutofit/>
          </a:bodyPr>
          <a:lstStyle/>
          <a:p>
            <a:pPr>
              <a:lnSpc>
                <a:spcPts val="1997"/>
              </a:lnSpc>
            </a:pPr>
            <a:r>
              <a:rPr lang="ja-JP" altLang="en-US" sz="1334" dirty="0">
                <a:latin typeface="+mn-ea"/>
              </a:rPr>
              <a:t>〇</a:t>
            </a:r>
            <a:r>
              <a:rPr lang="en-US" altLang="ja-JP" sz="1334" dirty="0">
                <a:latin typeface="+mn-ea"/>
              </a:rPr>
              <a:t>SDGs</a:t>
            </a:r>
            <a:r>
              <a:rPr lang="ja-JP" altLang="en-US" sz="1334" dirty="0">
                <a:latin typeface="+mn-ea"/>
              </a:rPr>
              <a:t>の認知度の内訳をみると、「 </a:t>
            </a:r>
            <a:r>
              <a:rPr lang="en-US" altLang="ja-JP" sz="1334" dirty="0">
                <a:latin typeface="+mn-ea"/>
              </a:rPr>
              <a:t>SDGs</a:t>
            </a:r>
            <a:r>
              <a:rPr lang="ja-JP" altLang="en-US" sz="1334" dirty="0">
                <a:latin typeface="+mn-ea"/>
              </a:rPr>
              <a:t>という言葉を聞いたことがある、または、ロゴを見た</a:t>
            </a:r>
            <a:r>
              <a:rPr lang="ja-JP" altLang="en-US" sz="1334" dirty="0" err="1">
                <a:latin typeface="+mn-ea"/>
              </a:rPr>
              <a:t>ことがあ</a:t>
            </a:r>
            <a:endParaRPr lang="en-US" altLang="ja-JP" sz="1334" dirty="0">
              <a:latin typeface="+mn-ea"/>
            </a:endParaRPr>
          </a:p>
          <a:p>
            <a:pPr>
              <a:lnSpc>
                <a:spcPts val="1997"/>
              </a:lnSpc>
            </a:pPr>
            <a:r>
              <a:rPr lang="ja-JP" altLang="en-US" sz="1334" dirty="0">
                <a:latin typeface="+mn-ea"/>
              </a:rPr>
              <a:t>　る」の割合が高い。</a:t>
            </a:r>
            <a:endParaRPr lang="en-US" altLang="ja-JP" sz="1334" dirty="0">
              <a:latin typeface="+mn-ea"/>
            </a:endParaRPr>
          </a:p>
        </p:txBody>
      </p:sp>
      <p:graphicFrame>
        <p:nvGraphicFramePr>
          <p:cNvPr id="4" name="グラフ 3"/>
          <p:cNvGraphicFramePr/>
          <p:nvPr>
            <p:extLst/>
          </p:nvPr>
        </p:nvGraphicFramePr>
        <p:xfrm>
          <a:off x="882773" y="1233308"/>
          <a:ext cx="7396167" cy="5522356"/>
        </p:xfrm>
        <a:graphic>
          <a:graphicData uri="http://schemas.openxmlformats.org/drawingml/2006/chart">
            <c:chart xmlns:c="http://schemas.openxmlformats.org/drawingml/2006/chart" xmlns:r="http://schemas.openxmlformats.org/officeDocument/2006/relationships" r:id="rId3"/>
          </a:graphicData>
        </a:graphic>
      </p:graphicFrame>
      <p:sp>
        <p:nvSpPr>
          <p:cNvPr id="10" name="正方形/長方形 9"/>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ＳＤＧｓの認知度（大阪）</a:t>
            </a:r>
            <a:endParaRPr kumimoji="1" lang="ja-JP" altLang="en-US" sz="2000" b="1" dirty="0">
              <a:latin typeface="Meiryo UI" panose="020B0604030504040204" pitchFamily="50" charset="-128"/>
              <a:ea typeface="Meiryo UI" panose="020B0604030504040204" pitchFamily="50" charset="-128"/>
            </a:endParaRPr>
          </a:p>
        </p:txBody>
      </p:sp>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51</a:t>
            </a:fld>
            <a:endParaRPr kumimoji="1" lang="ja-JP" altLang="en-US" sz="1200"/>
          </a:p>
        </p:txBody>
      </p:sp>
    </p:spTree>
    <p:extLst>
      <p:ext uri="{BB962C8B-B14F-4D97-AF65-F5344CB8AC3E}">
        <p14:creationId xmlns:p14="http://schemas.microsoft.com/office/powerpoint/2010/main" val="16357307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500893" y="1622755"/>
            <a:ext cx="8571867" cy="1434452"/>
          </a:xfrm>
          <a:prstGeom prst="rect">
            <a:avLst/>
          </a:prstGeom>
        </p:spPr>
      </p:pic>
      <p:sp>
        <p:nvSpPr>
          <p:cNvPr id="5" name="テキスト ボックス 4"/>
          <p:cNvSpPr txBox="1"/>
          <p:nvPr/>
        </p:nvSpPr>
        <p:spPr>
          <a:xfrm>
            <a:off x="395606" y="1381136"/>
            <a:ext cx="2895373" cy="35625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5943799" algn="l"/>
              </a:tabLst>
            </a:pPr>
            <a:r>
              <a:rPr lang="ja-JP" altLang="en-US"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意識度（全体）</a:t>
            </a:r>
          </a:p>
        </p:txBody>
      </p:sp>
      <p:sp>
        <p:nvSpPr>
          <p:cNvPr id="8" name="テキスト ボックス 7"/>
          <p:cNvSpPr txBox="1"/>
          <p:nvPr/>
        </p:nvSpPr>
        <p:spPr>
          <a:xfrm>
            <a:off x="395606" y="2971226"/>
            <a:ext cx="5805780" cy="35625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5943799" algn="l"/>
              </a:tabLst>
            </a:pPr>
            <a:r>
              <a:rPr lang="ja-JP" altLang="en-US"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意識度（性別）</a:t>
            </a:r>
          </a:p>
        </p:txBody>
      </p:sp>
      <p:sp>
        <p:nvSpPr>
          <p:cNvPr id="11" name="正方形/長方形 10"/>
          <p:cNvSpPr/>
          <p:nvPr/>
        </p:nvSpPr>
        <p:spPr>
          <a:xfrm>
            <a:off x="511567" y="580329"/>
            <a:ext cx="8574378" cy="473280"/>
          </a:xfrm>
          <a:prstGeom prst="rect">
            <a:avLst/>
          </a:prstGeom>
          <a:ln w="12700">
            <a:noFill/>
          </a:ln>
        </p:spPr>
        <p:txBody>
          <a:bodyPr wrap="square" anchor="t">
            <a:noAutofit/>
          </a:bodyPr>
          <a:lstStyle/>
          <a:p>
            <a:pPr>
              <a:lnSpc>
                <a:spcPts val="1997"/>
              </a:lnSpc>
            </a:pPr>
            <a:r>
              <a:rPr lang="ja-JP" altLang="en-US" sz="1334" dirty="0">
                <a:latin typeface="+mn-ea"/>
              </a:rPr>
              <a:t>〇</a:t>
            </a:r>
            <a:r>
              <a:rPr lang="en-US" altLang="ja-JP" sz="1334" dirty="0">
                <a:latin typeface="+mn-ea"/>
              </a:rPr>
              <a:t>SDGs</a:t>
            </a:r>
            <a:r>
              <a:rPr lang="ja-JP" altLang="en-US" sz="1334" dirty="0">
                <a:latin typeface="+mn-ea"/>
              </a:rPr>
              <a:t>を知っている方のうち、「常に意識している」、「よく意識している」、「たまに意識している」の合計は、</a:t>
            </a:r>
            <a:r>
              <a:rPr lang="en-US" altLang="ja-JP" sz="1334" dirty="0">
                <a:latin typeface="+mn-ea"/>
              </a:rPr>
              <a:t>82.5%</a:t>
            </a:r>
            <a:r>
              <a:rPr lang="ja-JP" altLang="en-US" sz="1334" dirty="0" err="1">
                <a:latin typeface="+mn-ea"/>
              </a:rPr>
              <a:t>。</a:t>
            </a:r>
            <a:endParaRPr lang="en-US" altLang="ja-JP" sz="1334" dirty="0">
              <a:latin typeface="+mn-ea"/>
            </a:endParaRPr>
          </a:p>
          <a:p>
            <a:pPr>
              <a:lnSpc>
                <a:spcPts val="1997"/>
              </a:lnSpc>
            </a:pPr>
            <a:r>
              <a:rPr lang="ja-JP" altLang="en-US" sz="1334" dirty="0">
                <a:latin typeface="+mn-ea"/>
              </a:rPr>
              <a:t>○男女別では、女性の意識度が高い傾向にある。</a:t>
            </a:r>
            <a:endParaRPr lang="en-US" altLang="ja-JP" sz="1334" dirty="0">
              <a:latin typeface="+mn-ea"/>
            </a:endParaRPr>
          </a:p>
        </p:txBody>
      </p:sp>
      <p:graphicFrame>
        <p:nvGraphicFramePr>
          <p:cNvPr id="12" name="グラフ 11"/>
          <p:cNvGraphicFramePr>
            <a:graphicFrameLocks/>
          </p:cNvGraphicFramePr>
          <p:nvPr>
            <p:extLst/>
          </p:nvPr>
        </p:nvGraphicFramePr>
        <p:xfrm>
          <a:off x="976445" y="3265184"/>
          <a:ext cx="7932571" cy="3592817"/>
        </p:xfrm>
        <a:graphic>
          <a:graphicData uri="http://schemas.openxmlformats.org/drawingml/2006/chart">
            <c:chart xmlns:c="http://schemas.openxmlformats.org/drawingml/2006/chart" xmlns:r="http://schemas.openxmlformats.org/officeDocument/2006/relationships" r:id="rId4"/>
          </a:graphicData>
        </a:graphic>
      </p:graphicFrame>
      <p:sp>
        <p:nvSpPr>
          <p:cNvPr id="17" name="テキスト ボックス 16"/>
          <p:cNvSpPr txBox="1"/>
          <p:nvPr/>
        </p:nvSpPr>
        <p:spPr>
          <a:xfrm>
            <a:off x="664241" y="3498421"/>
            <a:ext cx="316562" cy="1300806"/>
          </a:xfrm>
          <a:prstGeom prst="rect">
            <a:avLst/>
          </a:prstGeom>
          <a:noFill/>
          <a:ln>
            <a:solidFill>
              <a:schemeClr val="tx1"/>
            </a:solidFill>
          </a:ln>
        </p:spPr>
        <p:txBody>
          <a:bodyPr vert="eaVert" wrap="square" rtlCol="0" anchor="ctr">
            <a:spAutoFit/>
          </a:bodyPr>
          <a:lstStyle/>
          <a:p>
            <a:pPr algn="ctr"/>
            <a:r>
              <a:rPr kumimoji="1" lang="ja-JP" altLang="en-US" sz="857" dirty="0"/>
              <a:t>男　　性</a:t>
            </a:r>
          </a:p>
        </p:txBody>
      </p:sp>
      <p:sp>
        <p:nvSpPr>
          <p:cNvPr id="18" name="テキスト ボックス 17"/>
          <p:cNvSpPr txBox="1"/>
          <p:nvPr/>
        </p:nvSpPr>
        <p:spPr>
          <a:xfrm>
            <a:off x="652864" y="5001785"/>
            <a:ext cx="316562" cy="1301056"/>
          </a:xfrm>
          <a:prstGeom prst="rect">
            <a:avLst/>
          </a:prstGeom>
          <a:noFill/>
          <a:ln>
            <a:solidFill>
              <a:schemeClr val="tx1"/>
            </a:solidFill>
          </a:ln>
        </p:spPr>
        <p:txBody>
          <a:bodyPr vert="eaVert" wrap="square" rtlCol="0" anchor="ctr">
            <a:spAutoFit/>
          </a:bodyPr>
          <a:lstStyle/>
          <a:p>
            <a:pPr algn="ctr"/>
            <a:r>
              <a:rPr kumimoji="1" lang="ja-JP" altLang="en-US" sz="857" dirty="0"/>
              <a:t>女　　性</a:t>
            </a:r>
          </a:p>
        </p:txBody>
      </p:sp>
      <p:pic>
        <p:nvPicPr>
          <p:cNvPr id="6" name="図 5"/>
          <p:cNvPicPr>
            <a:picLocks noChangeAspect="1"/>
          </p:cNvPicPr>
          <p:nvPr/>
        </p:nvPicPr>
        <p:blipFill>
          <a:blip r:embed="rId5"/>
          <a:stretch>
            <a:fillRect/>
          </a:stretch>
        </p:blipFill>
        <p:spPr>
          <a:xfrm>
            <a:off x="964832" y="3263160"/>
            <a:ext cx="7933042" cy="3594841"/>
          </a:xfrm>
          <a:prstGeom prst="rect">
            <a:avLst/>
          </a:prstGeom>
        </p:spPr>
      </p:pic>
      <p:sp>
        <p:nvSpPr>
          <p:cNvPr id="13" name="正方形/長方形 12"/>
          <p:cNvSpPr/>
          <p:nvPr/>
        </p:nvSpPr>
        <p:spPr>
          <a:xfrm>
            <a:off x="1" y="-19542"/>
            <a:ext cx="9905999" cy="514399"/>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286" b="1" dirty="0">
                <a:solidFill>
                  <a:prstClr val="white"/>
                </a:solidFill>
                <a:latin typeface="Meiryo UI" panose="020B0604030504040204" pitchFamily="50" charset="-128"/>
                <a:ea typeface="Meiryo UI" panose="020B0604030504040204" pitchFamily="50" charset="-128"/>
              </a:rPr>
              <a:t>　</a:t>
            </a:r>
            <a:r>
              <a:rPr kumimoji="1" lang="en-US" altLang="ja-JP" sz="1905" b="1" dirty="0">
                <a:solidFill>
                  <a:prstClr val="white"/>
                </a:solidFill>
                <a:latin typeface="Meiryo UI" panose="020B0604030504040204" pitchFamily="50" charset="-128"/>
                <a:ea typeface="Meiryo UI" panose="020B0604030504040204" pitchFamily="50" charset="-128"/>
              </a:rPr>
              <a:t> </a:t>
            </a:r>
            <a:r>
              <a:rPr kumimoji="1" lang="en-US" altLang="ja-JP" sz="1905" b="1" dirty="0" smtClean="0">
                <a:solidFill>
                  <a:prstClr val="white"/>
                </a:solidFill>
                <a:latin typeface="Meiryo UI" panose="020B0604030504040204" pitchFamily="50" charset="-128"/>
                <a:ea typeface="Meiryo UI" panose="020B0604030504040204" pitchFamily="50" charset="-128"/>
              </a:rPr>
              <a:t>SDGs</a:t>
            </a:r>
            <a:r>
              <a:rPr kumimoji="1" lang="ja-JP" altLang="en-US" sz="1905" b="1" dirty="0" smtClean="0">
                <a:solidFill>
                  <a:prstClr val="white"/>
                </a:solidFill>
                <a:latin typeface="Meiryo UI" panose="020B0604030504040204" pitchFamily="50" charset="-128"/>
                <a:ea typeface="Meiryo UI" panose="020B0604030504040204" pitchFamily="50" charset="-128"/>
              </a:rPr>
              <a:t>意識度</a:t>
            </a:r>
            <a:endParaRPr kumimoji="1" lang="zh-TW" altLang="en-US" sz="1905" b="1" dirty="0">
              <a:solidFill>
                <a:prstClr val="white"/>
              </a:solidFill>
              <a:latin typeface="Meiryo UI" panose="020B0604030504040204" pitchFamily="50" charset="-128"/>
              <a:ea typeface="Meiryo UI" panose="020B0604030504040204" pitchFamily="50" charset="-128"/>
            </a:endParaRPr>
          </a:p>
        </p:txBody>
      </p:sp>
      <p:sp>
        <p:nvSpPr>
          <p:cNvPr id="1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52</a:t>
            </a:fld>
            <a:endParaRPr kumimoji="1" lang="ja-JP" altLang="en-US" sz="1200" dirty="0"/>
          </a:p>
        </p:txBody>
      </p:sp>
    </p:spTree>
    <p:extLst>
      <p:ext uri="{BB962C8B-B14F-4D97-AF65-F5344CB8AC3E}">
        <p14:creationId xmlns:p14="http://schemas.microsoft.com/office/powerpoint/2010/main" val="25999056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に取組む際のポイント</a:t>
            </a:r>
            <a:r>
              <a:rPr kumimoji="1" lang="en-US" altLang="ja-JP" sz="2000" b="1" dirty="0"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再掲</a:t>
            </a:r>
            <a:r>
              <a:rPr kumimoji="1" lang="en-US" altLang="ja-JP" sz="2000" b="1" dirty="0" smtClean="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5" name="正方形/長方形 4"/>
          <p:cNvSpPr/>
          <p:nvPr/>
        </p:nvSpPr>
        <p:spPr>
          <a:xfrm>
            <a:off x="506760" y="1449030"/>
            <a:ext cx="8892480" cy="4189770"/>
          </a:xfrm>
          <a:prstGeom prst="rect">
            <a:avLst/>
          </a:prstGeom>
        </p:spPr>
        <p:style>
          <a:lnRef idx="2">
            <a:schemeClr val="accent5"/>
          </a:lnRef>
          <a:fillRef idx="1">
            <a:schemeClr val="lt1"/>
          </a:fillRef>
          <a:effectRef idx="0">
            <a:schemeClr val="accent5"/>
          </a:effectRef>
          <a:fontRef idx="minor">
            <a:schemeClr val="dk1"/>
          </a:fontRef>
        </p:style>
        <p:txBody>
          <a:bodyPr wrap="square" anchor="ctr">
            <a:noAutofit/>
          </a:bodyPr>
          <a:lstStyle/>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は世界共通の言語</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②経済、社会、環境の統合的解決</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③誰一人取り残さない</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④横串の視点</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⑤バックキャスティング</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⑥ルールを決めた必達目標ではなく、各主体がめざすべき目標を</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作る</a:t>
            </a:r>
          </a:p>
        </p:txBody>
      </p:sp>
      <p:sp>
        <p:nvSpPr>
          <p:cNvPr id="4"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53</a:t>
            </a:fld>
            <a:endParaRPr kumimoji="1" lang="ja-JP" altLang="en-US" sz="1200"/>
          </a:p>
        </p:txBody>
      </p:sp>
      <p:sp>
        <p:nvSpPr>
          <p:cNvPr id="2" name="正方形/長方形 1"/>
          <p:cNvSpPr/>
          <p:nvPr/>
        </p:nvSpPr>
        <p:spPr>
          <a:xfrm>
            <a:off x="506760" y="3055184"/>
            <a:ext cx="3125440" cy="488731"/>
          </a:xfrm>
          <a:prstGeom prst="rect">
            <a:avLst/>
          </a:prstGeom>
          <a:no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9294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81000" y="53485"/>
            <a:ext cx="9144000" cy="498462"/>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215" b="1" dirty="0">
                <a:solidFill>
                  <a:prstClr val="white"/>
                </a:solidFill>
                <a:latin typeface="Meiryo UI" panose="020B0604030504040204" pitchFamily="50" charset="-128"/>
                <a:ea typeface="Meiryo UI" panose="020B0604030504040204" pitchFamily="50" charset="-128"/>
              </a:rPr>
              <a:t>　誰一人取り残さない</a:t>
            </a:r>
          </a:p>
        </p:txBody>
      </p:sp>
      <p:sp>
        <p:nvSpPr>
          <p:cNvPr id="14" name="テキスト ボックス 13"/>
          <p:cNvSpPr txBox="1"/>
          <p:nvPr/>
        </p:nvSpPr>
        <p:spPr>
          <a:xfrm>
            <a:off x="3029491" y="1357070"/>
            <a:ext cx="4073237" cy="707886"/>
          </a:xfrm>
          <a:prstGeom prst="rect">
            <a:avLst/>
          </a:prstGeom>
          <a:noFill/>
          <a:ln w="28575" cmpd="thinThick">
            <a:solidFill>
              <a:srgbClr val="0070C0"/>
            </a:solidFill>
          </a:ln>
        </p:spPr>
        <p:txBody>
          <a:bodyPr wrap="square" rtlCol="0">
            <a:spAutoFit/>
          </a:bodyPr>
          <a:lstStyle/>
          <a:p>
            <a:pPr algn="ctr"/>
            <a:r>
              <a:rPr kumimoji="1" lang="ja-JP" altLang="en-US" sz="4000" b="1" dirty="0">
                <a:latin typeface="Meiryo UI" panose="020B0604030504040204" pitchFamily="50" charset="-128"/>
                <a:ea typeface="Meiryo UI" panose="020B0604030504040204" pitchFamily="50" charset="-128"/>
              </a:rPr>
              <a:t>みんなで頑張る</a:t>
            </a:r>
          </a:p>
        </p:txBody>
      </p:sp>
      <p:sp>
        <p:nvSpPr>
          <p:cNvPr id="15" name="正方形/長方形 14"/>
          <p:cNvSpPr/>
          <p:nvPr/>
        </p:nvSpPr>
        <p:spPr>
          <a:xfrm>
            <a:off x="562642" y="2553626"/>
            <a:ext cx="8771289" cy="646331"/>
          </a:xfrm>
          <a:prstGeom prst="rect">
            <a:avLst/>
          </a:prstGeom>
        </p:spPr>
        <p:txBody>
          <a:bodyPr wrap="square">
            <a:spAutoFit/>
          </a:bodyPr>
          <a:lstStyle/>
          <a:p>
            <a:r>
              <a:rPr lang="ja-JP" altLang="ja-JP" dirty="0">
                <a:latin typeface="Meiryo UI" panose="020B0604030504040204" pitchFamily="50" charset="-128"/>
                <a:ea typeface="Meiryo UI" panose="020B0604030504040204" pitchFamily="50" charset="-128"/>
              </a:rPr>
              <a:t>社会的に弱い立場にある人々をも含め市民ひとりひとり、排除や摩擦、孤独や孤立から援護し、</a:t>
            </a:r>
            <a:endParaRPr lang="en-US" altLang="ja-JP" dirty="0">
              <a:latin typeface="Meiryo UI" panose="020B0604030504040204" pitchFamily="50" charset="-128"/>
              <a:ea typeface="Meiryo UI" panose="020B0604030504040204" pitchFamily="50" charset="-128"/>
            </a:endParaRPr>
          </a:p>
          <a:p>
            <a:r>
              <a:rPr lang="ja-JP" altLang="ja-JP" u="sng" dirty="0">
                <a:latin typeface="Meiryo UI" panose="020B0604030504040204" pitchFamily="50" charset="-128"/>
                <a:ea typeface="Meiryo UI" panose="020B0604030504040204" pitchFamily="50" charset="-128"/>
              </a:rPr>
              <a:t>社会（地域社会）の一員として取り込み</a:t>
            </a:r>
            <a:r>
              <a:rPr lang="ja-JP" altLang="ja-JP" dirty="0">
                <a:latin typeface="Meiryo UI" panose="020B0604030504040204" pitchFamily="50" charset="-128"/>
                <a:ea typeface="Meiryo UI" panose="020B0604030504040204" pitchFamily="50" charset="-128"/>
              </a:rPr>
              <a:t>、</a:t>
            </a:r>
            <a:r>
              <a:rPr lang="ja-JP" altLang="ja-JP" u="sng" dirty="0">
                <a:latin typeface="Meiryo UI" panose="020B0604030504040204" pitchFamily="50" charset="-128"/>
                <a:ea typeface="Meiryo UI" panose="020B0604030504040204" pitchFamily="50" charset="-128"/>
              </a:rPr>
              <a:t>支え合う</a:t>
            </a:r>
            <a:r>
              <a:rPr lang="ja-JP" altLang="ja-JP" dirty="0">
                <a:latin typeface="Meiryo UI" panose="020B0604030504040204" pitchFamily="50" charset="-128"/>
                <a:ea typeface="Meiryo UI" panose="020B0604030504040204" pitchFamily="50" charset="-128"/>
              </a:rPr>
              <a:t>考え方のこと。</a:t>
            </a:r>
            <a:endParaRPr lang="ja-JP" altLang="en-US"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544569" y="3431911"/>
            <a:ext cx="8762067" cy="13388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達成のために取り組むべき主体は国際社会、地域（</a:t>
            </a:r>
            <a:r>
              <a:rPr kumimoji="1" lang="en-US" altLang="ja-JP" dirty="0">
                <a:latin typeface="Meiryo UI" panose="020B0604030504040204" pitchFamily="50" charset="-128"/>
                <a:ea typeface="Meiryo UI" panose="020B0604030504040204" pitchFamily="50" charset="-128"/>
              </a:rPr>
              <a:t>region)</a:t>
            </a:r>
            <a:r>
              <a:rPr kumimoji="1" lang="ja-JP" altLang="en-US" dirty="0" err="1">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国家、地方</a:t>
            </a:r>
            <a:r>
              <a:rPr kumimoji="1" lang="en-US" altLang="ja-JP" dirty="0">
                <a:latin typeface="Meiryo UI" panose="020B0604030504040204" pitchFamily="50" charset="-128"/>
                <a:ea typeface="Meiryo UI" panose="020B0604030504040204" pitchFamily="50" charset="-128"/>
              </a:rPr>
              <a:t>(local</a:t>
            </a:r>
            <a:r>
              <a:rPr kumimoji="1" lang="ja-JP" altLang="en-US"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企業、教育機関、</a:t>
            </a:r>
            <a:r>
              <a:rPr kumimoji="1" lang="en-US" altLang="ja-JP" dirty="0">
                <a:latin typeface="Meiryo UI" panose="020B0604030504040204" pitchFamily="50" charset="-128"/>
                <a:ea typeface="Meiryo UI" panose="020B0604030504040204" pitchFamily="50" charset="-128"/>
              </a:rPr>
              <a:t>NPO/NGO</a:t>
            </a:r>
            <a:r>
              <a:rPr kumimoji="1" lang="ja-JP" altLang="en-US" dirty="0" err="1">
                <a:latin typeface="Meiryo UI" panose="020B0604030504040204" pitchFamily="50" charset="-128"/>
                <a:ea typeface="Meiryo UI" panose="020B0604030504040204" pitchFamily="50" charset="-128"/>
              </a:rPr>
              <a:t>、</a:t>
            </a:r>
            <a:r>
              <a:rPr kumimoji="1" lang="ja-JP" altLang="en-US" u="sng" dirty="0">
                <a:latin typeface="Meiryo UI" panose="020B0604030504040204" pitchFamily="50" charset="-128"/>
                <a:ea typeface="Meiryo UI" panose="020B0604030504040204" pitchFamily="50" charset="-128"/>
              </a:rPr>
              <a:t>個人</a:t>
            </a:r>
            <a:r>
              <a:rPr kumimoji="1" lang="ja-JP" altLang="en-US"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⇒どんな人間も必ず課題解決のアクターになりうる。</a:t>
            </a:r>
            <a:endParaRPr kumimoji="1" lang="en-US" altLang="ja-JP" dirty="0">
              <a:latin typeface="Meiryo UI" panose="020B0604030504040204" pitchFamily="50" charset="-128"/>
              <a:ea typeface="Meiryo UI" panose="020B0604030504040204" pitchFamily="50" charset="-128"/>
            </a:endParaRPr>
          </a:p>
        </p:txBody>
      </p:sp>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826" y="850929"/>
            <a:ext cx="1889264" cy="1634456"/>
          </a:xfrm>
          <a:prstGeom prst="rect">
            <a:avLst/>
          </a:prstGeom>
        </p:spPr>
      </p:pic>
      <p:pic>
        <p:nvPicPr>
          <p:cNvPr id="18" name="図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0458" y="803347"/>
            <a:ext cx="1682038" cy="1682038"/>
          </a:xfrm>
          <a:prstGeom prst="rect">
            <a:avLst/>
          </a:prstGeom>
        </p:spPr>
      </p:pic>
      <p:sp>
        <p:nvSpPr>
          <p:cNvPr id="8" name="タイトル 1"/>
          <p:cNvSpPr txBox="1">
            <a:spLocks/>
          </p:cNvSpPr>
          <p:nvPr/>
        </p:nvSpPr>
        <p:spPr>
          <a:xfrm>
            <a:off x="1906652" y="5132604"/>
            <a:ext cx="6318912" cy="1596809"/>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800" b="1" dirty="0">
                <a:solidFill>
                  <a:schemeClr val="accent5">
                    <a:lumMod val="50000"/>
                  </a:schemeClr>
                </a:solidFill>
                <a:latin typeface="メイリオ" panose="020B0604030504040204" pitchFamily="50" charset="-128"/>
                <a:ea typeface="メイリオ" panose="020B0604030504040204" pitchFamily="50" charset="-128"/>
              </a:rPr>
              <a:t>ルールを決めた必達目標ではなく、</a:t>
            </a:r>
            <a:endParaRPr lang="en-US" altLang="ja-JP" sz="2800" b="1" dirty="0">
              <a:solidFill>
                <a:schemeClr val="accent5">
                  <a:lumMod val="50000"/>
                </a:schemeClr>
              </a:solidFill>
              <a:latin typeface="メイリオ" panose="020B0604030504040204" pitchFamily="50" charset="-128"/>
              <a:ea typeface="メイリオ" panose="020B0604030504040204" pitchFamily="50" charset="-128"/>
            </a:endParaRPr>
          </a:p>
          <a:p>
            <a:pPr algn="ctr"/>
            <a:endParaRPr lang="en-US" altLang="ja-JP" sz="1100" b="1" dirty="0">
              <a:solidFill>
                <a:schemeClr val="accent5">
                  <a:lumMod val="50000"/>
                </a:schemeClr>
              </a:solidFill>
              <a:latin typeface="メイリオ" panose="020B0604030504040204" pitchFamily="50" charset="-128"/>
              <a:ea typeface="メイリオ" panose="020B0604030504040204" pitchFamily="50" charset="-128"/>
            </a:endParaRPr>
          </a:p>
          <a:p>
            <a:pPr algn="ctr"/>
            <a:r>
              <a:rPr lang="ja-JP" altLang="en-US" sz="2800" b="1" dirty="0">
                <a:solidFill>
                  <a:schemeClr val="accent5">
                    <a:lumMod val="50000"/>
                  </a:schemeClr>
                </a:solidFill>
                <a:latin typeface="メイリオ" panose="020B0604030504040204" pitchFamily="50" charset="-128"/>
                <a:ea typeface="メイリオ" panose="020B0604030504040204" pitchFamily="50" charset="-128"/>
              </a:rPr>
              <a:t>各主体がめざすべき目標を作る</a:t>
            </a:r>
            <a:endParaRPr lang="en-US" altLang="ja-JP" sz="2800" b="1" dirty="0">
              <a:solidFill>
                <a:schemeClr val="accent5">
                  <a:lumMod val="50000"/>
                </a:schemeClr>
              </a:solidFill>
              <a:latin typeface="メイリオ" panose="020B0604030504040204" pitchFamily="50" charset="-128"/>
              <a:ea typeface="メイリオ" panose="020B0604030504040204" pitchFamily="50" charset="-128"/>
            </a:endParaRPr>
          </a:p>
          <a:p>
            <a:pPr algn="ctr"/>
            <a:endParaRPr lang="en-US" altLang="ja-JP" sz="1200" b="1" dirty="0">
              <a:solidFill>
                <a:schemeClr val="accent5">
                  <a:lumMod val="50000"/>
                </a:schemeClr>
              </a:solidFill>
              <a:latin typeface="メイリオ" panose="020B0604030504040204" pitchFamily="50" charset="-128"/>
              <a:ea typeface="メイリオ" panose="020B0604030504040204" pitchFamily="50" charset="-128"/>
            </a:endParaRPr>
          </a:p>
          <a:p>
            <a:pPr algn="ctr"/>
            <a:r>
              <a:rPr lang="ja-JP" altLang="en-US" sz="2800" b="1" u="sng" dirty="0">
                <a:solidFill>
                  <a:schemeClr val="accent5">
                    <a:lumMod val="50000"/>
                  </a:schemeClr>
                </a:solidFill>
                <a:latin typeface="メイリオ" panose="020B0604030504040204" pitchFamily="50" charset="-128"/>
                <a:ea typeface="メイリオ" panose="020B0604030504040204" pitchFamily="50" charset="-128"/>
              </a:rPr>
              <a:t>☞個人の身近な取組みも重要！</a:t>
            </a:r>
          </a:p>
        </p:txBody>
      </p:sp>
      <p:sp>
        <p:nvSpPr>
          <p:cNvPr id="10" name="正方形/長方形 9"/>
          <p:cNvSpPr/>
          <p:nvPr/>
        </p:nvSpPr>
        <p:spPr>
          <a:xfrm>
            <a:off x="0" y="13261"/>
            <a:ext cx="9905999" cy="514399"/>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286" b="1" dirty="0">
                <a:solidFill>
                  <a:prstClr val="white"/>
                </a:solidFill>
                <a:latin typeface="Meiryo UI" panose="020B0604030504040204" pitchFamily="50" charset="-128"/>
                <a:ea typeface="Meiryo UI" panose="020B0604030504040204" pitchFamily="50" charset="-128"/>
              </a:rPr>
              <a:t>　</a:t>
            </a:r>
            <a:r>
              <a:rPr kumimoji="1" lang="en-US" altLang="ja-JP" sz="1905" b="1" dirty="0">
                <a:solidFill>
                  <a:prstClr val="white"/>
                </a:solidFill>
                <a:latin typeface="Meiryo UI" panose="020B0604030504040204" pitchFamily="50" charset="-128"/>
                <a:ea typeface="Meiryo UI" panose="020B0604030504040204" pitchFamily="50" charset="-128"/>
              </a:rPr>
              <a:t> </a:t>
            </a:r>
            <a:r>
              <a:rPr kumimoji="1" lang="ja-JP" altLang="en-US" sz="1905" b="1" dirty="0">
                <a:solidFill>
                  <a:prstClr val="white"/>
                </a:solidFill>
                <a:latin typeface="Meiryo UI" panose="020B0604030504040204" pitchFamily="50" charset="-128"/>
                <a:ea typeface="Meiryo UI" panose="020B0604030504040204" pitchFamily="50" charset="-128"/>
              </a:rPr>
              <a:t>③誰一人取り残さない</a:t>
            </a:r>
          </a:p>
        </p:txBody>
      </p:sp>
      <p:sp>
        <p:nvSpPr>
          <p:cNvPr id="11"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54</a:t>
            </a:fld>
            <a:endParaRPr kumimoji="1" lang="ja-JP" altLang="en-US" sz="1200"/>
          </a:p>
        </p:txBody>
      </p:sp>
    </p:spTree>
    <p:extLst>
      <p:ext uri="{BB962C8B-B14F-4D97-AF65-F5344CB8AC3E}">
        <p14:creationId xmlns:p14="http://schemas.microsoft.com/office/powerpoint/2010/main" val="21961340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a:t>
            </a:r>
            <a:r>
              <a:rPr kumimoji="1" lang="ja-JP" altLang="en-US" sz="2000" b="1" dirty="0" smtClean="0">
                <a:latin typeface="Meiryo UI" panose="020B0604030504040204" pitchFamily="50" charset="-128"/>
                <a:ea typeface="Meiryo UI" panose="020B0604030504040204" pitchFamily="50" charset="-128"/>
              </a:rPr>
              <a:t>取組み</a:t>
            </a:r>
            <a:endParaRPr kumimoji="1" lang="ja-JP" altLang="en-US" sz="2000" b="1" dirty="0">
              <a:latin typeface="Meiryo UI" panose="020B0604030504040204" pitchFamily="50" charset="-128"/>
              <a:ea typeface="Meiryo UI" panose="020B0604030504040204" pitchFamily="50" charset="-128"/>
            </a:endParaRPr>
          </a:p>
        </p:txBody>
      </p:sp>
      <p:sp>
        <p:nvSpPr>
          <p:cNvPr id="45" name="正方形/長方形 44"/>
          <p:cNvSpPr/>
          <p:nvPr/>
        </p:nvSpPr>
        <p:spPr>
          <a:xfrm>
            <a:off x="107520" y="752238"/>
            <a:ext cx="7342334" cy="324875"/>
          </a:xfrm>
          <a:prstGeom prst="rect">
            <a:avLst/>
          </a:prstGeom>
          <a:noFill/>
        </p:spPr>
        <p:txBody>
          <a:bodyPr wrap="square">
            <a:spAutoFit/>
          </a:bodyPr>
          <a:lstStyle/>
          <a:p>
            <a:pPr marL="174625" indent="-174625">
              <a:lnSpc>
                <a:spcPts val="1600"/>
              </a:lnSpc>
            </a:pPr>
            <a:r>
              <a:rPr lang="ja-JP" altLang="en-US" sz="2400" b="1" dirty="0">
                <a:latin typeface="Meiryo UI" panose="020B0604030504040204" pitchFamily="50" charset="-128"/>
                <a:ea typeface="Meiryo UI" panose="020B0604030504040204" pitchFamily="50" charset="-128"/>
              </a:rPr>
              <a:t>〇大阪</a:t>
            </a:r>
            <a:r>
              <a:rPr lang="en-US" altLang="ja-JP" sz="2400" b="1" dirty="0">
                <a:latin typeface="Meiryo UI" panose="020B0604030504040204" pitchFamily="50" charset="-128"/>
                <a:ea typeface="Meiryo UI" panose="020B0604030504040204" pitchFamily="50" charset="-128"/>
              </a:rPr>
              <a:t>SDGs</a:t>
            </a:r>
            <a:r>
              <a:rPr lang="ja-JP" altLang="en-US" sz="2400" b="1" dirty="0">
                <a:latin typeface="Meiryo UI" panose="020B0604030504040204" pitchFamily="50" charset="-128"/>
                <a:ea typeface="Meiryo UI" panose="020B0604030504040204" pitchFamily="50" charset="-128"/>
              </a:rPr>
              <a:t>行動憲章の策定（令和３年１月）</a:t>
            </a:r>
            <a:endParaRPr lang="en-US" altLang="ja-JP" sz="2400" b="1" dirty="0">
              <a:latin typeface="Meiryo UI" panose="020B0604030504040204" pitchFamily="50" charset="-128"/>
              <a:ea typeface="Meiryo UI" panose="020B0604030504040204" pitchFamily="50" charset="-128"/>
            </a:endParaRPr>
          </a:p>
        </p:txBody>
      </p:sp>
      <p:sp>
        <p:nvSpPr>
          <p:cNvPr id="32" name="正方形/長方形 31"/>
          <p:cNvSpPr/>
          <p:nvPr/>
        </p:nvSpPr>
        <p:spPr>
          <a:xfrm>
            <a:off x="374303" y="1719337"/>
            <a:ext cx="9154990" cy="1456446"/>
          </a:xfrm>
          <a:prstGeom prst="rect">
            <a:avLst/>
          </a:prstGeom>
        </p:spPr>
        <p:txBody>
          <a:bodyPr wrap="square">
            <a:spAutoFit/>
          </a:bodyPr>
          <a:lstStyle/>
          <a:p>
            <a:pPr>
              <a:lnSpc>
                <a:spcPts val="2681"/>
              </a:lnSpc>
            </a:pPr>
            <a:r>
              <a:rPr lang="ja-JP" altLang="en-US" dirty="0">
                <a:latin typeface="Meiryo UI" panose="020B0604030504040204" pitchFamily="50" charset="-128"/>
                <a:ea typeface="Meiryo UI" panose="020B0604030504040204" pitchFamily="50" charset="-128"/>
              </a:rPr>
              <a:t>わたしたちは、「誰一人取り残さない、持続可能な社会の実現」をめざす“持続可能な開発のための</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アジェンダ”（</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）の理念に賛同し、</a:t>
            </a:r>
            <a:r>
              <a:rPr lang="en-US" altLang="ja-JP" dirty="0">
                <a:latin typeface="Meiryo UI" panose="020B0604030504040204" pitchFamily="50" charset="-128"/>
                <a:ea typeface="Meiryo UI" panose="020B0604030504040204" pitchFamily="50" charset="-128"/>
              </a:rPr>
              <a:t>2025</a:t>
            </a:r>
            <a:r>
              <a:rPr lang="ja-JP" altLang="en-US" dirty="0">
                <a:latin typeface="Meiryo UI" panose="020B0604030504040204" pitchFamily="50" charset="-128"/>
                <a:ea typeface="Meiryo UI" panose="020B0604030504040204" pitchFamily="50" charset="-128"/>
              </a:rPr>
              <a:t>年大阪・関西万博の地元都市として、万博のテーマである「いのち輝く未来社会のデザイン」に向けて、</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17</a:t>
            </a:r>
            <a:r>
              <a:rPr lang="ja-JP" altLang="en-US" dirty="0">
                <a:latin typeface="Meiryo UI" panose="020B0604030504040204" pitchFamily="50" charset="-128"/>
                <a:ea typeface="Meiryo UI" panose="020B0604030504040204" pitchFamily="50" charset="-128"/>
              </a:rPr>
              <a:t>ゴールの達成をめざします。</a:t>
            </a:r>
            <a:endParaRPr lang="en-US" altLang="ja-JP" dirty="0">
              <a:latin typeface="Meiryo UI" panose="020B0604030504040204" pitchFamily="50" charset="-128"/>
              <a:ea typeface="Meiryo UI" panose="020B0604030504040204" pitchFamily="50" charset="-128"/>
            </a:endParaRPr>
          </a:p>
        </p:txBody>
      </p:sp>
      <p:grpSp>
        <p:nvGrpSpPr>
          <p:cNvPr id="34" name="グループ化 33"/>
          <p:cNvGrpSpPr/>
          <p:nvPr/>
        </p:nvGrpSpPr>
        <p:grpSpPr>
          <a:xfrm>
            <a:off x="321956" y="3269275"/>
            <a:ext cx="9416652" cy="1770244"/>
            <a:chOff x="2035204" y="4146737"/>
            <a:chExt cx="9696382" cy="1881064"/>
          </a:xfrm>
        </p:grpSpPr>
        <p:grpSp>
          <p:nvGrpSpPr>
            <p:cNvPr id="35" name="グループ化 34"/>
            <p:cNvGrpSpPr/>
            <p:nvPr/>
          </p:nvGrpSpPr>
          <p:grpSpPr>
            <a:xfrm>
              <a:off x="2035204" y="4146737"/>
              <a:ext cx="9388016" cy="425158"/>
              <a:chOff x="2035204" y="4146737"/>
              <a:chExt cx="9388016" cy="425158"/>
            </a:xfrm>
          </p:grpSpPr>
          <p:sp>
            <p:nvSpPr>
              <p:cNvPr id="42" name="楕円 41"/>
              <p:cNvSpPr/>
              <p:nvPr/>
            </p:nvSpPr>
            <p:spPr>
              <a:xfrm>
                <a:off x="2035204" y="4197384"/>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1</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2324234" y="4146737"/>
                <a:ext cx="9098986" cy="425158"/>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かけがえのない“いのち”を大切にし、地域社会や環境に配慮して行動します。</a:t>
                </a:r>
                <a:endParaRPr lang="ja-JP" altLang="en-US" sz="2000" b="1" dirty="0">
                  <a:solidFill>
                    <a:srgbClr val="002060"/>
                  </a:solidFill>
                  <a:latin typeface="Meiryo UI" panose="020B0604030504040204" pitchFamily="50" charset="-128"/>
                  <a:ea typeface="Meiryo UI" panose="020B0604030504040204" pitchFamily="50" charset="-128"/>
                </a:endParaRPr>
              </a:p>
            </p:txBody>
          </p:sp>
        </p:grpSp>
        <p:grpSp>
          <p:nvGrpSpPr>
            <p:cNvPr id="36" name="グループ化 35"/>
            <p:cNvGrpSpPr/>
            <p:nvPr/>
          </p:nvGrpSpPr>
          <p:grpSpPr>
            <a:xfrm>
              <a:off x="2035204" y="4717201"/>
              <a:ext cx="9696382" cy="752201"/>
              <a:chOff x="2035204" y="4389185"/>
              <a:chExt cx="9696382" cy="752201"/>
            </a:xfrm>
          </p:grpSpPr>
          <p:sp>
            <p:nvSpPr>
              <p:cNvPr id="40" name="楕円 39"/>
              <p:cNvSpPr/>
              <p:nvPr/>
            </p:nvSpPr>
            <p:spPr>
              <a:xfrm>
                <a:off x="2035204" y="4445240"/>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2</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2306112" y="4389185"/>
                <a:ext cx="9425474" cy="752201"/>
              </a:xfrm>
              <a:prstGeom prst="rect">
                <a:avLst/>
              </a:prstGeom>
            </p:spPr>
            <p:txBody>
              <a:bodyPr wrap="square">
                <a:spAutoFit/>
              </a:bodyPr>
              <a:lstStyle/>
              <a:p>
                <a:r>
                  <a:rPr lang="en-US" altLang="ja-JP"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2030</a:t>
                </a:r>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年に住みたい魅力あふれる大阪をイメージし、できることから意識して行動します。</a:t>
                </a:r>
              </a:p>
            </p:txBody>
          </p:sp>
        </p:grpSp>
        <p:grpSp>
          <p:nvGrpSpPr>
            <p:cNvPr id="37" name="グループ化 36"/>
            <p:cNvGrpSpPr/>
            <p:nvPr/>
          </p:nvGrpSpPr>
          <p:grpSpPr>
            <a:xfrm>
              <a:off x="2035204" y="5275600"/>
              <a:ext cx="9520949" cy="752201"/>
              <a:chOff x="2035204" y="4617620"/>
              <a:chExt cx="9520949" cy="752201"/>
            </a:xfrm>
          </p:grpSpPr>
          <p:sp>
            <p:nvSpPr>
              <p:cNvPr id="38" name="楕円 37"/>
              <p:cNvSpPr/>
              <p:nvPr/>
            </p:nvSpPr>
            <p:spPr>
              <a:xfrm>
                <a:off x="2035204" y="4675743"/>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3</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39" name="正方形/長方形 38"/>
              <p:cNvSpPr/>
              <p:nvPr/>
            </p:nvSpPr>
            <p:spPr>
              <a:xfrm>
                <a:off x="2310517" y="4617620"/>
                <a:ext cx="9245636" cy="752201"/>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人と人との出会い、つながりを大事にしながら、互いに学びあい協力して行動します。</a:t>
                </a:r>
              </a:p>
            </p:txBody>
          </p:sp>
        </p:grpSp>
      </p:grpSp>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78" y="5391134"/>
            <a:ext cx="533821" cy="533821"/>
          </a:xfrm>
          <a:prstGeom prst="rect">
            <a:avLst/>
          </a:prstGeom>
        </p:spPr>
      </p:pic>
      <p:pic>
        <p:nvPicPr>
          <p:cNvPr id="47" name="図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765" y="5391134"/>
            <a:ext cx="533821" cy="533821"/>
          </a:xfrm>
          <a:prstGeom prst="rect">
            <a:avLst/>
          </a:prstGeom>
        </p:spPr>
      </p:pic>
      <p:pic>
        <p:nvPicPr>
          <p:cNvPr id="48" name="図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2153" y="5391134"/>
            <a:ext cx="533821" cy="533821"/>
          </a:xfrm>
          <a:prstGeom prst="rect">
            <a:avLst/>
          </a:prstGeom>
        </p:spPr>
      </p:pic>
      <p:pic>
        <p:nvPicPr>
          <p:cNvPr id="49" name="図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6542" y="5391134"/>
            <a:ext cx="533821" cy="533821"/>
          </a:xfrm>
          <a:prstGeom prst="rect">
            <a:avLst/>
          </a:prstGeom>
        </p:spPr>
      </p:pic>
      <p:pic>
        <p:nvPicPr>
          <p:cNvPr id="52" name="図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0930" y="5391134"/>
            <a:ext cx="533821" cy="533821"/>
          </a:xfrm>
          <a:prstGeom prst="rect">
            <a:avLst/>
          </a:prstGeom>
        </p:spPr>
      </p:pic>
      <p:pic>
        <p:nvPicPr>
          <p:cNvPr id="53" name="図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35317" y="5391134"/>
            <a:ext cx="533821" cy="533821"/>
          </a:xfrm>
          <a:prstGeom prst="rect">
            <a:avLst/>
          </a:prstGeom>
        </p:spPr>
      </p:pic>
      <p:pic>
        <p:nvPicPr>
          <p:cNvPr id="57" name="図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89705" y="5391134"/>
            <a:ext cx="533821" cy="533821"/>
          </a:xfrm>
          <a:prstGeom prst="rect">
            <a:avLst/>
          </a:prstGeom>
        </p:spPr>
      </p:pic>
      <p:pic>
        <p:nvPicPr>
          <p:cNvPr id="58" name="図 5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44094" y="5391134"/>
            <a:ext cx="533821" cy="533821"/>
          </a:xfrm>
          <a:prstGeom prst="rect">
            <a:avLst/>
          </a:prstGeom>
        </p:spPr>
      </p:pic>
      <p:pic>
        <p:nvPicPr>
          <p:cNvPr id="59" name="図 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98482" y="5391134"/>
            <a:ext cx="533821" cy="533821"/>
          </a:xfrm>
          <a:prstGeom prst="rect">
            <a:avLst/>
          </a:prstGeom>
        </p:spPr>
      </p:pic>
      <p:pic>
        <p:nvPicPr>
          <p:cNvPr id="60" name="図 5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52870" y="5391134"/>
            <a:ext cx="533821" cy="533821"/>
          </a:xfrm>
          <a:prstGeom prst="rect">
            <a:avLst/>
          </a:prstGeom>
        </p:spPr>
      </p:pic>
      <p:pic>
        <p:nvPicPr>
          <p:cNvPr id="61" name="図 6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07257" y="5391134"/>
            <a:ext cx="533821" cy="533821"/>
          </a:xfrm>
          <a:prstGeom prst="rect">
            <a:avLst/>
          </a:prstGeom>
        </p:spPr>
      </p:pic>
      <p:pic>
        <p:nvPicPr>
          <p:cNvPr id="63" name="図 6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61645" y="5391134"/>
            <a:ext cx="533821" cy="533821"/>
          </a:xfrm>
          <a:prstGeom prst="rect">
            <a:avLst/>
          </a:prstGeom>
        </p:spPr>
      </p:pic>
      <p:pic>
        <p:nvPicPr>
          <p:cNvPr id="64" name="図 6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16034" y="5391134"/>
            <a:ext cx="533821" cy="533821"/>
          </a:xfrm>
          <a:prstGeom prst="rect">
            <a:avLst/>
          </a:prstGeom>
        </p:spPr>
      </p:pic>
      <p:pic>
        <p:nvPicPr>
          <p:cNvPr id="65" name="図 6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470422" y="5391134"/>
            <a:ext cx="533821" cy="533821"/>
          </a:xfrm>
          <a:prstGeom prst="rect">
            <a:avLst/>
          </a:prstGeom>
        </p:spPr>
      </p:pic>
      <p:pic>
        <p:nvPicPr>
          <p:cNvPr id="66" name="図 6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024809" y="5391134"/>
            <a:ext cx="533821" cy="533821"/>
          </a:xfrm>
          <a:prstGeom prst="rect">
            <a:avLst/>
          </a:prstGeom>
        </p:spPr>
      </p:pic>
      <p:pic>
        <p:nvPicPr>
          <p:cNvPr id="67" name="図 6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579197" y="5391134"/>
            <a:ext cx="533821" cy="533821"/>
          </a:xfrm>
          <a:prstGeom prst="rect">
            <a:avLst/>
          </a:prstGeom>
        </p:spPr>
      </p:pic>
      <p:pic>
        <p:nvPicPr>
          <p:cNvPr id="68" name="図 6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133591" y="5391134"/>
            <a:ext cx="533821" cy="533821"/>
          </a:xfrm>
          <a:prstGeom prst="rect">
            <a:avLst/>
          </a:prstGeom>
        </p:spPr>
      </p:pic>
      <p:sp>
        <p:nvSpPr>
          <p:cNvPr id="71" name="正方形/長方形 70"/>
          <p:cNvSpPr/>
          <p:nvPr/>
        </p:nvSpPr>
        <p:spPr>
          <a:xfrm>
            <a:off x="173670" y="1355993"/>
            <a:ext cx="9590696" cy="5019051"/>
          </a:xfrm>
          <a:prstGeom prst="rect">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スライド番号プレースホルダー 1"/>
          <p:cNvSpPr txBox="1">
            <a:spLocks/>
          </p:cNvSpPr>
          <p:nvPr/>
        </p:nvSpPr>
        <p:spPr>
          <a:xfrm>
            <a:off x="6996113" y="6457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55</a:t>
            </a:fld>
            <a:endParaRPr kumimoji="1" lang="ja-JP" altLang="en-US" sz="1200"/>
          </a:p>
        </p:txBody>
      </p:sp>
    </p:spTree>
    <p:extLst>
      <p:ext uri="{BB962C8B-B14F-4D97-AF65-F5344CB8AC3E}">
        <p14:creationId xmlns:p14="http://schemas.microsoft.com/office/powerpoint/2010/main" val="4119123177"/>
      </p:ext>
    </p:extLst>
  </p:cSld>
  <p:clrMapOvr>
    <a:masterClrMapping/>
  </p:clrMapOvr>
  <mc:AlternateContent xmlns:mc="http://schemas.openxmlformats.org/markup-compatibility/2006" xmlns:p14="http://schemas.microsoft.com/office/powerpoint/2010/main">
    <mc:Choice Requires="p14">
      <p:transition spd="slow" p14:dur="2000" advTm="1922"/>
    </mc:Choice>
    <mc:Fallback xmlns="">
      <p:transition spd="slow" advTm="1922"/>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a:t>
            </a:r>
            <a:r>
              <a:rPr kumimoji="1" lang="ja-JP" altLang="en-US" sz="2000" b="1" dirty="0" smtClean="0">
                <a:latin typeface="Meiryo UI" panose="020B0604030504040204" pitchFamily="50" charset="-128"/>
                <a:ea typeface="Meiryo UI" panose="020B0604030504040204" pitchFamily="50" charset="-128"/>
              </a:rPr>
              <a:t>取組み</a:t>
            </a:r>
            <a:endParaRPr kumimoji="1" lang="ja-JP" altLang="en-US" sz="2000" b="1" dirty="0">
              <a:latin typeface="Meiryo UI" panose="020B0604030504040204" pitchFamily="50" charset="-128"/>
              <a:ea typeface="Meiryo UI" panose="020B0604030504040204" pitchFamily="50" charset="-128"/>
            </a:endParaRPr>
          </a:p>
        </p:txBody>
      </p:sp>
      <p:sp>
        <p:nvSpPr>
          <p:cNvPr id="45" name="正方形/長方形 44"/>
          <p:cNvSpPr/>
          <p:nvPr/>
        </p:nvSpPr>
        <p:spPr>
          <a:xfrm>
            <a:off x="107521" y="790874"/>
            <a:ext cx="4335691" cy="530060"/>
          </a:xfrm>
          <a:prstGeom prst="rect">
            <a:avLst/>
          </a:prstGeom>
          <a:noFill/>
        </p:spPr>
        <p:txBody>
          <a:bodyPr wrap="square">
            <a:spAutoFit/>
          </a:bodyPr>
          <a:lstStyle/>
          <a:p>
            <a:pPr marL="174625" indent="-174625">
              <a:lnSpc>
                <a:spcPts val="1600"/>
              </a:lnSpc>
            </a:pPr>
            <a:r>
              <a:rPr lang="ja-JP" altLang="en-US" sz="2400" b="1" dirty="0">
                <a:latin typeface="Meiryo UI" panose="020B0604030504040204" pitchFamily="50" charset="-128"/>
                <a:ea typeface="Meiryo UI" panose="020B0604030504040204" pitchFamily="50" charset="-128"/>
              </a:rPr>
              <a:t>〇私の</a:t>
            </a:r>
            <a:r>
              <a:rPr lang="en-US" altLang="ja-JP" sz="2400" b="1" dirty="0">
                <a:latin typeface="Meiryo UI" panose="020B0604030504040204" pitchFamily="50" charset="-128"/>
                <a:ea typeface="Meiryo UI" panose="020B0604030504040204" pitchFamily="50" charset="-128"/>
              </a:rPr>
              <a:t>SDGs</a:t>
            </a:r>
            <a:r>
              <a:rPr lang="ja-JP" altLang="en-US" sz="2400" b="1" dirty="0">
                <a:latin typeface="Meiryo UI" panose="020B0604030504040204" pitchFamily="50" charset="-128"/>
                <a:ea typeface="Meiryo UI" panose="020B0604030504040204" pitchFamily="50" charset="-128"/>
              </a:rPr>
              <a:t>宣言プロジェクト</a:t>
            </a:r>
            <a:endParaRPr lang="en-US" altLang="ja-JP" sz="2400" b="1" dirty="0">
              <a:latin typeface="Meiryo UI" panose="020B0604030504040204" pitchFamily="50" charset="-128"/>
              <a:ea typeface="Meiryo UI" panose="020B0604030504040204" pitchFamily="50" charset="-128"/>
            </a:endParaRPr>
          </a:p>
        </p:txBody>
      </p:sp>
      <p:sp>
        <p:nvSpPr>
          <p:cNvPr id="44" name="正方形/長方形 43"/>
          <p:cNvSpPr/>
          <p:nvPr/>
        </p:nvSpPr>
        <p:spPr>
          <a:xfrm>
            <a:off x="82348" y="4011124"/>
            <a:ext cx="9742335" cy="2694351"/>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463"/>
          </a:p>
        </p:txBody>
      </p:sp>
      <p:sp>
        <p:nvSpPr>
          <p:cNvPr id="50" name="正方形/長方形 49"/>
          <p:cNvSpPr/>
          <p:nvPr/>
        </p:nvSpPr>
        <p:spPr>
          <a:xfrm>
            <a:off x="82347" y="4032154"/>
            <a:ext cx="2596459" cy="3967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取り組み宣言の例</a:t>
            </a:r>
          </a:p>
        </p:txBody>
      </p:sp>
      <p:sp>
        <p:nvSpPr>
          <p:cNvPr id="51" name="角丸四角形 50"/>
          <p:cNvSpPr/>
          <p:nvPr/>
        </p:nvSpPr>
        <p:spPr>
          <a:xfrm>
            <a:off x="841311" y="4536896"/>
            <a:ext cx="2519759" cy="743564"/>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冷蔵庫の中を把握して、</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必要な分だけ買い足す</a:t>
            </a:r>
          </a:p>
        </p:txBody>
      </p:sp>
      <p:pic>
        <p:nvPicPr>
          <p:cNvPr id="54" name="図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956" y="4601145"/>
            <a:ext cx="610899" cy="610899"/>
          </a:xfrm>
          <a:prstGeom prst="rect">
            <a:avLst/>
          </a:prstGeom>
        </p:spPr>
      </p:pic>
      <p:pic>
        <p:nvPicPr>
          <p:cNvPr id="55" name="図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1632" y="4609639"/>
            <a:ext cx="607102" cy="607102"/>
          </a:xfrm>
          <a:prstGeom prst="rect">
            <a:avLst/>
          </a:prstGeom>
        </p:spPr>
      </p:pic>
      <p:sp>
        <p:nvSpPr>
          <p:cNvPr id="80" name="角丸四角形 79"/>
          <p:cNvSpPr/>
          <p:nvPr/>
        </p:nvSpPr>
        <p:spPr>
          <a:xfrm>
            <a:off x="7403372" y="4538240"/>
            <a:ext cx="2310750" cy="744252"/>
          </a:xfrm>
          <a:prstGeom prst="roundRect">
            <a:avLst/>
          </a:prstGeom>
          <a:solidFill>
            <a:schemeClr val="accent2">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誰もが働きやすい</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職場環境を作る</a:t>
            </a:r>
            <a:endParaRPr kumimoji="1" lang="en-US" altLang="ja-JP" b="1" dirty="0">
              <a:solidFill>
                <a:srgbClr val="000000"/>
              </a:solidFill>
              <a:latin typeface="Meiryo UI" panose="020B0604030504040204" pitchFamily="50" charset="-128"/>
              <a:ea typeface="Meiryo UI" panose="020B0604030504040204" pitchFamily="50" charset="-128"/>
            </a:endParaRPr>
          </a:p>
        </p:txBody>
      </p:sp>
      <p:pic>
        <p:nvPicPr>
          <p:cNvPr id="81" name="図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3871" y="4619757"/>
            <a:ext cx="611325" cy="611325"/>
          </a:xfrm>
          <a:prstGeom prst="rect">
            <a:avLst/>
          </a:prstGeom>
        </p:spPr>
      </p:pic>
      <p:pic>
        <p:nvPicPr>
          <p:cNvPr id="82" name="Picture 6" descr="キラキラ飾りのイラスト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7416" y="5464160"/>
            <a:ext cx="517186" cy="517186"/>
          </a:xfrm>
          <a:prstGeom prst="rect">
            <a:avLst/>
          </a:prstGeom>
          <a:noFill/>
          <a:extLst>
            <a:ext uri="{909E8E84-426E-40dd-AFC4-6F175D3DCCD1}">
              <a14:hiddenFill xmlns="" xmlns:a14="http://schemas.microsoft.com/office/drawing/2010/main">
                <a:solidFill>
                  <a:srgbClr val="FFFFFF"/>
                </a:solidFill>
              </a14:hiddenFill>
            </a:ext>
          </a:extLst>
        </p:spPr>
      </p:pic>
      <p:pic>
        <p:nvPicPr>
          <p:cNvPr id="83" name="Picture 6" descr="キラキラ飾りのイラスト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4962" y="5717067"/>
            <a:ext cx="517186" cy="517186"/>
          </a:xfrm>
          <a:prstGeom prst="rect">
            <a:avLst/>
          </a:prstGeom>
          <a:noFill/>
          <a:extLst>
            <a:ext uri="{909E8E84-426E-40dd-AFC4-6F175D3DCCD1}">
              <a14:hiddenFill xmlns="" xmlns:a14="http://schemas.microsoft.com/office/drawing/2010/main">
                <a:solidFill>
                  <a:srgbClr val="FFFFFF"/>
                </a:solidFill>
              </a14:hiddenFill>
            </a:ext>
          </a:extLst>
        </p:spPr>
      </p:pic>
      <p:pic>
        <p:nvPicPr>
          <p:cNvPr id="84" name="図 8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578983" y="5365409"/>
            <a:ext cx="2125242" cy="1259236"/>
          </a:xfrm>
          <a:prstGeom prst="rect">
            <a:avLst/>
          </a:prstGeom>
        </p:spPr>
      </p:pic>
      <p:sp>
        <p:nvSpPr>
          <p:cNvPr id="86" name="正方形/長方形 85"/>
          <p:cNvSpPr/>
          <p:nvPr/>
        </p:nvSpPr>
        <p:spPr bwMode="white">
          <a:xfrm>
            <a:off x="4548941" y="5177430"/>
            <a:ext cx="527521" cy="277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88" name="角丸四角形 87"/>
          <p:cNvSpPr/>
          <p:nvPr/>
        </p:nvSpPr>
        <p:spPr>
          <a:xfrm>
            <a:off x="4133463" y="4531652"/>
            <a:ext cx="2310750" cy="744252"/>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エコバッグやマイボトル、</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マイ容器を使う</a:t>
            </a:r>
          </a:p>
        </p:txBody>
      </p:sp>
      <p:pic>
        <p:nvPicPr>
          <p:cNvPr id="89" name="図 8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4227" y="5462642"/>
            <a:ext cx="2518315" cy="1134835"/>
          </a:xfrm>
          <a:prstGeom prst="rect">
            <a:avLst/>
          </a:prstGeom>
        </p:spPr>
      </p:pic>
      <p:pic>
        <p:nvPicPr>
          <p:cNvPr id="90" name="図 8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76874" y="5354999"/>
            <a:ext cx="1692863" cy="1269647"/>
          </a:xfrm>
          <a:prstGeom prst="rect">
            <a:avLst/>
          </a:prstGeom>
        </p:spPr>
      </p:pic>
      <p:pic>
        <p:nvPicPr>
          <p:cNvPr id="91" name="Picture 16" descr="タッパーのイラスト"/>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47420" y="5812354"/>
            <a:ext cx="1006981" cy="903766"/>
          </a:xfrm>
          <a:prstGeom prst="rect">
            <a:avLst/>
          </a:prstGeom>
          <a:noFill/>
          <a:extLst>
            <a:ext uri="{909E8E84-426E-40dd-AFC4-6F175D3DCCD1}">
              <a14:hiddenFill xmlns="" xmlns:a14="http://schemas.microsoft.com/office/drawing/2010/main">
                <a:solidFill>
                  <a:srgbClr val="FFFFFF"/>
                </a:solidFill>
              </a14:hiddenFill>
            </a:ext>
          </a:extLst>
        </p:spPr>
      </p:pic>
      <p:sp>
        <p:nvSpPr>
          <p:cNvPr id="30" name="スライド番号プレースホルダー 1"/>
          <p:cNvSpPr txBox="1">
            <a:spLocks/>
          </p:cNvSpPr>
          <p:nvPr/>
        </p:nvSpPr>
        <p:spPr>
          <a:xfrm>
            <a:off x="7516813" y="64706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56</a:t>
            </a:fld>
            <a:endParaRPr kumimoji="1" lang="ja-JP" altLang="en-US" sz="1200"/>
          </a:p>
        </p:txBody>
      </p:sp>
      <p:sp>
        <p:nvSpPr>
          <p:cNvPr id="31" name="正方形/長方形 30"/>
          <p:cNvSpPr/>
          <p:nvPr/>
        </p:nvSpPr>
        <p:spPr>
          <a:xfrm>
            <a:off x="107521" y="1072902"/>
            <a:ext cx="9524627" cy="1220847"/>
          </a:xfrm>
          <a:prstGeom prst="rect">
            <a:avLst/>
          </a:prstGeom>
        </p:spPr>
        <p:txBody>
          <a:bodyPr wrap="square">
            <a:spAutoFit/>
          </a:bodyPr>
          <a:lstStyle/>
          <a:p>
            <a:pPr marL="93663" indent="-93663">
              <a:lnSpc>
                <a:spcPts val="2200"/>
              </a:lnSpc>
            </a:pPr>
            <a:r>
              <a:rPr lang="ja-JP" altLang="en-US" sz="1600" dirty="0" smtClean="0">
                <a:latin typeface="+mn-ea"/>
              </a:rPr>
              <a:t>「大阪</a:t>
            </a:r>
            <a:r>
              <a:rPr lang="en-US" altLang="ja-JP" sz="1600" dirty="0" smtClean="0">
                <a:latin typeface="+mn-ea"/>
              </a:rPr>
              <a:t>SDGs</a:t>
            </a:r>
            <a:r>
              <a:rPr lang="ja-JP" altLang="en-US" sz="1600" dirty="0" smtClean="0">
                <a:latin typeface="+mn-ea"/>
              </a:rPr>
              <a:t>行動憲章」の趣旨に沿って、各ステークホルダーの行動を促すため、</a:t>
            </a:r>
            <a:r>
              <a:rPr lang="en-US" altLang="ja-JP" sz="1600" dirty="0" smtClean="0">
                <a:latin typeface="+mn-ea"/>
              </a:rPr>
              <a:t>SDGs</a:t>
            </a:r>
            <a:r>
              <a:rPr lang="ja-JP" altLang="en-US" sz="1600" dirty="0" smtClean="0">
                <a:latin typeface="+mn-ea"/>
              </a:rPr>
              <a:t>を達成に向け自らが行う行動を宣言していただくプロジェクトを開始しました。　</a:t>
            </a:r>
            <a:r>
              <a:rPr lang="ja-JP" altLang="en-US" sz="1400" dirty="0" smtClean="0">
                <a:latin typeface="+mn-ea"/>
              </a:rPr>
              <a:t>（</a:t>
            </a:r>
            <a:r>
              <a:rPr lang="en-US" altLang="ja-JP" sz="1400" dirty="0" smtClean="0">
                <a:latin typeface="+mn-ea"/>
              </a:rPr>
              <a:t>2021</a:t>
            </a:r>
            <a:r>
              <a:rPr lang="ja-JP" altLang="en-US" sz="1400" dirty="0" smtClean="0">
                <a:latin typeface="+mn-ea"/>
              </a:rPr>
              <a:t>年（令和</a:t>
            </a:r>
            <a:r>
              <a:rPr lang="en-US" altLang="ja-JP" sz="1400" dirty="0" smtClean="0">
                <a:latin typeface="+mn-ea"/>
              </a:rPr>
              <a:t>3</a:t>
            </a:r>
            <a:r>
              <a:rPr lang="ja-JP" altLang="en-US" sz="1400" dirty="0" smtClean="0">
                <a:latin typeface="+mn-ea"/>
              </a:rPr>
              <a:t>年）</a:t>
            </a:r>
            <a:r>
              <a:rPr lang="en-US" altLang="ja-JP" sz="1400" dirty="0" smtClean="0">
                <a:latin typeface="+mn-ea"/>
              </a:rPr>
              <a:t>2</a:t>
            </a:r>
            <a:r>
              <a:rPr lang="ja-JP" altLang="en-US" sz="1400" dirty="0" smtClean="0">
                <a:latin typeface="+mn-ea"/>
              </a:rPr>
              <a:t>月</a:t>
            </a:r>
            <a:r>
              <a:rPr lang="en-US" altLang="ja-JP" sz="1400" dirty="0" smtClean="0">
                <a:latin typeface="+mn-ea"/>
              </a:rPr>
              <a:t>24</a:t>
            </a:r>
            <a:r>
              <a:rPr lang="ja-JP" altLang="en-US" sz="1400" dirty="0" smtClean="0">
                <a:latin typeface="+mn-ea"/>
              </a:rPr>
              <a:t>日）</a:t>
            </a:r>
            <a:endParaRPr lang="en-US" altLang="ja-JP" sz="1400" dirty="0" smtClean="0">
              <a:latin typeface="+mn-ea"/>
            </a:endParaRPr>
          </a:p>
          <a:p>
            <a:pPr indent="93663">
              <a:lnSpc>
                <a:spcPts val="2200"/>
              </a:lnSpc>
            </a:pPr>
            <a:r>
              <a:rPr lang="ja-JP" altLang="en-US" sz="1600" dirty="0" smtClean="0">
                <a:latin typeface="+mn-ea"/>
              </a:rPr>
              <a:t>宣言いただいた内容は府ホームページ等で紹介することにより、オール大阪で</a:t>
            </a:r>
            <a:r>
              <a:rPr lang="en-US" altLang="ja-JP" sz="1600" dirty="0" smtClean="0">
                <a:latin typeface="+mn-ea"/>
              </a:rPr>
              <a:t>SDGs</a:t>
            </a:r>
            <a:r>
              <a:rPr lang="ja-JP" altLang="en-US" sz="1600" dirty="0" smtClean="0">
                <a:latin typeface="+mn-ea"/>
              </a:rPr>
              <a:t>の達成をめざす機運の醸成につなげます。</a:t>
            </a:r>
            <a:endParaRPr lang="en-US" altLang="ja-JP" sz="1600" dirty="0" smtClean="0">
              <a:latin typeface="+mn-ea"/>
            </a:endParaRPr>
          </a:p>
        </p:txBody>
      </p:sp>
      <p:sp>
        <p:nvSpPr>
          <p:cNvPr id="32" name="テキスト ボックス 31"/>
          <p:cNvSpPr txBox="1"/>
          <p:nvPr/>
        </p:nvSpPr>
        <p:spPr>
          <a:xfrm>
            <a:off x="179956" y="2427691"/>
            <a:ext cx="7517011" cy="1361911"/>
          </a:xfrm>
          <a:prstGeom prst="rect">
            <a:avLst/>
          </a:prstGeom>
          <a:noFill/>
        </p:spPr>
        <p:txBody>
          <a:bodyPr wrap="square" rtlCol="0">
            <a:spAutoFit/>
          </a:bodyPr>
          <a:lstStyle/>
          <a:p>
            <a:pPr>
              <a:lnSpc>
                <a:spcPts val="1900"/>
              </a:lnSpc>
            </a:pPr>
            <a:r>
              <a:rPr kumimoji="1" lang="ja-JP" altLang="en-US" sz="1600" b="1" dirty="0" smtClean="0"/>
              <a:t>プロジェクト概要</a:t>
            </a:r>
            <a:endParaRPr kumimoji="1" lang="en-US" altLang="ja-JP" sz="1600" b="1" dirty="0" smtClean="0"/>
          </a:p>
          <a:p>
            <a:pPr>
              <a:lnSpc>
                <a:spcPts val="1900"/>
              </a:lnSpc>
              <a:spcBef>
                <a:spcPts val="400"/>
              </a:spcBef>
            </a:pPr>
            <a:r>
              <a:rPr lang="ja-JP" altLang="en-US" sz="1400" dirty="0" smtClean="0"/>
              <a:t>＜参加対象＞　府民、府内企業・団体など</a:t>
            </a:r>
            <a:endParaRPr lang="en-US" altLang="ja-JP" sz="1400" dirty="0" smtClean="0"/>
          </a:p>
          <a:p>
            <a:pPr>
              <a:lnSpc>
                <a:spcPts val="1900"/>
              </a:lnSpc>
            </a:pPr>
            <a:r>
              <a:rPr kumimoji="1" lang="ja-JP" altLang="en-US" sz="1400" dirty="0" smtClean="0"/>
              <a:t>＜参加方法＞　① 大阪府インターネット申請・申込みサービスの利用</a:t>
            </a:r>
            <a:endParaRPr lang="en-US" altLang="ja-JP" sz="1400" dirty="0"/>
          </a:p>
          <a:p>
            <a:pPr indent="1250950">
              <a:lnSpc>
                <a:spcPts val="1900"/>
              </a:lnSpc>
            </a:pPr>
            <a:r>
              <a:rPr lang="ja-JP" altLang="en-US" sz="1400" dirty="0" smtClean="0"/>
              <a:t>② </a:t>
            </a:r>
            <a:r>
              <a:rPr lang="en-US" altLang="ja-JP" sz="1400" dirty="0" smtClean="0"/>
              <a:t>Twitter</a:t>
            </a:r>
          </a:p>
          <a:p>
            <a:pPr indent="1250950">
              <a:lnSpc>
                <a:spcPts val="1900"/>
              </a:lnSpc>
            </a:pPr>
            <a:r>
              <a:rPr kumimoji="1" lang="ja-JP" altLang="en-US" sz="1400" dirty="0" smtClean="0"/>
              <a:t>③ 事務局に参加用紙を提出</a:t>
            </a:r>
            <a:endParaRPr kumimoji="1" lang="en-US" altLang="ja-JP" sz="1400" dirty="0" smtClean="0"/>
          </a:p>
        </p:txBody>
      </p:sp>
      <p:pic>
        <p:nvPicPr>
          <p:cNvPr id="34" name="図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18659" y="3063847"/>
            <a:ext cx="720648" cy="884790"/>
          </a:xfrm>
          <a:prstGeom prst="rect">
            <a:avLst/>
          </a:prstGeom>
        </p:spPr>
      </p:pic>
      <p:pic>
        <p:nvPicPr>
          <p:cNvPr id="35" name="図 3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74732" y="3147711"/>
            <a:ext cx="584035" cy="717061"/>
          </a:xfrm>
          <a:prstGeom prst="rect">
            <a:avLst/>
          </a:prstGeom>
        </p:spPr>
      </p:pic>
      <p:pic>
        <p:nvPicPr>
          <p:cNvPr id="36" name="図 3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984055" y="2923257"/>
            <a:ext cx="949665" cy="1165970"/>
          </a:xfrm>
          <a:prstGeom prst="rect">
            <a:avLst/>
          </a:prstGeom>
        </p:spPr>
      </p:pic>
    </p:spTree>
    <p:extLst>
      <p:ext uri="{BB962C8B-B14F-4D97-AF65-F5344CB8AC3E}">
        <p14:creationId xmlns:p14="http://schemas.microsoft.com/office/powerpoint/2010/main" val="1570212082"/>
      </p:ext>
    </p:extLst>
  </p:cSld>
  <p:clrMapOvr>
    <a:masterClrMapping/>
  </p:clrMapOvr>
  <mc:AlternateContent xmlns:mc="http://schemas.openxmlformats.org/markup-compatibility/2006" xmlns:p14="http://schemas.microsoft.com/office/powerpoint/2010/main">
    <mc:Choice Requires="p14">
      <p:transition spd="slow" p14:dur="2000" advTm="4232"/>
    </mc:Choice>
    <mc:Fallback xmlns="">
      <p:transition spd="slow" advTm="4232"/>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個人の皆さまから寄せられた“私の</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宣言”</a:t>
            </a:r>
            <a:endParaRPr kumimoji="1" lang="ja-JP" altLang="en-US" sz="2000" b="1" dirty="0">
              <a:latin typeface="Meiryo UI" panose="020B0604030504040204" pitchFamily="50" charset="-128"/>
              <a:ea typeface="Meiryo UI" panose="020B0604030504040204" pitchFamily="50" charset="-128"/>
            </a:endParaRPr>
          </a:p>
        </p:txBody>
      </p:sp>
      <p:sp>
        <p:nvSpPr>
          <p:cNvPr id="8" name="フリーフォーム 7"/>
          <p:cNvSpPr/>
          <p:nvPr/>
        </p:nvSpPr>
        <p:spPr>
          <a:xfrm rot="60000" flipH="1">
            <a:off x="310788" y="2864394"/>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68A042"/>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779" y="3997494"/>
            <a:ext cx="632965" cy="632965"/>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459" y="3997495"/>
            <a:ext cx="632965" cy="632965"/>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3139" y="3997494"/>
            <a:ext cx="632965" cy="632965"/>
          </a:xfrm>
          <a:prstGeom prst="rect">
            <a:avLst/>
          </a:prstGeom>
        </p:spPr>
      </p:pic>
      <p:sp>
        <p:nvSpPr>
          <p:cNvPr id="12" name="正方形/長方形 11"/>
          <p:cNvSpPr/>
          <p:nvPr/>
        </p:nvSpPr>
        <p:spPr>
          <a:xfrm rot="21360000">
            <a:off x="711995" y="3015792"/>
            <a:ext cx="3182839" cy="830997"/>
          </a:xfrm>
          <a:prstGeom prst="rect">
            <a:avLst/>
          </a:prstGeom>
        </p:spPr>
        <p:txBody>
          <a:bodyPr wrap="square">
            <a:spAutoFit/>
          </a:bodyPr>
          <a:lstStyle/>
          <a:p>
            <a:r>
              <a:rPr lang="ja-JP" altLang="en-US" sz="1600" dirty="0" smtClean="0">
                <a:solidFill>
                  <a:schemeClr val="bg1"/>
                </a:solidFill>
                <a:latin typeface="+mn-ea"/>
              </a:rPr>
              <a:t>毎日</a:t>
            </a:r>
            <a:r>
              <a:rPr lang="ja-JP" altLang="en-US" sz="1600" dirty="0">
                <a:solidFill>
                  <a:schemeClr val="bg1"/>
                </a:solidFill>
                <a:latin typeface="+mn-ea"/>
              </a:rPr>
              <a:t>、健康のため運動します</a:t>
            </a:r>
            <a:r>
              <a:rPr lang="ja-JP" altLang="en-US" sz="1600" dirty="0" smtClean="0">
                <a:solidFill>
                  <a:schemeClr val="bg1"/>
                </a:solidFill>
                <a:latin typeface="+mn-ea"/>
              </a:rPr>
              <a:t>。</a:t>
            </a:r>
            <a:endParaRPr lang="en-US" altLang="ja-JP" sz="1600" dirty="0" smtClean="0">
              <a:solidFill>
                <a:schemeClr val="bg1"/>
              </a:solidFill>
              <a:latin typeface="+mn-ea"/>
            </a:endParaRPr>
          </a:p>
          <a:p>
            <a:r>
              <a:rPr lang="ja-JP" altLang="en-US" sz="1600" dirty="0" smtClean="0">
                <a:solidFill>
                  <a:schemeClr val="bg1"/>
                </a:solidFill>
                <a:latin typeface="+mn-ea"/>
              </a:rPr>
              <a:t>家族</a:t>
            </a:r>
            <a:r>
              <a:rPr lang="ja-JP" altLang="en-US" sz="1600" dirty="0">
                <a:solidFill>
                  <a:schemeClr val="bg1"/>
                </a:solidFill>
                <a:latin typeface="+mn-ea"/>
              </a:rPr>
              <a:t>と一緒に地域の活動に参加し、地元をみんなで盛り上げる</a:t>
            </a:r>
            <a:r>
              <a:rPr lang="ja-JP" altLang="en-US" sz="1600" dirty="0" smtClean="0">
                <a:solidFill>
                  <a:schemeClr val="bg1"/>
                </a:solidFill>
                <a:latin typeface="+mn-ea"/>
              </a:rPr>
              <a:t>。</a:t>
            </a:r>
            <a:endParaRPr lang="ja-JP" altLang="en-US" sz="1600" dirty="0">
              <a:solidFill>
                <a:schemeClr val="bg1"/>
              </a:solidFill>
              <a:latin typeface="ＭＳ Ｐゴシック" panose="020B0600070205080204" pitchFamily="50" charset="-128"/>
              <a:ea typeface="ＭＳ Ｐゴシック" panose="020B0600070205080204" pitchFamily="50" charset="-128"/>
            </a:endParaRPr>
          </a:p>
        </p:txBody>
      </p:sp>
      <p:sp>
        <p:nvSpPr>
          <p:cNvPr id="13" name="正方形/長方形 12"/>
          <p:cNvSpPr/>
          <p:nvPr/>
        </p:nvSpPr>
        <p:spPr>
          <a:xfrm>
            <a:off x="299779" y="3083165"/>
            <a:ext cx="439089" cy="82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p:cNvGrpSpPr/>
          <p:nvPr/>
        </p:nvGrpSpPr>
        <p:grpSpPr>
          <a:xfrm>
            <a:off x="299779" y="1055518"/>
            <a:ext cx="3611009" cy="1766263"/>
            <a:chOff x="617965" y="1022713"/>
            <a:chExt cx="3611009" cy="1766263"/>
          </a:xfrm>
        </p:grpSpPr>
        <p:sp>
          <p:nvSpPr>
            <p:cNvPr id="15" name="フリーフォーム 14"/>
            <p:cNvSpPr/>
            <p:nvPr/>
          </p:nvSpPr>
          <p:spPr>
            <a:xfrm rot="60000" flipH="1">
              <a:off x="628974" y="1022713"/>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EAB200"/>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p:cNvSpPr/>
            <p:nvPr/>
          </p:nvSpPr>
          <p:spPr>
            <a:xfrm>
              <a:off x="617965" y="1241484"/>
              <a:ext cx="439089" cy="82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rot="21360000">
              <a:off x="1205209" y="1180026"/>
              <a:ext cx="2869506" cy="830997"/>
            </a:xfrm>
            <a:prstGeom prst="rect">
              <a:avLst/>
            </a:prstGeom>
          </p:spPr>
          <p:txBody>
            <a:bodyPr wrap="square">
              <a:spAutoFit/>
            </a:bodyPr>
            <a:lstStyle/>
            <a:p>
              <a:r>
                <a:rPr lang="ja-JP" altLang="en-US" sz="1600" dirty="0" smtClean="0">
                  <a:solidFill>
                    <a:schemeClr val="bg1"/>
                  </a:solidFill>
                  <a:latin typeface="+mn-ea"/>
                </a:rPr>
                <a:t> </a:t>
              </a:r>
              <a:r>
                <a:rPr lang="ja-JP" altLang="en-US" sz="1600" dirty="0">
                  <a:latin typeface="+mn-ea"/>
                </a:rPr>
                <a:t>食品ロスを減らすため冷蔵庫の中をチェックしてから買い物に行きます。	</a:t>
              </a:r>
            </a:p>
          </p:txBody>
        </p:sp>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965" y="2156011"/>
              <a:ext cx="632965" cy="632965"/>
            </a:xfrm>
            <a:prstGeom prst="rect">
              <a:avLst/>
            </a:prstGeom>
          </p:spPr>
        </p:pic>
      </p:grpSp>
      <p:sp>
        <p:nvSpPr>
          <p:cNvPr id="19" name="フリーフォーム 18"/>
          <p:cNvSpPr/>
          <p:nvPr/>
        </p:nvSpPr>
        <p:spPr>
          <a:xfrm rot="60000" flipH="1">
            <a:off x="6083909" y="4527360"/>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3D6DC3"/>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p:cNvSpPr/>
          <p:nvPr/>
        </p:nvSpPr>
        <p:spPr>
          <a:xfrm>
            <a:off x="6072900" y="4746131"/>
            <a:ext cx="439089" cy="82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rot="21360000">
            <a:off x="6709309" y="4893336"/>
            <a:ext cx="2031325" cy="338554"/>
          </a:xfrm>
          <a:prstGeom prst="rect">
            <a:avLst/>
          </a:prstGeom>
        </p:spPr>
        <p:txBody>
          <a:bodyPr wrap="none">
            <a:spAutoFit/>
          </a:bodyPr>
          <a:lstStyle/>
          <a:p>
            <a:r>
              <a:rPr lang="ja-JP" altLang="en-US" sz="1600" dirty="0">
                <a:latin typeface="+mn-ea"/>
              </a:rPr>
              <a:t>釣り糸をひろう	</a:t>
            </a:r>
          </a:p>
        </p:txBody>
      </p:sp>
      <p:pic>
        <p:nvPicPr>
          <p:cNvPr id="22" name="図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6034" y="5638693"/>
            <a:ext cx="632965" cy="632965"/>
          </a:xfrm>
          <a:prstGeom prst="rect">
            <a:avLst/>
          </a:prstGeom>
        </p:spPr>
      </p:pic>
      <p:sp>
        <p:nvSpPr>
          <p:cNvPr id="24" name="フリーフォーム 23"/>
          <p:cNvSpPr/>
          <p:nvPr/>
        </p:nvSpPr>
        <p:spPr>
          <a:xfrm rot="60000" flipH="1">
            <a:off x="3947551" y="2262849"/>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FF3F3F"/>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p:cNvSpPr/>
          <p:nvPr/>
        </p:nvSpPr>
        <p:spPr>
          <a:xfrm>
            <a:off x="3936542" y="2481620"/>
            <a:ext cx="439089" cy="82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rot="21360000">
            <a:off x="4582809" y="2483440"/>
            <a:ext cx="2534105" cy="584775"/>
          </a:xfrm>
          <a:prstGeom prst="rect">
            <a:avLst/>
          </a:prstGeom>
        </p:spPr>
        <p:txBody>
          <a:bodyPr wrap="square">
            <a:spAutoFit/>
          </a:bodyPr>
          <a:lstStyle/>
          <a:p>
            <a:r>
              <a:rPr lang="ja-JP" altLang="en-US" sz="1600" dirty="0">
                <a:latin typeface="+mn-ea"/>
              </a:rPr>
              <a:t>仕事でも家庭でも男女公平を</a:t>
            </a:r>
            <a:r>
              <a:rPr lang="ja-JP" altLang="en-US" sz="1600" dirty="0" smtClean="0">
                <a:latin typeface="+mn-ea"/>
              </a:rPr>
              <a:t>心掛ける</a:t>
            </a:r>
            <a:r>
              <a:rPr lang="en-US" altLang="ja-JP" sz="1600" dirty="0">
                <a:latin typeface="+mn-ea"/>
              </a:rPr>
              <a:t>	</a:t>
            </a:r>
          </a:p>
        </p:txBody>
      </p:sp>
      <p:pic>
        <p:nvPicPr>
          <p:cNvPr id="27" name="図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9300" y="1756542"/>
            <a:ext cx="632965" cy="632965"/>
          </a:xfrm>
          <a:prstGeom prst="rect">
            <a:avLst/>
          </a:prstGeom>
        </p:spPr>
      </p:pic>
      <p:sp>
        <p:nvSpPr>
          <p:cNvPr id="31" name="フリーフォーム 30"/>
          <p:cNvSpPr/>
          <p:nvPr/>
        </p:nvSpPr>
        <p:spPr>
          <a:xfrm rot="60000" flipH="1">
            <a:off x="3947549" y="3314706"/>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A20078"/>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正方形/長方形 31"/>
          <p:cNvSpPr/>
          <p:nvPr/>
        </p:nvSpPr>
        <p:spPr>
          <a:xfrm>
            <a:off x="3936540" y="3533477"/>
            <a:ext cx="439089" cy="828000"/>
          </a:xfrm>
          <a:prstGeom prst="rect">
            <a:avLst/>
          </a:prstGeom>
          <a:solidFill>
            <a:srgbClr val="700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rot="21360000">
            <a:off x="4443479" y="3226385"/>
            <a:ext cx="2914044" cy="1077218"/>
          </a:xfrm>
          <a:prstGeom prst="rect">
            <a:avLst/>
          </a:prstGeom>
        </p:spPr>
        <p:txBody>
          <a:bodyPr wrap="square">
            <a:spAutoFit/>
          </a:bodyPr>
          <a:lstStyle/>
          <a:p>
            <a:endParaRPr lang="ja-JP" altLang="en-US" sz="1600" dirty="0">
              <a:solidFill>
                <a:schemeClr val="bg1"/>
              </a:solidFill>
              <a:latin typeface="+mn-ea"/>
            </a:endParaRPr>
          </a:p>
          <a:p>
            <a:r>
              <a:rPr lang="ja-JP" altLang="en-US" sz="1600" dirty="0">
                <a:solidFill>
                  <a:schemeClr val="bg1"/>
                </a:solidFill>
                <a:latin typeface="+mn-ea"/>
              </a:rPr>
              <a:t> 多様性を受け入れ、いつでも誰とでも、最高の職場環境を創る。	</a:t>
            </a:r>
          </a:p>
        </p:txBody>
      </p:sp>
      <p:pic>
        <p:nvPicPr>
          <p:cNvPr id="34" name="図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06810" y="4477192"/>
            <a:ext cx="632965" cy="632965"/>
          </a:xfrm>
          <a:prstGeom prst="rect">
            <a:avLst/>
          </a:prstGeom>
        </p:spPr>
      </p:pic>
      <p:pic>
        <p:nvPicPr>
          <p:cNvPr id="36" name="図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42398" y="4477191"/>
            <a:ext cx="632965" cy="632965"/>
          </a:xfrm>
          <a:prstGeom prst="rect">
            <a:avLst/>
          </a:prstGeom>
        </p:spPr>
      </p:pic>
      <p:sp>
        <p:nvSpPr>
          <p:cNvPr id="6" name="テキスト ボックス 5"/>
          <p:cNvSpPr txBox="1"/>
          <p:nvPr/>
        </p:nvSpPr>
        <p:spPr>
          <a:xfrm>
            <a:off x="1716887" y="5977820"/>
            <a:ext cx="6638356" cy="276999"/>
          </a:xfrm>
          <a:prstGeom prst="rect">
            <a:avLst/>
          </a:prstGeom>
          <a:noFill/>
        </p:spPr>
        <p:txBody>
          <a:bodyPr wrap="none" rtlCol="0">
            <a:spAutoFit/>
          </a:bodyPr>
          <a:lstStyle/>
          <a:p>
            <a:r>
              <a:rPr kumimoji="1" lang="ja-JP" altLang="en-US" sz="1200" dirty="0" smtClean="0"/>
              <a:t>各ゴールは“私の</a:t>
            </a:r>
            <a:r>
              <a:rPr kumimoji="1" lang="en-US" altLang="ja-JP" sz="1200" dirty="0" smtClean="0"/>
              <a:t>SDGs</a:t>
            </a:r>
            <a:r>
              <a:rPr kumimoji="1" lang="ja-JP" altLang="en-US" sz="1200" dirty="0" smtClean="0"/>
              <a:t>宣言”にあわせ、めざすゴールとして記載されたものを掲載しています。</a:t>
            </a:r>
            <a:endParaRPr kumimoji="1" lang="ja-JP" altLang="en-US" sz="1200" dirty="0"/>
          </a:p>
        </p:txBody>
      </p:sp>
      <p:pic>
        <p:nvPicPr>
          <p:cNvPr id="39" name="図 3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9779" y="5859453"/>
            <a:ext cx="632965" cy="632965"/>
          </a:xfrm>
          <a:prstGeom prst="rect">
            <a:avLst/>
          </a:prstGeom>
        </p:spPr>
      </p:pic>
      <p:sp>
        <p:nvSpPr>
          <p:cNvPr id="40" name="フリーフォーム 39"/>
          <p:cNvSpPr/>
          <p:nvPr/>
        </p:nvSpPr>
        <p:spPr>
          <a:xfrm rot="60000" flipH="1">
            <a:off x="310790" y="4678115"/>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F44B3E"/>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正方形/長方形 40"/>
          <p:cNvSpPr/>
          <p:nvPr/>
        </p:nvSpPr>
        <p:spPr>
          <a:xfrm>
            <a:off x="299781" y="4896886"/>
            <a:ext cx="439089" cy="828000"/>
          </a:xfrm>
          <a:prstGeom prst="rect">
            <a:avLst/>
          </a:prstGeom>
          <a:solidFill>
            <a:srgbClr val="C518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rot="21360000">
            <a:off x="803313" y="4920128"/>
            <a:ext cx="2981301" cy="584775"/>
          </a:xfrm>
          <a:prstGeom prst="rect">
            <a:avLst/>
          </a:prstGeom>
        </p:spPr>
        <p:txBody>
          <a:bodyPr wrap="square">
            <a:spAutoFit/>
          </a:bodyPr>
          <a:lstStyle/>
          <a:p>
            <a:r>
              <a:rPr lang="ja-JP" altLang="en-US" sz="1600" dirty="0" smtClean="0">
                <a:solidFill>
                  <a:schemeClr val="bg1"/>
                </a:solidFill>
                <a:latin typeface="+mn-ea"/>
              </a:rPr>
              <a:t> </a:t>
            </a:r>
            <a:r>
              <a:rPr lang="ja-JP" altLang="en-US" sz="1600" dirty="0">
                <a:latin typeface="+mn-ea"/>
              </a:rPr>
              <a:t>フェアトレードの商品を買います	</a:t>
            </a:r>
          </a:p>
        </p:txBody>
      </p:sp>
      <p:pic>
        <p:nvPicPr>
          <p:cNvPr id="44" name="図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79726" y="2062403"/>
            <a:ext cx="632965" cy="632965"/>
          </a:xfrm>
          <a:prstGeom prst="rect">
            <a:avLst/>
          </a:prstGeom>
        </p:spPr>
      </p:pic>
      <p:sp>
        <p:nvSpPr>
          <p:cNvPr id="45" name="フリーフォーム 44"/>
          <p:cNvSpPr/>
          <p:nvPr/>
        </p:nvSpPr>
        <p:spPr>
          <a:xfrm rot="60000" flipH="1">
            <a:off x="6138821" y="944999"/>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517D33"/>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正方形/長方形 45"/>
          <p:cNvSpPr/>
          <p:nvPr/>
        </p:nvSpPr>
        <p:spPr>
          <a:xfrm>
            <a:off x="6127812" y="1163770"/>
            <a:ext cx="439089" cy="828000"/>
          </a:xfrm>
          <a:prstGeom prst="rect">
            <a:avLst/>
          </a:prstGeom>
          <a:solidFill>
            <a:srgbClr val="283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rot="21360000">
            <a:off x="6645805" y="1104824"/>
            <a:ext cx="2944709" cy="830997"/>
          </a:xfrm>
          <a:prstGeom prst="rect">
            <a:avLst/>
          </a:prstGeom>
        </p:spPr>
        <p:txBody>
          <a:bodyPr wrap="square">
            <a:spAutoFit/>
          </a:bodyPr>
          <a:lstStyle/>
          <a:p>
            <a:r>
              <a:rPr lang="ja-JP" altLang="en-US" sz="1600" dirty="0" smtClean="0">
                <a:solidFill>
                  <a:schemeClr val="bg1"/>
                </a:solidFill>
                <a:latin typeface="+mn-ea"/>
              </a:rPr>
              <a:t> </a:t>
            </a:r>
            <a:r>
              <a:rPr lang="ja-JP" altLang="en-US" sz="1600" dirty="0">
                <a:solidFill>
                  <a:schemeClr val="bg1"/>
                </a:solidFill>
                <a:latin typeface="+mn-ea"/>
              </a:rPr>
              <a:t>避難場所の確認や非常食の準備をして、被害を最小限に抑える行動をします	</a:t>
            </a:r>
          </a:p>
        </p:txBody>
      </p:sp>
      <p:sp>
        <p:nvSpPr>
          <p:cNvPr id="37"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57</a:t>
            </a:fld>
            <a:endParaRPr kumimoji="1" lang="ja-JP" altLang="en-US" sz="1200"/>
          </a:p>
        </p:txBody>
      </p:sp>
    </p:spTree>
    <p:extLst>
      <p:ext uri="{BB962C8B-B14F-4D97-AF65-F5344CB8AC3E}">
        <p14:creationId xmlns:p14="http://schemas.microsoft.com/office/powerpoint/2010/main" val="200905338"/>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03200" y="346009"/>
            <a:ext cx="4533900" cy="2875012"/>
          </a:xfrm>
          <a:prstGeom prst="rect">
            <a:avLst/>
          </a:prstGeom>
        </p:spPr>
      </p:pic>
      <p:pic>
        <p:nvPicPr>
          <p:cNvPr id="4" name="図 3"/>
          <p:cNvPicPr>
            <a:picLocks noChangeAspect="1"/>
          </p:cNvPicPr>
          <p:nvPr/>
        </p:nvPicPr>
        <p:blipFill>
          <a:blip r:embed="rId4"/>
          <a:stretch>
            <a:fillRect/>
          </a:stretch>
        </p:blipFill>
        <p:spPr>
          <a:xfrm>
            <a:off x="203200" y="3221021"/>
            <a:ext cx="4533900" cy="3524399"/>
          </a:xfrm>
          <a:prstGeom prst="rect">
            <a:avLst/>
          </a:prstGeom>
        </p:spPr>
      </p:pic>
      <p:sp>
        <p:nvSpPr>
          <p:cNvPr id="5" name="角丸四角形吹き出し 4"/>
          <p:cNvSpPr/>
          <p:nvPr/>
        </p:nvSpPr>
        <p:spPr>
          <a:xfrm>
            <a:off x="5105400" y="1676400"/>
            <a:ext cx="4518298" cy="1117600"/>
          </a:xfrm>
          <a:prstGeom prst="wedgeRoundRectCallout">
            <a:avLst>
              <a:gd name="adj1" fmla="val -61212"/>
              <a:gd name="adj2" fmla="val 6477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rPr>
              <a:t>①所属名をご記入ください</a:t>
            </a:r>
            <a:endParaRPr kumimoji="1" lang="en-US" altLang="ja-JP" b="1" dirty="0" smtClean="0">
              <a:latin typeface="Meiryo UI" panose="020B0604030504040204" pitchFamily="50" charset="-128"/>
              <a:ea typeface="Meiryo UI" panose="020B0604030504040204" pitchFamily="50" charset="-128"/>
            </a:endParaRPr>
          </a:p>
        </p:txBody>
      </p:sp>
      <p:sp>
        <p:nvSpPr>
          <p:cNvPr id="6" name="角丸四角形吹き出し 5"/>
          <p:cNvSpPr/>
          <p:nvPr/>
        </p:nvSpPr>
        <p:spPr>
          <a:xfrm>
            <a:off x="5105400" y="3060700"/>
            <a:ext cx="4518298" cy="1117600"/>
          </a:xfrm>
          <a:prstGeom prst="wedgeRoundRectCallout">
            <a:avLst>
              <a:gd name="adj1" fmla="val -60931"/>
              <a:gd name="adj2" fmla="val 3068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rPr>
              <a:t>②</a:t>
            </a:r>
            <a:r>
              <a:rPr kumimoji="1" lang="en-US" altLang="ja-JP" b="1" dirty="0" smtClean="0">
                <a:latin typeface="Meiryo UI" panose="020B0604030504040204" pitchFamily="50" charset="-128"/>
                <a:ea typeface="Meiryo UI" panose="020B0604030504040204" pitchFamily="50" charset="-128"/>
              </a:rPr>
              <a:t>SDGs</a:t>
            </a:r>
            <a:r>
              <a:rPr kumimoji="1" lang="ja-JP" altLang="en-US" b="1" dirty="0" smtClean="0">
                <a:latin typeface="Meiryo UI" panose="020B0604030504040204" pitchFamily="50" charset="-128"/>
                <a:ea typeface="Meiryo UI" panose="020B0604030504040204" pitchFamily="50" charset="-128"/>
              </a:rPr>
              <a:t>宣言を</a:t>
            </a:r>
            <a:r>
              <a:rPr kumimoji="1" lang="ja-JP" altLang="en-US" b="1" dirty="0">
                <a:latin typeface="Meiryo UI" panose="020B0604030504040204" pitchFamily="50" charset="-128"/>
                <a:ea typeface="Meiryo UI" panose="020B0604030504040204" pitchFamily="50" charset="-128"/>
              </a:rPr>
              <a:t>記載</a:t>
            </a:r>
            <a:r>
              <a:rPr kumimoji="1" lang="ja-JP" altLang="en-US" b="1" dirty="0" smtClean="0">
                <a:latin typeface="Meiryo UI" panose="020B0604030504040204" pitchFamily="50" charset="-128"/>
                <a:ea typeface="Meiryo UI" panose="020B0604030504040204" pitchFamily="50" charset="-128"/>
              </a:rPr>
              <a:t>ください</a:t>
            </a:r>
            <a:endParaRPr kumimoji="1" lang="en-US" altLang="ja-JP" b="1" dirty="0" smtClean="0">
              <a:latin typeface="Meiryo UI" panose="020B0604030504040204" pitchFamily="50" charset="-128"/>
              <a:ea typeface="Meiryo UI" panose="020B0604030504040204" pitchFamily="50" charset="-128"/>
            </a:endParaRPr>
          </a:p>
        </p:txBody>
      </p:sp>
      <p:sp>
        <p:nvSpPr>
          <p:cNvPr id="7" name="角丸四角形吹き出し 6"/>
          <p:cNvSpPr/>
          <p:nvPr/>
        </p:nvSpPr>
        <p:spPr>
          <a:xfrm>
            <a:off x="5105400" y="4457700"/>
            <a:ext cx="4518298" cy="1117600"/>
          </a:xfrm>
          <a:prstGeom prst="wedgeRoundRectCallout">
            <a:avLst>
              <a:gd name="adj1" fmla="val -61958"/>
              <a:gd name="adj2" fmla="val -795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rPr>
              <a:t>③記載した</a:t>
            </a:r>
            <a:r>
              <a:rPr kumimoji="1" lang="en-US" altLang="ja-JP" b="1" dirty="0" smtClean="0">
                <a:latin typeface="Meiryo UI" panose="020B0604030504040204" pitchFamily="50" charset="-128"/>
                <a:ea typeface="Meiryo UI" panose="020B0604030504040204" pitchFamily="50" charset="-128"/>
              </a:rPr>
              <a:t>SDGs</a:t>
            </a:r>
            <a:r>
              <a:rPr kumimoji="1" lang="ja-JP" altLang="en-US" b="1" dirty="0" smtClean="0">
                <a:latin typeface="Meiryo UI" panose="020B0604030504040204" pitchFamily="50" charset="-128"/>
                <a:ea typeface="Meiryo UI" panose="020B0604030504040204" pitchFamily="50" charset="-128"/>
              </a:rPr>
              <a:t>宣言に</a:t>
            </a:r>
            <a:endParaRPr kumimoji="1" lang="en-US" altLang="ja-JP" b="1" dirty="0" smtClean="0">
              <a:latin typeface="Meiryo UI" panose="020B0604030504040204" pitchFamily="50" charset="-128"/>
              <a:ea typeface="Meiryo UI" panose="020B0604030504040204" pitchFamily="50" charset="-128"/>
            </a:endParaRPr>
          </a:p>
          <a:p>
            <a:pPr algn="ctr"/>
            <a:r>
              <a:rPr kumimoji="1" lang="ja-JP" altLang="en-US" b="1" dirty="0" smtClean="0">
                <a:latin typeface="Meiryo UI" panose="020B0604030504040204" pitchFamily="50" charset="-128"/>
                <a:ea typeface="Meiryo UI" panose="020B0604030504040204" pitchFamily="50" charset="-128"/>
              </a:rPr>
              <a:t>関連すると思うゴールを</a:t>
            </a:r>
            <a:r>
              <a:rPr kumimoji="1" lang="ja-JP" altLang="en-US" b="1" dirty="0">
                <a:latin typeface="Meiryo UI" panose="020B0604030504040204" pitchFamily="50" charset="-128"/>
                <a:ea typeface="Meiryo UI" panose="020B0604030504040204" pitchFamily="50" charset="-128"/>
              </a:rPr>
              <a:t>記載</a:t>
            </a:r>
            <a:r>
              <a:rPr kumimoji="1" lang="ja-JP" altLang="en-US" b="1" dirty="0" smtClean="0">
                <a:latin typeface="Meiryo UI" panose="020B0604030504040204" pitchFamily="50" charset="-128"/>
                <a:ea typeface="Meiryo UI" panose="020B0604030504040204" pitchFamily="50" charset="-128"/>
              </a:rPr>
              <a:t>ください</a:t>
            </a:r>
            <a:endParaRPr kumimoji="1" lang="en-US" altLang="ja-JP" b="1" dirty="0" smtClean="0">
              <a:latin typeface="Meiryo UI" panose="020B0604030504040204" pitchFamily="50" charset="-128"/>
              <a:ea typeface="Meiryo UI" panose="020B0604030504040204" pitchFamily="50" charset="-128"/>
            </a:endParaRPr>
          </a:p>
        </p:txBody>
      </p:sp>
      <p:sp>
        <p:nvSpPr>
          <p:cNvPr id="8"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58</a:t>
            </a:fld>
            <a:endParaRPr kumimoji="1" lang="ja-JP" altLang="en-US" sz="1200"/>
          </a:p>
        </p:txBody>
      </p:sp>
    </p:spTree>
    <p:extLst>
      <p:ext uri="{BB962C8B-B14F-4D97-AF65-F5344CB8AC3E}">
        <p14:creationId xmlns:p14="http://schemas.microsoft.com/office/powerpoint/2010/main" val="2776806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95606" y="1482868"/>
            <a:ext cx="4289729" cy="35625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5943799" algn="l"/>
              </a:tabLst>
            </a:pPr>
            <a:r>
              <a:rPr lang="ja-JP" altLang="en-US"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の理解度</a:t>
            </a:r>
          </a:p>
        </p:txBody>
      </p:sp>
      <p:sp>
        <p:nvSpPr>
          <p:cNvPr id="8" name="テキスト ボックス 7"/>
          <p:cNvSpPr txBox="1"/>
          <p:nvPr/>
        </p:nvSpPr>
        <p:spPr>
          <a:xfrm>
            <a:off x="395607" y="2851782"/>
            <a:ext cx="2106501" cy="35625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5943799" algn="l"/>
              </a:tabLst>
            </a:pPr>
            <a:r>
              <a:rPr lang="ja-JP" altLang="en-US"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■男女別の理解度</a:t>
            </a:r>
          </a:p>
        </p:txBody>
      </p:sp>
      <p:sp>
        <p:nvSpPr>
          <p:cNvPr id="11" name="正方形/長方形 10"/>
          <p:cNvSpPr/>
          <p:nvPr/>
        </p:nvSpPr>
        <p:spPr>
          <a:xfrm>
            <a:off x="511568" y="813052"/>
            <a:ext cx="8866344" cy="473280"/>
          </a:xfrm>
          <a:prstGeom prst="rect">
            <a:avLst/>
          </a:prstGeom>
          <a:ln w="12700">
            <a:noFill/>
          </a:ln>
        </p:spPr>
        <p:txBody>
          <a:bodyPr wrap="square" anchor="ctr">
            <a:noAutofit/>
          </a:bodyPr>
          <a:lstStyle/>
          <a:p>
            <a:pPr>
              <a:lnSpc>
                <a:spcPts val="1997"/>
              </a:lnSpc>
            </a:pPr>
            <a:r>
              <a:rPr lang="ja-JP" altLang="en-US" sz="1334" dirty="0">
                <a:latin typeface="+mn-ea"/>
              </a:rPr>
              <a:t>〇「 </a:t>
            </a:r>
            <a:r>
              <a:rPr lang="en-US" altLang="ja-JP" sz="1334" dirty="0">
                <a:latin typeface="+mn-ea"/>
              </a:rPr>
              <a:t>SDGs</a:t>
            </a:r>
            <a:r>
              <a:rPr lang="ja-JP" altLang="en-US" sz="1334" dirty="0">
                <a:latin typeface="+mn-ea"/>
              </a:rPr>
              <a:t>を知っている」と回答した方のうち、「</a:t>
            </a:r>
            <a:r>
              <a:rPr lang="en-US" altLang="ja-JP" sz="1334" dirty="0">
                <a:latin typeface="+mn-ea"/>
              </a:rPr>
              <a:t>SDGs</a:t>
            </a:r>
            <a:r>
              <a:rPr lang="ja-JP" altLang="en-US" sz="1334" dirty="0">
                <a:latin typeface="+mn-ea"/>
              </a:rPr>
              <a:t>について自分なりに理解している」の割合は</a:t>
            </a:r>
            <a:r>
              <a:rPr lang="en-US" altLang="ja-JP" sz="1334" dirty="0">
                <a:latin typeface="+mn-ea"/>
              </a:rPr>
              <a:t>73.6%</a:t>
            </a:r>
            <a:r>
              <a:rPr lang="ja-JP" altLang="en-US" sz="1334" dirty="0">
                <a:latin typeface="+mn-ea"/>
              </a:rPr>
              <a:t>と</a:t>
            </a:r>
            <a:r>
              <a:rPr lang="ja-JP" altLang="en-US" sz="1334" dirty="0" smtClean="0">
                <a:latin typeface="+mn-ea"/>
              </a:rPr>
              <a:t>最も高い</a:t>
            </a:r>
            <a:r>
              <a:rPr lang="ja-JP" altLang="en-US" sz="1334" dirty="0">
                <a:latin typeface="+mn-ea"/>
              </a:rPr>
              <a:t>。</a:t>
            </a:r>
            <a:endParaRPr lang="en-US" altLang="ja-JP" sz="1334" dirty="0">
              <a:latin typeface="+mn-ea"/>
            </a:endParaRPr>
          </a:p>
          <a:p>
            <a:pPr>
              <a:lnSpc>
                <a:spcPts val="1997"/>
              </a:lnSpc>
            </a:pPr>
            <a:r>
              <a:rPr lang="ja-JP" altLang="en-US" sz="1334" dirty="0">
                <a:latin typeface="+mn-ea"/>
              </a:rPr>
              <a:t>〇男女別、年齢別ともに傾向の差は見受けられない。</a:t>
            </a:r>
            <a:endParaRPr lang="en-US" altLang="ja-JP" sz="1334" dirty="0">
              <a:latin typeface="+mj-ea"/>
              <a:ea typeface="+mj-ea"/>
            </a:endParaRPr>
          </a:p>
        </p:txBody>
      </p:sp>
      <p:graphicFrame>
        <p:nvGraphicFramePr>
          <p:cNvPr id="10" name="グラフ 9"/>
          <p:cNvGraphicFramePr>
            <a:graphicFrameLocks/>
          </p:cNvGraphicFramePr>
          <p:nvPr>
            <p:extLst/>
          </p:nvPr>
        </p:nvGraphicFramePr>
        <p:xfrm>
          <a:off x="528084" y="1758374"/>
          <a:ext cx="8849828" cy="9874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p:cNvGraphicFramePr>
            <a:graphicFrameLocks/>
          </p:cNvGraphicFramePr>
          <p:nvPr>
            <p:extLst/>
          </p:nvPr>
        </p:nvGraphicFramePr>
        <p:xfrm>
          <a:off x="292888" y="3203606"/>
          <a:ext cx="3142022" cy="12447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グラフ 17"/>
          <p:cNvGraphicFramePr>
            <a:graphicFrameLocks/>
          </p:cNvGraphicFramePr>
          <p:nvPr>
            <p:extLst/>
          </p:nvPr>
        </p:nvGraphicFramePr>
        <p:xfrm>
          <a:off x="247619" y="4607099"/>
          <a:ext cx="3035870" cy="2140864"/>
        </p:xfrm>
        <a:graphic>
          <a:graphicData uri="http://schemas.openxmlformats.org/drawingml/2006/chart">
            <c:chart xmlns:c="http://schemas.openxmlformats.org/drawingml/2006/chart" xmlns:r="http://schemas.openxmlformats.org/officeDocument/2006/relationships" r:id="rId5"/>
          </a:graphicData>
        </a:graphic>
      </p:graphicFrame>
      <p:sp>
        <p:nvSpPr>
          <p:cNvPr id="19" name="テキスト ボックス 18"/>
          <p:cNvSpPr txBox="1"/>
          <p:nvPr/>
        </p:nvSpPr>
        <p:spPr>
          <a:xfrm>
            <a:off x="292887" y="3265492"/>
            <a:ext cx="2106501" cy="26821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5943799" algn="l"/>
              </a:tabLst>
            </a:pPr>
            <a:r>
              <a:rPr lang="ja-JP" altLang="en-US" sz="114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男性</a:t>
            </a:r>
          </a:p>
        </p:txBody>
      </p:sp>
      <p:sp>
        <p:nvSpPr>
          <p:cNvPr id="20" name="テキスト ボックス 19"/>
          <p:cNvSpPr txBox="1"/>
          <p:nvPr/>
        </p:nvSpPr>
        <p:spPr>
          <a:xfrm>
            <a:off x="292887" y="4476540"/>
            <a:ext cx="2106501" cy="26821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5943799" algn="l"/>
              </a:tabLst>
            </a:pPr>
            <a:r>
              <a:rPr lang="ja-JP" altLang="en-US" sz="114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女性</a:t>
            </a:r>
          </a:p>
        </p:txBody>
      </p:sp>
      <p:graphicFrame>
        <p:nvGraphicFramePr>
          <p:cNvPr id="23" name="グラフ 22"/>
          <p:cNvGraphicFramePr>
            <a:graphicFrameLocks/>
          </p:cNvGraphicFramePr>
          <p:nvPr>
            <p:extLst/>
          </p:nvPr>
        </p:nvGraphicFramePr>
        <p:xfrm>
          <a:off x="2604827" y="3203606"/>
          <a:ext cx="7066354" cy="3442025"/>
        </p:xfrm>
        <a:graphic>
          <a:graphicData uri="http://schemas.openxmlformats.org/drawingml/2006/chart">
            <c:chart xmlns:c="http://schemas.openxmlformats.org/drawingml/2006/chart" xmlns:r="http://schemas.openxmlformats.org/officeDocument/2006/relationships" r:id="rId6"/>
          </a:graphicData>
        </a:graphic>
      </p:graphicFrame>
      <p:sp>
        <p:nvSpPr>
          <p:cNvPr id="24" name="テキスト ボックス 23"/>
          <p:cNvSpPr txBox="1"/>
          <p:nvPr/>
        </p:nvSpPr>
        <p:spPr>
          <a:xfrm>
            <a:off x="2754698" y="2827589"/>
            <a:ext cx="2106501" cy="35625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5943799" algn="l"/>
              </a:tabLst>
            </a:pPr>
            <a:r>
              <a:rPr lang="ja-JP" altLang="en-US"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■年代別の理解度</a:t>
            </a:r>
          </a:p>
        </p:txBody>
      </p:sp>
      <p:sp>
        <p:nvSpPr>
          <p:cNvPr id="15" name="正方形/長方形 14"/>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ＳＤＧｓの認知度（大阪）</a:t>
            </a:r>
            <a:endParaRPr kumimoji="1" lang="ja-JP" altLang="en-US" sz="2000" b="1" dirty="0">
              <a:latin typeface="Meiryo UI" panose="020B0604030504040204" pitchFamily="50" charset="-128"/>
              <a:ea typeface="Meiryo UI" panose="020B0604030504040204" pitchFamily="50" charset="-128"/>
            </a:endParaRPr>
          </a:p>
        </p:txBody>
      </p:sp>
      <p:sp>
        <p:nvSpPr>
          <p:cNvPr id="13"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5</a:t>
            </a:fld>
            <a:endParaRPr kumimoji="1" lang="ja-JP" altLang="en-US" sz="1200"/>
          </a:p>
        </p:txBody>
      </p:sp>
    </p:spTree>
    <p:extLst>
      <p:ext uri="{BB962C8B-B14F-4D97-AF65-F5344CB8AC3E}">
        <p14:creationId xmlns:p14="http://schemas.microsoft.com/office/powerpoint/2010/main" val="41265381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278752" y="1079531"/>
            <a:ext cx="4533900" cy="4848225"/>
          </a:xfrm>
          <a:prstGeom prst="rect">
            <a:avLst/>
          </a:prstGeom>
        </p:spPr>
      </p:pic>
      <p:sp>
        <p:nvSpPr>
          <p:cNvPr id="5" name="正方形/長方形 4"/>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個人の皆さまから寄せられた“私の</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宣言”②</a:t>
            </a:r>
            <a:endParaRPr kumimoji="1" lang="ja-JP" altLang="en-US" sz="2000" b="1" dirty="0">
              <a:latin typeface="Meiryo UI" panose="020B0604030504040204" pitchFamily="50" charset="-128"/>
              <a:ea typeface="Meiryo UI" panose="020B0604030504040204" pitchFamily="50" charset="-128"/>
            </a:endParaRPr>
          </a:p>
        </p:txBody>
      </p:sp>
      <p:sp>
        <p:nvSpPr>
          <p:cNvPr id="8" name="角丸四角形吹き出し 7"/>
          <p:cNvSpPr/>
          <p:nvPr/>
        </p:nvSpPr>
        <p:spPr>
          <a:xfrm>
            <a:off x="679579" y="5523725"/>
            <a:ext cx="3732245" cy="808062"/>
          </a:xfrm>
          <a:prstGeom prst="wedgeRoundRectCallout">
            <a:avLst>
              <a:gd name="adj1" fmla="val -26993"/>
              <a:gd name="adj2" fmla="val -16229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solidFill>
                  <a:srgbClr val="FF0000"/>
                </a:solidFill>
                <a:latin typeface="Meiryo UI" panose="020B0604030504040204" pitchFamily="50" charset="-128"/>
                <a:ea typeface="Meiryo UI" panose="020B0604030504040204" pitchFamily="50" charset="-128"/>
              </a:rPr>
              <a:t>本日</a:t>
            </a:r>
            <a:r>
              <a:rPr kumimoji="1" lang="ja-JP" altLang="en-US" dirty="0" smtClean="0">
                <a:solidFill>
                  <a:srgbClr val="FF0000"/>
                </a:solidFill>
                <a:latin typeface="Meiryo UI" panose="020B0604030504040204" pitchFamily="50" charset="-128"/>
                <a:ea typeface="Meiryo UI" panose="020B0604030504040204" pitchFamily="50" charset="-128"/>
              </a:rPr>
              <a:t>の講義を掲載いたします。</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9" name="正方形/長方形 8"/>
          <p:cNvSpPr/>
          <p:nvPr/>
        </p:nvSpPr>
        <p:spPr>
          <a:xfrm>
            <a:off x="278751" y="556761"/>
            <a:ext cx="5730163" cy="477054"/>
          </a:xfrm>
          <a:prstGeom prst="rect">
            <a:avLst/>
          </a:prstGeom>
        </p:spPr>
        <p:txBody>
          <a:bodyPr wrap="square">
            <a:spAutoFit/>
          </a:bodyPr>
          <a:lstStyle/>
          <a:p>
            <a:pPr lvl="0">
              <a:lnSpc>
                <a:spcPts val="3000"/>
              </a:lnSpc>
              <a:defRPr/>
            </a:pPr>
            <a:r>
              <a:rPr kumimoji="1" lang="ja-JP" altLang="en-US" sz="2000" b="1" u="sng" dirty="0" smtClean="0">
                <a:latin typeface="Meiryo UI" panose="020B0604030504040204" pitchFamily="50" charset="-128"/>
                <a:ea typeface="Meiryo UI" panose="020B0604030504040204" pitchFamily="50" charset="-128"/>
              </a:rPr>
              <a:t>大阪府ホームページへの掲載に関するお願い</a:t>
            </a:r>
            <a:endParaRPr kumimoji="1" lang="en-US" altLang="ja-JP" sz="2000" b="1" u="sng"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4"/>
          <a:stretch>
            <a:fillRect/>
          </a:stretch>
        </p:blipFill>
        <p:spPr>
          <a:xfrm>
            <a:off x="5166475" y="1079531"/>
            <a:ext cx="4246465" cy="2912420"/>
          </a:xfrm>
          <a:prstGeom prst="rect">
            <a:avLst/>
          </a:prstGeom>
        </p:spPr>
      </p:pic>
      <p:pic>
        <p:nvPicPr>
          <p:cNvPr id="3" name="図 2"/>
          <p:cNvPicPr>
            <a:picLocks noChangeAspect="1"/>
          </p:cNvPicPr>
          <p:nvPr/>
        </p:nvPicPr>
        <p:blipFill>
          <a:blip r:embed="rId5"/>
          <a:stretch>
            <a:fillRect/>
          </a:stretch>
        </p:blipFill>
        <p:spPr>
          <a:xfrm>
            <a:off x="5166475" y="4322454"/>
            <a:ext cx="4316431" cy="1201271"/>
          </a:xfrm>
          <a:prstGeom prst="rect">
            <a:avLst/>
          </a:prstGeom>
        </p:spPr>
      </p:pic>
      <p:sp>
        <p:nvSpPr>
          <p:cNvPr id="12" name="正方形/長方形 11"/>
          <p:cNvSpPr/>
          <p:nvPr/>
        </p:nvSpPr>
        <p:spPr>
          <a:xfrm>
            <a:off x="6397265" y="3890669"/>
            <a:ext cx="1854849" cy="431785"/>
          </a:xfrm>
          <a:prstGeom prst="rect">
            <a:avLst/>
          </a:prstGeom>
        </p:spPr>
        <p:txBody>
          <a:bodyPr wrap="square">
            <a:spAutoFit/>
          </a:bodyPr>
          <a:lstStyle/>
          <a:p>
            <a:pPr lvl="0">
              <a:lnSpc>
                <a:spcPts val="3000"/>
              </a:lnSpc>
              <a:defRPr/>
            </a:pPr>
            <a:r>
              <a:rPr kumimoji="1" lang="ja-JP" altLang="en-US" sz="2000" dirty="0" smtClean="0">
                <a:latin typeface="Meiryo UI" panose="020B0604030504040204" pitchFamily="50" charset="-128"/>
                <a:ea typeface="Meiryo UI" panose="020B0604030504040204" pitchFamily="50" charset="-128"/>
              </a:rPr>
              <a:t>～中略～</a:t>
            </a:r>
            <a:endParaRPr kumimoji="1" lang="en-US" altLang="ja-JP" sz="2000" dirty="0">
              <a:latin typeface="Meiryo UI" panose="020B0604030504040204" pitchFamily="50" charset="-128"/>
              <a:ea typeface="Meiryo UI" panose="020B0604030504040204" pitchFamily="50" charset="-128"/>
            </a:endParaRPr>
          </a:p>
        </p:txBody>
      </p:sp>
      <p:sp>
        <p:nvSpPr>
          <p:cNvPr id="14" name="角丸四角形 13"/>
          <p:cNvSpPr/>
          <p:nvPr/>
        </p:nvSpPr>
        <p:spPr>
          <a:xfrm>
            <a:off x="6813176" y="4573261"/>
            <a:ext cx="1438938" cy="897937"/>
          </a:xfrm>
          <a:prstGeom prst="roundRect">
            <a:avLst/>
          </a:prstGeom>
          <a:solidFill>
            <a:srgbClr val="DEEBF7">
              <a:alpha val="30196"/>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角丸四角形吹き出し 12"/>
          <p:cNvSpPr/>
          <p:nvPr/>
        </p:nvSpPr>
        <p:spPr>
          <a:xfrm>
            <a:off x="5750661" y="5523725"/>
            <a:ext cx="3732245" cy="808062"/>
          </a:xfrm>
          <a:prstGeom prst="wedgeRoundRectCallout">
            <a:avLst>
              <a:gd name="adj1" fmla="val -4415"/>
              <a:gd name="adj2" fmla="val -93512"/>
              <a:gd name="adj3" fmla="val 16667"/>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solidFill>
                  <a:srgbClr val="FF0000"/>
                </a:solidFill>
                <a:latin typeface="Meiryo UI" panose="020B0604030504040204" pitchFamily="50" charset="-128"/>
                <a:ea typeface="Meiryo UI" panose="020B0604030504040204" pitchFamily="50" charset="-128"/>
              </a:rPr>
              <a:t>皆様の</a:t>
            </a:r>
            <a:r>
              <a:rPr kumimoji="1" lang="en-US" altLang="ja-JP" dirty="0" smtClean="0">
                <a:solidFill>
                  <a:srgbClr val="FF0000"/>
                </a:solidFill>
                <a:latin typeface="Meiryo UI" panose="020B0604030504040204" pitchFamily="50" charset="-128"/>
                <a:ea typeface="Meiryo UI" panose="020B0604030504040204" pitchFamily="50" charset="-128"/>
              </a:rPr>
              <a:t>SDGs</a:t>
            </a:r>
            <a:r>
              <a:rPr kumimoji="1" lang="ja-JP" altLang="en-US" dirty="0" smtClean="0">
                <a:solidFill>
                  <a:srgbClr val="FF0000"/>
                </a:solidFill>
                <a:latin typeface="Meiryo UI" panose="020B0604030504040204" pitchFamily="50" charset="-128"/>
                <a:ea typeface="Meiryo UI" panose="020B0604030504040204" pitchFamily="50" charset="-128"/>
              </a:rPr>
              <a:t>宣言を掲載します</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11" name="スライド番号プレースホルダー 1"/>
          <p:cNvSpPr txBox="1">
            <a:spLocks/>
          </p:cNvSpPr>
          <p:nvPr/>
        </p:nvSpPr>
        <p:spPr>
          <a:xfrm>
            <a:off x="6996113" y="63690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59</a:t>
            </a:fld>
            <a:endParaRPr kumimoji="1" lang="ja-JP" altLang="en-US" sz="1200"/>
          </a:p>
        </p:txBody>
      </p:sp>
    </p:spTree>
    <p:extLst>
      <p:ext uri="{BB962C8B-B14F-4D97-AF65-F5344CB8AC3E}">
        <p14:creationId xmlns:p14="http://schemas.microsoft.com/office/powerpoint/2010/main" val="26708551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（参考）企業や団体から寄せられた“私の</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宣言”</a:t>
            </a:r>
            <a:endParaRPr kumimoji="1" lang="ja-JP" altLang="en-US" sz="2000" b="1" dirty="0">
              <a:latin typeface="Meiryo UI" panose="020B0604030504040204" pitchFamily="50" charset="-128"/>
              <a:ea typeface="Meiryo UI" panose="020B0604030504040204" pitchFamily="50" charset="-128"/>
            </a:endParaRPr>
          </a:p>
        </p:txBody>
      </p:sp>
      <p:pic>
        <p:nvPicPr>
          <p:cNvPr id="14" name="図 13"/>
          <p:cNvPicPr>
            <a:picLocks noChangeAspect="1"/>
          </p:cNvPicPr>
          <p:nvPr/>
        </p:nvPicPr>
        <p:blipFill rotWithShape="1">
          <a:blip r:embed="rId3"/>
          <a:srcRect l="14930" t="19301" r="14998" b="6250"/>
          <a:stretch/>
        </p:blipFill>
        <p:spPr>
          <a:xfrm>
            <a:off x="201686" y="847166"/>
            <a:ext cx="9641543" cy="5759330"/>
          </a:xfrm>
          <a:prstGeom prst="rect">
            <a:avLst/>
          </a:prstGeom>
        </p:spPr>
      </p:pic>
      <p:sp>
        <p:nvSpPr>
          <p:cNvPr id="2" name="楕円 1"/>
          <p:cNvSpPr/>
          <p:nvPr/>
        </p:nvSpPr>
        <p:spPr>
          <a:xfrm>
            <a:off x="443752" y="2743200"/>
            <a:ext cx="2931460" cy="389965"/>
          </a:xfrm>
          <a:prstGeom prst="ellipse">
            <a:avLst/>
          </a:prstGeom>
          <a:noFill/>
          <a:ln w="698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3741653" y="3065930"/>
            <a:ext cx="2422695" cy="389965"/>
          </a:xfrm>
          <a:prstGeom prst="ellipse">
            <a:avLst/>
          </a:prstGeom>
          <a:noFill/>
          <a:ln w="698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1"/>
          <p:cNvSpPr txBox="1">
            <a:spLocks/>
          </p:cNvSpPr>
          <p:nvPr/>
        </p:nvSpPr>
        <p:spPr>
          <a:xfrm>
            <a:off x="6996113" y="65214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60</a:t>
            </a:fld>
            <a:endParaRPr kumimoji="1" lang="ja-JP" altLang="en-US" sz="1200"/>
          </a:p>
        </p:txBody>
      </p:sp>
    </p:spTree>
    <p:extLst>
      <p:ext uri="{BB962C8B-B14F-4D97-AF65-F5344CB8AC3E}">
        <p14:creationId xmlns:p14="http://schemas.microsoft.com/office/powerpoint/2010/main" val="1890632900"/>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9043" y="6007781"/>
            <a:ext cx="1955179" cy="653122"/>
          </a:xfrm>
          <a:prstGeom prst="rect">
            <a:avLst/>
          </a:prstGeom>
        </p:spPr>
      </p:pic>
      <p:sp>
        <p:nvSpPr>
          <p:cNvPr id="7" name="正方形/長方形 6"/>
          <p:cNvSpPr/>
          <p:nvPr/>
        </p:nvSpPr>
        <p:spPr>
          <a:xfrm>
            <a:off x="479801" y="2221495"/>
            <a:ext cx="11726287" cy="1015663"/>
          </a:xfrm>
          <a:prstGeom prst="rect">
            <a:avLst/>
          </a:prstGeom>
        </p:spPr>
        <p:txBody>
          <a:bodyPr wrap="none">
            <a:spAutoFit/>
          </a:bodyPr>
          <a:lstStyle/>
          <a:p>
            <a:pPr defTabSz="914400"/>
            <a:r>
              <a:rPr kumimoji="1" lang="ja-JP" altLang="en-US" sz="6000" dirty="0" smtClean="0">
                <a:solidFill>
                  <a:prstClr val="black"/>
                </a:solidFill>
                <a:latin typeface="Calibri"/>
                <a:ea typeface="Meiryo UI"/>
              </a:rPr>
              <a:t>ご清聴ありがとうございました。</a:t>
            </a:r>
            <a:endParaRPr kumimoji="1" lang="ja-JP" altLang="en-US" sz="6000" dirty="0">
              <a:solidFill>
                <a:prstClr val="black"/>
              </a:solidFill>
              <a:latin typeface="Calibri"/>
              <a:ea typeface="Meiryo UI"/>
            </a:endParaRPr>
          </a:p>
        </p:txBody>
      </p:sp>
      <p:pic>
        <p:nvPicPr>
          <p:cNvPr id="11" name="図 10"/>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75770" y1="5827" x2="75770" y2="5827"/>
                        <a14:foregroundMark x1="88296" y1="9756" x2="88296" y2="9756"/>
                        <a14:foregroundMark x1="62628" y1="3117" x2="62628" y2="3117"/>
                        <a14:foregroundMark x1="54415" y1="6098" x2="54415" y2="6098"/>
                        <a14:foregroundMark x1="63450" y1="7182" x2="63450" y2="7182"/>
                        <a14:foregroundMark x1="50308" y1="8130" x2="50308" y2="8130"/>
                        <a14:foregroundMark x1="85010" y1="91870" x2="85010" y2="91870"/>
                        <a14:foregroundMark x1="36961" y1="88618" x2="36961" y2="88618"/>
                      </a14:backgroundRemoval>
                    </a14:imgEffect>
                  </a14:imgLayer>
                </a14:imgProps>
              </a:ext>
              <a:ext uri="{28A0092B-C50C-407E-A947-70E740481C1C}">
                <a14:useLocalDpi xmlns:a14="http://schemas.microsoft.com/office/drawing/2010/main" val="0"/>
              </a:ext>
            </a:extLst>
          </a:blip>
          <a:stretch>
            <a:fillRect/>
          </a:stretch>
        </p:blipFill>
        <p:spPr>
          <a:xfrm>
            <a:off x="8156902" y="3455895"/>
            <a:ext cx="1536921" cy="2329051"/>
          </a:xfrm>
          <a:prstGeom prst="rect">
            <a:avLst/>
          </a:prstGeom>
        </p:spPr>
      </p:pic>
      <p:sp>
        <p:nvSpPr>
          <p:cNvPr id="12" name="スライド番号プレースホルダー 1"/>
          <p:cNvSpPr txBox="1">
            <a:spLocks/>
          </p:cNvSpPr>
          <p:nvPr/>
        </p:nvSpPr>
        <p:spPr>
          <a:xfrm>
            <a:off x="6996113" y="64452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61</a:t>
            </a:fld>
            <a:endParaRPr kumimoji="1" lang="ja-JP" altLang="en-US" sz="1200"/>
          </a:p>
        </p:txBody>
      </p:sp>
    </p:spTree>
    <p:extLst>
      <p:ext uri="{BB962C8B-B14F-4D97-AF65-F5344CB8AC3E}">
        <p14:creationId xmlns:p14="http://schemas.microsoft.com/office/powerpoint/2010/main" val="3254602549"/>
      </p:ext>
    </p:extLst>
  </p:cSld>
  <p:clrMapOvr>
    <a:masterClrMapping/>
  </p:clrMapOvr>
  <mc:AlternateContent xmlns:mc="http://schemas.openxmlformats.org/markup-compatibility/2006" xmlns:p14="http://schemas.microsoft.com/office/powerpoint/2010/main">
    <mc:Choice Requires="p14">
      <p:transition spd="slow" p14:dur="2000" advTm="1273"/>
    </mc:Choice>
    <mc:Fallback xmlns="">
      <p:transition spd="slow" advTm="1273"/>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337164" y="671848"/>
            <a:ext cx="9568835" cy="674530"/>
          </a:xfrm>
          <a:prstGeom prst="rect">
            <a:avLst/>
          </a:prstGeom>
          <a:ln w="12700">
            <a:noFill/>
          </a:ln>
        </p:spPr>
        <p:txBody>
          <a:bodyPr wrap="square" anchor="ctr">
            <a:noAutofit/>
          </a:bodyPr>
          <a:lstStyle/>
          <a:p>
            <a:pPr>
              <a:lnSpc>
                <a:spcPts val="1997"/>
              </a:lnSpc>
            </a:pPr>
            <a:r>
              <a:rPr lang="ja-JP" altLang="en-US" sz="1334" dirty="0">
                <a:latin typeface="+mn-ea"/>
              </a:rPr>
              <a:t>〇どういった団体等が行う取組みについて興味があるかについては、「国」、「市町村」、「大阪府庁」の割合が高い。</a:t>
            </a:r>
            <a:endParaRPr lang="en-US" altLang="ja-JP" sz="1334" dirty="0">
              <a:latin typeface="+mn-ea"/>
            </a:endParaRPr>
          </a:p>
          <a:p>
            <a:pPr>
              <a:lnSpc>
                <a:spcPts val="1997"/>
              </a:lnSpc>
            </a:pPr>
            <a:r>
              <a:rPr lang="ja-JP" altLang="en-US" sz="1334" dirty="0">
                <a:latin typeface="+mn-ea"/>
              </a:rPr>
              <a:t>〇</a:t>
            </a:r>
            <a:r>
              <a:rPr lang="en-US" altLang="ja-JP" sz="1334" dirty="0">
                <a:latin typeface="+mn-ea"/>
              </a:rPr>
              <a:t>SDGs</a:t>
            </a:r>
            <a:r>
              <a:rPr lang="ja-JP" altLang="en-US" sz="1334" dirty="0">
                <a:latin typeface="+mn-ea"/>
              </a:rPr>
              <a:t>を広めるため大阪府に期待する取組みは、「情報提供・広報活動」、「具体的な行動を考えるためのヒントの掲</a:t>
            </a:r>
            <a:endParaRPr lang="en-US" altLang="ja-JP" sz="1334" dirty="0">
              <a:latin typeface="+mn-ea"/>
            </a:endParaRPr>
          </a:p>
          <a:p>
            <a:pPr>
              <a:lnSpc>
                <a:spcPts val="1997"/>
              </a:lnSpc>
            </a:pPr>
            <a:r>
              <a:rPr lang="ja-JP" altLang="en-US" sz="1334" dirty="0">
                <a:latin typeface="+mn-ea"/>
              </a:rPr>
              <a:t>　示」の割合が高い。</a:t>
            </a:r>
            <a:endParaRPr lang="en-US" altLang="ja-JP" sz="1334" dirty="0">
              <a:latin typeface="+mn-ea"/>
            </a:endParaRPr>
          </a:p>
        </p:txBody>
      </p:sp>
      <p:graphicFrame>
        <p:nvGraphicFramePr>
          <p:cNvPr id="5" name="グラフ 4"/>
          <p:cNvGraphicFramePr/>
          <p:nvPr>
            <p:extLst/>
          </p:nvPr>
        </p:nvGraphicFramePr>
        <p:xfrm>
          <a:off x="5122969" y="1490567"/>
          <a:ext cx="4548214" cy="53815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p:cNvGraphicFramePr/>
          <p:nvPr>
            <p:extLst/>
          </p:nvPr>
        </p:nvGraphicFramePr>
        <p:xfrm>
          <a:off x="412437" y="1490567"/>
          <a:ext cx="4408721" cy="5381590"/>
        </p:xfrm>
        <a:graphic>
          <a:graphicData uri="http://schemas.openxmlformats.org/drawingml/2006/chart">
            <c:chart xmlns:c="http://schemas.openxmlformats.org/drawingml/2006/chart" xmlns:r="http://schemas.openxmlformats.org/officeDocument/2006/relationships" r:id="rId4"/>
          </a:graphicData>
        </a:graphic>
      </p:graphicFrame>
      <p:sp>
        <p:nvSpPr>
          <p:cNvPr id="2" name="テキスト ボックス 1"/>
          <p:cNvSpPr txBox="1"/>
          <p:nvPr/>
        </p:nvSpPr>
        <p:spPr>
          <a:xfrm>
            <a:off x="580546" y="1495226"/>
            <a:ext cx="3900427" cy="561436"/>
          </a:xfrm>
          <a:prstGeom prst="rect">
            <a:avLst/>
          </a:prstGeom>
          <a:noFill/>
        </p:spPr>
        <p:txBody>
          <a:bodyPr wrap="none" rtlCol="0">
            <a:spAutoFit/>
          </a:bodyPr>
          <a:lstStyle/>
          <a:p>
            <a:r>
              <a:rPr kumimoji="1" lang="ja-JP" altLang="en-US" sz="1524" b="1" dirty="0">
                <a:solidFill>
                  <a:schemeClr val="accent3">
                    <a:lumMod val="50000"/>
                  </a:schemeClr>
                </a:solidFill>
              </a:rPr>
              <a:t>■どういった団体等が行う取組みについて</a:t>
            </a:r>
            <a:endParaRPr kumimoji="1" lang="en-US" altLang="ja-JP" sz="1524" b="1" dirty="0">
              <a:solidFill>
                <a:schemeClr val="accent3">
                  <a:lumMod val="50000"/>
                </a:schemeClr>
              </a:solidFill>
            </a:endParaRPr>
          </a:p>
          <a:p>
            <a:r>
              <a:rPr kumimoji="1" lang="ja-JP" altLang="en-US" sz="1524" b="1" dirty="0">
                <a:solidFill>
                  <a:schemeClr val="accent3">
                    <a:lumMod val="50000"/>
                  </a:schemeClr>
                </a:solidFill>
              </a:rPr>
              <a:t>　興味があるか</a:t>
            </a:r>
          </a:p>
        </p:txBody>
      </p:sp>
      <p:sp>
        <p:nvSpPr>
          <p:cNvPr id="10" name="正方形/長方形 9"/>
          <p:cNvSpPr/>
          <p:nvPr/>
        </p:nvSpPr>
        <p:spPr>
          <a:xfrm>
            <a:off x="0" y="13261"/>
            <a:ext cx="9905999" cy="514399"/>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286" b="1" dirty="0">
                <a:solidFill>
                  <a:prstClr val="white"/>
                </a:solidFill>
                <a:latin typeface="Meiryo UI" panose="020B0604030504040204" pitchFamily="50" charset="-128"/>
                <a:ea typeface="Meiryo UI" panose="020B0604030504040204" pitchFamily="50" charset="-128"/>
              </a:rPr>
              <a:t>　</a:t>
            </a:r>
            <a:r>
              <a:rPr kumimoji="1" lang="en-US" altLang="ja-JP" sz="1905" b="1" dirty="0">
                <a:solidFill>
                  <a:prstClr val="white"/>
                </a:solidFill>
                <a:latin typeface="Meiryo UI" panose="020B0604030504040204" pitchFamily="50" charset="-128"/>
                <a:ea typeface="Meiryo UI" panose="020B0604030504040204" pitchFamily="50" charset="-128"/>
              </a:rPr>
              <a:t> </a:t>
            </a:r>
            <a:r>
              <a:rPr kumimoji="1" lang="en-US" altLang="ja-JP" sz="1905" b="1" dirty="0" smtClean="0">
                <a:solidFill>
                  <a:prstClr val="white"/>
                </a:solidFill>
                <a:latin typeface="Meiryo UI" panose="020B0604030504040204" pitchFamily="50" charset="-128"/>
                <a:ea typeface="Meiryo UI" panose="020B0604030504040204" pitchFamily="50" charset="-128"/>
              </a:rPr>
              <a:t>SDGs</a:t>
            </a:r>
            <a:r>
              <a:rPr kumimoji="1" lang="ja-JP" altLang="en-US" sz="1905" b="1" dirty="0" smtClean="0">
                <a:solidFill>
                  <a:prstClr val="white"/>
                </a:solidFill>
                <a:latin typeface="Meiryo UI" panose="020B0604030504040204" pitchFamily="50" charset="-128"/>
                <a:ea typeface="Meiryo UI" panose="020B0604030504040204" pitchFamily="50" charset="-128"/>
              </a:rPr>
              <a:t>の取組みについて</a:t>
            </a:r>
            <a:endParaRPr kumimoji="1" lang="zh-TW" altLang="en-US" sz="1905" b="1" dirty="0">
              <a:solidFill>
                <a:prstClr val="white"/>
              </a:solidFill>
              <a:latin typeface="Meiryo UI" panose="020B0604030504040204" pitchFamily="50" charset="-128"/>
              <a:ea typeface="Meiryo UI" panose="020B0604030504040204" pitchFamily="50" charset="-128"/>
            </a:endParaRPr>
          </a:p>
        </p:txBody>
      </p:sp>
      <p:sp>
        <p:nvSpPr>
          <p:cNvPr id="8"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6</a:t>
            </a:fld>
            <a:endParaRPr kumimoji="1" lang="ja-JP" altLang="en-US" sz="1200" dirty="0"/>
          </a:p>
        </p:txBody>
      </p:sp>
    </p:spTree>
    <p:extLst>
      <p:ext uri="{BB962C8B-B14F-4D97-AF65-F5344CB8AC3E}">
        <p14:creationId xmlns:p14="http://schemas.microsoft.com/office/powerpoint/2010/main" val="768117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l="20389" r="20514"/>
          <a:stretch/>
        </p:blipFill>
        <p:spPr bwMode="auto">
          <a:xfrm>
            <a:off x="220134" y="847472"/>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456268" y="1018265"/>
            <a:ext cx="7768695" cy="769441"/>
          </a:xfrm>
          <a:prstGeom prst="rect">
            <a:avLst/>
          </a:prstGeom>
          <a:noFill/>
        </p:spPr>
        <p:txBody>
          <a:bodyPr wrap="square" rtlCol="0">
            <a:spAutoFit/>
          </a:bodyPr>
          <a:lstStyle/>
          <a:p>
            <a:r>
              <a:rPr kumimoji="1" lang="ja-JP" altLang="en-US" sz="4400" b="1" dirty="0" smtClean="0">
                <a:latin typeface="Meiryo UI" panose="020B0604030504040204" pitchFamily="50" charset="-128"/>
                <a:ea typeface="Meiryo UI" panose="020B0604030504040204" pitchFamily="50" charset="-128"/>
              </a:rPr>
              <a:t>「</a:t>
            </a:r>
            <a:r>
              <a:rPr kumimoji="1" lang="en-US" altLang="ja-JP" sz="4400" b="1" dirty="0" smtClean="0">
                <a:latin typeface="Meiryo UI" panose="020B0604030504040204" pitchFamily="50" charset="-128"/>
                <a:ea typeface="Meiryo UI" panose="020B0604030504040204" pitchFamily="50" charset="-128"/>
              </a:rPr>
              <a:t>SDGs</a:t>
            </a:r>
            <a:r>
              <a:rPr kumimoji="1" lang="ja-JP" altLang="en-US" sz="4400" b="1" dirty="0" smtClean="0">
                <a:latin typeface="Meiryo UI" panose="020B0604030504040204" pitchFamily="50" charset="-128"/>
                <a:ea typeface="Meiryo UI" panose="020B0604030504040204" pitchFamily="50" charset="-128"/>
              </a:rPr>
              <a:t>ウォッシュ」とは？</a:t>
            </a:r>
            <a:endParaRPr kumimoji="1" lang="en-US" altLang="ja-JP" sz="4400" b="1" dirty="0" smtClean="0">
              <a:latin typeface="Meiryo UI" panose="020B0604030504040204" pitchFamily="50" charset="-128"/>
              <a:ea typeface="Meiryo UI" panose="020B0604030504040204" pitchFamily="50" charset="-128"/>
            </a:endParaRPr>
          </a:p>
        </p:txBody>
      </p:sp>
      <p:sp>
        <p:nvSpPr>
          <p:cNvPr id="4" name="正方形/長方形 3"/>
          <p:cNvSpPr/>
          <p:nvPr/>
        </p:nvSpPr>
        <p:spPr>
          <a:xfrm>
            <a:off x="329116" y="2174905"/>
            <a:ext cx="9262533" cy="16892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smtClean="0">
                <a:latin typeface="Meiryo UI" panose="020B0604030504040204" pitchFamily="50" charset="-128"/>
                <a:ea typeface="Meiryo UI" panose="020B0604030504040204" pitchFamily="50" charset="-128"/>
              </a:rPr>
              <a:t>⇒</a:t>
            </a:r>
            <a:r>
              <a:rPr kumimoji="1" lang="en-US" altLang="ja-JP" sz="2800" dirty="0" smtClean="0">
                <a:latin typeface="Meiryo UI" panose="020B0604030504040204" pitchFamily="50" charset="-128"/>
                <a:ea typeface="Meiryo UI" panose="020B0604030504040204" pitchFamily="50" charset="-128"/>
              </a:rPr>
              <a:t>SDGs</a:t>
            </a:r>
            <a:r>
              <a:rPr kumimoji="1" lang="ja-JP" altLang="en-US" sz="2800" dirty="0">
                <a:latin typeface="Meiryo UI" panose="020B0604030504040204" pitchFamily="50" charset="-128"/>
                <a:ea typeface="Meiryo UI" panose="020B0604030504040204" pitchFamily="50" charset="-128"/>
              </a:rPr>
              <a:t>に取り組んでいるように見えて</a:t>
            </a:r>
            <a:r>
              <a:rPr kumimoji="1" lang="ja-JP" altLang="en-US" sz="2800" dirty="0" smtClean="0">
                <a:latin typeface="Meiryo UI" panose="020B0604030504040204" pitchFamily="50" charset="-128"/>
                <a:ea typeface="Meiryo UI" panose="020B0604030504040204" pitchFamily="50" charset="-128"/>
              </a:rPr>
              <a:t>、実態</a:t>
            </a:r>
            <a:r>
              <a:rPr kumimoji="1" lang="ja-JP" altLang="en-US" sz="2800" dirty="0">
                <a:latin typeface="Meiryo UI" panose="020B0604030504040204" pitchFamily="50" charset="-128"/>
                <a:ea typeface="Meiryo UI" panose="020B0604030504040204" pitchFamily="50" charset="-128"/>
              </a:rPr>
              <a:t>が伴って</a:t>
            </a:r>
            <a:r>
              <a:rPr kumimoji="1" lang="ja-JP" altLang="en-US" sz="2800" dirty="0" smtClean="0">
                <a:latin typeface="Meiryo UI" panose="020B0604030504040204" pitchFamily="50" charset="-128"/>
                <a:ea typeface="Meiryo UI" panose="020B0604030504040204" pitchFamily="50" charset="-128"/>
              </a:rPr>
              <a:t>いないこと</a:t>
            </a:r>
            <a:endParaRPr kumimoji="1" lang="en-US" altLang="ja-JP" sz="2800" dirty="0" smtClean="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a:t>
            </a:r>
            <a:r>
              <a:rPr kumimoji="1" lang="ja-JP" altLang="en-US" sz="2800" dirty="0" smtClean="0">
                <a:latin typeface="Meiryo UI" panose="020B0604030504040204" pitchFamily="50" charset="-128"/>
                <a:ea typeface="Meiryo UI" panose="020B0604030504040204" pitchFamily="50" charset="-128"/>
              </a:rPr>
              <a:t>を揶揄する言葉</a:t>
            </a:r>
            <a:endParaRPr kumimoji="1" lang="ja-JP" altLang="en-US" sz="2800" dirty="0">
              <a:latin typeface="Meiryo UI" panose="020B0604030504040204" pitchFamily="50" charset="-128"/>
              <a:ea typeface="Meiryo UI" panose="020B0604030504040204" pitchFamily="50" charset="-128"/>
            </a:endParaRPr>
          </a:p>
        </p:txBody>
      </p:sp>
      <p:sp>
        <p:nvSpPr>
          <p:cNvPr id="6" name="正方形/長方形 5"/>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ウォッシュ</a:t>
            </a:r>
            <a:endParaRPr kumimoji="1" lang="en-US" altLang="ja-JP" sz="2000" b="1"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4"/>
          <a:stretch>
            <a:fillRect/>
          </a:stretch>
        </p:blipFill>
        <p:spPr>
          <a:xfrm>
            <a:off x="220134" y="4247656"/>
            <a:ext cx="5305425" cy="2076450"/>
          </a:xfrm>
          <a:prstGeom prst="rect">
            <a:avLst/>
          </a:prstGeom>
        </p:spPr>
      </p:pic>
      <p:sp>
        <p:nvSpPr>
          <p:cNvPr id="8" name="テキスト ボックス 7"/>
          <p:cNvSpPr txBox="1"/>
          <p:nvPr/>
        </p:nvSpPr>
        <p:spPr>
          <a:xfrm>
            <a:off x="329116" y="6324106"/>
            <a:ext cx="3852710" cy="261610"/>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rPr>
              <a:t>出展：株式会社電通「</a:t>
            </a:r>
            <a:r>
              <a:rPr kumimoji="1" lang="en-US" altLang="ja-JP" sz="1100" dirty="0" smtClean="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Communication</a:t>
            </a:r>
            <a:r>
              <a:rPr kumimoji="1" lang="ja-JP" altLang="en-US" sz="1100" dirty="0" smtClean="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Guide</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5882752" y="5103159"/>
            <a:ext cx="3072563" cy="738664"/>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rPr>
              <a:t>ウォッシュは、「グリーンウォッシュ（あたかも環境にはいりょしているかのようにみせかけること）」が由来とされています</a:t>
            </a:r>
            <a:endParaRPr kumimoji="1" lang="ja-JP" altLang="en-US" sz="1400" dirty="0">
              <a:latin typeface="Meiryo UI" panose="020B0604030504040204" pitchFamily="50" charset="-128"/>
              <a:ea typeface="Meiryo UI" panose="020B0604030504040204" pitchFamily="50" charset="-128"/>
            </a:endParaRPr>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7</a:t>
            </a:fld>
            <a:endParaRPr kumimoji="1" lang="ja-JP" altLang="en-US" dirty="0"/>
          </a:p>
        </p:txBody>
      </p:sp>
    </p:spTree>
    <p:extLst>
      <p:ext uri="{BB962C8B-B14F-4D97-AF65-F5344CB8AC3E}">
        <p14:creationId xmlns:p14="http://schemas.microsoft.com/office/powerpoint/2010/main" val="1158362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sz="2800" dirty="0"/>
          </a:p>
        </p:txBody>
      </p:sp>
      <p:sp>
        <p:nvSpPr>
          <p:cNvPr id="6" name="テキスト ボックス 5"/>
          <p:cNvSpPr txBox="1"/>
          <p:nvPr/>
        </p:nvSpPr>
        <p:spPr>
          <a:xfrm>
            <a:off x="349481" y="934096"/>
            <a:ext cx="9108844" cy="1862048"/>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月国連総会で採択</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された</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「持続可能な開発のための</a:t>
            </a:r>
            <a:r>
              <a:rPr lang="en-US" altLang="ja-JP"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アジェンダ」</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pc="-150" dirty="0" smtClean="0">
                <a:latin typeface="Meiryo UI" panose="020B0604030504040204" pitchFamily="50" charset="-128"/>
                <a:ea typeface="Meiryo UI" panose="020B0604030504040204" pitchFamily="50" charset="-128"/>
                <a:cs typeface="Meiryo UI" panose="020B0604030504040204" pitchFamily="50" charset="-128"/>
              </a:rPr>
              <a:t>記載</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。発展途上国のみならず、先進国自身も取り組む。</a:t>
            </a: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Shape 129"/>
          <p:cNvPicPr preferRelativeResize="0">
            <a:picLocks/>
          </p:cNvPicPr>
          <p:nvPr/>
        </p:nvPicPr>
        <p:blipFill rotWithShape="1">
          <a:blip r:embed="rId3">
            <a:alphaModFix/>
          </a:blip>
          <a:srcRect/>
          <a:stretch/>
        </p:blipFill>
        <p:spPr>
          <a:xfrm>
            <a:off x="232926" y="3146813"/>
            <a:ext cx="4562795" cy="3034259"/>
          </a:xfrm>
          <a:prstGeom prst="rect">
            <a:avLst/>
          </a:prstGeom>
          <a:noFill/>
          <a:ln>
            <a:noFill/>
          </a:ln>
        </p:spPr>
      </p:pic>
      <p:sp>
        <p:nvSpPr>
          <p:cNvPr id="9" name="テキスト ボックス 8"/>
          <p:cNvSpPr txBox="1"/>
          <p:nvPr/>
        </p:nvSpPr>
        <p:spPr>
          <a:xfrm>
            <a:off x="0" y="6347075"/>
            <a:ext cx="3526963" cy="369332"/>
          </a:xfrm>
          <a:prstGeom prst="rect">
            <a:avLst/>
          </a:prstGeom>
          <a:noFill/>
        </p:spPr>
        <p:txBody>
          <a:bodyPr wrap="square" rtlCol="0">
            <a:spAutoFit/>
          </a:bodyPr>
          <a:lstStyle/>
          <a:p>
            <a:r>
              <a:rPr kumimoji="1" lang="ja-JP" altLang="en-US" dirty="0"/>
              <a:t>（出典）国連広報センター</a:t>
            </a:r>
          </a:p>
        </p:txBody>
      </p:sp>
      <p:sp>
        <p:nvSpPr>
          <p:cNvPr id="10" name="正方形/長方形 9"/>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rPr>
              <a:t>Sustainable </a:t>
            </a:r>
            <a:r>
              <a:rPr lang="en-US" altLang="ja-JP" sz="2000" b="1" dirty="0">
                <a:latin typeface="Meiryo UI" panose="020B0604030504040204" pitchFamily="50" charset="-128"/>
                <a:ea typeface="Meiryo UI" panose="020B0604030504040204" pitchFamily="50" charset="-128"/>
              </a:rPr>
              <a:t>Development </a:t>
            </a:r>
            <a:r>
              <a:rPr lang="en-US" altLang="ja-JP" sz="2000" b="1" dirty="0" smtClean="0">
                <a:latin typeface="Meiryo UI" panose="020B0604030504040204" pitchFamily="50" charset="-128"/>
                <a:ea typeface="Meiryo UI" panose="020B0604030504040204" pitchFamily="50" charset="-128"/>
              </a:rPr>
              <a:t>Goals</a:t>
            </a:r>
            <a:r>
              <a:rPr lang="ja-JP" altLang="en-US" sz="2000" b="1" dirty="0" smtClean="0">
                <a:latin typeface="Meiryo UI" panose="020B0604030504040204" pitchFamily="50" charset="-128"/>
                <a:ea typeface="Meiryo UI" panose="020B0604030504040204" pitchFamily="50" charset="-128"/>
              </a:rPr>
              <a:t>）とは</a:t>
            </a:r>
            <a:endParaRPr kumimoji="1" lang="en-US" altLang="ja-JP" sz="2000" b="1" dirty="0">
              <a:latin typeface="Meiryo UI" panose="020B0604030504040204" pitchFamily="50" charset="-128"/>
              <a:ea typeface="Meiryo UI" panose="020B0604030504040204" pitchFamily="50" charset="-128"/>
            </a:endParaRPr>
          </a:p>
        </p:txBody>
      </p:sp>
      <p:pic>
        <p:nvPicPr>
          <p:cNvPr id="1026"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8134271" y="1546749"/>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12" name="スライド番号プレースホルダー 6"/>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8</a:t>
            </a:fld>
            <a:endParaRPr kumimoji="1" lang="ja-JP" altLang="en-US" sz="1200"/>
          </a:p>
        </p:txBody>
      </p:sp>
      <p:pic>
        <p:nvPicPr>
          <p:cNvPr id="11" name="図 10"/>
          <p:cNvPicPr>
            <a:picLocks noChangeAspect="1"/>
          </p:cNvPicPr>
          <p:nvPr/>
        </p:nvPicPr>
        <p:blipFill rotWithShape="1">
          <a:blip r:embed="rId5" cstate="print">
            <a:extLst>
              <a:ext uri="{28A0092B-C50C-407E-A947-70E740481C1C}">
                <a14:useLocalDpi xmlns:a14="http://schemas.microsoft.com/office/drawing/2010/main" val="0"/>
              </a:ext>
            </a:extLst>
          </a:blip>
          <a:srcRect t="9811" b="8885"/>
          <a:stretch/>
        </p:blipFill>
        <p:spPr>
          <a:xfrm>
            <a:off x="4903903" y="3201333"/>
            <a:ext cx="4783998" cy="2749832"/>
          </a:xfrm>
          <a:prstGeom prst="rect">
            <a:avLst/>
          </a:prstGeom>
        </p:spPr>
      </p:pic>
    </p:spTree>
    <p:extLst>
      <p:ext uri="{BB962C8B-B14F-4D97-AF65-F5344CB8AC3E}">
        <p14:creationId xmlns:p14="http://schemas.microsoft.com/office/powerpoint/2010/main" val="2538042702"/>
      </p:ext>
    </p:extLst>
  </p:cSld>
  <p:clrMapOvr>
    <a:masterClrMapping/>
  </p:clrMapOvr>
  <mc:AlternateContent xmlns:mc="http://schemas.openxmlformats.org/markup-compatibility/2006" xmlns:p14="http://schemas.microsoft.com/office/powerpoint/2010/main">
    <mc:Choice Requires="p14">
      <p:transition spd="slow" p14:dur="2000" advTm="1291"/>
    </mc:Choice>
    <mc:Fallback xmlns="">
      <p:transition spd="slow" advTm="1291"/>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Arial"/>
      <a:ea typeface="Meiryo UI"/>
      <a:cs typeface=""/>
    </a:majorFont>
    <a:minorFont>
      <a:latin typeface="Arial"/>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9185</Words>
  <Application>Microsoft Office PowerPoint</Application>
  <PresentationFormat>A4 210 x 297 mm</PresentationFormat>
  <Paragraphs>1436</Paragraphs>
  <Slides>62</Slides>
  <Notes>60</Notes>
  <HiddenSlides>0</HiddenSlides>
  <MMClips>0</MMClips>
  <ScaleCrop>false</ScaleCrop>
  <HeadingPairs>
    <vt:vector size="6" baseType="variant">
      <vt:variant>
        <vt:lpstr>使用されているフォント</vt:lpstr>
      </vt:variant>
      <vt:variant>
        <vt:i4>15</vt:i4>
      </vt:variant>
      <vt:variant>
        <vt:lpstr>テーマ</vt:lpstr>
      </vt:variant>
      <vt:variant>
        <vt:i4>4</vt:i4>
      </vt:variant>
      <vt:variant>
        <vt:lpstr>スライド タイトル</vt:lpstr>
      </vt:variant>
      <vt:variant>
        <vt:i4>62</vt:i4>
      </vt:variant>
    </vt:vector>
  </HeadingPairs>
  <TitlesOfParts>
    <vt:vector size="81" baseType="lpstr">
      <vt:lpstr>等线</vt:lpstr>
      <vt:lpstr>HGS創英角ｺﾞｼｯｸUB</vt:lpstr>
      <vt:lpstr>Meiryo UI</vt:lpstr>
      <vt:lpstr>ＭＳ Ｐゴシック</vt:lpstr>
      <vt:lpstr>ＭＳ 明朝</vt:lpstr>
      <vt:lpstr>UD デジタル 教科書体 NK-B</vt:lpstr>
      <vt:lpstr>メイリオ</vt:lpstr>
      <vt:lpstr>游ゴシック</vt:lpstr>
      <vt:lpstr>游ゴシック Light</vt:lpstr>
      <vt:lpstr>Arial</vt:lpstr>
      <vt:lpstr>Bauhaus 93</vt:lpstr>
      <vt:lpstr>Calibri</vt:lpstr>
      <vt:lpstr>Calibri Light</vt:lpstr>
      <vt:lpstr>Microsoft Himalaya</vt:lpstr>
      <vt:lpstr>Times New Roman</vt:lpstr>
      <vt:lpstr>Office テーマ</vt:lpstr>
      <vt:lpstr>1_デザインの設定</vt:lpstr>
      <vt:lpstr>デザインの設定</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2022-06-10T04:24:38Z</dcterms:created>
  <dcterms:modified xsi:type="dcterms:W3CDTF">2023-02-27T01:05:56Z</dcterms:modified>
</cp:coreProperties>
</file>