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096" r:id="rId1"/>
  </p:sldMasterIdLst>
  <p:notesMasterIdLst>
    <p:notesMasterId r:id="rId26"/>
  </p:notesMasterIdLst>
  <p:handoutMasterIdLst>
    <p:handoutMasterId r:id="rId27"/>
  </p:handoutMasterIdLst>
  <p:sldIdLst>
    <p:sldId id="1128" r:id="rId2"/>
    <p:sldId id="1159" r:id="rId3"/>
    <p:sldId id="1175" r:id="rId4"/>
    <p:sldId id="1165" r:id="rId5"/>
    <p:sldId id="1176" r:id="rId6"/>
    <p:sldId id="1141" r:id="rId7"/>
    <p:sldId id="1167" r:id="rId8"/>
    <p:sldId id="1142" r:id="rId9"/>
    <p:sldId id="1183" r:id="rId10"/>
    <p:sldId id="1184" r:id="rId11"/>
    <p:sldId id="1181" r:id="rId12"/>
    <p:sldId id="1182" r:id="rId13"/>
    <p:sldId id="1174" r:id="rId14"/>
    <p:sldId id="1127" r:id="rId15"/>
    <p:sldId id="1177" r:id="rId16"/>
    <p:sldId id="1144" r:id="rId17"/>
    <p:sldId id="1166" r:id="rId18"/>
    <p:sldId id="1186" r:id="rId19"/>
    <p:sldId id="1178" r:id="rId20"/>
    <p:sldId id="1136" r:id="rId21"/>
    <p:sldId id="1137" r:id="rId22"/>
    <p:sldId id="1138" r:id="rId23"/>
    <p:sldId id="1143" r:id="rId24"/>
    <p:sldId id="1151" r:id="rId25"/>
  </p:sldIdLst>
  <p:sldSz cx="9906000" cy="6858000" type="A4"/>
  <p:notesSz cx="6646863" cy="9777413"/>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6" autoAdjust="0"/>
    <p:restoredTop sz="72531" autoAdjust="0"/>
  </p:normalViewPr>
  <p:slideViewPr>
    <p:cSldViewPr>
      <p:cViewPr varScale="1">
        <p:scale>
          <a:sx n="74" d="100"/>
          <a:sy n="74" d="100"/>
        </p:scale>
        <p:origin x="1146" y="7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1" cy="488793"/>
          </a:xfrm>
          <a:prstGeom prst="rect">
            <a:avLst/>
          </a:prstGeom>
        </p:spPr>
        <p:txBody>
          <a:bodyPr vert="horz" lIns="89623" tIns="44812" rIns="89623" bIns="448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1" y="0"/>
            <a:ext cx="2880101" cy="488793"/>
          </a:xfrm>
          <a:prstGeom prst="rect">
            <a:avLst/>
          </a:prstGeom>
        </p:spPr>
        <p:txBody>
          <a:bodyPr vert="horz" lIns="89623" tIns="44812" rIns="89623" bIns="44812" rtlCol="0"/>
          <a:lstStyle>
            <a:lvl1pPr algn="r">
              <a:defRPr sz="1200"/>
            </a:lvl1pPr>
          </a:lstStyle>
          <a:p>
            <a:fld id="{5AA3F54B-2833-45B3-AE85-A5B2483667C7}" type="datetimeFigureOut">
              <a:rPr kumimoji="1" lang="ja-JP" altLang="en-US" smtClean="0"/>
              <a:t>2023/1/10</a:t>
            </a:fld>
            <a:endParaRPr kumimoji="1" lang="ja-JP" altLang="en-US"/>
          </a:p>
        </p:txBody>
      </p:sp>
      <p:sp>
        <p:nvSpPr>
          <p:cNvPr id="4" name="フッター プレースホルダー 3"/>
          <p:cNvSpPr>
            <a:spLocks noGrp="1"/>
          </p:cNvSpPr>
          <p:nvPr>
            <p:ph type="ftr" sz="quarter" idx="2"/>
          </p:nvPr>
        </p:nvSpPr>
        <p:spPr>
          <a:xfrm>
            <a:off x="8" y="9287061"/>
            <a:ext cx="2880101" cy="488792"/>
          </a:xfrm>
          <a:prstGeom prst="rect">
            <a:avLst/>
          </a:prstGeom>
        </p:spPr>
        <p:txBody>
          <a:bodyPr vert="horz" lIns="89623" tIns="44812" rIns="89623" bIns="448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1" y="9287061"/>
            <a:ext cx="2880101" cy="488792"/>
          </a:xfrm>
          <a:prstGeom prst="rect">
            <a:avLst/>
          </a:prstGeom>
        </p:spPr>
        <p:txBody>
          <a:bodyPr vert="horz" lIns="89623" tIns="44812" rIns="89623" bIns="44812"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6888" y="23813"/>
            <a:ext cx="3956050" cy="2740025"/>
          </a:xfrm>
          <a:prstGeom prst="rect">
            <a:avLst/>
          </a:prstGeom>
          <a:noFill/>
          <a:ln w="12700">
            <a:solidFill>
              <a:prstClr val="black"/>
            </a:solidFill>
          </a:ln>
        </p:spPr>
        <p:txBody>
          <a:bodyPr vert="horz" lIns="89668" tIns="44835" rIns="89668" bIns="44835" rtlCol="0" anchor="ctr"/>
          <a:lstStyle/>
          <a:p>
            <a:endParaRPr lang="ja-JP" altLang="en-US"/>
          </a:p>
        </p:txBody>
      </p:sp>
      <p:sp>
        <p:nvSpPr>
          <p:cNvPr id="9" name="ノート プレースホルダー 8"/>
          <p:cNvSpPr>
            <a:spLocks noGrp="1"/>
          </p:cNvSpPr>
          <p:nvPr>
            <p:ph type="body" sz="quarter" idx="3"/>
          </p:nvPr>
        </p:nvSpPr>
        <p:spPr>
          <a:xfrm>
            <a:off x="434141" y="4268142"/>
            <a:ext cx="5778582" cy="5171377"/>
          </a:xfrm>
          <a:prstGeom prst="rect">
            <a:avLst/>
          </a:prstGeom>
        </p:spPr>
        <p:txBody>
          <a:bodyPr vert="horz" lIns="89668" tIns="44835" rIns="89668" bIns="44835"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スライド番号プレースホルダー 9"/>
          <p:cNvSpPr>
            <a:spLocks noGrp="1"/>
          </p:cNvSpPr>
          <p:nvPr>
            <p:ph type="sldNum" sz="quarter" idx="5"/>
          </p:nvPr>
        </p:nvSpPr>
        <p:spPr>
          <a:xfrm>
            <a:off x="3764540" y="9287175"/>
            <a:ext cx="2881263" cy="490238"/>
          </a:xfrm>
          <a:prstGeom prst="rect">
            <a:avLst/>
          </a:prstGeom>
        </p:spPr>
        <p:txBody>
          <a:bodyPr vert="horz" lIns="89668" tIns="44835" rIns="89668" bIns="44835"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427038"/>
            <a:ext cx="4108450" cy="2846387"/>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R="78460"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9B69352-BB07-4763-A132-249470DE6BA5}" type="slidenum">
              <a:rPr kumimoji="1" lang="ja-JP" altLang="en-US" smtClean="0"/>
              <a:t>9</a:t>
            </a:fld>
            <a:endParaRPr kumimoji="1" lang="ja-JP" altLang="en-US"/>
          </a:p>
        </p:txBody>
      </p:sp>
    </p:spTree>
    <p:extLst>
      <p:ext uri="{BB962C8B-B14F-4D97-AF65-F5344CB8AC3E}">
        <p14:creationId xmlns:p14="http://schemas.microsoft.com/office/powerpoint/2010/main" val="38179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140661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9B69352-BB07-4763-A132-249470DE6BA5}" type="slidenum">
              <a:rPr kumimoji="1" lang="ja-JP" altLang="en-US" smtClean="0"/>
              <a:t>11</a:t>
            </a:fld>
            <a:endParaRPr kumimoji="1" lang="ja-JP" altLang="en-US"/>
          </a:p>
        </p:txBody>
      </p:sp>
    </p:spTree>
    <p:extLst>
      <p:ext uri="{BB962C8B-B14F-4D97-AF65-F5344CB8AC3E}">
        <p14:creationId xmlns:p14="http://schemas.microsoft.com/office/powerpoint/2010/main" val="69736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171544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defTabSz="896059">
              <a:defRPr/>
            </a:pPr>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pPr defTabSz="896059">
              <a:defRPr/>
            </a:pPr>
            <a:fld id="{A0C3B56F-56AB-411F-8724-511B22958D15}" type="slidenum">
              <a:rPr lang="ja-JP" altLang="en-US">
                <a:solidFill>
                  <a:prstClr val="black"/>
                </a:solidFill>
                <a:latin typeface="Calibri"/>
                <a:ea typeface="ＭＳ Ｐゴシック" panose="020B0600070205080204" pitchFamily="50" charset="-128"/>
              </a:rPr>
              <a:pPr defTabSz="896059">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440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180124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568325"/>
            <a:ext cx="4216400" cy="291941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427038"/>
            <a:ext cx="4764087" cy="32988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534988"/>
            <a:ext cx="4141787" cy="2868612"/>
          </a:xfrm>
          <a:prstGeom prst="rect">
            <a:avLst/>
          </a:prstGeom>
        </p:spPr>
      </p:sp>
      <p:sp>
        <p:nvSpPr>
          <p:cNvPr id="3" name="ノート プレースホルダー 2"/>
          <p:cNvSpPr>
            <a:spLocks noGrp="1"/>
          </p:cNvSpPr>
          <p:nvPr>
            <p:ph type="body" idx="1"/>
          </p:nvPr>
        </p:nvSpPr>
        <p:spPr>
          <a:xfrm>
            <a:off x="649031" y="3791639"/>
            <a:ext cx="5192242" cy="5105129"/>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676344" y="9135557"/>
            <a:ext cx="2812465" cy="480907"/>
          </a:xfrm>
          <a:prstGeom prst="rect">
            <a:avLst/>
          </a:prstGeom>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51757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9741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355600"/>
            <a:ext cx="4684713" cy="32448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R="78460" algn="just">
              <a:lnSpc>
                <a:spcPts val="2158"/>
              </a:lnSpc>
              <a:spcBef>
                <a:spcPts val="588"/>
              </a:spcBef>
            </a:pPr>
            <a:endParaRPr lang="en-US" altLang="ja-JP" dirty="0"/>
          </a:p>
        </p:txBody>
      </p:sp>
    </p:spTree>
    <p:extLst>
      <p:ext uri="{BB962C8B-B14F-4D97-AF65-F5344CB8AC3E}">
        <p14:creationId xmlns:p14="http://schemas.microsoft.com/office/powerpoint/2010/main" val="3030437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583112" cy="3173412"/>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L="263089" marR="78460" indent="-263089" algn="just" defTabSz="896681">
              <a:lnSpc>
                <a:spcPts val="2158"/>
              </a:lnSpc>
              <a:spcBef>
                <a:spcPts val="588"/>
              </a:spcBef>
              <a:defRPr/>
            </a:pPr>
            <a:endParaRPr lang="en-US" altLang="ja-JP" dirty="0"/>
          </a:p>
        </p:txBody>
      </p:sp>
    </p:spTree>
    <p:extLst>
      <p:ext uri="{BB962C8B-B14F-4D97-AF65-F5344CB8AC3E}">
        <p14:creationId xmlns:p14="http://schemas.microsoft.com/office/powerpoint/2010/main" val="1152598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279457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22</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73257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5089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6675" y="638175"/>
            <a:ext cx="4111625" cy="2847975"/>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83146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defTabSz="896059">
              <a:defRPr/>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409429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383817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420714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284163"/>
            <a:ext cx="4252912" cy="2944812"/>
          </a:xfrm>
          <a:prstGeom prst="rect">
            <a:avLst/>
          </a:prstGeom>
        </p:spPr>
      </p:sp>
      <p:sp>
        <p:nvSpPr>
          <p:cNvPr id="3" name="ノート プレースホルダー 2"/>
          <p:cNvSpPr>
            <a:spLocks noGrp="1"/>
          </p:cNvSpPr>
          <p:nvPr>
            <p:ph type="body" idx="1"/>
          </p:nvPr>
        </p:nvSpPr>
        <p:spPr>
          <a:xfrm>
            <a:off x="664687" y="3401175"/>
            <a:ext cx="5317490" cy="6376239"/>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75676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9B69352-BB07-4763-A132-249470DE6BA5}" type="slidenum">
              <a:rPr kumimoji="1" lang="ja-JP" altLang="en-US" smtClean="0"/>
              <a:t>8</a:t>
            </a:fld>
            <a:endParaRPr kumimoji="1" lang="ja-JP" altLang="en-US"/>
          </a:p>
        </p:txBody>
      </p:sp>
    </p:spTree>
    <p:extLst>
      <p:ext uri="{BB962C8B-B14F-4D97-AF65-F5344CB8AC3E}">
        <p14:creationId xmlns:p14="http://schemas.microsoft.com/office/powerpoint/2010/main" val="225304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418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53030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15A8E3-EF5B-4E09-BC7B-BFA931062736}"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1407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1/10/2023</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smtClean="0"/>
              <a:t>Ｐ</a:t>
            </a:r>
            <a:r>
              <a:rPr lang="ja-JP" altLang="en-US" sz="1800" smtClean="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888245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267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925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354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213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7"/>
            <a:ext cx="437687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7"/>
            <a:ext cx="437859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038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26171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68048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2815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719"/>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3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457"/>
            <a:ext cx="5943600" cy="8048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66346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19" tIns="45709" rIns="91419" bIns="4570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9" tIns="45709" rIns="91419" bIns="4570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01"/>
            <a:ext cx="31369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01"/>
            <a:ext cx="23114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14404917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95" r:id="rId13"/>
    <p:sldLayoutId id="2147484196" r:id="rId14"/>
    <p:sldLayoutId id="2147483673" r:id="rId15"/>
    <p:sldLayoutId id="2147483660" r:id="rId16"/>
    <p:sldLayoutId id="2147484197" r:id="rId17"/>
    <p:sldLayoutId id="2147484198" r:id="rId18"/>
  </p:sldLayoutIdLst>
  <p:hf hdr="0" ftr="0" dt="0"/>
  <p:txStyles>
    <p:titleStyle>
      <a:lvl1pPr algn="ctr" defTabSz="913765" rtl="0" eaLnBrk="1" latinLnBrk="0" hangingPunct="1">
        <a:spcBef>
          <a:spcPct val="0"/>
        </a:spcBef>
        <a:buNone/>
        <a:defRPr kumimoji="1" sz="43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png"/><Relationship Id="rId18"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notesSlide" Target="../notesSlides/notesSlide16.xml"/><Relationship Id="rId16"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image" Target="../media/image6.png"/><Relationship Id="rId15" Type="http://schemas.openxmlformats.org/officeDocument/2006/relationships/image" Target="../media/image29.pn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5.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446550"/>
          </a:xfrm>
          <a:prstGeom prst="rect">
            <a:avLst/>
          </a:prstGeom>
          <a:noFill/>
        </p:spPr>
        <p:txBody>
          <a:bodyPr wrap="square" rtlCol="0">
            <a:spAutoFit/>
          </a:bodyPr>
          <a:lstStyle/>
          <a:p>
            <a:pPr algn="ctr"/>
            <a:r>
              <a:rPr lang="en-US" altLang="ja-JP" sz="4400" b="1" dirty="0">
                <a:latin typeface="Meiryo UI" panose="020B0604030504040204" pitchFamily="50" charset="-128"/>
                <a:ea typeface="Meiryo UI" panose="020B0604030504040204" pitchFamily="50" charset="-128"/>
              </a:rPr>
              <a:t>SDGs </a:t>
            </a:r>
            <a:r>
              <a:rPr lang="ja-JP" altLang="en-US" sz="4400" b="1" dirty="0">
                <a:latin typeface="Meiryo UI" panose="020B0604030504040204" pitchFamily="50" charset="-128"/>
                <a:ea typeface="Meiryo UI" panose="020B0604030504040204" pitchFamily="50" charset="-128"/>
              </a:rPr>
              <a:t>先進都市・大阪へ </a:t>
            </a:r>
            <a:endParaRPr lang="en-US" altLang="ja-JP" sz="4400" b="1" dirty="0" smtClean="0">
              <a:latin typeface="Meiryo UI" panose="020B0604030504040204" pitchFamily="50" charset="-128"/>
              <a:ea typeface="Meiryo UI" panose="020B0604030504040204" pitchFamily="50" charset="-128"/>
            </a:endParaRPr>
          </a:p>
          <a:p>
            <a:pPr algn="ctr"/>
            <a:r>
              <a:rPr lang="en-US" altLang="ja-JP" sz="4400" b="1" dirty="0" smtClean="0">
                <a:latin typeface="Meiryo UI" panose="020B0604030504040204" pitchFamily="50" charset="-128"/>
                <a:ea typeface="Meiryo UI" panose="020B0604030504040204" pitchFamily="50" charset="-128"/>
              </a:rPr>
              <a:t>―</a:t>
            </a:r>
            <a:r>
              <a:rPr lang="ja-JP" altLang="en-US" sz="4400" b="1" dirty="0">
                <a:latin typeface="Meiryo UI" panose="020B0604030504040204" pitchFamily="50" charset="-128"/>
                <a:ea typeface="Meiryo UI" panose="020B0604030504040204" pitchFamily="50" charset="-128"/>
              </a:rPr>
              <a:t>オール大阪で</a:t>
            </a:r>
            <a:r>
              <a:rPr lang="en-US" altLang="ja-JP" sz="4400" b="1" dirty="0">
                <a:latin typeface="Meiryo UI" panose="020B0604030504040204" pitchFamily="50" charset="-128"/>
                <a:ea typeface="Meiryo UI" panose="020B0604030504040204" pitchFamily="50" charset="-128"/>
              </a:rPr>
              <a:t>SDGs </a:t>
            </a:r>
            <a:r>
              <a:rPr lang="ja-JP" altLang="en-US" sz="4400" b="1" dirty="0">
                <a:latin typeface="Meiryo UI" panose="020B0604030504040204" pitchFamily="50" charset="-128"/>
                <a:ea typeface="Meiryo UI" panose="020B0604030504040204" pitchFamily="50" charset="-128"/>
              </a:rPr>
              <a:t>の達成をめざす</a:t>
            </a:r>
            <a:r>
              <a:rPr lang="en-US" altLang="ja-JP" sz="4400" b="1" dirty="0" smtClean="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12</a:t>
            </a:r>
            <a:r>
              <a:rPr kumimoji="1" lang="ja-JP" altLang="en-US" sz="2000" dirty="0" smtClean="0">
                <a:latin typeface="Meiryo UI" panose="020B0604030504040204" pitchFamily="50" charset="-128"/>
                <a:ea typeface="Meiryo UI" panose="020B0604030504040204" pitchFamily="50" charset="-128"/>
              </a:rPr>
              <a:t>月</a:t>
            </a:r>
            <a:r>
              <a:rPr lang="en-US" altLang="ja-JP" sz="2000">
                <a:latin typeface="Meiryo UI" panose="020B0604030504040204" pitchFamily="50" charset="-128"/>
                <a:ea typeface="Meiryo UI" panose="020B0604030504040204" pitchFamily="50" charset="-128"/>
              </a:rPr>
              <a:t>20</a:t>
            </a:r>
            <a:r>
              <a:rPr kumimoji="1" lang="ja-JP" altLang="en-US" sz="200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583019"/>
            <a:ext cx="73152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個別ゴールの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分類整理</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17002" y="1063841"/>
            <a:ext cx="9271993"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公表されている「国際的な日本の評価（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指標）」を一つの拠り所に、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ゴールの現在の到達点を４つに分類して分析。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nvPr>
        </p:nvGraphicFramePr>
        <p:xfrm>
          <a:off x="1068481" y="185487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1" name="直線矢印コネクタ 30"/>
          <p:cNvCxnSpPr/>
          <p:nvPr/>
        </p:nvCxnSpPr>
        <p:spPr>
          <a:xfrm>
            <a:off x="1593011" y="231326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420628" y="198912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1420628" y="547188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34" name="直線矢印コネクタ 33"/>
          <p:cNvCxnSpPr/>
          <p:nvPr/>
        </p:nvCxnSpPr>
        <p:spPr>
          <a:xfrm flipH="1">
            <a:off x="2768563" y="600850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955609" y="590627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8260452" y="590627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2003089" y="199664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8" name="テキスト ボックス 37"/>
          <p:cNvSpPr txBox="1"/>
          <p:nvPr/>
        </p:nvSpPr>
        <p:spPr>
          <a:xfrm>
            <a:off x="5581490" y="199336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9" name="テキスト ボックス 38"/>
          <p:cNvSpPr txBox="1"/>
          <p:nvPr/>
        </p:nvSpPr>
        <p:spPr>
          <a:xfrm>
            <a:off x="2015678" y="444928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0" name="テキスト ボックス 39"/>
          <p:cNvSpPr txBox="1"/>
          <p:nvPr/>
        </p:nvSpPr>
        <p:spPr>
          <a:xfrm>
            <a:off x="5575514" y="445686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1" name="テキスト ボックス 40"/>
          <p:cNvSpPr txBox="1"/>
          <p:nvPr/>
        </p:nvSpPr>
        <p:spPr>
          <a:xfrm>
            <a:off x="2133372" y="2356640"/>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657256" y="230869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719514" y="483835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133372" y="484446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4723" y="108395"/>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⑤</a:t>
            </a:r>
            <a:endParaRPr lang="ja-JP" altLang="en-US" sz="2400" dirty="0" smtClean="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0" y="657075"/>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5217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3" name="表 442"/>
          <p:cNvGraphicFramePr>
            <a:graphicFrameLocks noGrp="1" noChangeAspect="1"/>
          </p:cNvGraphicFramePr>
          <p:nvPr>
            <p:extLst/>
          </p:nvPr>
        </p:nvGraphicFramePr>
        <p:xfrm>
          <a:off x="6743086" y="3839339"/>
          <a:ext cx="2119092" cy="2580109"/>
        </p:xfrm>
        <a:graphic>
          <a:graphicData uri="http://schemas.openxmlformats.org/drawingml/2006/table">
            <a:tbl>
              <a:tblPr firstRow="1" bandRow="1">
                <a:tableStyleId>{5C22544A-7EE6-4342-B048-85BDC9FD1C3A}</a:tableStyleId>
              </a:tblPr>
              <a:tblGrid>
                <a:gridCol w="604367">
                  <a:extLst>
                    <a:ext uri="{9D8B030D-6E8A-4147-A177-3AD203B41FA5}">
                      <a16:colId xmlns:a16="http://schemas.microsoft.com/office/drawing/2014/main" val="1060561721"/>
                    </a:ext>
                  </a:extLst>
                </a:gridCol>
                <a:gridCol w="546985">
                  <a:extLst>
                    <a:ext uri="{9D8B030D-6E8A-4147-A177-3AD203B41FA5}">
                      <a16:colId xmlns:a16="http://schemas.microsoft.com/office/drawing/2014/main" val="4196815173"/>
                    </a:ext>
                  </a:extLst>
                </a:gridCol>
                <a:gridCol w="967740">
                  <a:extLst>
                    <a:ext uri="{9D8B030D-6E8A-4147-A177-3AD203B41FA5}">
                      <a16:colId xmlns:a16="http://schemas.microsoft.com/office/drawing/2014/main" val="2835648302"/>
                    </a:ext>
                  </a:extLst>
                </a:gridCol>
              </a:tblGrid>
              <a:tr h="1176892">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03217">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440" name="表 439"/>
          <p:cNvGraphicFramePr>
            <a:graphicFrameLocks noGrp="1" noChangeAspect="1"/>
          </p:cNvGraphicFramePr>
          <p:nvPr>
            <p:extLst/>
          </p:nvPr>
        </p:nvGraphicFramePr>
        <p:xfrm>
          <a:off x="3906203" y="3848481"/>
          <a:ext cx="2119092" cy="2580109"/>
        </p:xfrm>
        <a:graphic>
          <a:graphicData uri="http://schemas.openxmlformats.org/drawingml/2006/table">
            <a:tbl>
              <a:tblPr firstRow="1" bandRow="1">
                <a:tableStyleId>{5C22544A-7EE6-4342-B048-85BDC9FD1C3A}</a:tableStyleId>
              </a:tblPr>
              <a:tblGrid>
                <a:gridCol w="604367">
                  <a:extLst>
                    <a:ext uri="{9D8B030D-6E8A-4147-A177-3AD203B41FA5}">
                      <a16:colId xmlns:a16="http://schemas.microsoft.com/office/drawing/2014/main" val="1060561721"/>
                    </a:ext>
                  </a:extLst>
                </a:gridCol>
                <a:gridCol w="546985">
                  <a:extLst>
                    <a:ext uri="{9D8B030D-6E8A-4147-A177-3AD203B41FA5}">
                      <a16:colId xmlns:a16="http://schemas.microsoft.com/office/drawing/2014/main" val="4196815173"/>
                    </a:ext>
                  </a:extLst>
                </a:gridCol>
                <a:gridCol w="967740">
                  <a:extLst>
                    <a:ext uri="{9D8B030D-6E8A-4147-A177-3AD203B41FA5}">
                      <a16:colId xmlns:a16="http://schemas.microsoft.com/office/drawing/2014/main" val="2835648302"/>
                    </a:ext>
                  </a:extLst>
                </a:gridCol>
              </a:tblGrid>
              <a:tr h="1176892">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03217">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176" name="表 175"/>
          <p:cNvGraphicFramePr>
            <a:graphicFrameLocks noGrp="1"/>
          </p:cNvGraphicFramePr>
          <p:nvPr>
            <p:extLst/>
          </p:nvPr>
        </p:nvGraphicFramePr>
        <p:xfrm>
          <a:off x="675603" y="1840200"/>
          <a:ext cx="8590338" cy="793796"/>
        </p:xfrm>
        <a:graphic>
          <a:graphicData uri="http://schemas.openxmlformats.org/drawingml/2006/table">
            <a:tbl>
              <a:tblPr/>
              <a:tblGrid>
                <a:gridCol w="477241">
                  <a:extLst>
                    <a:ext uri="{9D8B030D-6E8A-4147-A177-3AD203B41FA5}">
                      <a16:colId xmlns:a16="http://schemas.microsoft.com/office/drawing/2014/main" val="902661691"/>
                    </a:ext>
                  </a:extLst>
                </a:gridCol>
                <a:gridCol w="477241">
                  <a:extLst>
                    <a:ext uri="{9D8B030D-6E8A-4147-A177-3AD203B41FA5}">
                      <a16:colId xmlns:a16="http://schemas.microsoft.com/office/drawing/2014/main" val="2187511912"/>
                    </a:ext>
                  </a:extLst>
                </a:gridCol>
                <a:gridCol w="477241">
                  <a:extLst>
                    <a:ext uri="{9D8B030D-6E8A-4147-A177-3AD203B41FA5}">
                      <a16:colId xmlns:a16="http://schemas.microsoft.com/office/drawing/2014/main" val="2972935502"/>
                    </a:ext>
                  </a:extLst>
                </a:gridCol>
                <a:gridCol w="477241">
                  <a:extLst>
                    <a:ext uri="{9D8B030D-6E8A-4147-A177-3AD203B41FA5}">
                      <a16:colId xmlns:a16="http://schemas.microsoft.com/office/drawing/2014/main" val="4155627148"/>
                    </a:ext>
                  </a:extLst>
                </a:gridCol>
                <a:gridCol w="477241">
                  <a:extLst>
                    <a:ext uri="{9D8B030D-6E8A-4147-A177-3AD203B41FA5}">
                      <a16:colId xmlns:a16="http://schemas.microsoft.com/office/drawing/2014/main" val="1031168704"/>
                    </a:ext>
                  </a:extLst>
                </a:gridCol>
                <a:gridCol w="477241">
                  <a:extLst>
                    <a:ext uri="{9D8B030D-6E8A-4147-A177-3AD203B41FA5}">
                      <a16:colId xmlns:a16="http://schemas.microsoft.com/office/drawing/2014/main" val="4113225942"/>
                    </a:ext>
                  </a:extLst>
                </a:gridCol>
                <a:gridCol w="477241">
                  <a:extLst>
                    <a:ext uri="{9D8B030D-6E8A-4147-A177-3AD203B41FA5}">
                      <a16:colId xmlns:a16="http://schemas.microsoft.com/office/drawing/2014/main" val="1885270861"/>
                    </a:ext>
                  </a:extLst>
                </a:gridCol>
                <a:gridCol w="477241">
                  <a:extLst>
                    <a:ext uri="{9D8B030D-6E8A-4147-A177-3AD203B41FA5}">
                      <a16:colId xmlns:a16="http://schemas.microsoft.com/office/drawing/2014/main" val="3908104317"/>
                    </a:ext>
                  </a:extLst>
                </a:gridCol>
                <a:gridCol w="477241">
                  <a:extLst>
                    <a:ext uri="{9D8B030D-6E8A-4147-A177-3AD203B41FA5}">
                      <a16:colId xmlns:a16="http://schemas.microsoft.com/office/drawing/2014/main" val="3000891999"/>
                    </a:ext>
                  </a:extLst>
                </a:gridCol>
                <a:gridCol w="477241">
                  <a:extLst>
                    <a:ext uri="{9D8B030D-6E8A-4147-A177-3AD203B41FA5}">
                      <a16:colId xmlns:a16="http://schemas.microsoft.com/office/drawing/2014/main" val="1775541043"/>
                    </a:ext>
                  </a:extLst>
                </a:gridCol>
                <a:gridCol w="477241">
                  <a:extLst>
                    <a:ext uri="{9D8B030D-6E8A-4147-A177-3AD203B41FA5}">
                      <a16:colId xmlns:a16="http://schemas.microsoft.com/office/drawing/2014/main" val="3910099155"/>
                    </a:ext>
                  </a:extLst>
                </a:gridCol>
                <a:gridCol w="477241">
                  <a:extLst>
                    <a:ext uri="{9D8B030D-6E8A-4147-A177-3AD203B41FA5}">
                      <a16:colId xmlns:a16="http://schemas.microsoft.com/office/drawing/2014/main" val="3400318606"/>
                    </a:ext>
                  </a:extLst>
                </a:gridCol>
                <a:gridCol w="477241">
                  <a:extLst>
                    <a:ext uri="{9D8B030D-6E8A-4147-A177-3AD203B41FA5}">
                      <a16:colId xmlns:a16="http://schemas.microsoft.com/office/drawing/2014/main" val="1852284929"/>
                    </a:ext>
                  </a:extLst>
                </a:gridCol>
                <a:gridCol w="477241">
                  <a:extLst>
                    <a:ext uri="{9D8B030D-6E8A-4147-A177-3AD203B41FA5}">
                      <a16:colId xmlns:a16="http://schemas.microsoft.com/office/drawing/2014/main" val="3826515160"/>
                    </a:ext>
                  </a:extLst>
                </a:gridCol>
                <a:gridCol w="477241">
                  <a:extLst>
                    <a:ext uri="{9D8B030D-6E8A-4147-A177-3AD203B41FA5}">
                      <a16:colId xmlns:a16="http://schemas.microsoft.com/office/drawing/2014/main" val="3551260623"/>
                    </a:ext>
                  </a:extLst>
                </a:gridCol>
                <a:gridCol w="477241">
                  <a:extLst>
                    <a:ext uri="{9D8B030D-6E8A-4147-A177-3AD203B41FA5}">
                      <a16:colId xmlns:a16="http://schemas.microsoft.com/office/drawing/2014/main" val="3963152849"/>
                    </a:ext>
                  </a:extLst>
                </a:gridCol>
                <a:gridCol w="477241">
                  <a:extLst>
                    <a:ext uri="{9D8B030D-6E8A-4147-A177-3AD203B41FA5}">
                      <a16:colId xmlns:a16="http://schemas.microsoft.com/office/drawing/2014/main" val="1793377020"/>
                    </a:ext>
                  </a:extLst>
                </a:gridCol>
                <a:gridCol w="477241">
                  <a:extLst>
                    <a:ext uri="{9D8B030D-6E8A-4147-A177-3AD203B41FA5}">
                      <a16:colId xmlns:a16="http://schemas.microsoft.com/office/drawing/2014/main" val="4217934806"/>
                    </a:ext>
                  </a:extLst>
                </a:gridCol>
              </a:tblGrid>
              <a:tr h="198449">
                <a:tc>
                  <a:txBody>
                    <a:bodyPr/>
                    <a:lstStyle/>
                    <a:p>
                      <a:pPr algn="ctr" fontAlgn="b"/>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ゴール２</a:t>
                      </a:r>
                    </a:p>
                  </a:txBody>
                  <a:tcPr marL="8641" marR="8641" marT="864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ゴール３</a:t>
                      </a:r>
                    </a:p>
                  </a:txBody>
                  <a:tcPr marL="8641" marR="8641" marT="864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ゴール４</a:t>
                      </a:r>
                    </a:p>
                  </a:txBody>
                  <a:tcPr marL="8641" marR="8641" marT="8641"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ゴール５</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ゴール６</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ゴール７</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ゴール８</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ゴール９</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ゴール１０</a:t>
                      </a:r>
                    </a:p>
                  </a:txBody>
                  <a:tcPr marL="8641" marR="8641" marT="864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ゴール１１</a:t>
                      </a:r>
                    </a:p>
                  </a:txBody>
                  <a:tcPr marL="8641" marR="8641" marT="864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ゴール１２</a:t>
                      </a:r>
                    </a:p>
                  </a:txBody>
                  <a:tcPr marL="8641" marR="8641" marT="8641"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ゴール１３</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ゴール１４</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ゴール１５</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ゴール１６</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ゴール１７</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527932"/>
                  </a:ext>
                </a:extLst>
              </a:tr>
              <a:tr h="198449">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府民</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37.8%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20.4%</a:t>
                      </a:r>
                    </a:p>
                  </a:txBody>
                  <a:tcPr marL="8641" marR="8641" marT="8641"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49.9%</a:t>
                      </a:r>
                    </a:p>
                  </a:txBody>
                  <a:tcPr marL="8641" marR="8641" marT="864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9C0006"/>
                          </a:solidFill>
                          <a:effectLst/>
                          <a:latin typeface="Meiryo UI" panose="020B0604030504040204" pitchFamily="50" charset="-128"/>
                          <a:ea typeface="Meiryo UI" panose="020B0604030504040204" pitchFamily="50" charset="-128"/>
                        </a:rPr>
                        <a:t>37.3%</a:t>
                      </a:r>
                    </a:p>
                  </a:txBody>
                  <a:tcPr marL="8641" marR="8641" marT="8641"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18.5%</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9C0006"/>
                          </a:solidFill>
                          <a:effectLst/>
                          <a:latin typeface="Meiryo UI" panose="020B0604030504040204" pitchFamily="50" charset="-128"/>
                          <a:ea typeface="Meiryo UI" panose="020B0604030504040204" pitchFamily="50" charset="-128"/>
                        </a:rPr>
                        <a:t>33.6%</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a:t>
                      </a:r>
                    </a:p>
                  </a:txBody>
                  <a:tcPr marL="8641" marR="8641" marT="8641"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43.1%</a:t>
                      </a:r>
                    </a:p>
                  </a:txBody>
                  <a:tcPr marL="8641" marR="8641" marT="864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a:t>
                      </a:r>
                    </a:p>
                  </a:txBody>
                  <a:tcPr marL="8641" marR="8641" marT="8641"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23.4%</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27.5%</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16.9%</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561281"/>
                  </a:ext>
                </a:extLst>
              </a:tr>
              <a:tr h="198449">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学生</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9C0006"/>
                          </a:solidFill>
                          <a:effectLst/>
                          <a:latin typeface="Meiryo UI" panose="020B0604030504040204" pitchFamily="50" charset="-128"/>
                          <a:ea typeface="Meiryo UI" panose="020B0604030504040204" pitchFamily="50" charset="-128"/>
                        </a:rPr>
                        <a:t>41.8%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a:t>
                      </a:r>
                    </a:p>
                  </a:txBody>
                  <a:tcPr marL="8641" marR="8641" marT="8641"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44.0%</a:t>
                      </a:r>
                    </a:p>
                  </a:txBody>
                  <a:tcPr marL="8641" marR="8641" marT="864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41.0%</a:t>
                      </a:r>
                    </a:p>
                  </a:txBody>
                  <a:tcPr marL="8641" marR="8641" marT="8641"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29.3%</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17.9%</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20.5%</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41.0%</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21.6%</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24.5%</a:t>
                      </a:r>
                    </a:p>
                  </a:txBody>
                  <a:tcPr marL="8641" marR="8641" marT="8641"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45.8%</a:t>
                      </a:r>
                    </a:p>
                  </a:txBody>
                  <a:tcPr marL="8641" marR="8641" marT="864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9C0006"/>
                          </a:solidFill>
                          <a:effectLst/>
                          <a:latin typeface="Meiryo UI" panose="020B0604030504040204" pitchFamily="50" charset="-128"/>
                          <a:ea typeface="Meiryo UI" panose="020B0604030504040204" pitchFamily="50" charset="-128"/>
                        </a:rPr>
                        <a:t>29.7%</a:t>
                      </a:r>
                    </a:p>
                  </a:txBody>
                  <a:tcPr marL="8641" marR="8641" marT="8641"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955147"/>
                  </a:ext>
                </a:extLst>
              </a:tr>
              <a:tr h="198449">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企業</a:t>
                      </a:r>
                    </a:p>
                  </a:txBody>
                  <a:tcPr marL="8641" marR="8641" marT="8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9C0006"/>
                          </a:solidFill>
                          <a:effectLst/>
                          <a:latin typeface="Meiryo UI" panose="020B0604030504040204" pitchFamily="50" charset="-128"/>
                          <a:ea typeface="Meiryo UI" panose="020B0604030504040204" pitchFamily="50" charset="-128"/>
                        </a:rPr>
                        <a:t>50.0%</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23.5%</a:t>
                      </a:r>
                    </a:p>
                  </a:txBody>
                  <a:tcPr marL="8641" marR="8641" marT="8641"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64.7%</a:t>
                      </a:r>
                    </a:p>
                  </a:txBody>
                  <a:tcPr marL="8641" marR="8641" marT="864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9C0006"/>
                          </a:solidFill>
                          <a:effectLst/>
                          <a:latin typeface="Meiryo UI" panose="020B0604030504040204" pitchFamily="50" charset="-128"/>
                          <a:ea typeface="Meiryo UI" panose="020B0604030504040204" pitchFamily="50" charset="-128"/>
                        </a:rPr>
                        <a:t>61.8%</a:t>
                      </a:r>
                    </a:p>
                  </a:txBody>
                  <a:tcPr marL="8641" marR="8641" marT="8641"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19.1%</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60.3%</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42.6%</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35.3%</a:t>
                      </a:r>
                    </a:p>
                  </a:txBody>
                  <a:tcPr marL="8641" marR="8641" marT="8641"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1" i="0" u="none" strike="noStrike" dirty="0">
                          <a:solidFill>
                            <a:srgbClr val="9C0006"/>
                          </a:solidFill>
                          <a:effectLst/>
                          <a:latin typeface="Meiryo UI" panose="020B0604030504040204" pitchFamily="50" charset="-128"/>
                          <a:ea typeface="Meiryo UI" panose="020B0604030504040204" pitchFamily="50" charset="-128"/>
                        </a:rPr>
                        <a:t>64.7%</a:t>
                      </a:r>
                    </a:p>
                  </a:txBody>
                  <a:tcPr marL="8641" marR="8641" marT="864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52.9%</a:t>
                      </a:r>
                    </a:p>
                  </a:txBody>
                  <a:tcPr marL="8641" marR="8641" marT="8641"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47.1%</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36.8%</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29.4%</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35.3%</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800" b="0" i="0" u="none" strike="noStrike" dirty="0">
                          <a:solidFill>
                            <a:srgbClr val="9C0006"/>
                          </a:solidFill>
                          <a:effectLst/>
                          <a:latin typeface="Meiryo UI" panose="020B0604030504040204" pitchFamily="50" charset="-128"/>
                          <a:ea typeface="Meiryo UI" panose="020B0604030504040204" pitchFamily="50" charset="-128"/>
                        </a:rPr>
                        <a:t>51.5%</a:t>
                      </a:r>
                    </a:p>
                  </a:txBody>
                  <a:tcPr marL="8641" marR="8641" marT="8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89770088"/>
                  </a:ext>
                </a:extLst>
              </a:tr>
            </a:tbl>
          </a:graphicData>
        </a:graphic>
      </p:graphicFrame>
      <p:sp>
        <p:nvSpPr>
          <p:cNvPr id="180" name="正方形/長方形 179"/>
          <p:cNvSpPr/>
          <p:nvPr/>
        </p:nvSpPr>
        <p:spPr>
          <a:xfrm>
            <a:off x="4479347" y="879084"/>
            <a:ext cx="2661507" cy="554155"/>
          </a:xfrm>
          <a:prstGeom prst="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81" name="正方形/長方形 180"/>
          <p:cNvSpPr/>
          <p:nvPr/>
        </p:nvSpPr>
        <p:spPr>
          <a:xfrm>
            <a:off x="722516" y="879084"/>
            <a:ext cx="3577661" cy="554155"/>
          </a:xfrm>
          <a:prstGeom prst="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pic>
        <p:nvPicPr>
          <p:cNvPr id="182" name="図 181"/>
          <p:cNvPicPr preferRelativeResize="0">
            <a:picLocks/>
          </p:cNvPicPr>
          <p:nvPr/>
        </p:nvPicPr>
        <p:blipFill>
          <a:blip r:embed="rId3"/>
          <a:stretch>
            <a:fillRect/>
          </a:stretch>
        </p:blipFill>
        <p:spPr>
          <a:xfrm>
            <a:off x="1797488" y="1079220"/>
            <a:ext cx="261268" cy="261268"/>
          </a:xfrm>
          <a:prstGeom prst="rect">
            <a:avLst/>
          </a:prstGeom>
          <a:noFill/>
        </p:spPr>
      </p:pic>
      <p:pic>
        <p:nvPicPr>
          <p:cNvPr id="183" name="図 182"/>
          <p:cNvPicPr preferRelativeResize="0">
            <a:picLocks/>
          </p:cNvPicPr>
          <p:nvPr/>
        </p:nvPicPr>
        <p:blipFill>
          <a:blip r:embed="rId4"/>
          <a:stretch>
            <a:fillRect/>
          </a:stretch>
        </p:blipFill>
        <p:spPr>
          <a:xfrm>
            <a:off x="2304929" y="1070424"/>
            <a:ext cx="261268" cy="261268"/>
          </a:xfrm>
          <a:prstGeom prst="rect">
            <a:avLst/>
          </a:prstGeom>
          <a:noFill/>
          <a:ln w="47625">
            <a:solidFill>
              <a:schemeClr val="tx1">
                <a:lumMod val="65000"/>
                <a:lumOff val="35000"/>
              </a:schemeClr>
            </a:solidFill>
          </a:ln>
        </p:spPr>
      </p:pic>
      <p:pic>
        <p:nvPicPr>
          <p:cNvPr id="184" name="図 183"/>
          <p:cNvPicPr preferRelativeResize="0">
            <a:picLocks/>
          </p:cNvPicPr>
          <p:nvPr/>
        </p:nvPicPr>
        <p:blipFill>
          <a:blip r:embed="rId5"/>
          <a:stretch>
            <a:fillRect/>
          </a:stretch>
        </p:blipFill>
        <p:spPr>
          <a:xfrm>
            <a:off x="2792326" y="1073510"/>
            <a:ext cx="261268" cy="261268"/>
          </a:xfrm>
          <a:prstGeom prst="rect">
            <a:avLst/>
          </a:prstGeom>
          <a:noFill/>
        </p:spPr>
      </p:pic>
      <p:pic>
        <p:nvPicPr>
          <p:cNvPr id="185" name="図 184"/>
          <p:cNvPicPr preferRelativeResize="0">
            <a:picLocks/>
          </p:cNvPicPr>
          <p:nvPr/>
        </p:nvPicPr>
        <p:blipFill>
          <a:blip r:embed="rId6"/>
          <a:stretch>
            <a:fillRect/>
          </a:stretch>
        </p:blipFill>
        <p:spPr>
          <a:xfrm>
            <a:off x="5654705" y="1088902"/>
            <a:ext cx="261268" cy="261268"/>
          </a:xfrm>
          <a:prstGeom prst="rect">
            <a:avLst/>
          </a:prstGeom>
          <a:noFill/>
        </p:spPr>
      </p:pic>
      <p:pic>
        <p:nvPicPr>
          <p:cNvPr id="186" name="図 185"/>
          <p:cNvPicPr preferRelativeResize="0">
            <a:picLocks/>
          </p:cNvPicPr>
          <p:nvPr/>
        </p:nvPicPr>
        <p:blipFill>
          <a:blip r:embed="rId7"/>
          <a:stretch>
            <a:fillRect/>
          </a:stretch>
        </p:blipFill>
        <p:spPr>
          <a:xfrm>
            <a:off x="6099580" y="1089754"/>
            <a:ext cx="261268" cy="261268"/>
          </a:xfrm>
          <a:prstGeom prst="rect">
            <a:avLst/>
          </a:prstGeom>
          <a:noFill/>
        </p:spPr>
      </p:pic>
      <p:pic>
        <p:nvPicPr>
          <p:cNvPr id="187" name="図 186"/>
          <p:cNvPicPr preferRelativeResize="0">
            <a:picLocks/>
          </p:cNvPicPr>
          <p:nvPr/>
        </p:nvPicPr>
        <p:blipFill>
          <a:blip r:embed="rId8"/>
          <a:stretch>
            <a:fillRect/>
          </a:stretch>
        </p:blipFill>
        <p:spPr>
          <a:xfrm>
            <a:off x="6605040" y="1080897"/>
            <a:ext cx="261268" cy="261268"/>
          </a:xfrm>
          <a:prstGeom prst="rect">
            <a:avLst/>
          </a:prstGeom>
          <a:noFill/>
          <a:ln w="47625">
            <a:solidFill>
              <a:schemeClr val="tx1">
                <a:lumMod val="65000"/>
                <a:lumOff val="35000"/>
              </a:schemeClr>
            </a:solidFill>
          </a:ln>
        </p:spPr>
      </p:pic>
      <p:pic>
        <p:nvPicPr>
          <p:cNvPr id="188" name="図 187"/>
          <p:cNvPicPr preferRelativeResize="0">
            <a:picLocks/>
          </p:cNvPicPr>
          <p:nvPr/>
        </p:nvPicPr>
        <p:blipFill>
          <a:blip r:embed="rId9"/>
          <a:stretch>
            <a:fillRect/>
          </a:stretch>
        </p:blipFill>
        <p:spPr>
          <a:xfrm>
            <a:off x="3287546" y="1084531"/>
            <a:ext cx="261268" cy="261268"/>
          </a:xfrm>
          <a:prstGeom prst="rect">
            <a:avLst/>
          </a:prstGeom>
          <a:noFill/>
        </p:spPr>
      </p:pic>
      <p:pic>
        <p:nvPicPr>
          <p:cNvPr id="189" name="図 188"/>
          <p:cNvPicPr preferRelativeResize="0">
            <a:picLocks/>
          </p:cNvPicPr>
          <p:nvPr/>
        </p:nvPicPr>
        <p:blipFill>
          <a:blip r:embed="rId10"/>
          <a:stretch>
            <a:fillRect/>
          </a:stretch>
        </p:blipFill>
        <p:spPr>
          <a:xfrm>
            <a:off x="3813622" y="1091017"/>
            <a:ext cx="261268" cy="261268"/>
          </a:xfrm>
          <a:prstGeom prst="rect">
            <a:avLst/>
          </a:prstGeom>
          <a:noFill/>
        </p:spPr>
      </p:pic>
      <p:sp>
        <p:nvSpPr>
          <p:cNvPr id="190" name="正方形/長方形 189"/>
          <p:cNvSpPr/>
          <p:nvPr/>
        </p:nvSpPr>
        <p:spPr>
          <a:xfrm>
            <a:off x="1716474" y="942340"/>
            <a:ext cx="489878" cy="130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191" name="正方形/長方形 190"/>
          <p:cNvSpPr/>
          <p:nvPr/>
        </p:nvSpPr>
        <p:spPr>
          <a:xfrm>
            <a:off x="2108090" y="832899"/>
            <a:ext cx="677120" cy="2702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30634" rtlCol="0" anchor="ctr" anchorCtr="0"/>
          <a:lstStyle/>
          <a:p>
            <a:pP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192" name="正方形/長方形 191"/>
          <p:cNvSpPr/>
          <p:nvPr/>
        </p:nvSpPr>
        <p:spPr>
          <a:xfrm>
            <a:off x="3633873" y="888657"/>
            <a:ext cx="677120" cy="2510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30634" rtlCol="0" anchor="ctr" anchorCtr="0"/>
          <a:lstStyle/>
          <a:p>
            <a:pP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193" name="正方形/長方形 192"/>
          <p:cNvSpPr/>
          <p:nvPr/>
        </p:nvSpPr>
        <p:spPr>
          <a:xfrm>
            <a:off x="6413826" y="845613"/>
            <a:ext cx="677120" cy="2510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30634" rtlCol="0" anchor="ctr" anchorCtr="0"/>
          <a:lstStyle/>
          <a:p>
            <a:pP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194" name="正方形/長方形 193"/>
          <p:cNvSpPr/>
          <p:nvPr/>
        </p:nvSpPr>
        <p:spPr>
          <a:xfrm>
            <a:off x="5922714" y="890479"/>
            <a:ext cx="677121" cy="2510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30634" rtlCol="0" anchor="ctr" anchorCtr="0"/>
          <a:lstStyle/>
          <a:p>
            <a:pP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p:txBody>
      </p:sp>
      <p:sp>
        <p:nvSpPr>
          <p:cNvPr id="195" name="大かっこ 194"/>
          <p:cNvSpPr/>
          <p:nvPr/>
        </p:nvSpPr>
        <p:spPr>
          <a:xfrm>
            <a:off x="4640177" y="949965"/>
            <a:ext cx="849122" cy="431355"/>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65317" tIns="32659" rIns="32659" bIns="32659" rtlCol="0" anchor="ctr"/>
          <a:lstStyle/>
          <a:p>
            <a:pPr>
              <a:lnSpc>
                <a:spcPts val="998"/>
              </a:lnSpc>
            </a:pPr>
            <a:r>
              <a:rPr lang="ja-JP" altLang="en-US" sz="953" dirty="0">
                <a:latin typeface="Meiryo UI" panose="020B0604030504040204" pitchFamily="50" charset="-128"/>
                <a:ea typeface="Meiryo UI" panose="020B0604030504040204" pitchFamily="50" charset="-128"/>
              </a:rPr>
              <a:t>強みを活かせるのではないか</a:t>
            </a:r>
            <a:endParaRPr lang="en-US" altLang="ja-JP" sz="95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正方形/長方形 195"/>
          <p:cNvSpPr/>
          <p:nvPr/>
        </p:nvSpPr>
        <p:spPr>
          <a:xfrm>
            <a:off x="600782" y="677391"/>
            <a:ext cx="8425905" cy="1959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Ａ</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SDGs17</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ゴールの到達点」の分析（</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2019.8</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）において「一定のまとめ」を行ったゴール</a:t>
            </a:r>
            <a:endPar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97" name="正方形/長方形 196"/>
          <p:cNvSpPr/>
          <p:nvPr/>
        </p:nvSpPr>
        <p:spPr>
          <a:xfrm>
            <a:off x="2693125" y="936716"/>
            <a:ext cx="489878" cy="130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198" name="正方形/長方形 197"/>
          <p:cNvSpPr/>
          <p:nvPr/>
        </p:nvSpPr>
        <p:spPr>
          <a:xfrm>
            <a:off x="3172132" y="932745"/>
            <a:ext cx="555195" cy="130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199" name="正方形/長方形 198"/>
          <p:cNvSpPr/>
          <p:nvPr/>
        </p:nvSpPr>
        <p:spPr>
          <a:xfrm>
            <a:off x="5556054" y="941695"/>
            <a:ext cx="489878" cy="130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lnSpc>
                <a:spcPts val="1633"/>
              </a:lnSpc>
            </a:pPr>
            <a:r>
              <a:rPr lang="ja-JP" altLang="en-US"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5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
        <p:nvSpPr>
          <p:cNvPr id="224" name="二等辺三角形 223"/>
          <p:cNvSpPr/>
          <p:nvPr/>
        </p:nvSpPr>
        <p:spPr>
          <a:xfrm rot="10800000">
            <a:off x="4206168" y="2821553"/>
            <a:ext cx="1273683" cy="130634"/>
          </a:xfrm>
          <a:prstGeom prst="triangl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5" name="正方形/長方形 224"/>
          <p:cNvSpPr/>
          <p:nvPr/>
        </p:nvSpPr>
        <p:spPr>
          <a:xfrm>
            <a:off x="729039" y="3615115"/>
            <a:ext cx="2318757" cy="261268"/>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89" b="1" dirty="0">
                <a:latin typeface="Meiryo UI" panose="020B0604030504040204" pitchFamily="50" charset="-128"/>
                <a:ea typeface="Meiryo UI" panose="020B0604030504040204" pitchFamily="50" charset="-128"/>
              </a:rPr>
              <a:t>１</a:t>
            </a:r>
            <a:r>
              <a:rPr lang="en-US" altLang="ja-JP" sz="1089" b="1" dirty="0">
                <a:latin typeface="Meiryo UI" panose="020B0604030504040204" pitchFamily="50" charset="-128"/>
                <a:ea typeface="Meiryo UI" panose="020B0604030504040204" pitchFamily="50" charset="-128"/>
              </a:rPr>
              <a:t>. </a:t>
            </a:r>
            <a:r>
              <a:rPr lang="ja-JP" altLang="en-US" sz="1089" b="1" u="sng" dirty="0">
                <a:latin typeface="Meiryo UI" panose="020B0604030504040204" pitchFamily="50" charset="-128"/>
                <a:ea typeface="Meiryo UI" panose="020B0604030504040204" pitchFamily="50" charset="-128"/>
              </a:rPr>
              <a:t>府民全体</a:t>
            </a:r>
            <a:r>
              <a:rPr lang="ja-JP" altLang="en-US" sz="1089" b="1" dirty="0">
                <a:latin typeface="Meiryo UI" panose="020B0604030504040204" pitchFamily="50" charset="-128"/>
                <a:ea typeface="Meiryo UI" panose="020B0604030504040204" pitchFamily="50" charset="-128"/>
              </a:rPr>
              <a:t>の声</a:t>
            </a:r>
            <a:r>
              <a:rPr lang="ja-JP" altLang="en-US" sz="1089" dirty="0">
                <a:latin typeface="Meiryo UI" panose="020B0604030504040204" pitchFamily="50" charset="-128"/>
                <a:ea typeface="Meiryo UI" panose="020B0604030504040204" pitchFamily="50" charset="-128"/>
              </a:rPr>
              <a:t>（</a:t>
            </a:r>
            <a:r>
              <a:rPr lang="en-US" altLang="ja-JP" sz="1089" dirty="0">
                <a:latin typeface="Meiryo UI" panose="020B0604030504040204" pitchFamily="50" charset="-128"/>
                <a:ea typeface="Meiryo UI" panose="020B0604030504040204" pitchFamily="50" charset="-128"/>
              </a:rPr>
              <a:t>2019.10</a:t>
            </a:r>
            <a:r>
              <a:rPr lang="ja-JP" altLang="en-US" sz="1089" dirty="0">
                <a:latin typeface="Meiryo UI" panose="020B0604030504040204" pitchFamily="50" charset="-128"/>
                <a:ea typeface="Meiryo UI" panose="020B0604030504040204" pitchFamily="50" charset="-128"/>
              </a:rPr>
              <a:t>）</a:t>
            </a:r>
          </a:p>
        </p:txBody>
      </p:sp>
      <p:sp>
        <p:nvSpPr>
          <p:cNvPr id="226" name="正方形/長方形 225"/>
          <p:cNvSpPr/>
          <p:nvPr/>
        </p:nvSpPr>
        <p:spPr>
          <a:xfrm>
            <a:off x="3621067" y="3594789"/>
            <a:ext cx="2318757" cy="261268"/>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89" b="1" dirty="0">
                <a:latin typeface="Meiryo UI" panose="020B0604030504040204" pitchFamily="50" charset="-128"/>
                <a:ea typeface="Meiryo UI" panose="020B0604030504040204" pitchFamily="50" charset="-128"/>
              </a:rPr>
              <a:t>２</a:t>
            </a:r>
            <a:r>
              <a:rPr lang="en-US" altLang="ja-JP" sz="1089" b="1" dirty="0">
                <a:latin typeface="Meiryo UI" panose="020B0604030504040204" pitchFamily="50" charset="-128"/>
                <a:ea typeface="Meiryo UI" panose="020B0604030504040204" pitchFamily="50" charset="-128"/>
              </a:rPr>
              <a:t>. </a:t>
            </a:r>
            <a:r>
              <a:rPr lang="ja-JP" altLang="en-US" sz="1089"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08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89" b="1" dirty="0">
                <a:latin typeface="Meiryo UI" panose="020B0604030504040204" pitchFamily="50" charset="-128"/>
                <a:ea typeface="Meiryo UI" panose="020B0604030504040204" pitchFamily="50" charset="-128"/>
              </a:rPr>
              <a:t>声</a:t>
            </a:r>
            <a:r>
              <a:rPr lang="ja-JP" altLang="en-US" sz="1089" dirty="0">
                <a:latin typeface="Meiryo UI" panose="020B0604030504040204" pitchFamily="50" charset="-128"/>
                <a:ea typeface="Meiryo UI" panose="020B0604030504040204" pitchFamily="50" charset="-128"/>
              </a:rPr>
              <a:t>（</a:t>
            </a:r>
            <a:r>
              <a:rPr lang="en-US" altLang="ja-JP" sz="1089" dirty="0">
                <a:latin typeface="Meiryo UI" panose="020B0604030504040204" pitchFamily="50" charset="-128"/>
                <a:ea typeface="Meiryo UI" panose="020B0604030504040204" pitchFamily="50" charset="-128"/>
              </a:rPr>
              <a:t>2019.10~11</a:t>
            </a:r>
            <a:r>
              <a:rPr lang="ja-JP" altLang="en-US" sz="1089" dirty="0">
                <a:latin typeface="Meiryo UI" panose="020B0604030504040204" pitchFamily="50" charset="-128"/>
                <a:ea typeface="Meiryo UI" panose="020B0604030504040204" pitchFamily="50" charset="-128"/>
              </a:rPr>
              <a:t>）</a:t>
            </a:r>
            <a:endParaRPr lang="ja-JP" altLang="en-US" sz="953" dirty="0"/>
          </a:p>
        </p:txBody>
      </p:sp>
      <p:sp>
        <p:nvSpPr>
          <p:cNvPr id="227" name="正方形/長方形 226"/>
          <p:cNvSpPr/>
          <p:nvPr/>
        </p:nvSpPr>
        <p:spPr>
          <a:xfrm>
            <a:off x="6340968" y="3580330"/>
            <a:ext cx="2318757" cy="261268"/>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89" b="1" dirty="0">
                <a:latin typeface="Meiryo UI" panose="020B0604030504040204" pitchFamily="50" charset="-128"/>
                <a:ea typeface="Meiryo UI" panose="020B0604030504040204" pitchFamily="50" charset="-128"/>
              </a:rPr>
              <a:t>３</a:t>
            </a:r>
            <a:r>
              <a:rPr lang="en-US" altLang="ja-JP" sz="1089" b="1" dirty="0">
                <a:latin typeface="Meiryo UI" panose="020B0604030504040204" pitchFamily="50" charset="-128"/>
                <a:ea typeface="Meiryo UI" panose="020B0604030504040204" pitchFamily="50" charset="-128"/>
              </a:rPr>
              <a:t>. </a:t>
            </a:r>
            <a:r>
              <a:rPr lang="ja-JP" altLang="en-US" sz="1089" b="1" u="sng" dirty="0">
                <a:latin typeface="Meiryo UI" panose="020B0604030504040204" pitchFamily="50" charset="-128"/>
                <a:ea typeface="Meiryo UI" panose="020B0604030504040204" pitchFamily="50" charset="-128"/>
              </a:rPr>
              <a:t>企業</a:t>
            </a:r>
            <a:r>
              <a:rPr lang="ja-JP" altLang="en-US" sz="1089" b="1" dirty="0">
                <a:latin typeface="Meiryo UI" panose="020B0604030504040204" pitchFamily="50" charset="-128"/>
                <a:ea typeface="Meiryo UI" panose="020B0604030504040204" pitchFamily="50" charset="-128"/>
              </a:rPr>
              <a:t>の声</a:t>
            </a:r>
            <a:r>
              <a:rPr lang="ja-JP" altLang="en-US" sz="1089" dirty="0">
                <a:latin typeface="Meiryo UI" panose="020B0604030504040204" pitchFamily="50" charset="-128"/>
                <a:ea typeface="Meiryo UI" panose="020B0604030504040204" pitchFamily="50" charset="-128"/>
              </a:rPr>
              <a:t>（</a:t>
            </a:r>
            <a:r>
              <a:rPr lang="en-US" altLang="ja-JP" sz="1089" dirty="0">
                <a:latin typeface="Meiryo UI" panose="020B0604030504040204" pitchFamily="50" charset="-128"/>
                <a:ea typeface="Meiryo UI" panose="020B0604030504040204" pitchFamily="50" charset="-128"/>
              </a:rPr>
              <a:t>2019.11</a:t>
            </a:r>
            <a:r>
              <a:rPr lang="ja-JP" altLang="en-US" sz="1089" dirty="0">
                <a:latin typeface="Meiryo UI" panose="020B0604030504040204" pitchFamily="50" charset="-128"/>
                <a:ea typeface="Meiryo UI" panose="020B0604030504040204" pitchFamily="50" charset="-128"/>
              </a:rPr>
              <a:t>）</a:t>
            </a:r>
          </a:p>
        </p:txBody>
      </p:sp>
      <p:sp>
        <p:nvSpPr>
          <p:cNvPr id="228" name="大かっこ 227"/>
          <p:cNvSpPr/>
          <p:nvPr/>
        </p:nvSpPr>
        <p:spPr>
          <a:xfrm>
            <a:off x="868886" y="937574"/>
            <a:ext cx="751147" cy="431355"/>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65317" tIns="32659" rIns="32659" bIns="32659" rtlCol="0" anchor="ctr"/>
          <a:lstStyle/>
          <a:p>
            <a:pPr>
              <a:lnSpc>
                <a:spcPts val="998"/>
              </a:lnSpc>
            </a:pPr>
            <a:r>
              <a:rPr lang="ja-JP" altLang="en-US" sz="953" dirty="0">
                <a:latin typeface="Meiryo UI" panose="020B0604030504040204" pitchFamily="50" charset="-128"/>
                <a:ea typeface="Meiryo UI" panose="020B0604030504040204" pitchFamily="50" charset="-128"/>
              </a:rPr>
              <a:t>課題が多いのではないか</a:t>
            </a:r>
            <a:endParaRPr lang="en-US" altLang="ja-JP" sz="95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9" name="正方形/長方形 228"/>
          <p:cNvSpPr/>
          <p:nvPr/>
        </p:nvSpPr>
        <p:spPr>
          <a:xfrm>
            <a:off x="630193" y="2990611"/>
            <a:ext cx="8425905" cy="1959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重要度分析「マテリアリティ分析」（</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Ａ</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Ｂ</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9" name="テキスト ボックス 338"/>
          <p:cNvSpPr txBox="1"/>
          <p:nvPr/>
        </p:nvSpPr>
        <p:spPr>
          <a:xfrm>
            <a:off x="688356" y="2639705"/>
            <a:ext cx="3492959" cy="204030"/>
          </a:xfrm>
          <a:prstGeom prst="rect">
            <a:avLst/>
          </a:prstGeom>
          <a:noFill/>
        </p:spPr>
        <p:txBody>
          <a:bodyPr wrap="square" rIns="65317" rtlCol="0">
            <a:spAutoFit/>
          </a:bodyPr>
          <a:lstStyle/>
          <a:p>
            <a:pPr marL="84971" indent="-84971"/>
            <a:r>
              <a:rPr lang="en-US" altLang="ja-JP" sz="726" dirty="0">
                <a:latin typeface="Meiryo UI" panose="020B0604030504040204" pitchFamily="50" charset="-128"/>
                <a:ea typeface="Meiryo UI" panose="020B0604030504040204" pitchFamily="50" charset="-128"/>
              </a:rPr>
              <a:t>※</a:t>
            </a:r>
            <a:r>
              <a:rPr lang="ja-JP" altLang="en-US" sz="726" dirty="0">
                <a:latin typeface="Meiryo UI" panose="020B0604030504040204" pitchFamily="50" charset="-128"/>
                <a:ea typeface="Meiryo UI" panose="020B0604030504040204" pitchFamily="50" charset="-128"/>
              </a:rPr>
              <a:t>平均（中央値）以上のゴールを網掛け（特に値の高いものは太字）</a:t>
            </a:r>
          </a:p>
        </p:txBody>
      </p:sp>
      <p:sp>
        <p:nvSpPr>
          <p:cNvPr id="340" name="正方形/長方形 339"/>
          <p:cNvSpPr/>
          <p:nvPr/>
        </p:nvSpPr>
        <p:spPr>
          <a:xfrm>
            <a:off x="585706" y="1606745"/>
            <a:ext cx="8425905" cy="1959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Ｂ</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府民、学生、企業にとって「大阪で</a:t>
            </a:r>
            <a:r>
              <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社会を実現するために重要と考えるゴール」</a:t>
            </a:r>
            <a:endParaRPr lang="en-US" altLang="ja-JP" sz="127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aphicFrame>
        <p:nvGraphicFramePr>
          <p:cNvPr id="389" name="表 388"/>
          <p:cNvGraphicFramePr>
            <a:graphicFrameLocks noGrp="1" noChangeAspect="1"/>
          </p:cNvGraphicFramePr>
          <p:nvPr>
            <p:extLst/>
          </p:nvPr>
        </p:nvGraphicFramePr>
        <p:xfrm>
          <a:off x="1030923" y="3877587"/>
          <a:ext cx="2119092" cy="2580109"/>
        </p:xfrm>
        <a:graphic>
          <a:graphicData uri="http://schemas.openxmlformats.org/drawingml/2006/table">
            <a:tbl>
              <a:tblPr firstRow="1" bandRow="1">
                <a:tableStyleId>{5C22544A-7EE6-4342-B048-85BDC9FD1C3A}</a:tableStyleId>
              </a:tblPr>
              <a:tblGrid>
                <a:gridCol w="604367">
                  <a:extLst>
                    <a:ext uri="{9D8B030D-6E8A-4147-A177-3AD203B41FA5}">
                      <a16:colId xmlns:a16="http://schemas.microsoft.com/office/drawing/2014/main" val="1060561721"/>
                    </a:ext>
                  </a:extLst>
                </a:gridCol>
                <a:gridCol w="546985">
                  <a:extLst>
                    <a:ext uri="{9D8B030D-6E8A-4147-A177-3AD203B41FA5}">
                      <a16:colId xmlns:a16="http://schemas.microsoft.com/office/drawing/2014/main" val="4196815173"/>
                    </a:ext>
                  </a:extLst>
                </a:gridCol>
                <a:gridCol w="967740">
                  <a:extLst>
                    <a:ext uri="{9D8B030D-6E8A-4147-A177-3AD203B41FA5}">
                      <a16:colId xmlns:a16="http://schemas.microsoft.com/office/drawing/2014/main" val="2835648302"/>
                    </a:ext>
                  </a:extLst>
                </a:gridCol>
              </a:tblGrid>
              <a:tr h="1176892">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03217">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28575" cap="flat" cmpd="sng" algn="ctr">
                      <a:solidFill>
                        <a:schemeClr val="tx1"/>
                      </a:solidFill>
                      <a:prstDash val="solid"/>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2953" marR="82953" marT="41476" marB="41476"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cxnSp>
        <p:nvCxnSpPr>
          <p:cNvPr id="392" name="直線矢印コネクタ 391"/>
          <p:cNvCxnSpPr>
            <a:cxnSpLocks noChangeAspect="1"/>
          </p:cNvCxnSpPr>
          <p:nvPr/>
        </p:nvCxnSpPr>
        <p:spPr>
          <a:xfrm flipV="1">
            <a:off x="1025115" y="3878554"/>
            <a:ext cx="0" cy="258002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直線矢印コネクタ 392"/>
          <p:cNvCxnSpPr>
            <a:cxnSpLocks noChangeAspect="1"/>
          </p:cNvCxnSpPr>
          <p:nvPr/>
        </p:nvCxnSpPr>
        <p:spPr>
          <a:xfrm>
            <a:off x="987565" y="6460585"/>
            <a:ext cx="2220781"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4" name="テキスト ボックス 393"/>
          <p:cNvSpPr txBox="1">
            <a:spLocks noChangeAspect="1"/>
          </p:cNvSpPr>
          <p:nvPr/>
        </p:nvSpPr>
        <p:spPr>
          <a:xfrm>
            <a:off x="1369937" y="6428590"/>
            <a:ext cx="1532939" cy="245901"/>
          </a:xfrm>
          <a:prstGeom prst="rect">
            <a:avLst/>
          </a:prstGeom>
          <a:noFill/>
        </p:spPr>
        <p:txBody>
          <a:bodyPr vert="horz" wrap="square" rtlCol="0">
            <a:spAutoFit/>
          </a:bodyPr>
          <a:lstStyle/>
          <a:p>
            <a:pPr algn="ct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到達点（一定のまとめ）</a:t>
            </a:r>
          </a:p>
        </p:txBody>
      </p:sp>
      <p:sp>
        <p:nvSpPr>
          <p:cNvPr id="395" name="テキスト ボックス 394"/>
          <p:cNvSpPr txBox="1">
            <a:spLocks noChangeAspect="1"/>
          </p:cNvSpPr>
          <p:nvPr/>
        </p:nvSpPr>
        <p:spPr>
          <a:xfrm>
            <a:off x="508877" y="4528292"/>
            <a:ext cx="373091" cy="1220486"/>
          </a:xfrm>
          <a:prstGeom prst="rect">
            <a:avLst/>
          </a:prstGeom>
          <a:noFill/>
        </p:spPr>
        <p:txBody>
          <a:bodyPr vert="eaVert" wrap="square" lIns="32659" tIns="32659" rIns="32659" rtlCol="0">
            <a:spAutoFit/>
          </a:bodyPr>
          <a:lstStyle/>
          <a:p>
            <a:pPr algn="ctr"/>
            <a:r>
              <a:rPr lang="ja-JP" altLang="en-US" sz="998" dirty="0">
                <a:latin typeface="Meiryo UI" panose="020B0604030504040204" pitchFamily="50" charset="-128"/>
                <a:ea typeface="Meiryo UI" panose="020B0604030504040204" pitchFamily="50" charset="-128"/>
              </a:rPr>
              <a:t>重要と考えるゴール</a:t>
            </a:r>
          </a:p>
        </p:txBody>
      </p:sp>
      <p:sp>
        <p:nvSpPr>
          <p:cNvPr id="396" name="正方形/長方形 395"/>
          <p:cNvSpPr>
            <a:spLocks noChangeAspect="1"/>
          </p:cNvSpPr>
          <p:nvPr/>
        </p:nvSpPr>
        <p:spPr>
          <a:xfrm>
            <a:off x="1102381" y="5034898"/>
            <a:ext cx="554064" cy="13189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p:txBody>
      </p:sp>
      <p:sp>
        <p:nvSpPr>
          <p:cNvPr id="401" name="正方形/長方形 400"/>
          <p:cNvSpPr>
            <a:spLocks noChangeAspect="1"/>
          </p:cNvSpPr>
          <p:nvPr/>
        </p:nvSpPr>
        <p:spPr>
          <a:xfrm>
            <a:off x="2363396" y="5752924"/>
            <a:ext cx="554064" cy="2000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02" name="正方形/長方形 401"/>
          <p:cNvSpPr>
            <a:spLocks noChangeAspect="1"/>
          </p:cNvSpPr>
          <p:nvPr/>
        </p:nvSpPr>
        <p:spPr>
          <a:xfrm>
            <a:off x="3956839" y="5024343"/>
            <a:ext cx="554064" cy="13189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403" name="正方形/長方形 402"/>
          <p:cNvSpPr>
            <a:spLocks noChangeAspect="1"/>
          </p:cNvSpPr>
          <p:nvPr/>
        </p:nvSpPr>
        <p:spPr>
          <a:xfrm>
            <a:off x="4566115" y="5205084"/>
            <a:ext cx="554064" cy="195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p:txBody>
      </p:sp>
      <p:sp>
        <p:nvSpPr>
          <p:cNvPr id="404" name="正方形/長方形 403"/>
          <p:cNvSpPr>
            <a:spLocks noChangeAspect="1"/>
          </p:cNvSpPr>
          <p:nvPr/>
        </p:nvSpPr>
        <p:spPr>
          <a:xfrm>
            <a:off x="6780624" y="5062406"/>
            <a:ext cx="554064" cy="11339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408" name="正方形/長方形 407"/>
          <p:cNvSpPr>
            <a:spLocks noChangeAspect="1"/>
          </p:cNvSpPr>
          <p:nvPr/>
        </p:nvSpPr>
        <p:spPr>
          <a:xfrm>
            <a:off x="1700104" y="5486107"/>
            <a:ext cx="554064" cy="417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p:txBody>
      </p:sp>
      <p:sp>
        <p:nvSpPr>
          <p:cNvPr id="409" name="正方形/長方形 408"/>
          <p:cNvSpPr>
            <a:spLocks noChangeAspect="1"/>
          </p:cNvSpPr>
          <p:nvPr/>
        </p:nvSpPr>
        <p:spPr>
          <a:xfrm>
            <a:off x="1572771" y="4285057"/>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10" name="正方形/長方形 409"/>
          <p:cNvSpPr>
            <a:spLocks noChangeAspect="1"/>
          </p:cNvSpPr>
          <p:nvPr/>
        </p:nvSpPr>
        <p:spPr>
          <a:xfrm>
            <a:off x="1553768" y="4749781"/>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
        <p:nvSpPr>
          <p:cNvPr id="411" name="テキスト ボックス 410"/>
          <p:cNvSpPr txBox="1">
            <a:spLocks noChangeAspect="1"/>
          </p:cNvSpPr>
          <p:nvPr/>
        </p:nvSpPr>
        <p:spPr>
          <a:xfrm>
            <a:off x="1534231" y="3885555"/>
            <a:ext cx="740399" cy="245901"/>
          </a:xfrm>
          <a:prstGeom prst="rect">
            <a:avLst/>
          </a:prstGeom>
          <a:noFill/>
        </p:spPr>
        <p:txBody>
          <a:bodyPr vert="horz" wrap="square" rtlCol="0">
            <a:spAutoFit/>
          </a:bodyPr>
          <a:lstStyle/>
          <a:p>
            <a:pPr algn="ct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強み</a:t>
            </a: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sz="998"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2" name="テキスト ボックス 411"/>
          <p:cNvSpPr txBox="1">
            <a:spLocks noChangeAspect="1"/>
          </p:cNvSpPr>
          <p:nvPr/>
        </p:nvSpPr>
        <p:spPr>
          <a:xfrm>
            <a:off x="2274705" y="3885579"/>
            <a:ext cx="740399" cy="245901"/>
          </a:xfrm>
          <a:prstGeom prst="rect">
            <a:avLst/>
          </a:prstGeom>
          <a:noFill/>
        </p:spPr>
        <p:txBody>
          <a:bodyPr vert="horz" wrap="square" rtlCol="0">
            <a:spAutoFit/>
          </a:bodyPr>
          <a:lstStyle/>
          <a:p>
            <a:pPr algn="ct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課題</a:t>
            </a: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sz="998"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3" name="正方形/長方形 412"/>
          <p:cNvSpPr>
            <a:spLocks noChangeAspect="1"/>
          </p:cNvSpPr>
          <p:nvPr/>
        </p:nvSpPr>
        <p:spPr>
          <a:xfrm>
            <a:off x="2339628" y="4170394"/>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14" name="正方形/長方形 413"/>
          <p:cNvSpPr>
            <a:spLocks noChangeAspect="1"/>
          </p:cNvSpPr>
          <p:nvPr/>
        </p:nvSpPr>
        <p:spPr>
          <a:xfrm>
            <a:off x="2105530" y="4517596"/>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15" name="正方形/長方形 414"/>
          <p:cNvSpPr>
            <a:spLocks noChangeAspect="1"/>
          </p:cNvSpPr>
          <p:nvPr/>
        </p:nvSpPr>
        <p:spPr>
          <a:xfrm>
            <a:off x="2585429" y="4517867"/>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6" name="正方形/長方形 415"/>
          <p:cNvSpPr>
            <a:spLocks noChangeAspect="1"/>
          </p:cNvSpPr>
          <p:nvPr/>
        </p:nvSpPr>
        <p:spPr>
          <a:xfrm>
            <a:off x="5181726" y="5065855"/>
            <a:ext cx="554064" cy="417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417" name="正方形/長方形 416"/>
          <p:cNvSpPr>
            <a:spLocks noChangeAspect="1"/>
          </p:cNvSpPr>
          <p:nvPr/>
        </p:nvSpPr>
        <p:spPr>
          <a:xfrm>
            <a:off x="8032681" y="5413752"/>
            <a:ext cx="554064" cy="417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418" name="正方形/長方形 417"/>
          <p:cNvSpPr>
            <a:spLocks noChangeAspect="1"/>
          </p:cNvSpPr>
          <p:nvPr/>
        </p:nvSpPr>
        <p:spPr>
          <a:xfrm>
            <a:off x="7400292" y="5014867"/>
            <a:ext cx="554064" cy="417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p:txBody>
      </p:sp>
      <p:sp>
        <p:nvSpPr>
          <p:cNvPr id="419" name="正方形/長方形 418"/>
          <p:cNvSpPr>
            <a:spLocks noChangeAspect="1"/>
          </p:cNvSpPr>
          <p:nvPr/>
        </p:nvSpPr>
        <p:spPr>
          <a:xfrm>
            <a:off x="4439743" y="4163425"/>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20" name="正方形/長方形 419"/>
          <p:cNvSpPr>
            <a:spLocks noChangeAspect="1"/>
          </p:cNvSpPr>
          <p:nvPr/>
        </p:nvSpPr>
        <p:spPr>
          <a:xfrm>
            <a:off x="4412017" y="4477749"/>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
        <p:nvSpPr>
          <p:cNvPr id="421" name="テキスト ボックス 420"/>
          <p:cNvSpPr txBox="1">
            <a:spLocks noChangeAspect="1"/>
          </p:cNvSpPr>
          <p:nvPr/>
        </p:nvSpPr>
        <p:spPr>
          <a:xfrm>
            <a:off x="4426062" y="3864618"/>
            <a:ext cx="740399" cy="245901"/>
          </a:xfrm>
          <a:prstGeom prst="rect">
            <a:avLst/>
          </a:prstGeom>
          <a:noFill/>
        </p:spPr>
        <p:txBody>
          <a:bodyPr vert="horz" wrap="square" rtlCol="0">
            <a:spAutoFit/>
          </a:bodyPr>
          <a:lstStyle/>
          <a:p>
            <a:pPr algn="ct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強み</a:t>
            </a: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sz="998"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2" name="テキスト ボックス 421"/>
          <p:cNvSpPr txBox="1">
            <a:spLocks noChangeAspect="1"/>
          </p:cNvSpPr>
          <p:nvPr/>
        </p:nvSpPr>
        <p:spPr>
          <a:xfrm>
            <a:off x="5139264" y="3848698"/>
            <a:ext cx="740399" cy="245901"/>
          </a:xfrm>
          <a:prstGeom prst="rect">
            <a:avLst/>
          </a:prstGeom>
          <a:noFill/>
        </p:spPr>
        <p:txBody>
          <a:bodyPr vert="horz" wrap="square" rtlCol="0">
            <a:spAutoFit/>
          </a:bodyPr>
          <a:lstStyle/>
          <a:p>
            <a:pPr algn="ct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課題</a:t>
            </a: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sz="998"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3" name="正方形/長方形 422"/>
          <p:cNvSpPr>
            <a:spLocks noChangeAspect="1"/>
          </p:cNvSpPr>
          <p:nvPr/>
        </p:nvSpPr>
        <p:spPr>
          <a:xfrm>
            <a:off x="5131603" y="4199799"/>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24" name="正方形/長方形 423"/>
          <p:cNvSpPr>
            <a:spLocks noChangeAspect="1"/>
          </p:cNvSpPr>
          <p:nvPr/>
        </p:nvSpPr>
        <p:spPr>
          <a:xfrm>
            <a:off x="4979808" y="4477748"/>
            <a:ext cx="669299" cy="1658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25" name="正方形/長方形 424"/>
          <p:cNvSpPr>
            <a:spLocks noChangeAspect="1"/>
          </p:cNvSpPr>
          <p:nvPr/>
        </p:nvSpPr>
        <p:spPr>
          <a:xfrm>
            <a:off x="5443685" y="4485423"/>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6" name="正方形/長方形 425"/>
          <p:cNvSpPr>
            <a:spLocks noChangeAspect="1"/>
          </p:cNvSpPr>
          <p:nvPr/>
        </p:nvSpPr>
        <p:spPr>
          <a:xfrm>
            <a:off x="7287301" y="4148623"/>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427" name="正方形/長方形 426"/>
          <p:cNvSpPr>
            <a:spLocks noChangeAspect="1"/>
          </p:cNvSpPr>
          <p:nvPr/>
        </p:nvSpPr>
        <p:spPr>
          <a:xfrm>
            <a:off x="7287301" y="4421410"/>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
        <p:nvSpPr>
          <p:cNvPr id="428" name="テキスト ボックス 427"/>
          <p:cNvSpPr txBox="1">
            <a:spLocks noChangeAspect="1"/>
          </p:cNvSpPr>
          <p:nvPr/>
        </p:nvSpPr>
        <p:spPr>
          <a:xfrm>
            <a:off x="7238153" y="3841704"/>
            <a:ext cx="740399" cy="245901"/>
          </a:xfrm>
          <a:prstGeom prst="rect">
            <a:avLst/>
          </a:prstGeom>
          <a:noFill/>
        </p:spPr>
        <p:txBody>
          <a:bodyPr vert="horz" wrap="square" rtlCol="0">
            <a:spAutoFit/>
          </a:bodyPr>
          <a:lstStyle/>
          <a:p>
            <a:pPr algn="ct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強み</a:t>
            </a: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sz="998"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9" name="テキスト ボックス 428"/>
          <p:cNvSpPr txBox="1">
            <a:spLocks noChangeAspect="1"/>
          </p:cNvSpPr>
          <p:nvPr/>
        </p:nvSpPr>
        <p:spPr>
          <a:xfrm>
            <a:off x="7972615" y="3847238"/>
            <a:ext cx="740399" cy="245901"/>
          </a:xfrm>
          <a:prstGeom prst="rect">
            <a:avLst/>
          </a:prstGeom>
          <a:noFill/>
        </p:spPr>
        <p:txBody>
          <a:bodyPr vert="horz" wrap="square" rtlCol="0">
            <a:spAutoFit/>
          </a:bodyPr>
          <a:lstStyle/>
          <a:p>
            <a:pPr algn="ct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課題</a:t>
            </a:r>
            <a:r>
              <a:rPr lang="en-US" altLang="ja-JP" sz="998"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sz="998"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0" name="正方形/長方形 429"/>
          <p:cNvSpPr>
            <a:spLocks noChangeAspect="1"/>
          </p:cNvSpPr>
          <p:nvPr/>
        </p:nvSpPr>
        <p:spPr>
          <a:xfrm>
            <a:off x="8004193" y="4150437"/>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31" name="正方形/長方形 430"/>
          <p:cNvSpPr>
            <a:spLocks noChangeAspect="1"/>
          </p:cNvSpPr>
          <p:nvPr/>
        </p:nvSpPr>
        <p:spPr>
          <a:xfrm>
            <a:off x="8006239" y="4831691"/>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2" name="正方形/長方形 431"/>
          <p:cNvSpPr>
            <a:spLocks noChangeAspect="1"/>
          </p:cNvSpPr>
          <p:nvPr/>
        </p:nvSpPr>
        <p:spPr>
          <a:xfrm>
            <a:off x="3980798" y="4781220"/>
            <a:ext cx="554064" cy="417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433" name="正方形/長方形 432"/>
          <p:cNvSpPr>
            <a:spLocks noChangeAspect="1"/>
          </p:cNvSpPr>
          <p:nvPr/>
        </p:nvSpPr>
        <p:spPr>
          <a:xfrm>
            <a:off x="5133153" y="4767546"/>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34" name="正方形/長方形 433"/>
          <p:cNvSpPr>
            <a:spLocks noChangeAspect="1"/>
          </p:cNvSpPr>
          <p:nvPr/>
        </p:nvSpPr>
        <p:spPr>
          <a:xfrm>
            <a:off x="8004193" y="4422651"/>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35" name="正方形/長方形 434"/>
          <p:cNvSpPr>
            <a:spLocks noChangeAspect="1"/>
          </p:cNvSpPr>
          <p:nvPr/>
        </p:nvSpPr>
        <p:spPr>
          <a:xfrm>
            <a:off x="8002615" y="4670384"/>
            <a:ext cx="669299" cy="1574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ctr" anchorCtr="0"/>
          <a:lstStyle/>
          <a:p>
            <a:pPr algn="ctr"/>
            <a:r>
              <a:rPr lang="ja-JP" altLang="en-US"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sp>
        <p:nvSpPr>
          <p:cNvPr id="438" name="正方形/長方形 437"/>
          <p:cNvSpPr>
            <a:spLocks noChangeAspect="1"/>
          </p:cNvSpPr>
          <p:nvPr/>
        </p:nvSpPr>
        <p:spPr>
          <a:xfrm>
            <a:off x="2354328" y="5206048"/>
            <a:ext cx="554064" cy="1996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439" name="正方形/長方形 438"/>
          <p:cNvSpPr>
            <a:spLocks noChangeAspect="1"/>
          </p:cNvSpPr>
          <p:nvPr/>
        </p:nvSpPr>
        <p:spPr>
          <a:xfrm>
            <a:off x="6802625" y="4634761"/>
            <a:ext cx="554064" cy="1969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2659" tIns="32659" rIns="32659" bIns="32659" rtlCol="0" anchor="t" anchorCtr="0"/>
          <a:lstStyle/>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a:p>
            <a:r>
              <a:rPr lang="ja-JP" altLang="en-US"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99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p:txBody>
      </p:sp>
      <p:cxnSp>
        <p:nvCxnSpPr>
          <p:cNvPr id="441" name="直線矢印コネクタ 440"/>
          <p:cNvCxnSpPr>
            <a:cxnSpLocks noChangeAspect="1"/>
          </p:cNvCxnSpPr>
          <p:nvPr/>
        </p:nvCxnSpPr>
        <p:spPr>
          <a:xfrm flipV="1">
            <a:off x="3900394" y="3849448"/>
            <a:ext cx="0" cy="258002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2" name="テキスト ボックス 441"/>
          <p:cNvSpPr txBox="1">
            <a:spLocks noChangeAspect="1"/>
          </p:cNvSpPr>
          <p:nvPr/>
        </p:nvSpPr>
        <p:spPr>
          <a:xfrm>
            <a:off x="4289903" y="6428590"/>
            <a:ext cx="1532939" cy="245901"/>
          </a:xfrm>
          <a:prstGeom prst="rect">
            <a:avLst/>
          </a:prstGeom>
          <a:noFill/>
        </p:spPr>
        <p:txBody>
          <a:bodyPr vert="horz" wrap="square" rtlCol="0">
            <a:spAutoFit/>
          </a:bodyPr>
          <a:lstStyle/>
          <a:p>
            <a:pPr algn="ct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到達点（一定のまとめ）</a:t>
            </a:r>
          </a:p>
        </p:txBody>
      </p:sp>
      <p:cxnSp>
        <p:nvCxnSpPr>
          <p:cNvPr id="444" name="直線矢印コネクタ 443"/>
          <p:cNvCxnSpPr>
            <a:cxnSpLocks noChangeAspect="1"/>
          </p:cNvCxnSpPr>
          <p:nvPr/>
        </p:nvCxnSpPr>
        <p:spPr>
          <a:xfrm flipV="1">
            <a:off x="6737278" y="3840306"/>
            <a:ext cx="0" cy="258002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5" name="テキスト ボックス 444"/>
          <p:cNvSpPr txBox="1">
            <a:spLocks noChangeAspect="1"/>
          </p:cNvSpPr>
          <p:nvPr/>
        </p:nvSpPr>
        <p:spPr>
          <a:xfrm>
            <a:off x="7126787" y="6419448"/>
            <a:ext cx="1532939" cy="245901"/>
          </a:xfrm>
          <a:prstGeom prst="rect">
            <a:avLst/>
          </a:prstGeom>
          <a:noFill/>
        </p:spPr>
        <p:txBody>
          <a:bodyPr vert="horz" wrap="square" rtlCol="0">
            <a:spAutoFit/>
          </a:bodyPr>
          <a:lstStyle/>
          <a:p>
            <a:pPr algn="ctr"/>
            <a:r>
              <a:rPr lang="ja-JP" altLang="en-US" sz="998" dirty="0">
                <a:latin typeface="Meiryo UI" panose="020B0604030504040204" pitchFamily="50" charset="-128"/>
                <a:ea typeface="Meiryo UI" panose="020B0604030504040204" pitchFamily="50" charset="-128"/>
                <a:cs typeface="Microsoft Himalaya" panose="01010100010101010101" pitchFamily="2" charset="0"/>
              </a:rPr>
              <a:t>到達点（一定のまとめ）</a:t>
            </a:r>
          </a:p>
        </p:txBody>
      </p:sp>
      <p:cxnSp>
        <p:nvCxnSpPr>
          <p:cNvPr id="446" name="直線矢印コネクタ 445"/>
          <p:cNvCxnSpPr>
            <a:cxnSpLocks noChangeAspect="1"/>
          </p:cNvCxnSpPr>
          <p:nvPr/>
        </p:nvCxnSpPr>
        <p:spPr>
          <a:xfrm>
            <a:off x="3867533" y="6430251"/>
            <a:ext cx="2220781"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直線矢印コネクタ 446"/>
          <p:cNvCxnSpPr>
            <a:cxnSpLocks noChangeAspect="1"/>
          </p:cNvCxnSpPr>
          <p:nvPr/>
        </p:nvCxnSpPr>
        <p:spPr>
          <a:xfrm>
            <a:off x="6737278" y="6428590"/>
            <a:ext cx="2220781"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8" name="テキスト ボックス 447"/>
          <p:cNvSpPr txBox="1"/>
          <p:nvPr/>
        </p:nvSpPr>
        <p:spPr>
          <a:xfrm>
            <a:off x="920083" y="4825109"/>
            <a:ext cx="125547" cy="489878"/>
          </a:xfrm>
          <a:prstGeom prst="rect">
            <a:avLst/>
          </a:prstGeom>
          <a:solidFill>
            <a:schemeClr val="bg1"/>
          </a:solidFill>
        </p:spPr>
        <p:txBody>
          <a:bodyPr vert="eaVert" wrap="square" lIns="0" tIns="0" rIns="0" bIns="0" rtlCol="0">
            <a:spAutoFit/>
          </a:bodyPr>
          <a:lstStyle/>
          <a:p>
            <a:pPr algn="ctr"/>
            <a:r>
              <a:rPr lang="ja-JP" altLang="en-US" sz="816" dirty="0">
                <a:latin typeface="HGP創英角ｺﾞｼｯｸUB" panose="020B0900000000000000" pitchFamily="50" charset="-128"/>
                <a:ea typeface="HGP創英角ｺﾞｼｯｸUB" panose="020B0900000000000000" pitchFamily="50" charset="-128"/>
              </a:rPr>
              <a:t>（中央値）</a:t>
            </a:r>
          </a:p>
        </p:txBody>
      </p:sp>
      <p:sp>
        <p:nvSpPr>
          <p:cNvPr id="449" name="テキスト ボックス 448"/>
          <p:cNvSpPr txBox="1"/>
          <p:nvPr/>
        </p:nvSpPr>
        <p:spPr>
          <a:xfrm>
            <a:off x="3804807" y="4769322"/>
            <a:ext cx="125547" cy="489878"/>
          </a:xfrm>
          <a:prstGeom prst="rect">
            <a:avLst/>
          </a:prstGeom>
          <a:solidFill>
            <a:schemeClr val="bg1"/>
          </a:solidFill>
        </p:spPr>
        <p:txBody>
          <a:bodyPr vert="eaVert" wrap="square" lIns="0" tIns="0" rIns="0" bIns="0" rtlCol="0">
            <a:spAutoFit/>
          </a:bodyPr>
          <a:lstStyle/>
          <a:p>
            <a:pPr algn="ctr"/>
            <a:r>
              <a:rPr lang="ja-JP" altLang="en-US" sz="816" dirty="0">
                <a:latin typeface="HGP創英角ｺﾞｼｯｸUB" panose="020B0900000000000000" pitchFamily="50" charset="-128"/>
                <a:ea typeface="HGP創英角ｺﾞｼｯｸUB" panose="020B0900000000000000" pitchFamily="50" charset="-128"/>
              </a:rPr>
              <a:t>（中央値）</a:t>
            </a:r>
          </a:p>
        </p:txBody>
      </p:sp>
      <p:sp>
        <p:nvSpPr>
          <p:cNvPr id="450" name="テキスト ボックス 449"/>
          <p:cNvSpPr txBox="1"/>
          <p:nvPr/>
        </p:nvSpPr>
        <p:spPr>
          <a:xfrm>
            <a:off x="6651452" y="4769322"/>
            <a:ext cx="125547" cy="489878"/>
          </a:xfrm>
          <a:prstGeom prst="rect">
            <a:avLst/>
          </a:prstGeom>
          <a:solidFill>
            <a:schemeClr val="bg1"/>
          </a:solidFill>
        </p:spPr>
        <p:txBody>
          <a:bodyPr vert="eaVert" wrap="square" lIns="0" tIns="0" rIns="0" bIns="0" rtlCol="0">
            <a:spAutoFit/>
          </a:bodyPr>
          <a:lstStyle/>
          <a:p>
            <a:pPr algn="ctr"/>
            <a:r>
              <a:rPr lang="ja-JP" altLang="en-US" sz="816" dirty="0">
                <a:latin typeface="HGP創英角ｺﾞｼｯｸUB" panose="020B0900000000000000" pitchFamily="50" charset="-128"/>
                <a:ea typeface="HGP創英角ｺﾞｼｯｸUB" panose="020B0900000000000000" pitchFamily="50" charset="-128"/>
              </a:rPr>
              <a:t>（中央値）</a:t>
            </a:r>
          </a:p>
        </p:txBody>
      </p:sp>
      <p:sp>
        <p:nvSpPr>
          <p:cNvPr id="451" name="テキスト ボックス 450"/>
          <p:cNvSpPr txBox="1">
            <a:spLocks noChangeAspect="1"/>
          </p:cNvSpPr>
          <p:nvPr/>
        </p:nvSpPr>
        <p:spPr>
          <a:xfrm>
            <a:off x="3337039" y="4471824"/>
            <a:ext cx="373091" cy="1220486"/>
          </a:xfrm>
          <a:prstGeom prst="rect">
            <a:avLst/>
          </a:prstGeom>
          <a:noFill/>
        </p:spPr>
        <p:txBody>
          <a:bodyPr vert="eaVert" wrap="square" lIns="32659" tIns="32659" rIns="32659" rtlCol="0">
            <a:spAutoFit/>
          </a:bodyPr>
          <a:lstStyle/>
          <a:p>
            <a:pPr algn="ctr"/>
            <a:r>
              <a:rPr lang="ja-JP" altLang="en-US" sz="998" dirty="0">
                <a:latin typeface="Meiryo UI" panose="020B0604030504040204" pitchFamily="50" charset="-128"/>
                <a:ea typeface="Meiryo UI" panose="020B0604030504040204" pitchFamily="50" charset="-128"/>
              </a:rPr>
              <a:t>重要と考えるゴール</a:t>
            </a:r>
          </a:p>
        </p:txBody>
      </p:sp>
      <p:sp>
        <p:nvSpPr>
          <p:cNvPr id="452" name="テキスト ボックス 451"/>
          <p:cNvSpPr txBox="1">
            <a:spLocks noChangeAspect="1"/>
          </p:cNvSpPr>
          <p:nvPr/>
        </p:nvSpPr>
        <p:spPr>
          <a:xfrm>
            <a:off x="6221322" y="4452163"/>
            <a:ext cx="373091" cy="1220486"/>
          </a:xfrm>
          <a:prstGeom prst="rect">
            <a:avLst/>
          </a:prstGeom>
          <a:noFill/>
        </p:spPr>
        <p:txBody>
          <a:bodyPr vert="eaVert" wrap="square" lIns="32659" tIns="32659" rIns="32659" rtlCol="0">
            <a:spAutoFit/>
          </a:bodyPr>
          <a:lstStyle/>
          <a:p>
            <a:pPr algn="ctr"/>
            <a:r>
              <a:rPr lang="ja-JP" altLang="en-US" sz="998" dirty="0">
                <a:latin typeface="Meiryo UI" panose="020B0604030504040204" pitchFamily="50" charset="-128"/>
                <a:ea typeface="Meiryo UI" panose="020B0604030504040204" pitchFamily="50" charset="-128"/>
              </a:rPr>
              <a:t>重要と考えるゴール</a:t>
            </a:r>
          </a:p>
        </p:txBody>
      </p:sp>
      <p:sp>
        <p:nvSpPr>
          <p:cNvPr id="89" name="テキスト ボックス 88"/>
          <p:cNvSpPr txBox="1"/>
          <p:nvPr/>
        </p:nvSpPr>
        <p:spPr>
          <a:xfrm>
            <a:off x="626502" y="3146428"/>
            <a:ext cx="8810102" cy="452488"/>
          </a:xfrm>
          <a:prstGeom prst="rect">
            <a:avLst/>
          </a:prstGeom>
          <a:noFill/>
        </p:spPr>
        <p:txBody>
          <a:bodyPr wrap="square" lIns="116134" tIns="58067" rIns="116134" bIns="58067" rtlCol="0">
            <a:spAutoFit/>
          </a:bodyPr>
          <a:lstStyle/>
          <a:p>
            <a:pPr marL="181463" indent="-181463">
              <a:buFont typeface="Meiryo UI" panose="020B0604030504040204" pitchFamily="50" charset="-128"/>
              <a:buChar char="○"/>
            </a:pPr>
            <a:r>
              <a:rPr lang="ja-JP" altLang="en-US" sz="1089" kern="1100" spc="-45" dirty="0">
                <a:latin typeface="Meiryo UI" panose="020B0604030504040204" pitchFamily="50" charset="-128"/>
                <a:ea typeface="Meiryo UI" panose="020B0604030504040204" pitchFamily="50" charset="-128"/>
                <a:cs typeface="Meiryo UI" panose="020B0604030504040204" pitchFamily="50" charset="-128"/>
              </a:rPr>
              <a:t>　横軸を</a:t>
            </a:r>
            <a:r>
              <a:rPr lang="en-US" altLang="ja-JP" sz="1089" kern="1100" spc="-4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89" kern="1100" spc="-45" dirty="0">
                <a:latin typeface="Meiryo UI" panose="020B0604030504040204" pitchFamily="50" charset="-128"/>
                <a:ea typeface="Meiryo UI" panose="020B0604030504040204" pitchFamily="50" charset="-128"/>
                <a:cs typeface="Meiryo UI" panose="020B0604030504040204" pitchFamily="50" charset="-128"/>
              </a:rPr>
              <a:t>Ａ</a:t>
            </a:r>
            <a:r>
              <a:rPr lang="en-US" altLang="ja-JP" sz="1089" kern="1100" spc="-4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89" kern="1100" spc="-45" dirty="0">
                <a:latin typeface="Meiryo UI" panose="020B0604030504040204" pitchFamily="50" charset="-128"/>
                <a:ea typeface="Meiryo UI" panose="020B0604030504040204" pitchFamily="50" charset="-128"/>
                <a:cs typeface="Meiryo UI" panose="020B0604030504040204" pitchFamily="50" charset="-128"/>
              </a:rPr>
              <a:t>とし、中間整理案一定のまとめで、「課題が多い」、「強みを活かせる」、「その他」のゴールで分類</a:t>
            </a:r>
            <a:endParaRPr lang="en-US" altLang="ja-JP" sz="1089" kern="1100" spc="-45" dirty="0">
              <a:latin typeface="Meiryo UI" panose="020B0604030504040204" pitchFamily="50" charset="-128"/>
              <a:ea typeface="Meiryo UI" panose="020B0604030504040204" pitchFamily="50" charset="-128"/>
              <a:cs typeface="Meiryo UI" panose="020B0604030504040204" pitchFamily="50" charset="-128"/>
            </a:endParaRPr>
          </a:p>
          <a:p>
            <a:pPr marL="181463" indent="-181463">
              <a:buFont typeface="Meiryo UI" panose="020B0604030504040204" pitchFamily="50" charset="-128"/>
              <a:buChar char="○"/>
            </a:pPr>
            <a:r>
              <a:rPr lang="ja-JP" altLang="en-US" sz="1089" kern="1100" spc="-45" dirty="0">
                <a:latin typeface="Meiryo UI" panose="020B0604030504040204" pitchFamily="50" charset="-128"/>
                <a:ea typeface="Meiryo UI" panose="020B0604030504040204" pitchFamily="50" charset="-128"/>
                <a:cs typeface="Meiryo UI" panose="020B0604030504040204" pitchFamily="50" charset="-128"/>
              </a:rPr>
              <a:t>　縦軸を</a:t>
            </a:r>
            <a:r>
              <a:rPr lang="en-US" altLang="ja-JP" sz="1089" kern="1100" spc="-4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89" kern="1100" spc="-45" dirty="0">
                <a:latin typeface="Meiryo UI" panose="020B0604030504040204" pitchFamily="50" charset="-128"/>
                <a:ea typeface="Meiryo UI" panose="020B0604030504040204" pitchFamily="50" charset="-128"/>
                <a:cs typeface="Meiryo UI" panose="020B0604030504040204" pitchFamily="50" charset="-128"/>
              </a:rPr>
              <a:t>Ｂ</a:t>
            </a:r>
            <a:r>
              <a:rPr lang="en-US" altLang="ja-JP" sz="1089" kern="1100" spc="-4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89" kern="1100" spc="-45" dirty="0">
                <a:latin typeface="Meiryo UI" panose="020B0604030504040204" pitchFamily="50" charset="-128"/>
                <a:ea typeface="Meiryo UI" panose="020B0604030504040204" pitchFamily="50" charset="-128"/>
                <a:cs typeface="Meiryo UI" panose="020B0604030504040204" pitchFamily="50" charset="-128"/>
              </a:rPr>
              <a:t>とし、個別ゴール回答率の中央値を分岐点に、重要度が高いゴールを上から分類</a:t>
            </a:r>
            <a:endParaRPr lang="en-US" altLang="ja-JP" sz="1089" kern="1100" spc="-4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24723" y="108395"/>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⑥</a:t>
            </a:r>
            <a:endParaRPr lang="ja-JP" altLang="en-US" sz="2400" dirty="0" smtClean="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88" name="直線コネクタ 87"/>
          <p:cNvCxnSpPr/>
          <p:nvPr/>
        </p:nvCxnSpPr>
        <p:spPr>
          <a:xfrm>
            <a:off x="0" y="657075"/>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6926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2168" y="540000"/>
            <a:ext cx="8902598" cy="620136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63293" tIns="163293" rIns="228610" rtlCol="0" anchor="t" anchorCtr="0"/>
          <a:lstStyle/>
          <a:p>
            <a:pPr marL="168502" indent="-168502">
              <a:lnSpc>
                <a:spcPts val="1633"/>
              </a:lnSpc>
              <a:spcBef>
                <a:spcPts val="544"/>
              </a:spcBef>
              <a:tabLst>
                <a:tab pos="168502" algn="l"/>
              </a:tabLst>
            </a:pPr>
            <a:endPar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324269" y="2814868"/>
            <a:ext cx="5450907" cy="3874720"/>
            <a:chOff x="826897" y="3365499"/>
            <a:chExt cx="4514803" cy="3154640"/>
          </a:xfrm>
        </p:grpSpPr>
        <p:sp>
          <p:nvSpPr>
            <p:cNvPr id="53" name="楕円 52"/>
            <p:cNvSpPr>
              <a:spLocks noChangeAspect="1"/>
            </p:cNvSpPr>
            <p:nvPr/>
          </p:nvSpPr>
          <p:spPr>
            <a:xfrm>
              <a:off x="826897" y="3658437"/>
              <a:ext cx="4514803" cy="2861702"/>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53"/>
            </a:p>
          </p:txBody>
        </p:sp>
        <p:sp>
          <p:nvSpPr>
            <p:cNvPr id="54" name="台形 53"/>
            <p:cNvSpPr>
              <a:spLocks noChangeAspect="1"/>
            </p:cNvSpPr>
            <p:nvPr/>
          </p:nvSpPr>
          <p:spPr>
            <a:xfrm rot="10800000">
              <a:off x="1152556" y="3918683"/>
              <a:ext cx="3985162" cy="1369887"/>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53"/>
            </a:p>
          </p:txBody>
        </p:sp>
        <p:sp>
          <p:nvSpPr>
            <p:cNvPr id="55" name="正方形/長方形 54"/>
            <p:cNvSpPr>
              <a:spLocks noChangeAspect="1"/>
            </p:cNvSpPr>
            <p:nvPr/>
          </p:nvSpPr>
          <p:spPr>
            <a:xfrm>
              <a:off x="1695538" y="3365499"/>
              <a:ext cx="2646924" cy="89850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53"/>
            </a:p>
          </p:txBody>
        </p:sp>
        <p:pic>
          <p:nvPicPr>
            <p:cNvPr id="56" name="図 55"/>
            <p:cNvPicPr preferRelativeResize="0">
              <a:picLocks noChangeAspect="1"/>
            </p:cNvPicPr>
            <p:nvPr/>
          </p:nvPicPr>
          <p:blipFill>
            <a:blip r:embed="rId3"/>
            <a:stretch>
              <a:fillRect/>
            </a:stretch>
          </p:blipFill>
          <p:spPr>
            <a:xfrm>
              <a:off x="2734512" y="3410536"/>
              <a:ext cx="653172" cy="653171"/>
            </a:xfrm>
            <a:prstGeom prst="rect">
              <a:avLst/>
            </a:prstGeom>
          </p:spPr>
        </p:pic>
        <p:sp>
          <p:nvSpPr>
            <p:cNvPr id="57" name="正方形/長方形 56"/>
            <p:cNvSpPr>
              <a:spLocks noChangeAspect="1"/>
            </p:cNvSpPr>
            <p:nvPr/>
          </p:nvSpPr>
          <p:spPr>
            <a:xfrm>
              <a:off x="1937263" y="3521800"/>
              <a:ext cx="1218479" cy="233397"/>
            </a:xfrm>
            <a:prstGeom prst="rect">
              <a:avLst/>
            </a:prstGeom>
          </p:spPr>
          <p:txBody>
            <a:bodyPr wrap="square">
              <a:spAutoFit/>
            </a:bodyPr>
            <a:lstStyle/>
            <a:p>
              <a:pPr>
                <a:lnSpc>
                  <a:spcPts val="1089"/>
                </a:lnSpc>
              </a:pPr>
              <a:r>
                <a:rPr lang="ja-JP" altLang="en-US" sz="1089" b="1" dirty="0">
                  <a:latin typeface="Meiryo UI" panose="020B0604030504040204" pitchFamily="50" charset="-128"/>
                  <a:ea typeface="Meiryo UI" panose="020B0604030504040204" pitchFamily="50" charset="-128"/>
                </a:rPr>
                <a:t>ゴール３</a:t>
              </a:r>
              <a:endParaRPr lang="ja-JP" altLang="en-US" sz="1089" dirty="0">
                <a:latin typeface="Meiryo UI" panose="020B0604030504040204" pitchFamily="50" charset="-128"/>
                <a:ea typeface="Meiryo UI" panose="020B0604030504040204" pitchFamily="50" charset="-128"/>
              </a:endParaRPr>
            </a:p>
          </p:txBody>
        </p:sp>
        <p:pic>
          <p:nvPicPr>
            <p:cNvPr id="58" name="図 57"/>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6215" y="5511606"/>
              <a:ext cx="653172" cy="653171"/>
            </a:xfrm>
            <a:prstGeom prst="rect">
              <a:avLst/>
            </a:prstGeom>
          </p:spPr>
        </p:pic>
        <p:pic>
          <p:nvPicPr>
            <p:cNvPr id="59" name="図 58"/>
            <p:cNvPicPr preferRelativeResize="0">
              <a:picLocks noChangeAspect="1"/>
            </p:cNvPicPr>
            <p:nvPr/>
          </p:nvPicPr>
          <p:blipFill>
            <a:blip r:embed="rId5"/>
            <a:stretch>
              <a:fillRect/>
            </a:stretch>
          </p:blipFill>
          <p:spPr>
            <a:xfrm>
              <a:off x="4366702" y="4376199"/>
              <a:ext cx="653172" cy="653171"/>
            </a:xfrm>
            <a:prstGeom prst="rect">
              <a:avLst/>
            </a:prstGeom>
          </p:spPr>
        </p:pic>
        <p:pic>
          <p:nvPicPr>
            <p:cNvPr id="60" name="図 59"/>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61796" y="4394761"/>
              <a:ext cx="653172" cy="653171"/>
            </a:xfrm>
            <a:prstGeom prst="rect">
              <a:avLst/>
            </a:prstGeom>
          </p:spPr>
        </p:pic>
        <p:pic>
          <p:nvPicPr>
            <p:cNvPr id="61" name="図 60"/>
            <p:cNvPicPr preferRelativeResize="0">
              <a:picLocks noChangeAspect="1"/>
            </p:cNvPicPr>
            <p:nvPr/>
          </p:nvPicPr>
          <p:blipFill>
            <a:blip r:embed="rId7"/>
            <a:stretch>
              <a:fillRect/>
            </a:stretch>
          </p:blipFill>
          <p:spPr>
            <a:xfrm>
              <a:off x="1755908" y="4387909"/>
              <a:ext cx="653172" cy="653171"/>
            </a:xfrm>
            <a:prstGeom prst="rect">
              <a:avLst/>
            </a:prstGeom>
          </p:spPr>
        </p:pic>
        <p:sp>
          <p:nvSpPr>
            <p:cNvPr id="62" name="正方形/長方形 61"/>
            <p:cNvSpPr>
              <a:spLocks noChangeAspect="1"/>
            </p:cNvSpPr>
            <p:nvPr/>
          </p:nvSpPr>
          <p:spPr>
            <a:xfrm>
              <a:off x="1152558" y="4445354"/>
              <a:ext cx="817535" cy="233397"/>
            </a:xfrm>
            <a:prstGeom prst="rect">
              <a:avLst/>
            </a:prstGeom>
          </p:spPr>
          <p:txBody>
            <a:bodyPr wrap="square">
              <a:spAutoFit/>
            </a:bodyPr>
            <a:lstStyle/>
            <a:p>
              <a:pPr>
                <a:lnSpc>
                  <a:spcPts val="1089"/>
                </a:lnSpc>
              </a:pPr>
              <a:r>
                <a:rPr lang="ja-JP" altLang="en-US" sz="1089" b="1" dirty="0">
                  <a:latin typeface="Meiryo UI" panose="020B0604030504040204" pitchFamily="50" charset="-128"/>
                  <a:ea typeface="Meiryo UI" panose="020B0604030504040204" pitchFamily="50" charset="-128"/>
                </a:rPr>
                <a:t>ゴール１</a:t>
              </a:r>
              <a:endParaRPr lang="ja-JP" altLang="en-US" sz="1089" dirty="0">
                <a:latin typeface="Meiryo UI" panose="020B0604030504040204" pitchFamily="50" charset="-128"/>
                <a:ea typeface="Meiryo UI" panose="020B0604030504040204" pitchFamily="50" charset="-128"/>
              </a:endParaRPr>
            </a:p>
          </p:txBody>
        </p:sp>
        <p:sp>
          <p:nvSpPr>
            <p:cNvPr id="63" name="正方形/長方形 62"/>
            <p:cNvSpPr>
              <a:spLocks noChangeAspect="1"/>
            </p:cNvSpPr>
            <p:nvPr/>
          </p:nvSpPr>
          <p:spPr>
            <a:xfrm>
              <a:off x="2368881" y="4449905"/>
              <a:ext cx="921642" cy="233397"/>
            </a:xfrm>
            <a:prstGeom prst="rect">
              <a:avLst/>
            </a:prstGeom>
          </p:spPr>
          <p:txBody>
            <a:bodyPr wrap="square">
              <a:spAutoFit/>
            </a:bodyPr>
            <a:lstStyle/>
            <a:p>
              <a:pPr>
                <a:lnSpc>
                  <a:spcPts val="1089"/>
                </a:lnSpc>
              </a:pPr>
              <a:r>
                <a:rPr lang="ja-JP" altLang="en-US" sz="1089" b="1" dirty="0">
                  <a:latin typeface="Meiryo UI" panose="020B0604030504040204" pitchFamily="50" charset="-128"/>
                  <a:ea typeface="Meiryo UI" panose="020B0604030504040204" pitchFamily="50" charset="-128"/>
                </a:rPr>
                <a:t>ゴール４</a:t>
              </a:r>
              <a:endParaRPr lang="ja-JP" altLang="en-US" sz="1089" dirty="0">
                <a:latin typeface="Meiryo UI" panose="020B0604030504040204" pitchFamily="50" charset="-128"/>
                <a:ea typeface="Meiryo UI" panose="020B0604030504040204" pitchFamily="50" charset="-128"/>
              </a:endParaRPr>
            </a:p>
          </p:txBody>
        </p:sp>
        <p:sp>
          <p:nvSpPr>
            <p:cNvPr id="64" name="正方形/長方形 63"/>
            <p:cNvSpPr>
              <a:spLocks noChangeAspect="1"/>
            </p:cNvSpPr>
            <p:nvPr/>
          </p:nvSpPr>
          <p:spPr>
            <a:xfrm>
              <a:off x="3659650" y="4430418"/>
              <a:ext cx="981654" cy="233397"/>
            </a:xfrm>
            <a:prstGeom prst="rect">
              <a:avLst/>
            </a:prstGeom>
          </p:spPr>
          <p:txBody>
            <a:bodyPr wrap="square">
              <a:spAutoFit/>
            </a:bodyPr>
            <a:lstStyle/>
            <a:p>
              <a:pPr>
                <a:lnSpc>
                  <a:spcPts val="1089"/>
                </a:lnSpc>
              </a:pPr>
              <a:r>
                <a:rPr lang="ja-JP" altLang="en-US" sz="1089" b="1" dirty="0">
                  <a:latin typeface="Meiryo UI" panose="020B0604030504040204" pitchFamily="50" charset="-128"/>
                  <a:ea typeface="Meiryo UI" panose="020B0604030504040204" pitchFamily="50" charset="-128"/>
                </a:rPr>
                <a:t>ゴール</a:t>
              </a:r>
              <a:r>
                <a:rPr lang="en-US" altLang="ja-JP" sz="1089" b="1" dirty="0">
                  <a:latin typeface="Meiryo UI" panose="020B0604030504040204" pitchFamily="50" charset="-128"/>
                  <a:ea typeface="Meiryo UI" panose="020B0604030504040204" pitchFamily="50" charset="-128"/>
                </a:rPr>
                <a:t>12</a:t>
              </a:r>
              <a:endParaRPr lang="ja-JP" altLang="en-US" sz="1089" dirty="0">
                <a:latin typeface="Meiryo UI" panose="020B0604030504040204" pitchFamily="50" charset="-128"/>
                <a:ea typeface="Meiryo UI" panose="020B0604030504040204" pitchFamily="50" charset="-128"/>
              </a:endParaRPr>
            </a:p>
          </p:txBody>
        </p:sp>
        <p:sp>
          <p:nvSpPr>
            <p:cNvPr id="65" name="テキスト ボックス 64"/>
            <p:cNvSpPr txBox="1">
              <a:spLocks noChangeAspect="1"/>
            </p:cNvSpPr>
            <p:nvPr/>
          </p:nvSpPr>
          <p:spPr>
            <a:xfrm>
              <a:off x="1307596" y="4670247"/>
              <a:ext cx="879340" cy="207749"/>
            </a:xfrm>
            <a:prstGeom prst="rect">
              <a:avLst/>
            </a:prstGeom>
            <a:noFill/>
          </p:spPr>
          <p:txBody>
            <a:bodyPr wrap="square" rtlCol="0">
              <a:spAutoFit/>
            </a:bodyPr>
            <a:lstStyle/>
            <a:p>
              <a:pPr>
                <a:lnSpc>
                  <a:spcPts val="907"/>
                </a:lnSpc>
              </a:pPr>
              <a:r>
                <a:rPr lang="ja-JP" altLang="en-US" sz="953" dirty="0">
                  <a:latin typeface="Meiryo UI" panose="020B0604030504040204" pitchFamily="50" charset="-128"/>
                  <a:ea typeface="Meiryo UI" panose="020B0604030504040204" pitchFamily="50" charset="-128"/>
                </a:rPr>
                <a:t>「貧困」</a:t>
              </a:r>
            </a:p>
          </p:txBody>
        </p:sp>
        <p:sp>
          <p:nvSpPr>
            <p:cNvPr id="66" name="テキスト ボックス 65"/>
            <p:cNvSpPr txBox="1">
              <a:spLocks noChangeAspect="1"/>
            </p:cNvSpPr>
            <p:nvPr/>
          </p:nvSpPr>
          <p:spPr>
            <a:xfrm>
              <a:off x="1937263" y="3735744"/>
              <a:ext cx="1096189" cy="207749"/>
            </a:xfrm>
            <a:prstGeom prst="rect">
              <a:avLst/>
            </a:prstGeom>
            <a:noFill/>
          </p:spPr>
          <p:txBody>
            <a:bodyPr wrap="square" rtlCol="0">
              <a:spAutoFit/>
            </a:bodyPr>
            <a:lstStyle/>
            <a:p>
              <a:pPr>
                <a:lnSpc>
                  <a:spcPts val="907"/>
                </a:lnSpc>
              </a:pPr>
              <a:r>
                <a:rPr lang="ja-JP" altLang="en-US" sz="953" dirty="0">
                  <a:latin typeface="Meiryo UI" panose="020B0604030504040204" pitchFamily="50" charset="-128"/>
                  <a:ea typeface="Meiryo UI" panose="020B0604030504040204" pitchFamily="50" charset="-128"/>
                </a:rPr>
                <a:t>「健康と福祉」</a:t>
              </a:r>
            </a:p>
          </p:txBody>
        </p:sp>
        <p:sp>
          <p:nvSpPr>
            <p:cNvPr id="67" name="正方形/長方形 66"/>
            <p:cNvSpPr>
              <a:spLocks noChangeAspect="1"/>
            </p:cNvSpPr>
            <p:nvPr/>
          </p:nvSpPr>
          <p:spPr>
            <a:xfrm>
              <a:off x="1916424" y="5662733"/>
              <a:ext cx="1032867" cy="233397"/>
            </a:xfrm>
            <a:prstGeom prst="rect">
              <a:avLst/>
            </a:prstGeom>
          </p:spPr>
          <p:txBody>
            <a:bodyPr wrap="square">
              <a:spAutoFit/>
            </a:bodyPr>
            <a:lstStyle/>
            <a:p>
              <a:pPr>
                <a:lnSpc>
                  <a:spcPts val="1089"/>
                </a:lnSpc>
              </a:pPr>
              <a:r>
                <a:rPr lang="ja-JP" altLang="en-US" sz="1089" b="1" dirty="0">
                  <a:latin typeface="Meiryo UI" panose="020B0604030504040204" pitchFamily="50" charset="-128"/>
                  <a:ea typeface="Meiryo UI" panose="020B0604030504040204" pitchFamily="50" charset="-128"/>
                </a:rPr>
                <a:t>ゴール</a:t>
              </a:r>
              <a:r>
                <a:rPr lang="en-US" altLang="ja-JP" sz="1089" b="1" dirty="0">
                  <a:latin typeface="Meiryo UI" panose="020B0604030504040204" pitchFamily="50" charset="-128"/>
                  <a:ea typeface="Meiryo UI" panose="020B0604030504040204" pitchFamily="50" charset="-128"/>
                </a:rPr>
                <a:t>11</a:t>
              </a:r>
              <a:endParaRPr lang="ja-JP" altLang="en-US" sz="1089" dirty="0">
                <a:latin typeface="Meiryo UI" panose="020B0604030504040204" pitchFamily="50" charset="-128"/>
                <a:ea typeface="Meiryo UI" panose="020B0604030504040204" pitchFamily="50" charset="-128"/>
              </a:endParaRPr>
            </a:p>
          </p:txBody>
        </p:sp>
        <p:sp>
          <p:nvSpPr>
            <p:cNvPr id="68" name="正方形/長方形 67"/>
            <p:cNvSpPr>
              <a:spLocks noChangeAspect="1"/>
            </p:cNvSpPr>
            <p:nvPr/>
          </p:nvSpPr>
          <p:spPr>
            <a:xfrm>
              <a:off x="1408981" y="4975701"/>
              <a:ext cx="3494161" cy="40685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30634" rtlCol="0" anchor="ctr" anchorCtr="0"/>
            <a:lstStyle/>
            <a:p>
              <a:pPr>
                <a:lnSpc>
                  <a:spcPts val="816"/>
                </a:lnSpc>
              </a:pPr>
              <a:r>
                <a:rPr lang="ja-JP" altLang="en-US"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（「ゴール３」と連関させながら、横断的に注力して取組む）</a:t>
              </a:r>
              <a:endParaRPr lang="en-US" altLang="ja-JP"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楕円 68"/>
            <p:cNvSpPr>
              <a:spLocks noChangeAspect="1"/>
            </p:cNvSpPr>
            <p:nvPr/>
          </p:nvSpPr>
          <p:spPr>
            <a:xfrm>
              <a:off x="3445072" y="3508817"/>
              <a:ext cx="788724" cy="430213"/>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lnSpc>
                  <a:spcPts val="1179"/>
                </a:lnSpc>
              </a:pPr>
              <a:r>
                <a:rPr lang="ja-JP" altLang="en-US" sz="1089" b="1" dirty="0">
                  <a:latin typeface="Meiryo UI" panose="020B0604030504040204" pitchFamily="50" charset="-128"/>
                  <a:ea typeface="Meiryo UI" panose="020B0604030504040204" pitchFamily="50" charset="-128"/>
                </a:rPr>
                <a:t>重点</a:t>
              </a:r>
              <a:endParaRPr lang="en-US" altLang="ja-JP" sz="1089" b="1" dirty="0">
                <a:latin typeface="Meiryo UI" panose="020B0604030504040204" pitchFamily="50" charset="-128"/>
                <a:ea typeface="Meiryo UI" panose="020B0604030504040204" pitchFamily="50" charset="-128"/>
              </a:endParaRPr>
            </a:p>
            <a:p>
              <a:pPr algn="ctr">
                <a:lnSpc>
                  <a:spcPts val="1179"/>
                </a:lnSpc>
              </a:pPr>
              <a:r>
                <a:rPr lang="ja-JP" altLang="en-US" sz="1089" b="1" dirty="0">
                  <a:latin typeface="Meiryo UI" panose="020B0604030504040204" pitchFamily="50" charset="-128"/>
                  <a:ea typeface="Meiryo UI" panose="020B0604030504040204" pitchFamily="50" charset="-128"/>
                </a:rPr>
                <a:t>ゴール</a:t>
              </a:r>
              <a:r>
                <a:rPr lang="en-US" altLang="ja-JP" sz="1089" b="1" dirty="0">
                  <a:latin typeface="Meiryo UI" panose="020B0604030504040204" pitchFamily="50" charset="-128"/>
                  <a:ea typeface="Meiryo UI" panose="020B0604030504040204" pitchFamily="50" charset="-128"/>
                </a:rPr>
                <a:t>Ⅰ</a:t>
              </a:r>
              <a:endParaRPr lang="ja-JP" altLang="en-US" sz="1089" b="1" dirty="0">
                <a:latin typeface="Meiryo UI" panose="020B0604030504040204" pitchFamily="50" charset="-128"/>
                <a:ea typeface="Meiryo UI" panose="020B0604030504040204" pitchFamily="50" charset="-128"/>
              </a:endParaRPr>
            </a:p>
          </p:txBody>
        </p:sp>
        <p:sp>
          <p:nvSpPr>
            <p:cNvPr id="70" name="正方形/長方形 69"/>
            <p:cNvSpPr>
              <a:spLocks noChangeAspect="1"/>
            </p:cNvSpPr>
            <p:nvPr/>
          </p:nvSpPr>
          <p:spPr>
            <a:xfrm>
              <a:off x="1365606" y="6204363"/>
              <a:ext cx="3537537" cy="31577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63293" tIns="0" rIns="65317" bIns="0" rtlCol="0" anchor="ctr" anchorCtr="0"/>
            <a:lstStyle/>
            <a:p>
              <a:pPr>
                <a:lnSpc>
                  <a:spcPts val="998"/>
                </a:lnSpc>
              </a:pPr>
              <a:r>
                <a:rPr lang="ja-JP" altLang="en-US"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多様な産業基盤や技術力などを包摂した大阪の都市力</a:t>
              </a:r>
              <a:endParaRPr lang="en-US" altLang="ja-JP"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98"/>
                </a:lnSpc>
              </a:pPr>
              <a:r>
                <a:rPr lang="ja-JP" altLang="en-US"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（強み）を活かし、上記ゴールをバランスよく押し上げていく</a:t>
              </a:r>
              <a:endParaRPr lang="en-US" altLang="ja-JP"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a:spLocks noChangeAspect="1"/>
            </p:cNvSpPr>
            <p:nvPr/>
          </p:nvSpPr>
          <p:spPr>
            <a:xfrm>
              <a:off x="2506560" y="4655900"/>
              <a:ext cx="919634" cy="207749"/>
            </a:xfrm>
            <a:prstGeom prst="rect">
              <a:avLst/>
            </a:prstGeom>
            <a:noFill/>
          </p:spPr>
          <p:txBody>
            <a:bodyPr wrap="square" rtlCol="0">
              <a:spAutoFit/>
            </a:bodyPr>
            <a:lstStyle/>
            <a:p>
              <a:pPr>
                <a:lnSpc>
                  <a:spcPts val="907"/>
                </a:lnSpc>
              </a:pPr>
              <a:r>
                <a:rPr lang="ja-JP" altLang="en-US" sz="953" dirty="0">
                  <a:latin typeface="Meiryo UI" panose="020B0604030504040204" pitchFamily="50" charset="-128"/>
                  <a:ea typeface="Meiryo UI" panose="020B0604030504040204" pitchFamily="50" charset="-128"/>
                </a:rPr>
                <a:t>「教育」</a:t>
              </a:r>
            </a:p>
          </p:txBody>
        </p:sp>
        <p:sp>
          <p:nvSpPr>
            <p:cNvPr id="72" name="大かっこ 71"/>
            <p:cNvSpPr>
              <a:spLocks noChangeAspect="1"/>
            </p:cNvSpPr>
            <p:nvPr/>
          </p:nvSpPr>
          <p:spPr>
            <a:xfrm>
              <a:off x="3627027" y="4624345"/>
              <a:ext cx="742419" cy="271979"/>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lnSpc>
                  <a:spcPts val="998"/>
                </a:lnSpc>
              </a:pPr>
              <a:r>
                <a:rPr lang="ja-JP" altLang="en-US" sz="953" dirty="0">
                  <a:latin typeface="Meiryo UI" panose="020B0604030504040204" pitchFamily="50" charset="-128"/>
                  <a:ea typeface="Meiryo UI" panose="020B0604030504040204" pitchFamily="50" charset="-128"/>
                </a:rPr>
                <a:t>「持続可能な生産と消費」</a:t>
              </a:r>
            </a:p>
          </p:txBody>
        </p:sp>
        <p:sp>
          <p:nvSpPr>
            <p:cNvPr id="73" name="大かっこ 72"/>
            <p:cNvSpPr>
              <a:spLocks noChangeAspect="1"/>
            </p:cNvSpPr>
            <p:nvPr/>
          </p:nvSpPr>
          <p:spPr>
            <a:xfrm>
              <a:off x="1784622" y="5903502"/>
              <a:ext cx="982486" cy="1698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ja-JP" altLang="en-US" sz="953" dirty="0">
                  <a:latin typeface="Meiryo UI" panose="020B0604030504040204" pitchFamily="50" charset="-128"/>
                  <a:ea typeface="Meiryo UI" panose="020B0604030504040204" pitchFamily="50" charset="-128"/>
                </a:rPr>
                <a:t>「持続可能都市」</a:t>
              </a:r>
            </a:p>
          </p:txBody>
        </p:sp>
        <p:sp>
          <p:nvSpPr>
            <p:cNvPr id="74" name="楕円 73"/>
            <p:cNvSpPr>
              <a:spLocks noChangeAspect="1"/>
            </p:cNvSpPr>
            <p:nvPr/>
          </p:nvSpPr>
          <p:spPr>
            <a:xfrm>
              <a:off x="3463643" y="5623564"/>
              <a:ext cx="788724" cy="430213"/>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lnSpc>
                  <a:spcPts val="1179"/>
                </a:lnSpc>
              </a:pPr>
              <a:r>
                <a:rPr lang="ja-JP" altLang="en-US" sz="1089" b="1" dirty="0">
                  <a:latin typeface="Meiryo UI" panose="020B0604030504040204" pitchFamily="50" charset="-128"/>
                  <a:ea typeface="Meiryo UI" panose="020B0604030504040204" pitchFamily="50" charset="-128"/>
                </a:rPr>
                <a:t>重点</a:t>
              </a:r>
              <a:endParaRPr lang="en-US" altLang="ja-JP" sz="1089" b="1" dirty="0">
                <a:latin typeface="Meiryo UI" panose="020B0604030504040204" pitchFamily="50" charset="-128"/>
                <a:ea typeface="Meiryo UI" panose="020B0604030504040204" pitchFamily="50" charset="-128"/>
              </a:endParaRPr>
            </a:p>
            <a:p>
              <a:pPr algn="ctr">
                <a:lnSpc>
                  <a:spcPts val="1179"/>
                </a:lnSpc>
              </a:pPr>
              <a:r>
                <a:rPr lang="ja-JP" altLang="en-US" sz="1089" b="1" dirty="0">
                  <a:latin typeface="Meiryo UI" panose="020B0604030504040204" pitchFamily="50" charset="-128"/>
                  <a:ea typeface="Meiryo UI" panose="020B0604030504040204" pitchFamily="50" charset="-128"/>
                </a:rPr>
                <a:t>ゴール</a:t>
              </a:r>
              <a:r>
                <a:rPr lang="en-US" altLang="ja-JP" sz="1089" b="1" dirty="0">
                  <a:latin typeface="Meiryo UI" panose="020B0604030504040204" pitchFamily="50" charset="-128"/>
                  <a:ea typeface="Meiryo UI" panose="020B0604030504040204" pitchFamily="50" charset="-128"/>
                </a:rPr>
                <a:t>Ⅱ</a:t>
              </a:r>
              <a:endParaRPr lang="ja-JP" altLang="en-US" sz="1089" b="1" dirty="0">
                <a:latin typeface="Meiryo UI" panose="020B0604030504040204" pitchFamily="50" charset="-128"/>
                <a:ea typeface="Meiryo UI" panose="020B0604030504040204" pitchFamily="50" charset="-128"/>
              </a:endParaRPr>
            </a:p>
          </p:txBody>
        </p:sp>
        <p:sp>
          <p:nvSpPr>
            <p:cNvPr id="75" name="正方形/長方形 74"/>
            <p:cNvSpPr>
              <a:spLocks noChangeAspect="1"/>
            </p:cNvSpPr>
            <p:nvPr/>
          </p:nvSpPr>
          <p:spPr>
            <a:xfrm>
              <a:off x="1889057" y="4000794"/>
              <a:ext cx="2908930" cy="40685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30634" rtlCol="0" anchor="ctr" anchorCtr="0"/>
            <a:lstStyle/>
            <a:p>
              <a:pPr>
                <a:lnSpc>
                  <a:spcPts val="816"/>
                </a:lnSpc>
              </a:pPr>
              <a:r>
                <a:rPr lang="ja-JP" altLang="en-US"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（万博のテーマである“いのち”や暮らし）</a:t>
              </a:r>
              <a:endParaRPr lang="en-US" altLang="ja-JP" sz="95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大かっこ 75"/>
            <p:cNvSpPr>
              <a:spLocks noChangeAspect="1"/>
            </p:cNvSpPr>
            <p:nvPr/>
          </p:nvSpPr>
          <p:spPr>
            <a:xfrm>
              <a:off x="1362636" y="6214157"/>
              <a:ext cx="3540506" cy="305982"/>
            </a:xfrm>
            <a:prstGeom prst="bracketPair">
              <a:avLst>
                <a:gd name="adj" fmla="val 3530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953"/>
            </a:p>
          </p:txBody>
        </p:sp>
      </p:grpSp>
      <p:sp>
        <p:nvSpPr>
          <p:cNvPr id="51" name="正方形/長方形 50"/>
          <p:cNvSpPr/>
          <p:nvPr/>
        </p:nvSpPr>
        <p:spPr>
          <a:xfrm>
            <a:off x="524471" y="557481"/>
            <a:ext cx="8666648" cy="258502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63293" tIns="163293" rIns="228610" rtlCol="0" anchor="t" anchorCtr="0"/>
          <a:lstStyle/>
          <a:p>
            <a:pPr marL="168502" indent="-168502">
              <a:lnSpc>
                <a:spcPts val="1633"/>
              </a:lnSpc>
              <a:spcBef>
                <a:spcPts val="272"/>
              </a:spcBef>
              <a:tabLst>
                <a:tab pos="168502" algn="l"/>
              </a:tabLst>
            </a:pP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ゴール全体を俯瞰して取組みを進める中で、国際評価と国内評価からみた「</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ゴールの到達点」や、「府の政策との整合性」、さらに、「地域のポテンシャル」や「府民、若者、企業が大阪で</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社会を実現するために重要と考えるゴール」を総合的に勘案し、重点ゴールを整理</a:t>
            </a:r>
            <a:endPar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8502" indent="-168502">
              <a:lnSpc>
                <a:spcPts val="1633"/>
              </a:lnSpc>
              <a:spcBef>
                <a:spcPts val="272"/>
              </a:spcBef>
              <a:tabLst>
                <a:tab pos="168502" algn="l"/>
              </a:tabLst>
            </a:pP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のテーマと関連が深く、府民等の関心が高い</a:t>
            </a:r>
            <a:r>
              <a:rPr lang="en-US" altLang="ja-JP"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「健康と福祉」を重点ゴール</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に位置づけ、次いで府民等の関心が高い</a:t>
            </a:r>
            <a:r>
              <a:rPr lang="en-US" altLang="ja-JP"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「貧困」及び</a:t>
            </a:r>
            <a:r>
              <a:rPr lang="en-US" altLang="ja-JP"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大阪サミットのレガシーを未来に活かすことができる</a:t>
            </a:r>
            <a:r>
              <a:rPr lang="en-US" altLang="ja-JP"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「持続可能な生産と消費」</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を、重点ゴールと連関させながら、横断的に注力して取組むゴールとする。</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府民のウェルビーイングを示すゴール</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68502" indent="-168502">
              <a:lnSpc>
                <a:spcPts val="1633"/>
              </a:lnSpc>
              <a:spcBef>
                <a:spcPts val="272"/>
              </a:spcBef>
              <a:tabLst>
                <a:tab pos="168502" algn="l"/>
              </a:tabLst>
            </a:pP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さらに、これらのゴールを最もバランスよく押し上げることができ、かつ、</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大阪の強み（都市力）</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を活かすという視点で、府民等の関心が高く、産業基盤をはじめ大阪のポテンシャルを包摂して取組むことができる</a:t>
            </a:r>
            <a:r>
              <a:rPr lang="en-US" altLang="ja-JP"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もう一方の重点ゴール</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に位置付ける。</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大阪府域のウェルビーイングを示すゴール</a:t>
            </a:r>
            <a:r>
              <a:rPr lang="en-US" altLang="ja-JP"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4723" y="108395"/>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⑦</a:t>
            </a:r>
            <a:endParaRPr lang="ja-JP" altLang="en-US" sz="2400" dirty="0" smtClean="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0" y="657075"/>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04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304114" y="1439711"/>
            <a:ext cx="9103613" cy="2307811"/>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spc="-150" dirty="0" smtClean="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ビジョン」の策定にあたり、大阪府の現状把握に向け確立した「自己分析モデル」が</a:t>
            </a:r>
            <a:endParaRPr lang="en-US" altLang="ja-JP" sz="2400" spc="-150" dirty="0" smtClean="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　　他の自治体にとっても汎用性がある点が評価され、令和元年</a:t>
            </a:r>
            <a:r>
              <a:rPr lang="en-US" altLang="ja-JP" sz="2400" spc="-15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月　第３回「ジャパン</a:t>
            </a:r>
            <a:r>
              <a:rPr lang="en-US" altLang="ja-JP" sz="2400" spc="-1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アワード」</a:t>
            </a:r>
            <a:r>
              <a:rPr lang="en-US" altLang="ja-JP" sz="2400" spc="-1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推進副本部長（内閣官房長賞）を受賞。</a:t>
            </a:r>
            <a:endParaRPr lang="en-US" altLang="ja-JP" sz="240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87" y="-392"/>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２．</a:t>
            </a:r>
            <a:r>
              <a:rPr lang="en-US" altLang="ja-JP" sz="2400" dirty="0" smtClean="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⑧</a:t>
            </a:r>
          </a:p>
          <a:p>
            <a:endParaRPr lang="ja-JP" altLang="en-US" sz="2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7915"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43931" y="678812"/>
            <a:ext cx="9948343" cy="4605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r>
              <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推進副本</a:t>
            </a:r>
            <a:r>
              <a:rPr lang="ja-JP" altLang="en-US" sz="2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部長の受賞</a:t>
            </a:r>
            <a:endPar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04114" y="4365104"/>
            <a:ext cx="9297771" cy="1877437"/>
          </a:xfrm>
          <a:prstGeom prst="rect">
            <a:avLst/>
          </a:prstGeom>
          <a:ln w="9525">
            <a:prstDash val="dashDot"/>
          </a:ln>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spc="-150" dirty="0" smtClean="0">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2000" spc="-1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spc="-150" dirty="0" smtClean="0">
                <a:latin typeface="Meiryo UI" panose="020B0604030504040204" pitchFamily="50" charset="-128"/>
                <a:ea typeface="Meiryo UI" panose="020B0604030504040204" pitchFamily="50" charset="-128"/>
                <a:cs typeface="Meiryo UI" panose="020B0604030504040204" pitchFamily="50" charset="-128"/>
              </a:rPr>
              <a:t>アワード</a:t>
            </a:r>
            <a:r>
              <a:rPr lang="en-US" altLang="ja-JP" sz="2000" spc="-1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pc="-1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達成に資する優れた取組を行っている企業・団体等を、</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推進本部として表彰するもので、</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NGO</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pc="-1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有識者、民間セクター、国際機関等の広範な関係者が集まる</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推進円卓会議構成員から成る選考委員会の意見を踏まえて決定されます。</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478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2080093"/>
              </p:ext>
            </p:extLst>
          </p:nvPr>
        </p:nvGraphicFramePr>
        <p:xfrm>
          <a:off x="5169024" y="1556588"/>
          <a:ext cx="4500000" cy="4968756"/>
        </p:xfrm>
        <a:graphic>
          <a:graphicData uri="http://schemas.openxmlformats.org/drawingml/2006/table">
            <a:tbl>
              <a:tblPr>
                <a:tableStyleId>{3C2FFA5D-87B4-456A-9821-1D502468CF0F}</a:tableStyleId>
              </a:tblPr>
              <a:tblGrid>
                <a:gridCol w="540000">
                  <a:extLst>
                    <a:ext uri="{9D8B030D-6E8A-4147-A177-3AD203B41FA5}">
                      <a16:colId xmlns:a16="http://schemas.microsoft.com/office/drawing/2014/main" val="2084430357"/>
                    </a:ext>
                  </a:extLst>
                </a:gridCol>
                <a:gridCol w="3960000">
                  <a:extLst>
                    <a:ext uri="{9D8B030D-6E8A-4147-A177-3AD203B41FA5}">
                      <a16:colId xmlns:a16="http://schemas.microsoft.com/office/drawing/2014/main" val="583838804"/>
                    </a:ext>
                  </a:extLst>
                </a:gridCol>
              </a:tblGrid>
              <a:tr h="120692">
                <a:tc>
                  <a:txBody>
                    <a:bodyPr/>
                    <a:lstStyle/>
                    <a:p>
                      <a:pPr algn="ctr"/>
                      <a:endParaRPr lang="ja-JP" altLang="en-US" sz="1100" dirty="0">
                        <a:latin typeface="+mn-ea"/>
                        <a:ea typeface="+mn-ea"/>
                      </a:endParaRPr>
                    </a:p>
                  </a:txBody>
                  <a:tcPr marL="30173" marR="30173" marT="15087" marB="15087" anchor="ctr"/>
                </a:tc>
                <a:tc>
                  <a:txBody>
                    <a:bodyPr/>
                    <a:lstStyle/>
                    <a:p>
                      <a:pPr algn="ctr"/>
                      <a:r>
                        <a:rPr lang="ja-JP" altLang="en-US" sz="1100" dirty="0">
                          <a:latin typeface="+mn-ea"/>
                          <a:ea typeface="+mn-ea"/>
                        </a:rPr>
                        <a:t>ターゲット</a:t>
                      </a:r>
                    </a:p>
                  </a:txBody>
                  <a:tcPr marL="30173" marR="30173" marT="15087" marB="15087" anchor="ctr"/>
                </a:tc>
                <a:extLst>
                  <a:ext uri="{0D108BD9-81ED-4DB2-BD59-A6C34878D82A}">
                    <a16:rowId xmlns:a16="http://schemas.microsoft.com/office/drawing/2014/main" val="675116002"/>
                  </a:ext>
                </a:extLst>
              </a:tr>
              <a:tr h="392250">
                <a:tc>
                  <a:txBody>
                    <a:bodyPr/>
                    <a:lstStyle/>
                    <a:p>
                      <a:pPr algn="ctr"/>
                      <a:r>
                        <a:rPr lang="en-US" altLang="ja-JP" sz="1100" dirty="0">
                          <a:latin typeface="+mn-ea"/>
                          <a:ea typeface="+mn-ea"/>
                        </a:rPr>
                        <a:t>12.1</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開発途上国の開発状況や能力を勘案しつつ、持続可能な消費と生産に関する</a:t>
                      </a:r>
                      <a:r>
                        <a:rPr lang="en-US" altLang="ja-JP" sz="1000" b="0" i="0" u="none" strike="noStrike" baseline="0" dirty="0" smtClean="0">
                          <a:solidFill>
                            <a:srgbClr val="000000"/>
                          </a:solidFill>
                          <a:latin typeface="+mn-ea"/>
                          <a:ea typeface="+mn-ea"/>
                        </a:rPr>
                        <a:t>10</a:t>
                      </a:r>
                      <a:r>
                        <a:rPr lang="ja-JP" altLang="en-US" sz="1000" b="0" i="0" u="none" strike="noStrike" baseline="0" dirty="0" smtClean="0">
                          <a:solidFill>
                            <a:srgbClr val="000000"/>
                          </a:solidFill>
                          <a:latin typeface="+mn-ea"/>
                          <a:ea typeface="+mn-ea"/>
                        </a:rPr>
                        <a:t>年計画枠組み（</a:t>
                      </a:r>
                      <a:r>
                        <a:rPr lang="en-US" altLang="ja-JP" sz="1000" b="0" i="0" u="none" strike="noStrike" baseline="0" dirty="0" smtClean="0">
                          <a:solidFill>
                            <a:srgbClr val="000000"/>
                          </a:solidFill>
                          <a:latin typeface="+mn-ea"/>
                          <a:ea typeface="+mn-ea"/>
                        </a:rPr>
                        <a:t>10YFP</a:t>
                      </a:r>
                      <a:r>
                        <a:rPr lang="ja-JP" altLang="en-US" sz="1000" b="0" i="0" u="none" strike="noStrike" baseline="0" dirty="0" smtClean="0">
                          <a:solidFill>
                            <a:srgbClr val="000000"/>
                          </a:solidFill>
                          <a:latin typeface="+mn-ea"/>
                          <a:ea typeface="+mn-ea"/>
                        </a:rPr>
                        <a:t>）を実施し、先進国主導の下、すべての国々が対策を講じる。</a:t>
                      </a:r>
                      <a:endParaRPr lang="en-US" altLang="ja-JP" sz="1000" dirty="0" smtClean="0">
                        <a:latin typeface="+mn-ea"/>
                        <a:ea typeface="+mn-ea"/>
                      </a:endParaRPr>
                    </a:p>
                  </a:txBody>
                  <a:tcPr marL="30173" marR="30173" marT="15087" marB="15087" anchor="ctr"/>
                </a:tc>
                <a:extLst>
                  <a:ext uri="{0D108BD9-81ED-4DB2-BD59-A6C34878D82A}">
                    <a16:rowId xmlns:a16="http://schemas.microsoft.com/office/drawing/2014/main" val="2170835451"/>
                  </a:ext>
                </a:extLst>
              </a:tr>
              <a:tr h="211212">
                <a:tc>
                  <a:txBody>
                    <a:bodyPr/>
                    <a:lstStyle/>
                    <a:p>
                      <a:pPr algn="ctr"/>
                      <a:r>
                        <a:rPr lang="en-US" altLang="ja-JP" sz="1100" dirty="0">
                          <a:latin typeface="+mn-ea"/>
                          <a:ea typeface="+mn-ea"/>
                        </a:rPr>
                        <a:t>12.2</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a:t>
                      </a:r>
                      <a:r>
                        <a:rPr lang="ja-JP" altLang="en-US" sz="1000" b="1" i="0" u="none" strike="noStrike" baseline="0" dirty="0" smtClean="0">
                          <a:solidFill>
                            <a:srgbClr val="FF0000"/>
                          </a:solidFill>
                          <a:latin typeface="+mn-ea"/>
                          <a:ea typeface="+mn-ea"/>
                        </a:rPr>
                        <a:t>天然資源の持続可能な管理及び効率的な利用</a:t>
                      </a:r>
                      <a:r>
                        <a:rPr lang="ja-JP" altLang="en-US" sz="1000" b="0" i="0" u="none" strike="noStrike" baseline="0" dirty="0" smtClean="0">
                          <a:solidFill>
                            <a:srgbClr val="000000"/>
                          </a:solidFill>
                          <a:latin typeface="+mn-ea"/>
                          <a:ea typeface="+mn-ea"/>
                        </a:rPr>
                        <a:t>を達成する。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1259724180"/>
                  </a:ext>
                </a:extLst>
              </a:tr>
              <a:tr h="392250">
                <a:tc>
                  <a:txBody>
                    <a:bodyPr/>
                    <a:lstStyle/>
                    <a:p>
                      <a:pPr algn="ctr"/>
                      <a:r>
                        <a:rPr lang="en-US" altLang="ja-JP" sz="1100" dirty="0">
                          <a:latin typeface="+mn-ea"/>
                          <a:ea typeface="+mn-ea"/>
                        </a:rPr>
                        <a:t>12.3</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年までに小売・消費レベルにおける世界全体の一人当たりの</a:t>
                      </a:r>
                      <a:r>
                        <a:rPr lang="ja-JP" altLang="en-US" sz="1000" b="1" i="0" u="none" strike="noStrike" baseline="0" dirty="0" smtClean="0">
                          <a:solidFill>
                            <a:srgbClr val="FF0000"/>
                          </a:solidFill>
                          <a:latin typeface="+mn-ea"/>
                          <a:ea typeface="+mn-ea"/>
                        </a:rPr>
                        <a:t>食料の廃棄を半減させ、収穫後損失などの生産・サプライチェーンにおける食料の損失を減少</a:t>
                      </a:r>
                      <a:r>
                        <a:rPr lang="ja-JP" altLang="en-US" sz="1000" b="0" i="0" u="none" strike="noStrike" baseline="0" dirty="0" smtClean="0">
                          <a:solidFill>
                            <a:srgbClr val="000000"/>
                          </a:solidFill>
                          <a:latin typeface="+mn-ea"/>
                          <a:ea typeface="+mn-ea"/>
                        </a:rPr>
                        <a:t>させる。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997430158"/>
                  </a:ext>
                </a:extLst>
              </a:tr>
              <a:tr h="573289">
                <a:tc>
                  <a:txBody>
                    <a:bodyPr/>
                    <a:lstStyle/>
                    <a:p>
                      <a:pPr algn="ctr"/>
                      <a:r>
                        <a:rPr lang="en-US" altLang="ja-JP" sz="1100">
                          <a:latin typeface="+mn-ea"/>
                          <a:ea typeface="+mn-ea"/>
                        </a:rPr>
                        <a:t>12.4</a:t>
                      </a:r>
                    </a:p>
                  </a:txBody>
                  <a:tcPr marL="30173" marR="30173" marT="15087" marB="15087" anchor="ctr"/>
                </a:tc>
                <a:tc>
                  <a:txBody>
                    <a:bodyPr/>
                    <a:lstStyle/>
                    <a:p>
                      <a:r>
                        <a:rPr lang="en-US" altLang="ja-JP" sz="1000" b="0" i="0" u="none" strike="noStrike" baseline="0" dirty="0" smtClean="0">
                          <a:solidFill>
                            <a:schemeClr val="tx1"/>
                          </a:solidFill>
                          <a:latin typeface="+mn-ea"/>
                          <a:ea typeface="+mn-ea"/>
                        </a:rPr>
                        <a:t>2020</a:t>
                      </a:r>
                      <a:r>
                        <a:rPr lang="ja-JP" altLang="en-US" sz="1000" b="0" i="0" u="none" strike="noStrike" baseline="0" dirty="0" smtClean="0">
                          <a:solidFill>
                            <a:schemeClr val="tx1"/>
                          </a:solidFill>
                          <a:latin typeface="+mn-ea"/>
                          <a:ea typeface="+mn-ea"/>
                        </a:rPr>
                        <a:t>年までに、合意された国際的な枠組みに従い、製品ライフサイクルを通じ、環境上適正な化学物資や</a:t>
                      </a:r>
                      <a:r>
                        <a:rPr lang="ja-JP" altLang="en-US" sz="1000" b="1" i="0" u="none" strike="noStrike" baseline="0" dirty="0" smtClean="0">
                          <a:solidFill>
                            <a:srgbClr val="FF0000"/>
                          </a:solidFill>
                          <a:latin typeface="+mn-ea"/>
                          <a:ea typeface="+mn-ea"/>
                        </a:rPr>
                        <a:t>すべての廃棄物の管理を実現し、人の健康や環境への悪影響を最小化</a:t>
                      </a:r>
                      <a:r>
                        <a:rPr lang="ja-JP" altLang="en-US" sz="1000" b="0" i="0" u="none" strike="noStrike" baseline="0" dirty="0" smtClean="0">
                          <a:solidFill>
                            <a:schemeClr val="tx1"/>
                          </a:solidFill>
                          <a:latin typeface="+mn-ea"/>
                          <a:ea typeface="+mn-ea"/>
                        </a:rPr>
                        <a:t>するため、化学物質や廃棄物の大気、水、土壌への放出を大幅に削減する。</a:t>
                      </a:r>
                      <a:endParaRPr lang="ja-JP" altLang="en-US" sz="1000" dirty="0">
                        <a:solidFill>
                          <a:schemeClr val="tx1"/>
                        </a:solidFill>
                        <a:latin typeface="+mn-ea"/>
                        <a:ea typeface="+mn-ea"/>
                      </a:endParaRPr>
                    </a:p>
                  </a:txBody>
                  <a:tcPr marL="30173" marR="30173" marT="15087" marB="15087" anchor="ctr"/>
                </a:tc>
                <a:extLst>
                  <a:ext uri="{0D108BD9-81ED-4DB2-BD59-A6C34878D82A}">
                    <a16:rowId xmlns:a16="http://schemas.microsoft.com/office/drawing/2014/main" val="1961574104"/>
                  </a:ext>
                </a:extLst>
              </a:tr>
              <a:tr h="301731">
                <a:tc>
                  <a:txBody>
                    <a:bodyPr/>
                    <a:lstStyle/>
                    <a:p>
                      <a:pPr algn="ctr"/>
                      <a:r>
                        <a:rPr lang="en-US" altLang="ja-JP" sz="1100" dirty="0">
                          <a:latin typeface="+mn-ea"/>
                          <a:ea typeface="+mn-ea"/>
                        </a:rPr>
                        <a:t>12.5</a:t>
                      </a:r>
                    </a:p>
                  </a:txBody>
                  <a:tcPr marL="30173" marR="30173" marT="15087" marB="15087"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a:t>
                      </a:r>
                      <a:r>
                        <a:rPr lang="ja-JP" altLang="en-US" sz="1000" b="1" i="0" u="none" strike="noStrike" baseline="0" dirty="0" smtClean="0">
                          <a:solidFill>
                            <a:srgbClr val="FF0000"/>
                          </a:solidFill>
                          <a:latin typeface="+mn-ea"/>
                          <a:ea typeface="+mn-ea"/>
                        </a:rPr>
                        <a:t>廃棄物の発生防止、削減、再生利用及び再利用により、廃棄物の発生を大幅に削減</a:t>
                      </a:r>
                      <a:r>
                        <a:rPr lang="ja-JP" altLang="en-US" sz="1000" b="0" i="0" u="none" strike="noStrike" baseline="0" dirty="0" smtClean="0">
                          <a:solidFill>
                            <a:schemeClr val="tx1"/>
                          </a:solidFill>
                          <a:latin typeface="+mn-ea"/>
                          <a:ea typeface="+mn-ea"/>
                        </a:rPr>
                        <a:t>する。</a:t>
                      </a:r>
                      <a:endParaRPr lang="ja-JP" altLang="en-US" sz="1000" dirty="0">
                        <a:solidFill>
                          <a:schemeClr val="tx1"/>
                        </a:solidFill>
                        <a:latin typeface="+mn-ea"/>
                        <a:ea typeface="+mn-ea"/>
                      </a:endParaRPr>
                    </a:p>
                  </a:txBody>
                  <a:tcPr marL="30173" marR="30173" marT="15087" marB="15087" anchor="ctr"/>
                </a:tc>
                <a:extLst>
                  <a:ext uri="{0D108BD9-81ED-4DB2-BD59-A6C34878D82A}">
                    <a16:rowId xmlns:a16="http://schemas.microsoft.com/office/drawing/2014/main" val="607587224"/>
                  </a:ext>
                </a:extLst>
              </a:tr>
              <a:tr h="392250">
                <a:tc>
                  <a:txBody>
                    <a:bodyPr/>
                    <a:lstStyle/>
                    <a:p>
                      <a:pPr algn="ctr"/>
                      <a:r>
                        <a:rPr lang="en-US" altLang="ja-JP" sz="1100" dirty="0">
                          <a:latin typeface="+mn-ea"/>
                          <a:ea typeface="+mn-ea"/>
                        </a:rPr>
                        <a:t>12.6</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特に大企業や多国籍企業などの企業に対し、持続可能な取り組みを導入し、持続可能性に関する情報を定期報告に盛り込むよう奨励する。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065777"/>
                  </a:ext>
                </a:extLst>
              </a:tr>
              <a:tr h="211212">
                <a:tc>
                  <a:txBody>
                    <a:bodyPr/>
                    <a:lstStyle/>
                    <a:p>
                      <a:pPr algn="ctr"/>
                      <a:r>
                        <a:rPr lang="en-US" altLang="ja-JP" sz="1100">
                          <a:latin typeface="+mn-ea"/>
                          <a:ea typeface="+mn-ea"/>
                        </a:rPr>
                        <a:t>12.7</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国内の政策や優先事項に従って持続可能な公共調達の慣行を促進する。</a:t>
                      </a:r>
                    </a:p>
                  </a:txBody>
                  <a:tcPr marL="30173" marR="30173" marT="15087" marB="15087" anchor="ctr"/>
                </a:tc>
                <a:extLst>
                  <a:ext uri="{0D108BD9-81ED-4DB2-BD59-A6C34878D82A}">
                    <a16:rowId xmlns:a16="http://schemas.microsoft.com/office/drawing/2014/main" val="2966615163"/>
                  </a:ext>
                </a:extLst>
              </a:tr>
              <a:tr h="301731">
                <a:tc>
                  <a:txBody>
                    <a:bodyPr/>
                    <a:lstStyle/>
                    <a:p>
                      <a:pPr algn="ctr"/>
                      <a:r>
                        <a:rPr lang="en-US" altLang="ja-JP" sz="1100" dirty="0">
                          <a:latin typeface="+mn-ea"/>
                          <a:ea typeface="+mn-ea"/>
                        </a:rPr>
                        <a:t>12.8</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年までに、人々があらゆる場所において、持続可能な開発及び自然と調和したライフスタイルに関する情報と意識を持つようにする。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41644372"/>
                  </a:ext>
                </a:extLst>
              </a:tr>
              <a:tr h="301731">
                <a:tc>
                  <a:txBody>
                    <a:bodyPr/>
                    <a:lstStyle/>
                    <a:p>
                      <a:pPr algn="ctr"/>
                      <a:r>
                        <a:rPr lang="en-US" sz="1100" dirty="0">
                          <a:latin typeface="+mn-ea"/>
                          <a:ea typeface="+mn-ea"/>
                        </a:rPr>
                        <a:t>12.a</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開発途上国に対し、より持続可能な消費・生産形態の促進のための科学的・技術的能力の強化を支援する。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4211575682"/>
                  </a:ext>
                </a:extLst>
              </a:tr>
              <a:tr h="392250">
                <a:tc>
                  <a:txBody>
                    <a:bodyPr/>
                    <a:lstStyle/>
                    <a:p>
                      <a:pPr algn="ctr"/>
                      <a:r>
                        <a:rPr lang="en-US" sz="1100" dirty="0">
                          <a:latin typeface="+mn-ea"/>
                          <a:ea typeface="+mn-ea"/>
                        </a:rPr>
                        <a:t>12.b</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雇用創出、地方の文化振興・産品販促につながる持続可能な観光業に対して持続可能な開発がもたらす影響を測定する手法を開発・導入する。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53799441"/>
                  </a:ext>
                </a:extLst>
              </a:tr>
              <a:tr h="935366">
                <a:tc>
                  <a:txBody>
                    <a:bodyPr/>
                    <a:lstStyle/>
                    <a:p>
                      <a:pPr algn="ctr"/>
                      <a:r>
                        <a:rPr lang="en-US" sz="1100" dirty="0">
                          <a:latin typeface="+mn-ea"/>
                          <a:ea typeface="+mn-ea"/>
                        </a:rPr>
                        <a:t>12.c</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89272981"/>
                  </a:ext>
                </a:extLst>
              </a:tr>
            </a:tbl>
          </a:graphicData>
        </a:graphic>
      </p:graphicFrame>
      <p:sp>
        <p:nvSpPr>
          <p:cNvPr id="8" name="正方形/長方形 7"/>
          <p:cNvSpPr/>
          <p:nvPr/>
        </p:nvSpPr>
        <p:spPr>
          <a:xfrm>
            <a:off x="81984" y="620688"/>
            <a:ext cx="4736976" cy="1200329"/>
          </a:xfrm>
          <a:prstGeom prst="rect">
            <a:avLst/>
          </a:prstGeom>
        </p:spPr>
        <p:txBody>
          <a:bodyPr wrap="square">
            <a:spAutoFit/>
          </a:bodyPr>
          <a:lstStyle/>
          <a:p>
            <a:r>
              <a:rPr lang="ja-JP" altLang="en-US" sz="1200" b="1" dirty="0"/>
              <a:t>ゴール</a:t>
            </a:r>
            <a:r>
              <a:rPr lang="ja-JP" altLang="en-US" sz="1200" b="1" dirty="0" smtClean="0"/>
              <a:t> </a:t>
            </a:r>
            <a:r>
              <a:rPr lang="en-US" altLang="ja-JP" sz="1200" b="1" dirty="0" smtClean="0"/>
              <a:t>11</a:t>
            </a:r>
            <a:r>
              <a:rPr lang="ja-JP" altLang="en-US" sz="1200" b="1" dirty="0"/>
              <a:t>：持続可能都市</a:t>
            </a:r>
            <a:r>
              <a:rPr lang="en-US" altLang="ja-JP" sz="1200" b="1" dirty="0" smtClean="0"/>
              <a:t/>
            </a:r>
            <a:br>
              <a:rPr lang="en-US" altLang="ja-JP" sz="1200" b="1" dirty="0" smtClean="0"/>
            </a:br>
            <a:r>
              <a:rPr lang="ja-JP" altLang="en-US" sz="1200" b="1" dirty="0"/>
              <a:t>包摂的で安全かつ </a:t>
            </a:r>
            <a:r>
              <a:rPr lang="ja-JP" altLang="en-US" sz="1200" b="1" dirty="0" smtClean="0"/>
              <a:t>強靱 （レジリエント）で</a:t>
            </a:r>
            <a:r>
              <a:rPr lang="ja-JP" altLang="en-US" sz="1200" b="1" dirty="0"/>
              <a:t>持続可能な</a:t>
            </a:r>
            <a:r>
              <a:rPr lang="ja-JP" altLang="en-US" sz="1200" b="1" dirty="0" smtClean="0"/>
              <a:t>都市及び人間</a:t>
            </a:r>
            <a:r>
              <a:rPr lang="ja-JP" altLang="en-US" sz="1200" b="1" dirty="0"/>
              <a:t>居住を実現す る</a:t>
            </a:r>
            <a:r>
              <a:rPr lang="ja-JP" altLang="en-US" sz="1200" b="1" dirty="0" smtClean="0"/>
              <a:t/>
            </a:r>
            <a:br>
              <a:rPr lang="ja-JP" altLang="en-US" sz="1200" b="1" dirty="0" smtClean="0"/>
            </a:br>
            <a:r>
              <a:rPr lang="en-US" altLang="ja-JP" sz="1200" b="1" dirty="0" smtClean="0"/>
              <a:t>Goal 11</a:t>
            </a:r>
            <a:br>
              <a:rPr lang="en-US" altLang="ja-JP" sz="1200" b="1" dirty="0" smtClean="0"/>
            </a:br>
            <a:r>
              <a:rPr lang="en-US" altLang="ja-JP" sz="1200" b="1" dirty="0" smtClean="0"/>
              <a:t>Make cities and human settlements inclusive, safe, resilient and sustainable</a:t>
            </a:r>
            <a:endParaRPr lang="ja-JP" altLang="en-US" sz="1200" dirty="0"/>
          </a:p>
        </p:txBody>
      </p:sp>
      <p:graphicFrame>
        <p:nvGraphicFramePr>
          <p:cNvPr id="9" name="表 8"/>
          <p:cNvGraphicFramePr>
            <a:graphicFrameLocks noGrp="1"/>
          </p:cNvGraphicFramePr>
          <p:nvPr>
            <p:extLst>
              <p:ext uri="{D42A27DB-BD31-4B8C-83A1-F6EECF244321}">
                <p14:modId xmlns:p14="http://schemas.microsoft.com/office/powerpoint/2010/main" val="1223066074"/>
              </p:ext>
            </p:extLst>
          </p:nvPr>
        </p:nvGraphicFramePr>
        <p:xfrm>
          <a:off x="200472" y="1795620"/>
          <a:ext cx="4500000" cy="4945748"/>
        </p:xfrm>
        <a:graphic>
          <a:graphicData uri="http://schemas.openxmlformats.org/drawingml/2006/table">
            <a:tbl>
              <a:tblPr>
                <a:tableStyleId>{69C7853C-536D-4A76-A0AE-DD22124D55A5}</a:tableStyleId>
              </a:tblPr>
              <a:tblGrid>
                <a:gridCol w="540000">
                  <a:extLst>
                    <a:ext uri="{9D8B030D-6E8A-4147-A177-3AD203B41FA5}">
                      <a16:colId xmlns:a16="http://schemas.microsoft.com/office/drawing/2014/main" val="1173897209"/>
                    </a:ext>
                  </a:extLst>
                </a:gridCol>
                <a:gridCol w="3960000">
                  <a:extLst>
                    <a:ext uri="{9D8B030D-6E8A-4147-A177-3AD203B41FA5}">
                      <a16:colId xmlns:a16="http://schemas.microsoft.com/office/drawing/2014/main" val="2315538763"/>
                    </a:ext>
                  </a:extLst>
                </a:gridCol>
              </a:tblGrid>
              <a:tr h="126600">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16501">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年までに、すべての人々の、適切、</a:t>
                      </a:r>
                      <a:r>
                        <a:rPr lang="ja-JP" altLang="en-US" sz="1000" b="1" i="0" u="none" strike="noStrike" baseline="0" dirty="0" smtClean="0">
                          <a:solidFill>
                            <a:srgbClr val="FF0000"/>
                          </a:solidFill>
                          <a:latin typeface="+mn-ea"/>
                          <a:ea typeface="+mn-ea"/>
                        </a:rPr>
                        <a:t>安全かつ安価な住宅</a:t>
                      </a:r>
                      <a:r>
                        <a:rPr lang="ja-JP" altLang="en-US" sz="1000" b="0" i="0" u="none" strike="noStrike" baseline="0" dirty="0" smtClean="0">
                          <a:solidFill>
                            <a:srgbClr val="000000"/>
                          </a:solidFill>
                          <a:latin typeface="+mn-ea"/>
                          <a:ea typeface="+mn-ea"/>
                        </a:rPr>
                        <a:t>及び基本的サービスへのアクセスを確保し、スラムを改善する。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696302">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411451">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a:t>
                      </a:r>
                      <a:r>
                        <a:rPr lang="ja-JP" altLang="en-US" sz="1000" b="1" i="0" u="none" strike="noStrike" baseline="0" dirty="0" smtClean="0">
                          <a:solidFill>
                            <a:srgbClr val="FF0000"/>
                          </a:solidFill>
                          <a:latin typeface="+mn-ea"/>
                          <a:ea typeface="+mn-ea"/>
                        </a:rPr>
                        <a:t>包摂的かつ持続可能な都市化を促進し</a:t>
                      </a:r>
                      <a:r>
                        <a:rPr lang="ja-JP" altLang="en-US" sz="1000" b="0" i="0" u="none" strike="noStrike" baseline="0" dirty="0" smtClean="0">
                          <a:solidFill>
                            <a:schemeClr val="tx1"/>
                          </a:solidFill>
                          <a:latin typeface="+mn-ea"/>
                          <a:ea typeface="+mn-ea"/>
                        </a:rPr>
                        <a:t>、すべての国々の参加型、包摂的かつ持続可能な人間居住計画・管理の能力を強化する。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221551">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1" i="0" u="none" strike="noStrike" baseline="0" dirty="0" smtClean="0">
                          <a:solidFill>
                            <a:srgbClr val="FF0000"/>
                          </a:solidFill>
                          <a:latin typeface="+mn-ea"/>
                          <a:ea typeface="+mn-ea"/>
                        </a:rPr>
                        <a:t>世界の文化遺産及び自然遺産の保護・保全の努力を強化する。</a:t>
                      </a:r>
                      <a:endParaRPr lang="ja-JP" altLang="en-US" sz="1000" b="1" dirty="0">
                        <a:solidFill>
                          <a:srgbClr val="FF0000"/>
                        </a:solidFill>
                        <a:latin typeface="+mn-ea"/>
                        <a:ea typeface="+mn-ea"/>
                      </a:endParaRPr>
                    </a:p>
                  </a:txBody>
                  <a:tcPr marL="31650" marR="31650" marT="15825" marB="15825" anchor="ctr"/>
                </a:tc>
                <a:extLst>
                  <a:ext uri="{0D108BD9-81ED-4DB2-BD59-A6C34878D82A}">
                    <a16:rowId xmlns:a16="http://schemas.microsoft.com/office/drawing/2014/main" val="3765084258"/>
                  </a:ext>
                </a:extLst>
              </a:tr>
              <a:tr h="506401">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年までに、貧困層及び脆弱な立場にある人々の保護に焦点をあてながら、</a:t>
                      </a:r>
                      <a:r>
                        <a:rPr lang="ja-JP" altLang="en-US" sz="1000" b="1" i="0" u="none" strike="noStrike" baseline="0" dirty="0" smtClean="0">
                          <a:solidFill>
                            <a:srgbClr val="FF0000"/>
                          </a:solidFill>
                          <a:latin typeface="+mn-ea"/>
                          <a:ea typeface="+mn-ea"/>
                        </a:rPr>
                        <a:t>水関連災害などの災害による死者や被災者数を大幅に削減し</a:t>
                      </a:r>
                      <a:r>
                        <a:rPr lang="ja-JP" altLang="en-US" sz="1000" b="0" i="0" u="none" strike="noStrike" baseline="0" dirty="0" smtClean="0">
                          <a:solidFill>
                            <a:srgbClr val="000000"/>
                          </a:solidFill>
                          <a:latin typeface="+mn-ea"/>
                          <a:ea typeface="+mn-ea"/>
                        </a:rPr>
                        <a:t>、世界の国内総生産比で直接的経済損失を大幅に減らす。</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663298110"/>
                  </a:ext>
                </a:extLst>
              </a:tr>
              <a:tr h="316501">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年までに、大気の質及び一般並びにその他の廃棄物の管理に特別な注意を払うことによるものを含め、都市の一人当たりの環境上の悪影響を軽減する。</a:t>
                      </a:r>
                      <a:endParaRPr lang="ja-JP" altLang="en-US" sz="100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411451">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996177413"/>
                  </a:ext>
                </a:extLst>
              </a:tr>
              <a:tr h="411451">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各国・地域規模の開発計画の強化を通じて、経済、社会、環境面における</a:t>
                      </a:r>
                      <a:r>
                        <a:rPr lang="ja-JP" altLang="en-US" sz="1000" b="1" i="0" u="none" strike="noStrike" baseline="0" dirty="0" smtClean="0">
                          <a:solidFill>
                            <a:srgbClr val="FF0000"/>
                          </a:solidFill>
                          <a:latin typeface="+mn-ea"/>
                          <a:ea typeface="+mn-ea"/>
                        </a:rPr>
                        <a:t>都市部、都市周辺部及び農村部間の良好なつながりを支援</a:t>
                      </a:r>
                      <a:r>
                        <a:rPr lang="ja-JP" altLang="en-US" sz="1000" b="0" i="0" u="none" strike="noStrike" baseline="0" dirty="0" smtClean="0">
                          <a:solidFill>
                            <a:srgbClr val="000000"/>
                          </a:solidFill>
                          <a:latin typeface="+mn-ea"/>
                          <a:ea typeface="+mn-ea"/>
                        </a:rPr>
                        <a:t>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808434611"/>
                  </a:ext>
                </a:extLst>
              </a:tr>
              <a:tr h="696302">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2020</a:t>
                      </a:r>
                      <a:r>
                        <a:rPr lang="ja-JP" altLang="en-US" sz="1000" b="0" i="0" u="none" strike="noStrike" baseline="0" dirty="0" smtClean="0">
                          <a:solidFill>
                            <a:srgbClr val="000000"/>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smtClean="0">
                          <a:solidFill>
                            <a:srgbClr val="000000"/>
                          </a:solidFill>
                          <a:latin typeface="+mn-ea"/>
                          <a:ea typeface="+mn-ea"/>
                        </a:rPr>
                        <a:t>2015-2030</a:t>
                      </a:r>
                      <a:r>
                        <a:rPr lang="ja-JP" altLang="en-US" sz="1000" b="0" i="0" u="none" strike="noStrike" baseline="0" dirty="0" smtClean="0">
                          <a:solidFill>
                            <a:srgbClr val="000000"/>
                          </a:solidFill>
                          <a:latin typeface="+mn-ea"/>
                          <a:ea typeface="+mn-ea"/>
                        </a:rPr>
                        <a:t>に沿って、あらゆるレベルでの</a:t>
                      </a:r>
                      <a:r>
                        <a:rPr lang="ja-JP" altLang="en-US" sz="1000" b="1" i="0" u="none" strike="noStrike" baseline="0" dirty="0" smtClean="0">
                          <a:solidFill>
                            <a:srgbClr val="FF0000"/>
                          </a:solidFill>
                          <a:latin typeface="+mn-ea"/>
                          <a:ea typeface="+mn-ea"/>
                        </a:rPr>
                        <a:t>総合的な災害リスク管理の策定と実施を行う</a:t>
                      </a:r>
                      <a:r>
                        <a:rPr lang="ja-JP" altLang="en-US" sz="1000" b="0" i="0" u="none" strike="noStrike" baseline="0" dirty="0" smtClean="0">
                          <a:solidFill>
                            <a:srgbClr val="000000"/>
                          </a:solidFill>
                          <a:latin typeface="+mn-ea"/>
                          <a:ea typeface="+mn-ea"/>
                        </a:rPr>
                        <a:t>。</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291983375"/>
                  </a:ext>
                </a:extLst>
              </a:tr>
              <a:tr h="411451">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0" name="正方形/長方形 9"/>
          <p:cNvSpPr/>
          <p:nvPr/>
        </p:nvSpPr>
        <p:spPr>
          <a:xfrm>
            <a:off x="5097016" y="661993"/>
            <a:ext cx="4500000" cy="830997"/>
          </a:xfrm>
          <a:prstGeom prst="rect">
            <a:avLst/>
          </a:prstGeom>
        </p:spPr>
        <p:txBody>
          <a:bodyPr wrap="square">
            <a:spAutoFit/>
          </a:bodyPr>
          <a:lstStyle/>
          <a:p>
            <a:r>
              <a:rPr lang="ja-JP" altLang="en-US" sz="1200" b="1" dirty="0" smtClean="0"/>
              <a:t>ゴール</a:t>
            </a:r>
            <a:r>
              <a:rPr lang="en-US" altLang="ja-JP" sz="1200" b="1" dirty="0" smtClean="0"/>
              <a:t>12</a:t>
            </a:r>
            <a:r>
              <a:rPr lang="ja-JP" altLang="en-US" sz="1200" b="1" dirty="0"/>
              <a:t>：持続可能な生産と消費</a:t>
            </a:r>
            <a:r>
              <a:rPr lang="en-US" altLang="ja-JP" sz="1200" b="1" dirty="0"/>
              <a:t/>
            </a:r>
            <a:br>
              <a:rPr lang="en-US" altLang="ja-JP" sz="1200" b="1" dirty="0"/>
            </a:br>
            <a:r>
              <a:rPr lang="ja-JP" altLang="en-US" sz="1200" b="1" dirty="0" smtClean="0"/>
              <a:t>持続</a:t>
            </a:r>
            <a:r>
              <a:rPr lang="ja-JP" altLang="en-US" sz="1200" b="1" dirty="0"/>
              <a:t>可能な生産消費形態を確保する</a:t>
            </a:r>
            <a:br>
              <a:rPr lang="ja-JP" altLang="en-US" sz="1200" b="1" dirty="0"/>
            </a:br>
            <a:r>
              <a:rPr lang="en-US" altLang="ja-JP" sz="1200" b="1" dirty="0"/>
              <a:t>Goal 12</a:t>
            </a:r>
            <a:br>
              <a:rPr lang="en-US" altLang="ja-JP" sz="1200" b="1" dirty="0"/>
            </a:br>
            <a:r>
              <a:rPr lang="en-US" altLang="ja-JP" sz="1200" b="1" dirty="0"/>
              <a:t>Ensure sustainable consumption and production patterns</a:t>
            </a:r>
            <a:endParaRPr lang="ja-JP" altLang="en-US" sz="1200" dirty="0"/>
          </a:p>
        </p:txBody>
      </p:sp>
      <p:sp>
        <p:nvSpPr>
          <p:cNvPr id="11" name="正方形/長方形 10"/>
          <p:cNvSpPr/>
          <p:nvPr/>
        </p:nvSpPr>
        <p:spPr>
          <a:xfrm>
            <a:off x="6609184" y="6608385"/>
            <a:ext cx="3348872"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sp>
        <p:nvSpPr>
          <p:cNvPr id="12" name="テキスト ボックス 11"/>
          <p:cNvSpPr txBox="1"/>
          <p:nvPr/>
        </p:nvSpPr>
        <p:spPr>
          <a:xfrm>
            <a:off x="0"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２．</a:t>
            </a:r>
            <a:r>
              <a:rPr lang="en-US" altLang="ja-JP" sz="2400" dirty="0" smtClean="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ビジョン（参考：アジェンダ</a:t>
            </a:r>
            <a:r>
              <a:rPr lang="en-US" altLang="ja-JP" sz="2400" dirty="0" smtClean="0">
                <a:latin typeface="Meiryo UI" panose="020B0604030504040204" pitchFamily="50" charset="-128"/>
                <a:ea typeface="Meiryo UI" panose="020B0604030504040204" pitchFamily="50" charset="-128"/>
              </a:rPr>
              <a:t>2030</a:t>
            </a:r>
            <a:r>
              <a:rPr lang="ja-JP" altLang="en-US" sz="2400" dirty="0" smtClean="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a:p>
            <a:endParaRPr lang="ja-JP" altLang="en-US" sz="2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357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85000"/>
                  </a:schemeClr>
                </a:solidFill>
                <a:latin typeface="Meiryo UI" panose="020B0604030504040204" pitchFamily="50" charset="-128"/>
                <a:ea typeface="Meiryo UI" panose="020B0604030504040204" pitchFamily="50" charset="-128"/>
              </a:rPr>
              <a:t>１．これまでの主な経過</a:t>
            </a:r>
            <a:endParaRPr lang="en-US" altLang="ja-JP" sz="4000" b="1" i="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２．</a:t>
            </a:r>
            <a:r>
              <a:rPr lang="en-US" altLang="ja-JP" sz="4000" b="1" dirty="0">
                <a:solidFill>
                  <a:schemeClr val="bg1">
                    <a:lumMod val="85000"/>
                  </a:schemeClr>
                </a:solidFill>
                <a:latin typeface="Meiryo UI" panose="020B0604030504040204" pitchFamily="50" charset="-128"/>
                <a:ea typeface="Meiryo UI" panose="020B0604030504040204" pitchFamily="50" charset="-128"/>
              </a:rPr>
              <a:t>OSAKA</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en-US" altLang="ja-JP" sz="40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ビジョン</a:t>
            </a:r>
            <a:endParaRPr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400" b="1" dirty="0">
                <a:latin typeface="Meiryo UI" panose="020B0604030504040204" pitchFamily="50" charset="-128"/>
                <a:ea typeface="Meiryo UI" panose="020B0604030504040204" pitchFamily="50" charset="-128"/>
              </a:rPr>
              <a:t>３</a:t>
            </a:r>
            <a:r>
              <a:rPr kumimoji="1" lang="ja-JP" altLang="en-US" sz="4400" b="1" dirty="0" smtClean="0">
                <a:latin typeface="Meiryo UI" panose="020B0604030504040204" pitchFamily="50" charset="-128"/>
                <a:ea typeface="Meiryo UI" panose="020B0604030504040204" pitchFamily="50" charset="-128"/>
              </a:rPr>
              <a:t>．大阪府の取り組み</a:t>
            </a:r>
            <a:endParaRPr kumimoji="1" lang="en-US" altLang="ja-JP" sz="44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85000"/>
                  </a:schemeClr>
                </a:solidFill>
                <a:latin typeface="Meiryo UI" panose="020B0604030504040204" pitchFamily="50" charset="-128"/>
                <a:ea typeface="Meiryo UI" panose="020B0604030504040204" pitchFamily="50" charset="-128"/>
              </a:rPr>
              <a:t>４</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192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cxnSp>
        <p:nvCxnSpPr>
          <p:cNvPr id="51" name="直線コネクタ 5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a:t>
            </a:r>
            <a:r>
              <a:rPr lang="ja-JP" altLang="en-US" sz="2400" dirty="0">
                <a:latin typeface="Meiryo UI" panose="020B0604030504040204" pitchFamily="50" charset="-128"/>
                <a:ea typeface="Meiryo UI" panose="020B0604030504040204" pitchFamily="50" charset="-128"/>
              </a:rPr>
              <a:t>①</a:t>
            </a:r>
          </a:p>
          <a:p>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a:t>
            </a:r>
            <a:r>
              <a:rPr kumimoji="1" lang="ja-JP" altLang="en-US" sz="1600" b="1" dirty="0" smtClean="0">
                <a:latin typeface="Meiryo UI" panose="020B0604030504040204" pitchFamily="50" charset="-128"/>
                <a:ea typeface="Meiryo UI" panose="020B0604030504040204" pitchFamily="50" charset="-128"/>
              </a:rPr>
              <a:t>ホームページ、</a:t>
            </a:r>
            <a:r>
              <a:rPr kumimoji="1" lang="ja-JP" altLang="en-US" sz="1600" b="1" dirty="0" smtClean="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a:t>
            </a:r>
            <a:r>
              <a:rPr kumimoji="1" lang="ja-JP" altLang="en-US" sz="1600" b="1" dirty="0" smtClean="0">
                <a:latin typeface="Meiryo UI" panose="020B0604030504040204" pitchFamily="50" charset="-128"/>
                <a:ea typeface="Meiryo UI" panose="020B0604030504040204" pitchFamily="50" charset="-128"/>
              </a:rPr>
              <a:t>取組み、</a:t>
            </a:r>
            <a:r>
              <a:rPr kumimoji="1" lang="ja-JP" altLang="en-US" sz="1600" b="1" dirty="0" smtClean="0">
                <a:solidFill>
                  <a:prstClr val="black"/>
                </a:solidFill>
                <a:latin typeface="Meiryo UI" panose="020B0604030504040204" pitchFamily="50" charset="-128"/>
                <a:ea typeface="Meiryo UI" panose="020B0604030504040204" pitchFamily="50" charset="-128"/>
              </a:rPr>
              <a:t>関連</a:t>
            </a:r>
            <a:r>
              <a:rPr kumimoji="1" lang="ja-JP" altLang="en-US" sz="1600" b="1" dirty="0">
                <a:solidFill>
                  <a:prstClr val="black"/>
                </a:solidFill>
                <a:latin typeface="Meiryo UI" panose="020B0604030504040204" pitchFamily="50" charset="-128"/>
                <a:ea typeface="Meiryo UI" panose="020B0604030504040204" pitchFamily="50" charset="-128"/>
              </a:rPr>
              <a:t>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9585" y="972722"/>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smtClean="0">
                <a:solidFill>
                  <a:schemeClr val="tx1"/>
                </a:solidFill>
                <a:latin typeface="Meiryo UI" panose="020B0604030504040204" pitchFamily="50" charset="-128"/>
                <a:ea typeface="Meiryo UI" panose="020B0604030504040204" pitchFamily="50" charset="-128"/>
              </a:rPr>
              <a:t>府</a:t>
            </a:r>
            <a:r>
              <a:rPr lang="ja-JP" altLang="en-US"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smtClean="0">
                <a:solidFill>
                  <a:schemeClr val="tx1"/>
                </a:solidFill>
                <a:latin typeface="Meiryo UI" panose="020B0604030504040204" pitchFamily="50" charset="-128"/>
                <a:ea typeface="Meiryo UI" panose="020B0604030504040204" pitchFamily="50" charset="-128"/>
              </a:rPr>
              <a:t>を知って</a:t>
            </a:r>
            <a:r>
              <a:rPr lang="ja-JP" altLang="en-US"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a:t>
            </a:r>
            <a:r>
              <a:rPr lang="ja-JP" altLang="en-US" dirty="0" smtClean="0">
                <a:solidFill>
                  <a:schemeClr val="tx1"/>
                </a:solidFill>
                <a:latin typeface="Meiryo UI" panose="020B0604030504040204" pitchFamily="50" charset="-128"/>
                <a:ea typeface="Meiryo UI" panose="020B0604030504040204" pitchFamily="50" charset="-128"/>
              </a:rPr>
              <a:t>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a:t>
            </a:r>
            <a:r>
              <a:rPr lang="ja-JP" altLang="en-US" sz="2400" dirty="0">
                <a:latin typeface="Meiryo UI" panose="020B0604030504040204" pitchFamily="50" charset="-128"/>
                <a:ea typeface="Meiryo UI" panose="020B0604030504040204" pitchFamily="50" charset="-128"/>
              </a:rPr>
              <a:t>②</a:t>
            </a:r>
          </a:p>
          <a:p>
            <a:endParaRPr kumimoji="1" lang="ja-JP" altLang="en-US" sz="2800" dirty="0">
              <a:latin typeface="Meiryo UI" panose="020B0604030504040204" pitchFamily="50" charset="-128"/>
              <a:ea typeface="Meiryo UI" panose="020B0604030504040204" pitchFamily="50" charset="-128"/>
            </a:endParaRPr>
          </a:p>
        </p:txBody>
      </p:sp>
      <p:sp>
        <p:nvSpPr>
          <p:cNvPr id="30" name="正方形/長方形 29"/>
          <p:cNvSpPr/>
          <p:nvPr/>
        </p:nvSpPr>
        <p:spPr>
          <a:xfrm>
            <a:off x="82347" y="715965"/>
            <a:ext cx="7342334" cy="297517"/>
          </a:xfrm>
          <a:prstGeom prst="rect">
            <a:avLst/>
          </a:prstGeom>
          <a:noFill/>
        </p:spPr>
        <p:txBody>
          <a:bodyPr wrap="square">
            <a:spAutoFit/>
          </a:bodyPr>
          <a:lstStyle/>
          <a:p>
            <a:pPr marL="174625" indent="-174625">
              <a:lnSpc>
                <a:spcPts val="1600"/>
              </a:lnSpc>
            </a:pPr>
            <a:r>
              <a:rPr lang="ja-JP" altLang="en-US" sz="2400" b="1" dirty="0" smtClean="0">
                <a:latin typeface="Meiryo UI" panose="020B0604030504040204" pitchFamily="50" charset="-128"/>
                <a:ea typeface="Meiryo UI" panose="020B0604030504040204" pitchFamily="50" charset="-128"/>
              </a:rPr>
              <a:t>〇</a:t>
            </a:r>
            <a:r>
              <a:rPr lang="ja-JP" altLang="en-US" sz="2400" b="1" dirty="0">
                <a:latin typeface="Meiryo UI" panose="020B0604030504040204" pitchFamily="50" charset="-128"/>
                <a:ea typeface="Meiryo UI" panose="020B0604030504040204" pitchFamily="50" charset="-128"/>
              </a:rPr>
              <a:t>私</a:t>
            </a:r>
            <a:r>
              <a:rPr lang="ja-JP" altLang="en-US" sz="2400" b="1" dirty="0" smtClean="0">
                <a:latin typeface="Meiryo UI" panose="020B0604030504040204" pitchFamily="50" charset="-128"/>
                <a:ea typeface="Meiryo UI" panose="020B0604030504040204" pitchFamily="50" charset="-128"/>
              </a:rPr>
              <a:t>の</a:t>
            </a:r>
            <a:r>
              <a:rPr lang="en-US" altLang="ja-JP" sz="2400" b="1" dirty="0" smtClean="0">
                <a:latin typeface="Meiryo UI" panose="020B0604030504040204" pitchFamily="50" charset="-128"/>
                <a:ea typeface="Meiryo UI" panose="020B0604030504040204" pitchFamily="50" charset="-128"/>
              </a:rPr>
              <a:t>SDGs</a:t>
            </a:r>
            <a:r>
              <a:rPr lang="ja-JP" altLang="en-US" sz="2400" b="1" dirty="0" smtClean="0">
                <a:latin typeface="Meiryo UI" panose="020B0604030504040204" pitchFamily="50" charset="-128"/>
                <a:ea typeface="Meiryo UI" panose="020B0604030504040204" pitchFamily="50" charset="-128"/>
              </a:rPr>
              <a:t>宣言プロジェクトの開始（</a:t>
            </a:r>
            <a:r>
              <a:rPr lang="ja-JP" altLang="en-US" sz="2400" b="1" dirty="0">
                <a:latin typeface="Meiryo UI" panose="020B0604030504040204" pitchFamily="50" charset="-128"/>
                <a:ea typeface="Meiryo UI" panose="020B0604030504040204" pitchFamily="50" charset="-128"/>
              </a:rPr>
              <a:t>令和</a:t>
            </a:r>
            <a:r>
              <a:rPr lang="ja-JP" altLang="en-US" sz="2400" b="1" dirty="0" smtClean="0">
                <a:latin typeface="Meiryo UI" panose="020B0604030504040204" pitchFamily="50" charset="-128"/>
                <a:ea typeface="Meiryo UI" panose="020B0604030504040204" pitchFamily="50" charset="-128"/>
              </a:rPr>
              <a:t>３年２月</a:t>
            </a:r>
            <a:r>
              <a:rPr lang="ja-JP" altLang="en-US" sz="2400" b="1" dirty="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14930" t="19301" r="14998" b="6250"/>
          <a:stretch/>
        </p:blipFill>
        <p:spPr>
          <a:xfrm>
            <a:off x="130640" y="726683"/>
            <a:ext cx="9641543" cy="5759330"/>
          </a:xfrm>
          <a:prstGeom prst="rect">
            <a:avLst/>
          </a:prstGeom>
        </p:spPr>
      </p:pic>
      <p:sp>
        <p:nvSpPr>
          <p:cNvPr id="2" name="楕円 1"/>
          <p:cNvSpPr/>
          <p:nvPr/>
        </p:nvSpPr>
        <p:spPr>
          <a:xfrm>
            <a:off x="428947" y="2564904"/>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
        <p:nvSpPr>
          <p:cNvPr id="3" name="正方形/長方形 2"/>
          <p:cNvSpPr/>
          <p:nvPr/>
        </p:nvSpPr>
        <p:spPr>
          <a:xfrm>
            <a:off x="0" y="3284538"/>
            <a:ext cx="9904411" cy="3602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434844" y="4212053"/>
            <a:ext cx="9337339" cy="2708920"/>
          </a:xfrm>
          <a:prstGeom prst="rect">
            <a:avLst/>
          </a:prstGeom>
        </p:spPr>
      </p:pic>
      <p:sp>
        <p:nvSpPr>
          <p:cNvPr id="8" name="楕円 7"/>
          <p:cNvSpPr/>
          <p:nvPr/>
        </p:nvSpPr>
        <p:spPr>
          <a:xfrm>
            <a:off x="3741652" y="2985841"/>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2616" y="3730445"/>
            <a:ext cx="5861731" cy="7208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smtClean="0">
                <a:solidFill>
                  <a:schemeClr val="tx1"/>
                </a:solidFill>
                <a:latin typeface="Meiryo UI" panose="020B0604030504040204" pitchFamily="50" charset="-128"/>
                <a:ea typeface="Meiryo UI" panose="020B0604030504040204" pitchFamily="50" charset="-128"/>
              </a:rPr>
              <a:t>２．府内</a:t>
            </a:r>
            <a:r>
              <a:rPr lang="ja-JP" altLang="en-US" sz="1600" b="1" dirty="0">
                <a:solidFill>
                  <a:schemeClr val="tx1"/>
                </a:solidFill>
                <a:latin typeface="Meiryo UI" panose="020B0604030504040204" pitchFamily="50" charset="-128"/>
                <a:ea typeface="Meiryo UI" panose="020B0604030504040204" pitchFamily="50" charset="-128"/>
              </a:rPr>
              <a:t>に拠点のある</a:t>
            </a:r>
            <a:r>
              <a:rPr kumimoji="1" lang="ja-JP" altLang="en-US" sz="1600" b="1" dirty="0" smtClean="0">
                <a:solidFill>
                  <a:schemeClr val="tx1"/>
                </a:solidFill>
                <a:latin typeface="Meiryo UI" panose="020B0604030504040204" pitchFamily="50" charset="-128"/>
                <a:ea typeface="Meiryo UI" panose="020B0604030504040204" pitchFamily="50" charset="-128"/>
              </a:rPr>
              <a:t>企業</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団体</a:t>
            </a:r>
            <a:r>
              <a:rPr lang="ja-JP" altLang="en-US" sz="1600" b="1" dirty="0" smtClean="0">
                <a:solidFill>
                  <a:schemeClr val="tx1"/>
                </a:solidFill>
                <a:latin typeface="Meiryo UI" panose="020B0604030504040204" pitchFamily="50" charset="-128"/>
                <a:ea typeface="Meiryo UI" panose="020B0604030504040204" pitchFamily="50" charset="-128"/>
              </a:rPr>
              <a:t>の従業員の皆様からの宣言</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47237" y="670863"/>
            <a:ext cx="9624946" cy="5178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smtClean="0">
                <a:solidFill>
                  <a:schemeClr val="tx1"/>
                </a:solidFill>
                <a:latin typeface="Meiryo UI" panose="020B0604030504040204" pitchFamily="50" charset="-128"/>
                <a:ea typeface="Meiryo UI" panose="020B0604030504040204" pitchFamily="50" charset="-128"/>
              </a:rPr>
              <a:t>１．府内</a:t>
            </a:r>
            <a:r>
              <a:rPr lang="ja-JP" altLang="en-US" sz="1600" b="1" dirty="0">
                <a:solidFill>
                  <a:schemeClr val="tx1"/>
                </a:solidFill>
                <a:latin typeface="Meiryo UI" panose="020B0604030504040204" pitchFamily="50" charset="-128"/>
                <a:ea typeface="Meiryo UI" panose="020B0604030504040204" pitchFamily="50" charset="-128"/>
              </a:rPr>
              <a:t>に拠点のある</a:t>
            </a:r>
            <a:r>
              <a:rPr kumimoji="1" lang="ja-JP" altLang="en-US" sz="1600" b="1" dirty="0" smtClean="0">
                <a:solidFill>
                  <a:schemeClr val="tx1"/>
                </a:solidFill>
                <a:latin typeface="Meiryo UI" panose="020B0604030504040204" pitchFamily="50" charset="-128"/>
                <a:ea typeface="Meiryo UI" panose="020B0604030504040204" pitchFamily="50" charset="-128"/>
              </a:rPr>
              <a:t>企業</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団体</a:t>
            </a:r>
            <a:r>
              <a:rPr lang="ja-JP" altLang="en-US" sz="1600" b="1" dirty="0" smtClean="0">
                <a:solidFill>
                  <a:schemeClr val="tx1"/>
                </a:solidFill>
                <a:latin typeface="Meiryo UI" panose="020B0604030504040204" pitchFamily="50" charset="-128"/>
                <a:ea typeface="Meiryo UI" panose="020B0604030504040204" pitchFamily="50" charset="-128"/>
              </a:rPr>
              <a:t>の従業員の皆様からの宣言</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取り組み③</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10946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85000"/>
                  </a:schemeClr>
                </a:solidFill>
                <a:latin typeface="Meiryo UI" panose="020B0604030504040204" pitchFamily="50" charset="-128"/>
                <a:ea typeface="Meiryo UI" panose="020B0604030504040204" pitchFamily="50" charset="-128"/>
              </a:rPr>
              <a:t>１．これまでの主な経過</a:t>
            </a:r>
            <a:endParaRPr lang="en-US" altLang="ja-JP" sz="4000" b="1" i="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２．</a:t>
            </a:r>
            <a:r>
              <a:rPr lang="en-US" altLang="ja-JP" sz="4000" b="1" dirty="0">
                <a:solidFill>
                  <a:schemeClr val="bg1">
                    <a:lumMod val="85000"/>
                  </a:schemeClr>
                </a:solidFill>
                <a:latin typeface="Meiryo UI" panose="020B0604030504040204" pitchFamily="50" charset="-128"/>
                <a:ea typeface="Meiryo UI" panose="020B0604030504040204" pitchFamily="50" charset="-128"/>
              </a:rPr>
              <a:t>OSAKA</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en-US" altLang="ja-JP" sz="40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ビジョン</a:t>
            </a:r>
            <a:endParaRPr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bg1">
                    <a:lumMod val="85000"/>
                  </a:schemeClr>
                </a:solidFill>
                <a:latin typeface="Meiryo UI" panose="020B0604030504040204" pitchFamily="50" charset="-128"/>
                <a:ea typeface="Meiryo UI" panose="020B0604030504040204" pitchFamily="50" charset="-128"/>
              </a:rPr>
              <a:t>３</a:t>
            </a: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．大阪府の取り組み</a:t>
            </a:r>
            <a:endParaRPr kumimoji="1"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400" b="1" dirty="0">
                <a:latin typeface="Meiryo UI" panose="020B0604030504040204" pitchFamily="50" charset="-128"/>
                <a:ea typeface="Meiryo UI" panose="020B0604030504040204" pitchFamily="50" charset="-128"/>
              </a:rPr>
              <a:t>４</a:t>
            </a:r>
            <a:r>
              <a:rPr lang="ja-JP" altLang="en-US" sz="4400" b="1" dirty="0" smtClean="0">
                <a:latin typeface="Meiryo UI" panose="020B0604030504040204" pitchFamily="50" charset="-128"/>
                <a:ea typeface="Meiryo UI" panose="020B0604030504040204" pitchFamily="50" charset="-128"/>
              </a:rPr>
              <a:t>．</a:t>
            </a:r>
            <a:r>
              <a:rPr lang="en-US" altLang="ja-JP" sz="4400" b="1" i="1" dirty="0">
                <a:latin typeface="Meiryo UI" panose="020B0604030504040204" pitchFamily="50" charset="-128"/>
                <a:ea typeface="Meiryo UI" panose="020B0604030504040204" pitchFamily="50" charset="-128"/>
              </a:rPr>
              <a:t>SDGs </a:t>
            </a:r>
            <a:r>
              <a:rPr lang="ja-JP" altLang="en-US" sz="4400" b="1" i="1" dirty="0">
                <a:latin typeface="Meiryo UI" panose="020B0604030504040204" pitchFamily="50" charset="-128"/>
                <a:ea typeface="Meiryo UI" panose="020B0604030504040204" pitchFamily="50" charset="-128"/>
              </a:rPr>
              <a:t>と</a:t>
            </a:r>
            <a:r>
              <a:rPr lang="en-US" altLang="ja-JP" sz="4400" b="1" i="1" dirty="0">
                <a:latin typeface="Meiryo UI" panose="020B0604030504040204" pitchFamily="50" charset="-128"/>
                <a:ea typeface="Meiryo UI" panose="020B0604030504040204" pitchFamily="50" charset="-128"/>
              </a:rPr>
              <a:t>2025</a:t>
            </a:r>
            <a:r>
              <a:rPr lang="ja-JP" altLang="en-US" sz="4400" b="1" i="1" dirty="0">
                <a:latin typeface="Meiryo UI" panose="020B0604030504040204" pitchFamily="50" charset="-128"/>
                <a:ea typeface="Meiryo UI" panose="020B0604030504040204" pitchFamily="50" charset="-128"/>
              </a:rPr>
              <a:t>年大阪・関西万博</a:t>
            </a:r>
            <a:endParaRPr lang="en-US" altLang="ja-JP" sz="4400" b="1" i="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0010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latin typeface="Meiryo UI" panose="020B0604030504040204" pitchFamily="50" charset="-128"/>
                <a:ea typeface="Meiryo UI" panose="020B0604030504040204" pitchFamily="50" charset="-128"/>
              </a:rPr>
              <a:t>１．これまでの主な経過</a:t>
            </a:r>
            <a:endParaRPr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latin typeface="Meiryo UI" panose="020B0604030504040204" pitchFamily="50" charset="-128"/>
                <a:ea typeface="Meiryo UI" panose="020B0604030504040204" pitchFamily="50" charset="-128"/>
              </a:rPr>
              <a:t>２．</a:t>
            </a:r>
            <a:r>
              <a:rPr lang="en-US" altLang="ja-JP" sz="4000" b="1" dirty="0">
                <a:latin typeface="Meiryo UI" panose="020B0604030504040204" pitchFamily="50" charset="-128"/>
                <a:ea typeface="Meiryo UI" panose="020B0604030504040204" pitchFamily="50" charset="-128"/>
              </a:rPr>
              <a:t>OSAKA</a:t>
            </a:r>
            <a:r>
              <a:rPr lang="ja-JP" altLang="en-US" sz="4000" b="1" dirty="0">
                <a:latin typeface="Meiryo UI" panose="020B0604030504040204" pitchFamily="50" charset="-128"/>
                <a:ea typeface="Meiryo UI" panose="020B0604030504040204" pitchFamily="50" charset="-128"/>
              </a:rPr>
              <a:t>　</a:t>
            </a:r>
            <a:r>
              <a:rPr lang="en-US" altLang="ja-JP" sz="4000" b="1" dirty="0">
                <a:latin typeface="Meiryo UI" panose="020B0604030504040204" pitchFamily="50" charset="-128"/>
                <a:ea typeface="Meiryo UI" panose="020B0604030504040204" pitchFamily="50" charset="-128"/>
              </a:rPr>
              <a:t>SDGs</a:t>
            </a:r>
            <a:r>
              <a:rPr lang="ja-JP" altLang="en-US" sz="4000" b="1" dirty="0">
                <a:latin typeface="Meiryo UI" panose="020B0604030504040204" pitchFamily="50" charset="-128"/>
                <a:ea typeface="Meiryo UI" panose="020B0604030504040204" pitchFamily="50" charset="-128"/>
              </a:rPr>
              <a:t>　</a:t>
            </a:r>
            <a:r>
              <a:rPr lang="ja-JP" altLang="en-US" sz="4000" b="1" dirty="0" smtClean="0">
                <a:latin typeface="Meiryo UI" panose="020B0604030504040204" pitchFamily="50" charset="-128"/>
                <a:ea typeface="Meiryo UI" panose="020B0604030504040204" pitchFamily="50" charset="-128"/>
              </a:rPr>
              <a:t>ビジョン</a:t>
            </a:r>
            <a:endParaRPr lang="en-US" altLang="ja-JP" sz="40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latin typeface="Meiryo UI" panose="020B0604030504040204" pitchFamily="50" charset="-128"/>
                <a:ea typeface="Meiryo UI" panose="020B0604030504040204" pitchFamily="50" charset="-128"/>
              </a:rPr>
              <a:t>３</a:t>
            </a:r>
            <a:r>
              <a:rPr kumimoji="1" lang="ja-JP" altLang="en-US" sz="4000" b="1" dirty="0" smtClean="0">
                <a:latin typeface="Meiryo UI" panose="020B0604030504040204" pitchFamily="50" charset="-128"/>
                <a:ea typeface="Meiryo UI" panose="020B0604030504040204" pitchFamily="50" charset="-128"/>
              </a:rPr>
              <a:t>．大阪府の取り組み</a:t>
            </a:r>
            <a:endParaRPr kumimoji="1" lang="en-US" altLang="ja-JP" sz="40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latin typeface="Meiryo UI" panose="020B0604030504040204" pitchFamily="50" charset="-128"/>
                <a:ea typeface="Meiryo UI" panose="020B0604030504040204" pitchFamily="50" charset="-128"/>
              </a:rPr>
              <a:t>４</a:t>
            </a:r>
            <a:r>
              <a:rPr lang="ja-JP" altLang="en-US" sz="4000" b="1" dirty="0" smtClean="0">
                <a:latin typeface="Meiryo UI" panose="020B0604030504040204" pitchFamily="50" charset="-128"/>
                <a:ea typeface="Meiryo UI" panose="020B0604030504040204" pitchFamily="50" charset="-128"/>
              </a:rPr>
              <a:t>．</a:t>
            </a:r>
            <a:r>
              <a:rPr lang="en-US" altLang="ja-JP" sz="4000" b="1" i="1" dirty="0">
                <a:latin typeface="Meiryo UI" panose="020B0604030504040204" pitchFamily="50" charset="-128"/>
                <a:ea typeface="Meiryo UI" panose="020B0604030504040204" pitchFamily="50" charset="-128"/>
              </a:rPr>
              <a:t>SDGs </a:t>
            </a:r>
            <a:r>
              <a:rPr lang="ja-JP" altLang="en-US" sz="4000" b="1" i="1" dirty="0">
                <a:latin typeface="Meiryo UI" panose="020B0604030504040204" pitchFamily="50" charset="-128"/>
                <a:ea typeface="Meiryo UI" panose="020B0604030504040204" pitchFamily="50" charset="-128"/>
              </a:rPr>
              <a:t>と</a:t>
            </a:r>
            <a:r>
              <a:rPr lang="en-US" altLang="ja-JP" sz="4000" b="1" i="1" dirty="0">
                <a:latin typeface="Meiryo UI" panose="020B0604030504040204" pitchFamily="50" charset="-128"/>
                <a:ea typeface="Meiryo UI" panose="020B0604030504040204" pitchFamily="50" charset="-128"/>
              </a:rPr>
              <a:t>2025</a:t>
            </a:r>
            <a:r>
              <a:rPr lang="ja-JP" altLang="en-US" sz="4000" b="1" i="1" dirty="0">
                <a:latin typeface="Meiryo UI" panose="020B0604030504040204" pitchFamily="50" charset="-128"/>
                <a:ea typeface="Meiryo UI" panose="020B0604030504040204" pitchFamily="50" charset="-128"/>
              </a:rPr>
              <a:t>年大阪・関西万博</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12" name="テキスト ボックス 11"/>
          <p:cNvSpPr txBox="1"/>
          <p:nvPr/>
        </p:nvSpPr>
        <p:spPr>
          <a:xfrm>
            <a:off x="0" y="980728"/>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
        <p:nvSpPr>
          <p:cNvPr id="11" name="テキスト ボックス 10"/>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a:t>
            </a:r>
            <a:r>
              <a:rPr lang="ja-JP" altLang="en-US" sz="2800" dirty="0">
                <a:latin typeface="Meiryo UI" panose="020B0604030504040204" pitchFamily="50" charset="-128"/>
                <a:ea typeface="Meiryo UI" panose="020B0604030504040204" pitchFamily="50" charset="-128"/>
              </a:rPr>
              <a:t>①</a:t>
            </a:r>
            <a:endParaRPr lang="ja-JP" altLang="en-US" sz="24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23308" y="577951"/>
            <a:ext cx="4846320"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2025</a:t>
            </a:r>
            <a:r>
              <a:rPr lang="ja-JP" altLang="en-US" dirty="0">
                <a:solidFill>
                  <a:prstClr val="black"/>
                </a:solidFill>
                <a:latin typeface="Meiryo UI" panose="020B0604030504040204" pitchFamily="50" charset="-128"/>
                <a:ea typeface="Meiryo UI" panose="020B0604030504040204" pitchFamily="50" charset="-128"/>
              </a:rPr>
              <a:t>年日本国際博覧会（大阪・関西万博）</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5050525"/>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8544" y="937516"/>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11251" y="1478733"/>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445656" y="1657632"/>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135450" y="2158441"/>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
        <p:nvSpPr>
          <p:cNvPr id="14" name="テキスト ボックス 13"/>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万博②</a:t>
            </a:r>
            <a:endParaRPr kumimoji="1" lang="ja-JP" altLang="en-US" sz="2800" dirty="0">
              <a:latin typeface="Meiryo UI" panose="020B0604030504040204" pitchFamily="50" charset="-128"/>
              <a:ea typeface="Meiryo UI" panose="020B0604030504040204" pitchFamily="50" charset="-128"/>
            </a:endParaRPr>
          </a:p>
        </p:txBody>
      </p:sp>
      <p:sp>
        <p:nvSpPr>
          <p:cNvPr id="16" name="角丸四角形 15"/>
          <p:cNvSpPr/>
          <p:nvPr/>
        </p:nvSpPr>
        <p:spPr>
          <a:xfrm>
            <a:off x="31360" y="633510"/>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smtClean="0">
                <a:solidFill>
                  <a:prstClr val="black"/>
                </a:solidFill>
                <a:latin typeface="Meiryo UI" panose="020B0604030504040204" pitchFamily="50" charset="-128"/>
                <a:ea typeface="Meiryo UI" panose="020B0604030504040204" pitchFamily="50" charset="-128"/>
              </a:rPr>
              <a:t>万博会場のイメージ</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498253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cxnSp>
        <p:nvCxnSpPr>
          <p:cNvPr id="30" name="直線コネクタ 29"/>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万博③</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259711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22</a:t>
            </a:fld>
            <a:endParaRPr kumimoji="1" lang="ja-JP" altLang="en-US" sz="1200"/>
          </a:p>
        </p:txBody>
      </p:sp>
      <p:sp>
        <p:nvSpPr>
          <p:cNvPr id="27" name="テキスト ボックス 26"/>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万博④</a:t>
            </a:r>
            <a:endParaRPr kumimoji="1" lang="ja-JP" altLang="en-US" sz="2800" dirty="0">
              <a:latin typeface="Meiryo UI" panose="020B0604030504040204" pitchFamily="50" charset="-128"/>
              <a:ea typeface="Meiryo UI" panose="020B0604030504040204" pitchFamily="50" charset="-128"/>
            </a:endParaRPr>
          </a:p>
        </p:txBody>
      </p:sp>
      <p:sp>
        <p:nvSpPr>
          <p:cNvPr id="28" name="角丸四角形 27"/>
          <p:cNvSpPr/>
          <p:nvPr/>
        </p:nvSpPr>
        <p:spPr>
          <a:xfrm>
            <a:off x="192718" y="646061"/>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4869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TEL:06-6944-6205</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１．これまでの主な経過</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２．</a:t>
            </a:r>
            <a:r>
              <a:rPr lang="en-US" altLang="ja-JP" sz="4000" b="1" dirty="0">
                <a:solidFill>
                  <a:schemeClr val="bg1">
                    <a:lumMod val="85000"/>
                  </a:schemeClr>
                </a:solidFill>
                <a:latin typeface="Meiryo UI" panose="020B0604030504040204" pitchFamily="50" charset="-128"/>
                <a:ea typeface="Meiryo UI" panose="020B0604030504040204" pitchFamily="50" charset="-128"/>
              </a:rPr>
              <a:t>OSAKA</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en-US" altLang="ja-JP" sz="40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ビジョン</a:t>
            </a:r>
            <a:endParaRPr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bg1">
                    <a:lumMod val="85000"/>
                  </a:schemeClr>
                </a:solidFill>
                <a:latin typeface="Meiryo UI" panose="020B0604030504040204" pitchFamily="50" charset="-128"/>
                <a:ea typeface="Meiryo UI" panose="020B0604030504040204" pitchFamily="50" charset="-128"/>
              </a:rPr>
              <a:t>３</a:t>
            </a: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．大阪府の取り組み</a:t>
            </a:r>
            <a:endParaRPr kumimoji="1"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85000"/>
                  </a:schemeClr>
                </a:solidFill>
                <a:latin typeface="Meiryo UI" panose="020B0604030504040204" pitchFamily="50" charset="-128"/>
                <a:ea typeface="Meiryo UI" panose="020B0604030504040204" pitchFamily="50" charset="-128"/>
              </a:rPr>
              <a:t>４</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9314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0178032"/>
              </p:ext>
            </p:extLst>
          </p:nvPr>
        </p:nvGraphicFramePr>
        <p:xfrm>
          <a:off x="57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154847">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800" b="1" dirty="0" smtClean="0">
                        <a:latin typeface="Meiryo UI" panose="020B0604030504040204" pitchFamily="50" charset="-128"/>
                        <a:ea typeface="Meiryo UI" panose="020B0604030504040204" pitchFamily="50" charset="-128"/>
                      </a:endParaRPr>
                    </a:p>
                    <a:p>
                      <a:endParaRPr kumimoji="1" lang="en-US" altLang="ja-JP" sz="18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smtClean="0">
                          <a:latin typeface="Meiryo UI" panose="020B0604030504040204" pitchFamily="50" charset="-128"/>
                          <a:ea typeface="Meiryo UI" panose="020B0604030504040204" pitchFamily="50" charset="-128"/>
                        </a:rPr>
                        <a:t>（大阪市と共同提案）</a:t>
                      </a:r>
                      <a:endParaRPr kumimoji="1" lang="en-US" altLang="ja-JP" sz="1400" b="0" dirty="0" smtClean="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2</a:t>
                      </a:r>
                      <a:r>
                        <a:rPr kumimoji="1" lang="ja-JP" altLang="en-US" sz="1400" b="1" dirty="0" smtClean="0">
                          <a:solidFill>
                            <a:srgbClr val="FF0000"/>
                          </a:solidFill>
                          <a:latin typeface="Meiryo UI" panose="020B0604030504040204" pitchFamily="50" charset="-128"/>
                          <a:ea typeface="Meiryo UI" panose="020B0604030504040204" pitchFamily="50" charset="-128"/>
                        </a:rPr>
                        <a:t>月～　私の</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宣言プロジェクト開始</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推進本部設置</a:t>
                      </a:r>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12</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実施指針策定</a:t>
                      </a:r>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6</a:t>
                      </a:r>
                      <a:r>
                        <a:rPr kumimoji="1" lang="ja-JP" altLang="en-US" sz="1200" b="0" dirty="0" smtClean="0">
                          <a:latin typeface="Meiryo UI" panose="020B0604030504040204" pitchFamily="50" charset="-128"/>
                          <a:ea typeface="Meiryo UI" panose="020B0604030504040204" pitchFamily="50" charset="-128"/>
                        </a:rPr>
                        <a:t>月～　　</a:t>
                      </a:r>
                      <a:endParaRPr kumimoji="1" lang="en-US" altLang="ja-JP" sz="1200" b="0" dirty="0" smtClean="0">
                        <a:latin typeface="Meiryo UI" panose="020B0604030504040204" pitchFamily="50" charset="-128"/>
                        <a:ea typeface="Meiryo UI" panose="020B0604030504040204" pitchFamily="50" charset="-128"/>
                      </a:endParaRPr>
                    </a:p>
                    <a:p>
                      <a:pPr marL="84138" indent="-84138"/>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未来都市及び自治体・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モデル事業の選定開始</a:t>
                      </a:r>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6</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pPr marL="84138" indent="-84138"/>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Japan SDGs Action</a:t>
                      </a:r>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Platform</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設置</a:t>
                      </a:r>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12</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実施指針改定</a:t>
                      </a:r>
                      <a:endParaRPr kumimoji="1" lang="ja-JP" altLang="en-US"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smtClean="0">
                          <a:solidFill>
                            <a:srgbClr val="00B050"/>
                          </a:solidFill>
                          <a:latin typeface="Meiryo UI" panose="020B0604030504040204" pitchFamily="50" charset="-128"/>
                          <a:ea typeface="Meiryo UI" panose="020B0604030504040204" pitchFamily="50" charset="-128"/>
                        </a:rPr>
                        <a:t>2015</a:t>
                      </a:r>
                      <a:r>
                        <a:rPr kumimoji="1" lang="ja-JP" altLang="en-US" sz="1200" b="1" dirty="0" smtClean="0">
                          <a:solidFill>
                            <a:srgbClr val="00B050"/>
                          </a:solidFill>
                          <a:latin typeface="Meiryo UI" panose="020B0604030504040204" pitchFamily="50" charset="-128"/>
                          <a:ea typeface="Meiryo UI" panose="020B0604030504040204" pitchFamily="50" charset="-128"/>
                        </a:rPr>
                        <a:t>年</a:t>
                      </a:r>
                      <a:r>
                        <a:rPr kumimoji="1" lang="en-US" altLang="ja-JP" sz="1200" b="1" dirty="0" smtClean="0">
                          <a:solidFill>
                            <a:srgbClr val="00B050"/>
                          </a:solidFill>
                          <a:latin typeface="Meiryo UI" panose="020B0604030504040204" pitchFamily="50" charset="-128"/>
                          <a:ea typeface="Meiryo UI" panose="020B0604030504040204" pitchFamily="50" charset="-128"/>
                        </a:rPr>
                        <a:t>9</a:t>
                      </a:r>
                      <a:r>
                        <a:rPr kumimoji="1" lang="ja-JP" altLang="en-US" sz="1200" b="1" dirty="0" smtClean="0">
                          <a:solidFill>
                            <a:srgbClr val="00B050"/>
                          </a:solidFill>
                          <a:latin typeface="Meiryo UI" panose="020B0604030504040204" pitchFamily="50" charset="-128"/>
                          <a:ea typeface="Meiryo UI" panose="020B0604030504040204" pitchFamily="50" charset="-128"/>
                        </a:rPr>
                        <a:t>月　</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r>
                        <a:rPr kumimoji="1" lang="ja-JP" altLang="en-US" sz="1200" b="1" dirty="0" smtClean="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smtClean="0">
                          <a:solidFill>
                            <a:srgbClr val="00B050"/>
                          </a:solidFill>
                          <a:latin typeface="Meiryo UI" panose="020B0604030504040204" pitchFamily="50" charset="-128"/>
                          <a:ea typeface="Meiryo UI" panose="020B0604030504040204" pitchFamily="50" charset="-128"/>
                        </a:rPr>
                        <a:t>SDGs</a:t>
                      </a:r>
                      <a:r>
                        <a:rPr kumimoji="1" lang="ja-JP" altLang="en-US" sz="1200" b="1" dirty="0" smtClean="0">
                          <a:solidFill>
                            <a:srgbClr val="00B050"/>
                          </a:solidFill>
                          <a:latin typeface="Meiryo UI" panose="020B0604030504040204" pitchFamily="50" charset="-128"/>
                          <a:ea typeface="Meiryo UI" panose="020B0604030504040204" pitchFamily="50" charset="-128"/>
                        </a:rPr>
                        <a:t>を採択</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r>
                        <a:rPr kumimoji="1" lang="en-US" altLang="ja-JP" sz="1200" b="1" dirty="0" smtClean="0">
                          <a:solidFill>
                            <a:srgbClr val="00B050"/>
                          </a:solidFill>
                          <a:latin typeface="Meiryo UI" panose="020B0604030504040204" pitchFamily="50" charset="-128"/>
                          <a:ea typeface="Meiryo UI" panose="020B0604030504040204" pitchFamily="50" charset="-128"/>
                        </a:rPr>
                        <a:t>2018</a:t>
                      </a:r>
                      <a:r>
                        <a:rPr kumimoji="1" lang="ja-JP" altLang="en-US" sz="1200" b="1" dirty="0" smtClean="0">
                          <a:solidFill>
                            <a:srgbClr val="00B050"/>
                          </a:solidFill>
                          <a:latin typeface="Meiryo UI" panose="020B0604030504040204" pitchFamily="50" charset="-128"/>
                          <a:ea typeface="Meiryo UI" panose="020B0604030504040204" pitchFamily="50" charset="-128"/>
                        </a:rPr>
                        <a:t>年</a:t>
                      </a:r>
                      <a:r>
                        <a:rPr kumimoji="1" lang="en-US" altLang="ja-JP" sz="1200" b="1" dirty="0" smtClean="0">
                          <a:solidFill>
                            <a:srgbClr val="00B050"/>
                          </a:solidFill>
                          <a:latin typeface="Meiryo UI" panose="020B0604030504040204" pitchFamily="50" charset="-128"/>
                          <a:ea typeface="Meiryo UI" panose="020B0604030504040204" pitchFamily="50" charset="-128"/>
                        </a:rPr>
                        <a:t>11</a:t>
                      </a:r>
                      <a:r>
                        <a:rPr kumimoji="1" lang="ja-JP" altLang="en-US" sz="1200" b="1" dirty="0" smtClean="0">
                          <a:solidFill>
                            <a:srgbClr val="00B050"/>
                          </a:solidFill>
                          <a:latin typeface="Meiryo UI" panose="020B0604030504040204" pitchFamily="50" charset="-128"/>
                          <a:ea typeface="Meiryo UI" panose="020B0604030504040204" pitchFamily="50" charset="-128"/>
                        </a:rPr>
                        <a:t>月</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r>
                        <a:rPr kumimoji="1" lang="ja-JP" altLang="en-US" sz="1200" b="1" dirty="0" smtClean="0">
                          <a:solidFill>
                            <a:srgbClr val="00B050"/>
                          </a:solidFill>
                          <a:latin typeface="Meiryo UI" panose="020B0604030504040204" pitchFamily="50" charset="-128"/>
                          <a:ea typeface="Meiryo UI" panose="020B0604030504040204" pitchFamily="50" charset="-128"/>
                        </a:rPr>
                        <a:t>大阪・関西万博開催決定</a:t>
                      </a:r>
                      <a:endParaRPr kumimoji="1" lang="ja-JP" altLang="en-US" sz="1200" b="1" dirty="0">
                        <a:solidFill>
                          <a:srgbClr val="00B05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a:t>
            </a:fld>
            <a:endParaRPr kumimoji="1" lang="ja-JP" altLang="en-US" sz="1200"/>
          </a:p>
        </p:txBody>
      </p:sp>
      <p:grpSp>
        <p:nvGrpSpPr>
          <p:cNvPr id="5" name="グループ化 4"/>
          <p:cNvGrpSpPr/>
          <p:nvPr/>
        </p:nvGrpSpPr>
        <p:grpSpPr>
          <a:xfrm>
            <a:off x="-1588" y="44159"/>
            <a:ext cx="9906000" cy="548680"/>
            <a:chOff x="-1588" y="44159"/>
            <a:chExt cx="9906000" cy="548680"/>
          </a:xfrm>
        </p:grpSpPr>
        <p:sp>
          <p:nvSpPr>
            <p:cNvPr id="7" name="テキスト ボックス 6"/>
            <p:cNvSpPr txBox="1"/>
            <p:nvPr/>
          </p:nvSpPr>
          <p:spPr>
            <a:xfrm>
              <a:off x="-1588" y="44159"/>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これまでの</a:t>
              </a:r>
              <a:r>
                <a:rPr lang="ja-JP" altLang="en-US" sz="2400" dirty="0" smtClean="0">
                  <a:latin typeface="Meiryo UI" panose="020B0604030504040204" pitchFamily="50" charset="-128"/>
                  <a:ea typeface="Meiryo UI" panose="020B0604030504040204" pitchFamily="50" charset="-128"/>
                </a:rPr>
                <a:t>主な</a:t>
              </a:r>
              <a:r>
                <a:rPr lang="ja-JP" altLang="en-US" sz="2400" dirty="0">
                  <a:latin typeface="Meiryo UI" panose="020B0604030504040204" pitchFamily="50" charset="-128"/>
                  <a:ea typeface="Meiryo UI" panose="020B0604030504040204" pitchFamily="50" charset="-128"/>
                </a:rPr>
                <a:t>経過</a:t>
              </a:r>
            </a:p>
            <a:p>
              <a:endParaRPr kumimoji="1" lang="ja-JP" altLang="en-US" sz="28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1588" y="565408"/>
              <a:ext cx="9906000"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9498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85000"/>
                  </a:schemeClr>
                </a:solidFill>
                <a:latin typeface="Meiryo UI" panose="020B0604030504040204" pitchFamily="50" charset="-128"/>
                <a:ea typeface="Meiryo UI" panose="020B0604030504040204" pitchFamily="50" charset="-128"/>
              </a:rPr>
              <a:t>１．これまでの主な経過</a:t>
            </a:r>
            <a:endParaRPr lang="en-US" altLang="ja-JP" sz="4000" b="1" i="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400" b="1" dirty="0" smtClean="0">
                <a:latin typeface="Meiryo UI" panose="020B0604030504040204" pitchFamily="50" charset="-128"/>
                <a:ea typeface="Meiryo UI" panose="020B0604030504040204" pitchFamily="50" charset="-128"/>
              </a:rPr>
              <a:t>２．</a:t>
            </a:r>
            <a:r>
              <a:rPr lang="en-US" altLang="ja-JP" sz="4400" b="1" dirty="0">
                <a:latin typeface="Meiryo UI" panose="020B0604030504040204" pitchFamily="50" charset="-128"/>
                <a:ea typeface="Meiryo UI" panose="020B0604030504040204" pitchFamily="50" charset="-128"/>
              </a:rPr>
              <a:t>OSAKA</a:t>
            </a:r>
            <a:r>
              <a:rPr lang="ja-JP" altLang="en-US" sz="4400" b="1" dirty="0">
                <a:latin typeface="Meiryo UI" panose="020B0604030504040204" pitchFamily="50" charset="-128"/>
                <a:ea typeface="Meiryo UI" panose="020B0604030504040204" pitchFamily="50" charset="-128"/>
              </a:rPr>
              <a:t>　</a:t>
            </a:r>
            <a:r>
              <a:rPr lang="en-US" altLang="ja-JP" sz="4400" b="1" dirty="0">
                <a:latin typeface="Meiryo UI" panose="020B0604030504040204" pitchFamily="50" charset="-128"/>
                <a:ea typeface="Meiryo UI" panose="020B0604030504040204" pitchFamily="50" charset="-128"/>
              </a:rPr>
              <a:t>SDGs</a:t>
            </a:r>
            <a:r>
              <a:rPr lang="ja-JP" altLang="en-US" sz="4400" b="1" dirty="0">
                <a:latin typeface="Meiryo UI" panose="020B0604030504040204" pitchFamily="50" charset="-128"/>
                <a:ea typeface="Meiryo UI" panose="020B0604030504040204" pitchFamily="50" charset="-128"/>
              </a:rPr>
              <a:t>　</a:t>
            </a:r>
            <a:r>
              <a:rPr lang="ja-JP" altLang="en-US" sz="4400" b="1" dirty="0" smtClean="0">
                <a:latin typeface="Meiryo UI" panose="020B0604030504040204" pitchFamily="50" charset="-128"/>
                <a:ea typeface="Meiryo UI" panose="020B0604030504040204" pitchFamily="50" charset="-128"/>
              </a:rPr>
              <a:t>ビジョン</a:t>
            </a:r>
            <a:endParaRPr lang="en-US" altLang="ja-JP" sz="44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bg1">
                    <a:lumMod val="85000"/>
                  </a:schemeClr>
                </a:solidFill>
                <a:latin typeface="Meiryo UI" panose="020B0604030504040204" pitchFamily="50" charset="-128"/>
                <a:ea typeface="Meiryo UI" panose="020B0604030504040204" pitchFamily="50" charset="-128"/>
              </a:rPr>
              <a:t>３</a:t>
            </a: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．大阪府の取り組み</a:t>
            </a:r>
            <a:endParaRPr kumimoji="1"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85000"/>
                  </a:schemeClr>
                </a:solidFill>
                <a:latin typeface="Meiryo UI" panose="020B0604030504040204" pitchFamily="50" charset="-128"/>
                <a:ea typeface="Meiryo UI" panose="020B0604030504040204" pitchFamily="50" charset="-128"/>
              </a:rPr>
              <a:t>４</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96541"/>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5900" y="2754000"/>
            <a:ext cx="9512300" cy="3881411"/>
          </a:xfrm>
          <a:prstGeom prst="roundRect">
            <a:avLst>
              <a:gd name="adj" fmla="val 66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335765" y="2839500"/>
            <a:ext cx="9361040" cy="379591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庁内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
        <p:nvSpPr>
          <p:cNvPr id="6" name="テキスト ボックス 5"/>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OSAKA</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rPr>
              <a:t>　ビジョン①</a:t>
            </a:r>
            <a:endParaRPr lang="ja-JP" altLang="en-US" sz="24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270893" y="1106135"/>
            <a:ext cx="9361040" cy="1569660"/>
          </a:xfrm>
          <a:prstGeom prst="rect">
            <a:avLst/>
          </a:prstGeom>
          <a:noFill/>
          <a:ln>
            <a:solidFill>
              <a:schemeClr val="tx1"/>
            </a:solidFill>
          </a:ln>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a:t>
            </a:r>
            <a:r>
              <a:rPr lang="ja-JP" altLang="en-US" sz="1600" dirty="0" smtClean="0">
                <a:latin typeface="Meiryo UI" panose="020B0604030504040204" pitchFamily="50" charset="-128"/>
                <a:ea typeface="Meiryo UI" panose="020B0604030504040204" pitchFamily="50" charset="-128"/>
              </a:rPr>
              <a:t>策定</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月策定）</a:t>
            </a:r>
            <a:endParaRPr kumimoji="1" lang="en-US" altLang="ja-JP" sz="16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19001" y="654458"/>
            <a:ext cx="4292724" cy="4314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760398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6166" y="966080"/>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テキスト ボックス 95"/>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②</a:t>
            </a:r>
          </a:p>
        </p:txBody>
      </p:sp>
      <p:cxnSp>
        <p:nvCxnSpPr>
          <p:cNvPr id="99" name="直線コネクタ 9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410769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735242" y="1426348"/>
            <a:ext cx="9147219" cy="5112568"/>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a:p>
        </p:txBody>
      </p:sp>
      <p:sp>
        <p:nvSpPr>
          <p:cNvPr id="68" name="テキスト ボックス 67"/>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③</a:t>
            </a:r>
            <a:endParaRPr lang="ja-JP" altLang="en-US" sz="2400" dirty="0" smtClean="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152097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171072"/>
            <a:ext cx="90707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年大阪・関西万博に向け、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や福祉、農業、環境、エネルギー、人権、ジェンダーなど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から絞り込んだ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」に注力していく。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931794" y="2996879"/>
            <a:ext cx="2047724" cy="2565253"/>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dirty="0">
              <a:solidFill>
                <a:schemeClr val="tx1"/>
              </a:solidFill>
            </a:endParaRPr>
          </a:p>
        </p:txBody>
      </p:sp>
      <p:sp>
        <p:nvSpPr>
          <p:cNvPr id="72" name="正方形/長方形 71"/>
          <p:cNvSpPr/>
          <p:nvPr/>
        </p:nvSpPr>
        <p:spPr>
          <a:xfrm>
            <a:off x="495686" y="2979403"/>
            <a:ext cx="2084529" cy="258273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3" name="角丸四角形 72"/>
          <p:cNvSpPr/>
          <p:nvPr/>
        </p:nvSpPr>
        <p:spPr>
          <a:xfrm>
            <a:off x="2913681" y="2618519"/>
            <a:ext cx="2064042"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府民や企業が重要と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考えるゴールの把握</a:t>
            </a:r>
            <a:endParaRPr lang="ja-JP" altLang="en-US" sz="1600" b="1" dirty="0">
              <a:latin typeface="Meiryo UI" panose="020B0604030504040204" pitchFamily="50" charset="-128"/>
              <a:ea typeface="Meiryo UI" panose="020B0604030504040204" pitchFamily="50" charset="-128"/>
            </a:endParaRPr>
          </a:p>
        </p:txBody>
      </p:sp>
      <p:sp>
        <p:nvSpPr>
          <p:cNvPr id="74" name="正方形/長方形 73"/>
          <p:cNvSpPr>
            <a:spLocks/>
          </p:cNvSpPr>
          <p:nvPr/>
        </p:nvSpPr>
        <p:spPr>
          <a:xfrm>
            <a:off x="3092206" y="3755528"/>
            <a:ext cx="1666788"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や若者、企業の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関心・期待が高いゴールを把握し、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様々なステークホルダーの自律的な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の広がりに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p:cNvSpPr>
          <p:nvPr/>
        </p:nvSpPr>
        <p:spPr>
          <a:xfrm>
            <a:off x="698260" y="3735789"/>
            <a:ext cx="1679380"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「国際的な日本の評価」と「国内評価」を一つの拠り所に、</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ゴールの現在の到達点の分析し、大阪の立ち位置を把握</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339697" y="2992401"/>
            <a:ext cx="2082701" cy="2569731"/>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7" name="角丸四角形 76"/>
          <p:cNvSpPr/>
          <p:nvPr/>
        </p:nvSpPr>
        <p:spPr>
          <a:xfrm>
            <a:off x="5329300" y="2601330"/>
            <a:ext cx="2103496"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府の政策や大阪の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ポテンシャル</a:t>
            </a:r>
            <a:r>
              <a:rPr lang="ja-JP" altLang="en-US" sz="1600" b="1" dirty="0">
                <a:latin typeface="Meiryo UI" panose="020B0604030504040204" pitchFamily="50" charset="-128"/>
                <a:ea typeface="Meiryo UI" panose="020B0604030504040204" pitchFamily="50" charset="-128"/>
              </a:rPr>
              <a:t>　　</a:t>
            </a:r>
          </a:p>
        </p:txBody>
      </p:sp>
      <p:sp>
        <p:nvSpPr>
          <p:cNvPr id="78" name="正方形/長方形 77"/>
          <p:cNvSpPr>
            <a:spLocks/>
          </p:cNvSpPr>
          <p:nvPr/>
        </p:nvSpPr>
        <p:spPr>
          <a:xfrm>
            <a:off x="5515489" y="3487425"/>
            <a:ext cx="1731115" cy="17214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の基本的な方針などの府の政策や、大阪のポテンシャルを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踏まえることで、強みを活かし、弱みを克服して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7786609" y="2985963"/>
            <a:ext cx="1656654" cy="2576169"/>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80" name="角丸四角形 79"/>
          <p:cNvSpPr/>
          <p:nvPr/>
        </p:nvSpPr>
        <p:spPr>
          <a:xfrm>
            <a:off x="7803373" y="2620220"/>
            <a:ext cx="163989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世界の動きを</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視野に</a:t>
            </a:r>
            <a:r>
              <a:rPr lang="ja-JP" altLang="en-US" sz="1600" b="1" dirty="0">
                <a:latin typeface="Meiryo UI" panose="020B0604030504040204" pitchFamily="50" charset="-128"/>
                <a:ea typeface="Meiryo UI" panose="020B0604030504040204" pitchFamily="50" charset="-128"/>
              </a:rPr>
              <a:t>入</a:t>
            </a:r>
            <a:r>
              <a:rPr lang="ja-JP" altLang="en-US" sz="1600" b="1" dirty="0" smtClean="0">
                <a:latin typeface="Meiryo UI" panose="020B0604030504040204" pitchFamily="50" charset="-128"/>
                <a:ea typeface="Meiryo UI" panose="020B0604030504040204" pitchFamily="50" charset="-128"/>
              </a:rPr>
              <a:t>れる</a:t>
            </a:r>
            <a:r>
              <a:rPr lang="ja-JP" altLang="en-US" sz="1600" b="1" dirty="0">
                <a:latin typeface="Meiryo UI" panose="020B0604030504040204" pitchFamily="50" charset="-128"/>
                <a:ea typeface="Meiryo UI" panose="020B0604030504040204" pitchFamily="50" charset="-128"/>
              </a:rPr>
              <a:t>　　</a:t>
            </a:r>
          </a:p>
        </p:txBody>
      </p:sp>
      <p:sp>
        <p:nvSpPr>
          <p:cNvPr id="81" name="正方形/長方形 80"/>
          <p:cNvSpPr>
            <a:spLocks/>
          </p:cNvSpPr>
          <p:nvPr/>
        </p:nvSpPr>
        <p:spPr>
          <a:xfrm>
            <a:off x="7916874" y="3650021"/>
            <a:ext cx="1396123" cy="1482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47757" y="5888737"/>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2616172"/>
            <a:ext cx="208453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smtClean="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現在の到達点の分析</a:t>
            </a:r>
            <a:r>
              <a:rPr lang="ja-JP" altLang="en-US" sz="1600" b="1" dirty="0">
                <a:latin typeface="Meiryo UI" panose="020B0604030504040204" pitchFamily="50" charset="-128"/>
                <a:ea typeface="Meiryo UI" panose="020B0604030504040204" pitchFamily="50" charset="-128"/>
              </a:rPr>
              <a:t>　　</a:t>
            </a:r>
          </a:p>
        </p:txBody>
      </p:sp>
      <p:sp>
        <p:nvSpPr>
          <p:cNvPr id="3" name="右中かっこ 2"/>
          <p:cNvSpPr/>
          <p:nvPr/>
        </p:nvSpPr>
        <p:spPr>
          <a:xfrm rot="5400000">
            <a:off x="2583686" y="3530769"/>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32610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6" name="楕円 25"/>
          <p:cNvSpPr/>
          <p:nvPr/>
        </p:nvSpPr>
        <p:spPr>
          <a:xfrm rot="21043780">
            <a:off x="2685286" y="232610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27" name="楕円 26"/>
          <p:cNvSpPr/>
          <p:nvPr/>
        </p:nvSpPr>
        <p:spPr>
          <a:xfrm rot="21043780">
            <a:off x="514951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8" name="楕円 27"/>
          <p:cNvSpPr/>
          <p:nvPr/>
        </p:nvSpPr>
        <p:spPr>
          <a:xfrm rot="21043780">
            <a:off x="761374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4723" y="108395"/>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④</a:t>
            </a:r>
            <a:endParaRPr lang="ja-JP" altLang="en-US" sz="2400" dirty="0" smtClean="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0" y="657075"/>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6213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4382</Words>
  <Application>Microsoft Office PowerPoint</Application>
  <PresentationFormat>A4 210 x 297 mm</PresentationFormat>
  <Paragraphs>586</Paragraphs>
  <Slides>24</Slides>
  <Notes>24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24</vt:i4>
      </vt:variant>
    </vt:vector>
  </HeadingPairs>
  <TitlesOfParts>
    <vt:vector size="37" baseType="lpstr">
      <vt:lpstr>HGP創英角ｺﾞｼｯｸUB</vt:lpstr>
      <vt:lpstr>HGS創英角ｺﾞｼｯｸUB</vt:lpstr>
      <vt:lpstr>Meiryo UI</vt:lpstr>
      <vt:lpstr>ＭＳ Ｐゴシック</vt:lpstr>
      <vt:lpstr>宋体</vt:lpstr>
      <vt:lpstr>UD デジタル 教科書体 NK-B</vt:lpstr>
      <vt:lpstr>游ゴシック</vt:lpstr>
      <vt:lpstr>Arial</vt:lpstr>
      <vt:lpstr>Bauhaus 93</vt:lpstr>
      <vt:lpstr>Calibri</vt:lpstr>
      <vt:lpstr>Microsoft Himalaya</vt:lpstr>
      <vt:lpstr>Times New Roman</vt: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2023-01-10T08:12:16Z</dcterms:modified>
</cp:coreProperties>
</file>