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p:sldMasterIdLst>
    <p:sldMasterId id="2147484096" r:id="rId1"/>
  </p:sldMasterIdLst>
  <p:notesMasterIdLst>
    <p:notesMasterId r:id="rId30"/>
  </p:notesMasterIdLst>
  <p:handoutMasterIdLst>
    <p:handoutMasterId r:id="rId31"/>
  </p:handoutMasterIdLst>
  <p:sldIdLst>
    <p:sldId id="1128" r:id="rId2"/>
    <p:sldId id="1210" r:id="rId3"/>
    <p:sldId id="1211" r:id="rId4"/>
    <p:sldId id="1180" r:id="rId5"/>
    <p:sldId id="1170" r:id="rId6"/>
    <p:sldId id="1181" r:id="rId7"/>
    <p:sldId id="1182" r:id="rId8"/>
    <p:sldId id="1183" r:id="rId9"/>
    <p:sldId id="1184" r:id="rId10"/>
    <p:sldId id="1185" r:id="rId11"/>
    <p:sldId id="1186" r:id="rId12"/>
    <p:sldId id="1187" r:id="rId13"/>
    <p:sldId id="1212" r:id="rId14"/>
    <p:sldId id="1207" r:id="rId15"/>
    <p:sldId id="1203" r:id="rId16"/>
    <p:sldId id="1205" r:id="rId17"/>
    <p:sldId id="1206" r:id="rId18"/>
    <p:sldId id="1208" r:id="rId19"/>
    <p:sldId id="1209" r:id="rId20"/>
    <p:sldId id="1147" r:id="rId21"/>
    <p:sldId id="1148" r:id="rId22"/>
    <p:sldId id="1202" r:id="rId23"/>
    <p:sldId id="1213" r:id="rId24"/>
    <p:sldId id="1136" r:id="rId25"/>
    <p:sldId id="1137" r:id="rId26"/>
    <p:sldId id="1138" r:id="rId27"/>
    <p:sldId id="1143" r:id="rId28"/>
    <p:sldId id="1151" r:id="rId29"/>
  </p:sldIdLst>
  <p:sldSz cx="9906000" cy="6858000" type="A4"/>
  <p:notesSz cx="6646863" cy="9777413"/>
  <p:defaultTex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119">
          <p15:clr>
            <a:srgbClr val="A4A3A4"/>
          </p15:clr>
        </p15:guide>
      </p15:sldGuideLst>
    </p:ext>
    <p:ext uri="{2D200454-40CA-4A62-9FC3-DE9A4176ACB9}">
      <p15:notesGuideLst xmlns:p15="http://schemas.microsoft.com/office/powerpoint/2012/main">
        <p15:guide id="1" orient="horz" pos="2919" userDrawn="1">
          <p15:clr>
            <a:srgbClr val="A4A3A4"/>
          </p15:clr>
        </p15:guide>
        <p15:guide id="2" pos="209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66"/>
    <a:srgbClr val="FF3300"/>
    <a:srgbClr val="FF9999"/>
    <a:srgbClr val="FFCCCC"/>
    <a:srgbClr val="0033CC"/>
    <a:srgbClr val="CCFFFF"/>
    <a:srgbClr val="FFFFFF"/>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66" autoAdjust="0"/>
    <p:restoredTop sz="68043" autoAdjust="0"/>
  </p:normalViewPr>
  <p:slideViewPr>
    <p:cSldViewPr>
      <p:cViewPr varScale="1">
        <p:scale>
          <a:sx n="74" d="100"/>
          <a:sy n="74" d="100"/>
        </p:scale>
        <p:origin x="1146" y="72"/>
      </p:cViewPr>
      <p:guideLst>
        <p:guide orient="horz" pos="2069"/>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2919"/>
        <p:guide pos="209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0"/>
            <a:ext cx="2880101" cy="488793"/>
          </a:xfrm>
          <a:prstGeom prst="rect">
            <a:avLst/>
          </a:prstGeom>
        </p:spPr>
        <p:txBody>
          <a:bodyPr vert="horz" lIns="89630" tIns="44816" rIns="89630" bIns="448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20" y="0"/>
            <a:ext cx="2880101" cy="488793"/>
          </a:xfrm>
          <a:prstGeom prst="rect">
            <a:avLst/>
          </a:prstGeom>
        </p:spPr>
        <p:txBody>
          <a:bodyPr vert="horz" lIns="89630" tIns="44816" rIns="89630" bIns="44816" rtlCol="0"/>
          <a:lstStyle>
            <a:lvl1pPr algn="r">
              <a:defRPr sz="1200"/>
            </a:lvl1pPr>
          </a:lstStyle>
          <a:p>
            <a:fld id="{5AA3F54B-2833-45B3-AE85-A5B2483667C7}" type="datetimeFigureOut">
              <a:rPr kumimoji="1" lang="ja-JP" altLang="en-US" smtClean="0"/>
              <a:t>2023/1/10</a:t>
            </a:fld>
            <a:endParaRPr kumimoji="1" lang="ja-JP" altLang="en-US"/>
          </a:p>
        </p:txBody>
      </p:sp>
      <p:sp>
        <p:nvSpPr>
          <p:cNvPr id="4" name="フッター プレースホルダー 3"/>
          <p:cNvSpPr>
            <a:spLocks noGrp="1"/>
          </p:cNvSpPr>
          <p:nvPr>
            <p:ph type="ftr" sz="quarter" idx="2"/>
          </p:nvPr>
        </p:nvSpPr>
        <p:spPr>
          <a:xfrm>
            <a:off x="7" y="9287061"/>
            <a:ext cx="2880101" cy="488792"/>
          </a:xfrm>
          <a:prstGeom prst="rect">
            <a:avLst/>
          </a:prstGeom>
        </p:spPr>
        <p:txBody>
          <a:bodyPr vert="horz" lIns="89630" tIns="44816" rIns="89630" bIns="448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20" y="9287061"/>
            <a:ext cx="2880101" cy="488792"/>
          </a:xfrm>
          <a:prstGeom prst="rect">
            <a:avLst/>
          </a:prstGeom>
        </p:spPr>
        <p:txBody>
          <a:bodyPr vert="horz" lIns="89630" tIns="44816" rIns="89630" bIns="44816" rtlCol="0" anchor="b"/>
          <a:lstStyle>
            <a:lvl1pPr algn="r">
              <a:defRPr sz="1200"/>
            </a:lvl1pPr>
          </a:lstStyle>
          <a:p>
            <a:fld id="{9FCC8515-EABC-45E8-A8D7-9A980EECFDF7}" type="slidenum">
              <a:rPr kumimoji="1" lang="ja-JP" altLang="en-US" smtClean="0"/>
              <a:t>‹#›</a:t>
            </a:fld>
            <a:endParaRPr kumimoji="1" lang="ja-JP" altLang="en-US"/>
          </a:p>
        </p:txBody>
      </p:sp>
    </p:spTree>
    <p:extLst>
      <p:ext uri="{BB962C8B-B14F-4D97-AF65-F5344CB8AC3E}">
        <p14:creationId xmlns:p14="http://schemas.microsoft.com/office/powerpoint/2010/main" val="900681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495300" y="23813"/>
            <a:ext cx="3957638" cy="2740025"/>
          </a:xfrm>
          <a:prstGeom prst="rect">
            <a:avLst/>
          </a:prstGeom>
          <a:noFill/>
          <a:ln w="12700">
            <a:solidFill>
              <a:prstClr val="black"/>
            </a:solidFill>
          </a:ln>
        </p:spPr>
        <p:txBody>
          <a:bodyPr vert="horz" lIns="89675" tIns="44838" rIns="89675" bIns="44838" rtlCol="0" anchor="ctr"/>
          <a:lstStyle/>
          <a:p>
            <a:endParaRPr lang="ja-JP" altLang="en-US"/>
          </a:p>
        </p:txBody>
      </p:sp>
      <p:sp>
        <p:nvSpPr>
          <p:cNvPr id="9" name="ノート プレースホルダー 8"/>
          <p:cNvSpPr>
            <a:spLocks noGrp="1"/>
          </p:cNvSpPr>
          <p:nvPr>
            <p:ph type="body" sz="quarter" idx="3"/>
          </p:nvPr>
        </p:nvSpPr>
        <p:spPr>
          <a:xfrm>
            <a:off x="434141" y="4268141"/>
            <a:ext cx="5778582" cy="5171377"/>
          </a:xfrm>
          <a:prstGeom prst="rect">
            <a:avLst/>
          </a:prstGeom>
        </p:spPr>
        <p:txBody>
          <a:bodyPr vert="horz" lIns="89675" tIns="44838" rIns="89675" bIns="44838"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スライド番号プレースホルダー 9"/>
          <p:cNvSpPr>
            <a:spLocks noGrp="1"/>
          </p:cNvSpPr>
          <p:nvPr>
            <p:ph type="sldNum" sz="quarter" idx="5"/>
          </p:nvPr>
        </p:nvSpPr>
        <p:spPr>
          <a:xfrm>
            <a:off x="3764539" y="9287175"/>
            <a:ext cx="2881263" cy="490238"/>
          </a:xfrm>
          <a:prstGeom prst="rect">
            <a:avLst/>
          </a:prstGeom>
        </p:spPr>
        <p:txBody>
          <a:bodyPr vert="horz" lIns="89675" tIns="44838" rIns="89675" bIns="44838" rtlCol="0" anchor="b"/>
          <a:lstStyle>
            <a:lvl1pPr algn="r">
              <a:defRPr sz="1200"/>
            </a:lvl1pPr>
          </a:lstStyle>
          <a:p>
            <a:fld id="{D9B69352-BB07-4763-A132-249470DE6BA5}" type="slidenum">
              <a:rPr kumimoji="1" lang="ja-JP" altLang="en-US" smtClean="0"/>
              <a:t>‹#›</a:t>
            </a:fld>
            <a:endParaRPr kumimoji="1" lang="ja-JP" altLang="en-US"/>
          </a:p>
        </p:txBody>
      </p:sp>
    </p:spTree>
    <p:extLst>
      <p:ext uri="{BB962C8B-B14F-4D97-AF65-F5344CB8AC3E}">
        <p14:creationId xmlns:p14="http://schemas.microsoft.com/office/powerpoint/2010/main" val="62714613"/>
      </p:ext>
    </p:extLst>
  </p:cSld>
  <p:clrMap bg1="lt1" tx1="dk1" bg2="lt2" tx2="dk2" accent1="accent1" accent2="accent2" accent3="accent3" accent4="accent4" accent5="accent5" accent6="accent6" hlink="hlink" folHlink="folHlink"/>
  <p:hf hdr="0" ftr="0" dt="0"/>
  <p:notesStyle>
    <a:lvl1pPr marL="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165"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5365" algn="l" defTabSz="913765" rtl="0" eaLnBrk="1" latinLnBrk="0" hangingPunct="1">
      <a:defRPr kumimoji="1" sz="1200" kern="1200">
        <a:solidFill>
          <a:schemeClr val="tx1"/>
        </a:solidFill>
        <a:latin typeface="+mn-lt"/>
        <a:ea typeface="+mn-ea"/>
        <a:cs typeface="+mn-cs"/>
      </a:defRPr>
    </a:lvl6pPr>
    <a:lvl7pPr marL="2742565" algn="l" defTabSz="913765" rtl="0" eaLnBrk="1" latinLnBrk="0" hangingPunct="1">
      <a:defRPr kumimoji="1" sz="1200" kern="1200">
        <a:solidFill>
          <a:schemeClr val="tx1"/>
        </a:solidFill>
        <a:latin typeface="+mn-lt"/>
        <a:ea typeface="+mn-ea"/>
        <a:cs typeface="+mn-cs"/>
      </a:defRPr>
    </a:lvl7pPr>
    <a:lvl8pPr marL="3199765" algn="l" defTabSz="913765" rtl="0" eaLnBrk="1" latinLnBrk="0" hangingPunct="1">
      <a:defRPr kumimoji="1" sz="1200" kern="1200">
        <a:solidFill>
          <a:schemeClr val="tx1"/>
        </a:solidFill>
        <a:latin typeface="+mn-lt"/>
        <a:ea typeface="+mn-ea"/>
        <a:cs typeface="+mn-cs"/>
      </a:defRPr>
    </a:lvl8pPr>
    <a:lvl9pPr marL="3656965" algn="l" defTabSz="91376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8563" y="427038"/>
            <a:ext cx="4110037" cy="2846387"/>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marR="78466" algn="just">
              <a:lnSpc>
                <a:spcPts val="2158"/>
              </a:lnSpc>
              <a:spcBef>
                <a:spcPts val="588"/>
              </a:spcBef>
            </a:pPr>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55560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pPr marL="258032" marR="76952" indent="-258032" algn="just">
              <a:lnSpc>
                <a:spcPts val="2116"/>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9</a:t>
            </a:fld>
            <a:endParaRPr kumimoji="1" lang="ja-JP" altLang="en-US"/>
          </a:p>
        </p:txBody>
      </p:sp>
    </p:spTree>
    <p:extLst>
      <p:ext uri="{BB962C8B-B14F-4D97-AF65-F5344CB8AC3E}">
        <p14:creationId xmlns:p14="http://schemas.microsoft.com/office/powerpoint/2010/main" val="1616074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pPr marL="258032" marR="76952" indent="-258032" algn="just" defTabSz="896129">
              <a:lnSpc>
                <a:spcPts val="2116"/>
              </a:lnSpc>
              <a:defRPr/>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10</a:t>
            </a:fld>
            <a:endParaRPr kumimoji="1" lang="ja-JP" altLang="en-US"/>
          </a:p>
        </p:txBody>
      </p:sp>
    </p:spTree>
    <p:extLst>
      <p:ext uri="{BB962C8B-B14F-4D97-AF65-F5344CB8AC3E}">
        <p14:creationId xmlns:p14="http://schemas.microsoft.com/office/powerpoint/2010/main" val="3035094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3051659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8113" y="638175"/>
            <a:ext cx="4040187" cy="2798763"/>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12</a:t>
            </a:fld>
            <a:endParaRPr kumimoji="1" lang="ja-JP" altLang="en-US"/>
          </a:p>
        </p:txBody>
      </p:sp>
    </p:spTree>
    <p:extLst>
      <p:ext uri="{BB962C8B-B14F-4D97-AF65-F5344CB8AC3E}">
        <p14:creationId xmlns:p14="http://schemas.microsoft.com/office/powerpoint/2010/main" val="54965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36675" y="638175"/>
            <a:ext cx="4113213" cy="2847975"/>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4015369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6975" y="638175"/>
            <a:ext cx="4252913" cy="2946400"/>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14</a:t>
            </a:fld>
            <a:endParaRPr kumimoji="1" lang="ja-JP" altLang="en-US"/>
          </a:p>
        </p:txBody>
      </p:sp>
    </p:spTree>
    <p:extLst>
      <p:ext uri="{BB962C8B-B14F-4D97-AF65-F5344CB8AC3E}">
        <p14:creationId xmlns:p14="http://schemas.microsoft.com/office/powerpoint/2010/main" val="524170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5388" y="284163"/>
            <a:ext cx="4252912" cy="2944812"/>
          </a:xfrm>
          <a:prstGeom prst="rect">
            <a:avLst/>
          </a:prstGeom>
        </p:spPr>
      </p:sp>
      <p:sp>
        <p:nvSpPr>
          <p:cNvPr id="3" name="ノート プレースホルダー 2"/>
          <p:cNvSpPr>
            <a:spLocks noGrp="1"/>
          </p:cNvSpPr>
          <p:nvPr>
            <p:ph type="body" idx="1"/>
          </p:nvPr>
        </p:nvSpPr>
        <p:spPr>
          <a:xfrm>
            <a:off x="664687" y="3401174"/>
            <a:ext cx="5317490" cy="6376239"/>
          </a:xfrm>
          <a:prstGeom prst="rect">
            <a:avLst/>
          </a:prstGeom>
        </p:spPr>
        <p:txBody>
          <a:bodyPr/>
          <a:lstStyle/>
          <a:p>
            <a:pPr marL="263110" marR="78466" indent="-263110" algn="just">
              <a:lnSpc>
                <a:spcPts val="2158"/>
              </a:lnSpc>
            </a:pPr>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622994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6975" y="638175"/>
            <a:ext cx="4252913" cy="2946400"/>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defTabSz="896129">
              <a:defRPr/>
            </a:pPr>
            <a:endParaRPr lang="ja-JP" altLang="en-US"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pPr defTabSz="896129">
              <a:defRPr/>
            </a:pPr>
            <a:fld id="{A0C3B56F-56AB-411F-8724-511B22958D15}" type="slidenum">
              <a:rPr lang="ja-JP" altLang="en-US">
                <a:solidFill>
                  <a:prstClr val="black"/>
                </a:solidFill>
                <a:latin typeface="Calibri"/>
                <a:ea typeface="ＭＳ Ｐゴシック" panose="020B0600070205080204" pitchFamily="50" charset="-128"/>
              </a:rPr>
              <a:pPr defTabSz="896129">
                <a:defRPr/>
              </a:pPr>
              <a:t>16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499216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4438" y="568325"/>
            <a:ext cx="4214812" cy="2919413"/>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1702259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1388" y="427038"/>
            <a:ext cx="4764087" cy="32988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316219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8113" y="638175"/>
            <a:ext cx="4040187" cy="2798763"/>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1676521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8113" y="52388"/>
            <a:ext cx="4040187" cy="2797175"/>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defTabSz="879375">
              <a:defRPr/>
            </a:pPr>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19</a:t>
            </a:fld>
            <a:endParaRPr kumimoji="1" lang="ja-JP" altLang="en-US"/>
          </a:p>
        </p:txBody>
      </p:sp>
    </p:spTree>
    <p:extLst>
      <p:ext uri="{BB962C8B-B14F-4D97-AF65-F5344CB8AC3E}">
        <p14:creationId xmlns:p14="http://schemas.microsoft.com/office/powerpoint/2010/main" val="3722992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9838" y="544513"/>
            <a:ext cx="4210050" cy="2914650"/>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2132027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496888"/>
            <a:ext cx="4498975" cy="3114675"/>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defTabSz="896752">
              <a:defRPr/>
            </a:pPr>
            <a:endParaRPr lang="ja-JP" altLang="en-US"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21</a:t>
            </a:fld>
            <a:endParaRPr kumimoji="1" lang="ja-JP" altLang="en-US"/>
          </a:p>
        </p:txBody>
      </p:sp>
    </p:spTree>
    <p:extLst>
      <p:ext uri="{BB962C8B-B14F-4D97-AF65-F5344CB8AC3E}">
        <p14:creationId xmlns:p14="http://schemas.microsoft.com/office/powerpoint/2010/main" val="3679956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8113" y="638175"/>
            <a:ext cx="4040187" cy="2798763"/>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1564092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355600"/>
            <a:ext cx="4684713" cy="3244850"/>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marR="78466" algn="just">
              <a:lnSpc>
                <a:spcPts val="2158"/>
              </a:lnSpc>
              <a:spcBef>
                <a:spcPts val="588"/>
              </a:spcBef>
            </a:pPr>
            <a:endParaRPr lang="ja-JP" altLang="en-US" dirty="0"/>
          </a:p>
        </p:txBody>
      </p:sp>
    </p:spTree>
    <p:extLst>
      <p:ext uri="{BB962C8B-B14F-4D97-AF65-F5344CB8AC3E}">
        <p14:creationId xmlns:p14="http://schemas.microsoft.com/office/powerpoint/2010/main" val="3030437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6138" y="214313"/>
            <a:ext cx="4583112" cy="3173412"/>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marL="263110" marR="78466" indent="-263110" algn="just" defTabSz="896752">
              <a:lnSpc>
                <a:spcPts val="2158"/>
              </a:lnSpc>
              <a:spcBef>
                <a:spcPts val="588"/>
              </a:spcBef>
              <a:defRPr/>
            </a:pPr>
            <a:endParaRPr lang="en-US" altLang="ja-JP" dirty="0"/>
          </a:p>
        </p:txBody>
      </p:sp>
    </p:spTree>
    <p:extLst>
      <p:ext uri="{BB962C8B-B14F-4D97-AF65-F5344CB8AC3E}">
        <p14:creationId xmlns:p14="http://schemas.microsoft.com/office/powerpoint/2010/main" val="1152598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355600"/>
            <a:ext cx="4446587" cy="3079750"/>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25</a:t>
            </a:fld>
            <a:endParaRPr kumimoji="1" lang="ja-JP" altLang="en-US"/>
          </a:p>
        </p:txBody>
      </p:sp>
    </p:spTree>
    <p:extLst>
      <p:ext uri="{BB962C8B-B14F-4D97-AF65-F5344CB8AC3E}">
        <p14:creationId xmlns:p14="http://schemas.microsoft.com/office/powerpoint/2010/main" val="2794579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3638" y="427038"/>
            <a:ext cx="4319587" cy="2990850"/>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marR="78466" algn="just">
              <a:lnSpc>
                <a:spcPts val="2158"/>
              </a:lnSpc>
            </a:pPr>
            <a:endParaRPr lang="ja-JP" altLang="en-US"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solidFill>
                  <a:prstClr val="black"/>
                </a:solidFill>
                <a:latin typeface="Calibri"/>
                <a:ea typeface="ＭＳ Ｐゴシック"/>
              </a:rPr>
              <a:pPr/>
              <a:t>26</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3732573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6138" y="214313"/>
            <a:ext cx="4622800" cy="3201987"/>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8113" y="638175"/>
            <a:ext cx="4040187" cy="2798763"/>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134603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663756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109446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501441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2080332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pPr marL="258032" marR="76952" indent="-258032" algn="just">
              <a:lnSpc>
                <a:spcPts val="2116"/>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3067319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6888" y="25400"/>
            <a:ext cx="3954462" cy="2738438"/>
          </a:xfrm>
        </p:spPr>
      </p:sp>
      <p:sp>
        <p:nvSpPr>
          <p:cNvPr id="3" name="ノート プレースホルダー 2"/>
          <p:cNvSpPr>
            <a:spLocks noGrp="1"/>
          </p:cNvSpPr>
          <p:nvPr>
            <p:ph type="body" idx="1"/>
          </p:nvPr>
        </p:nvSpPr>
        <p:spPr/>
        <p:txBody>
          <a:bodyPr/>
          <a:lstStyle/>
          <a:p>
            <a:pPr marL="258032" marR="76952" indent="-258032" algn="just">
              <a:lnSpc>
                <a:spcPts val="2116"/>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8</a:t>
            </a:fld>
            <a:endParaRPr kumimoji="1" lang="ja-JP" altLang="en-US"/>
          </a:p>
        </p:txBody>
      </p:sp>
    </p:spTree>
    <p:extLst>
      <p:ext uri="{BB962C8B-B14F-4D97-AF65-F5344CB8AC3E}">
        <p14:creationId xmlns:p14="http://schemas.microsoft.com/office/powerpoint/2010/main" val="78047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9C4A350-C850-4F14-A7E6-02675EFB710D}"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34180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9D71EA3-55ED-4B68-9634-D1FF7AC750D1}"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2530305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5"/>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5"/>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015A8E3-EF5B-4E09-BC7B-BFA931062736}"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4014077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extLst>
      <p:ext uri="{BB962C8B-B14F-4D97-AF65-F5344CB8AC3E}">
        <p14:creationId xmlns:p14="http://schemas.microsoft.com/office/powerpoint/2010/main" val="1844680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782334" y="6492240"/>
            <a:ext cx="1123666" cy="365760"/>
          </a:xfrm>
        </p:spPr>
        <p:txBody>
          <a:bodyPr/>
          <a:lstStyle>
            <a:lvl1pPr defTabSz="914400">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95300" y="214290"/>
            <a:ext cx="8910638"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smtClean="0"/>
              <a:t>タイトルテキストの書式を編集するにはクリックします。</a:t>
            </a:r>
          </a:p>
        </p:txBody>
      </p:sp>
    </p:spTree>
    <p:extLst>
      <p:ext uri="{BB962C8B-B14F-4D97-AF65-F5344CB8AC3E}">
        <p14:creationId xmlns:p14="http://schemas.microsoft.com/office/powerpoint/2010/main" val="1353031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8" name="日付プレースホルダー 27"/>
          <p:cNvSpPr>
            <a:spLocks noGrp="1"/>
          </p:cNvSpPr>
          <p:nvPr>
            <p:ph type="dt" sz="half" idx="10"/>
          </p:nvPr>
        </p:nvSpPr>
        <p:spPr>
          <a:xfrm>
            <a:off x="4908423" y="6329135"/>
            <a:ext cx="2476500" cy="365760"/>
          </a:xfrm>
        </p:spPr>
        <p:txBody>
          <a:bodyPr/>
          <a:lstStyle>
            <a:lvl1pPr>
              <a:defRPr sz="1400"/>
            </a:lvl1pPr>
          </a:lstStyle>
          <a:p>
            <a:pPr>
              <a:defRPr/>
            </a:pPr>
            <a:fld id="{FBA22BA5-9FE1-4ACC-9D4A-E058C1440C35}" type="datetime1">
              <a:rPr lang="en-US" altLang="ja-JP" smtClean="0"/>
              <a:t>1/10/2023</a:t>
            </a:fld>
            <a:endParaRPr lang="en-US" dirty="0"/>
          </a:p>
        </p:txBody>
      </p:sp>
      <p:sp>
        <p:nvSpPr>
          <p:cNvPr id="17" name="フッター プレースホルダー 16"/>
          <p:cNvSpPr>
            <a:spLocks noGrp="1"/>
          </p:cNvSpPr>
          <p:nvPr>
            <p:ph type="ftr" sz="quarter" idx="11"/>
          </p:nvPr>
        </p:nvSpPr>
        <p:spPr>
          <a:xfrm>
            <a:off x="1114425" y="6329135"/>
            <a:ext cx="3764280" cy="365760"/>
          </a:xfrm>
        </p:spPr>
        <p:txBody>
          <a:bodyPr/>
          <a:lstStyle/>
          <a:p>
            <a:pPr>
              <a:defRPr/>
            </a:pPr>
            <a:endParaRPr lang="en-US"/>
          </a:p>
        </p:txBody>
      </p:sp>
      <p:sp>
        <p:nvSpPr>
          <p:cNvPr id="29" name="スライド番号プレースホルダー 28"/>
          <p:cNvSpPr>
            <a:spLocks noGrp="1"/>
          </p:cNvSpPr>
          <p:nvPr>
            <p:ph type="sldNum" sz="quarter" idx="12"/>
          </p:nvPr>
        </p:nvSpPr>
        <p:spPr>
          <a:xfrm>
            <a:off x="8915400" y="6369594"/>
            <a:ext cx="1320800" cy="365760"/>
          </a:xfrm>
          <a:prstGeom prst="rect">
            <a:avLst/>
          </a:prstGeom>
        </p:spPr>
        <p:txBody>
          <a:bodyPr/>
          <a:lstStyle/>
          <a:p>
            <a:pPr>
              <a:defRPr/>
            </a:pPr>
            <a:r>
              <a:rPr lang="ja-JP" altLang="en-US" smtClean="0"/>
              <a:t>Ｐ</a:t>
            </a:r>
            <a:r>
              <a:rPr lang="ja-JP" altLang="en-US" sz="1800" smtClean="0"/>
              <a:t>　</a:t>
            </a:r>
            <a:fld id="{79BE7158-2AB0-4E92-A3E1-C43B793C7752}" type="slidenum">
              <a:rPr lang="ja-JP" altLang="en-US" sz="1800" smtClean="0"/>
              <a:pPr>
                <a:defRPr/>
              </a:pPr>
              <a:t>‹#›</a:t>
            </a:fld>
            <a:endParaRPr lang="ja-JP" altLang="en-US" sz="1800"/>
          </a:p>
        </p:txBody>
      </p:sp>
    </p:spTree>
    <p:extLst>
      <p:ext uri="{BB962C8B-B14F-4D97-AF65-F5344CB8AC3E}">
        <p14:creationId xmlns:p14="http://schemas.microsoft.com/office/powerpoint/2010/main" val="3288191342"/>
      </p:ext>
    </p:extLst>
  </p:cSld>
  <p:clrMapOvr>
    <a:masterClrMapping/>
  </p:clrMapOvr>
  <p:transition spd="med">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t>‹#›</a:t>
            </a:fld>
            <a:endParaRPr lang="en-US"/>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2023/1/10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4088824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2023/1/10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62678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146B5D-AC21-421A-B8E6-B7C78BEC4669}"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19250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5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AD5BB7E-BEB8-4AF6-B714-72676ED53D9C}"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63540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22137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7"/>
            <a:ext cx="4376870" cy="639763"/>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7"/>
            <a:ext cx="4378590" cy="639763"/>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8C6417A-0290-4F4C-A619-13D5E60C9DB3}"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60380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55210E1-7510-4139-A653-1480721F8E66}"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726171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AEC3700-F350-497D-8C31-25F14E3E2EE6}"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9680483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1"/>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4"/>
            <a:ext cx="3259006" cy="4691063"/>
          </a:xfrm>
        </p:spPr>
        <p:txBody>
          <a:bodyPr/>
          <a:lstStyle>
            <a:lvl1pPr marL="0" indent="0">
              <a:buNone/>
              <a:defRPr sz="1400"/>
            </a:lvl1pPr>
            <a:lvl2pPr marL="457200" indent="0">
              <a:buNone/>
              <a:defRPr sz="1200"/>
            </a:lvl2pPr>
            <a:lvl3pPr marL="914400" indent="0">
              <a:buNone/>
              <a:defRPr sz="11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AE05357-B0A1-4A6F-A57B-6AEE7C6315C9}"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628158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719"/>
            <a:ext cx="5943600" cy="566739"/>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300"/>
            </a:lvl3pPr>
            <a:lvl4pPr marL="1371600"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457"/>
            <a:ext cx="5943600" cy="804863"/>
          </a:xfrm>
        </p:spPr>
        <p:txBody>
          <a:bodyPr/>
          <a:lstStyle>
            <a:lvl1pPr marL="0" indent="0">
              <a:buNone/>
              <a:defRPr sz="1400"/>
            </a:lvl1pPr>
            <a:lvl2pPr marL="457200" indent="0">
              <a:buNone/>
              <a:defRPr sz="1200"/>
            </a:lvl2pPr>
            <a:lvl3pPr marL="914400" indent="0">
              <a:buNone/>
              <a:defRPr sz="11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2CA08AD-8667-479F-BB99-989F2A23BE1A}"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7663460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7"/>
            <a:ext cx="8915400" cy="1143000"/>
          </a:xfrm>
          <a:prstGeom prst="rect">
            <a:avLst/>
          </a:prstGeom>
        </p:spPr>
        <p:txBody>
          <a:bodyPr vert="horz" lIns="91419" tIns="45709" rIns="91419" bIns="45709"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9" tIns="45709" rIns="91419" bIns="4570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501"/>
            <a:ext cx="2311400" cy="365125"/>
          </a:xfrm>
          <a:prstGeom prst="rect">
            <a:avLst/>
          </a:prstGeom>
        </p:spPr>
        <p:txBody>
          <a:bodyPr vert="horz" lIns="91419" tIns="45709" rIns="91419" bIns="45709" rtlCol="0" anchor="ctr"/>
          <a:lstStyle>
            <a:lvl1pPr algn="l">
              <a:defRPr sz="1200">
                <a:solidFill>
                  <a:schemeClr val="tx1">
                    <a:tint val="75000"/>
                  </a:schemeClr>
                </a:solidFill>
              </a:defRPr>
            </a:lvl1pPr>
          </a:lstStyle>
          <a:p>
            <a:fld id="{F2AAEF7F-927D-4C2E-8CBF-59DCC33CF152}" type="datetime1">
              <a:rPr lang="ja-JP" altLang="en-US" smtClean="0">
                <a:solidFill>
                  <a:prstClr val="black">
                    <a:tint val="75000"/>
                  </a:prstClr>
                </a:solidFill>
              </a:rPr>
              <a:t>2023/1/10</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01"/>
            <a:ext cx="3136900" cy="365125"/>
          </a:xfrm>
          <a:prstGeom prst="rect">
            <a:avLst/>
          </a:prstGeom>
        </p:spPr>
        <p:txBody>
          <a:bodyPr vert="horz" lIns="91419" tIns="45709" rIns="91419" bIns="45709"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501"/>
            <a:ext cx="2311400" cy="365125"/>
          </a:xfrm>
          <a:prstGeom prst="rect">
            <a:avLst/>
          </a:prstGeom>
        </p:spPr>
        <p:txBody>
          <a:bodyPr vert="horz" lIns="91419" tIns="45709" rIns="91419" bIns="45709"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144049177"/>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95" r:id="rId13"/>
    <p:sldLayoutId id="2147484196" r:id="rId14"/>
    <p:sldLayoutId id="2147483673" r:id="rId15"/>
    <p:sldLayoutId id="2147483660" r:id="rId16"/>
    <p:sldLayoutId id="2147484197" r:id="rId17"/>
    <p:sldLayoutId id="2147484198" r:id="rId18"/>
  </p:sldLayoutIdLst>
  <p:hf hdr="0" ftr="0" dt="0"/>
  <p:txStyles>
    <p:titleStyle>
      <a:lvl1pPr algn="ctr" defTabSz="913765" rtl="0" eaLnBrk="1" latinLnBrk="0" hangingPunct="1">
        <a:spcBef>
          <a:spcPct val="0"/>
        </a:spcBef>
        <a:buNone/>
        <a:defRPr kumimoji="1" sz="43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8.xml"/><Relationship Id="rId16"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6.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48.png"/><Relationship Id="rId10" Type="http://schemas.openxmlformats.org/officeDocument/2006/relationships/image" Target="../media/image10.png"/><Relationship Id="rId4" Type="http://schemas.openxmlformats.org/officeDocument/2006/relationships/image" Target="../media/image47.pn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5.jp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960" y="620688"/>
            <a:ext cx="9906001" cy="1938992"/>
          </a:xfrm>
          <a:prstGeom prst="rect">
            <a:avLst/>
          </a:prstGeom>
          <a:noFill/>
        </p:spPr>
        <p:txBody>
          <a:bodyPr wrap="square" rtlCol="0">
            <a:spAutoFit/>
          </a:bodyPr>
          <a:lstStyle/>
          <a:p>
            <a:pPr algn="ct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の推進に向けた</a:t>
            </a:r>
            <a:endParaRPr kumimoji="1" lang="en-US" altLang="ja-JP" sz="4400" b="1" dirty="0" smtClean="0">
              <a:latin typeface="Meiryo UI" panose="020B0604030504040204" pitchFamily="50" charset="-128"/>
              <a:ea typeface="Meiryo UI" panose="020B0604030504040204" pitchFamily="50" charset="-128"/>
            </a:endParaRPr>
          </a:p>
          <a:p>
            <a:pPr algn="ctr"/>
            <a:r>
              <a:rPr kumimoji="1" lang="ja-JP" altLang="en-US" sz="4400" b="1" dirty="0" smtClean="0">
                <a:latin typeface="Meiryo UI" panose="020B0604030504040204" pitchFamily="50" charset="-128"/>
                <a:ea typeface="Meiryo UI" panose="020B0604030504040204" pitchFamily="50" charset="-128"/>
              </a:rPr>
              <a:t>大阪府の取組みについて</a:t>
            </a:r>
            <a:endParaRPr kumimoji="1" lang="en-US" altLang="ja-JP" sz="4400" b="1" dirty="0">
              <a:latin typeface="Meiryo UI" panose="020B0604030504040204" pitchFamily="50" charset="-128"/>
              <a:ea typeface="Meiryo UI" panose="020B0604030504040204" pitchFamily="50" charset="-128"/>
            </a:endParaRPr>
          </a:p>
          <a:p>
            <a:pPr algn="ctr"/>
            <a:endParaRPr kumimoji="1" lang="ja-JP" altLang="en-US" sz="32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en-US" altLang="ja-JP" sz="2000" dirty="0" smtClean="0">
                <a:latin typeface="Meiryo UI" panose="020B0604030504040204" pitchFamily="50" charset="-128"/>
                <a:ea typeface="Meiryo UI" panose="020B0604030504040204" pitchFamily="50" charset="-128"/>
              </a:rPr>
              <a:t>2022</a:t>
            </a:r>
            <a:r>
              <a:rPr kumimoji="1" lang="ja-JP" altLang="en-US" sz="2000" dirty="0" smtClean="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12</a:t>
            </a:r>
            <a:r>
              <a:rPr kumimoji="1" lang="ja-JP" altLang="en-US" sz="2000" dirty="0" smtClean="0">
                <a:latin typeface="Meiryo UI" panose="020B0604030504040204" pitchFamily="50" charset="-128"/>
                <a:ea typeface="Meiryo UI" panose="020B0604030504040204" pitchFamily="50" charset="-128"/>
              </a:rPr>
              <a:t>月</a:t>
            </a:r>
            <a:r>
              <a:rPr lang="ja-JP" altLang="en-US" sz="2000" dirty="0">
                <a:latin typeface="Meiryo UI" panose="020B0604030504040204" pitchFamily="50" charset="-128"/>
                <a:ea typeface="Meiryo UI" panose="020B0604030504040204" pitchFamily="50" charset="-128"/>
              </a:rPr>
              <a:t>８</a:t>
            </a:r>
            <a:r>
              <a:rPr kumimoji="1" lang="ja-JP" altLang="en-US" sz="2000" dirty="0" smtClean="0">
                <a:latin typeface="Meiryo UI" panose="020B0604030504040204" pitchFamily="50" charset="-128"/>
                <a:ea typeface="Meiryo UI" panose="020B0604030504040204" pitchFamily="50" charset="-128"/>
              </a:rPr>
              <a:t>日</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大阪府 政策企画部 企画室</a:t>
            </a:r>
            <a:endParaRPr kumimoji="1" lang="ja-JP" altLang="en-US" sz="20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179" y="2146044"/>
            <a:ext cx="5173637" cy="3657601"/>
          </a:xfrm>
          <a:prstGeom prst="rect">
            <a:avLst/>
          </a:prstGeom>
        </p:spPr>
      </p:pic>
    </p:spTree>
    <p:extLst>
      <p:ext uri="{BB962C8B-B14F-4D97-AF65-F5344CB8AC3E}">
        <p14:creationId xmlns:p14="http://schemas.microsoft.com/office/powerpoint/2010/main" val="51053339"/>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④横串の視点</a:t>
            </a:r>
            <a:endParaRPr kumimoji="1" lang="en-US" altLang="ja-JP" sz="2000" b="1"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同時解決</a:t>
            </a:r>
            <a:r>
              <a:rPr kumimoji="1" lang="ja-JP" altLang="en-US" dirty="0" smtClean="0">
                <a:latin typeface="Meiryo UI" panose="020B0604030504040204" pitchFamily="50" charset="-128"/>
                <a:ea typeface="Meiryo UI" panose="020B0604030504040204" pitchFamily="50" charset="-128"/>
              </a:rPr>
              <a:t>（ある</a:t>
            </a:r>
            <a:r>
              <a:rPr kumimoji="1" lang="ja-JP" altLang="en-US" dirty="0">
                <a:latin typeface="Meiryo UI" panose="020B0604030504040204" pitchFamily="50" charset="-128"/>
                <a:ea typeface="Meiryo UI" panose="020B0604030504040204" pitchFamily="50" charset="-128"/>
              </a:rPr>
              <a:t>ゴールの解決のための取組みを、別のゴールの課題解決に</a:t>
            </a:r>
            <a:r>
              <a:rPr kumimoji="1" lang="ja-JP" altLang="en-US" dirty="0" smtClean="0">
                <a:latin typeface="Meiryo UI" panose="020B0604030504040204" pitchFamily="50" charset="-128"/>
                <a:ea typeface="Meiryo UI" panose="020B0604030504040204" pitchFamily="50" charset="-128"/>
              </a:rPr>
              <a:t>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インパクト</a:t>
            </a:r>
            <a:r>
              <a:rPr kumimoji="1" lang="ja-JP" altLang="en-US" b="1" dirty="0">
                <a:latin typeface="Meiryo UI" panose="020B0604030504040204" pitchFamily="50" charset="-128"/>
                <a:ea typeface="Meiryo UI" panose="020B0604030504040204" pitchFamily="50" charset="-128"/>
              </a:rPr>
              <a:t>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（社会</a:t>
            </a:r>
            <a:r>
              <a:rPr kumimoji="1" lang="ja-JP" altLang="en-US" dirty="0">
                <a:latin typeface="Meiryo UI" panose="020B0604030504040204" pitchFamily="50" charset="-128"/>
                <a:ea typeface="Meiryo UI" panose="020B0604030504040204" pitchFamily="50" charset="-128"/>
              </a:rPr>
              <a:t>に悪影響を及ぼすアクションに工夫を加え、別のゴールのポジティブアクションに</a:t>
            </a:r>
            <a:r>
              <a:rPr kumimoji="1" lang="ja-JP" altLang="en-US" dirty="0" smtClean="0">
                <a:latin typeface="Meiryo UI" panose="020B0604030504040204" pitchFamily="50" charset="-128"/>
                <a:ea typeface="Meiryo UI" panose="020B0604030504040204" pitchFamily="50" charset="-128"/>
              </a:rPr>
              <a:t>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トレードオフ</a:t>
            </a:r>
            <a:r>
              <a:rPr kumimoji="1" lang="ja-JP" altLang="en-US" b="1" dirty="0">
                <a:latin typeface="Meiryo UI" panose="020B0604030504040204" pitchFamily="50" charset="-128"/>
                <a:ea typeface="Meiryo UI" panose="020B0604030504040204" pitchFamily="50" charset="-128"/>
              </a:rPr>
              <a:t>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（社会</a:t>
            </a:r>
            <a:r>
              <a:rPr kumimoji="1" lang="ja-JP" altLang="en-US" dirty="0">
                <a:latin typeface="Meiryo UI" panose="020B0604030504040204" pitchFamily="50" charset="-128"/>
                <a:ea typeface="Meiryo UI" panose="020B0604030504040204" pitchFamily="50" charset="-128"/>
              </a:rPr>
              <a:t>のためにしていることが、他のゴールの視点で見ると悪影響を及ぼす可能性を考慮</a:t>
            </a:r>
            <a:r>
              <a:rPr kumimoji="1" lang="ja-JP" altLang="en-US" dirty="0" smtClean="0">
                <a:latin typeface="Meiryo UI" panose="020B0604030504040204" pitchFamily="50" charset="-128"/>
                <a:ea typeface="Meiryo UI" panose="020B0604030504040204" pitchFamily="50" charset="-128"/>
              </a:rPr>
              <a:t>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53906"/>
            <a:ext cx="992266" cy="1008000"/>
          </a:xfrm>
          <a:prstGeom prst="rect">
            <a:avLst/>
          </a:prstGeom>
        </p:spPr>
      </p:pic>
      <p:pic>
        <p:nvPicPr>
          <p:cNvPr id="11"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3143" y="1653906"/>
            <a:ext cx="992265" cy="1008000"/>
          </a:xfrm>
          <a:prstGeom prst="rect">
            <a:avLst/>
          </a:prstGeom>
        </p:spPr>
      </p:pic>
      <p:sp>
        <p:nvSpPr>
          <p:cNvPr id="12" name="右矢印 11"/>
          <p:cNvSpPr/>
          <p:nvPr/>
        </p:nvSpPr>
        <p:spPr>
          <a:xfrm>
            <a:off x="3637472"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789757"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5"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6" name="フローチャート: 結合子 15"/>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2309856"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703045"/>
            <a:ext cx="991888" cy="1008000"/>
          </a:xfrm>
          <a:prstGeom prst="rect">
            <a:avLst/>
          </a:prstGeom>
        </p:spPr>
      </p:pic>
      <p:pic>
        <p:nvPicPr>
          <p:cNvPr id="19"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78677"/>
            <a:ext cx="1023258" cy="1008000"/>
          </a:xfrm>
          <a:prstGeom prst="rect">
            <a:avLst/>
          </a:prstGeom>
        </p:spPr>
      </p:pic>
      <p:sp>
        <p:nvSpPr>
          <p:cNvPr id="20" name="左右矢印 19"/>
          <p:cNvSpPr/>
          <p:nvPr/>
        </p:nvSpPr>
        <p:spPr>
          <a:xfrm>
            <a:off x="4461376" y="59623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9</a:t>
            </a:fld>
            <a:endParaRPr kumimoji="1" lang="ja-JP" altLang="en-US" sz="1200"/>
          </a:p>
        </p:txBody>
      </p:sp>
    </p:spTree>
    <p:extLst>
      <p:ext uri="{BB962C8B-B14F-4D97-AF65-F5344CB8AC3E}">
        <p14:creationId xmlns:p14="http://schemas.microsoft.com/office/powerpoint/2010/main" val="490431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⑤バックキャスティング</a:t>
            </a:r>
            <a:endParaRPr kumimoji="1" lang="en-US" altLang="ja-JP" sz="2000" b="1"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6101" y="1189744"/>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22" name="テキスト ボックス 21"/>
          <p:cNvSpPr txBox="1"/>
          <p:nvPr/>
        </p:nvSpPr>
        <p:spPr>
          <a:xfrm>
            <a:off x="0" y="2607788"/>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23" name="直線矢印コネクタ 22"/>
          <p:cNvCxnSpPr/>
          <p:nvPr/>
        </p:nvCxnSpPr>
        <p:spPr>
          <a:xfrm>
            <a:off x="5080000" y="3436057"/>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5171660" y="3314392"/>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7036746"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9028832"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104395"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6969481"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8969731" y="3595766"/>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981710">
            <a:off x="5315539" y="2630912"/>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20981710">
            <a:off x="7460324" y="2273916"/>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9185854">
            <a:off x="7162973" y="1738079"/>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8850086" y="81287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34" name="上カーブ矢印 33"/>
          <p:cNvSpPr/>
          <p:nvPr/>
        </p:nvSpPr>
        <p:spPr>
          <a:xfrm rot="8719183">
            <a:off x="6782595" y="1303123"/>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5" name="上カーブ矢印 34"/>
          <p:cNvSpPr/>
          <p:nvPr/>
        </p:nvSpPr>
        <p:spPr>
          <a:xfrm rot="20927056">
            <a:off x="5411336" y="2927832"/>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6" name="上カーブ矢印 35"/>
          <p:cNvSpPr/>
          <p:nvPr/>
        </p:nvSpPr>
        <p:spPr>
          <a:xfrm rot="20927056">
            <a:off x="7413665" y="2583286"/>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角丸四角形 36"/>
          <p:cNvSpPr/>
          <p:nvPr/>
        </p:nvSpPr>
        <p:spPr>
          <a:xfrm>
            <a:off x="8875838" y="1662794"/>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11964" y="4193065"/>
            <a:ext cx="9282072"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社会</a:t>
            </a:r>
            <a:r>
              <a:rPr kumimoji="1" lang="ja-JP" altLang="en-US" b="1" dirty="0">
                <a:latin typeface="Meiryo UI" panose="020B0604030504040204" pitchFamily="50" charset="-128"/>
                <a:ea typeface="Meiryo UI" panose="020B0604030504040204" pitchFamily="50" charset="-128"/>
              </a:rPr>
              <a:t>課題解決のイメージの変革</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できない</a:t>
            </a:r>
            <a:r>
              <a:rPr kumimoji="1" lang="ja-JP" altLang="en-US" b="1" dirty="0">
                <a:latin typeface="Meiryo UI" panose="020B0604030504040204" pitchFamily="50" charset="-128"/>
                <a:ea typeface="Meiryo UI" panose="020B0604030504040204" pitchFamily="50" charset="-128"/>
              </a:rPr>
              <a:t>言い訳をしない</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
        <p:nvSpPr>
          <p:cNvPr id="3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10</a:t>
            </a:fld>
            <a:endParaRPr kumimoji="1" lang="ja-JP" altLang="en-US" sz="1200"/>
          </a:p>
        </p:txBody>
      </p:sp>
    </p:spTree>
    <p:extLst>
      <p:ext uri="{BB962C8B-B14F-4D97-AF65-F5344CB8AC3E}">
        <p14:creationId xmlns:p14="http://schemas.microsoft.com/office/powerpoint/2010/main" val="3458257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⑥ルールを決めた必達目標ではなく、各主体がめざすべき目標を作る</a:t>
            </a:r>
            <a:endParaRPr kumimoji="1" lang="en-US" altLang="ja-JP" sz="2000" b="1"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9349" y="1181388"/>
            <a:ext cx="9387301"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は</a:t>
            </a:r>
            <a:r>
              <a:rPr kumimoji="1" lang="en-US" altLang="ja-JP" b="1" dirty="0">
                <a:latin typeface="Meiryo UI" panose="020B0604030504040204" pitchFamily="50" charset="-128"/>
                <a:ea typeface="Meiryo UI" panose="020B0604030504040204" pitchFamily="50" charset="-128"/>
              </a:rPr>
              <a:t>2030</a:t>
            </a:r>
            <a:r>
              <a:rPr kumimoji="1" lang="ja-JP" altLang="en-US" b="1" dirty="0">
                <a:latin typeface="Meiryo UI" panose="020B0604030504040204" pitchFamily="50" charset="-128"/>
                <a:ea typeface="Meiryo UI" panose="020B0604030504040204" pitchFamily="50" charset="-128"/>
              </a:rPr>
              <a:t>年にあるべきゴールのみを提示（⇔京都議定書等）</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例：「リサイクルを心がける」、「困っている人には声をかける」、「</a:t>
            </a:r>
            <a:r>
              <a:rPr kumimoji="1" lang="ja-JP" altLang="en-US" dirty="0">
                <a:latin typeface="Meiryo UI" panose="020B0604030504040204" pitchFamily="50" charset="-128"/>
                <a:ea typeface="Meiryo UI" panose="020B0604030504040204" pitchFamily="50" charset="-128"/>
              </a:rPr>
              <a:t>健康のために走る</a:t>
            </a:r>
            <a:r>
              <a:rPr kumimoji="1" lang="ja-JP" altLang="en-US" dirty="0" smtClean="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世界</a:t>
            </a:r>
            <a:r>
              <a:rPr kumimoji="1" lang="ja-JP" altLang="en-US" b="1" dirty="0">
                <a:latin typeface="Meiryo UI" panose="020B0604030504040204" pitchFamily="50" charset="-128"/>
                <a:ea typeface="Meiryo UI" panose="020B0604030504040204" pitchFamily="50" charset="-128"/>
              </a:rPr>
              <a:t>の共通目標と、個人や地域の取組みがつながる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a:t>
            </a:r>
            <a:r>
              <a:rPr kumimoji="1" lang="ja-JP" altLang="en-US" dirty="0" smtClean="0">
                <a:latin typeface="Meiryo UI" panose="020B0604030504040204" pitchFamily="50" charset="-128"/>
                <a:ea typeface="Meiryo UI" panose="020B0604030504040204" pitchFamily="50" charset="-128"/>
              </a:rPr>
              <a:t>する</a:t>
            </a:r>
            <a:endParaRPr kumimoji="1" lang="en-US" altLang="ja-JP" dirty="0" smtClean="0">
              <a:latin typeface="Meiryo UI" panose="020B0604030504040204" pitchFamily="50" charset="-128"/>
              <a:ea typeface="Meiryo UI" panose="020B0604030504040204" pitchFamily="50" charset="-128"/>
            </a:endParaRPr>
          </a:p>
        </p:txBody>
      </p:sp>
      <p:pic>
        <p:nvPicPr>
          <p:cNvPr id="42" name="図 41"/>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2677242" y="3915177"/>
            <a:ext cx="4695107" cy="2698738"/>
          </a:xfrm>
          <a:prstGeom prst="rect">
            <a:avLst/>
          </a:prstGeom>
        </p:spPr>
      </p:pic>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11</a:t>
            </a:fld>
            <a:endParaRPr kumimoji="1" lang="ja-JP" altLang="en-US" sz="1200"/>
          </a:p>
        </p:txBody>
      </p:sp>
    </p:spTree>
    <p:extLst>
      <p:ext uri="{BB962C8B-B14F-4D97-AF65-F5344CB8AC3E}">
        <p14:creationId xmlns:p14="http://schemas.microsoft.com/office/powerpoint/2010/main" val="900418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
        <p:nvSpPr>
          <p:cNvPr id="7" name="正方形/長方形 6"/>
          <p:cNvSpPr/>
          <p:nvPr/>
        </p:nvSpPr>
        <p:spPr>
          <a:xfrm>
            <a:off x="-303584" y="2169116"/>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目　次</a:t>
            </a:r>
            <a:endParaRPr lang="en-US" altLang="ja-JP" sz="44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i="1" dirty="0" smtClean="0">
                <a:solidFill>
                  <a:schemeClr val="bg1">
                    <a:lumMod val="95000"/>
                  </a:schemeClr>
                </a:solidFill>
                <a:latin typeface="Meiryo UI" panose="020B0604030504040204" pitchFamily="50" charset="-128"/>
                <a:ea typeface="Meiryo UI" panose="020B0604030504040204" pitchFamily="50" charset="-128"/>
              </a:rPr>
              <a:t>１．</a:t>
            </a:r>
            <a:r>
              <a:rPr lang="en-US" altLang="ja-JP" sz="4000" b="1" i="1" dirty="0" smtClean="0">
                <a:solidFill>
                  <a:schemeClr val="bg1">
                    <a:lumMod val="95000"/>
                  </a:schemeClr>
                </a:solidFill>
                <a:latin typeface="Meiryo UI" panose="020B0604030504040204" pitchFamily="50" charset="-128"/>
                <a:ea typeface="Meiryo UI" panose="020B0604030504040204" pitchFamily="50" charset="-128"/>
              </a:rPr>
              <a:t>SDGs</a:t>
            </a:r>
            <a:r>
              <a:rPr lang="ja-JP" altLang="en-US" sz="4000" b="1" i="1" dirty="0" smtClean="0">
                <a:solidFill>
                  <a:schemeClr val="bg1">
                    <a:lumMod val="95000"/>
                  </a:schemeClr>
                </a:solidFill>
                <a:latin typeface="Meiryo UI" panose="020B0604030504040204" pitchFamily="50" charset="-128"/>
                <a:ea typeface="Meiryo UI" panose="020B0604030504040204" pitchFamily="50" charset="-128"/>
              </a:rPr>
              <a:t>について</a:t>
            </a:r>
            <a:endParaRPr lang="en-US" altLang="ja-JP" sz="4000" b="1" i="1" dirty="0" smtClean="0">
              <a:solidFill>
                <a:schemeClr val="bg1">
                  <a:lumMod val="9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smtClean="0">
                <a:latin typeface="Meiryo UI" panose="020B0604030504040204" pitchFamily="50" charset="-128"/>
                <a:ea typeface="Meiryo UI" panose="020B0604030504040204" pitchFamily="50" charset="-128"/>
              </a:rPr>
              <a:t>２．大阪府の取り組み</a:t>
            </a:r>
            <a:endParaRPr kumimoji="1" lang="en-US" altLang="ja-JP" sz="40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dirty="0">
                <a:solidFill>
                  <a:schemeClr val="bg1">
                    <a:lumMod val="95000"/>
                  </a:schemeClr>
                </a:solidFill>
                <a:latin typeface="Meiryo UI" panose="020B0604030504040204" pitchFamily="50" charset="-128"/>
                <a:ea typeface="Meiryo UI" panose="020B0604030504040204" pitchFamily="50" charset="-128"/>
              </a:rPr>
              <a:t>３</a:t>
            </a:r>
            <a:r>
              <a:rPr lang="ja-JP" altLang="en-US" sz="4000" b="1" dirty="0" smtClean="0">
                <a:solidFill>
                  <a:schemeClr val="bg1">
                    <a:lumMod val="95000"/>
                  </a:schemeClr>
                </a:solidFill>
                <a:latin typeface="Meiryo UI" panose="020B0604030504040204" pitchFamily="50" charset="-128"/>
                <a:ea typeface="Meiryo UI" panose="020B0604030504040204" pitchFamily="50" charset="-128"/>
              </a:rPr>
              <a:t>．</a:t>
            </a:r>
            <a:r>
              <a:rPr lang="en-US" altLang="ja-JP" sz="4000" b="1" i="1" dirty="0">
                <a:solidFill>
                  <a:schemeClr val="bg1">
                    <a:lumMod val="95000"/>
                  </a:schemeClr>
                </a:solidFill>
                <a:latin typeface="Meiryo UI" panose="020B0604030504040204" pitchFamily="50" charset="-128"/>
                <a:ea typeface="Meiryo UI" panose="020B0604030504040204" pitchFamily="50" charset="-128"/>
              </a:rPr>
              <a:t>SDGs </a:t>
            </a:r>
            <a:r>
              <a:rPr lang="ja-JP" altLang="en-US" sz="4000" b="1" i="1" dirty="0">
                <a:solidFill>
                  <a:schemeClr val="bg1">
                    <a:lumMod val="95000"/>
                  </a:schemeClr>
                </a:solidFill>
                <a:latin typeface="Meiryo UI" panose="020B0604030504040204" pitchFamily="50" charset="-128"/>
                <a:ea typeface="Meiryo UI" panose="020B0604030504040204" pitchFamily="50" charset="-128"/>
              </a:rPr>
              <a:t>と</a:t>
            </a:r>
            <a:r>
              <a:rPr lang="en-US" altLang="ja-JP" sz="4000" b="1" i="1" dirty="0">
                <a:solidFill>
                  <a:schemeClr val="bg1">
                    <a:lumMod val="95000"/>
                  </a:schemeClr>
                </a:solidFill>
                <a:latin typeface="Meiryo UI" panose="020B0604030504040204" pitchFamily="50" charset="-128"/>
                <a:ea typeface="Meiryo UI" panose="020B0604030504040204" pitchFamily="50" charset="-128"/>
              </a:rPr>
              <a:t>2025</a:t>
            </a:r>
            <a:r>
              <a:rPr lang="ja-JP" altLang="en-US" sz="4000" b="1" i="1" dirty="0">
                <a:solidFill>
                  <a:schemeClr val="bg1">
                    <a:lumMod val="95000"/>
                  </a:schemeClr>
                </a:solidFill>
                <a:latin typeface="Meiryo UI" panose="020B0604030504040204" pitchFamily="50" charset="-128"/>
                <a:ea typeface="Meiryo UI" panose="020B0604030504040204" pitchFamily="50" charset="-128"/>
              </a:rPr>
              <a:t>年大阪・関西万博</a:t>
            </a:r>
            <a:endParaRPr lang="en-US" altLang="ja-JP" sz="4000" b="1" i="1" dirty="0">
              <a:solidFill>
                <a:schemeClr val="bg1">
                  <a:lumMod val="9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400" b="1" dirty="0" smtClean="0">
              <a:solidFill>
                <a:schemeClr val="bg1">
                  <a:lumMod val="7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80927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57014" y="764704"/>
          <a:ext cx="9756042" cy="5863286"/>
        </p:xfrm>
        <a:graphic>
          <a:graphicData uri="http://schemas.openxmlformats.org/drawingml/2006/table">
            <a:tbl>
              <a:tblPr firstRow="1" bandRow="1">
                <a:tableStyleId>{69012ECD-51FC-41F1-AA8D-1B2483CD663E}</a:tableStyleId>
              </a:tblPr>
              <a:tblGrid>
                <a:gridCol w="5400042">
                  <a:extLst>
                    <a:ext uri="{9D8B030D-6E8A-4147-A177-3AD203B41FA5}">
                      <a16:colId xmlns:a16="http://schemas.microsoft.com/office/drawing/2014/main" val="1335284285"/>
                    </a:ext>
                  </a:extLst>
                </a:gridCol>
                <a:gridCol w="2376000">
                  <a:extLst>
                    <a:ext uri="{9D8B030D-6E8A-4147-A177-3AD203B41FA5}">
                      <a16:colId xmlns:a16="http://schemas.microsoft.com/office/drawing/2014/main" val="2394887878"/>
                    </a:ext>
                  </a:extLst>
                </a:gridCol>
                <a:gridCol w="1980000">
                  <a:extLst>
                    <a:ext uri="{9D8B030D-6E8A-4147-A177-3AD203B41FA5}">
                      <a16:colId xmlns:a16="http://schemas.microsoft.com/office/drawing/2014/main" val="2412904483"/>
                    </a:ext>
                  </a:extLst>
                </a:gridCol>
              </a:tblGrid>
              <a:tr h="544526">
                <a:tc>
                  <a:txBody>
                    <a:bodyPr/>
                    <a:lstStyle/>
                    <a:p>
                      <a:pPr algn="ctr"/>
                      <a:r>
                        <a:rPr kumimoji="1" lang="ja-JP" altLang="en-US" sz="1600" b="1" dirty="0" smtClean="0">
                          <a:latin typeface="Meiryo UI" panose="020B0604030504040204" pitchFamily="50" charset="-128"/>
                          <a:ea typeface="Meiryo UI" panose="020B0604030504040204" pitchFamily="50" charset="-128"/>
                        </a:rPr>
                        <a:t>大阪府の取組み</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国の動き</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関連項目</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5154847">
                <a:tc>
                  <a:txBody>
                    <a:bodyPr/>
                    <a:lstStyle/>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800" b="1" dirty="0" smtClean="0">
                        <a:latin typeface="Meiryo UI" panose="020B0604030504040204" pitchFamily="50" charset="-128"/>
                        <a:ea typeface="Meiryo UI" panose="020B0604030504040204" pitchFamily="50" charset="-128"/>
                      </a:endParaRPr>
                    </a:p>
                    <a:p>
                      <a:endParaRPr kumimoji="1" lang="en-US" altLang="ja-JP" sz="1800" b="1" dirty="0" smtClean="0">
                        <a:solidFill>
                          <a:srgbClr val="FF0000"/>
                        </a:solidFill>
                        <a:latin typeface="Meiryo UI" panose="020B0604030504040204" pitchFamily="50" charset="-128"/>
                        <a:ea typeface="Meiryo UI" panose="020B0604030504040204" pitchFamily="50" charset="-128"/>
                      </a:endParaRPr>
                    </a:p>
                    <a:p>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2018</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4</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大阪府</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推進本部設置</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pPr>
                        <a:lnSpc>
                          <a:spcPct val="150000"/>
                        </a:lnSpc>
                      </a:pP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pPr>
                        <a:lnSpc>
                          <a:spcPct val="100000"/>
                        </a:lnSpc>
                      </a:pPr>
                      <a:r>
                        <a:rPr kumimoji="1" lang="en-US" altLang="ja-JP" sz="1400" b="1" dirty="0" smtClean="0">
                          <a:solidFill>
                            <a:srgbClr val="FF0000"/>
                          </a:solidFill>
                          <a:latin typeface="Meiryo UI" panose="020B0604030504040204" pitchFamily="50" charset="-128"/>
                          <a:ea typeface="Meiryo UI" panose="020B0604030504040204" pitchFamily="50" charset="-128"/>
                        </a:rPr>
                        <a:t>2020</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3</a:t>
                      </a:r>
                      <a:r>
                        <a:rPr kumimoji="1" lang="ja-JP" altLang="en-US" sz="1400" b="1" dirty="0" smtClean="0">
                          <a:solidFill>
                            <a:srgbClr val="FF0000"/>
                          </a:solidFill>
                          <a:latin typeface="Meiryo UI" panose="020B0604030504040204" pitchFamily="50" charset="-128"/>
                          <a:ea typeface="Meiryo UI" panose="020B0604030504040204" pitchFamily="50" charset="-128"/>
                        </a:rPr>
                        <a:t>月　</a:t>
                      </a:r>
                      <a:r>
                        <a:rPr kumimoji="1" lang="en-US" altLang="ja-JP" sz="1400" b="1" dirty="0" smtClean="0">
                          <a:solidFill>
                            <a:srgbClr val="FF0000"/>
                          </a:solidFill>
                          <a:latin typeface="Meiryo UI" panose="020B0604030504040204" pitchFamily="50" charset="-128"/>
                          <a:ea typeface="Meiryo UI" panose="020B0604030504040204" pitchFamily="50" charset="-128"/>
                        </a:rPr>
                        <a:t>Osaka</a:t>
                      </a:r>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 ビジョン策定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7</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モデル事業に採択</a:t>
                      </a:r>
                      <a:endParaRPr kumimoji="1" lang="en-US" altLang="ja-JP" sz="1400" b="0" dirty="0" smtClean="0">
                        <a:latin typeface="Meiryo UI" panose="020B0604030504040204" pitchFamily="50" charset="-128"/>
                        <a:ea typeface="Meiryo UI" panose="020B0604030504040204" pitchFamily="50" charset="-128"/>
                      </a:endParaRPr>
                    </a:p>
                    <a:p>
                      <a:pPr marL="0" indent="1071563">
                        <a:lnSpc>
                          <a:spcPct val="100000"/>
                        </a:lnSpc>
                        <a:spcBef>
                          <a:spcPts val="0"/>
                        </a:spcBef>
                      </a:pPr>
                      <a:r>
                        <a:rPr kumimoji="1" lang="ja-JP" altLang="en-US" sz="1400" b="0" dirty="0" smtClean="0">
                          <a:latin typeface="Meiryo UI" panose="020B0604030504040204" pitchFamily="50" charset="-128"/>
                          <a:ea typeface="Meiryo UI" panose="020B0604030504040204" pitchFamily="50" charset="-128"/>
                        </a:rPr>
                        <a:t>（大阪市と共同提案）</a:t>
                      </a:r>
                      <a:endParaRPr kumimoji="1" lang="en-US" altLang="ja-JP" sz="1400" b="0" dirty="0" smtClean="0">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ネットワーク設置</a:t>
                      </a:r>
                      <a:endParaRPr kumimoji="1" lang="en-US" altLang="ja-JP" sz="1400" b="0" dirty="0" smtClean="0">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1" dirty="0" smtClean="0">
                          <a:solidFill>
                            <a:srgbClr val="FF0000"/>
                          </a:solidFill>
                          <a:latin typeface="Meiryo UI" panose="020B0604030504040204" pitchFamily="50" charset="-128"/>
                          <a:ea typeface="Meiryo UI" panose="020B0604030504040204" pitchFamily="50" charset="-128"/>
                        </a:rPr>
                        <a:t>2021</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1</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行動憲章策定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1" dirty="0" smtClean="0">
                          <a:solidFill>
                            <a:srgbClr val="FF0000"/>
                          </a:solidFill>
                          <a:latin typeface="Meiryo UI" panose="020B0604030504040204" pitchFamily="50" charset="-128"/>
                          <a:ea typeface="Meiryo UI" panose="020B0604030504040204" pitchFamily="50" charset="-128"/>
                        </a:rPr>
                        <a:t>2021</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2</a:t>
                      </a:r>
                      <a:r>
                        <a:rPr kumimoji="1" lang="ja-JP" altLang="en-US" sz="1400" b="1" dirty="0" smtClean="0">
                          <a:solidFill>
                            <a:srgbClr val="FF0000"/>
                          </a:solidFill>
                          <a:latin typeface="Meiryo UI" panose="020B0604030504040204" pitchFamily="50" charset="-128"/>
                          <a:ea typeface="Meiryo UI" panose="020B0604030504040204" pitchFamily="50" charset="-128"/>
                        </a:rPr>
                        <a:t>月～　私の</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宣言プロジェクト開始</a:t>
                      </a:r>
                      <a:endParaRPr kumimoji="1" lang="ja-JP" altLang="en-US" sz="1400" b="1"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r>
                        <a:rPr kumimoji="1" lang="en-US" altLang="ja-JP" sz="1200" b="0" dirty="0" smtClean="0">
                          <a:latin typeface="Meiryo UI" panose="020B0604030504040204" pitchFamily="50" charset="-128"/>
                          <a:ea typeface="Meiryo UI" panose="020B0604030504040204" pitchFamily="50" charset="-128"/>
                        </a:rPr>
                        <a:t>2016</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5</a:t>
                      </a:r>
                      <a:r>
                        <a:rPr kumimoji="1" lang="ja-JP" altLang="en-US" sz="1200" b="0" dirty="0" smtClean="0">
                          <a:latin typeface="Meiryo UI" panose="020B0604030504040204" pitchFamily="50" charset="-128"/>
                          <a:ea typeface="Meiryo UI" panose="020B0604030504040204" pitchFamily="50" charset="-128"/>
                        </a:rPr>
                        <a:t>月</a:t>
                      </a:r>
                      <a:endParaRPr kumimoji="1" lang="en-US" altLang="ja-JP" sz="1200" b="0" dirty="0" smtClean="0">
                        <a:latin typeface="Meiryo UI" panose="020B0604030504040204" pitchFamily="50" charset="-128"/>
                        <a:ea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SDGs</a:t>
                      </a:r>
                      <a:r>
                        <a:rPr kumimoji="1" lang="ja-JP" altLang="en-US" sz="1200" b="0" dirty="0" smtClean="0">
                          <a:latin typeface="Meiryo UI" panose="020B0604030504040204" pitchFamily="50" charset="-128"/>
                          <a:ea typeface="Meiryo UI" panose="020B0604030504040204" pitchFamily="50" charset="-128"/>
                        </a:rPr>
                        <a:t>推進本部設置</a:t>
                      </a:r>
                      <a:endParaRPr kumimoji="1" lang="en-US" altLang="ja-JP" sz="1200" b="0" dirty="0" smtClean="0">
                        <a:latin typeface="Meiryo UI" panose="020B0604030504040204" pitchFamily="50" charset="-128"/>
                        <a:ea typeface="Meiryo UI" panose="020B0604030504040204" pitchFamily="50" charset="-128"/>
                      </a:endParaRPr>
                    </a:p>
                    <a:p>
                      <a:r>
                        <a:rPr kumimoji="1" lang="en-US" altLang="ja-JP" sz="1200" b="0" dirty="0" smtClean="0">
                          <a:latin typeface="Meiryo UI" panose="020B0604030504040204" pitchFamily="50" charset="-128"/>
                          <a:ea typeface="Meiryo UI" panose="020B0604030504040204" pitchFamily="50" charset="-128"/>
                        </a:rPr>
                        <a:t>2016</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12</a:t>
                      </a:r>
                      <a:r>
                        <a:rPr kumimoji="1" lang="ja-JP" altLang="en-US" sz="1200" b="0" dirty="0" smtClean="0">
                          <a:latin typeface="Meiryo UI" panose="020B0604030504040204" pitchFamily="50" charset="-128"/>
                          <a:ea typeface="Meiryo UI" panose="020B0604030504040204" pitchFamily="50" charset="-128"/>
                        </a:rPr>
                        <a:t>月</a:t>
                      </a:r>
                      <a:endParaRPr kumimoji="1" lang="en-US" altLang="ja-JP" sz="1200" b="0" dirty="0" smtClean="0">
                        <a:latin typeface="Meiryo UI" panose="020B0604030504040204" pitchFamily="50" charset="-128"/>
                        <a:ea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SDGs</a:t>
                      </a:r>
                      <a:r>
                        <a:rPr kumimoji="1" lang="ja-JP" altLang="en-US" sz="1200" b="0" dirty="0" smtClean="0">
                          <a:latin typeface="Meiryo UI" panose="020B0604030504040204" pitchFamily="50" charset="-128"/>
                          <a:ea typeface="Meiryo UI" panose="020B0604030504040204" pitchFamily="50" charset="-128"/>
                        </a:rPr>
                        <a:t>実施指針策定</a:t>
                      </a:r>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r>
                        <a:rPr kumimoji="1" lang="en-US" altLang="ja-JP" sz="1200" b="0" dirty="0" smtClean="0">
                          <a:latin typeface="Meiryo UI" panose="020B0604030504040204" pitchFamily="50" charset="-128"/>
                          <a:ea typeface="Meiryo UI" panose="020B0604030504040204" pitchFamily="50" charset="-128"/>
                        </a:rPr>
                        <a:t>2018</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6</a:t>
                      </a:r>
                      <a:r>
                        <a:rPr kumimoji="1" lang="ja-JP" altLang="en-US" sz="1200" b="0" dirty="0" smtClean="0">
                          <a:latin typeface="Meiryo UI" panose="020B0604030504040204" pitchFamily="50" charset="-128"/>
                          <a:ea typeface="Meiryo UI" panose="020B0604030504040204" pitchFamily="50" charset="-128"/>
                        </a:rPr>
                        <a:t>月～　　</a:t>
                      </a:r>
                      <a:endParaRPr kumimoji="1" lang="en-US" altLang="ja-JP" sz="1200" b="0" dirty="0" smtClean="0">
                        <a:latin typeface="Meiryo UI" panose="020B0604030504040204" pitchFamily="50" charset="-128"/>
                        <a:ea typeface="Meiryo UI" panose="020B0604030504040204" pitchFamily="50" charset="-128"/>
                      </a:endParaRPr>
                    </a:p>
                    <a:p>
                      <a:pPr marL="84138" indent="-84138"/>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SDGs</a:t>
                      </a:r>
                      <a:r>
                        <a:rPr kumimoji="1" lang="ja-JP" altLang="en-US" sz="1200" b="0" dirty="0" smtClean="0">
                          <a:latin typeface="Meiryo UI" panose="020B0604030504040204" pitchFamily="50" charset="-128"/>
                          <a:ea typeface="Meiryo UI" panose="020B0604030504040204" pitchFamily="50" charset="-128"/>
                        </a:rPr>
                        <a:t>未来都市及び自治体・　</a:t>
                      </a:r>
                      <a:r>
                        <a:rPr kumimoji="1" lang="en-US" altLang="ja-JP" sz="1200" b="0" dirty="0" smtClean="0">
                          <a:latin typeface="Meiryo UI" panose="020B0604030504040204" pitchFamily="50" charset="-128"/>
                          <a:ea typeface="Meiryo UI" panose="020B0604030504040204" pitchFamily="50" charset="-128"/>
                        </a:rPr>
                        <a:t>SDGs</a:t>
                      </a:r>
                      <a:r>
                        <a:rPr kumimoji="1" lang="ja-JP" altLang="en-US" sz="1200" b="0" dirty="0" smtClean="0">
                          <a:latin typeface="Meiryo UI" panose="020B0604030504040204" pitchFamily="50" charset="-128"/>
                          <a:ea typeface="Meiryo UI" panose="020B0604030504040204" pitchFamily="50" charset="-128"/>
                        </a:rPr>
                        <a:t>モデル事業の選定開始</a:t>
                      </a:r>
                      <a:endParaRPr kumimoji="1" lang="en-US" altLang="ja-JP" sz="1200" b="0" dirty="0" smtClean="0">
                        <a:latin typeface="Meiryo UI" panose="020B0604030504040204" pitchFamily="50" charset="-128"/>
                        <a:ea typeface="Meiryo UI" panose="020B0604030504040204" pitchFamily="50" charset="-128"/>
                      </a:endParaRPr>
                    </a:p>
                    <a:p>
                      <a:r>
                        <a:rPr kumimoji="1" lang="en-US" altLang="ja-JP" sz="1200" b="0" dirty="0" smtClean="0">
                          <a:latin typeface="Meiryo UI" panose="020B0604030504040204" pitchFamily="50" charset="-128"/>
                          <a:ea typeface="Meiryo UI" panose="020B0604030504040204" pitchFamily="50" charset="-128"/>
                        </a:rPr>
                        <a:t>2018</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6</a:t>
                      </a:r>
                      <a:r>
                        <a:rPr kumimoji="1" lang="ja-JP" altLang="en-US" sz="1200" b="0" dirty="0" smtClean="0">
                          <a:latin typeface="Meiryo UI" panose="020B0604030504040204" pitchFamily="50" charset="-128"/>
                          <a:ea typeface="Meiryo UI" panose="020B0604030504040204" pitchFamily="50" charset="-128"/>
                        </a:rPr>
                        <a:t>月</a:t>
                      </a:r>
                      <a:endParaRPr kumimoji="1" lang="en-US" altLang="ja-JP" sz="1200" b="0" dirty="0" smtClean="0">
                        <a:latin typeface="Meiryo UI" panose="020B0604030504040204" pitchFamily="50" charset="-128"/>
                        <a:ea typeface="Meiryo UI" panose="020B0604030504040204" pitchFamily="50" charset="-128"/>
                      </a:endParaRPr>
                    </a:p>
                    <a:p>
                      <a:pPr marL="84138" indent="-84138"/>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Japan SDGs Action</a:t>
                      </a:r>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Platform</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設置</a:t>
                      </a:r>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r>
                        <a:rPr kumimoji="1" lang="en-US" altLang="ja-JP" sz="1200" b="0" dirty="0" smtClean="0">
                          <a:latin typeface="Meiryo UI" panose="020B0604030504040204" pitchFamily="50" charset="-128"/>
                          <a:ea typeface="Meiryo UI" panose="020B0604030504040204" pitchFamily="50" charset="-128"/>
                        </a:rPr>
                        <a:t>2019</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12</a:t>
                      </a:r>
                      <a:r>
                        <a:rPr kumimoji="1" lang="ja-JP" altLang="en-US" sz="1200" b="0" dirty="0" smtClean="0">
                          <a:latin typeface="Meiryo UI" panose="020B0604030504040204" pitchFamily="50" charset="-128"/>
                          <a:ea typeface="Meiryo UI" panose="020B0604030504040204" pitchFamily="50" charset="-128"/>
                        </a:rPr>
                        <a:t>月</a:t>
                      </a:r>
                      <a:endParaRPr kumimoji="1" lang="en-US" altLang="ja-JP" sz="1200" b="0" dirty="0" smtClean="0">
                        <a:latin typeface="Meiryo UI" panose="020B0604030504040204" pitchFamily="50" charset="-128"/>
                        <a:ea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SDGs</a:t>
                      </a:r>
                      <a:r>
                        <a:rPr kumimoji="1" lang="ja-JP" altLang="en-US" sz="1200" b="0" dirty="0" smtClean="0">
                          <a:latin typeface="Meiryo UI" panose="020B0604030504040204" pitchFamily="50" charset="-128"/>
                          <a:ea typeface="Meiryo UI" panose="020B0604030504040204" pitchFamily="50" charset="-128"/>
                        </a:rPr>
                        <a:t>実施指針改定</a:t>
                      </a:r>
                      <a:endParaRPr kumimoji="1" lang="ja-JP" altLang="en-US" sz="12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b="1" dirty="0" smtClean="0">
                          <a:solidFill>
                            <a:srgbClr val="00B050"/>
                          </a:solidFill>
                          <a:latin typeface="Meiryo UI" panose="020B0604030504040204" pitchFamily="50" charset="-128"/>
                          <a:ea typeface="Meiryo UI" panose="020B0604030504040204" pitchFamily="50" charset="-128"/>
                        </a:rPr>
                        <a:t>2015</a:t>
                      </a:r>
                      <a:r>
                        <a:rPr kumimoji="1" lang="ja-JP" altLang="en-US" sz="1200" b="1" dirty="0" smtClean="0">
                          <a:solidFill>
                            <a:srgbClr val="00B050"/>
                          </a:solidFill>
                          <a:latin typeface="Meiryo UI" panose="020B0604030504040204" pitchFamily="50" charset="-128"/>
                          <a:ea typeface="Meiryo UI" panose="020B0604030504040204" pitchFamily="50" charset="-128"/>
                        </a:rPr>
                        <a:t>年</a:t>
                      </a:r>
                      <a:r>
                        <a:rPr kumimoji="1" lang="en-US" altLang="ja-JP" sz="1200" b="1" dirty="0" smtClean="0">
                          <a:solidFill>
                            <a:srgbClr val="00B050"/>
                          </a:solidFill>
                          <a:latin typeface="Meiryo UI" panose="020B0604030504040204" pitchFamily="50" charset="-128"/>
                          <a:ea typeface="Meiryo UI" panose="020B0604030504040204" pitchFamily="50" charset="-128"/>
                        </a:rPr>
                        <a:t>9</a:t>
                      </a:r>
                      <a:r>
                        <a:rPr kumimoji="1" lang="ja-JP" altLang="en-US" sz="1200" b="1" dirty="0" smtClean="0">
                          <a:solidFill>
                            <a:srgbClr val="00B050"/>
                          </a:solidFill>
                          <a:latin typeface="Meiryo UI" panose="020B0604030504040204" pitchFamily="50" charset="-128"/>
                          <a:ea typeface="Meiryo UI" panose="020B0604030504040204" pitchFamily="50" charset="-128"/>
                        </a:rPr>
                        <a:t>月　</a:t>
                      </a:r>
                      <a:endParaRPr kumimoji="1" lang="en-US" altLang="ja-JP" sz="1200" b="1" dirty="0" smtClean="0">
                        <a:solidFill>
                          <a:srgbClr val="00B050"/>
                        </a:solidFill>
                        <a:latin typeface="Meiryo UI" panose="020B0604030504040204" pitchFamily="50" charset="-128"/>
                        <a:ea typeface="Meiryo UI" panose="020B0604030504040204" pitchFamily="50" charset="-128"/>
                      </a:endParaRPr>
                    </a:p>
                    <a:p>
                      <a:r>
                        <a:rPr kumimoji="1" lang="ja-JP" altLang="en-US" sz="1200" b="1" dirty="0" smtClean="0">
                          <a:solidFill>
                            <a:srgbClr val="00B050"/>
                          </a:solidFill>
                          <a:latin typeface="Meiryo UI" panose="020B0604030504040204" pitchFamily="50" charset="-128"/>
                          <a:ea typeface="Meiryo UI" panose="020B0604030504040204" pitchFamily="50" charset="-128"/>
                        </a:rPr>
                        <a:t>国連総会にて</a:t>
                      </a:r>
                      <a:r>
                        <a:rPr kumimoji="1" lang="en-US" altLang="ja-JP" sz="1200" b="1" dirty="0" smtClean="0">
                          <a:solidFill>
                            <a:srgbClr val="00B050"/>
                          </a:solidFill>
                          <a:latin typeface="Meiryo UI" panose="020B0604030504040204" pitchFamily="50" charset="-128"/>
                          <a:ea typeface="Meiryo UI" panose="020B0604030504040204" pitchFamily="50" charset="-128"/>
                        </a:rPr>
                        <a:t>SDGs</a:t>
                      </a:r>
                      <a:r>
                        <a:rPr kumimoji="1" lang="ja-JP" altLang="en-US" sz="1200" b="1" dirty="0" smtClean="0">
                          <a:solidFill>
                            <a:srgbClr val="00B050"/>
                          </a:solidFill>
                          <a:latin typeface="Meiryo UI" panose="020B0604030504040204" pitchFamily="50" charset="-128"/>
                          <a:ea typeface="Meiryo UI" panose="020B0604030504040204" pitchFamily="50" charset="-128"/>
                        </a:rPr>
                        <a:t>を採択</a:t>
                      </a:r>
                      <a:endParaRPr kumimoji="1" lang="en-US" altLang="ja-JP" sz="1200" b="1" dirty="0" smtClean="0">
                        <a:solidFill>
                          <a:srgbClr val="00B050"/>
                        </a:solidFill>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solidFill>
                          <a:srgbClr val="FF0000"/>
                        </a:solidFill>
                        <a:latin typeface="Meiryo UI" panose="020B0604030504040204" pitchFamily="50" charset="-128"/>
                        <a:ea typeface="Meiryo UI" panose="020B0604030504040204" pitchFamily="50" charset="-128"/>
                      </a:endParaRPr>
                    </a:p>
                    <a:p>
                      <a:endParaRPr kumimoji="1" lang="en-US" altLang="ja-JP" sz="1200" b="0" dirty="0" smtClean="0">
                        <a:solidFill>
                          <a:srgbClr val="FF0000"/>
                        </a:solidFill>
                        <a:latin typeface="Meiryo UI" panose="020B0604030504040204" pitchFamily="50" charset="-128"/>
                        <a:ea typeface="Meiryo UI" panose="020B0604030504040204" pitchFamily="50" charset="-128"/>
                      </a:endParaRPr>
                    </a:p>
                    <a:p>
                      <a:endParaRPr kumimoji="1" lang="en-US" altLang="ja-JP" sz="1200" b="0" dirty="0" smtClean="0">
                        <a:solidFill>
                          <a:srgbClr val="FF0000"/>
                        </a:solidFill>
                        <a:latin typeface="Meiryo UI" panose="020B0604030504040204" pitchFamily="50" charset="-128"/>
                        <a:ea typeface="Meiryo UI" panose="020B0604030504040204" pitchFamily="50" charset="-128"/>
                      </a:endParaRPr>
                    </a:p>
                    <a:p>
                      <a:endParaRPr kumimoji="1" lang="en-US" altLang="ja-JP" sz="1200" b="0" dirty="0" smtClean="0">
                        <a:solidFill>
                          <a:srgbClr val="FF0000"/>
                        </a:solidFill>
                        <a:latin typeface="Meiryo UI" panose="020B0604030504040204" pitchFamily="50" charset="-128"/>
                        <a:ea typeface="Meiryo UI" panose="020B0604030504040204" pitchFamily="50" charset="-128"/>
                      </a:endParaRPr>
                    </a:p>
                    <a:p>
                      <a:endParaRPr kumimoji="1" lang="en-US" altLang="ja-JP" sz="1200" b="0" dirty="0" smtClean="0">
                        <a:solidFill>
                          <a:srgbClr val="FF0000"/>
                        </a:solidFill>
                        <a:latin typeface="Meiryo UI" panose="020B0604030504040204" pitchFamily="50" charset="-128"/>
                        <a:ea typeface="Meiryo UI" panose="020B0604030504040204" pitchFamily="50" charset="-128"/>
                      </a:endParaRPr>
                    </a:p>
                    <a:p>
                      <a:r>
                        <a:rPr kumimoji="1" lang="en-US" altLang="ja-JP" sz="1200" b="1" dirty="0" smtClean="0">
                          <a:solidFill>
                            <a:srgbClr val="00B050"/>
                          </a:solidFill>
                          <a:latin typeface="Meiryo UI" panose="020B0604030504040204" pitchFamily="50" charset="-128"/>
                          <a:ea typeface="Meiryo UI" panose="020B0604030504040204" pitchFamily="50" charset="-128"/>
                        </a:rPr>
                        <a:t>2018</a:t>
                      </a:r>
                      <a:r>
                        <a:rPr kumimoji="1" lang="ja-JP" altLang="en-US" sz="1200" b="1" dirty="0" smtClean="0">
                          <a:solidFill>
                            <a:srgbClr val="00B050"/>
                          </a:solidFill>
                          <a:latin typeface="Meiryo UI" panose="020B0604030504040204" pitchFamily="50" charset="-128"/>
                          <a:ea typeface="Meiryo UI" panose="020B0604030504040204" pitchFamily="50" charset="-128"/>
                        </a:rPr>
                        <a:t>年</a:t>
                      </a:r>
                      <a:r>
                        <a:rPr kumimoji="1" lang="en-US" altLang="ja-JP" sz="1200" b="1" dirty="0" smtClean="0">
                          <a:solidFill>
                            <a:srgbClr val="00B050"/>
                          </a:solidFill>
                          <a:latin typeface="Meiryo UI" panose="020B0604030504040204" pitchFamily="50" charset="-128"/>
                          <a:ea typeface="Meiryo UI" panose="020B0604030504040204" pitchFamily="50" charset="-128"/>
                        </a:rPr>
                        <a:t>11</a:t>
                      </a:r>
                      <a:r>
                        <a:rPr kumimoji="1" lang="ja-JP" altLang="en-US" sz="1200" b="1" dirty="0" smtClean="0">
                          <a:solidFill>
                            <a:srgbClr val="00B050"/>
                          </a:solidFill>
                          <a:latin typeface="Meiryo UI" panose="020B0604030504040204" pitchFamily="50" charset="-128"/>
                          <a:ea typeface="Meiryo UI" panose="020B0604030504040204" pitchFamily="50" charset="-128"/>
                        </a:rPr>
                        <a:t>月</a:t>
                      </a:r>
                      <a:endParaRPr kumimoji="1" lang="en-US" altLang="ja-JP" sz="1200" b="1" dirty="0" smtClean="0">
                        <a:solidFill>
                          <a:srgbClr val="00B050"/>
                        </a:solidFill>
                        <a:latin typeface="Meiryo UI" panose="020B0604030504040204" pitchFamily="50" charset="-128"/>
                        <a:ea typeface="Meiryo UI" panose="020B0604030504040204" pitchFamily="50" charset="-128"/>
                      </a:endParaRPr>
                    </a:p>
                    <a:p>
                      <a:r>
                        <a:rPr kumimoji="1" lang="ja-JP" altLang="en-US" sz="1200" b="1" dirty="0" smtClean="0">
                          <a:solidFill>
                            <a:srgbClr val="00B050"/>
                          </a:solidFill>
                          <a:latin typeface="Meiryo UI" panose="020B0604030504040204" pitchFamily="50" charset="-128"/>
                          <a:ea typeface="Meiryo UI" panose="020B0604030504040204" pitchFamily="50" charset="-128"/>
                        </a:rPr>
                        <a:t>大阪・関西万博開催決定</a:t>
                      </a:r>
                      <a:endParaRPr kumimoji="1" lang="ja-JP" altLang="en-US" sz="1200" b="1" dirty="0">
                        <a:solidFill>
                          <a:srgbClr val="00B05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13</a:t>
            </a:fld>
            <a:endParaRPr kumimoji="1" lang="ja-JP" altLang="en-US" sz="1200"/>
          </a:p>
        </p:txBody>
      </p:sp>
      <p:sp>
        <p:nvSpPr>
          <p:cNvPr id="9" name="正方形/長方形 8"/>
          <p:cNvSpPr/>
          <p:nvPr/>
        </p:nvSpPr>
        <p:spPr>
          <a:xfrm>
            <a:off x="-1588"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大阪府の</a:t>
            </a:r>
            <a:r>
              <a:rPr lang="en-US" altLang="ja-JP" sz="2000" b="1" dirty="0" smtClean="0">
                <a:latin typeface="Meiryo UI" panose="020B0604030504040204" pitchFamily="50" charset="-128"/>
                <a:ea typeface="Meiryo UI" panose="020B0604030504040204" pitchFamily="50" charset="-128"/>
              </a:rPr>
              <a:t>SDGs</a:t>
            </a:r>
            <a:r>
              <a:rPr lang="ja-JP" altLang="en-US" sz="2000" b="1" dirty="0" smtClean="0">
                <a:latin typeface="Meiryo UI" panose="020B0604030504040204" pitchFamily="50" charset="-128"/>
                <a:ea typeface="Meiryo UI" panose="020B0604030504040204" pitchFamily="50" charset="-128"/>
              </a:rPr>
              <a:t>推進に関する主な取り組み</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0927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15900" y="2754000"/>
            <a:ext cx="9512300" cy="3881411"/>
          </a:xfrm>
          <a:prstGeom prst="roundRect">
            <a:avLst>
              <a:gd name="adj" fmla="val 6633"/>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defRPr/>
            </a:pPr>
            <a:endParaRPr lang="en-US" altLang="ja-JP" dirty="0">
              <a:solidFill>
                <a:prstClr val="black"/>
              </a:solidFill>
              <a:latin typeface="Meiryo UI" panose="020B0604030504040204" pitchFamily="50" charset="-128"/>
              <a:ea typeface="Meiryo UI" panose="020B0604030504040204" pitchFamily="50" charset="-128"/>
            </a:endParaRPr>
          </a:p>
          <a:p>
            <a:pPr lvl="0">
              <a:defRPr/>
            </a:pP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7" name="正方形/長方形 66"/>
          <p:cNvSpPr/>
          <p:nvPr/>
        </p:nvSpPr>
        <p:spPr>
          <a:xfrm>
            <a:off x="335765" y="2839500"/>
            <a:ext cx="9361040" cy="3795911"/>
          </a:xfrm>
          <a:prstGeom prst="rect">
            <a:avLst/>
          </a:prstGeom>
        </p:spPr>
        <p:txBody>
          <a:bodyPr wrap="square">
            <a:spAutoFit/>
          </a:bodyPr>
          <a:lstStyle/>
          <a:p>
            <a:pPr marL="150912" indent="-150912">
              <a:tabLst>
                <a:tab pos="150912" algn="l"/>
              </a:tabLst>
            </a:pPr>
            <a:r>
              <a:rPr lang="ja-JP" altLang="en-US" b="1" dirty="0">
                <a:solidFill>
                  <a:prstClr val="black"/>
                </a:solidFill>
                <a:latin typeface="Meiryo UI" panose="020B0604030504040204" pitchFamily="50" charset="-128"/>
                <a:ea typeface="Meiryo UI" panose="020B0604030504040204" pitchFamily="50" charset="-128"/>
              </a:rPr>
              <a:t>大阪府の役割</a:t>
            </a:r>
            <a:endParaRPr lang="en-US" altLang="ja-JP" b="1" dirty="0">
              <a:solidFill>
                <a:prstClr val="black"/>
              </a:solidFill>
              <a:latin typeface="Meiryo UI" panose="020B0604030504040204" pitchFamily="50" charset="-128"/>
              <a:ea typeface="Meiryo UI" panose="020B0604030504040204" pitchFamily="50" charset="-128"/>
            </a:endParaRPr>
          </a:p>
          <a:p>
            <a:pPr marL="150912" indent="-150912">
              <a:tabLst>
                <a:tab pos="150912"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になじみの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なかった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なステークホルダー</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の掘り起こし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や具体的な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行動</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につなげる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813" indent="209550">
              <a:spcBef>
                <a:spcPts val="488"/>
              </a:spcBef>
              <a:tabLst>
                <a:tab pos="150912"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関西</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ステークホルダー間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③　</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庁内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各部局の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として取り組むからこそ</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できる施策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を幅広く展開して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813" indent="209550">
              <a:spcBef>
                <a:spcPts val="488"/>
              </a:spcBef>
              <a:tabLst>
                <a:tab pos="150912"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の持続的成長や、府民の豊かさ、安全・安心の実現に向け、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沿った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システムや価値観の変革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14</a:t>
            </a:fld>
            <a:endParaRPr kumimoji="1" lang="ja-JP" altLang="en-US" sz="1200"/>
          </a:p>
        </p:txBody>
      </p:sp>
      <p:sp>
        <p:nvSpPr>
          <p:cNvPr id="14" name="テキスト ボックス 13"/>
          <p:cNvSpPr txBox="1"/>
          <p:nvPr/>
        </p:nvSpPr>
        <p:spPr>
          <a:xfrm>
            <a:off x="270893" y="1106135"/>
            <a:ext cx="9361040" cy="1569660"/>
          </a:xfrm>
          <a:prstGeom prst="rect">
            <a:avLst/>
          </a:prstGeom>
          <a:noFill/>
          <a:ln>
            <a:solidFill>
              <a:schemeClr val="tx1"/>
            </a:solidFill>
          </a:ln>
        </p:spPr>
        <p:txBody>
          <a:bodyPr wrap="square" rtlCol="0">
            <a:spAutoFit/>
          </a:bodyPr>
          <a:lstStyle/>
          <a:p>
            <a:pPr>
              <a:lnSpc>
                <a:spcPct val="150000"/>
              </a:lnSpc>
            </a:pPr>
            <a:r>
              <a:rPr lang="ja-JP" altLang="en-US" sz="1600" dirty="0" smtClean="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Osaka SDGs </a:t>
            </a:r>
            <a:r>
              <a:rPr lang="ja-JP" altLang="en-US" sz="1600" dirty="0">
                <a:latin typeface="Meiryo UI" panose="020B0604030504040204" pitchFamily="50" charset="-128"/>
                <a:ea typeface="Meiryo UI" panose="020B0604030504040204" pitchFamily="50" charset="-128"/>
              </a:rPr>
              <a:t>ビジョン」は、</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年大阪・関西万博の開催都市として、世界の先頭に立って</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の達成に貢献する「</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先進都市」を実現するため、大阪がめざす</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先進都市の姿を明確にし、府民や企業、市町村など、様々なステークホルダーと共有することで、オール大阪で</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の新たな取組みの創出を図っていくことを目的に</a:t>
            </a:r>
            <a:r>
              <a:rPr lang="ja-JP" altLang="en-US" sz="1600" dirty="0" smtClean="0">
                <a:latin typeface="Meiryo UI" panose="020B0604030504040204" pitchFamily="50" charset="-128"/>
                <a:ea typeface="Meiryo UI" panose="020B0604030504040204" pitchFamily="50" charset="-128"/>
              </a:rPr>
              <a:t>策定</a:t>
            </a:r>
            <a:r>
              <a:rPr lang="ja-JP" altLang="en-US"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月策定）</a:t>
            </a:r>
            <a:endParaRPr kumimoji="1" lang="en-US" altLang="ja-JP" sz="1600" dirty="0" smtClean="0">
              <a:latin typeface="Meiryo UI" panose="020B0604030504040204" pitchFamily="50" charset="-128"/>
              <a:ea typeface="Meiryo UI" panose="020B0604030504040204" pitchFamily="50" charset="-128"/>
            </a:endParaRPr>
          </a:p>
        </p:txBody>
      </p:sp>
      <p:sp>
        <p:nvSpPr>
          <p:cNvPr id="15" name="角丸四角形 14"/>
          <p:cNvSpPr/>
          <p:nvPr/>
        </p:nvSpPr>
        <p:spPr>
          <a:xfrm>
            <a:off x="19001" y="654458"/>
            <a:ext cx="4292724" cy="4314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en-US" altLang="ja-JP" dirty="0" smtClean="0">
                <a:solidFill>
                  <a:prstClr val="black"/>
                </a:solidFill>
                <a:latin typeface="Meiryo UI" panose="020B0604030504040204" pitchFamily="50" charset="-128"/>
                <a:ea typeface="Meiryo UI" panose="020B0604030504040204" pitchFamily="50" charset="-128"/>
              </a:rPr>
              <a:t>OSAKA</a:t>
            </a:r>
            <a:r>
              <a:rPr lang="ja-JP" altLang="en-US" dirty="0" smtClean="0">
                <a:solidFill>
                  <a:prstClr val="black"/>
                </a:solidFill>
                <a:latin typeface="Meiryo UI" panose="020B0604030504040204" pitchFamily="50" charset="-128"/>
                <a:ea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rPr>
              <a:t>SDGs</a:t>
            </a:r>
            <a:r>
              <a:rPr lang="ja-JP" altLang="en-US" dirty="0" smtClean="0">
                <a:solidFill>
                  <a:prstClr val="black"/>
                </a:solidFill>
                <a:latin typeface="Meiryo UI" panose="020B0604030504040204" pitchFamily="50" charset="-128"/>
                <a:ea typeface="Meiryo UI" panose="020B0604030504040204" pitchFamily="50" charset="-128"/>
              </a:rPr>
              <a:t>　ビジョン策定の意義</a:t>
            </a: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正方形/長方形 9"/>
          <p:cNvSpPr/>
          <p:nvPr/>
        </p:nvSpPr>
        <p:spPr>
          <a:xfrm>
            <a:off x="-15280"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rPr>
              <a:t>OSAKA</a:t>
            </a:r>
            <a:r>
              <a:rPr lang="ja-JP" altLang="en-US" sz="2000" b="1" dirty="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ビジョンについて</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23853835"/>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735242" y="1426348"/>
            <a:ext cx="9147219" cy="5112568"/>
            <a:chOff x="1639295" y="2913958"/>
            <a:chExt cx="806798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199030" y="4751737"/>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79439" y="4682167"/>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866254" y="2913958"/>
              <a:ext cx="5843118"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15</a:t>
            </a:fld>
            <a:endParaRPr kumimoji="1" lang="ja-JP" altLang="en-US" sz="1200"/>
          </a:p>
        </p:txBody>
      </p:sp>
      <p:sp>
        <p:nvSpPr>
          <p:cNvPr id="66" name="正方形/長方形 65"/>
          <p:cNvSpPr/>
          <p:nvPr/>
        </p:nvSpPr>
        <p:spPr>
          <a:xfrm>
            <a:off x="0"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rPr>
              <a:t>OSAKA</a:t>
            </a:r>
            <a:r>
              <a:rPr lang="ja-JP" altLang="en-US" sz="2000" b="1" dirty="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ビジョンについて②</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4290863"/>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5169024" y="1556588"/>
          <a:ext cx="4500000" cy="4968756"/>
        </p:xfrm>
        <a:graphic>
          <a:graphicData uri="http://schemas.openxmlformats.org/drawingml/2006/table">
            <a:tbl>
              <a:tblPr>
                <a:tableStyleId>{3C2FFA5D-87B4-456A-9821-1D502468CF0F}</a:tableStyleId>
              </a:tblPr>
              <a:tblGrid>
                <a:gridCol w="540000">
                  <a:extLst>
                    <a:ext uri="{9D8B030D-6E8A-4147-A177-3AD203B41FA5}">
                      <a16:colId xmlns:a16="http://schemas.microsoft.com/office/drawing/2014/main" val="2084430357"/>
                    </a:ext>
                  </a:extLst>
                </a:gridCol>
                <a:gridCol w="3960000">
                  <a:extLst>
                    <a:ext uri="{9D8B030D-6E8A-4147-A177-3AD203B41FA5}">
                      <a16:colId xmlns:a16="http://schemas.microsoft.com/office/drawing/2014/main" val="583838804"/>
                    </a:ext>
                  </a:extLst>
                </a:gridCol>
              </a:tblGrid>
              <a:tr h="120692">
                <a:tc>
                  <a:txBody>
                    <a:bodyPr/>
                    <a:lstStyle/>
                    <a:p>
                      <a:pPr algn="ctr"/>
                      <a:endParaRPr lang="ja-JP" altLang="en-US" sz="1100" dirty="0">
                        <a:latin typeface="+mn-ea"/>
                        <a:ea typeface="+mn-ea"/>
                      </a:endParaRPr>
                    </a:p>
                  </a:txBody>
                  <a:tcPr marL="30173" marR="30173" marT="15087" marB="15087" anchor="ctr"/>
                </a:tc>
                <a:tc>
                  <a:txBody>
                    <a:bodyPr/>
                    <a:lstStyle/>
                    <a:p>
                      <a:pPr algn="ctr"/>
                      <a:r>
                        <a:rPr lang="ja-JP" altLang="en-US" sz="1100" dirty="0">
                          <a:latin typeface="+mn-ea"/>
                          <a:ea typeface="+mn-ea"/>
                        </a:rPr>
                        <a:t>ターゲット</a:t>
                      </a:r>
                    </a:p>
                  </a:txBody>
                  <a:tcPr marL="30173" marR="30173" marT="15087" marB="15087" anchor="ctr"/>
                </a:tc>
                <a:extLst>
                  <a:ext uri="{0D108BD9-81ED-4DB2-BD59-A6C34878D82A}">
                    <a16:rowId xmlns:a16="http://schemas.microsoft.com/office/drawing/2014/main" val="675116002"/>
                  </a:ext>
                </a:extLst>
              </a:tr>
              <a:tr h="392250">
                <a:tc>
                  <a:txBody>
                    <a:bodyPr/>
                    <a:lstStyle/>
                    <a:p>
                      <a:pPr algn="ctr"/>
                      <a:r>
                        <a:rPr lang="en-US" altLang="ja-JP" sz="1100" dirty="0">
                          <a:latin typeface="+mn-ea"/>
                          <a:ea typeface="+mn-ea"/>
                        </a:rPr>
                        <a:t>12.1</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開発途上国の開発状況や能力を勘案しつつ、持続可能な消費と生産に関する</a:t>
                      </a:r>
                      <a:r>
                        <a:rPr lang="en-US" altLang="ja-JP" sz="1000" b="0" i="0" u="none" strike="noStrike" baseline="0" dirty="0" smtClean="0">
                          <a:solidFill>
                            <a:srgbClr val="000000"/>
                          </a:solidFill>
                          <a:latin typeface="+mn-ea"/>
                          <a:ea typeface="+mn-ea"/>
                        </a:rPr>
                        <a:t>10</a:t>
                      </a:r>
                      <a:r>
                        <a:rPr lang="ja-JP" altLang="en-US" sz="1000" b="0" i="0" u="none" strike="noStrike" baseline="0" dirty="0" smtClean="0">
                          <a:solidFill>
                            <a:srgbClr val="000000"/>
                          </a:solidFill>
                          <a:latin typeface="+mn-ea"/>
                          <a:ea typeface="+mn-ea"/>
                        </a:rPr>
                        <a:t>年計画枠組み（</a:t>
                      </a:r>
                      <a:r>
                        <a:rPr lang="en-US" altLang="ja-JP" sz="1000" b="0" i="0" u="none" strike="noStrike" baseline="0" dirty="0" smtClean="0">
                          <a:solidFill>
                            <a:srgbClr val="000000"/>
                          </a:solidFill>
                          <a:latin typeface="+mn-ea"/>
                          <a:ea typeface="+mn-ea"/>
                        </a:rPr>
                        <a:t>10YFP</a:t>
                      </a:r>
                      <a:r>
                        <a:rPr lang="ja-JP" altLang="en-US" sz="1000" b="0" i="0" u="none" strike="noStrike" baseline="0" dirty="0" smtClean="0">
                          <a:solidFill>
                            <a:srgbClr val="000000"/>
                          </a:solidFill>
                          <a:latin typeface="+mn-ea"/>
                          <a:ea typeface="+mn-ea"/>
                        </a:rPr>
                        <a:t>）を実施し、先進国主導の下、すべての国々が対策を講じる。</a:t>
                      </a:r>
                      <a:endParaRPr lang="en-US" altLang="ja-JP" sz="1000" dirty="0" smtClean="0">
                        <a:latin typeface="+mn-ea"/>
                        <a:ea typeface="+mn-ea"/>
                      </a:endParaRPr>
                    </a:p>
                  </a:txBody>
                  <a:tcPr marL="30173" marR="30173" marT="15087" marB="15087" anchor="ctr"/>
                </a:tc>
                <a:extLst>
                  <a:ext uri="{0D108BD9-81ED-4DB2-BD59-A6C34878D82A}">
                    <a16:rowId xmlns:a16="http://schemas.microsoft.com/office/drawing/2014/main" val="2170835451"/>
                  </a:ext>
                </a:extLst>
              </a:tr>
              <a:tr h="211212">
                <a:tc>
                  <a:txBody>
                    <a:bodyPr/>
                    <a:lstStyle/>
                    <a:p>
                      <a:pPr algn="ctr"/>
                      <a:r>
                        <a:rPr lang="en-US" altLang="ja-JP" sz="1100" dirty="0">
                          <a:latin typeface="+mn-ea"/>
                          <a:ea typeface="+mn-ea"/>
                        </a:rPr>
                        <a:t>12.2</a:t>
                      </a:r>
                    </a:p>
                  </a:txBody>
                  <a:tcPr marL="30173" marR="30173" marT="15087" marB="15087"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年までに天然資源の持続可能な管理及び効率的な利用を達成する。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1259724180"/>
                  </a:ext>
                </a:extLst>
              </a:tr>
              <a:tr h="392250">
                <a:tc>
                  <a:txBody>
                    <a:bodyPr/>
                    <a:lstStyle/>
                    <a:p>
                      <a:pPr algn="ctr"/>
                      <a:r>
                        <a:rPr lang="en-US" altLang="ja-JP" sz="1100" dirty="0">
                          <a:latin typeface="+mn-ea"/>
                          <a:ea typeface="+mn-ea"/>
                        </a:rPr>
                        <a:t>12.3</a:t>
                      </a:r>
                    </a:p>
                  </a:txBody>
                  <a:tcPr marL="30173" marR="30173" marT="15087" marB="15087"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年までに小売・消費レベルにおける世界全体の一人当たりの</a:t>
                      </a:r>
                      <a:r>
                        <a:rPr lang="ja-JP" altLang="en-US" sz="1000" b="1" i="0" u="none" strike="noStrike" baseline="0" dirty="0" smtClean="0">
                          <a:solidFill>
                            <a:srgbClr val="FF0000"/>
                          </a:solidFill>
                          <a:latin typeface="+mn-ea"/>
                          <a:ea typeface="+mn-ea"/>
                        </a:rPr>
                        <a:t>食料の廃棄を半減させ、収穫後損失などの生産・サプライチェーンにおける食料の損失を減少</a:t>
                      </a:r>
                      <a:r>
                        <a:rPr lang="ja-JP" altLang="en-US" sz="1000" b="0" i="0" u="none" strike="noStrike" baseline="0" dirty="0" smtClean="0">
                          <a:solidFill>
                            <a:srgbClr val="000000"/>
                          </a:solidFill>
                          <a:latin typeface="+mn-ea"/>
                          <a:ea typeface="+mn-ea"/>
                        </a:rPr>
                        <a:t>させる。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3997430158"/>
                  </a:ext>
                </a:extLst>
              </a:tr>
              <a:tr h="573289">
                <a:tc>
                  <a:txBody>
                    <a:bodyPr/>
                    <a:lstStyle/>
                    <a:p>
                      <a:pPr algn="ctr"/>
                      <a:r>
                        <a:rPr lang="en-US" altLang="ja-JP" sz="1100">
                          <a:latin typeface="+mn-ea"/>
                          <a:ea typeface="+mn-ea"/>
                        </a:rPr>
                        <a:t>12.4</a:t>
                      </a:r>
                    </a:p>
                  </a:txBody>
                  <a:tcPr marL="30173" marR="30173" marT="15087" marB="15087" anchor="ctr"/>
                </a:tc>
                <a:tc>
                  <a:txBody>
                    <a:bodyPr/>
                    <a:lstStyle/>
                    <a:p>
                      <a:r>
                        <a:rPr lang="en-US" altLang="ja-JP" sz="1000" b="0" i="0" u="none" strike="noStrike" baseline="0" dirty="0" smtClean="0">
                          <a:solidFill>
                            <a:schemeClr val="tx1"/>
                          </a:solidFill>
                          <a:latin typeface="+mn-ea"/>
                          <a:ea typeface="+mn-ea"/>
                        </a:rPr>
                        <a:t>2020</a:t>
                      </a:r>
                      <a:r>
                        <a:rPr lang="ja-JP" altLang="en-US" sz="1000" b="0" i="0" u="none" strike="noStrike" baseline="0" dirty="0" smtClean="0">
                          <a:solidFill>
                            <a:schemeClr val="tx1"/>
                          </a:solidFill>
                          <a:latin typeface="+mn-ea"/>
                          <a:ea typeface="+mn-ea"/>
                        </a:rPr>
                        <a:t>年までに、合意された国際的な枠組みに従い、製品ライフサイクルを通じ、環境上適正な化学物資や</a:t>
                      </a:r>
                      <a:r>
                        <a:rPr lang="ja-JP" altLang="en-US" sz="1000" b="1" i="0" u="none" strike="noStrike" baseline="0" dirty="0" smtClean="0">
                          <a:solidFill>
                            <a:srgbClr val="FF0000"/>
                          </a:solidFill>
                          <a:latin typeface="+mn-ea"/>
                          <a:ea typeface="+mn-ea"/>
                        </a:rPr>
                        <a:t>すべての廃棄物の管理を実現し、人の健康や環境への悪影響を最小化</a:t>
                      </a:r>
                      <a:r>
                        <a:rPr lang="ja-JP" altLang="en-US" sz="1000" b="0" i="0" u="none" strike="noStrike" baseline="0" dirty="0" smtClean="0">
                          <a:solidFill>
                            <a:schemeClr val="tx1"/>
                          </a:solidFill>
                          <a:latin typeface="+mn-ea"/>
                          <a:ea typeface="+mn-ea"/>
                        </a:rPr>
                        <a:t>するため、化学物質や廃棄物の大気、水、土壌への放出を大幅に削減する。</a:t>
                      </a:r>
                      <a:endParaRPr lang="ja-JP" altLang="en-US" sz="1000" dirty="0">
                        <a:solidFill>
                          <a:schemeClr val="tx1"/>
                        </a:solidFill>
                        <a:latin typeface="+mn-ea"/>
                        <a:ea typeface="+mn-ea"/>
                      </a:endParaRPr>
                    </a:p>
                  </a:txBody>
                  <a:tcPr marL="30173" marR="30173" marT="15087" marB="15087" anchor="ctr"/>
                </a:tc>
                <a:extLst>
                  <a:ext uri="{0D108BD9-81ED-4DB2-BD59-A6C34878D82A}">
                    <a16:rowId xmlns:a16="http://schemas.microsoft.com/office/drawing/2014/main" val="1961574104"/>
                  </a:ext>
                </a:extLst>
              </a:tr>
              <a:tr h="301731">
                <a:tc>
                  <a:txBody>
                    <a:bodyPr/>
                    <a:lstStyle/>
                    <a:p>
                      <a:pPr algn="ctr"/>
                      <a:r>
                        <a:rPr lang="en-US" altLang="ja-JP" sz="1100" dirty="0">
                          <a:latin typeface="+mn-ea"/>
                          <a:ea typeface="+mn-ea"/>
                        </a:rPr>
                        <a:t>12.5</a:t>
                      </a:r>
                    </a:p>
                  </a:txBody>
                  <a:tcPr marL="30173" marR="30173" marT="15087" marB="15087" anchor="ctr"/>
                </a:tc>
                <a:tc>
                  <a:txBody>
                    <a:bodyPr/>
                    <a:lstStyle/>
                    <a:p>
                      <a:r>
                        <a:rPr lang="en-US" altLang="ja-JP" sz="1000" b="0" i="0" u="none" strike="noStrike" baseline="0" dirty="0" smtClean="0">
                          <a:solidFill>
                            <a:schemeClr val="tx1"/>
                          </a:solidFill>
                          <a:latin typeface="+mn-ea"/>
                          <a:ea typeface="+mn-ea"/>
                        </a:rPr>
                        <a:t>2030</a:t>
                      </a:r>
                      <a:r>
                        <a:rPr lang="ja-JP" altLang="en-US" sz="1000" b="0" i="0" u="none" strike="noStrike" baseline="0" dirty="0" smtClean="0">
                          <a:solidFill>
                            <a:schemeClr val="tx1"/>
                          </a:solidFill>
                          <a:latin typeface="+mn-ea"/>
                          <a:ea typeface="+mn-ea"/>
                        </a:rPr>
                        <a:t>年までに、</a:t>
                      </a:r>
                      <a:r>
                        <a:rPr lang="ja-JP" altLang="en-US" sz="1000" b="1" i="0" u="none" strike="noStrike" baseline="0" dirty="0" smtClean="0">
                          <a:solidFill>
                            <a:srgbClr val="FF0000"/>
                          </a:solidFill>
                          <a:latin typeface="+mn-ea"/>
                          <a:ea typeface="+mn-ea"/>
                        </a:rPr>
                        <a:t>廃棄物の発生防止、削減、再生利用及び再利用により、廃棄物の発生を大幅に削減</a:t>
                      </a:r>
                      <a:r>
                        <a:rPr lang="ja-JP" altLang="en-US" sz="1000" b="0" i="0" u="none" strike="noStrike" baseline="0" dirty="0" smtClean="0">
                          <a:solidFill>
                            <a:schemeClr val="tx1"/>
                          </a:solidFill>
                          <a:latin typeface="+mn-ea"/>
                          <a:ea typeface="+mn-ea"/>
                        </a:rPr>
                        <a:t>する。</a:t>
                      </a:r>
                      <a:endParaRPr lang="ja-JP" altLang="en-US" sz="1000" dirty="0">
                        <a:solidFill>
                          <a:schemeClr val="tx1"/>
                        </a:solidFill>
                        <a:latin typeface="+mn-ea"/>
                        <a:ea typeface="+mn-ea"/>
                      </a:endParaRPr>
                    </a:p>
                  </a:txBody>
                  <a:tcPr marL="30173" marR="30173" marT="15087" marB="15087" anchor="ctr"/>
                </a:tc>
                <a:extLst>
                  <a:ext uri="{0D108BD9-81ED-4DB2-BD59-A6C34878D82A}">
                    <a16:rowId xmlns:a16="http://schemas.microsoft.com/office/drawing/2014/main" val="607587224"/>
                  </a:ext>
                </a:extLst>
              </a:tr>
              <a:tr h="392250">
                <a:tc>
                  <a:txBody>
                    <a:bodyPr/>
                    <a:lstStyle/>
                    <a:p>
                      <a:pPr algn="ctr"/>
                      <a:r>
                        <a:rPr lang="en-US" altLang="ja-JP" sz="1100" dirty="0">
                          <a:latin typeface="+mn-ea"/>
                          <a:ea typeface="+mn-ea"/>
                        </a:rPr>
                        <a:t>12.6</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特に大企業や多国籍企業などの企業に対し、持続可能な取り組みを導入し、持続可能性に関する情報を定期報告に盛り込むよう奨励する。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3065777"/>
                  </a:ext>
                </a:extLst>
              </a:tr>
              <a:tr h="211212">
                <a:tc>
                  <a:txBody>
                    <a:bodyPr/>
                    <a:lstStyle/>
                    <a:p>
                      <a:pPr algn="ctr"/>
                      <a:r>
                        <a:rPr lang="en-US" altLang="ja-JP" sz="1100">
                          <a:latin typeface="+mn-ea"/>
                          <a:ea typeface="+mn-ea"/>
                        </a:rPr>
                        <a:t>12.7</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国内の政策や優先事項に従って持続可能な公共調達の慣行を促進する。</a:t>
                      </a:r>
                    </a:p>
                  </a:txBody>
                  <a:tcPr marL="30173" marR="30173" marT="15087" marB="15087" anchor="ctr"/>
                </a:tc>
                <a:extLst>
                  <a:ext uri="{0D108BD9-81ED-4DB2-BD59-A6C34878D82A}">
                    <a16:rowId xmlns:a16="http://schemas.microsoft.com/office/drawing/2014/main" val="2966615163"/>
                  </a:ext>
                </a:extLst>
              </a:tr>
              <a:tr h="301731">
                <a:tc>
                  <a:txBody>
                    <a:bodyPr/>
                    <a:lstStyle/>
                    <a:p>
                      <a:pPr algn="ctr"/>
                      <a:r>
                        <a:rPr lang="en-US" altLang="ja-JP" sz="1100" dirty="0">
                          <a:latin typeface="+mn-ea"/>
                          <a:ea typeface="+mn-ea"/>
                        </a:rPr>
                        <a:t>12.8</a:t>
                      </a:r>
                    </a:p>
                  </a:txBody>
                  <a:tcPr marL="30173" marR="30173" marT="15087" marB="15087"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年までに、人々があらゆる場所において、持続可能な開発及び自然と調和したライフスタイルに関する情報と意識を持つようにする。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2941644372"/>
                  </a:ext>
                </a:extLst>
              </a:tr>
              <a:tr h="301731">
                <a:tc>
                  <a:txBody>
                    <a:bodyPr/>
                    <a:lstStyle/>
                    <a:p>
                      <a:pPr algn="ctr"/>
                      <a:r>
                        <a:rPr lang="en-US" sz="1100" dirty="0">
                          <a:latin typeface="+mn-ea"/>
                          <a:ea typeface="+mn-ea"/>
                        </a:rPr>
                        <a:t>12.a</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開発途上国に対し、より持続可能な消費・生産形態の促進のための科学的・技術的能力の強化を支援する。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4211575682"/>
                  </a:ext>
                </a:extLst>
              </a:tr>
              <a:tr h="392250">
                <a:tc>
                  <a:txBody>
                    <a:bodyPr/>
                    <a:lstStyle/>
                    <a:p>
                      <a:pPr algn="ctr"/>
                      <a:r>
                        <a:rPr lang="en-US" sz="1100" dirty="0">
                          <a:latin typeface="+mn-ea"/>
                          <a:ea typeface="+mn-ea"/>
                        </a:rPr>
                        <a:t>12.b</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雇用創出、地方の文化振興・産品販促につながる持続可能な観光業に対して持続可能な開発がもたらす影響を測定する手法を開発・導入する。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353799441"/>
                  </a:ext>
                </a:extLst>
              </a:tr>
              <a:tr h="935366">
                <a:tc>
                  <a:txBody>
                    <a:bodyPr/>
                    <a:lstStyle/>
                    <a:p>
                      <a:pPr algn="ctr"/>
                      <a:r>
                        <a:rPr lang="en-US" sz="1100" dirty="0">
                          <a:latin typeface="+mn-ea"/>
                          <a:ea typeface="+mn-ea"/>
                        </a:rPr>
                        <a:t>12.c</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開発途上国の特別なニーズや状況を十分考慮し、貧困層やコミュニティを保護する形で開発に関する悪影響を最小限に留めつつ、税制改正や、有害な補助金が存在する場合はその環境への影響を考慮してその段階的廃止などを通じ、各国の状況に応じて、市場のひずみを除去することで、浪費的な消費を奨励する、化石燃料に対する非効率な補助金を合理化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2989272981"/>
                  </a:ext>
                </a:extLst>
              </a:tr>
            </a:tbl>
          </a:graphicData>
        </a:graphic>
      </p:graphicFrame>
      <p:sp>
        <p:nvSpPr>
          <p:cNvPr id="8" name="正方形/長方形 7"/>
          <p:cNvSpPr/>
          <p:nvPr/>
        </p:nvSpPr>
        <p:spPr>
          <a:xfrm>
            <a:off x="81984" y="620688"/>
            <a:ext cx="4736976" cy="1200329"/>
          </a:xfrm>
          <a:prstGeom prst="rect">
            <a:avLst/>
          </a:prstGeom>
        </p:spPr>
        <p:txBody>
          <a:bodyPr wrap="square">
            <a:spAutoFit/>
          </a:bodyPr>
          <a:lstStyle/>
          <a:p>
            <a:r>
              <a:rPr lang="ja-JP" altLang="en-US" sz="1200" b="1" dirty="0"/>
              <a:t>ゴール</a:t>
            </a:r>
            <a:r>
              <a:rPr lang="ja-JP" altLang="en-US" sz="1200" b="1" dirty="0" smtClean="0"/>
              <a:t> </a:t>
            </a:r>
            <a:r>
              <a:rPr lang="en-US" altLang="ja-JP" sz="1200" b="1" dirty="0" smtClean="0"/>
              <a:t>11</a:t>
            </a:r>
            <a:r>
              <a:rPr lang="ja-JP" altLang="en-US" sz="1200" b="1" dirty="0"/>
              <a:t>：持続可能都市</a:t>
            </a:r>
            <a:r>
              <a:rPr lang="en-US" altLang="ja-JP" sz="1200" b="1" dirty="0" smtClean="0"/>
              <a:t/>
            </a:r>
            <a:br>
              <a:rPr lang="en-US" altLang="ja-JP" sz="1200" b="1" dirty="0" smtClean="0"/>
            </a:br>
            <a:r>
              <a:rPr lang="ja-JP" altLang="en-US" sz="1200" b="1" dirty="0"/>
              <a:t>包摂的で安全かつ </a:t>
            </a:r>
            <a:r>
              <a:rPr lang="ja-JP" altLang="en-US" sz="1200" b="1" dirty="0" smtClean="0"/>
              <a:t>強靱 （レジリエント）で</a:t>
            </a:r>
            <a:r>
              <a:rPr lang="ja-JP" altLang="en-US" sz="1200" b="1" dirty="0"/>
              <a:t>持続可能な</a:t>
            </a:r>
            <a:r>
              <a:rPr lang="ja-JP" altLang="en-US" sz="1200" b="1" dirty="0" smtClean="0"/>
              <a:t>都市及び人間</a:t>
            </a:r>
            <a:r>
              <a:rPr lang="ja-JP" altLang="en-US" sz="1200" b="1" dirty="0"/>
              <a:t>居住を実現す る</a:t>
            </a:r>
            <a:r>
              <a:rPr lang="ja-JP" altLang="en-US" sz="1200" b="1" dirty="0" smtClean="0"/>
              <a:t/>
            </a:r>
            <a:br>
              <a:rPr lang="ja-JP" altLang="en-US" sz="1200" b="1" dirty="0" smtClean="0"/>
            </a:br>
            <a:r>
              <a:rPr lang="en-US" altLang="ja-JP" sz="1200" b="1" dirty="0" smtClean="0"/>
              <a:t>Goal 11</a:t>
            </a:r>
            <a:br>
              <a:rPr lang="en-US" altLang="ja-JP" sz="1200" b="1" dirty="0" smtClean="0"/>
            </a:br>
            <a:r>
              <a:rPr lang="en-US" altLang="ja-JP" sz="1200" b="1" dirty="0" smtClean="0"/>
              <a:t>Make cities and human settlements inclusive, safe, resilient and sustainable</a:t>
            </a:r>
            <a:endParaRPr lang="ja-JP" altLang="en-US" sz="1200" dirty="0"/>
          </a:p>
        </p:txBody>
      </p:sp>
      <p:graphicFrame>
        <p:nvGraphicFramePr>
          <p:cNvPr id="9" name="表 8"/>
          <p:cNvGraphicFramePr>
            <a:graphicFrameLocks noGrp="1"/>
          </p:cNvGraphicFramePr>
          <p:nvPr>
            <p:extLst>
              <p:ext uri="{D42A27DB-BD31-4B8C-83A1-F6EECF244321}">
                <p14:modId xmlns:p14="http://schemas.microsoft.com/office/powerpoint/2010/main" val="4277197334"/>
              </p:ext>
            </p:extLst>
          </p:nvPr>
        </p:nvGraphicFramePr>
        <p:xfrm>
          <a:off x="200472" y="1795620"/>
          <a:ext cx="4500000" cy="4945748"/>
        </p:xfrm>
        <a:graphic>
          <a:graphicData uri="http://schemas.openxmlformats.org/drawingml/2006/table">
            <a:tbl>
              <a:tblPr>
                <a:tableStyleId>{69C7853C-536D-4A76-A0AE-DD22124D55A5}</a:tableStyleId>
              </a:tblPr>
              <a:tblGrid>
                <a:gridCol w="540000">
                  <a:extLst>
                    <a:ext uri="{9D8B030D-6E8A-4147-A177-3AD203B41FA5}">
                      <a16:colId xmlns:a16="http://schemas.microsoft.com/office/drawing/2014/main" val="1173897209"/>
                    </a:ext>
                  </a:extLst>
                </a:gridCol>
                <a:gridCol w="3960000">
                  <a:extLst>
                    <a:ext uri="{9D8B030D-6E8A-4147-A177-3AD203B41FA5}">
                      <a16:colId xmlns:a16="http://schemas.microsoft.com/office/drawing/2014/main" val="2315538763"/>
                    </a:ext>
                  </a:extLst>
                </a:gridCol>
              </a:tblGrid>
              <a:tr h="126600">
                <a:tc>
                  <a:txBody>
                    <a:bodyPr/>
                    <a:lstStyle/>
                    <a:p>
                      <a:pPr algn="ctr"/>
                      <a:r>
                        <a:rPr lang="ja-JP" altLang="en-US" sz="1100" dirty="0">
                          <a:latin typeface="+mn-ea"/>
                          <a:ea typeface="+mn-ea"/>
                        </a:rPr>
                        <a:t> </a:t>
                      </a:r>
                    </a:p>
                  </a:txBody>
                  <a:tcPr marL="31650" marR="31650" marT="15825" marB="15825" anchor="ctr"/>
                </a:tc>
                <a:tc>
                  <a:txBody>
                    <a:bodyPr/>
                    <a:lstStyle/>
                    <a:p>
                      <a:pPr algn="ctr"/>
                      <a:r>
                        <a:rPr lang="ja-JP" altLang="en-US" sz="1100" dirty="0">
                          <a:latin typeface="+mn-ea"/>
                          <a:ea typeface="+mn-ea"/>
                        </a:rPr>
                        <a:t>ターゲット</a:t>
                      </a:r>
                    </a:p>
                  </a:txBody>
                  <a:tcPr marL="31650" marR="31650" marT="15825" marB="15825" anchor="ctr"/>
                </a:tc>
                <a:extLst>
                  <a:ext uri="{0D108BD9-81ED-4DB2-BD59-A6C34878D82A}">
                    <a16:rowId xmlns:a16="http://schemas.microsoft.com/office/drawing/2014/main" val="1411965381"/>
                  </a:ext>
                </a:extLst>
              </a:tr>
              <a:tr h="316501">
                <a:tc>
                  <a:txBody>
                    <a:bodyPr/>
                    <a:lstStyle/>
                    <a:p>
                      <a:pPr algn="ctr"/>
                      <a:r>
                        <a:rPr lang="en-US" altLang="ja-JP" sz="1100" dirty="0">
                          <a:latin typeface="+mn-ea"/>
                          <a:ea typeface="+mn-ea"/>
                        </a:rPr>
                        <a:t>11.1</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a:t>
                      </a:r>
                      <a:r>
                        <a:rPr lang="ja-JP" altLang="en-US" sz="1000" b="0" i="0" u="none" strike="noStrike" baseline="0" dirty="0" smtClean="0">
                          <a:solidFill>
                            <a:schemeClr val="tx1"/>
                          </a:solidFill>
                          <a:latin typeface="+mn-ea"/>
                          <a:ea typeface="+mn-ea"/>
                        </a:rPr>
                        <a:t>すべての人々の、適切、安全かつ安価な住宅及び基本的サービスへのアクセスを確保し、</a:t>
                      </a:r>
                      <a:r>
                        <a:rPr lang="ja-JP" altLang="en-US" sz="1000" b="0" i="0" u="none" strike="noStrike" baseline="0" dirty="0" smtClean="0">
                          <a:solidFill>
                            <a:srgbClr val="000000"/>
                          </a:solidFill>
                          <a:latin typeface="+mn-ea"/>
                          <a:ea typeface="+mn-ea"/>
                        </a:rPr>
                        <a:t>スラムを改善する。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2958742302"/>
                  </a:ext>
                </a:extLst>
              </a:tr>
              <a:tr h="696302">
                <a:tc>
                  <a:txBody>
                    <a:bodyPr/>
                    <a:lstStyle/>
                    <a:p>
                      <a:pPr algn="ctr"/>
                      <a:r>
                        <a:rPr lang="en-US" altLang="ja-JP" sz="1100" dirty="0">
                          <a:latin typeface="+mn-ea"/>
                          <a:ea typeface="+mn-ea"/>
                        </a:rPr>
                        <a:t>11.2</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年までに、脆弱な立場にある人々、女性、子ども、障害者及び高齢者のニーズに特に配慮し、公共交通機関の拡大などを通じた交通の安全性改善により、</a:t>
                      </a:r>
                      <a:r>
                        <a:rPr lang="ja-JP" altLang="en-US" sz="1000" b="1" i="0" u="none" strike="noStrike" baseline="0" dirty="0" smtClean="0">
                          <a:solidFill>
                            <a:srgbClr val="FF0000"/>
                          </a:solidFill>
                          <a:latin typeface="+mn-ea"/>
                          <a:ea typeface="+mn-ea"/>
                        </a:rPr>
                        <a:t>すべての人々に、安全かつ安価で容易に利用できる、持続可能な輸送システムへのアクセスを提供</a:t>
                      </a:r>
                      <a:r>
                        <a:rPr lang="ja-JP" altLang="en-US" sz="1000" b="0" i="0" u="none" strike="noStrike" baseline="0" dirty="0" smtClean="0">
                          <a:solidFill>
                            <a:srgbClr val="000000"/>
                          </a:solidFill>
                          <a:latin typeface="+mn-ea"/>
                          <a:ea typeface="+mn-ea"/>
                        </a:rPr>
                        <a:t>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2233256950"/>
                  </a:ext>
                </a:extLst>
              </a:tr>
              <a:tr h="411451">
                <a:tc>
                  <a:txBody>
                    <a:bodyPr/>
                    <a:lstStyle/>
                    <a:p>
                      <a:pPr algn="ctr"/>
                      <a:r>
                        <a:rPr lang="en-US" altLang="ja-JP" sz="1100" dirty="0">
                          <a:latin typeface="+mn-ea"/>
                          <a:ea typeface="+mn-ea"/>
                        </a:rPr>
                        <a:t>11.3</a:t>
                      </a:r>
                    </a:p>
                  </a:txBody>
                  <a:tcPr marL="31650" marR="31650" marT="15825" marB="15825" anchor="ctr"/>
                </a:tc>
                <a:tc>
                  <a:txBody>
                    <a:bodyPr/>
                    <a:lstStyle/>
                    <a:p>
                      <a:r>
                        <a:rPr lang="en-US" altLang="ja-JP" sz="1000" b="0" i="0" u="none" strike="noStrike" baseline="0" dirty="0" smtClean="0">
                          <a:solidFill>
                            <a:schemeClr val="tx1"/>
                          </a:solidFill>
                          <a:latin typeface="+mn-ea"/>
                          <a:ea typeface="+mn-ea"/>
                        </a:rPr>
                        <a:t>2030</a:t>
                      </a:r>
                      <a:r>
                        <a:rPr lang="ja-JP" altLang="en-US" sz="1000" b="0" i="0" u="none" strike="noStrike" baseline="0" dirty="0" smtClean="0">
                          <a:solidFill>
                            <a:schemeClr val="tx1"/>
                          </a:solidFill>
                          <a:latin typeface="+mn-ea"/>
                          <a:ea typeface="+mn-ea"/>
                        </a:rPr>
                        <a:t>年までに、包摂的かつ持続可能な都市化を促進し、すべての国々の参加型、包摂的かつ持続可能な人間居住計画・管理の能力を強化する。</a:t>
                      </a:r>
                      <a:endParaRPr lang="ja-JP" altLang="en-US" sz="10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2142975600"/>
                  </a:ext>
                </a:extLst>
              </a:tr>
              <a:tr h="221551">
                <a:tc>
                  <a:txBody>
                    <a:bodyPr/>
                    <a:lstStyle/>
                    <a:p>
                      <a:pPr algn="ctr"/>
                      <a:r>
                        <a:rPr lang="en-US" altLang="ja-JP" sz="1100" dirty="0">
                          <a:latin typeface="+mn-ea"/>
                          <a:ea typeface="+mn-ea"/>
                        </a:rPr>
                        <a:t>11.4</a:t>
                      </a:r>
                    </a:p>
                  </a:txBody>
                  <a:tcPr marL="31650" marR="31650" marT="15825" marB="15825" anchor="ctr"/>
                </a:tc>
                <a:tc>
                  <a:txBody>
                    <a:bodyPr/>
                    <a:lstStyle/>
                    <a:p>
                      <a:r>
                        <a:rPr lang="ja-JP" altLang="en-US" sz="1000" b="0" i="0" u="none" strike="noStrike" baseline="0" dirty="0" smtClean="0">
                          <a:solidFill>
                            <a:schemeClr val="tx1"/>
                          </a:solidFill>
                          <a:latin typeface="+mn-ea"/>
                          <a:ea typeface="+mn-ea"/>
                        </a:rPr>
                        <a:t>世界の文化遺産及び自然遺産の保護・保全の努力を強化する。</a:t>
                      </a:r>
                      <a:endParaRPr lang="ja-JP" altLang="en-US" sz="10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765084258"/>
                  </a:ext>
                </a:extLst>
              </a:tr>
              <a:tr h="506401">
                <a:tc>
                  <a:txBody>
                    <a:bodyPr/>
                    <a:lstStyle/>
                    <a:p>
                      <a:pPr algn="ctr"/>
                      <a:r>
                        <a:rPr lang="en-US" altLang="ja-JP" sz="1100" dirty="0">
                          <a:latin typeface="+mn-ea"/>
                          <a:ea typeface="+mn-ea"/>
                        </a:rPr>
                        <a:t>11.5</a:t>
                      </a:r>
                    </a:p>
                  </a:txBody>
                  <a:tcPr marL="31650" marR="31650" marT="15825" marB="15825" anchor="ctr"/>
                </a:tc>
                <a:tc>
                  <a:txBody>
                    <a:bodyPr/>
                    <a:lstStyle/>
                    <a:p>
                      <a:r>
                        <a:rPr lang="en-US" altLang="ja-JP" sz="1000" b="0" i="0" u="none" strike="noStrike" baseline="0" dirty="0" smtClean="0">
                          <a:solidFill>
                            <a:schemeClr val="tx1"/>
                          </a:solidFill>
                          <a:latin typeface="+mn-ea"/>
                          <a:ea typeface="+mn-ea"/>
                        </a:rPr>
                        <a:t>2030</a:t>
                      </a:r>
                      <a:r>
                        <a:rPr lang="ja-JP" altLang="en-US" sz="1000" b="0" i="0" u="none" strike="noStrike" baseline="0" dirty="0" smtClean="0">
                          <a:solidFill>
                            <a:schemeClr val="tx1"/>
                          </a:solidFill>
                          <a:latin typeface="+mn-ea"/>
                          <a:ea typeface="+mn-ea"/>
                        </a:rPr>
                        <a:t>年までに、貧困層及び脆弱な立場にある人々の保護に焦点をあてながら、</a:t>
                      </a:r>
                      <a:r>
                        <a:rPr lang="ja-JP" altLang="en-US" sz="1000" b="1" i="0" u="none" strike="noStrike" baseline="0" dirty="0" smtClean="0">
                          <a:solidFill>
                            <a:srgbClr val="FF0000"/>
                          </a:solidFill>
                          <a:latin typeface="+mn-ea"/>
                          <a:ea typeface="+mn-ea"/>
                        </a:rPr>
                        <a:t>水関連災害などの災害による死者や被災者数を大幅に削減</a:t>
                      </a:r>
                      <a:r>
                        <a:rPr lang="ja-JP" altLang="en-US" sz="1000" b="0" i="0" u="none" strike="noStrike" baseline="0" dirty="0" smtClean="0">
                          <a:solidFill>
                            <a:schemeClr val="tx1"/>
                          </a:solidFill>
                          <a:latin typeface="+mn-ea"/>
                          <a:ea typeface="+mn-ea"/>
                        </a:rPr>
                        <a:t>し、世界の国内総生産比で直接的経済損失を大幅に減らす。</a:t>
                      </a:r>
                      <a:endParaRPr lang="ja-JP" altLang="en-US" sz="10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663298110"/>
                  </a:ext>
                </a:extLst>
              </a:tr>
              <a:tr h="316501">
                <a:tc>
                  <a:txBody>
                    <a:bodyPr/>
                    <a:lstStyle/>
                    <a:p>
                      <a:pPr algn="ctr"/>
                      <a:r>
                        <a:rPr lang="en-US" altLang="ja-JP" sz="1100" dirty="0">
                          <a:latin typeface="+mn-ea"/>
                          <a:ea typeface="+mn-ea"/>
                        </a:rPr>
                        <a:t>11.6</a:t>
                      </a:r>
                    </a:p>
                  </a:txBody>
                  <a:tcPr marL="31650" marR="31650" marT="15825" marB="15825" anchor="ctr"/>
                </a:tc>
                <a:tc>
                  <a:txBody>
                    <a:bodyPr/>
                    <a:lstStyle/>
                    <a:p>
                      <a:r>
                        <a:rPr lang="en-US" altLang="ja-JP" sz="1000" b="0" i="0" u="none" strike="noStrike" baseline="0" dirty="0" smtClean="0">
                          <a:solidFill>
                            <a:schemeClr val="tx1"/>
                          </a:solidFill>
                          <a:latin typeface="+mn-ea"/>
                          <a:ea typeface="+mn-ea"/>
                        </a:rPr>
                        <a:t>2030</a:t>
                      </a:r>
                      <a:r>
                        <a:rPr lang="ja-JP" altLang="en-US" sz="1000" b="0" i="0" u="none" strike="noStrike" baseline="0" dirty="0" smtClean="0">
                          <a:solidFill>
                            <a:schemeClr val="tx1"/>
                          </a:solidFill>
                          <a:latin typeface="+mn-ea"/>
                          <a:ea typeface="+mn-ea"/>
                        </a:rPr>
                        <a:t>年までに、</a:t>
                      </a:r>
                      <a:r>
                        <a:rPr lang="ja-JP" altLang="en-US" sz="1000" b="1" i="0" u="none" strike="noStrike" baseline="0" dirty="0" smtClean="0">
                          <a:solidFill>
                            <a:srgbClr val="FF0000"/>
                          </a:solidFill>
                          <a:latin typeface="+mn-ea"/>
                          <a:ea typeface="+mn-ea"/>
                        </a:rPr>
                        <a:t>大気の質及び一般並びにその他の廃棄物の管理</a:t>
                      </a:r>
                      <a:r>
                        <a:rPr lang="ja-JP" altLang="en-US" sz="1000" b="0" i="0" u="none" strike="noStrike" baseline="0" dirty="0" smtClean="0">
                          <a:solidFill>
                            <a:schemeClr val="tx1"/>
                          </a:solidFill>
                          <a:latin typeface="+mn-ea"/>
                          <a:ea typeface="+mn-ea"/>
                        </a:rPr>
                        <a:t>に特別な注意を払うことによるものを含め、都市の一人当たりの環境上の悪影響を軽減する。</a:t>
                      </a:r>
                      <a:endParaRPr lang="ja-JP" altLang="en-US" sz="10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1617111833"/>
                  </a:ext>
                </a:extLst>
              </a:tr>
              <a:tr h="411451">
                <a:tc>
                  <a:txBody>
                    <a:bodyPr/>
                    <a:lstStyle/>
                    <a:p>
                      <a:pPr algn="ctr"/>
                      <a:r>
                        <a:rPr lang="en-US" altLang="ja-JP" sz="1100" dirty="0">
                          <a:latin typeface="+mn-ea"/>
                          <a:ea typeface="+mn-ea"/>
                        </a:rPr>
                        <a:t>11.7</a:t>
                      </a:r>
                    </a:p>
                  </a:txBody>
                  <a:tcPr marL="31650" marR="31650" marT="15825" marB="15825" anchor="ctr"/>
                </a:tc>
                <a:tc>
                  <a:txBody>
                    <a:bodyPr/>
                    <a:lstStyle/>
                    <a:p>
                      <a:r>
                        <a:rPr lang="en-US" altLang="ja-JP" sz="1000" b="0" i="0" u="none" strike="noStrike" baseline="0" dirty="0" smtClean="0">
                          <a:solidFill>
                            <a:schemeClr val="tx1"/>
                          </a:solidFill>
                          <a:latin typeface="+mn-ea"/>
                          <a:ea typeface="+mn-ea"/>
                        </a:rPr>
                        <a:t>2030</a:t>
                      </a:r>
                      <a:r>
                        <a:rPr lang="ja-JP" altLang="en-US" sz="1000" b="0" i="0" u="none" strike="noStrike" baseline="0" dirty="0" smtClean="0">
                          <a:solidFill>
                            <a:schemeClr val="tx1"/>
                          </a:solidFill>
                          <a:latin typeface="+mn-ea"/>
                          <a:ea typeface="+mn-ea"/>
                        </a:rPr>
                        <a:t>年までに、女性、子ども、高齢者及び障害者を含め、人々に安全で包摂的かつ利用が容易な緑地や公共スペースへの普遍的アクセスを提供する。</a:t>
                      </a:r>
                      <a:endParaRPr lang="ja-JP" altLang="en-US" sz="10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996177413"/>
                  </a:ext>
                </a:extLst>
              </a:tr>
              <a:tr h="411451">
                <a:tc>
                  <a:txBody>
                    <a:bodyPr/>
                    <a:lstStyle/>
                    <a:p>
                      <a:pPr algn="ctr"/>
                      <a:r>
                        <a:rPr lang="en-US" sz="1100" dirty="0">
                          <a:latin typeface="+mn-ea"/>
                          <a:ea typeface="+mn-ea"/>
                        </a:rPr>
                        <a:t>11.a</a:t>
                      </a:r>
                    </a:p>
                  </a:txBody>
                  <a:tcPr marL="31650" marR="31650" marT="15825" marB="15825" anchor="ctr"/>
                </a:tc>
                <a:tc>
                  <a:txBody>
                    <a:bodyPr/>
                    <a:lstStyle/>
                    <a:p>
                      <a:r>
                        <a:rPr lang="ja-JP" altLang="en-US" sz="1000" b="0" i="0" u="none" strike="noStrike" baseline="0" dirty="0" smtClean="0">
                          <a:solidFill>
                            <a:schemeClr val="tx1"/>
                          </a:solidFill>
                          <a:latin typeface="+mn-ea"/>
                          <a:ea typeface="+mn-ea"/>
                        </a:rPr>
                        <a:t>各国・地域規模の開発計画の強化を通じて、</a:t>
                      </a:r>
                      <a:r>
                        <a:rPr lang="ja-JP" altLang="en-US" sz="1000" b="1" i="0" u="none" strike="noStrike" baseline="0" dirty="0" smtClean="0">
                          <a:solidFill>
                            <a:srgbClr val="FF0000"/>
                          </a:solidFill>
                          <a:latin typeface="+mn-ea"/>
                          <a:ea typeface="+mn-ea"/>
                        </a:rPr>
                        <a:t>経済、社会、環境面における都市部、都市周辺部及び農村部間の良好なつながりを支援</a:t>
                      </a:r>
                      <a:r>
                        <a:rPr lang="ja-JP" altLang="en-US" sz="1000" b="0" i="0" u="none" strike="noStrike" baseline="0" dirty="0" smtClean="0">
                          <a:solidFill>
                            <a:schemeClr val="tx1"/>
                          </a:solidFill>
                          <a:latin typeface="+mn-ea"/>
                          <a:ea typeface="+mn-ea"/>
                        </a:rPr>
                        <a:t>する。</a:t>
                      </a:r>
                      <a:endParaRPr lang="ja-JP" altLang="en-US" sz="10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808434611"/>
                  </a:ext>
                </a:extLst>
              </a:tr>
              <a:tr h="696302">
                <a:tc>
                  <a:txBody>
                    <a:bodyPr/>
                    <a:lstStyle/>
                    <a:p>
                      <a:pPr algn="ctr"/>
                      <a:r>
                        <a:rPr lang="en-US" sz="1100" dirty="0">
                          <a:latin typeface="+mn-ea"/>
                          <a:ea typeface="+mn-ea"/>
                        </a:rPr>
                        <a:t>11.b</a:t>
                      </a:r>
                    </a:p>
                  </a:txBody>
                  <a:tcPr marL="31650" marR="31650" marT="15825" marB="15825" anchor="ctr"/>
                </a:tc>
                <a:tc>
                  <a:txBody>
                    <a:bodyPr/>
                    <a:lstStyle/>
                    <a:p>
                      <a:r>
                        <a:rPr lang="en-US" altLang="ja-JP" sz="1000" b="0" i="0" u="none" strike="noStrike" baseline="0" dirty="0" smtClean="0">
                          <a:solidFill>
                            <a:schemeClr val="tx1"/>
                          </a:solidFill>
                          <a:latin typeface="+mn-ea"/>
                          <a:ea typeface="+mn-ea"/>
                        </a:rPr>
                        <a:t>2020</a:t>
                      </a:r>
                      <a:r>
                        <a:rPr lang="ja-JP" altLang="en-US" sz="1000" b="0" i="0" u="none" strike="noStrike" baseline="0" dirty="0" smtClean="0">
                          <a:solidFill>
                            <a:schemeClr val="tx1"/>
                          </a:solidFill>
                          <a:latin typeface="+mn-ea"/>
                          <a:ea typeface="+mn-ea"/>
                        </a:rPr>
                        <a:t>年までに、包含、資源効率、気候変動の緩和と適応、災害に対する強靱さ（レジリエンス）を目指す総合的政策及び計画を導入・実施した都市及び人間居住地の件数を大幅に増加させ、仙台防災枠組</a:t>
                      </a:r>
                      <a:r>
                        <a:rPr lang="en-US" altLang="ja-JP" sz="1000" b="0" i="0" u="none" strike="noStrike" baseline="0" dirty="0" smtClean="0">
                          <a:solidFill>
                            <a:schemeClr val="tx1"/>
                          </a:solidFill>
                          <a:latin typeface="+mn-ea"/>
                          <a:ea typeface="+mn-ea"/>
                        </a:rPr>
                        <a:t>2015-2030</a:t>
                      </a:r>
                      <a:r>
                        <a:rPr lang="ja-JP" altLang="en-US" sz="1000" b="0" i="0" u="none" strike="noStrike" baseline="0" dirty="0" smtClean="0">
                          <a:solidFill>
                            <a:schemeClr val="tx1"/>
                          </a:solidFill>
                          <a:latin typeface="+mn-ea"/>
                          <a:ea typeface="+mn-ea"/>
                        </a:rPr>
                        <a:t>に沿って、あらゆるレベルでの総合的な災害リスク管理の策定と実施を行う。</a:t>
                      </a:r>
                      <a:endParaRPr lang="ja-JP" altLang="en-US" sz="10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291983375"/>
                  </a:ext>
                </a:extLst>
              </a:tr>
              <a:tr h="411451">
                <a:tc>
                  <a:txBody>
                    <a:bodyPr/>
                    <a:lstStyle/>
                    <a:p>
                      <a:pPr algn="ctr"/>
                      <a:r>
                        <a:rPr lang="en-US" sz="1100" dirty="0">
                          <a:latin typeface="+mn-ea"/>
                          <a:ea typeface="+mn-ea"/>
                        </a:rPr>
                        <a:t>11.c</a:t>
                      </a:r>
                    </a:p>
                  </a:txBody>
                  <a:tcPr marL="31650" marR="31650" marT="15825" marB="15825" anchor="ctr"/>
                </a:tc>
                <a:tc>
                  <a:txBody>
                    <a:bodyPr/>
                    <a:lstStyle/>
                    <a:p>
                      <a:r>
                        <a:rPr lang="ja-JP" altLang="en-US" sz="1000" b="0" i="0" u="none" strike="noStrike" baseline="0" dirty="0" smtClean="0">
                          <a:solidFill>
                            <a:srgbClr val="000000"/>
                          </a:solidFill>
                          <a:latin typeface="+mn-ea"/>
                          <a:ea typeface="+mn-ea"/>
                        </a:rPr>
                        <a:t>財政的及び技術的な支援などを通じて、後発開発途上国における現地の資材を用いた、持続可能かつ強靱（レジリエント）な建造物の整備を支援する。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4047695677"/>
                  </a:ext>
                </a:extLst>
              </a:tr>
            </a:tbl>
          </a:graphicData>
        </a:graphic>
      </p:graphicFrame>
      <p:sp>
        <p:nvSpPr>
          <p:cNvPr id="10" name="正方形/長方形 9"/>
          <p:cNvSpPr/>
          <p:nvPr/>
        </p:nvSpPr>
        <p:spPr>
          <a:xfrm>
            <a:off x="5097016" y="661993"/>
            <a:ext cx="4500000" cy="830997"/>
          </a:xfrm>
          <a:prstGeom prst="rect">
            <a:avLst/>
          </a:prstGeom>
        </p:spPr>
        <p:txBody>
          <a:bodyPr wrap="square">
            <a:spAutoFit/>
          </a:bodyPr>
          <a:lstStyle/>
          <a:p>
            <a:r>
              <a:rPr lang="ja-JP" altLang="en-US" sz="1200" b="1" dirty="0" smtClean="0"/>
              <a:t>ゴール</a:t>
            </a:r>
            <a:r>
              <a:rPr lang="en-US" altLang="ja-JP" sz="1200" b="1" dirty="0" smtClean="0"/>
              <a:t>12</a:t>
            </a:r>
            <a:r>
              <a:rPr lang="ja-JP" altLang="en-US" sz="1200" b="1" dirty="0"/>
              <a:t>：持続可能な生産と消費</a:t>
            </a:r>
            <a:r>
              <a:rPr lang="en-US" altLang="ja-JP" sz="1200" b="1" dirty="0"/>
              <a:t/>
            </a:r>
            <a:br>
              <a:rPr lang="en-US" altLang="ja-JP" sz="1200" b="1" dirty="0"/>
            </a:br>
            <a:r>
              <a:rPr lang="ja-JP" altLang="en-US" sz="1200" b="1" dirty="0" smtClean="0"/>
              <a:t>持続</a:t>
            </a:r>
            <a:r>
              <a:rPr lang="ja-JP" altLang="en-US" sz="1200" b="1" dirty="0"/>
              <a:t>可能な生産消費形態を確保する</a:t>
            </a:r>
            <a:br>
              <a:rPr lang="ja-JP" altLang="en-US" sz="1200" b="1" dirty="0"/>
            </a:br>
            <a:r>
              <a:rPr lang="en-US" altLang="ja-JP" sz="1200" b="1" dirty="0"/>
              <a:t>Goal 12</a:t>
            </a:r>
            <a:br>
              <a:rPr lang="en-US" altLang="ja-JP" sz="1200" b="1" dirty="0"/>
            </a:br>
            <a:r>
              <a:rPr lang="en-US" altLang="ja-JP" sz="1200" b="1" dirty="0"/>
              <a:t>Ensure sustainable consumption and production patterns</a:t>
            </a:r>
            <a:endParaRPr lang="ja-JP" altLang="en-US" sz="1200" dirty="0"/>
          </a:p>
        </p:txBody>
      </p:sp>
      <p:sp>
        <p:nvSpPr>
          <p:cNvPr id="11" name="正方形/長方形 10"/>
          <p:cNvSpPr/>
          <p:nvPr/>
        </p:nvSpPr>
        <p:spPr>
          <a:xfrm>
            <a:off x="6609184" y="6608385"/>
            <a:ext cx="3348872" cy="276999"/>
          </a:xfrm>
          <a:prstGeom prst="rect">
            <a:avLst/>
          </a:prstGeom>
        </p:spPr>
        <p:txBody>
          <a:bodyPr wrap="square">
            <a:spAutoFit/>
          </a:bodyPr>
          <a:lstStyle/>
          <a:p>
            <a:r>
              <a:rPr lang="ja-JP" altLang="en-US" sz="1200" dirty="0" smtClean="0">
                <a:solidFill>
                  <a:schemeClr val="tx1">
                    <a:lumMod val="75000"/>
                    <a:lumOff val="25000"/>
                  </a:schemeClr>
                </a:solidFill>
              </a:rPr>
              <a:t>出展：持続可能な開発のための</a:t>
            </a:r>
            <a:r>
              <a:rPr lang="en-US" altLang="ja-JP" sz="1200" dirty="0" smtClean="0">
                <a:solidFill>
                  <a:schemeClr val="tx1">
                    <a:lumMod val="75000"/>
                    <a:lumOff val="25000"/>
                  </a:schemeClr>
                </a:solidFill>
              </a:rPr>
              <a:t>2030</a:t>
            </a:r>
            <a:r>
              <a:rPr lang="ja-JP" altLang="en-US" sz="1200" dirty="0" smtClean="0">
                <a:solidFill>
                  <a:schemeClr val="tx1">
                    <a:lumMod val="75000"/>
                    <a:lumOff val="25000"/>
                  </a:schemeClr>
                </a:solidFill>
              </a:rPr>
              <a:t>アジェンダ</a:t>
            </a:r>
            <a:endParaRPr lang="ja-JP" altLang="en-US" sz="1200" dirty="0">
              <a:solidFill>
                <a:schemeClr val="tx1">
                  <a:lumMod val="75000"/>
                  <a:lumOff val="25000"/>
                </a:schemeClr>
              </a:solidFill>
            </a:endParaRPr>
          </a:p>
        </p:txBody>
      </p:sp>
      <p:cxnSp>
        <p:nvCxnSpPr>
          <p:cNvPr id="13" name="直線コネクタ 12"/>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22126" y="-10593"/>
            <a:ext cx="9906000" cy="589545"/>
          </a:xfrm>
          <a:prstGeom prst="rect">
            <a:avLst/>
          </a:prstGeom>
        </p:spPr>
        <p:style>
          <a:lnRef idx="1">
            <a:schemeClr val="accent6"/>
          </a:lnRef>
          <a:fillRef idx="3">
            <a:schemeClr val="accent6"/>
          </a:fillRef>
          <a:effectRef idx="2">
            <a:schemeClr val="accent6"/>
          </a:effectRef>
          <a:fontRef idx="minor">
            <a:schemeClr val="lt1"/>
          </a:fontRef>
        </p:style>
        <p:txBody>
          <a:bodyPr rtlCol="0" anchor="ctr" anchorCtr="0"/>
          <a:lstStyle/>
          <a:p>
            <a:r>
              <a:rPr lang="ja-JP" altLang="en-US" sz="2000" b="1" dirty="0" smtClean="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参考）大阪府の「ゴール</a:t>
            </a:r>
            <a:r>
              <a:rPr lang="en-US" altLang="ja-JP" sz="2000" b="1" dirty="0">
                <a:latin typeface="Meiryo UI" panose="020B0604030504040204" pitchFamily="50" charset="-128"/>
                <a:ea typeface="Meiryo UI" panose="020B0604030504040204" pitchFamily="50" charset="-128"/>
              </a:rPr>
              <a:t>11</a:t>
            </a:r>
            <a:r>
              <a:rPr lang="ja-JP" altLang="en-US" sz="2000" b="1" dirty="0">
                <a:latin typeface="Meiryo UI" panose="020B0604030504040204" pitchFamily="50" charset="-128"/>
                <a:ea typeface="Meiryo UI" panose="020B0604030504040204" pitchFamily="50" charset="-128"/>
              </a:rPr>
              <a:t>」と「ゴール</a:t>
            </a:r>
            <a:r>
              <a:rPr lang="en-US" altLang="ja-JP" sz="2000" b="1" dirty="0">
                <a:latin typeface="Meiryo UI" panose="020B0604030504040204" pitchFamily="50" charset="-128"/>
                <a:ea typeface="Meiryo UI" panose="020B0604030504040204" pitchFamily="50" charset="-128"/>
              </a:rPr>
              <a:t>12</a:t>
            </a:r>
            <a:r>
              <a:rPr lang="ja-JP" altLang="en-US" sz="2000" b="1" dirty="0">
                <a:latin typeface="Meiryo UI" panose="020B0604030504040204" pitchFamily="50" charset="-128"/>
                <a:ea typeface="Meiryo UI" panose="020B0604030504040204" pitchFamily="50" charset="-128"/>
              </a:rPr>
              <a:t>」の</a:t>
            </a:r>
            <a:r>
              <a:rPr lang="ja-JP" altLang="en-US" sz="2000" b="1" dirty="0" smtClean="0">
                <a:latin typeface="Meiryo UI" panose="020B0604030504040204" pitchFamily="50" charset="-128"/>
                <a:ea typeface="Meiryo UI" panose="020B0604030504040204" pitchFamily="50" charset="-128"/>
              </a:rPr>
              <a:t>ターゲット</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77719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107520" y="752238"/>
            <a:ext cx="7342334" cy="324875"/>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〇大阪</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行動憲章の策定（令和３年１月）</a:t>
            </a:r>
            <a:endParaRPr lang="en-US" altLang="ja-JP" sz="24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374303" y="1719337"/>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21956" y="3269275"/>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78" y="5391134"/>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65" y="5391134"/>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153" y="5391134"/>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6542" y="5391134"/>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0" y="5391134"/>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317" y="5391134"/>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9705" y="5391134"/>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4094" y="5391134"/>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8482" y="5391134"/>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2870" y="5391134"/>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7257" y="5391134"/>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61645" y="5391134"/>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6034" y="5391134"/>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70422" y="5391134"/>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24809" y="5391134"/>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79197" y="5391134"/>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3591" y="5391134"/>
            <a:ext cx="533821" cy="533821"/>
          </a:xfrm>
          <a:prstGeom prst="rect">
            <a:avLst/>
          </a:prstGeom>
        </p:spPr>
      </p:pic>
      <p:sp>
        <p:nvSpPr>
          <p:cNvPr id="71" name="正方形/長方形 70"/>
          <p:cNvSpPr/>
          <p:nvPr/>
        </p:nvSpPr>
        <p:spPr>
          <a:xfrm>
            <a:off x="173670" y="1355993"/>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6996113" y="6457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17</a:t>
            </a:fld>
            <a:endParaRPr kumimoji="1" lang="ja-JP" altLang="en-US" sz="1200"/>
          </a:p>
        </p:txBody>
      </p:sp>
      <p:cxnSp>
        <p:nvCxnSpPr>
          <p:cNvPr id="51" name="直線コネクタ 50"/>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50" name="正方形/長方形 49"/>
          <p:cNvSpPr/>
          <p:nvPr/>
        </p:nvSpPr>
        <p:spPr>
          <a:xfrm>
            <a:off x="-3748" y="2379"/>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ja-JP" altLang="en-US" sz="2000" b="1" dirty="0" smtClean="0">
                <a:latin typeface="Meiryo UI" panose="020B0604030504040204" pitchFamily="50" charset="-128"/>
                <a:ea typeface="Meiryo UI" panose="020B0604030504040204" pitchFamily="50" charset="-128"/>
              </a:rPr>
              <a:t>大阪</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行動憲章の策定（令和３年１月</a:t>
            </a:r>
            <a:r>
              <a:rPr lang="ja-JP" altLang="en-US" sz="2000" b="1" dirty="0" smtClean="0">
                <a:latin typeface="Meiryo UI" panose="020B0604030504040204" pitchFamily="50" charset="-128"/>
                <a:ea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28967813"/>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82348" y="4011124"/>
            <a:ext cx="9742335" cy="269435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82347" y="4032154"/>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841311" y="4536896"/>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6" y="4601145"/>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632" y="4609639"/>
            <a:ext cx="607102" cy="607102"/>
          </a:xfrm>
          <a:prstGeom prst="rect">
            <a:avLst/>
          </a:prstGeom>
        </p:spPr>
      </p:pic>
      <p:sp>
        <p:nvSpPr>
          <p:cNvPr id="80" name="角丸四角形 79"/>
          <p:cNvSpPr/>
          <p:nvPr/>
        </p:nvSpPr>
        <p:spPr>
          <a:xfrm>
            <a:off x="7403372" y="4538240"/>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871" y="4619757"/>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7416" y="5464160"/>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962" y="5717067"/>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78983" y="5365409"/>
            <a:ext cx="2125242" cy="1259236"/>
          </a:xfrm>
          <a:prstGeom prst="rect">
            <a:avLst/>
          </a:prstGeom>
        </p:spPr>
      </p:pic>
      <p:sp>
        <p:nvSpPr>
          <p:cNvPr id="86" name="正方形/長方形 85"/>
          <p:cNvSpPr/>
          <p:nvPr/>
        </p:nvSpPr>
        <p:spPr bwMode="white">
          <a:xfrm>
            <a:off x="4548941" y="5177430"/>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4133463" y="4531652"/>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27" y="5462642"/>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6874" y="5354999"/>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7420" y="5812354"/>
            <a:ext cx="1006981" cy="903766"/>
          </a:xfrm>
          <a:prstGeom prst="rect">
            <a:avLst/>
          </a:prstGeom>
          <a:noFill/>
          <a:extLst>
            <a:ext uri="{909E8E84-426E-40dd-AFC4-6F175D3DCCD1}">
              <a14:hiddenFill xmlns="" xmlns:a14="http://schemas.microsoft.com/office/drawing/2010/main">
                <a:solidFill>
                  <a:srgbClr val="FFFFFF"/>
                </a:solidFill>
              </a14:hiddenFill>
            </a:ext>
          </a:extLst>
        </p:spPr>
      </p:pic>
      <p:sp>
        <p:nvSpPr>
          <p:cNvPr id="57" name="角丸四角形 56"/>
          <p:cNvSpPr/>
          <p:nvPr/>
        </p:nvSpPr>
        <p:spPr>
          <a:xfrm>
            <a:off x="137220" y="2215353"/>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124855" y="3393231"/>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1500279" y="3372918"/>
            <a:ext cx="7577117" cy="477054"/>
          </a:xfrm>
          <a:prstGeom prst="rect">
            <a:avLst/>
          </a:prstGeom>
        </p:spPr>
        <p:txBody>
          <a:bodyPr wrap="square">
            <a:spAutoFit/>
          </a:bodyPr>
          <a:lstStyle/>
          <a:p>
            <a:pPr lvl="0">
              <a:lnSpc>
                <a:spcPts val="3000"/>
              </a:lnSpc>
              <a:defRPr/>
            </a:pPr>
            <a:r>
              <a:rPr kumimoji="1" lang="ja-JP" altLang="en-US" sz="1600" b="1" dirty="0">
                <a:latin typeface="Meiryo UI" panose="020B0604030504040204" pitchFamily="50" charset="-128"/>
                <a:ea typeface="Meiryo UI" panose="020B0604030504040204" pitchFamily="50" charset="-128"/>
              </a:rPr>
              <a:t>大阪府</a:t>
            </a:r>
            <a:r>
              <a:rPr kumimoji="1" lang="ja-JP" altLang="en-US" sz="1600" b="1" dirty="0" smtClean="0">
                <a:latin typeface="Meiryo UI" panose="020B0604030504040204" pitchFamily="50" charset="-128"/>
                <a:ea typeface="Meiryo UI" panose="020B0604030504040204" pitchFamily="50" charset="-128"/>
              </a:rPr>
              <a:t>ホームページ、</a:t>
            </a:r>
            <a:r>
              <a:rPr kumimoji="1" lang="ja-JP" altLang="en-US" sz="1600" b="1" dirty="0" smtClean="0">
                <a:solidFill>
                  <a:prstClr val="black"/>
                </a:solidFill>
                <a:latin typeface="Meiryo UI" panose="020B0604030504040204" pitchFamily="50" charset="-128"/>
                <a:ea typeface="Meiryo UI" panose="020B0604030504040204" pitchFamily="50" charset="-128"/>
              </a:rPr>
              <a:t>大阪府</a:t>
            </a:r>
            <a:r>
              <a:rPr kumimoji="1" lang="en-US" altLang="ja-JP" sz="1600" b="1" dirty="0">
                <a:solidFill>
                  <a:prstClr val="black"/>
                </a:solidFill>
                <a:latin typeface="Meiryo UI" panose="020B0604030504040204" pitchFamily="50" charset="-128"/>
                <a:ea typeface="Meiryo UI" panose="020B0604030504040204" pitchFamily="50" charset="-128"/>
              </a:rPr>
              <a:t>SDGs【</a:t>
            </a:r>
            <a:r>
              <a:rPr kumimoji="1" lang="ja-JP" altLang="en-US" sz="1600" b="1" dirty="0">
                <a:solidFill>
                  <a:prstClr val="black"/>
                </a:solidFill>
                <a:latin typeface="Meiryo UI" panose="020B0604030504040204" pitchFamily="50" charset="-128"/>
                <a:ea typeface="Meiryo UI" panose="020B0604030504040204" pitchFamily="50" charset="-128"/>
              </a:rPr>
              <a:t>公式</a:t>
            </a:r>
            <a:r>
              <a:rPr kumimoji="1" lang="en-US" altLang="ja-JP" sz="1600" b="1" dirty="0">
                <a:solidFill>
                  <a:prstClr val="black"/>
                </a:solidFill>
                <a:latin typeface="Meiryo UI" panose="020B0604030504040204" pitchFamily="50" charset="-128"/>
                <a:ea typeface="Meiryo UI" panose="020B0604030504040204" pitchFamily="50" charset="-128"/>
              </a:rPr>
              <a:t>】Twitter</a:t>
            </a:r>
          </a:p>
        </p:txBody>
      </p:sp>
      <p:sp>
        <p:nvSpPr>
          <p:cNvPr id="63" name="角丸四角形 62"/>
          <p:cNvSpPr/>
          <p:nvPr/>
        </p:nvSpPr>
        <p:spPr>
          <a:xfrm>
            <a:off x="137220" y="2811789"/>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1542376" y="2826701"/>
            <a:ext cx="7083032" cy="477054"/>
          </a:xfrm>
          <a:prstGeom prst="rect">
            <a:avLst/>
          </a:prstGeom>
        </p:spPr>
        <p:txBody>
          <a:bodyPr wrap="square">
            <a:spAutoFit/>
          </a:bodyPr>
          <a:lstStyle/>
          <a:p>
            <a:pPr lvl="0">
              <a:lnSpc>
                <a:spcPts val="3000"/>
              </a:lnSpc>
              <a:defRPr/>
            </a:pP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の達成に向けた</a:t>
            </a:r>
            <a:r>
              <a:rPr kumimoji="1" lang="ja-JP" altLang="en-US" sz="1600" b="1" dirty="0" smtClean="0">
                <a:latin typeface="Meiryo UI" panose="020B0604030504040204" pitchFamily="50" charset="-128"/>
                <a:ea typeface="Meiryo UI" panose="020B0604030504040204" pitchFamily="50" charset="-128"/>
              </a:rPr>
              <a:t>取組み、</a:t>
            </a:r>
            <a:r>
              <a:rPr kumimoji="1" lang="ja-JP" altLang="en-US" sz="1600" b="1" dirty="0" smtClean="0">
                <a:solidFill>
                  <a:prstClr val="black"/>
                </a:solidFill>
                <a:latin typeface="Meiryo UI" panose="020B0604030504040204" pitchFamily="50" charset="-128"/>
                <a:ea typeface="Meiryo UI" panose="020B0604030504040204" pitchFamily="50" charset="-128"/>
              </a:rPr>
              <a:t>関連</a:t>
            </a:r>
            <a:r>
              <a:rPr kumimoji="1" lang="ja-JP" altLang="en-US" sz="1600" b="1" dirty="0">
                <a:solidFill>
                  <a:prstClr val="black"/>
                </a:solidFill>
                <a:latin typeface="Meiryo UI" panose="020B0604030504040204" pitchFamily="50" charset="-128"/>
                <a:ea typeface="Meiryo UI" panose="020B0604030504040204" pitchFamily="50" charset="-128"/>
              </a:rPr>
              <a:t>するゴール</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1525811" y="2148176"/>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sz="16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89585" y="972722"/>
            <a:ext cx="9635098" cy="11820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ct val="150000"/>
              </a:lnSpc>
              <a:defRPr/>
            </a:pPr>
            <a:r>
              <a:rPr lang="ja-JP" altLang="en-US" b="1" dirty="0" smtClean="0">
                <a:solidFill>
                  <a:schemeClr val="tx1"/>
                </a:solidFill>
                <a:latin typeface="Meiryo UI" panose="020B0604030504040204" pitchFamily="50" charset="-128"/>
                <a:ea typeface="Meiryo UI" panose="020B0604030504040204" pitchFamily="50" charset="-128"/>
              </a:rPr>
              <a:t>府</a:t>
            </a:r>
            <a:r>
              <a:rPr lang="ja-JP" altLang="en-US" b="1" dirty="0">
                <a:solidFill>
                  <a:schemeClr val="tx1"/>
                </a:solidFill>
                <a:latin typeface="Meiryo UI" panose="020B0604030504040204" pitchFamily="50" charset="-128"/>
                <a:ea typeface="Meiryo UI" panose="020B0604030504040204" pitchFamily="50" charset="-128"/>
              </a:rPr>
              <a:t>⺠や府内企業・団体などあらゆるステークホルダーに </a:t>
            </a:r>
            <a:r>
              <a:rPr lang="en-US" altLang="ja-JP" b="1" dirty="0">
                <a:solidFill>
                  <a:schemeClr val="tx1"/>
                </a:solidFill>
                <a:latin typeface="Meiryo UI" panose="020B0604030504040204" pitchFamily="50" charset="-128"/>
                <a:ea typeface="Meiryo UI" panose="020B0604030504040204" pitchFamily="50" charset="-128"/>
              </a:rPr>
              <a:t>SDGs </a:t>
            </a:r>
            <a:r>
              <a:rPr lang="ja-JP" altLang="en-US" b="1" dirty="0" smtClean="0">
                <a:solidFill>
                  <a:schemeClr val="tx1"/>
                </a:solidFill>
                <a:latin typeface="Meiryo UI" panose="020B0604030504040204" pitchFamily="50" charset="-128"/>
                <a:ea typeface="Meiryo UI" panose="020B0604030504040204" pitchFamily="50" charset="-128"/>
              </a:rPr>
              <a:t>を知って</a:t>
            </a:r>
            <a:r>
              <a:rPr lang="ja-JP" altLang="en-US" b="1" dirty="0">
                <a:solidFill>
                  <a:schemeClr val="tx1"/>
                </a:solidFill>
                <a:latin typeface="Meiryo UI" panose="020B0604030504040204" pitchFamily="50" charset="-128"/>
                <a:ea typeface="Meiryo UI" panose="020B0604030504040204" pitchFamily="50" charset="-128"/>
              </a:rPr>
              <a:t>もらい、具体的な⾏動につなげるために策定</a:t>
            </a:r>
            <a:r>
              <a:rPr lang="ja-JP" altLang="en-US" dirty="0">
                <a:solidFill>
                  <a:schemeClr val="tx1"/>
                </a:solidFill>
                <a:latin typeface="Meiryo UI" panose="020B0604030504040204" pitchFamily="50" charset="-128"/>
                <a:ea typeface="Meiryo UI" panose="020B0604030504040204" pitchFamily="50" charset="-128"/>
              </a:rPr>
              <a:t>した「大阪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動憲章」の趣旨に沿って、自ら</a:t>
            </a:r>
            <a:r>
              <a:rPr lang="ja-JP" altLang="en-US" dirty="0" smtClean="0">
                <a:solidFill>
                  <a:schemeClr val="tx1"/>
                </a:solidFill>
                <a:latin typeface="Meiryo UI" panose="020B0604030504040204" pitchFamily="50" charset="-128"/>
                <a:ea typeface="Meiryo UI" panose="020B0604030504040204" pitchFamily="50" charset="-128"/>
              </a:rPr>
              <a:t>が⾏</a:t>
            </a:r>
            <a:r>
              <a:rPr lang="ja-JP" altLang="en-US" dirty="0" err="1">
                <a:solidFill>
                  <a:schemeClr val="tx1"/>
                </a:solidFill>
                <a:latin typeface="Meiryo UI" panose="020B0604030504040204" pitchFamily="50" charset="-128"/>
                <a:ea typeface="Meiryo UI" panose="020B0604030504040204" pitchFamily="50" charset="-128"/>
              </a:rPr>
              <a:t>う</a:t>
            </a:r>
            <a:r>
              <a:rPr lang="ja-JP" altLang="en-US"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の達成に向けた⾏動を宣言するプロジェクトです。</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82347" y="715965"/>
            <a:ext cx="7342334" cy="297517"/>
          </a:xfrm>
          <a:prstGeom prst="rect">
            <a:avLst/>
          </a:prstGeom>
          <a:noFill/>
        </p:spPr>
        <p:txBody>
          <a:bodyPr wrap="square">
            <a:spAutoFit/>
          </a:bodyPr>
          <a:lstStyle/>
          <a:p>
            <a:pPr marL="174625" indent="-174625">
              <a:lnSpc>
                <a:spcPts val="1600"/>
              </a:lnSpc>
            </a:pPr>
            <a:r>
              <a:rPr lang="ja-JP" altLang="en-US" sz="2400" b="1" dirty="0" smtClean="0">
                <a:latin typeface="Meiryo UI" panose="020B0604030504040204" pitchFamily="50" charset="-128"/>
                <a:ea typeface="Meiryo UI" panose="020B0604030504040204" pitchFamily="50" charset="-128"/>
              </a:rPr>
              <a:t>〇</a:t>
            </a:r>
            <a:r>
              <a:rPr lang="ja-JP" altLang="en-US" sz="2400" b="1" dirty="0">
                <a:latin typeface="Meiryo UI" panose="020B0604030504040204" pitchFamily="50" charset="-128"/>
                <a:ea typeface="Meiryo UI" panose="020B0604030504040204" pitchFamily="50" charset="-128"/>
              </a:rPr>
              <a:t>私</a:t>
            </a:r>
            <a:r>
              <a:rPr lang="ja-JP" altLang="en-US" sz="2400" b="1" dirty="0" smtClean="0">
                <a:latin typeface="Meiryo UI" panose="020B0604030504040204" pitchFamily="50" charset="-128"/>
                <a:ea typeface="Meiryo UI" panose="020B0604030504040204" pitchFamily="50" charset="-128"/>
              </a:rPr>
              <a:t>の</a:t>
            </a:r>
            <a:r>
              <a:rPr lang="en-US" altLang="ja-JP" sz="2400" b="1" dirty="0" smtClean="0">
                <a:latin typeface="Meiryo UI" panose="020B0604030504040204" pitchFamily="50" charset="-128"/>
                <a:ea typeface="Meiryo UI" panose="020B0604030504040204" pitchFamily="50" charset="-128"/>
              </a:rPr>
              <a:t>SDGs</a:t>
            </a:r>
            <a:r>
              <a:rPr lang="ja-JP" altLang="en-US" sz="2400" b="1" dirty="0" smtClean="0">
                <a:latin typeface="Meiryo UI" panose="020B0604030504040204" pitchFamily="50" charset="-128"/>
                <a:ea typeface="Meiryo UI" panose="020B0604030504040204" pitchFamily="50" charset="-128"/>
              </a:rPr>
              <a:t>宣言プロジェクトの開始（</a:t>
            </a:r>
            <a:r>
              <a:rPr lang="ja-JP" altLang="en-US" sz="2400" b="1" dirty="0">
                <a:latin typeface="Meiryo UI" panose="020B0604030504040204" pitchFamily="50" charset="-128"/>
                <a:ea typeface="Meiryo UI" panose="020B0604030504040204" pitchFamily="50" charset="-128"/>
              </a:rPr>
              <a:t>令和</a:t>
            </a:r>
            <a:r>
              <a:rPr lang="ja-JP" altLang="en-US" sz="2400" b="1" dirty="0" smtClean="0">
                <a:latin typeface="Meiryo UI" panose="020B0604030504040204" pitchFamily="50" charset="-128"/>
                <a:ea typeface="Meiryo UI" panose="020B0604030504040204" pitchFamily="50" charset="-128"/>
              </a:rPr>
              <a:t>３年２月</a:t>
            </a:r>
            <a:r>
              <a:rPr lang="ja-JP" altLang="en-US" sz="2400" b="1" dirty="0">
                <a:latin typeface="Meiryo UI" panose="020B0604030504040204" pitchFamily="50" charset="-128"/>
                <a:ea typeface="Meiryo UI" panose="020B0604030504040204" pitchFamily="50" charset="-128"/>
              </a:rPr>
              <a:t>）</a:t>
            </a:r>
            <a:endParaRPr lang="en-US" altLang="ja-JP" sz="2400" b="1" dirty="0">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27" name="正方形/長方形 26"/>
          <p:cNvSpPr/>
          <p:nvPr/>
        </p:nvSpPr>
        <p:spPr>
          <a:xfrm>
            <a:off x="0" y="319"/>
            <a:ext cx="9906000" cy="54980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rPr>
              <a:t>私の</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宣言プロジェクト</a:t>
            </a:r>
          </a:p>
        </p:txBody>
      </p:sp>
    </p:spTree>
    <p:extLst>
      <p:ext uri="{BB962C8B-B14F-4D97-AF65-F5344CB8AC3E}">
        <p14:creationId xmlns:p14="http://schemas.microsoft.com/office/powerpoint/2010/main" val="1267244971"/>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
        <p:nvSpPr>
          <p:cNvPr id="7" name="正方形/長方形 6"/>
          <p:cNvSpPr/>
          <p:nvPr/>
        </p:nvSpPr>
        <p:spPr>
          <a:xfrm>
            <a:off x="-303584" y="2169116"/>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目　次</a:t>
            </a:r>
            <a:endParaRPr lang="en-US" altLang="ja-JP" sz="44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i="1" dirty="0" smtClean="0">
                <a:latin typeface="Meiryo UI" panose="020B0604030504040204" pitchFamily="50" charset="-128"/>
                <a:ea typeface="Meiryo UI" panose="020B0604030504040204" pitchFamily="50" charset="-128"/>
              </a:rPr>
              <a:t>１．</a:t>
            </a:r>
            <a:r>
              <a:rPr lang="en-US" altLang="ja-JP" sz="4000" b="1" i="1" dirty="0" smtClean="0">
                <a:latin typeface="Meiryo UI" panose="020B0604030504040204" pitchFamily="50" charset="-128"/>
                <a:ea typeface="Meiryo UI" panose="020B0604030504040204" pitchFamily="50" charset="-128"/>
              </a:rPr>
              <a:t>SDGs</a:t>
            </a:r>
            <a:r>
              <a:rPr lang="ja-JP" altLang="en-US" sz="4000" b="1" i="1" dirty="0" smtClean="0">
                <a:latin typeface="Meiryo UI" panose="020B0604030504040204" pitchFamily="50" charset="-128"/>
                <a:ea typeface="Meiryo UI" panose="020B0604030504040204" pitchFamily="50" charset="-128"/>
              </a:rPr>
              <a:t>について</a:t>
            </a:r>
            <a:endParaRPr lang="en-US" altLang="ja-JP" sz="40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smtClean="0">
                <a:latin typeface="Meiryo UI" panose="020B0604030504040204" pitchFamily="50" charset="-128"/>
                <a:ea typeface="Meiryo UI" panose="020B0604030504040204" pitchFamily="50" charset="-128"/>
              </a:rPr>
              <a:t>２．大阪府の取り組み</a:t>
            </a:r>
            <a:endParaRPr kumimoji="1" lang="en-US" altLang="ja-JP" sz="40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dirty="0">
                <a:latin typeface="Meiryo UI" panose="020B0604030504040204" pitchFamily="50" charset="-128"/>
                <a:ea typeface="Meiryo UI" panose="020B0604030504040204" pitchFamily="50" charset="-128"/>
              </a:rPr>
              <a:t>３</a:t>
            </a:r>
            <a:r>
              <a:rPr lang="ja-JP" altLang="en-US" sz="4000" b="1" dirty="0" smtClean="0">
                <a:latin typeface="Meiryo UI" panose="020B0604030504040204" pitchFamily="50" charset="-128"/>
                <a:ea typeface="Meiryo UI" panose="020B0604030504040204" pitchFamily="50" charset="-128"/>
              </a:rPr>
              <a:t>．</a:t>
            </a:r>
            <a:r>
              <a:rPr lang="en-US" altLang="ja-JP" sz="4000" b="1" i="1" dirty="0">
                <a:latin typeface="Meiryo UI" panose="020B0604030504040204" pitchFamily="50" charset="-128"/>
                <a:ea typeface="Meiryo UI" panose="020B0604030504040204" pitchFamily="50" charset="-128"/>
              </a:rPr>
              <a:t>SDGs </a:t>
            </a:r>
            <a:r>
              <a:rPr lang="ja-JP" altLang="en-US" sz="4000" b="1" i="1" dirty="0">
                <a:latin typeface="Meiryo UI" panose="020B0604030504040204" pitchFamily="50" charset="-128"/>
                <a:ea typeface="Meiryo UI" panose="020B0604030504040204" pitchFamily="50" charset="-128"/>
              </a:rPr>
              <a:t>と</a:t>
            </a:r>
            <a:r>
              <a:rPr lang="en-US" altLang="ja-JP" sz="4000" b="1" i="1" dirty="0">
                <a:latin typeface="Meiryo UI" panose="020B0604030504040204" pitchFamily="50" charset="-128"/>
                <a:ea typeface="Meiryo UI" panose="020B0604030504040204" pitchFamily="50" charset="-128"/>
              </a:rPr>
              <a:t>2025</a:t>
            </a:r>
            <a:r>
              <a:rPr lang="ja-JP" altLang="en-US" sz="4000" b="1" i="1" dirty="0">
                <a:latin typeface="Meiryo UI" panose="020B0604030504040204" pitchFamily="50" charset="-128"/>
                <a:ea typeface="Meiryo UI" panose="020B0604030504040204" pitchFamily="50" charset="-128"/>
              </a:rPr>
              <a:t>年大阪・関西万博</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400" b="1" dirty="0" smtClean="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41107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リーフォーム 7"/>
          <p:cNvSpPr/>
          <p:nvPr/>
        </p:nvSpPr>
        <p:spPr>
          <a:xfrm rot="60000" flipH="1">
            <a:off x="310788" y="2864394"/>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68A042"/>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779" y="3997494"/>
            <a:ext cx="632965" cy="632965"/>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459" y="3997495"/>
            <a:ext cx="632965" cy="63296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139" y="3997494"/>
            <a:ext cx="632965" cy="632965"/>
          </a:xfrm>
          <a:prstGeom prst="rect">
            <a:avLst/>
          </a:prstGeom>
        </p:spPr>
      </p:pic>
      <p:sp>
        <p:nvSpPr>
          <p:cNvPr id="12" name="正方形/長方形 11"/>
          <p:cNvSpPr/>
          <p:nvPr/>
        </p:nvSpPr>
        <p:spPr>
          <a:xfrm rot="21360000">
            <a:off x="711995" y="3015792"/>
            <a:ext cx="3182839" cy="830997"/>
          </a:xfrm>
          <a:prstGeom prst="rect">
            <a:avLst/>
          </a:prstGeom>
        </p:spPr>
        <p:txBody>
          <a:bodyPr wrap="square">
            <a:spAutoFit/>
          </a:bodyPr>
          <a:lstStyle/>
          <a:p>
            <a:r>
              <a:rPr lang="ja-JP" altLang="en-US" sz="1600" dirty="0" smtClean="0">
                <a:solidFill>
                  <a:schemeClr val="bg1"/>
                </a:solidFill>
                <a:latin typeface="+mn-ea"/>
              </a:rPr>
              <a:t>毎日</a:t>
            </a:r>
            <a:r>
              <a:rPr lang="ja-JP" altLang="en-US" sz="1600" dirty="0">
                <a:solidFill>
                  <a:schemeClr val="bg1"/>
                </a:solidFill>
                <a:latin typeface="+mn-ea"/>
              </a:rPr>
              <a:t>、健康のため運動します</a:t>
            </a:r>
            <a:r>
              <a:rPr lang="ja-JP" altLang="en-US" sz="1600" dirty="0" smtClean="0">
                <a:solidFill>
                  <a:schemeClr val="bg1"/>
                </a:solidFill>
                <a:latin typeface="+mn-ea"/>
              </a:rPr>
              <a:t>。</a:t>
            </a:r>
            <a:endParaRPr lang="en-US" altLang="ja-JP" sz="1600" dirty="0" smtClean="0">
              <a:solidFill>
                <a:schemeClr val="bg1"/>
              </a:solidFill>
              <a:latin typeface="+mn-ea"/>
            </a:endParaRPr>
          </a:p>
          <a:p>
            <a:r>
              <a:rPr lang="ja-JP" altLang="en-US" sz="1600" dirty="0" smtClean="0">
                <a:solidFill>
                  <a:schemeClr val="bg1"/>
                </a:solidFill>
                <a:latin typeface="+mn-ea"/>
              </a:rPr>
              <a:t>家族</a:t>
            </a:r>
            <a:r>
              <a:rPr lang="ja-JP" altLang="en-US" sz="1600" dirty="0">
                <a:solidFill>
                  <a:schemeClr val="bg1"/>
                </a:solidFill>
                <a:latin typeface="+mn-ea"/>
              </a:rPr>
              <a:t>と一緒に地域の活動に参加し、地元をみんなで盛り上げる</a:t>
            </a:r>
            <a:r>
              <a:rPr lang="ja-JP" altLang="en-US" sz="1600" dirty="0" smtClean="0">
                <a:solidFill>
                  <a:schemeClr val="bg1"/>
                </a:solidFill>
                <a:latin typeface="+mn-ea"/>
              </a:rPr>
              <a:t>。</a:t>
            </a:r>
            <a:endParaRPr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299779" y="3083165"/>
            <a:ext cx="439089" cy="82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299779" y="1055518"/>
            <a:ext cx="3611009" cy="1766263"/>
            <a:chOff x="617965" y="1022713"/>
            <a:chExt cx="3611009" cy="1766263"/>
          </a:xfrm>
        </p:grpSpPr>
        <p:sp>
          <p:nvSpPr>
            <p:cNvPr id="15" name="フリーフォーム 14"/>
            <p:cNvSpPr/>
            <p:nvPr/>
          </p:nvSpPr>
          <p:spPr>
            <a:xfrm rot="60000" flipH="1">
              <a:off x="628974" y="1022713"/>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EAB200"/>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17965" y="1241484"/>
              <a:ext cx="439089" cy="82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rot="21360000">
              <a:off x="1205209" y="1180026"/>
              <a:ext cx="2869506"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食品ロスを減らすため冷蔵庫の中をチェックしてから買い物に行きます。	</a:t>
              </a: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65" y="2156011"/>
              <a:ext cx="632965" cy="632965"/>
            </a:xfrm>
            <a:prstGeom prst="rect">
              <a:avLst/>
            </a:prstGeom>
          </p:spPr>
        </p:pic>
      </p:grpSp>
      <p:sp>
        <p:nvSpPr>
          <p:cNvPr id="19" name="フリーフォーム 18"/>
          <p:cNvSpPr/>
          <p:nvPr/>
        </p:nvSpPr>
        <p:spPr>
          <a:xfrm rot="60000" flipH="1">
            <a:off x="6083909" y="4527360"/>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3D6DC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6072900" y="4746131"/>
            <a:ext cx="439089" cy="82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rot="21360000">
            <a:off x="6709309" y="4893336"/>
            <a:ext cx="2031325" cy="338554"/>
          </a:xfrm>
          <a:prstGeom prst="rect">
            <a:avLst/>
          </a:prstGeom>
        </p:spPr>
        <p:txBody>
          <a:bodyPr wrap="none">
            <a:spAutoFit/>
          </a:bodyPr>
          <a:lstStyle/>
          <a:p>
            <a:r>
              <a:rPr lang="ja-JP" altLang="en-US" sz="1600" dirty="0">
                <a:latin typeface="+mn-ea"/>
              </a:rPr>
              <a:t>釣り糸をひろう	</a:t>
            </a: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6034" y="5638693"/>
            <a:ext cx="632965" cy="632965"/>
          </a:xfrm>
          <a:prstGeom prst="rect">
            <a:avLst/>
          </a:prstGeom>
        </p:spPr>
      </p:pic>
      <p:sp>
        <p:nvSpPr>
          <p:cNvPr id="24" name="フリーフォーム 23"/>
          <p:cNvSpPr/>
          <p:nvPr/>
        </p:nvSpPr>
        <p:spPr>
          <a:xfrm rot="60000" flipH="1">
            <a:off x="3947551" y="226284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F3F3F"/>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3936542" y="2481620"/>
            <a:ext cx="439089" cy="82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rot="21360000">
            <a:off x="4582809" y="2483440"/>
            <a:ext cx="2534105" cy="584775"/>
          </a:xfrm>
          <a:prstGeom prst="rect">
            <a:avLst/>
          </a:prstGeom>
        </p:spPr>
        <p:txBody>
          <a:bodyPr wrap="square">
            <a:spAutoFit/>
          </a:bodyPr>
          <a:lstStyle/>
          <a:p>
            <a:r>
              <a:rPr lang="ja-JP" altLang="en-US" sz="1600" dirty="0">
                <a:latin typeface="+mn-ea"/>
              </a:rPr>
              <a:t>仕事でも家庭でも男女公平を</a:t>
            </a:r>
            <a:r>
              <a:rPr lang="ja-JP" altLang="en-US" sz="1600" dirty="0" smtClean="0">
                <a:latin typeface="+mn-ea"/>
              </a:rPr>
              <a:t>心掛ける</a:t>
            </a:r>
            <a:r>
              <a:rPr lang="en-US" altLang="ja-JP" sz="1600" dirty="0">
                <a:latin typeface="+mn-ea"/>
              </a:rPr>
              <a:t>	</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9300" y="1756542"/>
            <a:ext cx="632965" cy="632965"/>
          </a:xfrm>
          <a:prstGeom prst="rect">
            <a:avLst/>
          </a:prstGeom>
        </p:spPr>
      </p:pic>
      <p:sp>
        <p:nvSpPr>
          <p:cNvPr id="31" name="フリーフォーム 30"/>
          <p:cNvSpPr/>
          <p:nvPr/>
        </p:nvSpPr>
        <p:spPr>
          <a:xfrm rot="60000" flipH="1">
            <a:off x="3947549" y="3314706"/>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A20078"/>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3936540" y="3533477"/>
            <a:ext cx="439089" cy="828000"/>
          </a:xfrm>
          <a:prstGeom prst="rect">
            <a:avLst/>
          </a:prstGeom>
          <a:solidFill>
            <a:srgbClr val="70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21360000">
            <a:off x="4443479" y="3226385"/>
            <a:ext cx="2914044" cy="1077218"/>
          </a:xfrm>
          <a:prstGeom prst="rect">
            <a:avLst/>
          </a:prstGeom>
        </p:spPr>
        <p:txBody>
          <a:bodyPr wrap="square">
            <a:spAutoFit/>
          </a:bodyPr>
          <a:lstStyle/>
          <a:p>
            <a:endParaRPr lang="ja-JP" altLang="en-US" sz="1600" dirty="0">
              <a:solidFill>
                <a:schemeClr val="bg1"/>
              </a:solidFill>
              <a:latin typeface="+mn-ea"/>
            </a:endParaRPr>
          </a:p>
          <a:p>
            <a:r>
              <a:rPr lang="ja-JP" altLang="en-US" sz="1600" dirty="0">
                <a:solidFill>
                  <a:schemeClr val="bg1"/>
                </a:solidFill>
                <a:latin typeface="+mn-ea"/>
              </a:rPr>
              <a:t> 多様性を受け入れ、いつでも誰とでも、最高の職場環境を創る。	</a:t>
            </a:r>
          </a:p>
        </p:txBody>
      </p:sp>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6810" y="4477192"/>
            <a:ext cx="632965" cy="632965"/>
          </a:xfrm>
          <a:prstGeom prst="rect">
            <a:avLst/>
          </a:prstGeom>
        </p:spPr>
      </p:pic>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2398" y="4477191"/>
            <a:ext cx="632965" cy="632965"/>
          </a:xfrm>
          <a:prstGeom prst="rect">
            <a:avLst/>
          </a:prstGeom>
        </p:spPr>
      </p:pic>
      <p:sp>
        <p:nvSpPr>
          <p:cNvPr id="6" name="テキスト ボックス 5"/>
          <p:cNvSpPr txBox="1"/>
          <p:nvPr/>
        </p:nvSpPr>
        <p:spPr>
          <a:xfrm>
            <a:off x="1716887" y="5977820"/>
            <a:ext cx="6638356" cy="276999"/>
          </a:xfrm>
          <a:prstGeom prst="rect">
            <a:avLst/>
          </a:prstGeom>
          <a:noFill/>
        </p:spPr>
        <p:txBody>
          <a:bodyPr wrap="none" rtlCol="0">
            <a:spAutoFit/>
          </a:bodyPr>
          <a:lstStyle/>
          <a:p>
            <a:r>
              <a:rPr kumimoji="1" lang="ja-JP" altLang="en-US" sz="1200" dirty="0" smtClean="0"/>
              <a:t>各ゴールは“私の</a:t>
            </a:r>
            <a:r>
              <a:rPr kumimoji="1" lang="en-US" altLang="ja-JP" sz="1200" dirty="0" smtClean="0"/>
              <a:t>SDGs</a:t>
            </a:r>
            <a:r>
              <a:rPr kumimoji="1" lang="ja-JP" altLang="en-US" sz="1200" dirty="0" smtClean="0"/>
              <a:t>宣言”にあわせ、めざすゴールとして記載されたものを掲載しています。</a:t>
            </a:r>
            <a:endParaRPr kumimoji="1" lang="ja-JP" altLang="en-US" sz="1200" dirty="0"/>
          </a:p>
        </p:txBody>
      </p:sp>
      <p:pic>
        <p:nvPicPr>
          <p:cNvPr id="39" name="図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779" y="5859453"/>
            <a:ext cx="632965" cy="632965"/>
          </a:xfrm>
          <a:prstGeom prst="rect">
            <a:avLst/>
          </a:prstGeom>
        </p:spPr>
      </p:pic>
      <p:sp>
        <p:nvSpPr>
          <p:cNvPr id="40" name="フリーフォーム 39"/>
          <p:cNvSpPr/>
          <p:nvPr/>
        </p:nvSpPr>
        <p:spPr>
          <a:xfrm rot="60000" flipH="1">
            <a:off x="310790" y="4678115"/>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44B3E"/>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p:nvPr/>
        </p:nvSpPr>
        <p:spPr>
          <a:xfrm>
            <a:off x="299781" y="4896886"/>
            <a:ext cx="439089" cy="828000"/>
          </a:xfrm>
          <a:prstGeom prst="rect">
            <a:avLst/>
          </a:prstGeom>
          <a:solidFill>
            <a:srgbClr val="C51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21360000">
            <a:off x="803313" y="4920128"/>
            <a:ext cx="2981301" cy="584775"/>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フェアトレードの商品を買います	</a:t>
            </a:r>
          </a:p>
        </p:txBody>
      </p:sp>
      <p:pic>
        <p:nvPicPr>
          <p:cNvPr id="44" name="図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9726" y="2062403"/>
            <a:ext cx="632965" cy="632965"/>
          </a:xfrm>
          <a:prstGeom prst="rect">
            <a:avLst/>
          </a:prstGeom>
        </p:spPr>
      </p:pic>
      <p:sp>
        <p:nvSpPr>
          <p:cNvPr id="45" name="フリーフォーム 44"/>
          <p:cNvSpPr/>
          <p:nvPr/>
        </p:nvSpPr>
        <p:spPr>
          <a:xfrm rot="60000" flipH="1">
            <a:off x="6138821" y="94499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517D3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127812" y="1163770"/>
            <a:ext cx="439089" cy="828000"/>
          </a:xfrm>
          <a:prstGeom prst="rect">
            <a:avLst/>
          </a:prstGeom>
          <a:solidFill>
            <a:srgbClr val="283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21360000">
            <a:off x="6645805" y="1104824"/>
            <a:ext cx="2944709"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solidFill>
                  <a:schemeClr val="bg1"/>
                </a:solidFill>
                <a:latin typeface="+mn-ea"/>
              </a:rPr>
              <a:t>避難場所の確認や非常食の準備をして、被害を最小限に抑える行動をします	</a:t>
            </a:r>
          </a:p>
        </p:txBody>
      </p:sp>
      <p:sp>
        <p:nvSpPr>
          <p:cNvPr id="3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19</a:t>
            </a:fld>
            <a:endParaRPr kumimoji="1" lang="ja-JP" altLang="en-US" sz="1200"/>
          </a:p>
        </p:txBody>
      </p:sp>
      <p:sp>
        <p:nvSpPr>
          <p:cNvPr id="47" name="正方形/長方形 46"/>
          <p:cNvSpPr/>
          <p:nvPr/>
        </p:nvSpPr>
        <p:spPr>
          <a:xfrm>
            <a:off x="-20960" y="-19427"/>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rPr>
              <a:t>　皆さんから寄せられた“私の</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宣言”</a:t>
            </a:r>
          </a:p>
        </p:txBody>
      </p:sp>
    </p:spTree>
    <p:extLst>
      <p:ext uri="{BB962C8B-B14F-4D97-AF65-F5344CB8AC3E}">
        <p14:creationId xmlns:p14="http://schemas.microsoft.com/office/powerpoint/2010/main" val="67059621"/>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3"/>
          <a:srcRect l="14930" t="19301" r="14998" b="6250"/>
          <a:stretch/>
        </p:blipFill>
        <p:spPr>
          <a:xfrm>
            <a:off x="130641" y="972045"/>
            <a:ext cx="9641543" cy="5759330"/>
          </a:xfrm>
          <a:prstGeom prst="rect">
            <a:avLst/>
          </a:prstGeom>
        </p:spPr>
      </p:pic>
      <p:sp>
        <p:nvSpPr>
          <p:cNvPr id="2" name="楕円 1"/>
          <p:cNvSpPr/>
          <p:nvPr/>
        </p:nvSpPr>
        <p:spPr>
          <a:xfrm>
            <a:off x="470417" y="2823135"/>
            <a:ext cx="2931460" cy="389965"/>
          </a:xfrm>
          <a:prstGeom prst="ellipse">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741653" y="3200979"/>
            <a:ext cx="2422695" cy="389965"/>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
          <p:cNvSpPr txBox="1">
            <a:spLocks/>
          </p:cNvSpPr>
          <p:nvPr/>
        </p:nvSpPr>
        <p:spPr>
          <a:xfrm>
            <a:off x="6996113" y="65214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20</a:t>
            </a:fld>
            <a:endParaRPr kumimoji="1" lang="ja-JP" altLang="en-US" sz="1200"/>
          </a:p>
        </p:txBody>
      </p:sp>
      <p:sp>
        <p:nvSpPr>
          <p:cNvPr id="11" name="正方形/長方形 10"/>
          <p:cNvSpPr/>
          <p:nvPr/>
        </p:nvSpPr>
        <p:spPr>
          <a:xfrm>
            <a:off x="-1588" y="0"/>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rPr>
              <a:t>　企業や団体から寄せられた“私の</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宣言”</a:t>
            </a:r>
          </a:p>
        </p:txBody>
      </p:sp>
    </p:spTree>
    <p:extLst>
      <p:ext uri="{BB962C8B-B14F-4D97-AF65-F5344CB8AC3E}">
        <p14:creationId xmlns:p14="http://schemas.microsoft.com/office/powerpoint/2010/main" val="2557348270"/>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txBox="1">
            <a:spLocks/>
          </p:cNvSpPr>
          <p:nvPr/>
        </p:nvSpPr>
        <p:spPr>
          <a:xfrm>
            <a:off x="6996113" y="65214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21</a:t>
            </a:fld>
            <a:endParaRPr kumimoji="1" lang="ja-JP" altLang="en-US" sz="1200"/>
          </a:p>
        </p:txBody>
      </p:sp>
      <p:pic>
        <p:nvPicPr>
          <p:cNvPr id="3" name="図 2"/>
          <p:cNvPicPr>
            <a:picLocks noChangeAspect="1"/>
          </p:cNvPicPr>
          <p:nvPr/>
        </p:nvPicPr>
        <p:blipFill>
          <a:blip r:embed="rId3"/>
          <a:stretch>
            <a:fillRect/>
          </a:stretch>
        </p:blipFill>
        <p:spPr>
          <a:xfrm>
            <a:off x="200473" y="1484785"/>
            <a:ext cx="6120680" cy="2780512"/>
          </a:xfrm>
          <a:prstGeom prst="rect">
            <a:avLst/>
          </a:prstGeom>
        </p:spPr>
      </p:pic>
      <p:sp>
        <p:nvSpPr>
          <p:cNvPr id="12" name="テキスト ボックス 11"/>
          <p:cNvSpPr txBox="1"/>
          <p:nvPr/>
        </p:nvSpPr>
        <p:spPr>
          <a:xfrm>
            <a:off x="200473" y="635695"/>
            <a:ext cx="9531632" cy="923330"/>
          </a:xfrm>
          <a:prstGeom prst="rect">
            <a:avLst/>
          </a:prstGeom>
          <a:noFill/>
          <a:ln>
            <a:noFill/>
          </a:ln>
        </p:spPr>
        <p:txBody>
          <a:bodyPr wrap="square" rtlCol="0">
            <a:spAutoFit/>
          </a:bodyPr>
          <a:lstStyle/>
          <a:p>
            <a:r>
              <a:rPr lang="ja-JP" altLang="en-US" dirty="0">
                <a:latin typeface="Meiryo UI" panose="020B0604030504040204" pitchFamily="50" charset="-128"/>
                <a:ea typeface="Meiryo UI" panose="020B0604030504040204" pitchFamily="50" charset="-128"/>
              </a:rPr>
              <a:t>大阪府（商工労働部）では、産業・経済を支えている中小企業のグローバル化や、</a:t>
            </a:r>
            <a:r>
              <a:rPr lang="en-US" altLang="ja-JP" dirty="0">
                <a:latin typeface="Meiryo UI" panose="020B0604030504040204" pitchFamily="50" charset="-128"/>
                <a:ea typeface="Meiryo UI" panose="020B0604030504040204" pitchFamily="50" charset="-128"/>
              </a:rPr>
              <a:t>AI</a:t>
            </a:r>
            <a:r>
              <a:rPr lang="ja-JP" altLang="en-US" dirty="0" err="1">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IoT</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ロボットなど先端技術がもたらす生産性向上やイノベーションの創出、企業ニーズを踏まえた人材の育成・確保など様々な施策を実施しています。</a:t>
            </a:r>
          </a:p>
        </p:txBody>
      </p:sp>
      <p:pic>
        <p:nvPicPr>
          <p:cNvPr id="2" name="図 1"/>
          <p:cNvPicPr>
            <a:picLocks noChangeAspect="1"/>
          </p:cNvPicPr>
          <p:nvPr/>
        </p:nvPicPr>
        <p:blipFill>
          <a:blip r:embed="rId4"/>
          <a:stretch>
            <a:fillRect/>
          </a:stretch>
        </p:blipFill>
        <p:spPr>
          <a:xfrm>
            <a:off x="442041" y="4449423"/>
            <a:ext cx="5857875" cy="2009775"/>
          </a:xfrm>
          <a:prstGeom prst="rect">
            <a:avLst/>
          </a:prstGeom>
        </p:spPr>
      </p:pic>
      <p:pic>
        <p:nvPicPr>
          <p:cNvPr id="4" name="図 3"/>
          <p:cNvPicPr>
            <a:picLocks noChangeAspect="1"/>
          </p:cNvPicPr>
          <p:nvPr/>
        </p:nvPicPr>
        <p:blipFill>
          <a:blip r:embed="rId5"/>
          <a:stretch>
            <a:fillRect/>
          </a:stretch>
        </p:blipFill>
        <p:spPr>
          <a:xfrm>
            <a:off x="4232920" y="3213100"/>
            <a:ext cx="5407918" cy="2477875"/>
          </a:xfrm>
          <a:prstGeom prst="rect">
            <a:avLst/>
          </a:prstGeom>
        </p:spPr>
      </p:pic>
      <p:sp>
        <p:nvSpPr>
          <p:cNvPr id="5" name="角丸四角形 4"/>
          <p:cNvSpPr/>
          <p:nvPr/>
        </p:nvSpPr>
        <p:spPr>
          <a:xfrm>
            <a:off x="1064568" y="3178220"/>
            <a:ext cx="2592288" cy="108707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71675" y="4603898"/>
            <a:ext cx="836909" cy="108707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4736976" y="4603897"/>
            <a:ext cx="2520280" cy="108707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457056" y="6062334"/>
            <a:ext cx="3407961" cy="600164"/>
          </a:xfrm>
          <a:prstGeom prst="rect">
            <a:avLst/>
          </a:prstGeom>
          <a:solidFill>
            <a:schemeClr val="bg1"/>
          </a:solidFill>
          <a:ln>
            <a:solidFill>
              <a:schemeClr val="tx1"/>
            </a:solidFill>
          </a:ln>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本事業に関する問い合わせ先</a:t>
            </a:r>
            <a:r>
              <a:rPr lang="en-US" altLang="ja-JP" sz="1100" dirty="0" smtClean="0">
                <a:latin typeface="Meiryo UI" panose="020B0604030504040204" pitchFamily="50" charset="-128"/>
                <a:ea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詳細は各</a:t>
            </a:r>
            <a:r>
              <a:rPr lang="en-US" altLang="ja-JP" sz="1100" dirty="0">
                <a:latin typeface="Meiryo UI" panose="020B0604030504040204" pitchFamily="50" charset="-128"/>
                <a:ea typeface="Meiryo UI" panose="020B0604030504040204" pitchFamily="50" charset="-128"/>
              </a:rPr>
              <a:t>QR</a:t>
            </a:r>
            <a:r>
              <a:rPr lang="ja-JP" altLang="en-US" sz="1100" dirty="0">
                <a:latin typeface="Meiryo UI" panose="020B0604030504040204" pitchFamily="50" charset="-128"/>
                <a:ea typeface="Meiryo UI" panose="020B0604030504040204" pitchFamily="50" charset="-128"/>
              </a:rPr>
              <a:t>コードなど</a:t>
            </a:r>
            <a:r>
              <a:rPr lang="ja-JP" altLang="en-US" sz="1100" dirty="0" smtClean="0">
                <a:latin typeface="Meiryo UI" panose="020B0604030504040204" pitchFamily="50" charset="-128"/>
                <a:ea typeface="Meiryo UI" panose="020B0604030504040204" pitchFamily="50" charset="-128"/>
              </a:rPr>
              <a:t>でホームページを検索</a:t>
            </a:r>
            <a:r>
              <a:rPr lang="ja-JP" altLang="en-US" sz="1100" dirty="0">
                <a:latin typeface="Meiryo UI" panose="020B0604030504040204" pitchFamily="50" charset="-128"/>
                <a:ea typeface="Meiryo UI" panose="020B0604030504040204" pitchFamily="50" charset="-128"/>
              </a:rPr>
              <a:t>いただくか</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担当</a:t>
            </a:r>
            <a:r>
              <a:rPr lang="ja-JP" altLang="en-US" sz="1100" dirty="0">
                <a:latin typeface="Meiryo UI" panose="020B0604030504040204" pitchFamily="50" charset="-128"/>
                <a:ea typeface="Meiryo UI" panose="020B0604030504040204" pitchFamily="50" charset="-128"/>
              </a:rPr>
              <a:t>部署まで直接お電話ください</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2182" y="1360025"/>
            <a:ext cx="836712" cy="836712"/>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87919" y="1356445"/>
            <a:ext cx="831430" cy="831430"/>
          </a:xfrm>
          <a:prstGeom prst="rect">
            <a:avLst/>
          </a:prstGeom>
        </p:spPr>
      </p:pic>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4505" y="2230886"/>
            <a:ext cx="841352" cy="841352"/>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2183" y="2230887"/>
            <a:ext cx="823168" cy="823168"/>
          </a:xfrm>
          <a:prstGeom prst="rect">
            <a:avLst/>
          </a:prstGeom>
        </p:spPr>
      </p:pic>
      <p:pic>
        <p:nvPicPr>
          <p:cNvPr id="18" name="図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16041" y="1353748"/>
            <a:ext cx="829816" cy="829816"/>
          </a:xfrm>
          <a:prstGeom prst="rect">
            <a:avLst/>
          </a:prstGeom>
        </p:spPr>
      </p:pic>
      <p:sp>
        <p:nvSpPr>
          <p:cNvPr id="19" name="テキスト ボックス 18"/>
          <p:cNvSpPr txBox="1"/>
          <p:nvPr/>
        </p:nvSpPr>
        <p:spPr>
          <a:xfrm>
            <a:off x="6751748" y="3081651"/>
            <a:ext cx="3360284" cy="200055"/>
          </a:xfrm>
          <a:prstGeom prst="rect">
            <a:avLst/>
          </a:prstGeom>
          <a:noFill/>
          <a:ln>
            <a:noFill/>
          </a:ln>
        </p:spPr>
        <p:txBody>
          <a:bodyPr wrap="square" rtlCol="0">
            <a:spAutoFit/>
          </a:bodyPr>
          <a:lstStyle/>
          <a:p>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関連ゴールは一例です。</a:t>
            </a:r>
            <a:endParaRPr kumimoji="1" lang="ja-JP" altLang="en-US" sz="700" dirty="0">
              <a:latin typeface="Meiryo UI" panose="020B0604030504040204" pitchFamily="50" charset="-128"/>
              <a:ea typeface="Meiryo UI" panose="020B0604030504040204" pitchFamily="50" charset="-128"/>
            </a:endParaRPr>
          </a:p>
        </p:txBody>
      </p:sp>
      <p:sp>
        <p:nvSpPr>
          <p:cNvPr id="20" name="正方形/長方形 19"/>
          <p:cNvSpPr/>
          <p:nvPr/>
        </p:nvSpPr>
        <p:spPr>
          <a:xfrm>
            <a:off x="-1588" y="-2017"/>
            <a:ext cx="9907587" cy="52528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ja-JP" altLang="en-US" sz="2000" b="1" dirty="0" smtClean="0">
                <a:latin typeface="Meiryo UI" panose="020B0604030504040204" pitchFamily="50" charset="-128"/>
                <a:ea typeface="Meiryo UI" panose="020B0604030504040204" pitchFamily="50" charset="-128"/>
              </a:rPr>
              <a:t>府内</a:t>
            </a:r>
            <a:r>
              <a:rPr lang="ja-JP" altLang="en-US" sz="2000" b="1" dirty="0">
                <a:latin typeface="Meiryo UI" panose="020B0604030504040204" pitchFamily="50" charset="-128"/>
                <a:ea typeface="Meiryo UI" panose="020B0604030504040204" pitchFamily="50" charset="-128"/>
              </a:rPr>
              <a:t>企業の</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推進に寄与する事業等の一例</a:t>
            </a:r>
            <a:r>
              <a:rPr lang="ja-JP" altLang="en-US" sz="2000" b="1" dirty="0" smtClean="0">
                <a:latin typeface="Meiryo UI" panose="020B0604030504040204" pitchFamily="50" charset="-128"/>
                <a:ea typeface="Meiryo UI" panose="020B0604030504040204" pitchFamily="50" charset="-128"/>
              </a:rPr>
              <a:t>紹介</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7394748"/>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22</a:t>
            </a:fld>
            <a:endParaRPr kumimoji="1" lang="ja-JP" altLang="en-US"/>
          </a:p>
        </p:txBody>
      </p:sp>
      <p:sp>
        <p:nvSpPr>
          <p:cNvPr id="7" name="正方形/長方形 6"/>
          <p:cNvSpPr/>
          <p:nvPr/>
        </p:nvSpPr>
        <p:spPr>
          <a:xfrm>
            <a:off x="-303584" y="2169116"/>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目　次</a:t>
            </a:r>
            <a:endParaRPr lang="en-US" altLang="ja-JP" sz="44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i="1" dirty="0" smtClean="0">
                <a:solidFill>
                  <a:schemeClr val="bg1">
                    <a:lumMod val="95000"/>
                  </a:schemeClr>
                </a:solidFill>
                <a:latin typeface="Meiryo UI" panose="020B0604030504040204" pitchFamily="50" charset="-128"/>
                <a:ea typeface="Meiryo UI" panose="020B0604030504040204" pitchFamily="50" charset="-128"/>
              </a:rPr>
              <a:t>１．</a:t>
            </a:r>
            <a:r>
              <a:rPr lang="en-US" altLang="ja-JP" sz="4000" b="1" i="1" dirty="0" smtClean="0">
                <a:solidFill>
                  <a:schemeClr val="bg1">
                    <a:lumMod val="95000"/>
                  </a:schemeClr>
                </a:solidFill>
                <a:latin typeface="Meiryo UI" panose="020B0604030504040204" pitchFamily="50" charset="-128"/>
                <a:ea typeface="Meiryo UI" panose="020B0604030504040204" pitchFamily="50" charset="-128"/>
              </a:rPr>
              <a:t>SDGs</a:t>
            </a:r>
            <a:r>
              <a:rPr lang="ja-JP" altLang="en-US" sz="4000" b="1" i="1" dirty="0" smtClean="0">
                <a:solidFill>
                  <a:schemeClr val="bg1">
                    <a:lumMod val="95000"/>
                  </a:schemeClr>
                </a:solidFill>
                <a:latin typeface="Meiryo UI" panose="020B0604030504040204" pitchFamily="50" charset="-128"/>
                <a:ea typeface="Meiryo UI" panose="020B0604030504040204" pitchFamily="50" charset="-128"/>
              </a:rPr>
              <a:t>について</a:t>
            </a:r>
            <a:endParaRPr lang="en-US" altLang="ja-JP" sz="4000" b="1" i="1" dirty="0" smtClean="0">
              <a:solidFill>
                <a:schemeClr val="bg1">
                  <a:lumMod val="9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smtClean="0">
                <a:solidFill>
                  <a:schemeClr val="bg1">
                    <a:lumMod val="95000"/>
                  </a:schemeClr>
                </a:solidFill>
                <a:latin typeface="Meiryo UI" panose="020B0604030504040204" pitchFamily="50" charset="-128"/>
                <a:ea typeface="Meiryo UI" panose="020B0604030504040204" pitchFamily="50" charset="-128"/>
              </a:rPr>
              <a:t>２．大阪府の取り組み</a:t>
            </a:r>
            <a:endParaRPr kumimoji="1" lang="en-US" altLang="ja-JP" sz="4000" b="1" dirty="0" smtClean="0">
              <a:solidFill>
                <a:schemeClr val="bg1">
                  <a:lumMod val="9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dirty="0">
                <a:solidFill>
                  <a:schemeClr val="tx1"/>
                </a:solidFill>
                <a:latin typeface="Meiryo UI" panose="020B0604030504040204" pitchFamily="50" charset="-128"/>
                <a:ea typeface="Meiryo UI" panose="020B0604030504040204" pitchFamily="50" charset="-128"/>
              </a:rPr>
              <a:t>３</a:t>
            </a:r>
            <a:r>
              <a:rPr lang="ja-JP" altLang="en-US" sz="4000" b="1" dirty="0" smtClean="0">
                <a:solidFill>
                  <a:schemeClr val="tx1"/>
                </a:solidFill>
                <a:latin typeface="Meiryo UI" panose="020B0604030504040204" pitchFamily="50" charset="-128"/>
                <a:ea typeface="Meiryo UI" panose="020B0604030504040204" pitchFamily="50" charset="-128"/>
              </a:rPr>
              <a:t>．</a:t>
            </a:r>
            <a:r>
              <a:rPr lang="en-US" altLang="ja-JP" sz="4000" b="1" i="1" dirty="0">
                <a:solidFill>
                  <a:schemeClr val="tx1"/>
                </a:solidFill>
                <a:latin typeface="Meiryo UI" panose="020B0604030504040204" pitchFamily="50" charset="-128"/>
                <a:ea typeface="Meiryo UI" panose="020B0604030504040204" pitchFamily="50" charset="-128"/>
              </a:rPr>
              <a:t>SDGs </a:t>
            </a:r>
            <a:r>
              <a:rPr lang="ja-JP" altLang="en-US" sz="4000" b="1" i="1" dirty="0">
                <a:solidFill>
                  <a:schemeClr val="tx1"/>
                </a:solidFill>
                <a:latin typeface="Meiryo UI" panose="020B0604030504040204" pitchFamily="50" charset="-128"/>
                <a:ea typeface="Meiryo UI" panose="020B0604030504040204" pitchFamily="50" charset="-128"/>
              </a:rPr>
              <a:t>と</a:t>
            </a:r>
            <a:r>
              <a:rPr lang="en-US" altLang="ja-JP" sz="4000" b="1" i="1" dirty="0">
                <a:solidFill>
                  <a:schemeClr val="tx1"/>
                </a:solidFill>
                <a:latin typeface="Meiryo UI" panose="020B0604030504040204" pitchFamily="50" charset="-128"/>
                <a:ea typeface="Meiryo UI" panose="020B0604030504040204" pitchFamily="50" charset="-128"/>
              </a:rPr>
              <a:t>2025</a:t>
            </a:r>
            <a:r>
              <a:rPr lang="ja-JP" altLang="en-US" sz="4000" b="1" i="1" dirty="0">
                <a:solidFill>
                  <a:schemeClr val="tx1"/>
                </a:solidFill>
                <a:latin typeface="Meiryo UI" panose="020B0604030504040204" pitchFamily="50" charset="-128"/>
                <a:ea typeface="Meiryo UI" panose="020B0604030504040204" pitchFamily="50" charset="-128"/>
              </a:rPr>
              <a:t>年大阪・関西万博</a:t>
            </a:r>
            <a:endParaRPr lang="en-US" altLang="ja-JP" sz="4000" b="1" i="1" dirty="0">
              <a:solidFill>
                <a:schemeClr val="tx1"/>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400" b="1" dirty="0" smtClean="0">
              <a:solidFill>
                <a:schemeClr val="bg1">
                  <a:lumMod val="75000"/>
                </a:schemeClr>
              </a:solidFill>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414606"/>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6875184" y="6372403"/>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12" name="テキスト ボックス 11"/>
          <p:cNvSpPr txBox="1"/>
          <p:nvPr/>
        </p:nvSpPr>
        <p:spPr>
          <a:xfrm>
            <a:off x="0" y="764704"/>
            <a:ext cx="5941335" cy="2881060"/>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740544"/>
            <a:ext cx="4175760" cy="2668494"/>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750755"/>
            <a:ext cx="4084409" cy="2648072"/>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8455" y="979186"/>
            <a:ext cx="4015081" cy="2258434"/>
          </a:xfrm>
          <a:prstGeom prst="rect">
            <a:avLst/>
          </a:prstGeom>
        </p:spPr>
      </p:pic>
      <p:sp>
        <p:nvSpPr>
          <p:cNvPr id="9" name="スライド番号プレースホルダー 1"/>
          <p:cNvSpPr txBox="1">
            <a:spLocks/>
          </p:cNvSpPr>
          <p:nvPr/>
        </p:nvSpPr>
        <p:spPr>
          <a:xfrm>
            <a:off x="7534064" y="6503817"/>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23</a:t>
            </a:fld>
            <a:endParaRPr kumimoji="1" lang="ja-JP" altLang="en-US" sz="1200" dirty="0"/>
          </a:p>
        </p:txBody>
      </p:sp>
      <p:sp>
        <p:nvSpPr>
          <p:cNvPr id="18" name="正方形/長方形 17"/>
          <p:cNvSpPr/>
          <p:nvPr/>
        </p:nvSpPr>
        <p:spPr>
          <a:xfrm>
            <a:off x="0" y="4369"/>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rPr>
              <a:t>2025</a:t>
            </a:r>
            <a:r>
              <a:rPr lang="ja-JP" altLang="en-US" sz="2000" b="1" dirty="0">
                <a:latin typeface="Meiryo UI" panose="020B0604030504040204" pitchFamily="50" charset="-128"/>
                <a:ea typeface="Meiryo UI" panose="020B0604030504040204" pitchFamily="50" charset="-128"/>
              </a:rPr>
              <a:t>年日本国際博覧会（大阪・関西万博）</a:t>
            </a:r>
          </a:p>
        </p:txBody>
      </p:sp>
    </p:spTree>
    <p:extLst>
      <p:ext uri="{BB962C8B-B14F-4D97-AF65-F5344CB8AC3E}">
        <p14:creationId xmlns:p14="http://schemas.microsoft.com/office/powerpoint/2010/main" val="1525050525"/>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999506" y="6550969"/>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48544" y="937516"/>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711251" y="1478733"/>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4" name="フリーフォーム 23"/>
          <p:cNvSpPr/>
          <p:nvPr/>
        </p:nvSpPr>
        <p:spPr>
          <a:xfrm>
            <a:off x="1445656" y="1657632"/>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25" name="直線矢印コネクタ 24"/>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テキスト ボックス 25"/>
          <p:cNvSpPr txBox="1"/>
          <p:nvPr/>
        </p:nvSpPr>
        <p:spPr>
          <a:xfrm>
            <a:off x="2135450" y="2158441"/>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
        <p:nvSpPr>
          <p:cNvPr id="13" name="スライド番号プレースホルダー 1"/>
          <p:cNvSpPr txBox="1">
            <a:spLocks/>
          </p:cNvSpPr>
          <p:nvPr/>
        </p:nvSpPr>
        <p:spPr>
          <a:xfrm>
            <a:off x="7135813" y="6489652"/>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24</a:t>
            </a:fld>
            <a:endParaRPr kumimoji="1" lang="ja-JP" altLang="en-US" sz="1200"/>
          </a:p>
        </p:txBody>
      </p:sp>
      <p:sp>
        <p:nvSpPr>
          <p:cNvPr id="15" name="正方形/長方形 14"/>
          <p:cNvSpPr/>
          <p:nvPr/>
        </p:nvSpPr>
        <p:spPr>
          <a:xfrm>
            <a:off x="-24667" y="-2174"/>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ja-JP" altLang="en-US" sz="2000" b="1" dirty="0">
                <a:latin typeface="Meiryo UI" panose="020B0604030504040204" pitchFamily="50" charset="-128"/>
                <a:ea typeface="Meiryo UI" panose="020B0604030504040204" pitchFamily="50" charset="-128"/>
              </a:rPr>
              <a:t>万博会場のイメージ</a:t>
            </a:r>
          </a:p>
        </p:txBody>
      </p:sp>
    </p:spTree>
    <p:extLst>
      <p:ext uri="{BB962C8B-B14F-4D97-AF65-F5344CB8AC3E}">
        <p14:creationId xmlns:p14="http://schemas.microsoft.com/office/powerpoint/2010/main" val="1914982538"/>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69961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25</a:t>
            </a:fld>
            <a:endParaRPr kumimoji="1" lang="ja-JP" altLang="en-US" sz="1200"/>
          </a:p>
        </p:txBody>
      </p:sp>
      <p:sp>
        <p:nvSpPr>
          <p:cNvPr id="31" name="正方形/長方形 30"/>
          <p:cNvSpPr/>
          <p:nvPr/>
        </p:nvSpPr>
        <p:spPr>
          <a:xfrm>
            <a:off x="4104" y="-1529"/>
            <a:ext cx="9901896" cy="55397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rPr>
              <a:t>2025</a:t>
            </a:r>
            <a:r>
              <a:rPr lang="ja-JP" altLang="en-US" sz="2000" b="1" dirty="0">
                <a:latin typeface="Meiryo UI" panose="020B0604030504040204" pitchFamily="50" charset="-128"/>
                <a:ea typeface="Meiryo UI" panose="020B0604030504040204" pitchFamily="50" charset="-128"/>
              </a:rPr>
              <a:t>年大阪・関西万博と</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の関係性</a:t>
            </a:r>
          </a:p>
        </p:txBody>
      </p:sp>
    </p:spTree>
    <p:extLst>
      <p:ext uri="{BB962C8B-B14F-4D97-AF65-F5344CB8AC3E}">
        <p14:creationId xmlns:p14="http://schemas.microsoft.com/office/powerpoint/2010/main" val="3292597114"/>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201474" y="908720"/>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79550" y="1948589"/>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747328"/>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4" name="スライド番号プレースホルダー 1"/>
          <p:cNvSpPr txBox="1">
            <a:spLocks/>
          </p:cNvSpPr>
          <p:nvPr/>
        </p:nvSpPr>
        <p:spPr>
          <a:xfrm>
            <a:off x="7185248" y="632948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26</a:t>
            </a:fld>
            <a:endParaRPr kumimoji="1" lang="ja-JP" altLang="en-US" sz="1200" dirty="0"/>
          </a:p>
        </p:txBody>
      </p:sp>
      <p:sp>
        <p:nvSpPr>
          <p:cNvPr id="26" name="正方形/長方形 25"/>
          <p:cNvSpPr/>
          <p:nvPr/>
        </p:nvSpPr>
        <p:spPr>
          <a:xfrm>
            <a:off x="0" y="-5350"/>
            <a:ext cx="9901896" cy="55397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altLang="ja-JP" sz="2000" b="1" dirty="0">
                <a:latin typeface="Meiryo UI" panose="020B0604030504040204" pitchFamily="50" charset="-128"/>
                <a:ea typeface="Meiryo UI" panose="020B0604030504040204" pitchFamily="50" charset="-128"/>
              </a:rPr>
              <a:t>2025</a:t>
            </a:r>
            <a:r>
              <a:rPr lang="ja-JP" altLang="en-US" sz="2000" b="1" dirty="0">
                <a:latin typeface="Meiryo UI" panose="020B0604030504040204" pitchFamily="50" charset="-128"/>
                <a:ea typeface="Meiryo UI" panose="020B0604030504040204" pitchFamily="50" charset="-128"/>
              </a:rPr>
              <a:t>年大阪・関西万博と</a:t>
            </a:r>
            <a:r>
              <a:rPr lang="en-US" altLang="ja-JP" sz="2000" b="1" dirty="0">
                <a:latin typeface="Meiryo UI" panose="020B0604030504040204" pitchFamily="50" charset="-128"/>
                <a:ea typeface="Meiryo UI" panose="020B0604030504040204" pitchFamily="50" charset="-128"/>
              </a:rPr>
              <a:t>SDGs</a:t>
            </a:r>
            <a:r>
              <a:rPr lang="ja-JP" altLang="en-US" sz="2000" b="1" dirty="0">
                <a:latin typeface="Meiryo UI" panose="020B0604030504040204" pitchFamily="50" charset="-128"/>
                <a:ea typeface="Meiryo UI" panose="020B0604030504040204" pitchFamily="50" charset="-128"/>
              </a:rPr>
              <a:t>の</a:t>
            </a:r>
            <a:r>
              <a:rPr lang="ja-JP" altLang="en-US" sz="2000" b="1" dirty="0" smtClean="0">
                <a:latin typeface="Meiryo UI" panose="020B0604030504040204" pitchFamily="50" charset="-128"/>
                <a:ea typeface="Meiryo UI" panose="020B0604030504040204" pitchFamily="50" charset="-128"/>
              </a:rPr>
              <a:t>関係性②</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4869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3509210" y="2805937"/>
            <a:ext cx="360000" cy="358635"/>
          </a:xfrm>
          <a:prstGeom prst="rect">
            <a:avLst/>
          </a:prstGeom>
        </p:spPr>
      </p:pic>
      <p:sp>
        <p:nvSpPr>
          <p:cNvPr id="9" name="正方形/長方形 8"/>
          <p:cNvSpPr/>
          <p:nvPr/>
        </p:nvSpPr>
        <p:spPr>
          <a:xfrm>
            <a:off x="1202134" y="2750659"/>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4097266" y="2833555"/>
            <a:ext cx="5256163"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043" y="6007781"/>
            <a:ext cx="1955179" cy="653122"/>
          </a:xfrm>
          <a:prstGeom prst="rect">
            <a:avLst/>
          </a:prstGeom>
        </p:spPr>
      </p:pic>
      <p:sp>
        <p:nvSpPr>
          <p:cNvPr id="7" name="正方形/長方形 6"/>
          <p:cNvSpPr/>
          <p:nvPr/>
        </p:nvSpPr>
        <p:spPr>
          <a:xfrm>
            <a:off x="498462" y="1443672"/>
            <a:ext cx="11726287" cy="1015663"/>
          </a:xfrm>
          <a:prstGeom prst="rect">
            <a:avLst/>
          </a:prstGeom>
        </p:spPr>
        <p:txBody>
          <a:bodyPr wrap="none">
            <a:spAutoFit/>
          </a:bodyPr>
          <a:lstStyle/>
          <a:p>
            <a:pPr defTabSz="914400"/>
            <a:r>
              <a:rPr kumimoji="1" lang="ja-JP" altLang="en-US" sz="6000" dirty="0" smtClean="0">
                <a:solidFill>
                  <a:prstClr val="black"/>
                </a:solidFill>
                <a:latin typeface="Calibri"/>
                <a:ea typeface="Meiryo UI"/>
              </a:rPr>
              <a:t>ご清聴ありがとうございました。</a:t>
            </a:r>
            <a:endParaRPr kumimoji="1" lang="ja-JP" altLang="en-US" sz="6000" dirty="0">
              <a:solidFill>
                <a:prstClr val="black"/>
              </a:solidFill>
              <a:latin typeface="Calibri"/>
              <a:ea typeface="Meiryo UI"/>
            </a:endParaRPr>
          </a:p>
        </p:txBody>
      </p:sp>
      <p:sp>
        <p:nvSpPr>
          <p:cNvPr id="5" name="テキスト ボックス 4"/>
          <p:cNvSpPr txBox="1"/>
          <p:nvPr/>
        </p:nvSpPr>
        <p:spPr>
          <a:xfrm>
            <a:off x="946641" y="3455895"/>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推進課</a:t>
            </a:r>
          </a:p>
          <a:p>
            <a:pPr marL="174625" defTabSz="914400"/>
            <a:r>
              <a:rPr kumimoji="1" lang="en-US" altLang="ja-JP" sz="2400" b="1" dirty="0" smtClean="0">
                <a:solidFill>
                  <a:prstClr val="black"/>
                </a:solidFill>
                <a:latin typeface="Meiryo UI" panose="020B0604030504040204" pitchFamily="50" charset="-128"/>
                <a:ea typeface="Meiryo UI" panose="020B0604030504040204" pitchFamily="50" charset="-128"/>
              </a:rPr>
              <a:t>TEL:06-6944-6205</a:t>
            </a: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8156902" y="3455895"/>
            <a:ext cx="1536921" cy="2329051"/>
          </a:xfrm>
          <a:prstGeom prst="rect">
            <a:avLst/>
          </a:prstGeom>
        </p:spPr>
      </p:pic>
      <p:sp>
        <p:nvSpPr>
          <p:cNvPr id="12" name="スライド番号プレースホルダー 1"/>
          <p:cNvSpPr txBox="1">
            <a:spLocks/>
          </p:cNvSpPr>
          <p:nvPr/>
        </p:nvSpPr>
        <p:spPr>
          <a:xfrm>
            <a:off x="6996113" y="64452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27</a:t>
            </a:fld>
            <a:endParaRPr kumimoji="1" lang="ja-JP" altLang="en-US" sz="1200"/>
          </a:p>
        </p:txBody>
      </p:sp>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
        <p:nvSpPr>
          <p:cNvPr id="7" name="正方形/長方形 6"/>
          <p:cNvSpPr/>
          <p:nvPr/>
        </p:nvSpPr>
        <p:spPr>
          <a:xfrm>
            <a:off x="-303584" y="2169116"/>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目　次</a:t>
            </a:r>
            <a:endParaRPr lang="en-US" altLang="ja-JP" sz="44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i="1" dirty="0" smtClean="0">
                <a:latin typeface="Meiryo UI" panose="020B0604030504040204" pitchFamily="50" charset="-128"/>
                <a:ea typeface="Meiryo UI" panose="020B0604030504040204" pitchFamily="50" charset="-128"/>
              </a:rPr>
              <a:t>１．</a:t>
            </a:r>
            <a:r>
              <a:rPr lang="en-US" altLang="ja-JP" sz="4000" b="1" i="1" dirty="0" smtClean="0">
                <a:latin typeface="Meiryo UI" panose="020B0604030504040204" pitchFamily="50" charset="-128"/>
                <a:ea typeface="Meiryo UI" panose="020B0604030504040204" pitchFamily="50" charset="-128"/>
              </a:rPr>
              <a:t>SDGs</a:t>
            </a:r>
            <a:r>
              <a:rPr lang="ja-JP" altLang="en-US" sz="4000" b="1" i="1" dirty="0" smtClean="0">
                <a:latin typeface="Meiryo UI" panose="020B0604030504040204" pitchFamily="50" charset="-128"/>
                <a:ea typeface="Meiryo UI" panose="020B0604030504040204" pitchFamily="50" charset="-128"/>
              </a:rPr>
              <a:t>について</a:t>
            </a:r>
            <a:endParaRPr lang="en-US" altLang="ja-JP" sz="40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smtClean="0">
                <a:solidFill>
                  <a:schemeClr val="bg1">
                    <a:lumMod val="95000"/>
                  </a:schemeClr>
                </a:solidFill>
                <a:latin typeface="Meiryo UI" panose="020B0604030504040204" pitchFamily="50" charset="-128"/>
                <a:ea typeface="Meiryo UI" panose="020B0604030504040204" pitchFamily="50" charset="-128"/>
              </a:rPr>
              <a:t>２．大阪府の取り組み</a:t>
            </a:r>
            <a:endParaRPr kumimoji="1" lang="en-US" altLang="ja-JP" sz="4000" b="1" dirty="0" smtClean="0">
              <a:solidFill>
                <a:schemeClr val="bg1">
                  <a:lumMod val="9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dirty="0">
                <a:solidFill>
                  <a:schemeClr val="bg1">
                    <a:lumMod val="95000"/>
                  </a:schemeClr>
                </a:solidFill>
                <a:latin typeface="Meiryo UI" panose="020B0604030504040204" pitchFamily="50" charset="-128"/>
                <a:ea typeface="Meiryo UI" panose="020B0604030504040204" pitchFamily="50" charset="-128"/>
              </a:rPr>
              <a:t>３</a:t>
            </a:r>
            <a:r>
              <a:rPr lang="ja-JP" altLang="en-US" sz="4000" b="1" dirty="0" smtClean="0">
                <a:solidFill>
                  <a:schemeClr val="bg1">
                    <a:lumMod val="95000"/>
                  </a:schemeClr>
                </a:solidFill>
                <a:latin typeface="Meiryo UI" panose="020B0604030504040204" pitchFamily="50" charset="-128"/>
                <a:ea typeface="Meiryo UI" panose="020B0604030504040204" pitchFamily="50" charset="-128"/>
              </a:rPr>
              <a:t>．</a:t>
            </a:r>
            <a:r>
              <a:rPr lang="en-US" altLang="ja-JP" sz="4000" b="1" i="1" dirty="0">
                <a:solidFill>
                  <a:schemeClr val="bg1">
                    <a:lumMod val="95000"/>
                  </a:schemeClr>
                </a:solidFill>
                <a:latin typeface="Meiryo UI" panose="020B0604030504040204" pitchFamily="50" charset="-128"/>
                <a:ea typeface="Meiryo UI" panose="020B0604030504040204" pitchFamily="50" charset="-128"/>
              </a:rPr>
              <a:t>SDGs </a:t>
            </a:r>
            <a:r>
              <a:rPr lang="ja-JP" altLang="en-US" sz="4000" b="1" i="1" dirty="0">
                <a:solidFill>
                  <a:schemeClr val="bg1">
                    <a:lumMod val="95000"/>
                  </a:schemeClr>
                </a:solidFill>
                <a:latin typeface="Meiryo UI" panose="020B0604030504040204" pitchFamily="50" charset="-128"/>
                <a:ea typeface="Meiryo UI" panose="020B0604030504040204" pitchFamily="50" charset="-128"/>
              </a:rPr>
              <a:t>と</a:t>
            </a:r>
            <a:r>
              <a:rPr lang="en-US" altLang="ja-JP" sz="4000" b="1" i="1" dirty="0">
                <a:solidFill>
                  <a:schemeClr val="bg1">
                    <a:lumMod val="95000"/>
                  </a:schemeClr>
                </a:solidFill>
                <a:latin typeface="Meiryo UI" panose="020B0604030504040204" pitchFamily="50" charset="-128"/>
                <a:ea typeface="Meiryo UI" panose="020B0604030504040204" pitchFamily="50" charset="-128"/>
              </a:rPr>
              <a:t>2025</a:t>
            </a:r>
            <a:r>
              <a:rPr lang="ja-JP" altLang="en-US" sz="4000" b="1" i="1" dirty="0">
                <a:solidFill>
                  <a:schemeClr val="bg1">
                    <a:lumMod val="95000"/>
                  </a:schemeClr>
                </a:solidFill>
                <a:latin typeface="Meiryo UI" panose="020B0604030504040204" pitchFamily="50" charset="-128"/>
                <a:ea typeface="Meiryo UI" panose="020B0604030504040204" pitchFamily="50" charset="-128"/>
              </a:rPr>
              <a:t>年大阪・関西万博</a:t>
            </a:r>
            <a:endParaRPr lang="en-US" altLang="ja-JP" sz="4000" b="1" i="1" dirty="0">
              <a:solidFill>
                <a:schemeClr val="bg1">
                  <a:lumMod val="9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400" b="1" dirty="0" smtClean="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90236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220134" y="847472"/>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56268" y="1018265"/>
            <a:ext cx="7768695" cy="769441"/>
          </a:xfrm>
          <a:prstGeom prst="rect">
            <a:avLst/>
          </a:prstGeom>
          <a:noFill/>
        </p:spPr>
        <p:txBody>
          <a:bodyPr wrap="square" rtlCol="0">
            <a:spAutoFit/>
          </a:bodyPr>
          <a:lstStyle/>
          <a:p>
            <a:r>
              <a:rPr kumimoji="1" lang="ja-JP" altLang="en-US" sz="4400" b="1" dirty="0" smtClean="0">
                <a:latin typeface="Meiryo UI" panose="020B0604030504040204" pitchFamily="50" charset="-128"/>
                <a:ea typeface="Meiryo UI" panose="020B0604030504040204" pitchFamily="50" charset="-128"/>
              </a:rPr>
              <a:t>「</a:t>
            </a: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ウォッシュ」とは？</a:t>
            </a:r>
            <a:endParaRPr kumimoji="1" lang="en-US" altLang="ja-JP" sz="4400" b="1"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329116" y="2174905"/>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latin typeface="Meiryo UI" panose="020B0604030504040204" pitchFamily="50" charset="-128"/>
                <a:ea typeface="Meiryo UI" panose="020B0604030504040204" pitchFamily="50" charset="-128"/>
              </a:rPr>
              <a:t>⇒</a:t>
            </a:r>
            <a:r>
              <a:rPr kumimoji="1" lang="en-US" altLang="ja-JP" sz="2800" dirty="0" smtClean="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a:t>
            </a:r>
            <a:r>
              <a:rPr kumimoji="1" lang="ja-JP" altLang="en-US" sz="2800" dirty="0" smtClean="0">
                <a:latin typeface="Meiryo UI" panose="020B0604030504040204" pitchFamily="50" charset="-128"/>
                <a:ea typeface="Meiryo UI" panose="020B0604030504040204" pitchFamily="50" charset="-128"/>
              </a:rPr>
              <a:t>、実態</a:t>
            </a:r>
            <a:r>
              <a:rPr kumimoji="1" lang="ja-JP" altLang="en-US" sz="2800" dirty="0">
                <a:latin typeface="Meiryo UI" panose="020B0604030504040204" pitchFamily="50" charset="-128"/>
                <a:ea typeface="Meiryo UI" panose="020B0604030504040204" pitchFamily="50" charset="-128"/>
              </a:rPr>
              <a:t>が伴って</a:t>
            </a:r>
            <a:r>
              <a:rPr kumimoji="1" lang="ja-JP" altLang="en-US" sz="2800" dirty="0" smtClean="0">
                <a:latin typeface="Meiryo UI" panose="020B0604030504040204" pitchFamily="50" charset="-128"/>
                <a:ea typeface="Meiryo UI" panose="020B0604030504040204" pitchFamily="50" charset="-128"/>
              </a:rPr>
              <a:t>いないこと</a:t>
            </a:r>
            <a:endParaRPr kumimoji="1" lang="en-US" altLang="ja-JP" sz="2800" dirty="0" smtClean="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を揶揄する言葉</a:t>
            </a:r>
            <a:endParaRPr kumimoji="1" lang="ja-JP" altLang="en-US" sz="2800" dirty="0">
              <a:latin typeface="Meiryo UI" panose="020B0604030504040204" pitchFamily="50" charset="-128"/>
              <a:ea typeface="Meiryo UI" panose="020B0604030504040204" pitchFamily="50" charset="-128"/>
            </a:endParaRPr>
          </a:p>
        </p:txBody>
      </p:sp>
      <p:sp>
        <p:nvSpPr>
          <p:cNvPr id="6" name="正方形/長方形 5"/>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ウォッシュとは</a:t>
            </a:r>
            <a:endParaRPr kumimoji="1" lang="en-US" altLang="ja-JP" sz="20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4"/>
          <a:stretch>
            <a:fillRect/>
          </a:stretch>
        </p:blipFill>
        <p:spPr>
          <a:xfrm>
            <a:off x="220134" y="4247656"/>
            <a:ext cx="5305425" cy="2076450"/>
          </a:xfrm>
          <a:prstGeom prst="rect">
            <a:avLst/>
          </a:prstGeom>
        </p:spPr>
      </p:pic>
      <p:sp>
        <p:nvSpPr>
          <p:cNvPr id="8" name="テキスト ボックス 7"/>
          <p:cNvSpPr txBox="1"/>
          <p:nvPr/>
        </p:nvSpPr>
        <p:spPr>
          <a:xfrm>
            <a:off x="329116" y="6324106"/>
            <a:ext cx="3852710"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出展：株式会社電通「</a:t>
            </a:r>
            <a:r>
              <a:rPr kumimoji="1" lang="en-US" altLang="ja-JP" sz="1100" dirty="0" smtClean="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Communication</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Guide</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882752" y="5103159"/>
            <a:ext cx="3072563" cy="738664"/>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endParaRPr kumimoji="1" lang="ja-JP" altLang="en-US" sz="1400" dirty="0">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3</a:t>
            </a:fld>
            <a:endParaRPr kumimoji="1" lang="ja-JP" altLang="en-US" dirty="0"/>
          </a:p>
        </p:txBody>
      </p:sp>
    </p:spTree>
    <p:extLst>
      <p:ext uri="{BB962C8B-B14F-4D97-AF65-F5344CB8AC3E}">
        <p14:creationId xmlns:p14="http://schemas.microsoft.com/office/powerpoint/2010/main" val="1766290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51393" y="861088"/>
            <a:ext cx="9108844" cy="186204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5214458" y="3250888"/>
            <a:ext cx="4562795" cy="3034259"/>
          </a:xfrm>
          <a:prstGeom prst="rect">
            <a:avLst/>
          </a:prstGeom>
          <a:noFill/>
          <a:ln>
            <a:noFill/>
          </a:ln>
        </p:spPr>
      </p:pic>
      <p:sp>
        <p:nvSpPr>
          <p:cNvPr id="9" name="テキスト ボックス 8"/>
          <p:cNvSpPr txBox="1"/>
          <p:nvPr/>
        </p:nvSpPr>
        <p:spPr>
          <a:xfrm>
            <a:off x="5265058" y="6412166"/>
            <a:ext cx="3526963" cy="369332"/>
          </a:xfrm>
          <a:prstGeom prst="rect">
            <a:avLst/>
          </a:prstGeom>
          <a:noFill/>
        </p:spPr>
        <p:txBody>
          <a:bodyPr wrap="square" rtlCol="0">
            <a:spAutoFit/>
          </a:bodyPr>
          <a:lstStyle/>
          <a:p>
            <a:r>
              <a:rPr kumimoji="1" lang="ja-JP" altLang="en-US" dirty="0"/>
              <a:t>（出典）国連広報センター</a:t>
            </a:r>
          </a:p>
        </p:txBody>
      </p:sp>
      <p:sp>
        <p:nvSpPr>
          <p:cNvPr id="10" name="正方形/長方形 9"/>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Sustainable </a:t>
            </a:r>
            <a:r>
              <a:rPr lang="en-US" altLang="ja-JP" sz="2000" b="1" dirty="0">
                <a:latin typeface="Meiryo UI" panose="020B0604030504040204" pitchFamily="50" charset="-128"/>
                <a:ea typeface="Meiryo UI" panose="020B0604030504040204" pitchFamily="50" charset="-128"/>
              </a:rPr>
              <a:t>Development </a:t>
            </a:r>
            <a:r>
              <a:rPr lang="en-US" altLang="ja-JP" sz="2000" b="1" dirty="0" smtClean="0">
                <a:latin typeface="Meiryo UI" panose="020B0604030504040204" pitchFamily="50" charset="-128"/>
                <a:ea typeface="Meiryo UI" panose="020B0604030504040204" pitchFamily="50" charset="-128"/>
              </a:rPr>
              <a:t>Goals</a:t>
            </a:r>
            <a:r>
              <a:rPr lang="ja-JP" altLang="en-US" sz="2000" b="1" dirty="0" smtClean="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134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6"/>
          <p:cNvSpPr txBox="1">
            <a:spLocks/>
          </p:cNvSpPr>
          <p:nvPr/>
        </p:nvSpPr>
        <p:spPr>
          <a:xfrm>
            <a:off x="7631712" y="6449147"/>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a:t>
            </a:fld>
            <a:endParaRPr kumimoji="1" lang="ja-JP" altLang="en-US" sz="1200"/>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5991" y="7650699"/>
            <a:ext cx="435596" cy="435596"/>
          </a:xfrm>
          <a:prstGeom prst="rect">
            <a:avLst/>
          </a:prstGeom>
        </p:spPr>
      </p:pic>
      <p:grpSp>
        <p:nvGrpSpPr>
          <p:cNvPr id="13" name="グループ化 12"/>
          <p:cNvGrpSpPr/>
          <p:nvPr/>
        </p:nvGrpSpPr>
        <p:grpSpPr>
          <a:xfrm>
            <a:off x="290984" y="3535744"/>
            <a:ext cx="1325372" cy="937218"/>
            <a:chOff x="801132" y="1613073"/>
            <a:chExt cx="2424796" cy="1647865"/>
          </a:xfrm>
        </p:grpSpPr>
        <p:pic>
          <p:nvPicPr>
            <p:cNvPr id="14" name="図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1132" y="1613073"/>
              <a:ext cx="765888" cy="765888"/>
            </a:xfrm>
            <a:prstGeom prst="rect">
              <a:avLst/>
            </a:prstGeom>
          </p:spPr>
        </p:pic>
        <p:pic>
          <p:nvPicPr>
            <p:cNvPr id="15" name="図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30586" y="1613073"/>
              <a:ext cx="765888" cy="765888"/>
            </a:xfrm>
            <a:prstGeom prst="rect">
              <a:avLst/>
            </a:prstGeom>
          </p:spPr>
        </p:pic>
        <p:pic>
          <p:nvPicPr>
            <p:cNvPr id="16" name="図 1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60040" y="1613073"/>
              <a:ext cx="765888" cy="765888"/>
            </a:xfrm>
            <a:prstGeom prst="rect">
              <a:avLst/>
            </a:prstGeom>
          </p:spPr>
        </p:pic>
        <p:pic>
          <p:nvPicPr>
            <p:cNvPr id="17" name="図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01132" y="2495050"/>
              <a:ext cx="765888" cy="765888"/>
            </a:xfrm>
            <a:prstGeom prst="rect">
              <a:avLst/>
            </a:prstGeom>
          </p:spPr>
        </p:pic>
        <p:pic>
          <p:nvPicPr>
            <p:cNvPr id="18" name="図 1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630586" y="2495050"/>
              <a:ext cx="765888" cy="765888"/>
            </a:xfrm>
            <a:prstGeom prst="rect">
              <a:avLst/>
            </a:prstGeom>
          </p:spPr>
        </p:pic>
        <p:pic>
          <p:nvPicPr>
            <p:cNvPr id="19" name="図 1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460040" y="2495050"/>
              <a:ext cx="765888" cy="765888"/>
            </a:xfrm>
            <a:prstGeom prst="rect">
              <a:avLst/>
            </a:prstGeom>
          </p:spPr>
        </p:pic>
      </p:grpSp>
      <p:grpSp>
        <p:nvGrpSpPr>
          <p:cNvPr id="20" name="グループ化 19"/>
          <p:cNvGrpSpPr/>
          <p:nvPr/>
        </p:nvGrpSpPr>
        <p:grpSpPr>
          <a:xfrm>
            <a:off x="3741359" y="3535744"/>
            <a:ext cx="1325372" cy="937676"/>
            <a:chOff x="8801100" y="1612267"/>
            <a:chExt cx="2424796" cy="1648671"/>
          </a:xfrm>
        </p:grpSpPr>
        <p:pic>
          <p:nvPicPr>
            <p:cNvPr id="21" name="図 2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01100" y="1613879"/>
              <a:ext cx="765888" cy="765888"/>
            </a:xfrm>
            <a:prstGeom prst="rect">
              <a:avLst/>
            </a:prstGeom>
          </p:spPr>
        </p:pic>
        <p:pic>
          <p:nvPicPr>
            <p:cNvPr id="22" name="図 2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0554" y="1612267"/>
              <a:ext cx="765888" cy="765888"/>
            </a:xfrm>
            <a:prstGeom prst="rect">
              <a:avLst/>
            </a:prstGeom>
          </p:spPr>
        </p:pic>
        <p:pic>
          <p:nvPicPr>
            <p:cNvPr id="23" name="図 2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801100" y="2495050"/>
              <a:ext cx="765888" cy="765888"/>
            </a:xfrm>
            <a:prstGeom prst="rect">
              <a:avLst/>
            </a:prstGeom>
          </p:spPr>
        </p:pic>
        <p:pic>
          <p:nvPicPr>
            <p:cNvPr id="24" name="図 2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30554" y="2493438"/>
              <a:ext cx="765888" cy="765888"/>
            </a:xfrm>
            <a:prstGeom prst="rect">
              <a:avLst/>
            </a:prstGeom>
          </p:spPr>
        </p:pic>
        <p:pic>
          <p:nvPicPr>
            <p:cNvPr id="25" name="図 2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460008" y="2493438"/>
              <a:ext cx="765888" cy="765888"/>
            </a:xfrm>
            <a:prstGeom prst="rect">
              <a:avLst/>
            </a:prstGeom>
          </p:spPr>
        </p:pic>
      </p:grpSp>
      <p:grpSp>
        <p:nvGrpSpPr>
          <p:cNvPr id="26" name="グループ化 25"/>
          <p:cNvGrpSpPr/>
          <p:nvPr/>
        </p:nvGrpSpPr>
        <p:grpSpPr>
          <a:xfrm>
            <a:off x="232098" y="5420972"/>
            <a:ext cx="1321215" cy="940485"/>
            <a:chOff x="804934" y="3656179"/>
            <a:chExt cx="2417192" cy="1653610"/>
          </a:xfrm>
        </p:grpSpPr>
        <p:pic>
          <p:nvPicPr>
            <p:cNvPr id="27" name="図 2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0586" y="3656179"/>
              <a:ext cx="765888" cy="765888"/>
            </a:xfrm>
            <a:prstGeom prst="rect">
              <a:avLst/>
            </a:prstGeom>
          </p:spPr>
        </p:pic>
        <p:pic>
          <p:nvPicPr>
            <p:cNvPr id="28" name="図 2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4934" y="4538156"/>
              <a:ext cx="765888" cy="765888"/>
            </a:xfrm>
            <a:prstGeom prst="rect">
              <a:avLst/>
            </a:prstGeom>
          </p:spPr>
        </p:pic>
        <p:pic>
          <p:nvPicPr>
            <p:cNvPr id="29" name="図 2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630586" y="4538156"/>
              <a:ext cx="765888" cy="765888"/>
            </a:xfrm>
            <a:prstGeom prst="rect">
              <a:avLst/>
            </a:prstGeom>
          </p:spPr>
        </p:pic>
        <p:pic>
          <p:nvPicPr>
            <p:cNvPr id="30" name="図 2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456238" y="4543901"/>
              <a:ext cx="765888" cy="765888"/>
            </a:xfrm>
            <a:prstGeom prst="rect">
              <a:avLst/>
            </a:prstGeom>
          </p:spPr>
        </p:pic>
      </p:grpSp>
      <p:pic>
        <p:nvPicPr>
          <p:cNvPr id="31" name="図 3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395277" y="7650699"/>
            <a:ext cx="435596" cy="435596"/>
          </a:xfrm>
          <a:prstGeom prst="rect">
            <a:avLst/>
          </a:prstGeom>
        </p:spPr>
      </p:pic>
      <p:pic>
        <p:nvPicPr>
          <p:cNvPr id="32" name="Picture 7" descr="C:\Users\sakurai kazuko\Desktop\SustDevWheel-01_JAN_v1B.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355478" y="3753542"/>
            <a:ext cx="2683047" cy="2861294"/>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12" y="6379261"/>
            <a:ext cx="402237" cy="402237"/>
          </a:xfrm>
          <a:prstGeom prst="rect">
            <a:avLst/>
          </a:prstGeom>
        </p:spPr>
      </p:pic>
      <p:pic>
        <p:nvPicPr>
          <p:cNvPr id="34" name="図 3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712873" y="6364373"/>
            <a:ext cx="402237" cy="402237"/>
          </a:xfrm>
          <a:prstGeom prst="rect">
            <a:avLst/>
          </a:prstGeom>
        </p:spPr>
      </p:pic>
      <p:sp>
        <p:nvSpPr>
          <p:cNvPr id="35" name="テキスト ボックス 34"/>
          <p:cNvSpPr txBox="1"/>
          <p:nvPr/>
        </p:nvSpPr>
        <p:spPr>
          <a:xfrm>
            <a:off x="150452" y="2801149"/>
            <a:ext cx="3562421" cy="449739"/>
          </a:xfrm>
          <a:prstGeom prst="rect">
            <a:avLst/>
          </a:prstGeom>
          <a:noFill/>
          <a:ln w="9525">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en-US" altLang="ja-JP"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pc="-15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en-US" altLang="ja-JP"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a:t>
            </a:r>
            <a:r>
              <a:rPr lang="ja-JP" altLang="en-US"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pc="-1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ゴールの分類）</a:t>
            </a:r>
            <a:endParaRPr lang="en-US" altLang="ja-JP" sz="14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121531" y="3284538"/>
            <a:ext cx="5002920" cy="3529734"/>
          </a:xfrm>
          <a:prstGeom prst="rect">
            <a:avLst/>
          </a:prstGeom>
          <a:noFill/>
          <a:ln w="9525">
            <a:solidFill>
              <a:schemeClr val="accent1"/>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marL="177799" indent="-177799">
              <a:lnSpc>
                <a:spcPct val="150000"/>
              </a:lnSpc>
              <a:spcBef>
                <a:spcPts val="600"/>
              </a:spcBef>
            </a:pPr>
            <a:endParaRPr lang="en-US" altLang="ja-JP" sz="1400" spc="-1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9788765"/>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に取組む際のポイント</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作る</a:t>
            </a:r>
          </a:p>
        </p:txBody>
      </p:sp>
      <p:sp>
        <p:nvSpPr>
          <p:cNvPr id="4"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a:t>
            </a:fld>
            <a:endParaRPr kumimoji="1" lang="ja-JP" altLang="en-US" sz="1200"/>
          </a:p>
        </p:txBody>
      </p:sp>
    </p:spTree>
    <p:extLst>
      <p:ext uri="{BB962C8B-B14F-4D97-AF65-F5344CB8AC3E}">
        <p14:creationId xmlns:p14="http://schemas.microsoft.com/office/powerpoint/2010/main" val="3861711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①</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は世界共通の言語</a:t>
            </a:r>
            <a:endParaRPr kumimoji="1" lang="en-US" altLang="ja-JP" sz="20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26913" y="1073470"/>
            <a:ext cx="9644637"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smtClean="0">
                <a:latin typeface="Meiryo UI" panose="020B0604030504040204" pitchFamily="50" charset="-128"/>
                <a:ea typeface="Meiryo UI" panose="020B0604030504040204" pitchFamily="50" charset="-128"/>
              </a:rPr>
              <a:t>＜ポイント＞</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国連</a:t>
            </a:r>
            <a:r>
              <a:rPr kumimoji="1" lang="ja-JP" altLang="en-US" sz="2000" b="1" dirty="0">
                <a:latin typeface="Meiryo UI" panose="020B0604030504040204" pitchFamily="50" charset="-128"/>
                <a:ea typeface="Meiryo UI" panose="020B0604030504040204" pitchFamily="50" charset="-128"/>
              </a:rPr>
              <a:t>の全加盟国で合意。「誰も否定できない」明確な価値とゴールの</a:t>
            </a:r>
            <a:r>
              <a:rPr kumimoji="1" lang="ja-JP" altLang="en-US" sz="2000" b="1" dirty="0" smtClean="0">
                <a:latin typeface="Meiryo UI" panose="020B0604030504040204" pitchFamily="50" charset="-128"/>
                <a:ea typeface="Meiryo UI" panose="020B0604030504040204" pitchFamily="50" charset="-128"/>
              </a:rPr>
              <a:t>提示。</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のゴールのアイコンは世界共通の言語。コミットしている社会課題を世界に宣誓</a:t>
            </a:r>
            <a:r>
              <a:rPr kumimoji="1" lang="ja-JP" altLang="en-US" sz="2000" b="1" dirty="0" smtClean="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b="1" dirty="0">
              <a:latin typeface="Meiryo UI" panose="020B0604030504040204" pitchFamily="50" charset="-128"/>
              <a:ea typeface="Meiryo UI" panose="020B0604030504040204" pitchFamily="50" charset="-128"/>
            </a:endParaRPr>
          </a:p>
        </p:txBody>
      </p:sp>
      <p:pic>
        <p:nvPicPr>
          <p:cNvPr id="6" name="Shape 129"/>
          <p:cNvPicPr preferRelativeResize="0">
            <a:picLocks/>
          </p:cNvPicPr>
          <p:nvPr/>
        </p:nvPicPr>
        <p:blipFill rotWithShape="1">
          <a:blip r:embed="rId3">
            <a:alphaModFix/>
          </a:blip>
          <a:srcRect/>
          <a:stretch/>
        </p:blipFill>
        <p:spPr>
          <a:xfrm>
            <a:off x="621269" y="3970999"/>
            <a:ext cx="4147995" cy="2279684"/>
          </a:xfrm>
          <a:prstGeom prst="rect">
            <a:avLst/>
          </a:prstGeom>
          <a:noFill/>
          <a:ln>
            <a:noFill/>
          </a:ln>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t="9811" b="8885"/>
          <a:stretch/>
        </p:blipFill>
        <p:spPr>
          <a:xfrm>
            <a:off x="4858170" y="3712933"/>
            <a:ext cx="4543979" cy="2611870"/>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a:t>
            </a:fld>
            <a:endParaRPr kumimoji="1" lang="ja-JP" altLang="en-US" sz="1200"/>
          </a:p>
        </p:txBody>
      </p:sp>
    </p:spTree>
    <p:extLst>
      <p:ext uri="{BB962C8B-B14F-4D97-AF65-F5344CB8AC3E}">
        <p14:creationId xmlns:p14="http://schemas.microsoft.com/office/powerpoint/2010/main" val="1035094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②経済、社会、環境の統合による課題解決と新しい価値の創造</a:t>
            </a:r>
            <a:endParaRPr kumimoji="1" lang="en-US" altLang="ja-JP" sz="2000" b="1" dirty="0" smtClean="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2520713" y="741279"/>
            <a:ext cx="4428372" cy="2976499"/>
          </a:xfrm>
          <a:prstGeom prst="rect">
            <a:avLst/>
          </a:prstGeom>
        </p:spPr>
      </p:pic>
      <p:sp>
        <p:nvSpPr>
          <p:cNvPr id="10" name="テキスト ボックス 9"/>
          <p:cNvSpPr txBox="1"/>
          <p:nvPr/>
        </p:nvSpPr>
        <p:spPr>
          <a:xfrm>
            <a:off x="367886" y="3717778"/>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社会</a:t>
            </a:r>
            <a:r>
              <a:rPr kumimoji="1" lang="ja-JP" altLang="en-US" b="1" dirty="0">
                <a:latin typeface="Meiryo UI" panose="020B0604030504040204" pitchFamily="50" charset="-128"/>
                <a:ea typeface="Meiryo UI" panose="020B0604030504040204" pitchFamily="50" charset="-128"/>
              </a:rPr>
              <a:t>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これ</a:t>
            </a:r>
            <a:r>
              <a:rPr kumimoji="1" lang="ja-JP" altLang="en-US" dirty="0">
                <a:latin typeface="Meiryo UI" panose="020B0604030504040204" pitchFamily="50" charset="-128"/>
                <a:ea typeface="Meiryo UI" panose="020B0604030504040204" pitchFamily="50" charset="-128"/>
              </a:rPr>
              <a:t>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経済的</a:t>
            </a:r>
            <a:r>
              <a:rPr kumimoji="1" lang="ja-JP" altLang="en-US" b="1" dirty="0">
                <a:latin typeface="Meiryo UI" panose="020B0604030504040204" pitchFamily="50" charset="-128"/>
                <a:ea typeface="Meiryo UI" panose="020B0604030504040204" pitchFamily="50" charset="-128"/>
              </a:rPr>
              <a:t>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7</a:t>
            </a:fld>
            <a:endParaRPr kumimoji="1" lang="ja-JP" altLang="en-US" sz="1200"/>
          </a:p>
        </p:txBody>
      </p:sp>
    </p:spTree>
    <p:extLst>
      <p:ext uri="{BB962C8B-B14F-4D97-AF65-F5344CB8AC3E}">
        <p14:creationId xmlns:p14="http://schemas.microsoft.com/office/powerpoint/2010/main" val="3369905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③誰一人取り残さない</a:t>
            </a:r>
            <a:endParaRPr kumimoji="1" lang="en-US" altLang="ja-JP" sz="2000" b="1"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409889" y="2486217"/>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a:t>
            </a:r>
            <a:r>
              <a:rPr lang="ja-JP" altLang="ja-JP" dirty="0" smtClean="0">
                <a:latin typeface="Meiryo UI" panose="020B0604030504040204" pitchFamily="50" charset="-128"/>
                <a:ea typeface="Meiryo UI" panose="020B0604030504040204" pitchFamily="50" charset="-128"/>
              </a:rPr>
              <a:t>を含め</a:t>
            </a:r>
            <a:r>
              <a:rPr lang="ja-JP" altLang="en-US" dirty="0" smtClean="0">
                <a:latin typeface="Meiryo UI" panose="020B0604030504040204" pitchFamily="50" charset="-128"/>
                <a:ea typeface="Meiryo UI" panose="020B0604030504040204" pitchFamily="50" charset="-128"/>
              </a:rPr>
              <a:t>、あらゆる人を</a:t>
            </a:r>
            <a:r>
              <a:rPr lang="ja-JP" altLang="ja-JP" dirty="0" smtClean="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0992" y="3323545"/>
            <a:ext cx="9282072"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野心的</a:t>
            </a:r>
            <a:r>
              <a:rPr kumimoji="1" lang="ja-JP" altLang="en-US" b="1" dirty="0">
                <a:latin typeface="Meiryo UI" panose="020B0604030504040204" pitchFamily="50" charset="-128"/>
                <a:ea typeface="Meiryo UI" panose="020B0604030504040204" pitchFamily="50" charset="-128"/>
              </a:rPr>
              <a:t>（背伸び）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全て</a:t>
            </a:r>
            <a:r>
              <a:rPr kumimoji="1" lang="ja-JP" altLang="en-US" dirty="0">
                <a:latin typeface="Meiryo UI" panose="020B0604030504040204" pitchFamily="50" charset="-128"/>
                <a:ea typeface="Meiryo UI" panose="020B0604030504040204" pitchFamily="50" charset="-128"/>
              </a:rPr>
              <a:t>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支えあい</a:t>
            </a:r>
            <a:r>
              <a:rPr kumimoji="1" lang="ja-JP" altLang="en-US" b="1" dirty="0">
                <a:latin typeface="Meiryo UI" panose="020B0604030504040204" pitchFamily="50" charset="-128"/>
                <a:ea typeface="Meiryo UI" panose="020B0604030504040204" pitchFamily="50" charset="-128"/>
              </a:rPr>
              <a:t>の精神</a:t>
            </a:r>
            <a:endParaRPr kumimoji="1" lang="en-US" altLang="ja-JP" b="1" dirty="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smtClean="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8</a:t>
            </a:fld>
            <a:endParaRPr kumimoji="1" lang="ja-JP" altLang="en-US" sz="1200"/>
          </a:p>
        </p:txBody>
      </p:sp>
    </p:spTree>
    <p:extLst>
      <p:ext uri="{BB962C8B-B14F-4D97-AF65-F5344CB8AC3E}">
        <p14:creationId xmlns:p14="http://schemas.microsoft.com/office/powerpoint/2010/main" val="2688099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3730</Words>
  <Application>Microsoft Office PowerPoint</Application>
  <PresentationFormat>A4 210 x 297 mm</PresentationFormat>
  <Paragraphs>415</Paragraphs>
  <Slides>28</Slides>
  <Notes>28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28</vt:i4>
      </vt:variant>
    </vt:vector>
  </HeadingPairs>
  <TitlesOfParts>
    <vt:vector size="39" baseType="lpstr">
      <vt:lpstr>HGS創英角ｺﾞｼｯｸUB</vt:lpstr>
      <vt:lpstr>Meiryo UI</vt:lpstr>
      <vt:lpstr>ＭＳ Ｐゴシック</vt:lpstr>
      <vt:lpstr>宋体</vt:lpstr>
      <vt:lpstr>UD デジタル 教科書体 NK-B</vt:lpstr>
      <vt:lpstr>游ゴシック</vt:lpstr>
      <vt:lpstr>Arial</vt:lpstr>
      <vt:lpstr>Bauhaus 93</vt:lpstr>
      <vt:lpstr>Calibri</vt:lpstr>
      <vt:lpstr>Times New Roman</vt:lpstr>
      <vt:lpstr>16_Office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2023-01-10T08:15:00Z</dcterms:created>
  <dcterms:modified xsi:type="dcterms:W3CDTF">2023-01-10T08:15:20Z</dcterms:modified>
</cp:coreProperties>
</file>