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1.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p:sldMasterIdLst>
    <p:sldMasterId id="2147484096" r:id="rId1"/>
  </p:sldMasterIdLst>
  <p:notesMasterIdLst>
    <p:notesMasterId r:id="rId38"/>
  </p:notesMasterIdLst>
  <p:handoutMasterIdLst>
    <p:handoutMasterId r:id="rId39"/>
  </p:handoutMasterIdLst>
  <p:sldIdLst>
    <p:sldId id="1128" r:id="rId2"/>
    <p:sldId id="1167" r:id="rId3"/>
    <p:sldId id="1190" r:id="rId4"/>
    <p:sldId id="1169" r:id="rId5"/>
    <p:sldId id="1170" r:id="rId6"/>
    <p:sldId id="1171" r:id="rId7"/>
    <p:sldId id="1174" r:id="rId8"/>
    <p:sldId id="1175" r:id="rId9"/>
    <p:sldId id="1180" r:id="rId10"/>
    <p:sldId id="1181" r:id="rId11"/>
    <p:sldId id="1182" r:id="rId12"/>
    <p:sldId id="1183" r:id="rId13"/>
    <p:sldId id="1184" r:id="rId14"/>
    <p:sldId id="1185" r:id="rId15"/>
    <p:sldId id="1186" r:id="rId16"/>
    <p:sldId id="1187" r:id="rId17"/>
    <p:sldId id="1191" r:id="rId18"/>
    <p:sldId id="1165" r:id="rId19"/>
    <p:sldId id="1141" r:id="rId20"/>
    <p:sldId id="1142" r:id="rId21"/>
    <p:sldId id="1127" r:id="rId22"/>
    <p:sldId id="1144" r:id="rId23"/>
    <p:sldId id="1166" r:id="rId24"/>
    <p:sldId id="1147" r:id="rId25"/>
    <p:sldId id="1148" r:id="rId26"/>
    <p:sldId id="1146" r:id="rId27"/>
    <p:sldId id="1199" r:id="rId28"/>
    <p:sldId id="1200" r:id="rId29"/>
    <p:sldId id="1201" r:id="rId30"/>
    <p:sldId id="1202" r:id="rId31"/>
    <p:sldId id="1193" r:id="rId32"/>
    <p:sldId id="1136" r:id="rId33"/>
    <p:sldId id="1137" r:id="rId34"/>
    <p:sldId id="1138" r:id="rId35"/>
    <p:sldId id="1143" r:id="rId36"/>
    <p:sldId id="1151" r:id="rId37"/>
  </p:sldIdLst>
  <p:sldSz cx="9906000" cy="6858000" type="A4"/>
  <p:notesSz cx="6646863" cy="9777413"/>
  <p:defaultTextStyle>
    <a:defPPr>
      <a:defRPr lang="ja-JP"/>
    </a:defPPr>
    <a:lvl1pPr marL="0" algn="l" defTabSz="913765" rtl="0" eaLnBrk="1" latinLnBrk="0" hangingPunct="1">
      <a:defRPr kumimoji="1" sz="1800" kern="1200">
        <a:solidFill>
          <a:schemeClr val="tx1"/>
        </a:solidFill>
        <a:latin typeface="+mn-lt"/>
        <a:ea typeface="+mn-ea"/>
        <a:cs typeface="+mn-cs"/>
      </a:defRPr>
    </a:lvl1pPr>
    <a:lvl2pPr marL="457200" algn="l" defTabSz="913765" rtl="0" eaLnBrk="1" latinLnBrk="0" hangingPunct="1">
      <a:defRPr kumimoji="1" sz="1800" kern="1200">
        <a:solidFill>
          <a:schemeClr val="tx1"/>
        </a:solidFill>
        <a:latin typeface="+mn-lt"/>
        <a:ea typeface="+mn-ea"/>
        <a:cs typeface="+mn-cs"/>
      </a:defRPr>
    </a:lvl2pPr>
    <a:lvl3pPr marL="914400" algn="l" defTabSz="913765" rtl="0" eaLnBrk="1" latinLnBrk="0" hangingPunct="1">
      <a:defRPr kumimoji="1" sz="1800" kern="1200">
        <a:solidFill>
          <a:schemeClr val="tx1"/>
        </a:solidFill>
        <a:latin typeface="+mn-lt"/>
        <a:ea typeface="+mn-ea"/>
        <a:cs typeface="+mn-cs"/>
      </a:defRPr>
    </a:lvl3pPr>
    <a:lvl4pPr marL="1371600" algn="l" defTabSz="913765" rtl="0" eaLnBrk="1" latinLnBrk="0" hangingPunct="1">
      <a:defRPr kumimoji="1" sz="1800" kern="1200">
        <a:solidFill>
          <a:schemeClr val="tx1"/>
        </a:solidFill>
        <a:latin typeface="+mn-lt"/>
        <a:ea typeface="+mn-ea"/>
        <a:cs typeface="+mn-cs"/>
      </a:defRPr>
    </a:lvl4pPr>
    <a:lvl5pPr marL="1828165" algn="l" defTabSz="913765" rtl="0" eaLnBrk="1" latinLnBrk="0" hangingPunct="1">
      <a:defRPr kumimoji="1" sz="1800" kern="1200">
        <a:solidFill>
          <a:schemeClr val="tx1"/>
        </a:solidFill>
        <a:latin typeface="+mn-lt"/>
        <a:ea typeface="+mn-ea"/>
        <a:cs typeface="+mn-cs"/>
      </a:defRPr>
    </a:lvl5pPr>
    <a:lvl6pPr marL="2285365" algn="l" defTabSz="913765" rtl="0" eaLnBrk="1" latinLnBrk="0" hangingPunct="1">
      <a:defRPr kumimoji="1" sz="1800" kern="1200">
        <a:solidFill>
          <a:schemeClr val="tx1"/>
        </a:solidFill>
        <a:latin typeface="+mn-lt"/>
        <a:ea typeface="+mn-ea"/>
        <a:cs typeface="+mn-cs"/>
      </a:defRPr>
    </a:lvl6pPr>
    <a:lvl7pPr marL="2742565" algn="l" defTabSz="913765" rtl="0" eaLnBrk="1" latinLnBrk="0" hangingPunct="1">
      <a:defRPr kumimoji="1" sz="1800" kern="1200">
        <a:solidFill>
          <a:schemeClr val="tx1"/>
        </a:solidFill>
        <a:latin typeface="+mn-lt"/>
        <a:ea typeface="+mn-ea"/>
        <a:cs typeface="+mn-cs"/>
      </a:defRPr>
    </a:lvl7pPr>
    <a:lvl8pPr marL="3199765" algn="l" defTabSz="913765" rtl="0" eaLnBrk="1" latinLnBrk="0" hangingPunct="1">
      <a:defRPr kumimoji="1" sz="1800" kern="1200">
        <a:solidFill>
          <a:schemeClr val="tx1"/>
        </a:solidFill>
        <a:latin typeface="+mn-lt"/>
        <a:ea typeface="+mn-ea"/>
        <a:cs typeface="+mn-cs"/>
      </a:defRPr>
    </a:lvl8pPr>
    <a:lvl9pPr marL="3656965" algn="l" defTabSz="913765"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69" userDrawn="1">
          <p15:clr>
            <a:srgbClr val="A4A3A4"/>
          </p15:clr>
        </p15:guide>
        <p15:guide id="2" pos="3119">
          <p15:clr>
            <a:srgbClr val="A4A3A4"/>
          </p15:clr>
        </p15:guide>
      </p15:sldGuideLst>
    </p:ext>
    <p:ext uri="{2D200454-40CA-4A62-9FC3-DE9A4176ACB9}">
      <p15:notesGuideLst xmlns:p15="http://schemas.microsoft.com/office/powerpoint/2012/main">
        <p15:guide id="1" orient="horz" pos="2919" userDrawn="1">
          <p15:clr>
            <a:srgbClr val="A4A3A4"/>
          </p15:clr>
        </p15:guide>
        <p15:guide id="2" pos="2093"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9966"/>
    <a:srgbClr val="FF3300"/>
    <a:srgbClr val="FF9999"/>
    <a:srgbClr val="FFCCCC"/>
    <a:srgbClr val="0033CC"/>
    <a:srgbClr val="CCFFFF"/>
    <a:srgbClr val="FFFFFF"/>
    <a:srgbClr val="CCFF99"/>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中度样式 4 - 强调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66" autoAdjust="0"/>
    <p:restoredTop sz="68043" autoAdjust="0"/>
  </p:normalViewPr>
  <p:slideViewPr>
    <p:cSldViewPr>
      <p:cViewPr varScale="1">
        <p:scale>
          <a:sx n="74" d="100"/>
          <a:sy n="74" d="100"/>
        </p:scale>
        <p:origin x="1146" y="72"/>
      </p:cViewPr>
      <p:guideLst>
        <p:guide orient="horz" pos="2069"/>
        <p:guide pos="311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2" d="100"/>
          <a:sy n="52" d="100"/>
        </p:scale>
        <p:origin x="2952" y="90"/>
      </p:cViewPr>
      <p:guideLst>
        <p:guide orient="horz" pos="2919"/>
        <p:guide pos="2093"/>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7" y="0"/>
            <a:ext cx="2880101" cy="488793"/>
          </a:xfrm>
          <a:prstGeom prst="rect">
            <a:avLst/>
          </a:prstGeom>
        </p:spPr>
        <p:txBody>
          <a:bodyPr vert="horz" lIns="89630" tIns="44816" rIns="89630" bIns="44816"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765220" y="0"/>
            <a:ext cx="2880101" cy="488793"/>
          </a:xfrm>
          <a:prstGeom prst="rect">
            <a:avLst/>
          </a:prstGeom>
        </p:spPr>
        <p:txBody>
          <a:bodyPr vert="horz" lIns="89630" tIns="44816" rIns="89630" bIns="44816" rtlCol="0"/>
          <a:lstStyle>
            <a:lvl1pPr algn="r">
              <a:defRPr sz="1200"/>
            </a:lvl1pPr>
          </a:lstStyle>
          <a:p>
            <a:fld id="{5AA3F54B-2833-45B3-AE85-A5B2483667C7}" type="datetimeFigureOut">
              <a:rPr kumimoji="1" lang="ja-JP" altLang="en-US" smtClean="0"/>
              <a:t>2022/11/7</a:t>
            </a:fld>
            <a:endParaRPr kumimoji="1" lang="ja-JP" altLang="en-US"/>
          </a:p>
        </p:txBody>
      </p:sp>
      <p:sp>
        <p:nvSpPr>
          <p:cNvPr id="4" name="フッター プレースホルダー 3"/>
          <p:cNvSpPr>
            <a:spLocks noGrp="1"/>
          </p:cNvSpPr>
          <p:nvPr>
            <p:ph type="ftr" sz="quarter" idx="2"/>
          </p:nvPr>
        </p:nvSpPr>
        <p:spPr>
          <a:xfrm>
            <a:off x="7" y="9287061"/>
            <a:ext cx="2880101" cy="488792"/>
          </a:xfrm>
          <a:prstGeom prst="rect">
            <a:avLst/>
          </a:prstGeom>
        </p:spPr>
        <p:txBody>
          <a:bodyPr vert="horz" lIns="89630" tIns="44816" rIns="89630" bIns="44816"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765220" y="9287061"/>
            <a:ext cx="2880101" cy="488792"/>
          </a:xfrm>
          <a:prstGeom prst="rect">
            <a:avLst/>
          </a:prstGeom>
        </p:spPr>
        <p:txBody>
          <a:bodyPr vert="horz" lIns="89630" tIns="44816" rIns="89630" bIns="44816" rtlCol="0" anchor="b"/>
          <a:lstStyle>
            <a:lvl1pPr algn="r">
              <a:defRPr sz="1200"/>
            </a:lvl1pPr>
          </a:lstStyle>
          <a:p>
            <a:fld id="{9FCC8515-EABC-45E8-A8D7-9A980EECFDF7}" type="slidenum">
              <a:rPr kumimoji="1" lang="ja-JP" altLang="en-US" smtClean="0"/>
              <a:t>‹#›</a:t>
            </a:fld>
            <a:endParaRPr kumimoji="1" lang="ja-JP" altLang="en-US"/>
          </a:p>
        </p:txBody>
      </p:sp>
    </p:spTree>
    <p:extLst>
      <p:ext uri="{BB962C8B-B14F-4D97-AF65-F5344CB8AC3E}">
        <p14:creationId xmlns:p14="http://schemas.microsoft.com/office/powerpoint/2010/main" val="9006813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スライド イメージ プレースホルダー 7"/>
          <p:cNvSpPr>
            <a:spLocks noGrp="1" noRot="1" noChangeAspect="1"/>
          </p:cNvSpPr>
          <p:nvPr>
            <p:ph type="sldImg" idx="2"/>
          </p:nvPr>
        </p:nvSpPr>
        <p:spPr>
          <a:xfrm>
            <a:off x="495300" y="23813"/>
            <a:ext cx="3957638" cy="2740025"/>
          </a:xfrm>
          <a:prstGeom prst="rect">
            <a:avLst/>
          </a:prstGeom>
          <a:noFill/>
          <a:ln w="12700">
            <a:solidFill>
              <a:prstClr val="black"/>
            </a:solidFill>
          </a:ln>
        </p:spPr>
        <p:txBody>
          <a:bodyPr vert="horz" lIns="89675" tIns="44838" rIns="89675" bIns="44838" rtlCol="0" anchor="ctr"/>
          <a:lstStyle/>
          <a:p>
            <a:endParaRPr lang="ja-JP" altLang="en-US"/>
          </a:p>
        </p:txBody>
      </p:sp>
      <p:sp>
        <p:nvSpPr>
          <p:cNvPr id="9" name="ノート プレースホルダー 8"/>
          <p:cNvSpPr>
            <a:spLocks noGrp="1"/>
          </p:cNvSpPr>
          <p:nvPr>
            <p:ph type="body" sz="quarter" idx="3"/>
          </p:nvPr>
        </p:nvSpPr>
        <p:spPr>
          <a:xfrm>
            <a:off x="434141" y="4268141"/>
            <a:ext cx="5778582" cy="5171377"/>
          </a:xfrm>
          <a:prstGeom prst="rect">
            <a:avLst/>
          </a:prstGeom>
        </p:spPr>
        <p:txBody>
          <a:bodyPr vert="horz" lIns="89675" tIns="44838" rIns="89675" bIns="44838" rtlCol="0"/>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10" name="スライド番号プレースホルダー 9"/>
          <p:cNvSpPr>
            <a:spLocks noGrp="1"/>
          </p:cNvSpPr>
          <p:nvPr>
            <p:ph type="sldNum" sz="quarter" idx="5"/>
          </p:nvPr>
        </p:nvSpPr>
        <p:spPr>
          <a:xfrm>
            <a:off x="3764539" y="9287175"/>
            <a:ext cx="2881263" cy="490238"/>
          </a:xfrm>
          <a:prstGeom prst="rect">
            <a:avLst/>
          </a:prstGeom>
        </p:spPr>
        <p:txBody>
          <a:bodyPr vert="horz" lIns="89675" tIns="44838" rIns="89675" bIns="44838" rtlCol="0" anchor="b"/>
          <a:lstStyle>
            <a:lvl1pPr algn="r">
              <a:defRPr sz="1200"/>
            </a:lvl1pPr>
          </a:lstStyle>
          <a:p>
            <a:fld id="{D9B69352-BB07-4763-A132-249470DE6BA5}" type="slidenum">
              <a:rPr kumimoji="1" lang="ja-JP" altLang="en-US" smtClean="0"/>
              <a:t>‹#›</a:t>
            </a:fld>
            <a:endParaRPr kumimoji="1" lang="ja-JP" altLang="en-US"/>
          </a:p>
        </p:txBody>
      </p:sp>
    </p:spTree>
    <p:extLst>
      <p:ext uri="{BB962C8B-B14F-4D97-AF65-F5344CB8AC3E}">
        <p14:creationId xmlns:p14="http://schemas.microsoft.com/office/powerpoint/2010/main" val="62714613"/>
      </p:ext>
    </p:extLst>
  </p:cSld>
  <p:clrMap bg1="lt1" tx1="dk1" bg2="lt2" tx2="dk2" accent1="accent1" accent2="accent2" accent3="accent3" accent4="accent4" accent5="accent5" accent6="accent6" hlink="hlink" folHlink="folHlink"/>
  <p:hf hdr="0" ftr="0" dt="0"/>
  <p:notesStyle>
    <a:lvl1pPr marL="0" algn="l" defTabSz="913765" rtl="0" eaLnBrk="1" latinLnBrk="0" hangingPunct="1">
      <a:defRPr kumimoji="1" sz="1200" kern="1200">
        <a:solidFill>
          <a:schemeClr val="tx1"/>
        </a:solidFill>
        <a:latin typeface="Meiryo UI" panose="020B0604030504040204" pitchFamily="50" charset="-128"/>
        <a:ea typeface="Meiryo UI" panose="020B0604030504040204" pitchFamily="50" charset="-128"/>
        <a:cs typeface="+mn-cs"/>
      </a:defRPr>
    </a:lvl1pPr>
    <a:lvl2pPr marL="457200" algn="l" defTabSz="913765" rtl="0" eaLnBrk="1" latinLnBrk="0" hangingPunct="1">
      <a:defRPr kumimoji="1" sz="1200" kern="1200">
        <a:solidFill>
          <a:schemeClr val="tx1"/>
        </a:solidFill>
        <a:latin typeface="Meiryo UI" panose="020B0604030504040204" pitchFamily="50" charset="-128"/>
        <a:ea typeface="Meiryo UI" panose="020B0604030504040204" pitchFamily="50" charset="-128"/>
        <a:cs typeface="+mn-cs"/>
      </a:defRPr>
    </a:lvl2pPr>
    <a:lvl3pPr marL="914400" algn="l" defTabSz="913765" rtl="0" eaLnBrk="1" latinLnBrk="0" hangingPunct="1">
      <a:defRPr kumimoji="1" sz="1200" kern="1200">
        <a:solidFill>
          <a:schemeClr val="tx1"/>
        </a:solidFill>
        <a:latin typeface="Meiryo UI" panose="020B0604030504040204" pitchFamily="50" charset="-128"/>
        <a:ea typeface="Meiryo UI" panose="020B0604030504040204" pitchFamily="50" charset="-128"/>
        <a:cs typeface="+mn-cs"/>
      </a:defRPr>
    </a:lvl3pPr>
    <a:lvl4pPr marL="1371600" algn="l" defTabSz="913765" rtl="0" eaLnBrk="1" latinLnBrk="0" hangingPunct="1">
      <a:defRPr kumimoji="1" sz="1200" kern="1200">
        <a:solidFill>
          <a:schemeClr val="tx1"/>
        </a:solidFill>
        <a:latin typeface="Meiryo UI" panose="020B0604030504040204" pitchFamily="50" charset="-128"/>
        <a:ea typeface="Meiryo UI" panose="020B0604030504040204" pitchFamily="50" charset="-128"/>
        <a:cs typeface="+mn-cs"/>
      </a:defRPr>
    </a:lvl4pPr>
    <a:lvl5pPr marL="1828165" algn="l" defTabSz="913765" rtl="0" eaLnBrk="1" latinLnBrk="0" hangingPunct="1">
      <a:defRPr kumimoji="1" sz="1200" kern="1200">
        <a:solidFill>
          <a:schemeClr val="tx1"/>
        </a:solidFill>
        <a:latin typeface="Meiryo UI" panose="020B0604030504040204" pitchFamily="50" charset="-128"/>
        <a:ea typeface="Meiryo UI" panose="020B0604030504040204" pitchFamily="50" charset="-128"/>
        <a:cs typeface="+mn-cs"/>
      </a:defRPr>
    </a:lvl5pPr>
    <a:lvl6pPr marL="2285365" algn="l" defTabSz="913765" rtl="0" eaLnBrk="1" latinLnBrk="0" hangingPunct="1">
      <a:defRPr kumimoji="1" sz="1200" kern="1200">
        <a:solidFill>
          <a:schemeClr val="tx1"/>
        </a:solidFill>
        <a:latin typeface="+mn-lt"/>
        <a:ea typeface="+mn-ea"/>
        <a:cs typeface="+mn-cs"/>
      </a:defRPr>
    </a:lvl6pPr>
    <a:lvl7pPr marL="2742565" algn="l" defTabSz="913765" rtl="0" eaLnBrk="1" latinLnBrk="0" hangingPunct="1">
      <a:defRPr kumimoji="1" sz="1200" kern="1200">
        <a:solidFill>
          <a:schemeClr val="tx1"/>
        </a:solidFill>
        <a:latin typeface="+mn-lt"/>
        <a:ea typeface="+mn-ea"/>
        <a:cs typeface="+mn-cs"/>
      </a:defRPr>
    </a:lvl7pPr>
    <a:lvl8pPr marL="3199765" algn="l" defTabSz="913765" rtl="0" eaLnBrk="1" latinLnBrk="0" hangingPunct="1">
      <a:defRPr kumimoji="1" sz="1200" kern="1200">
        <a:solidFill>
          <a:schemeClr val="tx1"/>
        </a:solidFill>
        <a:latin typeface="+mn-lt"/>
        <a:ea typeface="+mn-ea"/>
        <a:cs typeface="+mn-cs"/>
      </a:defRPr>
    </a:lvl8pPr>
    <a:lvl9pPr marL="3656965" algn="l" defTabSz="913765"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98563" y="427038"/>
            <a:ext cx="4110037" cy="2846387"/>
          </a:xfrm>
          <a:prstGeom prst="rect">
            <a:avLst/>
          </a:prstGeom>
        </p:spPr>
      </p:sp>
      <p:sp>
        <p:nvSpPr>
          <p:cNvPr id="3" name="ノート プレースホルダー 2"/>
          <p:cNvSpPr>
            <a:spLocks noGrp="1"/>
          </p:cNvSpPr>
          <p:nvPr>
            <p:ph type="body" idx="1"/>
          </p:nvPr>
        </p:nvSpPr>
        <p:spPr>
          <a:xfrm>
            <a:off x="664687" y="3854433"/>
            <a:ext cx="5317490" cy="5189676"/>
          </a:xfrm>
          <a:prstGeom prst="rect">
            <a:avLst/>
          </a:prstGeom>
        </p:spPr>
        <p:txBody>
          <a:bodyPr/>
          <a:lstStyle/>
          <a:p>
            <a:pPr marR="78466" algn="just">
              <a:lnSpc>
                <a:spcPts val="2158"/>
              </a:lnSpc>
              <a:spcBef>
                <a:spcPts val="588"/>
              </a:spcBef>
            </a:pPr>
            <a:endParaRPr lang="ja-JP" altLang="en-US" dirty="0"/>
          </a:p>
        </p:txBody>
      </p:sp>
      <p:sp>
        <p:nvSpPr>
          <p:cNvPr id="4" name="スライド番号プレースホルダー 3"/>
          <p:cNvSpPr>
            <a:spLocks noGrp="1"/>
          </p:cNvSpPr>
          <p:nvPr>
            <p:ph type="sldNum" sz="quarter" idx="10"/>
          </p:nvPr>
        </p:nvSpPr>
        <p:spPr>
          <a:xfrm>
            <a:off x="3765025" y="9286852"/>
            <a:ext cx="2880308" cy="488871"/>
          </a:xfrm>
          <a:prstGeom prst="rect">
            <a:avLst/>
          </a:prstGeom>
        </p:spPr>
        <p:txBody>
          <a:bodyPr/>
          <a:lstStyle/>
          <a:p>
            <a:fld id="{BA841F3B-5A04-41FB-8249-8E399CC488D9}" type="slidenum">
              <a:rPr kumimoji="1" lang="ja-JP" altLang="en-US" smtClean="0"/>
              <a:t>0</a:t>
            </a:fld>
            <a:endParaRPr kumimoji="1" lang="ja-JP" altLang="en-US"/>
          </a:p>
        </p:txBody>
      </p:sp>
    </p:spTree>
    <p:extLst>
      <p:ext uri="{BB962C8B-B14F-4D97-AF65-F5344CB8AC3E}">
        <p14:creationId xmlns:p14="http://schemas.microsoft.com/office/powerpoint/2010/main" val="5556030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96888" y="25400"/>
            <a:ext cx="3954462" cy="2738438"/>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9</a:t>
            </a:fld>
            <a:endParaRPr kumimoji="1" lang="ja-JP" altLang="en-US"/>
          </a:p>
        </p:txBody>
      </p:sp>
    </p:spTree>
    <p:extLst>
      <p:ext uri="{BB962C8B-B14F-4D97-AF65-F5344CB8AC3E}">
        <p14:creationId xmlns:p14="http://schemas.microsoft.com/office/powerpoint/2010/main" val="5014417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96888" y="25400"/>
            <a:ext cx="3954462" cy="2738438"/>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10</a:t>
            </a:fld>
            <a:endParaRPr kumimoji="1" lang="ja-JP" altLang="en-US"/>
          </a:p>
        </p:txBody>
      </p:sp>
    </p:spTree>
    <p:extLst>
      <p:ext uri="{BB962C8B-B14F-4D97-AF65-F5344CB8AC3E}">
        <p14:creationId xmlns:p14="http://schemas.microsoft.com/office/powerpoint/2010/main" val="20803322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96888" y="25400"/>
            <a:ext cx="3954462" cy="2738438"/>
          </a:xfrm>
        </p:spPr>
      </p:sp>
      <p:sp>
        <p:nvSpPr>
          <p:cNvPr id="3" name="ノート プレースホルダー 2"/>
          <p:cNvSpPr>
            <a:spLocks noGrp="1"/>
          </p:cNvSpPr>
          <p:nvPr>
            <p:ph type="body" idx="1"/>
          </p:nvPr>
        </p:nvSpPr>
        <p:spPr/>
        <p:txBody>
          <a:bodyPr/>
          <a:lstStyle/>
          <a:p>
            <a:pPr marL="258032" marR="76952" indent="-258032" algn="just">
              <a:lnSpc>
                <a:spcPts val="2116"/>
              </a:lnSpc>
            </a:pPr>
            <a:endParaRPr lang="en-US" altLang="ja-JP"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11</a:t>
            </a:fld>
            <a:endParaRPr kumimoji="1" lang="ja-JP" altLang="en-US"/>
          </a:p>
        </p:txBody>
      </p:sp>
    </p:spTree>
    <p:extLst>
      <p:ext uri="{BB962C8B-B14F-4D97-AF65-F5344CB8AC3E}">
        <p14:creationId xmlns:p14="http://schemas.microsoft.com/office/powerpoint/2010/main" val="30673194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96888" y="25400"/>
            <a:ext cx="3954462" cy="2738438"/>
          </a:xfrm>
        </p:spPr>
      </p:sp>
      <p:sp>
        <p:nvSpPr>
          <p:cNvPr id="3" name="ノート プレースホルダー 2"/>
          <p:cNvSpPr>
            <a:spLocks noGrp="1"/>
          </p:cNvSpPr>
          <p:nvPr>
            <p:ph type="body" idx="1"/>
          </p:nvPr>
        </p:nvSpPr>
        <p:spPr/>
        <p:txBody>
          <a:bodyPr/>
          <a:lstStyle/>
          <a:p>
            <a:pPr marL="258032" marR="76952" indent="-258032" algn="just">
              <a:lnSpc>
                <a:spcPts val="2116"/>
              </a:lnSpc>
            </a:pPr>
            <a:endParaRPr lang="en-US" altLang="ja-JP"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12</a:t>
            </a:fld>
            <a:endParaRPr kumimoji="1" lang="ja-JP" altLang="en-US"/>
          </a:p>
        </p:txBody>
      </p:sp>
    </p:spTree>
    <p:extLst>
      <p:ext uri="{BB962C8B-B14F-4D97-AF65-F5344CB8AC3E}">
        <p14:creationId xmlns:p14="http://schemas.microsoft.com/office/powerpoint/2010/main" val="7804764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96888" y="25400"/>
            <a:ext cx="3954462" cy="2738438"/>
          </a:xfrm>
        </p:spPr>
      </p:sp>
      <p:sp>
        <p:nvSpPr>
          <p:cNvPr id="3" name="ノート プレースホルダー 2"/>
          <p:cNvSpPr>
            <a:spLocks noGrp="1"/>
          </p:cNvSpPr>
          <p:nvPr>
            <p:ph type="body" idx="1"/>
          </p:nvPr>
        </p:nvSpPr>
        <p:spPr/>
        <p:txBody>
          <a:bodyPr/>
          <a:lstStyle/>
          <a:p>
            <a:pPr marL="258032" marR="76952" indent="-258032" algn="just">
              <a:lnSpc>
                <a:spcPts val="2116"/>
              </a:lnSpc>
            </a:pPr>
            <a:endParaRPr lang="ja-JP" altLang="en-US"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13</a:t>
            </a:fld>
            <a:endParaRPr kumimoji="1" lang="ja-JP" altLang="en-US"/>
          </a:p>
        </p:txBody>
      </p:sp>
    </p:spTree>
    <p:extLst>
      <p:ext uri="{BB962C8B-B14F-4D97-AF65-F5344CB8AC3E}">
        <p14:creationId xmlns:p14="http://schemas.microsoft.com/office/powerpoint/2010/main" val="16160745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96888" y="25400"/>
            <a:ext cx="3954462" cy="2738438"/>
          </a:xfrm>
        </p:spPr>
      </p:sp>
      <p:sp>
        <p:nvSpPr>
          <p:cNvPr id="3" name="ノート プレースホルダー 2"/>
          <p:cNvSpPr>
            <a:spLocks noGrp="1"/>
          </p:cNvSpPr>
          <p:nvPr>
            <p:ph type="body" idx="1"/>
          </p:nvPr>
        </p:nvSpPr>
        <p:spPr/>
        <p:txBody>
          <a:bodyPr/>
          <a:lstStyle/>
          <a:p>
            <a:pPr marL="258032" marR="76952" indent="-258032" algn="just">
              <a:lnSpc>
                <a:spcPts val="2116"/>
              </a:lnSpc>
            </a:pPr>
            <a:endParaRPr lang="ja-JP" altLang="en-US"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14</a:t>
            </a:fld>
            <a:endParaRPr kumimoji="1" lang="ja-JP" altLang="en-US"/>
          </a:p>
        </p:txBody>
      </p:sp>
    </p:spTree>
    <p:extLst>
      <p:ext uri="{BB962C8B-B14F-4D97-AF65-F5344CB8AC3E}">
        <p14:creationId xmlns:p14="http://schemas.microsoft.com/office/powerpoint/2010/main" val="30350946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96888" y="25400"/>
            <a:ext cx="3954462" cy="2738438"/>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15</a:t>
            </a:fld>
            <a:endParaRPr kumimoji="1" lang="ja-JP" altLang="en-US"/>
          </a:p>
        </p:txBody>
      </p:sp>
    </p:spTree>
    <p:extLst>
      <p:ext uri="{BB962C8B-B14F-4D97-AF65-F5344CB8AC3E}">
        <p14:creationId xmlns:p14="http://schemas.microsoft.com/office/powerpoint/2010/main" val="30516595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96888" y="25400"/>
            <a:ext cx="3954462" cy="2738438"/>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16</a:t>
            </a:fld>
            <a:endParaRPr kumimoji="1" lang="ja-JP" altLang="en-US"/>
          </a:p>
        </p:txBody>
      </p:sp>
    </p:spTree>
    <p:extLst>
      <p:ext uri="{BB962C8B-B14F-4D97-AF65-F5344CB8AC3E}">
        <p14:creationId xmlns:p14="http://schemas.microsoft.com/office/powerpoint/2010/main" val="23328940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36675" y="638175"/>
            <a:ext cx="4113213" cy="2847975"/>
          </a:xfrm>
          <a:prstGeom prst="rect">
            <a:avLst/>
          </a:prstGeom>
        </p:spPr>
      </p:sp>
      <p:sp>
        <p:nvSpPr>
          <p:cNvPr id="3" name="ノート プレースホルダー 2"/>
          <p:cNvSpPr>
            <a:spLocks noGrp="1"/>
          </p:cNvSpPr>
          <p:nvPr>
            <p:ph type="body" idx="1"/>
          </p:nvPr>
        </p:nvSpPr>
        <p:spPr>
          <a:xfrm>
            <a:off x="664687" y="3854433"/>
            <a:ext cx="5317490" cy="5189676"/>
          </a:xfrm>
          <a:prstGeom prst="rect">
            <a:avLst/>
          </a:prstGeom>
        </p:spPr>
        <p:txBody>
          <a:bodyPr/>
          <a:lstStyle/>
          <a:p>
            <a:endParaRPr lang="en-US" altLang="ja-JP" dirty="0"/>
          </a:p>
        </p:txBody>
      </p:sp>
      <p:sp>
        <p:nvSpPr>
          <p:cNvPr id="4" name="スライド番号プレースホルダー 3"/>
          <p:cNvSpPr>
            <a:spLocks noGrp="1"/>
          </p:cNvSpPr>
          <p:nvPr>
            <p:ph type="sldNum" sz="quarter" idx="10"/>
          </p:nvPr>
        </p:nvSpPr>
        <p:spPr>
          <a:xfrm>
            <a:off x="3765025" y="9286852"/>
            <a:ext cx="2880308" cy="488871"/>
          </a:xfrm>
          <a:prstGeom prst="rect">
            <a:avLst/>
          </a:prstGeom>
        </p:spPr>
        <p:txBody>
          <a:bodyPr/>
          <a:lstStyle/>
          <a:p>
            <a:fld id="{BA841F3B-5A04-41FB-8249-8E399CC488D9}" type="slidenum">
              <a:rPr kumimoji="1" lang="ja-JP" altLang="en-US" smtClean="0"/>
              <a:t>17</a:t>
            </a:fld>
            <a:endParaRPr kumimoji="1" lang="ja-JP" altLang="en-US"/>
          </a:p>
        </p:txBody>
      </p:sp>
    </p:spTree>
    <p:extLst>
      <p:ext uri="{BB962C8B-B14F-4D97-AF65-F5344CB8AC3E}">
        <p14:creationId xmlns:p14="http://schemas.microsoft.com/office/powerpoint/2010/main" val="18314645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96975" y="638175"/>
            <a:ext cx="4252913" cy="2946400"/>
          </a:xfrm>
          <a:prstGeom prst="rect">
            <a:avLst/>
          </a:prstGeom>
        </p:spPr>
      </p:sp>
      <p:sp>
        <p:nvSpPr>
          <p:cNvPr id="3" name="ノート プレースホルダー 2"/>
          <p:cNvSpPr>
            <a:spLocks noGrp="1"/>
          </p:cNvSpPr>
          <p:nvPr>
            <p:ph type="body" idx="1"/>
          </p:nvPr>
        </p:nvSpPr>
        <p:spPr>
          <a:xfrm>
            <a:off x="664687" y="3854433"/>
            <a:ext cx="5317490" cy="5189676"/>
          </a:xfrm>
          <a:prstGeom prst="rect">
            <a:avLst/>
          </a:prstGeom>
        </p:spPr>
        <p:txBody>
          <a:bodyPr/>
          <a:lstStyle/>
          <a:p>
            <a:endParaRPr lang="en-US" altLang="ja-JP" dirty="0"/>
          </a:p>
        </p:txBody>
      </p:sp>
      <p:sp>
        <p:nvSpPr>
          <p:cNvPr id="4" name="スライド番号プレースホルダー 3"/>
          <p:cNvSpPr>
            <a:spLocks noGrp="1"/>
          </p:cNvSpPr>
          <p:nvPr>
            <p:ph type="sldNum" sz="quarter" idx="10"/>
          </p:nvPr>
        </p:nvSpPr>
        <p:spPr>
          <a:xfrm>
            <a:off x="3765025" y="9286852"/>
            <a:ext cx="2880308" cy="488871"/>
          </a:xfrm>
          <a:prstGeom prst="rect">
            <a:avLst/>
          </a:prstGeom>
        </p:spPr>
        <p:txBody>
          <a:bodyPr/>
          <a:lstStyle/>
          <a:p>
            <a:fld id="{BA841F3B-5A04-41FB-8249-8E399CC488D9}" type="slidenum">
              <a:rPr kumimoji="1" lang="ja-JP" altLang="en-US" smtClean="0"/>
              <a:t>18</a:t>
            </a:fld>
            <a:endParaRPr kumimoji="1" lang="ja-JP" altLang="en-US"/>
          </a:p>
        </p:txBody>
      </p:sp>
    </p:spTree>
    <p:extLst>
      <p:ext uri="{BB962C8B-B14F-4D97-AF65-F5344CB8AC3E}">
        <p14:creationId xmlns:p14="http://schemas.microsoft.com/office/powerpoint/2010/main" val="38381726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96888" y="25400"/>
            <a:ext cx="3954462" cy="2738438"/>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1</a:t>
            </a:fld>
            <a:endParaRPr kumimoji="1" lang="ja-JP" altLang="en-US"/>
          </a:p>
        </p:txBody>
      </p:sp>
    </p:spTree>
    <p:extLst>
      <p:ext uri="{BB962C8B-B14F-4D97-AF65-F5344CB8AC3E}">
        <p14:creationId xmlns:p14="http://schemas.microsoft.com/office/powerpoint/2010/main" val="3483547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95388" y="284163"/>
            <a:ext cx="4252912" cy="2944812"/>
          </a:xfrm>
          <a:prstGeom prst="rect">
            <a:avLst/>
          </a:prstGeom>
        </p:spPr>
      </p:sp>
      <p:sp>
        <p:nvSpPr>
          <p:cNvPr id="3" name="ノート プレースホルダー 2"/>
          <p:cNvSpPr>
            <a:spLocks noGrp="1"/>
          </p:cNvSpPr>
          <p:nvPr>
            <p:ph type="body" idx="1"/>
          </p:nvPr>
        </p:nvSpPr>
        <p:spPr>
          <a:xfrm>
            <a:off x="664687" y="3401174"/>
            <a:ext cx="5317490" cy="6376239"/>
          </a:xfrm>
          <a:prstGeom prst="rect">
            <a:avLst/>
          </a:prstGeom>
        </p:spPr>
        <p:txBody>
          <a:bodyPr/>
          <a:lstStyle/>
          <a:p>
            <a:pPr marL="263110" marR="78466" indent="-263110" algn="just">
              <a:lnSpc>
                <a:spcPts val="2158"/>
              </a:lnSpc>
            </a:pPr>
            <a:endParaRPr lang="en-US" altLang="ja-JP" dirty="0"/>
          </a:p>
        </p:txBody>
      </p:sp>
      <p:sp>
        <p:nvSpPr>
          <p:cNvPr id="4" name="スライド番号プレースホルダー 3"/>
          <p:cNvSpPr>
            <a:spLocks noGrp="1"/>
          </p:cNvSpPr>
          <p:nvPr>
            <p:ph type="sldNum" sz="quarter" idx="10"/>
          </p:nvPr>
        </p:nvSpPr>
        <p:spPr>
          <a:xfrm>
            <a:off x="3765025" y="9286852"/>
            <a:ext cx="2880308" cy="488871"/>
          </a:xfrm>
          <a:prstGeom prst="rect">
            <a:avLst/>
          </a:prstGeom>
        </p:spPr>
        <p:txBody>
          <a:bodyPr/>
          <a:lstStyle/>
          <a:p>
            <a:fld id="{BA841F3B-5A04-41FB-8249-8E399CC488D9}" type="slidenum">
              <a:rPr kumimoji="1" lang="ja-JP" altLang="en-US" smtClean="0"/>
              <a:t>19</a:t>
            </a:fld>
            <a:endParaRPr kumimoji="1" lang="ja-JP" altLang="en-US"/>
          </a:p>
        </p:txBody>
      </p:sp>
    </p:spTree>
    <p:extLst>
      <p:ext uri="{BB962C8B-B14F-4D97-AF65-F5344CB8AC3E}">
        <p14:creationId xmlns:p14="http://schemas.microsoft.com/office/powerpoint/2010/main" val="7567675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96975" y="638175"/>
            <a:ext cx="4252913" cy="2946400"/>
          </a:xfrm>
          <a:prstGeom prst="rect">
            <a:avLst/>
          </a:prstGeom>
        </p:spPr>
      </p:sp>
      <p:sp>
        <p:nvSpPr>
          <p:cNvPr id="3" name="ノート プレースホルダー 2"/>
          <p:cNvSpPr>
            <a:spLocks noGrp="1"/>
          </p:cNvSpPr>
          <p:nvPr>
            <p:ph type="body" idx="1"/>
          </p:nvPr>
        </p:nvSpPr>
        <p:spPr>
          <a:xfrm>
            <a:off x="664687" y="3854433"/>
            <a:ext cx="5317490" cy="5189676"/>
          </a:xfrm>
          <a:prstGeom prst="rect">
            <a:avLst/>
          </a:prstGeom>
        </p:spPr>
        <p:txBody>
          <a:bodyPr/>
          <a:lstStyle/>
          <a:p>
            <a:pPr defTabSz="896129">
              <a:defRPr/>
            </a:pPr>
            <a:endParaRPr lang="ja-JP" altLang="en-US" dirty="0"/>
          </a:p>
        </p:txBody>
      </p:sp>
      <p:sp>
        <p:nvSpPr>
          <p:cNvPr id="4" name="スライド番号プレースホルダー 3"/>
          <p:cNvSpPr>
            <a:spLocks noGrp="1"/>
          </p:cNvSpPr>
          <p:nvPr>
            <p:ph type="sldNum" sz="quarter" idx="10"/>
          </p:nvPr>
        </p:nvSpPr>
        <p:spPr>
          <a:xfrm>
            <a:off x="3765025" y="9286852"/>
            <a:ext cx="2880308" cy="488871"/>
          </a:xfrm>
          <a:prstGeom prst="rect">
            <a:avLst/>
          </a:prstGeom>
        </p:spPr>
        <p:txBody>
          <a:bodyPr/>
          <a:lstStyle/>
          <a:p>
            <a:pPr defTabSz="896129">
              <a:defRPr/>
            </a:pPr>
            <a:fld id="{A0C3B56F-56AB-411F-8724-511B22958D15}" type="slidenum">
              <a:rPr lang="ja-JP" altLang="en-US">
                <a:solidFill>
                  <a:prstClr val="black"/>
                </a:solidFill>
                <a:latin typeface="Calibri"/>
                <a:ea typeface="ＭＳ Ｐゴシック" panose="020B0600070205080204" pitchFamily="50" charset="-128"/>
              </a:rPr>
              <a:pPr defTabSz="896129">
                <a:defRPr/>
              </a:pPr>
              <a:t>20</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40344051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14438" y="568325"/>
            <a:ext cx="4214812" cy="2919413"/>
          </a:xfrm>
          <a:prstGeom prst="rect">
            <a:avLst/>
          </a:prstGeom>
        </p:spPr>
      </p:sp>
      <p:sp>
        <p:nvSpPr>
          <p:cNvPr id="3" name="ノート プレースホルダー 2"/>
          <p:cNvSpPr>
            <a:spLocks noGrp="1"/>
          </p:cNvSpPr>
          <p:nvPr>
            <p:ph type="body" idx="1"/>
          </p:nvPr>
        </p:nvSpPr>
        <p:spPr>
          <a:xfrm>
            <a:off x="664687" y="3854433"/>
            <a:ext cx="5317490" cy="5189676"/>
          </a:xfrm>
          <a:prstGeom prst="rect">
            <a:avLst/>
          </a:prstGeom>
        </p:spPr>
        <p:txBody>
          <a:bodyPr/>
          <a:lstStyle/>
          <a:p>
            <a:endParaRPr lang="en-US" altLang="ja-JP" dirty="0"/>
          </a:p>
        </p:txBody>
      </p:sp>
      <p:sp>
        <p:nvSpPr>
          <p:cNvPr id="4" name="スライド番号プレースホルダー 3"/>
          <p:cNvSpPr>
            <a:spLocks noGrp="1"/>
          </p:cNvSpPr>
          <p:nvPr>
            <p:ph type="sldNum" sz="quarter" idx="10"/>
          </p:nvPr>
        </p:nvSpPr>
        <p:spPr>
          <a:xfrm>
            <a:off x="3765025" y="9286852"/>
            <a:ext cx="2880308" cy="488871"/>
          </a:xfrm>
          <a:prstGeom prst="rect">
            <a:avLst/>
          </a:prstGeom>
        </p:spPr>
        <p:txBody>
          <a:bodyPr/>
          <a:lstStyle/>
          <a:p>
            <a:fld id="{BA841F3B-5A04-41FB-8249-8E399CC488D9}" type="slidenum">
              <a:rPr kumimoji="1" lang="ja-JP" altLang="en-US" smtClean="0"/>
              <a:t>21</a:t>
            </a:fld>
            <a:endParaRPr kumimoji="1" lang="ja-JP" altLang="en-US"/>
          </a:p>
        </p:txBody>
      </p:sp>
    </p:spTree>
    <p:extLst>
      <p:ext uri="{BB962C8B-B14F-4D97-AF65-F5344CB8AC3E}">
        <p14:creationId xmlns:p14="http://schemas.microsoft.com/office/powerpoint/2010/main" val="4948017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9800" y="1222375"/>
            <a:ext cx="4767263" cy="3300413"/>
          </a:xfrm>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22</a:t>
            </a:fld>
            <a:endParaRPr kumimoji="1" lang="ja-JP" altLang="en-US"/>
          </a:p>
        </p:txBody>
      </p:sp>
    </p:spTree>
    <p:extLst>
      <p:ext uri="{BB962C8B-B14F-4D97-AF65-F5344CB8AC3E}">
        <p14:creationId xmlns:p14="http://schemas.microsoft.com/office/powerpoint/2010/main" val="4614666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08113" y="52388"/>
            <a:ext cx="4040187" cy="2797175"/>
          </a:xfrm>
          <a:prstGeom prst="rect">
            <a:avLst/>
          </a:prstGeom>
        </p:spPr>
      </p:sp>
      <p:sp>
        <p:nvSpPr>
          <p:cNvPr id="3" name="ノート プレースホルダー 2"/>
          <p:cNvSpPr>
            <a:spLocks noGrp="1"/>
          </p:cNvSpPr>
          <p:nvPr>
            <p:ph type="body" idx="1"/>
          </p:nvPr>
        </p:nvSpPr>
        <p:spPr>
          <a:xfrm>
            <a:off x="664687" y="3854433"/>
            <a:ext cx="5317490" cy="5189676"/>
          </a:xfrm>
          <a:prstGeom prst="rect">
            <a:avLst/>
          </a:prstGeom>
        </p:spPr>
        <p:txBody>
          <a:bodyPr/>
          <a:lstStyle/>
          <a:p>
            <a:endParaRPr lang="en-US" altLang="ja-JP" dirty="0"/>
          </a:p>
        </p:txBody>
      </p:sp>
      <p:sp>
        <p:nvSpPr>
          <p:cNvPr id="4" name="スライド番号プレースホルダー 3"/>
          <p:cNvSpPr>
            <a:spLocks noGrp="1"/>
          </p:cNvSpPr>
          <p:nvPr>
            <p:ph type="sldNum" sz="quarter" idx="10"/>
          </p:nvPr>
        </p:nvSpPr>
        <p:spPr>
          <a:xfrm>
            <a:off x="3765025" y="9286852"/>
            <a:ext cx="2880308" cy="488871"/>
          </a:xfrm>
          <a:prstGeom prst="rect">
            <a:avLst/>
          </a:prstGeom>
        </p:spPr>
        <p:txBody>
          <a:bodyPr/>
          <a:lstStyle/>
          <a:p>
            <a:fld id="{BA841F3B-5A04-41FB-8249-8E399CC488D9}" type="slidenum">
              <a:rPr kumimoji="1" lang="ja-JP" altLang="en-US" smtClean="0"/>
              <a:t>23</a:t>
            </a:fld>
            <a:endParaRPr kumimoji="1" lang="ja-JP" altLang="en-US"/>
          </a:p>
        </p:txBody>
      </p:sp>
    </p:spTree>
    <p:extLst>
      <p:ext uri="{BB962C8B-B14F-4D97-AF65-F5344CB8AC3E}">
        <p14:creationId xmlns:p14="http://schemas.microsoft.com/office/powerpoint/2010/main" val="37229926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39838" y="544513"/>
            <a:ext cx="4210050" cy="2914650"/>
          </a:xfrm>
          <a:prstGeom prst="rect">
            <a:avLst/>
          </a:prstGeom>
        </p:spPr>
      </p:sp>
      <p:sp>
        <p:nvSpPr>
          <p:cNvPr id="3" name="ノート プレースホルダー 2"/>
          <p:cNvSpPr>
            <a:spLocks noGrp="1"/>
          </p:cNvSpPr>
          <p:nvPr>
            <p:ph type="body" idx="1"/>
          </p:nvPr>
        </p:nvSpPr>
        <p:spPr>
          <a:xfrm>
            <a:off x="664687" y="3854433"/>
            <a:ext cx="5317490" cy="5189676"/>
          </a:xfrm>
          <a:prstGeom prst="rect">
            <a:avLst/>
          </a:prstGeom>
        </p:spPr>
        <p:txBody>
          <a:bodyPr/>
          <a:lstStyle/>
          <a:p>
            <a:pPr defTabSz="896752">
              <a:defRPr/>
            </a:pPr>
            <a:endParaRPr lang="en-US" altLang="ja-JP" dirty="0"/>
          </a:p>
        </p:txBody>
      </p:sp>
      <p:sp>
        <p:nvSpPr>
          <p:cNvPr id="4" name="スライド番号プレースホルダー 3"/>
          <p:cNvSpPr>
            <a:spLocks noGrp="1"/>
          </p:cNvSpPr>
          <p:nvPr>
            <p:ph type="sldNum" sz="quarter" idx="10"/>
          </p:nvPr>
        </p:nvSpPr>
        <p:spPr>
          <a:xfrm>
            <a:off x="3765025" y="9286852"/>
            <a:ext cx="2880308" cy="488871"/>
          </a:xfrm>
          <a:prstGeom prst="rect">
            <a:avLst/>
          </a:prstGeom>
        </p:spPr>
        <p:txBody>
          <a:bodyPr/>
          <a:lstStyle/>
          <a:p>
            <a:fld id="{BA841F3B-5A04-41FB-8249-8E399CC488D9}" type="slidenum">
              <a:rPr kumimoji="1" lang="ja-JP" altLang="en-US" smtClean="0"/>
              <a:t>24</a:t>
            </a:fld>
            <a:endParaRPr kumimoji="1" lang="ja-JP" altLang="en-US"/>
          </a:p>
        </p:txBody>
      </p:sp>
    </p:spTree>
    <p:extLst>
      <p:ext uri="{BB962C8B-B14F-4D97-AF65-F5344CB8AC3E}">
        <p14:creationId xmlns:p14="http://schemas.microsoft.com/office/powerpoint/2010/main" val="21320271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98563" y="496888"/>
            <a:ext cx="4278312" cy="2963862"/>
          </a:xfrm>
          <a:prstGeom prst="rect">
            <a:avLst/>
          </a:prstGeom>
        </p:spPr>
      </p:sp>
      <p:sp>
        <p:nvSpPr>
          <p:cNvPr id="3" name="ノート プレースホルダー 2"/>
          <p:cNvSpPr>
            <a:spLocks noGrp="1"/>
          </p:cNvSpPr>
          <p:nvPr>
            <p:ph type="body" idx="1"/>
          </p:nvPr>
        </p:nvSpPr>
        <p:spPr>
          <a:xfrm>
            <a:off x="664687" y="3854433"/>
            <a:ext cx="5317490" cy="5189676"/>
          </a:xfrm>
          <a:prstGeom prst="rect">
            <a:avLst/>
          </a:prstGeom>
        </p:spPr>
        <p:txBody>
          <a:bodyPr/>
          <a:lstStyle/>
          <a:p>
            <a:endParaRPr lang="en-US" altLang="ja-JP" dirty="0"/>
          </a:p>
        </p:txBody>
      </p:sp>
      <p:sp>
        <p:nvSpPr>
          <p:cNvPr id="4" name="スライド番号プレースホルダー 3"/>
          <p:cNvSpPr>
            <a:spLocks noGrp="1"/>
          </p:cNvSpPr>
          <p:nvPr>
            <p:ph type="sldNum" sz="quarter" idx="10"/>
          </p:nvPr>
        </p:nvSpPr>
        <p:spPr>
          <a:xfrm>
            <a:off x="3765025" y="9286852"/>
            <a:ext cx="2880308" cy="488871"/>
          </a:xfrm>
          <a:prstGeom prst="rect">
            <a:avLst/>
          </a:prstGeom>
        </p:spPr>
        <p:txBody>
          <a:bodyPr/>
          <a:lstStyle/>
          <a:p>
            <a:fld id="{BA841F3B-5A04-41FB-8249-8E399CC488D9}" type="slidenum">
              <a:rPr kumimoji="1" lang="ja-JP" altLang="en-US" smtClean="0"/>
              <a:t>25</a:t>
            </a:fld>
            <a:endParaRPr kumimoji="1" lang="ja-JP" altLang="en-US"/>
          </a:p>
        </p:txBody>
      </p:sp>
    </p:spTree>
    <p:extLst>
      <p:ext uri="{BB962C8B-B14F-4D97-AF65-F5344CB8AC3E}">
        <p14:creationId xmlns:p14="http://schemas.microsoft.com/office/powerpoint/2010/main" val="28642746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96888" y="25400"/>
            <a:ext cx="3954462" cy="2738438"/>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26</a:t>
            </a:fld>
            <a:endParaRPr kumimoji="1" lang="ja-JP" altLang="en-US"/>
          </a:p>
        </p:txBody>
      </p:sp>
    </p:spTree>
    <p:extLst>
      <p:ext uri="{BB962C8B-B14F-4D97-AF65-F5344CB8AC3E}">
        <p14:creationId xmlns:p14="http://schemas.microsoft.com/office/powerpoint/2010/main" val="4032986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44550" y="284163"/>
            <a:ext cx="4535488" cy="3140075"/>
          </a:xfrm>
          <a:prstGeom prst="rect">
            <a:avLst/>
          </a:prstGeom>
        </p:spPr>
      </p:sp>
      <p:sp>
        <p:nvSpPr>
          <p:cNvPr id="3" name="ノート プレースホルダー 2"/>
          <p:cNvSpPr>
            <a:spLocks noGrp="1"/>
          </p:cNvSpPr>
          <p:nvPr>
            <p:ph type="body" idx="1"/>
          </p:nvPr>
        </p:nvSpPr>
        <p:spPr>
          <a:xfrm>
            <a:off x="664687" y="3854433"/>
            <a:ext cx="5317490" cy="5189676"/>
          </a:xfrm>
          <a:prstGeom prst="rect">
            <a:avLst/>
          </a:prstGeom>
        </p:spPr>
        <p:txBody>
          <a:bodyPr/>
          <a:lstStyle/>
          <a:p>
            <a:pPr defTabSz="896752">
              <a:defRPr/>
            </a:pPr>
            <a:endParaRPr lang="en-US" altLang="ja-JP" dirty="0"/>
          </a:p>
        </p:txBody>
      </p:sp>
      <p:sp>
        <p:nvSpPr>
          <p:cNvPr id="4" name="スライド番号プレースホルダー 3"/>
          <p:cNvSpPr>
            <a:spLocks noGrp="1"/>
          </p:cNvSpPr>
          <p:nvPr>
            <p:ph type="sldNum" sz="quarter" idx="10"/>
          </p:nvPr>
        </p:nvSpPr>
        <p:spPr>
          <a:xfrm>
            <a:off x="3765025" y="9286852"/>
            <a:ext cx="2880308" cy="488871"/>
          </a:xfrm>
          <a:prstGeom prst="rect">
            <a:avLst/>
          </a:prstGeom>
        </p:spPr>
        <p:txBody>
          <a:bodyPr/>
          <a:lstStyle/>
          <a:p>
            <a:fld id="{BA841F3B-5A04-41FB-8249-8E399CC488D9}" type="slidenum">
              <a:rPr kumimoji="1" lang="ja-JP" altLang="en-US" smtClean="0"/>
              <a:t>27</a:t>
            </a:fld>
            <a:endParaRPr kumimoji="1" lang="ja-JP" altLang="en-US"/>
          </a:p>
        </p:txBody>
      </p:sp>
    </p:spTree>
    <p:extLst>
      <p:ext uri="{BB962C8B-B14F-4D97-AF65-F5344CB8AC3E}">
        <p14:creationId xmlns:p14="http://schemas.microsoft.com/office/powerpoint/2010/main" val="35373212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0463" y="557213"/>
            <a:ext cx="4322762" cy="2994025"/>
          </a:xfrm>
          <a:prstGeom prst="rect">
            <a:avLst/>
          </a:prstGeom>
        </p:spPr>
      </p:sp>
      <p:sp>
        <p:nvSpPr>
          <p:cNvPr id="3" name="ノート プレースホルダー 2"/>
          <p:cNvSpPr>
            <a:spLocks noGrp="1"/>
          </p:cNvSpPr>
          <p:nvPr>
            <p:ph type="body" idx="1"/>
          </p:nvPr>
        </p:nvSpPr>
        <p:spPr>
          <a:xfrm>
            <a:off x="664687" y="3854433"/>
            <a:ext cx="5317490" cy="5189676"/>
          </a:xfrm>
          <a:prstGeom prst="rect">
            <a:avLst/>
          </a:prstGeom>
        </p:spPr>
        <p:txBody>
          <a:bodyPr/>
          <a:lstStyle/>
          <a:p>
            <a:pPr defTabSz="896129">
              <a:defRPr/>
            </a:pPr>
            <a:endParaRPr lang="en-US" altLang="ja-JP" dirty="0"/>
          </a:p>
        </p:txBody>
      </p:sp>
      <p:sp>
        <p:nvSpPr>
          <p:cNvPr id="4" name="スライド番号プレースホルダー 3"/>
          <p:cNvSpPr>
            <a:spLocks noGrp="1"/>
          </p:cNvSpPr>
          <p:nvPr>
            <p:ph type="sldNum" sz="quarter" idx="10"/>
          </p:nvPr>
        </p:nvSpPr>
        <p:spPr>
          <a:xfrm>
            <a:off x="3765025" y="9286852"/>
            <a:ext cx="2880308" cy="488871"/>
          </a:xfrm>
          <a:prstGeom prst="rect">
            <a:avLst/>
          </a:prstGeom>
        </p:spPr>
        <p:txBody>
          <a:bodyPr/>
          <a:lstStyle/>
          <a:p>
            <a:fld id="{042759A7-759A-422E-9313-C880E8E0C33D}" type="slidenum">
              <a:rPr kumimoji="1" lang="ja-JP" altLang="en-US" smtClean="0"/>
              <a:t>28</a:t>
            </a:fld>
            <a:endParaRPr kumimoji="1" lang="ja-JP" altLang="en-US"/>
          </a:p>
        </p:txBody>
      </p:sp>
    </p:spTree>
    <p:extLst>
      <p:ext uri="{BB962C8B-B14F-4D97-AF65-F5344CB8AC3E}">
        <p14:creationId xmlns:p14="http://schemas.microsoft.com/office/powerpoint/2010/main" val="19264674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96888" y="25400"/>
            <a:ext cx="3954462" cy="2738438"/>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2</a:t>
            </a:fld>
            <a:endParaRPr kumimoji="1" lang="ja-JP" altLang="en-US"/>
          </a:p>
        </p:txBody>
      </p:sp>
    </p:spTree>
    <p:extLst>
      <p:ext uri="{BB962C8B-B14F-4D97-AF65-F5344CB8AC3E}">
        <p14:creationId xmlns:p14="http://schemas.microsoft.com/office/powerpoint/2010/main" val="17898560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8050" y="496888"/>
            <a:ext cx="4498975" cy="3114675"/>
          </a:xfrm>
          <a:prstGeom prst="rect">
            <a:avLst/>
          </a:prstGeom>
        </p:spPr>
      </p:sp>
      <p:sp>
        <p:nvSpPr>
          <p:cNvPr id="3" name="ノート プレースホルダー 2"/>
          <p:cNvSpPr>
            <a:spLocks noGrp="1"/>
          </p:cNvSpPr>
          <p:nvPr>
            <p:ph type="body" idx="1"/>
          </p:nvPr>
        </p:nvSpPr>
        <p:spPr>
          <a:xfrm>
            <a:off x="664687" y="3854433"/>
            <a:ext cx="5317490" cy="5189676"/>
          </a:xfrm>
          <a:prstGeom prst="rect">
            <a:avLst/>
          </a:prstGeom>
        </p:spPr>
        <p:txBody>
          <a:bodyPr/>
          <a:lstStyle/>
          <a:p>
            <a:pPr defTabSz="896752">
              <a:defRPr/>
            </a:pPr>
            <a:endParaRPr lang="en-US" altLang="ja-JP" dirty="0"/>
          </a:p>
        </p:txBody>
      </p:sp>
      <p:sp>
        <p:nvSpPr>
          <p:cNvPr id="4" name="スライド番号プレースホルダー 3"/>
          <p:cNvSpPr>
            <a:spLocks noGrp="1"/>
          </p:cNvSpPr>
          <p:nvPr>
            <p:ph type="sldNum" sz="quarter" idx="10"/>
          </p:nvPr>
        </p:nvSpPr>
        <p:spPr>
          <a:xfrm>
            <a:off x="3765025" y="9286852"/>
            <a:ext cx="2880308" cy="488871"/>
          </a:xfrm>
          <a:prstGeom prst="rect">
            <a:avLst/>
          </a:prstGeom>
        </p:spPr>
        <p:txBody>
          <a:bodyPr/>
          <a:lstStyle/>
          <a:p>
            <a:fld id="{BA841F3B-5A04-41FB-8249-8E399CC488D9}" type="slidenum">
              <a:rPr kumimoji="1" lang="ja-JP" altLang="en-US" smtClean="0"/>
              <a:t>29</a:t>
            </a:fld>
            <a:endParaRPr kumimoji="1" lang="ja-JP" altLang="en-US"/>
          </a:p>
        </p:txBody>
      </p:sp>
    </p:spTree>
    <p:extLst>
      <p:ext uri="{BB962C8B-B14F-4D97-AF65-F5344CB8AC3E}">
        <p14:creationId xmlns:p14="http://schemas.microsoft.com/office/powerpoint/2010/main" val="36799562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96888" y="25400"/>
            <a:ext cx="3954462" cy="2738438"/>
          </a:xfrm>
        </p:spPr>
      </p:sp>
      <p:sp>
        <p:nvSpPr>
          <p:cNvPr id="3" name="ノート プレースホルダー 2"/>
          <p:cNvSpPr>
            <a:spLocks noGrp="1"/>
          </p:cNvSpPr>
          <p:nvPr>
            <p:ph type="body" idx="1"/>
          </p:nvPr>
        </p:nvSpPr>
        <p:spPr/>
        <p:txBody>
          <a:bodyPr/>
          <a:lstStyle/>
          <a:p>
            <a:pPr defTabSz="896129">
              <a:defRPr/>
            </a:pPr>
            <a:endParaRPr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30</a:t>
            </a:fld>
            <a:endParaRPr kumimoji="1" lang="ja-JP" altLang="en-US"/>
          </a:p>
        </p:txBody>
      </p:sp>
    </p:spTree>
    <p:extLst>
      <p:ext uri="{BB962C8B-B14F-4D97-AF65-F5344CB8AC3E}">
        <p14:creationId xmlns:p14="http://schemas.microsoft.com/office/powerpoint/2010/main" val="35604059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355600"/>
            <a:ext cx="4684713" cy="3244850"/>
          </a:xfrm>
          <a:prstGeom prst="rect">
            <a:avLst/>
          </a:prstGeom>
        </p:spPr>
      </p:sp>
      <p:sp>
        <p:nvSpPr>
          <p:cNvPr id="3" name="ノート プレースホルダー 2"/>
          <p:cNvSpPr>
            <a:spLocks noGrp="1"/>
          </p:cNvSpPr>
          <p:nvPr>
            <p:ph type="body" idx="1"/>
          </p:nvPr>
        </p:nvSpPr>
        <p:spPr>
          <a:xfrm>
            <a:off x="664687" y="3854433"/>
            <a:ext cx="5317490" cy="5189676"/>
          </a:xfrm>
          <a:prstGeom prst="rect">
            <a:avLst/>
          </a:prstGeom>
        </p:spPr>
        <p:txBody>
          <a:bodyPr/>
          <a:lstStyle/>
          <a:p>
            <a:pPr marR="78466" algn="just">
              <a:lnSpc>
                <a:spcPts val="2158"/>
              </a:lnSpc>
              <a:spcBef>
                <a:spcPts val="588"/>
              </a:spcBef>
            </a:pPr>
            <a:endParaRPr lang="ja-JP" altLang="en-US" dirty="0"/>
          </a:p>
        </p:txBody>
      </p:sp>
    </p:spTree>
    <p:extLst>
      <p:ext uri="{BB962C8B-B14F-4D97-AF65-F5344CB8AC3E}">
        <p14:creationId xmlns:p14="http://schemas.microsoft.com/office/powerpoint/2010/main" val="30304377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46138" y="214313"/>
            <a:ext cx="4583112" cy="3173412"/>
          </a:xfrm>
          <a:prstGeom prst="rect">
            <a:avLst/>
          </a:prstGeom>
        </p:spPr>
      </p:sp>
      <p:sp>
        <p:nvSpPr>
          <p:cNvPr id="3" name="ノート プレースホルダー 2"/>
          <p:cNvSpPr>
            <a:spLocks noGrp="1"/>
          </p:cNvSpPr>
          <p:nvPr>
            <p:ph type="body" idx="1"/>
          </p:nvPr>
        </p:nvSpPr>
        <p:spPr>
          <a:xfrm>
            <a:off x="664687" y="3854433"/>
            <a:ext cx="5317490" cy="5189676"/>
          </a:xfrm>
          <a:prstGeom prst="rect">
            <a:avLst/>
          </a:prstGeom>
        </p:spPr>
        <p:txBody>
          <a:bodyPr/>
          <a:lstStyle/>
          <a:p>
            <a:pPr marL="263110" marR="78466" indent="-263110" algn="just" defTabSz="896752">
              <a:lnSpc>
                <a:spcPts val="2158"/>
              </a:lnSpc>
              <a:spcBef>
                <a:spcPts val="588"/>
              </a:spcBef>
              <a:defRPr/>
            </a:pPr>
            <a:endParaRPr lang="en-US" altLang="ja-JP" dirty="0"/>
          </a:p>
        </p:txBody>
      </p:sp>
    </p:spTree>
    <p:extLst>
      <p:ext uri="{BB962C8B-B14F-4D97-AF65-F5344CB8AC3E}">
        <p14:creationId xmlns:p14="http://schemas.microsoft.com/office/powerpoint/2010/main" val="11525981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5988" y="355600"/>
            <a:ext cx="4446587" cy="3079750"/>
          </a:xfrm>
          <a:prstGeom prst="rect">
            <a:avLst/>
          </a:prstGeom>
        </p:spPr>
      </p:sp>
      <p:sp>
        <p:nvSpPr>
          <p:cNvPr id="3" name="ノート プレースホルダー 2"/>
          <p:cNvSpPr>
            <a:spLocks noGrp="1"/>
          </p:cNvSpPr>
          <p:nvPr>
            <p:ph type="body" idx="1"/>
          </p:nvPr>
        </p:nvSpPr>
        <p:spPr>
          <a:xfrm>
            <a:off x="664687" y="3854433"/>
            <a:ext cx="5317490" cy="5189676"/>
          </a:xfrm>
          <a:prstGeom prst="rect">
            <a:avLst/>
          </a:prstGeom>
        </p:spPr>
        <p:txBody>
          <a:bodyPr/>
          <a:lstStyle/>
          <a:p>
            <a:endParaRPr lang="en-US" altLang="ja-JP" dirty="0"/>
          </a:p>
        </p:txBody>
      </p:sp>
      <p:sp>
        <p:nvSpPr>
          <p:cNvPr id="4" name="スライド番号プレースホルダー 3"/>
          <p:cNvSpPr>
            <a:spLocks noGrp="1"/>
          </p:cNvSpPr>
          <p:nvPr>
            <p:ph type="sldNum" sz="quarter" idx="10"/>
          </p:nvPr>
        </p:nvSpPr>
        <p:spPr>
          <a:xfrm>
            <a:off x="3765025" y="9286852"/>
            <a:ext cx="2880308" cy="488871"/>
          </a:xfrm>
          <a:prstGeom prst="rect">
            <a:avLst/>
          </a:prstGeom>
        </p:spPr>
        <p:txBody>
          <a:bodyPr/>
          <a:lstStyle/>
          <a:p>
            <a:fld id="{BA841F3B-5A04-41FB-8249-8E399CC488D9}" type="slidenum">
              <a:rPr kumimoji="1" lang="ja-JP" altLang="en-US" smtClean="0"/>
              <a:t>33</a:t>
            </a:fld>
            <a:endParaRPr kumimoji="1" lang="ja-JP" altLang="en-US"/>
          </a:p>
        </p:txBody>
      </p:sp>
    </p:spTree>
    <p:extLst>
      <p:ext uri="{BB962C8B-B14F-4D97-AF65-F5344CB8AC3E}">
        <p14:creationId xmlns:p14="http://schemas.microsoft.com/office/powerpoint/2010/main" val="27945796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3638" y="427038"/>
            <a:ext cx="4319587" cy="2990850"/>
          </a:xfrm>
          <a:prstGeom prst="rect">
            <a:avLst/>
          </a:prstGeom>
        </p:spPr>
      </p:sp>
      <p:sp>
        <p:nvSpPr>
          <p:cNvPr id="3" name="ノート プレースホルダー 2"/>
          <p:cNvSpPr>
            <a:spLocks noGrp="1"/>
          </p:cNvSpPr>
          <p:nvPr>
            <p:ph type="body" idx="1"/>
          </p:nvPr>
        </p:nvSpPr>
        <p:spPr>
          <a:xfrm>
            <a:off x="664687" y="3854433"/>
            <a:ext cx="5317490" cy="5189676"/>
          </a:xfrm>
          <a:prstGeom prst="rect">
            <a:avLst/>
          </a:prstGeom>
        </p:spPr>
        <p:txBody>
          <a:bodyPr/>
          <a:lstStyle/>
          <a:p>
            <a:pPr marR="78466" algn="just">
              <a:lnSpc>
                <a:spcPts val="2158"/>
              </a:lnSpc>
            </a:pPr>
            <a:endParaRPr lang="ja-JP" altLang="en-US" dirty="0"/>
          </a:p>
        </p:txBody>
      </p:sp>
      <p:sp>
        <p:nvSpPr>
          <p:cNvPr id="4" name="スライド番号プレースホルダー 3"/>
          <p:cNvSpPr>
            <a:spLocks noGrp="1"/>
          </p:cNvSpPr>
          <p:nvPr>
            <p:ph type="sldNum" sz="quarter" idx="10"/>
          </p:nvPr>
        </p:nvSpPr>
        <p:spPr>
          <a:xfrm>
            <a:off x="3765025" y="9286852"/>
            <a:ext cx="2880308" cy="488871"/>
          </a:xfrm>
          <a:prstGeom prst="rect">
            <a:avLst/>
          </a:prstGeom>
        </p:spPr>
        <p:txBody>
          <a:bodyPr/>
          <a:lstStyle/>
          <a:p>
            <a:fld id="{BA841F3B-5A04-41FB-8249-8E399CC488D9}" type="slidenum">
              <a:rPr kumimoji="1" lang="ja-JP" altLang="en-US" smtClean="0">
                <a:solidFill>
                  <a:prstClr val="black"/>
                </a:solidFill>
                <a:latin typeface="Calibri"/>
                <a:ea typeface="ＭＳ Ｐゴシック"/>
              </a:rPr>
              <a:pPr/>
              <a:t>34</a:t>
            </a:fld>
            <a:endParaRPr kumimoji="1" lang="ja-JP" altLang="en-US">
              <a:solidFill>
                <a:prstClr val="black"/>
              </a:solidFill>
              <a:latin typeface="Calibri"/>
              <a:ea typeface="ＭＳ Ｐゴシック"/>
            </a:endParaRPr>
          </a:p>
        </p:txBody>
      </p:sp>
    </p:spTree>
    <p:extLst>
      <p:ext uri="{BB962C8B-B14F-4D97-AF65-F5344CB8AC3E}">
        <p14:creationId xmlns:p14="http://schemas.microsoft.com/office/powerpoint/2010/main" val="37325736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46138" y="214313"/>
            <a:ext cx="4622800" cy="3201987"/>
          </a:xfrm>
          <a:prstGeom prst="rect">
            <a:avLst/>
          </a:prstGeom>
        </p:spPr>
      </p:sp>
      <p:sp>
        <p:nvSpPr>
          <p:cNvPr id="3" name="ノート プレースホルダー 2"/>
          <p:cNvSpPr>
            <a:spLocks noGrp="1"/>
          </p:cNvSpPr>
          <p:nvPr>
            <p:ph type="body" idx="1"/>
          </p:nvPr>
        </p:nvSpPr>
        <p:spPr>
          <a:xfrm>
            <a:off x="664687" y="3854433"/>
            <a:ext cx="5317490" cy="5189676"/>
          </a:xfrm>
          <a:prstGeom prst="rect">
            <a:avLst/>
          </a:prstGeom>
        </p:spPr>
        <p:txBody>
          <a:bodyPr/>
          <a:lstStyle/>
          <a:p>
            <a:endParaRPr lang="en-US" altLang="ja-JP" dirty="0"/>
          </a:p>
        </p:txBody>
      </p:sp>
      <p:sp>
        <p:nvSpPr>
          <p:cNvPr id="4" name="スライド番号プレースホルダー 3"/>
          <p:cNvSpPr>
            <a:spLocks noGrp="1"/>
          </p:cNvSpPr>
          <p:nvPr>
            <p:ph type="sldNum" sz="quarter" idx="10"/>
          </p:nvPr>
        </p:nvSpPr>
        <p:spPr>
          <a:xfrm>
            <a:off x="3765025" y="9286852"/>
            <a:ext cx="2880308" cy="488871"/>
          </a:xfrm>
          <a:prstGeom prst="rect">
            <a:avLst/>
          </a:prstGeom>
        </p:spPr>
        <p:txBody>
          <a:bodyPr/>
          <a:lstStyle/>
          <a:p>
            <a:fld id="{BA841F3B-5A04-41FB-8249-8E399CC488D9}" type="slidenum">
              <a:rPr kumimoji="1" lang="ja-JP" altLang="en-US" smtClean="0"/>
              <a:t>35</a:t>
            </a:fld>
            <a:endParaRPr kumimoji="1" lang="ja-JP" altLang="en-US"/>
          </a:p>
        </p:txBody>
      </p:sp>
    </p:spTree>
    <p:extLst>
      <p:ext uri="{BB962C8B-B14F-4D97-AF65-F5344CB8AC3E}">
        <p14:creationId xmlns:p14="http://schemas.microsoft.com/office/powerpoint/2010/main" val="14776897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96888" y="25400"/>
            <a:ext cx="3954462" cy="2738438"/>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3</a:t>
            </a:fld>
            <a:endParaRPr kumimoji="1" lang="ja-JP" altLang="en-US"/>
          </a:p>
        </p:txBody>
      </p:sp>
    </p:spTree>
    <p:extLst>
      <p:ext uri="{BB962C8B-B14F-4D97-AF65-F5344CB8AC3E}">
        <p14:creationId xmlns:p14="http://schemas.microsoft.com/office/powerpoint/2010/main" val="12262927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96888" y="25400"/>
            <a:ext cx="3954462" cy="2738438"/>
          </a:xfrm>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4</a:t>
            </a:fld>
            <a:endParaRPr kumimoji="1" lang="ja-JP" altLang="en-US"/>
          </a:p>
        </p:txBody>
      </p:sp>
    </p:spTree>
    <p:extLst>
      <p:ext uri="{BB962C8B-B14F-4D97-AF65-F5344CB8AC3E}">
        <p14:creationId xmlns:p14="http://schemas.microsoft.com/office/powerpoint/2010/main" val="10944654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96888" y="25400"/>
            <a:ext cx="3954462" cy="2738438"/>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5</a:t>
            </a:fld>
            <a:endParaRPr kumimoji="1" lang="ja-JP" altLang="en-US"/>
          </a:p>
        </p:txBody>
      </p:sp>
    </p:spTree>
    <p:extLst>
      <p:ext uri="{BB962C8B-B14F-4D97-AF65-F5344CB8AC3E}">
        <p14:creationId xmlns:p14="http://schemas.microsoft.com/office/powerpoint/2010/main" val="1671986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96888" y="25400"/>
            <a:ext cx="3954462" cy="2738438"/>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6</a:t>
            </a:fld>
            <a:endParaRPr kumimoji="1" lang="ja-JP" altLang="en-US"/>
          </a:p>
        </p:txBody>
      </p:sp>
    </p:spTree>
    <p:extLst>
      <p:ext uri="{BB962C8B-B14F-4D97-AF65-F5344CB8AC3E}">
        <p14:creationId xmlns:p14="http://schemas.microsoft.com/office/powerpoint/2010/main" val="29380286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96888" y="25400"/>
            <a:ext cx="3954462" cy="2738438"/>
          </a:xfrm>
        </p:spPr>
      </p:sp>
      <p:sp>
        <p:nvSpPr>
          <p:cNvPr id="3" name="ノート プレースホルダー 2"/>
          <p:cNvSpPr>
            <a:spLocks noGrp="1"/>
          </p:cNvSpPr>
          <p:nvPr>
            <p:ph type="body" idx="1"/>
          </p:nvPr>
        </p:nvSpPr>
        <p:spPr/>
        <p:txBody>
          <a:bodyPr/>
          <a:lstStyle/>
          <a:p>
            <a:pPr marL="258032" indent="-258032" fontAlgn="base"/>
            <a:endParaRPr lang="en-US" altLang="ja-JP"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7</a:t>
            </a:fld>
            <a:endParaRPr kumimoji="1" lang="ja-JP" altLang="en-US"/>
          </a:p>
        </p:txBody>
      </p:sp>
    </p:spTree>
    <p:extLst>
      <p:ext uri="{BB962C8B-B14F-4D97-AF65-F5344CB8AC3E}">
        <p14:creationId xmlns:p14="http://schemas.microsoft.com/office/powerpoint/2010/main" val="37044306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96888" y="25400"/>
            <a:ext cx="3954462" cy="2738438"/>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8</a:t>
            </a:fld>
            <a:endParaRPr kumimoji="1" lang="ja-JP" altLang="en-US"/>
          </a:p>
        </p:txBody>
      </p:sp>
    </p:spTree>
    <p:extLst>
      <p:ext uri="{BB962C8B-B14F-4D97-AF65-F5344CB8AC3E}">
        <p14:creationId xmlns:p14="http://schemas.microsoft.com/office/powerpoint/2010/main" val="6637561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576"/>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165" indent="0" algn="ctr">
              <a:buNone/>
              <a:defRPr>
                <a:solidFill>
                  <a:schemeClr val="tx1">
                    <a:tint val="75000"/>
                  </a:schemeClr>
                </a:solidFill>
              </a:defRPr>
            </a:lvl5pPr>
            <a:lvl6pPr marL="2285365" indent="0" algn="ctr">
              <a:buNone/>
              <a:defRPr>
                <a:solidFill>
                  <a:schemeClr val="tx1">
                    <a:tint val="75000"/>
                  </a:schemeClr>
                </a:solidFill>
              </a:defRPr>
            </a:lvl6pPr>
            <a:lvl7pPr marL="2742565" indent="0" algn="ctr">
              <a:buNone/>
              <a:defRPr>
                <a:solidFill>
                  <a:schemeClr val="tx1">
                    <a:tint val="75000"/>
                  </a:schemeClr>
                </a:solidFill>
              </a:defRPr>
            </a:lvl7pPr>
            <a:lvl8pPr marL="3199765" indent="0" algn="ctr">
              <a:buNone/>
              <a:defRPr>
                <a:solidFill>
                  <a:schemeClr val="tx1">
                    <a:tint val="75000"/>
                  </a:schemeClr>
                </a:solidFill>
              </a:defRPr>
            </a:lvl8pPr>
            <a:lvl9pPr marL="3656965"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19C4A350-C850-4F14-A7E6-02675EFB710D}" type="datetime1">
              <a:rPr lang="ja-JP" altLang="en-US" smtClean="0">
                <a:solidFill>
                  <a:prstClr val="black">
                    <a:tint val="75000"/>
                  </a:prstClr>
                </a:solidFill>
              </a:rPr>
              <a:t>2022/11/7</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t>‹#›</a:t>
            </a:fld>
            <a:endParaRPr lang="ja-JP" altLang="en-US">
              <a:solidFill>
                <a:prstClr val="black">
                  <a:tint val="75000"/>
                </a:prstClr>
              </a:solidFill>
            </a:endParaRPr>
          </a:p>
        </p:txBody>
      </p:sp>
    </p:spTree>
    <p:extLst>
      <p:ext uri="{BB962C8B-B14F-4D97-AF65-F5344CB8AC3E}">
        <p14:creationId xmlns:p14="http://schemas.microsoft.com/office/powerpoint/2010/main" val="33418017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69D71EA3-55ED-4B68-9634-D1FF7AC750D1}" type="datetime1">
              <a:rPr lang="ja-JP" altLang="en-US" smtClean="0">
                <a:solidFill>
                  <a:prstClr val="black">
                    <a:tint val="75000"/>
                  </a:prstClr>
                </a:solidFill>
              </a:rPr>
              <a:t>2022/11/7</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t>‹#›</a:t>
            </a:fld>
            <a:endParaRPr lang="ja-JP" altLang="en-US">
              <a:solidFill>
                <a:prstClr val="black">
                  <a:tint val="75000"/>
                </a:prstClr>
              </a:solidFill>
            </a:endParaRPr>
          </a:p>
        </p:txBody>
      </p:sp>
    </p:spTree>
    <p:extLst>
      <p:ext uri="{BB962C8B-B14F-4D97-AF65-F5344CB8AC3E}">
        <p14:creationId xmlns:p14="http://schemas.microsoft.com/office/powerpoint/2010/main" val="225303056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45"/>
            <a:ext cx="222885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95300" y="274645"/>
            <a:ext cx="652145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B015A8E3-EF5B-4E09-BC7B-BFA931062736}" type="datetime1">
              <a:rPr lang="ja-JP" altLang="en-US" smtClean="0">
                <a:solidFill>
                  <a:prstClr val="black">
                    <a:tint val="75000"/>
                  </a:prstClr>
                </a:solidFill>
              </a:rPr>
              <a:t>2022/11/7</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t>‹#›</a:t>
            </a:fld>
            <a:endParaRPr lang="ja-JP" altLang="en-US">
              <a:solidFill>
                <a:prstClr val="black">
                  <a:tint val="75000"/>
                </a:prstClr>
              </a:solidFill>
            </a:endParaRPr>
          </a:p>
        </p:txBody>
      </p:sp>
    </p:spTree>
    <p:extLst>
      <p:ext uri="{BB962C8B-B14F-4D97-AF65-F5344CB8AC3E}">
        <p14:creationId xmlns:p14="http://schemas.microsoft.com/office/powerpoint/2010/main" val="40140774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コンテンツ">
    <p:spTree>
      <p:nvGrpSpPr>
        <p:cNvPr id="1" name=""/>
        <p:cNvGrpSpPr/>
        <p:nvPr/>
      </p:nvGrpSpPr>
      <p:grpSpPr>
        <a:xfrm>
          <a:off x="0" y="0"/>
          <a:ext cx="0" cy="0"/>
          <a:chOff x="0" y="0"/>
          <a:chExt cx="0" cy="0"/>
        </a:xfrm>
      </p:grpSpPr>
      <p:sp>
        <p:nvSpPr>
          <p:cNvPr id="10" name="正方形/長方形 9"/>
          <p:cNvSpPr/>
          <p:nvPr userDrawn="1"/>
        </p:nvSpPr>
        <p:spPr bwMode="auto">
          <a:xfrm>
            <a:off x="0" y="2"/>
            <a:ext cx="9906000" cy="714356"/>
          </a:xfrm>
          <a:prstGeom prst="rect">
            <a:avLst/>
          </a:prstGeom>
          <a:solidFill>
            <a:srgbClr val="6064A7"/>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9" tIns="45709" rIns="91419" bIns="45709" numCol="1" rtlCol="0" anchor="t" anchorCtr="0" compatLnSpc="1"/>
          <a:lstStyle/>
          <a:p>
            <a:pPr defTabSz="448310" fontAlgn="base">
              <a:spcBef>
                <a:spcPct val="0"/>
              </a:spcBef>
              <a:spcAft>
                <a:spcPct val="0"/>
              </a:spcAft>
              <a:buClr>
                <a:srgbClr val="000000"/>
              </a:buClr>
              <a:buSzPct val="100000"/>
              <a:buFont typeface="Times New Roman" panose="02020603050405020304" pitchFamily="18" charset="0"/>
              <a:buNone/>
            </a:pPr>
            <a:endParaRPr kumimoji="0" lang="ja-JP" altLang="en-US" smtClean="0">
              <a:solidFill>
                <a:srgbClr val="FFFFFF"/>
              </a:solidFill>
            </a:endParaRPr>
          </a:p>
        </p:txBody>
      </p:sp>
      <p:sp>
        <p:nvSpPr>
          <p:cNvPr id="4" name="スライド番号プレースホルダー 3"/>
          <p:cNvSpPr>
            <a:spLocks noGrp="1"/>
          </p:cNvSpPr>
          <p:nvPr>
            <p:ph type="sldNum" idx="11"/>
          </p:nvPr>
        </p:nvSpPr>
        <p:spPr/>
        <p:txBody>
          <a:bodyPr/>
          <a:lstStyle>
            <a:lvl1pPr defTabSz="913765">
              <a:spcBef>
                <a:spcPct val="50000"/>
              </a:spcBef>
              <a:buClrTx/>
              <a:buSzTx/>
              <a:buFontTx/>
              <a:buNone/>
              <a:defRPr kumimoji="1"/>
            </a:lvl1pPr>
          </a:lstStyle>
          <a:p>
            <a:pPr>
              <a:defRPr/>
            </a:pPr>
            <a:fld id="{FF831487-6455-4961-898F-D88C9E618755}" type="slidenum">
              <a:rPr lang="en-US">
                <a:solidFill>
                  <a:prstClr val="black">
                    <a:tint val="75000"/>
                  </a:prstClr>
                </a:solidFill>
              </a:rPr>
              <a:t>‹#›</a:t>
            </a:fld>
            <a:endParaRPr lang="en-US">
              <a:solidFill>
                <a:prstClr val="black">
                  <a:tint val="75000"/>
                </a:prstClr>
              </a:solidFill>
            </a:endParaRPr>
          </a:p>
        </p:txBody>
      </p:sp>
      <p:sp>
        <p:nvSpPr>
          <p:cNvPr id="7" name="Rectangle 13"/>
          <p:cNvSpPr>
            <a:spLocks noGrp="1" noChangeArrowheads="1"/>
          </p:cNvSpPr>
          <p:nvPr>
            <p:ph type="title" idx="12" hasCustomPrompt="1"/>
          </p:nvPr>
        </p:nvSpPr>
        <p:spPr bwMode="auto">
          <a:xfrm>
            <a:off x="495300" y="214289"/>
            <a:ext cx="8910638" cy="5000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979" tIns="46790" rIns="89979" bIns="46790" numCol="1" anchor="ctr" anchorCtr="0" compatLnSpc="1"/>
          <a:lstStyle/>
          <a:p>
            <a:pPr lvl="0"/>
            <a:r>
              <a:rPr lang="ja-JP" altLang="en-GB" dirty="0" smtClean="0"/>
              <a:t>タイトルテキストの書式を編集するにはクリックします。</a:t>
            </a:r>
          </a:p>
        </p:txBody>
      </p:sp>
    </p:spTree>
    <p:extLst>
      <p:ext uri="{BB962C8B-B14F-4D97-AF65-F5344CB8AC3E}">
        <p14:creationId xmlns:p14="http://schemas.microsoft.com/office/powerpoint/2010/main" val="18446801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コンテンツ">
    <p:spTree>
      <p:nvGrpSpPr>
        <p:cNvPr id="1" name=""/>
        <p:cNvGrpSpPr/>
        <p:nvPr/>
      </p:nvGrpSpPr>
      <p:grpSpPr>
        <a:xfrm>
          <a:off x="0" y="0"/>
          <a:ext cx="0" cy="0"/>
          <a:chOff x="0" y="0"/>
          <a:chExt cx="0" cy="0"/>
        </a:xfrm>
      </p:grpSpPr>
      <p:sp>
        <p:nvSpPr>
          <p:cNvPr id="4" name="スライド番号プレースホルダー 3"/>
          <p:cNvSpPr>
            <a:spLocks noGrp="1"/>
          </p:cNvSpPr>
          <p:nvPr>
            <p:ph type="sldNum" idx="11"/>
          </p:nvPr>
        </p:nvSpPr>
        <p:spPr>
          <a:xfrm>
            <a:off x="8782334" y="6492240"/>
            <a:ext cx="1123666" cy="365760"/>
          </a:xfrm>
        </p:spPr>
        <p:txBody>
          <a:bodyPr/>
          <a:lstStyle>
            <a:lvl1pPr defTabSz="914400">
              <a:spcBef>
                <a:spcPct val="50000"/>
              </a:spcBef>
              <a:buClrTx/>
              <a:buSzTx/>
              <a:buFontTx/>
              <a:buNone/>
              <a:defRPr kumimoji="1"/>
            </a:lvl1pPr>
          </a:lstStyle>
          <a:p>
            <a:pPr>
              <a:defRPr/>
            </a:pPr>
            <a:fld id="{FF831487-6455-4961-898F-D88C9E618755}" type="slidenum">
              <a:rPr lang="en-US"/>
              <a:pPr>
                <a:defRPr/>
              </a:pPr>
              <a:t>‹#›</a:t>
            </a:fld>
            <a:endParaRPr lang="en-US" dirty="0"/>
          </a:p>
        </p:txBody>
      </p:sp>
      <p:sp>
        <p:nvSpPr>
          <p:cNvPr id="7" name="Rectangle 13"/>
          <p:cNvSpPr>
            <a:spLocks noGrp="1" noChangeArrowheads="1"/>
          </p:cNvSpPr>
          <p:nvPr>
            <p:ph type="title" idx="12"/>
          </p:nvPr>
        </p:nvSpPr>
        <p:spPr bwMode="auto">
          <a:xfrm>
            <a:off x="495300" y="214290"/>
            <a:ext cx="8910638" cy="5000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ja-JP" altLang="en-GB" dirty="0" smtClean="0"/>
              <a:t>タイトルテキストの書式を編集するにはクリックします。</a:t>
            </a:r>
          </a:p>
        </p:txBody>
      </p:sp>
    </p:spTree>
    <p:extLst>
      <p:ext uri="{BB962C8B-B14F-4D97-AF65-F5344CB8AC3E}">
        <p14:creationId xmlns:p14="http://schemas.microsoft.com/office/powerpoint/2010/main" val="13530312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2_タイトル スライド">
    <p:spTree>
      <p:nvGrpSpPr>
        <p:cNvPr id="1" name=""/>
        <p:cNvGrpSpPr/>
        <p:nvPr/>
      </p:nvGrpSpPr>
      <p:grpSpPr>
        <a:xfrm>
          <a:off x="0" y="0"/>
          <a:ext cx="0" cy="0"/>
          <a:chOff x="0" y="0"/>
          <a:chExt cx="0" cy="0"/>
        </a:xfrm>
      </p:grpSpPr>
      <p:sp>
        <p:nvSpPr>
          <p:cNvPr id="28" name="日付プレースホルダー 27"/>
          <p:cNvSpPr>
            <a:spLocks noGrp="1"/>
          </p:cNvSpPr>
          <p:nvPr>
            <p:ph type="dt" sz="half" idx="10"/>
          </p:nvPr>
        </p:nvSpPr>
        <p:spPr>
          <a:xfrm>
            <a:off x="4908423" y="6329135"/>
            <a:ext cx="2476500" cy="365760"/>
          </a:xfrm>
        </p:spPr>
        <p:txBody>
          <a:bodyPr/>
          <a:lstStyle>
            <a:lvl1pPr>
              <a:defRPr sz="1400"/>
            </a:lvl1pPr>
          </a:lstStyle>
          <a:p>
            <a:pPr>
              <a:defRPr/>
            </a:pPr>
            <a:fld id="{FBA22BA5-9FE1-4ACC-9D4A-E058C1440C35}" type="datetime1">
              <a:rPr lang="en-US" altLang="ja-JP" smtClean="0"/>
              <a:t>11/7/2022</a:t>
            </a:fld>
            <a:endParaRPr lang="en-US" dirty="0"/>
          </a:p>
        </p:txBody>
      </p:sp>
      <p:sp>
        <p:nvSpPr>
          <p:cNvPr id="17" name="フッター プレースホルダー 16"/>
          <p:cNvSpPr>
            <a:spLocks noGrp="1"/>
          </p:cNvSpPr>
          <p:nvPr>
            <p:ph type="ftr" sz="quarter" idx="11"/>
          </p:nvPr>
        </p:nvSpPr>
        <p:spPr>
          <a:xfrm>
            <a:off x="1114425" y="6329135"/>
            <a:ext cx="3764280" cy="365760"/>
          </a:xfrm>
        </p:spPr>
        <p:txBody>
          <a:bodyPr/>
          <a:lstStyle/>
          <a:p>
            <a:pPr>
              <a:defRPr/>
            </a:pPr>
            <a:endParaRPr lang="en-US"/>
          </a:p>
        </p:txBody>
      </p:sp>
      <p:sp>
        <p:nvSpPr>
          <p:cNvPr id="29" name="スライド番号プレースホルダー 28"/>
          <p:cNvSpPr>
            <a:spLocks noGrp="1"/>
          </p:cNvSpPr>
          <p:nvPr>
            <p:ph type="sldNum" sz="quarter" idx="12"/>
          </p:nvPr>
        </p:nvSpPr>
        <p:spPr>
          <a:xfrm>
            <a:off x="8915400" y="6369594"/>
            <a:ext cx="1320800" cy="365760"/>
          </a:xfrm>
          <a:prstGeom prst="rect">
            <a:avLst/>
          </a:prstGeom>
        </p:spPr>
        <p:txBody>
          <a:bodyPr/>
          <a:lstStyle/>
          <a:p>
            <a:pPr>
              <a:defRPr/>
            </a:pPr>
            <a:r>
              <a:rPr lang="ja-JP" altLang="en-US" smtClean="0"/>
              <a:t>Ｐ</a:t>
            </a:r>
            <a:r>
              <a:rPr lang="ja-JP" altLang="en-US" sz="1800" smtClean="0"/>
              <a:t>　</a:t>
            </a:r>
            <a:fld id="{79BE7158-2AB0-4E92-A3E1-C43B793C7752}" type="slidenum">
              <a:rPr lang="ja-JP" altLang="en-US" sz="1800" smtClean="0"/>
              <a:pPr>
                <a:defRPr/>
              </a:pPr>
              <a:t>‹#›</a:t>
            </a:fld>
            <a:endParaRPr lang="ja-JP" altLang="en-US" sz="1800"/>
          </a:p>
        </p:txBody>
      </p:sp>
    </p:spTree>
    <p:extLst>
      <p:ext uri="{BB962C8B-B14F-4D97-AF65-F5344CB8AC3E}">
        <p14:creationId xmlns:p14="http://schemas.microsoft.com/office/powerpoint/2010/main" val="3288191342"/>
      </p:ext>
    </p:extLst>
  </p:cSld>
  <p:clrMapOvr>
    <a:masterClrMapping/>
  </p:clrMapOvr>
  <p:transition spd="med">
    <p:pull/>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コンテンツ">
    <p:spTree>
      <p:nvGrpSpPr>
        <p:cNvPr id="1" name=""/>
        <p:cNvGrpSpPr/>
        <p:nvPr/>
      </p:nvGrpSpPr>
      <p:grpSpPr>
        <a:xfrm>
          <a:off x="0" y="0"/>
          <a:ext cx="0" cy="0"/>
          <a:chOff x="0" y="0"/>
          <a:chExt cx="0" cy="0"/>
        </a:xfrm>
      </p:grpSpPr>
      <p:sp>
        <p:nvSpPr>
          <p:cNvPr id="10" name="正方形/長方形 9"/>
          <p:cNvSpPr/>
          <p:nvPr userDrawn="1"/>
        </p:nvSpPr>
        <p:spPr bwMode="auto">
          <a:xfrm>
            <a:off x="0" y="2"/>
            <a:ext cx="9906000" cy="714356"/>
          </a:xfrm>
          <a:prstGeom prst="rect">
            <a:avLst/>
          </a:prstGeom>
          <a:solidFill>
            <a:srgbClr val="6064A7"/>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9" tIns="45709" rIns="91419" bIns="45709" numCol="1" rtlCol="0" anchor="t" anchorCtr="0" compatLnSpc="1"/>
          <a:lstStyle/>
          <a:p>
            <a:pPr defTabSz="448310" fontAlgn="base">
              <a:spcBef>
                <a:spcPct val="0"/>
              </a:spcBef>
              <a:spcAft>
                <a:spcPct val="0"/>
              </a:spcAft>
              <a:buClr>
                <a:srgbClr val="000000"/>
              </a:buClr>
              <a:buSzPct val="100000"/>
              <a:buFont typeface="Times New Roman" panose="02020603050405020304" pitchFamily="18" charset="0"/>
              <a:buNone/>
            </a:pPr>
            <a:endParaRPr kumimoji="0" lang="ja-JP" altLang="en-US" smtClean="0">
              <a:solidFill>
                <a:srgbClr val="FFFFFF"/>
              </a:solidFill>
            </a:endParaRPr>
          </a:p>
        </p:txBody>
      </p:sp>
      <p:sp>
        <p:nvSpPr>
          <p:cNvPr id="4" name="スライド番号プレースホルダー 3"/>
          <p:cNvSpPr>
            <a:spLocks noGrp="1"/>
          </p:cNvSpPr>
          <p:nvPr>
            <p:ph type="sldNum" idx="11"/>
          </p:nvPr>
        </p:nvSpPr>
        <p:spPr/>
        <p:txBody>
          <a:bodyPr/>
          <a:lstStyle>
            <a:lvl1pPr defTabSz="913765">
              <a:spcBef>
                <a:spcPct val="50000"/>
              </a:spcBef>
              <a:buClrTx/>
              <a:buSzTx/>
              <a:buFontTx/>
              <a:buNone/>
              <a:defRPr kumimoji="1"/>
            </a:lvl1pPr>
          </a:lstStyle>
          <a:p>
            <a:pPr>
              <a:defRPr/>
            </a:pPr>
            <a:fld id="{FF831487-6455-4961-898F-D88C9E618755}" type="slidenum">
              <a:rPr lang="en-US">
                <a:solidFill>
                  <a:prstClr val="black">
                    <a:tint val="75000"/>
                  </a:prstClr>
                </a:solidFill>
              </a:rPr>
              <a:t>‹#›</a:t>
            </a:fld>
            <a:endParaRPr lang="en-US">
              <a:solidFill>
                <a:prstClr val="black">
                  <a:tint val="75000"/>
                </a:prstClr>
              </a:solidFill>
            </a:endParaRPr>
          </a:p>
        </p:txBody>
      </p:sp>
      <p:sp>
        <p:nvSpPr>
          <p:cNvPr id="7" name="Rectangle 13"/>
          <p:cNvSpPr>
            <a:spLocks noGrp="1" noChangeArrowheads="1"/>
          </p:cNvSpPr>
          <p:nvPr>
            <p:ph type="title" idx="12" hasCustomPrompt="1"/>
          </p:nvPr>
        </p:nvSpPr>
        <p:spPr bwMode="auto">
          <a:xfrm>
            <a:off x="495300" y="214289"/>
            <a:ext cx="8910638" cy="5000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979" tIns="46790" rIns="89979" bIns="46790" numCol="1" anchor="ctr" anchorCtr="0" compatLnSpc="1"/>
          <a:lstStyle/>
          <a:p>
            <a:pPr lvl="0"/>
            <a:r>
              <a:rPr lang="ja-JP" altLang="en-GB" dirty="0" smtClean="0"/>
              <a:t>タイトルテキストの書式を編集するにはクリックします。</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コンテンツ">
    <p:spTree>
      <p:nvGrpSpPr>
        <p:cNvPr id="1" name=""/>
        <p:cNvGrpSpPr/>
        <p:nvPr/>
      </p:nvGrpSpPr>
      <p:grpSpPr>
        <a:xfrm>
          <a:off x="0" y="0"/>
          <a:ext cx="0" cy="0"/>
          <a:chOff x="0" y="0"/>
          <a:chExt cx="0" cy="0"/>
        </a:xfrm>
      </p:grpSpPr>
      <p:sp>
        <p:nvSpPr>
          <p:cNvPr id="10" name="正方形/長方形 9"/>
          <p:cNvSpPr/>
          <p:nvPr userDrawn="1"/>
        </p:nvSpPr>
        <p:spPr bwMode="auto">
          <a:xfrm>
            <a:off x="0" y="2"/>
            <a:ext cx="9906000" cy="714356"/>
          </a:xfrm>
          <a:prstGeom prst="rect">
            <a:avLst/>
          </a:prstGeom>
          <a:solidFill>
            <a:srgbClr val="6064A7"/>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9" tIns="45709" rIns="91419" bIns="45709" numCol="1" rtlCol="0" anchor="t" anchorCtr="0" compatLnSpc="1"/>
          <a:lstStyle/>
          <a:p>
            <a:pPr defTabSz="448310" fontAlgn="base">
              <a:spcBef>
                <a:spcPct val="0"/>
              </a:spcBef>
              <a:spcAft>
                <a:spcPct val="0"/>
              </a:spcAft>
              <a:buClr>
                <a:srgbClr val="000000"/>
              </a:buClr>
              <a:buSzPct val="100000"/>
              <a:buFont typeface="Times New Roman" panose="02020603050405020304" pitchFamily="18" charset="0"/>
              <a:buNone/>
            </a:pPr>
            <a:endParaRPr kumimoji="0" lang="ja-JP" altLang="en-US" smtClean="0">
              <a:solidFill>
                <a:srgbClr val="FFFFFF"/>
              </a:solidFill>
            </a:endParaRPr>
          </a:p>
        </p:txBody>
      </p:sp>
      <p:sp>
        <p:nvSpPr>
          <p:cNvPr id="4" name="スライド番号プレースホルダー 3"/>
          <p:cNvSpPr>
            <a:spLocks noGrp="1"/>
          </p:cNvSpPr>
          <p:nvPr>
            <p:ph type="sldNum" idx="11"/>
          </p:nvPr>
        </p:nvSpPr>
        <p:spPr/>
        <p:txBody>
          <a:bodyPr/>
          <a:lstStyle>
            <a:lvl1pPr defTabSz="913765">
              <a:spcBef>
                <a:spcPct val="50000"/>
              </a:spcBef>
              <a:buClrTx/>
              <a:buSzTx/>
              <a:buFontTx/>
              <a:buNone/>
              <a:defRPr kumimoji="1"/>
            </a:lvl1pPr>
          </a:lstStyle>
          <a:p>
            <a:pPr>
              <a:defRPr/>
            </a:pPr>
            <a:fld id="{FF831487-6455-4961-898F-D88C9E618755}" type="slidenum">
              <a:rPr lang="en-US"/>
              <a:t>‹#›</a:t>
            </a:fld>
            <a:endParaRPr lang="en-US"/>
          </a:p>
        </p:txBody>
      </p:sp>
      <p:sp>
        <p:nvSpPr>
          <p:cNvPr id="7" name="Rectangle 13"/>
          <p:cNvSpPr>
            <a:spLocks noGrp="1" noChangeArrowheads="1"/>
          </p:cNvSpPr>
          <p:nvPr>
            <p:ph type="title" idx="12" hasCustomPrompt="1"/>
          </p:nvPr>
        </p:nvSpPr>
        <p:spPr bwMode="auto">
          <a:xfrm>
            <a:off x="495300" y="214289"/>
            <a:ext cx="8910638" cy="5000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979" tIns="46790" rIns="89979" bIns="46790" numCol="1" anchor="ctr" anchorCtr="0" compatLnSpc="1"/>
          <a:lstStyle/>
          <a:p>
            <a:pPr lvl="0"/>
            <a:r>
              <a:rPr lang="ja-JP" altLang="en-GB" dirty="0" smtClean="0"/>
              <a:t>タイトルテキストの書式を編集するにはクリックします。</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下">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930C0235-E28E-4DC9-97B7-8703B795D134}" type="datetime1">
              <a:rPr kumimoji="1" lang="ja-JP" altLang="en-US" smtClean="0"/>
              <a:t>2022/11/7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9105900" y="6428924"/>
            <a:ext cx="697412" cy="365125"/>
          </a:xfrm>
          <a:solidFill>
            <a:schemeClr val="bg1"/>
          </a:solidFill>
          <a:ln>
            <a:solidFill>
              <a:schemeClr val="accent6"/>
            </a:solidFill>
          </a:ln>
        </p:spPr>
        <p:style>
          <a:lnRef idx="2">
            <a:schemeClr val="accent1"/>
          </a:lnRef>
          <a:fillRef idx="1">
            <a:schemeClr val="lt1"/>
          </a:fillRef>
          <a:effectRef idx="0">
            <a:schemeClr val="accent1"/>
          </a:effectRef>
          <a:fontRef idx="none"/>
        </p:style>
        <p:txBody>
          <a:bodyPr/>
          <a:lstStyle>
            <a:lvl1pPr algn="ctr">
              <a:defRPr sz="1400">
                <a:solidFill>
                  <a:schemeClr val="tx1"/>
                </a:solidFill>
                <a:latin typeface="Meiryo UI" panose="020B0604030504040204" pitchFamily="50" charset="-128"/>
                <a:ea typeface="Meiryo UI" panose="020B0604030504040204" pitchFamily="50" charset="-128"/>
              </a:defRPr>
            </a:lvl1pPr>
          </a:lstStyle>
          <a:p>
            <a:fld id="{7B20388F-A125-4D2E-BBF0-E240911E1C91}" type="slidenum">
              <a:rPr kumimoji="1" lang="ja-JP" altLang="en-US" smtClean="0"/>
              <a:pPr/>
              <a:t>‹#›</a:t>
            </a:fld>
            <a:endParaRPr kumimoji="1" lang="ja-JP" altLang="en-US" dirty="0"/>
          </a:p>
        </p:txBody>
      </p:sp>
    </p:spTree>
    <p:extLst>
      <p:ext uri="{BB962C8B-B14F-4D97-AF65-F5344CB8AC3E}">
        <p14:creationId xmlns:p14="http://schemas.microsoft.com/office/powerpoint/2010/main" val="40888245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上">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20CDF967-EA9F-496D-AC97-D37AFE936A06}" type="datetime1">
              <a:rPr kumimoji="1" lang="ja-JP" altLang="en-US" smtClean="0"/>
              <a:t>2022/11/7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9105900" y="115210"/>
            <a:ext cx="682898" cy="360000"/>
          </a:xfrm>
          <a:solidFill>
            <a:schemeClr val="bg1"/>
          </a:solidFill>
          <a:ln>
            <a:solidFill>
              <a:schemeClr val="accent6"/>
            </a:solidFill>
          </a:ln>
        </p:spPr>
        <p:txBody>
          <a:bodyPr/>
          <a:lstStyle>
            <a:lvl1pPr algn="ctr">
              <a:defRPr sz="1400">
                <a:solidFill>
                  <a:schemeClr val="tx1"/>
                </a:solidFill>
                <a:latin typeface="Meiryo UI" panose="020B0604030504040204" pitchFamily="50" charset="-128"/>
                <a:ea typeface="Meiryo UI" panose="020B0604030504040204" pitchFamily="50" charset="-128"/>
              </a:defRPr>
            </a:lvl1pPr>
          </a:lstStyle>
          <a:p>
            <a:fld id="{7B20388F-A125-4D2E-BBF0-E240911E1C91}" type="slidenum">
              <a:rPr kumimoji="1" lang="ja-JP" altLang="en-US" smtClean="0"/>
              <a:pPr/>
              <a:t>‹#›</a:t>
            </a:fld>
            <a:endParaRPr kumimoji="1" lang="ja-JP" altLang="en-US"/>
          </a:p>
        </p:txBody>
      </p:sp>
    </p:spTree>
    <p:extLst>
      <p:ext uri="{BB962C8B-B14F-4D97-AF65-F5344CB8AC3E}">
        <p14:creationId xmlns:p14="http://schemas.microsoft.com/office/powerpoint/2010/main" val="2626780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63146B5D-AC21-421A-B8E6-B7C78BEC4669}" type="datetime1">
              <a:rPr lang="ja-JP" altLang="en-US" smtClean="0">
                <a:solidFill>
                  <a:prstClr val="black">
                    <a:tint val="75000"/>
                  </a:prstClr>
                </a:solidFill>
              </a:rPr>
              <a:t>2022/11/7</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t>‹#›</a:t>
            </a:fld>
            <a:endParaRPr lang="ja-JP" altLang="en-US">
              <a:solidFill>
                <a:prstClr val="black">
                  <a:tint val="75000"/>
                </a:prstClr>
              </a:solidFill>
            </a:endParaRPr>
          </a:p>
        </p:txBody>
      </p:sp>
    </p:spTree>
    <p:extLst>
      <p:ext uri="{BB962C8B-B14F-4D97-AF65-F5344CB8AC3E}">
        <p14:creationId xmlns:p14="http://schemas.microsoft.com/office/powerpoint/2010/main" val="1192504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7051"/>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165" indent="0">
              <a:buNone/>
              <a:defRPr sz="1400">
                <a:solidFill>
                  <a:schemeClr val="tx1">
                    <a:tint val="75000"/>
                  </a:schemeClr>
                </a:solidFill>
              </a:defRPr>
            </a:lvl5pPr>
            <a:lvl6pPr marL="2285365" indent="0">
              <a:buNone/>
              <a:defRPr sz="1400">
                <a:solidFill>
                  <a:schemeClr val="tx1">
                    <a:tint val="75000"/>
                  </a:schemeClr>
                </a:solidFill>
              </a:defRPr>
            </a:lvl6pPr>
            <a:lvl7pPr marL="2742565" indent="0">
              <a:buNone/>
              <a:defRPr sz="1400">
                <a:solidFill>
                  <a:schemeClr val="tx1">
                    <a:tint val="75000"/>
                  </a:schemeClr>
                </a:solidFill>
              </a:defRPr>
            </a:lvl7pPr>
            <a:lvl8pPr marL="3199765" indent="0">
              <a:buNone/>
              <a:defRPr sz="1400">
                <a:solidFill>
                  <a:schemeClr val="tx1">
                    <a:tint val="75000"/>
                  </a:schemeClr>
                </a:solidFill>
              </a:defRPr>
            </a:lvl8pPr>
            <a:lvl9pPr marL="3656965"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CAD5BB7E-BEB8-4AF6-B714-72676ED53D9C}" type="datetime1">
              <a:rPr lang="ja-JP" altLang="en-US" smtClean="0">
                <a:solidFill>
                  <a:prstClr val="black">
                    <a:tint val="75000"/>
                  </a:prstClr>
                </a:solidFill>
              </a:rPr>
              <a:t>2022/11/7</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t>‹#›</a:t>
            </a:fld>
            <a:endParaRPr lang="ja-JP" altLang="en-US">
              <a:solidFill>
                <a:prstClr val="black">
                  <a:tint val="75000"/>
                </a:prstClr>
              </a:solidFill>
            </a:endParaRPr>
          </a:p>
        </p:txBody>
      </p:sp>
    </p:spTree>
    <p:extLst>
      <p:ext uri="{BB962C8B-B14F-4D97-AF65-F5344CB8AC3E}">
        <p14:creationId xmlns:p14="http://schemas.microsoft.com/office/powerpoint/2010/main" val="2635404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95300" y="1600206"/>
            <a:ext cx="4375150" cy="4525963"/>
          </a:xfrm>
        </p:spPr>
        <p:txBody>
          <a:bodyPr/>
          <a:lstStyle>
            <a:lvl1pPr>
              <a:defRPr sz="28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035550" y="1600206"/>
            <a:ext cx="4375150" cy="4525963"/>
          </a:xfrm>
        </p:spPr>
        <p:txBody>
          <a:bodyPr/>
          <a:lstStyle>
            <a:lvl1pPr>
              <a:defRPr sz="28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CD05D5D2-FFFC-479D-8130-8A10C96356B0}" type="datetime1">
              <a:rPr lang="ja-JP" altLang="en-US" smtClean="0">
                <a:solidFill>
                  <a:prstClr val="black">
                    <a:tint val="75000"/>
                  </a:prstClr>
                </a:solidFill>
              </a:rPr>
              <a:t>2022/11/7</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t>‹#›</a:t>
            </a:fld>
            <a:endParaRPr lang="ja-JP" altLang="en-US">
              <a:solidFill>
                <a:prstClr val="black">
                  <a:tint val="75000"/>
                </a:prstClr>
              </a:solidFill>
            </a:endParaRPr>
          </a:p>
        </p:txBody>
      </p:sp>
    </p:spTree>
    <p:extLst>
      <p:ext uri="{BB962C8B-B14F-4D97-AF65-F5344CB8AC3E}">
        <p14:creationId xmlns:p14="http://schemas.microsoft.com/office/powerpoint/2010/main" val="3221373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535117"/>
            <a:ext cx="4376870" cy="639763"/>
          </a:xfrm>
        </p:spPr>
        <p:txBody>
          <a:bodyPr anchor="b"/>
          <a:lstStyle>
            <a:lvl1pPr marL="0" indent="0">
              <a:buNone/>
              <a:defRPr sz="2300" b="1"/>
            </a:lvl1pPr>
            <a:lvl2pPr marL="457200" indent="0">
              <a:buNone/>
              <a:defRPr sz="2000" b="1"/>
            </a:lvl2pPr>
            <a:lvl3pPr marL="914400" indent="0">
              <a:buNone/>
              <a:defRPr sz="1800" b="1"/>
            </a:lvl3pPr>
            <a:lvl4pPr marL="1371600"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3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115" y="1535117"/>
            <a:ext cx="4378590" cy="639763"/>
          </a:xfrm>
        </p:spPr>
        <p:txBody>
          <a:bodyPr anchor="b"/>
          <a:lstStyle>
            <a:lvl1pPr marL="0" indent="0">
              <a:buNone/>
              <a:defRPr sz="2300" b="1"/>
            </a:lvl1pPr>
            <a:lvl2pPr marL="457200" indent="0">
              <a:buNone/>
              <a:defRPr sz="2000" b="1"/>
            </a:lvl2pPr>
            <a:lvl3pPr marL="914400" indent="0">
              <a:buNone/>
              <a:defRPr sz="1800" b="1"/>
            </a:lvl3pPr>
            <a:lvl4pPr marL="1371600"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115" y="2174875"/>
            <a:ext cx="4378590" cy="3951288"/>
          </a:xfrm>
        </p:spPr>
        <p:txBody>
          <a:bodyPr/>
          <a:lstStyle>
            <a:lvl1pPr>
              <a:defRPr sz="23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E8C6417A-0290-4F4C-A619-13D5E60C9DB3}" type="datetime1">
              <a:rPr lang="ja-JP" altLang="en-US" smtClean="0">
                <a:solidFill>
                  <a:prstClr val="black">
                    <a:tint val="75000"/>
                  </a:prstClr>
                </a:solidFill>
              </a:rPr>
              <a:t>2022/11/7</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t>‹#›</a:t>
            </a:fld>
            <a:endParaRPr lang="ja-JP" altLang="en-US">
              <a:solidFill>
                <a:prstClr val="black">
                  <a:tint val="75000"/>
                </a:prstClr>
              </a:solidFill>
            </a:endParaRPr>
          </a:p>
        </p:txBody>
      </p:sp>
    </p:spTree>
    <p:extLst>
      <p:ext uri="{BB962C8B-B14F-4D97-AF65-F5344CB8AC3E}">
        <p14:creationId xmlns:p14="http://schemas.microsoft.com/office/powerpoint/2010/main" val="603806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C55210E1-7510-4139-A653-1480721F8E66}" type="datetime1">
              <a:rPr lang="ja-JP" altLang="en-US" smtClean="0">
                <a:solidFill>
                  <a:prstClr val="black">
                    <a:tint val="75000"/>
                  </a:prstClr>
                </a:solidFill>
              </a:rPr>
              <a:t>2022/11/7</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t>‹#›</a:t>
            </a:fld>
            <a:endParaRPr lang="ja-JP" altLang="en-US">
              <a:solidFill>
                <a:prstClr val="black">
                  <a:tint val="75000"/>
                </a:prstClr>
              </a:solidFill>
            </a:endParaRPr>
          </a:p>
        </p:txBody>
      </p:sp>
    </p:spTree>
    <p:extLst>
      <p:ext uri="{BB962C8B-B14F-4D97-AF65-F5344CB8AC3E}">
        <p14:creationId xmlns:p14="http://schemas.microsoft.com/office/powerpoint/2010/main" val="17261713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BAEC3700-F350-497D-8C31-25F14E3E2EE6}" type="datetime1">
              <a:rPr lang="ja-JP" altLang="en-US" smtClean="0">
                <a:solidFill>
                  <a:prstClr val="black">
                    <a:tint val="75000"/>
                  </a:prstClr>
                </a:solidFill>
              </a:rPr>
              <a:t>2022/11/7</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t>‹#›</a:t>
            </a:fld>
            <a:endParaRPr lang="ja-JP" altLang="en-US">
              <a:solidFill>
                <a:prstClr val="black">
                  <a:tint val="75000"/>
                </a:prstClr>
              </a:solidFill>
            </a:endParaRPr>
          </a:p>
        </p:txBody>
      </p:sp>
    </p:spTree>
    <p:extLst>
      <p:ext uri="{BB962C8B-B14F-4D97-AF65-F5344CB8AC3E}">
        <p14:creationId xmlns:p14="http://schemas.microsoft.com/office/powerpoint/2010/main" val="196804834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1"/>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2972" y="273062"/>
            <a:ext cx="5537729" cy="5853113"/>
          </a:xfrm>
        </p:spPr>
        <p:txBody>
          <a:bodyPr/>
          <a:lstStyle>
            <a:lvl1pPr>
              <a:defRPr sz="3200"/>
            </a:lvl1pPr>
            <a:lvl2pPr>
              <a:defRPr sz="2800"/>
            </a:lvl2pPr>
            <a:lvl3pPr>
              <a:defRPr sz="23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0" y="1435104"/>
            <a:ext cx="3259006" cy="4691063"/>
          </a:xfrm>
        </p:spPr>
        <p:txBody>
          <a:bodyPr/>
          <a:lstStyle>
            <a:lvl1pPr marL="0" indent="0">
              <a:buNone/>
              <a:defRPr sz="1400"/>
            </a:lvl1pPr>
            <a:lvl2pPr marL="457200" indent="0">
              <a:buNone/>
              <a:defRPr sz="1200"/>
            </a:lvl2pPr>
            <a:lvl3pPr marL="914400" indent="0">
              <a:buNone/>
              <a:defRPr sz="1100"/>
            </a:lvl3pPr>
            <a:lvl4pPr marL="1371600" indent="0">
              <a:buNone/>
              <a:defRPr sz="900"/>
            </a:lvl4pPr>
            <a:lvl5pPr marL="1828165" indent="0">
              <a:buNone/>
              <a:defRPr sz="900"/>
            </a:lvl5pPr>
            <a:lvl6pPr marL="2285365" indent="0">
              <a:buNone/>
              <a:defRPr sz="900"/>
            </a:lvl6pPr>
            <a:lvl7pPr marL="2742565" indent="0">
              <a:buNone/>
              <a:defRPr sz="900"/>
            </a:lvl7pPr>
            <a:lvl8pPr marL="3199765" indent="0">
              <a:buNone/>
              <a:defRPr sz="900"/>
            </a:lvl8pPr>
            <a:lvl9pPr marL="3656965"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6AE05357-B0A1-4A6F-A57B-6AEE7C6315C9}" type="datetime1">
              <a:rPr lang="ja-JP" altLang="en-US" smtClean="0">
                <a:solidFill>
                  <a:prstClr val="black">
                    <a:tint val="75000"/>
                  </a:prstClr>
                </a:solidFill>
              </a:rPr>
              <a:t>2022/11/7</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t>‹#›</a:t>
            </a:fld>
            <a:endParaRPr lang="ja-JP" altLang="en-US">
              <a:solidFill>
                <a:prstClr val="black">
                  <a:tint val="75000"/>
                </a:prstClr>
              </a:solidFill>
            </a:endParaRPr>
          </a:p>
        </p:txBody>
      </p:sp>
    </p:spTree>
    <p:extLst>
      <p:ext uri="{BB962C8B-B14F-4D97-AF65-F5344CB8AC3E}">
        <p14:creationId xmlns:p14="http://schemas.microsoft.com/office/powerpoint/2010/main" val="6281581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719"/>
            <a:ext cx="5943600" cy="566739"/>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300"/>
            </a:lvl3pPr>
            <a:lvl4pPr marL="1371600" indent="0">
              <a:buNone/>
              <a:defRPr sz="2000"/>
            </a:lvl4pPr>
            <a:lvl5pPr marL="1828165" indent="0">
              <a:buNone/>
              <a:defRPr sz="2000"/>
            </a:lvl5pPr>
            <a:lvl6pPr marL="2285365" indent="0">
              <a:buNone/>
              <a:defRPr sz="2000"/>
            </a:lvl6pPr>
            <a:lvl7pPr marL="2742565" indent="0">
              <a:buNone/>
              <a:defRPr sz="2000"/>
            </a:lvl7pPr>
            <a:lvl8pPr marL="3199765" indent="0">
              <a:buNone/>
              <a:defRPr sz="2000"/>
            </a:lvl8pPr>
            <a:lvl9pPr marL="3656965" indent="0">
              <a:buNone/>
              <a:defRPr sz="2000"/>
            </a:lvl9pPr>
          </a:lstStyle>
          <a:p>
            <a:endParaRPr kumimoji="1" lang="ja-JP" altLang="en-US"/>
          </a:p>
        </p:txBody>
      </p:sp>
      <p:sp>
        <p:nvSpPr>
          <p:cNvPr id="4" name="テキスト プレースホルダ 3"/>
          <p:cNvSpPr>
            <a:spLocks noGrp="1"/>
          </p:cNvSpPr>
          <p:nvPr>
            <p:ph type="body" sz="half" idx="2"/>
          </p:nvPr>
        </p:nvSpPr>
        <p:spPr>
          <a:xfrm>
            <a:off x="1941645" y="5367457"/>
            <a:ext cx="5943600" cy="804863"/>
          </a:xfrm>
        </p:spPr>
        <p:txBody>
          <a:bodyPr/>
          <a:lstStyle>
            <a:lvl1pPr marL="0" indent="0">
              <a:buNone/>
              <a:defRPr sz="1400"/>
            </a:lvl1pPr>
            <a:lvl2pPr marL="457200" indent="0">
              <a:buNone/>
              <a:defRPr sz="1200"/>
            </a:lvl2pPr>
            <a:lvl3pPr marL="914400" indent="0">
              <a:buNone/>
              <a:defRPr sz="1100"/>
            </a:lvl3pPr>
            <a:lvl4pPr marL="1371600" indent="0">
              <a:buNone/>
              <a:defRPr sz="900"/>
            </a:lvl4pPr>
            <a:lvl5pPr marL="1828165" indent="0">
              <a:buNone/>
              <a:defRPr sz="900"/>
            </a:lvl5pPr>
            <a:lvl6pPr marL="2285365" indent="0">
              <a:buNone/>
              <a:defRPr sz="900"/>
            </a:lvl6pPr>
            <a:lvl7pPr marL="2742565" indent="0">
              <a:buNone/>
              <a:defRPr sz="900"/>
            </a:lvl7pPr>
            <a:lvl8pPr marL="3199765" indent="0">
              <a:buNone/>
              <a:defRPr sz="900"/>
            </a:lvl8pPr>
            <a:lvl9pPr marL="3656965"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02CA08AD-8667-479F-BB99-989F2A23BE1A}" type="datetime1">
              <a:rPr lang="ja-JP" altLang="en-US" smtClean="0">
                <a:solidFill>
                  <a:prstClr val="black">
                    <a:tint val="75000"/>
                  </a:prstClr>
                </a:solidFill>
              </a:rPr>
              <a:t>2022/11/7</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t>‹#›</a:t>
            </a:fld>
            <a:endParaRPr lang="ja-JP" altLang="en-US">
              <a:solidFill>
                <a:prstClr val="black">
                  <a:tint val="75000"/>
                </a:prstClr>
              </a:solidFill>
            </a:endParaRPr>
          </a:p>
        </p:txBody>
      </p:sp>
    </p:spTree>
    <p:extLst>
      <p:ext uri="{BB962C8B-B14F-4D97-AF65-F5344CB8AC3E}">
        <p14:creationId xmlns:p14="http://schemas.microsoft.com/office/powerpoint/2010/main" val="76634606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0" y="274637"/>
            <a:ext cx="8915400" cy="1143000"/>
          </a:xfrm>
          <a:prstGeom prst="rect">
            <a:avLst/>
          </a:prstGeom>
        </p:spPr>
        <p:txBody>
          <a:bodyPr vert="horz" lIns="91419" tIns="45709" rIns="91419" bIns="45709"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600206"/>
            <a:ext cx="8915400" cy="4525963"/>
          </a:xfrm>
          <a:prstGeom prst="rect">
            <a:avLst/>
          </a:prstGeom>
        </p:spPr>
        <p:txBody>
          <a:bodyPr vert="horz" lIns="91419" tIns="45709" rIns="91419" bIns="45709"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00" y="6356501"/>
            <a:ext cx="2311400" cy="365125"/>
          </a:xfrm>
          <a:prstGeom prst="rect">
            <a:avLst/>
          </a:prstGeom>
        </p:spPr>
        <p:txBody>
          <a:bodyPr vert="horz" lIns="91419" tIns="45709" rIns="91419" bIns="45709" rtlCol="0" anchor="ctr"/>
          <a:lstStyle>
            <a:lvl1pPr algn="l">
              <a:defRPr sz="1200">
                <a:solidFill>
                  <a:schemeClr val="tx1">
                    <a:tint val="75000"/>
                  </a:schemeClr>
                </a:solidFill>
              </a:defRPr>
            </a:lvl1pPr>
          </a:lstStyle>
          <a:p>
            <a:fld id="{F2AAEF7F-927D-4C2E-8CBF-59DCC33CF152}" type="datetime1">
              <a:rPr lang="ja-JP" altLang="en-US" smtClean="0">
                <a:solidFill>
                  <a:prstClr val="black">
                    <a:tint val="75000"/>
                  </a:prstClr>
                </a:solidFill>
              </a:rPr>
              <a:t>2022/11/7</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384550" y="6356501"/>
            <a:ext cx="3136900" cy="365125"/>
          </a:xfrm>
          <a:prstGeom prst="rect">
            <a:avLst/>
          </a:prstGeom>
        </p:spPr>
        <p:txBody>
          <a:bodyPr vert="horz" lIns="91419" tIns="45709" rIns="91419" bIns="45709"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7099300" y="6356501"/>
            <a:ext cx="2311400" cy="365125"/>
          </a:xfrm>
          <a:prstGeom prst="rect">
            <a:avLst/>
          </a:prstGeom>
        </p:spPr>
        <p:txBody>
          <a:bodyPr vert="horz" lIns="91419" tIns="45709" rIns="91419" bIns="45709" rtlCol="0" anchor="ctr"/>
          <a:lstStyle>
            <a:lvl1pPr algn="r">
              <a:defRPr sz="1200">
                <a:solidFill>
                  <a:schemeClr val="tx1">
                    <a:tint val="75000"/>
                  </a:schemeClr>
                </a:solidFill>
              </a:defRPr>
            </a:lvl1pPr>
          </a:lstStyle>
          <a:p>
            <a:fld id="{D2D8002D-B5B0-4BAC-B1F6-782DDCCE6D9C}" type="slidenum">
              <a:rPr lang="ja-JP" altLang="en-US" smtClean="0">
                <a:solidFill>
                  <a:prstClr val="black">
                    <a:tint val="75000"/>
                  </a:prstClr>
                </a:solidFill>
              </a:rPr>
              <a:t>‹#›</a:t>
            </a:fld>
            <a:endParaRPr lang="ja-JP" altLang="en-US">
              <a:solidFill>
                <a:prstClr val="black">
                  <a:tint val="75000"/>
                </a:prstClr>
              </a:solidFill>
            </a:endParaRPr>
          </a:p>
        </p:txBody>
      </p:sp>
    </p:spTree>
    <p:extLst>
      <p:ext uri="{BB962C8B-B14F-4D97-AF65-F5344CB8AC3E}">
        <p14:creationId xmlns:p14="http://schemas.microsoft.com/office/powerpoint/2010/main" val="3144049177"/>
      </p:ext>
    </p:extLst>
  </p:cSld>
  <p:clrMap bg1="lt1" tx1="dk1" bg2="lt2" tx2="dk2" accent1="accent1" accent2="accent2" accent3="accent3" accent4="accent4" accent5="accent5" accent6="accent6" hlink="hlink" folHlink="folHlink"/>
  <p:sldLayoutIdLst>
    <p:sldLayoutId id="2147484097" r:id="rId1"/>
    <p:sldLayoutId id="2147484098" r:id="rId2"/>
    <p:sldLayoutId id="2147484099" r:id="rId3"/>
    <p:sldLayoutId id="2147484100" r:id="rId4"/>
    <p:sldLayoutId id="2147484101" r:id="rId5"/>
    <p:sldLayoutId id="2147484102" r:id="rId6"/>
    <p:sldLayoutId id="2147484103" r:id="rId7"/>
    <p:sldLayoutId id="2147484104" r:id="rId8"/>
    <p:sldLayoutId id="2147484105" r:id="rId9"/>
    <p:sldLayoutId id="2147484106" r:id="rId10"/>
    <p:sldLayoutId id="2147484107" r:id="rId11"/>
    <p:sldLayoutId id="2147484108" r:id="rId12"/>
    <p:sldLayoutId id="2147484195" r:id="rId13"/>
    <p:sldLayoutId id="2147484196" r:id="rId14"/>
    <p:sldLayoutId id="2147483673" r:id="rId15"/>
    <p:sldLayoutId id="2147483660" r:id="rId16"/>
    <p:sldLayoutId id="2147484197" r:id="rId17"/>
    <p:sldLayoutId id="2147484198" r:id="rId18"/>
  </p:sldLayoutIdLst>
  <p:hf hdr="0" ftr="0" dt="0"/>
  <p:txStyles>
    <p:titleStyle>
      <a:lvl1pPr algn="ctr" defTabSz="913765" rtl="0" eaLnBrk="1" latinLnBrk="0" hangingPunct="1">
        <a:spcBef>
          <a:spcPct val="0"/>
        </a:spcBef>
        <a:buNone/>
        <a:defRPr kumimoji="1" sz="4300" kern="1200">
          <a:solidFill>
            <a:schemeClr val="tx1"/>
          </a:solidFill>
          <a:latin typeface="+mj-lt"/>
          <a:ea typeface="+mj-ea"/>
          <a:cs typeface="+mj-cs"/>
        </a:defRPr>
      </a:lvl1pPr>
    </p:titleStyle>
    <p:bodyStyle>
      <a:lvl1pPr marL="342900" indent="-342900" algn="l" defTabSz="913765"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3765"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3765" rtl="0" eaLnBrk="1" latinLnBrk="0" hangingPunct="1">
        <a:spcBef>
          <a:spcPct val="20000"/>
        </a:spcBef>
        <a:buFont typeface="Arial" panose="020B0604020202020204" pitchFamily="34" charset="0"/>
        <a:buChar char="•"/>
        <a:defRPr kumimoji="1" sz="2300" kern="1200">
          <a:solidFill>
            <a:schemeClr val="tx1"/>
          </a:solidFill>
          <a:latin typeface="+mn-lt"/>
          <a:ea typeface="+mn-ea"/>
          <a:cs typeface="+mn-cs"/>
        </a:defRPr>
      </a:lvl3pPr>
      <a:lvl4pPr marL="1599565" indent="-228600" algn="l" defTabSz="913765"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6765" indent="-228600" algn="l" defTabSz="913765"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3965" indent="-228600" algn="l" defTabSz="913765"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8365" indent="-228600" algn="l" defTabSz="913765"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5565" indent="-228600" algn="l" defTabSz="913765"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3765" rtl="0" eaLnBrk="1" latinLnBrk="0" hangingPunct="1">
        <a:defRPr kumimoji="1" sz="1800" kern="1200">
          <a:solidFill>
            <a:schemeClr val="tx1"/>
          </a:solidFill>
          <a:latin typeface="+mn-lt"/>
          <a:ea typeface="+mn-ea"/>
          <a:cs typeface="+mn-cs"/>
        </a:defRPr>
      </a:lvl1pPr>
      <a:lvl2pPr marL="457200" algn="l" defTabSz="913765" rtl="0" eaLnBrk="1" latinLnBrk="0" hangingPunct="1">
        <a:defRPr kumimoji="1" sz="1800" kern="1200">
          <a:solidFill>
            <a:schemeClr val="tx1"/>
          </a:solidFill>
          <a:latin typeface="+mn-lt"/>
          <a:ea typeface="+mn-ea"/>
          <a:cs typeface="+mn-cs"/>
        </a:defRPr>
      </a:lvl2pPr>
      <a:lvl3pPr marL="914400" algn="l" defTabSz="913765" rtl="0" eaLnBrk="1" latinLnBrk="0" hangingPunct="1">
        <a:defRPr kumimoji="1" sz="1800" kern="1200">
          <a:solidFill>
            <a:schemeClr val="tx1"/>
          </a:solidFill>
          <a:latin typeface="+mn-lt"/>
          <a:ea typeface="+mn-ea"/>
          <a:cs typeface="+mn-cs"/>
        </a:defRPr>
      </a:lvl3pPr>
      <a:lvl4pPr marL="1371600" algn="l" defTabSz="913765" rtl="0" eaLnBrk="1" latinLnBrk="0" hangingPunct="1">
        <a:defRPr kumimoji="1" sz="1800" kern="1200">
          <a:solidFill>
            <a:schemeClr val="tx1"/>
          </a:solidFill>
          <a:latin typeface="+mn-lt"/>
          <a:ea typeface="+mn-ea"/>
          <a:cs typeface="+mn-cs"/>
        </a:defRPr>
      </a:lvl4pPr>
      <a:lvl5pPr marL="1828165" algn="l" defTabSz="913765" rtl="0" eaLnBrk="1" latinLnBrk="0" hangingPunct="1">
        <a:defRPr kumimoji="1" sz="1800" kern="1200">
          <a:solidFill>
            <a:schemeClr val="tx1"/>
          </a:solidFill>
          <a:latin typeface="+mn-lt"/>
          <a:ea typeface="+mn-ea"/>
          <a:cs typeface="+mn-cs"/>
        </a:defRPr>
      </a:lvl5pPr>
      <a:lvl6pPr marL="2285365" algn="l" defTabSz="913765" rtl="0" eaLnBrk="1" latinLnBrk="0" hangingPunct="1">
        <a:defRPr kumimoji="1" sz="1800" kern="1200">
          <a:solidFill>
            <a:schemeClr val="tx1"/>
          </a:solidFill>
          <a:latin typeface="+mn-lt"/>
          <a:ea typeface="+mn-ea"/>
          <a:cs typeface="+mn-cs"/>
        </a:defRPr>
      </a:lvl6pPr>
      <a:lvl7pPr marL="2742565" algn="l" defTabSz="913765" rtl="0" eaLnBrk="1" latinLnBrk="0" hangingPunct="1">
        <a:defRPr kumimoji="1" sz="1800" kern="1200">
          <a:solidFill>
            <a:schemeClr val="tx1"/>
          </a:solidFill>
          <a:latin typeface="+mn-lt"/>
          <a:ea typeface="+mn-ea"/>
          <a:cs typeface="+mn-cs"/>
        </a:defRPr>
      </a:lvl7pPr>
      <a:lvl8pPr marL="3199765" algn="l" defTabSz="913765" rtl="0" eaLnBrk="1" latinLnBrk="0" hangingPunct="1">
        <a:defRPr kumimoji="1" sz="1800" kern="1200">
          <a:solidFill>
            <a:schemeClr val="tx1"/>
          </a:solidFill>
          <a:latin typeface="+mn-lt"/>
          <a:ea typeface="+mn-ea"/>
          <a:cs typeface="+mn-cs"/>
        </a:defRPr>
      </a:lvl8pPr>
      <a:lvl9pPr marL="3656965" algn="l" defTabSz="913765"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3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18.xml"/><Relationship Id="rId6" Type="http://schemas.openxmlformats.org/officeDocument/2006/relationships/image" Target="../media/image10.png"/><Relationship Id="rId5" Type="http://schemas.openxmlformats.org/officeDocument/2006/relationships/image" Target="../media/image36.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18" Type="http://schemas.openxmlformats.org/officeDocument/2006/relationships/image" Target="../media/image22.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png"/><Relationship Id="rId2" Type="http://schemas.openxmlformats.org/officeDocument/2006/relationships/notesSlide" Target="../notesSlides/notesSlide22.xml"/><Relationship Id="rId16" Type="http://schemas.openxmlformats.org/officeDocument/2006/relationships/image" Target="../media/image20.png"/><Relationship Id="rId1" Type="http://schemas.openxmlformats.org/officeDocument/2006/relationships/slideLayout" Target="../slideLayouts/slideLayout18.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png"/><Relationship Id="rId19" Type="http://schemas.openxmlformats.org/officeDocument/2006/relationships/image" Target="../media/image6.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_rels/slide23.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23.xml"/><Relationship Id="rId1" Type="http://schemas.openxmlformats.org/officeDocument/2006/relationships/slideLayout" Target="../slideLayouts/slideLayout18.xml"/><Relationship Id="rId6" Type="http://schemas.openxmlformats.org/officeDocument/2006/relationships/image" Target="../media/image41.png"/><Relationship Id="rId5" Type="http://schemas.openxmlformats.org/officeDocument/2006/relationships/image" Target="../media/image40.pn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png"/></Relationships>
</file>

<file path=ppt/slides/_rels/slide2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18.xml"/><Relationship Id="rId6" Type="http://schemas.openxmlformats.org/officeDocument/2006/relationships/image" Target="../media/image20.png"/><Relationship Id="rId11" Type="http://schemas.openxmlformats.org/officeDocument/2006/relationships/image" Target="../media/image19.png"/><Relationship Id="rId5" Type="http://schemas.openxmlformats.org/officeDocument/2006/relationships/image" Target="../media/image6.png"/><Relationship Id="rId10" Type="http://schemas.openxmlformats.org/officeDocument/2006/relationships/image" Target="../media/image7.png"/><Relationship Id="rId4" Type="http://schemas.openxmlformats.org/officeDocument/2006/relationships/image" Target="../media/image17.png"/><Relationship Id="rId9"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51.jpeg"/><Relationship Id="rId2" Type="http://schemas.openxmlformats.org/officeDocument/2006/relationships/notesSlide" Target="../notesSlides/notesSlide26.xml"/><Relationship Id="rId1" Type="http://schemas.openxmlformats.org/officeDocument/2006/relationships/slideLayout" Target="../slideLayouts/slideLayout18.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3" Type="http://schemas.openxmlformats.org/officeDocument/2006/relationships/hyperlink" Target="https://osaka-sdgs-biz-matching.com/" TargetMode="External"/><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notesSlide" Target="../notesSlides/notesSlide28.xml"/><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Layout" Target="../slideLayouts/slideLayout18.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7" Type="http://schemas.openxmlformats.org/officeDocument/2006/relationships/image" Target="../media/image19.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13.png"/><Relationship Id="rId5" Type="http://schemas.openxmlformats.org/officeDocument/2006/relationships/image" Target="../media/image6.png"/><Relationship Id="rId4" Type="http://schemas.openxmlformats.org/officeDocument/2006/relationships/image" Target="../media/image5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53.png"/><Relationship Id="rId7"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18.xml"/><Relationship Id="rId6" Type="http://schemas.openxmlformats.org/officeDocument/2006/relationships/image" Target="../media/image13.png"/><Relationship Id="rId5" Type="http://schemas.openxmlformats.org/officeDocument/2006/relationships/image" Target="../media/image55.png"/><Relationship Id="rId10" Type="http://schemas.openxmlformats.org/officeDocument/2006/relationships/image" Target="../media/image10.png"/><Relationship Id="rId4" Type="http://schemas.openxmlformats.org/officeDocument/2006/relationships/image" Target="../media/image54.png"/><Relationship Id="rId9"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32.xml"/><Relationship Id="rId1" Type="http://schemas.openxmlformats.org/officeDocument/2006/relationships/slideLayout" Target="../slideLayouts/slideLayout17.xml"/><Relationship Id="rId5" Type="http://schemas.openxmlformats.org/officeDocument/2006/relationships/image" Target="../media/image58.jpeg"/><Relationship Id="rId4" Type="http://schemas.openxmlformats.org/officeDocument/2006/relationships/image" Target="../media/image57.jpeg"/></Relationships>
</file>

<file path=ppt/slides/_rels/slide3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3.xml"/><Relationship Id="rId1" Type="http://schemas.openxmlformats.org/officeDocument/2006/relationships/slideLayout" Target="../slideLayouts/slideLayout17.xml"/><Relationship Id="rId6" Type="http://schemas.openxmlformats.org/officeDocument/2006/relationships/image" Target="../media/image62.jpeg"/><Relationship Id="rId5" Type="http://schemas.openxmlformats.org/officeDocument/2006/relationships/image" Target="../media/image61.jpeg"/><Relationship Id="rId4" Type="http://schemas.openxmlformats.org/officeDocument/2006/relationships/image" Target="../media/image60.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6.xml"/><Relationship Id="rId1" Type="http://schemas.openxmlformats.org/officeDocument/2006/relationships/slideLayout" Target="../slideLayouts/slideLayout18.xml"/><Relationship Id="rId6" Type="http://schemas.microsoft.com/office/2007/relationships/hdphoto" Target="../media/hdphoto1.wdp"/><Relationship Id="rId5" Type="http://schemas.openxmlformats.org/officeDocument/2006/relationships/image" Target="../media/image65.png"/><Relationship Id="rId4" Type="http://schemas.openxmlformats.org/officeDocument/2006/relationships/image" Target="../media/image6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5.e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image" Target="../media/image21.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png"/><Relationship Id="rId2" Type="http://schemas.openxmlformats.org/officeDocument/2006/relationships/notesSlide" Target="../notesSlides/notesSlide8.xml"/><Relationship Id="rId16" Type="http://schemas.openxmlformats.org/officeDocument/2006/relationships/image" Target="../media/image19.png"/><Relationship Id="rId20" Type="http://schemas.openxmlformats.org/officeDocument/2006/relationships/image" Target="../media/image23.png"/><Relationship Id="rId1" Type="http://schemas.openxmlformats.org/officeDocument/2006/relationships/slideLayout" Target="../slideLayouts/slideLayout6.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png"/><Relationship Id="rId19" Type="http://schemas.openxmlformats.org/officeDocument/2006/relationships/image" Target="../media/image22.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0960" y="620688"/>
            <a:ext cx="9906001" cy="1938992"/>
          </a:xfrm>
          <a:prstGeom prst="rect">
            <a:avLst/>
          </a:prstGeom>
          <a:noFill/>
        </p:spPr>
        <p:txBody>
          <a:bodyPr wrap="square" rtlCol="0">
            <a:spAutoFit/>
          </a:bodyPr>
          <a:lstStyle/>
          <a:p>
            <a:pPr algn="ctr"/>
            <a:r>
              <a:rPr kumimoji="1" lang="en-US" altLang="ja-JP" sz="4400" b="1" dirty="0" smtClean="0">
                <a:latin typeface="Meiryo UI" panose="020B0604030504040204" pitchFamily="50" charset="-128"/>
                <a:ea typeface="Meiryo UI" panose="020B0604030504040204" pitchFamily="50" charset="-128"/>
              </a:rPr>
              <a:t>SDGs</a:t>
            </a:r>
            <a:r>
              <a:rPr kumimoji="1" lang="ja-JP" altLang="en-US" sz="4400" b="1" dirty="0" smtClean="0">
                <a:latin typeface="Meiryo UI" panose="020B0604030504040204" pitchFamily="50" charset="-128"/>
                <a:ea typeface="Meiryo UI" panose="020B0604030504040204" pitchFamily="50" charset="-128"/>
              </a:rPr>
              <a:t>の推進に向けた</a:t>
            </a:r>
            <a:endParaRPr kumimoji="1" lang="en-US" altLang="ja-JP" sz="4400" b="1" dirty="0" smtClean="0">
              <a:latin typeface="Meiryo UI" panose="020B0604030504040204" pitchFamily="50" charset="-128"/>
              <a:ea typeface="Meiryo UI" panose="020B0604030504040204" pitchFamily="50" charset="-128"/>
            </a:endParaRPr>
          </a:p>
          <a:p>
            <a:pPr algn="ctr"/>
            <a:r>
              <a:rPr kumimoji="1" lang="ja-JP" altLang="en-US" sz="4400" b="1" dirty="0" smtClean="0">
                <a:latin typeface="Meiryo UI" panose="020B0604030504040204" pitchFamily="50" charset="-128"/>
                <a:ea typeface="Meiryo UI" panose="020B0604030504040204" pitchFamily="50" charset="-128"/>
              </a:rPr>
              <a:t>大阪府の取組みについて</a:t>
            </a:r>
            <a:endParaRPr kumimoji="1" lang="en-US" altLang="ja-JP" sz="4400" b="1" dirty="0">
              <a:latin typeface="Meiryo UI" panose="020B0604030504040204" pitchFamily="50" charset="-128"/>
              <a:ea typeface="Meiryo UI" panose="020B0604030504040204" pitchFamily="50" charset="-128"/>
            </a:endParaRPr>
          </a:p>
          <a:p>
            <a:pPr algn="ctr"/>
            <a:endParaRPr kumimoji="1" lang="ja-JP" altLang="en-US" sz="3200" b="1" dirty="0">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3363461" y="5803645"/>
            <a:ext cx="3179075" cy="707886"/>
          </a:xfrm>
          <a:prstGeom prst="rect">
            <a:avLst/>
          </a:prstGeom>
          <a:noFill/>
        </p:spPr>
        <p:txBody>
          <a:bodyPr wrap="none" rtlCol="0">
            <a:spAutoFit/>
          </a:bodyPr>
          <a:lstStyle/>
          <a:p>
            <a:pPr algn="ctr"/>
            <a:r>
              <a:rPr kumimoji="1" lang="en-US" altLang="ja-JP" sz="2000" dirty="0" smtClean="0">
                <a:latin typeface="Meiryo UI" panose="020B0604030504040204" pitchFamily="50" charset="-128"/>
                <a:ea typeface="Meiryo UI" panose="020B0604030504040204" pitchFamily="50" charset="-128"/>
              </a:rPr>
              <a:t>2022</a:t>
            </a:r>
            <a:r>
              <a:rPr kumimoji="1" lang="ja-JP" altLang="en-US" sz="2000" dirty="0" smtClean="0">
                <a:latin typeface="Meiryo UI" panose="020B0604030504040204" pitchFamily="50" charset="-128"/>
                <a:ea typeface="Meiryo UI" panose="020B0604030504040204" pitchFamily="50" charset="-128"/>
              </a:rPr>
              <a:t>年</a:t>
            </a:r>
            <a:r>
              <a:rPr kumimoji="1" lang="en-US" altLang="ja-JP" sz="2000" dirty="0" smtClean="0">
                <a:latin typeface="Meiryo UI" panose="020B0604030504040204" pitchFamily="50" charset="-128"/>
                <a:ea typeface="Meiryo UI" panose="020B0604030504040204" pitchFamily="50" charset="-128"/>
              </a:rPr>
              <a:t>10</a:t>
            </a:r>
            <a:r>
              <a:rPr kumimoji="1" lang="ja-JP" altLang="en-US" sz="2000" dirty="0" smtClean="0">
                <a:latin typeface="Meiryo UI" panose="020B0604030504040204" pitchFamily="50" charset="-128"/>
                <a:ea typeface="Meiryo UI" panose="020B0604030504040204" pitchFamily="50" charset="-128"/>
              </a:rPr>
              <a:t>月</a:t>
            </a:r>
            <a:r>
              <a:rPr lang="en-US" altLang="ja-JP" sz="2000" dirty="0">
                <a:latin typeface="Meiryo UI" panose="020B0604030504040204" pitchFamily="50" charset="-128"/>
                <a:ea typeface="Meiryo UI" panose="020B0604030504040204" pitchFamily="50" charset="-128"/>
              </a:rPr>
              <a:t>19</a:t>
            </a:r>
            <a:r>
              <a:rPr kumimoji="1" lang="ja-JP" altLang="en-US" sz="2000" dirty="0" smtClean="0">
                <a:latin typeface="Meiryo UI" panose="020B0604030504040204" pitchFamily="50" charset="-128"/>
                <a:ea typeface="Meiryo UI" panose="020B0604030504040204" pitchFamily="50" charset="-128"/>
              </a:rPr>
              <a:t>日</a:t>
            </a:r>
            <a:endParaRPr kumimoji="1" lang="en-US" altLang="ja-JP" sz="2000" dirty="0">
              <a:latin typeface="Meiryo UI" panose="020B0604030504040204" pitchFamily="50" charset="-128"/>
              <a:ea typeface="Meiryo UI" panose="020B0604030504040204" pitchFamily="50" charset="-128"/>
            </a:endParaRPr>
          </a:p>
          <a:p>
            <a:pPr algn="ctr"/>
            <a:r>
              <a:rPr kumimoji="1" lang="ja-JP" altLang="en-US" sz="2000" dirty="0" smtClean="0">
                <a:latin typeface="Meiryo UI" panose="020B0604030504040204" pitchFamily="50" charset="-128"/>
                <a:ea typeface="Meiryo UI" panose="020B0604030504040204" pitchFamily="50" charset="-128"/>
              </a:rPr>
              <a:t>大阪府 政策企画部 企画室</a:t>
            </a:r>
            <a:endParaRPr kumimoji="1" lang="ja-JP" altLang="en-US" sz="2000" dirty="0">
              <a:latin typeface="Meiryo UI" panose="020B0604030504040204" pitchFamily="50" charset="-128"/>
              <a:ea typeface="Meiryo UI" panose="020B0604030504040204" pitchFamily="50" charset="-128"/>
            </a:endParaRPr>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6179" y="2146044"/>
            <a:ext cx="5173637" cy="3657601"/>
          </a:xfrm>
          <a:prstGeom prst="rect">
            <a:avLst/>
          </a:prstGeom>
        </p:spPr>
      </p:pic>
    </p:spTree>
    <p:extLst>
      <p:ext uri="{BB962C8B-B14F-4D97-AF65-F5344CB8AC3E}">
        <p14:creationId xmlns:p14="http://schemas.microsoft.com/office/powerpoint/2010/main" val="51053339"/>
      </p:ext>
    </p:extLst>
  </p:cSld>
  <p:clrMapOvr>
    <a:masterClrMapping/>
  </p:clrMapOvr>
  <mc:AlternateContent xmlns:mc="http://schemas.openxmlformats.org/markup-compatibility/2006" xmlns:p14="http://schemas.microsoft.com/office/powerpoint/2010/main">
    <mc:Choice Requires="p14">
      <p:transition spd="slow" p14:dur="2000" advTm="3109"/>
    </mc:Choice>
    <mc:Fallback xmlns="">
      <p:transition spd="slow" advTm="3109"/>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3768" y="-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smtClean="0">
                <a:latin typeface="Meiryo UI" panose="020B0604030504040204" pitchFamily="50" charset="-128"/>
                <a:ea typeface="Meiryo UI" panose="020B0604030504040204" pitchFamily="50" charset="-128"/>
              </a:rPr>
              <a:t>SDGs</a:t>
            </a:r>
            <a:r>
              <a:rPr kumimoji="1" lang="ja-JP" altLang="en-US" sz="2000" b="1" dirty="0" smtClean="0">
                <a:latin typeface="Meiryo UI" panose="020B0604030504040204" pitchFamily="50" charset="-128"/>
                <a:ea typeface="Meiryo UI" panose="020B0604030504040204" pitchFamily="50" charset="-128"/>
              </a:rPr>
              <a:t>に取組む際のポイント</a:t>
            </a:r>
            <a:endParaRPr kumimoji="1" lang="en-US" altLang="ja-JP" sz="2000" b="1" dirty="0">
              <a:latin typeface="Meiryo UI" panose="020B0604030504040204" pitchFamily="50" charset="-128"/>
              <a:ea typeface="Meiryo UI" panose="020B0604030504040204" pitchFamily="50" charset="-128"/>
            </a:endParaRPr>
          </a:p>
        </p:txBody>
      </p:sp>
      <p:sp>
        <p:nvSpPr>
          <p:cNvPr id="5" name="正方形/長方形 4"/>
          <p:cNvSpPr/>
          <p:nvPr/>
        </p:nvSpPr>
        <p:spPr>
          <a:xfrm>
            <a:off x="506760" y="1449030"/>
            <a:ext cx="8892480" cy="4189770"/>
          </a:xfrm>
          <a:prstGeom prst="rect">
            <a:avLst/>
          </a:prstGeom>
        </p:spPr>
        <p:style>
          <a:lnRef idx="2">
            <a:schemeClr val="accent5"/>
          </a:lnRef>
          <a:fillRef idx="1">
            <a:schemeClr val="lt1"/>
          </a:fillRef>
          <a:effectRef idx="0">
            <a:schemeClr val="accent5"/>
          </a:effectRef>
          <a:fontRef idx="minor">
            <a:schemeClr val="dk1"/>
          </a:fontRef>
        </p:style>
        <p:txBody>
          <a:bodyPr wrap="square" anchor="ctr">
            <a:noAutofit/>
          </a:bodyPr>
          <a:lstStyle/>
          <a:p>
            <a:pPr marL="177799" indent="-88899" defTabSz="1279980">
              <a:spcAft>
                <a:spcPts val="1800"/>
              </a:spcAft>
            </a:pP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①</a:t>
            </a:r>
            <a:r>
              <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は世界共通の言語</a:t>
            </a:r>
            <a:endPar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799" indent="-88899" defTabSz="1279980">
              <a:spcAft>
                <a:spcPts val="1800"/>
              </a:spcAft>
            </a:pP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②経済、社会、環境の統合的解決</a:t>
            </a:r>
            <a:endPar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799" indent="-88899" defTabSz="1279980">
              <a:spcAft>
                <a:spcPts val="1800"/>
              </a:spcAft>
            </a:pP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③誰一人取り残さない</a:t>
            </a:r>
            <a:endPar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799" indent="-88899" defTabSz="1279980">
              <a:spcAft>
                <a:spcPts val="1800"/>
              </a:spcAft>
            </a:pP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④横串の視点</a:t>
            </a:r>
            <a:endPar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799" indent="-88899" defTabSz="1279980">
              <a:spcAft>
                <a:spcPts val="1800"/>
              </a:spcAft>
            </a:pP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⑤バックキャスティング</a:t>
            </a:r>
            <a:endPar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799" indent="-88899" defTabSz="1279980">
              <a:spcAft>
                <a:spcPts val="1800"/>
              </a:spcAft>
            </a:pP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⑥ルールを決めた必達目標ではなく、各主体がめざすべき目標を</a:t>
            </a:r>
            <a:r>
              <a:rPr lang="ja-JP" altLang="en-US" sz="2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作る</a:t>
            </a:r>
          </a:p>
        </p:txBody>
      </p:sp>
      <p:sp>
        <p:nvSpPr>
          <p:cNvPr id="4" name="スライド番号プレースホルダー 1"/>
          <p:cNvSpPr txBox="1">
            <a:spLocks/>
          </p:cNvSpPr>
          <p:nvPr/>
        </p:nvSpPr>
        <p:spPr>
          <a:xfrm>
            <a:off x="6996113" y="63563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9</a:t>
            </a:fld>
            <a:endParaRPr kumimoji="1" lang="ja-JP" altLang="en-US" sz="1200"/>
          </a:p>
        </p:txBody>
      </p:sp>
    </p:spTree>
    <p:extLst>
      <p:ext uri="{BB962C8B-B14F-4D97-AF65-F5344CB8AC3E}">
        <p14:creationId xmlns:p14="http://schemas.microsoft.com/office/powerpoint/2010/main" val="38617116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3768" y="-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ja-JP" altLang="en-US" sz="2000" b="1" dirty="0" smtClean="0">
                <a:latin typeface="Meiryo UI" panose="020B0604030504040204" pitchFamily="50" charset="-128"/>
                <a:ea typeface="Meiryo UI" panose="020B0604030504040204" pitchFamily="50" charset="-128"/>
              </a:rPr>
              <a:t>①</a:t>
            </a:r>
            <a:r>
              <a:rPr kumimoji="1" lang="en-US" altLang="ja-JP" sz="2000" b="1" dirty="0" smtClean="0">
                <a:latin typeface="Meiryo UI" panose="020B0604030504040204" pitchFamily="50" charset="-128"/>
                <a:ea typeface="Meiryo UI" panose="020B0604030504040204" pitchFamily="50" charset="-128"/>
              </a:rPr>
              <a:t>SDGs</a:t>
            </a:r>
            <a:r>
              <a:rPr kumimoji="1" lang="ja-JP" altLang="en-US" sz="2000" b="1" dirty="0" smtClean="0">
                <a:latin typeface="Meiryo UI" panose="020B0604030504040204" pitchFamily="50" charset="-128"/>
                <a:ea typeface="Meiryo UI" panose="020B0604030504040204" pitchFamily="50" charset="-128"/>
              </a:rPr>
              <a:t>は世界共通の言語</a:t>
            </a:r>
            <a:endParaRPr kumimoji="1" lang="en-US" altLang="ja-JP" sz="2000" b="1" dirty="0">
              <a:latin typeface="Meiryo UI" panose="020B0604030504040204" pitchFamily="50" charset="-128"/>
              <a:ea typeface="Meiryo UI" panose="020B0604030504040204" pitchFamily="50" charset="-128"/>
            </a:endParaRPr>
          </a:p>
        </p:txBody>
      </p:sp>
      <p:sp>
        <p:nvSpPr>
          <p:cNvPr id="4" name="テキスト ボックス 3"/>
          <p:cNvSpPr txBox="1"/>
          <p:nvPr/>
        </p:nvSpPr>
        <p:spPr>
          <a:xfrm>
            <a:off x="126913" y="1073470"/>
            <a:ext cx="9644637" cy="193899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50000"/>
              </a:lnSpc>
            </a:pPr>
            <a:r>
              <a:rPr kumimoji="1" lang="ja-JP" altLang="en-US" sz="2000" b="1" dirty="0" smtClean="0">
                <a:latin typeface="Meiryo UI" panose="020B0604030504040204" pitchFamily="50" charset="-128"/>
                <a:ea typeface="Meiryo UI" panose="020B0604030504040204" pitchFamily="50" charset="-128"/>
              </a:rPr>
              <a:t>＜ポイント＞</a:t>
            </a:r>
            <a:endParaRPr kumimoji="1" lang="en-US" altLang="ja-JP" sz="2000" b="1" dirty="0">
              <a:latin typeface="Meiryo UI" panose="020B0604030504040204" pitchFamily="50" charset="-128"/>
              <a:ea typeface="Meiryo UI" panose="020B0604030504040204" pitchFamily="50" charset="-128"/>
            </a:endParaRPr>
          </a:p>
          <a:p>
            <a:pPr>
              <a:lnSpc>
                <a:spcPct val="150000"/>
              </a:lnSpc>
            </a:pPr>
            <a:r>
              <a:rPr kumimoji="1" lang="ja-JP" altLang="en-US" sz="2000" dirty="0">
                <a:latin typeface="Meiryo UI" panose="020B0604030504040204" pitchFamily="50" charset="-128"/>
                <a:ea typeface="Meiryo UI" panose="020B0604030504040204" pitchFamily="50" charset="-128"/>
              </a:rPr>
              <a:t>　</a:t>
            </a:r>
            <a:r>
              <a:rPr kumimoji="1" lang="ja-JP" altLang="en-US" sz="2000" b="1" dirty="0" smtClean="0">
                <a:latin typeface="Meiryo UI" panose="020B0604030504040204" pitchFamily="50" charset="-128"/>
                <a:ea typeface="Meiryo UI" panose="020B0604030504040204" pitchFamily="50" charset="-128"/>
              </a:rPr>
              <a:t>○　国連</a:t>
            </a:r>
            <a:r>
              <a:rPr kumimoji="1" lang="ja-JP" altLang="en-US" sz="2000" b="1" dirty="0">
                <a:latin typeface="Meiryo UI" panose="020B0604030504040204" pitchFamily="50" charset="-128"/>
                <a:ea typeface="Meiryo UI" panose="020B0604030504040204" pitchFamily="50" charset="-128"/>
              </a:rPr>
              <a:t>の全加盟国で合意。「誰も否定できない」明確な価値とゴールの</a:t>
            </a:r>
            <a:r>
              <a:rPr kumimoji="1" lang="ja-JP" altLang="en-US" sz="2000" b="1" dirty="0" smtClean="0">
                <a:latin typeface="Meiryo UI" panose="020B0604030504040204" pitchFamily="50" charset="-128"/>
                <a:ea typeface="Meiryo UI" panose="020B0604030504040204" pitchFamily="50" charset="-128"/>
              </a:rPr>
              <a:t>提示。</a:t>
            </a:r>
            <a:endParaRPr kumimoji="1" lang="en-US" altLang="ja-JP" sz="2000" b="1" dirty="0">
              <a:latin typeface="Meiryo UI" panose="020B0604030504040204" pitchFamily="50" charset="-128"/>
              <a:ea typeface="Meiryo UI" panose="020B0604030504040204" pitchFamily="50" charset="-128"/>
            </a:endParaRPr>
          </a:p>
          <a:p>
            <a:pPr>
              <a:lnSpc>
                <a:spcPct val="150000"/>
              </a:lnSpc>
            </a:pPr>
            <a:r>
              <a:rPr kumimoji="1" lang="ja-JP" altLang="en-US" sz="2000" b="1" dirty="0">
                <a:latin typeface="Meiryo UI" panose="020B0604030504040204" pitchFamily="50" charset="-128"/>
                <a:ea typeface="Meiryo UI" panose="020B0604030504040204" pitchFamily="50" charset="-128"/>
              </a:rPr>
              <a:t>　</a:t>
            </a:r>
            <a:r>
              <a:rPr kumimoji="1" lang="ja-JP" altLang="en-US" sz="2000" b="1" dirty="0" smtClean="0">
                <a:latin typeface="Meiryo UI" panose="020B0604030504040204" pitchFamily="50" charset="-128"/>
                <a:ea typeface="Meiryo UI" panose="020B0604030504040204" pitchFamily="50" charset="-128"/>
              </a:rPr>
              <a:t>○　</a:t>
            </a:r>
            <a:r>
              <a:rPr kumimoji="1" lang="en-US" altLang="ja-JP" sz="2000" b="1" dirty="0" smtClean="0">
                <a:latin typeface="Meiryo UI" panose="020B0604030504040204" pitchFamily="50" charset="-128"/>
                <a:ea typeface="Meiryo UI" panose="020B0604030504040204" pitchFamily="50" charset="-128"/>
              </a:rPr>
              <a:t>17</a:t>
            </a:r>
            <a:r>
              <a:rPr kumimoji="1" lang="ja-JP" altLang="en-US" sz="2000" b="1" dirty="0">
                <a:latin typeface="Meiryo UI" panose="020B0604030504040204" pitchFamily="50" charset="-128"/>
                <a:ea typeface="Meiryo UI" panose="020B0604030504040204" pitchFamily="50" charset="-128"/>
              </a:rPr>
              <a:t>のゴールのアイコンは世界共通の言語。コミットしている社会課題を世界に宣誓</a:t>
            </a:r>
            <a:r>
              <a:rPr kumimoji="1" lang="ja-JP" altLang="en-US" sz="2000" b="1" dirty="0" smtClean="0">
                <a:latin typeface="Meiryo UI" panose="020B0604030504040204" pitchFamily="50" charset="-128"/>
                <a:ea typeface="Meiryo UI" panose="020B0604030504040204" pitchFamily="50" charset="-128"/>
              </a:rPr>
              <a:t>。</a:t>
            </a:r>
            <a:endParaRPr kumimoji="1" lang="en-US" altLang="ja-JP" sz="2000" dirty="0">
              <a:latin typeface="Meiryo UI" panose="020B0604030504040204" pitchFamily="50" charset="-128"/>
              <a:ea typeface="Meiryo UI" panose="020B0604030504040204" pitchFamily="50" charset="-128"/>
            </a:endParaRPr>
          </a:p>
          <a:p>
            <a:pPr>
              <a:lnSpc>
                <a:spcPct val="150000"/>
              </a:lnSpc>
            </a:pPr>
            <a:endParaRPr kumimoji="1" lang="en-US" altLang="ja-JP" sz="2000" b="1" dirty="0">
              <a:latin typeface="Meiryo UI" panose="020B0604030504040204" pitchFamily="50" charset="-128"/>
              <a:ea typeface="Meiryo UI" panose="020B0604030504040204" pitchFamily="50" charset="-128"/>
            </a:endParaRPr>
          </a:p>
        </p:txBody>
      </p:sp>
      <p:pic>
        <p:nvPicPr>
          <p:cNvPr id="6" name="Shape 129"/>
          <p:cNvPicPr preferRelativeResize="0">
            <a:picLocks/>
          </p:cNvPicPr>
          <p:nvPr/>
        </p:nvPicPr>
        <p:blipFill rotWithShape="1">
          <a:blip r:embed="rId3">
            <a:alphaModFix/>
          </a:blip>
          <a:srcRect/>
          <a:stretch/>
        </p:blipFill>
        <p:spPr>
          <a:xfrm>
            <a:off x="621269" y="3970999"/>
            <a:ext cx="4147995" cy="2279684"/>
          </a:xfrm>
          <a:prstGeom prst="rect">
            <a:avLst/>
          </a:prstGeom>
          <a:noFill/>
          <a:ln>
            <a:noFill/>
          </a:ln>
        </p:spPr>
      </p:pic>
      <p:pic>
        <p:nvPicPr>
          <p:cNvPr id="7" name="図 6"/>
          <p:cNvPicPr>
            <a:picLocks noChangeAspect="1"/>
          </p:cNvPicPr>
          <p:nvPr/>
        </p:nvPicPr>
        <p:blipFill rotWithShape="1">
          <a:blip r:embed="rId4" cstate="print">
            <a:extLst>
              <a:ext uri="{28A0092B-C50C-407E-A947-70E740481C1C}">
                <a14:useLocalDpi xmlns:a14="http://schemas.microsoft.com/office/drawing/2010/main" val="0"/>
              </a:ext>
            </a:extLst>
          </a:blip>
          <a:srcRect t="9811" b="8885"/>
          <a:stretch/>
        </p:blipFill>
        <p:spPr>
          <a:xfrm>
            <a:off x="4858170" y="3712933"/>
            <a:ext cx="4543979" cy="2611870"/>
          </a:xfrm>
          <a:prstGeom prst="rect">
            <a:avLst/>
          </a:prstGeom>
        </p:spPr>
      </p:pic>
      <p:sp>
        <p:nvSpPr>
          <p:cNvPr id="9" name="スライド番号プレースホルダー 1"/>
          <p:cNvSpPr txBox="1">
            <a:spLocks/>
          </p:cNvSpPr>
          <p:nvPr/>
        </p:nvSpPr>
        <p:spPr>
          <a:xfrm>
            <a:off x="6996113" y="63563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10</a:t>
            </a:fld>
            <a:endParaRPr kumimoji="1" lang="ja-JP" altLang="en-US" sz="1200"/>
          </a:p>
        </p:txBody>
      </p:sp>
    </p:spTree>
    <p:extLst>
      <p:ext uri="{BB962C8B-B14F-4D97-AF65-F5344CB8AC3E}">
        <p14:creationId xmlns:p14="http://schemas.microsoft.com/office/powerpoint/2010/main" val="10350947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3768" y="-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ja-JP" altLang="en-US" sz="2000" b="1" dirty="0" smtClean="0">
                <a:latin typeface="Meiryo UI" panose="020B0604030504040204" pitchFamily="50" charset="-128"/>
                <a:ea typeface="Meiryo UI" panose="020B0604030504040204" pitchFamily="50" charset="-128"/>
              </a:rPr>
              <a:t>②経済、社会、環境の統合による課題解決と新しい価値の創造</a:t>
            </a:r>
            <a:endParaRPr kumimoji="1" lang="en-US" altLang="ja-JP" sz="2000" b="1" dirty="0" smtClean="0">
              <a:latin typeface="Meiryo UI" panose="020B0604030504040204" pitchFamily="50" charset="-128"/>
              <a:ea typeface="Meiryo UI" panose="020B0604030504040204" pitchFamily="50" charset="-128"/>
            </a:endParaRPr>
          </a:p>
        </p:txBody>
      </p:sp>
      <p:pic>
        <p:nvPicPr>
          <p:cNvPr id="9" name="図 8"/>
          <p:cNvPicPr>
            <a:picLocks noChangeAspect="1"/>
          </p:cNvPicPr>
          <p:nvPr/>
        </p:nvPicPr>
        <p:blipFill>
          <a:blip r:embed="rId3"/>
          <a:stretch>
            <a:fillRect/>
          </a:stretch>
        </p:blipFill>
        <p:spPr>
          <a:xfrm>
            <a:off x="2520713" y="741279"/>
            <a:ext cx="4428372" cy="2976499"/>
          </a:xfrm>
          <a:prstGeom prst="rect">
            <a:avLst/>
          </a:prstGeom>
        </p:spPr>
      </p:pic>
      <p:sp>
        <p:nvSpPr>
          <p:cNvPr id="10" name="テキスト ボックス 9"/>
          <p:cNvSpPr txBox="1"/>
          <p:nvPr/>
        </p:nvSpPr>
        <p:spPr>
          <a:xfrm>
            <a:off x="367886" y="3717778"/>
            <a:ext cx="9282072" cy="300082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50000"/>
              </a:lnSpc>
            </a:pPr>
            <a:r>
              <a:rPr kumimoji="1" lang="ja-JP" altLang="en-US" b="1" dirty="0" smtClean="0">
                <a:latin typeface="Meiryo UI" panose="020B0604030504040204" pitchFamily="50" charset="-128"/>
                <a:ea typeface="Meiryo UI" panose="020B0604030504040204" pitchFamily="50" charset="-128"/>
              </a:rPr>
              <a:t>＜ポイント＞</a:t>
            </a:r>
            <a:endParaRPr kumimoji="1" lang="en-US" altLang="ja-JP" b="1" dirty="0" smtClean="0">
              <a:latin typeface="Meiryo UI" panose="020B0604030504040204" pitchFamily="50" charset="-128"/>
              <a:ea typeface="Meiryo UI" panose="020B0604030504040204" pitchFamily="50" charset="-128"/>
            </a:endParaRPr>
          </a:p>
          <a:p>
            <a:pPr>
              <a:lnSpc>
                <a:spcPct val="150000"/>
              </a:lnSpc>
            </a:pPr>
            <a:r>
              <a:rPr kumimoji="1" lang="ja-JP" altLang="en-US" b="1" dirty="0" smtClean="0">
                <a:latin typeface="Meiryo UI" panose="020B0604030504040204" pitchFamily="50" charset="-128"/>
                <a:ea typeface="Meiryo UI" panose="020B0604030504040204" pitchFamily="50" charset="-128"/>
              </a:rPr>
              <a:t>　○　社会</a:t>
            </a:r>
            <a:r>
              <a:rPr kumimoji="1" lang="ja-JP" altLang="en-US" b="1" dirty="0">
                <a:latin typeface="Meiryo UI" panose="020B0604030504040204" pitchFamily="50" charset="-128"/>
                <a:ea typeface="Meiryo UI" panose="020B0604030504040204" pitchFamily="50" charset="-128"/>
              </a:rPr>
              <a:t>課題の併記</a:t>
            </a: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a:t>
            </a:r>
            <a:r>
              <a:rPr kumimoji="1" lang="ja-JP" altLang="en-US" dirty="0" smtClean="0">
                <a:latin typeface="Meiryo UI" panose="020B0604030504040204" pitchFamily="50" charset="-128"/>
                <a:ea typeface="Meiryo UI" panose="020B0604030504040204" pitchFamily="50" charset="-128"/>
              </a:rPr>
              <a:t>　これ</a:t>
            </a:r>
            <a:r>
              <a:rPr kumimoji="1" lang="ja-JP" altLang="en-US" dirty="0">
                <a:latin typeface="Meiryo UI" panose="020B0604030504040204" pitchFamily="50" charset="-128"/>
                <a:ea typeface="Meiryo UI" panose="020B0604030504040204" pitchFamily="50" charset="-128"/>
              </a:rPr>
              <a:t>まで対立すると考えられていた、「人権と開発」、「環境と経済成長」等の社会課題を併記。</a:t>
            </a: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a:t>
            </a:r>
            <a:r>
              <a:rPr kumimoji="1" lang="ja-JP" altLang="en-US" dirty="0" smtClean="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「より良い社会」というより高次のビジョンの提示）</a:t>
            </a: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dirty="0" smtClean="0">
                <a:latin typeface="Meiryo UI" panose="020B0604030504040204" pitchFamily="50" charset="-128"/>
                <a:ea typeface="Meiryo UI" panose="020B0604030504040204" pitchFamily="50" charset="-128"/>
              </a:rPr>
              <a:t>　</a:t>
            </a:r>
            <a:r>
              <a:rPr kumimoji="1" lang="ja-JP" altLang="en-US" b="1" dirty="0" smtClean="0">
                <a:latin typeface="Meiryo UI" panose="020B0604030504040204" pitchFamily="50" charset="-128"/>
                <a:ea typeface="Meiryo UI" panose="020B0604030504040204" pitchFamily="50" charset="-128"/>
              </a:rPr>
              <a:t>○　経済的</a:t>
            </a:r>
            <a:r>
              <a:rPr kumimoji="1" lang="ja-JP" altLang="en-US" b="1" dirty="0">
                <a:latin typeface="Meiryo UI" panose="020B0604030504040204" pitchFamily="50" charset="-128"/>
                <a:ea typeface="Meiryo UI" panose="020B0604030504040204" pitchFamily="50" charset="-128"/>
              </a:rPr>
              <a:t>な視点の包摂</a:t>
            </a: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a:t>
            </a:r>
            <a:r>
              <a:rPr kumimoji="1" lang="ja-JP" altLang="en-US" dirty="0" smtClean="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持続可能性」≒「経済性の担保」　⇒　経済的な要素の必要性を謳う。</a:t>
            </a: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dirty="0" smtClean="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ビジネスなど、自己メリット追及型の課題解決アプローチの許容）</a:t>
            </a:r>
          </a:p>
        </p:txBody>
      </p:sp>
      <p:sp>
        <p:nvSpPr>
          <p:cNvPr id="5" name="スライド番号プレースホルダー 1"/>
          <p:cNvSpPr txBox="1">
            <a:spLocks/>
          </p:cNvSpPr>
          <p:nvPr/>
        </p:nvSpPr>
        <p:spPr>
          <a:xfrm>
            <a:off x="6996113" y="63563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11</a:t>
            </a:fld>
            <a:endParaRPr kumimoji="1" lang="ja-JP" altLang="en-US" sz="1200"/>
          </a:p>
        </p:txBody>
      </p:sp>
    </p:spTree>
    <p:extLst>
      <p:ext uri="{BB962C8B-B14F-4D97-AF65-F5344CB8AC3E}">
        <p14:creationId xmlns:p14="http://schemas.microsoft.com/office/powerpoint/2010/main" val="33699050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3768" y="-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ja-JP" altLang="en-US" sz="2000" b="1" dirty="0" smtClean="0">
                <a:latin typeface="Meiryo UI" panose="020B0604030504040204" pitchFamily="50" charset="-128"/>
                <a:ea typeface="Meiryo UI" panose="020B0604030504040204" pitchFamily="50" charset="-128"/>
              </a:rPr>
              <a:t>③誰一人取り残さない</a:t>
            </a:r>
            <a:endParaRPr kumimoji="1" lang="en-US" altLang="ja-JP" sz="2000" b="1" dirty="0" smtClean="0">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2798618" y="1357070"/>
            <a:ext cx="4073237" cy="707886"/>
          </a:xfrm>
          <a:prstGeom prst="rect">
            <a:avLst/>
          </a:prstGeom>
          <a:noFill/>
          <a:ln w="28575" cmpd="thinThick">
            <a:solidFill>
              <a:srgbClr val="0070C0"/>
            </a:solidFill>
          </a:ln>
        </p:spPr>
        <p:txBody>
          <a:bodyPr wrap="square" rtlCol="0">
            <a:spAutoFit/>
          </a:bodyPr>
          <a:lstStyle/>
          <a:p>
            <a:pPr algn="ctr"/>
            <a:r>
              <a:rPr kumimoji="1" lang="ja-JP" altLang="en-US" sz="4000" b="1" dirty="0">
                <a:latin typeface="Meiryo UI" panose="020B0604030504040204" pitchFamily="50" charset="-128"/>
                <a:ea typeface="Meiryo UI" panose="020B0604030504040204" pitchFamily="50" charset="-128"/>
              </a:rPr>
              <a:t>みんなで頑張る</a:t>
            </a:r>
          </a:p>
        </p:txBody>
      </p:sp>
      <p:sp>
        <p:nvSpPr>
          <p:cNvPr id="6" name="正方形/長方形 5"/>
          <p:cNvSpPr/>
          <p:nvPr/>
        </p:nvSpPr>
        <p:spPr>
          <a:xfrm>
            <a:off x="409889" y="2486217"/>
            <a:ext cx="9078686" cy="646331"/>
          </a:xfrm>
          <a:prstGeom prst="rect">
            <a:avLst/>
          </a:prstGeom>
        </p:spPr>
        <p:txBody>
          <a:bodyPr wrap="square">
            <a:spAutoFit/>
          </a:bodyPr>
          <a:lstStyle/>
          <a:p>
            <a:r>
              <a:rPr lang="ja-JP" altLang="ja-JP" dirty="0">
                <a:latin typeface="Meiryo UI" panose="020B0604030504040204" pitchFamily="50" charset="-128"/>
                <a:ea typeface="Meiryo UI" panose="020B0604030504040204" pitchFamily="50" charset="-128"/>
              </a:rPr>
              <a:t>社会的に弱い立場にある人々</a:t>
            </a:r>
            <a:r>
              <a:rPr lang="ja-JP" altLang="ja-JP" dirty="0" smtClean="0">
                <a:latin typeface="Meiryo UI" panose="020B0604030504040204" pitchFamily="50" charset="-128"/>
                <a:ea typeface="Meiryo UI" panose="020B0604030504040204" pitchFamily="50" charset="-128"/>
              </a:rPr>
              <a:t>を含め</a:t>
            </a:r>
            <a:r>
              <a:rPr lang="ja-JP" altLang="en-US" dirty="0" smtClean="0">
                <a:latin typeface="Meiryo UI" panose="020B0604030504040204" pitchFamily="50" charset="-128"/>
                <a:ea typeface="Meiryo UI" panose="020B0604030504040204" pitchFamily="50" charset="-128"/>
              </a:rPr>
              <a:t>、あらゆる人を</a:t>
            </a:r>
            <a:r>
              <a:rPr lang="ja-JP" altLang="ja-JP" dirty="0" smtClean="0">
                <a:latin typeface="Meiryo UI" panose="020B0604030504040204" pitchFamily="50" charset="-128"/>
                <a:ea typeface="Meiryo UI" panose="020B0604030504040204" pitchFamily="50" charset="-128"/>
              </a:rPr>
              <a:t>、</a:t>
            </a:r>
            <a:r>
              <a:rPr lang="ja-JP" altLang="ja-JP" dirty="0">
                <a:latin typeface="Meiryo UI" panose="020B0604030504040204" pitchFamily="50" charset="-128"/>
                <a:ea typeface="Meiryo UI" panose="020B0604030504040204" pitchFamily="50" charset="-128"/>
              </a:rPr>
              <a:t>排除や摩擦、孤独や孤立から援護し、</a:t>
            </a:r>
            <a:r>
              <a:rPr lang="ja-JP" altLang="ja-JP" u="sng" dirty="0">
                <a:latin typeface="Meiryo UI" panose="020B0604030504040204" pitchFamily="50" charset="-128"/>
                <a:ea typeface="Meiryo UI" panose="020B0604030504040204" pitchFamily="50" charset="-128"/>
              </a:rPr>
              <a:t>社会（地域社会）の一員として取り込み</a:t>
            </a:r>
            <a:r>
              <a:rPr lang="ja-JP" altLang="ja-JP" dirty="0">
                <a:latin typeface="Meiryo UI" panose="020B0604030504040204" pitchFamily="50" charset="-128"/>
                <a:ea typeface="Meiryo UI" panose="020B0604030504040204" pitchFamily="50" charset="-128"/>
              </a:rPr>
              <a:t>、</a:t>
            </a:r>
            <a:r>
              <a:rPr lang="ja-JP" altLang="ja-JP" u="sng" dirty="0">
                <a:latin typeface="Meiryo UI" panose="020B0604030504040204" pitchFamily="50" charset="-128"/>
                <a:ea typeface="Meiryo UI" panose="020B0604030504040204" pitchFamily="50" charset="-128"/>
              </a:rPr>
              <a:t>支え合う</a:t>
            </a:r>
            <a:r>
              <a:rPr lang="ja-JP" altLang="ja-JP" dirty="0">
                <a:latin typeface="Meiryo UI" panose="020B0604030504040204" pitchFamily="50" charset="-128"/>
                <a:ea typeface="Meiryo UI" panose="020B0604030504040204" pitchFamily="50" charset="-128"/>
              </a:rPr>
              <a:t>考え方のこと。</a:t>
            </a:r>
            <a:endParaRPr lang="ja-JP" altLang="en-US"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340992" y="3323545"/>
            <a:ext cx="9282072" cy="34163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50000"/>
              </a:lnSpc>
            </a:pPr>
            <a:r>
              <a:rPr kumimoji="1" lang="ja-JP" altLang="en-US" b="1" dirty="0" smtClean="0">
                <a:latin typeface="Meiryo UI" panose="020B0604030504040204" pitchFamily="50" charset="-128"/>
                <a:ea typeface="Meiryo UI" panose="020B0604030504040204" pitchFamily="50" charset="-128"/>
              </a:rPr>
              <a:t>＜ポイント＞</a:t>
            </a:r>
            <a:endParaRPr kumimoji="1" lang="en-US" altLang="ja-JP" b="1" dirty="0" smtClean="0">
              <a:latin typeface="Meiryo UI" panose="020B0604030504040204" pitchFamily="50" charset="-128"/>
              <a:ea typeface="Meiryo UI" panose="020B0604030504040204" pitchFamily="50" charset="-128"/>
            </a:endParaRPr>
          </a:p>
          <a:p>
            <a:pPr>
              <a:lnSpc>
                <a:spcPct val="150000"/>
              </a:lnSpc>
            </a:pPr>
            <a:r>
              <a:rPr kumimoji="1" lang="ja-JP" altLang="en-US" b="1" dirty="0">
                <a:latin typeface="Meiryo UI" panose="020B0604030504040204" pitchFamily="50" charset="-128"/>
                <a:ea typeface="Meiryo UI" panose="020B0604030504040204" pitchFamily="50" charset="-128"/>
              </a:rPr>
              <a:t>　</a:t>
            </a:r>
            <a:r>
              <a:rPr kumimoji="1" lang="ja-JP" altLang="en-US" b="1" dirty="0" smtClean="0">
                <a:latin typeface="Meiryo UI" panose="020B0604030504040204" pitchFamily="50" charset="-128"/>
                <a:ea typeface="Meiryo UI" panose="020B0604030504040204" pitchFamily="50" charset="-128"/>
              </a:rPr>
              <a:t>○　野心的</a:t>
            </a:r>
            <a:r>
              <a:rPr kumimoji="1" lang="ja-JP" altLang="en-US" b="1" dirty="0">
                <a:latin typeface="Meiryo UI" panose="020B0604030504040204" pitchFamily="50" charset="-128"/>
                <a:ea typeface="Meiryo UI" panose="020B0604030504040204" pitchFamily="50" charset="-128"/>
              </a:rPr>
              <a:t>（背伸び）</a:t>
            </a: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a:t>
            </a:r>
            <a:r>
              <a:rPr kumimoji="1" lang="ja-JP" altLang="en-US" dirty="0" smtClean="0">
                <a:latin typeface="Meiryo UI" panose="020B0604030504040204" pitchFamily="50" charset="-128"/>
                <a:ea typeface="Meiryo UI" panose="020B0604030504040204" pitchFamily="50" charset="-128"/>
              </a:rPr>
              <a:t>　全て</a:t>
            </a:r>
            <a:r>
              <a:rPr kumimoji="1" lang="ja-JP" altLang="en-US" dirty="0">
                <a:latin typeface="Meiryo UI" panose="020B0604030504040204" pitchFamily="50" charset="-128"/>
                <a:ea typeface="Meiryo UI" panose="020B0604030504040204" pitchFamily="50" charset="-128"/>
              </a:rPr>
              <a:t>の人を救済するというハードルの高い、野心的な理念・ビジョンの提示</a:t>
            </a: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b="1" dirty="0" smtClean="0">
                <a:latin typeface="Meiryo UI" panose="020B0604030504040204" pitchFamily="50" charset="-128"/>
                <a:ea typeface="Meiryo UI" panose="020B0604030504040204" pitchFamily="50" charset="-128"/>
              </a:rPr>
              <a:t>　○　支えあい</a:t>
            </a:r>
            <a:r>
              <a:rPr kumimoji="1" lang="ja-JP" altLang="en-US" b="1" dirty="0">
                <a:latin typeface="Meiryo UI" panose="020B0604030504040204" pitchFamily="50" charset="-128"/>
                <a:ea typeface="Meiryo UI" panose="020B0604030504040204" pitchFamily="50" charset="-128"/>
              </a:rPr>
              <a:t>の精神</a:t>
            </a:r>
            <a:endParaRPr kumimoji="1" lang="en-US" altLang="ja-JP" b="1" dirty="0">
              <a:latin typeface="Meiryo UI" panose="020B0604030504040204" pitchFamily="50" charset="-128"/>
              <a:ea typeface="Meiryo UI" panose="020B0604030504040204" pitchFamily="50" charset="-128"/>
            </a:endParaRPr>
          </a:p>
          <a:p>
            <a:pPr marL="174625" indent="-174625">
              <a:lnSpc>
                <a:spcPct val="150000"/>
              </a:lnSpc>
            </a:pPr>
            <a:r>
              <a:rPr kumimoji="1" lang="ja-JP" altLang="en-US" dirty="0">
                <a:latin typeface="Meiryo UI" panose="020B0604030504040204" pitchFamily="50" charset="-128"/>
                <a:ea typeface="Meiryo UI" panose="020B0604030504040204" pitchFamily="50" charset="-128"/>
              </a:rPr>
              <a:t>　</a:t>
            </a:r>
            <a:r>
              <a:rPr kumimoji="1" lang="en-US" altLang="ja-JP" dirty="0">
                <a:latin typeface="Meiryo UI" panose="020B0604030504040204" pitchFamily="50" charset="-128"/>
                <a:ea typeface="Meiryo UI" panose="020B0604030504040204" pitchFamily="50" charset="-128"/>
              </a:rPr>
              <a:t>SDGs</a:t>
            </a:r>
            <a:r>
              <a:rPr kumimoji="1" lang="ja-JP" altLang="en-US" dirty="0">
                <a:latin typeface="Meiryo UI" panose="020B0604030504040204" pitchFamily="50" charset="-128"/>
                <a:ea typeface="Meiryo UI" panose="020B0604030504040204" pitchFamily="50" charset="-128"/>
              </a:rPr>
              <a:t>達成のために取り組むべき主体は国際社会、地域（</a:t>
            </a:r>
            <a:r>
              <a:rPr kumimoji="1" lang="en-US" altLang="ja-JP" dirty="0">
                <a:latin typeface="Meiryo UI" panose="020B0604030504040204" pitchFamily="50" charset="-128"/>
                <a:ea typeface="Meiryo UI" panose="020B0604030504040204" pitchFamily="50" charset="-128"/>
              </a:rPr>
              <a:t>region)</a:t>
            </a:r>
            <a:r>
              <a:rPr kumimoji="1" lang="ja-JP" altLang="en-US" dirty="0" err="1">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国家、地方</a:t>
            </a:r>
            <a:r>
              <a:rPr kumimoji="1" lang="en-US" altLang="ja-JP" dirty="0">
                <a:latin typeface="Meiryo UI" panose="020B0604030504040204" pitchFamily="50" charset="-128"/>
                <a:ea typeface="Meiryo UI" panose="020B0604030504040204" pitchFamily="50" charset="-128"/>
              </a:rPr>
              <a:t>(local</a:t>
            </a:r>
            <a:r>
              <a:rPr kumimoji="1" lang="ja-JP" altLang="en-US" dirty="0">
                <a:latin typeface="Meiryo UI" panose="020B0604030504040204" pitchFamily="50" charset="-128"/>
                <a:ea typeface="Meiryo UI" panose="020B0604030504040204" pitchFamily="50" charset="-128"/>
              </a:rPr>
              <a:t>）、企業、教育機関、</a:t>
            </a:r>
            <a:r>
              <a:rPr kumimoji="1" lang="en-US" altLang="ja-JP" dirty="0">
                <a:latin typeface="Meiryo UI" panose="020B0604030504040204" pitchFamily="50" charset="-128"/>
                <a:ea typeface="Meiryo UI" panose="020B0604030504040204" pitchFamily="50" charset="-128"/>
              </a:rPr>
              <a:t>NPO/NGO</a:t>
            </a:r>
            <a:r>
              <a:rPr kumimoji="1" lang="ja-JP" altLang="en-US" dirty="0" err="1">
                <a:latin typeface="Meiryo UI" panose="020B0604030504040204" pitchFamily="50" charset="-128"/>
                <a:ea typeface="Meiryo UI" panose="020B0604030504040204" pitchFamily="50" charset="-128"/>
              </a:rPr>
              <a:t>、</a:t>
            </a:r>
            <a:r>
              <a:rPr kumimoji="1" lang="ja-JP" altLang="en-US" u="sng" dirty="0" smtClean="0">
                <a:latin typeface="Meiryo UI" panose="020B0604030504040204" pitchFamily="50" charset="-128"/>
                <a:ea typeface="Meiryo UI" panose="020B0604030504040204" pitchFamily="50" charset="-128"/>
              </a:rPr>
              <a:t>個人</a:t>
            </a: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a:t>
            </a:r>
            <a:r>
              <a:rPr kumimoji="1" lang="ja-JP" altLang="en-US" dirty="0" smtClean="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どんな人間も必ず課題解決のアクターになりうる。</a:t>
            </a:r>
            <a:endParaRPr kumimoji="1" lang="en-US" altLang="ja-JP" dirty="0">
              <a:latin typeface="Meiryo UI" panose="020B0604030504040204" pitchFamily="50" charset="-128"/>
              <a:ea typeface="Meiryo UI" panose="020B0604030504040204" pitchFamily="50" charset="-128"/>
            </a:endParaRPr>
          </a:p>
        </p:txBody>
      </p:sp>
      <p:pic>
        <p:nvPicPr>
          <p:cNvPr id="11" name="図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6954" y="850929"/>
            <a:ext cx="1889264" cy="1634456"/>
          </a:xfrm>
          <a:prstGeom prst="rect">
            <a:avLst/>
          </a:prstGeom>
        </p:spPr>
      </p:pic>
      <p:pic>
        <p:nvPicPr>
          <p:cNvPr id="12" name="図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99586" y="803347"/>
            <a:ext cx="1682038" cy="1682038"/>
          </a:xfrm>
          <a:prstGeom prst="rect">
            <a:avLst/>
          </a:prstGeom>
        </p:spPr>
      </p:pic>
      <p:sp>
        <p:nvSpPr>
          <p:cNvPr id="9" name="スライド番号プレースホルダー 1"/>
          <p:cNvSpPr txBox="1">
            <a:spLocks/>
          </p:cNvSpPr>
          <p:nvPr/>
        </p:nvSpPr>
        <p:spPr>
          <a:xfrm>
            <a:off x="6996113" y="63563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12</a:t>
            </a:fld>
            <a:endParaRPr kumimoji="1" lang="ja-JP" altLang="en-US" sz="1200"/>
          </a:p>
        </p:txBody>
      </p:sp>
    </p:spTree>
    <p:extLst>
      <p:ext uri="{BB962C8B-B14F-4D97-AF65-F5344CB8AC3E}">
        <p14:creationId xmlns:p14="http://schemas.microsoft.com/office/powerpoint/2010/main" val="26880997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3768" y="-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ja-JP" altLang="en-US" sz="2000" b="1" dirty="0" smtClean="0">
                <a:latin typeface="Meiryo UI" panose="020B0604030504040204" pitchFamily="50" charset="-128"/>
                <a:ea typeface="Meiryo UI" panose="020B0604030504040204" pitchFamily="50" charset="-128"/>
              </a:rPr>
              <a:t>④横串の視点</a:t>
            </a:r>
            <a:endParaRPr kumimoji="1" lang="en-US" altLang="ja-JP" sz="2000" b="1" dirty="0" smtClean="0">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219670" y="721013"/>
            <a:ext cx="9282072" cy="6048000"/>
          </a:xfrm>
          <a:prstGeom prst="rect">
            <a:avLst/>
          </a:prstGeom>
        </p:spPr>
        <p:style>
          <a:lnRef idx="2">
            <a:schemeClr val="accent1"/>
          </a:lnRef>
          <a:fillRef idx="1">
            <a:schemeClr val="lt1"/>
          </a:fillRef>
          <a:effectRef idx="0">
            <a:schemeClr val="accent1"/>
          </a:effectRef>
          <a:fontRef idx="minor">
            <a:schemeClr val="dk1"/>
          </a:fontRef>
        </p:style>
        <p:txBody>
          <a:bodyPr wrap="square" rtlCol="0">
            <a:noAutofit/>
          </a:bodyPr>
          <a:lstStyle/>
          <a:p>
            <a:pPr>
              <a:lnSpc>
                <a:spcPct val="150000"/>
              </a:lnSpc>
            </a:pPr>
            <a:r>
              <a:rPr kumimoji="1" lang="ja-JP" altLang="en-US" b="1" dirty="0" smtClean="0">
                <a:latin typeface="Meiryo UI" panose="020B0604030504040204" pitchFamily="50" charset="-128"/>
                <a:ea typeface="Meiryo UI" panose="020B0604030504040204" pitchFamily="50" charset="-128"/>
              </a:rPr>
              <a:t>＜ポイント＞</a:t>
            </a:r>
            <a:endParaRPr kumimoji="1" lang="en-US" altLang="ja-JP" b="1" dirty="0" smtClean="0">
              <a:latin typeface="Meiryo UI" panose="020B0604030504040204" pitchFamily="50" charset="-128"/>
              <a:ea typeface="Meiryo UI" panose="020B0604030504040204" pitchFamily="50" charset="-128"/>
            </a:endParaRPr>
          </a:p>
          <a:p>
            <a:pPr>
              <a:lnSpc>
                <a:spcPct val="150000"/>
              </a:lnSpc>
            </a:pPr>
            <a:r>
              <a:rPr kumimoji="1" lang="ja-JP" altLang="en-US" b="1" dirty="0">
                <a:latin typeface="Meiryo UI" panose="020B0604030504040204" pitchFamily="50" charset="-128"/>
                <a:ea typeface="Meiryo UI" panose="020B0604030504040204" pitchFamily="50" charset="-128"/>
              </a:rPr>
              <a:t>　</a:t>
            </a:r>
            <a:r>
              <a:rPr kumimoji="1" lang="ja-JP" altLang="en-US" b="1" dirty="0" smtClean="0">
                <a:latin typeface="Meiryo UI" panose="020B0604030504040204" pitchFamily="50" charset="-128"/>
                <a:ea typeface="Meiryo UI" panose="020B0604030504040204" pitchFamily="50" charset="-128"/>
              </a:rPr>
              <a:t>○　同時解決</a:t>
            </a:r>
            <a:r>
              <a:rPr kumimoji="1" lang="ja-JP" altLang="en-US" dirty="0" smtClean="0">
                <a:latin typeface="Meiryo UI" panose="020B0604030504040204" pitchFamily="50" charset="-128"/>
                <a:ea typeface="Meiryo UI" panose="020B0604030504040204" pitchFamily="50" charset="-128"/>
              </a:rPr>
              <a:t>（ある</a:t>
            </a:r>
            <a:r>
              <a:rPr kumimoji="1" lang="ja-JP" altLang="en-US" dirty="0">
                <a:latin typeface="Meiryo UI" panose="020B0604030504040204" pitchFamily="50" charset="-128"/>
                <a:ea typeface="Meiryo UI" panose="020B0604030504040204" pitchFamily="50" charset="-128"/>
              </a:rPr>
              <a:t>ゴールの解決のための取組みを、別のゴールの課題解決に</a:t>
            </a:r>
            <a:r>
              <a:rPr kumimoji="1" lang="ja-JP" altLang="en-US" dirty="0" smtClean="0">
                <a:latin typeface="Meiryo UI" panose="020B0604030504040204" pitchFamily="50" charset="-128"/>
                <a:ea typeface="Meiryo UI" panose="020B0604030504040204" pitchFamily="50" charset="-128"/>
              </a:rPr>
              <a:t>つなげる）</a:t>
            </a: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b="1" dirty="0" smtClean="0">
                <a:latin typeface="Meiryo UI" panose="020B0604030504040204" pitchFamily="50" charset="-128"/>
                <a:ea typeface="Meiryo UI" panose="020B0604030504040204" pitchFamily="50" charset="-128"/>
              </a:rPr>
              <a:t>　</a:t>
            </a:r>
            <a:endParaRPr kumimoji="1" lang="en-US" altLang="ja-JP" b="1" dirty="0" smtClean="0">
              <a:latin typeface="Meiryo UI" panose="020B0604030504040204" pitchFamily="50" charset="-128"/>
              <a:ea typeface="Meiryo UI" panose="020B0604030504040204" pitchFamily="50" charset="-128"/>
            </a:endParaRPr>
          </a:p>
          <a:p>
            <a:pPr>
              <a:lnSpc>
                <a:spcPct val="150000"/>
              </a:lnSpc>
            </a:pPr>
            <a:r>
              <a:rPr kumimoji="1" lang="ja-JP" altLang="en-US" b="1" dirty="0" smtClean="0">
                <a:latin typeface="Meiryo UI" panose="020B0604030504040204" pitchFamily="50" charset="-128"/>
                <a:ea typeface="Meiryo UI" panose="020B0604030504040204" pitchFamily="50" charset="-128"/>
              </a:rPr>
              <a:t>○　インパクト</a:t>
            </a:r>
            <a:r>
              <a:rPr kumimoji="1" lang="ja-JP" altLang="en-US" b="1" dirty="0">
                <a:latin typeface="Meiryo UI" panose="020B0604030504040204" pitchFamily="50" charset="-128"/>
                <a:ea typeface="Meiryo UI" panose="020B0604030504040204" pitchFamily="50" charset="-128"/>
              </a:rPr>
              <a:t>のベクトルを変える</a:t>
            </a: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a:t>
            </a:r>
            <a:r>
              <a:rPr kumimoji="1" lang="ja-JP" altLang="en-US" dirty="0" smtClean="0">
                <a:latin typeface="Meiryo UI" panose="020B0604030504040204" pitchFamily="50" charset="-128"/>
                <a:ea typeface="Meiryo UI" panose="020B0604030504040204" pitchFamily="50" charset="-128"/>
              </a:rPr>
              <a:t>　（社会</a:t>
            </a:r>
            <a:r>
              <a:rPr kumimoji="1" lang="ja-JP" altLang="en-US" dirty="0">
                <a:latin typeface="Meiryo UI" panose="020B0604030504040204" pitchFamily="50" charset="-128"/>
                <a:ea typeface="Meiryo UI" panose="020B0604030504040204" pitchFamily="50" charset="-128"/>
              </a:rPr>
              <a:t>に悪影響を及ぼすアクションに工夫を加え、別のゴールのポジティブアクションに</a:t>
            </a:r>
            <a:r>
              <a:rPr kumimoji="1" lang="ja-JP" altLang="en-US" dirty="0" smtClean="0">
                <a:latin typeface="Meiryo UI" panose="020B0604030504040204" pitchFamily="50" charset="-128"/>
                <a:ea typeface="Meiryo UI" panose="020B0604030504040204" pitchFamily="50" charset="-128"/>
              </a:rPr>
              <a:t>変える）</a:t>
            </a: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b="1" dirty="0" smtClean="0">
                <a:latin typeface="Meiryo UI" panose="020B0604030504040204" pitchFamily="50" charset="-128"/>
                <a:ea typeface="Meiryo UI" panose="020B0604030504040204" pitchFamily="50" charset="-128"/>
              </a:rPr>
              <a:t>　○　トレードオフ</a:t>
            </a:r>
            <a:r>
              <a:rPr kumimoji="1" lang="ja-JP" altLang="en-US" b="1" dirty="0">
                <a:latin typeface="Meiryo UI" panose="020B0604030504040204" pitchFamily="50" charset="-128"/>
                <a:ea typeface="Meiryo UI" panose="020B0604030504040204" pitchFamily="50" charset="-128"/>
              </a:rPr>
              <a:t>の考慮</a:t>
            </a: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ja-JP" altLang="en-US" b="1" dirty="0">
                <a:latin typeface="Meiryo UI" panose="020B0604030504040204" pitchFamily="50" charset="-128"/>
                <a:ea typeface="Meiryo UI" panose="020B0604030504040204" pitchFamily="50" charset="-128"/>
              </a:rPr>
              <a:t>　</a:t>
            </a:r>
            <a:r>
              <a:rPr kumimoji="1" lang="ja-JP" altLang="en-US" b="1" dirty="0" smtClean="0">
                <a:latin typeface="Meiryo UI" panose="020B0604030504040204" pitchFamily="50" charset="-128"/>
                <a:ea typeface="Meiryo UI" panose="020B0604030504040204" pitchFamily="50" charset="-128"/>
              </a:rPr>
              <a:t>　</a:t>
            </a:r>
            <a:r>
              <a:rPr kumimoji="1" lang="ja-JP" altLang="en-US" dirty="0" smtClean="0">
                <a:latin typeface="Meiryo UI" panose="020B0604030504040204" pitchFamily="50" charset="-128"/>
                <a:ea typeface="Meiryo UI" panose="020B0604030504040204" pitchFamily="50" charset="-128"/>
              </a:rPr>
              <a:t>（社会</a:t>
            </a:r>
            <a:r>
              <a:rPr kumimoji="1" lang="ja-JP" altLang="en-US" dirty="0">
                <a:latin typeface="Meiryo UI" panose="020B0604030504040204" pitchFamily="50" charset="-128"/>
                <a:ea typeface="Meiryo UI" panose="020B0604030504040204" pitchFamily="50" charset="-128"/>
              </a:rPr>
              <a:t>のためにしていることが、他のゴールの視点で見ると悪影響を及ぼす可能性を考慮</a:t>
            </a:r>
            <a:r>
              <a:rPr kumimoji="1" lang="ja-JP" altLang="en-US" dirty="0" smtClean="0">
                <a:latin typeface="Meiryo UI" panose="020B0604030504040204" pitchFamily="50" charset="-128"/>
                <a:ea typeface="Meiryo UI" panose="020B0604030504040204" pitchFamily="50" charset="-128"/>
              </a:rPr>
              <a:t>する）</a:t>
            </a:r>
            <a:endParaRPr kumimoji="1" lang="en-US" altLang="ja-JP" b="1"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p:txBody>
      </p:sp>
      <p:pic>
        <p:nvPicPr>
          <p:cNvPr id="6"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15901" y="1653906"/>
            <a:ext cx="984938" cy="1008000"/>
          </a:xfrm>
          <a:prstGeom prst="rect">
            <a:avLst/>
          </a:prstGeom>
        </p:spPr>
      </p:pic>
      <p:pic>
        <p:nvPicPr>
          <p:cNvPr id="7"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60858" y="1653906"/>
            <a:ext cx="992266" cy="1008000"/>
          </a:xfrm>
          <a:prstGeom prst="rect">
            <a:avLst/>
          </a:prstGeom>
        </p:spPr>
      </p:pic>
      <p:pic>
        <p:nvPicPr>
          <p:cNvPr id="11"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13143" y="1653906"/>
            <a:ext cx="992265" cy="1008000"/>
          </a:xfrm>
          <a:prstGeom prst="rect">
            <a:avLst/>
          </a:prstGeom>
        </p:spPr>
      </p:pic>
      <p:sp>
        <p:nvSpPr>
          <p:cNvPr id="12" name="右矢印 11"/>
          <p:cNvSpPr/>
          <p:nvPr/>
        </p:nvSpPr>
        <p:spPr>
          <a:xfrm>
            <a:off x="3637472" y="1837236"/>
            <a:ext cx="286753" cy="615895"/>
          </a:xfrm>
          <a:prstGeom prst="rightArrow">
            <a:avLst>
              <a:gd name="adj1" fmla="val 50000"/>
              <a:gd name="adj2"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右矢印 12"/>
          <p:cNvSpPr/>
          <p:nvPr/>
        </p:nvSpPr>
        <p:spPr>
          <a:xfrm>
            <a:off x="5789757" y="1837236"/>
            <a:ext cx="286753" cy="615895"/>
          </a:xfrm>
          <a:prstGeom prst="rightArrow">
            <a:avLst>
              <a:gd name="adj1" fmla="val 50000"/>
              <a:gd name="adj2"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77637" y="3787634"/>
            <a:ext cx="1056335" cy="1008000"/>
          </a:xfrm>
          <a:prstGeom prst="rect">
            <a:avLst/>
          </a:prstGeom>
        </p:spPr>
      </p:pic>
      <p:pic>
        <p:nvPicPr>
          <p:cNvPr id="15"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33178" y="3787634"/>
            <a:ext cx="1015806" cy="1008000"/>
          </a:xfrm>
          <a:prstGeom prst="rect">
            <a:avLst/>
          </a:prstGeom>
        </p:spPr>
      </p:pic>
      <p:sp>
        <p:nvSpPr>
          <p:cNvPr id="16" name="フローチャート: 結合子 15"/>
          <p:cNvSpPr/>
          <p:nvPr/>
        </p:nvSpPr>
        <p:spPr>
          <a:xfrm>
            <a:off x="5879758" y="3593680"/>
            <a:ext cx="1338050" cy="1325478"/>
          </a:xfrm>
          <a:prstGeom prst="flowChartConnector">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乗算 16"/>
          <p:cNvSpPr/>
          <p:nvPr/>
        </p:nvSpPr>
        <p:spPr>
          <a:xfrm>
            <a:off x="2309856" y="3368275"/>
            <a:ext cx="1810195" cy="1810196"/>
          </a:xfrm>
          <a:prstGeom prst="mathMultiply">
            <a:avLst>
              <a:gd name="adj1" fmla="val 5656"/>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8"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706664" y="5703045"/>
            <a:ext cx="991888" cy="1008000"/>
          </a:xfrm>
          <a:prstGeom prst="rect">
            <a:avLst/>
          </a:prstGeom>
        </p:spPr>
      </p:pic>
      <p:pic>
        <p:nvPicPr>
          <p:cNvPr id="19" name="Picture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145516" y="5778677"/>
            <a:ext cx="1023258" cy="1008000"/>
          </a:xfrm>
          <a:prstGeom prst="rect">
            <a:avLst/>
          </a:prstGeom>
        </p:spPr>
      </p:pic>
      <p:sp>
        <p:nvSpPr>
          <p:cNvPr id="20" name="左右矢印 19"/>
          <p:cNvSpPr/>
          <p:nvPr/>
        </p:nvSpPr>
        <p:spPr>
          <a:xfrm>
            <a:off x="4461376" y="5962324"/>
            <a:ext cx="983247" cy="454165"/>
          </a:xfrm>
          <a:prstGeom prst="leftRightArrow">
            <a:avLst>
              <a:gd name="adj1" fmla="val 46031"/>
              <a:gd name="adj2" fmla="val 559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スライド番号プレースホルダー 1"/>
          <p:cNvSpPr txBox="1">
            <a:spLocks/>
          </p:cNvSpPr>
          <p:nvPr/>
        </p:nvSpPr>
        <p:spPr>
          <a:xfrm>
            <a:off x="6996113" y="63563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13</a:t>
            </a:fld>
            <a:endParaRPr kumimoji="1" lang="ja-JP" altLang="en-US" sz="1200"/>
          </a:p>
        </p:txBody>
      </p:sp>
    </p:spTree>
    <p:extLst>
      <p:ext uri="{BB962C8B-B14F-4D97-AF65-F5344CB8AC3E}">
        <p14:creationId xmlns:p14="http://schemas.microsoft.com/office/powerpoint/2010/main" val="4904315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3768" y="-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ja-JP" altLang="en-US" sz="2000" b="1" dirty="0" smtClean="0">
                <a:latin typeface="Meiryo UI" panose="020B0604030504040204" pitchFamily="50" charset="-128"/>
                <a:ea typeface="Meiryo UI" panose="020B0604030504040204" pitchFamily="50" charset="-128"/>
              </a:rPr>
              <a:t>⑤バックキャスティング</a:t>
            </a:r>
            <a:endParaRPr kumimoji="1" lang="en-US" altLang="ja-JP" sz="2000" b="1" dirty="0" smtClean="0">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36101" y="1189744"/>
            <a:ext cx="4968000" cy="1138773"/>
          </a:xfrm>
          <a:prstGeom prst="rect">
            <a:avLst/>
          </a:prstGeom>
          <a:noFill/>
        </p:spPr>
        <p:txBody>
          <a:bodyPr wrap="square" rtlCol="0">
            <a:spAutoFit/>
          </a:bodyPr>
          <a:lstStyle/>
          <a:p>
            <a:r>
              <a:rPr kumimoji="1" lang="ja-JP" altLang="en-US" b="1" dirty="0">
                <a:latin typeface="Meiryo UI" panose="020B0604030504040204" pitchFamily="50" charset="-128"/>
                <a:ea typeface="Meiryo UI" panose="020B0604030504040204" pitchFamily="50" charset="-128"/>
              </a:rPr>
              <a:t>「バックキャスティング」</a:t>
            </a:r>
            <a:endParaRPr kumimoji="1" lang="en-US" altLang="ja-JP" b="1" dirty="0">
              <a:latin typeface="Meiryo UI" panose="020B0604030504040204" pitchFamily="50" charset="-128"/>
              <a:ea typeface="Meiryo UI" panose="020B0604030504040204" pitchFamily="50" charset="-128"/>
            </a:endParaRPr>
          </a:p>
          <a:p>
            <a:endParaRPr kumimoji="1" lang="en-US" altLang="ja-JP" b="1"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未来のある時点に目標を設定しておき、そこから振り返って現在すべきことを考える方法</a:t>
            </a:r>
          </a:p>
        </p:txBody>
      </p:sp>
      <p:sp>
        <p:nvSpPr>
          <p:cNvPr id="22" name="テキスト ボックス 21"/>
          <p:cNvSpPr txBox="1"/>
          <p:nvPr/>
        </p:nvSpPr>
        <p:spPr>
          <a:xfrm>
            <a:off x="0" y="2607788"/>
            <a:ext cx="4968000" cy="1384995"/>
          </a:xfrm>
          <a:prstGeom prst="rect">
            <a:avLst/>
          </a:prstGeom>
          <a:noFill/>
        </p:spPr>
        <p:txBody>
          <a:bodyPr wrap="square" rtlCol="0">
            <a:spAutoFit/>
          </a:bodyPr>
          <a:lstStyle/>
          <a:p>
            <a:r>
              <a:rPr kumimoji="1" lang="ja-JP" altLang="en-US" b="1" dirty="0">
                <a:latin typeface="Meiryo UI" panose="020B0604030504040204" pitchFamily="50" charset="-128"/>
                <a:ea typeface="Meiryo UI" panose="020B0604030504040204" pitchFamily="50" charset="-128"/>
              </a:rPr>
              <a:t>「フォアキャスティング」</a:t>
            </a:r>
            <a:endParaRPr kumimoji="1" lang="en-US" altLang="ja-JP" b="1" dirty="0">
              <a:latin typeface="Meiryo UI" panose="020B0604030504040204" pitchFamily="50" charset="-128"/>
              <a:ea typeface="Meiryo UI" panose="020B0604030504040204" pitchFamily="50" charset="-128"/>
            </a:endParaRPr>
          </a:p>
          <a:p>
            <a:endParaRPr kumimoji="1" lang="en-US" altLang="ja-JP" b="1"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過去のデータや実績などに基づき、現状で実現可能と考えられることを積み上げて、未来の目標に近づけようとする方法</a:t>
            </a:r>
          </a:p>
        </p:txBody>
      </p:sp>
      <p:cxnSp>
        <p:nvCxnSpPr>
          <p:cNvPr id="23" name="直線矢印コネクタ 22"/>
          <p:cNvCxnSpPr/>
          <p:nvPr/>
        </p:nvCxnSpPr>
        <p:spPr>
          <a:xfrm>
            <a:off x="5080000" y="3436057"/>
            <a:ext cx="4572000" cy="0"/>
          </a:xfrm>
          <a:prstGeom prst="straightConnector1">
            <a:avLst/>
          </a:prstGeom>
          <a:ln w="76200">
            <a:tailEnd type="triangle"/>
          </a:ln>
        </p:spPr>
        <p:style>
          <a:lnRef idx="3">
            <a:schemeClr val="accent5"/>
          </a:lnRef>
          <a:fillRef idx="0">
            <a:schemeClr val="accent5"/>
          </a:fillRef>
          <a:effectRef idx="2">
            <a:schemeClr val="accent5"/>
          </a:effectRef>
          <a:fontRef idx="minor">
            <a:schemeClr val="tx1"/>
          </a:fontRef>
        </p:style>
      </p:cxnSp>
      <p:sp>
        <p:nvSpPr>
          <p:cNvPr id="24" name="フローチャート: 結合子 23"/>
          <p:cNvSpPr/>
          <p:nvPr/>
        </p:nvSpPr>
        <p:spPr>
          <a:xfrm>
            <a:off x="5171660" y="3314392"/>
            <a:ext cx="237595" cy="243331"/>
          </a:xfrm>
          <a:prstGeom prst="flowChartConnector">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25" name="フローチャート: 結合子 24"/>
          <p:cNvSpPr/>
          <p:nvPr/>
        </p:nvSpPr>
        <p:spPr>
          <a:xfrm>
            <a:off x="7036746" y="3332763"/>
            <a:ext cx="237595" cy="243331"/>
          </a:xfrm>
          <a:prstGeom prst="flowChartConnector">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26" name="フローチャート: 結合子 25"/>
          <p:cNvSpPr/>
          <p:nvPr/>
        </p:nvSpPr>
        <p:spPr>
          <a:xfrm>
            <a:off x="9028832" y="3332763"/>
            <a:ext cx="237595" cy="243331"/>
          </a:xfrm>
          <a:prstGeom prst="flowChartConnector">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27" name="テキスト ボックス 26"/>
          <p:cNvSpPr txBox="1"/>
          <p:nvPr/>
        </p:nvSpPr>
        <p:spPr>
          <a:xfrm>
            <a:off x="5104395" y="3587851"/>
            <a:ext cx="400110" cy="642030"/>
          </a:xfrm>
          <a:prstGeom prst="rect">
            <a:avLst/>
          </a:prstGeom>
          <a:noFill/>
        </p:spPr>
        <p:txBody>
          <a:bodyPr vert="eaVert" wrap="square" rtlCol="0">
            <a:spAutoFit/>
          </a:bodyPr>
          <a:lstStyle/>
          <a:p>
            <a:r>
              <a:rPr kumimoji="1" lang="ja-JP" altLang="en-US" sz="1400" b="1" dirty="0">
                <a:latin typeface="Meiryo UI" panose="020B0604030504040204" pitchFamily="50" charset="-128"/>
                <a:ea typeface="Meiryo UI" panose="020B0604030504040204" pitchFamily="50" charset="-128"/>
              </a:rPr>
              <a:t>過去</a:t>
            </a:r>
          </a:p>
        </p:txBody>
      </p:sp>
      <p:sp>
        <p:nvSpPr>
          <p:cNvPr id="28" name="テキスト ボックス 27"/>
          <p:cNvSpPr txBox="1"/>
          <p:nvPr/>
        </p:nvSpPr>
        <p:spPr>
          <a:xfrm>
            <a:off x="6969481" y="3587851"/>
            <a:ext cx="400110" cy="642030"/>
          </a:xfrm>
          <a:prstGeom prst="rect">
            <a:avLst/>
          </a:prstGeom>
          <a:noFill/>
        </p:spPr>
        <p:txBody>
          <a:bodyPr vert="eaVert" wrap="square" rtlCol="0">
            <a:spAutoFit/>
          </a:bodyPr>
          <a:lstStyle/>
          <a:p>
            <a:r>
              <a:rPr kumimoji="1" lang="ja-JP" altLang="en-US" sz="1400" b="1" dirty="0">
                <a:latin typeface="Meiryo UI" panose="020B0604030504040204" pitchFamily="50" charset="-128"/>
                <a:ea typeface="Meiryo UI" panose="020B0604030504040204" pitchFamily="50" charset="-128"/>
              </a:rPr>
              <a:t>現在</a:t>
            </a:r>
          </a:p>
        </p:txBody>
      </p:sp>
      <p:sp>
        <p:nvSpPr>
          <p:cNvPr id="29" name="テキスト ボックス 28"/>
          <p:cNvSpPr txBox="1"/>
          <p:nvPr/>
        </p:nvSpPr>
        <p:spPr>
          <a:xfrm>
            <a:off x="8969731" y="3595766"/>
            <a:ext cx="400110" cy="642030"/>
          </a:xfrm>
          <a:prstGeom prst="rect">
            <a:avLst/>
          </a:prstGeom>
          <a:noFill/>
        </p:spPr>
        <p:txBody>
          <a:bodyPr vert="eaVert" wrap="square" rtlCol="0">
            <a:spAutoFit/>
          </a:bodyPr>
          <a:lstStyle/>
          <a:p>
            <a:r>
              <a:rPr kumimoji="1" lang="ja-JP" altLang="en-US" sz="1400" b="1" dirty="0">
                <a:latin typeface="Meiryo UI" panose="020B0604030504040204" pitchFamily="50" charset="-128"/>
                <a:ea typeface="Meiryo UI" panose="020B0604030504040204" pitchFamily="50" charset="-128"/>
              </a:rPr>
              <a:t>未来</a:t>
            </a:r>
          </a:p>
        </p:txBody>
      </p:sp>
      <p:sp>
        <p:nvSpPr>
          <p:cNvPr id="30" name="右矢印 29"/>
          <p:cNvSpPr/>
          <p:nvPr/>
        </p:nvSpPr>
        <p:spPr>
          <a:xfrm rot="20981710">
            <a:off x="5315539" y="2630912"/>
            <a:ext cx="2038740" cy="246219"/>
          </a:xfrm>
          <a:prstGeom prst="rightArrow">
            <a:avLst/>
          </a:prstGeom>
          <a:pattFill prst="pct70">
            <a:fgClr>
              <a:schemeClr val="accent5">
                <a:lumMod val="20000"/>
                <a:lumOff val="80000"/>
              </a:schemeClr>
            </a:fgClr>
            <a:bgClr>
              <a:schemeClr val="bg1"/>
            </a:bgClr>
          </a:patt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右矢印 30"/>
          <p:cNvSpPr/>
          <p:nvPr/>
        </p:nvSpPr>
        <p:spPr>
          <a:xfrm rot="20981710">
            <a:off x="7460324" y="2273916"/>
            <a:ext cx="1881707" cy="2462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右矢印 31"/>
          <p:cNvSpPr/>
          <p:nvPr/>
        </p:nvSpPr>
        <p:spPr>
          <a:xfrm rot="19185854">
            <a:off x="7162973" y="1738079"/>
            <a:ext cx="1881707" cy="2462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角丸四角形 32"/>
          <p:cNvSpPr/>
          <p:nvPr/>
        </p:nvSpPr>
        <p:spPr>
          <a:xfrm>
            <a:off x="8850086" y="812876"/>
            <a:ext cx="968828" cy="47897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400" dirty="0">
                <a:latin typeface="Meiryo UI" panose="020B0604030504040204" pitchFamily="50" charset="-128"/>
                <a:ea typeface="Meiryo UI" panose="020B0604030504040204" pitchFamily="50" charset="-128"/>
              </a:rPr>
              <a:t>あるべき</a:t>
            </a:r>
            <a:endParaRPr kumimoji="1" lang="en-US" altLang="ja-JP" sz="1400" dirty="0">
              <a:latin typeface="Meiryo UI" panose="020B0604030504040204" pitchFamily="50" charset="-128"/>
              <a:ea typeface="Meiryo UI" panose="020B0604030504040204" pitchFamily="50" charset="-128"/>
            </a:endParaRPr>
          </a:p>
          <a:p>
            <a:pPr algn="ctr"/>
            <a:r>
              <a:rPr kumimoji="1" lang="ja-JP" altLang="en-US" sz="1400" dirty="0">
                <a:latin typeface="Meiryo UI" panose="020B0604030504040204" pitchFamily="50" charset="-128"/>
                <a:ea typeface="Meiryo UI" panose="020B0604030504040204" pitchFamily="50" charset="-128"/>
              </a:rPr>
              <a:t>社会像</a:t>
            </a:r>
          </a:p>
        </p:txBody>
      </p:sp>
      <p:sp>
        <p:nvSpPr>
          <p:cNvPr id="34" name="上カーブ矢印 33"/>
          <p:cNvSpPr/>
          <p:nvPr/>
        </p:nvSpPr>
        <p:spPr>
          <a:xfrm rot="8719183">
            <a:off x="6782595" y="1303123"/>
            <a:ext cx="1842670" cy="534335"/>
          </a:xfrm>
          <a:prstGeom prst="curvedUp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solidFill>
                <a:schemeClr val="tx1"/>
              </a:solidFill>
            </a:endParaRPr>
          </a:p>
        </p:txBody>
      </p:sp>
      <p:sp>
        <p:nvSpPr>
          <p:cNvPr id="35" name="上カーブ矢印 34"/>
          <p:cNvSpPr/>
          <p:nvPr/>
        </p:nvSpPr>
        <p:spPr>
          <a:xfrm rot="20927056">
            <a:off x="5411336" y="2927832"/>
            <a:ext cx="2021806" cy="393544"/>
          </a:xfrm>
          <a:prstGeom prst="curvedUp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solidFill>
                <a:schemeClr val="tx1"/>
              </a:solidFill>
            </a:endParaRPr>
          </a:p>
        </p:txBody>
      </p:sp>
      <p:sp>
        <p:nvSpPr>
          <p:cNvPr id="36" name="上カーブ矢印 35"/>
          <p:cNvSpPr/>
          <p:nvPr/>
        </p:nvSpPr>
        <p:spPr>
          <a:xfrm rot="20927056">
            <a:off x="7413665" y="2583286"/>
            <a:ext cx="2021806" cy="393544"/>
          </a:xfrm>
          <a:prstGeom prst="curvedUp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solidFill>
                <a:schemeClr val="tx1"/>
              </a:solidFill>
            </a:endParaRPr>
          </a:p>
        </p:txBody>
      </p:sp>
      <p:sp>
        <p:nvSpPr>
          <p:cNvPr id="37" name="角丸四角形 36"/>
          <p:cNvSpPr/>
          <p:nvPr/>
        </p:nvSpPr>
        <p:spPr>
          <a:xfrm>
            <a:off x="8875838" y="1662794"/>
            <a:ext cx="968828" cy="47897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400" dirty="0">
                <a:latin typeface="Meiryo UI" panose="020B0604030504040204" pitchFamily="50" charset="-128"/>
                <a:ea typeface="Meiryo UI" panose="020B0604030504040204" pitchFamily="50" charset="-128"/>
              </a:rPr>
              <a:t>現実的な</a:t>
            </a:r>
            <a:endParaRPr kumimoji="1" lang="en-US" altLang="ja-JP" sz="1400" dirty="0">
              <a:latin typeface="Meiryo UI" panose="020B0604030504040204" pitchFamily="50" charset="-128"/>
              <a:ea typeface="Meiryo UI" panose="020B0604030504040204" pitchFamily="50" charset="-128"/>
            </a:endParaRPr>
          </a:p>
          <a:p>
            <a:pPr algn="ctr"/>
            <a:r>
              <a:rPr kumimoji="1" lang="ja-JP" altLang="en-US" sz="1400" dirty="0">
                <a:latin typeface="Meiryo UI" panose="020B0604030504040204" pitchFamily="50" charset="-128"/>
                <a:ea typeface="Meiryo UI" panose="020B0604030504040204" pitchFamily="50" charset="-128"/>
              </a:rPr>
              <a:t>めざす姿</a:t>
            </a:r>
            <a:endParaRPr kumimoji="1" lang="en-US" altLang="ja-JP" sz="1400" dirty="0">
              <a:latin typeface="Meiryo UI" panose="020B0604030504040204" pitchFamily="50" charset="-128"/>
              <a:ea typeface="Meiryo UI" panose="020B0604030504040204" pitchFamily="50" charset="-128"/>
            </a:endParaRPr>
          </a:p>
        </p:txBody>
      </p:sp>
      <p:sp>
        <p:nvSpPr>
          <p:cNvPr id="38" name="テキスト ボックス 37"/>
          <p:cNvSpPr txBox="1"/>
          <p:nvPr/>
        </p:nvSpPr>
        <p:spPr>
          <a:xfrm>
            <a:off x="311964" y="4193065"/>
            <a:ext cx="9282072" cy="258532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50000"/>
              </a:lnSpc>
            </a:pPr>
            <a:r>
              <a:rPr kumimoji="1" lang="ja-JP" altLang="en-US" b="1" dirty="0" smtClean="0">
                <a:latin typeface="Meiryo UI" panose="020B0604030504040204" pitchFamily="50" charset="-128"/>
                <a:ea typeface="Meiryo UI" panose="020B0604030504040204" pitchFamily="50" charset="-128"/>
              </a:rPr>
              <a:t>＜ポイント＞</a:t>
            </a:r>
            <a:endParaRPr kumimoji="1" lang="en-US" altLang="ja-JP" b="1" dirty="0" smtClean="0">
              <a:latin typeface="Meiryo UI" panose="020B0604030504040204" pitchFamily="50" charset="-128"/>
              <a:ea typeface="Meiryo UI" panose="020B0604030504040204" pitchFamily="50" charset="-128"/>
            </a:endParaRPr>
          </a:p>
          <a:p>
            <a:pPr>
              <a:lnSpc>
                <a:spcPct val="150000"/>
              </a:lnSpc>
            </a:pPr>
            <a:r>
              <a:rPr kumimoji="1" lang="ja-JP" altLang="en-US" b="1" dirty="0">
                <a:latin typeface="Meiryo UI" panose="020B0604030504040204" pitchFamily="50" charset="-128"/>
                <a:ea typeface="Meiryo UI" panose="020B0604030504040204" pitchFamily="50" charset="-128"/>
              </a:rPr>
              <a:t>　</a:t>
            </a:r>
            <a:r>
              <a:rPr kumimoji="1" lang="ja-JP" altLang="en-US" b="1" dirty="0" smtClean="0">
                <a:latin typeface="Meiryo UI" panose="020B0604030504040204" pitchFamily="50" charset="-128"/>
                <a:ea typeface="Meiryo UI" panose="020B0604030504040204" pitchFamily="50" charset="-128"/>
              </a:rPr>
              <a:t>○　社会</a:t>
            </a:r>
            <a:r>
              <a:rPr kumimoji="1" lang="ja-JP" altLang="en-US" b="1" dirty="0">
                <a:latin typeface="Meiryo UI" panose="020B0604030504040204" pitchFamily="50" charset="-128"/>
                <a:ea typeface="Meiryo UI" panose="020B0604030504040204" pitchFamily="50" charset="-128"/>
              </a:rPr>
              <a:t>課題解決のイメージの変革</a:t>
            </a: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ja-JP" altLang="en-US" dirty="0" smtClean="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　義務的な行動ではなく、主体的な行動の誘発</a:t>
            </a: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b="1" dirty="0">
                <a:latin typeface="Meiryo UI" panose="020B0604030504040204" pitchFamily="50" charset="-128"/>
                <a:ea typeface="Meiryo UI" panose="020B0604030504040204" pitchFamily="50" charset="-128"/>
              </a:rPr>
              <a:t>　</a:t>
            </a:r>
            <a:r>
              <a:rPr kumimoji="1" lang="ja-JP" altLang="en-US" b="1" dirty="0" smtClean="0">
                <a:latin typeface="Meiryo UI" panose="020B0604030504040204" pitchFamily="50" charset="-128"/>
                <a:ea typeface="Meiryo UI" panose="020B0604030504040204" pitchFamily="50" charset="-128"/>
              </a:rPr>
              <a:t>○　できない</a:t>
            </a:r>
            <a:r>
              <a:rPr kumimoji="1" lang="ja-JP" altLang="en-US" b="1" dirty="0">
                <a:latin typeface="Meiryo UI" panose="020B0604030504040204" pitchFamily="50" charset="-128"/>
                <a:ea typeface="Meiryo UI" panose="020B0604030504040204" pitchFamily="50" charset="-128"/>
              </a:rPr>
              <a:t>言い訳をしない</a:t>
            </a: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ja-JP" altLang="en-US" dirty="0" smtClean="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　できない理由を考えるのではなく、よりよくするためのアイディアを出す</a:t>
            </a:r>
            <a:endParaRPr kumimoji="1" lang="en-US" altLang="ja-JP" dirty="0">
              <a:latin typeface="Meiryo UI" panose="020B0604030504040204" pitchFamily="50" charset="-128"/>
              <a:ea typeface="Meiryo UI" panose="020B0604030504040204" pitchFamily="50" charset="-128"/>
            </a:endParaRPr>
          </a:p>
        </p:txBody>
      </p:sp>
      <p:sp>
        <p:nvSpPr>
          <p:cNvPr id="39" name="スライド番号プレースホルダー 1"/>
          <p:cNvSpPr txBox="1">
            <a:spLocks/>
          </p:cNvSpPr>
          <p:nvPr/>
        </p:nvSpPr>
        <p:spPr>
          <a:xfrm>
            <a:off x="6996113" y="63563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14</a:t>
            </a:fld>
            <a:endParaRPr kumimoji="1" lang="ja-JP" altLang="en-US" sz="1200"/>
          </a:p>
        </p:txBody>
      </p:sp>
    </p:spTree>
    <p:extLst>
      <p:ext uri="{BB962C8B-B14F-4D97-AF65-F5344CB8AC3E}">
        <p14:creationId xmlns:p14="http://schemas.microsoft.com/office/powerpoint/2010/main" val="34582573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3768" y="-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ja-JP" altLang="en-US" sz="2000" b="1" dirty="0" smtClean="0">
                <a:latin typeface="Meiryo UI" panose="020B0604030504040204" pitchFamily="50" charset="-128"/>
                <a:ea typeface="Meiryo UI" panose="020B0604030504040204" pitchFamily="50" charset="-128"/>
              </a:rPr>
              <a:t>⑥ルールを決めた必達目標ではなく、各主体がめざすべき目標を作る</a:t>
            </a:r>
            <a:endParaRPr kumimoji="1" lang="en-US" altLang="ja-JP" sz="2000" b="1" dirty="0" smtClean="0">
              <a:latin typeface="Meiryo UI" panose="020B0604030504040204" pitchFamily="50" charset="-128"/>
              <a:ea typeface="Meiryo UI" panose="020B0604030504040204" pitchFamily="50" charset="-128"/>
            </a:endParaRPr>
          </a:p>
        </p:txBody>
      </p:sp>
      <p:sp>
        <p:nvSpPr>
          <p:cNvPr id="39" name="テキスト ボックス 38"/>
          <p:cNvSpPr txBox="1"/>
          <p:nvPr/>
        </p:nvSpPr>
        <p:spPr>
          <a:xfrm>
            <a:off x="259349" y="1181388"/>
            <a:ext cx="9387301" cy="258532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50000"/>
              </a:lnSpc>
            </a:pPr>
            <a:r>
              <a:rPr kumimoji="1" lang="ja-JP" altLang="en-US" b="1" dirty="0" smtClean="0">
                <a:latin typeface="Meiryo UI" panose="020B0604030504040204" pitchFamily="50" charset="-128"/>
                <a:ea typeface="Meiryo UI" panose="020B0604030504040204" pitchFamily="50" charset="-128"/>
              </a:rPr>
              <a:t>＜ポイント＞</a:t>
            </a:r>
            <a:endParaRPr kumimoji="1" lang="en-US" altLang="ja-JP" b="1" dirty="0" smtClean="0">
              <a:latin typeface="Meiryo UI" panose="020B0604030504040204" pitchFamily="50" charset="-128"/>
              <a:ea typeface="Meiryo UI" panose="020B0604030504040204" pitchFamily="50" charset="-128"/>
            </a:endParaRPr>
          </a:p>
          <a:p>
            <a:pPr>
              <a:lnSpc>
                <a:spcPct val="150000"/>
              </a:lnSpc>
            </a:pPr>
            <a:r>
              <a:rPr kumimoji="1" lang="ja-JP" altLang="en-US" b="1" dirty="0">
                <a:latin typeface="Meiryo UI" panose="020B0604030504040204" pitchFamily="50" charset="-128"/>
                <a:ea typeface="Meiryo UI" panose="020B0604030504040204" pitchFamily="50" charset="-128"/>
              </a:rPr>
              <a:t>　</a:t>
            </a:r>
            <a:r>
              <a:rPr kumimoji="1" lang="ja-JP" altLang="en-US" b="1" dirty="0" smtClean="0">
                <a:latin typeface="Meiryo UI" panose="020B0604030504040204" pitchFamily="50" charset="-128"/>
                <a:ea typeface="Meiryo UI" panose="020B0604030504040204" pitchFamily="50" charset="-128"/>
              </a:rPr>
              <a:t>○　</a:t>
            </a:r>
            <a:r>
              <a:rPr kumimoji="1" lang="en-US" altLang="ja-JP" b="1" dirty="0" smtClean="0">
                <a:latin typeface="Meiryo UI" panose="020B0604030504040204" pitchFamily="50" charset="-128"/>
                <a:ea typeface="Meiryo UI" panose="020B0604030504040204" pitchFamily="50" charset="-128"/>
              </a:rPr>
              <a:t>SDGs</a:t>
            </a:r>
            <a:r>
              <a:rPr kumimoji="1" lang="ja-JP" altLang="en-US" b="1" dirty="0">
                <a:latin typeface="Meiryo UI" panose="020B0604030504040204" pitchFamily="50" charset="-128"/>
                <a:ea typeface="Meiryo UI" panose="020B0604030504040204" pitchFamily="50" charset="-128"/>
              </a:rPr>
              <a:t>は</a:t>
            </a:r>
            <a:r>
              <a:rPr kumimoji="1" lang="en-US" altLang="ja-JP" b="1" dirty="0">
                <a:latin typeface="Meiryo UI" panose="020B0604030504040204" pitchFamily="50" charset="-128"/>
                <a:ea typeface="Meiryo UI" panose="020B0604030504040204" pitchFamily="50" charset="-128"/>
              </a:rPr>
              <a:t>2030</a:t>
            </a:r>
            <a:r>
              <a:rPr kumimoji="1" lang="ja-JP" altLang="en-US" b="1" dirty="0">
                <a:latin typeface="Meiryo UI" panose="020B0604030504040204" pitchFamily="50" charset="-128"/>
                <a:ea typeface="Meiryo UI" panose="020B0604030504040204" pitchFamily="50" charset="-128"/>
              </a:rPr>
              <a:t>年にあるべきゴールのみを提示（⇔京都議定書等）</a:t>
            </a: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a:t>
            </a:r>
            <a:r>
              <a:rPr kumimoji="1" lang="ja-JP" altLang="en-US" dirty="0" smtClean="0">
                <a:latin typeface="Meiryo UI" panose="020B0604030504040204" pitchFamily="50" charset="-128"/>
                <a:ea typeface="Meiryo UI" panose="020B0604030504040204" pitchFamily="50" charset="-128"/>
              </a:rPr>
              <a:t>　　例：「リサイクルを心がける」、「困っている人には声をかける」、「</a:t>
            </a:r>
            <a:r>
              <a:rPr kumimoji="1" lang="ja-JP" altLang="en-US" dirty="0">
                <a:latin typeface="Meiryo UI" panose="020B0604030504040204" pitchFamily="50" charset="-128"/>
                <a:ea typeface="Meiryo UI" panose="020B0604030504040204" pitchFamily="50" charset="-128"/>
              </a:rPr>
              <a:t>健康のために走る</a:t>
            </a:r>
            <a:r>
              <a:rPr kumimoji="1" lang="ja-JP" altLang="en-US" dirty="0" smtClean="0">
                <a:latin typeface="Meiryo UI" panose="020B0604030504040204" pitchFamily="50" charset="-128"/>
                <a:ea typeface="Meiryo UI" panose="020B0604030504040204" pitchFamily="50" charset="-128"/>
              </a:rPr>
              <a:t>」</a:t>
            </a: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b="1" dirty="0">
                <a:latin typeface="Meiryo UI" panose="020B0604030504040204" pitchFamily="50" charset="-128"/>
                <a:ea typeface="Meiryo UI" panose="020B0604030504040204" pitchFamily="50" charset="-128"/>
              </a:rPr>
              <a:t>　</a:t>
            </a:r>
            <a:r>
              <a:rPr kumimoji="1" lang="ja-JP" altLang="en-US" b="1" dirty="0" smtClean="0">
                <a:latin typeface="Meiryo UI" panose="020B0604030504040204" pitchFamily="50" charset="-128"/>
                <a:ea typeface="Meiryo UI" panose="020B0604030504040204" pitchFamily="50" charset="-128"/>
              </a:rPr>
              <a:t>○　世界</a:t>
            </a:r>
            <a:r>
              <a:rPr kumimoji="1" lang="ja-JP" altLang="en-US" b="1" dirty="0">
                <a:latin typeface="Meiryo UI" panose="020B0604030504040204" pitchFamily="50" charset="-128"/>
                <a:ea typeface="Meiryo UI" panose="020B0604030504040204" pitchFamily="50" charset="-128"/>
              </a:rPr>
              <a:t>の共通目標と、個人や地域の取組みがつながる</a:t>
            </a: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プロジェクトベースで、 </a:t>
            </a:r>
            <a:r>
              <a:rPr kumimoji="1" lang="en-US" altLang="ja-JP" dirty="0">
                <a:latin typeface="Meiryo UI" panose="020B0604030504040204" pitchFamily="50" charset="-128"/>
                <a:ea typeface="Meiryo UI" panose="020B0604030504040204" pitchFamily="50" charset="-128"/>
              </a:rPr>
              <a:t>17</a:t>
            </a:r>
            <a:r>
              <a:rPr kumimoji="1" lang="ja-JP" altLang="en-US" dirty="0">
                <a:latin typeface="Meiryo UI" panose="020B0604030504040204" pitchFamily="50" charset="-128"/>
                <a:ea typeface="Meiryo UI" panose="020B0604030504040204" pitchFamily="50" charset="-128"/>
              </a:rPr>
              <a:t>ゴール・</a:t>
            </a:r>
            <a:r>
              <a:rPr kumimoji="1" lang="en-US" altLang="ja-JP" dirty="0">
                <a:latin typeface="Meiryo UI" panose="020B0604030504040204" pitchFamily="50" charset="-128"/>
                <a:ea typeface="Meiryo UI" panose="020B0604030504040204" pitchFamily="50" charset="-128"/>
              </a:rPr>
              <a:t>169</a:t>
            </a:r>
            <a:r>
              <a:rPr kumimoji="1" lang="ja-JP" altLang="en-US" dirty="0">
                <a:latin typeface="Meiryo UI" panose="020B0604030504040204" pitchFamily="50" charset="-128"/>
                <a:ea typeface="Meiryo UI" panose="020B0604030504040204" pitchFamily="50" charset="-128"/>
              </a:rPr>
              <a:t>のターゲットとのロジックを整理</a:t>
            </a:r>
            <a:r>
              <a:rPr kumimoji="1" lang="ja-JP" altLang="en-US" dirty="0" smtClean="0">
                <a:latin typeface="Meiryo UI" panose="020B0604030504040204" pitchFamily="50" charset="-128"/>
                <a:ea typeface="Meiryo UI" panose="020B0604030504040204" pitchFamily="50" charset="-128"/>
              </a:rPr>
              <a:t>する</a:t>
            </a:r>
            <a:endParaRPr kumimoji="1" lang="en-US" altLang="ja-JP" dirty="0" smtClean="0">
              <a:latin typeface="Meiryo UI" panose="020B0604030504040204" pitchFamily="50" charset="-128"/>
              <a:ea typeface="Meiryo UI" panose="020B0604030504040204" pitchFamily="50" charset="-128"/>
            </a:endParaRPr>
          </a:p>
        </p:txBody>
      </p:sp>
      <p:pic>
        <p:nvPicPr>
          <p:cNvPr id="42" name="図 41"/>
          <p:cNvPicPr>
            <a:picLocks noChangeAspect="1"/>
          </p:cNvPicPr>
          <p:nvPr/>
        </p:nvPicPr>
        <p:blipFill rotWithShape="1">
          <a:blip r:embed="rId3" cstate="print">
            <a:extLst>
              <a:ext uri="{28A0092B-C50C-407E-A947-70E740481C1C}">
                <a14:useLocalDpi xmlns:a14="http://schemas.microsoft.com/office/drawing/2010/main" val="0"/>
              </a:ext>
            </a:extLst>
          </a:blip>
          <a:srcRect t="9811" b="8885"/>
          <a:stretch/>
        </p:blipFill>
        <p:spPr>
          <a:xfrm>
            <a:off x="2677242" y="3915177"/>
            <a:ext cx="4695107" cy="2698738"/>
          </a:xfrm>
          <a:prstGeom prst="rect">
            <a:avLst/>
          </a:prstGeom>
        </p:spPr>
      </p:pic>
      <p:sp>
        <p:nvSpPr>
          <p:cNvPr id="5" name="スライド番号プレースホルダー 1"/>
          <p:cNvSpPr txBox="1">
            <a:spLocks/>
          </p:cNvSpPr>
          <p:nvPr/>
        </p:nvSpPr>
        <p:spPr>
          <a:xfrm>
            <a:off x="6996113" y="63563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15</a:t>
            </a:fld>
            <a:endParaRPr kumimoji="1" lang="ja-JP" altLang="en-US" sz="1200"/>
          </a:p>
        </p:txBody>
      </p:sp>
    </p:spTree>
    <p:extLst>
      <p:ext uri="{BB962C8B-B14F-4D97-AF65-F5344CB8AC3E}">
        <p14:creationId xmlns:p14="http://schemas.microsoft.com/office/powerpoint/2010/main" val="9004187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498689" y="355763"/>
            <a:ext cx="8628611" cy="5178884"/>
          </a:xfrm>
          <a:prstGeom prst="rect">
            <a:avLst/>
          </a:prstGeom>
          <a:ln w="28575">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180000" rIns="91440" bIns="45720" numCol="1" spcCol="0" rtlCol="0" fromWordArt="0" anchor="ctr" anchorCtr="0" forceAA="0" compatLnSpc="1">
            <a:prstTxWarp prst="textNoShape">
              <a:avLst/>
            </a:prstTxWarp>
            <a:noAutofit/>
          </a:bodyPr>
          <a:lstStyle/>
          <a:p>
            <a:pPr indent="631825">
              <a:lnSpc>
                <a:spcPct val="150000"/>
              </a:lnSpc>
              <a:spcBef>
                <a:spcPts val="600"/>
              </a:spcBef>
            </a:pPr>
            <a:r>
              <a:rPr kumimoji="1" lang="ja-JP" altLang="en-US" sz="4000" b="1" i="1" dirty="0" smtClean="0">
                <a:latin typeface="Meiryo UI" panose="020B0604030504040204" pitchFamily="50" charset="-128"/>
                <a:ea typeface="Meiryo UI" panose="020B0604030504040204" pitchFamily="50" charset="-128"/>
              </a:rPr>
              <a:t>本日の内容</a:t>
            </a:r>
            <a:endParaRPr kumimoji="1" lang="en-US" altLang="ja-JP" sz="4000" b="1" i="1" dirty="0" smtClean="0">
              <a:latin typeface="Meiryo UI" panose="020B0604030504040204" pitchFamily="50" charset="-128"/>
              <a:ea typeface="Meiryo UI" panose="020B0604030504040204" pitchFamily="50" charset="-128"/>
            </a:endParaRPr>
          </a:p>
          <a:p>
            <a:pPr indent="631825">
              <a:lnSpc>
                <a:spcPct val="150000"/>
              </a:lnSpc>
              <a:spcBef>
                <a:spcPts val="600"/>
              </a:spcBef>
            </a:pPr>
            <a:r>
              <a:rPr kumimoji="1" lang="ja-JP" altLang="en-US" sz="3200" b="1" i="1" dirty="0" smtClean="0">
                <a:solidFill>
                  <a:schemeClr val="tx1">
                    <a:lumMod val="50000"/>
                    <a:lumOff val="50000"/>
                  </a:schemeClr>
                </a:solidFill>
                <a:latin typeface="Meiryo UI" panose="020B0604030504040204" pitchFamily="50" charset="-128"/>
                <a:ea typeface="Meiryo UI" panose="020B0604030504040204" pitchFamily="50" charset="-128"/>
              </a:rPr>
              <a:t>① </a:t>
            </a:r>
            <a:r>
              <a:rPr kumimoji="1" lang="en-US" altLang="ja-JP" sz="3200" b="1" dirty="0" smtClean="0">
                <a:solidFill>
                  <a:schemeClr val="tx1">
                    <a:lumMod val="50000"/>
                    <a:lumOff val="50000"/>
                  </a:schemeClr>
                </a:solidFill>
                <a:latin typeface="Meiryo UI" panose="020B0604030504040204" pitchFamily="50" charset="-128"/>
                <a:ea typeface="Meiryo UI" panose="020B0604030504040204" pitchFamily="50" charset="-128"/>
              </a:rPr>
              <a:t>SDGs</a:t>
            </a:r>
            <a:r>
              <a:rPr kumimoji="1" lang="ja-JP" altLang="en-US" sz="3200" b="1" i="1" dirty="0" smtClean="0">
                <a:solidFill>
                  <a:schemeClr val="tx1">
                    <a:lumMod val="50000"/>
                    <a:lumOff val="50000"/>
                  </a:schemeClr>
                </a:solidFill>
                <a:latin typeface="Meiryo UI" panose="020B0604030504040204" pitchFamily="50" charset="-128"/>
                <a:ea typeface="Meiryo UI" panose="020B0604030504040204" pitchFamily="50" charset="-128"/>
              </a:rPr>
              <a:t>とは</a:t>
            </a:r>
            <a:endParaRPr kumimoji="1" lang="en-US" altLang="ja-JP" sz="3200" b="1" dirty="0" smtClean="0">
              <a:solidFill>
                <a:schemeClr val="tx1">
                  <a:lumMod val="50000"/>
                  <a:lumOff val="50000"/>
                </a:schemeClr>
              </a:solidFill>
              <a:latin typeface="Meiryo UI" panose="020B0604030504040204" pitchFamily="50" charset="-128"/>
              <a:ea typeface="Meiryo UI" panose="020B0604030504040204" pitchFamily="50" charset="-128"/>
            </a:endParaRPr>
          </a:p>
          <a:p>
            <a:pPr indent="631825">
              <a:lnSpc>
                <a:spcPct val="150000"/>
              </a:lnSpc>
              <a:spcBef>
                <a:spcPts val="600"/>
              </a:spcBef>
            </a:pPr>
            <a:r>
              <a:rPr lang="ja-JP" altLang="en-US" sz="3200" b="1" dirty="0">
                <a:latin typeface="Meiryo UI" panose="020B0604030504040204" pitchFamily="50" charset="-128"/>
                <a:ea typeface="Meiryo UI" panose="020B0604030504040204" pitchFamily="50" charset="-128"/>
              </a:rPr>
              <a:t>②大阪府の</a:t>
            </a:r>
            <a:r>
              <a:rPr lang="en-US" altLang="ja-JP" sz="3200" b="1" dirty="0">
                <a:latin typeface="Meiryo UI" panose="020B0604030504040204" pitchFamily="50" charset="-128"/>
                <a:ea typeface="Meiryo UI" panose="020B0604030504040204" pitchFamily="50" charset="-128"/>
              </a:rPr>
              <a:t>SDGs</a:t>
            </a:r>
            <a:r>
              <a:rPr lang="ja-JP" altLang="en-US" sz="3200" b="1" dirty="0">
                <a:latin typeface="Meiryo UI" panose="020B0604030504040204" pitchFamily="50" charset="-128"/>
                <a:ea typeface="Meiryo UI" panose="020B0604030504040204" pitchFamily="50" charset="-128"/>
              </a:rPr>
              <a:t>推進</a:t>
            </a:r>
            <a:r>
              <a:rPr lang="ja-JP" altLang="en-US" sz="3200" b="1" dirty="0" smtClean="0">
                <a:latin typeface="Meiryo UI" panose="020B0604030504040204" pitchFamily="50" charset="-128"/>
                <a:ea typeface="Meiryo UI" panose="020B0604030504040204" pitchFamily="50" charset="-128"/>
              </a:rPr>
              <a:t>の取組み</a:t>
            </a:r>
            <a:r>
              <a:rPr lang="ja-JP" altLang="en-US" sz="3200" b="1" dirty="0">
                <a:latin typeface="Meiryo UI" panose="020B0604030504040204" pitchFamily="50" charset="-128"/>
                <a:ea typeface="Meiryo UI" panose="020B0604030504040204" pitchFamily="50" charset="-128"/>
              </a:rPr>
              <a:t>に</a:t>
            </a:r>
            <a:r>
              <a:rPr lang="ja-JP" altLang="en-US" sz="3200" b="1" dirty="0" smtClean="0">
                <a:latin typeface="Meiryo UI" panose="020B0604030504040204" pitchFamily="50" charset="-128"/>
                <a:ea typeface="Meiryo UI" panose="020B0604030504040204" pitchFamily="50" charset="-128"/>
              </a:rPr>
              <a:t>ついて</a:t>
            </a:r>
            <a:endParaRPr lang="en-US" altLang="ja-JP" sz="3200" b="1" dirty="0" smtClean="0">
              <a:latin typeface="Meiryo UI" panose="020B0604030504040204" pitchFamily="50" charset="-128"/>
              <a:ea typeface="Meiryo UI" panose="020B0604030504040204" pitchFamily="50" charset="-128"/>
            </a:endParaRPr>
          </a:p>
          <a:p>
            <a:pPr indent="631825">
              <a:lnSpc>
                <a:spcPct val="150000"/>
              </a:lnSpc>
              <a:spcBef>
                <a:spcPts val="600"/>
              </a:spcBef>
            </a:pPr>
            <a:r>
              <a:rPr lang="ja-JP" altLang="en-US" sz="3200" b="1" dirty="0">
                <a:solidFill>
                  <a:schemeClr val="tx1">
                    <a:lumMod val="50000"/>
                    <a:lumOff val="50000"/>
                  </a:schemeClr>
                </a:solidFill>
                <a:latin typeface="Meiryo UI" panose="020B0604030504040204" pitchFamily="50" charset="-128"/>
                <a:ea typeface="Meiryo UI" panose="020B0604030504040204" pitchFamily="50" charset="-128"/>
              </a:rPr>
              <a:t>③府内企業</a:t>
            </a:r>
            <a:r>
              <a:rPr lang="ja-JP" altLang="en-US" sz="3200" b="1" dirty="0" smtClean="0">
                <a:solidFill>
                  <a:schemeClr val="tx1">
                    <a:lumMod val="50000"/>
                    <a:lumOff val="50000"/>
                  </a:schemeClr>
                </a:solidFill>
                <a:latin typeface="Meiryo UI" panose="020B0604030504040204" pitchFamily="50" charset="-128"/>
                <a:ea typeface="Meiryo UI" panose="020B0604030504040204" pitchFamily="50" charset="-128"/>
              </a:rPr>
              <a:t>の</a:t>
            </a:r>
            <a:r>
              <a:rPr lang="en-US" altLang="ja-JP" sz="3200" b="1" dirty="0" smtClean="0">
                <a:solidFill>
                  <a:schemeClr val="tx1">
                    <a:lumMod val="50000"/>
                    <a:lumOff val="50000"/>
                  </a:schemeClr>
                </a:solidFill>
                <a:latin typeface="Meiryo UI" panose="020B0604030504040204" pitchFamily="50" charset="-128"/>
                <a:ea typeface="Meiryo UI" panose="020B0604030504040204" pitchFamily="50" charset="-128"/>
              </a:rPr>
              <a:t>SDGs</a:t>
            </a:r>
            <a:r>
              <a:rPr lang="ja-JP" altLang="en-US" sz="3200" b="1" dirty="0">
                <a:solidFill>
                  <a:schemeClr val="tx1">
                    <a:lumMod val="50000"/>
                    <a:lumOff val="50000"/>
                  </a:schemeClr>
                </a:solidFill>
                <a:latin typeface="Meiryo UI" panose="020B0604030504040204" pitchFamily="50" charset="-128"/>
                <a:ea typeface="Meiryo UI" panose="020B0604030504040204" pitchFamily="50" charset="-128"/>
              </a:rPr>
              <a:t>推進</a:t>
            </a:r>
            <a:r>
              <a:rPr lang="ja-JP" altLang="en-US" sz="3200" b="1" dirty="0" smtClean="0">
                <a:solidFill>
                  <a:schemeClr val="tx1">
                    <a:lumMod val="50000"/>
                    <a:lumOff val="50000"/>
                  </a:schemeClr>
                </a:solidFill>
                <a:latin typeface="Meiryo UI" panose="020B0604030504040204" pitchFamily="50" charset="-128"/>
                <a:ea typeface="Meiryo UI" panose="020B0604030504040204" pitchFamily="50" charset="-128"/>
              </a:rPr>
              <a:t>に寄与</a:t>
            </a:r>
            <a:r>
              <a:rPr lang="ja-JP" altLang="en-US" sz="3200" b="1" dirty="0">
                <a:solidFill>
                  <a:schemeClr val="tx1">
                    <a:lumMod val="50000"/>
                    <a:lumOff val="50000"/>
                  </a:schemeClr>
                </a:solidFill>
                <a:latin typeface="Meiryo UI" panose="020B0604030504040204" pitchFamily="50" charset="-128"/>
                <a:ea typeface="Meiryo UI" panose="020B0604030504040204" pitchFamily="50" charset="-128"/>
              </a:rPr>
              <a:t>する事業</a:t>
            </a:r>
            <a:r>
              <a:rPr lang="ja-JP" altLang="en-US" sz="3200" b="1" dirty="0" smtClean="0">
                <a:solidFill>
                  <a:schemeClr val="tx1">
                    <a:lumMod val="50000"/>
                    <a:lumOff val="50000"/>
                  </a:schemeClr>
                </a:solidFill>
                <a:latin typeface="Meiryo UI" panose="020B0604030504040204" pitchFamily="50" charset="-128"/>
                <a:ea typeface="Meiryo UI" panose="020B0604030504040204" pitchFamily="50" charset="-128"/>
              </a:rPr>
              <a:t>等の</a:t>
            </a:r>
            <a:endParaRPr lang="en-US" altLang="ja-JP" sz="3200" b="1" dirty="0" smtClean="0">
              <a:solidFill>
                <a:schemeClr val="tx1">
                  <a:lumMod val="50000"/>
                  <a:lumOff val="50000"/>
                </a:schemeClr>
              </a:solidFill>
              <a:latin typeface="Meiryo UI" panose="020B0604030504040204" pitchFamily="50" charset="-128"/>
              <a:ea typeface="Meiryo UI" panose="020B0604030504040204" pitchFamily="50" charset="-128"/>
            </a:endParaRPr>
          </a:p>
          <a:p>
            <a:pPr indent="631825">
              <a:lnSpc>
                <a:spcPct val="150000"/>
              </a:lnSpc>
              <a:spcBef>
                <a:spcPts val="600"/>
              </a:spcBef>
            </a:pPr>
            <a:r>
              <a:rPr lang="ja-JP" altLang="en-US" sz="3200" b="1" dirty="0">
                <a:solidFill>
                  <a:schemeClr val="tx1">
                    <a:lumMod val="50000"/>
                    <a:lumOff val="50000"/>
                  </a:schemeClr>
                </a:solidFill>
                <a:latin typeface="Meiryo UI" panose="020B0604030504040204" pitchFamily="50" charset="-128"/>
                <a:ea typeface="Meiryo UI" panose="020B0604030504040204" pitchFamily="50" charset="-128"/>
              </a:rPr>
              <a:t>　</a:t>
            </a:r>
            <a:r>
              <a:rPr lang="ja-JP" altLang="en-US" sz="3200" b="1" dirty="0" smtClean="0">
                <a:solidFill>
                  <a:schemeClr val="tx1">
                    <a:lumMod val="50000"/>
                    <a:lumOff val="50000"/>
                  </a:schemeClr>
                </a:solidFill>
                <a:latin typeface="Meiryo UI" panose="020B0604030504040204" pitchFamily="50" charset="-128"/>
                <a:ea typeface="Meiryo UI" panose="020B0604030504040204" pitchFamily="50" charset="-128"/>
              </a:rPr>
              <a:t>　一例</a:t>
            </a:r>
            <a:r>
              <a:rPr lang="ja-JP" altLang="en-US" sz="3200" b="1" dirty="0">
                <a:solidFill>
                  <a:schemeClr val="tx1">
                    <a:lumMod val="50000"/>
                    <a:lumOff val="50000"/>
                  </a:schemeClr>
                </a:solidFill>
                <a:latin typeface="Meiryo UI" panose="020B0604030504040204" pitchFamily="50" charset="-128"/>
                <a:ea typeface="Meiryo UI" panose="020B0604030504040204" pitchFamily="50" charset="-128"/>
              </a:rPr>
              <a:t>紹介</a:t>
            </a:r>
          </a:p>
          <a:p>
            <a:pPr indent="631825">
              <a:lnSpc>
                <a:spcPct val="150000"/>
              </a:lnSpc>
              <a:spcBef>
                <a:spcPts val="600"/>
              </a:spcBef>
            </a:pPr>
            <a:r>
              <a:rPr lang="ja-JP" altLang="en-US" sz="3200" b="1" dirty="0">
                <a:solidFill>
                  <a:schemeClr val="tx1">
                    <a:lumMod val="50000"/>
                    <a:lumOff val="50000"/>
                  </a:schemeClr>
                </a:solidFill>
                <a:latin typeface="Meiryo UI" panose="020B0604030504040204" pitchFamily="50" charset="-128"/>
                <a:ea typeface="Meiryo UI" panose="020B0604030504040204" pitchFamily="50" charset="-128"/>
              </a:rPr>
              <a:t>④</a:t>
            </a:r>
            <a:r>
              <a:rPr lang="en-US" altLang="ja-JP" sz="3200" b="1" dirty="0">
                <a:solidFill>
                  <a:schemeClr val="tx1">
                    <a:lumMod val="50000"/>
                    <a:lumOff val="50000"/>
                  </a:schemeClr>
                </a:solidFill>
                <a:latin typeface="Meiryo UI" panose="020B0604030504040204" pitchFamily="50" charset="-128"/>
                <a:ea typeface="Meiryo UI" panose="020B0604030504040204" pitchFamily="50" charset="-128"/>
              </a:rPr>
              <a:t>2025</a:t>
            </a:r>
            <a:r>
              <a:rPr lang="ja-JP" altLang="en-US" sz="3200" b="1" dirty="0">
                <a:solidFill>
                  <a:schemeClr val="tx1">
                    <a:lumMod val="50000"/>
                    <a:lumOff val="50000"/>
                  </a:schemeClr>
                </a:solidFill>
                <a:latin typeface="Meiryo UI" panose="020B0604030504040204" pitchFamily="50" charset="-128"/>
                <a:ea typeface="Meiryo UI" panose="020B0604030504040204" pitchFamily="50" charset="-128"/>
              </a:rPr>
              <a:t>年大阪・関西万博</a:t>
            </a:r>
            <a:r>
              <a:rPr lang="ja-JP" altLang="en-US" sz="3200" b="1" dirty="0" smtClean="0">
                <a:solidFill>
                  <a:schemeClr val="tx1">
                    <a:lumMod val="50000"/>
                    <a:lumOff val="50000"/>
                  </a:schemeClr>
                </a:solidFill>
                <a:latin typeface="Meiryo UI" panose="020B0604030504040204" pitchFamily="50" charset="-128"/>
                <a:ea typeface="Meiryo UI" panose="020B0604030504040204" pitchFamily="50" charset="-128"/>
              </a:rPr>
              <a:t>と</a:t>
            </a:r>
            <a:r>
              <a:rPr lang="en-US" altLang="ja-JP" sz="3200" b="1" dirty="0" smtClean="0">
                <a:solidFill>
                  <a:schemeClr val="tx1">
                    <a:lumMod val="50000"/>
                    <a:lumOff val="50000"/>
                  </a:schemeClr>
                </a:solidFill>
                <a:latin typeface="Meiryo UI" panose="020B0604030504040204" pitchFamily="50" charset="-128"/>
                <a:ea typeface="Meiryo UI" panose="020B0604030504040204" pitchFamily="50" charset="-128"/>
              </a:rPr>
              <a:t>SDGs</a:t>
            </a:r>
            <a:r>
              <a:rPr lang="ja-JP" altLang="en-US" sz="3200" b="1" dirty="0">
                <a:solidFill>
                  <a:schemeClr val="tx1">
                    <a:lumMod val="50000"/>
                    <a:lumOff val="50000"/>
                  </a:schemeClr>
                </a:solidFill>
                <a:latin typeface="Meiryo UI" panose="020B0604030504040204" pitchFamily="50" charset="-128"/>
                <a:ea typeface="Meiryo UI" panose="020B0604030504040204" pitchFamily="50" charset="-128"/>
              </a:rPr>
              <a:t>の関係性</a:t>
            </a:r>
          </a:p>
          <a:p>
            <a:pPr indent="631825">
              <a:lnSpc>
                <a:spcPct val="150000"/>
              </a:lnSpc>
              <a:spcBef>
                <a:spcPts val="600"/>
              </a:spcBef>
            </a:pPr>
            <a:r>
              <a:rPr kumimoji="1" lang="en-US" altLang="ja-JP" sz="3200" b="1" dirty="0">
                <a:latin typeface="Meiryo UI" panose="020B0604030504040204" pitchFamily="50" charset="-128"/>
                <a:ea typeface="Meiryo UI" panose="020B0604030504040204" pitchFamily="50" charset="-128"/>
              </a:rPr>
              <a:t>		</a:t>
            </a:r>
            <a:r>
              <a:rPr kumimoji="1" lang="ja-JP" altLang="en-US" sz="32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	</a:t>
            </a:r>
          </a:p>
        </p:txBody>
      </p:sp>
      <p:pic>
        <p:nvPicPr>
          <p:cNvPr id="6" name="図 5">
            <a:extLst>
              <a:ext uri="{FF2B5EF4-FFF2-40B4-BE49-F238E27FC236}">
                <a16:creationId xmlns:a16="http://schemas.microsoft.com/office/drawing/2014/main" id="{2AD92C78-E375-44E8-A57E-B77E6A0A0AC1}"/>
              </a:ext>
            </a:extLst>
          </p:cNvPr>
          <p:cNvPicPr>
            <a:picLocks noChangeAspect="1"/>
          </p:cNvPicPr>
          <p:nvPr/>
        </p:nvPicPr>
        <p:blipFill>
          <a:blip r:embed="rId3"/>
          <a:stretch>
            <a:fillRect/>
          </a:stretch>
        </p:blipFill>
        <p:spPr>
          <a:xfrm>
            <a:off x="1022487" y="5564041"/>
            <a:ext cx="7581016" cy="1133549"/>
          </a:xfrm>
          <a:prstGeom prst="rect">
            <a:avLst/>
          </a:prstGeom>
        </p:spPr>
      </p:pic>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t>16</a:t>
            </a:fld>
            <a:endParaRPr kumimoji="1" lang="ja-JP" altLang="en-US"/>
          </a:p>
        </p:txBody>
      </p:sp>
    </p:spTree>
    <p:extLst>
      <p:ext uri="{BB962C8B-B14F-4D97-AF65-F5344CB8AC3E}">
        <p14:creationId xmlns:p14="http://schemas.microsoft.com/office/powerpoint/2010/main" val="317002290"/>
      </p:ext>
    </p:extLst>
  </p:cSld>
  <p:clrMapOvr>
    <a:masterClrMapping/>
  </p:clrMapOvr>
  <mc:AlternateContent xmlns:mc="http://schemas.openxmlformats.org/markup-compatibility/2006" xmlns:p14="http://schemas.microsoft.com/office/powerpoint/2010/main">
    <mc:Choice Requires="p14">
      <p:transition spd="slow" p14:dur="2000" advTm="1131"/>
    </mc:Choice>
    <mc:Fallback xmlns="">
      <p:transition spd="slow" advTm="1131"/>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2564388340"/>
              </p:ext>
            </p:extLst>
          </p:nvPr>
        </p:nvGraphicFramePr>
        <p:xfrm>
          <a:off x="57014" y="1161037"/>
          <a:ext cx="9788797" cy="5195317"/>
        </p:xfrm>
        <a:graphic>
          <a:graphicData uri="http://schemas.openxmlformats.org/drawingml/2006/table">
            <a:tbl>
              <a:tblPr firstRow="1" bandRow="1">
                <a:tableStyleId>{69012ECD-51FC-41F1-AA8D-1B2483CD663E}</a:tableStyleId>
              </a:tblPr>
              <a:tblGrid>
                <a:gridCol w="3527834">
                  <a:extLst>
                    <a:ext uri="{9D8B030D-6E8A-4147-A177-3AD203B41FA5}">
                      <a16:colId xmlns:a16="http://schemas.microsoft.com/office/drawing/2014/main" val="1335284285"/>
                    </a:ext>
                  </a:extLst>
                </a:gridCol>
                <a:gridCol w="3582999">
                  <a:extLst>
                    <a:ext uri="{9D8B030D-6E8A-4147-A177-3AD203B41FA5}">
                      <a16:colId xmlns:a16="http://schemas.microsoft.com/office/drawing/2014/main" val="2394887878"/>
                    </a:ext>
                  </a:extLst>
                </a:gridCol>
                <a:gridCol w="2677964">
                  <a:extLst>
                    <a:ext uri="{9D8B030D-6E8A-4147-A177-3AD203B41FA5}">
                      <a16:colId xmlns:a16="http://schemas.microsoft.com/office/drawing/2014/main" val="2412904483"/>
                    </a:ext>
                  </a:extLst>
                </a:gridCol>
              </a:tblGrid>
              <a:tr h="496368">
                <a:tc>
                  <a:txBody>
                    <a:bodyPr/>
                    <a:lstStyle/>
                    <a:p>
                      <a:pPr algn="ctr"/>
                      <a:r>
                        <a:rPr kumimoji="1" lang="ja-JP" altLang="en-US" sz="1600" b="1" dirty="0" smtClean="0">
                          <a:latin typeface="Meiryo UI" panose="020B0604030504040204" pitchFamily="50" charset="-128"/>
                          <a:ea typeface="Meiryo UI" panose="020B0604030504040204" pitchFamily="50" charset="-128"/>
                        </a:rPr>
                        <a:t>大阪府の取組み</a:t>
                      </a:r>
                      <a:endParaRPr kumimoji="1" lang="ja-JP" altLang="en-US" sz="1600" b="1"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600" b="1" dirty="0" smtClean="0">
                          <a:latin typeface="Meiryo UI" panose="020B0604030504040204" pitchFamily="50" charset="-128"/>
                          <a:ea typeface="Meiryo UI" panose="020B0604030504040204" pitchFamily="50" charset="-128"/>
                        </a:rPr>
                        <a:t>国の動き</a:t>
                      </a:r>
                      <a:endParaRPr kumimoji="1" lang="ja-JP" altLang="en-US" sz="1600" b="1"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600" b="1" dirty="0" smtClean="0">
                          <a:latin typeface="Meiryo UI" panose="020B0604030504040204" pitchFamily="50" charset="-128"/>
                          <a:ea typeface="Meiryo UI" panose="020B0604030504040204" pitchFamily="50" charset="-128"/>
                        </a:rPr>
                        <a:t>関連項目</a:t>
                      </a:r>
                      <a:endParaRPr kumimoji="1" lang="ja-JP" altLang="en-US" sz="1600" b="1"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66120650"/>
                  </a:ext>
                </a:extLst>
              </a:tr>
              <a:tr h="4698949">
                <a:tc>
                  <a:txBody>
                    <a:bodyPr/>
                    <a:lstStyle/>
                    <a:p>
                      <a:endParaRPr kumimoji="1" lang="en-US" altLang="ja-JP" sz="1400" b="0" dirty="0" smtClean="0">
                        <a:latin typeface="Meiryo UI" panose="020B0604030504040204" pitchFamily="50" charset="-128"/>
                        <a:ea typeface="Meiryo UI" panose="020B0604030504040204" pitchFamily="50" charset="-128"/>
                      </a:endParaRPr>
                    </a:p>
                    <a:p>
                      <a:endParaRPr kumimoji="1" lang="en-US" altLang="ja-JP" sz="1400" b="0" dirty="0" smtClean="0">
                        <a:latin typeface="Meiryo UI" panose="020B0604030504040204" pitchFamily="50" charset="-128"/>
                        <a:ea typeface="Meiryo UI" panose="020B0604030504040204" pitchFamily="50" charset="-128"/>
                      </a:endParaRPr>
                    </a:p>
                    <a:p>
                      <a:endParaRPr kumimoji="1" lang="en-US" altLang="ja-JP" sz="1400" b="0" dirty="0" smtClean="0">
                        <a:latin typeface="Meiryo UI" panose="020B0604030504040204" pitchFamily="50" charset="-128"/>
                        <a:ea typeface="Meiryo UI" panose="020B0604030504040204" pitchFamily="50" charset="-128"/>
                      </a:endParaRPr>
                    </a:p>
                    <a:p>
                      <a:endParaRPr kumimoji="1" lang="en-US" altLang="ja-JP" sz="1400" b="0" dirty="0" smtClean="0">
                        <a:latin typeface="Meiryo UI" panose="020B0604030504040204" pitchFamily="50" charset="-128"/>
                        <a:ea typeface="Meiryo UI" panose="020B0604030504040204" pitchFamily="50" charset="-128"/>
                      </a:endParaRPr>
                    </a:p>
                    <a:p>
                      <a:r>
                        <a:rPr kumimoji="1" lang="en-US" altLang="ja-JP" sz="1400" b="0" dirty="0" smtClean="0">
                          <a:solidFill>
                            <a:srgbClr val="FF0000"/>
                          </a:solidFill>
                          <a:latin typeface="Meiryo UI" panose="020B0604030504040204" pitchFamily="50" charset="-128"/>
                          <a:ea typeface="Meiryo UI" panose="020B0604030504040204" pitchFamily="50" charset="-128"/>
                        </a:rPr>
                        <a:t>2018</a:t>
                      </a:r>
                      <a:r>
                        <a:rPr kumimoji="1" lang="ja-JP" altLang="en-US" sz="1400" b="0" dirty="0" smtClean="0">
                          <a:solidFill>
                            <a:srgbClr val="FF0000"/>
                          </a:solidFill>
                          <a:latin typeface="Meiryo UI" panose="020B0604030504040204" pitchFamily="50" charset="-128"/>
                          <a:ea typeface="Meiryo UI" panose="020B0604030504040204" pitchFamily="50" charset="-128"/>
                        </a:rPr>
                        <a:t>年</a:t>
                      </a:r>
                      <a:r>
                        <a:rPr kumimoji="1" lang="en-US" altLang="ja-JP" sz="1400" b="0" dirty="0" smtClean="0">
                          <a:solidFill>
                            <a:srgbClr val="FF0000"/>
                          </a:solidFill>
                          <a:latin typeface="Meiryo UI" panose="020B0604030504040204" pitchFamily="50" charset="-128"/>
                          <a:ea typeface="Meiryo UI" panose="020B0604030504040204" pitchFamily="50" charset="-128"/>
                        </a:rPr>
                        <a:t>4</a:t>
                      </a:r>
                      <a:r>
                        <a:rPr kumimoji="1" lang="ja-JP" altLang="en-US" sz="1400" b="0" dirty="0" smtClean="0">
                          <a:solidFill>
                            <a:srgbClr val="FF0000"/>
                          </a:solidFill>
                          <a:latin typeface="Meiryo UI" panose="020B0604030504040204" pitchFamily="50" charset="-128"/>
                          <a:ea typeface="Meiryo UI" panose="020B0604030504040204" pitchFamily="50" charset="-128"/>
                        </a:rPr>
                        <a:t>月　大阪府</a:t>
                      </a:r>
                      <a:r>
                        <a:rPr kumimoji="1" lang="en-US" altLang="ja-JP" sz="1400" b="0" dirty="0" smtClean="0">
                          <a:solidFill>
                            <a:srgbClr val="FF0000"/>
                          </a:solidFill>
                          <a:latin typeface="Meiryo UI" panose="020B0604030504040204" pitchFamily="50" charset="-128"/>
                          <a:ea typeface="Meiryo UI" panose="020B0604030504040204" pitchFamily="50" charset="-128"/>
                        </a:rPr>
                        <a:t>SDGs</a:t>
                      </a:r>
                      <a:r>
                        <a:rPr kumimoji="1" lang="ja-JP" altLang="en-US" sz="1400" b="0" dirty="0" smtClean="0">
                          <a:solidFill>
                            <a:srgbClr val="FF0000"/>
                          </a:solidFill>
                          <a:latin typeface="Meiryo UI" panose="020B0604030504040204" pitchFamily="50" charset="-128"/>
                          <a:ea typeface="Meiryo UI" panose="020B0604030504040204" pitchFamily="50" charset="-128"/>
                        </a:rPr>
                        <a:t>推進本部</a:t>
                      </a:r>
                      <a:endParaRPr kumimoji="1" lang="en-US" altLang="ja-JP" sz="1400" b="0" dirty="0" smtClean="0">
                        <a:solidFill>
                          <a:srgbClr val="FF0000"/>
                        </a:solidFill>
                        <a:latin typeface="Meiryo UI" panose="020B0604030504040204" pitchFamily="50" charset="-128"/>
                        <a:ea typeface="Meiryo UI" panose="020B0604030504040204" pitchFamily="50" charset="-128"/>
                      </a:endParaRPr>
                    </a:p>
                    <a:p>
                      <a:r>
                        <a:rPr kumimoji="1" lang="ja-JP" altLang="en-US" sz="1400" b="0" dirty="0" smtClean="0">
                          <a:solidFill>
                            <a:srgbClr val="FF0000"/>
                          </a:solidFill>
                          <a:latin typeface="Meiryo UI" panose="020B0604030504040204" pitchFamily="50" charset="-128"/>
                          <a:ea typeface="Meiryo UI" panose="020B0604030504040204" pitchFamily="50" charset="-128"/>
                        </a:rPr>
                        <a:t>　　　　　　　　　</a:t>
                      </a:r>
                      <a:r>
                        <a:rPr kumimoji="1" lang="ja-JP" altLang="en-US" sz="1400" b="0" baseline="0" dirty="0" smtClean="0">
                          <a:solidFill>
                            <a:srgbClr val="FF0000"/>
                          </a:solidFill>
                          <a:latin typeface="Meiryo UI" panose="020B0604030504040204" pitchFamily="50" charset="-128"/>
                          <a:ea typeface="Meiryo UI" panose="020B0604030504040204" pitchFamily="50" charset="-128"/>
                        </a:rPr>
                        <a:t> </a:t>
                      </a:r>
                      <a:r>
                        <a:rPr kumimoji="1" lang="ja-JP" altLang="en-US" sz="1400" b="0" dirty="0" smtClean="0">
                          <a:solidFill>
                            <a:srgbClr val="FF0000"/>
                          </a:solidFill>
                          <a:latin typeface="Meiryo UI" panose="020B0604030504040204" pitchFamily="50" charset="-128"/>
                          <a:ea typeface="Meiryo UI" panose="020B0604030504040204" pitchFamily="50" charset="-128"/>
                        </a:rPr>
                        <a:t>設置</a:t>
                      </a:r>
                      <a:endParaRPr kumimoji="1" lang="en-US" altLang="ja-JP" sz="1400" b="0" dirty="0" smtClean="0">
                        <a:solidFill>
                          <a:srgbClr val="FF0000"/>
                        </a:solidFill>
                        <a:latin typeface="Meiryo UI" panose="020B0604030504040204" pitchFamily="50" charset="-128"/>
                        <a:ea typeface="Meiryo UI" panose="020B0604030504040204" pitchFamily="50" charset="-128"/>
                      </a:endParaRPr>
                    </a:p>
                    <a:p>
                      <a:endParaRPr kumimoji="1" lang="en-US" altLang="ja-JP" sz="1400" b="0" dirty="0" smtClean="0">
                        <a:latin typeface="Meiryo UI" panose="020B0604030504040204" pitchFamily="50" charset="-128"/>
                        <a:ea typeface="Meiryo UI" panose="020B0604030504040204" pitchFamily="50" charset="-128"/>
                      </a:endParaRPr>
                    </a:p>
                    <a:p>
                      <a:endParaRPr kumimoji="1" lang="en-US" altLang="ja-JP" sz="1400" b="0" dirty="0" smtClean="0">
                        <a:latin typeface="Meiryo UI" panose="020B0604030504040204" pitchFamily="50" charset="-128"/>
                        <a:ea typeface="Meiryo UI" panose="020B0604030504040204" pitchFamily="50" charset="-128"/>
                      </a:endParaRPr>
                    </a:p>
                    <a:p>
                      <a:endParaRPr kumimoji="1" lang="en-US" altLang="ja-JP" sz="1400" b="0" dirty="0" smtClean="0">
                        <a:latin typeface="Meiryo UI" panose="020B0604030504040204" pitchFamily="50" charset="-128"/>
                        <a:ea typeface="Meiryo UI" panose="020B0604030504040204" pitchFamily="50" charset="-128"/>
                      </a:endParaRPr>
                    </a:p>
                    <a:p>
                      <a:endParaRPr kumimoji="1" lang="en-US" altLang="ja-JP" sz="1400" b="0" dirty="0" smtClean="0">
                        <a:latin typeface="Meiryo UI" panose="020B0604030504040204" pitchFamily="50" charset="-128"/>
                        <a:ea typeface="Meiryo UI" panose="020B0604030504040204" pitchFamily="50" charset="-128"/>
                      </a:endParaRPr>
                    </a:p>
                    <a:p>
                      <a:endParaRPr kumimoji="1" lang="en-US" altLang="ja-JP" sz="1400" b="0" dirty="0" smtClean="0">
                        <a:latin typeface="Meiryo UI" panose="020B0604030504040204" pitchFamily="50" charset="-128"/>
                        <a:ea typeface="Meiryo UI" panose="020B0604030504040204" pitchFamily="50" charset="-128"/>
                      </a:endParaRPr>
                    </a:p>
                    <a:p>
                      <a:endParaRPr kumimoji="1" lang="en-US" altLang="ja-JP" sz="1400" b="0" dirty="0" smtClean="0">
                        <a:latin typeface="Meiryo UI" panose="020B0604030504040204" pitchFamily="50" charset="-128"/>
                        <a:ea typeface="Meiryo UI" panose="020B0604030504040204" pitchFamily="50" charset="-128"/>
                      </a:endParaRPr>
                    </a:p>
                    <a:p>
                      <a:r>
                        <a:rPr kumimoji="1" lang="en-US" altLang="ja-JP" sz="1400" b="1" dirty="0" smtClean="0">
                          <a:solidFill>
                            <a:srgbClr val="FF0000"/>
                          </a:solidFill>
                          <a:latin typeface="Meiryo UI" panose="020B0604030504040204" pitchFamily="50" charset="-128"/>
                          <a:ea typeface="Meiryo UI" panose="020B0604030504040204" pitchFamily="50" charset="-128"/>
                        </a:rPr>
                        <a:t>2020</a:t>
                      </a:r>
                      <a:r>
                        <a:rPr kumimoji="1" lang="ja-JP" altLang="en-US" sz="1400" b="1" dirty="0" smtClean="0">
                          <a:solidFill>
                            <a:srgbClr val="FF0000"/>
                          </a:solidFill>
                          <a:latin typeface="Meiryo UI" panose="020B0604030504040204" pitchFamily="50" charset="-128"/>
                          <a:ea typeface="Meiryo UI" panose="020B0604030504040204" pitchFamily="50" charset="-128"/>
                        </a:rPr>
                        <a:t>年</a:t>
                      </a:r>
                      <a:r>
                        <a:rPr kumimoji="1" lang="en-US" altLang="ja-JP" sz="1400" b="1" dirty="0" smtClean="0">
                          <a:solidFill>
                            <a:srgbClr val="FF0000"/>
                          </a:solidFill>
                          <a:latin typeface="Meiryo UI" panose="020B0604030504040204" pitchFamily="50" charset="-128"/>
                          <a:ea typeface="Meiryo UI" panose="020B0604030504040204" pitchFamily="50" charset="-128"/>
                        </a:rPr>
                        <a:t>3</a:t>
                      </a:r>
                      <a:r>
                        <a:rPr kumimoji="1" lang="ja-JP" altLang="en-US" sz="1400" b="1" dirty="0" smtClean="0">
                          <a:solidFill>
                            <a:srgbClr val="FF0000"/>
                          </a:solidFill>
                          <a:latin typeface="Meiryo UI" panose="020B0604030504040204" pitchFamily="50" charset="-128"/>
                          <a:ea typeface="Meiryo UI" panose="020B0604030504040204" pitchFamily="50" charset="-128"/>
                        </a:rPr>
                        <a:t>月　</a:t>
                      </a:r>
                      <a:r>
                        <a:rPr kumimoji="1" lang="en-US" altLang="ja-JP" sz="1400" b="1" dirty="0" smtClean="0">
                          <a:solidFill>
                            <a:srgbClr val="FF0000"/>
                          </a:solidFill>
                          <a:latin typeface="Meiryo UI" panose="020B0604030504040204" pitchFamily="50" charset="-128"/>
                          <a:ea typeface="Meiryo UI" panose="020B0604030504040204" pitchFamily="50" charset="-128"/>
                        </a:rPr>
                        <a:t>Osaka</a:t>
                      </a:r>
                      <a:r>
                        <a:rPr kumimoji="1" lang="ja-JP" altLang="en-US" sz="1400" b="1" dirty="0" smtClean="0">
                          <a:solidFill>
                            <a:srgbClr val="FF0000"/>
                          </a:solidFill>
                          <a:latin typeface="Meiryo UI" panose="020B0604030504040204" pitchFamily="50" charset="-128"/>
                          <a:ea typeface="Meiryo UI" panose="020B0604030504040204" pitchFamily="50" charset="-128"/>
                        </a:rPr>
                        <a:t> </a:t>
                      </a:r>
                      <a:r>
                        <a:rPr kumimoji="1" lang="en-US" altLang="ja-JP" sz="1400" b="1" dirty="0" smtClean="0">
                          <a:solidFill>
                            <a:srgbClr val="FF0000"/>
                          </a:solidFill>
                          <a:latin typeface="Meiryo UI" panose="020B0604030504040204" pitchFamily="50" charset="-128"/>
                          <a:ea typeface="Meiryo UI" panose="020B0604030504040204" pitchFamily="50" charset="-128"/>
                        </a:rPr>
                        <a:t>SDGs</a:t>
                      </a:r>
                      <a:r>
                        <a:rPr kumimoji="1" lang="ja-JP" altLang="en-US" sz="1400" b="1" dirty="0" smtClean="0">
                          <a:solidFill>
                            <a:srgbClr val="FF0000"/>
                          </a:solidFill>
                          <a:latin typeface="Meiryo UI" panose="020B0604030504040204" pitchFamily="50" charset="-128"/>
                          <a:ea typeface="Meiryo UI" panose="020B0604030504040204" pitchFamily="50" charset="-128"/>
                        </a:rPr>
                        <a:t> ビジョン策定</a:t>
                      </a:r>
                      <a:endParaRPr kumimoji="1" lang="en-US" altLang="ja-JP" sz="1400" b="1" dirty="0" smtClean="0">
                        <a:solidFill>
                          <a:srgbClr val="FF0000"/>
                        </a:solidFill>
                        <a:latin typeface="Meiryo UI" panose="020B0604030504040204" pitchFamily="50" charset="-128"/>
                        <a:ea typeface="Meiryo UI" panose="020B0604030504040204" pitchFamily="50" charset="-128"/>
                      </a:endParaRPr>
                    </a:p>
                    <a:p>
                      <a:r>
                        <a:rPr kumimoji="1" lang="en-US" altLang="ja-JP" sz="1400" b="0" dirty="0" smtClean="0">
                          <a:latin typeface="Meiryo UI" panose="020B0604030504040204" pitchFamily="50" charset="-128"/>
                          <a:ea typeface="Meiryo UI" panose="020B0604030504040204" pitchFamily="50" charset="-128"/>
                        </a:rPr>
                        <a:t>2020</a:t>
                      </a:r>
                      <a:r>
                        <a:rPr kumimoji="1" lang="ja-JP" altLang="en-US" sz="1400" b="0" dirty="0" smtClean="0">
                          <a:latin typeface="Meiryo UI" panose="020B0604030504040204" pitchFamily="50" charset="-128"/>
                          <a:ea typeface="Meiryo UI" panose="020B0604030504040204" pitchFamily="50" charset="-128"/>
                        </a:rPr>
                        <a:t>年</a:t>
                      </a:r>
                      <a:r>
                        <a:rPr kumimoji="1" lang="en-US" altLang="ja-JP" sz="1400" b="0" dirty="0" smtClean="0">
                          <a:latin typeface="Meiryo UI" panose="020B0604030504040204" pitchFamily="50" charset="-128"/>
                          <a:ea typeface="Meiryo UI" panose="020B0604030504040204" pitchFamily="50" charset="-128"/>
                        </a:rPr>
                        <a:t>7</a:t>
                      </a:r>
                      <a:r>
                        <a:rPr kumimoji="1" lang="ja-JP" altLang="en-US" sz="1400" b="0" dirty="0" smtClean="0">
                          <a:latin typeface="Meiryo UI" panose="020B0604030504040204" pitchFamily="50" charset="-128"/>
                          <a:ea typeface="Meiryo UI" panose="020B0604030504040204" pitchFamily="50" charset="-128"/>
                        </a:rPr>
                        <a:t>月　</a:t>
                      </a:r>
                      <a:r>
                        <a:rPr kumimoji="1" lang="en-US" altLang="ja-JP" sz="1400" b="0" dirty="0" smtClean="0">
                          <a:latin typeface="Meiryo UI" panose="020B0604030504040204" pitchFamily="50" charset="-128"/>
                          <a:ea typeface="Meiryo UI" panose="020B0604030504040204" pitchFamily="50" charset="-128"/>
                        </a:rPr>
                        <a:t>SDGs</a:t>
                      </a:r>
                      <a:r>
                        <a:rPr kumimoji="1" lang="ja-JP" altLang="en-US" sz="1400" b="0" dirty="0" smtClean="0">
                          <a:latin typeface="Meiryo UI" panose="020B0604030504040204" pitchFamily="50" charset="-128"/>
                          <a:ea typeface="Meiryo UI" panose="020B0604030504040204" pitchFamily="50" charset="-128"/>
                        </a:rPr>
                        <a:t>未来都市及び自治体　　</a:t>
                      </a:r>
                      <a:endParaRPr kumimoji="1" lang="en-US" altLang="ja-JP" sz="1400" b="0" dirty="0" smtClean="0">
                        <a:latin typeface="Meiryo UI" panose="020B0604030504040204" pitchFamily="50" charset="-128"/>
                        <a:ea typeface="Meiryo UI" panose="020B0604030504040204" pitchFamily="50" charset="-128"/>
                      </a:endParaRPr>
                    </a:p>
                    <a:p>
                      <a:r>
                        <a:rPr kumimoji="1" lang="ja-JP" altLang="en-US" sz="1400" b="0" dirty="0" smtClean="0">
                          <a:latin typeface="Meiryo UI" panose="020B0604030504040204" pitchFamily="50" charset="-128"/>
                          <a:ea typeface="Meiryo UI" panose="020B0604030504040204" pitchFamily="50" charset="-128"/>
                        </a:rPr>
                        <a:t>　　　　　　　　</a:t>
                      </a:r>
                      <a:r>
                        <a:rPr kumimoji="1" lang="ja-JP" altLang="en-US" sz="1400" b="0" baseline="0" dirty="0" smtClean="0">
                          <a:latin typeface="Meiryo UI" panose="020B0604030504040204" pitchFamily="50" charset="-128"/>
                          <a:ea typeface="Meiryo UI" panose="020B0604030504040204" pitchFamily="50" charset="-128"/>
                        </a:rPr>
                        <a:t>  </a:t>
                      </a:r>
                      <a:r>
                        <a:rPr kumimoji="1" lang="en-US" altLang="ja-JP" sz="1400" b="0" dirty="0" smtClean="0">
                          <a:latin typeface="Meiryo UI" panose="020B0604030504040204" pitchFamily="50" charset="-128"/>
                          <a:ea typeface="Meiryo UI" panose="020B0604030504040204" pitchFamily="50" charset="-128"/>
                        </a:rPr>
                        <a:t>SDGs</a:t>
                      </a:r>
                      <a:r>
                        <a:rPr kumimoji="1" lang="ja-JP" altLang="en-US" sz="1400" b="0" dirty="0" smtClean="0">
                          <a:latin typeface="Meiryo UI" panose="020B0604030504040204" pitchFamily="50" charset="-128"/>
                          <a:ea typeface="Meiryo UI" panose="020B0604030504040204" pitchFamily="50" charset="-128"/>
                        </a:rPr>
                        <a:t>モデル事業に採択</a:t>
                      </a:r>
                      <a:endParaRPr kumimoji="1" lang="en-US" altLang="ja-JP" sz="1400" b="0" dirty="0" smtClean="0">
                        <a:latin typeface="Meiryo UI" panose="020B0604030504040204" pitchFamily="50" charset="-128"/>
                        <a:ea typeface="Meiryo UI" panose="020B0604030504040204" pitchFamily="50" charset="-128"/>
                      </a:endParaRPr>
                    </a:p>
                    <a:p>
                      <a:r>
                        <a:rPr kumimoji="1" lang="ja-JP" altLang="en-US" sz="1400" b="0" dirty="0" smtClean="0">
                          <a:latin typeface="Meiryo UI" panose="020B0604030504040204" pitchFamily="50" charset="-128"/>
                          <a:ea typeface="Meiryo UI" panose="020B0604030504040204" pitchFamily="50" charset="-128"/>
                        </a:rPr>
                        <a:t>　　　　　　　　（大阪市と共同提案）</a:t>
                      </a:r>
                      <a:endParaRPr kumimoji="1" lang="en-US" altLang="ja-JP" sz="1400" b="0" dirty="0" smtClean="0">
                        <a:latin typeface="Meiryo UI" panose="020B0604030504040204" pitchFamily="50" charset="-128"/>
                        <a:ea typeface="Meiryo UI" panose="020B0604030504040204" pitchFamily="50" charset="-128"/>
                      </a:endParaRPr>
                    </a:p>
                    <a:p>
                      <a:r>
                        <a:rPr kumimoji="1" lang="en-US" altLang="ja-JP" sz="1400" b="0" dirty="0" smtClean="0">
                          <a:latin typeface="Meiryo UI" panose="020B0604030504040204" pitchFamily="50" charset="-128"/>
                          <a:ea typeface="Meiryo UI" panose="020B0604030504040204" pitchFamily="50" charset="-128"/>
                        </a:rPr>
                        <a:t>2020</a:t>
                      </a:r>
                      <a:r>
                        <a:rPr kumimoji="1" lang="ja-JP" altLang="en-US" sz="1400" b="0" dirty="0" smtClean="0">
                          <a:latin typeface="Meiryo UI" panose="020B0604030504040204" pitchFamily="50" charset="-128"/>
                          <a:ea typeface="Meiryo UI" panose="020B0604030504040204" pitchFamily="50" charset="-128"/>
                        </a:rPr>
                        <a:t>年</a:t>
                      </a:r>
                      <a:r>
                        <a:rPr kumimoji="1" lang="en-US" altLang="ja-JP" sz="1400" b="0" dirty="0" smtClean="0">
                          <a:latin typeface="Meiryo UI" panose="020B0604030504040204" pitchFamily="50" charset="-128"/>
                          <a:ea typeface="Meiryo UI" panose="020B0604030504040204" pitchFamily="50" charset="-128"/>
                        </a:rPr>
                        <a:t>12</a:t>
                      </a:r>
                      <a:r>
                        <a:rPr kumimoji="1" lang="ja-JP" altLang="en-US" sz="1400" b="0" dirty="0" smtClean="0">
                          <a:latin typeface="Meiryo UI" panose="020B0604030504040204" pitchFamily="50" charset="-128"/>
                          <a:ea typeface="Meiryo UI" panose="020B0604030504040204" pitchFamily="50" charset="-128"/>
                        </a:rPr>
                        <a:t>月　大阪</a:t>
                      </a:r>
                      <a:r>
                        <a:rPr kumimoji="1" lang="en-US" altLang="ja-JP" sz="1400" b="0" dirty="0" smtClean="0">
                          <a:latin typeface="Meiryo UI" panose="020B0604030504040204" pitchFamily="50" charset="-128"/>
                          <a:ea typeface="Meiryo UI" panose="020B0604030504040204" pitchFamily="50" charset="-128"/>
                        </a:rPr>
                        <a:t>SDGs</a:t>
                      </a:r>
                      <a:r>
                        <a:rPr kumimoji="1" lang="ja-JP" altLang="en-US" sz="1400" b="0" dirty="0" smtClean="0">
                          <a:latin typeface="Meiryo UI" panose="020B0604030504040204" pitchFamily="50" charset="-128"/>
                          <a:ea typeface="Meiryo UI" panose="020B0604030504040204" pitchFamily="50" charset="-128"/>
                        </a:rPr>
                        <a:t>ネットワーク設置</a:t>
                      </a:r>
                      <a:endParaRPr kumimoji="1" lang="en-US" altLang="ja-JP" sz="1400" b="0" dirty="0" smtClean="0">
                        <a:latin typeface="Meiryo UI" panose="020B0604030504040204" pitchFamily="50" charset="-128"/>
                        <a:ea typeface="Meiryo UI" panose="020B0604030504040204" pitchFamily="50" charset="-128"/>
                      </a:endParaRPr>
                    </a:p>
                    <a:p>
                      <a:r>
                        <a:rPr kumimoji="1" lang="en-US" altLang="ja-JP" sz="1400" b="1" dirty="0" smtClean="0">
                          <a:solidFill>
                            <a:srgbClr val="FF0000"/>
                          </a:solidFill>
                          <a:latin typeface="Meiryo UI" panose="020B0604030504040204" pitchFamily="50" charset="-128"/>
                          <a:ea typeface="Meiryo UI" panose="020B0604030504040204" pitchFamily="50" charset="-128"/>
                        </a:rPr>
                        <a:t>2021</a:t>
                      </a:r>
                      <a:r>
                        <a:rPr kumimoji="1" lang="ja-JP" altLang="en-US" sz="1400" b="1" dirty="0" smtClean="0">
                          <a:solidFill>
                            <a:srgbClr val="FF0000"/>
                          </a:solidFill>
                          <a:latin typeface="Meiryo UI" panose="020B0604030504040204" pitchFamily="50" charset="-128"/>
                          <a:ea typeface="Meiryo UI" panose="020B0604030504040204" pitchFamily="50" charset="-128"/>
                        </a:rPr>
                        <a:t>年</a:t>
                      </a:r>
                      <a:r>
                        <a:rPr kumimoji="1" lang="en-US" altLang="ja-JP" sz="1400" b="1" dirty="0" smtClean="0">
                          <a:solidFill>
                            <a:srgbClr val="FF0000"/>
                          </a:solidFill>
                          <a:latin typeface="Meiryo UI" panose="020B0604030504040204" pitchFamily="50" charset="-128"/>
                          <a:ea typeface="Meiryo UI" panose="020B0604030504040204" pitchFamily="50" charset="-128"/>
                        </a:rPr>
                        <a:t>1</a:t>
                      </a:r>
                      <a:r>
                        <a:rPr kumimoji="1" lang="ja-JP" altLang="en-US" sz="1400" b="1" dirty="0" smtClean="0">
                          <a:solidFill>
                            <a:srgbClr val="FF0000"/>
                          </a:solidFill>
                          <a:latin typeface="Meiryo UI" panose="020B0604030504040204" pitchFamily="50" charset="-128"/>
                          <a:ea typeface="Meiryo UI" panose="020B0604030504040204" pitchFamily="50" charset="-128"/>
                        </a:rPr>
                        <a:t>月　大阪</a:t>
                      </a:r>
                      <a:r>
                        <a:rPr kumimoji="1" lang="en-US" altLang="ja-JP" sz="1400" b="1" dirty="0" smtClean="0">
                          <a:solidFill>
                            <a:srgbClr val="FF0000"/>
                          </a:solidFill>
                          <a:latin typeface="Meiryo UI" panose="020B0604030504040204" pitchFamily="50" charset="-128"/>
                          <a:ea typeface="Meiryo UI" panose="020B0604030504040204" pitchFamily="50" charset="-128"/>
                        </a:rPr>
                        <a:t>SDGs</a:t>
                      </a:r>
                      <a:r>
                        <a:rPr kumimoji="1" lang="ja-JP" altLang="en-US" sz="1400" b="1" dirty="0" smtClean="0">
                          <a:solidFill>
                            <a:srgbClr val="FF0000"/>
                          </a:solidFill>
                          <a:latin typeface="Meiryo UI" panose="020B0604030504040204" pitchFamily="50" charset="-128"/>
                          <a:ea typeface="Meiryo UI" panose="020B0604030504040204" pitchFamily="50" charset="-128"/>
                        </a:rPr>
                        <a:t>行動憲章策定</a:t>
                      </a:r>
                      <a:endParaRPr kumimoji="1" lang="en-US" altLang="ja-JP" sz="1400" b="1" dirty="0" smtClean="0">
                        <a:solidFill>
                          <a:srgbClr val="FF0000"/>
                        </a:solidFill>
                        <a:latin typeface="Meiryo UI" panose="020B0604030504040204" pitchFamily="50" charset="-128"/>
                        <a:ea typeface="Meiryo UI" panose="020B0604030504040204" pitchFamily="50" charset="-128"/>
                      </a:endParaRPr>
                    </a:p>
                    <a:p>
                      <a:r>
                        <a:rPr kumimoji="1" lang="en-US" altLang="ja-JP" sz="1400" b="1" dirty="0" smtClean="0">
                          <a:solidFill>
                            <a:srgbClr val="FF0000"/>
                          </a:solidFill>
                          <a:latin typeface="Meiryo UI" panose="020B0604030504040204" pitchFamily="50" charset="-128"/>
                          <a:ea typeface="Meiryo UI" panose="020B0604030504040204" pitchFamily="50" charset="-128"/>
                        </a:rPr>
                        <a:t>2021</a:t>
                      </a:r>
                      <a:r>
                        <a:rPr kumimoji="1" lang="ja-JP" altLang="en-US" sz="1400" b="1" dirty="0" smtClean="0">
                          <a:solidFill>
                            <a:srgbClr val="FF0000"/>
                          </a:solidFill>
                          <a:latin typeface="Meiryo UI" panose="020B0604030504040204" pitchFamily="50" charset="-128"/>
                          <a:ea typeface="Meiryo UI" panose="020B0604030504040204" pitchFamily="50" charset="-128"/>
                        </a:rPr>
                        <a:t>年</a:t>
                      </a:r>
                      <a:r>
                        <a:rPr kumimoji="1" lang="en-US" altLang="ja-JP" sz="1400" b="1" dirty="0" smtClean="0">
                          <a:solidFill>
                            <a:srgbClr val="FF0000"/>
                          </a:solidFill>
                          <a:latin typeface="Meiryo UI" panose="020B0604030504040204" pitchFamily="50" charset="-128"/>
                          <a:ea typeface="Meiryo UI" panose="020B0604030504040204" pitchFamily="50" charset="-128"/>
                        </a:rPr>
                        <a:t>2</a:t>
                      </a:r>
                      <a:r>
                        <a:rPr kumimoji="1" lang="ja-JP" altLang="en-US" sz="1400" b="1" dirty="0" smtClean="0">
                          <a:solidFill>
                            <a:srgbClr val="FF0000"/>
                          </a:solidFill>
                          <a:latin typeface="Meiryo UI" panose="020B0604030504040204" pitchFamily="50" charset="-128"/>
                          <a:ea typeface="Meiryo UI" panose="020B0604030504040204" pitchFamily="50" charset="-128"/>
                        </a:rPr>
                        <a:t>月～　私の</a:t>
                      </a:r>
                      <a:r>
                        <a:rPr kumimoji="1" lang="en-US" altLang="ja-JP" sz="1400" b="1" dirty="0" smtClean="0">
                          <a:solidFill>
                            <a:srgbClr val="FF0000"/>
                          </a:solidFill>
                          <a:latin typeface="Meiryo UI" panose="020B0604030504040204" pitchFamily="50" charset="-128"/>
                          <a:ea typeface="Meiryo UI" panose="020B0604030504040204" pitchFamily="50" charset="-128"/>
                        </a:rPr>
                        <a:t>SDGs</a:t>
                      </a:r>
                      <a:r>
                        <a:rPr kumimoji="1" lang="ja-JP" altLang="en-US" sz="1400" b="1" dirty="0" smtClean="0">
                          <a:solidFill>
                            <a:srgbClr val="FF0000"/>
                          </a:solidFill>
                          <a:latin typeface="Meiryo UI" panose="020B0604030504040204" pitchFamily="50" charset="-128"/>
                          <a:ea typeface="Meiryo UI" panose="020B0604030504040204" pitchFamily="50" charset="-128"/>
                        </a:rPr>
                        <a:t>宣言プロジェクト　　　　　　　　　</a:t>
                      </a:r>
                      <a:endParaRPr kumimoji="1" lang="en-US" altLang="ja-JP" sz="1400" b="1" dirty="0" smtClean="0">
                        <a:solidFill>
                          <a:srgbClr val="FF0000"/>
                        </a:solidFill>
                        <a:latin typeface="Meiryo UI" panose="020B0604030504040204" pitchFamily="50" charset="-128"/>
                        <a:ea typeface="Meiryo UI" panose="020B0604030504040204" pitchFamily="50" charset="-128"/>
                      </a:endParaRPr>
                    </a:p>
                    <a:p>
                      <a:r>
                        <a:rPr kumimoji="1" lang="ja-JP" altLang="en-US" sz="1400" b="1" dirty="0" smtClean="0">
                          <a:solidFill>
                            <a:srgbClr val="FF0000"/>
                          </a:solidFill>
                          <a:latin typeface="Meiryo UI" panose="020B0604030504040204" pitchFamily="50" charset="-128"/>
                          <a:ea typeface="Meiryo UI" panose="020B0604030504040204" pitchFamily="50" charset="-128"/>
                        </a:rPr>
                        <a:t>　　　　　　　　　　</a:t>
                      </a:r>
                      <a:r>
                        <a:rPr kumimoji="1" lang="ja-JP" altLang="en-US" sz="1400" b="1" baseline="0" dirty="0" smtClean="0">
                          <a:solidFill>
                            <a:srgbClr val="FF0000"/>
                          </a:solidFill>
                          <a:latin typeface="Meiryo UI" panose="020B0604030504040204" pitchFamily="50" charset="-128"/>
                          <a:ea typeface="Meiryo UI" panose="020B0604030504040204" pitchFamily="50" charset="-128"/>
                        </a:rPr>
                        <a:t> </a:t>
                      </a:r>
                      <a:r>
                        <a:rPr kumimoji="1" lang="ja-JP" altLang="en-US" sz="1400" b="1" dirty="0" smtClean="0">
                          <a:solidFill>
                            <a:srgbClr val="FF0000"/>
                          </a:solidFill>
                          <a:latin typeface="Meiryo UI" panose="020B0604030504040204" pitchFamily="50" charset="-128"/>
                          <a:ea typeface="Meiryo UI" panose="020B0604030504040204" pitchFamily="50" charset="-128"/>
                        </a:rPr>
                        <a:t>開始</a:t>
                      </a:r>
                      <a:endParaRPr kumimoji="1" lang="ja-JP" altLang="en-US" sz="1400" b="1" dirty="0">
                        <a:solidFill>
                          <a:srgbClr val="FF0000"/>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en-US" altLang="ja-JP" sz="1400" b="0" dirty="0" smtClean="0">
                        <a:latin typeface="Meiryo UI" panose="020B0604030504040204" pitchFamily="50" charset="-128"/>
                        <a:ea typeface="Meiryo UI" panose="020B0604030504040204" pitchFamily="50" charset="-128"/>
                      </a:endParaRPr>
                    </a:p>
                    <a:p>
                      <a:r>
                        <a:rPr kumimoji="1" lang="en-US" altLang="ja-JP" sz="1400" b="0" dirty="0" smtClean="0">
                          <a:latin typeface="Meiryo UI" panose="020B0604030504040204" pitchFamily="50" charset="-128"/>
                          <a:ea typeface="Meiryo UI" panose="020B0604030504040204" pitchFamily="50" charset="-128"/>
                        </a:rPr>
                        <a:t>2016</a:t>
                      </a:r>
                      <a:r>
                        <a:rPr kumimoji="1" lang="ja-JP" altLang="en-US" sz="1400" b="0" dirty="0" smtClean="0">
                          <a:latin typeface="Meiryo UI" panose="020B0604030504040204" pitchFamily="50" charset="-128"/>
                          <a:ea typeface="Meiryo UI" panose="020B0604030504040204" pitchFamily="50" charset="-128"/>
                        </a:rPr>
                        <a:t>年</a:t>
                      </a:r>
                      <a:r>
                        <a:rPr kumimoji="1" lang="en-US" altLang="ja-JP" sz="1400" b="0" dirty="0" smtClean="0">
                          <a:latin typeface="Meiryo UI" panose="020B0604030504040204" pitchFamily="50" charset="-128"/>
                          <a:ea typeface="Meiryo UI" panose="020B0604030504040204" pitchFamily="50" charset="-128"/>
                        </a:rPr>
                        <a:t>5</a:t>
                      </a:r>
                      <a:r>
                        <a:rPr kumimoji="1" lang="ja-JP" altLang="en-US" sz="1400" b="0" dirty="0" smtClean="0">
                          <a:latin typeface="Meiryo UI" panose="020B0604030504040204" pitchFamily="50" charset="-128"/>
                          <a:ea typeface="Meiryo UI" panose="020B0604030504040204" pitchFamily="50" charset="-128"/>
                        </a:rPr>
                        <a:t>月　</a:t>
                      </a:r>
                      <a:r>
                        <a:rPr kumimoji="1" lang="en-US" altLang="ja-JP" sz="1400" b="0" dirty="0" smtClean="0">
                          <a:latin typeface="Meiryo UI" panose="020B0604030504040204" pitchFamily="50" charset="-128"/>
                          <a:ea typeface="Meiryo UI" panose="020B0604030504040204" pitchFamily="50" charset="-128"/>
                        </a:rPr>
                        <a:t>SDGs</a:t>
                      </a:r>
                      <a:r>
                        <a:rPr kumimoji="1" lang="ja-JP" altLang="en-US" sz="1400" b="0" dirty="0" smtClean="0">
                          <a:latin typeface="Meiryo UI" panose="020B0604030504040204" pitchFamily="50" charset="-128"/>
                          <a:ea typeface="Meiryo UI" panose="020B0604030504040204" pitchFamily="50" charset="-128"/>
                        </a:rPr>
                        <a:t>推進本部設置</a:t>
                      </a:r>
                      <a:endParaRPr kumimoji="1" lang="en-US" altLang="ja-JP" sz="1400" b="0" dirty="0" smtClean="0">
                        <a:latin typeface="Meiryo UI" panose="020B0604030504040204" pitchFamily="50" charset="-128"/>
                        <a:ea typeface="Meiryo UI" panose="020B0604030504040204" pitchFamily="50" charset="-128"/>
                      </a:endParaRPr>
                    </a:p>
                    <a:p>
                      <a:r>
                        <a:rPr kumimoji="1" lang="en-US" altLang="ja-JP" sz="1400" b="0" dirty="0" smtClean="0">
                          <a:latin typeface="Meiryo UI" panose="020B0604030504040204" pitchFamily="50" charset="-128"/>
                          <a:ea typeface="Meiryo UI" panose="020B0604030504040204" pitchFamily="50" charset="-128"/>
                        </a:rPr>
                        <a:t>2016</a:t>
                      </a:r>
                      <a:r>
                        <a:rPr kumimoji="1" lang="ja-JP" altLang="en-US" sz="1400" b="0" dirty="0" smtClean="0">
                          <a:latin typeface="Meiryo UI" panose="020B0604030504040204" pitchFamily="50" charset="-128"/>
                          <a:ea typeface="Meiryo UI" panose="020B0604030504040204" pitchFamily="50" charset="-128"/>
                        </a:rPr>
                        <a:t>年</a:t>
                      </a:r>
                      <a:r>
                        <a:rPr kumimoji="1" lang="en-US" altLang="ja-JP" sz="1400" b="0" dirty="0" smtClean="0">
                          <a:latin typeface="Meiryo UI" panose="020B0604030504040204" pitchFamily="50" charset="-128"/>
                          <a:ea typeface="Meiryo UI" panose="020B0604030504040204" pitchFamily="50" charset="-128"/>
                        </a:rPr>
                        <a:t>12</a:t>
                      </a:r>
                      <a:r>
                        <a:rPr kumimoji="1" lang="ja-JP" altLang="en-US" sz="1400" b="0" dirty="0" smtClean="0">
                          <a:latin typeface="Meiryo UI" panose="020B0604030504040204" pitchFamily="50" charset="-128"/>
                          <a:ea typeface="Meiryo UI" panose="020B0604030504040204" pitchFamily="50" charset="-128"/>
                        </a:rPr>
                        <a:t>月　</a:t>
                      </a:r>
                      <a:r>
                        <a:rPr kumimoji="1" lang="en-US" altLang="ja-JP" sz="1400" b="0" dirty="0" smtClean="0">
                          <a:latin typeface="Meiryo UI" panose="020B0604030504040204" pitchFamily="50" charset="-128"/>
                          <a:ea typeface="Meiryo UI" panose="020B0604030504040204" pitchFamily="50" charset="-128"/>
                        </a:rPr>
                        <a:t>SDGs</a:t>
                      </a:r>
                      <a:r>
                        <a:rPr kumimoji="1" lang="ja-JP" altLang="en-US" sz="1400" b="0" dirty="0" smtClean="0">
                          <a:latin typeface="Meiryo UI" panose="020B0604030504040204" pitchFamily="50" charset="-128"/>
                          <a:ea typeface="Meiryo UI" panose="020B0604030504040204" pitchFamily="50" charset="-128"/>
                        </a:rPr>
                        <a:t>実施指針策定</a:t>
                      </a:r>
                      <a:endParaRPr kumimoji="1" lang="en-US" altLang="ja-JP" sz="1400" b="0" dirty="0" smtClean="0">
                        <a:latin typeface="Meiryo UI" panose="020B0604030504040204" pitchFamily="50" charset="-128"/>
                        <a:ea typeface="Meiryo UI" panose="020B0604030504040204" pitchFamily="50" charset="-128"/>
                      </a:endParaRPr>
                    </a:p>
                    <a:p>
                      <a:endParaRPr kumimoji="1" lang="en-US" altLang="ja-JP" sz="1400" b="0" dirty="0" smtClean="0">
                        <a:latin typeface="Meiryo UI" panose="020B0604030504040204" pitchFamily="50" charset="-128"/>
                        <a:ea typeface="Meiryo UI" panose="020B0604030504040204" pitchFamily="50" charset="-128"/>
                      </a:endParaRPr>
                    </a:p>
                    <a:p>
                      <a:endParaRPr kumimoji="1" lang="en-US" altLang="ja-JP" sz="1400" b="0" dirty="0" smtClean="0">
                        <a:latin typeface="Meiryo UI" panose="020B0604030504040204" pitchFamily="50" charset="-128"/>
                        <a:ea typeface="Meiryo UI" panose="020B0604030504040204" pitchFamily="50" charset="-128"/>
                      </a:endParaRPr>
                    </a:p>
                    <a:p>
                      <a:r>
                        <a:rPr kumimoji="1" lang="en-US" altLang="ja-JP" sz="1400" b="0" dirty="0" smtClean="0">
                          <a:latin typeface="Meiryo UI" panose="020B0604030504040204" pitchFamily="50" charset="-128"/>
                          <a:ea typeface="Meiryo UI" panose="020B0604030504040204" pitchFamily="50" charset="-128"/>
                        </a:rPr>
                        <a:t>2018</a:t>
                      </a:r>
                      <a:r>
                        <a:rPr kumimoji="1" lang="ja-JP" altLang="en-US" sz="1400" b="0" dirty="0" smtClean="0">
                          <a:latin typeface="Meiryo UI" panose="020B0604030504040204" pitchFamily="50" charset="-128"/>
                          <a:ea typeface="Meiryo UI" panose="020B0604030504040204" pitchFamily="50" charset="-128"/>
                        </a:rPr>
                        <a:t>年</a:t>
                      </a:r>
                      <a:r>
                        <a:rPr kumimoji="1" lang="en-US" altLang="ja-JP" sz="1400" b="0" dirty="0" smtClean="0">
                          <a:latin typeface="Meiryo UI" panose="020B0604030504040204" pitchFamily="50" charset="-128"/>
                          <a:ea typeface="Meiryo UI" panose="020B0604030504040204" pitchFamily="50" charset="-128"/>
                        </a:rPr>
                        <a:t>6</a:t>
                      </a:r>
                      <a:r>
                        <a:rPr kumimoji="1" lang="ja-JP" altLang="en-US" sz="1400" b="0" dirty="0" smtClean="0">
                          <a:latin typeface="Meiryo UI" panose="020B0604030504040204" pitchFamily="50" charset="-128"/>
                          <a:ea typeface="Meiryo UI" panose="020B0604030504040204" pitchFamily="50" charset="-128"/>
                        </a:rPr>
                        <a:t>月～　</a:t>
                      </a:r>
                      <a:r>
                        <a:rPr kumimoji="1" lang="en-US" altLang="ja-JP" sz="1400" b="0" dirty="0" smtClean="0">
                          <a:latin typeface="Meiryo UI" panose="020B0604030504040204" pitchFamily="50" charset="-128"/>
                          <a:ea typeface="Meiryo UI" panose="020B0604030504040204" pitchFamily="50" charset="-128"/>
                        </a:rPr>
                        <a:t>SDGs</a:t>
                      </a:r>
                      <a:r>
                        <a:rPr kumimoji="1" lang="ja-JP" altLang="en-US" sz="1400" b="0" dirty="0" smtClean="0">
                          <a:latin typeface="Meiryo UI" panose="020B0604030504040204" pitchFamily="50" charset="-128"/>
                          <a:ea typeface="Meiryo UI" panose="020B0604030504040204" pitchFamily="50" charset="-128"/>
                        </a:rPr>
                        <a:t>未来都市及び自治体・</a:t>
                      </a:r>
                      <a:endParaRPr kumimoji="1" lang="en-US" altLang="ja-JP" sz="1400" b="0" dirty="0" smtClean="0">
                        <a:latin typeface="Meiryo UI" panose="020B0604030504040204" pitchFamily="50" charset="-128"/>
                        <a:ea typeface="Meiryo UI" panose="020B0604030504040204" pitchFamily="50" charset="-128"/>
                      </a:endParaRPr>
                    </a:p>
                    <a:p>
                      <a:r>
                        <a:rPr kumimoji="1" lang="ja-JP" altLang="en-US" sz="1400" b="0" dirty="0" smtClean="0">
                          <a:latin typeface="Meiryo UI" panose="020B0604030504040204" pitchFamily="50" charset="-128"/>
                          <a:ea typeface="Meiryo UI" panose="020B0604030504040204" pitchFamily="50" charset="-128"/>
                        </a:rPr>
                        <a:t>　　　　　　　　　　　</a:t>
                      </a:r>
                      <a:r>
                        <a:rPr kumimoji="1" lang="en-US" altLang="ja-JP" sz="1400" b="0" dirty="0" smtClean="0">
                          <a:latin typeface="Meiryo UI" panose="020B0604030504040204" pitchFamily="50" charset="-128"/>
                          <a:ea typeface="Meiryo UI" panose="020B0604030504040204" pitchFamily="50" charset="-128"/>
                        </a:rPr>
                        <a:t>SDGs</a:t>
                      </a:r>
                      <a:r>
                        <a:rPr kumimoji="1" lang="ja-JP" altLang="en-US" sz="1400" b="0" dirty="0" smtClean="0">
                          <a:latin typeface="Meiryo UI" panose="020B0604030504040204" pitchFamily="50" charset="-128"/>
                          <a:ea typeface="Meiryo UI" panose="020B0604030504040204" pitchFamily="50" charset="-128"/>
                        </a:rPr>
                        <a:t>モデル事業の選定開始</a:t>
                      </a:r>
                      <a:endParaRPr kumimoji="1" lang="en-US" altLang="ja-JP" sz="1400" b="0" dirty="0" smtClean="0">
                        <a:latin typeface="Meiryo UI" panose="020B0604030504040204" pitchFamily="50" charset="-128"/>
                        <a:ea typeface="Meiryo UI" panose="020B0604030504040204" pitchFamily="50" charset="-128"/>
                      </a:endParaRPr>
                    </a:p>
                    <a:p>
                      <a:r>
                        <a:rPr kumimoji="1" lang="en-US" altLang="ja-JP" sz="1400" b="0" dirty="0" smtClean="0">
                          <a:latin typeface="Meiryo UI" panose="020B0604030504040204" pitchFamily="50" charset="-128"/>
                          <a:ea typeface="Meiryo UI" panose="020B0604030504040204" pitchFamily="50" charset="-128"/>
                        </a:rPr>
                        <a:t>2018</a:t>
                      </a:r>
                      <a:r>
                        <a:rPr kumimoji="1" lang="ja-JP" altLang="en-US" sz="1400" b="0" dirty="0" smtClean="0">
                          <a:latin typeface="Meiryo UI" panose="020B0604030504040204" pitchFamily="50" charset="-128"/>
                          <a:ea typeface="Meiryo UI" panose="020B0604030504040204" pitchFamily="50" charset="-128"/>
                        </a:rPr>
                        <a:t>年</a:t>
                      </a:r>
                      <a:r>
                        <a:rPr kumimoji="1" lang="en-US" altLang="ja-JP" sz="1400" b="0" dirty="0" smtClean="0">
                          <a:latin typeface="Meiryo UI" panose="020B0604030504040204" pitchFamily="50" charset="-128"/>
                          <a:ea typeface="Meiryo UI" panose="020B0604030504040204" pitchFamily="50" charset="-128"/>
                        </a:rPr>
                        <a:t>6</a:t>
                      </a:r>
                      <a:r>
                        <a:rPr kumimoji="1" lang="ja-JP" altLang="en-US" sz="1400" b="0" dirty="0" smtClean="0">
                          <a:latin typeface="Meiryo UI" panose="020B0604030504040204" pitchFamily="50" charset="-128"/>
                          <a:ea typeface="Meiryo UI" panose="020B0604030504040204" pitchFamily="50" charset="-128"/>
                        </a:rPr>
                        <a:t>月　</a:t>
                      </a:r>
                      <a:r>
                        <a:rPr kumimoji="1" lang="en-US" altLang="ja-JP" sz="1400" b="0" dirty="0" smtClean="0">
                          <a:latin typeface="Meiryo UI" panose="020B0604030504040204" pitchFamily="50" charset="-128"/>
                          <a:ea typeface="Meiryo UI" panose="020B0604030504040204" pitchFamily="50" charset="-128"/>
                        </a:rPr>
                        <a:t>Japan</a:t>
                      </a:r>
                      <a:r>
                        <a:rPr kumimoji="1" lang="ja-JP" altLang="en-US" sz="1400" b="0" dirty="0" smtClean="0">
                          <a:latin typeface="Meiryo UI" panose="020B0604030504040204" pitchFamily="50" charset="-128"/>
                          <a:ea typeface="Meiryo UI" panose="020B0604030504040204" pitchFamily="50" charset="-128"/>
                        </a:rPr>
                        <a:t> </a:t>
                      </a:r>
                      <a:r>
                        <a:rPr kumimoji="1" lang="en-US" altLang="ja-JP" sz="1400" b="0" dirty="0" smtClean="0">
                          <a:latin typeface="Meiryo UI" panose="020B0604030504040204" pitchFamily="50" charset="-128"/>
                          <a:ea typeface="Meiryo UI" panose="020B0604030504040204" pitchFamily="50" charset="-128"/>
                        </a:rPr>
                        <a:t>SDGs</a:t>
                      </a:r>
                      <a:r>
                        <a:rPr kumimoji="1" lang="ja-JP" altLang="en-US" sz="1400" b="0" dirty="0" smtClean="0">
                          <a:latin typeface="Meiryo UI" panose="020B0604030504040204" pitchFamily="50" charset="-128"/>
                          <a:ea typeface="Meiryo UI" panose="020B0604030504040204" pitchFamily="50" charset="-128"/>
                        </a:rPr>
                        <a:t> </a:t>
                      </a:r>
                      <a:r>
                        <a:rPr kumimoji="1" lang="en-US" altLang="ja-JP" sz="1400" b="0" dirty="0" smtClean="0">
                          <a:latin typeface="Meiryo UI" panose="020B0604030504040204" pitchFamily="50" charset="-128"/>
                          <a:ea typeface="Meiryo UI" panose="020B0604030504040204" pitchFamily="50" charset="-128"/>
                        </a:rPr>
                        <a:t>Action</a:t>
                      </a:r>
                      <a:r>
                        <a:rPr kumimoji="1" lang="ja-JP" altLang="en-US" sz="1400" b="0" dirty="0" smtClean="0">
                          <a:latin typeface="Meiryo UI" panose="020B0604030504040204" pitchFamily="50" charset="-128"/>
                          <a:ea typeface="Meiryo UI" panose="020B0604030504040204" pitchFamily="50" charset="-128"/>
                        </a:rPr>
                        <a:t> </a:t>
                      </a:r>
                      <a:r>
                        <a:rPr kumimoji="1" lang="en-US" altLang="ja-JP" sz="1400" b="0" dirty="0" smtClean="0">
                          <a:latin typeface="Meiryo UI" panose="020B0604030504040204" pitchFamily="50" charset="-128"/>
                          <a:ea typeface="Meiryo UI" panose="020B0604030504040204" pitchFamily="50" charset="-128"/>
                        </a:rPr>
                        <a:t>Platform</a:t>
                      </a:r>
                    </a:p>
                    <a:p>
                      <a:r>
                        <a:rPr kumimoji="1" lang="ja-JP" altLang="en-US" sz="1400" b="0" dirty="0" smtClean="0">
                          <a:latin typeface="Meiryo UI" panose="020B0604030504040204" pitchFamily="50" charset="-128"/>
                          <a:ea typeface="Meiryo UI" panose="020B0604030504040204" pitchFamily="50" charset="-128"/>
                        </a:rPr>
                        <a:t>　　　　　　　　　設置</a:t>
                      </a:r>
                      <a:endParaRPr kumimoji="1" lang="en-US" altLang="ja-JP" sz="1400" b="0" dirty="0" smtClean="0">
                        <a:latin typeface="Meiryo UI" panose="020B0604030504040204" pitchFamily="50" charset="-128"/>
                        <a:ea typeface="Meiryo UI" panose="020B0604030504040204" pitchFamily="50" charset="-128"/>
                      </a:endParaRPr>
                    </a:p>
                    <a:p>
                      <a:endParaRPr kumimoji="1" lang="en-US" altLang="ja-JP" sz="1400" b="0" dirty="0" smtClean="0">
                        <a:latin typeface="Meiryo UI" panose="020B0604030504040204" pitchFamily="50" charset="-128"/>
                        <a:ea typeface="Meiryo UI" panose="020B0604030504040204" pitchFamily="50" charset="-128"/>
                      </a:endParaRPr>
                    </a:p>
                    <a:p>
                      <a:r>
                        <a:rPr kumimoji="1" lang="en-US" altLang="ja-JP" sz="1400" b="0" dirty="0" smtClean="0">
                          <a:latin typeface="Meiryo UI" panose="020B0604030504040204" pitchFamily="50" charset="-128"/>
                          <a:ea typeface="Meiryo UI" panose="020B0604030504040204" pitchFamily="50" charset="-128"/>
                        </a:rPr>
                        <a:t>2019</a:t>
                      </a:r>
                      <a:r>
                        <a:rPr kumimoji="1" lang="ja-JP" altLang="en-US" sz="1400" b="0" dirty="0" smtClean="0">
                          <a:latin typeface="Meiryo UI" panose="020B0604030504040204" pitchFamily="50" charset="-128"/>
                          <a:ea typeface="Meiryo UI" panose="020B0604030504040204" pitchFamily="50" charset="-128"/>
                        </a:rPr>
                        <a:t>年</a:t>
                      </a:r>
                      <a:r>
                        <a:rPr kumimoji="1" lang="en-US" altLang="ja-JP" sz="1400" b="0" dirty="0" smtClean="0">
                          <a:latin typeface="Meiryo UI" panose="020B0604030504040204" pitchFamily="50" charset="-128"/>
                          <a:ea typeface="Meiryo UI" panose="020B0604030504040204" pitchFamily="50" charset="-128"/>
                        </a:rPr>
                        <a:t>12</a:t>
                      </a:r>
                      <a:r>
                        <a:rPr kumimoji="1" lang="ja-JP" altLang="en-US" sz="1400" b="0" dirty="0" smtClean="0">
                          <a:latin typeface="Meiryo UI" panose="020B0604030504040204" pitchFamily="50" charset="-128"/>
                          <a:ea typeface="Meiryo UI" panose="020B0604030504040204" pitchFamily="50" charset="-128"/>
                        </a:rPr>
                        <a:t>月　</a:t>
                      </a:r>
                      <a:r>
                        <a:rPr kumimoji="1" lang="en-US" altLang="ja-JP" sz="1400" b="0" dirty="0" smtClean="0">
                          <a:latin typeface="Meiryo UI" panose="020B0604030504040204" pitchFamily="50" charset="-128"/>
                          <a:ea typeface="Meiryo UI" panose="020B0604030504040204" pitchFamily="50" charset="-128"/>
                        </a:rPr>
                        <a:t>SDGs</a:t>
                      </a:r>
                      <a:r>
                        <a:rPr kumimoji="1" lang="ja-JP" altLang="en-US" sz="1400" b="0" dirty="0" smtClean="0">
                          <a:latin typeface="Meiryo UI" panose="020B0604030504040204" pitchFamily="50" charset="-128"/>
                          <a:ea typeface="Meiryo UI" panose="020B0604030504040204" pitchFamily="50" charset="-128"/>
                        </a:rPr>
                        <a:t>実施指針改定</a:t>
                      </a:r>
                      <a:endParaRPr kumimoji="1" lang="ja-JP" altLang="en-US" sz="1400" b="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400" b="0" dirty="0" smtClean="0">
                          <a:latin typeface="Meiryo UI" panose="020B0604030504040204" pitchFamily="50" charset="-128"/>
                          <a:ea typeface="Meiryo UI" panose="020B0604030504040204" pitchFamily="50" charset="-128"/>
                        </a:rPr>
                        <a:t>2015</a:t>
                      </a:r>
                      <a:r>
                        <a:rPr kumimoji="1" lang="ja-JP" altLang="en-US" sz="1400" b="0" dirty="0" smtClean="0">
                          <a:latin typeface="Meiryo UI" panose="020B0604030504040204" pitchFamily="50" charset="-128"/>
                          <a:ea typeface="Meiryo UI" panose="020B0604030504040204" pitchFamily="50" charset="-128"/>
                        </a:rPr>
                        <a:t>年</a:t>
                      </a:r>
                      <a:r>
                        <a:rPr kumimoji="1" lang="en-US" altLang="ja-JP" sz="1400" b="0" dirty="0" smtClean="0">
                          <a:latin typeface="Meiryo UI" panose="020B0604030504040204" pitchFamily="50" charset="-128"/>
                          <a:ea typeface="Meiryo UI" panose="020B0604030504040204" pitchFamily="50" charset="-128"/>
                        </a:rPr>
                        <a:t>9</a:t>
                      </a:r>
                      <a:r>
                        <a:rPr kumimoji="1" lang="ja-JP" altLang="en-US" sz="1400" b="0" dirty="0" smtClean="0">
                          <a:latin typeface="Meiryo UI" panose="020B0604030504040204" pitchFamily="50" charset="-128"/>
                          <a:ea typeface="Meiryo UI" panose="020B0604030504040204" pitchFamily="50" charset="-128"/>
                        </a:rPr>
                        <a:t>月　国連総会にて</a:t>
                      </a:r>
                      <a:endParaRPr kumimoji="1" lang="en-US" altLang="ja-JP" sz="1400" b="0" dirty="0" smtClean="0">
                        <a:latin typeface="Meiryo UI" panose="020B0604030504040204" pitchFamily="50" charset="-128"/>
                        <a:ea typeface="Meiryo UI" panose="020B0604030504040204" pitchFamily="50" charset="-128"/>
                      </a:endParaRPr>
                    </a:p>
                    <a:p>
                      <a:r>
                        <a:rPr kumimoji="1" lang="ja-JP" altLang="en-US" sz="1400" b="0" dirty="0" smtClean="0">
                          <a:latin typeface="Meiryo UI" panose="020B0604030504040204" pitchFamily="50" charset="-128"/>
                          <a:ea typeface="Meiryo UI" panose="020B0604030504040204" pitchFamily="50" charset="-128"/>
                        </a:rPr>
                        <a:t>　　　　　　　　　</a:t>
                      </a:r>
                      <a:r>
                        <a:rPr kumimoji="1" lang="en-US" altLang="ja-JP" sz="1400" b="0" dirty="0" smtClean="0">
                          <a:latin typeface="Meiryo UI" panose="020B0604030504040204" pitchFamily="50" charset="-128"/>
                          <a:ea typeface="Meiryo UI" panose="020B0604030504040204" pitchFamily="50" charset="-128"/>
                        </a:rPr>
                        <a:t>SDGs</a:t>
                      </a:r>
                      <a:r>
                        <a:rPr kumimoji="1" lang="ja-JP" altLang="en-US" sz="1400" b="0" dirty="0" smtClean="0">
                          <a:latin typeface="Meiryo UI" panose="020B0604030504040204" pitchFamily="50" charset="-128"/>
                          <a:ea typeface="Meiryo UI" panose="020B0604030504040204" pitchFamily="50" charset="-128"/>
                        </a:rPr>
                        <a:t>を採択</a:t>
                      </a:r>
                      <a:endParaRPr kumimoji="1" lang="en-US" altLang="ja-JP" sz="1400" b="0" dirty="0" smtClean="0">
                        <a:latin typeface="Meiryo UI" panose="020B0604030504040204" pitchFamily="50" charset="-128"/>
                        <a:ea typeface="Meiryo UI" panose="020B0604030504040204" pitchFamily="50" charset="-128"/>
                      </a:endParaRPr>
                    </a:p>
                    <a:p>
                      <a:endParaRPr kumimoji="1" lang="en-US" altLang="ja-JP" sz="1400" b="0" dirty="0" smtClean="0">
                        <a:latin typeface="Meiryo UI" panose="020B0604030504040204" pitchFamily="50" charset="-128"/>
                        <a:ea typeface="Meiryo UI" panose="020B0604030504040204" pitchFamily="50" charset="-128"/>
                      </a:endParaRPr>
                    </a:p>
                    <a:p>
                      <a:endParaRPr kumimoji="1" lang="en-US" altLang="ja-JP" sz="1400" b="0" dirty="0" smtClean="0">
                        <a:latin typeface="Meiryo UI" panose="020B0604030504040204" pitchFamily="50" charset="-128"/>
                        <a:ea typeface="Meiryo UI" panose="020B0604030504040204" pitchFamily="50" charset="-128"/>
                      </a:endParaRPr>
                    </a:p>
                    <a:p>
                      <a:endParaRPr kumimoji="1" lang="en-US" altLang="ja-JP" sz="1400" b="0" dirty="0" smtClean="0">
                        <a:latin typeface="Meiryo UI" panose="020B0604030504040204" pitchFamily="50" charset="-128"/>
                        <a:ea typeface="Meiryo UI" panose="020B0604030504040204" pitchFamily="50" charset="-128"/>
                      </a:endParaRPr>
                    </a:p>
                    <a:p>
                      <a:endParaRPr kumimoji="1" lang="en-US" altLang="ja-JP" sz="1400" b="0" dirty="0" smtClean="0">
                        <a:latin typeface="Meiryo UI" panose="020B0604030504040204" pitchFamily="50" charset="-128"/>
                        <a:ea typeface="Meiryo UI" panose="020B0604030504040204" pitchFamily="50" charset="-128"/>
                      </a:endParaRPr>
                    </a:p>
                    <a:p>
                      <a:endParaRPr kumimoji="1" lang="en-US" altLang="ja-JP" sz="1400" b="0" dirty="0" smtClean="0">
                        <a:latin typeface="Meiryo UI" panose="020B0604030504040204" pitchFamily="50" charset="-128"/>
                        <a:ea typeface="Meiryo UI" panose="020B0604030504040204" pitchFamily="50" charset="-128"/>
                      </a:endParaRPr>
                    </a:p>
                    <a:p>
                      <a:endParaRPr kumimoji="1" lang="en-US" altLang="ja-JP" sz="1400" b="0" dirty="0" smtClean="0">
                        <a:latin typeface="Meiryo UI" panose="020B0604030504040204" pitchFamily="50" charset="-128"/>
                        <a:ea typeface="Meiryo UI" panose="020B0604030504040204" pitchFamily="50" charset="-128"/>
                      </a:endParaRPr>
                    </a:p>
                    <a:p>
                      <a:endParaRPr kumimoji="1" lang="en-US" altLang="ja-JP" sz="1400" b="0" dirty="0" smtClean="0">
                        <a:latin typeface="Meiryo UI" panose="020B0604030504040204" pitchFamily="50" charset="-128"/>
                        <a:ea typeface="Meiryo UI" panose="020B0604030504040204" pitchFamily="50" charset="-128"/>
                      </a:endParaRPr>
                    </a:p>
                    <a:p>
                      <a:r>
                        <a:rPr kumimoji="1" lang="en-US" altLang="ja-JP" sz="1400" b="1" dirty="0" smtClean="0">
                          <a:solidFill>
                            <a:srgbClr val="FF0000"/>
                          </a:solidFill>
                          <a:latin typeface="Meiryo UI" panose="020B0604030504040204" pitchFamily="50" charset="-128"/>
                          <a:ea typeface="Meiryo UI" panose="020B0604030504040204" pitchFamily="50" charset="-128"/>
                        </a:rPr>
                        <a:t>2018</a:t>
                      </a:r>
                      <a:r>
                        <a:rPr kumimoji="1" lang="ja-JP" altLang="en-US" sz="1400" b="1" dirty="0" smtClean="0">
                          <a:solidFill>
                            <a:srgbClr val="FF0000"/>
                          </a:solidFill>
                          <a:latin typeface="Meiryo UI" panose="020B0604030504040204" pitchFamily="50" charset="-128"/>
                          <a:ea typeface="Meiryo UI" panose="020B0604030504040204" pitchFamily="50" charset="-128"/>
                        </a:rPr>
                        <a:t>年</a:t>
                      </a:r>
                      <a:r>
                        <a:rPr kumimoji="1" lang="en-US" altLang="ja-JP" sz="1400" b="1" dirty="0" smtClean="0">
                          <a:solidFill>
                            <a:srgbClr val="FF0000"/>
                          </a:solidFill>
                          <a:latin typeface="Meiryo UI" panose="020B0604030504040204" pitchFamily="50" charset="-128"/>
                          <a:ea typeface="Meiryo UI" panose="020B0604030504040204" pitchFamily="50" charset="-128"/>
                        </a:rPr>
                        <a:t>11</a:t>
                      </a:r>
                      <a:r>
                        <a:rPr kumimoji="1" lang="ja-JP" altLang="en-US" sz="1400" b="1" dirty="0" smtClean="0">
                          <a:solidFill>
                            <a:srgbClr val="FF0000"/>
                          </a:solidFill>
                          <a:latin typeface="Meiryo UI" panose="020B0604030504040204" pitchFamily="50" charset="-128"/>
                          <a:ea typeface="Meiryo UI" panose="020B0604030504040204" pitchFamily="50" charset="-128"/>
                        </a:rPr>
                        <a:t>月　大阪・関西万博</a:t>
                      </a:r>
                      <a:endParaRPr kumimoji="1" lang="en-US" altLang="ja-JP" sz="1400" b="1" dirty="0" smtClean="0">
                        <a:solidFill>
                          <a:srgbClr val="FF0000"/>
                        </a:solidFill>
                        <a:latin typeface="Meiryo UI" panose="020B0604030504040204" pitchFamily="50" charset="-128"/>
                        <a:ea typeface="Meiryo UI" panose="020B0604030504040204" pitchFamily="50" charset="-128"/>
                      </a:endParaRPr>
                    </a:p>
                    <a:p>
                      <a:r>
                        <a:rPr kumimoji="1" lang="ja-JP" altLang="en-US" sz="1400" b="1" dirty="0" smtClean="0">
                          <a:solidFill>
                            <a:srgbClr val="FF0000"/>
                          </a:solidFill>
                          <a:latin typeface="Meiryo UI" panose="020B0604030504040204" pitchFamily="50" charset="-128"/>
                          <a:ea typeface="Meiryo UI" panose="020B0604030504040204" pitchFamily="50" charset="-128"/>
                        </a:rPr>
                        <a:t>　　　　　　</a:t>
                      </a:r>
                      <a:r>
                        <a:rPr kumimoji="1" lang="ja-JP" altLang="en-US" sz="1400" b="1" baseline="0" dirty="0" smtClean="0">
                          <a:solidFill>
                            <a:srgbClr val="FF0000"/>
                          </a:solidFill>
                          <a:latin typeface="Meiryo UI" panose="020B0604030504040204" pitchFamily="50" charset="-128"/>
                          <a:ea typeface="Meiryo UI" panose="020B0604030504040204" pitchFamily="50" charset="-128"/>
                        </a:rPr>
                        <a:t> </a:t>
                      </a:r>
                      <a:r>
                        <a:rPr kumimoji="1" lang="ja-JP" altLang="en-US" sz="1400" b="1" dirty="0" smtClean="0">
                          <a:solidFill>
                            <a:srgbClr val="FF0000"/>
                          </a:solidFill>
                          <a:latin typeface="Meiryo UI" panose="020B0604030504040204" pitchFamily="50" charset="-128"/>
                          <a:ea typeface="Meiryo UI" panose="020B0604030504040204" pitchFamily="50" charset="-128"/>
                        </a:rPr>
                        <a:t>　　　　開催決定</a:t>
                      </a:r>
                      <a:endParaRPr kumimoji="1" lang="ja-JP" altLang="en-US" sz="1400" b="1" dirty="0">
                        <a:solidFill>
                          <a:srgbClr val="FF0000"/>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08047537"/>
                  </a:ext>
                </a:extLst>
              </a:tr>
            </a:tbl>
          </a:graphicData>
        </a:graphic>
      </p:graphicFrame>
      <p:sp>
        <p:nvSpPr>
          <p:cNvPr id="6" name="スライド番号プレースホルダー 1"/>
          <p:cNvSpPr txBox="1">
            <a:spLocks/>
          </p:cNvSpPr>
          <p:nvPr/>
        </p:nvSpPr>
        <p:spPr>
          <a:xfrm>
            <a:off x="6996113" y="63563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17</a:t>
            </a:fld>
            <a:endParaRPr kumimoji="1" lang="ja-JP" altLang="en-US" sz="1200"/>
          </a:p>
        </p:txBody>
      </p:sp>
      <p:sp>
        <p:nvSpPr>
          <p:cNvPr id="10" name="正方形/長方形 9"/>
          <p:cNvSpPr/>
          <p:nvPr/>
        </p:nvSpPr>
        <p:spPr>
          <a:xfrm>
            <a:off x="-1588" y="0"/>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smtClean="0">
                <a:latin typeface="Meiryo UI" panose="020B0604030504040204" pitchFamily="50" charset="-128"/>
                <a:ea typeface="Meiryo UI" panose="020B0604030504040204" pitchFamily="50" charset="-128"/>
              </a:rPr>
              <a:t>　</a:t>
            </a:r>
            <a:r>
              <a:rPr lang="ja-JP" altLang="en-US" sz="2000" b="1" dirty="0" smtClean="0">
                <a:latin typeface="Meiryo UI" panose="020B0604030504040204" pitchFamily="50" charset="-128"/>
                <a:ea typeface="Meiryo UI" panose="020B0604030504040204" pitchFamily="50" charset="-128"/>
              </a:rPr>
              <a:t>大阪府の</a:t>
            </a:r>
            <a:r>
              <a:rPr lang="en-US" altLang="ja-JP" sz="2000" b="1" dirty="0" smtClean="0">
                <a:latin typeface="Meiryo UI" panose="020B0604030504040204" pitchFamily="50" charset="-128"/>
                <a:ea typeface="Meiryo UI" panose="020B0604030504040204" pitchFamily="50" charset="-128"/>
              </a:rPr>
              <a:t>SDGs</a:t>
            </a:r>
            <a:r>
              <a:rPr lang="ja-JP" altLang="en-US" sz="2000" b="1" dirty="0" smtClean="0">
                <a:latin typeface="Meiryo UI" panose="020B0604030504040204" pitchFamily="50" charset="-128"/>
                <a:ea typeface="Meiryo UI" panose="020B0604030504040204" pitchFamily="50" charset="-128"/>
              </a:rPr>
              <a:t>推進に関する主な取り組み</a:t>
            </a:r>
            <a:endParaRPr lang="ja-JP" altLang="en-US" sz="20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6949818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角丸四角形 12"/>
          <p:cNvSpPr/>
          <p:nvPr/>
        </p:nvSpPr>
        <p:spPr>
          <a:xfrm>
            <a:off x="195263" y="2598737"/>
            <a:ext cx="9512300" cy="40767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t" anchorCtr="0"/>
          <a:lstStyle/>
          <a:p>
            <a:pPr lvl="0">
              <a:defRPr/>
            </a:pPr>
            <a:endParaRPr lang="en-US" altLang="ja-JP" dirty="0">
              <a:solidFill>
                <a:prstClr val="black"/>
              </a:solidFill>
              <a:latin typeface="Meiryo UI" panose="020B0604030504040204" pitchFamily="50" charset="-128"/>
              <a:ea typeface="Meiryo UI" panose="020B0604030504040204" pitchFamily="50" charset="-128"/>
            </a:endParaRPr>
          </a:p>
          <a:p>
            <a:pPr lvl="0">
              <a:defRPr/>
            </a:pPr>
            <a:endParaRPr lang="ja-JP" altLang="en-US" dirty="0">
              <a:solidFill>
                <a:prstClr val="black"/>
              </a:solidFill>
              <a:latin typeface="Meiryo UI" panose="020B0604030504040204" pitchFamily="50" charset="-128"/>
              <a:ea typeface="Meiryo UI" panose="020B0604030504040204" pitchFamily="50" charset="-128"/>
            </a:endParaRPr>
          </a:p>
          <a:p>
            <a:pPr marL="0" marR="0" lvl="0" indent="0" algn="ctr" defTabSz="913765" rtl="0" eaLnBrk="1" fontAlgn="auto" latinLnBrk="0" hangingPunct="1">
              <a:lnSpc>
                <a:spcPct val="100000"/>
              </a:lnSpc>
              <a:spcBef>
                <a:spcPts val="0"/>
              </a:spcBef>
              <a:spcAft>
                <a:spcPts val="0"/>
              </a:spcAft>
              <a:buClrTx/>
              <a:buSzTx/>
              <a:buFontTx/>
              <a:buNone/>
              <a:tabLst/>
              <a:defRPr/>
            </a:pPr>
            <a:endPar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67" name="正方形/長方形 66"/>
          <p:cNvSpPr/>
          <p:nvPr/>
        </p:nvSpPr>
        <p:spPr>
          <a:xfrm>
            <a:off x="287513" y="2687166"/>
            <a:ext cx="9361040" cy="3988271"/>
          </a:xfrm>
          <a:prstGeom prst="rect">
            <a:avLst/>
          </a:prstGeom>
        </p:spPr>
        <p:txBody>
          <a:bodyPr wrap="square">
            <a:spAutoFit/>
          </a:bodyPr>
          <a:lstStyle/>
          <a:p>
            <a:pPr marL="150912" indent="-150912">
              <a:tabLst>
                <a:tab pos="150912" algn="l"/>
              </a:tabLst>
            </a:pPr>
            <a:r>
              <a:rPr lang="ja-JP" altLang="en-US" b="1" dirty="0">
                <a:solidFill>
                  <a:prstClr val="black"/>
                </a:solidFill>
                <a:latin typeface="Meiryo UI" panose="020B0604030504040204" pitchFamily="50" charset="-128"/>
                <a:ea typeface="Meiryo UI" panose="020B0604030504040204" pitchFamily="50" charset="-128"/>
              </a:rPr>
              <a:t>大阪府の役割</a:t>
            </a:r>
            <a:endParaRPr lang="en-US" altLang="ja-JP" b="1" dirty="0">
              <a:solidFill>
                <a:prstClr val="black"/>
              </a:solidFill>
              <a:latin typeface="Meiryo UI" panose="020B0604030504040204" pitchFamily="50" charset="-128"/>
              <a:ea typeface="Meiryo UI" panose="020B0604030504040204" pitchFamily="50" charset="-128"/>
            </a:endParaRPr>
          </a:p>
          <a:p>
            <a:pPr marL="150912" indent="-150912">
              <a:tabLst>
                <a:tab pos="150912" algn="l"/>
              </a:tabLst>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①　府民や企業、市町村など、様々なステークホルダーに</a:t>
            </a:r>
            <a:r>
              <a:rPr lang="en-US" altLang="ja-JP"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を広く知っていただく</a:t>
            </a:r>
            <a:endParaRPr lang="en-US" altLang="ja-JP" sz="8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150912" indent="-150912">
              <a:spcBef>
                <a:spcPts val="488"/>
              </a:spcBef>
              <a:tabLst>
                <a:tab pos="150912" algn="l"/>
              </a:tabLst>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更なる浸透</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を図り、これまでに</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になじみの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なかった</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新た</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なステークホルダー</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の掘り起こし</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や具体的な</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行動</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50912" indent="-150912">
              <a:spcBef>
                <a:spcPts val="488"/>
              </a:spcBef>
              <a:tabLst>
                <a:tab pos="150912" algn="l"/>
              </a:tabLst>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につなげる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50912" indent="-150912">
              <a:tabLst>
                <a:tab pos="150912" algn="l"/>
              </a:tabLst>
            </a:pPr>
            <a:endParaRPr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p>
            <a:pPr marL="150912" indent="-150912">
              <a:tabLst>
                <a:tab pos="150912" algn="l"/>
              </a:tabLst>
            </a:pPr>
            <a:r>
              <a:rPr lang="ja-JP" altLang="en-US" dirty="0">
                <a:latin typeface="Meiryo UI" panose="020B0604030504040204" pitchFamily="50" charset="-128"/>
                <a:ea typeface="Meiryo UI" panose="020B0604030504040204" pitchFamily="50" charset="-128"/>
                <a:cs typeface="Meiryo UI" panose="020B0604030504040204" pitchFamily="50" charset="-128"/>
              </a:rPr>
              <a:t>②　様々なステークホルダーの取組みを</a:t>
            </a:r>
            <a:r>
              <a:rPr lang="en-US" altLang="ja-JP" dirty="0">
                <a:latin typeface="Meiryo UI" panose="020B0604030504040204" pitchFamily="50" charset="-128"/>
                <a:ea typeface="Meiryo UI" panose="020B0604030504040204" pitchFamily="50" charset="-128"/>
                <a:cs typeface="Meiryo UI" panose="020B0604030504040204" pitchFamily="50" charset="-128"/>
              </a:rPr>
              <a:t>SDGs</a:t>
            </a:r>
            <a:r>
              <a:rPr lang="ja-JP" altLang="en-US" dirty="0">
                <a:latin typeface="Meiryo UI" panose="020B0604030504040204" pitchFamily="50" charset="-128"/>
                <a:ea typeface="Meiryo UI" panose="020B0604030504040204" pitchFamily="50" charset="-128"/>
                <a:cs typeface="Meiryo UI" panose="020B0604030504040204" pitchFamily="50" charset="-128"/>
              </a:rPr>
              <a:t>実現に向けて</a:t>
            </a:r>
            <a:r>
              <a:rPr lang="ja-JP" altLang="en-US"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相互につなぎ合わせていく</a:t>
            </a:r>
            <a:endParaRPr lang="en-US" altLang="ja-JP"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150912" indent="-150912">
              <a:spcBef>
                <a:spcPts val="488"/>
              </a:spcBef>
              <a:tabLst>
                <a:tab pos="150912" algn="l"/>
              </a:tabLst>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関西</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プラットフォームや国関連機関、経済界、金融機関などと連携</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し、それぞれ</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のネットワーク</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を活かしながら</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50912" indent="-150912">
              <a:spcBef>
                <a:spcPts val="488"/>
              </a:spcBef>
              <a:tabLst>
                <a:tab pos="150912" algn="l"/>
              </a:tabLst>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ステークホルダー間</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マッチング</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と</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新たな取組みの創出</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を</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図る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50912" indent="-150912">
              <a:tabLst>
                <a:tab pos="150912" algn="l"/>
              </a:tabLst>
            </a:pPr>
            <a:endParaRPr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p>
            <a:pPr marL="150912" indent="-150912">
              <a:tabLst>
                <a:tab pos="150912" algn="l"/>
              </a:tabLst>
            </a:pPr>
            <a:r>
              <a:rPr lang="ja-JP" altLang="en-US" dirty="0">
                <a:latin typeface="Meiryo UI" panose="020B0604030504040204" pitchFamily="50" charset="-128"/>
                <a:ea typeface="Meiryo UI" panose="020B0604030504040204" pitchFamily="50" charset="-128"/>
                <a:cs typeface="Meiryo UI" panose="020B0604030504040204" pitchFamily="50" charset="-128"/>
              </a:rPr>
              <a:t>③　</a:t>
            </a:r>
            <a:r>
              <a:rPr lang="ja-JP" altLang="en-US"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府自らも</a:t>
            </a:r>
            <a:r>
              <a:rPr lang="ja-JP" altLang="en-US" dirty="0">
                <a:latin typeface="Meiryo UI" panose="020B0604030504040204" pitchFamily="50" charset="-128"/>
                <a:ea typeface="Meiryo UI" panose="020B0604030504040204" pitchFamily="50" charset="-128"/>
                <a:cs typeface="Meiryo UI" panose="020B0604030504040204" pitchFamily="50" charset="-128"/>
              </a:rPr>
              <a:t>ステークホルダーの一員として、</a:t>
            </a:r>
            <a:r>
              <a:rPr lang="en-US" altLang="ja-JP"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に貢献</a:t>
            </a:r>
            <a:r>
              <a:rPr lang="ja-JP" altLang="en-US" dirty="0">
                <a:latin typeface="Meiryo UI" panose="020B0604030504040204" pitchFamily="50" charset="-128"/>
                <a:ea typeface="Meiryo UI" panose="020B0604030504040204" pitchFamily="50" charset="-128"/>
                <a:cs typeface="Meiryo UI" panose="020B0604030504040204" pitchFamily="50" charset="-128"/>
              </a:rPr>
              <a:t>する</a:t>
            </a:r>
          </a:p>
          <a:p>
            <a:pPr marL="150912" indent="-150912">
              <a:spcBef>
                <a:spcPts val="488"/>
              </a:spcBef>
              <a:tabLst>
                <a:tab pos="150912" algn="l"/>
              </a:tabLst>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 庁内各部局の</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主体的な取組みの更なる充実・強化</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を図り、</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として取り組むからこそ</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できる施策</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を幅広く展開して</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いく</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50912" indent="-150912">
              <a:tabLst>
                <a:tab pos="150912" algn="l"/>
              </a:tabLst>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50912" indent="-150912">
              <a:tabLst>
                <a:tab pos="150912" algn="l"/>
              </a:tabLst>
            </a:pPr>
            <a:r>
              <a:rPr lang="ja-JP" altLang="en-US" dirty="0">
                <a:latin typeface="Meiryo UI" panose="020B0604030504040204" pitchFamily="50" charset="-128"/>
                <a:ea typeface="Meiryo UI" panose="020B0604030504040204" pitchFamily="50" charset="-128"/>
                <a:cs typeface="Meiryo UI" panose="020B0604030504040204" pitchFamily="50" charset="-128"/>
              </a:rPr>
              <a:t>④　ハード・ソフト両面から</a:t>
            </a:r>
            <a:r>
              <a:rPr lang="ja-JP" altLang="en-US"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を具現化した都市づくり」を進める</a:t>
            </a:r>
            <a:endParaRPr lang="en-US" altLang="ja-JP"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150912" indent="-150912">
              <a:spcBef>
                <a:spcPts val="488"/>
              </a:spcBef>
              <a:tabLst>
                <a:tab pos="150912" algn="l"/>
              </a:tabLst>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 大阪の持続的成長や、府民の豊かさ、安全・安心の実現に向け、</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の理念に</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沿った</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社会</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システムや価値観の変革</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を</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50912" indent="-150912">
              <a:spcBef>
                <a:spcPts val="488"/>
              </a:spcBef>
              <a:tabLst>
                <a:tab pos="150912" algn="l"/>
              </a:tabLst>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進める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スライド番号プレースホルダー 1"/>
          <p:cNvSpPr txBox="1">
            <a:spLocks/>
          </p:cNvSpPr>
          <p:nvPr/>
        </p:nvSpPr>
        <p:spPr>
          <a:xfrm>
            <a:off x="7540340" y="6492875"/>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18</a:t>
            </a:fld>
            <a:endParaRPr kumimoji="1" lang="ja-JP" altLang="en-US" sz="1200" dirty="0"/>
          </a:p>
        </p:txBody>
      </p:sp>
      <p:sp>
        <p:nvSpPr>
          <p:cNvPr id="14" name="テキスト ボックス 13"/>
          <p:cNvSpPr txBox="1"/>
          <p:nvPr/>
        </p:nvSpPr>
        <p:spPr>
          <a:xfrm>
            <a:off x="257200" y="1281184"/>
            <a:ext cx="9361040" cy="1082669"/>
          </a:xfrm>
          <a:prstGeom prst="rect">
            <a:avLst/>
          </a:prstGeom>
          <a:noFill/>
          <a:ln>
            <a:solidFill>
              <a:schemeClr val="tx1"/>
            </a:solidFill>
          </a:ln>
        </p:spPr>
        <p:txBody>
          <a:bodyPr wrap="square" rtlCol="0">
            <a:spAutoFit/>
          </a:bodyPr>
          <a:lstStyle/>
          <a:p>
            <a:pPr>
              <a:lnSpc>
                <a:spcPct val="150000"/>
              </a:lnSpc>
            </a:pPr>
            <a:r>
              <a:rPr lang="ja-JP" altLang="en-US" sz="1500" dirty="0" smtClean="0">
                <a:latin typeface="Meiryo UI" panose="020B0604030504040204" pitchFamily="50" charset="-128"/>
                <a:ea typeface="Meiryo UI" panose="020B0604030504040204" pitchFamily="50" charset="-128"/>
              </a:rPr>
              <a:t>「</a:t>
            </a:r>
            <a:r>
              <a:rPr lang="en-US" altLang="ja-JP" sz="1500" dirty="0">
                <a:latin typeface="Meiryo UI" panose="020B0604030504040204" pitchFamily="50" charset="-128"/>
                <a:ea typeface="Meiryo UI" panose="020B0604030504040204" pitchFamily="50" charset="-128"/>
              </a:rPr>
              <a:t>Osaka SDGs </a:t>
            </a:r>
            <a:r>
              <a:rPr lang="ja-JP" altLang="en-US" sz="1500" dirty="0">
                <a:latin typeface="Meiryo UI" panose="020B0604030504040204" pitchFamily="50" charset="-128"/>
                <a:ea typeface="Meiryo UI" panose="020B0604030504040204" pitchFamily="50" charset="-128"/>
              </a:rPr>
              <a:t>ビジョン」は、</a:t>
            </a:r>
            <a:r>
              <a:rPr lang="en-US" altLang="ja-JP" sz="1500" dirty="0">
                <a:latin typeface="Meiryo UI" panose="020B0604030504040204" pitchFamily="50" charset="-128"/>
                <a:ea typeface="Meiryo UI" panose="020B0604030504040204" pitchFamily="50" charset="-128"/>
              </a:rPr>
              <a:t>2025</a:t>
            </a:r>
            <a:r>
              <a:rPr lang="ja-JP" altLang="en-US" sz="1500" dirty="0">
                <a:latin typeface="Meiryo UI" panose="020B0604030504040204" pitchFamily="50" charset="-128"/>
                <a:ea typeface="Meiryo UI" panose="020B0604030504040204" pitchFamily="50" charset="-128"/>
              </a:rPr>
              <a:t>年大阪・関西万博の開催都市として、世界の先頭に立って</a:t>
            </a:r>
            <a:r>
              <a:rPr lang="en-US" altLang="ja-JP" sz="1500" dirty="0">
                <a:latin typeface="Meiryo UI" panose="020B0604030504040204" pitchFamily="50" charset="-128"/>
                <a:ea typeface="Meiryo UI" panose="020B0604030504040204" pitchFamily="50" charset="-128"/>
              </a:rPr>
              <a:t>SDGs</a:t>
            </a:r>
            <a:r>
              <a:rPr lang="ja-JP" altLang="en-US" sz="1500" dirty="0">
                <a:latin typeface="Meiryo UI" panose="020B0604030504040204" pitchFamily="50" charset="-128"/>
                <a:ea typeface="Meiryo UI" panose="020B0604030504040204" pitchFamily="50" charset="-128"/>
              </a:rPr>
              <a:t>の達成に貢献する「</a:t>
            </a:r>
            <a:r>
              <a:rPr lang="en-US" altLang="ja-JP" sz="1500" dirty="0">
                <a:latin typeface="Meiryo UI" panose="020B0604030504040204" pitchFamily="50" charset="-128"/>
                <a:ea typeface="Meiryo UI" panose="020B0604030504040204" pitchFamily="50" charset="-128"/>
              </a:rPr>
              <a:t>SDGs</a:t>
            </a:r>
            <a:r>
              <a:rPr lang="ja-JP" altLang="en-US" sz="1500" dirty="0">
                <a:latin typeface="Meiryo UI" panose="020B0604030504040204" pitchFamily="50" charset="-128"/>
                <a:ea typeface="Meiryo UI" panose="020B0604030504040204" pitchFamily="50" charset="-128"/>
              </a:rPr>
              <a:t>先進都市」を実現するため、大阪がめざす</a:t>
            </a:r>
            <a:r>
              <a:rPr lang="en-US" altLang="ja-JP" sz="1500" dirty="0">
                <a:latin typeface="Meiryo UI" panose="020B0604030504040204" pitchFamily="50" charset="-128"/>
                <a:ea typeface="Meiryo UI" panose="020B0604030504040204" pitchFamily="50" charset="-128"/>
              </a:rPr>
              <a:t>SDGs</a:t>
            </a:r>
            <a:r>
              <a:rPr lang="ja-JP" altLang="en-US" sz="1500" dirty="0">
                <a:latin typeface="Meiryo UI" panose="020B0604030504040204" pitchFamily="50" charset="-128"/>
                <a:ea typeface="Meiryo UI" panose="020B0604030504040204" pitchFamily="50" charset="-128"/>
              </a:rPr>
              <a:t>先進都市の姿を明確にし、府民や企業、市町村など、様々なステークホルダーと共有することで、オール大阪で</a:t>
            </a:r>
            <a:r>
              <a:rPr lang="en-US" altLang="ja-JP" sz="1500" dirty="0">
                <a:latin typeface="Meiryo UI" panose="020B0604030504040204" pitchFamily="50" charset="-128"/>
                <a:ea typeface="Meiryo UI" panose="020B0604030504040204" pitchFamily="50" charset="-128"/>
              </a:rPr>
              <a:t>SDGs</a:t>
            </a:r>
            <a:r>
              <a:rPr lang="ja-JP" altLang="en-US" sz="1500" dirty="0">
                <a:latin typeface="Meiryo UI" panose="020B0604030504040204" pitchFamily="50" charset="-128"/>
                <a:ea typeface="Meiryo UI" panose="020B0604030504040204" pitchFamily="50" charset="-128"/>
              </a:rPr>
              <a:t>の新たな取組みの創出を図っていくことを目的に策定</a:t>
            </a:r>
            <a:r>
              <a:rPr lang="ja-JP" altLang="en-US" sz="1500" dirty="0" smtClean="0">
                <a:latin typeface="Meiryo UI" panose="020B0604030504040204" pitchFamily="50" charset="-128"/>
                <a:ea typeface="Meiryo UI" panose="020B0604030504040204" pitchFamily="50" charset="-128"/>
              </a:rPr>
              <a:t>。</a:t>
            </a:r>
            <a:endParaRPr kumimoji="1" lang="en-US" altLang="ja-JP" sz="1500" dirty="0" smtClean="0">
              <a:latin typeface="Meiryo UI" panose="020B0604030504040204" pitchFamily="50" charset="-128"/>
              <a:ea typeface="Meiryo UI" panose="020B0604030504040204" pitchFamily="50" charset="-128"/>
            </a:endParaRPr>
          </a:p>
        </p:txBody>
      </p:sp>
      <p:sp>
        <p:nvSpPr>
          <p:cNvPr id="15" name="角丸四角形 14"/>
          <p:cNvSpPr/>
          <p:nvPr/>
        </p:nvSpPr>
        <p:spPr>
          <a:xfrm>
            <a:off x="76200" y="751356"/>
            <a:ext cx="4292724" cy="431436"/>
          </a:xfrm>
          <a:prstGeom prst="roundRect">
            <a:avLst/>
          </a:prstGeom>
        </p:spPr>
        <p:style>
          <a:lnRef idx="1">
            <a:schemeClr val="accent1"/>
          </a:lnRef>
          <a:fillRef idx="2">
            <a:schemeClr val="accent1"/>
          </a:fillRef>
          <a:effectRef idx="1">
            <a:schemeClr val="accent1"/>
          </a:effectRef>
          <a:fontRef idx="minor">
            <a:schemeClr val="dk1"/>
          </a:fontRef>
        </p:style>
        <p:txBody>
          <a:bodyPr rtlCol="0" anchor="t" anchorCtr="0"/>
          <a:lstStyle/>
          <a:p>
            <a:pPr lvl="0" algn="ctr">
              <a:defRPr/>
            </a:pPr>
            <a:r>
              <a:rPr lang="en-US" altLang="ja-JP" dirty="0" smtClean="0">
                <a:solidFill>
                  <a:prstClr val="black"/>
                </a:solidFill>
                <a:latin typeface="Meiryo UI" panose="020B0604030504040204" pitchFamily="50" charset="-128"/>
                <a:ea typeface="Meiryo UI" panose="020B0604030504040204" pitchFamily="50" charset="-128"/>
              </a:rPr>
              <a:t>OSAKA</a:t>
            </a:r>
            <a:r>
              <a:rPr lang="ja-JP" altLang="en-US" dirty="0" smtClean="0">
                <a:solidFill>
                  <a:prstClr val="black"/>
                </a:solidFill>
                <a:latin typeface="Meiryo UI" panose="020B0604030504040204" pitchFamily="50" charset="-128"/>
                <a:ea typeface="Meiryo UI" panose="020B0604030504040204" pitchFamily="50" charset="-128"/>
              </a:rPr>
              <a:t>　</a:t>
            </a:r>
            <a:r>
              <a:rPr lang="en-US" altLang="ja-JP" dirty="0" smtClean="0">
                <a:solidFill>
                  <a:prstClr val="black"/>
                </a:solidFill>
                <a:latin typeface="Meiryo UI" panose="020B0604030504040204" pitchFamily="50" charset="-128"/>
                <a:ea typeface="Meiryo UI" panose="020B0604030504040204" pitchFamily="50" charset="-128"/>
              </a:rPr>
              <a:t>SDGs</a:t>
            </a:r>
            <a:r>
              <a:rPr lang="ja-JP" altLang="en-US" dirty="0" smtClean="0">
                <a:solidFill>
                  <a:prstClr val="black"/>
                </a:solidFill>
                <a:latin typeface="Meiryo UI" panose="020B0604030504040204" pitchFamily="50" charset="-128"/>
                <a:ea typeface="Meiryo UI" panose="020B0604030504040204" pitchFamily="50" charset="-128"/>
              </a:rPr>
              <a:t>　ビジョン策定の意義</a:t>
            </a:r>
            <a:endParaRPr lang="ja-JP" altLang="en-US" dirty="0">
              <a:solidFill>
                <a:prstClr val="black"/>
              </a:solidFill>
              <a:latin typeface="Meiryo UI" panose="020B0604030504040204" pitchFamily="50" charset="-128"/>
              <a:ea typeface="Meiryo UI" panose="020B0604030504040204" pitchFamily="50" charset="-128"/>
            </a:endParaRPr>
          </a:p>
          <a:p>
            <a:pPr marL="0" marR="0" lvl="0" indent="0" algn="ctr" defTabSz="913765" rtl="0" eaLnBrk="1" fontAlgn="auto" latinLnBrk="0" hangingPunct="1">
              <a:lnSpc>
                <a:spcPct val="100000"/>
              </a:lnSpc>
              <a:spcBef>
                <a:spcPts val="0"/>
              </a:spcBef>
              <a:spcAft>
                <a:spcPts val="0"/>
              </a:spcAft>
              <a:buClrTx/>
              <a:buSzTx/>
              <a:buFontTx/>
              <a:buNone/>
              <a:tabLst/>
              <a:defRPr/>
            </a:pPr>
            <a:endPar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0" name="正方形/長方形 9"/>
          <p:cNvSpPr/>
          <p:nvPr/>
        </p:nvSpPr>
        <p:spPr>
          <a:xfrm>
            <a:off x="-15280" y="0"/>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lang="en-US" altLang="ja-JP" sz="2000" b="1" dirty="0">
                <a:latin typeface="Meiryo UI" panose="020B0604030504040204" pitchFamily="50" charset="-128"/>
                <a:ea typeface="Meiryo UI" panose="020B0604030504040204" pitchFamily="50" charset="-128"/>
              </a:rPr>
              <a:t>OSAKA</a:t>
            </a:r>
            <a:r>
              <a:rPr lang="ja-JP" altLang="en-US" sz="2000" b="1" dirty="0">
                <a:latin typeface="Meiryo UI" panose="020B0604030504040204" pitchFamily="50" charset="-128"/>
                <a:ea typeface="Meiryo UI" panose="020B0604030504040204" pitchFamily="50" charset="-128"/>
              </a:rPr>
              <a:t>　</a:t>
            </a:r>
            <a:r>
              <a:rPr lang="en-US" altLang="ja-JP" sz="2000" b="1" dirty="0">
                <a:latin typeface="Meiryo UI" panose="020B0604030504040204" pitchFamily="50" charset="-128"/>
                <a:ea typeface="Meiryo UI" panose="020B0604030504040204" pitchFamily="50" charset="-128"/>
              </a:rPr>
              <a:t>SDGs</a:t>
            </a:r>
            <a:r>
              <a:rPr lang="ja-JP" altLang="en-US" sz="2000" b="1" dirty="0">
                <a:latin typeface="Meiryo UI" panose="020B0604030504040204" pitchFamily="50" charset="-128"/>
                <a:ea typeface="Meiryo UI" panose="020B0604030504040204" pitchFamily="50" charset="-128"/>
              </a:rPr>
              <a:t>　</a:t>
            </a:r>
            <a:r>
              <a:rPr lang="ja-JP" altLang="en-US" sz="2000" b="1" dirty="0" smtClean="0">
                <a:latin typeface="Meiryo UI" panose="020B0604030504040204" pitchFamily="50" charset="-128"/>
                <a:ea typeface="Meiryo UI" panose="020B0604030504040204" pitchFamily="50" charset="-128"/>
              </a:rPr>
              <a:t>ビジョンについて</a:t>
            </a:r>
            <a:endParaRPr lang="ja-JP" altLang="en-US" sz="20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867603983"/>
      </p:ext>
    </p:extLst>
  </p:cSld>
  <p:clrMapOvr>
    <a:masterClrMapping/>
  </p:clrMapOvr>
  <mc:AlternateContent xmlns:mc="http://schemas.openxmlformats.org/markup-compatibility/2006" xmlns:p14="http://schemas.microsoft.com/office/powerpoint/2010/main">
    <mc:Choice Requires="p14">
      <p:transition spd="slow" p14:dur="2000" advTm="391"/>
    </mc:Choice>
    <mc:Fallback xmlns="">
      <p:transition spd="slow" advTm="391"/>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498689" y="355763"/>
            <a:ext cx="8628611" cy="5178884"/>
          </a:xfrm>
          <a:prstGeom prst="rect">
            <a:avLst/>
          </a:prstGeom>
          <a:ln w="28575">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180000" rIns="91440" bIns="45720" numCol="1" spcCol="0" rtlCol="0" fromWordArt="0" anchor="ctr" anchorCtr="0" forceAA="0" compatLnSpc="1">
            <a:prstTxWarp prst="textNoShape">
              <a:avLst/>
            </a:prstTxWarp>
            <a:noAutofit/>
          </a:bodyPr>
          <a:lstStyle/>
          <a:p>
            <a:pPr indent="631825">
              <a:lnSpc>
                <a:spcPct val="150000"/>
              </a:lnSpc>
              <a:spcBef>
                <a:spcPts val="600"/>
              </a:spcBef>
            </a:pPr>
            <a:r>
              <a:rPr kumimoji="1" lang="ja-JP" altLang="en-US" sz="4000" b="1" i="1" dirty="0" smtClean="0">
                <a:latin typeface="Meiryo UI" panose="020B0604030504040204" pitchFamily="50" charset="-128"/>
                <a:ea typeface="Meiryo UI" panose="020B0604030504040204" pitchFamily="50" charset="-128"/>
              </a:rPr>
              <a:t>本日の内容</a:t>
            </a:r>
            <a:endParaRPr kumimoji="1" lang="en-US" altLang="ja-JP" sz="4000" b="1" i="1" dirty="0" smtClean="0">
              <a:latin typeface="Meiryo UI" panose="020B0604030504040204" pitchFamily="50" charset="-128"/>
              <a:ea typeface="Meiryo UI" panose="020B0604030504040204" pitchFamily="50" charset="-128"/>
            </a:endParaRPr>
          </a:p>
          <a:p>
            <a:pPr indent="631825">
              <a:lnSpc>
                <a:spcPct val="150000"/>
              </a:lnSpc>
              <a:spcBef>
                <a:spcPts val="600"/>
              </a:spcBef>
            </a:pPr>
            <a:r>
              <a:rPr kumimoji="1" lang="ja-JP" altLang="en-US" sz="3200" b="1" i="1" dirty="0" smtClean="0">
                <a:latin typeface="Meiryo UI" panose="020B0604030504040204" pitchFamily="50" charset="-128"/>
                <a:ea typeface="Meiryo UI" panose="020B0604030504040204" pitchFamily="50" charset="-128"/>
              </a:rPr>
              <a:t>① </a:t>
            </a:r>
            <a:r>
              <a:rPr kumimoji="1" lang="en-US" altLang="ja-JP" sz="3200" b="1" dirty="0" smtClean="0">
                <a:latin typeface="Meiryo UI" panose="020B0604030504040204" pitchFamily="50" charset="-128"/>
                <a:ea typeface="Meiryo UI" panose="020B0604030504040204" pitchFamily="50" charset="-128"/>
              </a:rPr>
              <a:t>SDGs</a:t>
            </a:r>
            <a:r>
              <a:rPr kumimoji="1" lang="ja-JP" altLang="en-US" sz="3200" b="1" i="1" dirty="0" smtClean="0">
                <a:latin typeface="Meiryo UI" panose="020B0604030504040204" pitchFamily="50" charset="-128"/>
                <a:ea typeface="Meiryo UI" panose="020B0604030504040204" pitchFamily="50" charset="-128"/>
              </a:rPr>
              <a:t>とは</a:t>
            </a:r>
            <a:endParaRPr kumimoji="1" lang="en-US" altLang="ja-JP" sz="3200" b="1" dirty="0" smtClean="0">
              <a:latin typeface="Meiryo UI" panose="020B0604030504040204" pitchFamily="50" charset="-128"/>
              <a:ea typeface="Meiryo UI" panose="020B0604030504040204" pitchFamily="50" charset="-128"/>
            </a:endParaRPr>
          </a:p>
          <a:p>
            <a:pPr indent="631825">
              <a:lnSpc>
                <a:spcPct val="150000"/>
              </a:lnSpc>
              <a:spcBef>
                <a:spcPts val="600"/>
              </a:spcBef>
            </a:pPr>
            <a:r>
              <a:rPr lang="ja-JP" altLang="en-US" sz="3200" b="1" dirty="0">
                <a:latin typeface="Meiryo UI" panose="020B0604030504040204" pitchFamily="50" charset="-128"/>
                <a:ea typeface="Meiryo UI" panose="020B0604030504040204" pitchFamily="50" charset="-128"/>
              </a:rPr>
              <a:t>②大阪府の</a:t>
            </a:r>
            <a:r>
              <a:rPr lang="en-US" altLang="ja-JP" sz="3200" b="1" dirty="0">
                <a:latin typeface="Meiryo UI" panose="020B0604030504040204" pitchFamily="50" charset="-128"/>
                <a:ea typeface="Meiryo UI" panose="020B0604030504040204" pitchFamily="50" charset="-128"/>
              </a:rPr>
              <a:t>SDGs</a:t>
            </a:r>
            <a:r>
              <a:rPr lang="ja-JP" altLang="en-US" sz="3200" b="1" dirty="0">
                <a:latin typeface="Meiryo UI" panose="020B0604030504040204" pitchFamily="50" charset="-128"/>
                <a:ea typeface="Meiryo UI" panose="020B0604030504040204" pitchFamily="50" charset="-128"/>
              </a:rPr>
              <a:t>推進</a:t>
            </a:r>
            <a:r>
              <a:rPr lang="ja-JP" altLang="en-US" sz="3200" b="1" dirty="0" smtClean="0">
                <a:latin typeface="Meiryo UI" panose="020B0604030504040204" pitchFamily="50" charset="-128"/>
                <a:ea typeface="Meiryo UI" panose="020B0604030504040204" pitchFamily="50" charset="-128"/>
              </a:rPr>
              <a:t>の取組み</a:t>
            </a:r>
            <a:r>
              <a:rPr lang="ja-JP" altLang="en-US" sz="3200" b="1" dirty="0">
                <a:latin typeface="Meiryo UI" panose="020B0604030504040204" pitchFamily="50" charset="-128"/>
                <a:ea typeface="Meiryo UI" panose="020B0604030504040204" pitchFamily="50" charset="-128"/>
              </a:rPr>
              <a:t>に</a:t>
            </a:r>
            <a:r>
              <a:rPr lang="ja-JP" altLang="en-US" sz="3200" b="1" dirty="0" smtClean="0">
                <a:latin typeface="Meiryo UI" panose="020B0604030504040204" pitchFamily="50" charset="-128"/>
                <a:ea typeface="Meiryo UI" panose="020B0604030504040204" pitchFamily="50" charset="-128"/>
              </a:rPr>
              <a:t>ついて</a:t>
            </a:r>
            <a:endParaRPr lang="en-US" altLang="ja-JP" sz="3200" b="1" dirty="0" smtClean="0">
              <a:latin typeface="Meiryo UI" panose="020B0604030504040204" pitchFamily="50" charset="-128"/>
              <a:ea typeface="Meiryo UI" panose="020B0604030504040204" pitchFamily="50" charset="-128"/>
            </a:endParaRPr>
          </a:p>
          <a:p>
            <a:pPr indent="631825">
              <a:lnSpc>
                <a:spcPct val="150000"/>
              </a:lnSpc>
              <a:spcBef>
                <a:spcPts val="600"/>
              </a:spcBef>
            </a:pPr>
            <a:r>
              <a:rPr lang="ja-JP" altLang="en-US" sz="3200" b="1" dirty="0">
                <a:latin typeface="Meiryo UI" panose="020B0604030504040204" pitchFamily="50" charset="-128"/>
                <a:ea typeface="Meiryo UI" panose="020B0604030504040204" pitchFamily="50" charset="-128"/>
              </a:rPr>
              <a:t>③府内企業</a:t>
            </a:r>
            <a:r>
              <a:rPr lang="ja-JP" altLang="en-US" sz="3200" b="1" dirty="0" smtClean="0">
                <a:latin typeface="Meiryo UI" panose="020B0604030504040204" pitchFamily="50" charset="-128"/>
                <a:ea typeface="Meiryo UI" panose="020B0604030504040204" pitchFamily="50" charset="-128"/>
              </a:rPr>
              <a:t>の</a:t>
            </a:r>
            <a:r>
              <a:rPr lang="en-US" altLang="ja-JP" sz="3200" b="1" dirty="0" smtClean="0">
                <a:latin typeface="Meiryo UI" panose="020B0604030504040204" pitchFamily="50" charset="-128"/>
                <a:ea typeface="Meiryo UI" panose="020B0604030504040204" pitchFamily="50" charset="-128"/>
              </a:rPr>
              <a:t>SDGs</a:t>
            </a:r>
            <a:r>
              <a:rPr lang="ja-JP" altLang="en-US" sz="3200" b="1" dirty="0">
                <a:latin typeface="Meiryo UI" panose="020B0604030504040204" pitchFamily="50" charset="-128"/>
                <a:ea typeface="Meiryo UI" panose="020B0604030504040204" pitchFamily="50" charset="-128"/>
              </a:rPr>
              <a:t>推進</a:t>
            </a:r>
            <a:r>
              <a:rPr lang="ja-JP" altLang="en-US" sz="3200" b="1" dirty="0" smtClean="0">
                <a:latin typeface="Meiryo UI" panose="020B0604030504040204" pitchFamily="50" charset="-128"/>
                <a:ea typeface="Meiryo UI" panose="020B0604030504040204" pitchFamily="50" charset="-128"/>
              </a:rPr>
              <a:t>に寄与</a:t>
            </a:r>
            <a:r>
              <a:rPr lang="ja-JP" altLang="en-US" sz="3200" b="1" dirty="0">
                <a:latin typeface="Meiryo UI" panose="020B0604030504040204" pitchFamily="50" charset="-128"/>
                <a:ea typeface="Meiryo UI" panose="020B0604030504040204" pitchFamily="50" charset="-128"/>
              </a:rPr>
              <a:t>する事業</a:t>
            </a:r>
            <a:r>
              <a:rPr lang="ja-JP" altLang="en-US" sz="3200" b="1" dirty="0" smtClean="0">
                <a:latin typeface="Meiryo UI" panose="020B0604030504040204" pitchFamily="50" charset="-128"/>
                <a:ea typeface="Meiryo UI" panose="020B0604030504040204" pitchFamily="50" charset="-128"/>
              </a:rPr>
              <a:t>等の</a:t>
            </a:r>
            <a:endParaRPr lang="en-US" altLang="ja-JP" sz="3200" b="1" dirty="0" smtClean="0">
              <a:latin typeface="Meiryo UI" panose="020B0604030504040204" pitchFamily="50" charset="-128"/>
              <a:ea typeface="Meiryo UI" panose="020B0604030504040204" pitchFamily="50" charset="-128"/>
            </a:endParaRPr>
          </a:p>
          <a:p>
            <a:pPr indent="631825">
              <a:lnSpc>
                <a:spcPct val="150000"/>
              </a:lnSpc>
              <a:spcBef>
                <a:spcPts val="600"/>
              </a:spcBef>
            </a:pPr>
            <a:r>
              <a:rPr lang="ja-JP" altLang="en-US" sz="3200" b="1" dirty="0">
                <a:latin typeface="Meiryo UI" panose="020B0604030504040204" pitchFamily="50" charset="-128"/>
                <a:ea typeface="Meiryo UI" panose="020B0604030504040204" pitchFamily="50" charset="-128"/>
              </a:rPr>
              <a:t>　</a:t>
            </a:r>
            <a:r>
              <a:rPr lang="ja-JP" altLang="en-US" sz="3200" b="1" dirty="0" smtClean="0">
                <a:latin typeface="Meiryo UI" panose="020B0604030504040204" pitchFamily="50" charset="-128"/>
                <a:ea typeface="Meiryo UI" panose="020B0604030504040204" pitchFamily="50" charset="-128"/>
              </a:rPr>
              <a:t>一例紹介</a:t>
            </a:r>
            <a:endParaRPr lang="ja-JP" altLang="en-US" sz="3200" b="1" dirty="0">
              <a:latin typeface="Meiryo UI" panose="020B0604030504040204" pitchFamily="50" charset="-128"/>
              <a:ea typeface="Meiryo UI" panose="020B0604030504040204" pitchFamily="50" charset="-128"/>
            </a:endParaRPr>
          </a:p>
          <a:p>
            <a:pPr indent="631825">
              <a:lnSpc>
                <a:spcPct val="150000"/>
              </a:lnSpc>
              <a:spcBef>
                <a:spcPts val="600"/>
              </a:spcBef>
            </a:pPr>
            <a:r>
              <a:rPr lang="ja-JP" altLang="en-US" sz="3200" b="1" dirty="0">
                <a:latin typeface="Meiryo UI" panose="020B0604030504040204" pitchFamily="50" charset="-128"/>
                <a:ea typeface="Meiryo UI" panose="020B0604030504040204" pitchFamily="50" charset="-128"/>
              </a:rPr>
              <a:t>④</a:t>
            </a:r>
            <a:r>
              <a:rPr lang="en-US" altLang="ja-JP" sz="3200" b="1" dirty="0">
                <a:latin typeface="Meiryo UI" panose="020B0604030504040204" pitchFamily="50" charset="-128"/>
                <a:ea typeface="Meiryo UI" panose="020B0604030504040204" pitchFamily="50" charset="-128"/>
              </a:rPr>
              <a:t>2025</a:t>
            </a:r>
            <a:r>
              <a:rPr lang="ja-JP" altLang="en-US" sz="3200" b="1" dirty="0">
                <a:latin typeface="Meiryo UI" panose="020B0604030504040204" pitchFamily="50" charset="-128"/>
                <a:ea typeface="Meiryo UI" panose="020B0604030504040204" pitchFamily="50" charset="-128"/>
              </a:rPr>
              <a:t>年大阪・関西万博</a:t>
            </a:r>
            <a:r>
              <a:rPr lang="ja-JP" altLang="en-US" sz="3200" b="1" dirty="0" smtClean="0">
                <a:latin typeface="Meiryo UI" panose="020B0604030504040204" pitchFamily="50" charset="-128"/>
                <a:ea typeface="Meiryo UI" panose="020B0604030504040204" pitchFamily="50" charset="-128"/>
              </a:rPr>
              <a:t>と</a:t>
            </a:r>
            <a:r>
              <a:rPr lang="en-US" altLang="ja-JP" sz="3200" b="1" dirty="0" smtClean="0">
                <a:latin typeface="Meiryo UI" panose="020B0604030504040204" pitchFamily="50" charset="-128"/>
                <a:ea typeface="Meiryo UI" panose="020B0604030504040204" pitchFamily="50" charset="-128"/>
              </a:rPr>
              <a:t>SDGs</a:t>
            </a:r>
            <a:r>
              <a:rPr lang="ja-JP" altLang="en-US" sz="3200" b="1" dirty="0">
                <a:latin typeface="Meiryo UI" panose="020B0604030504040204" pitchFamily="50" charset="-128"/>
                <a:ea typeface="Meiryo UI" panose="020B0604030504040204" pitchFamily="50" charset="-128"/>
              </a:rPr>
              <a:t>の関係性</a:t>
            </a:r>
          </a:p>
          <a:p>
            <a:pPr indent="631825">
              <a:lnSpc>
                <a:spcPct val="150000"/>
              </a:lnSpc>
              <a:spcBef>
                <a:spcPts val="600"/>
              </a:spcBef>
            </a:pPr>
            <a:r>
              <a:rPr kumimoji="1" lang="en-US" altLang="ja-JP" sz="3200" b="1" dirty="0">
                <a:latin typeface="Meiryo UI" panose="020B0604030504040204" pitchFamily="50" charset="-128"/>
                <a:ea typeface="Meiryo UI" panose="020B0604030504040204" pitchFamily="50" charset="-128"/>
              </a:rPr>
              <a:t>		</a:t>
            </a:r>
            <a:r>
              <a:rPr kumimoji="1" lang="ja-JP" altLang="en-US" sz="32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	</a:t>
            </a:r>
          </a:p>
        </p:txBody>
      </p:sp>
      <p:pic>
        <p:nvPicPr>
          <p:cNvPr id="6" name="図 5">
            <a:extLst>
              <a:ext uri="{FF2B5EF4-FFF2-40B4-BE49-F238E27FC236}">
                <a16:creationId xmlns:a16="http://schemas.microsoft.com/office/drawing/2014/main" id="{2AD92C78-E375-44E8-A57E-B77E6A0A0AC1}"/>
              </a:ext>
            </a:extLst>
          </p:cNvPr>
          <p:cNvPicPr>
            <a:picLocks noChangeAspect="1"/>
          </p:cNvPicPr>
          <p:nvPr/>
        </p:nvPicPr>
        <p:blipFill>
          <a:blip r:embed="rId3"/>
          <a:stretch>
            <a:fillRect/>
          </a:stretch>
        </p:blipFill>
        <p:spPr>
          <a:xfrm>
            <a:off x="1022487" y="5564041"/>
            <a:ext cx="7581016" cy="1133549"/>
          </a:xfrm>
          <a:prstGeom prst="rect">
            <a:avLst/>
          </a:prstGeom>
        </p:spPr>
      </p:pic>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t>1</a:t>
            </a:fld>
            <a:endParaRPr kumimoji="1" lang="ja-JP" altLang="en-US"/>
          </a:p>
        </p:txBody>
      </p:sp>
    </p:spTree>
    <p:extLst>
      <p:ext uri="{BB962C8B-B14F-4D97-AF65-F5344CB8AC3E}">
        <p14:creationId xmlns:p14="http://schemas.microsoft.com/office/powerpoint/2010/main" val="2476570660"/>
      </p:ext>
    </p:extLst>
  </p:cSld>
  <p:clrMapOvr>
    <a:masterClrMapping/>
  </p:clrMapOvr>
  <mc:AlternateContent xmlns:mc="http://schemas.openxmlformats.org/markup-compatibility/2006" xmlns:p14="http://schemas.microsoft.com/office/powerpoint/2010/main">
    <mc:Choice Requires="p14">
      <p:transition spd="slow" p14:dur="2000" advTm="1131"/>
    </mc:Choice>
    <mc:Fallback xmlns="">
      <p:transition spd="slow" advTm="1131"/>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p:cNvGrpSpPr>
            <a:grpSpLocks noChangeAspect="1"/>
          </p:cNvGrpSpPr>
          <p:nvPr/>
        </p:nvGrpSpPr>
        <p:grpSpPr>
          <a:xfrm>
            <a:off x="735242" y="1426348"/>
            <a:ext cx="9147219" cy="5112568"/>
            <a:chOff x="1639295" y="2913958"/>
            <a:chExt cx="8067986" cy="3802979"/>
          </a:xfrm>
        </p:grpSpPr>
        <p:sp>
          <p:nvSpPr>
            <p:cNvPr id="35" name="楕円 34"/>
            <p:cNvSpPr>
              <a:spLocks noChangeAspect="1"/>
            </p:cNvSpPr>
            <p:nvPr/>
          </p:nvSpPr>
          <p:spPr>
            <a:xfrm>
              <a:off x="1738308" y="3450162"/>
              <a:ext cx="6086464" cy="2786546"/>
            </a:xfrm>
            <a:prstGeom prst="ellipse">
              <a:avLst/>
            </a:prstGeom>
            <a:solidFill>
              <a:schemeClr val="bg1"/>
            </a:solidFill>
            <a:ln w="19050">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400"/>
            </a:p>
          </p:txBody>
        </p:sp>
        <p:sp>
          <p:nvSpPr>
            <p:cNvPr id="36" name="台形 35"/>
            <p:cNvSpPr>
              <a:spLocks/>
            </p:cNvSpPr>
            <p:nvPr/>
          </p:nvSpPr>
          <p:spPr>
            <a:xfrm rot="10800000">
              <a:off x="1982478" y="3949782"/>
              <a:ext cx="5583468" cy="1440000"/>
            </a:xfrm>
            <a:prstGeom prst="trapezoid">
              <a:avLst>
                <a:gd name="adj" fmla="val 0"/>
              </a:avLst>
            </a:prstGeom>
            <a:solidFill>
              <a:schemeClr val="bg1">
                <a:lumMod val="85000"/>
              </a:schemeClr>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400"/>
            </a:p>
          </p:txBody>
        </p:sp>
        <p:sp>
          <p:nvSpPr>
            <p:cNvPr id="37" name="正方形/長方形 36"/>
            <p:cNvSpPr>
              <a:spLocks/>
            </p:cNvSpPr>
            <p:nvPr/>
          </p:nvSpPr>
          <p:spPr>
            <a:xfrm>
              <a:off x="2738148" y="3450315"/>
              <a:ext cx="4086780" cy="900000"/>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400"/>
            </a:p>
          </p:txBody>
        </p:sp>
        <p:pic>
          <p:nvPicPr>
            <p:cNvPr id="38" name="図 37"/>
            <p:cNvPicPr preferRelativeResize="0">
              <a:picLocks noChangeAspect="1"/>
            </p:cNvPicPr>
            <p:nvPr/>
          </p:nvPicPr>
          <p:blipFill>
            <a:blip r:embed="rId3"/>
            <a:stretch>
              <a:fillRect/>
            </a:stretch>
          </p:blipFill>
          <p:spPr>
            <a:xfrm>
              <a:off x="4400624" y="3525352"/>
              <a:ext cx="728045" cy="590318"/>
            </a:xfrm>
            <a:prstGeom prst="rect">
              <a:avLst/>
            </a:prstGeom>
          </p:spPr>
        </p:pic>
        <p:sp>
          <p:nvSpPr>
            <p:cNvPr id="40" name="正方形/長方形 39"/>
            <p:cNvSpPr>
              <a:spLocks noChangeAspect="1"/>
            </p:cNvSpPr>
            <p:nvPr/>
          </p:nvSpPr>
          <p:spPr>
            <a:xfrm>
              <a:off x="3603113" y="3570631"/>
              <a:ext cx="1098994" cy="198458"/>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200"/>
                </a:lnSpc>
              </a:pPr>
              <a:r>
                <a:rPr kumimoji="1" lang="ja-JP" altLang="en-US" sz="1600" b="1" dirty="0">
                  <a:latin typeface="Meiryo UI" panose="020B0604030504040204" pitchFamily="50" charset="-128"/>
                  <a:ea typeface="Meiryo UI" panose="020B0604030504040204" pitchFamily="50" charset="-128"/>
                </a:rPr>
                <a:t>ゴール３</a:t>
              </a:r>
              <a:endParaRPr lang="ja-JP" altLang="en-US" sz="1600" dirty="0">
                <a:latin typeface="Meiryo UI" panose="020B0604030504040204" pitchFamily="50" charset="-128"/>
                <a:ea typeface="Meiryo UI" panose="020B0604030504040204" pitchFamily="50" charset="-128"/>
              </a:endParaRPr>
            </a:p>
          </p:txBody>
        </p:sp>
        <p:pic>
          <p:nvPicPr>
            <p:cNvPr id="41" name="図 40"/>
            <p:cNvPicPr preferRelativeResize="0">
              <a:picLocks/>
            </p:cNvPicPr>
            <p:nvPr/>
          </p:nvPicPr>
          <p:blipFill>
            <a:blip r:embed="rId4" cstate="email">
              <a:extLst>
                <a:ext uri="{28A0092B-C50C-407E-A947-70E740481C1C}">
                  <a14:useLocalDpi xmlns:a14="http://schemas.microsoft.com/office/drawing/2010/main"/>
                </a:ext>
              </a:extLst>
            </a:blip>
            <a:stretch>
              <a:fillRect/>
            </a:stretch>
          </p:blipFill>
          <p:spPr>
            <a:xfrm>
              <a:off x="4412219" y="5565249"/>
              <a:ext cx="723985" cy="576000"/>
            </a:xfrm>
            <a:prstGeom prst="rect">
              <a:avLst/>
            </a:prstGeom>
          </p:spPr>
        </p:pic>
        <p:pic>
          <p:nvPicPr>
            <p:cNvPr id="42" name="図 41"/>
            <p:cNvPicPr preferRelativeResize="0">
              <a:picLocks noChangeAspect="1"/>
            </p:cNvPicPr>
            <p:nvPr/>
          </p:nvPicPr>
          <p:blipFill>
            <a:blip r:embed="rId5"/>
            <a:stretch>
              <a:fillRect/>
            </a:stretch>
          </p:blipFill>
          <p:spPr>
            <a:xfrm>
              <a:off x="6565587" y="4555371"/>
              <a:ext cx="695040" cy="604086"/>
            </a:xfrm>
            <a:prstGeom prst="rect">
              <a:avLst/>
            </a:prstGeom>
          </p:spPr>
        </p:pic>
        <p:pic>
          <p:nvPicPr>
            <p:cNvPr id="43" name="図 42"/>
            <p:cNvPicPr preferRelativeResize="0">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594239" y="4564432"/>
              <a:ext cx="734218" cy="596618"/>
            </a:xfrm>
            <a:prstGeom prst="rect">
              <a:avLst/>
            </a:prstGeom>
          </p:spPr>
        </p:pic>
        <p:pic>
          <p:nvPicPr>
            <p:cNvPr id="44" name="図 43"/>
            <p:cNvPicPr preferRelativeResize="0">
              <a:picLocks noChangeAspect="1"/>
            </p:cNvPicPr>
            <p:nvPr/>
          </p:nvPicPr>
          <p:blipFill>
            <a:blip r:embed="rId7"/>
            <a:stretch>
              <a:fillRect/>
            </a:stretch>
          </p:blipFill>
          <p:spPr>
            <a:xfrm>
              <a:off x="2900904" y="4564878"/>
              <a:ext cx="744802" cy="604086"/>
            </a:xfrm>
            <a:prstGeom prst="rect">
              <a:avLst/>
            </a:prstGeom>
          </p:spPr>
        </p:pic>
        <p:sp>
          <p:nvSpPr>
            <p:cNvPr id="45" name="正方形/長方形 44"/>
            <p:cNvSpPr>
              <a:spLocks noChangeAspect="1"/>
            </p:cNvSpPr>
            <p:nvPr/>
          </p:nvSpPr>
          <p:spPr>
            <a:xfrm>
              <a:off x="2179127" y="4570629"/>
              <a:ext cx="808700" cy="198458"/>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200"/>
                </a:lnSpc>
              </a:pPr>
              <a:r>
                <a:rPr kumimoji="1" lang="ja-JP" altLang="en-US" sz="1600" b="1" dirty="0">
                  <a:latin typeface="Meiryo UI" panose="020B0604030504040204" pitchFamily="50" charset="-128"/>
                  <a:ea typeface="Meiryo UI" panose="020B0604030504040204" pitchFamily="50" charset="-128"/>
                </a:rPr>
                <a:t>ゴール１</a:t>
              </a:r>
              <a:endParaRPr lang="ja-JP" altLang="en-US" sz="1600" dirty="0">
                <a:latin typeface="Meiryo UI" panose="020B0604030504040204" pitchFamily="50" charset="-128"/>
                <a:ea typeface="Meiryo UI" panose="020B0604030504040204" pitchFamily="50" charset="-128"/>
              </a:endParaRPr>
            </a:p>
          </p:txBody>
        </p:sp>
        <p:sp>
          <p:nvSpPr>
            <p:cNvPr id="46" name="正方形/長方形 45"/>
            <p:cNvSpPr>
              <a:spLocks noChangeAspect="1"/>
            </p:cNvSpPr>
            <p:nvPr/>
          </p:nvSpPr>
          <p:spPr>
            <a:xfrm>
              <a:off x="3825518" y="4583487"/>
              <a:ext cx="831265" cy="198458"/>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200"/>
                </a:lnSpc>
              </a:pPr>
              <a:r>
                <a:rPr kumimoji="1" lang="ja-JP" altLang="en-US" sz="1600" b="1" dirty="0">
                  <a:latin typeface="Meiryo UI" panose="020B0604030504040204" pitchFamily="50" charset="-128"/>
                  <a:ea typeface="Meiryo UI" panose="020B0604030504040204" pitchFamily="50" charset="-128"/>
                </a:rPr>
                <a:t>ゴール４</a:t>
              </a:r>
              <a:endParaRPr lang="ja-JP" altLang="en-US" sz="1600" dirty="0">
                <a:latin typeface="Meiryo UI" panose="020B0604030504040204" pitchFamily="50" charset="-128"/>
                <a:ea typeface="Meiryo UI" panose="020B0604030504040204" pitchFamily="50" charset="-128"/>
              </a:endParaRPr>
            </a:p>
          </p:txBody>
        </p:sp>
        <p:sp>
          <p:nvSpPr>
            <p:cNvPr id="47" name="正方形/長方形 46"/>
            <p:cNvSpPr>
              <a:spLocks noChangeAspect="1"/>
            </p:cNvSpPr>
            <p:nvPr/>
          </p:nvSpPr>
          <p:spPr>
            <a:xfrm>
              <a:off x="5731957" y="4564432"/>
              <a:ext cx="885391" cy="198458"/>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200"/>
                </a:lnSpc>
              </a:pPr>
              <a:r>
                <a:rPr kumimoji="1" lang="ja-JP" altLang="en-US" sz="1600" b="1" dirty="0">
                  <a:latin typeface="Meiryo UI" panose="020B0604030504040204" pitchFamily="50" charset="-128"/>
                  <a:ea typeface="Meiryo UI" panose="020B0604030504040204" pitchFamily="50" charset="-128"/>
                </a:rPr>
                <a:t>ゴール</a:t>
              </a:r>
              <a:r>
                <a:rPr lang="en-US" altLang="ja-JP" sz="1600" b="1" dirty="0">
                  <a:latin typeface="Meiryo UI" panose="020B0604030504040204" pitchFamily="50" charset="-128"/>
                  <a:ea typeface="Meiryo UI" panose="020B0604030504040204" pitchFamily="50" charset="-128"/>
                </a:rPr>
                <a:t>12</a:t>
              </a:r>
              <a:endParaRPr lang="ja-JP" altLang="en-US" sz="1600" dirty="0">
                <a:latin typeface="Meiryo UI" panose="020B0604030504040204" pitchFamily="50" charset="-128"/>
                <a:ea typeface="Meiryo UI" panose="020B0604030504040204" pitchFamily="50" charset="-128"/>
              </a:endParaRPr>
            </a:p>
          </p:txBody>
        </p:sp>
        <p:sp>
          <p:nvSpPr>
            <p:cNvPr id="48" name="テキスト ボックス 64"/>
            <p:cNvSpPr txBox="1">
              <a:spLocks noChangeAspect="1"/>
            </p:cNvSpPr>
            <p:nvPr/>
          </p:nvSpPr>
          <p:spPr>
            <a:xfrm>
              <a:off x="2199030" y="4751737"/>
              <a:ext cx="793110" cy="17904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000"/>
                </a:lnSpc>
              </a:pPr>
              <a:r>
                <a:rPr lang="ja-JP" altLang="en-US"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貧困</a:t>
              </a:r>
              <a:r>
                <a:rPr lang="ja-JP" altLang="en-US" sz="1400" dirty="0">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p:txBody>
        </p:sp>
        <p:sp>
          <p:nvSpPr>
            <p:cNvPr id="49" name="テキスト ボックス 65"/>
            <p:cNvSpPr txBox="1">
              <a:spLocks noChangeAspect="1"/>
            </p:cNvSpPr>
            <p:nvPr/>
          </p:nvSpPr>
          <p:spPr>
            <a:xfrm>
              <a:off x="3416676" y="3796182"/>
              <a:ext cx="1243832" cy="17904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000"/>
                </a:lnSpc>
              </a:pPr>
              <a:r>
                <a:rPr lang="ja-JP" altLang="en-US"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健康と福祉」</a:t>
              </a:r>
            </a:p>
          </p:txBody>
        </p:sp>
        <p:sp>
          <p:nvSpPr>
            <p:cNvPr id="50" name="正方形/長方形 49"/>
            <p:cNvSpPr>
              <a:spLocks noChangeAspect="1"/>
            </p:cNvSpPr>
            <p:nvPr/>
          </p:nvSpPr>
          <p:spPr>
            <a:xfrm>
              <a:off x="3585519" y="5659225"/>
              <a:ext cx="1050831" cy="198458"/>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200"/>
                </a:lnSpc>
              </a:pPr>
              <a:r>
                <a:rPr kumimoji="1" lang="ja-JP" altLang="en-US" sz="1200" b="1" dirty="0">
                  <a:latin typeface="Meiryo UI" panose="020B0604030504040204" pitchFamily="50" charset="-128"/>
                  <a:ea typeface="Meiryo UI" panose="020B0604030504040204" pitchFamily="50" charset="-128"/>
                </a:rPr>
                <a:t>ゴール</a:t>
              </a:r>
              <a:r>
                <a:rPr kumimoji="1" lang="en-US" altLang="ja-JP" sz="1200" b="1" dirty="0">
                  <a:latin typeface="Meiryo UI" panose="020B0604030504040204" pitchFamily="50" charset="-128"/>
                  <a:ea typeface="Meiryo UI" panose="020B0604030504040204" pitchFamily="50" charset="-128"/>
                </a:rPr>
                <a:t>11</a:t>
              </a:r>
              <a:endParaRPr lang="ja-JP" altLang="en-US" sz="1200" dirty="0">
                <a:latin typeface="Meiryo UI" panose="020B0604030504040204" pitchFamily="50" charset="-128"/>
                <a:ea typeface="Meiryo UI" panose="020B0604030504040204" pitchFamily="50" charset="-128"/>
              </a:endParaRPr>
            </a:p>
          </p:txBody>
        </p:sp>
        <p:sp>
          <p:nvSpPr>
            <p:cNvPr id="51" name="正方形/長方形 50"/>
            <p:cNvSpPr>
              <a:spLocks noChangeAspect="1"/>
            </p:cNvSpPr>
            <p:nvPr/>
          </p:nvSpPr>
          <p:spPr>
            <a:xfrm>
              <a:off x="2823180" y="5126289"/>
              <a:ext cx="4392895" cy="359767"/>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nSpc>
                  <a:spcPts val="900"/>
                </a:lnSpc>
                <a:spcBef>
                  <a:spcPts val="0"/>
                </a:spcBef>
              </a:pPr>
              <a:r>
                <a:rPr lang="ja-JP" altLang="en-US" sz="1400" b="1" dirty="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（「ゴール３」と関連する横断的な課題としての取組み）</a:t>
              </a:r>
              <a:endParaRPr lang="en-US" altLang="ja-JP" sz="1400" b="1" dirty="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52" name="楕円 51"/>
            <p:cNvSpPr>
              <a:spLocks noChangeAspect="1"/>
            </p:cNvSpPr>
            <p:nvPr/>
          </p:nvSpPr>
          <p:spPr>
            <a:xfrm>
              <a:off x="5253234" y="3595460"/>
              <a:ext cx="1117172" cy="504000"/>
            </a:xfrm>
            <a:prstGeom prst="ellipse">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lnSpc>
                  <a:spcPts val="1300"/>
                </a:lnSpc>
              </a:pPr>
              <a:r>
                <a:rPr kumimoji="1" lang="ja-JP" altLang="en-US" sz="1600" b="1" dirty="0">
                  <a:latin typeface="Meiryo UI" panose="020B0604030504040204" pitchFamily="50" charset="-128"/>
                  <a:ea typeface="Meiryo UI" panose="020B0604030504040204" pitchFamily="50" charset="-128"/>
                </a:rPr>
                <a:t>重点</a:t>
              </a:r>
              <a:endParaRPr kumimoji="1" lang="en-US" altLang="ja-JP" sz="1600" b="1" dirty="0">
                <a:latin typeface="Meiryo UI" panose="020B0604030504040204" pitchFamily="50" charset="-128"/>
                <a:ea typeface="Meiryo UI" panose="020B0604030504040204" pitchFamily="50" charset="-128"/>
              </a:endParaRPr>
            </a:p>
            <a:p>
              <a:pPr algn="ctr">
                <a:lnSpc>
                  <a:spcPts val="1300"/>
                </a:lnSpc>
              </a:pPr>
              <a:r>
                <a:rPr kumimoji="1" lang="ja-JP" altLang="en-US" sz="1600" b="1" dirty="0">
                  <a:latin typeface="Meiryo UI" panose="020B0604030504040204" pitchFamily="50" charset="-128"/>
                  <a:ea typeface="Meiryo UI" panose="020B0604030504040204" pitchFamily="50" charset="-128"/>
                </a:rPr>
                <a:t>ゴール</a:t>
              </a:r>
              <a:r>
                <a:rPr kumimoji="1" lang="en-US" altLang="ja-JP" sz="1600" b="1" dirty="0">
                  <a:latin typeface="Meiryo UI" panose="020B0604030504040204" pitchFamily="50" charset="-128"/>
                  <a:ea typeface="Meiryo UI" panose="020B0604030504040204" pitchFamily="50" charset="-128"/>
                </a:rPr>
                <a:t>Ⅰ</a:t>
              </a:r>
              <a:endParaRPr kumimoji="1" lang="ja-JP" altLang="en-US" sz="1600" b="1" dirty="0">
                <a:latin typeface="Meiryo UI" panose="020B0604030504040204" pitchFamily="50" charset="-128"/>
                <a:ea typeface="Meiryo UI" panose="020B0604030504040204" pitchFamily="50" charset="-128"/>
              </a:endParaRPr>
            </a:p>
          </p:txBody>
        </p:sp>
        <p:sp>
          <p:nvSpPr>
            <p:cNvPr id="53" name="テキスト ボックス 70"/>
            <p:cNvSpPr txBox="1">
              <a:spLocks noChangeAspect="1"/>
            </p:cNvSpPr>
            <p:nvPr/>
          </p:nvSpPr>
          <p:spPr>
            <a:xfrm>
              <a:off x="4001356" y="4772875"/>
              <a:ext cx="829453" cy="17904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000"/>
                </a:lnSpc>
              </a:pPr>
              <a:r>
                <a:rPr lang="ja-JP" altLang="en-US"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教育」</a:t>
              </a:r>
            </a:p>
          </p:txBody>
        </p:sp>
        <p:sp>
          <p:nvSpPr>
            <p:cNvPr id="54" name="大かっこ 53"/>
            <p:cNvSpPr>
              <a:spLocks noChangeAspect="1"/>
            </p:cNvSpPr>
            <p:nvPr/>
          </p:nvSpPr>
          <p:spPr>
            <a:xfrm>
              <a:off x="5679439" y="4682167"/>
              <a:ext cx="916116" cy="419322"/>
            </a:xfrm>
            <a:prstGeom prst="bracketPair">
              <a:avLst>
                <a:gd name="adj" fmla="val 14955"/>
              </a:avLst>
            </a:prstGeom>
            <a:ln>
              <a:noFill/>
            </a:ln>
          </p:spPr>
          <p:style>
            <a:lnRef idx="1">
              <a:schemeClr val="accent1"/>
            </a:lnRef>
            <a:fillRef idx="0">
              <a:schemeClr val="accent1"/>
            </a:fillRef>
            <a:effectRef idx="0">
              <a:schemeClr val="accent1"/>
            </a:effectRef>
            <a:fontRef idx="minor">
              <a:schemeClr val="tx1"/>
            </a:fontRef>
          </p:style>
          <p:txBody>
            <a:bodyPr lIns="0" rIns="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ts val="1400"/>
                </a:lnSpc>
              </a:pPr>
              <a:r>
                <a:rPr lang="ja-JP" altLang="en-US" sz="12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持続可能な生産と消費」</a:t>
              </a:r>
              <a:endParaRPr kumimoji="1" lang="ja-JP" altLang="en-US" sz="1200" dirty="0">
                <a:latin typeface="Meiryo UI" panose="020B0604030504040204" pitchFamily="50" charset="-128"/>
                <a:ea typeface="Meiryo UI" panose="020B0604030504040204" pitchFamily="50" charset="-128"/>
              </a:endParaRPr>
            </a:p>
          </p:txBody>
        </p:sp>
        <p:sp>
          <p:nvSpPr>
            <p:cNvPr id="55" name="大かっこ 54"/>
            <p:cNvSpPr>
              <a:spLocks noChangeAspect="1"/>
            </p:cNvSpPr>
            <p:nvPr/>
          </p:nvSpPr>
          <p:spPr>
            <a:xfrm>
              <a:off x="3128542" y="5809450"/>
              <a:ext cx="1315011" cy="265015"/>
            </a:xfrm>
            <a:prstGeom prst="bracketPair">
              <a:avLst>
                <a:gd name="adj" fmla="val 14955"/>
              </a:avLst>
            </a:prstGeom>
            <a:ln>
              <a:noFill/>
            </a:ln>
          </p:spPr>
          <p:style>
            <a:lnRef idx="1">
              <a:schemeClr val="accent1"/>
            </a:lnRef>
            <a:fillRef idx="0">
              <a:schemeClr val="accent1"/>
            </a:fillRef>
            <a:effectRef idx="0">
              <a:schemeClr val="accent1"/>
            </a:effectRef>
            <a:fontRef idx="minor">
              <a:schemeClr val="tx1"/>
            </a:fontRef>
          </p:style>
          <p:txBody>
            <a:bodyPr lIns="0" rIns="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altLang="en-US" sz="1400" dirty="0">
                  <a:latin typeface="Meiryo UI" panose="020B0604030504040204" pitchFamily="50" charset="-128"/>
                  <a:ea typeface="Meiryo UI" panose="020B0604030504040204" pitchFamily="50" charset="-128"/>
                </a:rPr>
                <a:t>「持続可能都市」</a:t>
              </a:r>
              <a:endParaRPr kumimoji="1" lang="ja-JP" altLang="en-US" sz="1400" dirty="0">
                <a:latin typeface="Meiryo UI" panose="020B0604030504040204" pitchFamily="50" charset="-128"/>
                <a:ea typeface="Meiryo UI" panose="020B0604030504040204" pitchFamily="50" charset="-128"/>
              </a:endParaRPr>
            </a:p>
          </p:txBody>
        </p:sp>
        <p:sp>
          <p:nvSpPr>
            <p:cNvPr id="56" name="楕円 55"/>
            <p:cNvSpPr>
              <a:spLocks noChangeAspect="1"/>
            </p:cNvSpPr>
            <p:nvPr/>
          </p:nvSpPr>
          <p:spPr>
            <a:xfrm>
              <a:off x="5220056" y="5637249"/>
              <a:ext cx="1277850" cy="504000"/>
            </a:xfrm>
            <a:prstGeom prst="ellipse">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lnSpc>
                  <a:spcPts val="1300"/>
                </a:lnSpc>
              </a:pPr>
              <a:r>
                <a:rPr kumimoji="1" lang="ja-JP" altLang="en-US" sz="1600" b="1" dirty="0">
                  <a:latin typeface="Meiryo UI" panose="020B0604030504040204" pitchFamily="50" charset="-128"/>
                  <a:ea typeface="Meiryo UI" panose="020B0604030504040204" pitchFamily="50" charset="-128"/>
                </a:rPr>
                <a:t>重点</a:t>
              </a:r>
              <a:endParaRPr kumimoji="1" lang="en-US" altLang="ja-JP" sz="1600" b="1" dirty="0">
                <a:latin typeface="Meiryo UI" panose="020B0604030504040204" pitchFamily="50" charset="-128"/>
                <a:ea typeface="Meiryo UI" panose="020B0604030504040204" pitchFamily="50" charset="-128"/>
              </a:endParaRPr>
            </a:p>
            <a:p>
              <a:pPr algn="ctr">
                <a:lnSpc>
                  <a:spcPts val="1300"/>
                </a:lnSpc>
              </a:pPr>
              <a:r>
                <a:rPr kumimoji="1" lang="ja-JP" altLang="en-US" sz="1600" b="1" dirty="0">
                  <a:latin typeface="Meiryo UI" panose="020B0604030504040204" pitchFamily="50" charset="-128"/>
                  <a:ea typeface="Meiryo UI" panose="020B0604030504040204" pitchFamily="50" charset="-128"/>
                </a:rPr>
                <a:t>ゴール</a:t>
              </a:r>
              <a:r>
                <a:rPr kumimoji="1" lang="en-US" altLang="ja-JP" sz="1600" b="1" dirty="0">
                  <a:latin typeface="Meiryo UI" panose="020B0604030504040204" pitchFamily="50" charset="-128"/>
                  <a:ea typeface="Meiryo UI" panose="020B0604030504040204" pitchFamily="50" charset="-128"/>
                </a:rPr>
                <a:t>Ⅱ</a:t>
              </a:r>
              <a:endParaRPr kumimoji="1" lang="ja-JP" altLang="en-US" sz="1600" b="1" dirty="0">
                <a:latin typeface="Meiryo UI" panose="020B0604030504040204" pitchFamily="50" charset="-128"/>
                <a:ea typeface="Meiryo UI" panose="020B0604030504040204" pitchFamily="50" charset="-128"/>
              </a:endParaRPr>
            </a:p>
          </p:txBody>
        </p:sp>
        <p:sp>
          <p:nvSpPr>
            <p:cNvPr id="57" name="正方形/長方形 56"/>
            <p:cNvSpPr>
              <a:spLocks noChangeAspect="1"/>
            </p:cNvSpPr>
            <p:nvPr/>
          </p:nvSpPr>
          <p:spPr>
            <a:xfrm>
              <a:off x="2955639" y="4109253"/>
              <a:ext cx="4185949" cy="350938"/>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nSpc>
                  <a:spcPts val="900"/>
                </a:lnSpc>
                <a:spcBef>
                  <a:spcPts val="0"/>
                </a:spcBef>
              </a:pPr>
              <a:r>
                <a:rPr lang="ja-JP" altLang="en-US" sz="1400" b="1" dirty="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（“いのち”や暮らし、次世代の課題としての取組み）</a:t>
              </a:r>
              <a:endParaRPr lang="en-US" altLang="ja-JP" sz="1400" b="1" dirty="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58" name="正方形/長方形 57"/>
            <p:cNvSpPr/>
            <p:nvPr/>
          </p:nvSpPr>
          <p:spPr>
            <a:xfrm>
              <a:off x="2289911" y="6199726"/>
              <a:ext cx="5081795" cy="177735"/>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spcBef>
                  <a:spcPts val="0"/>
                </a:spcBef>
              </a:pPr>
              <a:r>
                <a:rPr lang="ja-JP" altLang="en-US" sz="1400" b="1" dirty="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（他のゴールを集約しながら、様々な課題解決にバランスよく貢献）</a:t>
              </a:r>
              <a:endParaRPr lang="en-US" altLang="ja-JP" sz="1400" b="1" dirty="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59" name="角丸四角形 58"/>
            <p:cNvSpPr/>
            <p:nvPr/>
          </p:nvSpPr>
          <p:spPr>
            <a:xfrm>
              <a:off x="1639295" y="3201958"/>
              <a:ext cx="6284490" cy="3389072"/>
            </a:xfrm>
            <a:prstGeom prst="roundRect">
              <a:avLst>
                <a:gd name="adj" fmla="val 0"/>
              </a:avLst>
            </a:prstGeom>
            <a:noFill/>
            <a:ln>
              <a:solidFill>
                <a:schemeClr val="accent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rIns="0" bIns="36000" rtlCol="0" anchor="b"/>
            <a:lstStyle/>
            <a:p>
              <a:pPr algn="ctr"/>
              <a:endParaRPr kumimoji="1" lang="en-US" altLang="ja-JP" sz="1400" b="1"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60" name="正方形/長方形 59"/>
            <p:cNvSpPr>
              <a:spLocks/>
            </p:cNvSpPr>
            <p:nvPr/>
          </p:nvSpPr>
          <p:spPr>
            <a:xfrm>
              <a:off x="1866254" y="2913958"/>
              <a:ext cx="5843118" cy="288000"/>
            </a:xfrm>
            <a:prstGeom prst="rect">
              <a:avLst/>
            </a:prstGeom>
            <a:noFill/>
            <a:ln w="158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kumimoji="1" lang="ja-JP" altLang="en-US" b="1" dirty="0">
                  <a:solidFill>
                    <a:schemeClr val="tx1"/>
                  </a:solidFill>
                  <a:latin typeface="Meiryo UI" panose="020B0604030504040204" pitchFamily="50" charset="-128"/>
                  <a:ea typeface="Meiryo UI" panose="020B0604030504040204" pitchFamily="50" charset="-128"/>
                </a:rPr>
                <a:t>国際社会全体の課題であるジェンダーや人権、気候変動への取組み</a:t>
              </a:r>
              <a:endParaRPr kumimoji="1" lang="en-US" altLang="ja-JP" b="1" dirty="0">
                <a:solidFill>
                  <a:schemeClr val="tx1"/>
                </a:solidFill>
                <a:latin typeface="Meiryo UI" panose="020B0604030504040204" pitchFamily="50" charset="-128"/>
                <a:ea typeface="Meiryo UI" panose="020B0604030504040204" pitchFamily="50" charset="-128"/>
              </a:endParaRPr>
            </a:p>
          </p:txBody>
        </p:sp>
        <p:sp>
          <p:nvSpPr>
            <p:cNvPr id="61" name="正方形/長方形 60"/>
            <p:cNvSpPr>
              <a:spLocks/>
            </p:cNvSpPr>
            <p:nvPr/>
          </p:nvSpPr>
          <p:spPr>
            <a:xfrm>
              <a:off x="2450252" y="6464937"/>
              <a:ext cx="4896000" cy="252000"/>
            </a:xfrm>
            <a:prstGeom prst="rect">
              <a:avLst/>
            </a:prstGeom>
            <a:solidFill>
              <a:schemeClr val="bg1"/>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kumimoji="1" lang="ja-JP" altLang="en-US" sz="1600" b="1" dirty="0">
                  <a:solidFill>
                    <a:schemeClr val="tx1"/>
                  </a:solidFill>
                  <a:latin typeface="UD デジタル 教科書体 NK-B" panose="02020700000000000000" pitchFamily="18" charset="-128"/>
                  <a:ea typeface="UD デジタル 教科書体 NK-B" panose="02020700000000000000" pitchFamily="18" charset="-128"/>
                </a:rPr>
                <a:t>産業や雇用、イノベーションといった都市としての強みを活かす</a:t>
              </a:r>
              <a:endParaRPr kumimoji="1" lang="en-US" altLang="ja-JP" sz="1600" b="1" dirty="0">
                <a:solidFill>
                  <a:schemeClr val="tx1"/>
                </a:solidFill>
                <a:latin typeface="Meiryo UI" panose="020B0604030504040204" pitchFamily="50" charset="-128"/>
                <a:ea typeface="Meiryo UI" panose="020B0604030504040204" pitchFamily="50" charset="-128"/>
              </a:endParaRPr>
            </a:p>
          </p:txBody>
        </p:sp>
        <p:sp>
          <p:nvSpPr>
            <p:cNvPr id="62" name="角丸四角形 61"/>
            <p:cNvSpPr/>
            <p:nvPr/>
          </p:nvSpPr>
          <p:spPr>
            <a:xfrm>
              <a:off x="8255094" y="4212469"/>
              <a:ext cx="1452187" cy="612000"/>
            </a:xfrm>
            <a:prstGeom prst="roundRect">
              <a:avLst/>
            </a:prstGeom>
          </p:spPr>
          <p:style>
            <a:lnRef idx="2">
              <a:schemeClr val="accent6"/>
            </a:lnRef>
            <a:fillRef idx="1">
              <a:schemeClr val="lt1"/>
            </a:fillRef>
            <a:effectRef idx="0">
              <a:schemeClr val="accent6"/>
            </a:effectRef>
            <a:fontRef idx="minor">
              <a:schemeClr val="dk1"/>
            </a:fontRef>
          </p:style>
          <p:txBody>
            <a:bodyPr wrap="none" anchor="ctr">
              <a:no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b="1" dirty="0">
                  <a:latin typeface="Meiryo UI" panose="020B0604030504040204" pitchFamily="50" charset="-128"/>
                  <a:ea typeface="Meiryo UI" panose="020B0604030504040204" pitchFamily="50" charset="-128"/>
                </a:rPr>
                <a:t>府民の</a:t>
              </a:r>
              <a:endParaRPr kumimoji="1" lang="en-US" altLang="ja-JP" b="1" dirty="0">
                <a:latin typeface="Meiryo UI" panose="020B0604030504040204" pitchFamily="50" charset="-128"/>
                <a:ea typeface="Meiryo UI" panose="020B0604030504040204" pitchFamily="50" charset="-128"/>
              </a:endParaRPr>
            </a:p>
            <a:p>
              <a:pPr algn="ctr"/>
              <a:r>
                <a:rPr kumimoji="1" lang="en-US" altLang="ja-JP" b="1" dirty="0">
                  <a:latin typeface="Meiryo UI" panose="020B0604030504040204" pitchFamily="50" charset="-128"/>
                  <a:ea typeface="Meiryo UI" panose="020B0604030504040204" pitchFamily="50" charset="-128"/>
                </a:rPr>
                <a:t>well-being</a:t>
              </a:r>
              <a:endParaRPr lang="ja-JP" altLang="en-US" dirty="0"/>
            </a:p>
          </p:txBody>
        </p:sp>
        <p:sp>
          <p:nvSpPr>
            <p:cNvPr id="63" name="角丸四角形 62"/>
            <p:cNvSpPr/>
            <p:nvPr/>
          </p:nvSpPr>
          <p:spPr>
            <a:xfrm>
              <a:off x="8219796" y="5649002"/>
              <a:ext cx="1452188" cy="612000"/>
            </a:xfrm>
            <a:prstGeom prst="roundRect">
              <a:avLst/>
            </a:prstGeom>
          </p:spPr>
          <p:style>
            <a:lnRef idx="2">
              <a:schemeClr val="accent6"/>
            </a:lnRef>
            <a:fillRef idx="1">
              <a:schemeClr val="lt1"/>
            </a:fillRef>
            <a:effectRef idx="0">
              <a:schemeClr val="accent6"/>
            </a:effectRef>
            <a:fontRef idx="minor">
              <a:schemeClr val="dk1"/>
            </a:fontRef>
          </p:style>
          <p:txBody>
            <a:bodyPr wrap="none" anchor="ctr">
              <a:no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b="1" dirty="0">
                  <a:latin typeface="Meiryo UI" panose="020B0604030504040204" pitchFamily="50" charset="-128"/>
                  <a:ea typeface="Meiryo UI" panose="020B0604030504040204" pitchFamily="50" charset="-128"/>
                </a:rPr>
                <a:t>地域（大阪）の</a:t>
              </a:r>
              <a:endParaRPr kumimoji="1" lang="en-US" altLang="ja-JP" b="1" dirty="0">
                <a:latin typeface="Meiryo UI" panose="020B0604030504040204" pitchFamily="50" charset="-128"/>
                <a:ea typeface="Meiryo UI" panose="020B0604030504040204" pitchFamily="50" charset="-128"/>
              </a:endParaRPr>
            </a:p>
            <a:p>
              <a:pPr algn="ctr"/>
              <a:r>
                <a:rPr kumimoji="1" lang="en-US" altLang="ja-JP" b="1" dirty="0">
                  <a:latin typeface="Meiryo UI" panose="020B0604030504040204" pitchFamily="50" charset="-128"/>
                  <a:ea typeface="Meiryo UI" panose="020B0604030504040204" pitchFamily="50" charset="-128"/>
                </a:rPr>
                <a:t>well-being</a:t>
              </a:r>
              <a:endParaRPr lang="ja-JP" altLang="en-US" dirty="0"/>
            </a:p>
          </p:txBody>
        </p:sp>
        <p:sp>
          <p:nvSpPr>
            <p:cNvPr id="64" name="右中かっこ 63"/>
            <p:cNvSpPr/>
            <p:nvPr/>
          </p:nvSpPr>
          <p:spPr>
            <a:xfrm>
              <a:off x="7877291" y="3499590"/>
              <a:ext cx="253239" cy="2008394"/>
            </a:xfrm>
            <a:prstGeom prst="rightBrace">
              <a:avLst>
                <a:gd name="adj1" fmla="val 83970"/>
                <a:gd name="adj2" fmla="val 50000"/>
              </a:avLst>
            </a:prstGeom>
            <a:solidFill>
              <a:schemeClr val="bg1"/>
            </a:solidFill>
          </p:spPr>
          <p:style>
            <a:lnRef idx="1">
              <a:schemeClr val="dk1"/>
            </a:lnRef>
            <a:fillRef idx="0">
              <a:schemeClr val="dk1"/>
            </a:fillRef>
            <a:effectRef idx="0">
              <a:schemeClr val="dk1"/>
            </a:effectRef>
            <a:fontRef idx="minor">
              <a:schemeClr val="tx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kumimoji="1" lang="ja-JP" altLang="en-US" sz="1400"/>
            </a:p>
          </p:txBody>
        </p:sp>
        <p:sp>
          <p:nvSpPr>
            <p:cNvPr id="65" name="右中かっこ 64"/>
            <p:cNvSpPr/>
            <p:nvPr/>
          </p:nvSpPr>
          <p:spPr>
            <a:xfrm>
              <a:off x="7888721" y="5518344"/>
              <a:ext cx="237577" cy="742658"/>
            </a:xfrm>
            <a:prstGeom prst="rightBrace">
              <a:avLst>
                <a:gd name="adj1" fmla="val 45959"/>
                <a:gd name="adj2" fmla="val 50000"/>
              </a:avLst>
            </a:prstGeom>
            <a:solidFill>
              <a:schemeClr val="bg1"/>
            </a:solidFill>
          </p:spPr>
          <p:style>
            <a:lnRef idx="1">
              <a:schemeClr val="dk1"/>
            </a:lnRef>
            <a:fillRef idx="0">
              <a:schemeClr val="dk1"/>
            </a:fillRef>
            <a:effectRef idx="0">
              <a:schemeClr val="dk1"/>
            </a:effectRef>
            <a:fontRef idx="minor">
              <a:schemeClr val="tx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kumimoji="1" lang="ja-JP" altLang="en-US" sz="1400"/>
            </a:p>
          </p:txBody>
        </p:sp>
      </p:grpSp>
      <p:sp>
        <p:nvSpPr>
          <p:cNvPr id="39" name="正方形/長方形 38"/>
          <p:cNvSpPr/>
          <p:nvPr/>
        </p:nvSpPr>
        <p:spPr>
          <a:xfrm>
            <a:off x="-43930" y="678812"/>
            <a:ext cx="9301840" cy="45615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a:lnSpc>
                <a:spcPts val="2600"/>
              </a:lnSpc>
              <a:spcBef>
                <a:spcPts val="0"/>
              </a:spcBef>
            </a:pPr>
            <a:r>
              <a:rPr lang="ja-JP" altLang="en-US"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年大阪・関西万博に向けて取り組む</a:t>
            </a:r>
            <a:r>
              <a:rPr lang="ja-JP" altLang="en-US" sz="2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「重点ゴール」</a:t>
            </a:r>
            <a:endParaRPr lang="en-US" altLang="ja-JP" sz="2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7" name="スライド番号プレースホルダー 1"/>
          <p:cNvSpPr txBox="1">
            <a:spLocks/>
          </p:cNvSpPr>
          <p:nvPr/>
        </p:nvSpPr>
        <p:spPr>
          <a:xfrm>
            <a:off x="6996113" y="63563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19</a:t>
            </a:fld>
            <a:endParaRPr kumimoji="1" lang="ja-JP" altLang="en-US" sz="1200"/>
          </a:p>
        </p:txBody>
      </p:sp>
      <p:sp>
        <p:nvSpPr>
          <p:cNvPr id="66" name="正方形/長方形 65"/>
          <p:cNvSpPr/>
          <p:nvPr/>
        </p:nvSpPr>
        <p:spPr>
          <a:xfrm>
            <a:off x="0" y="0"/>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lang="en-US" altLang="ja-JP" sz="2000" b="1" dirty="0">
                <a:latin typeface="Meiryo UI" panose="020B0604030504040204" pitchFamily="50" charset="-128"/>
                <a:ea typeface="Meiryo UI" panose="020B0604030504040204" pitchFamily="50" charset="-128"/>
              </a:rPr>
              <a:t>OSAKA</a:t>
            </a:r>
            <a:r>
              <a:rPr lang="ja-JP" altLang="en-US" sz="2000" b="1" dirty="0">
                <a:latin typeface="Meiryo UI" panose="020B0604030504040204" pitchFamily="50" charset="-128"/>
                <a:ea typeface="Meiryo UI" panose="020B0604030504040204" pitchFamily="50" charset="-128"/>
              </a:rPr>
              <a:t>　</a:t>
            </a:r>
            <a:r>
              <a:rPr lang="en-US" altLang="ja-JP" sz="2000" b="1" dirty="0">
                <a:latin typeface="Meiryo UI" panose="020B0604030504040204" pitchFamily="50" charset="-128"/>
                <a:ea typeface="Meiryo UI" panose="020B0604030504040204" pitchFamily="50" charset="-128"/>
              </a:rPr>
              <a:t>SDGs</a:t>
            </a:r>
            <a:r>
              <a:rPr lang="ja-JP" altLang="en-US" sz="2000" b="1" dirty="0">
                <a:latin typeface="Meiryo UI" panose="020B0604030504040204" pitchFamily="50" charset="-128"/>
                <a:ea typeface="Meiryo UI" panose="020B0604030504040204" pitchFamily="50" charset="-128"/>
              </a:rPr>
              <a:t>　</a:t>
            </a:r>
            <a:r>
              <a:rPr lang="ja-JP" altLang="en-US" sz="2000" b="1" dirty="0" smtClean="0">
                <a:latin typeface="Meiryo UI" panose="020B0604030504040204" pitchFamily="50" charset="-128"/>
                <a:ea typeface="Meiryo UI" panose="020B0604030504040204" pitchFamily="50" charset="-128"/>
              </a:rPr>
              <a:t>ビジョンについて</a:t>
            </a:r>
            <a:endParaRPr lang="ja-JP" altLang="en-US" sz="20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41520973"/>
      </p:ext>
    </p:extLst>
  </p:cSld>
  <p:clrMapOvr>
    <a:masterClrMapping/>
  </p:clrMapOvr>
  <mc:AlternateContent xmlns:mc="http://schemas.openxmlformats.org/markup-compatibility/2006" xmlns:p14="http://schemas.microsoft.com/office/powerpoint/2010/main">
    <mc:Choice Requires="p14">
      <p:transition spd="slow" p14:dur="2000" advTm="391"/>
    </mc:Choice>
    <mc:Fallback xmlns="">
      <p:transition spd="slow" advTm="391"/>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extLst>
              <p:ext uri="{D42A27DB-BD31-4B8C-83A1-F6EECF244321}">
                <p14:modId xmlns:p14="http://schemas.microsoft.com/office/powerpoint/2010/main" val="1808386493"/>
              </p:ext>
            </p:extLst>
          </p:nvPr>
        </p:nvGraphicFramePr>
        <p:xfrm>
          <a:off x="5169024" y="1556588"/>
          <a:ext cx="4500000" cy="4968756"/>
        </p:xfrm>
        <a:graphic>
          <a:graphicData uri="http://schemas.openxmlformats.org/drawingml/2006/table">
            <a:tbl>
              <a:tblPr>
                <a:tableStyleId>{3C2FFA5D-87B4-456A-9821-1D502468CF0F}</a:tableStyleId>
              </a:tblPr>
              <a:tblGrid>
                <a:gridCol w="540000">
                  <a:extLst>
                    <a:ext uri="{9D8B030D-6E8A-4147-A177-3AD203B41FA5}">
                      <a16:colId xmlns:a16="http://schemas.microsoft.com/office/drawing/2014/main" val="2084430357"/>
                    </a:ext>
                  </a:extLst>
                </a:gridCol>
                <a:gridCol w="3960000">
                  <a:extLst>
                    <a:ext uri="{9D8B030D-6E8A-4147-A177-3AD203B41FA5}">
                      <a16:colId xmlns:a16="http://schemas.microsoft.com/office/drawing/2014/main" val="583838804"/>
                    </a:ext>
                  </a:extLst>
                </a:gridCol>
              </a:tblGrid>
              <a:tr h="120692">
                <a:tc>
                  <a:txBody>
                    <a:bodyPr/>
                    <a:lstStyle/>
                    <a:p>
                      <a:pPr algn="ctr"/>
                      <a:endParaRPr lang="ja-JP" altLang="en-US" sz="1100" dirty="0">
                        <a:latin typeface="+mn-ea"/>
                        <a:ea typeface="+mn-ea"/>
                      </a:endParaRPr>
                    </a:p>
                  </a:txBody>
                  <a:tcPr marL="30173" marR="30173" marT="15087" marB="15087" anchor="ctr"/>
                </a:tc>
                <a:tc>
                  <a:txBody>
                    <a:bodyPr/>
                    <a:lstStyle/>
                    <a:p>
                      <a:pPr algn="ctr"/>
                      <a:r>
                        <a:rPr lang="ja-JP" altLang="en-US" sz="1100" dirty="0">
                          <a:latin typeface="+mn-ea"/>
                          <a:ea typeface="+mn-ea"/>
                        </a:rPr>
                        <a:t>ターゲット</a:t>
                      </a:r>
                    </a:p>
                  </a:txBody>
                  <a:tcPr marL="30173" marR="30173" marT="15087" marB="15087" anchor="ctr"/>
                </a:tc>
                <a:extLst>
                  <a:ext uri="{0D108BD9-81ED-4DB2-BD59-A6C34878D82A}">
                    <a16:rowId xmlns:a16="http://schemas.microsoft.com/office/drawing/2014/main" val="675116002"/>
                  </a:ext>
                </a:extLst>
              </a:tr>
              <a:tr h="392250">
                <a:tc>
                  <a:txBody>
                    <a:bodyPr/>
                    <a:lstStyle/>
                    <a:p>
                      <a:pPr algn="ctr"/>
                      <a:r>
                        <a:rPr lang="en-US" altLang="ja-JP" sz="1100" dirty="0">
                          <a:latin typeface="+mn-ea"/>
                          <a:ea typeface="+mn-ea"/>
                        </a:rPr>
                        <a:t>12.1</a:t>
                      </a:r>
                    </a:p>
                  </a:txBody>
                  <a:tcPr marL="30173" marR="30173" marT="15087" marB="15087" anchor="ctr"/>
                </a:tc>
                <a:tc>
                  <a:txBody>
                    <a:bodyPr/>
                    <a:lstStyle/>
                    <a:p>
                      <a:r>
                        <a:rPr lang="ja-JP" altLang="en-US" sz="1000" b="0" i="0" u="none" strike="noStrike" baseline="0" dirty="0" smtClean="0">
                          <a:solidFill>
                            <a:srgbClr val="000000"/>
                          </a:solidFill>
                          <a:latin typeface="+mn-ea"/>
                          <a:ea typeface="+mn-ea"/>
                        </a:rPr>
                        <a:t>開発途上国の開発状況や能力を勘案しつつ、持続可能な消費と生産に関する</a:t>
                      </a:r>
                      <a:r>
                        <a:rPr lang="en-US" altLang="ja-JP" sz="1000" b="0" i="0" u="none" strike="noStrike" baseline="0" dirty="0" smtClean="0">
                          <a:solidFill>
                            <a:srgbClr val="000000"/>
                          </a:solidFill>
                          <a:latin typeface="+mn-ea"/>
                          <a:ea typeface="+mn-ea"/>
                        </a:rPr>
                        <a:t>10</a:t>
                      </a:r>
                      <a:r>
                        <a:rPr lang="ja-JP" altLang="en-US" sz="1000" b="0" i="0" u="none" strike="noStrike" baseline="0" dirty="0" smtClean="0">
                          <a:solidFill>
                            <a:srgbClr val="000000"/>
                          </a:solidFill>
                          <a:latin typeface="+mn-ea"/>
                          <a:ea typeface="+mn-ea"/>
                        </a:rPr>
                        <a:t>年計画枠組み（</a:t>
                      </a:r>
                      <a:r>
                        <a:rPr lang="en-US" altLang="ja-JP" sz="1000" b="0" i="0" u="none" strike="noStrike" baseline="0" dirty="0" smtClean="0">
                          <a:solidFill>
                            <a:srgbClr val="000000"/>
                          </a:solidFill>
                          <a:latin typeface="+mn-ea"/>
                          <a:ea typeface="+mn-ea"/>
                        </a:rPr>
                        <a:t>10YFP</a:t>
                      </a:r>
                      <a:r>
                        <a:rPr lang="ja-JP" altLang="en-US" sz="1000" b="0" i="0" u="none" strike="noStrike" baseline="0" dirty="0" smtClean="0">
                          <a:solidFill>
                            <a:srgbClr val="000000"/>
                          </a:solidFill>
                          <a:latin typeface="+mn-ea"/>
                          <a:ea typeface="+mn-ea"/>
                        </a:rPr>
                        <a:t>）を実施し、先進国主導の下、すべての国々が対策を講じる。</a:t>
                      </a:r>
                      <a:endParaRPr lang="en-US" altLang="ja-JP" sz="1000" dirty="0" smtClean="0">
                        <a:latin typeface="+mn-ea"/>
                        <a:ea typeface="+mn-ea"/>
                      </a:endParaRPr>
                    </a:p>
                  </a:txBody>
                  <a:tcPr marL="30173" marR="30173" marT="15087" marB="15087" anchor="ctr"/>
                </a:tc>
                <a:extLst>
                  <a:ext uri="{0D108BD9-81ED-4DB2-BD59-A6C34878D82A}">
                    <a16:rowId xmlns:a16="http://schemas.microsoft.com/office/drawing/2014/main" val="2170835451"/>
                  </a:ext>
                </a:extLst>
              </a:tr>
              <a:tr h="211212">
                <a:tc>
                  <a:txBody>
                    <a:bodyPr/>
                    <a:lstStyle/>
                    <a:p>
                      <a:pPr algn="ctr"/>
                      <a:r>
                        <a:rPr lang="en-US" altLang="ja-JP" sz="1100" dirty="0">
                          <a:latin typeface="+mn-ea"/>
                          <a:ea typeface="+mn-ea"/>
                        </a:rPr>
                        <a:t>12.2</a:t>
                      </a:r>
                    </a:p>
                  </a:txBody>
                  <a:tcPr marL="30173" marR="30173" marT="15087" marB="15087" anchor="ctr"/>
                </a:tc>
                <a:tc>
                  <a:txBody>
                    <a:bodyPr/>
                    <a:lstStyle/>
                    <a:p>
                      <a:r>
                        <a:rPr lang="en-US" altLang="ja-JP" sz="1000" b="0" i="0" u="none" strike="noStrike" baseline="0" dirty="0" smtClean="0">
                          <a:solidFill>
                            <a:srgbClr val="000000"/>
                          </a:solidFill>
                          <a:latin typeface="+mn-ea"/>
                          <a:ea typeface="+mn-ea"/>
                        </a:rPr>
                        <a:t>2030</a:t>
                      </a:r>
                      <a:r>
                        <a:rPr lang="ja-JP" altLang="en-US" sz="1000" b="0" i="0" u="none" strike="noStrike" baseline="0" dirty="0" smtClean="0">
                          <a:solidFill>
                            <a:srgbClr val="000000"/>
                          </a:solidFill>
                          <a:latin typeface="+mn-ea"/>
                          <a:ea typeface="+mn-ea"/>
                        </a:rPr>
                        <a:t>年までに天然資源の持続可能な管理及び効率的な利用を達成する。</a:t>
                      </a:r>
                      <a:endParaRPr lang="ja-JP" altLang="en-US" sz="1000" dirty="0">
                        <a:latin typeface="+mn-ea"/>
                        <a:ea typeface="+mn-ea"/>
                      </a:endParaRPr>
                    </a:p>
                  </a:txBody>
                  <a:tcPr marL="30173" marR="30173" marT="15087" marB="15087" anchor="ctr"/>
                </a:tc>
                <a:extLst>
                  <a:ext uri="{0D108BD9-81ED-4DB2-BD59-A6C34878D82A}">
                    <a16:rowId xmlns:a16="http://schemas.microsoft.com/office/drawing/2014/main" val="1259724180"/>
                  </a:ext>
                </a:extLst>
              </a:tr>
              <a:tr h="392250">
                <a:tc>
                  <a:txBody>
                    <a:bodyPr/>
                    <a:lstStyle/>
                    <a:p>
                      <a:pPr algn="ctr"/>
                      <a:r>
                        <a:rPr lang="en-US" altLang="ja-JP" sz="1100" dirty="0">
                          <a:latin typeface="+mn-ea"/>
                          <a:ea typeface="+mn-ea"/>
                        </a:rPr>
                        <a:t>12.3</a:t>
                      </a:r>
                    </a:p>
                  </a:txBody>
                  <a:tcPr marL="30173" marR="30173" marT="15087" marB="15087" anchor="ctr"/>
                </a:tc>
                <a:tc>
                  <a:txBody>
                    <a:bodyPr/>
                    <a:lstStyle/>
                    <a:p>
                      <a:r>
                        <a:rPr lang="en-US" altLang="ja-JP" sz="1000" b="0" i="0" u="none" strike="noStrike" baseline="0" dirty="0" smtClean="0">
                          <a:solidFill>
                            <a:srgbClr val="000000"/>
                          </a:solidFill>
                          <a:latin typeface="+mn-ea"/>
                          <a:ea typeface="+mn-ea"/>
                        </a:rPr>
                        <a:t>2030</a:t>
                      </a:r>
                      <a:r>
                        <a:rPr lang="ja-JP" altLang="en-US" sz="1000" b="0" i="0" u="none" strike="noStrike" baseline="0" dirty="0" smtClean="0">
                          <a:solidFill>
                            <a:srgbClr val="000000"/>
                          </a:solidFill>
                          <a:latin typeface="+mn-ea"/>
                          <a:ea typeface="+mn-ea"/>
                        </a:rPr>
                        <a:t>年までに小売・消費レベルにおける世界全体の一人当たりの食料の廃棄を半減させ、収穫後損失などの生産・サプライチェーンにおける食料の損失を減少させる。</a:t>
                      </a:r>
                      <a:endParaRPr lang="ja-JP" altLang="en-US" sz="1000" dirty="0">
                        <a:latin typeface="+mn-ea"/>
                        <a:ea typeface="+mn-ea"/>
                      </a:endParaRPr>
                    </a:p>
                  </a:txBody>
                  <a:tcPr marL="30173" marR="30173" marT="15087" marB="15087" anchor="ctr"/>
                </a:tc>
                <a:extLst>
                  <a:ext uri="{0D108BD9-81ED-4DB2-BD59-A6C34878D82A}">
                    <a16:rowId xmlns:a16="http://schemas.microsoft.com/office/drawing/2014/main" val="3997430158"/>
                  </a:ext>
                </a:extLst>
              </a:tr>
              <a:tr h="573289">
                <a:tc>
                  <a:txBody>
                    <a:bodyPr/>
                    <a:lstStyle/>
                    <a:p>
                      <a:pPr algn="ctr"/>
                      <a:r>
                        <a:rPr lang="en-US" altLang="ja-JP" sz="1100">
                          <a:latin typeface="+mn-ea"/>
                          <a:ea typeface="+mn-ea"/>
                        </a:rPr>
                        <a:t>12.4</a:t>
                      </a:r>
                    </a:p>
                  </a:txBody>
                  <a:tcPr marL="30173" marR="30173" marT="15087" marB="15087" anchor="ctr"/>
                </a:tc>
                <a:tc>
                  <a:txBody>
                    <a:bodyPr/>
                    <a:lstStyle/>
                    <a:p>
                      <a:r>
                        <a:rPr lang="en-US" altLang="ja-JP" sz="1000" b="0" i="0" u="none" strike="noStrike" baseline="0" dirty="0" smtClean="0">
                          <a:solidFill>
                            <a:srgbClr val="FF0000"/>
                          </a:solidFill>
                          <a:latin typeface="+mn-ea"/>
                          <a:ea typeface="+mn-ea"/>
                        </a:rPr>
                        <a:t>2020</a:t>
                      </a:r>
                      <a:r>
                        <a:rPr lang="ja-JP" altLang="en-US" sz="1000" b="0" i="0" u="none" strike="noStrike" baseline="0" dirty="0" smtClean="0">
                          <a:solidFill>
                            <a:srgbClr val="FF0000"/>
                          </a:solidFill>
                          <a:latin typeface="+mn-ea"/>
                          <a:ea typeface="+mn-ea"/>
                        </a:rPr>
                        <a:t>年までに、合意された国際的な枠組みに従い、製品ライフサイクルを通じ、環境上適正な化学物資やすべての廃棄物の管理を実現し、人の健康や環境への悪影響を最小化するため、化学物質や廃棄物の大気、水、土壌への放出を大幅に削減する。</a:t>
                      </a:r>
                      <a:endParaRPr lang="ja-JP" altLang="en-US" sz="1000" dirty="0">
                        <a:solidFill>
                          <a:srgbClr val="FF0000"/>
                        </a:solidFill>
                        <a:latin typeface="+mn-ea"/>
                        <a:ea typeface="+mn-ea"/>
                      </a:endParaRPr>
                    </a:p>
                  </a:txBody>
                  <a:tcPr marL="30173" marR="30173" marT="15087" marB="15087" anchor="ctr"/>
                </a:tc>
                <a:extLst>
                  <a:ext uri="{0D108BD9-81ED-4DB2-BD59-A6C34878D82A}">
                    <a16:rowId xmlns:a16="http://schemas.microsoft.com/office/drawing/2014/main" val="1961574104"/>
                  </a:ext>
                </a:extLst>
              </a:tr>
              <a:tr h="301731">
                <a:tc>
                  <a:txBody>
                    <a:bodyPr/>
                    <a:lstStyle/>
                    <a:p>
                      <a:pPr algn="ctr"/>
                      <a:r>
                        <a:rPr lang="en-US" altLang="ja-JP" sz="1100" dirty="0">
                          <a:latin typeface="+mn-ea"/>
                          <a:ea typeface="+mn-ea"/>
                        </a:rPr>
                        <a:t>12.5</a:t>
                      </a:r>
                    </a:p>
                  </a:txBody>
                  <a:tcPr marL="30173" marR="30173" marT="15087" marB="15087" anchor="ctr"/>
                </a:tc>
                <a:tc>
                  <a:txBody>
                    <a:bodyPr/>
                    <a:lstStyle/>
                    <a:p>
                      <a:r>
                        <a:rPr lang="en-US" altLang="ja-JP" sz="1000" b="0" i="0" u="none" strike="noStrike" baseline="0" dirty="0" smtClean="0">
                          <a:solidFill>
                            <a:srgbClr val="FF0000"/>
                          </a:solidFill>
                          <a:latin typeface="+mn-ea"/>
                          <a:ea typeface="+mn-ea"/>
                        </a:rPr>
                        <a:t>2030</a:t>
                      </a:r>
                      <a:r>
                        <a:rPr lang="ja-JP" altLang="en-US" sz="1000" b="0" i="0" u="none" strike="noStrike" baseline="0" dirty="0" smtClean="0">
                          <a:solidFill>
                            <a:srgbClr val="FF0000"/>
                          </a:solidFill>
                          <a:latin typeface="+mn-ea"/>
                          <a:ea typeface="+mn-ea"/>
                        </a:rPr>
                        <a:t>年までに、廃棄物の発生防止、削減、再生利用及び再利用により、廃棄物の発生を大幅に削減する。</a:t>
                      </a:r>
                      <a:endParaRPr lang="ja-JP" altLang="en-US" sz="1000" dirty="0">
                        <a:solidFill>
                          <a:srgbClr val="FF0000"/>
                        </a:solidFill>
                        <a:latin typeface="+mn-ea"/>
                        <a:ea typeface="+mn-ea"/>
                      </a:endParaRPr>
                    </a:p>
                  </a:txBody>
                  <a:tcPr marL="30173" marR="30173" marT="15087" marB="15087" anchor="ctr"/>
                </a:tc>
                <a:extLst>
                  <a:ext uri="{0D108BD9-81ED-4DB2-BD59-A6C34878D82A}">
                    <a16:rowId xmlns:a16="http://schemas.microsoft.com/office/drawing/2014/main" val="607587224"/>
                  </a:ext>
                </a:extLst>
              </a:tr>
              <a:tr h="392250">
                <a:tc>
                  <a:txBody>
                    <a:bodyPr/>
                    <a:lstStyle/>
                    <a:p>
                      <a:pPr algn="ctr"/>
                      <a:r>
                        <a:rPr lang="en-US" altLang="ja-JP" sz="1100" dirty="0">
                          <a:latin typeface="+mn-ea"/>
                          <a:ea typeface="+mn-ea"/>
                        </a:rPr>
                        <a:t>12.6</a:t>
                      </a:r>
                    </a:p>
                  </a:txBody>
                  <a:tcPr marL="30173" marR="30173" marT="15087" marB="15087" anchor="ctr"/>
                </a:tc>
                <a:tc>
                  <a:txBody>
                    <a:bodyPr/>
                    <a:lstStyle/>
                    <a:p>
                      <a:r>
                        <a:rPr lang="ja-JP" altLang="en-US" sz="1000" b="0" i="0" u="none" strike="noStrike" baseline="0" dirty="0" smtClean="0">
                          <a:solidFill>
                            <a:srgbClr val="000000"/>
                          </a:solidFill>
                          <a:latin typeface="+mn-ea"/>
                          <a:ea typeface="+mn-ea"/>
                        </a:rPr>
                        <a:t>特に大企業や多国籍企業などの企業に対し、持続可能な取り組みを導入し、持続可能性に関する情報を定期報告に盛り込むよう奨励する。</a:t>
                      </a:r>
                      <a:endParaRPr lang="ja-JP" altLang="en-US" sz="1000" dirty="0">
                        <a:latin typeface="+mn-ea"/>
                        <a:ea typeface="+mn-ea"/>
                      </a:endParaRPr>
                    </a:p>
                  </a:txBody>
                  <a:tcPr marL="30173" marR="30173" marT="15087" marB="15087" anchor="ctr"/>
                </a:tc>
                <a:extLst>
                  <a:ext uri="{0D108BD9-81ED-4DB2-BD59-A6C34878D82A}">
                    <a16:rowId xmlns:a16="http://schemas.microsoft.com/office/drawing/2014/main" val="3065777"/>
                  </a:ext>
                </a:extLst>
              </a:tr>
              <a:tr h="211212">
                <a:tc>
                  <a:txBody>
                    <a:bodyPr/>
                    <a:lstStyle/>
                    <a:p>
                      <a:pPr algn="ctr"/>
                      <a:r>
                        <a:rPr lang="en-US" altLang="ja-JP" sz="1100">
                          <a:latin typeface="+mn-ea"/>
                          <a:ea typeface="+mn-ea"/>
                        </a:rPr>
                        <a:t>12.7</a:t>
                      </a:r>
                    </a:p>
                  </a:txBody>
                  <a:tcPr marL="30173" marR="30173" marT="15087" marB="15087" anchor="ctr"/>
                </a:tc>
                <a:tc>
                  <a:txBody>
                    <a:bodyPr/>
                    <a:lstStyle/>
                    <a:p>
                      <a:r>
                        <a:rPr lang="ja-JP" altLang="en-US" sz="1000" b="0" i="0" u="none" strike="noStrike" baseline="0" dirty="0" smtClean="0">
                          <a:solidFill>
                            <a:srgbClr val="000000"/>
                          </a:solidFill>
                          <a:latin typeface="+mn-ea"/>
                          <a:ea typeface="+mn-ea"/>
                        </a:rPr>
                        <a:t>国内の政策や優先事項に従って持続可能な公共調達の慣行を促進する。</a:t>
                      </a:r>
                    </a:p>
                  </a:txBody>
                  <a:tcPr marL="30173" marR="30173" marT="15087" marB="15087" anchor="ctr"/>
                </a:tc>
                <a:extLst>
                  <a:ext uri="{0D108BD9-81ED-4DB2-BD59-A6C34878D82A}">
                    <a16:rowId xmlns:a16="http://schemas.microsoft.com/office/drawing/2014/main" val="2966615163"/>
                  </a:ext>
                </a:extLst>
              </a:tr>
              <a:tr h="301731">
                <a:tc>
                  <a:txBody>
                    <a:bodyPr/>
                    <a:lstStyle/>
                    <a:p>
                      <a:pPr algn="ctr"/>
                      <a:r>
                        <a:rPr lang="en-US" altLang="ja-JP" sz="1100" dirty="0">
                          <a:latin typeface="+mn-ea"/>
                          <a:ea typeface="+mn-ea"/>
                        </a:rPr>
                        <a:t>12.8</a:t>
                      </a:r>
                    </a:p>
                  </a:txBody>
                  <a:tcPr marL="30173" marR="30173" marT="15087" marB="15087" anchor="ctr"/>
                </a:tc>
                <a:tc>
                  <a:txBody>
                    <a:bodyPr/>
                    <a:lstStyle/>
                    <a:p>
                      <a:r>
                        <a:rPr lang="en-US" altLang="ja-JP" sz="1000" b="0" i="0" u="none" strike="noStrike" baseline="0" dirty="0" smtClean="0">
                          <a:solidFill>
                            <a:srgbClr val="000000"/>
                          </a:solidFill>
                          <a:latin typeface="+mn-ea"/>
                          <a:ea typeface="+mn-ea"/>
                        </a:rPr>
                        <a:t>2030</a:t>
                      </a:r>
                      <a:r>
                        <a:rPr lang="ja-JP" altLang="en-US" sz="1000" b="0" i="0" u="none" strike="noStrike" baseline="0" dirty="0" smtClean="0">
                          <a:solidFill>
                            <a:srgbClr val="000000"/>
                          </a:solidFill>
                          <a:latin typeface="+mn-ea"/>
                          <a:ea typeface="+mn-ea"/>
                        </a:rPr>
                        <a:t>年までに、人々があらゆる場所において、持続可能な開発及び自然と調和したライフスタイルに関する情報と意識を持つようにする。</a:t>
                      </a:r>
                      <a:endParaRPr lang="ja-JP" altLang="en-US" sz="1000" dirty="0">
                        <a:latin typeface="+mn-ea"/>
                        <a:ea typeface="+mn-ea"/>
                      </a:endParaRPr>
                    </a:p>
                  </a:txBody>
                  <a:tcPr marL="30173" marR="30173" marT="15087" marB="15087" anchor="ctr"/>
                </a:tc>
                <a:extLst>
                  <a:ext uri="{0D108BD9-81ED-4DB2-BD59-A6C34878D82A}">
                    <a16:rowId xmlns:a16="http://schemas.microsoft.com/office/drawing/2014/main" val="2941644372"/>
                  </a:ext>
                </a:extLst>
              </a:tr>
              <a:tr h="301731">
                <a:tc>
                  <a:txBody>
                    <a:bodyPr/>
                    <a:lstStyle/>
                    <a:p>
                      <a:pPr algn="ctr"/>
                      <a:r>
                        <a:rPr lang="en-US" sz="1100" dirty="0">
                          <a:latin typeface="+mn-ea"/>
                          <a:ea typeface="+mn-ea"/>
                        </a:rPr>
                        <a:t>12.a</a:t>
                      </a:r>
                    </a:p>
                  </a:txBody>
                  <a:tcPr marL="30173" marR="30173" marT="15087" marB="15087" anchor="ctr"/>
                </a:tc>
                <a:tc>
                  <a:txBody>
                    <a:bodyPr/>
                    <a:lstStyle/>
                    <a:p>
                      <a:r>
                        <a:rPr lang="ja-JP" altLang="en-US" sz="1000" b="0" i="0" u="none" strike="noStrike" baseline="0" dirty="0" smtClean="0">
                          <a:solidFill>
                            <a:srgbClr val="000000"/>
                          </a:solidFill>
                          <a:latin typeface="+mn-ea"/>
                          <a:ea typeface="+mn-ea"/>
                        </a:rPr>
                        <a:t>開発途上国に対し、より持続可能な消費・生産形態の促進のための科学的・技術的能力の強化を支援する。</a:t>
                      </a:r>
                      <a:endParaRPr lang="ja-JP" altLang="en-US" sz="1000" dirty="0">
                        <a:latin typeface="+mn-ea"/>
                        <a:ea typeface="+mn-ea"/>
                      </a:endParaRPr>
                    </a:p>
                  </a:txBody>
                  <a:tcPr marL="30173" marR="30173" marT="15087" marB="15087" anchor="ctr"/>
                </a:tc>
                <a:extLst>
                  <a:ext uri="{0D108BD9-81ED-4DB2-BD59-A6C34878D82A}">
                    <a16:rowId xmlns:a16="http://schemas.microsoft.com/office/drawing/2014/main" val="4211575682"/>
                  </a:ext>
                </a:extLst>
              </a:tr>
              <a:tr h="392250">
                <a:tc>
                  <a:txBody>
                    <a:bodyPr/>
                    <a:lstStyle/>
                    <a:p>
                      <a:pPr algn="ctr"/>
                      <a:r>
                        <a:rPr lang="en-US" sz="1100" dirty="0">
                          <a:latin typeface="+mn-ea"/>
                          <a:ea typeface="+mn-ea"/>
                        </a:rPr>
                        <a:t>12.b</a:t>
                      </a:r>
                    </a:p>
                  </a:txBody>
                  <a:tcPr marL="30173" marR="30173" marT="15087" marB="15087" anchor="ctr"/>
                </a:tc>
                <a:tc>
                  <a:txBody>
                    <a:bodyPr/>
                    <a:lstStyle/>
                    <a:p>
                      <a:r>
                        <a:rPr lang="ja-JP" altLang="en-US" sz="1000" b="0" i="0" u="none" strike="noStrike" baseline="0" dirty="0" smtClean="0">
                          <a:solidFill>
                            <a:srgbClr val="000000"/>
                          </a:solidFill>
                          <a:latin typeface="+mn-ea"/>
                          <a:ea typeface="+mn-ea"/>
                        </a:rPr>
                        <a:t>雇用創出、地方の文化振興・産品販促につながる持続可能な観光業に対して持続可能な開発がもたらす影響を測定する手法を開発・導入する。</a:t>
                      </a:r>
                      <a:endParaRPr lang="ja-JP" altLang="en-US" sz="1000" dirty="0">
                        <a:latin typeface="+mn-ea"/>
                        <a:ea typeface="+mn-ea"/>
                      </a:endParaRPr>
                    </a:p>
                  </a:txBody>
                  <a:tcPr marL="30173" marR="30173" marT="15087" marB="15087" anchor="ctr"/>
                </a:tc>
                <a:extLst>
                  <a:ext uri="{0D108BD9-81ED-4DB2-BD59-A6C34878D82A}">
                    <a16:rowId xmlns:a16="http://schemas.microsoft.com/office/drawing/2014/main" val="353799441"/>
                  </a:ext>
                </a:extLst>
              </a:tr>
              <a:tr h="935366">
                <a:tc>
                  <a:txBody>
                    <a:bodyPr/>
                    <a:lstStyle/>
                    <a:p>
                      <a:pPr algn="ctr"/>
                      <a:r>
                        <a:rPr lang="en-US" sz="1100" dirty="0">
                          <a:latin typeface="+mn-ea"/>
                          <a:ea typeface="+mn-ea"/>
                        </a:rPr>
                        <a:t>12.c</a:t>
                      </a:r>
                    </a:p>
                  </a:txBody>
                  <a:tcPr marL="30173" marR="30173" marT="15087" marB="15087" anchor="ctr"/>
                </a:tc>
                <a:tc>
                  <a:txBody>
                    <a:bodyPr/>
                    <a:lstStyle/>
                    <a:p>
                      <a:r>
                        <a:rPr lang="ja-JP" altLang="en-US" sz="1000" b="0" i="0" u="none" strike="noStrike" baseline="0" dirty="0" smtClean="0">
                          <a:solidFill>
                            <a:srgbClr val="000000"/>
                          </a:solidFill>
                          <a:latin typeface="+mn-ea"/>
                          <a:ea typeface="+mn-ea"/>
                        </a:rPr>
                        <a:t>開発途上国の特別なニーズや状況を十分考慮し、貧困層やコミュニティを保護する形で開発に関する悪影響を最小限に留めつつ、税制改正や、有害な補助金が存在する場合はその環境への影響を考慮してその段階的廃止などを通じ、各国の状況に応じて、市場のひずみを除去することで、浪費的な消費を奨励する、化石燃料に対する非効率な補助金を合理化する。</a:t>
                      </a:r>
                      <a:endParaRPr lang="ja-JP" altLang="en-US" sz="1000" dirty="0">
                        <a:latin typeface="+mn-ea"/>
                        <a:ea typeface="+mn-ea"/>
                      </a:endParaRPr>
                    </a:p>
                  </a:txBody>
                  <a:tcPr marL="30173" marR="30173" marT="15087" marB="15087" anchor="ctr"/>
                </a:tc>
                <a:extLst>
                  <a:ext uri="{0D108BD9-81ED-4DB2-BD59-A6C34878D82A}">
                    <a16:rowId xmlns:a16="http://schemas.microsoft.com/office/drawing/2014/main" val="2989272981"/>
                  </a:ext>
                </a:extLst>
              </a:tr>
            </a:tbl>
          </a:graphicData>
        </a:graphic>
      </p:graphicFrame>
      <p:sp>
        <p:nvSpPr>
          <p:cNvPr id="8" name="正方形/長方形 7"/>
          <p:cNvSpPr/>
          <p:nvPr/>
        </p:nvSpPr>
        <p:spPr>
          <a:xfrm>
            <a:off x="81984" y="620688"/>
            <a:ext cx="4736976" cy="1200329"/>
          </a:xfrm>
          <a:prstGeom prst="rect">
            <a:avLst/>
          </a:prstGeom>
        </p:spPr>
        <p:txBody>
          <a:bodyPr wrap="square">
            <a:spAutoFit/>
          </a:bodyPr>
          <a:lstStyle/>
          <a:p>
            <a:r>
              <a:rPr lang="ja-JP" altLang="en-US" sz="1200" b="1" dirty="0"/>
              <a:t>ゴール</a:t>
            </a:r>
            <a:r>
              <a:rPr lang="ja-JP" altLang="en-US" sz="1200" b="1" dirty="0" smtClean="0"/>
              <a:t> </a:t>
            </a:r>
            <a:r>
              <a:rPr lang="en-US" altLang="ja-JP" sz="1200" b="1" dirty="0" smtClean="0"/>
              <a:t>11</a:t>
            </a:r>
            <a:br>
              <a:rPr lang="en-US" altLang="ja-JP" sz="1200" b="1" dirty="0" smtClean="0"/>
            </a:br>
            <a:r>
              <a:rPr lang="ja-JP" altLang="en-US" sz="1200" b="1" dirty="0"/>
              <a:t>包摂的で安全かつ </a:t>
            </a:r>
            <a:r>
              <a:rPr lang="ja-JP" altLang="en-US" sz="1200" b="1" dirty="0" smtClean="0"/>
              <a:t>強靱 （レジリエント）で</a:t>
            </a:r>
            <a:r>
              <a:rPr lang="ja-JP" altLang="en-US" sz="1200" b="1" dirty="0"/>
              <a:t>持続可能な</a:t>
            </a:r>
            <a:r>
              <a:rPr lang="ja-JP" altLang="en-US" sz="1200" b="1" dirty="0" smtClean="0"/>
              <a:t>都市及び人間</a:t>
            </a:r>
            <a:r>
              <a:rPr lang="ja-JP" altLang="en-US" sz="1200" b="1" dirty="0"/>
              <a:t>居住を実現す る</a:t>
            </a:r>
            <a:r>
              <a:rPr lang="ja-JP" altLang="en-US" sz="1200" b="1" dirty="0" smtClean="0"/>
              <a:t/>
            </a:r>
            <a:br>
              <a:rPr lang="ja-JP" altLang="en-US" sz="1200" b="1" dirty="0" smtClean="0"/>
            </a:br>
            <a:r>
              <a:rPr lang="en-US" altLang="ja-JP" sz="1200" b="1" dirty="0" smtClean="0"/>
              <a:t>Goal 11</a:t>
            </a:r>
            <a:br>
              <a:rPr lang="en-US" altLang="ja-JP" sz="1200" b="1" dirty="0" smtClean="0"/>
            </a:br>
            <a:r>
              <a:rPr lang="en-US" altLang="ja-JP" sz="1200" b="1" dirty="0" smtClean="0"/>
              <a:t>Make cities and human settlements inclusive, safe, resilient and sustainable</a:t>
            </a:r>
            <a:endParaRPr lang="ja-JP" altLang="en-US" sz="1200" dirty="0"/>
          </a:p>
        </p:txBody>
      </p:sp>
      <p:graphicFrame>
        <p:nvGraphicFramePr>
          <p:cNvPr id="9" name="表 8"/>
          <p:cNvGraphicFramePr>
            <a:graphicFrameLocks noGrp="1"/>
          </p:cNvGraphicFramePr>
          <p:nvPr>
            <p:extLst>
              <p:ext uri="{D42A27DB-BD31-4B8C-83A1-F6EECF244321}">
                <p14:modId xmlns:p14="http://schemas.microsoft.com/office/powerpoint/2010/main" val="2733551616"/>
              </p:ext>
            </p:extLst>
          </p:nvPr>
        </p:nvGraphicFramePr>
        <p:xfrm>
          <a:off x="200472" y="1795620"/>
          <a:ext cx="4500000" cy="4945748"/>
        </p:xfrm>
        <a:graphic>
          <a:graphicData uri="http://schemas.openxmlformats.org/drawingml/2006/table">
            <a:tbl>
              <a:tblPr>
                <a:tableStyleId>{69C7853C-536D-4A76-A0AE-DD22124D55A5}</a:tableStyleId>
              </a:tblPr>
              <a:tblGrid>
                <a:gridCol w="540000">
                  <a:extLst>
                    <a:ext uri="{9D8B030D-6E8A-4147-A177-3AD203B41FA5}">
                      <a16:colId xmlns:a16="http://schemas.microsoft.com/office/drawing/2014/main" val="1173897209"/>
                    </a:ext>
                  </a:extLst>
                </a:gridCol>
                <a:gridCol w="3960000">
                  <a:extLst>
                    <a:ext uri="{9D8B030D-6E8A-4147-A177-3AD203B41FA5}">
                      <a16:colId xmlns:a16="http://schemas.microsoft.com/office/drawing/2014/main" val="2315538763"/>
                    </a:ext>
                  </a:extLst>
                </a:gridCol>
              </a:tblGrid>
              <a:tr h="126600">
                <a:tc>
                  <a:txBody>
                    <a:bodyPr/>
                    <a:lstStyle/>
                    <a:p>
                      <a:pPr algn="ctr"/>
                      <a:r>
                        <a:rPr lang="ja-JP" altLang="en-US" sz="1100" dirty="0">
                          <a:latin typeface="+mn-ea"/>
                          <a:ea typeface="+mn-ea"/>
                        </a:rPr>
                        <a:t> </a:t>
                      </a:r>
                    </a:p>
                  </a:txBody>
                  <a:tcPr marL="31650" marR="31650" marT="15825" marB="15825" anchor="ctr"/>
                </a:tc>
                <a:tc>
                  <a:txBody>
                    <a:bodyPr/>
                    <a:lstStyle/>
                    <a:p>
                      <a:pPr algn="ctr"/>
                      <a:r>
                        <a:rPr lang="ja-JP" altLang="en-US" sz="1100" dirty="0">
                          <a:latin typeface="+mn-ea"/>
                          <a:ea typeface="+mn-ea"/>
                        </a:rPr>
                        <a:t>ターゲット</a:t>
                      </a:r>
                    </a:p>
                  </a:txBody>
                  <a:tcPr marL="31650" marR="31650" marT="15825" marB="15825" anchor="ctr"/>
                </a:tc>
                <a:extLst>
                  <a:ext uri="{0D108BD9-81ED-4DB2-BD59-A6C34878D82A}">
                    <a16:rowId xmlns:a16="http://schemas.microsoft.com/office/drawing/2014/main" val="1411965381"/>
                  </a:ext>
                </a:extLst>
              </a:tr>
              <a:tr h="316501">
                <a:tc>
                  <a:txBody>
                    <a:bodyPr/>
                    <a:lstStyle/>
                    <a:p>
                      <a:pPr algn="ctr"/>
                      <a:r>
                        <a:rPr lang="en-US" altLang="ja-JP" sz="1100" dirty="0">
                          <a:latin typeface="+mn-ea"/>
                          <a:ea typeface="+mn-ea"/>
                        </a:rPr>
                        <a:t>11.1</a:t>
                      </a:r>
                    </a:p>
                  </a:txBody>
                  <a:tcPr marL="31650" marR="31650" marT="15825" marB="15825" anchor="ctr"/>
                </a:tc>
                <a:tc>
                  <a:txBody>
                    <a:bodyPr/>
                    <a:lstStyle/>
                    <a:p>
                      <a:r>
                        <a:rPr lang="en-US" altLang="ja-JP" sz="1000" b="0" i="0" u="none" strike="noStrike" baseline="0" dirty="0" smtClean="0">
                          <a:solidFill>
                            <a:srgbClr val="000000"/>
                          </a:solidFill>
                          <a:latin typeface="+mn-ea"/>
                          <a:ea typeface="+mn-ea"/>
                        </a:rPr>
                        <a:t>2030</a:t>
                      </a:r>
                      <a:r>
                        <a:rPr lang="ja-JP" altLang="en-US" sz="1000" b="0" i="0" u="none" strike="noStrike" baseline="0" dirty="0" smtClean="0">
                          <a:solidFill>
                            <a:srgbClr val="000000"/>
                          </a:solidFill>
                          <a:latin typeface="+mn-ea"/>
                          <a:ea typeface="+mn-ea"/>
                        </a:rPr>
                        <a:t>年までに、すべての人々の、適切、安全かつ安価な住宅及び基本的サービスへのアクセスを確保し、スラムを改善する。</a:t>
                      </a:r>
                      <a:endParaRPr lang="ja-JP" altLang="en-US" sz="1000" dirty="0">
                        <a:latin typeface="+mn-ea"/>
                        <a:ea typeface="+mn-ea"/>
                      </a:endParaRPr>
                    </a:p>
                  </a:txBody>
                  <a:tcPr marL="31650" marR="31650" marT="15825" marB="15825" anchor="ctr"/>
                </a:tc>
                <a:extLst>
                  <a:ext uri="{0D108BD9-81ED-4DB2-BD59-A6C34878D82A}">
                    <a16:rowId xmlns:a16="http://schemas.microsoft.com/office/drawing/2014/main" val="2958742302"/>
                  </a:ext>
                </a:extLst>
              </a:tr>
              <a:tr h="696302">
                <a:tc>
                  <a:txBody>
                    <a:bodyPr/>
                    <a:lstStyle/>
                    <a:p>
                      <a:pPr algn="ctr"/>
                      <a:r>
                        <a:rPr lang="en-US" altLang="ja-JP" sz="1100" dirty="0">
                          <a:latin typeface="+mn-ea"/>
                          <a:ea typeface="+mn-ea"/>
                        </a:rPr>
                        <a:t>11.2</a:t>
                      </a:r>
                    </a:p>
                  </a:txBody>
                  <a:tcPr marL="31650" marR="31650" marT="15825" marB="15825" anchor="ctr"/>
                </a:tc>
                <a:tc>
                  <a:txBody>
                    <a:bodyPr/>
                    <a:lstStyle/>
                    <a:p>
                      <a:r>
                        <a:rPr lang="en-US" altLang="ja-JP" sz="1000" b="0" i="0" u="none" strike="noStrike" baseline="0" dirty="0" smtClean="0">
                          <a:solidFill>
                            <a:srgbClr val="000000"/>
                          </a:solidFill>
                          <a:latin typeface="+mn-ea"/>
                          <a:ea typeface="+mn-ea"/>
                        </a:rPr>
                        <a:t>2030</a:t>
                      </a:r>
                      <a:r>
                        <a:rPr lang="ja-JP" altLang="en-US" sz="1000" b="0" i="0" u="none" strike="noStrike" baseline="0" dirty="0" smtClean="0">
                          <a:solidFill>
                            <a:srgbClr val="000000"/>
                          </a:solidFill>
                          <a:latin typeface="+mn-ea"/>
                          <a:ea typeface="+mn-ea"/>
                        </a:rPr>
                        <a:t>年までに、脆弱な立場にある人々、女性、子ども、障害者及び高齢者のニーズに特に配慮し、公共交通機関の拡大などを通じた交通の安全性改善により、すべての人々に、安全かつ安価で容易に利用できる、持続可能な輸送システムへのアクセスを提供する。</a:t>
                      </a:r>
                      <a:endParaRPr lang="ja-JP" altLang="en-US" sz="1000" dirty="0">
                        <a:latin typeface="+mn-ea"/>
                        <a:ea typeface="+mn-ea"/>
                      </a:endParaRPr>
                    </a:p>
                  </a:txBody>
                  <a:tcPr marL="31650" marR="31650" marT="15825" marB="15825" anchor="ctr"/>
                </a:tc>
                <a:extLst>
                  <a:ext uri="{0D108BD9-81ED-4DB2-BD59-A6C34878D82A}">
                    <a16:rowId xmlns:a16="http://schemas.microsoft.com/office/drawing/2014/main" val="2233256950"/>
                  </a:ext>
                </a:extLst>
              </a:tr>
              <a:tr h="411451">
                <a:tc>
                  <a:txBody>
                    <a:bodyPr/>
                    <a:lstStyle/>
                    <a:p>
                      <a:pPr algn="ctr"/>
                      <a:r>
                        <a:rPr lang="en-US" altLang="ja-JP" sz="1100" dirty="0">
                          <a:latin typeface="+mn-ea"/>
                          <a:ea typeface="+mn-ea"/>
                        </a:rPr>
                        <a:t>11.3</a:t>
                      </a:r>
                    </a:p>
                  </a:txBody>
                  <a:tcPr marL="31650" marR="31650" marT="15825" marB="15825" anchor="ctr"/>
                </a:tc>
                <a:tc>
                  <a:txBody>
                    <a:bodyPr/>
                    <a:lstStyle/>
                    <a:p>
                      <a:r>
                        <a:rPr lang="en-US" altLang="ja-JP" sz="1000" b="0" i="0" u="none" strike="noStrike" baseline="0" dirty="0" smtClean="0">
                          <a:solidFill>
                            <a:srgbClr val="000000"/>
                          </a:solidFill>
                          <a:latin typeface="+mn-ea"/>
                          <a:ea typeface="+mn-ea"/>
                        </a:rPr>
                        <a:t>2030</a:t>
                      </a:r>
                      <a:r>
                        <a:rPr lang="ja-JP" altLang="en-US" sz="1000" b="0" i="0" u="none" strike="noStrike" baseline="0" dirty="0" smtClean="0">
                          <a:solidFill>
                            <a:srgbClr val="000000"/>
                          </a:solidFill>
                          <a:latin typeface="+mn-ea"/>
                          <a:ea typeface="+mn-ea"/>
                        </a:rPr>
                        <a:t>年までに、包摂的かつ持続可能な都市化を促進し、すべての国々の参加型、包摂的かつ持続可能な人間居住計画・管理の能力を強化する。</a:t>
                      </a:r>
                      <a:endParaRPr lang="ja-JP" altLang="en-US" sz="1000" dirty="0">
                        <a:latin typeface="+mn-ea"/>
                        <a:ea typeface="+mn-ea"/>
                      </a:endParaRPr>
                    </a:p>
                  </a:txBody>
                  <a:tcPr marL="31650" marR="31650" marT="15825" marB="15825" anchor="ctr"/>
                </a:tc>
                <a:extLst>
                  <a:ext uri="{0D108BD9-81ED-4DB2-BD59-A6C34878D82A}">
                    <a16:rowId xmlns:a16="http://schemas.microsoft.com/office/drawing/2014/main" val="2142975600"/>
                  </a:ext>
                </a:extLst>
              </a:tr>
              <a:tr h="221551">
                <a:tc>
                  <a:txBody>
                    <a:bodyPr/>
                    <a:lstStyle/>
                    <a:p>
                      <a:pPr algn="ctr"/>
                      <a:r>
                        <a:rPr lang="en-US" altLang="ja-JP" sz="1100" dirty="0">
                          <a:latin typeface="+mn-ea"/>
                          <a:ea typeface="+mn-ea"/>
                        </a:rPr>
                        <a:t>11.4</a:t>
                      </a:r>
                    </a:p>
                  </a:txBody>
                  <a:tcPr marL="31650" marR="31650" marT="15825" marB="15825" anchor="ctr"/>
                </a:tc>
                <a:tc>
                  <a:txBody>
                    <a:bodyPr/>
                    <a:lstStyle/>
                    <a:p>
                      <a:r>
                        <a:rPr lang="ja-JP" altLang="en-US" sz="1000" b="0" i="0" u="none" strike="noStrike" baseline="0" dirty="0" smtClean="0">
                          <a:solidFill>
                            <a:srgbClr val="000000"/>
                          </a:solidFill>
                          <a:latin typeface="+mn-ea"/>
                          <a:ea typeface="+mn-ea"/>
                        </a:rPr>
                        <a:t>世界の文化遺産及び自然遺産の保護・保全の努力を強化する。</a:t>
                      </a:r>
                      <a:endParaRPr lang="ja-JP" altLang="en-US" sz="1000" dirty="0">
                        <a:latin typeface="+mn-ea"/>
                        <a:ea typeface="+mn-ea"/>
                      </a:endParaRPr>
                    </a:p>
                  </a:txBody>
                  <a:tcPr marL="31650" marR="31650" marT="15825" marB="15825" anchor="ctr"/>
                </a:tc>
                <a:extLst>
                  <a:ext uri="{0D108BD9-81ED-4DB2-BD59-A6C34878D82A}">
                    <a16:rowId xmlns:a16="http://schemas.microsoft.com/office/drawing/2014/main" val="3765084258"/>
                  </a:ext>
                </a:extLst>
              </a:tr>
              <a:tr h="506401">
                <a:tc>
                  <a:txBody>
                    <a:bodyPr/>
                    <a:lstStyle/>
                    <a:p>
                      <a:pPr algn="ctr"/>
                      <a:r>
                        <a:rPr lang="en-US" altLang="ja-JP" sz="1100" dirty="0">
                          <a:latin typeface="+mn-ea"/>
                          <a:ea typeface="+mn-ea"/>
                        </a:rPr>
                        <a:t>11.5</a:t>
                      </a:r>
                    </a:p>
                  </a:txBody>
                  <a:tcPr marL="31650" marR="31650" marT="15825" marB="15825" anchor="ctr"/>
                </a:tc>
                <a:tc>
                  <a:txBody>
                    <a:bodyPr/>
                    <a:lstStyle/>
                    <a:p>
                      <a:r>
                        <a:rPr lang="en-US" altLang="ja-JP" sz="1000" b="0" i="0" u="none" strike="noStrike" baseline="0" dirty="0" smtClean="0">
                          <a:solidFill>
                            <a:srgbClr val="000000"/>
                          </a:solidFill>
                          <a:latin typeface="+mn-ea"/>
                          <a:ea typeface="+mn-ea"/>
                        </a:rPr>
                        <a:t>2030</a:t>
                      </a:r>
                      <a:r>
                        <a:rPr lang="ja-JP" altLang="en-US" sz="1000" b="0" i="0" u="none" strike="noStrike" baseline="0" dirty="0" smtClean="0">
                          <a:solidFill>
                            <a:srgbClr val="000000"/>
                          </a:solidFill>
                          <a:latin typeface="+mn-ea"/>
                          <a:ea typeface="+mn-ea"/>
                        </a:rPr>
                        <a:t>年までに、貧困層及び脆弱な立場にある人々の保護に焦点をあてながら、水関連災害などの災害による死者や被災者数を大幅に削減し、世界の国内総生産比で直接的経済損失を大幅に減らす。</a:t>
                      </a:r>
                      <a:endParaRPr lang="ja-JP" altLang="en-US" sz="1000" dirty="0">
                        <a:latin typeface="+mn-ea"/>
                        <a:ea typeface="+mn-ea"/>
                      </a:endParaRPr>
                    </a:p>
                  </a:txBody>
                  <a:tcPr marL="31650" marR="31650" marT="15825" marB="15825" anchor="ctr"/>
                </a:tc>
                <a:extLst>
                  <a:ext uri="{0D108BD9-81ED-4DB2-BD59-A6C34878D82A}">
                    <a16:rowId xmlns:a16="http://schemas.microsoft.com/office/drawing/2014/main" val="3663298110"/>
                  </a:ext>
                </a:extLst>
              </a:tr>
              <a:tr h="316501">
                <a:tc>
                  <a:txBody>
                    <a:bodyPr/>
                    <a:lstStyle/>
                    <a:p>
                      <a:pPr algn="ctr"/>
                      <a:r>
                        <a:rPr lang="en-US" altLang="ja-JP" sz="1100" dirty="0">
                          <a:latin typeface="+mn-ea"/>
                          <a:ea typeface="+mn-ea"/>
                        </a:rPr>
                        <a:t>11.6</a:t>
                      </a:r>
                    </a:p>
                  </a:txBody>
                  <a:tcPr marL="31650" marR="31650" marT="15825" marB="15825" anchor="ctr"/>
                </a:tc>
                <a:tc>
                  <a:txBody>
                    <a:bodyPr/>
                    <a:lstStyle/>
                    <a:p>
                      <a:r>
                        <a:rPr lang="en-US" altLang="ja-JP" sz="1000" b="0" i="0" u="none" strike="noStrike" baseline="0" dirty="0" smtClean="0">
                          <a:solidFill>
                            <a:srgbClr val="FF0000"/>
                          </a:solidFill>
                          <a:latin typeface="+mn-ea"/>
                          <a:ea typeface="+mn-ea"/>
                        </a:rPr>
                        <a:t>2030</a:t>
                      </a:r>
                      <a:r>
                        <a:rPr lang="ja-JP" altLang="en-US" sz="1000" b="0" i="0" u="none" strike="noStrike" baseline="0" dirty="0" smtClean="0">
                          <a:solidFill>
                            <a:srgbClr val="FF0000"/>
                          </a:solidFill>
                          <a:latin typeface="+mn-ea"/>
                          <a:ea typeface="+mn-ea"/>
                        </a:rPr>
                        <a:t>年までに、大気の質及び一般並びにその他の廃棄物の管理に特別な注意を払うことによるものを含め、都市の一人当たりの環境上の悪影響を軽減する。</a:t>
                      </a:r>
                      <a:endParaRPr lang="ja-JP" altLang="en-US" sz="1000" dirty="0">
                        <a:solidFill>
                          <a:srgbClr val="FF0000"/>
                        </a:solidFill>
                        <a:latin typeface="+mn-ea"/>
                        <a:ea typeface="+mn-ea"/>
                      </a:endParaRPr>
                    </a:p>
                  </a:txBody>
                  <a:tcPr marL="31650" marR="31650" marT="15825" marB="15825" anchor="ctr"/>
                </a:tc>
                <a:extLst>
                  <a:ext uri="{0D108BD9-81ED-4DB2-BD59-A6C34878D82A}">
                    <a16:rowId xmlns:a16="http://schemas.microsoft.com/office/drawing/2014/main" val="1617111833"/>
                  </a:ext>
                </a:extLst>
              </a:tr>
              <a:tr h="411451">
                <a:tc>
                  <a:txBody>
                    <a:bodyPr/>
                    <a:lstStyle/>
                    <a:p>
                      <a:pPr algn="ctr"/>
                      <a:r>
                        <a:rPr lang="en-US" altLang="ja-JP" sz="1100" dirty="0">
                          <a:latin typeface="+mn-ea"/>
                          <a:ea typeface="+mn-ea"/>
                        </a:rPr>
                        <a:t>11.7</a:t>
                      </a:r>
                    </a:p>
                  </a:txBody>
                  <a:tcPr marL="31650" marR="31650" marT="15825" marB="15825" anchor="ctr"/>
                </a:tc>
                <a:tc>
                  <a:txBody>
                    <a:bodyPr/>
                    <a:lstStyle/>
                    <a:p>
                      <a:r>
                        <a:rPr lang="en-US" altLang="ja-JP" sz="1000" b="0" i="0" u="none" strike="noStrike" baseline="0" dirty="0" smtClean="0">
                          <a:solidFill>
                            <a:srgbClr val="000000"/>
                          </a:solidFill>
                          <a:latin typeface="+mn-ea"/>
                          <a:ea typeface="+mn-ea"/>
                        </a:rPr>
                        <a:t>2030</a:t>
                      </a:r>
                      <a:r>
                        <a:rPr lang="ja-JP" altLang="en-US" sz="1000" b="0" i="0" u="none" strike="noStrike" baseline="0" dirty="0" smtClean="0">
                          <a:solidFill>
                            <a:srgbClr val="000000"/>
                          </a:solidFill>
                          <a:latin typeface="+mn-ea"/>
                          <a:ea typeface="+mn-ea"/>
                        </a:rPr>
                        <a:t>年までに、女性、子ども、高齢者及び障害者を含め、人々に安全で包摂的かつ利用が容易な緑地や公共スペースへの普遍的アクセスを提供する。</a:t>
                      </a:r>
                      <a:endParaRPr lang="ja-JP" altLang="en-US" sz="1000" dirty="0">
                        <a:latin typeface="+mn-ea"/>
                        <a:ea typeface="+mn-ea"/>
                      </a:endParaRPr>
                    </a:p>
                  </a:txBody>
                  <a:tcPr marL="31650" marR="31650" marT="15825" marB="15825" anchor="ctr"/>
                </a:tc>
                <a:extLst>
                  <a:ext uri="{0D108BD9-81ED-4DB2-BD59-A6C34878D82A}">
                    <a16:rowId xmlns:a16="http://schemas.microsoft.com/office/drawing/2014/main" val="3996177413"/>
                  </a:ext>
                </a:extLst>
              </a:tr>
              <a:tr h="411451">
                <a:tc>
                  <a:txBody>
                    <a:bodyPr/>
                    <a:lstStyle/>
                    <a:p>
                      <a:pPr algn="ctr"/>
                      <a:r>
                        <a:rPr lang="en-US" sz="1100" dirty="0">
                          <a:latin typeface="+mn-ea"/>
                          <a:ea typeface="+mn-ea"/>
                        </a:rPr>
                        <a:t>11.a</a:t>
                      </a:r>
                    </a:p>
                  </a:txBody>
                  <a:tcPr marL="31650" marR="31650" marT="15825" marB="15825" anchor="ctr"/>
                </a:tc>
                <a:tc>
                  <a:txBody>
                    <a:bodyPr/>
                    <a:lstStyle/>
                    <a:p>
                      <a:r>
                        <a:rPr lang="ja-JP" altLang="en-US" sz="1000" b="0" i="0" u="none" strike="noStrike" baseline="0" dirty="0" smtClean="0">
                          <a:solidFill>
                            <a:srgbClr val="000000"/>
                          </a:solidFill>
                          <a:latin typeface="+mn-ea"/>
                          <a:ea typeface="+mn-ea"/>
                        </a:rPr>
                        <a:t>各国・地域規模の開発計画の強化を通じて、経済、社会、環境面における都市部、都市周辺部及び農村部間の良好なつながりを支援する。</a:t>
                      </a:r>
                      <a:endParaRPr lang="ja-JP" altLang="en-US" sz="1000" dirty="0">
                        <a:latin typeface="+mn-ea"/>
                        <a:ea typeface="+mn-ea"/>
                      </a:endParaRPr>
                    </a:p>
                  </a:txBody>
                  <a:tcPr marL="31650" marR="31650" marT="15825" marB="15825" anchor="ctr"/>
                </a:tc>
                <a:extLst>
                  <a:ext uri="{0D108BD9-81ED-4DB2-BD59-A6C34878D82A}">
                    <a16:rowId xmlns:a16="http://schemas.microsoft.com/office/drawing/2014/main" val="3808434611"/>
                  </a:ext>
                </a:extLst>
              </a:tr>
              <a:tr h="696302">
                <a:tc>
                  <a:txBody>
                    <a:bodyPr/>
                    <a:lstStyle/>
                    <a:p>
                      <a:pPr algn="ctr"/>
                      <a:r>
                        <a:rPr lang="en-US" sz="1100" dirty="0">
                          <a:latin typeface="+mn-ea"/>
                          <a:ea typeface="+mn-ea"/>
                        </a:rPr>
                        <a:t>11.b</a:t>
                      </a:r>
                    </a:p>
                  </a:txBody>
                  <a:tcPr marL="31650" marR="31650" marT="15825" marB="15825" anchor="ctr"/>
                </a:tc>
                <a:tc>
                  <a:txBody>
                    <a:bodyPr/>
                    <a:lstStyle/>
                    <a:p>
                      <a:r>
                        <a:rPr lang="en-US" altLang="ja-JP" sz="1000" b="0" i="0" u="none" strike="noStrike" baseline="0" dirty="0" smtClean="0">
                          <a:solidFill>
                            <a:srgbClr val="000000"/>
                          </a:solidFill>
                          <a:latin typeface="+mn-ea"/>
                          <a:ea typeface="+mn-ea"/>
                        </a:rPr>
                        <a:t>2020</a:t>
                      </a:r>
                      <a:r>
                        <a:rPr lang="ja-JP" altLang="en-US" sz="1000" b="0" i="0" u="none" strike="noStrike" baseline="0" dirty="0" smtClean="0">
                          <a:solidFill>
                            <a:srgbClr val="000000"/>
                          </a:solidFill>
                          <a:latin typeface="+mn-ea"/>
                          <a:ea typeface="+mn-ea"/>
                        </a:rPr>
                        <a:t>年までに、包含、資源効率、気候変動の緩和と適応、災害に対する強靱さ（レジリエンス）を目指す総合的政策及び計画を導入・実施した都市及び人間居住地の件数を大幅に増加させ、仙台防災枠組</a:t>
                      </a:r>
                      <a:r>
                        <a:rPr lang="en-US" altLang="ja-JP" sz="1000" b="0" i="0" u="none" strike="noStrike" baseline="0" dirty="0" smtClean="0">
                          <a:solidFill>
                            <a:srgbClr val="000000"/>
                          </a:solidFill>
                          <a:latin typeface="+mn-ea"/>
                          <a:ea typeface="+mn-ea"/>
                        </a:rPr>
                        <a:t>2015-2030</a:t>
                      </a:r>
                      <a:r>
                        <a:rPr lang="ja-JP" altLang="en-US" sz="1000" b="0" i="0" u="none" strike="noStrike" baseline="0" dirty="0" smtClean="0">
                          <a:solidFill>
                            <a:srgbClr val="000000"/>
                          </a:solidFill>
                          <a:latin typeface="+mn-ea"/>
                          <a:ea typeface="+mn-ea"/>
                        </a:rPr>
                        <a:t>に沿って、あらゆるレベルでの総合的な災害リスク管理の策定と実施を行う。</a:t>
                      </a:r>
                      <a:endParaRPr lang="ja-JP" altLang="en-US" sz="1000" dirty="0">
                        <a:latin typeface="+mn-ea"/>
                        <a:ea typeface="+mn-ea"/>
                      </a:endParaRPr>
                    </a:p>
                  </a:txBody>
                  <a:tcPr marL="31650" marR="31650" marT="15825" marB="15825" anchor="ctr"/>
                </a:tc>
                <a:extLst>
                  <a:ext uri="{0D108BD9-81ED-4DB2-BD59-A6C34878D82A}">
                    <a16:rowId xmlns:a16="http://schemas.microsoft.com/office/drawing/2014/main" val="3291983375"/>
                  </a:ext>
                </a:extLst>
              </a:tr>
              <a:tr h="411451">
                <a:tc>
                  <a:txBody>
                    <a:bodyPr/>
                    <a:lstStyle/>
                    <a:p>
                      <a:pPr algn="ctr"/>
                      <a:r>
                        <a:rPr lang="en-US" sz="1100" dirty="0">
                          <a:latin typeface="+mn-ea"/>
                          <a:ea typeface="+mn-ea"/>
                        </a:rPr>
                        <a:t>11.c</a:t>
                      </a:r>
                    </a:p>
                  </a:txBody>
                  <a:tcPr marL="31650" marR="31650" marT="15825" marB="15825" anchor="ctr"/>
                </a:tc>
                <a:tc>
                  <a:txBody>
                    <a:bodyPr/>
                    <a:lstStyle/>
                    <a:p>
                      <a:r>
                        <a:rPr lang="ja-JP" altLang="en-US" sz="1000" b="0" i="0" u="none" strike="noStrike" baseline="0" dirty="0" smtClean="0">
                          <a:solidFill>
                            <a:srgbClr val="000000"/>
                          </a:solidFill>
                          <a:latin typeface="+mn-ea"/>
                          <a:ea typeface="+mn-ea"/>
                        </a:rPr>
                        <a:t>財政的及び技術的な支援などを通じて、後発開発途上国における現地の資材を用いた、持続可能かつ強靱（レジリエント）な建造物の整備を支援する。</a:t>
                      </a:r>
                      <a:endParaRPr lang="ja-JP" altLang="en-US" sz="1000" dirty="0">
                        <a:latin typeface="+mn-ea"/>
                        <a:ea typeface="+mn-ea"/>
                      </a:endParaRPr>
                    </a:p>
                  </a:txBody>
                  <a:tcPr marL="31650" marR="31650" marT="15825" marB="15825" anchor="ctr"/>
                </a:tc>
                <a:extLst>
                  <a:ext uri="{0D108BD9-81ED-4DB2-BD59-A6C34878D82A}">
                    <a16:rowId xmlns:a16="http://schemas.microsoft.com/office/drawing/2014/main" val="4047695677"/>
                  </a:ext>
                </a:extLst>
              </a:tr>
            </a:tbl>
          </a:graphicData>
        </a:graphic>
      </p:graphicFrame>
      <p:sp>
        <p:nvSpPr>
          <p:cNvPr id="10" name="正方形/長方形 9"/>
          <p:cNvSpPr/>
          <p:nvPr/>
        </p:nvSpPr>
        <p:spPr>
          <a:xfrm>
            <a:off x="5097016" y="661993"/>
            <a:ext cx="4500000" cy="830997"/>
          </a:xfrm>
          <a:prstGeom prst="rect">
            <a:avLst/>
          </a:prstGeom>
        </p:spPr>
        <p:txBody>
          <a:bodyPr wrap="square">
            <a:spAutoFit/>
          </a:bodyPr>
          <a:lstStyle/>
          <a:p>
            <a:r>
              <a:rPr lang="ja-JP" altLang="en-US" sz="1200" b="1" dirty="0" smtClean="0"/>
              <a:t>ゴール</a:t>
            </a:r>
            <a:r>
              <a:rPr lang="en-US" altLang="ja-JP" sz="1200" b="1" dirty="0" smtClean="0"/>
              <a:t>12</a:t>
            </a:r>
            <a:r>
              <a:rPr lang="en-US" altLang="ja-JP" sz="1200" b="1" dirty="0"/>
              <a:t/>
            </a:r>
            <a:br>
              <a:rPr lang="en-US" altLang="ja-JP" sz="1200" b="1" dirty="0"/>
            </a:br>
            <a:r>
              <a:rPr lang="ja-JP" altLang="en-US" sz="1200" b="1" dirty="0" smtClean="0"/>
              <a:t>持続</a:t>
            </a:r>
            <a:r>
              <a:rPr lang="ja-JP" altLang="en-US" sz="1200" b="1" dirty="0"/>
              <a:t>可能な生産消費形態を確保する</a:t>
            </a:r>
            <a:br>
              <a:rPr lang="ja-JP" altLang="en-US" sz="1200" b="1" dirty="0"/>
            </a:br>
            <a:r>
              <a:rPr lang="en-US" altLang="ja-JP" sz="1200" b="1" dirty="0"/>
              <a:t>Goal 12</a:t>
            </a:r>
            <a:br>
              <a:rPr lang="en-US" altLang="ja-JP" sz="1200" b="1" dirty="0"/>
            </a:br>
            <a:r>
              <a:rPr lang="en-US" altLang="ja-JP" sz="1200" b="1" dirty="0"/>
              <a:t>Ensure sustainable consumption and production patterns</a:t>
            </a:r>
            <a:endParaRPr lang="ja-JP" altLang="en-US" sz="1200" dirty="0"/>
          </a:p>
        </p:txBody>
      </p:sp>
      <p:sp>
        <p:nvSpPr>
          <p:cNvPr id="11" name="正方形/長方形 10"/>
          <p:cNvSpPr/>
          <p:nvPr/>
        </p:nvSpPr>
        <p:spPr>
          <a:xfrm>
            <a:off x="6609184" y="6608385"/>
            <a:ext cx="3348872" cy="276999"/>
          </a:xfrm>
          <a:prstGeom prst="rect">
            <a:avLst/>
          </a:prstGeom>
        </p:spPr>
        <p:txBody>
          <a:bodyPr wrap="square">
            <a:spAutoFit/>
          </a:bodyPr>
          <a:lstStyle/>
          <a:p>
            <a:r>
              <a:rPr lang="ja-JP" altLang="en-US" sz="1200" dirty="0" smtClean="0">
                <a:solidFill>
                  <a:schemeClr val="tx1">
                    <a:lumMod val="75000"/>
                    <a:lumOff val="25000"/>
                  </a:schemeClr>
                </a:solidFill>
              </a:rPr>
              <a:t>出展：持続可能な開発のための</a:t>
            </a:r>
            <a:r>
              <a:rPr lang="en-US" altLang="ja-JP" sz="1200" dirty="0" smtClean="0">
                <a:solidFill>
                  <a:schemeClr val="tx1">
                    <a:lumMod val="75000"/>
                    <a:lumOff val="25000"/>
                  </a:schemeClr>
                </a:solidFill>
              </a:rPr>
              <a:t>2030</a:t>
            </a:r>
            <a:r>
              <a:rPr lang="ja-JP" altLang="en-US" sz="1200" dirty="0" smtClean="0">
                <a:solidFill>
                  <a:schemeClr val="tx1">
                    <a:lumMod val="75000"/>
                    <a:lumOff val="25000"/>
                  </a:schemeClr>
                </a:solidFill>
              </a:rPr>
              <a:t>アジェンダ</a:t>
            </a:r>
            <a:endParaRPr lang="ja-JP" altLang="en-US" sz="1200" dirty="0">
              <a:solidFill>
                <a:schemeClr val="tx1">
                  <a:lumMod val="75000"/>
                  <a:lumOff val="25000"/>
                </a:schemeClr>
              </a:solidFill>
            </a:endParaRPr>
          </a:p>
        </p:txBody>
      </p:sp>
      <p:sp>
        <p:nvSpPr>
          <p:cNvPr id="12" name="正方形/長方形 11"/>
          <p:cNvSpPr/>
          <p:nvPr/>
        </p:nvSpPr>
        <p:spPr>
          <a:xfrm>
            <a:off x="-22126" y="-10593"/>
            <a:ext cx="9906000" cy="589545"/>
          </a:xfrm>
          <a:prstGeom prst="rect">
            <a:avLst/>
          </a:prstGeom>
        </p:spPr>
        <p:style>
          <a:lnRef idx="1">
            <a:schemeClr val="accent6"/>
          </a:lnRef>
          <a:fillRef idx="3">
            <a:schemeClr val="accent6"/>
          </a:fillRef>
          <a:effectRef idx="2">
            <a:schemeClr val="accent6"/>
          </a:effectRef>
          <a:fontRef idx="minor">
            <a:schemeClr val="lt1"/>
          </a:fontRef>
        </p:style>
        <p:txBody>
          <a:bodyPr rtlCol="0" anchor="ctr" anchorCtr="0"/>
          <a:lstStyle/>
          <a:p>
            <a:r>
              <a:rPr lang="ja-JP" altLang="en-US" sz="2000" b="1" dirty="0" smtClean="0">
                <a:latin typeface="Meiryo UI" panose="020B0604030504040204" pitchFamily="50" charset="-128"/>
                <a:ea typeface="Meiryo UI" panose="020B0604030504040204" pitchFamily="50" charset="-128"/>
              </a:rPr>
              <a:t>（</a:t>
            </a:r>
            <a:r>
              <a:rPr lang="ja-JP" altLang="en-US" sz="2000" b="1" dirty="0">
                <a:latin typeface="Meiryo UI" panose="020B0604030504040204" pitchFamily="50" charset="-128"/>
                <a:ea typeface="Meiryo UI" panose="020B0604030504040204" pitchFamily="50" charset="-128"/>
              </a:rPr>
              <a:t>参考）大阪府の「ゴール</a:t>
            </a:r>
            <a:r>
              <a:rPr lang="en-US" altLang="ja-JP" sz="2000" b="1" dirty="0">
                <a:latin typeface="Meiryo UI" panose="020B0604030504040204" pitchFamily="50" charset="-128"/>
                <a:ea typeface="Meiryo UI" panose="020B0604030504040204" pitchFamily="50" charset="-128"/>
              </a:rPr>
              <a:t>11</a:t>
            </a:r>
            <a:r>
              <a:rPr lang="ja-JP" altLang="en-US" sz="2000" b="1" dirty="0">
                <a:latin typeface="Meiryo UI" panose="020B0604030504040204" pitchFamily="50" charset="-128"/>
                <a:ea typeface="Meiryo UI" panose="020B0604030504040204" pitchFamily="50" charset="-128"/>
              </a:rPr>
              <a:t>」と「ゴール</a:t>
            </a:r>
            <a:r>
              <a:rPr lang="en-US" altLang="ja-JP" sz="2000" b="1" dirty="0">
                <a:latin typeface="Meiryo UI" panose="020B0604030504040204" pitchFamily="50" charset="-128"/>
                <a:ea typeface="Meiryo UI" panose="020B0604030504040204" pitchFamily="50" charset="-128"/>
              </a:rPr>
              <a:t>12</a:t>
            </a:r>
            <a:r>
              <a:rPr lang="ja-JP" altLang="en-US" sz="2000" b="1" dirty="0">
                <a:latin typeface="Meiryo UI" panose="020B0604030504040204" pitchFamily="50" charset="-128"/>
                <a:ea typeface="Meiryo UI" panose="020B0604030504040204" pitchFamily="50" charset="-128"/>
              </a:rPr>
              <a:t>」の</a:t>
            </a:r>
            <a:r>
              <a:rPr lang="ja-JP" altLang="en-US" sz="2000" b="1" dirty="0" smtClean="0">
                <a:latin typeface="Meiryo UI" panose="020B0604030504040204" pitchFamily="50" charset="-128"/>
                <a:ea typeface="Meiryo UI" panose="020B0604030504040204" pitchFamily="50" charset="-128"/>
              </a:rPr>
              <a:t>ターゲット</a:t>
            </a:r>
            <a:endParaRPr lang="ja-JP" altLang="en-US" sz="20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3735749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正方形/長方形 31"/>
          <p:cNvSpPr/>
          <p:nvPr/>
        </p:nvSpPr>
        <p:spPr>
          <a:xfrm>
            <a:off x="356698" y="1541639"/>
            <a:ext cx="9154990" cy="1456446"/>
          </a:xfrm>
          <a:prstGeom prst="rect">
            <a:avLst/>
          </a:prstGeom>
        </p:spPr>
        <p:txBody>
          <a:bodyPr wrap="square">
            <a:spAutoFit/>
          </a:bodyPr>
          <a:lstStyle/>
          <a:p>
            <a:pPr>
              <a:lnSpc>
                <a:spcPts val="2681"/>
              </a:lnSpc>
            </a:pPr>
            <a:r>
              <a:rPr lang="ja-JP" altLang="en-US" dirty="0">
                <a:latin typeface="Meiryo UI" panose="020B0604030504040204" pitchFamily="50" charset="-128"/>
                <a:ea typeface="Meiryo UI" panose="020B0604030504040204" pitchFamily="50" charset="-128"/>
              </a:rPr>
              <a:t>わたしたちは、「誰一人取り残さない、持続可能な社会の実現」をめざす“持続可能な開発のための</a:t>
            </a:r>
            <a:r>
              <a:rPr lang="en-US" altLang="ja-JP" dirty="0">
                <a:latin typeface="Meiryo UI" panose="020B0604030504040204" pitchFamily="50" charset="-128"/>
                <a:ea typeface="Meiryo UI" panose="020B0604030504040204" pitchFamily="50" charset="-128"/>
              </a:rPr>
              <a:t>2030</a:t>
            </a:r>
            <a:r>
              <a:rPr lang="ja-JP" altLang="en-US" dirty="0">
                <a:latin typeface="Meiryo UI" panose="020B0604030504040204" pitchFamily="50" charset="-128"/>
                <a:ea typeface="Meiryo UI" panose="020B0604030504040204" pitchFamily="50" charset="-128"/>
              </a:rPr>
              <a:t>アジェンダ”（</a:t>
            </a:r>
            <a:r>
              <a:rPr lang="en-US" altLang="ja-JP" dirty="0">
                <a:latin typeface="Meiryo UI" panose="020B0604030504040204" pitchFamily="50" charset="-128"/>
                <a:ea typeface="Meiryo UI" panose="020B0604030504040204" pitchFamily="50" charset="-128"/>
              </a:rPr>
              <a:t>SDGs</a:t>
            </a:r>
            <a:r>
              <a:rPr lang="ja-JP" altLang="en-US" dirty="0">
                <a:latin typeface="Meiryo UI" panose="020B0604030504040204" pitchFamily="50" charset="-128"/>
                <a:ea typeface="Meiryo UI" panose="020B0604030504040204" pitchFamily="50" charset="-128"/>
              </a:rPr>
              <a:t>）の理念に賛同し、</a:t>
            </a:r>
            <a:r>
              <a:rPr lang="en-US" altLang="ja-JP" dirty="0">
                <a:latin typeface="Meiryo UI" panose="020B0604030504040204" pitchFamily="50" charset="-128"/>
                <a:ea typeface="Meiryo UI" panose="020B0604030504040204" pitchFamily="50" charset="-128"/>
              </a:rPr>
              <a:t>2025</a:t>
            </a:r>
            <a:r>
              <a:rPr lang="ja-JP" altLang="en-US" dirty="0">
                <a:latin typeface="Meiryo UI" panose="020B0604030504040204" pitchFamily="50" charset="-128"/>
                <a:ea typeface="Meiryo UI" panose="020B0604030504040204" pitchFamily="50" charset="-128"/>
              </a:rPr>
              <a:t>年大阪・関西万博の地元都市として、万博のテーマである「いのち輝く未来社会のデザイン」に向けて、</a:t>
            </a:r>
            <a:r>
              <a:rPr lang="en-US" altLang="ja-JP" dirty="0">
                <a:latin typeface="Meiryo UI" panose="020B0604030504040204" pitchFamily="50" charset="-128"/>
                <a:ea typeface="Meiryo UI" panose="020B0604030504040204" pitchFamily="50" charset="-128"/>
              </a:rPr>
              <a:t>SDGs</a:t>
            </a:r>
            <a:r>
              <a:rPr lang="ja-JP" altLang="en-US" dirty="0">
                <a:latin typeface="Meiryo UI" panose="020B0604030504040204" pitchFamily="50" charset="-128"/>
                <a:ea typeface="Meiryo UI" panose="020B0604030504040204" pitchFamily="50" charset="-128"/>
              </a:rPr>
              <a:t>の</a:t>
            </a:r>
            <a:r>
              <a:rPr lang="en-US" altLang="ja-JP" dirty="0">
                <a:latin typeface="Meiryo UI" panose="020B0604030504040204" pitchFamily="50" charset="-128"/>
                <a:ea typeface="Meiryo UI" panose="020B0604030504040204" pitchFamily="50" charset="-128"/>
              </a:rPr>
              <a:t>17</a:t>
            </a:r>
            <a:r>
              <a:rPr lang="ja-JP" altLang="en-US" dirty="0">
                <a:latin typeface="Meiryo UI" panose="020B0604030504040204" pitchFamily="50" charset="-128"/>
                <a:ea typeface="Meiryo UI" panose="020B0604030504040204" pitchFamily="50" charset="-128"/>
              </a:rPr>
              <a:t>ゴールの達成をめざします。</a:t>
            </a:r>
            <a:endParaRPr lang="en-US" altLang="ja-JP" dirty="0">
              <a:latin typeface="Meiryo UI" panose="020B0604030504040204" pitchFamily="50" charset="-128"/>
              <a:ea typeface="Meiryo UI" panose="020B0604030504040204" pitchFamily="50" charset="-128"/>
            </a:endParaRPr>
          </a:p>
        </p:txBody>
      </p:sp>
      <p:grpSp>
        <p:nvGrpSpPr>
          <p:cNvPr id="34" name="グループ化 33"/>
          <p:cNvGrpSpPr/>
          <p:nvPr/>
        </p:nvGrpSpPr>
        <p:grpSpPr>
          <a:xfrm>
            <a:off x="304351" y="3091577"/>
            <a:ext cx="9416652" cy="1770245"/>
            <a:chOff x="2035204" y="4146736"/>
            <a:chExt cx="9696382" cy="1881065"/>
          </a:xfrm>
        </p:grpSpPr>
        <p:grpSp>
          <p:nvGrpSpPr>
            <p:cNvPr id="35" name="グループ化 34"/>
            <p:cNvGrpSpPr/>
            <p:nvPr/>
          </p:nvGrpSpPr>
          <p:grpSpPr>
            <a:xfrm>
              <a:off x="2035204" y="4146736"/>
              <a:ext cx="9388016" cy="425157"/>
              <a:chOff x="2035204" y="4146736"/>
              <a:chExt cx="9388016" cy="425157"/>
            </a:xfrm>
          </p:grpSpPr>
          <p:sp>
            <p:nvSpPr>
              <p:cNvPr id="42" name="楕円 41"/>
              <p:cNvSpPr/>
              <p:nvPr/>
            </p:nvSpPr>
            <p:spPr>
              <a:xfrm>
                <a:off x="2035204" y="4197384"/>
                <a:ext cx="288000" cy="28800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dirty="0">
                    <a:solidFill>
                      <a:schemeClr val="bg1"/>
                    </a:solidFill>
                    <a:latin typeface="Meiryo UI" panose="020B0604030504040204" pitchFamily="50" charset="-128"/>
                    <a:ea typeface="Meiryo UI" panose="020B0604030504040204" pitchFamily="50" charset="-128"/>
                  </a:rPr>
                  <a:t>1</a:t>
                </a:r>
                <a:endParaRPr kumimoji="1" lang="ja-JP" altLang="en-US" dirty="0">
                  <a:solidFill>
                    <a:schemeClr val="bg1"/>
                  </a:solidFill>
                  <a:latin typeface="Meiryo UI" panose="020B0604030504040204" pitchFamily="50" charset="-128"/>
                  <a:ea typeface="Meiryo UI" panose="020B0604030504040204" pitchFamily="50" charset="-128"/>
                </a:endParaRPr>
              </a:p>
            </p:txBody>
          </p:sp>
          <p:sp>
            <p:nvSpPr>
              <p:cNvPr id="43" name="正方形/長方形 42"/>
              <p:cNvSpPr/>
              <p:nvPr/>
            </p:nvSpPr>
            <p:spPr>
              <a:xfrm>
                <a:off x="2324234" y="4146736"/>
                <a:ext cx="9098986" cy="425157"/>
              </a:xfrm>
              <a:prstGeom prst="rect">
                <a:avLst/>
              </a:prstGeom>
            </p:spPr>
            <p:txBody>
              <a:bodyPr wrap="square">
                <a:spAutoFit/>
              </a:bodyPr>
              <a:lstStyle/>
              <a:p>
                <a:r>
                  <a:rPr lang="ja-JP" altLang="en-US" sz="2000" b="1" dirty="0">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かけがえのない“いのち”を大切にし、地域社会や環境に配慮して行動します。</a:t>
                </a:r>
                <a:endParaRPr lang="ja-JP" altLang="en-US" sz="2000" b="1" dirty="0">
                  <a:solidFill>
                    <a:srgbClr val="002060"/>
                  </a:solidFill>
                  <a:latin typeface="Meiryo UI" panose="020B0604030504040204" pitchFamily="50" charset="-128"/>
                  <a:ea typeface="Meiryo UI" panose="020B0604030504040204" pitchFamily="50" charset="-128"/>
                </a:endParaRPr>
              </a:p>
            </p:txBody>
          </p:sp>
        </p:grpSp>
        <p:grpSp>
          <p:nvGrpSpPr>
            <p:cNvPr id="36" name="グループ化 35"/>
            <p:cNvGrpSpPr/>
            <p:nvPr/>
          </p:nvGrpSpPr>
          <p:grpSpPr>
            <a:xfrm>
              <a:off x="2035204" y="4717201"/>
              <a:ext cx="9696382" cy="752201"/>
              <a:chOff x="2035204" y="4389185"/>
              <a:chExt cx="9696382" cy="752201"/>
            </a:xfrm>
          </p:grpSpPr>
          <p:sp>
            <p:nvSpPr>
              <p:cNvPr id="40" name="楕円 39"/>
              <p:cNvSpPr/>
              <p:nvPr/>
            </p:nvSpPr>
            <p:spPr>
              <a:xfrm>
                <a:off x="2035204" y="4445240"/>
                <a:ext cx="288000" cy="28800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dirty="0">
                    <a:solidFill>
                      <a:schemeClr val="bg1"/>
                    </a:solidFill>
                    <a:latin typeface="Meiryo UI" panose="020B0604030504040204" pitchFamily="50" charset="-128"/>
                    <a:ea typeface="Meiryo UI" panose="020B0604030504040204" pitchFamily="50" charset="-128"/>
                  </a:rPr>
                  <a:t>2</a:t>
                </a:r>
                <a:endParaRPr kumimoji="1" lang="ja-JP" altLang="en-US" dirty="0">
                  <a:solidFill>
                    <a:schemeClr val="bg1"/>
                  </a:solidFill>
                  <a:latin typeface="Meiryo UI" panose="020B0604030504040204" pitchFamily="50" charset="-128"/>
                  <a:ea typeface="Meiryo UI" panose="020B0604030504040204" pitchFamily="50" charset="-128"/>
                </a:endParaRPr>
              </a:p>
            </p:txBody>
          </p:sp>
          <p:sp>
            <p:nvSpPr>
              <p:cNvPr id="41" name="正方形/長方形 40"/>
              <p:cNvSpPr/>
              <p:nvPr/>
            </p:nvSpPr>
            <p:spPr>
              <a:xfrm>
                <a:off x="2306112" y="4389185"/>
                <a:ext cx="9425474" cy="752201"/>
              </a:xfrm>
              <a:prstGeom prst="rect">
                <a:avLst/>
              </a:prstGeom>
            </p:spPr>
            <p:txBody>
              <a:bodyPr wrap="square">
                <a:spAutoFit/>
              </a:bodyPr>
              <a:lstStyle/>
              <a:p>
                <a:r>
                  <a:rPr lang="en-US" altLang="ja-JP" sz="2000" b="1" dirty="0">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2030</a:t>
                </a:r>
                <a:r>
                  <a:rPr lang="ja-JP" altLang="en-US" sz="2000" b="1" dirty="0">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年に住みたい魅力あふれる大阪をイメージし、できることから意識して行動します。</a:t>
                </a:r>
              </a:p>
            </p:txBody>
          </p:sp>
        </p:grpSp>
        <p:grpSp>
          <p:nvGrpSpPr>
            <p:cNvPr id="37" name="グループ化 36"/>
            <p:cNvGrpSpPr/>
            <p:nvPr/>
          </p:nvGrpSpPr>
          <p:grpSpPr>
            <a:xfrm>
              <a:off x="2035204" y="5275600"/>
              <a:ext cx="9520949" cy="752201"/>
              <a:chOff x="2035204" y="4617620"/>
              <a:chExt cx="9520949" cy="752201"/>
            </a:xfrm>
          </p:grpSpPr>
          <p:sp>
            <p:nvSpPr>
              <p:cNvPr id="38" name="楕円 37"/>
              <p:cNvSpPr/>
              <p:nvPr/>
            </p:nvSpPr>
            <p:spPr>
              <a:xfrm>
                <a:off x="2035204" y="4675743"/>
                <a:ext cx="288000" cy="28800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dirty="0">
                    <a:solidFill>
                      <a:schemeClr val="bg1"/>
                    </a:solidFill>
                    <a:latin typeface="Meiryo UI" panose="020B0604030504040204" pitchFamily="50" charset="-128"/>
                    <a:ea typeface="Meiryo UI" panose="020B0604030504040204" pitchFamily="50" charset="-128"/>
                  </a:rPr>
                  <a:t>3</a:t>
                </a:r>
                <a:endParaRPr kumimoji="1" lang="ja-JP" altLang="en-US" dirty="0">
                  <a:solidFill>
                    <a:schemeClr val="bg1"/>
                  </a:solidFill>
                  <a:latin typeface="Meiryo UI" panose="020B0604030504040204" pitchFamily="50" charset="-128"/>
                  <a:ea typeface="Meiryo UI" panose="020B0604030504040204" pitchFamily="50" charset="-128"/>
                </a:endParaRPr>
              </a:p>
            </p:txBody>
          </p:sp>
          <p:sp>
            <p:nvSpPr>
              <p:cNvPr id="39" name="正方形/長方形 38"/>
              <p:cNvSpPr/>
              <p:nvPr/>
            </p:nvSpPr>
            <p:spPr>
              <a:xfrm>
                <a:off x="2310517" y="4617620"/>
                <a:ext cx="9245636" cy="752201"/>
              </a:xfrm>
              <a:prstGeom prst="rect">
                <a:avLst/>
              </a:prstGeom>
            </p:spPr>
            <p:txBody>
              <a:bodyPr wrap="square">
                <a:spAutoFit/>
              </a:bodyPr>
              <a:lstStyle/>
              <a:p>
                <a:r>
                  <a:rPr lang="ja-JP" altLang="en-US" sz="2000" b="1" dirty="0">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人と人との出会い、つながりを大事にしながら、互いに学びあい協力して行動します。</a:t>
                </a:r>
              </a:p>
            </p:txBody>
          </p:sp>
        </p:grpSp>
      </p:grpSp>
      <p:pic>
        <p:nvPicPr>
          <p:cNvPr id="46" name="図 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5773" y="5213436"/>
            <a:ext cx="533821" cy="533821"/>
          </a:xfrm>
          <a:prstGeom prst="rect">
            <a:avLst/>
          </a:prstGeom>
        </p:spPr>
      </p:pic>
      <p:pic>
        <p:nvPicPr>
          <p:cNvPr id="47" name="図 4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0160" y="5213436"/>
            <a:ext cx="533821" cy="533821"/>
          </a:xfrm>
          <a:prstGeom prst="rect">
            <a:avLst/>
          </a:prstGeom>
        </p:spPr>
      </p:pic>
      <p:pic>
        <p:nvPicPr>
          <p:cNvPr id="48" name="図 4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54548" y="5213436"/>
            <a:ext cx="533821" cy="533821"/>
          </a:xfrm>
          <a:prstGeom prst="rect">
            <a:avLst/>
          </a:prstGeom>
        </p:spPr>
      </p:pic>
      <p:pic>
        <p:nvPicPr>
          <p:cNvPr id="49" name="図 4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08937" y="5213436"/>
            <a:ext cx="533821" cy="533821"/>
          </a:xfrm>
          <a:prstGeom prst="rect">
            <a:avLst/>
          </a:prstGeom>
        </p:spPr>
      </p:pic>
      <p:pic>
        <p:nvPicPr>
          <p:cNvPr id="52" name="図 5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63325" y="5213436"/>
            <a:ext cx="533821" cy="533821"/>
          </a:xfrm>
          <a:prstGeom prst="rect">
            <a:avLst/>
          </a:prstGeom>
        </p:spPr>
      </p:pic>
      <p:pic>
        <p:nvPicPr>
          <p:cNvPr id="53" name="図 5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017712" y="5213436"/>
            <a:ext cx="533821" cy="533821"/>
          </a:xfrm>
          <a:prstGeom prst="rect">
            <a:avLst/>
          </a:prstGeom>
        </p:spPr>
      </p:pic>
      <p:pic>
        <p:nvPicPr>
          <p:cNvPr id="57" name="図 5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572100" y="5213436"/>
            <a:ext cx="533821" cy="533821"/>
          </a:xfrm>
          <a:prstGeom prst="rect">
            <a:avLst/>
          </a:prstGeom>
        </p:spPr>
      </p:pic>
      <p:pic>
        <p:nvPicPr>
          <p:cNvPr id="58" name="図 5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126489" y="5213436"/>
            <a:ext cx="533821" cy="533821"/>
          </a:xfrm>
          <a:prstGeom prst="rect">
            <a:avLst/>
          </a:prstGeom>
        </p:spPr>
      </p:pic>
      <p:pic>
        <p:nvPicPr>
          <p:cNvPr id="59" name="図 5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680877" y="5213436"/>
            <a:ext cx="533821" cy="533821"/>
          </a:xfrm>
          <a:prstGeom prst="rect">
            <a:avLst/>
          </a:prstGeom>
        </p:spPr>
      </p:pic>
      <p:pic>
        <p:nvPicPr>
          <p:cNvPr id="60" name="図 5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235265" y="5213436"/>
            <a:ext cx="533821" cy="533821"/>
          </a:xfrm>
          <a:prstGeom prst="rect">
            <a:avLst/>
          </a:prstGeom>
        </p:spPr>
      </p:pic>
      <p:pic>
        <p:nvPicPr>
          <p:cNvPr id="61" name="図 6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789652" y="5213436"/>
            <a:ext cx="533821" cy="533821"/>
          </a:xfrm>
          <a:prstGeom prst="rect">
            <a:avLst/>
          </a:prstGeom>
        </p:spPr>
      </p:pic>
      <p:pic>
        <p:nvPicPr>
          <p:cNvPr id="63" name="図 6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344040" y="5213436"/>
            <a:ext cx="533821" cy="533821"/>
          </a:xfrm>
          <a:prstGeom prst="rect">
            <a:avLst/>
          </a:prstGeom>
        </p:spPr>
      </p:pic>
      <p:pic>
        <p:nvPicPr>
          <p:cNvPr id="64" name="図 63"/>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898429" y="5213436"/>
            <a:ext cx="533821" cy="533821"/>
          </a:xfrm>
          <a:prstGeom prst="rect">
            <a:avLst/>
          </a:prstGeom>
        </p:spPr>
      </p:pic>
      <p:pic>
        <p:nvPicPr>
          <p:cNvPr id="65" name="図 64"/>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452817" y="5213436"/>
            <a:ext cx="533821" cy="533821"/>
          </a:xfrm>
          <a:prstGeom prst="rect">
            <a:avLst/>
          </a:prstGeom>
        </p:spPr>
      </p:pic>
      <p:pic>
        <p:nvPicPr>
          <p:cNvPr id="66" name="図 65"/>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8007204" y="5213436"/>
            <a:ext cx="533821" cy="533821"/>
          </a:xfrm>
          <a:prstGeom prst="rect">
            <a:avLst/>
          </a:prstGeom>
        </p:spPr>
      </p:pic>
      <p:pic>
        <p:nvPicPr>
          <p:cNvPr id="67" name="図 66"/>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8561592" y="5213436"/>
            <a:ext cx="533821" cy="533821"/>
          </a:xfrm>
          <a:prstGeom prst="rect">
            <a:avLst/>
          </a:prstGeom>
        </p:spPr>
      </p:pic>
      <p:pic>
        <p:nvPicPr>
          <p:cNvPr id="68" name="図 67"/>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9115986" y="5213436"/>
            <a:ext cx="533821" cy="533821"/>
          </a:xfrm>
          <a:prstGeom prst="rect">
            <a:avLst/>
          </a:prstGeom>
        </p:spPr>
      </p:pic>
      <p:sp>
        <p:nvSpPr>
          <p:cNvPr id="71" name="正方形/長方形 70"/>
          <p:cNvSpPr/>
          <p:nvPr/>
        </p:nvSpPr>
        <p:spPr>
          <a:xfrm>
            <a:off x="156065" y="1178295"/>
            <a:ext cx="9590696" cy="5019051"/>
          </a:xfrm>
          <a:prstGeom prst="rect">
            <a:avLst/>
          </a:prstGeom>
          <a:noFill/>
          <a:ln w="101600" cmpd="thickThi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スライド番号プレースホルダー 1"/>
          <p:cNvSpPr txBox="1">
            <a:spLocks/>
          </p:cNvSpPr>
          <p:nvPr/>
        </p:nvSpPr>
        <p:spPr>
          <a:xfrm>
            <a:off x="6978508" y="6280256"/>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21</a:t>
            </a:fld>
            <a:endParaRPr kumimoji="1" lang="ja-JP" altLang="en-US" sz="1200"/>
          </a:p>
        </p:txBody>
      </p:sp>
      <p:sp>
        <p:nvSpPr>
          <p:cNvPr id="50" name="正方形/長方形 49"/>
          <p:cNvSpPr/>
          <p:nvPr/>
        </p:nvSpPr>
        <p:spPr>
          <a:xfrm>
            <a:off x="-3748" y="2379"/>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lang="ja-JP" altLang="en-US" sz="2000" b="1" dirty="0" smtClean="0">
                <a:latin typeface="Meiryo UI" panose="020B0604030504040204" pitchFamily="50" charset="-128"/>
                <a:ea typeface="Meiryo UI" panose="020B0604030504040204" pitchFamily="50" charset="-128"/>
              </a:rPr>
              <a:t>大阪</a:t>
            </a:r>
            <a:r>
              <a:rPr lang="en-US" altLang="ja-JP" sz="2000" b="1" dirty="0">
                <a:latin typeface="Meiryo UI" panose="020B0604030504040204" pitchFamily="50" charset="-128"/>
                <a:ea typeface="Meiryo UI" panose="020B0604030504040204" pitchFamily="50" charset="-128"/>
              </a:rPr>
              <a:t>SDGs</a:t>
            </a:r>
            <a:r>
              <a:rPr lang="ja-JP" altLang="en-US" sz="2000" b="1" dirty="0">
                <a:latin typeface="Meiryo UI" panose="020B0604030504040204" pitchFamily="50" charset="-128"/>
                <a:ea typeface="Meiryo UI" panose="020B0604030504040204" pitchFamily="50" charset="-128"/>
              </a:rPr>
              <a:t>行動憲章の策定（令和３年１月</a:t>
            </a:r>
            <a:r>
              <a:rPr lang="ja-JP" altLang="en-US" sz="2000" b="1" dirty="0" smtClean="0">
                <a:latin typeface="Meiryo UI" panose="020B0604030504040204" pitchFamily="50" charset="-128"/>
                <a:ea typeface="Meiryo UI" panose="020B0604030504040204" pitchFamily="50" charset="-128"/>
              </a:rPr>
              <a:t>）</a:t>
            </a:r>
            <a:endParaRPr lang="ja-JP" altLang="en-US" sz="20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315801929"/>
      </p:ext>
    </p:extLst>
  </p:cSld>
  <p:clrMapOvr>
    <a:masterClrMapping/>
  </p:clrMapOvr>
  <mc:AlternateContent xmlns:mc="http://schemas.openxmlformats.org/markup-compatibility/2006" xmlns:p14="http://schemas.microsoft.com/office/powerpoint/2010/main">
    <mc:Choice Requires="p14">
      <p:transition spd="slow" p14:dur="2000" advTm="1922"/>
    </mc:Choice>
    <mc:Fallback xmlns="">
      <p:transition spd="slow" advTm="1922"/>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正方形/長方形 43"/>
          <p:cNvSpPr/>
          <p:nvPr/>
        </p:nvSpPr>
        <p:spPr>
          <a:xfrm>
            <a:off x="82348" y="4011124"/>
            <a:ext cx="9742335" cy="2694351"/>
          </a:xfrm>
          <a:prstGeom prst="rect">
            <a:avLst/>
          </a:prstGeom>
          <a:noFill/>
          <a:ln w="28575"/>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sz="1463"/>
          </a:p>
        </p:txBody>
      </p:sp>
      <p:sp>
        <p:nvSpPr>
          <p:cNvPr id="50" name="正方形/長方形 49"/>
          <p:cNvSpPr/>
          <p:nvPr/>
        </p:nvSpPr>
        <p:spPr>
          <a:xfrm>
            <a:off x="82347" y="4032154"/>
            <a:ext cx="2596459" cy="39674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Meiryo UI" panose="020B0604030504040204" pitchFamily="50" charset="-128"/>
                <a:ea typeface="Meiryo UI" panose="020B0604030504040204" pitchFamily="50" charset="-128"/>
              </a:rPr>
              <a:t>取り組み宣言の例</a:t>
            </a:r>
          </a:p>
        </p:txBody>
      </p:sp>
      <p:sp>
        <p:nvSpPr>
          <p:cNvPr id="51" name="角丸四角形 50"/>
          <p:cNvSpPr/>
          <p:nvPr/>
        </p:nvSpPr>
        <p:spPr>
          <a:xfrm>
            <a:off x="841311" y="4536896"/>
            <a:ext cx="2519759" cy="743564"/>
          </a:xfrm>
          <a:prstGeom prst="roundRect">
            <a:avLst/>
          </a:prstGeom>
          <a:solidFill>
            <a:srgbClr val="FFCC66"/>
          </a:solidFill>
          <a:ln cmpd="dbl">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b="1" dirty="0">
                <a:solidFill>
                  <a:srgbClr val="000000"/>
                </a:solidFill>
                <a:latin typeface="Meiryo UI" panose="020B0604030504040204" pitchFamily="50" charset="-128"/>
                <a:ea typeface="Meiryo UI" panose="020B0604030504040204" pitchFamily="50" charset="-128"/>
              </a:rPr>
              <a:t>冷蔵庫の中を把握して、</a:t>
            </a:r>
            <a:endParaRPr kumimoji="1" lang="en-US" altLang="ja-JP" b="1" dirty="0">
              <a:solidFill>
                <a:srgbClr val="000000"/>
              </a:solidFill>
              <a:latin typeface="Meiryo UI" panose="020B0604030504040204" pitchFamily="50" charset="-128"/>
              <a:ea typeface="Meiryo UI" panose="020B0604030504040204" pitchFamily="50" charset="-128"/>
            </a:endParaRPr>
          </a:p>
          <a:p>
            <a:pPr algn="ctr"/>
            <a:r>
              <a:rPr kumimoji="1" lang="ja-JP" altLang="en-US" b="1" dirty="0">
                <a:solidFill>
                  <a:srgbClr val="000000"/>
                </a:solidFill>
                <a:latin typeface="Meiryo UI" panose="020B0604030504040204" pitchFamily="50" charset="-128"/>
                <a:ea typeface="Meiryo UI" panose="020B0604030504040204" pitchFamily="50" charset="-128"/>
              </a:rPr>
              <a:t>必要な分だけ買い足す</a:t>
            </a:r>
          </a:p>
        </p:txBody>
      </p:sp>
      <p:pic>
        <p:nvPicPr>
          <p:cNvPr id="54" name="図 5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956" y="4601145"/>
            <a:ext cx="610899" cy="610899"/>
          </a:xfrm>
          <a:prstGeom prst="rect">
            <a:avLst/>
          </a:prstGeom>
        </p:spPr>
      </p:pic>
      <p:pic>
        <p:nvPicPr>
          <p:cNvPr id="55" name="図 5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71632" y="4609639"/>
            <a:ext cx="607102" cy="607102"/>
          </a:xfrm>
          <a:prstGeom prst="rect">
            <a:avLst/>
          </a:prstGeom>
        </p:spPr>
      </p:pic>
      <p:grpSp>
        <p:nvGrpSpPr>
          <p:cNvPr id="56" name="グループ化 55"/>
          <p:cNvGrpSpPr/>
          <p:nvPr/>
        </p:nvGrpSpPr>
        <p:grpSpPr>
          <a:xfrm>
            <a:off x="5686952" y="3042475"/>
            <a:ext cx="3799086" cy="792859"/>
            <a:chOff x="7387792" y="5589156"/>
            <a:chExt cx="4150908" cy="989737"/>
          </a:xfrm>
        </p:grpSpPr>
        <p:sp>
          <p:nvSpPr>
            <p:cNvPr id="69" name="正方形/長方形 68"/>
            <p:cNvSpPr/>
            <p:nvPr/>
          </p:nvSpPr>
          <p:spPr>
            <a:xfrm>
              <a:off x="7387792" y="5589156"/>
              <a:ext cx="4150908" cy="989737"/>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lnSpc>
                  <a:spcPts val="813"/>
                </a:lnSpc>
              </a:pPr>
              <a:endParaRPr kumimoji="1" lang="en-US" altLang="ja-JP" sz="1463" dirty="0">
                <a:latin typeface="Meiryo UI" panose="020B0604030504040204" pitchFamily="50" charset="-128"/>
                <a:ea typeface="Meiryo UI" panose="020B0604030504040204" pitchFamily="50" charset="-128"/>
              </a:endParaRPr>
            </a:p>
            <a:p>
              <a:pPr algn="ctr"/>
              <a:r>
                <a:rPr kumimoji="1" lang="ja-JP" altLang="en-US" sz="1600" b="1" dirty="0">
                  <a:latin typeface="Meiryo UI" panose="020B0604030504040204" pitchFamily="50" charset="-128"/>
                  <a:ea typeface="Meiryo UI" panose="020B0604030504040204" pitchFamily="50" charset="-128"/>
                </a:rPr>
                <a:t>詳しくは、府</a:t>
              </a:r>
              <a:r>
                <a:rPr kumimoji="1" lang="en-US" altLang="ja-JP" sz="1600" b="1" dirty="0">
                  <a:latin typeface="Meiryo UI" panose="020B0604030504040204" pitchFamily="50" charset="-128"/>
                  <a:ea typeface="Meiryo UI" panose="020B0604030504040204" pitchFamily="50" charset="-128"/>
                </a:rPr>
                <a:t>HP</a:t>
              </a:r>
              <a:r>
                <a:rPr kumimoji="1" lang="ja-JP" altLang="en-US" sz="1600" b="1" dirty="0">
                  <a:latin typeface="Meiryo UI" panose="020B0604030504040204" pitchFamily="50" charset="-128"/>
                  <a:ea typeface="Meiryo UI" panose="020B0604030504040204" pitchFamily="50" charset="-128"/>
                </a:rPr>
                <a:t>をご覧ください</a:t>
              </a:r>
            </a:p>
          </p:txBody>
        </p:sp>
        <p:sp>
          <p:nvSpPr>
            <p:cNvPr id="70" name="正方形/長方形 69"/>
            <p:cNvSpPr/>
            <p:nvPr/>
          </p:nvSpPr>
          <p:spPr>
            <a:xfrm>
              <a:off x="7612656" y="6133722"/>
              <a:ext cx="3254165" cy="341790"/>
            </a:xfrm>
            <a:prstGeom prst="rect">
              <a:avLst/>
            </a:prstGeom>
            <a:solidFill>
              <a:schemeClr val="bg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29250" tIns="58500" rIns="29250" bIns="58500" rtlCol="0" anchor="ctr"/>
            <a:lstStyle/>
            <a:p>
              <a:pPr algn="ctr"/>
              <a:r>
                <a:rPr kumimoji="1" lang="ja-JP" altLang="en-US" b="1" dirty="0">
                  <a:solidFill>
                    <a:schemeClr val="tx1"/>
                  </a:solidFill>
                  <a:latin typeface="Meiryo UI" panose="020B0604030504040204" pitchFamily="50" charset="-128"/>
                  <a:ea typeface="Meiryo UI" panose="020B0604030504040204" pitchFamily="50" charset="-128"/>
                </a:rPr>
                <a:t>大阪府　</a:t>
              </a:r>
              <a:r>
                <a:rPr kumimoji="1" lang="en-US" altLang="ja-JP" b="1" dirty="0">
                  <a:solidFill>
                    <a:schemeClr val="tx1"/>
                  </a:solidFill>
                  <a:latin typeface="Meiryo UI" panose="020B0604030504040204" pitchFamily="50" charset="-128"/>
                  <a:ea typeface="Meiryo UI" panose="020B0604030504040204" pitchFamily="50" charset="-128"/>
                </a:rPr>
                <a:t>SDGs</a:t>
              </a:r>
              <a:endParaRPr kumimoji="1" lang="ja-JP" altLang="en-US" dirty="0">
                <a:solidFill>
                  <a:schemeClr val="tx1"/>
                </a:solidFill>
                <a:latin typeface="Meiryo UI" panose="020B0604030504040204" pitchFamily="50" charset="-128"/>
                <a:ea typeface="Meiryo UI" panose="020B0604030504040204" pitchFamily="50" charset="-128"/>
              </a:endParaRPr>
            </a:p>
          </p:txBody>
        </p:sp>
        <p:sp>
          <p:nvSpPr>
            <p:cNvPr id="73" name="角丸四角形 72"/>
            <p:cNvSpPr/>
            <p:nvPr/>
          </p:nvSpPr>
          <p:spPr>
            <a:xfrm>
              <a:off x="10957891" y="6109446"/>
              <a:ext cx="418825" cy="370783"/>
            </a:xfrm>
            <a:prstGeom prst="roundRect">
              <a:avLst>
                <a:gd name="adj" fmla="val 23935"/>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63" dirty="0">
                  <a:latin typeface="Meiryo UI" panose="020B0604030504040204" pitchFamily="50" charset="-128"/>
                  <a:ea typeface="Meiryo UI" panose="020B0604030504040204" pitchFamily="50" charset="-128"/>
                </a:rPr>
                <a:t>🔍</a:t>
              </a:r>
            </a:p>
          </p:txBody>
        </p:sp>
      </p:grpSp>
      <p:sp>
        <p:nvSpPr>
          <p:cNvPr id="80" name="角丸四角形 79"/>
          <p:cNvSpPr/>
          <p:nvPr/>
        </p:nvSpPr>
        <p:spPr>
          <a:xfrm>
            <a:off x="7403372" y="4538240"/>
            <a:ext cx="2310750" cy="744252"/>
          </a:xfrm>
          <a:prstGeom prst="roundRect">
            <a:avLst/>
          </a:prstGeom>
          <a:solidFill>
            <a:schemeClr val="accent2">
              <a:lumMod val="60000"/>
              <a:lumOff val="40000"/>
            </a:schemeClr>
          </a:solidFill>
          <a:ln cmpd="dbl">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b="1" dirty="0">
                <a:solidFill>
                  <a:srgbClr val="000000"/>
                </a:solidFill>
                <a:latin typeface="Meiryo UI" panose="020B0604030504040204" pitchFamily="50" charset="-128"/>
                <a:ea typeface="Meiryo UI" panose="020B0604030504040204" pitchFamily="50" charset="-128"/>
              </a:rPr>
              <a:t>誰もが働きやすい</a:t>
            </a:r>
            <a:endParaRPr kumimoji="1" lang="en-US" altLang="ja-JP" b="1" dirty="0">
              <a:solidFill>
                <a:srgbClr val="000000"/>
              </a:solidFill>
              <a:latin typeface="Meiryo UI" panose="020B0604030504040204" pitchFamily="50" charset="-128"/>
              <a:ea typeface="Meiryo UI" panose="020B0604030504040204" pitchFamily="50" charset="-128"/>
            </a:endParaRPr>
          </a:p>
          <a:p>
            <a:pPr algn="ctr"/>
            <a:r>
              <a:rPr kumimoji="1" lang="ja-JP" altLang="en-US" b="1" dirty="0">
                <a:solidFill>
                  <a:srgbClr val="000000"/>
                </a:solidFill>
                <a:latin typeface="Meiryo UI" panose="020B0604030504040204" pitchFamily="50" charset="-128"/>
                <a:ea typeface="Meiryo UI" panose="020B0604030504040204" pitchFamily="50" charset="-128"/>
              </a:rPr>
              <a:t>職場環境を作る</a:t>
            </a:r>
            <a:endParaRPr kumimoji="1" lang="en-US" altLang="ja-JP" b="1" dirty="0">
              <a:solidFill>
                <a:srgbClr val="000000"/>
              </a:solidFill>
              <a:latin typeface="Meiryo UI" panose="020B0604030504040204" pitchFamily="50" charset="-128"/>
              <a:ea typeface="Meiryo UI" panose="020B0604030504040204" pitchFamily="50" charset="-128"/>
            </a:endParaRPr>
          </a:p>
        </p:txBody>
      </p:sp>
      <p:pic>
        <p:nvPicPr>
          <p:cNvPr id="81" name="図 8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33871" y="4619757"/>
            <a:ext cx="611325" cy="611325"/>
          </a:xfrm>
          <a:prstGeom prst="rect">
            <a:avLst/>
          </a:prstGeom>
        </p:spPr>
      </p:pic>
      <p:pic>
        <p:nvPicPr>
          <p:cNvPr id="82" name="Picture 6" descr="キラキラ飾りのイラスト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37416" y="5464160"/>
            <a:ext cx="517186" cy="517186"/>
          </a:xfrm>
          <a:prstGeom prst="rect">
            <a:avLst/>
          </a:prstGeom>
          <a:noFill/>
          <a:extLst>
            <a:ext uri="{909E8E84-426E-40dd-AFC4-6F175D3DCCD1}">
              <a14:hiddenFill xmlns="" xmlns:a14="http://schemas.microsoft.com/office/drawing/2010/main">
                <a:solidFill>
                  <a:srgbClr val="FFFFFF"/>
                </a:solidFill>
              </a14:hiddenFill>
            </a:ext>
          </a:extLst>
        </p:spPr>
      </p:pic>
      <p:pic>
        <p:nvPicPr>
          <p:cNvPr id="83" name="Picture 6" descr="キラキラ飾りのイラスト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14962" y="5717067"/>
            <a:ext cx="517186" cy="517186"/>
          </a:xfrm>
          <a:prstGeom prst="rect">
            <a:avLst/>
          </a:prstGeom>
          <a:noFill/>
          <a:extLst>
            <a:ext uri="{909E8E84-426E-40dd-AFC4-6F175D3DCCD1}">
              <a14:hiddenFill xmlns="" xmlns:a14="http://schemas.microsoft.com/office/drawing/2010/main">
                <a:solidFill>
                  <a:srgbClr val="FFFFFF"/>
                </a:solidFill>
              </a14:hiddenFill>
            </a:ext>
          </a:extLst>
        </p:spPr>
      </p:pic>
      <p:pic>
        <p:nvPicPr>
          <p:cNvPr id="84" name="図 83"/>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7578983" y="5365409"/>
            <a:ext cx="2125242" cy="1259236"/>
          </a:xfrm>
          <a:prstGeom prst="rect">
            <a:avLst/>
          </a:prstGeom>
        </p:spPr>
      </p:pic>
      <p:sp>
        <p:nvSpPr>
          <p:cNvPr id="86" name="正方形/長方形 85"/>
          <p:cNvSpPr/>
          <p:nvPr/>
        </p:nvSpPr>
        <p:spPr bwMode="white">
          <a:xfrm>
            <a:off x="4548941" y="5177430"/>
            <a:ext cx="527521" cy="2779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88" name="角丸四角形 87"/>
          <p:cNvSpPr/>
          <p:nvPr/>
        </p:nvSpPr>
        <p:spPr>
          <a:xfrm>
            <a:off x="4133463" y="4531652"/>
            <a:ext cx="2310750" cy="744252"/>
          </a:xfrm>
          <a:prstGeom prst="roundRect">
            <a:avLst/>
          </a:prstGeom>
          <a:solidFill>
            <a:schemeClr val="accent5">
              <a:lumMod val="60000"/>
              <a:lumOff val="40000"/>
            </a:schemeClr>
          </a:solidFill>
          <a:ln cmpd="dbl">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b="1" dirty="0">
                <a:solidFill>
                  <a:srgbClr val="000000"/>
                </a:solidFill>
                <a:latin typeface="Meiryo UI" panose="020B0604030504040204" pitchFamily="50" charset="-128"/>
                <a:ea typeface="Meiryo UI" panose="020B0604030504040204" pitchFamily="50" charset="-128"/>
              </a:rPr>
              <a:t>エコバッグやマイボトル、</a:t>
            </a:r>
            <a:endParaRPr kumimoji="1" lang="en-US" altLang="ja-JP" b="1" dirty="0">
              <a:solidFill>
                <a:srgbClr val="000000"/>
              </a:solidFill>
              <a:latin typeface="Meiryo UI" panose="020B0604030504040204" pitchFamily="50" charset="-128"/>
              <a:ea typeface="Meiryo UI" panose="020B0604030504040204" pitchFamily="50" charset="-128"/>
            </a:endParaRPr>
          </a:p>
          <a:p>
            <a:pPr algn="ctr"/>
            <a:r>
              <a:rPr kumimoji="1" lang="ja-JP" altLang="en-US" b="1" dirty="0">
                <a:solidFill>
                  <a:srgbClr val="000000"/>
                </a:solidFill>
                <a:latin typeface="Meiryo UI" panose="020B0604030504040204" pitchFamily="50" charset="-128"/>
                <a:ea typeface="Meiryo UI" panose="020B0604030504040204" pitchFamily="50" charset="-128"/>
              </a:rPr>
              <a:t>マイ容器を使う</a:t>
            </a:r>
          </a:p>
        </p:txBody>
      </p:sp>
      <p:pic>
        <p:nvPicPr>
          <p:cNvPr id="89" name="図 8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4227" y="5462642"/>
            <a:ext cx="2518315" cy="1134835"/>
          </a:xfrm>
          <a:prstGeom prst="rect">
            <a:avLst/>
          </a:prstGeom>
        </p:spPr>
      </p:pic>
      <p:pic>
        <p:nvPicPr>
          <p:cNvPr id="90" name="図 8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076874" y="5354999"/>
            <a:ext cx="1692863" cy="1269647"/>
          </a:xfrm>
          <a:prstGeom prst="rect">
            <a:avLst/>
          </a:prstGeom>
        </p:spPr>
      </p:pic>
      <p:pic>
        <p:nvPicPr>
          <p:cNvPr id="91" name="Picture 16" descr="タッパーのイラスト"/>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547420" y="5812354"/>
            <a:ext cx="1006981" cy="903766"/>
          </a:xfrm>
          <a:prstGeom prst="rect">
            <a:avLst/>
          </a:prstGeom>
          <a:noFill/>
          <a:extLst>
            <a:ext uri="{909E8E84-426E-40dd-AFC4-6F175D3DCCD1}">
              <a14:hiddenFill xmlns="" xmlns:a14="http://schemas.microsoft.com/office/drawing/2010/main">
                <a:solidFill>
                  <a:srgbClr val="FFFFFF"/>
                </a:solidFill>
              </a14:hiddenFill>
            </a:ext>
          </a:extLst>
        </p:spPr>
      </p:pic>
      <p:sp>
        <p:nvSpPr>
          <p:cNvPr id="57" name="角丸四角形 56"/>
          <p:cNvSpPr/>
          <p:nvPr/>
        </p:nvSpPr>
        <p:spPr>
          <a:xfrm>
            <a:off x="133803" y="1973849"/>
            <a:ext cx="1332000" cy="445247"/>
          </a:xfrm>
          <a:prstGeom prst="round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vert="horz" rtlCol="0" anchor="ctr"/>
          <a:lstStyle/>
          <a:p>
            <a:pPr algn="ctr"/>
            <a:r>
              <a:rPr kumimoji="1" lang="ja-JP" altLang="en-US" b="1" dirty="0">
                <a:solidFill>
                  <a:schemeClr val="bg1"/>
                </a:solidFill>
                <a:latin typeface="Meiryo UI" panose="020B0604030504040204" pitchFamily="50" charset="-128"/>
                <a:ea typeface="Meiryo UI" panose="020B0604030504040204" pitchFamily="50" charset="-128"/>
              </a:rPr>
              <a:t>対　象</a:t>
            </a:r>
            <a:endParaRPr kumimoji="1" lang="en-US" altLang="ja-JP" b="1" dirty="0">
              <a:solidFill>
                <a:schemeClr val="bg1"/>
              </a:solidFill>
              <a:latin typeface="Meiryo UI" panose="020B0604030504040204" pitchFamily="50" charset="-128"/>
              <a:ea typeface="Meiryo UI" panose="020B0604030504040204" pitchFamily="50" charset="-128"/>
            </a:endParaRPr>
          </a:p>
        </p:txBody>
      </p:sp>
      <p:sp>
        <p:nvSpPr>
          <p:cNvPr id="58" name="角丸四角形 57"/>
          <p:cNvSpPr/>
          <p:nvPr/>
        </p:nvSpPr>
        <p:spPr>
          <a:xfrm>
            <a:off x="133803" y="2935347"/>
            <a:ext cx="1332000" cy="445247"/>
          </a:xfrm>
          <a:prstGeom prst="round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vert="horz" rtlCol="0" anchor="ctr"/>
          <a:lstStyle/>
          <a:p>
            <a:pPr algn="ctr"/>
            <a:r>
              <a:rPr kumimoji="1" lang="ja-JP" altLang="en-US" b="1" dirty="0">
                <a:solidFill>
                  <a:schemeClr val="bg1"/>
                </a:solidFill>
                <a:latin typeface="Meiryo UI" panose="020B0604030504040204" pitchFamily="50" charset="-128"/>
                <a:ea typeface="Meiryo UI" panose="020B0604030504040204" pitchFamily="50" charset="-128"/>
              </a:rPr>
              <a:t>参加方法</a:t>
            </a:r>
            <a:endParaRPr kumimoji="1" lang="en-US" altLang="ja-JP" b="1" dirty="0">
              <a:solidFill>
                <a:schemeClr val="bg1"/>
              </a:solidFill>
              <a:latin typeface="Meiryo UI" panose="020B0604030504040204" pitchFamily="50" charset="-128"/>
              <a:ea typeface="Meiryo UI" panose="020B0604030504040204" pitchFamily="50" charset="-128"/>
            </a:endParaRPr>
          </a:p>
        </p:txBody>
      </p:sp>
      <p:sp>
        <p:nvSpPr>
          <p:cNvPr id="59" name="正方形/長方形 58"/>
          <p:cNvSpPr/>
          <p:nvPr/>
        </p:nvSpPr>
        <p:spPr>
          <a:xfrm>
            <a:off x="1537845" y="2743530"/>
            <a:ext cx="3546130" cy="848950"/>
          </a:xfrm>
          <a:prstGeom prst="rect">
            <a:avLst/>
          </a:prstGeom>
        </p:spPr>
        <p:txBody>
          <a:bodyPr wrap="square">
            <a:spAutoFit/>
          </a:bodyPr>
          <a:lstStyle/>
          <a:p>
            <a:pPr lvl="0">
              <a:lnSpc>
                <a:spcPts val="3000"/>
              </a:lnSpc>
              <a:defRPr/>
            </a:pPr>
            <a:r>
              <a:rPr kumimoji="1" lang="ja-JP" altLang="en-US" sz="2000" b="1" dirty="0">
                <a:latin typeface="Meiryo UI" panose="020B0604030504040204" pitchFamily="50" charset="-128"/>
                <a:ea typeface="Meiryo UI" panose="020B0604030504040204" pitchFamily="50" charset="-128"/>
              </a:rPr>
              <a:t>大阪府ホームページ</a:t>
            </a:r>
            <a:endParaRPr kumimoji="1" lang="en-US" altLang="ja-JP" sz="2000" b="1" dirty="0">
              <a:latin typeface="Meiryo UI" panose="020B0604030504040204" pitchFamily="50" charset="-128"/>
              <a:ea typeface="Meiryo UI" panose="020B0604030504040204" pitchFamily="50" charset="-128"/>
            </a:endParaRPr>
          </a:p>
          <a:p>
            <a:pPr lvl="0">
              <a:lnSpc>
                <a:spcPts val="3000"/>
              </a:lnSpc>
              <a:defRPr/>
            </a:pPr>
            <a:r>
              <a:rPr kumimoji="1" lang="ja-JP" altLang="en-US" sz="2000" b="1" dirty="0">
                <a:solidFill>
                  <a:prstClr val="black"/>
                </a:solidFill>
                <a:latin typeface="Meiryo UI" panose="020B0604030504040204" pitchFamily="50" charset="-128"/>
                <a:ea typeface="Meiryo UI" panose="020B0604030504040204" pitchFamily="50" charset="-128"/>
              </a:rPr>
              <a:t>大阪府</a:t>
            </a:r>
            <a:r>
              <a:rPr kumimoji="1" lang="en-US" altLang="ja-JP" sz="2000" b="1" dirty="0">
                <a:solidFill>
                  <a:prstClr val="black"/>
                </a:solidFill>
                <a:latin typeface="Meiryo UI" panose="020B0604030504040204" pitchFamily="50" charset="-128"/>
                <a:ea typeface="Meiryo UI" panose="020B0604030504040204" pitchFamily="50" charset="-128"/>
              </a:rPr>
              <a:t>SDGs【</a:t>
            </a:r>
            <a:r>
              <a:rPr kumimoji="1" lang="ja-JP" altLang="en-US" sz="2000" b="1" dirty="0">
                <a:solidFill>
                  <a:prstClr val="black"/>
                </a:solidFill>
                <a:latin typeface="Meiryo UI" panose="020B0604030504040204" pitchFamily="50" charset="-128"/>
                <a:ea typeface="Meiryo UI" panose="020B0604030504040204" pitchFamily="50" charset="-128"/>
              </a:rPr>
              <a:t>公式</a:t>
            </a:r>
            <a:r>
              <a:rPr kumimoji="1" lang="en-US" altLang="ja-JP" sz="2000" b="1" dirty="0">
                <a:solidFill>
                  <a:prstClr val="black"/>
                </a:solidFill>
                <a:latin typeface="Meiryo UI" panose="020B0604030504040204" pitchFamily="50" charset="-128"/>
                <a:ea typeface="Meiryo UI" panose="020B0604030504040204" pitchFamily="50" charset="-128"/>
              </a:rPr>
              <a:t>】Twitter</a:t>
            </a:r>
          </a:p>
        </p:txBody>
      </p:sp>
      <p:sp>
        <p:nvSpPr>
          <p:cNvPr id="63" name="角丸四角形 62"/>
          <p:cNvSpPr/>
          <p:nvPr/>
        </p:nvSpPr>
        <p:spPr>
          <a:xfrm>
            <a:off x="5245498" y="2046212"/>
            <a:ext cx="1332000" cy="445247"/>
          </a:xfrm>
          <a:prstGeom prst="round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vert="horz" rtlCol="0" anchor="ctr"/>
          <a:lstStyle/>
          <a:p>
            <a:pPr algn="ctr"/>
            <a:r>
              <a:rPr kumimoji="1" lang="ja-JP" altLang="en-US" b="1" dirty="0">
                <a:solidFill>
                  <a:schemeClr val="bg1"/>
                </a:solidFill>
                <a:latin typeface="Meiryo UI" panose="020B0604030504040204" pitchFamily="50" charset="-128"/>
                <a:ea typeface="Meiryo UI" panose="020B0604030504040204" pitchFamily="50" charset="-128"/>
              </a:rPr>
              <a:t>宣言内容</a:t>
            </a:r>
            <a:endParaRPr kumimoji="1" lang="en-US" altLang="ja-JP" b="1" dirty="0">
              <a:solidFill>
                <a:schemeClr val="bg1"/>
              </a:solidFill>
              <a:latin typeface="Meiryo UI" panose="020B0604030504040204" pitchFamily="50" charset="-128"/>
              <a:ea typeface="Meiryo UI" panose="020B0604030504040204" pitchFamily="50" charset="-128"/>
            </a:endParaRPr>
          </a:p>
        </p:txBody>
      </p:sp>
      <p:sp>
        <p:nvSpPr>
          <p:cNvPr id="64" name="正方形/長方形 63"/>
          <p:cNvSpPr/>
          <p:nvPr/>
        </p:nvSpPr>
        <p:spPr>
          <a:xfrm>
            <a:off x="6692325" y="1876008"/>
            <a:ext cx="3438282" cy="848950"/>
          </a:xfrm>
          <a:prstGeom prst="rect">
            <a:avLst/>
          </a:prstGeom>
        </p:spPr>
        <p:txBody>
          <a:bodyPr wrap="square">
            <a:spAutoFit/>
          </a:bodyPr>
          <a:lstStyle/>
          <a:p>
            <a:pPr lvl="0">
              <a:lnSpc>
                <a:spcPts val="3000"/>
              </a:lnSpc>
              <a:defRPr/>
            </a:pP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の達成に向けた取組み</a:t>
            </a:r>
            <a:endParaRPr kumimoji="1" lang="en-US" altLang="ja-JP" sz="2000" b="1" dirty="0">
              <a:latin typeface="Meiryo UI" panose="020B0604030504040204" pitchFamily="50" charset="-128"/>
              <a:ea typeface="Meiryo UI" panose="020B0604030504040204" pitchFamily="50" charset="-128"/>
            </a:endParaRPr>
          </a:p>
          <a:p>
            <a:pPr lvl="0">
              <a:lnSpc>
                <a:spcPts val="3000"/>
              </a:lnSpc>
              <a:defRPr/>
            </a:pPr>
            <a:r>
              <a:rPr kumimoji="1" lang="ja-JP" altLang="en-US" sz="2000" b="1" dirty="0">
                <a:solidFill>
                  <a:prstClr val="black"/>
                </a:solidFill>
                <a:latin typeface="Meiryo UI" panose="020B0604030504040204" pitchFamily="50" charset="-128"/>
                <a:ea typeface="Meiryo UI" panose="020B0604030504040204" pitchFamily="50" charset="-128"/>
              </a:rPr>
              <a:t>関連するゴール</a:t>
            </a:r>
            <a:endParaRPr kumimoji="1" lang="en-US" altLang="ja-JP" sz="2000" b="1" dirty="0">
              <a:solidFill>
                <a:prstClr val="black"/>
              </a:solidFill>
              <a:latin typeface="Meiryo UI" panose="020B0604030504040204" pitchFamily="50" charset="-128"/>
              <a:ea typeface="Meiryo UI" panose="020B0604030504040204" pitchFamily="50" charset="-128"/>
            </a:endParaRPr>
          </a:p>
        </p:txBody>
      </p:sp>
      <p:sp>
        <p:nvSpPr>
          <p:cNvPr id="65" name="正方形/長方形 64"/>
          <p:cNvSpPr/>
          <p:nvPr/>
        </p:nvSpPr>
        <p:spPr>
          <a:xfrm>
            <a:off x="1537845" y="1880765"/>
            <a:ext cx="3415155" cy="66221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t" anchorCtr="0"/>
          <a:lstStyle/>
          <a:p>
            <a:pPr lvl="0">
              <a:lnSpc>
                <a:spcPts val="3900"/>
              </a:lnSpc>
              <a:defRPr/>
            </a:pPr>
            <a:r>
              <a:rPr kumimoji="1" lang="ja-JP" altLang="en-US" sz="2000" b="1" dirty="0">
                <a:solidFill>
                  <a:schemeClr val="tx1"/>
                </a:solidFill>
                <a:latin typeface="Meiryo UI" panose="020B0604030504040204" pitchFamily="50" charset="-128"/>
                <a:ea typeface="Meiryo UI" panose="020B0604030504040204" pitchFamily="50" charset="-128"/>
              </a:rPr>
              <a:t>府民、府内の企業・団体など</a:t>
            </a:r>
            <a:endParaRPr kumimoji="1" lang="en-US" altLang="ja-JP" sz="2000" b="1" dirty="0">
              <a:solidFill>
                <a:schemeClr val="tx1"/>
              </a:solidFill>
              <a:latin typeface="Meiryo UI" panose="020B0604030504040204" pitchFamily="50" charset="-128"/>
              <a:ea typeface="Meiryo UI" panose="020B0604030504040204" pitchFamily="50" charset="-128"/>
            </a:endParaRPr>
          </a:p>
        </p:txBody>
      </p:sp>
      <p:sp>
        <p:nvSpPr>
          <p:cNvPr id="34" name="正方形/長方形 33"/>
          <p:cNvSpPr/>
          <p:nvPr/>
        </p:nvSpPr>
        <p:spPr>
          <a:xfrm>
            <a:off x="218790" y="658771"/>
            <a:ext cx="9468419" cy="109195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t" anchorCtr="0"/>
          <a:lstStyle/>
          <a:p>
            <a:pPr lvl="0">
              <a:lnSpc>
                <a:spcPct val="150000"/>
              </a:lnSpc>
              <a:defRPr/>
            </a:pPr>
            <a:r>
              <a:rPr lang="ja-JP" altLang="en-US" b="1" dirty="0" smtClean="0">
                <a:solidFill>
                  <a:schemeClr val="tx1"/>
                </a:solidFill>
                <a:latin typeface="Meiryo UI" panose="020B0604030504040204" pitchFamily="50" charset="-128"/>
                <a:ea typeface="Meiryo UI" panose="020B0604030504040204" pitchFamily="50" charset="-128"/>
              </a:rPr>
              <a:t>府</a:t>
            </a:r>
            <a:r>
              <a:rPr lang="ja-JP" altLang="en-US" b="1" dirty="0">
                <a:solidFill>
                  <a:schemeClr val="tx1"/>
                </a:solidFill>
                <a:latin typeface="Meiryo UI" panose="020B0604030504040204" pitchFamily="50" charset="-128"/>
                <a:ea typeface="Meiryo UI" panose="020B0604030504040204" pitchFamily="50" charset="-128"/>
              </a:rPr>
              <a:t>⺠や府内企業・団体などあらゆるステークホルダーに </a:t>
            </a:r>
            <a:r>
              <a:rPr lang="en-US" altLang="ja-JP" b="1" dirty="0">
                <a:solidFill>
                  <a:schemeClr val="tx1"/>
                </a:solidFill>
                <a:latin typeface="Meiryo UI" panose="020B0604030504040204" pitchFamily="50" charset="-128"/>
                <a:ea typeface="Meiryo UI" panose="020B0604030504040204" pitchFamily="50" charset="-128"/>
              </a:rPr>
              <a:t>SDGs </a:t>
            </a:r>
            <a:r>
              <a:rPr lang="ja-JP" altLang="en-US" b="1" dirty="0" smtClean="0">
                <a:solidFill>
                  <a:schemeClr val="tx1"/>
                </a:solidFill>
                <a:latin typeface="Meiryo UI" panose="020B0604030504040204" pitchFamily="50" charset="-128"/>
                <a:ea typeface="Meiryo UI" panose="020B0604030504040204" pitchFamily="50" charset="-128"/>
              </a:rPr>
              <a:t>を知って</a:t>
            </a:r>
            <a:r>
              <a:rPr lang="ja-JP" altLang="en-US" b="1" dirty="0">
                <a:solidFill>
                  <a:schemeClr val="tx1"/>
                </a:solidFill>
                <a:latin typeface="Meiryo UI" panose="020B0604030504040204" pitchFamily="50" charset="-128"/>
                <a:ea typeface="Meiryo UI" panose="020B0604030504040204" pitchFamily="50" charset="-128"/>
              </a:rPr>
              <a:t>もらい、具体的な⾏動につなげるために策定</a:t>
            </a:r>
            <a:r>
              <a:rPr lang="ja-JP" altLang="en-US" dirty="0">
                <a:solidFill>
                  <a:schemeClr val="tx1"/>
                </a:solidFill>
                <a:latin typeface="Meiryo UI" panose="020B0604030504040204" pitchFamily="50" charset="-128"/>
                <a:ea typeface="Meiryo UI" panose="020B0604030504040204" pitchFamily="50" charset="-128"/>
              </a:rPr>
              <a:t>した「大阪 </a:t>
            </a:r>
            <a:r>
              <a:rPr lang="en-US" altLang="ja-JP" dirty="0">
                <a:solidFill>
                  <a:schemeClr val="tx1"/>
                </a:solidFill>
                <a:latin typeface="Meiryo UI" panose="020B0604030504040204" pitchFamily="50" charset="-128"/>
                <a:ea typeface="Meiryo UI" panose="020B0604030504040204" pitchFamily="50" charset="-128"/>
              </a:rPr>
              <a:t>SDGs ⾏</a:t>
            </a:r>
            <a:r>
              <a:rPr lang="ja-JP" altLang="en-US" dirty="0">
                <a:solidFill>
                  <a:schemeClr val="tx1"/>
                </a:solidFill>
                <a:latin typeface="Meiryo UI" panose="020B0604030504040204" pitchFamily="50" charset="-128"/>
                <a:ea typeface="Meiryo UI" panose="020B0604030504040204" pitchFamily="50" charset="-128"/>
              </a:rPr>
              <a:t>動憲章」の趣旨に沿って、自ら</a:t>
            </a:r>
            <a:r>
              <a:rPr lang="ja-JP" altLang="en-US" dirty="0" smtClean="0">
                <a:solidFill>
                  <a:schemeClr val="tx1"/>
                </a:solidFill>
                <a:latin typeface="Meiryo UI" panose="020B0604030504040204" pitchFamily="50" charset="-128"/>
                <a:ea typeface="Meiryo UI" panose="020B0604030504040204" pitchFamily="50" charset="-128"/>
              </a:rPr>
              <a:t>が⾏</a:t>
            </a:r>
            <a:r>
              <a:rPr lang="ja-JP" altLang="en-US" dirty="0" err="1">
                <a:solidFill>
                  <a:schemeClr val="tx1"/>
                </a:solidFill>
                <a:latin typeface="Meiryo UI" panose="020B0604030504040204" pitchFamily="50" charset="-128"/>
                <a:ea typeface="Meiryo UI" panose="020B0604030504040204" pitchFamily="50" charset="-128"/>
              </a:rPr>
              <a:t>う</a:t>
            </a:r>
            <a:r>
              <a:rPr lang="ja-JP" altLang="en-US" dirty="0">
                <a:solidFill>
                  <a:schemeClr val="tx1"/>
                </a:solidFill>
                <a:latin typeface="Meiryo UI" panose="020B0604030504040204" pitchFamily="50" charset="-128"/>
                <a:ea typeface="Meiryo UI" panose="020B0604030504040204" pitchFamily="50" charset="-128"/>
              </a:rPr>
              <a:t> </a:t>
            </a:r>
            <a:r>
              <a:rPr lang="en-US" altLang="ja-JP" dirty="0">
                <a:solidFill>
                  <a:schemeClr val="tx1"/>
                </a:solidFill>
                <a:latin typeface="Meiryo UI" panose="020B0604030504040204" pitchFamily="50" charset="-128"/>
                <a:ea typeface="Meiryo UI" panose="020B0604030504040204" pitchFamily="50" charset="-128"/>
              </a:rPr>
              <a:t>SDGs </a:t>
            </a:r>
            <a:r>
              <a:rPr lang="ja-JP" altLang="en-US" dirty="0">
                <a:solidFill>
                  <a:schemeClr val="tx1"/>
                </a:solidFill>
                <a:latin typeface="Meiryo UI" panose="020B0604030504040204" pitchFamily="50" charset="-128"/>
                <a:ea typeface="Meiryo UI" panose="020B0604030504040204" pitchFamily="50" charset="-128"/>
              </a:rPr>
              <a:t>の達成に向けた⾏動を宣言するプロジェクトです。</a:t>
            </a:r>
            <a:endParaRPr kumimoji="1" lang="en-US" altLang="ja-JP" dirty="0">
              <a:solidFill>
                <a:schemeClr val="tx1"/>
              </a:solidFill>
              <a:latin typeface="Meiryo UI" panose="020B0604030504040204" pitchFamily="50" charset="-128"/>
              <a:ea typeface="Meiryo UI" panose="020B0604030504040204" pitchFamily="50" charset="-128"/>
            </a:endParaRPr>
          </a:p>
        </p:txBody>
      </p:sp>
      <p:sp>
        <p:nvSpPr>
          <p:cNvPr id="30" name="正方形/長方形 29"/>
          <p:cNvSpPr/>
          <p:nvPr/>
        </p:nvSpPr>
        <p:spPr>
          <a:xfrm>
            <a:off x="0" y="319"/>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lang="ja-JP" altLang="en-US" sz="2000" b="1" dirty="0">
                <a:latin typeface="Meiryo UI" panose="020B0604030504040204" pitchFamily="50" charset="-128"/>
                <a:ea typeface="Meiryo UI" panose="020B0604030504040204" pitchFamily="50" charset="-128"/>
              </a:rPr>
              <a:t>私の</a:t>
            </a:r>
            <a:r>
              <a:rPr lang="en-US" altLang="ja-JP" sz="2000" b="1" dirty="0">
                <a:latin typeface="Meiryo UI" panose="020B0604030504040204" pitchFamily="50" charset="-128"/>
                <a:ea typeface="Meiryo UI" panose="020B0604030504040204" pitchFamily="50" charset="-128"/>
              </a:rPr>
              <a:t>SDGs</a:t>
            </a:r>
            <a:r>
              <a:rPr lang="ja-JP" altLang="en-US" sz="2000" b="1" dirty="0">
                <a:latin typeface="Meiryo UI" panose="020B0604030504040204" pitchFamily="50" charset="-128"/>
                <a:ea typeface="Meiryo UI" panose="020B0604030504040204" pitchFamily="50" charset="-128"/>
              </a:rPr>
              <a:t>宣言プロジェクト</a:t>
            </a:r>
          </a:p>
        </p:txBody>
      </p:sp>
    </p:spTree>
    <p:extLst>
      <p:ext uri="{BB962C8B-B14F-4D97-AF65-F5344CB8AC3E}">
        <p14:creationId xmlns:p14="http://schemas.microsoft.com/office/powerpoint/2010/main" val="1131816801"/>
      </p:ext>
    </p:extLst>
  </p:cSld>
  <p:clrMapOvr>
    <a:masterClrMapping/>
  </p:clrMapOvr>
  <mc:AlternateContent xmlns:mc="http://schemas.openxmlformats.org/markup-compatibility/2006" xmlns:p14="http://schemas.microsoft.com/office/powerpoint/2010/main">
    <mc:Choice Requires="p14">
      <p:transition spd="slow" p14:dur="2000" advTm="4232"/>
    </mc:Choice>
    <mc:Fallback xmlns="">
      <p:transition spd="slow" advTm="4232"/>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フリーフォーム 7"/>
          <p:cNvSpPr/>
          <p:nvPr/>
        </p:nvSpPr>
        <p:spPr>
          <a:xfrm rot="60000" flipH="1">
            <a:off x="310788" y="2864394"/>
            <a:ext cx="3600000" cy="1080000"/>
          </a:xfrm>
          <a:custGeom>
            <a:avLst/>
            <a:gdLst>
              <a:gd name="connsiteX0" fmla="*/ 183416 w 2526832"/>
              <a:gd name="connsiteY0" fmla="*/ 850 h 710450"/>
              <a:gd name="connsiteX1" fmla="*/ 9425 w 2526832"/>
              <a:gd name="connsiteY1" fmla="*/ 0 h 710450"/>
              <a:gd name="connsiteX2" fmla="*/ 0 w 2526832"/>
              <a:gd name="connsiteY2" fmla="*/ 539954 h 710450"/>
              <a:gd name="connsiteX3" fmla="*/ 183416 w 2526832"/>
              <a:gd name="connsiteY3" fmla="*/ 540850 h 710450"/>
              <a:gd name="connsiteX4" fmla="*/ 2343416 w 2526832"/>
              <a:gd name="connsiteY4" fmla="*/ 709600 h 710450"/>
              <a:gd name="connsiteX5" fmla="*/ 2517407 w 2526832"/>
              <a:gd name="connsiteY5" fmla="*/ 710450 h 710450"/>
              <a:gd name="connsiteX6" fmla="*/ 2526832 w 2526832"/>
              <a:gd name="connsiteY6" fmla="*/ 170496 h 710450"/>
              <a:gd name="connsiteX7" fmla="*/ 2343416 w 2526832"/>
              <a:gd name="connsiteY7" fmla="*/ 169600 h 710450"/>
              <a:gd name="connsiteX8" fmla="*/ 183416 w 2526832"/>
              <a:gd name="connsiteY8" fmla="*/ 850 h 710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6832" h="710450">
                <a:moveTo>
                  <a:pt x="183416" y="850"/>
                </a:moveTo>
                <a:lnTo>
                  <a:pt x="9425" y="0"/>
                </a:lnTo>
                <a:lnTo>
                  <a:pt x="0" y="539954"/>
                </a:lnTo>
                <a:lnTo>
                  <a:pt x="183416" y="540850"/>
                </a:lnTo>
                <a:cubicBezTo>
                  <a:pt x="903416" y="559600"/>
                  <a:pt x="1623416" y="690850"/>
                  <a:pt x="2343416" y="709600"/>
                </a:cubicBezTo>
                <a:lnTo>
                  <a:pt x="2517407" y="710450"/>
                </a:lnTo>
                <a:lnTo>
                  <a:pt x="2526832" y="170496"/>
                </a:lnTo>
                <a:lnTo>
                  <a:pt x="2343416" y="169600"/>
                </a:lnTo>
                <a:cubicBezTo>
                  <a:pt x="1623416" y="150850"/>
                  <a:pt x="903416" y="19600"/>
                  <a:pt x="183416" y="850"/>
                </a:cubicBezTo>
                <a:close/>
              </a:path>
            </a:pathLst>
          </a:custGeom>
          <a:solidFill>
            <a:srgbClr val="68A042"/>
          </a:solidFill>
          <a:ln w="101600" cap="sq">
            <a:noFill/>
            <a:miter lim="800000"/>
          </a:ln>
          <a:effectLst>
            <a:outerShdw blurRad="38100" dist="279400" dir="600000" sx="90000" sy="90000" kx="110000" ky="200000" algn="tl"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9" name="図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9779" y="3997494"/>
            <a:ext cx="632965" cy="632965"/>
          </a:xfrm>
          <a:prstGeom prst="rect">
            <a:avLst/>
          </a:prstGeom>
        </p:spPr>
      </p:pic>
      <p:pic>
        <p:nvPicPr>
          <p:cNvPr id="10" name="図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1459" y="3997495"/>
            <a:ext cx="632965" cy="632965"/>
          </a:xfrm>
          <a:prstGeom prst="rect">
            <a:avLst/>
          </a:prstGeom>
        </p:spPr>
      </p:pic>
      <p:pic>
        <p:nvPicPr>
          <p:cNvPr id="11" name="図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63139" y="3997494"/>
            <a:ext cx="632965" cy="632965"/>
          </a:xfrm>
          <a:prstGeom prst="rect">
            <a:avLst/>
          </a:prstGeom>
        </p:spPr>
      </p:pic>
      <p:sp>
        <p:nvSpPr>
          <p:cNvPr id="12" name="正方形/長方形 11"/>
          <p:cNvSpPr/>
          <p:nvPr/>
        </p:nvSpPr>
        <p:spPr>
          <a:xfrm rot="21360000">
            <a:off x="711995" y="3015792"/>
            <a:ext cx="3182839" cy="830997"/>
          </a:xfrm>
          <a:prstGeom prst="rect">
            <a:avLst/>
          </a:prstGeom>
        </p:spPr>
        <p:txBody>
          <a:bodyPr wrap="square">
            <a:spAutoFit/>
          </a:bodyPr>
          <a:lstStyle/>
          <a:p>
            <a:r>
              <a:rPr lang="ja-JP" altLang="en-US" sz="1600" dirty="0" smtClean="0">
                <a:solidFill>
                  <a:schemeClr val="bg1"/>
                </a:solidFill>
                <a:latin typeface="+mn-ea"/>
              </a:rPr>
              <a:t>毎日</a:t>
            </a:r>
            <a:r>
              <a:rPr lang="ja-JP" altLang="en-US" sz="1600" dirty="0">
                <a:solidFill>
                  <a:schemeClr val="bg1"/>
                </a:solidFill>
                <a:latin typeface="+mn-ea"/>
              </a:rPr>
              <a:t>、健康のため運動します</a:t>
            </a:r>
            <a:r>
              <a:rPr lang="ja-JP" altLang="en-US" sz="1600" dirty="0" smtClean="0">
                <a:solidFill>
                  <a:schemeClr val="bg1"/>
                </a:solidFill>
                <a:latin typeface="+mn-ea"/>
              </a:rPr>
              <a:t>。</a:t>
            </a:r>
            <a:endParaRPr lang="en-US" altLang="ja-JP" sz="1600" dirty="0" smtClean="0">
              <a:solidFill>
                <a:schemeClr val="bg1"/>
              </a:solidFill>
              <a:latin typeface="+mn-ea"/>
            </a:endParaRPr>
          </a:p>
          <a:p>
            <a:r>
              <a:rPr lang="ja-JP" altLang="en-US" sz="1600" dirty="0" smtClean="0">
                <a:solidFill>
                  <a:schemeClr val="bg1"/>
                </a:solidFill>
                <a:latin typeface="+mn-ea"/>
              </a:rPr>
              <a:t>家族</a:t>
            </a:r>
            <a:r>
              <a:rPr lang="ja-JP" altLang="en-US" sz="1600" dirty="0">
                <a:solidFill>
                  <a:schemeClr val="bg1"/>
                </a:solidFill>
                <a:latin typeface="+mn-ea"/>
              </a:rPr>
              <a:t>と一緒に地域の活動に参加し、地元をみんなで盛り上げる</a:t>
            </a:r>
            <a:r>
              <a:rPr lang="ja-JP" altLang="en-US" sz="1600" dirty="0" smtClean="0">
                <a:solidFill>
                  <a:schemeClr val="bg1"/>
                </a:solidFill>
                <a:latin typeface="+mn-ea"/>
              </a:rPr>
              <a:t>。</a:t>
            </a:r>
            <a:endParaRPr lang="ja-JP" altLang="en-US" sz="1600" dirty="0">
              <a:solidFill>
                <a:schemeClr val="bg1"/>
              </a:solidFill>
              <a:latin typeface="ＭＳ Ｐゴシック" panose="020B0600070205080204" pitchFamily="50" charset="-128"/>
              <a:ea typeface="ＭＳ Ｐゴシック" panose="020B0600070205080204" pitchFamily="50" charset="-128"/>
            </a:endParaRPr>
          </a:p>
        </p:txBody>
      </p:sp>
      <p:sp>
        <p:nvSpPr>
          <p:cNvPr id="13" name="正方形/長方形 12"/>
          <p:cNvSpPr/>
          <p:nvPr/>
        </p:nvSpPr>
        <p:spPr>
          <a:xfrm>
            <a:off x="299779" y="3083165"/>
            <a:ext cx="439089" cy="8280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3" name="グループ化 22"/>
          <p:cNvGrpSpPr/>
          <p:nvPr/>
        </p:nvGrpSpPr>
        <p:grpSpPr>
          <a:xfrm>
            <a:off x="299779" y="1055518"/>
            <a:ext cx="3611009" cy="1766263"/>
            <a:chOff x="617965" y="1022713"/>
            <a:chExt cx="3611009" cy="1766263"/>
          </a:xfrm>
        </p:grpSpPr>
        <p:sp>
          <p:nvSpPr>
            <p:cNvPr id="15" name="フリーフォーム 14"/>
            <p:cNvSpPr/>
            <p:nvPr/>
          </p:nvSpPr>
          <p:spPr>
            <a:xfrm rot="60000" flipH="1">
              <a:off x="628974" y="1022713"/>
              <a:ext cx="3600000" cy="1080000"/>
            </a:xfrm>
            <a:custGeom>
              <a:avLst/>
              <a:gdLst>
                <a:gd name="connsiteX0" fmla="*/ 183416 w 2526832"/>
                <a:gd name="connsiteY0" fmla="*/ 850 h 710450"/>
                <a:gd name="connsiteX1" fmla="*/ 9425 w 2526832"/>
                <a:gd name="connsiteY1" fmla="*/ 0 h 710450"/>
                <a:gd name="connsiteX2" fmla="*/ 0 w 2526832"/>
                <a:gd name="connsiteY2" fmla="*/ 539954 h 710450"/>
                <a:gd name="connsiteX3" fmla="*/ 183416 w 2526832"/>
                <a:gd name="connsiteY3" fmla="*/ 540850 h 710450"/>
                <a:gd name="connsiteX4" fmla="*/ 2343416 w 2526832"/>
                <a:gd name="connsiteY4" fmla="*/ 709600 h 710450"/>
                <a:gd name="connsiteX5" fmla="*/ 2517407 w 2526832"/>
                <a:gd name="connsiteY5" fmla="*/ 710450 h 710450"/>
                <a:gd name="connsiteX6" fmla="*/ 2526832 w 2526832"/>
                <a:gd name="connsiteY6" fmla="*/ 170496 h 710450"/>
                <a:gd name="connsiteX7" fmla="*/ 2343416 w 2526832"/>
                <a:gd name="connsiteY7" fmla="*/ 169600 h 710450"/>
                <a:gd name="connsiteX8" fmla="*/ 183416 w 2526832"/>
                <a:gd name="connsiteY8" fmla="*/ 850 h 710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6832" h="710450">
                  <a:moveTo>
                    <a:pt x="183416" y="850"/>
                  </a:moveTo>
                  <a:lnTo>
                    <a:pt x="9425" y="0"/>
                  </a:lnTo>
                  <a:lnTo>
                    <a:pt x="0" y="539954"/>
                  </a:lnTo>
                  <a:lnTo>
                    <a:pt x="183416" y="540850"/>
                  </a:lnTo>
                  <a:cubicBezTo>
                    <a:pt x="903416" y="559600"/>
                    <a:pt x="1623416" y="690850"/>
                    <a:pt x="2343416" y="709600"/>
                  </a:cubicBezTo>
                  <a:lnTo>
                    <a:pt x="2517407" y="710450"/>
                  </a:lnTo>
                  <a:lnTo>
                    <a:pt x="2526832" y="170496"/>
                  </a:lnTo>
                  <a:lnTo>
                    <a:pt x="2343416" y="169600"/>
                  </a:lnTo>
                  <a:cubicBezTo>
                    <a:pt x="1623416" y="150850"/>
                    <a:pt x="903416" y="19600"/>
                    <a:pt x="183416" y="850"/>
                  </a:cubicBezTo>
                  <a:close/>
                </a:path>
              </a:pathLst>
            </a:custGeom>
            <a:solidFill>
              <a:srgbClr val="EAB200"/>
            </a:solidFill>
            <a:ln w="101600" cap="sq">
              <a:noFill/>
              <a:miter lim="800000"/>
            </a:ln>
            <a:effectLst>
              <a:outerShdw blurRad="38100" dist="279400" dir="600000" sx="90000" sy="90000" kx="110000" ky="200000" algn="tl"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正方形/長方形 15"/>
            <p:cNvSpPr/>
            <p:nvPr/>
          </p:nvSpPr>
          <p:spPr>
            <a:xfrm>
              <a:off x="617965" y="1241484"/>
              <a:ext cx="439089" cy="82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p:cNvSpPr/>
            <p:nvPr/>
          </p:nvSpPr>
          <p:spPr>
            <a:xfrm rot="21360000">
              <a:off x="1205209" y="1180026"/>
              <a:ext cx="2869506" cy="830997"/>
            </a:xfrm>
            <a:prstGeom prst="rect">
              <a:avLst/>
            </a:prstGeom>
          </p:spPr>
          <p:txBody>
            <a:bodyPr wrap="square">
              <a:spAutoFit/>
            </a:bodyPr>
            <a:lstStyle/>
            <a:p>
              <a:r>
                <a:rPr lang="ja-JP" altLang="en-US" sz="1600" dirty="0" smtClean="0">
                  <a:solidFill>
                    <a:schemeClr val="bg1"/>
                  </a:solidFill>
                  <a:latin typeface="+mn-ea"/>
                </a:rPr>
                <a:t> </a:t>
              </a:r>
              <a:r>
                <a:rPr lang="ja-JP" altLang="en-US" sz="1600" dirty="0">
                  <a:latin typeface="+mn-ea"/>
                </a:rPr>
                <a:t>食品ロスを減らすため冷蔵庫の中をチェックしてから買い物に行きます。	</a:t>
              </a:r>
            </a:p>
          </p:txBody>
        </p:sp>
        <p:pic>
          <p:nvPicPr>
            <p:cNvPr id="17" name="図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7965" y="2156011"/>
              <a:ext cx="632965" cy="632965"/>
            </a:xfrm>
            <a:prstGeom prst="rect">
              <a:avLst/>
            </a:prstGeom>
          </p:spPr>
        </p:pic>
      </p:grpSp>
      <p:sp>
        <p:nvSpPr>
          <p:cNvPr id="19" name="フリーフォーム 18"/>
          <p:cNvSpPr/>
          <p:nvPr/>
        </p:nvSpPr>
        <p:spPr>
          <a:xfrm rot="60000" flipH="1">
            <a:off x="6083909" y="4527360"/>
            <a:ext cx="3600000" cy="1080000"/>
          </a:xfrm>
          <a:custGeom>
            <a:avLst/>
            <a:gdLst>
              <a:gd name="connsiteX0" fmla="*/ 183416 w 2526832"/>
              <a:gd name="connsiteY0" fmla="*/ 850 h 710450"/>
              <a:gd name="connsiteX1" fmla="*/ 9425 w 2526832"/>
              <a:gd name="connsiteY1" fmla="*/ 0 h 710450"/>
              <a:gd name="connsiteX2" fmla="*/ 0 w 2526832"/>
              <a:gd name="connsiteY2" fmla="*/ 539954 h 710450"/>
              <a:gd name="connsiteX3" fmla="*/ 183416 w 2526832"/>
              <a:gd name="connsiteY3" fmla="*/ 540850 h 710450"/>
              <a:gd name="connsiteX4" fmla="*/ 2343416 w 2526832"/>
              <a:gd name="connsiteY4" fmla="*/ 709600 h 710450"/>
              <a:gd name="connsiteX5" fmla="*/ 2517407 w 2526832"/>
              <a:gd name="connsiteY5" fmla="*/ 710450 h 710450"/>
              <a:gd name="connsiteX6" fmla="*/ 2526832 w 2526832"/>
              <a:gd name="connsiteY6" fmla="*/ 170496 h 710450"/>
              <a:gd name="connsiteX7" fmla="*/ 2343416 w 2526832"/>
              <a:gd name="connsiteY7" fmla="*/ 169600 h 710450"/>
              <a:gd name="connsiteX8" fmla="*/ 183416 w 2526832"/>
              <a:gd name="connsiteY8" fmla="*/ 850 h 710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6832" h="710450">
                <a:moveTo>
                  <a:pt x="183416" y="850"/>
                </a:moveTo>
                <a:lnTo>
                  <a:pt x="9425" y="0"/>
                </a:lnTo>
                <a:lnTo>
                  <a:pt x="0" y="539954"/>
                </a:lnTo>
                <a:lnTo>
                  <a:pt x="183416" y="540850"/>
                </a:lnTo>
                <a:cubicBezTo>
                  <a:pt x="903416" y="559600"/>
                  <a:pt x="1623416" y="690850"/>
                  <a:pt x="2343416" y="709600"/>
                </a:cubicBezTo>
                <a:lnTo>
                  <a:pt x="2517407" y="710450"/>
                </a:lnTo>
                <a:lnTo>
                  <a:pt x="2526832" y="170496"/>
                </a:lnTo>
                <a:lnTo>
                  <a:pt x="2343416" y="169600"/>
                </a:lnTo>
                <a:cubicBezTo>
                  <a:pt x="1623416" y="150850"/>
                  <a:pt x="903416" y="19600"/>
                  <a:pt x="183416" y="850"/>
                </a:cubicBezTo>
                <a:close/>
              </a:path>
            </a:pathLst>
          </a:custGeom>
          <a:solidFill>
            <a:srgbClr val="3D6DC3"/>
          </a:solidFill>
          <a:ln w="101600" cap="sq">
            <a:noFill/>
            <a:miter lim="800000"/>
          </a:ln>
          <a:effectLst>
            <a:outerShdw blurRad="38100" dist="279400" dir="600000" sx="90000" sy="90000" kx="110000" ky="200000" algn="tl"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正方形/長方形 19"/>
          <p:cNvSpPr/>
          <p:nvPr/>
        </p:nvSpPr>
        <p:spPr>
          <a:xfrm>
            <a:off x="6072900" y="4746131"/>
            <a:ext cx="439089" cy="828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p:cNvSpPr/>
          <p:nvPr/>
        </p:nvSpPr>
        <p:spPr>
          <a:xfrm rot="21360000">
            <a:off x="6709309" y="4893336"/>
            <a:ext cx="2031325" cy="338554"/>
          </a:xfrm>
          <a:prstGeom prst="rect">
            <a:avLst/>
          </a:prstGeom>
        </p:spPr>
        <p:txBody>
          <a:bodyPr wrap="none">
            <a:spAutoFit/>
          </a:bodyPr>
          <a:lstStyle/>
          <a:p>
            <a:r>
              <a:rPr lang="ja-JP" altLang="en-US" sz="1600" dirty="0">
                <a:latin typeface="+mn-ea"/>
              </a:rPr>
              <a:t>釣り糸をひろう	</a:t>
            </a:r>
          </a:p>
        </p:txBody>
      </p:sp>
      <p:pic>
        <p:nvPicPr>
          <p:cNvPr id="22" name="図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96034" y="5638693"/>
            <a:ext cx="632965" cy="632965"/>
          </a:xfrm>
          <a:prstGeom prst="rect">
            <a:avLst/>
          </a:prstGeom>
        </p:spPr>
      </p:pic>
      <p:sp>
        <p:nvSpPr>
          <p:cNvPr id="24" name="フリーフォーム 23"/>
          <p:cNvSpPr/>
          <p:nvPr/>
        </p:nvSpPr>
        <p:spPr>
          <a:xfrm rot="60000" flipH="1">
            <a:off x="3947551" y="2262849"/>
            <a:ext cx="3600000" cy="1080000"/>
          </a:xfrm>
          <a:custGeom>
            <a:avLst/>
            <a:gdLst>
              <a:gd name="connsiteX0" fmla="*/ 183416 w 2526832"/>
              <a:gd name="connsiteY0" fmla="*/ 850 h 710450"/>
              <a:gd name="connsiteX1" fmla="*/ 9425 w 2526832"/>
              <a:gd name="connsiteY1" fmla="*/ 0 h 710450"/>
              <a:gd name="connsiteX2" fmla="*/ 0 w 2526832"/>
              <a:gd name="connsiteY2" fmla="*/ 539954 h 710450"/>
              <a:gd name="connsiteX3" fmla="*/ 183416 w 2526832"/>
              <a:gd name="connsiteY3" fmla="*/ 540850 h 710450"/>
              <a:gd name="connsiteX4" fmla="*/ 2343416 w 2526832"/>
              <a:gd name="connsiteY4" fmla="*/ 709600 h 710450"/>
              <a:gd name="connsiteX5" fmla="*/ 2517407 w 2526832"/>
              <a:gd name="connsiteY5" fmla="*/ 710450 h 710450"/>
              <a:gd name="connsiteX6" fmla="*/ 2526832 w 2526832"/>
              <a:gd name="connsiteY6" fmla="*/ 170496 h 710450"/>
              <a:gd name="connsiteX7" fmla="*/ 2343416 w 2526832"/>
              <a:gd name="connsiteY7" fmla="*/ 169600 h 710450"/>
              <a:gd name="connsiteX8" fmla="*/ 183416 w 2526832"/>
              <a:gd name="connsiteY8" fmla="*/ 850 h 710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6832" h="710450">
                <a:moveTo>
                  <a:pt x="183416" y="850"/>
                </a:moveTo>
                <a:lnTo>
                  <a:pt x="9425" y="0"/>
                </a:lnTo>
                <a:lnTo>
                  <a:pt x="0" y="539954"/>
                </a:lnTo>
                <a:lnTo>
                  <a:pt x="183416" y="540850"/>
                </a:lnTo>
                <a:cubicBezTo>
                  <a:pt x="903416" y="559600"/>
                  <a:pt x="1623416" y="690850"/>
                  <a:pt x="2343416" y="709600"/>
                </a:cubicBezTo>
                <a:lnTo>
                  <a:pt x="2517407" y="710450"/>
                </a:lnTo>
                <a:lnTo>
                  <a:pt x="2526832" y="170496"/>
                </a:lnTo>
                <a:lnTo>
                  <a:pt x="2343416" y="169600"/>
                </a:lnTo>
                <a:cubicBezTo>
                  <a:pt x="1623416" y="150850"/>
                  <a:pt x="903416" y="19600"/>
                  <a:pt x="183416" y="850"/>
                </a:cubicBezTo>
                <a:close/>
              </a:path>
            </a:pathLst>
          </a:custGeom>
          <a:solidFill>
            <a:srgbClr val="FF3F3F"/>
          </a:solidFill>
          <a:ln w="101600" cap="sq">
            <a:noFill/>
            <a:miter lim="800000"/>
          </a:ln>
          <a:effectLst>
            <a:outerShdw blurRad="38100" dist="279400" dir="600000" sx="90000" sy="90000" kx="110000" ky="200000" algn="tl"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5" name="正方形/長方形 24"/>
          <p:cNvSpPr/>
          <p:nvPr/>
        </p:nvSpPr>
        <p:spPr>
          <a:xfrm>
            <a:off x="3936542" y="2481620"/>
            <a:ext cx="439089" cy="82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rot="21360000">
            <a:off x="4582809" y="2483440"/>
            <a:ext cx="2534105" cy="584775"/>
          </a:xfrm>
          <a:prstGeom prst="rect">
            <a:avLst/>
          </a:prstGeom>
        </p:spPr>
        <p:txBody>
          <a:bodyPr wrap="square">
            <a:spAutoFit/>
          </a:bodyPr>
          <a:lstStyle/>
          <a:p>
            <a:r>
              <a:rPr lang="ja-JP" altLang="en-US" sz="1600" dirty="0">
                <a:latin typeface="+mn-ea"/>
              </a:rPr>
              <a:t>仕事でも家庭でも男女公平を</a:t>
            </a:r>
            <a:r>
              <a:rPr lang="ja-JP" altLang="en-US" sz="1600" dirty="0" smtClean="0">
                <a:latin typeface="+mn-ea"/>
              </a:rPr>
              <a:t>心掛ける</a:t>
            </a:r>
            <a:r>
              <a:rPr lang="en-US" altLang="ja-JP" sz="1600" dirty="0">
                <a:latin typeface="+mn-ea"/>
              </a:rPr>
              <a:t>	</a:t>
            </a:r>
          </a:p>
        </p:txBody>
      </p:sp>
      <p:pic>
        <p:nvPicPr>
          <p:cNvPr id="27" name="図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19300" y="1756542"/>
            <a:ext cx="632965" cy="632965"/>
          </a:xfrm>
          <a:prstGeom prst="rect">
            <a:avLst/>
          </a:prstGeom>
        </p:spPr>
      </p:pic>
      <p:sp>
        <p:nvSpPr>
          <p:cNvPr id="31" name="フリーフォーム 30"/>
          <p:cNvSpPr/>
          <p:nvPr/>
        </p:nvSpPr>
        <p:spPr>
          <a:xfrm rot="60000" flipH="1">
            <a:off x="3947549" y="3314706"/>
            <a:ext cx="3600000" cy="1080000"/>
          </a:xfrm>
          <a:custGeom>
            <a:avLst/>
            <a:gdLst>
              <a:gd name="connsiteX0" fmla="*/ 183416 w 2526832"/>
              <a:gd name="connsiteY0" fmla="*/ 850 h 710450"/>
              <a:gd name="connsiteX1" fmla="*/ 9425 w 2526832"/>
              <a:gd name="connsiteY1" fmla="*/ 0 h 710450"/>
              <a:gd name="connsiteX2" fmla="*/ 0 w 2526832"/>
              <a:gd name="connsiteY2" fmla="*/ 539954 h 710450"/>
              <a:gd name="connsiteX3" fmla="*/ 183416 w 2526832"/>
              <a:gd name="connsiteY3" fmla="*/ 540850 h 710450"/>
              <a:gd name="connsiteX4" fmla="*/ 2343416 w 2526832"/>
              <a:gd name="connsiteY4" fmla="*/ 709600 h 710450"/>
              <a:gd name="connsiteX5" fmla="*/ 2517407 w 2526832"/>
              <a:gd name="connsiteY5" fmla="*/ 710450 h 710450"/>
              <a:gd name="connsiteX6" fmla="*/ 2526832 w 2526832"/>
              <a:gd name="connsiteY6" fmla="*/ 170496 h 710450"/>
              <a:gd name="connsiteX7" fmla="*/ 2343416 w 2526832"/>
              <a:gd name="connsiteY7" fmla="*/ 169600 h 710450"/>
              <a:gd name="connsiteX8" fmla="*/ 183416 w 2526832"/>
              <a:gd name="connsiteY8" fmla="*/ 850 h 710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6832" h="710450">
                <a:moveTo>
                  <a:pt x="183416" y="850"/>
                </a:moveTo>
                <a:lnTo>
                  <a:pt x="9425" y="0"/>
                </a:lnTo>
                <a:lnTo>
                  <a:pt x="0" y="539954"/>
                </a:lnTo>
                <a:lnTo>
                  <a:pt x="183416" y="540850"/>
                </a:lnTo>
                <a:cubicBezTo>
                  <a:pt x="903416" y="559600"/>
                  <a:pt x="1623416" y="690850"/>
                  <a:pt x="2343416" y="709600"/>
                </a:cubicBezTo>
                <a:lnTo>
                  <a:pt x="2517407" y="710450"/>
                </a:lnTo>
                <a:lnTo>
                  <a:pt x="2526832" y="170496"/>
                </a:lnTo>
                <a:lnTo>
                  <a:pt x="2343416" y="169600"/>
                </a:lnTo>
                <a:cubicBezTo>
                  <a:pt x="1623416" y="150850"/>
                  <a:pt x="903416" y="19600"/>
                  <a:pt x="183416" y="850"/>
                </a:cubicBezTo>
                <a:close/>
              </a:path>
            </a:pathLst>
          </a:custGeom>
          <a:solidFill>
            <a:srgbClr val="A20078"/>
          </a:solidFill>
          <a:ln w="101600" cap="sq">
            <a:noFill/>
            <a:miter lim="800000"/>
          </a:ln>
          <a:effectLst>
            <a:outerShdw blurRad="38100" dist="279400" dir="600000" sx="90000" sy="90000" kx="110000" ky="200000" algn="tl"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2" name="正方形/長方形 31"/>
          <p:cNvSpPr/>
          <p:nvPr/>
        </p:nvSpPr>
        <p:spPr>
          <a:xfrm>
            <a:off x="3936540" y="3533477"/>
            <a:ext cx="439089" cy="828000"/>
          </a:xfrm>
          <a:prstGeom prst="rect">
            <a:avLst/>
          </a:prstGeom>
          <a:solidFill>
            <a:srgbClr val="700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rot="21360000">
            <a:off x="4443479" y="3226385"/>
            <a:ext cx="2914044" cy="1077218"/>
          </a:xfrm>
          <a:prstGeom prst="rect">
            <a:avLst/>
          </a:prstGeom>
        </p:spPr>
        <p:txBody>
          <a:bodyPr wrap="square">
            <a:spAutoFit/>
          </a:bodyPr>
          <a:lstStyle/>
          <a:p>
            <a:endParaRPr lang="ja-JP" altLang="en-US" sz="1600" dirty="0">
              <a:solidFill>
                <a:schemeClr val="bg1"/>
              </a:solidFill>
              <a:latin typeface="+mn-ea"/>
            </a:endParaRPr>
          </a:p>
          <a:p>
            <a:r>
              <a:rPr lang="ja-JP" altLang="en-US" sz="1600" dirty="0">
                <a:solidFill>
                  <a:schemeClr val="bg1"/>
                </a:solidFill>
                <a:latin typeface="+mn-ea"/>
              </a:rPr>
              <a:t> 多様性を受け入れ、いつでも誰とでも、最高の職場環境を創る。	</a:t>
            </a:r>
          </a:p>
        </p:txBody>
      </p:sp>
      <p:pic>
        <p:nvPicPr>
          <p:cNvPr id="34" name="図 3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06810" y="4477192"/>
            <a:ext cx="632965" cy="632965"/>
          </a:xfrm>
          <a:prstGeom prst="rect">
            <a:avLst/>
          </a:prstGeom>
        </p:spPr>
      </p:pic>
      <p:pic>
        <p:nvPicPr>
          <p:cNvPr id="36" name="図 3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842398" y="4477191"/>
            <a:ext cx="632965" cy="632965"/>
          </a:xfrm>
          <a:prstGeom prst="rect">
            <a:avLst/>
          </a:prstGeom>
        </p:spPr>
      </p:pic>
      <p:sp>
        <p:nvSpPr>
          <p:cNvPr id="6" name="テキスト ボックス 5"/>
          <p:cNvSpPr txBox="1"/>
          <p:nvPr/>
        </p:nvSpPr>
        <p:spPr>
          <a:xfrm>
            <a:off x="1716887" y="5977820"/>
            <a:ext cx="6638356" cy="276999"/>
          </a:xfrm>
          <a:prstGeom prst="rect">
            <a:avLst/>
          </a:prstGeom>
          <a:noFill/>
        </p:spPr>
        <p:txBody>
          <a:bodyPr wrap="none" rtlCol="0">
            <a:spAutoFit/>
          </a:bodyPr>
          <a:lstStyle/>
          <a:p>
            <a:r>
              <a:rPr kumimoji="1" lang="ja-JP" altLang="en-US" sz="1200" dirty="0" smtClean="0"/>
              <a:t>各ゴールは“私の</a:t>
            </a:r>
            <a:r>
              <a:rPr kumimoji="1" lang="en-US" altLang="ja-JP" sz="1200" dirty="0" smtClean="0"/>
              <a:t>SDGs</a:t>
            </a:r>
            <a:r>
              <a:rPr kumimoji="1" lang="ja-JP" altLang="en-US" sz="1200" dirty="0" smtClean="0"/>
              <a:t>宣言”にあわせ、めざすゴールとして記載されたものを掲載しています。</a:t>
            </a:r>
            <a:endParaRPr kumimoji="1" lang="ja-JP" altLang="en-US" sz="1200" dirty="0"/>
          </a:p>
        </p:txBody>
      </p:sp>
      <p:pic>
        <p:nvPicPr>
          <p:cNvPr id="39" name="図 3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99779" y="5859453"/>
            <a:ext cx="632965" cy="632965"/>
          </a:xfrm>
          <a:prstGeom prst="rect">
            <a:avLst/>
          </a:prstGeom>
        </p:spPr>
      </p:pic>
      <p:sp>
        <p:nvSpPr>
          <p:cNvPr id="40" name="フリーフォーム 39"/>
          <p:cNvSpPr/>
          <p:nvPr/>
        </p:nvSpPr>
        <p:spPr>
          <a:xfrm rot="60000" flipH="1">
            <a:off x="310790" y="4678115"/>
            <a:ext cx="3600000" cy="1080000"/>
          </a:xfrm>
          <a:custGeom>
            <a:avLst/>
            <a:gdLst>
              <a:gd name="connsiteX0" fmla="*/ 183416 w 2526832"/>
              <a:gd name="connsiteY0" fmla="*/ 850 h 710450"/>
              <a:gd name="connsiteX1" fmla="*/ 9425 w 2526832"/>
              <a:gd name="connsiteY1" fmla="*/ 0 h 710450"/>
              <a:gd name="connsiteX2" fmla="*/ 0 w 2526832"/>
              <a:gd name="connsiteY2" fmla="*/ 539954 h 710450"/>
              <a:gd name="connsiteX3" fmla="*/ 183416 w 2526832"/>
              <a:gd name="connsiteY3" fmla="*/ 540850 h 710450"/>
              <a:gd name="connsiteX4" fmla="*/ 2343416 w 2526832"/>
              <a:gd name="connsiteY4" fmla="*/ 709600 h 710450"/>
              <a:gd name="connsiteX5" fmla="*/ 2517407 w 2526832"/>
              <a:gd name="connsiteY5" fmla="*/ 710450 h 710450"/>
              <a:gd name="connsiteX6" fmla="*/ 2526832 w 2526832"/>
              <a:gd name="connsiteY6" fmla="*/ 170496 h 710450"/>
              <a:gd name="connsiteX7" fmla="*/ 2343416 w 2526832"/>
              <a:gd name="connsiteY7" fmla="*/ 169600 h 710450"/>
              <a:gd name="connsiteX8" fmla="*/ 183416 w 2526832"/>
              <a:gd name="connsiteY8" fmla="*/ 850 h 710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6832" h="710450">
                <a:moveTo>
                  <a:pt x="183416" y="850"/>
                </a:moveTo>
                <a:lnTo>
                  <a:pt x="9425" y="0"/>
                </a:lnTo>
                <a:lnTo>
                  <a:pt x="0" y="539954"/>
                </a:lnTo>
                <a:lnTo>
                  <a:pt x="183416" y="540850"/>
                </a:lnTo>
                <a:cubicBezTo>
                  <a:pt x="903416" y="559600"/>
                  <a:pt x="1623416" y="690850"/>
                  <a:pt x="2343416" y="709600"/>
                </a:cubicBezTo>
                <a:lnTo>
                  <a:pt x="2517407" y="710450"/>
                </a:lnTo>
                <a:lnTo>
                  <a:pt x="2526832" y="170496"/>
                </a:lnTo>
                <a:lnTo>
                  <a:pt x="2343416" y="169600"/>
                </a:lnTo>
                <a:cubicBezTo>
                  <a:pt x="1623416" y="150850"/>
                  <a:pt x="903416" y="19600"/>
                  <a:pt x="183416" y="850"/>
                </a:cubicBezTo>
                <a:close/>
              </a:path>
            </a:pathLst>
          </a:custGeom>
          <a:solidFill>
            <a:srgbClr val="F44B3E"/>
          </a:solidFill>
          <a:ln w="101600" cap="sq">
            <a:noFill/>
            <a:miter lim="800000"/>
          </a:ln>
          <a:effectLst>
            <a:outerShdw blurRad="38100" dist="279400" dir="600000" sx="90000" sy="90000" kx="110000" ky="200000" algn="tl"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1" name="正方形/長方形 40"/>
          <p:cNvSpPr/>
          <p:nvPr/>
        </p:nvSpPr>
        <p:spPr>
          <a:xfrm>
            <a:off x="299781" y="4896886"/>
            <a:ext cx="439089" cy="828000"/>
          </a:xfrm>
          <a:prstGeom prst="rect">
            <a:avLst/>
          </a:prstGeom>
          <a:solidFill>
            <a:srgbClr val="C518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rot="21360000">
            <a:off x="803313" y="4920128"/>
            <a:ext cx="2981301" cy="584775"/>
          </a:xfrm>
          <a:prstGeom prst="rect">
            <a:avLst/>
          </a:prstGeom>
        </p:spPr>
        <p:txBody>
          <a:bodyPr wrap="square">
            <a:spAutoFit/>
          </a:bodyPr>
          <a:lstStyle/>
          <a:p>
            <a:r>
              <a:rPr lang="ja-JP" altLang="en-US" sz="1600" dirty="0" smtClean="0">
                <a:solidFill>
                  <a:schemeClr val="bg1"/>
                </a:solidFill>
                <a:latin typeface="+mn-ea"/>
              </a:rPr>
              <a:t> </a:t>
            </a:r>
            <a:r>
              <a:rPr lang="ja-JP" altLang="en-US" sz="1600" dirty="0">
                <a:latin typeface="+mn-ea"/>
              </a:rPr>
              <a:t>フェアトレードの商品を買います	</a:t>
            </a:r>
          </a:p>
        </p:txBody>
      </p:sp>
      <p:pic>
        <p:nvPicPr>
          <p:cNvPr id="44" name="図 4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979726" y="2062403"/>
            <a:ext cx="632965" cy="632965"/>
          </a:xfrm>
          <a:prstGeom prst="rect">
            <a:avLst/>
          </a:prstGeom>
        </p:spPr>
      </p:pic>
      <p:sp>
        <p:nvSpPr>
          <p:cNvPr id="45" name="フリーフォーム 44"/>
          <p:cNvSpPr/>
          <p:nvPr/>
        </p:nvSpPr>
        <p:spPr>
          <a:xfrm rot="60000" flipH="1">
            <a:off x="6138821" y="944999"/>
            <a:ext cx="3600000" cy="1080000"/>
          </a:xfrm>
          <a:custGeom>
            <a:avLst/>
            <a:gdLst>
              <a:gd name="connsiteX0" fmla="*/ 183416 w 2526832"/>
              <a:gd name="connsiteY0" fmla="*/ 850 h 710450"/>
              <a:gd name="connsiteX1" fmla="*/ 9425 w 2526832"/>
              <a:gd name="connsiteY1" fmla="*/ 0 h 710450"/>
              <a:gd name="connsiteX2" fmla="*/ 0 w 2526832"/>
              <a:gd name="connsiteY2" fmla="*/ 539954 h 710450"/>
              <a:gd name="connsiteX3" fmla="*/ 183416 w 2526832"/>
              <a:gd name="connsiteY3" fmla="*/ 540850 h 710450"/>
              <a:gd name="connsiteX4" fmla="*/ 2343416 w 2526832"/>
              <a:gd name="connsiteY4" fmla="*/ 709600 h 710450"/>
              <a:gd name="connsiteX5" fmla="*/ 2517407 w 2526832"/>
              <a:gd name="connsiteY5" fmla="*/ 710450 h 710450"/>
              <a:gd name="connsiteX6" fmla="*/ 2526832 w 2526832"/>
              <a:gd name="connsiteY6" fmla="*/ 170496 h 710450"/>
              <a:gd name="connsiteX7" fmla="*/ 2343416 w 2526832"/>
              <a:gd name="connsiteY7" fmla="*/ 169600 h 710450"/>
              <a:gd name="connsiteX8" fmla="*/ 183416 w 2526832"/>
              <a:gd name="connsiteY8" fmla="*/ 850 h 710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6832" h="710450">
                <a:moveTo>
                  <a:pt x="183416" y="850"/>
                </a:moveTo>
                <a:lnTo>
                  <a:pt x="9425" y="0"/>
                </a:lnTo>
                <a:lnTo>
                  <a:pt x="0" y="539954"/>
                </a:lnTo>
                <a:lnTo>
                  <a:pt x="183416" y="540850"/>
                </a:lnTo>
                <a:cubicBezTo>
                  <a:pt x="903416" y="559600"/>
                  <a:pt x="1623416" y="690850"/>
                  <a:pt x="2343416" y="709600"/>
                </a:cubicBezTo>
                <a:lnTo>
                  <a:pt x="2517407" y="710450"/>
                </a:lnTo>
                <a:lnTo>
                  <a:pt x="2526832" y="170496"/>
                </a:lnTo>
                <a:lnTo>
                  <a:pt x="2343416" y="169600"/>
                </a:lnTo>
                <a:cubicBezTo>
                  <a:pt x="1623416" y="150850"/>
                  <a:pt x="903416" y="19600"/>
                  <a:pt x="183416" y="850"/>
                </a:cubicBezTo>
                <a:close/>
              </a:path>
            </a:pathLst>
          </a:custGeom>
          <a:solidFill>
            <a:srgbClr val="517D33"/>
          </a:solidFill>
          <a:ln w="101600" cap="sq">
            <a:noFill/>
            <a:miter lim="800000"/>
          </a:ln>
          <a:effectLst>
            <a:outerShdw blurRad="38100" dist="279400" dir="600000" sx="90000" sy="90000" kx="110000" ky="200000" algn="tl"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6" name="正方形/長方形 45"/>
          <p:cNvSpPr/>
          <p:nvPr/>
        </p:nvSpPr>
        <p:spPr>
          <a:xfrm>
            <a:off x="6127812" y="1163770"/>
            <a:ext cx="439089" cy="828000"/>
          </a:xfrm>
          <a:prstGeom prst="rect">
            <a:avLst/>
          </a:prstGeom>
          <a:solidFill>
            <a:srgbClr val="283F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p:cNvSpPr/>
          <p:nvPr/>
        </p:nvSpPr>
        <p:spPr>
          <a:xfrm rot="21360000">
            <a:off x="6645805" y="1104824"/>
            <a:ext cx="2944709" cy="830997"/>
          </a:xfrm>
          <a:prstGeom prst="rect">
            <a:avLst/>
          </a:prstGeom>
        </p:spPr>
        <p:txBody>
          <a:bodyPr wrap="square">
            <a:spAutoFit/>
          </a:bodyPr>
          <a:lstStyle/>
          <a:p>
            <a:r>
              <a:rPr lang="ja-JP" altLang="en-US" sz="1600" dirty="0" smtClean="0">
                <a:solidFill>
                  <a:schemeClr val="bg1"/>
                </a:solidFill>
                <a:latin typeface="+mn-ea"/>
              </a:rPr>
              <a:t> </a:t>
            </a:r>
            <a:r>
              <a:rPr lang="ja-JP" altLang="en-US" sz="1600" dirty="0">
                <a:solidFill>
                  <a:schemeClr val="bg1"/>
                </a:solidFill>
                <a:latin typeface="+mn-ea"/>
              </a:rPr>
              <a:t>避難場所の確認や非常食の準備をして、被害を最小限に抑える行動をします	</a:t>
            </a:r>
          </a:p>
        </p:txBody>
      </p:sp>
      <p:sp>
        <p:nvSpPr>
          <p:cNvPr id="37" name="スライド番号プレースホルダー 1"/>
          <p:cNvSpPr txBox="1">
            <a:spLocks/>
          </p:cNvSpPr>
          <p:nvPr/>
        </p:nvSpPr>
        <p:spPr>
          <a:xfrm>
            <a:off x="6996113" y="63563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23</a:t>
            </a:fld>
            <a:endParaRPr kumimoji="1" lang="ja-JP" altLang="en-US" sz="1200"/>
          </a:p>
        </p:txBody>
      </p:sp>
      <p:sp>
        <p:nvSpPr>
          <p:cNvPr id="47" name="正方形/長方形 46"/>
          <p:cNvSpPr/>
          <p:nvPr/>
        </p:nvSpPr>
        <p:spPr>
          <a:xfrm>
            <a:off x="-20960" y="-19427"/>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lang="ja-JP" altLang="en-US" sz="2000" b="1" dirty="0">
                <a:latin typeface="Meiryo UI" panose="020B0604030504040204" pitchFamily="50" charset="-128"/>
                <a:ea typeface="Meiryo UI" panose="020B0604030504040204" pitchFamily="50" charset="-128"/>
              </a:rPr>
              <a:t>　皆さんから寄せられた“私の</a:t>
            </a:r>
            <a:r>
              <a:rPr lang="en-US" altLang="ja-JP" sz="2000" b="1" dirty="0">
                <a:latin typeface="Meiryo UI" panose="020B0604030504040204" pitchFamily="50" charset="-128"/>
                <a:ea typeface="Meiryo UI" panose="020B0604030504040204" pitchFamily="50" charset="-128"/>
              </a:rPr>
              <a:t>SDGs</a:t>
            </a:r>
            <a:r>
              <a:rPr lang="ja-JP" altLang="en-US" sz="2000" b="1" dirty="0">
                <a:latin typeface="Meiryo UI" panose="020B0604030504040204" pitchFamily="50" charset="-128"/>
                <a:ea typeface="Meiryo UI" panose="020B0604030504040204" pitchFamily="50" charset="-128"/>
              </a:rPr>
              <a:t>宣言”</a:t>
            </a:r>
          </a:p>
        </p:txBody>
      </p:sp>
    </p:spTree>
    <p:extLst>
      <p:ext uri="{BB962C8B-B14F-4D97-AF65-F5344CB8AC3E}">
        <p14:creationId xmlns:p14="http://schemas.microsoft.com/office/powerpoint/2010/main" val="67059621"/>
      </p:ext>
    </p:extLst>
  </p:cSld>
  <p:clrMapOvr>
    <a:masterClrMapping/>
  </p:clrMapOvr>
  <mc:AlternateContent xmlns:mc="http://schemas.openxmlformats.org/markup-compatibility/2006" xmlns:p14="http://schemas.microsoft.com/office/powerpoint/2010/main">
    <mc:Choice Requires="p14">
      <p:transition spd="slow" p14:dur="2000" advTm="15540"/>
    </mc:Choice>
    <mc:Fallback xmlns="">
      <p:transition spd="slow" advTm="1554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p:cNvPicPr>
            <a:picLocks noChangeAspect="1"/>
          </p:cNvPicPr>
          <p:nvPr/>
        </p:nvPicPr>
        <p:blipFill rotWithShape="1">
          <a:blip r:embed="rId3"/>
          <a:srcRect l="14930" t="19301" r="14998" b="6250"/>
          <a:stretch/>
        </p:blipFill>
        <p:spPr>
          <a:xfrm>
            <a:off x="130641" y="972045"/>
            <a:ext cx="9641543" cy="5759330"/>
          </a:xfrm>
          <a:prstGeom prst="rect">
            <a:avLst/>
          </a:prstGeom>
        </p:spPr>
      </p:pic>
      <p:sp>
        <p:nvSpPr>
          <p:cNvPr id="2" name="楕円 1"/>
          <p:cNvSpPr/>
          <p:nvPr/>
        </p:nvSpPr>
        <p:spPr>
          <a:xfrm>
            <a:off x="470417" y="2823135"/>
            <a:ext cx="2931460" cy="389965"/>
          </a:xfrm>
          <a:prstGeom prst="ellipse">
            <a:avLst/>
          </a:prstGeom>
          <a:noFill/>
          <a:ln w="698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楕円 7"/>
          <p:cNvSpPr/>
          <p:nvPr/>
        </p:nvSpPr>
        <p:spPr>
          <a:xfrm>
            <a:off x="3741653" y="3200979"/>
            <a:ext cx="2422695" cy="389965"/>
          </a:xfrm>
          <a:prstGeom prst="ellipse">
            <a:avLst/>
          </a:prstGeom>
          <a:noFill/>
          <a:ln w="698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スライド番号プレースホルダー 1"/>
          <p:cNvSpPr txBox="1">
            <a:spLocks/>
          </p:cNvSpPr>
          <p:nvPr/>
        </p:nvSpPr>
        <p:spPr>
          <a:xfrm>
            <a:off x="6996113" y="65214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24</a:t>
            </a:fld>
            <a:endParaRPr kumimoji="1" lang="ja-JP" altLang="en-US" sz="1200"/>
          </a:p>
        </p:txBody>
      </p:sp>
      <p:sp>
        <p:nvSpPr>
          <p:cNvPr id="11" name="正方形/長方形 10"/>
          <p:cNvSpPr/>
          <p:nvPr/>
        </p:nvSpPr>
        <p:spPr>
          <a:xfrm>
            <a:off x="-1588" y="0"/>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lang="ja-JP" altLang="en-US" sz="2000" b="1" dirty="0">
                <a:latin typeface="Meiryo UI" panose="020B0604030504040204" pitchFamily="50" charset="-128"/>
                <a:ea typeface="Meiryo UI" panose="020B0604030504040204" pitchFamily="50" charset="-128"/>
              </a:rPr>
              <a:t>　企業や団体から寄せられた“私の</a:t>
            </a:r>
            <a:r>
              <a:rPr lang="en-US" altLang="ja-JP" sz="2000" b="1" dirty="0">
                <a:latin typeface="Meiryo UI" panose="020B0604030504040204" pitchFamily="50" charset="-128"/>
                <a:ea typeface="Meiryo UI" panose="020B0604030504040204" pitchFamily="50" charset="-128"/>
              </a:rPr>
              <a:t>SDGs</a:t>
            </a:r>
            <a:r>
              <a:rPr lang="ja-JP" altLang="en-US" sz="2000" b="1" dirty="0">
                <a:latin typeface="Meiryo UI" panose="020B0604030504040204" pitchFamily="50" charset="-128"/>
                <a:ea typeface="Meiryo UI" panose="020B0604030504040204" pitchFamily="50" charset="-128"/>
              </a:rPr>
              <a:t>宣言”</a:t>
            </a:r>
          </a:p>
        </p:txBody>
      </p:sp>
    </p:spTree>
    <p:extLst>
      <p:ext uri="{BB962C8B-B14F-4D97-AF65-F5344CB8AC3E}">
        <p14:creationId xmlns:p14="http://schemas.microsoft.com/office/powerpoint/2010/main" val="2557348270"/>
      </p:ext>
    </p:extLst>
  </p:cSld>
  <p:clrMapOvr>
    <a:masterClrMapping/>
  </p:clrMapOvr>
  <mc:AlternateContent xmlns:mc="http://schemas.openxmlformats.org/markup-compatibility/2006" xmlns:p14="http://schemas.microsoft.com/office/powerpoint/2010/main">
    <mc:Choice Requires="p14">
      <p:transition spd="slow" p14:dur="2000" advTm="15540"/>
    </mc:Choice>
    <mc:Fallback xmlns="">
      <p:transition spd="slow" advTm="1554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図 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08162" y="4724673"/>
            <a:ext cx="980214" cy="980214"/>
          </a:xfrm>
          <a:prstGeom prst="rect">
            <a:avLst/>
          </a:prstGeom>
        </p:spPr>
      </p:pic>
      <p:pic>
        <p:nvPicPr>
          <p:cNvPr id="35" name="図 3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4623" y="2268468"/>
            <a:ext cx="841654" cy="841654"/>
          </a:xfrm>
          <a:prstGeom prst="rect">
            <a:avLst/>
          </a:prstGeom>
        </p:spPr>
      </p:pic>
      <p:pic>
        <p:nvPicPr>
          <p:cNvPr id="3" name="図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52105" y="1065730"/>
            <a:ext cx="4093114" cy="5792270"/>
          </a:xfrm>
          <a:prstGeom prst="rect">
            <a:avLst/>
          </a:prstGeom>
        </p:spPr>
      </p:pic>
      <p:sp>
        <p:nvSpPr>
          <p:cNvPr id="12" name="正方形/長方形 11"/>
          <p:cNvSpPr/>
          <p:nvPr/>
        </p:nvSpPr>
        <p:spPr>
          <a:xfrm>
            <a:off x="297518" y="968965"/>
            <a:ext cx="4194024" cy="60881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t" anchorCtr="0"/>
          <a:lstStyle/>
          <a:p>
            <a:pPr lvl="0">
              <a:lnSpc>
                <a:spcPts val="2000"/>
              </a:lnSpc>
              <a:defRPr/>
            </a:pPr>
            <a:r>
              <a:rPr kumimoji="1" lang="ja-JP" altLang="en-US" sz="1500" dirty="0" smtClean="0">
                <a:solidFill>
                  <a:schemeClr val="tx1"/>
                </a:solidFill>
                <a:latin typeface="Meiryo UI" panose="020B0604030504040204" pitchFamily="50" charset="-128"/>
                <a:ea typeface="Meiryo UI" panose="020B0604030504040204" pitchFamily="50" charset="-128"/>
              </a:rPr>
              <a:t>下記</a:t>
            </a:r>
            <a:r>
              <a:rPr kumimoji="1" lang="en-US" altLang="ja-JP" sz="1500" dirty="0">
                <a:solidFill>
                  <a:schemeClr val="tx1"/>
                </a:solidFill>
                <a:latin typeface="Meiryo UI" panose="020B0604030504040204" pitchFamily="50" charset="-128"/>
                <a:ea typeface="Meiryo UI" panose="020B0604030504040204" pitchFamily="50" charset="-128"/>
              </a:rPr>
              <a:t>QR</a:t>
            </a:r>
            <a:r>
              <a:rPr kumimoji="1" lang="ja-JP" altLang="en-US" sz="1500" dirty="0">
                <a:solidFill>
                  <a:schemeClr val="tx1"/>
                </a:solidFill>
                <a:latin typeface="Meiryo UI" panose="020B0604030504040204" pitchFamily="50" charset="-128"/>
                <a:ea typeface="Meiryo UI" panose="020B0604030504040204" pitchFamily="50" charset="-128"/>
              </a:rPr>
              <a:t>コードから参加ページにアクセスください。</a:t>
            </a:r>
            <a:endParaRPr kumimoji="1" lang="en-US" altLang="ja-JP" sz="1500" dirty="0">
              <a:solidFill>
                <a:schemeClr val="tx1"/>
              </a:solidFill>
              <a:latin typeface="Meiryo UI" panose="020B0604030504040204" pitchFamily="50" charset="-128"/>
              <a:ea typeface="Meiryo UI" panose="020B0604030504040204" pitchFamily="50" charset="-128"/>
            </a:endParaRPr>
          </a:p>
          <a:p>
            <a:pPr lvl="0">
              <a:lnSpc>
                <a:spcPts val="2000"/>
              </a:lnSpc>
              <a:defRPr/>
            </a:pPr>
            <a:r>
              <a:rPr kumimoji="1" lang="en-US" altLang="ja-JP" sz="1500" dirty="0">
                <a:solidFill>
                  <a:schemeClr val="tx1"/>
                </a:solidFill>
                <a:latin typeface="Meiryo UI" panose="020B0604030504040204" pitchFamily="50" charset="-128"/>
                <a:ea typeface="Meiryo UI" panose="020B0604030504040204" pitchFamily="50" charset="-128"/>
              </a:rPr>
              <a:t>Twitter</a:t>
            </a:r>
            <a:r>
              <a:rPr kumimoji="1" lang="ja-JP" altLang="en-US" sz="1500" dirty="0">
                <a:solidFill>
                  <a:schemeClr val="tx1"/>
                </a:solidFill>
                <a:latin typeface="Meiryo UI" panose="020B0604030504040204" pitchFamily="50" charset="-128"/>
                <a:ea typeface="Meiryo UI" panose="020B0604030504040204" pitchFamily="50" charset="-128"/>
              </a:rPr>
              <a:t>からもご参加いただけます。</a:t>
            </a:r>
            <a:endParaRPr kumimoji="1" lang="en-US" altLang="ja-JP" sz="1500" dirty="0">
              <a:solidFill>
                <a:schemeClr val="tx1"/>
              </a:solidFill>
              <a:latin typeface="Meiryo UI" panose="020B0604030504040204" pitchFamily="50" charset="-128"/>
              <a:ea typeface="Meiryo UI" panose="020B0604030504040204" pitchFamily="50" charset="-128"/>
            </a:endParaRPr>
          </a:p>
        </p:txBody>
      </p:sp>
      <p:sp>
        <p:nvSpPr>
          <p:cNvPr id="13" name="正方形/長方形 12"/>
          <p:cNvSpPr/>
          <p:nvPr/>
        </p:nvSpPr>
        <p:spPr>
          <a:xfrm>
            <a:off x="1358489" y="1607343"/>
            <a:ext cx="2617788" cy="464230"/>
          </a:xfrm>
          <a:prstGeom prst="rect">
            <a:avLst/>
          </a:prstGeom>
        </p:spPr>
        <p:txBody>
          <a:bodyPr wrap="square">
            <a:spAutoFit/>
          </a:bodyPr>
          <a:lstStyle/>
          <a:p>
            <a:pPr lvl="0">
              <a:lnSpc>
                <a:spcPts val="3000"/>
              </a:lnSpc>
              <a:defRPr/>
            </a:pPr>
            <a:r>
              <a:rPr kumimoji="1" lang="ja-JP" altLang="en-US" sz="2000" b="1" u="sng" dirty="0">
                <a:latin typeface="Meiryo UI" panose="020B0604030504040204" pitchFamily="50" charset="-128"/>
                <a:ea typeface="Meiryo UI" panose="020B0604030504040204" pitchFamily="50" charset="-128"/>
              </a:rPr>
              <a:t>大阪府ホームページ</a:t>
            </a:r>
            <a:endParaRPr kumimoji="1" lang="en-US" altLang="ja-JP" sz="2000" b="1" u="sng" dirty="0">
              <a:latin typeface="Meiryo UI" panose="020B0604030504040204" pitchFamily="50" charset="-128"/>
              <a:ea typeface="Meiryo UI" panose="020B0604030504040204" pitchFamily="50" charset="-128"/>
            </a:endParaRPr>
          </a:p>
        </p:txBody>
      </p:sp>
      <p:sp>
        <p:nvSpPr>
          <p:cNvPr id="14" name="正方形/長方形 13"/>
          <p:cNvSpPr/>
          <p:nvPr/>
        </p:nvSpPr>
        <p:spPr>
          <a:xfrm>
            <a:off x="893016" y="3890874"/>
            <a:ext cx="3546130" cy="848950"/>
          </a:xfrm>
          <a:prstGeom prst="rect">
            <a:avLst/>
          </a:prstGeom>
        </p:spPr>
        <p:txBody>
          <a:bodyPr wrap="square">
            <a:spAutoFit/>
          </a:bodyPr>
          <a:lstStyle/>
          <a:p>
            <a:pPr lvl="0">
              <a:lnSpc>
                <a:spcPts val="3000"/>
              </a:lnSpc>
              <a:defRPr/>
            </a:pPr>
            <a:r>
              <a:rPr kumimoji="1" lang="ja-JP" altLang="en-US" sz="2000" b="1" u="sng" dirty="0">
                <a:solidFill>
                  <a:prstClr val="black"/>
                </a:solidFill>
                <a:latin typeface="Meiryo UI" panose="020B0604030504040204" pitchFamily="50" charset="-128"/>
                <a:ea typeface="Meiryo UI" panose="020B0604030504040204" pitchFamily="50" charset="-128"/>
              </a:rPr>
              <a:t>大阪府</a:t>
            </a:r>
            <a:r>
              <a:rPr kumimoji="1" lang="en-US" altLang="ja-JP" sz="2000" b="1" u="sng" dirty="0">
                <a:solidFill>
                  <a:prstClr val="black"/>
                </a:solidFill>
                <a:latin typeface="Meiryo UI" panose="020B0604030504040204" pitchFamily="50" charset="-128"/>
                <a:ea typeface="Meiryo UI" panose="020B0604030504040204" pitchFamily="50" charset="-128"/>
              </a:rPr>
              <a:t>SDGs【</a:t>
            </a:r>
            <a:r>
              <a:rPr kumimoji="1" lang="ja-JP" altLang="en-US" sz="2000" b="1" u="sng" dirty="0">
                <a:solidFill>
                  <a:prstClr val="black"/>
                </a:solidFill>
                <a:latin typeface="Meiryo UI" panose="020B0604030504040204" pitchFamily="50" charset="-128"/>
                <a:ea typeface="Meiryo UI" panose="020B0604030504040204" pitchFamily="50" charset="-128"/>
              </a:rPr>
              <a:t>公式</a:t>
            </a:r>
            <a:r>
              <a:rPr kumimoji="1" lang="en-US" altLang="ja-JP" sz="2000" b="1" u="sng" dirty="0">
                <a:solidFill>
                  <a:prstClr val="black"/>
                </a:solidFill>
                <a:latin typeface="Meiryo UI" panose="020B0604030504040204" pitchFamily="50" charset="-128"/>
                <a:ea typeface="Meiryo UI" panose="020B0604030504040204" pitchFamily="50" charset="-128"/>
              </a:rPr>
              <a:t>】Twitter</a:t>
            </a:r>
          </a:p>
          <a:p>
            <a:pPr>
              <a:lnSpc>
                <a:spcPts val="3000"/>
              </a:lnSpc>
              <a:defRPr/>
            </a:pPr>
            <a:r>
              <a:rPr lang="ja-JP" altLang="en-US" sz="2000" dirty="0">
                <a:latin typeface="HGｺﾞｼｯｸM" panose="020B0609000000000000" pitchFamily="49" charset="-128"/>
                <a:ea typeface="HGｺﾞｼｯｸM" panose="020B0609000000000000" pitchFamily="49" charset="-128"/>
              </a:rPr>
              <a:t>＠</a:t>
            </a:r>
            <a:r>
              <a:rPr lang="en-US" altLang="ja-JP" sz="2000" dirty="0" err="1">
                <a:latin typeface="HGｺﾞｼｯｸM" panose="020B0609000000000000" pitchFamily="49" charset="-128"/>
                <a:ea typeface="HGｺﾞｼｯｸM" panose="020B0609000000000000" pitchFamily="49" charset="-128"/>
              </a:rPr>
              <a:t>osakaprefSDGs</a:t>
            </a:r>
            <a:endParaRPr kumimoji="1" lang="ja-JP" altLang="en-US" sz="2000" dirty="0">
              <a:latin typeface="HGｺﾞｼｯｸM" panose="020B0609000000000000" pitchFamily="49" charset="-128"/>
              <a:ea typeface="HGｺﾞｼｯｸM" panose="020B0609000000000000" pitchFamily="49" charset="-128"/>
            </a:endParaRPr>
          </a:p>
        </p:txBody>
      </p:sp>
      <p:pic>
        <p:nvPicPr>
          <p:cNvPr id="15" name="図 14"/>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1333668" y="4699751"/>
            <a:ext cx="1076903" cy="1086433"/>
          </a:xfrm>
          <a:prstGeom prst="ellipse">
            <a:avLst/>
          </a:prstGeom>
          <a:ln>
            <a:solidFill>
              <a:schemeClr val="bg1">
                <a:lumMod val="85000"/>
              </a:schemeClr>
            </a:solidFill>
          </a:ln>
        </p:spPr>
      </p:pic>
      <p:pic>
        <p:nvPicPr>
          <p:cNvPr id="4" name="図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4985" y="2096860"/>
            <a:ext cx="2278307" cy="1122541"/>
          </a:xfrm>
          <a:prstGeom prst="rect">
            <a:avLst/>
          </a:prstGeom>
        </p:spPr>
      </p:pic>
      <p:sp>
        <p:nvSpPr>
          <p:cNvPr id="17" name="正方形/長方形 16"/>
          <p:cNvSpPr/>
          <p:nvPr/>
        </p:nvSpPr>
        <p:spPr>
          <a:xfrm>
            <a:off x="898139" y="3160208"/>
            <a:ext cx="3658640" cy="54080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t" anchorCtr="0"/>
          <a:lstStyle/>
          <a:p>
            <a:pPr lvl="0">
              <a:lnSpc>
                <a:spcPts val="2000"/>
              </a:lnSpc>
              <a:defRPr/>
            </a:pP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「私の</a:t>
            </a:r>
            <a:r>
              <a:rPr kumimoji="1" lang="en-US" altLang="ja-JP" sz="1400" dirty="0">
                <a:solidFill>
                  <a:schemeClr val="tx1"/>
                </a:solidFill>
                <a:latin typeface="Meiryo UI" panose="020B0604030504040204" pitchFamily="50" charset="-128"/>
                <a:ea typeface="Meiryo UI" panose="020B0604030504040204" pitchFamily="50" charset="-128"/>
              </a:rPr>
              <a:t>SDGs</a:t>
            </a:r>
            <a:r>
              <a:rPr kumimoji="1" lang="ja-JP" altLang="en-US" sz="1400" dirty="0">
                <a:solidFill>
                  <a:schemeClr val="tx1"/>
                </a:solidFill>
                <a:latin typeface="Meiryo UI" panose="020B0604030504040204" pitchFamily="50" charset="-128"/>
                <a:ea typeface="Meiryo UI" panose="020B0604030504040204" pitchFamily="50" charset="-128"/>
              </a:rPr>
              <a:t>宣言プロジェクト」ページから</a:t>
            </a:r>
            <a:endParaRPr kumimoji="1" lang="en-US" altLang="ja-JP" sz="1400" dirty="0">
              <a:solidFill>
                <a:schemeClr val="tx1"/>
              </a:solidFill>
              <a:latin typeface="Meiryo UI" panose="020B0604030504040204" pitchFamily="50" charset="-128"/>
              <a:ea typeface="Meiryo UI" panose="020B0604030504040204" pitchFamily="50" charset="-128"/>
            </a:endParaRPr>
          </a:p>
          <a:p>
            <a:pPr lvl="0">
              <a:lnSpc>
                <a:spcPts val="2000"/>
              </a:lnSpc>
              <a:defRPr/>
            </a:pPr>
            <a:r>
              <a:rPr kumimoji="1" lang="ja-JP" altLang="en-US" sz="1400" dirty="0">
                <a:solidFill>
                  <a:schemeClr val="tx1"/>
                </a:solidFill>
                <a:latin typeface="Meiryo UI" panose="020B0604030504040204" pitchFamily="50" charset="-128"/>
                <a:ea typeface="Meiryo UI" panose="020B0604030504040204" pitchFamily="50" charset="-128"/>
              </a:rPr>
              <a:t>　　参加フォームへアクセスいただけます。</a:t>
            </a:r>
            <a:endParaRPr kumimoji="1" lang="en-US" altLang="ja-JP" sz="1400" dirty="0">
              <a:solidFill>
                <a:schemeClr val="tx1"/>
              </a:solidFill>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00595010-A8A4-415D-9D90-81619A9C7D7B}"/>
              </a:ext>
            </a:extLst>
          </p:cNvPr>
          <p:cNvSpPr txBox="1"/>
          <p:nvPr/>
        </p:nvSpPr>
        <p:spPr>
          <a:xfrm>
            <a:off x="940420" y="5786184"/>
            <a:ext cx="4468916" cy="615553"/>
          </a:xfrm>
          <a:prstGeom prst="rect">
            <a:avLst/>
          </a:prstGeom>
          <a:noFill/>
        </p:spPr>
        <p:txBody>
          <a:bodyPr wrap="none" rtlCol="0">
            <a:spAutoFit/>
          </a:bodyPr>
          <a:lstStyle/>
          <a:p>
            <a:r>
              <a:rPr kumimoji="1" lang="ja-JP" altLang="en-US" b="1" dirty="0">
                <a:solidFill>
                  <a:srgbClr val="FF0000"/>
                </a:solidFill>
                <a:latin typeface="Meiryo UI" panose="020B0604030504040204" pitchFamily="50" charset="-128"/>
                <a:ea typeface="Meiryo UI" panose="020B0604030504040204" pitchFamily="50" charset="-128"/>
              </a:rPr>
              <a:t>＃私の</a:t>
            </a:r>
            <a:r>
              <a:rPr kumimoji="1" lang="en-US" altLang="ja-JP" b="1" dirty="0">
                <a:solidFill>
                  <a:srgbClr val="FF0000"/>
                </a:solidFill>
                <a:latin typeface="Meiryo UI" panose="020B0604030504040204" pitchFamily="50" charset="-128"/>
                <a:ea typeface="Meiryo UI" panose="020B0604030504040204" pitchFamily="50" charset="-128"/>
              </a:rPr>
              <a:t>SDGs</a:t>
            </a:r>
            <a:r>
              <a:rPr kumimoji="1" lang="ja-JP" altLang="en-US" b="1" dirty="0">
                <a:solidFill>
                  <a:srgbClr val="FF0000"/>
                </a:solidFill>
                <a:latin typeface="Meiryo UI" panose="020B0604030504040204" pitchFamily="50" charset="-128"/>
                <a:ea typeface="Meiryo UI" panose="020B0604030504040204" pitchFamily="50" charset="-128"/>
              </a:rPr>
              <a:t>宣言プロジェクト</a:t>
            </a:r>
            <a:endParaRPr kumimoji="1" lang="en-US" altLang="ja-JP" b="1" dirty="0">
              <a:solidFill>
                <a:srgbClr val="FF0000"/>
              </a:solidFill>
              <a:latin typeface="Meiryo UI" panose="020B0604030504040204" pitchFamily="50" charset="-128"/>
              <a:ea typeface="Meiryo UI" panose="020B0604030504040204" pitchFamily="50" charset="-128"/>
            </a:endParaRPr>
          </a:p>
          <a:p>
            <a:r>
              <a:rPr kumimoji="1" lang="ja-JP" altLang="en-US" sz="1600" dirty="0">
                <a:solidFill>
                  <a:srgbClr val="FF0000"/>
                </a:solidFill>
                <a:latin typeface="Meiryo UI" panose="020B0604030504040204" pitchFamily="50" charset="-128"/>
                <a:ea typeface="Meiryo UI" panose="020B0604030504040204" pitchFamily="50" charset="-128"/>
              </a:rPr>
              <a:t>このハッシュタグをつけて投稿してください。</a:t>
            </a:r>
          </a:p>
        </p:txBody>
      </p:sp>
      <p:sp>
        <p:nvSpPr>
          <p:cNvPr id="5" name="正方形/長方形 4"/>
          <p:cNvSpPr/>
          <p:nvPr/>
        </p:nvSpPr>
        <p:spPr>
          <a:xfrm>
            <a:off x="456419" y="1607342"/>
            <a:ext cx="4116996" cy="2164238"/>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456419" y="3914498"/>
            <a:ext cx="4116996" cy="2509373"/>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スライド番号プレースホルダー 1"/>
          <p:cNvSpPr txBox="1">
            <a:spLocks/>
          </p:cNvSpPr>
          <p:nvPr/>
        </p:nvSpPr>
        <p:spPr>
          <a:xfrm>
            <a:off x="6996113" y="65214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25</a:t>
            </a:fld>
            <a:endParaRPr kumimoji="1" lang="ja-JP" altLang="en-US" sz="1200"/>
          </a:p>
        </p:txBody>
      </p:sp>
      <p:sp>
        <p:nvSpPr>
          <p:cNvPr id="21" name="正方形/長方形 20"/>
          <p:cNvSpPr/>
          <p:nvPr/>
        </p:nvSpPr>
        <p:spPr>
          <a:xfrm>
            <a:off x="-1587" y="0"/>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lang="ja-JP" altLang="en-US" sz="2000" b="1" dirty="0" smtClean="0">
                <a:latin typeface="Meiryo UI" panose="020B0604030504040204" pitchFamily="50" charset="-128"/>
                <a:ea typeface="Meiryo UI" panose="020B0604030504040204" pitchFamily="50" charset="-128"/>
              </a:rPr>
              <a:t> </a:t>
            </a:r>
            <a:r>
              <a:rPr lang="ja-JP" altLang="en-US" sz="2000" b="1" dirty="0">
                <a:latin typeface="Meiryo UI" panose="020B0604030504040204" pitchFamily="50" charset="-128"/>
                <a:ea typeface="Meiryo UI" panose="020B0604030504040204" pitchFamily="50" charset="-128"/>
              </a:rPr>
              <a:t>（参考）私の</a:t>
            </a:r>
            <a:r>
              <a:rPr lang="en-US" altLang="ja-JP" sz="2000" b="1" dirty="0">
                <a:latin typeface="Meiryo UI" panose="020B0604030504040204" pitchFamily="50" charset="-128"/>
                <a:ea typeface="Meiryo UI" panose="020B0604030504040204" pitchFamily="50" charset="-128"/>
              </a:rPr>
              <a:t>SDGs</a:t>
            </a:r>
            <a:r>
              <a:rPr lang="ja-JP" altLang="en-US" sz="2000" b="1" dirty="0">
                <a:latin typeface="Meiryo UI" panose="020B0604030504040204" pitchFamily="50" charset="-128"/>
                <a:ea typeface="Meiryo UI" panose="020B0604030504040204" pitchFamily="50" charset="-128"/>
              </a:rPr>
              <a:t>宣言プロジェクトへの参加方法</a:t>
            </a:r>
          </a:p>
        </p:txBody>
      </p:sp>
    </p:spTree>
    <p:extLst>
      <p:ext uri="{BB962C8B-B14F-4D97-AF65-F5344CB8AC3E}">
        <p14:creationId xmlns:p14="http://schemas.microsoft.com/office/powerpoint/2010/main" val="3265675952"/>
      </p:ext>
    </p:extLst>
  </p:cSld>
  <p:clrMapOvr>
    <a:masterClrMapping/>
  </p:clrMapOvr>
  <mc:AlternateContent xmlns:mc="http://schemas.openxmlformats.org/markup-compatibility/2006" xmlns:p14="http://schemas.microsoft.com/office/powerpoint/2010/main">
    <mc:Choice Requires="p14">
      <p:transition spd="slow" p14:dur="2000" advTm="15540"/>
    </mc:Choice>
    <mc:Fallback xmlns="">
      <p:transition spd="slow" advTm="1554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498689" y="355763"/>
            <a:ext cx="8628611" cy="5178884"/>
          </a:xfrm>
          <a:prstGeom prst="rect">
            <a:avLst/>
          </a:prstGeom>
          <a:ln w="28575">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180000" rIns="91440" bIns="45720" numCol="1" spcCol="0" rtlCol="0" fromWordArt="0" anchor="ctr" anchorCtr="0" forceAA="0" compatLnSpc="1">
            <a:prstTxWarp prst="textNoShape">
              <a:avLst/>
            </a:prstTxWarp>
            <a:noAutofit/>
          </a:bodyPr>
          <a:lstStyle/>
          <a:p>
            <a:pPr indent="631825">
              <a:lnSpc>
                <a:spcPct val="150000"/>
              </a:lnSpc>
              <a:spcBef>
                <a:spcPts val="600"/>
              </a:spcBef>
            </a:pPr>
            <a:r>
              <a:rPr kumimoji="1" lang="ja-JP" altLang="en-US" sz="4000" b="1" i="1" dirty="0" smtClean="0">
                <a:latin typeface="Meiryo UI" panose="020B0604030504040204" pitchFamily="50" charset="-128"/>
                <a:ea typeface="Meiryo UI" panose="020B0604030504040204" pitchFamily="50" charset="-128"/>
              </a:rPr>
              <a:t>本日の内容</a:t>
            </a:r>
            <a:endParaRPr kumimoji="1" lang="en-US" altLang="ja-JP" sz="4000" b="1" i="1" dirty="0" smtClean="0">
              <a:latin typeface="Meiryo UI" panose="020B0604030504040204" pitchFamily="50" charset="-128"/>
              <a:ea typeface="Meiryo UI" panose="020B0604030504040204" pitchFamily="50" charset="-128"/>
            </a:endParaRPr>
          </a:p>
          <a:p>
            <a:pPr indent="631825">
              <a:lnSpc>
                <a:spcPct val="150000"/>
              </a:lnSpc>
              <a:spcBef>
                <a:spcPts val="600"/>
              </a:spcBef>
            </a:pPr>
            <a:r>
              <a:rPr kumimoji="1" lang="ja-JP" altLang="en-US" sz="3200" b="1" i="1" dirty="0" smtClean="0">
                <a:solidFill>
                  <a:schemeClr val="tx1">
                    <a:lumMod val="50000"/>
                    <a:lumOff val="50000"/>
                  </a:schemeClr>
                </a:solidFill>
                <a:latin typeface="Meiryo UI" panose="020B0604030504040204" pitchFamily="50" charset="-128"/>
                <a:ea typeface="Meiryo UI" panose="020B0604030504040204" pitchFamily="50" charset="-128"/>
              </a:rPr>
              <a:t>① </a:t>
            </a:r>
            <a:r>
              <a:rPr kumimoji="1" lang="en-US" altLang="ja-JP" sz="3200" b="1" dirty="0" smtClean="0">
                <a:solidFill>
                  <a:schemeClr val="tx1">
                    <a:lumMod val="50000"/>
                    <a:lumOff val="50000"/>
                  </a:schemeClr>
                </a:solidFill>
                <a:latin typeface="Meiryo UI" panose="020B0604030504040204" pitchFamily="50" charset="-128"/>
                <a:ea typeface="Meiryo UI" panose="020B0604030504040204" pitchFamily="50" charset="-128"/>
              </a:rPr>
              <a:t>SDGs</a:t>
            </a:r>
            <a:r>
              <a:rPr kumimoji="1" lang="ja-JP" altLang="en-US" sz="3200" b="1" i="1" dirty="0" smtClean="0">
                <a:solidFill>
                  <a:schemeClr val="tx1">
                    <a:lumMod val="50000"/>
                    <a:lumOff val="50000"/>
                  </a:schemeClr>
                </a:solidFill>
                <a:latin typeface="Meiryo UI" panose="020B0604030504040204" pitchFamily="50" charset="-128"/>
                <a:ea typeface="Meiryo UI" panose="020B0604030504040204" pitchFamily="50" charset="-128"/>
              </a:rPr>
              <a:t>とは</a:t>
            </a:r>
            <a:endParaRPr kumimoji="1" lang="en-US" altLang="ja-JP" sz="3200" b="1" dirty="0" smtClean="0">
              <a:solidFill>
                <a:schemeClr val="tx1">
                  <a:lumMod val="50000"/>
                  <a:lumOff val="50000"/>
                </a:schemeClr>
              </a:solidFill>
              <a:latin typeface="Meiryo UI" panose="020B0604030504040204" pitchFamily="50" charset="-128"/>
              <a:ea typeface="Meiryo UI" panose="020B0604030504040204" pitchFamily="50" charset="-128"/>
            </a:endParaRPr>
          </a:p>
          <a:p>
            <a:pPr indent="631825">
              <a:lnSpc>
                <a:spcPct val="150000"/>
              </a:lnSpc>
              <a:spcBef>
                <a:spcPts val="600"/>
              </a:spcBef>
            </a:pPr>
            <a:r>
              <a:rPr lang="ja-JP" altLang="en-US" sz="3200" b="1" dirty="0">
                <a:solidFill>
                  <a:schemeClr val="tx1">
                    <a:lumMod val="50000"/>
                    <a:lumOff val="50000"/>
                  </a:schemeClr>
                </a:solidFill>
                <a:latin typeface="Meiryo UI" panose="020B0604030504040204" pitchFamily="50" charset="-128"/>
                <a:ea typeface="Meiryo UI" panose="020B0604030504040204" pitchFamily="50" charset="-128"/>
              </a:rPr>
              <a:t>②大阪府の</a:t>
            </a:r>
            <a:r>
              <a:rPr lang="en-US" altLang="ja-JP" sz="3200" b="1" dirty="0">
                <a:solidFill>
                  <a:schemeClr val="tx1">
                    <a:lumMod val="50000"/>
                    <a:lumOff val="50000"/>
                  </a:schemeClr>
                </a:solidFill>
                <a:latin typeface="Meiryo UI" panose="020B0604030504040204" pitchFamily="50" charset="-128"/>
                <a:ea typeface="Meiryo UI" panose="020B0604030504040204" pitchFamily="50" charset="-128"/>
              </a:rPr>
              <a:t>SDGs</a:t>
            </a:r>
            <a:r>
              <a:rPr lang="ja-JP" altLang="en-US" sz="3200" b="1" dirty="0">
                <a:solidFill>
                  <a:schemeClr val="tx1">
                    <a:lumMod val="50000"/>
                    <a:lumOff val="50000"/>
                  </a:schemeClr>
                </a:solidFill>
                <a:latin typeface="Meiryo UI" panose="020B0604030504040204" pitchFamily="50" charset="-128"/>
                <a:ea typeface="Meiryo UI" panose="020B0604030504040204" pitchFamily="50" charset="-128"/>
              </a:rPr>
              <a:t>推進</a:t>
            </a:r>
            <a:r>
              <a:rPr lang="ja-JP" altLang="en-US" sz="3200" b="1" dirty="0" smtClean="0">
                <a:solidFill>
                  <a:schemeClr val="tx1">
                    <a:lumMod val="50000"/>
                    <a:lumOff val="50000"/>
                  </a:schemeClr>
                </a:solidFill>
                <a:latin typeface="Meiryo UI" panose="020B0604030504040204" pitchFamily="50" charset="-128"/>
                <a:ea typeface="Meiryo UI" panose="020B0604030504040204" pitchFamily="50" charset="-128"/>
              </a:rPr>
              <a:t>の取組み</a:t>
            </a:r>
            <a:r>
              <a:rPr lang="ja-JP" altLang="en-US" sz="3200" b="1" dirty="0">
                <a:solidFill>
                  <a:schemeClr val="tx1">
                    <a:lumMod val="50000"/>
                    <a:lumOff val="50000"/>
                  </a:schemeClr>
                </a:solidFill>
                <a:latin typeface="Meiryo UI" panose="020B0604030504040204" pitchFamily="50" charset="-128"/>
                <a:ea typeface="Meiryo UI" panose="020B0604030504040204" pitchFamily="50" charset="-128"/>
              </a:rPr>
              <a:t>に</a:t>
            </a:r>
            <a:r>
              <a:rPr lang="ja-JP" altLang="en-US" sz="3200" b="1" dirty="0" smtClean="0">
                <a:solidFill>
                  <a:schemeClr val="tx1">
                    <a:lumMod val="50000"/>
                    <a:lumOff val="50000"/>
                  </a:schemeClr>
                </a:solidFill>
                <a:latin typeface="Meiryo UI" panose="020B0604030504040204" pitchFamily="50" charset="-128"/>
                <a:ea typeface="Meiryo UI" panose="020B0604030504040204" pitchFamily="50" charset="-128"/>
              </a:rPr>
              <a:t>ついて</a:t>
            </a:r>
            <a:endParaRPr lang="en-US" altLang="ja-JP" sz="3200" b="1" dirty="0" smtClean="0">
              <a:solidFill>
                <a:schemeClr val="tx1">
                  <a:lumMod val="50000"/>
                  <a:lumOff val="50000"/>
                </a:schemeClr>
              </a:solidFill>
              <a:latin typeface="Meiryo UI" panose="020B0604030504040204" pitchFamily="50" charset="-128"/>
              <a:ea typeface="Meiryo UI" panose="020B0604030504040204" pitchFamily="50" charset="-128"/>
            </a:endParaRPr>
          </a:p>
          <a:p>
            <a:pPr indent="631825">
              <a:lnSpc>
                <a:spcPct val="150000"/>
              </a:lnSpc>
              <a:spcBef>
                <a:spcPts val="600"/>
              </a:spcBef>
            </a:pPr>
            <a:r>
              <a:rPr lang="ja-JP" altLang="en-US" sz="3200" b="1" dirty="0">
                <a:latin typeface="Meiryo UI" panose="020B0604030504040204" pitchFamily="50" charset="-128"/>
                <a:ea typeface="Meiryo UI" panose="020B0604030504040204" pitchFamily="50" charset="-128"/>
              </a:rPr>
              <a:t>③府内企業</a:t>
            </a:r>
            <a:r>
              <a:rPr lang="ja-JP" altLang="en-US" sz="3200" b="1" dirty="0" smtClean="0">
                <a:latin typeface="Meiryo UI" panose="020B0604030504040204" pitchFamily="50" charset="-128"/>
                <a:ea typeface="Meiryo UI" panose="020B0604030504040204" pitchFamily="50" charset="-128"/>
              </a:rPr>
              <a:t>の</a:t>
            </a:r>
            <a:r>
              <a:rPr lang="en-US" altLang="ja-JP" sz="3200" b="1" dirty="0" smtClean="0">
                <a:latin typeface="Meiryo UI" panose="020B0604030504040204" pitchFamily="50" charset="-128"/>
                <a:ea typeface="Meiryo UI" panose="020B0604030504040204" pitchFamily="50" charset="-128"/>
              </a:rPr>
              <a:t>SDGs</a:t>
            </a:r>
            <a:r>
              <a:rPr lang="ja-JP" altLang="en-US" sz="3200" b="1" dirty="0">
                <a:latin typeface="Meiryo UI" panose="020B0604030504040204" pitchFamily="50" charset="-128"/>
                <a:ea typeface="Meiryo UI" panose="020B0604030504040204" pitchFamily="50" charset="-128"/>
              </a:rPr>
              <a:t>推進</a:t>
            </a:r>
            <a:r>
              <a:rPr lang="ja-JP" altLang="en-US" sz="3200" b="1" dirty="0" smtClean="0">
                <a:latin typeface="Meiryo UI" panose="020B0604030504040204" pitchFamily="50" charset="-128"/>
                <a:ea typeface="Meiryo UI" panose="020B0604030504040204" pitchFamily="50" charset="-128"/>
              </a:rPr>
              <a:t>に寄与</a:t>
            </a:r>
            <a:r>
              <a:rPr lang="ja-JP" altLang="en-US" sz="3200" b="1" dirty="0">
                <a:latin typeface="Meiryo UI" panose="020B0604030504040204" pitchFamily="50" charset="-128"/>
                <a:ea typeface="Meiryo UI" panose="020B0604030504040204" pitchFamily="50" charset="-128"/>
              </a:rPr>
              <a:t>する事業</a:t>
            </a:r>
            <a:r>
              <a:rPr lang="ja-JP" altLang="en-US" sz="3200" b="1" dirty="0" smtClean="0">
                <a:latin typeface="Meiryo UI" panose="020B0604030504040204" pitchFamily="50" charset="-128"/>
                <a:ea typeface="Meiryo UI" panose="020B0604030504040204" pitchFamily="50" charset="-128"/>
              </a:rPr>
              <a:t>等の</a:t>
            </a:r>
            <a:endParaRPr lang="en-US" altLang="ja-JP" sz="3200" b="1" dirty="0" smtClean="0">
              <a:latin typeface="Meiryo UI" panose="020B0604030504040204" pitchFamily="50" charset="-128"/>
              <a:ea typeface="Meiryo UI" panose="020B0604030504040204" pitchFamily="50" charset="-128"/>
            </a:endParaRPr>
          </a:p>
          <a:p>
            <a:pPr indent="631825">
              <a:lnSpc>
                <a:spcPct val="150000"/>
              </a:lnSpc>
              <a:spcBef>
                <a:spcPts val="600"/>
              </a:spcBef>
            </a:pPr>
            <a:r>
              <a:rPr lang="ja-JP" altLang="en-US" sz="3200" b="1" dirty="0">
                <a:latin typeface="Meiryo UI" panose="020B0604030504040204" pitchFamily="50" charset="-128"/>
                <a:ea typeface="Meiryo UI" panose="020B0604030504040204" pitchFamily="50" charset="-128"/>
              </a:rPr>
              <a:t>　</a:t>
            </a:r>
            <a:r>
              <a:rPr lang="ja-JP" altLang="en-US" sz="3200" b="1" dirty="0" smtClean="0">
                <a:latin typeface="Meiryo UI" panose="020B0604030504040204" pitchFamily="50" charset="-128"/>
                <a:ea typeface="Meiryo UI" panose="020B0604030504040204" pitchFamily="50" charset="-128"/>
              </a:rPr>
              <a:t>　一例</a:t>
            </a:r>
            <a:r>
              <a:rPr lang="ja-JP" altLang="en-US" sz="3200" b="1" dirty="0">
                <a:latin typeface="Meiryo UI" panose="020B0604030504040204" pitchFamily="50" charset="-128"/>
                <a:ea typeface="Meiryo UI" panose="020B0604030504040204" pitchFamily="50" charset="-128"/>
              </a:rPr>
              <a:t>紹介</a:t>
            </a:r>
          </a:p>
          <a:p>
            <a:pPr indent="631825">
              <a:lnSpc>
                <a:spcPct val="150000"/>
              </a:lnSpc>
              <a:spcBef>
                <a:spcPts val="600"/>
              </a:spcBef>
            </a:pPr>
            <a:r>
              <a:rPr lang="ja-JP" altLang="en-US" sz="3200" b="1" dirty="0">
                <a:solidFill>
                  <a:schemeClr val="tx1">
                    <a:lumMod val="50000"/>
                    <a:lumOff val="50000"/>
                  </a:schemeClr>
                </a:solidFill>
                <a:latin typeface="Meiryo UI" panose="020B0604030504040204" pitchFamily="50" charset="-128"/>
                <a:ea typeface="Meiryo UI" panose="020B0604030504040204" pitchFamily="50" charset="-128"/>
              </a:rPr>
              <a:t>④</a:t>
            </a:r>
            <a:r>
              <a:rPr lang="en-US" altLang="ja-JP" sz="3200" b="1" dirty="0">
                <a:solidFill>
                  <a:schemeClr val="tx1">
                    <a:lumMod val="50000"/>
                    <a:lumOff val="50000"/>
                  </a:schemeClr>
                </a:solidFill>
                <a:latin typeface="Meiryo UI" panose="020B0604030504040204" pitchFamily="50" charset="-128"/>
                <a:ea typeface="Meiryo UI" panose="020B0604030504040204" pitchFamily="50" charset="-128"/>
              </a:rPr>
              <a:t>2025</a:t>
            </a:r>
            <a:r>
              <a:rPr lang="ja-JP" altLang="en-US" sz="3200" b="1" dirty="0">
                <a:solidFill>
                  <a:schemeClr val="tx1">
                    <a:lumMod val="50000"/>
                    <a:lumOff val="50000"/>
                  </a:schemeClr>
                </a:solidFill>
                <a:latin typeface="Meiryo UI" panose="020B0604030504040204" pitchFamily="50" charset="-128"/>
                <a:ea typeface="Meiryo UI" panose="020B0604030504040204" pitchFamily="50" charset="-128"/>
              </a:rPr>
              <a:t>年大阪・関西万博</a:t>
            </a:r>
            <a:r>
              <a:rPr lang="ja-JP" altLang="en-US" sz="3200" b="1" dirty="0" smtClean="0">
                <a:solidFill>
                  <a:schemeClr val="tx1">
                    <a:lumMod val="50000"/>
                    <a:lumOff val="50000"/>
                  </a:schemeClr>
                </a:solidFill>
                <a:latin typeface="Meiryo UI" panose="020B0604030504040204" pitchFamily="50" charset="-128"/>
                <a:ea typeface="Meiryo UI" panose="020B0604030504040204" pitchFamily="50" charset="-128"/>
              </a:rPr>
              <a:t>と</a:t>
            </a:r>
            <a:r>
              <a:rPr lang="en-US" altLang="ja-JP" sz="3200" b="1" dirty="0" smtClean="0">
                <a:solidFill>
                  <a:schemeClr val="tx1">
                    <a:lumMod val="50000"/>
                    <a:lumOff val="50000"/>
                  </a:schemeClr>
                </a:solidFill>
                <a:latin typeface="Meiryo UI" panose="020B0604030504040204" pitchFamily="50" charset="-128"/>
                <a:ea typeface="Meiryo UI" panose="020B0604030504040204" pitchFamily="50" charset="-128"/>
              </a:rPr>
              <a:t>SDGs</a:t>
            </a:r>
            <a:r>
              <a:rPr lang="ja-JP" altLang="en-US" sz="3200" b="1" dirty="0">
                <a:solidFill>
                  <a:schemeClr val="tx1">
                    <a:lumMod val="50000"/>
                    <a:lumOff val="50000"/>
                  </a:schemeClr>
                </a:solidFill>
                <a:latin typeface="Meiryo UI" panose="020B0604030504040204" pitchFamily="50" charset="-128"/>
                <a:ea typeface="Meiryo UI" panose="020B0604030504040204" pitchFamily="50" charset="-128"/>
              </a:rPr>
              <a:t>の関係性</a:t>
            </a:r>
          </a:p>
          <a:p>
            <a:pPr indent="631825">
              <a:lnSpc>
                <a:spcPct val="150000"/>
              </a:lnSpc>
              <a:spcBef>
                <a:spcPts val="600"/>
              </a:spcBef>
            </a:pPr>
            <a:r>
              <a:rPr kumimoji="1" lang="en-US" altLang="ja-JP" sz="3200" b="1" dirty="0">
                <a:latin typeface="Meiryo UI" panose="020B0604030504040204" pitchFamily="50" charset="-128"/>
                <a:ea typeface="Meiryo UI" panose="020B0604030504040204" pitchFamily="50" charset="-128"/>
              </a:rPr>
              <a:t>		</a:t>
            </a:r>
            <a:r>
              <a:rPr kumimoji="1" lang="ja-JP" altLang="en-US" sz="32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	</a:t>
            </a:r>
          </a:p>
        </p:txBody>
      </p:sp>
      <p:pic>
        <p:nvPicPr>
          <p:cNvPr id="6" name="図 5">
            <a:extLst>
              <a:ext uri="{FF2B5EF4-FFF2-40B4-BE49-F238E27FC236}">
                <a16:creationId xmlns:a16="http://schemas.microsoft.com/office/drawing/2014/main" id="{2AD92C78-E375-44E8-A57E-B77E6A0A0AC1}"/>
              </a:ext>
            </a:extLst>
          </p:cNvPr>
          <p:cNvPicPr>
            <a:picLocks noChangeAspect="1"/>
          </p:cNvPicPr>
          <p:nvPr/>
        </p:nvPicPr>
        <p:blipFill>
          <a:blip r:embed="rId3"/>
          <a:stretch>
            <a:fillRect/>
          </a:stretch>
        </p:blipFill>
        <p:spPr>
          <a:xfrm>
            <a:off x="1022487" y="5564041"/>
            <a:ext cx="7581016" cy="1133549"/>
          </a:xfrm>
          <a:prstGeom prst="rect">
            <a:avLst/>
          </a:prstGeom>
        </p:spPr>
      </p:pic>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t>26</a:t>
            </a:fld>
            <a:endParaRPr kumimoji="1" lang="ja-JP" altLang="en-US"/>
          </a:p>
        </p:txBody>
      </p:sp>
    </p:spTree>
    <p:extLst>
      <p:ext uri="{BB962C8B-B14F-4D97-AF65-F5344CB8AC3E}">
        <p14:creationId xmlns:p14="http://schemas.microsoft.com/office/powerpoint/2010/main" val="4107986017"/>
      </p:ext>
    </p:extLst>
  </p:cSld>
  <p:clrMapOvr>
    <a:masterClrMapping/>
  </p:clrMapOvr>
  <mc:AlternateContent xmlns:mc="http://schemas.openxmlformats.org/markup-compatibility/2006" xmlns:p14="http://schemas.microsoft.com/office/powerpoint/2010/main">
    <mc:Choice Requires="p14">
      <p:transition spd="slow" p14:dur="2000" advTm="1131"/>
    </mc:Choice>
    <mc:Fallback xmlns="">
      <p:transition spd="slow" advTm="1131"/>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1"/>
          <p:cNvSpPr txBox="1">
            <a:spLocks/>
          </p:cNvSpPr>
          <p:nvPr/>
        </p:nvSpPr>
        <p:spPr>
          <a:xfrm>
            <a:off x="6996113" y="65214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27</a:t>
            </a:fld>
            <a:endParaRPr kumimoji="1" lang="ja-JP" altLang="en-US" sz="1200"/>
          </a:p>
        </p:txBody>
      </p:sp>
      <p:sp>
        <p:nvSpPr>
          <p:cNvPr id="11" name="テキスト ボックス 10"/>
          <p:cNvSpPr txBox="1"/>
          <p:nvPr/>
        </p:nvSpPr>
        <p:spPr>
          <a:xfrm>
            <a:off x="5817095" y="5524566"/>
            <a:ext cx="3900133" cy="955262"/>
          </a:xfrm>
          <a:prstGeom prst="rect">
            <a:avLst/>
          </a:prstGeom>
          <a:noFill/>
          <a:ln>
            <a:solidFill>
              <a:schemeClr val="tx1"/>
            </a:solidFill>
          </a:ln>
        </p:spPr>
        <p:txBody>
          <a:bodyPr wrap="square" rtlCol="0">
            <a:spAutoFit/>
          </a:bodyPr>
          <a:lstStyle/>
          <a:p>
            <a:r>
              <a:rPr lang="en-US" altLang="ja-JP" sz="894" dirty="0">
                <a:latin typeface="Meiryo UI" panose="020B0604030504040204" pitchFamily="50" charset="-128"/>
                <a:ea typeface="Meiryo UI" panose="020B0604030504040204" pitchFamily="50" charset="-128"/>
              </a:rPr>
              <a:t>【</a:t>
            </a:r>
            <a:r>
              <a:rPr lang="ja-JP" altLang="en-US" sz="894" dirty="0">
                <a:latin typeface="Meiryo UI" panose="020B0604030504040204" pitchFamily="50" charset="-128"/>
                <a:ea typeface="Meiryo UI" panose="020B0604030504040204" pitchFamily="50" charset="-128"/>
              </a:rPr>
              <a:t>本事業に関する問い合わせ先</a:t>
            </a:r>
            <a:r>
              <a:rPr lang="en-US" altLang="ja-JP" sz="894" dirty="0">
                <a:latin typeface="Meiryo UI" panose="020B0604030504040204" pitchFamily="50" charset="-128"/>
                <a:ea typeface="Meiryo UI" panose="020B0604030504040204" pitchFamily="50" charset="-128"/>
              </a:rPr>
              <a:t>】</a:t>
            </a:r>
          </a:p>
          <a:p>
            <a:r>
              <a:rPr lang="ja-JP" altLang="en-US" sz="894" dirty="0">
                <a:latin typeface="Meiryo UI" panose="020B0604030504040204" pitchFamily="50" charset="-128"/>
                <a:ea typeface="Meiryo UI" panose="020B0604030504040204" pitchFamily="50" charset="-128"/>
              </a:rPr>
              <a:t>大阪府商工労働部　成長産業振興室　産業創造課</a:t>
            </a:r>
            <a:endParaRPr lang="en-US" altLang="ja-JP" sz="894" dirty="0">
              <a:latin typeface="Meiryo UI" panose="020B0604030504040204" pitchFamily="50" charset="-128"/>
              <a:ea typeface="Meiryo UI" panose="020B0604030504040204" pitchFamily="50" charset="-128"/>
            </a:endParaRPr>
          </a:p>
          <a:p>
            <a:r>
              <a:rPr lang="ja-JP" altLang="en-US" sz="894" dirty="0">
                <a:latin typeface="Meiryo UI" panose="020B0604030504040204" pitchFamily="50" charset="-128"/>
                <a:ea typeface="Meiryo UI" panose="020B0604030504040204" pitchFamily="50" charset="-128"/>
              </a:rPr>
              <a:t>産業化戦略グループ　金澤・野口</a:t>
            </a:r>
          </a:p>
          <a:p>
            <a:r>
              <a:rPr lang="en-US" altLang="ja-JP" sz="975" dirty="0">
                <a:latin typeface="Meiryo UI" panose="020B0604030504040204" pitchFamily="50" charset="-128"/>
                <a:ea typeface="Meiryo UI" panose="020B0604030504040204" pitchFamily="50" charset="-128"/>
              </a:rPr>
              <a:t>TEL</a:t>
            </a:r>
            <a:r>
              <a:rPr lang="ja-JP" altLang="en-US" sz="975" dirty="0">
                <a:latin typeface="Meiryo UI" panose="020B0604030504040204" pitchFamily="50" charset="-128"/>
                <a:ea typeface="Meiryo UI" panose="020B0604030504040204" pitchFamily="50" charset="-128"/>
              </a:rPr>
              <a:t>：</a:t>
            </a:r>
            <a:r>
              <a:rPr lang="en-US" altLang="ja-JP" sz="975" dirty="0" smtClean="0">
                <a:latin typeface="Meiryo UI" panose="020B0604030504040204" pitchFamily="50" charset="-128"/>
                <a:ea typeface="Meiryo UI" panose="020B0604030504040204" pitchFamily="50" charset="-128"/>
              </a:rPr>
              <a:t>06-6210-9487</a:t>
            </a:r>
            <a:endParaRPr lang="en-US" altLang="ja-JP" sz="975" dirty="0">
              <a:latin typeface="Meiryo UI" panose="020B0604030504040204" pitchFamily="50" charset="-128"/>
              <a:ea typeface="Meiryo UI" panose="020B0604030504040204" pitchFamily="50" charset="-128"/>
            </a:endParaRPr>
          </a:p>
          <a:p>
            <a:r>
              <a:rPr lang="en-US" altLang="ja-JP" sz="975" dirty="0">
                <a:latin typeface="Meiryo UI" panose="020B0604030504040204" pitchFamily="50" charset="-128"/>
                <a:ea typeface="Meiryo UI" panose="020B0604030504040204" pitchFamily="50" charset="-128"/>
              </a:rPr>
              <a:t>URL</a:t>
            </a:r>
            <a:r>
              <a:rPr lang="ja-JP" altLang="en-US" sz="975" dirty="0">
                <a:latin typeface="Meiryo UI" panose="020B0604030504040204" pitchFamily="50" charset="-128"/>
                <a:ea typeface="Meiryo UI" panose="020B0604030504040204" pitchFamily="50" charset="-128"/>
              </a:rPr>
              <a:t>：</a:t>
            </a:r>
            <a:r>
              <a:rPr lang="en-US" altLang="ja-JP" sz="975" u="sng" dirty="0">
                <a:hlinkClick r:id="rId3"/>
              </a:rPr>
              <a:t> </a:t>
            </a:r>
            <a:r>
              <a:rPr lang="en-US" altLang="ja-JP" sz="975" u="sng" dirty="0">
                <a:latin typeface="Meiryo UI" panose="020B0604030504040204" pitchFamily="50" charset="-128"/>
                <a:ea typeface="Meiryo UI" panose="020B0604030504040204" pitchFamily="50" charset="-128"/>
                <a:hlinkClick r:id="rId3"/>
              </a:rPr>
              <a:t>https://osaka-sdgs-biz-matching.com</a:t>
            </a:r>
            <a:r>
              <a:rPr lang="en-US" altLang="ja-JP" sz="975" u="sng" dirty="0" smtClean="0">
                <a:latin typeface="Meiryo UI" panose="020B0604030504040204" pitchFamily="50" charset="-128"/>
                <a:ea typeface="Meiryo UI" panose="020B0604030504040204" pitchFamily="50" charset="-128"/>
                <a:hlinkClick r:id="rId3"/>
              </a:rPr>
              <a:t>/</a:t>
            </a:r>
            <a:endParaRPr lang="en-US" altLang="ja-JP" sz="975" u="sng" dirty="0" smtClean="0">
              <a:latin typeface="Meiryo UI" panose="020B0604030504040204" pitchFamily="50" charset="-128"/>
              <a:ea typeface="Meiryo UI" panose="020B0604030504040204" pitchFamily="50" charset="-128"/>
            </a:endParaRPr>
          </a:p>
          <a:p>
            <a:r>
              <a:rPr lang="en-US" altLang="ja-JP" sz="975" dirty="0">
                <a:latin typeface="Meiryo UI" panose="020B0604030504040204" pitchFamily="50" charset="-128"/>
                <a:ea typeface="Meiryo UI" panose="020B0604030504040204" pitchFamily="50" charset="-128"/>
              </a:rPr>
              <a:t>※OSAKA</a:t>
            </a:r>
            <a:r>
              <a:rPr lang="ja-JP" altLang="en-US" sz="975" dirty="0">
                <a:latin typeface="Meiryo UI" panose="020B0604030504040204" pitchFamily="50" charset="-128"/>
                <a:ea typeface="Meiryo UI" panose="020B0604030504040204" pitchFamily="50" charset="-128"/>
              </a:rPr>
              <a:t>　</a:t>
            </a:r>
            <a:r>
              <a:rPr lang="en-US" altLang="ja-JP" sz="975" dirty="0">
                <a:latin typeface="Meiryo UI" panose="020B0604030504040204" pitchFamily="50" charset="-128"/>
                <a:ea typeface="Meiryo UI" panose="020B0604030504040204" pitchFamily="50" charset="-128"/>
              </a:rPr>
              <a:t>SDGs</a:t>
            </a:r>
            <a:r>
              <a:rPr lang="ja-JP" altLang="en-US" sz="975" dirty="0">
                <a:latin typeface="Meiryo UI" panose="020B0604030504040204" pitchFamily="50" charset="-128"/>
                <a:ea typeface="Meiryo UI" panose="020B0604030504040204" pitchFamily="50" charset="-128"/>
              </a:rPr>
              <a:t>ビジネスマッチング</a:t>
            </a:r>
            <a:r>
              <a:rPr lang="en-US" altLang="ja-JP" sz="975" dirty="0" smtClean="0">
                <a:latin typeface="Meiryo UI" panose="020B0604030504040204" pitchFamily="50" charset="-128"/>
                <a:ea typeface="Meiryo UI" panose="020B0604030504040204" pitchFamily="50" charset="-128"/>
              </a:rPr>
              <a:t>Days</a:t>
            </a:r>
            <a:r>
              <a:rPr lang="ja-JP" altLang="en-US" sz="975" dirty="0" smtClean="0">
                <a:latin typeface="Meiryo UI" panose="020B0604030504040204" pitchFamily="50" charset="-128"/>
                <a:ea typeface="Meiryo UI" panose="020B0604030504040204" pitchFamily="50" charset="-128"/>
              </a:rPr>
              <a:t>に関してもこちらをご覧ください。</a:t>
            </a:r>
            <a:endParaRPr lang="ja-JP" altLang="ja-JP" sz="975" dirty="0">
              <a:latin typeface="Meiryo UI" panose="020B0604030504040204" pitchFamily="50" charset="-128"/>
              <a:ea typeface="Meiryo UI" panose="020B0604030504040204" pitchFamily="50" charset="-128"/>
            </a:endParaRPr>
          </a:p>
        </p:txBody>
      </p:sp>
      <p:pic>
        <p:nvPicPr>
          <p:cNvPr id="4" name="図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20682" y="6211854"/>
            <a:ext cx="619200" cy="619200"/>
          </a:xfrm>
          <a:prstGeom prst="rect">
            <a:avLst/>
          </a:prstGeom>
        </p:spPr>
      </p:pic>
      <p:pic>
        <p:nvPicPr>
          <p:cNvPr id="5" name="図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979" y="5599902"/>
            <a:ext cx="619200" cy="619200"/>
          </a:xfrm>
          <a:prstGeom prst="rect">
            <a:avLst/>
          </a:prstGeom>
        </p:spPr>
      </p:pic>
      <p:pic>
        <p:nvPicPr>
          <p:cNvPr id="6" name="図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8271" y="5599902"/>
            <a:ext cx="619200" cy="619200"/>
          </a:xfrm>
          <a:prstGeom prst="rect">
            <a:avLst/>
          </a:prstGeom>
        </p:spPr>
      </p:pic>
      <p:pic>
        <p:nvPicPr>
          <p:cNvPr id="8" name="図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63111" y="5599902"/>
            <a:ext cx="619200" cy="619200"/>
          </a:xfrm>
          <a:prstGeom prst="rect">
            <a:avLst/>
          </a:prstGeom>
        </p:spPr>
      </p:pic>
      <p:pic>
        <p:nvPicPr>
          <p:cNvPr id="14" name="図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77951" y="5599902"/>
            <a:ext cx="619200" cy="619200"/>
          </a:xfrm>
          <a:prstGeom prst="rect">
            <a:avLst/>
          </a:prstGeom>
        </p:spPr>
      </p:pic>
      <p:pic>
        <p:nvPicPr>
          <p:cNvPr id="15" name="図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488431" y="5592427"/>
            <a:ext cx="619200" cy="619200"/>
          </a:xfrm>
          <a:prstGeom prst="rect">
            <a:avLst/>
          </a:prstGeom>
        </p:spPr>
      </p:pic>
      <p:pic>
        <p:nvPicPr>
          <p:cNvPr id="16" name="図 1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090387" y="5592654"/>
            <a:ext cx="619200" cy="619200"/>
          </a:xfrm>
          <a:prstGeom prst="rect">
            <a:avLst/>
          </a:prstGeom>
        </p:spPr>
      </p:pic>
      <p:pic>
        <p:nvPicPr>
          <p:cNvPr id="17" name="図 1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705769" y="5599902"/>
            <a:ext cx="619200" cy="619200"/>
          </a:xfrm>
          <a:prstGeom prst="rect">
            <a:avLst/>
          </a:prstGeom>
        </p:spPr>
      </p:pic>
      <p:pic>
        <p:nvPicPr>
          <p:cNvPr id="18" name="図 1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321151" y="5590456"/>
            <a:ext cx="619200" cy="619200"/>
          </a:xfrm>
          <a:prstGeom prst="rect">
            <a:avLst/>
          </a:prstGeom>
        </p:spPr>
      </p:pic>
      <p:pic>
        <p:nvPicPr>
          <p:cNvPr id="19" name="図 1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940351" y="5590456"/>
            <a:ext cx="619200" cy="619200"/>
          </a:xfrm>
          <a:prstGeom prst="rect">
            <a:avLst/>
          </a:prstGeom>
        </p:spPr>
      </p:pic>
      <p:pic>
        <p:nvPicPr>
          <p:cNvPr id="20" name="図 1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9262" y="6213939"/>
            <a:ext cx="619200" cy="619200"/>
          </a:xfrm>
          <a:prstGeom prst="rect">
            <a:avLst/>
          </a:prstGeom>
        </p:spPr>
      </p:pic>
      <p:pic>
        <p:nvPicPr>
          <p:cNvPr id="21" name="図 20"/>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28999" y="6211854"/>
            <a:ext cx="619200" cy="619200"/>
          </a:xfrm>
          <a:prstGeom prst="rect">
            <a:avLst/>
          </a:prstGeom>
        </p:spPr>
      </p:pic>
      <p:pic>
        <p:nvPicPr>
          <p:cNvPr id="22" name="図 21"/>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238736" y="6211854"/>
            <a:ext cx="619200" cy="619200"/>
          </a:xfrm>
          <a:prstGeom prst="rect">
            <a:avLst/>
          </a:prstGeom>
        </p:spPr>
      </p:pic>
      <p:pic>
        <p:nvPicPr>
          <p:cNvPr id="23" name="図 22"/>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860707" y="6211854"/>
            <a:ext cx="619200" cy="619200"/>
          </a:xfrm>
          <a:prstGeom prst="rect">
            <a:avLst/>
          </a:prstGeom>
        </p:spPr>
      </p:pic>
      <p:pic>
        <p:nvPicPr>
          <p:cNvPr id="24" name="図 23"/>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2479907" y="6211854"/>
            <a:ext cx="619200" cy="619200"/>
          </a:xfrm>
          <a:prstGeom prst="rect">
            <a:avLst/>
          </a:prstGeom>
        </p:spPr>
      </p:pic>
      <p:pic>
        <p:nvPicPr>
          <p:cNvPr id="25" name="図 24"/>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099107" y="6211854"/>
            <a:ext cx="619200" cy="619200"/>
          </a:xfrm>
          <a:prstGeom prst="rect">
            <a:avLst/>
          </a:prstGeom>
        </p:spPr>
      </p:pic>
      <p:pic>
        <p:nvPicPr>
          <p:cNvPr id="26" name="図 25"/>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3718307" y="6213634"/>
            <a:ext cx="620688" cy="620688"/>
          </a:xfrm>
          <a:prstGeom prst="rect">
            <a:avLst/>
          </a:prstGeom>
        </p:spPr>
      </p:pic>
      <p:sp>
        <p:nvSpPr>
          <p:cNvPr id="27" name="正方形/長方形 26"/>
          <p:cNvSpPr/>
          <p:nvPr/>
        </p:nvSpPr>
        <p:spPr>
          <a:xfrm>
            <a:off x="-13118" y="0"/>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lang="en-US" altLang="ja-JP" sz="2000" b="1" dirty="0">
                <a:latin typeface="Meiryo UI" panose="020B0604030504040204" pitchFamily="50" charset="-128"/>
                <a:ea typeface="Meiryo UI" panose="020B0604030504040204" pitchFamily="50" charset="-128"/>
              </a:rPr>
              <a:t>SDGs</a:t>
            </a:r>
            <a:r>
              <a:rPr lang="ja-JP" altLang="en-US" sz="2000" b="1" dirty="0">
                <a:latin typeface="Meiryo UI" panose="020B0604030504040204" pitchFamily="50" charset="-128"/>
                <a:ea typeface="Meiryo UI" panose="020B0604030504040204" pitchFamily="50" charset="-128"/>
              </a:rPr>
              <a:t>ビジネス創出支援事業</a:t>
            </a:r>
          </a:p>
        </p:txBody>
      </p:sp>
      <p:sp>
        <p:nvSpPr>
          <p:cNvPr id="28" name="テキスト ボックス 2"/>
          <p:cNvSpPr txBox="1">
            <a:spLocks noChangeArrowheads="1"/>
          </p:cNvSpPr>
          <p:nvPr/>
        </p:nvSpPr>
        <p:spPr bwMode="auto">
          <a:xfrm>
            <a:off x="82963" y="2213729"/>
            <a:ext cx="9524679" cy="3218476"/>
          </a:xfrm>
          <a:prstGeom prst="rect">
            <a:avLst/>
          </a:prstGeom>
          <a:noFill/>
          <a:ln w="38100" cmpd="dbl">
            <a:noFill/>
            <a:miter lim="800000"/>
            <a:headEnd/>
            <a:tailEnd/>
          </a:ln>
        </p:spPr>
        <p:txBody>
          <a:bodyPr rot="0" vert="horz" wrap="square" lIns="82953" tIns="41476" rIns="82953" bIns="41476" anchor="t" anchorCtr="0">
            <a:noAutofit/>
          </a:bodyPr>
          <a:lstStyle/>
          <a:p>
            <a:pPr algn="ctr"/>
            <a:r>
              <a:rPr lang="ja-JP" altLang="en-US" sz="2000" b="1" i="1"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a:t>
            </a:r>
            <a:r>
              <a:rPr lang="en-US" sz="2000" b="1" i="1"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OSAKA</a:t>
            </a:r>
            <a:r>
              <a:rPr lang="ja-JP" altLang="en-US" sz="2000" b="1" i="1"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　</a:t>
            </a:r>
            <a:r>
              <a:rPr lang="en-US" sz="2000" b="1" i="1"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SDGs</a:t>
            </a:r>
            <a:r>
              <a:rPr lang="ja-JP" altLang="en-US" sz="2000" b="1" i="1"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ビジネスマッチング</a:t>
            </a:r>
            <a:r>
              <a:rPr lang="en-US" sz="2000" b="1" i="1"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Days</a:t>
            </a:r>
            <a:r>
              <a:rPr lang="ja-JP" altLang="en-US" sz="2000" b="1" i="1"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の概要～</a:t>
            </a:r>
            <a:endParaRPr lang="en-US" altLang="ja-JP" sz="2000" b="1" i="1"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endParaRPr>
          </a:p>
          <a:p>
            <a:pPr algn="ctr"/>
            <a:endParaRPr lang="ja-JP" altLang="en-US" b="1" i="1" kern="100" dirty="0">
              <a:latin typeface="Meiryo UI" panose="020B0604030504040204" pitchFamily="50" charset="-128"/>
              <a:ea typeface="Meiryo UI" panose="020B0604030504040204" pitchFamily="50" charset="-128"/>
              <a:cs typeface="Times New Roman" panose="02020603050405020304" pitchFamily="18" charset="0"/>
            </a:endParaRPr>
          </a:p>
          <a:p>
            <a:pPr marL="97978" algn="just">
              <a:tabLst>
                <a:tab pos="1133422" algn="l"/>
              </a:tabLst>
            </a:pPr>
            <a:r>
              <a:rPr lang="ja-JP" altLang="en-US" kern="100" dirty="0" smtClean="0">
                <a:latin typeface="Meiryo UI" panose="020B0604030504040204" pitchFamily="50" charset="-128"/>
                <a:ea typeface="Meiryo UI" panose="020B0604030504040204" pitchFamily="50" charset="-128"/>
                <a:cs typeface="Times New Roman" panose="02020603050405020304" pitchFamily="18" charset="0"/>
              </a:rPr>
              <a:t>開催日</a:t>
            </a:r>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kern="100" dirty="0" smtClean="0">
                <a:latin typeface="Meiryo UI" panose="020B0604030504040204" pitchFamily="50" charset="-128"/>
                <a:ea typeface="Meiryo UI" panose="020B0604030504040204" pitchFamily="50" charset="-128"/>
                <a:cs typeface="Times New Roman" panose="02020603050405020304" pitchFamily="18" charset="0"/>
              </a:rPr>
              <a:t>　　：</a:t>
            </a:r>
            <a:r>
              <a:rPr lang="en-US" altLang="ja-JP" kern="100" dirty="0">
                <a:latin typeface="Meiryo UI" panose="020B0604030504040204" pitchFamily="50" charset="-128"/>
                <a:ea typeface="Meiryo UI" panose="020B0604030504040204" pitchFamily="50" charset="-128"/>
                <a:cs typeface="Times New Roman" panose="02020603050405020304" pitchFamily="18" charset="0"/>
              </a:rPr>
              <a:t>	</a:t>
            </a:r>
            <a:r>
              <a:rPr lang="en-US" kern="100" dirty="0" smtClean="0">
                <a:latin typeface="Meiryo UI" panose="020B0604030504040204" pitchFamily="50" charset="-128"/>
                <a:ea typeface="Meiryo UI" panose="020B0604030504040204" pitchFamily="50" charset="-128"/>
                <a:cs typeface="Times New Roman" panose="02020603050405020304" pitchFamily="18" charset="0"/>
              </a:rPr>
              <a:t>2022</a:t>
            </a:r>
            <a:r>
              <a:rPr lang="ja-JP" altLang="en-US" kern="100" dirty="0" smtClean="0">
                <a:latin typeface="Meiryo UI" panose="020B0604030504040204" pitchFamily="50" charset="-128"/>
                <a:ea typeface="Meiryo UI" panose="020B0604030504040204" pitchFamily="50" charset="-128"/>
                <a:cs typeface="Times New Roman" panose="02020603050405020304" pitchFamily="18" charset="0"/>
              </a:rPr>
              <a:t>年</a:t>
            </a:r>
            <a:r>
              <a:rPr lang="en-US" altLang="ja-JP" kern="100" dirty="0" smtClean="0">
                <a:latin typeface="Meiryo UI" panose="020B0604030504040204" pitchFamily="50" charset="-128"/>
                <a:ea typeface="Meiryo UI" panose="020B0604030504040204" pitchFamily="50" charset="-128"/>
                <a:cs typeface="Times New Roman" panose="02020603050405020304" pitchFamily="18" charset="0"/>
              </a:rPr>
              <a:t>12</a:t>
            </a:r>
            <a:r>
              <a:rPr lang="ja-JP" altLang="en-US" kern="100" dirty="0" smtClean="0">
                <a:latin typeface="Meiryo UI" panose="020B0604030504040204" pitchFamily="50" charset="-128"/>
                <a:ea typeface="Meiryo UI" panose="020B0604030504040204" pitchFamily="50" charset="-128"/>
                <a:cs typeface="Times New Roman" panose="02020603050405020304" pitchFamily="18" charset="0"/>
              </a:rPr>
              <a:t>月</a:t>
            </a:r>
            <a:r>
              <a:rPr lang="en-US" altLang="ja-JP" kern="100" dirty="0" smtClean="0">
                <a:latin typeface="Meiryo UI" panose="020B0604030504040204" pitchFamily="50" charset="-128"/>
                <a:ea typeface="Meiryo UI" panose="020B0604030504040204" pitchFamily="50" charset="-128"/>
                <a:cs typeface="Times New Roman" panose="02020603050405020304" pitchFamily="18" charset="0"/>
              </a:rPr>
              <a:t>6</a:t>
            </a:r>
            <a:r>
              <a:rPr lang="ja-JP" altLang="en-US" kern="100" dirty="0" smtClean="0">
                <a:latin typeface="Meiryo UI" panose="020B0604030504040204" pitchFamily="50" charset="-128"/>
                <a:ea typeface="Meiryo UI" panose="020B0604030504040204" pitchFamily="50" charset="-128"/>
                <a:cs typeface="Times New Roman" panose="02020603050405020304" pitchFamily="18" charset="0"/>
              </a:rPr>
              <a:t>日（火）、</a:t>
            </a:r>
            <a:r>
              <a:rPr lang="en-US" altLang="ja-JP" kern="100" dirty="0" smtClean="0">
                <a:latin typeface="Meiryo UI" panose="020B0604030504040204" pitchFamily="50" charset="-128"/>
                <a:ea typeface="Meiryo UI" panose="020B0604030504040204" pitchFamily="50" charset="-128"/>
                <a:cs typeface="Times New Roman" panose="02020603050405020304" pitchFamily="18" charset="0"/>
              </a:rPr>
              <a:t>7</a:t>
            </a:r>
            <a:r>
              <a:rPr lang="ja-JP" altLang="en-US" kern="100" dirty="0" smtClean="0">
                <a:latin typeface="Meiryo UI" panose="020B0604030504040204" pitchFamily="50" charset="-128"/>
                <a:ea typeface="Meiryo UI" panose="020B0604030504040204" pitchFamily="50" charset="-128"/>
                <a:cs typeface="Times New Roman" panose="02020603050405020304" pitchFamily="18" charset="0"/>
              </a:rPr>
              <a:t>日（水）</a:t>
            </a:r>
          </a:p>
          <a:p>
            <a:pPr marL="97978" algn="just">
              <a:tabLst>
                <a:tab pos="1133422" algn="l"/>
              </a:tabLst>
            </a:pPr>
            <a:r>
              <a:rPr lang="ja-JP" altLang="en-US" kern="100" dirty="0" smtClean="0">
                <a:latin typeface="Meiryo UI" panose="020B0604030504040204" pitchFamily="50" charset="-128"/>
                <a:ea typeface="Meiryo UI" panose="020B0604030504040204" pitchFamily="50" charset="-128"/>
                <a:cs typeface="Times New Roman" panose="02020603050405020304" pitchFamily="18" charset="0"/>
              </a:rPr>
              <a:t>開催方法 　：</a:t>
            </a:r>
            <a:r>
              <a:rPr lang="en-US" altLang="ja-JP" kern="100" dirty="0" smtClean="0">
                <a:latin typeface="Meiryo UI" panose="020B0604030504040204" pitchFamily="50" charset="-128"/>
                <a:ea typeface="Meiryo UI" panose="020B0604030504040204" pitchFamily="50" charset="-128"/>
                <a:cs typeface="Times New Roman" panose="02020603050405020304" pitchFamily="18" charset="0"/>
              </a:rPr>
              <a:t>	</a:t>
            </a:r>
            <a:r>
              <a:rPr lang="ja-JP" altLang="en-US" kern="100" dirty="0" smtClean="0">
                <a:latin typeface="Meiryo UI" panose="020B0604030504040204" pitchFamily="50" charset="-128"/>
                <a:ea typeface="Meiryo UI" panose="020B0604030504040204" pitchFamily="50" charset="-128"/>
                <a:cs typeface="Times New Roman" panose="02020603050405020304" pitchFamily="18" charset="0"/>
              </a:rPr>
              <a:t>会場とオンラインでの併用開催</a:t>
            </a:r>
            <a:endParaRPr lang="en-US" altLang="ja-JP"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97978" algn="just">
              <a:tabLst>
                <a:tab pos="1133422" algn="l"/>
              </a:tabLst>
            </a:pPr>
            <a:r>
              <a:rPr lang="ja-JP" altLang="en-US" kern="100" dirty="0" smtClean="0">
                <a:latin typeface="Meiryo UI" panose="020B0604030504040204" pitchFamily="50" charset="-128"/>
                <a:ea typeface="Meiryo UI" panose="020B0604030504040204" pitchFamily="50" charset="-128"/>
                <a:cs typeface="Times New Roman" panose="02020603050405020304" pitchFamily="18" charset="0"/>
              </a:rPr>
              <a:t>会場名  　  ：</a:t>
            </a:r>
            <a:r>
              <a:rPr lang="en-US" altLang="ja-JP" kern="100" dirty="0" smtClean="0">
                <a:latin typeface="Meiryo UI" panose="020B0604030504040204" pitchFamily="50" charset="-128"/>
                <a:ea typeface="Meiryo UI" panose="020B0604030504040204" pitchFamily="50" charset="-128"/>
                <a:cs typeface="Times New Roman" panose="02020603050405020304" pitchFamily="18" charset="0"/>
              </a:rPr>
              <a:t>	</a:t>
            </a:r>
            <a:r>
              <a:rPr lang="ja-JP" altLang="en-US" kern="100" dirty="0" smtClean="0">
                <a:latin typeface="Meiryo UI" panose="020B0604030504040204" pitchFamily="50" charset="-128"/>
                <a:ea typeface="Meiryo UI" panose="020B0604030504040204" pitchFamily="50" charset="-128"/>
                <a:cs typeface="Times New Roman" panose="02020603050405020304" pitchFamily="18" charset="0"/>
              </a:rPr>
              <a:t>大阪イノベーションハブ</a:t>
            </a:r>
            <a:endParaRPr lang="ja-JP" altLang="en-US" kern="100" dirty="0">
              <a:latin typeface="Meiryo UI" panose="020B0604030504040204" pitchFamily="50" charset="-128"/>
              <a:ea typeface="Meiryo UI" panose="020B0604030504040204" pitchFamily="50" charset="-128"/>
              <a:cs typeface="Times New Roman" panose="02020603050405020304" pitchFamily="18" charset="0"/>
            </a:endParaRPr>
          </a:p>
          <a:p>
            <a:pPr marL="97978" algn="just">
              <a:tabLst>
                <a:tab pos="1133422" algn="l"/>
              </a:tabLst>
            </a:pPr>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観覧対象者：</a:t>
            </a:r>
            <a:r>
              <a:rPr lang="en-US" altLang="ja-JP"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共創パートナー、一般</a:t>
            </a:r>
          </a:p>
          <a:p>
            <a:pPr marL="97978" algn="just">
              <a:tabLst>
                <a:tab pos="1133422" algn="l"/>
              </a:tabLst>
            </a:pPr>
            <a:r>
              <a:rPr lang="ja-JP" altLang="en-US" kern="100" dirty="0" smtClean="0">
                <a:latin typeface="Meiryo UI" panose="020B0604030504040204" pitchFamily="50" charset="-128"/>
                <a:ea typeface="Meiryo UI" panose="020B0604030504040204" pitchFamily="50" charset="-128"/>
                <a:cs typeface="Times New Roman" panose="02020603050405020304" pitchFamily="18" charset="0"/>
              </a:rPr>
              <a:t>テーマ名   　：</a:t>
            </a:r>
            <a:r>
              <a:rPr lang="en-US" altLang="ja-JP"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b="1" kern="100" dirty="0">
                <a:solidFill>
                  <a:schemeClr val="accent1"/>
                </a:solidFill>
                <a:latin typeface="Meiryo UI" panose="020B0604030504040204" pitchFamily="50" charset="-128"/>
                <a:ea typeface="Meiryo UI" panose="020B0604030504040204" pitchFamily="50" charset="-128"/>
                <a:cs typeface="Times New Roman" panose="02020603050405020304" pitchFamily="18" charset="0"/>
              </a:rPr>
              <a:t>①「脱炭素」　～</a:t>
            </a:r>
            <a:r>
              <a:rPr lang="ja-JP" altLang="en-US" b="1" kern="100" dirty="0" smtClean="0">
                <a:solidFill>
                  <a:schemeClr val="accent1"/>
                </a:solidFill>
                <a:latin typeface="Meiryo UI" panose="020B0604030504040204" pitchFamily="50" charset="-128"/>
                <a:ea typeface="Meiryo UI" panose="020B0604030504040204" pitchFamily="50" charset="-128"/>
                <a:cs typeface="Times New Roman" panose="02020603050405020304" pitchFamily="18" charset="0"/>
              </a:rPr>
              <a:t>大阪発！ 技術</a:t>
            </a:r>
            <a:r>
              <a:rPr lang="ja-JP" altLang="en-US" b="1" kern="100" dirty="0">
                <a:solidFill>
                  <a:schemeClr val="accent1"/>
                </a:solidFill>
                <a:latin typeface="Meiryo UI" panose="020B0604030504040204" pitchFamily="50" charset="-128"/>
                <a:ea typeface="Meiryo UI" panose="020B0604030504040204" pitchFamily="50" charset="-128"/>
                <a:cs typeface="Times New Roman" panose="02020603050405020304" pitchFamily="18" charset="0"/>
              </a:rPr>
              <a:t>・サービスで脱炭素</a:t>
            </a:r>
            <a:r>
              <a:rPr lang="ja-JP" altLang="en-US" b="1" kern="100" dirty="0" smtClean="0">
                <a:solidFill>
                  <a:schemeClr val="accent1"/>
                </a:solidFill>
                <a:latin typeface="Meiryo UI" panose="020B0604030504040204" pitchFamily="50" charset="-128"/>
                <a:ea typeface="Meiryo UI" panose="020B0604030504040204" pitchFamily="50" charset="-128"/>
                <a:cs typeface="Times New Roman" panose="02020603050405020304" pitchFamily="18" charset="0"/>
              </a:rPr>
              <a:t>社会に貢献する</a:t>
            </a:r>
            <a:r>
              <a:rPr lang="ja-JP" altLang="en-US" b="1" kern="100" dirty="0">
                <a:solidFill>
                  <a:schemeClr val="accent1"/>
                </a:solidFill>
                <a:latin typeface="Meiryo UI" panose="020B0604030504040204" pitchFamily="50" charset="-128"/>
                <a:ea typeface="Meiryo UI" panose="020B0604030504040204" pitchFamily="50" charset="-128"/>
                <a:cs typeface="Times New Roman" panose="02020603050405020304" pitchFamily="18" charset="0"/>
              </a:rPr>
              <a:t>～</a:t>
            </a:r>
          </a:p>
          <a:p>
            <a:pPr marL="97978" algn="just">
              <a:tabLst>
                <a:tab pos="1133422" algn="l"/>
              </a:tabLst>
            </a:pPr>
            <a:r>
              <a:rPr lang="en-US" altLang="ja-JP"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kern="100" dirty="0" smtClean="0">
                <a:latin typeface="Meiryo UI" panose="020B0604030504040204" pitchFamily="50" charset="-128"/>
                <a:ea typeface="Meiryo UI" panose="020B0604030504040204" pitchFamily="50" charset="-128"/>
                <a:cs typeface="Times New Roman" panose="02020603050405020304" pitchFamily="18" charset="0"/>
              </a:rPr>
              <a:t>　　　　　分野例</a:t>
            </a:r>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kern="100" dirty="0" smtClean="0">
                <a:latin typeface="Meiryo UI" panose="020B0604030504040204" pitchFamily="50" charset="-128"/>
                <a:ea typeface="Meiryo UI" panose="020B0604030504040204" pitchFamily="50" charset="-128"/>
                <a:cs typeface="Times New Roman" panose="02020603050405020304" pitchFamily="18" charset="0"/>
              </a:rPr>
              <a:t>バイオマスプラスチック</a:t>
            </a:r>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」、「環境・エネルギー」</a:t>
            </a:r>
          </a:p>
          <a:p>
            <a:pPr marL="97978" algn="just">
              <a:tabLst>
                <a:tab pos="1133422" algn="l"/>
              </a:tabLst>
            </a:pPr>
            <a:r>
              <a:rPr lang="en-US" altLang="ja-JP"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kern="100" dirty="0" smtClean="0">
                <a:latin typeface="Meiryo UI" panose="020B0604030504040204" pitchFamily="50" charset="-128"/>
                <a:ea typeface="Meiryo UI" panose="020B0604030504040204" pitchFamily="50" charset="-128"/>
                <a:cs typeface="Times New Roman" panose="02020603050405020304" pitchFamily="18" charset="0"/>
              </a:rPr>
              <a:t>　　　 　</a:t>
            </a:r>
            <a:r>
              <a:rPr lang="ja-JP" altLang="en-US" b="1" kern="100" dirty="0" smtClean="0">
                <a:solidFill>
                  <a:schemeClr val="accent1"/>
                </a:solidFill>
                <a:latin typeface="Meiryo UI" panose="020B0604030504040204" pitchFamily="50" charset="-128"/>
                <a:ea typeface="Meiryo UI" panose="020B0604030504040204" pitchFamily="50" charset="-128"/>
                <a:cs typeface="Times New Roman" panose="02020603050405020304" pitchFamily="18" charset="0"/>
              </a:rPr>
              <a:t>②</a:t>
            </a:r>
            <a:r>
              <a:rPr lang="ja-JP" altLang="en-US" b="1" kern="100" dirty="0">
                <a:solidFill>
                  <a:schemeClr val="accent1"/>
                </a:solidFill>
                <a:latin typeface="Meiryo UI" panose="020B0604030504040204" pitchFamily="50" charset="-128"/>
                <a:ea typeface="Meiryo UI" panose="020B0604030504040204" pitchFamily="50" charset="-128"/>
                <a:cs typeface="Times New Roman" panose="02020603050405020304" pitchFamily="18" charset="0"/>
              </a:rPr>
              <a:t>「いのち・くらし」　～</a:t>
            </a:r>
            <a:r>
              <a:rPr lang="ja-JP" altLang="en-US" b="1" kern="100" dirty="0" smtClean="0">
                <a:solidFill>
                  <a:schemeClr val="accent1"/>
                </a:solidFill>
                <a:latin typeface="Meiryo UI" panose="020B0604030504040204" pitchFamily="50" charset="-128"/>
                <a:ea typeface="Meiryo UI" panose="020B0604030504040204" pitchFamily="50" charset="-128"/>
                <a:cs typeface="Times New Roman" panose="02020603050405020304" pitchFamily="18" charset="0"/>
              </a:rPr>
              <a:t>大阪発！ 技術</a:t>
            </a:r>
            <a:r>
              <a:rPr lang="ja-JP" altLang="en-US" b="1" kern="100" dirty="0">
                <a:solidFill>
                  <a:schemeClr val="accent1"/>
                </a:solidFill>
                <a:latin typeface="Meiryo UI" panose="020B0604030504040204" pitchFamily="50" charset="-128"/>
                <a:ea typeface="Meiryo UI" panose="020B0604030504040204" pitchFamily="50" charset="-128"/>
                <a:cs typeface="Times New Roman" panose="02020603050405020304" pitchFamily="18" charset="0"/>
              </a:rPr>
              <a:t>・サービスで</a:t>
            </a:r>
            <a:r>
              <a:rPr lang="ja-JP" altLang="en-US" b="1" kern="100" dirty="0" smtClean="0">
                <a:solidFill>
                  <a:schemeClr val="accent1"/>
                </a:solidFill>
                <a:latin typeface="Meiryo UI" panose="020B0604030504040204" pitchFamily="50" charset="-128"/>
                <a:ea typeface="Meiryo UI" panose="020B0604030504040204" pitchFamily="50" charset="-128"/>
                <a:cs typeface="Times New Roman" panose="02020603050405020304" pitchFamily="18" charset="0"/>
              </a:rPr>
              <a:t>ウェルビーイングに貢献する</a:t>
            </a:r>
            <a:r>
              <a:rPr lang="ja-JP" altLang="en-US" b="1" kern="100" dirty="0">
                <a:solidFill>
                  <a:schemeClr val="accent1"/>
                </a:solidFill>
                <a:latin typeface="Meiryo UI" panose="020B0604030504040204" pitchFamily="50" charset="-128"/>
                <a:ea typeface="Meiryo UI" panose="020B0604030504040204" pitchFamily="50" charset="-128"/>
                <a:cs typeface="Times New Roman" panose="02020603050405020304" pitchFamily="18" charset="0"/>
              </a:rPr>
              <a:t>～</a:t>
            </a:r>
          </a:p>
          <a:p>
            <a:pPr marL="97978" algn="just">
              <a:tabLst>
                <a:tab pos="1133422" algn="l"/>
              </a:tabLst>
            </a:pPr>
            <a:r>
              <a:rPr lang="en-US" altLang="ja-JP"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kern="100" dirty="0" smtClean="0">
                <a:latin typeface="Meiryo UI" panose="020B0604030504040204" pitchFamily="50" charset="-128"/>
                <a:ea typeface="Meiryo UI" panose="020B0604030504040204" pitchFamily="50" charset="-128"/>
                <a:cs typeface="Times New Roman" panose="02020603050405020304" pitchFamily="18" charset="0"/>
              </a:rPr>
              <a:t>　　　　　分野例</a:t>
            </a:r>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）「食」、「医療・ヘルスケア」、「働く・学ぶ・共に生きる」、「くらし・まちづくり</a:t>
            </a:r>
            <a:r>
              <a:rPr lang="ja-JP" altLang="en-US" kern="100" dirty="0" smtClean="0">
                <a:latin typeface="Meiryo UI" panose="020B0604030504040204" pitchFamily="50" charset="-128"/>
                <a:ea typeface="Meiryo UI" panose="020B0604030504040204" pitchFamily="50" charset="-128"/>
                <a:cs typeface="Times New Roman" panose="02020603050405020304" pitchFamily="18" charset="0"/>
              </a:rPr>
              <a:t>」</a:t>
            </a:r>
            <a:endParaRPr lang="en-US" altLang="ja-JP" kern="100" dirty="0">
              <a:latin typeface="Meiryo UI" panose="020B0604030504040204" pitchFamily="50" charset="-128"/>
              <a:ea typeface="Meiryo UI" panose="020B0604030504040204" pitchFamily="50" charset="-128"/>
              <a:cs typeface="Times New Roman" panose="02020603050405020304" pitchFamily="18" charset="0"/>
            </a:endParaRPr>
          </a:p>
          <a:p>
            <a:pPr marL="156980" algn="just"/>
            <a:endParaRPr lang="en-US" altLang="ja-JP" sz="363" kern="100" dirty="0">
              <a:latin typeface="Meiryo UI" panose="020B0604030504040204" pitchFamily="50" charset="-128"/>
              <a:ea typeface="Meiryo UI" panose="020B0604030504040204" pitchFamily="50" charset="-128"/>
              <a:cs typeface="Times New Roman" panose="02020603050405020304" pitchFamily="18" charset="0"/>
            </a:endParaRPr>
          </a:p>
          <a:p>
            <a:pPr algn="just"/>
            <a:endParaRPr lang="ja-JP" altLang="en-US" sz="1452"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29" name="コンテンツ プレースホルダー 2"/>
          <p:cNvSpPr txBox="1">
            <a:spLocks/>
          </p:cNvSpPr>
          <p:nvPr/>
        </p:nvSpPr>
        <p:spPr>
          <a:xfrm>
            <a:off x="201102" y="857990"/>
            <a:ext cx="9288402" cy="1188042"/>
          </a:xfrm>
          <a:prstGeom prst="rect">
            <a:avLst/>
          </a:prstGeom>
          <a:solidFill>
            <a:schemeClr val="bg1">
              <a:lumMod val="95000"/>
            </a:schemeClr>
          </a:solidFill>
          <a:ln>
            <a:solidFill>
              <a:schemeClr val="accent1">
                <a:lumMod val="20000"/>
                <a:lumOff val="80000"/>
              </a:schemeClr>
            </a:solidFill>
          </a:ln>
        </p:spPr>
        <p:txBody>
          <a:bodyPr>
            <a:noAutofit/>
          </a:bodyPr>
          <a:lstStyle>
            <a:lvl1pPr marL="145801" indent="-145801" algn="l" defTabSz="583204" rtl="0" eaLnBrk="1" latinLnBrk="0" hangingPunct="1">
              <a:lnSpc>
                <a:spcPct val="90000"/>
              </a:lnSpc>
              <a:spcBef>
                <a:spcPts val="638"/>
              </a:spcBef>
              <a:buFont typeface="Arial" panose="020B0604020202020204" pitchFamily="34" charset="0"/>
              <a:buChar char="•"/>
              <a:defRPr kumimoji="1" sz="1786" kern="1200">
                <a:solidFill>
                  <a:schemeClr val="tx1"/>
                </a:solidFill>
                <a:latin typeface="+mn-lt"/>
                <a:ea typeface="+mn-ea"/>
                <a:cs typeface="+mn-cs"/>
              </a:defRPr>
            </a:lvl1pPr>
            <a:lvl2pPr marL="437403" indent="-145801" algn="l" defTabSz="583204" rtl="0" eaLnBrk="1" latinLnBrk="0" hangingPunct="1">
              <a:lnSpc>
                <a:spcPct val="90000"/>
              </a:lnSpc>
              <a:spcBef>
                <a:spcPts val="319"/>
              </a:spcBef>
              <a:buFont typeface="Arial" panose="020B0604020202020204" pitchFamily="34" charset="0"/>
              <a:buChar char="•"/>
              <a:defRPr kumimoji="1" sz="1531" kern="1200">
                <a:solidFill>
                  <a:schemeClr val="tx1"/>
                </a:solidFill>
                <a:latin typeface="+mn-lt"/>
                <a:ea typeface="+mn-ea"/>
                <a:cs typeface="+mn-cs"/>
              </a:defRPr>
            </a:lvl2pPr>
            <a:lvl3pPr marL="729005" indent="-145801" algn="l" defTabSz="583204" rtl="0" eaLnBrk="1" latinLnBrk="0" hangingPunct="1">
              <a:lnSpc>
                <a:spcPct val="90000"/>
              </a:lnSpc>
              <a:spcBef>
                <a:spcPts val="319"/>
              </a:spcBef>
              <a:buFont typeface="Arial" panose="020B0604020202020204" pitchFamily="34" charset="0"/>
              <a:buChar char="•"/>
              <a:defRPr kumimoji="1" sz="1276" kern="1200">
                <a:solidFill>
                  <a:schemeClr val="tx1"/>
                </a:solidFill>
                <a:latin typeface="+mn-lt"/>
                <a:ea typeface="+mn-ea"/>
                <a:cs typeface="+mn-cs"/>
              </a:defRPr>
            </a:lvl3pPr>
            <a:lvl4pPr marL="1020608" indent="-145801" algn="l" defTabSz="583204" rtl="0" eaLnBrk="1" latinLnBrk="0" hangingPunct="1">
              <a:lnSpc>
                <a:spcPct val="90000"/>
              </a:lnSpc>
              <a:spcBef>
                <a:spcPts val="319"/>
              </a:spcBef>
              <a:buFont typeface="Arial" panose="020B0604020202020204" pitchFamily="34" charset="0"/>
              <a:buChar char="•"/>
              <a:defRPr kumimoji="1" sz="1148" kern="1200">
                <a:solidFill>
                  <a:schemeClr val="tx1"/>
                </a:solidFill>
                <a:latin typeface="+mn-lt"/>
                <a:ea typeface="+mn-ea"/>
                <a:cs typeface="+mn-cs"/>
              </a:defRPr>
            </a:lvl4pPr>
            <a:lvl5pPr marL="1312210" indent="-145801" algn="l" defTabSz="583204" rtl="0" eaLnBrk="1" latinLnBrk="0" hangingPunct="1">
              <a:lnSpc>
                <a:spcPct val="90000"/>
              </a:lnSpc>
              <a:spcBef>
                <a:spcPts val="319"/>
              </a:spcBef>
              <a:buFont typeface="Arial" panose="020B0604020202020204" pitchFamily="34" charset="0"/>
              <a:buChar char="•"/>
              <a:defRPr kumimoji="1" sz="1148" kern="1200">
                <a:solidFill>
                  <a:schemeClr val="tx1"/>
                </a:solidFill>
                <a:latin typeface="+mn-lt"/>
                <a:ea typeface="+mn-ea"/>
                <a:cs typeface="+mn-cs"/>
              </a:defRPr>
            </a:lvl5pPr>
            <a:lvl6pPr marL="1603812" indent="-145801" algn="l" defTabSz="583204" rtl="0" eaLnBrk="1" latinLnBrk="0" hangingPunct="1">
              <a:lnSpc>
                <a:spcPct val="90000"/>
              </a:lnSpc>
              <a:spcBef>
                <a:spcPts val="319"/>
              </a:spcBef>
              <a:buFont typeface="Arial" panose="020B0604020202020204" pitchFamily="34" charset="0"/>
              <a:buChar char="•"/>
              <a:defRPr kumimoji="1" sz="1148" kern="1200">
                <a:solidFill>
                  <a:schemeClr val="tx1"/>
                </a:solidFill>
                <a:latin typeface="+mn-lt"/>
                <a:ea typeface="+mn-ea"/>
                <a:cs typeface="+mn-cs"/>
              </a:defRPr>
            </a:lvl6pPr>
            <a:lvl7pPr marL="1895414" indent="-145801" algn="l" defTabSz="583204" rtl="0" eaLnBrk="1" latinLnBrk="0" hangingPunct="1">
              <a:lnSpc>
                <a:spcPct val="90000"/>
              </a:lnSpc>
              <a:spcBef>
                <a:spcPts val="319"/>
              </a:spcBef>
              <a:buFont typeface="Arial" panose="020B0604020202020204" pitchFamily="34" charset="0"/>
              <a:buChar char="•"/>
              <a:defRPr kumimoji="1" sz="1148" kern="1200">
                <a:solidFill>
                  <a:schemeClr val="tx1"/>
                </a:solidFill>
                <a:latin typeface="+mn-lt"/>
                <a:ea typeface="+mn-ea"/>
                <a:cs typeface="+mn-cs"/>
              </a:defRPr>
            </a:lvl7pPr>
            <a:lvl8pPr marL="2187016" indent="-145801" algn="l" defTabSz="583204" rtl="0" eaLnBrk="1" latinLnBrk="0" hangingPunct="1">
              <a:lnSpc>
                <a:spcPct val="90000"/>
              </a:lnSpc>
              <a:spcBef>
                <a:spcPts val="319"/>
              </a:spcBef>
              <a:buFont typeface="Arial" panose="020B0604020202020204" pitchFamily="34" charset="0"/>
              <a:buChar char="•"/>
              <a:defRPr kumimoji="1" sz="1148" kern="1200">
                <a:solidFill>
                  <a:schemeClr val="tx1"/>
                </a:solidFill>
                <a:latin typeface="+mn-lt"/>
                <a:ea typeface="+mn-ea"/>
                <a:cs typeface="+mn-cs"/>
              </a:defRPr>
            </a:lvl8pPr>
            <a:lvl9pPr marL="2478618" indent="-145801" algn="l" defTabSz="583204" rtl="0" eaLnBrk="1" latinLnBrk="0" hangingPunct="1">
              <a:lnSpc>
                <a:spcPct val="90000"/>
              </a:lnSpc>
              <a:spcBef>
                <a:spcPts val="319"/>
              </a:spcBef>
              <a:buFont typeface="Arial" panose="020B0604020202020204" pitchFamily="34" charset="0"/>
              <a:buChar char="•"/>
              <a:defRPr kumimoji="1" sz="1148" kern="1200">
                <a:solidFill>
                  <a:schemeClr val="tx1"/>
                </a:solidFill>
                <a:latin typeface="+mn-lt"/>
                <a:ea typeface="+mn-ea"/>
                <a:cs typeface="+mn-cs"/>
              </a:defRPr>
            </a:lvl9pPr>
          </a:lstStyle>
          <a:p>
            <a:pPr marL="0" indent="0">
              <a:lnSpc>
                <a:spcPct val="150000"/>
              </a:lnSpc>
              <a:buNone/>
            </a:pPr>
            <a:r>
              <a:rPr lang="ja-JP" altLang="en-US" sz="1600" dirty="0">
                <a:solidFill>
                  <a:schemeClr val="tx1">
                    <a:lumMod val="85000"/>
                    <a:lumOff val="15000"/>
                  </a:schemeClr>
                </a:solidFill>
                <a:latin typeface="Meiryo UI" panose="020B0604030504040204" pitchFamily="50" charset="-128"/>
                <a:ea typeface="Meiryo UI" panose="020B0604030504040204" pitchFamily="50" charset="-128"/>
              </a:rPr>
              <a:t>大阪府で</a:t>
            </a:r>
            <a:r>
              <a:rPr lang="ja-JP" altLang="en-US" sz="1600" dirty="0" smtClean="0">
                <a:solidFill>
                  <a:schemeClr val="tx1">
                    <a:lumMod val="85000"/>
                    <a:lumOff val="15000"/>
                  </a:schemeClr>
                </a:solidFill>
                <a:latin typeface="Meiryo UI" panose="020B0604030504040204" pitchFamily="50" charset="-128"/>
                <a:ea typeface="Meiryo UI" panose="020B0604030504040204" pitchFamily="50" charset="-128"/>
              </a:rPr>
              <a:t>は、</a:t>
            </a:r>
            <a:r>
              <a:rPr lang="en-US" altLang="ja-JP" sz="1600" dirty="0" smtClean="0">
                <a:solidFill>
                  <a:schemeClr val="tx1">
                    <a:lumMod val="85000"/>
                    <a:lumOff val="15000"/>
                  </a:schemeClr>
                </a:solidFill>
                <a:latin typeface="Meiryo UI" panose="020B0604030504040204" pitchFamily="50" charset="-128"/>
                <a:ea typeface="Meiryo UI" panose="020B0604030504040204" pitchFamily="50" charset="-128"/>
              </a:rPr>
              <a:t>2025</a:t>
            </a:r>
            <a:r>
              <a:rPr lang="ja-JP" altLang="en-US" sz="1600" dirty="0" smtClean="0">
                <a:solidFill>
                  <a:schemeClr val="tx1">
                    <a:lumMod val="85000"/>
                    <a:lumOff val="15000"/>
                  </a:schemeClr>
                </a:solidFill>
                <a:latin typeface="Meiryo UI" panose="020B0604030504040204" pitchFamily="50" charset="-128"/>
                <a:ea typeface="Meiryo UI" panose="020B0604030504040204" pitchFamily="50" charset="-128"/>
              </a:rPr>
              <a:t>年大阪</a:t>
            </a:r>
            <a:r>
              <a:rPr lang="ja-JP" altLang="en-US" sz="1600" dirty="0">
                <a:solidFill>
                  <a:schemeClr val="tx1">
                    <a:lumMod val="85000"/>
                    <a:lumOff val="15000"/>
                  </a:schemeClr>
                </a:solidFill>
                <a:latin typeface="Meiryo UI" panose="020B0604030504040204" pitchFamily="50" charset="-128"/>
                <a:ea typeface="Meiryo UI" panose="020B0604030504040204" pitchFamily="50" charset="-128"/>
              </a:rPr>
              <a:t>・関西</a:t>
            </a:r>
            <a:r>
              <a:rPr lang="ja-JP" altLang="en-US" sz="1600" dirty="0" smtClean="0">
                <a:solidFill>
                  <a:schemeClr val="tx1">
                    <a:lumMod val="85000"/>
                    <a:lumOff val="15000"/>
                  </a:schemeClr>
                </a:solidFill>
                <a:latin typeface="Meiryo UI" panose="020B0604030504040204" pitchFamily="50" charset="-128"/>
                <a:ea typeface="Meiryo UI" panose="020B0604030504040204" pitchFamily="50" charset="-128"/>
              </a:rPr>
              <a:t>万博に向け、</a:t>
            </a:r>
            <a:r>
              <a:rPr lang="en-US" altLang="ja-JP" sz="1600" dirty="0" smtClean="0">
                <a:solidFill>
                  <a:schemeClr val="tx1">
                    <a:lumMod val="85000"/>
                    <a:lumOff val="15000"/>
                  </a:schemeClr>
                </a:solidFill>
                <a:latin typeface="Meiryo UI" panose="020B0604030504040204" pitchFamily="50" charset="-128"/>
                <a:ea typeface="Meiryo UI" panose="020B0604030504040204" pitchFamily="50" charset="-128"/>
              </a:rPr>
              <a:t>SDGs</a:t>
            </a:r>
            <a:r>
              <a:rPr lang="ja-JP" altLang="en-US" sz="1600" dirty="0" smtClean="0">
                <a:solidFill>
                  <a:schemeClr val="tx1">
                    <a:lumMod val="85000"/>
                    <a:lumOff val="15000"/>
                  </a:schemeClr>
                </a:solidFill>
                <a:latin typeface="Meiryo UI" panose="020B0604030504040204" pitchFamily="50" charset="-128"/>
                <a:ea typeface="Meiryo UI" panose="020B0604030504040204" pitchFamily="50" charset="-128"/>
              </a:rPr>
              <a:t>の達成に貢献するビジネス、いわゆる「</a:t>
            </a:r>
            <a:r>
              <a:rPr lang="en-US" altLang="ja-JP" sz="1600" dirty="0">
                <a:solidFill>
                  <a:schemeClr val="tx1">
                    <a:lumMod val="85000"/>
                    <a:lumOff val="15000"/>
                  </a:schemeClr>
                </a:solidFill>
                <a:latin typeface="Meiryo UI" panose="020B0604030504040204" pitchFamily="50" charset="-128"/>
                <a:ea typeface="Meiryo UI" panose="020B0604030504040204" pitchFamily="50" charset="-128"/>
              </a:rPr>
              <a:t>SDGs</a:t>
            </a:r>
            <a:r>
              <a:rPr lang="ja-JP" altLang="en-US" sz="1600" dirty="0">
                <a:solidFill>
                  <a:schemeClr val="tx1">
                    <a:lumMod val="85000"/>
                    <a:lumOff val="15000"/>
                  </a:schemeClr>
                </a:solidFill>
                <a:latin typeface="Meiryo UI" panose="020B0604030504040204" pitchFamily="50" charset="-128"/>
                <a:ea typeface="Meiryo UI" panose="020B0604030504040204" pitchFamily="50" charset="-128"/>
              </a:rPr>
              <a:t>ビジネス</a:t>
            </a:r>
            <a:r>
              <a:rPr lang="ja-JP" altLang="en-US" sz="1600" dirty="0" smtClean="0">
                <a:solidFill>
                  <a:schemeClr val="tx1">
                    <a:lumMod val="85000"/>
                    <a:lumOff val="15000"/>
                  </a:schemeClr>
                </a:solidFill>
                <a:latin typeface="Meiryo UI" panose="020B0604030504040204" pitchFamily="50" charset="-128"/>
                <a:ea typeface="Meiryo UI" panose="020B0604030504040204" pitchFamily="50" charset="-128"/>
              </a:rPr>
              <a:t>」に</a:t>
            </a:r>
            <a:r>
              <a:rPr lang="ja-JP" altLang="en-US" sz="1600" dirty="0">
                <a:solidFill>
                  <a:schemeClr val="tx1">
                    <a:lumMod val="85000"/>
                    <a:lumOff val="15000"/>
                  </a:schemeClr>
                </a:solidFill>
                <a:latin typeface="Meiryo UI" panose="020B0604030504040204" pitchFamily="50" charset="-128"/>
                <a:ea typeface="Meiryo UI" panose="020B0604030504040204" pitchFamily="50" charset="-128"/>
              </a:rPr>
              <a:t>挑戦する企業</a:t>
            </a:r>
            <a:r>
              <a:rPr lang="ja-JP" altLang="en-US" sz="1600" dirty="0" smtClean="0">
                <a:solidFill>
                  <a:schemeClr val="tx1">
                    <a:lumMod val="85000"/>
                    <a:lumOff val="15000"/>
                  </a:schemeClr>
                </a:solidFill>
                <a:latin typeface="Meiryo UI" panose="020B0604030504040204" pitchFamily="50" charset="-128"/>
                <a:ea typeface="Meiryo UI" panose="020B0604030504040204" pitchFamily="50" charset="-128"/>
              </a:rPr>
              <a:t>と</a:t>
            </a:r>
            <a:r>
              <a:rPr lang="ja-JP" altLang="en-US" sz="1600" dirty="0">
                <a:solidFill>
                  <a:schemeClr val="tx1">
                    <a:lumMod val="85000"/>
                    <a:lumOff val="15000"/>
                  </a:schemeClr>
                </a:solidFill>
                <a:latin typeface="Meiryo UI" panose="020B0604030504040204" pitchFamily="50" charset="-128"/>
                <a:ea typeface="Meiryo UI" panose="020B0604030504040204" pitchFamily="50" charset="-128"/>
              </a:rPr>
              <a:t>、</a:t>
            </a:r>
            <a:r>
              <a:rPr lang="ja-JP" altLang="en-US" sz="1600" dirty="0" smtClean="0">
                <a:solidFill>
                  <a:schemeClr val="tx1">
                    <a:lumMod val="85000"/>
                    <a:lumOff val="15000"/>
                  </a:schemeClr>
                </a:solidFill>
                <a:latin typeface="Meiryo UI" panose="020B0604030504040204" pitchFamily="50" charset="-128"/>
                <a:ea typeface="Meiryo UI" panose="020B0604030504040204" pitchFamily="50" charset="-128"/>
              </a:rPr>
              <a:t>それ</a:t>
            </a:r>
            <a:r>
              <a:rPr lang="ja-JP" altLang="en-US" sz="1600" dirty="0">
                <a:solidFill>
                  <a:schemeClr val="tx1">
                    <a:lumMod val="85000"/>
                    <a:lumOff val="15000"/>
                  </a:schemeClr>
                </a:solidFill>
                <a:latin typeface="Meiryo UI" panose="020B0604030504040204" pitchFamily="50" charset="-128"/>
                <a:ea typeface="Meiryo UI" panose="020B0604030504040204" pitchFamily="50" charset="-128"/>
              </a:rPr>
              <a:t>をサポートする共創パートナーのビジネスマッチングの</a:t>
            </a:r>
            <a:r>
              <a:rPr lang="ja-JP" altLang="en-US" sz="1600" dirty="0" smtClean="0">
                <a:solidFill>
                  <a:schemeClr val="tx1">
                    <a:lumMod val="85000"/>
                    <a:lumOff val="15000"/>
                  </a:schemeClr>
                </a:solidFill>
                <a:latin typeface="Meiryo UI" panose="020B0604030504040204" pitchFamily="50" charset="-128"/>
                <a:ea typeface="Meiryo UI" panose="020B0604030504040204" pitchFamily="50" charset="-128"/>
              </a:rPr>
              <a:t>機会</a:t>
            </a:r>
            <a:r>
              <a:rPr lang="ja-JP" altLang="en-US" sz="1600" dirty="0">
                <a:solidFill>
                  <a:schemeClr val="tx1">
                    <a:lumMod val="85000"/>
                    <a:lumOff val="15000"/>
                  </a:schemeClr>
                </a:solidFill>
                <a:latin typeface="Meiryo UI" panose="020B0604030504040204" pitchFamily="50" charset="-128"/>
                <a:ea typeface="Meiryo UI" panose="020B0604030504040204" pitchFamily="50" charset="-128"/>
              </a:rPr>
              <a:t>と</a:t>
            </a:r>
            <a:r>
              <a:rPr lang="ja-JP" altLang="en-US" sz="1600" dirty="0" smtClean="0">
                <a:solidFill>
                  <a:schemeClr val="tx1">
                    <a:lumMod val="85000"/>
                    <a:lumOff val="15000"/>
                  </a:schemeClr>
                </a:solidFill>
                <a:latin typeface="Meiryo UI" panose="020B0604030504040204" pitchFamily="50" charset="-128"/>
                <a:ea typeface="Meiryo UI" panose="020B0604030504040204" pitchFamily="50" charset="-128"/>
              </a:rPr>
              <a:t>なるイベント</a:t>
            </a:r>
            <a:r>
              <a:rPr lang="en-US" altLang="ja-JP" sz="1600" dirty="0" smtClean="0">
                <a:solidFill>
                  <a:schemeClr val="tx1">
                    <a:lumMod val="85000"/>
                    <a:lumOff val="15000"/>
                  </a:schemeClr>
                </a:solidFill>
                <a:latin typeface="Meiryo UI" panose="020B0604030504040204" pitchFamily="50" charset="-128"/>
                <a:ea typeface="Meiryo UI" panose="020B0604030504040204" pitchFamily="50" charset="-128"/>
              </a:rPr>
              <a:t>『OSAKA</a:t>
            </a:r>
            <a:r>
              <a:rPr lang="ja-JP" altLang="en-US" sz="1600" dirty="0">
                <a:solidFill>
                  <a:schemeClr val="tx1">
                    <a:lumMod val="85000"/>
                    <a:lumOff val="15000"/>
                  </a:schemeClr>
                </a:solidFill>
                <a:latin typeface="Meiryo UI" panose="020B0604030504040204" pitchFamily="50" charset="-128"/>
                <a:ea typeface="Meiryo UI" panose="020B0604030504040204" pitchFamily="50" charset="-128"/>
              </a:rPr>
              <a:t>　</a:t>
            </a:r>
            <a:r>
              <a:rPr lang="en-US" altLang="ja-JP" sz="1600" dirty="0">
                <a:solidFill>
                  <a:schemeClr val="tx1">
                    <a:lumMod val="85000"/>
                    <a:lumOff val="15000"/>
                  </a:schemeClr>
                </a:solidFill>
                <a:latin typeface="Meiryo UI" panose="020B0604030504040204" pitchFamily="50" charset="-128"/>
                <a:ea typeface="Meiryo UI" panose="020B0604030504040204" pitchFamily="50" charset="-128"/>
              </a:rPr>
              <a:t>SDGs</a:t>
            </a:r>
            <a:r>
              <a:rPr lang="ja-JP" altLang="en-US" sz="1600" dirty="0">
                <a:solidFill>
                  <a:schemeClr val="tx1">
                    <a:lumMod val="85000"/>
                    <a:lumOff val="15000"/>
                  </a:schemeClr>
                </a:solidFill>
                <a:latin typeface="Meiryo UI" panose="020B0604030504040204" pitchFamily="50" charset="-128"/>
                <a:ea typeface="Meiryo UI" panose="020B0604030504040204" pitchFamily="50" charset="-128"/>
              </a:rPr>
              <a:t>ビジネスマッチング</a:t>
            </a:r>
            <a:r>
              <a:rPr lang="en-US" altLang="ja-JP" sz="1600" dirty="0" smtClean="0">
                <a:solidFill>
                  <a:schemeClr val="tx1">
                    <a:lumMod val="85000"/>
                    <a:lumOff val="15000"/>
                  </a:schemeClr>
                </a:solidFill>
                <a:latin typeface="Meiryo UI" panose="020B0604030504040204" pitchFamily="50" charset="-128"/>
                <a:ea typeface="Meiryo UI" panose="020B0604030504040204" pitchFamily="50" charset="-128"/>
              </a:rPr>
              <a:t>Days』</a:t>
            </a:r>
            <a:r>
              <a:rPr lang="ja-JP" altLang="en-US" sz="1600" dirty="0" err="1" smtClean="0">
                <a:solidFill>
                  <a:schemeClr val="tx1">
                    <a:lumMod val="85000"/>
                    <a:lumOff val="15000"/>
                  </a:schemeClr>
                </a:solidFill>
                <a:latin typeface="Meiryo UI" panose="020B0604030504040204" pitchFamily="50" charset="-128"/>
                <a:ea typeface="Meiryo UI" panose="020B0604030504040204" pitchFamily="50" charset="-128"/>
              </a:rPr>
              <a:t>を開</a:t>
            </a:r>
            <a:r>
              <a:rPr lang="ja-JP" altLang="en-US" sz="1600" dirty="0" smtClean="0">
                <a:solidFill>
                  <a:schemeClr val="tx1">
                    <a:lumMod val="85000"/>
                    <a:lumOff val="15000"/>
                  </a:schemeClr>
                </a:solidFill>
                <a:latin typeface="Meiryo UI" panose="020B0604030504040204" pitchFamily="50" charset="-128"/>
                <a:ea typeface="Meiryo UI" panose="020B0604030504040204" pitchFamily="50" charset="-128"/>
              </a:rPr>
              <a:t>催します。</a:t>
            </a:r>
            <a:endParaRPr lang="ja-JP" altLang="en-US" sz="1600" dirty="0">
              <a:solidFill>
                <a:schemeClr val="tx1">
                  <a:lumMod val="85000"/>
                  <a:lumOff val="15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438524148"/>
      </p:ext>
    </p:extLst>
  </p:cSld>
  <p:clrMapOvr>
    <a:masterClrMapping/>
  </p:clrMapOvr>
  <mc:AlternateContent xmlns:mc="http://schemas.openxmlformats.org/markup-compatibility/2006" xmlns:p14="http://schemas.microsoft.com/office/powerpoint/2010/main">
    <mc:Choice Requires="p14">
      <p:transition spd="slow" p14:dur="2000" advTm="15540"/>
    </mc:Choice>
    <mc:Fallback xmlns="">
      <p:transition spd="slow" advTm="1554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747919" y="912370"/>
            <a:ext cx="8406987" cy="830997"/>
          </a:xfrm>
          <a:prstGeom prst="rect">
            <a:avLst/>
          </a:prstGeom>
          <a:noFill/>
        </p:spPr>
        <p:txBody>
          <a:bodyPr wrap="square" rtlCol="0">
            <a:spAutoFit/>
          </a:bodyPr>
          <a:lstStyle/>
          <a:p>
            <a:r>
              <a:rPr lang="ja-JP" altLang="en-US" sz="2400" dirty="0" smtClean="0">
                <a:latin typeface="Meiryo UI" panose="020B0604030504040204" pitchFamily="50" charset="-128"/>
                <a:ea typeface="Meiryo UI" panose="020B0604030504040204" pitchFamily="50" charset="-128"/>
              </a:rPr>
              <a:t>大阪府では、省エネ</a:t>
            </a:r>
            <a:r>
              <a:rPr lang="ja-JP" altLang="en-US" sz="2400" dirty="0">
                <a:latin typeface="Meiryo UI" panose="020B0604030504040204" pitchFamily="50" charset="-128"/>
                <a:ea typeface="Meiryo UI" panose="020B0604030504040204" pitchFamily="50" charset="-128"/>
              </a:rPr>
              <a:t>お助け隊（経産省登録の専門家）を派遣して、省エネ診断から省エネ実施までの支援を行います。</a:t>
            </a:r>
          </a:p>
        </p:txBody>
      </p:sp>
      <p:pic>
        <p:nvPicPr>
          <p:cNvPr id="2" name="図 1"/>
          <p:cNvPicPr>
            <a:picLocks noChangeAspect="1"/>
          </p:cNvPicPr>
          <p:nvPr/>
        </p:nvPicPr>
        <p:blipFill>
          <a:blip r:embed="rId4"/>
          <a:stretch>
            <a:fillRect/>
          </a:stretch>
        </p:blipFill>
        <p:spPr>
          <a:xfrm>
            <a:off x="868653" y="1827801"/>
            <a:ext cx="8406986" cy="3951913"/>
          </a:xfrm>
          <a:prstGeom prst="rect">
            <a:avLst/>
          </a:prstGeom>
        </p:spPr>
      </p:pic>
      <p:sp>
        <p:nvSpPr>
          <p:cNvPr id="3" name="テキスト ボックス 2"/>
          <p:cNvSpPr txBox="1"/>
          <p:nvPr/>
        </p:nvSpPr>
        <p:spPr>
          <a:xfrm>
            <a:off x="6520292" y="5996226"/>
            <a:ext cx="3360284" cy="861774"/>
          </a:xfrm>
          <a:prstGeom prst="rect">
            <a:avLst/>
          </a:prstGeom>
          <a:noFill/>
          <a:ln>
            <a:solidFill>
              <a:schemeClr val="tx1"/>
            </a:solidFill>
          </a:ln>
        </p:spPr>
        <p:txBody>
          <a:bodyPr wrap="square" rtlCol="0">
            <a:spAutoFit/>
          </a:bodyPr>
          <a:lstStyle/>
          <a:p>
            <a:r>
              <a:rPr lang="en-US" altLang="ja-JP" sz="1100" dirty="0" smtClean="0">
                <a:latin typeface="Meiryo UI" panose="020B0604030504040204" pitchFamily="50" charset="-128"/>
                <a:ea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rPr>
              <a:t>本事業に関する問い合わせ先</a:t>
            </a:r>
            <a:r>
              <a:rPr lang="en-US" altLang="ja-JP" sz="1100" dirty="0" smtClean="0">
                <a:latin typeface="Meiryo UI" panose="020B0604030504040204" pitchFamily="50" charset="-128"/>
                <a:ea typeface="Meiryo UI" panose="020B0604030504040204" pitchFamily="50" charset="-128"/>
              </a:rPr>
              <a:t>】</a:t>
            </a:r>
          </a:p>
          <a:p>
            <a:r>
              <a:rPr lang="ja-JP" altLang="en-US" sz="1100" dirty="0" smtClean="0">
                <a:latin typeface="Meiryo UI" panose="020B0604030504040204" pitchFamily="50" charset="-128"/>
                <a:ea typeface="Meiryo UI" panose="020B0604030504040204" pitchFamily="50" charset="-128"/>
              </a:rPr>
              <a:t>大阪府</a:t>
            </a:r>
            <a:r>
              <a:rPr lang="ja-JP" altLang="en-US" sz="1100" dirty="0">
                <a:latin typeface="Meiryo UI" panose="020B0604030504040204" pitchFamily="50" charset="-128"/>
                <a:ea typeface="Meiryo UI" panose="020B0604030504040204" pitchFamily="50" charset="-128"/>
              </a:rPr>
              <a:t>環境農林水産部脱炭素・エネルギー</a:t>
            </a:r>
            <a:r>
              <a:rPr lang="ja-JP" altLang="en-US" sz="1100" dirty="0" smtClean="0">
                <a:latin typeface="Meiryo UI" panose="020B0604030504040204" pitchFamily="50" charset="-128"/>
                <a:ea typeface="Meiryo UI" panose="020B0604030504040204" pitchFamily="50" charset="-128"/>
              </a:rPr>
              <a:t>政策課内</a:t>
            </a:r>
            <a:endParaRPr lang="en-US" altLang="ja-JP" sz="1100" dirty="0" smtClean="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おおさかスマートエネルギーセンター</a:t>
            </a:r>
            <a:endParaRPr lang="ja-JP" altLang="en-US" sz="1100" b="1" dirty="0">
              <a:latin typeface="Meiryo UI" panose="020B0604030504040204" pitchFamily="50" charset="-128"/>
              <a:ea typeface="Meiryo UI" panose="020B0604030504040204" pitchFamily="50" charset="-128"/>
            </a:endParaRPr>
          </a:p>
          <a:p>
            <a:r>
              <a:rPr lang="en-US" altLang="ja-JP" sz="1400" b="1" dirty="0">
                <a:latin typeface="Meiryo UI" panose="020B0604030504040204" pitchFamily="50" charset="-128"/>
                <a:ea typeface="Meiryo UI" panose="020B0604030504040204" pitchFamily="50" charset="-128"/>
              </a:rPr>
              <a:t>TEL 06-6210-9254 </a:t>
            </a:r>
            <a:r>
              <a:rPr lang="en-US" altLang="ja-JP" sz="1100" dirty="0">
                <a:latin typeface="Meiryo UI" panose="020B0604030504040204" pitchFamily="50" charset="-128"/>
                <a:ea typeface="Meiryo UI" panose="020B0604030504040204" pitchFamily="50" charset="-128"/>
              </a:rPr>
              <a:t>FAX 06-6210-9259</a:t>
            </a:r>
            <a:endParaRPr kumimoji="1" lang="ja-JP" altLang="en-US" sz="1100" dirty="0">
              <a:latin typeface="Meiryo UI" panose="020B0604030504040204" pitchFamily="50" charset="-128"/>
              <a:ea typeface="Meiryo UI" panose="020B0604030504040204" pitchFamily="50" charset="-128"/>
            </a:endParaRPr>
          </a:p>
        </p:txBody>
      </p:sp>
      <p:sp>
        <p:nvSpPr>
          <p:cNvPr id="10" name="テキスト ボックス 9"/>
          <p:cNvSpPr txBox="1"/>
          <p:nvPr/>
        </p:nvSpPr>
        <p:spPr>
          <a:xfrm>
            <a:off x="868653" y="5874081"/>
            <a:ext cx="3360284" cy="261610"/>
          </a:xfrm>
          <a:prstGeom prst="rect">
            <a:avLst/>
          </a:prstGeom>
          <a:noFill/>
          <a:ln>
            <a:noFill/>
          </a:ln>
        </p:spPr>
        <p:txBody>
          <a:bodyPr wrap="square" rtlCol="0">
            <a:spAutoFit/>
          </a:bodyPr>
          <a:lstStyle/>
          <a:p>
            <a:r>
              <a:rPr kumimoji="1" lang="en-US" altLang="ja-JP" sz="1100" dirty="0" smtClean="0">
                <a:latin typeface="Meiryo UI" panose="020B0604030504040204" pitchFamily="50" charset="-128"/>
                <a:ea typeface="Meiryo UI" panose="020B0604030504040204" pitchFamily="50" charset="-128"/>
              </a:rPr>
              <a:t>※</a:t>
            </a:r>
            <a:r>
              <a:rPr kumimoji="1" lang="ja-JP" altLang="en-US" sz="1100" dirty="0" smtClean="0">
                <a:latin typeface="Meiryo UI" panose="020B0604030504040204" pitchFamily="50" charset="-128"/>
                <a:ea typeface="Meiryo UI" panose="020B0604030504040204" pitchFamily="50" charset="-128"/>
              </a:rPr>
              <a:t>詳細は別紙チラシをご覧ください。</a:t>
            </a:r>
            <a:endParaRPr kumimoji="1" lang="ja-JP" altLang="en-US" sz="1100" dirty="0">
              <a:latin typeface="Meiryo UI" panose="020B0604030504040204" pitchFamily="50" charset="-128"/>
              <a:ea typeface="Meiryo UI" panose="020B0604030504040204" pitchFamily="50" charset="-128"/>
            </a:endParaRPr>
          </a:p>
        </p:txBody>
      </p:sp>
      <p:pic>
        <p:nvPicPr>
          <p:cNvPr id="11" name="図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20011" y="6230058"/>
            <a:ext cx="619200" cy="619200"/>
          </a:xfrm>
          <a:prstGeom prst="rect">
            <a:avLst/>
          </a:prstGeom>
        </p:spPr>
      </p:pic>
      <p:pic>
        <p:nvPicPr>
          <p:cNvPr id="12" name="図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034" y="6221921"/>
            <a:ext cx="619200" cy="619200"/>
          </a:xfrm>
          <a:prstGeom prst="rect">
            <a:avLst/>
          </a:prstGeom>
        </p:spPr>
      </p:pic>
      <p:pic>
        <p:nvPicPr>
          <p:cNvPr id="13" name="図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68653" y="6221921"/>
            <a:ext cx="619200" cy="619200"/>
          </a:xfrm>
          <a:prstGeom prst="rect">
            <a:avLst/>
          </a:prstGeom>
        </p:spPr>
      </p:pic>
      <p:sp>
        <p:nvSpPr>
          <p:cNvPr id="14" name="テキスト ボックス 13"/>
          <p:cNvSpPr txBox="1"/>
          <p:nvPr/>
        </p:nvSpPr>
        <p:spPr>
          <a:xfrm>
            <a:off x="2408762" y="6607526"/>
            <a:ext cx="3360284" cy="200055"/>
          </a:xfrm>
          <a:prstGeom prst="rect">
            <a:avLst/>
          </a:prstGeom>
          <a:noFill/>
          <a:ln>
            <a:noFill/>
          </a:ln>
        </p:spPr>
        <p:txBody>
          <a:bodyPr wrap="square" rtlCol="0">
            <a:spAutoFit/>
          </a:bodyPr>
          <a:lstStyle/>
          <a:p>
            <a:r>
              <a:rPr kumimoji="1" lang="en-US" altLang="ja-JP" sz="700" dirty="0" smtClean="0">
                <a:latin typeface="Meiryo UI" panose="020B0604030504040204" pitchFamily="50" charset="-128"/>
                <a:ea typeface="Meiryo UI" panose="020B0604030504040204" pitchFamily="50" charset="-128"/>
              </a:rPr>
              <a:t>※</a:t>
            </a:r>
            <a:r>
              <a:rPr kumimoji="1" lang="ja-JP" altLang="en-US" sz="700" dirty="0" smtClean="0">
                <a:latin typeface="Meiryo UI" panose="020B0604030504040204" pitchFamily="50" charset="-128"/>
                <a:ea typeface="Meiryo UI" panose="020B0604030504040204" pitchFamily="50" charset="-128"/>
              </a:rPr>
              <a:t>関連ゴールは一例です。</a:t>
            </a:r>
            <a:endParaRPr kumimoji="1" lang="ja-JP" altLang="en-US" sz="700" dirty="0">
              <a:latin typeface="Meiryo UI" panose="020B0604030504040204" pitchFamily="50" charset="-128"/>
              <a:ea typeface="Meiryo UI" panose="020B0604030504040204" pitchFamily="50" charset="-128"/>
            </a:endParaRPr>
          </a:p>
        </p:txBody>
      </p:sp>
      <p:sp>
        <p:nvSpPr>
          <p:cNvPr id="15" name="正方形/長方形 14"/>
          <p:cNvSpPr/>
          <p:nvPr/>
        </p:nvSpPr>
        <p:spPr>
          <a:xfrm>
            <a:off x="-1587" y="0"/>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lang="ja-JP" altLang="en-US" sz="2000" b="1" dirty="0">
                <a:latin typeface="Meiryo UI" panose="020B0604030504040204" pitchFamily="50" charset="-128"/>
                <a:ea typeface="Meiryo UI" panose="020B0604030504040204" pitchFamily="50" charset="-128"/>
              </a:rPr>
              <a:t>省エネコストカットまるごとサポート事業</a:t>
            </a:r>
          </a:p>
        </p:txBody>
      </p:sp>
    </p:spTree>
    <p:custDataLst>
      <p:tags r:id="rId1"/>
    </p:custDataLst>
    <p:extLst>
      <p:ext uri="{BB962C8B-B14F-4D97-AF65-F5344CB8AC3E}">
        <p14:creationId xmlns:p14="http://schemas.microsoft.com/office/powerpoint/2010/main" val="3806342069"/>
      </p:ext>
    </p:extLst>
  </p:cSld>
  <p:clrMapOvr>
    <a:masterClrMapping/>
  </p:clrMapOvr>
  <mc:AlternateContent xmlns:mc="http://schemas.openxmlformats.org/markup-compatibility/2006" xmlns:p14="http://schemas.microsoft.com/office/powerpoint/2010/main">
    <mc:Choice Requires="p14">
      <p:transition spd="slow" p14:dur="2000" advTm="52282"/>
    </mc:Choice>
    <mc:Fallback xmlns="">
      <p:transition spd="slow" advTm="52282"/>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498689" y="355763"/>
            <a:ext cx="8628611" cy="5178884"/>
          </a:xfrm>
          <a:prstGeom prst="rect">
            <a:avLst/>
          </a:prstGeom>
          <a:ln w="28575">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180000" rIns="91440" bIns="45720" numCol="1" spcCol="0" rtlCol="0" fromWordArt="0" anchor="ctr" anchorCtr="0" forceAA="0" compatLnSpc="1">
            <a:prstTxWarp prst="textNoShape">
              <a:avLst/>
            </a:prstTxWarp>
            <a:noAutofit/>
          </a:bodyPr>
          <a:lstStyle/>
          <a:p>
            <a:pPr indent="631825">
              <a:lnSpc>
                <a:spcPct val="150000"/>
              </a:lnSpc>
              <a:spcBef>
                <a:spcPts val="600"/>
              </a:spcBef>
            </a:pPr>
            <a:r>
              <a:rPr kumimoji="1" lang="ja-JP" altLang="en-US" sz="4000" b="1" i="1" dirty="0" smtClean="0">
                <a:latin typeface="Meiryo UI" panose="020B0604030504040204" pitchFamily="50" charset="-128"/>
                <a:ea typeface="Meiryo UI" panose="020B0604030504040204" pitchFamily="50" charset="-128"/>
              </a:rPr>
              <a:t>本日の内容</a:t>
            </a:r>
            <a:endParaRPr kumimoji="1" lang="en-US" altLang="ja-JP" sz="4000" b="1" i="1" dirty="0" smtClean="0">
              <a:latin typeface="Meiryo UI" panose="020B0604030504040204" pitchFamily="50" charset="-128"/>
              <a:ea typeface="Meiryo UI" panose="020B0604030504040204" pitchFamily="50" charset="-128"/>
            </a:endParaRPr>
          </a:p>
          <a:p>
            <a:pPr indent="631825">
              <a:lnSpc>
                <a:spcPct val="150000"/>
              </a:lnSpc>
              <a:spcBef>
                <a:spcPts val="600"/>
              </a:spcBef>
            </a:pPr>
            <a:r>
              <a:rPr kumimoji="1" lang="ja-JP" altLang="en-US" sz="3200" b="1" i="1" dirty="0" smtClean="0">
                <a:latin typeface="Meiryo UI" panose="020B0604030504040204" pitchFamily="50" charset="-128"/>
                <a:ea typeface="Meiryo UI" panose="020B0604030504040204" pitchFamily="50" charset="-128"/>
              </a:rPr>
              <a:t>① </a:t>
            </a:r>
            <a:r>
              <a:rPr kumimoji="1" lang="en-US" altLang="ja-JP" sz="3200" b="1" dirty="0" smtClean="0">
                <a:latin typeface="Meiryo UI" panose="020B0604030504040204" pitchFamily="50" charset="-128"/>
                <a:ea typeface="Meiryo UI" panose="020B0604030504040204" pitchFamily="50" charset="-128"/>
              </a:rPr>
              <a:t>SDGs</a:t>
            </a:r>
            <a:r>
              <a:rPr kumimoji="1" lang="ja-JP" altLang="en-US" sz="3200" b="1" i="1" dirty="0" smtClean="0">
                <a:latin typeface="Meiryo UI" panose="020B0604030504040204" pitchFamily="50" charset="-128"/>
                <a:ea typeface="Meiryo UI" panose="020B0604030504040204" pitchFamily="50" charset="-128"/>
              </a:rPr>
              <a:t>とは</a:t>
            </a:r>
            <a:endParaRPr kumimoji="1" lang="en-US" altLang="ja-JP" sz="3200" b="1" dirty="0" smtClean="0">
              <a:latin typeface="Meiryo UI" panose="020B0604030504040204" pitchFamily="50" charset="-128"/>
              <a:ea typeface="Meiryo UI" panose="020B0604030504040204" pitchFamily="50" charset="-128"/>
            </a:endParaRPr>
          </a:p>
          <a:p>
            <a:pPr indent="631825">
              <a:lnSpc>
                <a:spcPct val="150000"/>
              </a:lnSpc>
              <a:spcBef>
                <a:spcPts val="600"/>
              </a:spcBef>
            </a:pPr>
            <a:r>
              <a:rPr lang="ja-JP" altLang="en-US" sz="3200" b="1" dirty="0">
                <a:solidFill>
                  <a:schemeClr val="tx1">
                    <a:lumMod val="50000"/>
                    <a:lumOff val="50000"/>
                  </a:schemeClr>
                </a:solidFill>
                <a:latin typeface="Meiryo UI" panose="020B0604030504040204" pitchFamily="50" charset="-128"/>
                <a:ea typeface="Meiryo UI" panose="020B0604030504040204" pitchFamily="50" charset="-128"/>
              </a:rPr>
              <a:t>②大阪府の</a:t>
            </a:r>
            <a:r>
              <a:rPr lang="en-US" altLang="ja-JP" sz="3200" b="1" dirty="0">
                <a:solidFill>
                  <a:schemeClr val="tx1">
                    <a:lumMod val="50000"/>
                    <a:lumOff val="50000"/>
                  </a:schemeClr>
                </a:solidFill>
                <a:latin typeface="Meiryo UI" panose="020B0604030504040204" pitchFamily="50" charset="-128"/>
                <a:ea typeface="Meiryo UI" panose="020B0604030504040204" pitchFamily="50" charset="-128"/>
              </a:rPr>
              <a:t>SDGs</a:t>
            </a:r>
            <a:r>
              <a:rPr lang="ja-JP" altLang="en-US" sz="3200" b="1" dirty="0">
                <a:solidFill>
                  <a:schemeClr val="tx1">
                    <a:lumMod val="50000"/>
                    <a:lumOff val="50000"/>
                  </a:schemeClr>
                </a:solidFill>
                <a:latin typeface="Meiryo UI" panose="020B0604030504040204" pitchFamily="50" charset="-128"/>
                <a:ea typeface="Meiryo UI" panose="020B0604030504040204" pitchFamily="50" charset="-128"/>
              </a:rPr>
              <a:t>推進</a:t>
            </a:r>
            <a:r>
              <a:rPr lang="ja-JP" altLang="en-US" sz="3200" b="1" dirty="0" smtClean="0">
                <a:solidFill>
                  <a:schemeClr val="tx1">
                    <a:lumMod val="50000"/>
                    <a:lumOff val="50000"/>
                  </a:schemeClr>
                </a:solidFill>
                <a:latin typeface="Meiryo UI" panose="020B0604030504040204" pitchFamily="50" charset="-128"/>
                <a:ea typeface="Meiryo UI" panose="020B0604030504040204" pitchFamily="50" charset="-128"/>
              </a:rPr>
              <a:t>の取組み</a:t>
            </a:r>
            <a:r>
              <a:rPr lang="ja-JP" altLang="en-US" sz="3200" b="1" dirty="0">
                <a:solidFill>
                  <a:schemeClr val="tx1">
                    <a:lumMod val="50000"/>
                    <a:lumOff val="50000"/>
                  </a:schemeClr>
                </a:solidFill>
                <a:latin typeface="Meiryo UI" panose="020B0604030504040204" pitchFamily="50" charset="-128"/>
                <a:ea typeface="Meiryo UI" panose="020B0604030504040204" pitchFamily="50" charset="-128"/>
              </a:rPr>
              <a:t>に</a:t>
            </a:r>
            <a:r>
              <a:rPr lang="ja-JP" altLang="en-US" sz="3200" b="1" dirty="0" smtClean="0">
                <a:solidFill>
                  <a:schemeClr val="tx1">
                    <a:lumMod val="50000"/>
                    <a:lumOff val="50000"/>
                  </a:schemeClr>
                </a:solidFill>
                <a:latin typeface="Meiryo UI" panose="020B0604030504040204" pitchFamily="50" charset="-128"/>
                <a:ea typeface="Meiryo UI" panose="020B0604030504040204" pitchFamily="50" charset="-128"/>
              </a:rPr>
              <a:t>ついて</a:t>
            </a:r>
            <a:endParaRPr lang="en-US" altLang="ja-JP" sz="3200" b="1" dirty="0" smtClean="0">
              <a:solidFill>
                <a:schemeClr val="tx1">
                  <a:lumMod val="50000"/>
                  <a:lumOff val="50000"/>
                </a:schemeClr>
              </a:solidFill>
              <a:latin typeface="Meiryo UI" panose="020B0604030504040204" pitchFamily="50" charset="-128"/>
              <a:ea typeface="Meiryo UI" panose="020B0604030504040204" pitchFamily="50" charset="-128"/>
            </a:endParaRPr>
          </a:p>
          <a:p>
            <a:pPr indent="631825">
              <a:lnSpc>
                <a:spcPct val="150000"/>
              </a:lnSpc>
              <a:spcBef>
                <a:spcPts val="600"/>
              </a:spcBef>
            </a:pPr>
            <a:r>
              <a:rPr lang="ja-JP" altLang="en-US" sz="3200" b="1" dirty="0">
                <a:solidFill>
                  <a:schemeClr val="tx1">
                    <a:lumMod val="50000"/>
                    <a:lumOff val="50000"/>
                  </a:schemeClr>
                </a:solidFill>
                <a:latin typeface="Meiryo UI" panose="020B0604030504040204" pitchFamily="50" charset="-128"/>
                <a:ea typeface="Meiryo UI" panose="020B0604030504040204" pitchFamily="50" charset="-128"/>
              </a:rPr>
              <a:t>③府内企業</a:t>
            </a:r>
            <a:r>
              <a:rPr lang="ja-JP" altLang="en-US" sz="3200" b="1" dirty="0" smtClean="0">
                <a:solidFill>
                  <a:schemeClr val="tx1">
                    <a:lumMod val="50000"/>
                    <a:lumOff val="50000"/>
                  </a:schemeClr>
                </a:solidFill>
                <a:latin typeface="Meiryo UI" panose="020B0604030504040204" pitchFamily="50" charset="-128"/>
                <a:ea typeface="Meiryo UI" panose="020B0604030504040204" pitchFamily="50" charset="-128"/>
              </a:rPr>
              <a:t>の</a:t>
            </a:r>
            <a:r>
              <a:rPr lang="en-US" altLang="ja-JP" sz="3200" b="1" dirty="0" smtClean="0">
                <a:solidFill>
                  <a:schemeClr val="tx1">
                    <a:lumMod val="50000"/>
                    <a:lumOff val="50000"/>
                  </a:schemeClr>
                </a:solidFill>
                <a:latin typeface="Meiryo UI" panose="020B0604030504040204" pitchFamily="50" charset="-128"/>
                <a:ea typeface="Meiryo UI" panose="020B0604030504040204" pitchFamily="50" charset="-128"/>
              </a:rPr>
              <a:t>SDGs</a:t>
            </a:r>
            <a:r>
              <a:rPr lang="ja-JP" altLang="en-US" sz="3200" b="1" dirty="0">
                <a:solidFill>
                  <a:schemeClr val="tx1">
                    <a:lumMod val="50000"/>
                    <a:lumOff val="50000"/>
                  </a:schemeClr>
                </a:solidFill>
                <a:latin typeface="Meiryo UI" panose="020B0604030504040204" pitchFamily="50" charset="-128"/>
                <a:ea typeface="Meiryo UI" panose="020B0604030504040204" pitchFamily="50" charset="-128"/>
              </a:rPr>
              <a:t>推進</a:t>
            </a:r>
            <a:r>
              <a:rPr lang="ja-JP" altLang="en-US" sz="3200" b="1" dirty="0" smtClean="0">
                <a:solidFill>
                  <a:schemeClr val="tx1">
                    <a:lumMod val="50000"/>
                    <a:lumOff val="50000"/>
                  </a:schemeClr>
                </a:solidFill>
                <a:latin typeface="Meiryo UI" panose="020B0604030504040204" pitchFamily="50" charset="-128"/>
                <a:ea typeface="Meiryo UI" panose="020B0604030504040204" pitchFamily="50" charset="-128"/>
              </a:rPr>
              <a:t>に寄与</a:t>
            </a:r>
            <a:r>
              <a:rPr lang="ja-JP" altLang="en-US" sz="3200" b="1" dirty="0">
                <a:solidFill>
                  <a:schemeClr val="tx1">
                    <a:lumMod val="50000"/>
                    <a:lumOff val="50000"/>
                  </a:schemeClr>
                </a:solidFill>
                <a:latin typeface="Meiryo UI" panose="020B0604030504040204" pitchFamily="50" charset="-128"/>
                <a:ea typeface="Meiryo UI" panose="020B0604030504040204" pitchFamily="50" charset="-128"/>
              </a:rPr>
              <a:t>する事業</a:t>
            </a:r>
            <a:r>
              <a:rPr lang="ja-JP" altLang="en-US" sz="3200" b="1" dirty="0" smtClean="0">
                <a:solidFill>
                  <a:schemeClr val="tx1">
                    <a:lumMod val="50000"/>
                    <a:lumOff val="50000"/>
                  </a:schemeClr>
                </a:solidFill>
                <a:latin typeface="Meiryo UI" panose="020B0604030504040204" pitchFamily="50" charset="-128"/>
                <a:ea typeface="Meiryo UI" panose="020B0604030504040204" pitchFamily="50" charset="-128"/>
              </a:rPr>
              <a:t>等の</a:t>
            </a:r>
            <a:endParaRPr lang="en-US" altLang="ja-JP" sz="3200" b="1" dirty="0" smtClean="0">
              <a:solidFill>
                <a:schemeClr val="tx1">
                  <a:lumMod val="50000"/>
                  <a:lumOff val="50000"/>
                </a:schemeClr>
              </a:solidFill>
              <a:latin typeface="Meiryo UI" panose="020B0604030504040204" pitchFamily="50" charset="-128"/>
              <a:ea typeface="Meiryo UI" panose="020B0604030504040204" pitchFamily="50" charset="-128"/>
            </a:endParaRPr>
          </a:p>
          <a:p>
            <a:pPr indent="631825">
              <a:lnSpc>
                <a:spcPct val="150000"/>
              </a:lnSpc>
              <a:spcBef>
                <a:spcPts val="600"/>
              </a:spcBef>
            </a:pPr>
            <a:r>
              <a:rPr lang="ja-JP" altLang="en-US" sz="3200" b="1" dirty="0">
                <a:solidFill>
                  <a:schemeClr val="tx1">
                    <a:lumMod val="50000"/>
                    <a:lumOff val="50000"/>
                  </a:schemeClr>
                </a:solidFill>
                <a:latin typeface="Meiryo UI" panose="020B0604030504040204" pitchFamily="50" charset="-128"/>
                <a:ea typeface="Meiryo UI" panose="020B0604030504040204" pitchFamily="50" charset="-128"/>
              </a:rPr>
              <a:t>　</a:t>
            </a:r>
            <a:r>
              <a:rPr lang="ja-JP" altLang="en-US" sz="3200" b="1" dirty="0" smtClean="0">
                <a:solidFill>
                  <a:schemeClr val="tx1">
                    <a:lumMod val="50000"/>
                    <a:lumOff val="50000"/>
                  </a:schemeClr>
                </a:solidFill>
                <a:latin typeface="Meiryo UI" panose="020B0604030504040204" pitchFamily="50" charset="-128"/>
                <a:ea typeface="Meiryo UI" panose="020B0604030504040204" pitchFamily="50" charset="-128"/>
              </a:rPr>
              <a:t>一例</a:t>
            </a:r>
            <a:r>
              <a:rPr lang="ja-JP" altLang="en-US" sz="3200" b="1" dirty="0">
                <a:solidFill>
                  <a:schemeClr val="tx1">
                    <a:lumMod val="50000"/>
                    <a:lumOff val="50000"/>
                  </a:schemeClr>
                </a:solidFill>
                <a:latin typeface="Meiryo UI" panose="020B0604030504040204" pitchFamily="50" charset="-128"/>
                <a:ea typeface="Meiryo UI" panose="020B0604030504040204" pitchFamily="50" charset="-128"/>
              </a:rPr>
              <a:t>紹介</a:t>
            </a:r>
          </a:p>
          <a:p>
            <a:pPr indent="631825">
              <a:lnSpc>
                <a:spcPct val="150000"/>
              </a:lnSpc>
              <a:spcBef>
                <a:spcPts val="600"/>
              </a:spcBef>
            </a:pPr>
            <a:r>
              <a:rPr lang="ja-JP" altLang="en-US" sz="3200" b="1" dirty="0">
                <a:solidFill>
                  <a:schemeClr val="tx1">
                    <a:lumMod val="50000"/>
                    <a:lumOff val="50000"/>
                  </a:schemeClr>
                </a:solidFill>
                <a:latin typeface="Meiryo UI" panose="020B0604030504040204" pitchFamily="50" charset="-128"/>
                <a:ea typeface="Meiryo UI" panose="020B0604030504040204" pitchFamily="50" charset="-128"/>
              </a:rPr>
              <a:t>④</a:t>
            </a:r>
            <a:r>
              <a:rPr lang="en-US" altLang="ja-JP" sz="3200" b="1" dirty="0">
                <a:solidFill>
                  <a:schemeClr val="tx1">
                    <a:lumMod val="50000"/>
                    <a:lumOff val="50000"/>
                  </a:schemeClr>
                </a:solidFill>
                <a:latin typeface="Meiryo UI" panose="020B0604030504040204" pitchFamily="50" charset="-128"/>
                <a:ea typeface="Meiryo UI" panose="020B0604030504040204" pitchFamily="50" charset="-128"/>
              </a:rPr>
              <a:t>2025</a:t>
            </a:r>
            <a:r>
              <a:rPr lang="ja-JP" altLang="en-US" sz="3200" b="1" dirty="0">
                <a:solidFill>
                  <a:schemeClr val="tx1">
                    <a:lumMod val="50000"/>
                    <a:lumOff val="50000"/>
                  </a:schemeClr>
                </a:solidFill>
                <a:latin typeface="Meiryo UI" panose="020B0604030504040204" pitchFamily="50" charset="-128"/>
                <a:ea typeface="Meiryo UI" panose="020B0604030504040204" pitchFamily="50" charset="-128"/>
              </a:rPr>
              <a:t>年大阪・関西万博</a:t>
            </a:r>
            <a:r>
              <a:rPr lang="ja-JP" altLang="en-US" sz="3200" b="1" dirty="0" smtClean="0">
                <a:solidFill>
                  <a:schemeClr val="tx1">
                    <a:lumMod val="50000"/>
                    <a:lumOff val="50000"/>
                  </a:schemeClr>
                </a:solidFill>
                <a:latin typeface="Meiryo UI" panose="020B0604030504040204" pitchFamily="50" charset="-128"/>
                <a:ea typeface="Meiryo UI" panose="020B0604030504040204" pitchFamily="50" charset="-128"/>
              </a:rPr>
              <a:t>と</a:t>
            </a:r>
            <a:r>
              <a:rPr lang="en-US" altLang="ja-JP" sz="3200" b="1" dirty="0" smtClean="0">
                <a:solidFill>
                  <a:schemeClr val="tx1">
                    <a:lumMod val="50000"/>
                    <a:lumOff val="50000"/>
                  </a:schemeClr>
                </a:solidFill>
                <a:latin typeface="Meiryo UI" panose="020B0604030504040204" pitchFamily="50" charset="-128"/>
                <a:ea typeface="Meiryo UI" panose="020B0604030504040204" pitchFamily="50" charset="-128"/>
              </a:rPr>
              <a:t>SDGs</a:t>
            </a:r>
            <a:r>
              <a:rPr lang="ja-JP" altLang="en-US" sz="3200" b="1" dirty="0">
                <a:solidFill>
                  <a:schemeClr val="tx1">
                    <a:lumMod val="50000"/>
                    <a:lumOff val="50000"/>
                  </a:schemeClr>
                </a:solidFill>
                <a:latin typeface="Meiryo UI" panose="020B0604030504040204" pitchFamily="50" charset="-128"/>
                <a:ea typeface="Meiryo UI" panose="020B0604030504040204" pitchFamily="50" charset="-128"/>
              </a:rPr>
              <a:t>の関係性</a:t>
            </a:r>
          </a:p>
          <a:p>
            <a:pPr indent="631825">
              <a:lnSpc>
                <a:spcPct val="150000"/>
              </a:lnSpc>
              <a:spcBef>
                <a:spcPts val="600"/>
              </a:spcBef>
            </a:pPr>
            <a:r>
              <a:rPr kumimoji="1" lang="en-US" altLang="ja-JP" sz="3200" b="1" dirty="0">
                <a:latin typeface="Meiryo UI" panose="020B0604030504040204" pitchFamily="50" charset="-128"/>
                <a:ea typeface="Meiryo UI" panose="020B0604030504040204" pitchFamily="50" charset="-128"/>
              </a:rPr>
              <a:t>		</a:t>
            </a:r>
            <a:r>
              <a:rPr kumimoji="1" lang="ja-JP" altLang="en-US" sz="32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	</a:t>
            </a:r>
          </a:p>
        </p:txBody>
      </p:sp>
      <p:pic>
        <p:nvPicPr>
          <p:cNvPr id="6" name="図 5">
            <a:extLst>
              <a:ext uri="{FF2B5EF4-FFF2-40B4-BE49-F238E27FC236}">
                <a16:creationId xmlns:a16="http://schemas.microsoft.com/office/drawing/2014/main" id="{2AD92C78-E375-44E8-A57E-B77E6A0A0AC1}"/>
              </a:ext>
            </a:extLst>
          </p:cNvPr>
          <p:cNvPicPr>
            <a:picLocks noChangeAspect="1"/>
          </p:cNvPicPr>
          <p:nvPr/>
        </p:nvPicPr>
        <p:blipFill>
          <a:blip r:embed="rId3"/>
          <a:stretch>
            <a:fillRect/>
          </a:stretch>
        </p:blipFill>
        <p:spPr>
          <a:xfrm>
            <a:off x="1022487" y="5564041"/>
            <a:ext cx="7581016" cy="1133549"/>
          </a:xfrm>
          <a:prstGeom prst="rect">
            <a:avLst/>
          </a:prstGeom>
        </p:spPr>
      </p:pic>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t>2</a:t>
            </a:fld>
            <a:endParaRPr kumimoji="1" lang="ja-JP" altLang="en-US"/>
          </a:p>
        </p:txBody>
      </p:sp>
    </p:spTree>
    <p:extLst>
      <p:ext uri="{BB962C8B-B14F-4D97-AF65-F5344CB8AC3E}">
        <p14:creationId xmlns:p14="http://schemas.microsoft.com/office/powerpoint/2010/main" val="432456789"/>
      </p:ext>
    </p:extLst>
  </p:cSld>
  <p:clrMapOvr>
    <a:masterClrMapping/>
  </p:clrMapOvr>
  <mc:AlternateContent xmlns:mc="http://schemas.openxmlformats.org/markup-compatibility/2006" xmlns:p14="http://schemas.microsoft.com/office/powerpoint/2010/main">
    <mc:Choice Requires="p14">
      <p:transition spd="slow" p14:dur="2000" advTm="1131"/>
    </mc:Choice>
    <mc:Fallback xmlns="">
      <p:transition spd="slow" advTm="1131"/>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1"/>
          <p:cNvSpPr txBox="1">
            <a:spLocks/>
          </p:cNvSpPr>
          <p:nvPr/>
        </p:nvSpPr>
        <p:spPr>
          <a:xfrm>
            <a:off x="6996113" y="65214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29</a:t>
            </a:fld>
            <a:endParaRPr kumimoji="1" lang="ja-JP" altLang="en-US" sz="1200"/>
          </a:p>
        </p:txBody>
      </p:sp>
      <p:pic>
        <p:nvPicPr>
          <p:cNvPr id="3" name="図 2"/>
          <p:cNvPicPr>
            <a:picLocks noChangeAspect="1"/>
          </p:cNvPicPr>
          <p:nvPr/>
        </p:nvPicPr>
        <p:blipFill>
          <a:blip r:embed="rId3"/>
          <a:stretch>
            <a:fillRect/>
          </a:stretch>
        </p:blipFill>
        <p:spPr>
          <a:xfrm>
            <a:off x="200473" y="1484785"/>
            <a:ext cx="6120680" cy="2780512"/>
          </a:xfrm>
          <a:prstGeom prst="rect">
            <a:avLst/>
          </a:prstGeom>
        </p:spPr>
      </p:pic>
      <p:sp>
        <p:nvSpPr>
          <p:cNvPr id="12" name="テキスト ボックス 11"/>
          <p:cNvSpPr txBox="1"/>
          <p:nvPr/>
        </p:nvSpPr>
        <p:spPr>
          <a:xfrm>
            <a:off x="200473" y="635695"/>
            <a:ext cx="9531632" cy="923330"/>
          </a:xfrm>
          <a:prstGeom prst="rect">
            <a:avLst/>
          </a:prstGeom>
          <a:noFill/>
          <a:ln>
            <a:noFill/>
          </a:ln>
        </p:spPr>
        <p:txBody>
          <a:bodyPr wrap="square" rtlCol="0">
            <a:spAutoFit/>
          </a:bodyPr>
          <a:lstStyle/>
          <a:p>
            <a:r>
              <a:rPr lang="ja-JP" altLang="en-US" dirty="0">
                <a:latin typeface="Meiryo UI" panose="020B0604030504040204" pitchFamily="50" charset="-128"/>
                <a:ea typeface="Meiryo UI" panose="020B0604030504040204" pitchFamily="50" charset="-128"/>
              </a:rPr>
              <a:t>大阪府（商工労働部）では、産業・経済を支えている中小企業のグローバル化や、</a:t>
            </a:r>
            <a:r>
              <a:rPr lang="en-US" altLang="ja-JP" dirty="0">
                <a:latin typeface="Meiryo UI" panose="020B0604030504040204" pitchFamily="50" charset="-128"/>
                <a:ea typeface="Meiryo UI" panose="020B0604030504040204" pitchFamily="50" charset="-128"/>
              </a:rPr>
              <a:t>AI</a:t>
            </a:r>
            <a:r>
              <a:rPr lang="ja-JP" altLang="en-US" dirty="0" err="1">
                <a:latin typeface="Meiryo UI" panose="020B0604030504040204" pitchFamily="50" charset="-128"/>
                <a:ea typeface="Meiryo UI" panose="020B0604030504040204" pitchFamily="50" charset="-128"/>
              </a:rPr>
              <a:t>、</a:t>
            </a:r>
            <a:r>
              <a:rPr lang="en-US" altLang="ja-JP" dirty="0" err="1">
                <a:latin typeface="Meiryo UI" panose="020B0604030504040204" pitchFamily="50" charset="-128"/>
                <a:ea typeface="Meiryo UI" panose="020B0604030504040204" pitchFamily="50" charset="-128"/>
              </a:rPr>
              <a:t>IoT</a:t>
            </a:r>
            <a:r>
              <a:rPr lang="ja-JP" altLang="en-US" dirty="0" err="1">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ロボットなど先端技術がもたらす生産性向上やイノベーションの創出、企業ニーズを踏まえた人材の育成・確保など様々な施策を実施しています。</a:t>
            </a:r>
          </a:p>
        </p:txBody>
      </p:sp>
      <p:pic>
        <p:nvPicPr>
          <p:cNvPr id="2" name="図 1"/>
          <p:cNvPicPr>
            <a:picLocks noChangeAspect="1"/>
          </p:cNvPicPr>
          <p:nvPr/>
        </p:nvPicPr>
        <p:blipFill>
          <a:blip r:embed="rId4"/>
          <a:stretch>
            <a:fillRect/>
          </a:stretch>
        </p:blipFill>
        <p:spPr>
          <a:xfrm>
            <a:off x="442041" y="4449423"/>
            <a:ext cx="5857875" cy="2009775"/>
          </a:xfrm>
          <a:prstGeom prst="rect">
            <a:avLst/>
          </a:prstGeom>
        </p:spPr>
      </p:pic>
      <p:pic>
        <p:nvPicPr>
          <p:cNvPr id="4" name="図 3"/>
          <p:cNvPicPr>
            <a:picLocks noChangeAspect="1"/>
          </p:cNvPicPr>
          <p:nvPr/>
        </p:nvPicPr>
        <p:blipFill>
          <a:blip r:embed="rId5"/>
          <a:stretch>
            <a:fillRect/>
          </a:stretch>
        </p:blipFill>
        <p:spPr>
          <a:xfrm>
            <a:off x="4232920" y="3213100"/>
            <a:ext cx="5407918" cy="2477875"/>
          </a:xfrm>
          <a:prstGeom prst="rect">
            <a:avLst/>
          </a:prstGeom>
        </p:spPr>
      </p:pic>
      <p:sp>
        <p:nvSpPr>
          <p:cNvPr id="5" name="角丸四角形 4"/>
          <p:cNvSpPr/>
          <p:nvPr/>
        </p:nvSpPr>
        <p:spPr>
          <a:xfrm>
            <a:off x="1064568" y="3178220"/>
            <a:ext cx="2592288" cy="1087077"/>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角丸四角形 14"/>
          <p:cNvSpPr/>
          <p:nvPr/>
        </p:nvSpPr>
        <p:spPr>
          <a:xfrm>
            <a:off x="371675" y="4603898"/>
            <a:ext cx="836909" cy="1087077"/>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角丸四角形 15"/>
          <p:cNvSpPr/>
          <p:nvPr/>
        </p:nvSpPr>
        <p:spPr>
          <a:xfrm>
            <a:off x="4736976" y="4603897"/>
            <a:ext cx="2520280" cy="1087077"/>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5457056" y="6062334"/>
            <a:ext cx="3407961" cy="600164"/>
          </a:xfrm>
          <a:prstGeom prst="rect">
            <a:avLst/>
          </a:prstGeom>
          <a:solidFill>
            <a:schemeClr val="bg1"/>
          </a:solidFill>
          <a:ln>
            <a:solidFill>
              <a:schemeClr val="tx1"/>
            </a:solidFill>
          </a:ln>
        </p:spPr>
        <p:txBody>
          <a:bodyPr wrap="square" rtlCol="0">
            <a:spAutoFit/>
          </a:bodyPr>
          <a:lstStyle/>
          <a:p>
            <a:r>
              <a:rPr lang="en-US" altLang="ja-JP" sz="1100" dirty="0" smtClean="0">
                <a:latin typeface="Meiryo UI" panose="020B0604030504040204" pitchFamily="50" charset="-128"/>
                <a:ea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rPr>
              <a:t>本事業に関する問い合わせ先</a:t>
            </a:r>
            <a:r>
              <a:rPr lang="en-US" altLang="ja-JP" sz="1100" dirty="0" smtClean="0">
                <a:latin typeface="Meiryo UI" panose="020B0604030504040204" pitchFamily="50" charset="-128"/>
                <a:ea typeface="Meiryo UI" panose="020B0604030504040204" pitchFamily="50" charset="-128"/>
              </a:rPr>
              <a:t>】</a:t>
            </a:r>
          </a:p>
          <a:p>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詳細は各</a:t>
            </a:r>
            <a:r>
              <a:rPr lang="en-US" altLang="ja-JP" sz="1100" dirty="0">
                <a:latin typeface="Meiryo UI" panose="020B0604030504040204" pitchFamily="50" charset="-128"/>
                <a:ea typeface="Meiryo UI" panose="020B0604030504040204" pitchFamily="50" charset="-128"/>
              </a:rPr>
              <a:t>QR</a:t>
            </a:r>
            <a:r>
              <a:rPr lang="ja-JP" altLang="en-US" sz="1100" dirty="0">
                <a:latin typeface="Meiryo UI" panose="020B0604030504040204" pitchFamily="50" charset="-128"/>
                <a:ea typeface="Meiryo UI" panose="020B0604030504040204" pitchFamily="50" charset="-128"/>
              </a:rPr>
              <a:t>コードなど</a:t>
            </a:r>
            <a:r>
              <a:rPr lang="ja-JP" altLang="en-US" sz="1100" dirty="0" smtClean="0">
                <a:latin typeface="Meiryo UI" panose="020B0604030504040204" pitchFamily="50" charset="-128"/>
                <a:ea typeface="Meiryo UI" panose="020B0604030504040204" pitchFamily="50" charset="-128"/>
              </a:rPr>
              <a:t>でホームページを検索</a:t>
            </a:r>
            <a:r>
              <a:rPr lang="ja-JP" altLang="en-US" sz="1100" dirty="0">
                <a:latin typeface="Meiryo UI" panose="020B0604030504040204" pitchFamily="50" charset="-128"/>
                <a:ea typeface="Meiryo UI" panose="020B0604030504040204" pitchFamily="50" charset="-128"/>
              </a:rPr>
              <a:t>いただくか</a:t>
            </a:r>
            <a:r>
              <a:rPr lang="ja-JP" altLang="en-US" sz="1100" dirty="0" smtClean="0">
                <a:latin typeface="Meiryo UI" panose="020B0604030504040204" pitchFamily="50" charset="-128"/>
                <a:ea typeface="Meiryo UI" panose="020B0604030504040204" pitchFamily="50" charset="-128"/>
              </a:rPr>
              <a:t>、</a:t>
            </a:r>
            <a:endParaRPr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担当</a:t>
            </a:r>
            <a:r>
              <a:rPr lang="ja-JP" altLang="en-US" sz="1100" dirty="0">
                <a:latin typeface="Meiryo UI" panose="020B0604030504040204" pitchFamily="50" charset="-128"/>
                <a:ea typeface="Meiryo UI" panose="020B0604030504040204" pitchFamily="50" charset="-128"/>
              </a:rPr>
              <a:t>部署まで直接お電話ください</a:t>
            </a:r>
            <a:r>
              <a:rPr lang="ja-JP" altLang="en-US" sz="1100" dirty="0" smtClean="0">
                <a:latin typeface="Meiryo UI" panose="020B0604030504040204" pitchFamily="50" charset="-128"/>
                <a:ea typeface="Meiryo UI" panose="020B0604030504040204" pitchFamily="50" charset="-128"/>
              </a:rPr>
              <a:t>。</a:t>
            </a:r>
            <a:endParaRPr lang="en-US" altLang="ja-JP" sz="1100" dirty="0">
              <a:latin typeface="Meiryo UI" panose="020B0604030504040204" pitchFamily="50" charset="-128"/>
              <a:ea typeface="Meiryo UI" panose="020B0604030504040204" pitchFamily="50" charset="-128"/>
            </a:endParaRPr>
          </a:p>
        </p:txBody>
      </p:sp>
      <p:pic>
        <p:nvPicPr>
          <p:cNvPr id="6" name="図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92182" y="1360025"/>
            <a:ext cx="836712" cy="836712"/>
          </a:xfrm>
          <a:prstGeom prst="rect">
            <a:avLst/>
          </a:prstGeom>
        </p:spPr>
      </p:pic>
      <p:pic>
        <p:nvPicPr>
          <p:cNvPr id="8" name="図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587919" y="1356445"/>
            <a:ext cx="831430" cy="831430"/>
          </a:xfrm>
          <a:prstGeom prst="rect">
            <a:avLst/>
          </a:prstGeom>
        </p:spPr>
      </p:pic>
      <p:pic>
        <p:nvPicPr>
          <p:cNvPr id="11" name="図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04505" y="2230886"/>
            <a:ext cx="841352" cy="841352"/>
          </a:xfrm>
          <a:prstGeom prst="rect">
            <a:avLst/>
          </a:prstGeom>
        </p:spPr>
      </p:pic>
      <p:pic>
        <p:nvPicPr>
          <p:cNvPr id="13" name="図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692183" y="2230887"/>
            <a:ext cx="823168" cy="823168"/>
          </a:xfrm>
          <a:prstGeom prst="rect">
            <a:avLst/>
          </a:prstGeom>
        </p:spPr>
      </p:pic>
      <p:pic>
        <p:nvPicPr>
          <p:cNvPr id="18" name="図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816041" y="1353748"/>
            <a:ext cx="829816" cy="829816"/>
          </a:xfrm>
          <a:prstGeom prst="rect">
            <a:avLst/>
          </a:prstGeom>
        </p:spPr>
      </p:pic>
      <p:sp>
        <p:nvSpPr>
          <p:cNvPr id="19" name="テキスト ボックス 18"/>
          <p:cNvSpPr txBox="1"/>
          <p:nvPr/>
        </p:nvSpPr>
        <p:spPr>
          <a:xfrm>
            <a:off x="6751748" y="3081651"/>
            <a:ext cx="3360284" cy="200055"/>
          </a:xfrm>
          <a:prstGeom prst="rect">
            <a:avLst/>
          </a:prstGeom>
          <a:noFill/>
          <a:ln>
            <a:noFill/>
          </a:ln>
        </p:spPr>
        <p:txBody>
          <a:bodyPr wrap="square" rtlCol="0">
            <a:spAutoFit/>
          </a:bodyPr>
          <a:lstStyle/>
          <a:p>
            <a:r>
              <a:rPr kumimoji="1" lang="en-US" altLang="ja-JP" sz="700" dirty="0" smtClean="0">
                <a:latin typeface="Meiryo UI" panose="020B0604030504040204" pitchFamily="50" charset="-128"/>
                <a:ea typeface="Meiryo UI" panose="020B0604030504040204" pitchFamily="50" charset="-128"/>
              </a:rPr>
              <a:t>※</a:t>
            </a:r>
            <a:r>
              <a:rPr kumimoji="1" lang="ja-JP" altLang="en-US" sz="700" dirty="0" smtClean="0">
                <a:latin typeface="Meiryo UI" panose="020B0604030504040204" pitchFamily="50" charset="-128"/>
                <a:ea typeface="Meiryo UI" panose="020B0604030504040204" pitchFamily="50" charset="-128"/>
              </a:rPr>
              <a:t>関連ゴールは一例です。</a:t>
            </a:r>
            <a:endParaRPr kumimoji="1" lang="ja-JP" altLang="en-US" sz="700" dirty="0">
              <a:latin typeface="Meiryo UI" panose="020B0604030504040204" pitchFamily="50" charset="-128"/>
              <a:ea typeface="Meiryo UI" panose="020B0604030504040204" pitchFamily="50" charset="-128"/>
            </a:endParaRPr>
          </a:p>
        </p:txBody>
      </p:sp>
      <p:sp>
        <p:nvSpPr>
          <p:cNvPr id="20" name="正方形/長方形 19"/>
          <p:cNvSpPr/>
          <p:nvPr/>
        </p:nvSpPr>
        <p:spPr>
          <a:xfrm>
            <a:off x="-1587" y="-2017"/>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lang="ja-JP" altLang="en-US" sz="2000" b="1" dirty="0" smtClean="0">
                <a:latin typeface="Meiryo UI" panose="020B0604030504040204" pitchFamily="50" charset="-128"/>
                <a:ea typeface="Meiryo UI" panose="020B0604030504040204" pitchFamily="50" charset="-128"/>
              </a:rPr>
              <a:t>府内</a:t>
            </a:r>
            <a:r>
              <a:rPr lang="ja-JP" altLang="en-US" sz="2000" b="1" dirty="0">
                <a:latin typeface="Meiryo UI" panose="020B0604030504040204" pitchFamily="50" charset="-128"/>
                <a:ea typeface="Meiryo UI" panose="020B0604030504040204" pitchFamily="50" charset="-128"/>
              </a:rPr>
              <a:t>企業の</a:t>
            </a:r>
            <a:r>
              <a:rPr lang="en-US" altLang="ja-JP" sz="2000" b="1" dirty="0">
                <a:latin typeface="Meiryo UI" panose="020B0604030504040204" pitchFamily="50" charset="-128"/>
                <a:ea typeface="Meiryo UI" panose="020B0604030504040204" pitchFamily="50" charset="-128"/>
              </a:rPr>
              <a:t>SDGs</a:t>
            </a:r>
            <a:r>
              <a:rPr lang="ja-JP" altLang="en-US" sz="2000" b="1" dirty="0">
                <a:latin typeface="Meiryo UI" panose="020B0604030504040204" pitchFamily="50" charset="-128"/>
                <a:ea typeface="Meiryo UI" panose="020B0604030504040204" pitchFamily="50" charset="-128"/>
              </a:rPr>
              <a:t>推進に寄与する事業等の一例</a:t>
            </a:r>
            <a:r>
              <a:rPr lang="ja-JP" altLang="en-US" sz="2000" b="1" dirty="0" smtClean="0">
                <a:latin typeface="Meiryo UI" panose="020B0604030504040204" pitchFamily="50" charset="-128"/>
                <a:ea typeface="Meiryo UI" panose="020B0604030504040204" pitchFamily="50" charset="-128"/>
              </a:rPr>
              <a:t>紹介</a:t>
            </a:r>
            <a:endParaRPr lang="ja-JP" altLang="en-US" sz="20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107394748"/>
      </p:ext>
    </p:extLst>
  </p:cSld>
  <p:clrMapOvr>
    <a:masterClrMapping/>
  </p:clrMapOvr>
  <mc:AlternateContent xmlns:mc="http://schemas.openxmlformats.org/markup-compatibility/2006" xmlns:p14="http://schemas.microsoft.com/office/powerpoint/2010/main">
    <mc:Choice Requires="p14">
      <p:transition spd="slow" p14:dur="2000" advTm="15540"/>
    </mc:Choice>
    <mc:Fallback xmlns="">
      <p:transition spd="slow" advTm="1554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498689" y="355763"/>
            <a:ext cx="8628611" cy="5178884"/>
          </a:xfrm>
          <a:prstGeom prst="rect">
            <a:avLst/>
          </a:prstGeom>
          <a:ln w="28575">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180000" rIns="91440" bIns="45720" numCol="1" spcCol="0" rtlCol="0" fromWordArt="0" anchor="ctr" anchorCtr="0" forceAA="0" compatLnSpc="1">
            <a:prstTxWarp prst="textNoShape">
              <a:avLst/>
            </a:prstTxWarp>
            <a:noAutofit/>
          </a:bodyPr>
          <a:lstStyle/>
          <a:p>
            <a:pPr indent="631825">
              <a:lnSpc>
                <a:spcPct val="150000"/>
              </a:lnSpc>
              <a:spcBef>
                <a:spcPts val="600"/>
              </a:spcBef>
            </a:pPr>
            <a:r>
              <a:rPr kumimoji="1" lang="ja-JP" altLang="en-US" sz="4000" b="1" i="1" dirty="0" smtClean="0">
                <a:latin typeface="Meiryo UI" panose="020B0604030504040204" pitchFamily="50" charset="-128"/>
                <a:ea typeface="Meiryo UI" panose="020B0604030504040204" pitchFamily="50" charset="-128"/>
              </a:rPr>
              <a:t>本日の内容</a:t>
            </a:r>
            <a:endParaRPr kumimoji="1" lang="en-US" altLang="ja-JP" sz="4000" b="1" i="1" dirty="0" smtClean="0">
              <a:latin typeface="Meiryo UI" panose="020B0604030504040204" pitchFamily="50" charset="-128"/>
              <a:ea typeface="Meiryo UI" panose="020B0604030504040204" pitchFamily="50" charset="-128"/>
            </a:endParaRPr>
          </a:p>
          <a:p>
            <a:pPr indent="631825">
              <a:lnSpc>
                <a:spcPct val="150000"/>
              </a:lnSpc>
              <a:spcBef>
                <a:spcPts val="600"/>
              </a:spcBef>
            </a:pPr>
            <a:r>
              <a:rPr kumimoji="1" lang="ja-JP" altLang="en-US" sz="3200" b="1" i="1" dirty="0" smtClean="0">
                <a:solidFill>
                  <a:schemeClr val="tx1">
                    <a:lumMod val="50000"/>
                    <a:lumOff val="50000"/>
                  </a:schemeClr>
                </a:solidFill>
                <a:latin typeface="Meiryo UI" panose="020B0604030504040204" pitchFamily="50" charset="-128"/>
                <a:ea typeface="Meiryo UI" panose="020B0604030504040204" pitchFamily="50" charset="-128"/>
              </a:rPr>
              <a:t>① </a:t>
            </a:r>
            <a:r>
              <a:rPr kumimoji="1" lang="en-US" altLang="ja-JP" sz="3200" b="1" dirty="0" smtClean="0">
                <a:solidFill>
                  <a:schemeClr val="tx1">
                    <a:lumMod val="50000"/>
                    <a:lumOff val="50000"/>
                  </a:schemeClr>
                </a:solidFill>
                <a:latin typeface="Meiryo UI" panose="020B0604030504040204" pitchFamily="50" charset="-128"/>
                <a:ea typeface="Meiryo UI" panose="020B0604030504040204" pitchFamily="50" charset="-128"/>
              </a:rPr>
              <a:t>SDGs</a:t>
            </a:r>
            <a:r>
              <a:rPr kumimoji="1" lang="ja-JP" altLang="en-US" sz="3200" b="1" i="1" dirty="0" smtClean="0">
                <a:solidFill>
                  <a:schemeClr val="tx1">
                    <a:lumMod val="50000"/>
                    <a:lumOff val="50000"/>
                  </a:schemeClr>
                </a:solidFill>
                <a:latin typeface="Meiryo UI" panose="020B0604030504040204" pitchFamily="50" charset="-128"/>
                <a:ea typeface="Meiryo UI" panose="020B0604030504040204" pitchFamily="50" charset="-128"/>
              </a:rPr>
              <a:t>とは</a:t>
            </a:r>
            <a:endParaRPr kumimoji="1" lang="en-US" altLang="ja-JP" sz="3200" b="1" dirty="0" smtClean="0">
              <a:solidFill>
                <a:schemeClr val="tx1">
                  <a:lumMod val="50000"/>
                  <a:lumOff val="50000"/>
                </a:schemeClr>
              </a:solidFill>
              <a:latin typeface="Meiryo UI" panose="020B0604030504040204" pitchFamily="50" charset="-128"/>
              <a:ea typeface="Meiryo UI" panose="020B0604030504040204" pitchFamily="50" charset="-128"/>
            </a:endParaRPr>
          </a:p>
          <a:p>
            <a:pPr indent="631825">
              <a:lnSpc>
                <a:spcPct val="150000"/>
              </a:lnSpc>
              <a:spcBef>
                <a:spcPts val="600"/>
              </a:spcBef>
            </a:pPr>
            <a:r>
              <a:rPr lang="ja-JP" altLang="en-US" sz="3200" b="1" dirty="0">
                <a:solidFill>
                  <a:schemeClr val="tx1">
                    <a:lumMod val="50000"/>
                    <a:lumOff val="50000"/>
                  </a:schemeClr>
                </a:solidFill>
                <a:latin typeface="Meiryo UI" panose="020B0604030504040204" pitchFamily="50" charset="-128"/>
                <a:ea typeface="Meiryo UI" panose="020B0604030504040204" pitchFamily="50" charset="-128"/>
              </a:rPr>
              <a:t>②大阪府の</a:t>
            </a:r>
            <a:r>
              <a:rPr lang="en-US" altLang="ja-JP" sz="3200" b="1" dirty="0">
                <a:solidFill>
                  <a:schemeClr val="tx1">
                    <a:lumMod val="50000"/>
                    <a:lumOff val="50000"/>
                  </a:schemeClr>
                </a:solidFill>
                <a:latin typeface="Meiryo UI" panose="020B0604030504040204" pitchFamily="50" charset="-128"/>
                <a:ea typeface="Meiryo UI" panose="020B0604030504040204" pitchFamily="50" charset="-128"/>
              </a:rPr>
              <a:t>SDGs</a:t>
            </a:r>
            <a:r>
              <a:rPr lang="ja-JP" altLang="en-US" sz="3200" b="1" dirty="0">
                <a:solidFill>
                  <a:schemeClr val="tx1">
                    <a:lumMod val="50000"/>
                    <a:lumOff val="50000"/>
                  </a:schemeClr>
                </a:solidFill>
                <a:latin typeface="Meiryo UI" panose="020B0604030504040204" pitchFamily="50" charset="-128"/>
                <a:ea typeface="Meiryo UI" panose="020B0604030504040204" pitchFamily="50" charset="-128"/>
              </a:rPr>
              <a:t>推進</a:t>
            </a:r>
            <a:r>
              <a:rPr lang="ja-JP" altLang="en-US" sz="3200" b="1" dirty="0" smtClean="0">
                <a:solidFill>
                  <a:schemeClr val="tx1">
                    <a:lumMod val="50000"/>
                    <a:lumOff val="50000"/>
                  </a:schemeClr>
                </a:solidFill>
                <a:latin typeface="Meiryo UI" panose="020B0604030504040204" pitchFamily="50" charset="-128"/>
                <a:ea typeface="Meiryo UI" panose="020B0604030504040204" pitchFamily="50" charset="-128"/>
              </a:rPr>
              <a:t>の取組み</a:t>
            </a:r>
            <a:r>
              <a:rPr lang="ja-JP" altLang="en-US" sz="3200" b="1" dirty="0">
                <a:solidFill>
                  <a:schemeClr val="tx1">
                    <a:lumMod val="50000"/>
                    <a:lumOff val="50000"/>
                  </a:schemeClr>
                </a:solidFill>
                <a:latin typeface="Meiryo UI" panose="020B0604030504040204" pitchFamily="50" charset="-128"/>
                <a:ea typeface="Meiryo UI" panose="020B0604030504040204" pitchFamily="50" charset="-128"/>
              </a:rPr>
              <a:t>に</a:t>
            </a:r>
            <a:r>
              <a:rPr lang="ja-JP" altLang="en-US" sz="3200" b="1" dirty="0" smtClean="0">
                <a:solidFill>
                  <a:schemeClr val="tx1">
                    <a:lumMod val="50000"/>
                    <a:lumOff val="50000"/>
                  </a:schemeClr>
                </a:solidFill>
                <a:latin typeface="Meiryo UI" panose="020B0604030504040204" pitchFamily="50" charset="-128"/>
                <a:ea typeface="Meiryo UI" panose="020B0604030504040204" pitchFamily="50" charset="-128"/>
              </a:rPr>
              <a:t>ついて</a:t>
            </a:r>
            <a:endParaRPr lang="en-US" altLang="ja-JP" sz="3200" b="1" dirty="0" smtClean="0">
              <a:solidFill>
                <a:schemeClr val="tx1">
                  <a:lumMod val="50000"/>
                  <a:lumOff val="50000"/>
                </a:schemeClr>
              </a:solidFill>
              <a:latin typeface="Meiryo UI" panose="020B0604030504040204" pitchFamily="50" charset="-128"/>
              <a:ea typeface="Meiryo UI" panose="020B0604030504040204" pitchFamily="50" charset="-128"/>
            </a:endParaRPr>
          </a:p>
          <a:p>
            <a:pPr indent="631825">
              <a:lnSpc>
                <a:spcPct val="150000"/>
              </a:lnSpc>
              <a:spcBef>
                <a:spcPts val="600"/>
              </a:spcBef>
            </a:pPr>
            <a:r>
              <a:rPr lang="ja-JP" altLang="en-US" sz="3200" b="1" dirty="0">
                <a:solidFill>
                  <a:schemeClr val="tx1">
                    <a:lumMod val="50000"/>
                    <a:lumOff val="50000"/>
                  </a:schemeClr>
                </a:solidFill>
                <a:latin typeface="Meiryo UI" panose="020B0604030504040204" pitchFamily="50" charset="-128"/>
                <a:ea typeface="Meiryo UI" panose="020B0604030504040204" pitchFamily="50" charset="-128"/>
              </a:rPr>
              <a:t>③府内企業</a:t>
            </a:r>
            <a:r>
              <a:rPr lang="ja-JP" altLang="en-US" sz="3200" b="1" dirty="0" smtClean="0">
                <a:solidFill>
                  <a:schemeClr val="tx1">
                    <a:lumMod val="50000"/>
                    <a:lumOff val="50000"/>
                  </a:schemeClr>
                </a:solidFill>
                <a:latin typeface="Meiryo UI" panose="020B0604030504040204" pitchFamily="50" charset="-128"/>
                <a:ea typeface="Meiryo UI" panose="020B0604030504040204" pitchFamily="50" charset="-128"/>
              </a:rPr>
              <a:t>の</a:t>
            </a:r>
            <a:r>
              <a:rPr lang="en-US" altLang="ja-JP" sz="3200" b="1" dirty="0" smtClean="0">
                <a:solidFill>
                  <a:schemeClr val="tx1">
                    <a:lumMod val="50000"/>
                    <a:lumOff val="50000"/>
                  </a:schemeClr>
                </a:solidFill>
                <a:latin typeface="Meiryo UI" panose="020B0604030504040204" pitchFamily="50" charset="-128"/>
                <a:ea typeface="Meiryo UI" panose="020B0604030504040204" pitchFamily="50" charset="-128"/>
              </a:rPr>
              <a:t>SDGs</a:t>
            </a:r>
            <a:r>
              <a:rPr lang="ja-JP" altLang="en-US" sz="3200" b="1" dirty="0">
                <a:solidFill>
                  <a:schemeClr val="tx1">
                    <a:lumMod val="50000"/>
                    <a:lumOff val="50000"/>
                  </a:schemeClr>
                </a:solidFill>
                <a:latin typeface="Meiryo UI" panose="020B0604030504040204" pitchFamily="50" charset="-128"/>
                <a:ea typeface="Meiryo UI" panose="020B0604030504040204" pitchFamily="50" charset="-128"/>
              </a:rPr>
              <a:t>推進</a:t>
            </a:r>
            <a:r>
              <a:rPr lang="ja-JP" altLang="en-US" sz="3200" b="1" dirty="0" smtClean="0">
                <a:solidFill>
                  <a:schemeClr val="tx1">
                    <a:lumMod val="50000"/>
                    <a:lumOff val="50000"/>
                  </a:schemeClr>
                </a:solidFill>
                <a:latin typeface="Meiryo UI" panose="020B0604030504040204" pitchFamily="50" charset="-128"/>
                <a:ea typeface="Meiryo UI" panose="020B0604030504040204" pitchFamily="50" charset="-128"/>
              </a:rPr>
              <a:t>に寄与</a:t>
            </a:r>
            <a:r>
              <a:rPr lang="ja-JP" altLang="en-US" sz="3200" b="1" dirty="0">
                <a:solidFill>
                  <a:schemeClr val="tx1">
                    <a:lumMod val="50000"/>
                    <a:lumOff val="50000"/>
                  </a:schemeClr>
                </a:solidFill>
                <a:latin typeface="Meiryo UI" panose="020B0604030504040204" pitchFamily="50" charset="-128"/>
                <a:ea typeface="Meiryo UI" panose="020B0604030504040204" pitchFamily="50" charset="-128"/>
              </a:rPr>
              <a:t>する事業</a:t>
            </a:r>
            <a:r>
              <a:rPr lang="ja-JP" altLang="en-US" sz="3200" b="1" dirty="0" smtClean="0">
                <a:solidFill>
                  <a:schemeClr val="tx1">
                    <a:lumMod val="50000"/>
                    <a:lumOff val="50000"/>
                  </a:schemeClr>
                </a:solidFill>
                <a:latin typeface="Meiryo UI" panose="020B0604030504040204" pitchFamily="50" charset="-128"/>
                <a:ea typeface="Meiryo UI" panose="020B0604030504040204" pitchFamily="50" charset="-128"/>
              </a:rPr>
              <a:t>等の</a:t>
            </a:r>
            <a:endParaRPr lang="en-US" altLang="ja-JP" sz="3200" b="1" dirty="0" smtClean="0">
              <a:solidFill>
                <a:schemeClr val="tx1">
                  <a:lumMod val="50000"/>
                  <a:lumOff val="50000"/>
                </a:schemeClr>
              </a:solidFill>
              <a:latin typeface="Meiryo UI" panose="020B0604030504040204" pitchFamily="50" charset="-128"/>
              <a:ea typeface="Meiryo UI" panose="020B0604030504040204" pitchFamily="50" charset="-128"/>
            </a:endParaRPr>
          </a:p>
          <a:p>
            <a:pPr indent="631825">
              <a:lnSpc>
                <a:spcPct val="150000"/>
              </a:lnSpc>
              <a:spcBef>
                <a:spcPts val="600"/>
              </a:spcBef>
            </a:pPr>
            <a:r>
              <a:rPr lang="ja-JP" altLang="en-US" sz="3200" b="1" dirty="0">
                <a:solidFill>
                  <a:schemeClr val="tx1">
                    <a:lumMod val="50000"/>
                    <a:lumOff val="50000"/>
                  </a:schemeClr>
                </a:solidFill>
                <a:latin typeface="Meiryo UI" panose="020B0604030504040204" pitchFamily="50" charset="-128"/>
                <a:ea typeface="Meiryo UI" panose="020B0604030504040204" pitchFamily="50" charset="-128"/>
              </a:rPr>
              <a:t>　</a:t>
            </a:r>
            <a:r>
              <a:rPr lang="ja-JP" altLang="en-US" sz="3200" b="1" dirty="0" smtClean="0">
                <a:solidFill>
                  <a:schemeClr val="tx1">
                    <a:lumMod val="50000"/>
                    <a:lumOff val="50000"/>
                  </a:schemeClr>
                </a:solidFill>
                <a:latin typeface="Meiryo UI" panose="020B0604030504040204" pitchFamily="50" charset="-128"/>
                <a:ea typeface="Meiryo UI" panose="020B0604030504040204" pitchFamily="50" charset="-128"/>
              </a:rPr>
              <a:t>　一例</a:t>
            </a:r>
            <a:r>
              <a:rPr lang="ja-JP" altLang="en-US" sz="3200" b="1" dirty="0">
                <a:solidFill>
                  <a:schemeClr val="tx1">
                    <a:lumMod val="50000"/>
                    <a:lumOff val="50000"/>
                  </a:schemeClr>
                </a:solidFill>
                <a:latin typeface="Meiryo UI" panose="020B0604030504040204" pitchFamily="50" charset="-128"/>
                <a:ea typeface="Meiryo UI" panose="020B0604030504040204" pitchFamily="50" charset="-128"/>
              </a:rPr>
              <a:t>紹介</a:t>
            </a:r>
          </a:p>
          <a:p>
            <a:pPr indent="631825">
              <a:lnSpc>
                <a:spcPct val="150000"/>
              </a:lnSpc>
              <a:spcBef>
                <a:spcPts val="600"/>
              </a:spcBef>
            </a:pPr>
            <a:r>
              <a:rPr lang="ja-JP" altLang="en-US" sz="3200" b="1" dirty="0">
                <a:solidFill>
                  <a:schemeClr val="tx1"/>
                </a:solidFill>
                <a:latin typeface="Meiryo UI" panose="020B0604030504040204" pitchFamily="50" charset="-128"/>
                <a:ea typeface="Meiryo UI" panose="020B0604030504040204" pitchFamily="50" charset="-128"/>
              </a:rPr>
              <a:t>④</a:t>
            </a:r>
            <a:r>
              <a:rPr lang="en-US" altLang="ja-JP" sz="3200" b="1" dirty="0">
                <a:solidFill>
                  <a:schemeClr val="tx1"/>
                </a:solidFill>
                <a:latin typeface="Meiryo UI" panose="020B0604030504040204" pitchFamily="50" charset="-128"/>
                <a:ea typeface="Meiryo UI" panose="020B0604030504040204" pitchFamily="50" charset="-128"/>
              </a:rPr>
              <a:t>2025</a:t>
            </a:r>
            <a:r>
              <a:rPr lang="ja-JP" altLang="en-US" sz="3200" b="1" dirty="0">
                <a:solidFill>
                  <a:schemeClr val="tx1"/>
                </a:solidFill>
                <a:latin typeface="Meiryo UI" panose="020B0604030504040204" pitchFamily="50" charset="-128"/>
                <a:ea typeface="Meiryo UI" panose="020B0604030504040204" pitchFamily="50" charset="-128"/>
              </a:rPr>
              <a:t>年大阪・関西万博</a:t>
            </a:r>
            <a:r>
              <a:rPr lang="ja-JP" altLang="en-US" sz="3200" b="1" dirty="0" smtClean="0">
                <a:solidFill>
                  <a:schemeClr val="tx1"/>
                </a:solidFill>
                <a:latin typeface="Meiryo UI" panose="020B0604030504040204" pitchFamily="50" charset="-128"/>
                <a:ea typeface="Meiryo UI" panose="020B0604030504040204" pitchFamily="50" charset="-128"/>
              </a:rPr>
              <a:t>と</a:t>
            </a:r>
            <a:r>
              <a:rPr lang="en-US" altLang="ja-JP" sz="3200" b="1" dirty="0" smtClean="0">
                <a:solidFill>
                  <a:schemeClr val="tx1"/>
                </a:solidFill>
                <a:latin typeface="Meiryo UI" panose="020B0604030504040204" pitchFamily="50" charset="-128"/>
                <a:ea typeface="Meiryo UI" panose="020B0604030504040204" pitchFamily="50" charset="-128"/>
              </a:rPr>
              <a:t>SDGs</a:t>
            </a:r>
            <a:r>
              <a:rPr lang="ja-JP" altLang="en-US" sz="3200" b="1" dirty="0">
                <a:solidFill>
                  <a:schemeClr val="tx1"/>
                </a:solidFill>
                <a:latin typeface="Meiryo UI" panose="020B0604030504040204" pitchFamily="50" charset="-128"/>
                <a:ea typeface="Meiryo UI" panose="020B0604030504040204" pitchFamily="50" charset="-128"/>
              </a:rPr>
              <a:t>の関係性</a:t>
            </a:r>
          </a:p>
          <a:p>
            <a:pPr indent="631825">
              <a:lnSpc>
                <a:spcPct val="150000"/>
              </a:lnSpc>
              <a:spcBef>
                <a:spcPts val="600"/>
              </a:spcBef>
            </a:pPr>
            <a:r>
              <a:rPr kumimoji="1" lang="en-US" altLang="ja-JP" sz="3200" b="1" dirty="0">
                <a:latin typeface="Meiryo UI" panose="020B0604030504040204" pitchFamily="50" charset="-128"/>
                <a:ea typeface="Meiryo UI" panose="020B0604030504040204" pitchFamily="50" charset="-128"/>
              </a:rPr>
              <a:t>		</a:t>
            </a:r>
            <a:r>
              <a:rPr kumimoji="1" lang="ja-JP" altLang="en-US" sz="32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	</a:t>
            </a:r>
          </a:p>
        </p:txBody>
      </p:sp>
      <p:pic>
        <p:nvPicPr>
          <p:cNvPr id="6" name="図 5">
            <a:extLst>
              <a:ext uri="{FF2B5EF4-FFF2-40B4-BE49-F238E27FC236}">
                <a16:creationId xmlns:a16="http://schemas.microsoft.com/office/drawing/2014/main" id="{2AD92C78-E375-44E8-A57E-B77E6A0A0AC1}"/>
              </a:ext>
            </a:extLst>
          </p:cNvPr>
          <p:cNvPicPr>
            <a:picLocks noChangeAspect="1"/>
          </p:cNvPicPr>
          <p:nvPr/>
        </p:nvPicPr>
        <p:blipFill>
          <a:blip r:embed="rId3"/>
          <a:stretch>
            <a:fillRect/>
          </a:stretch>
        </p:blipFill>
        <p:spPr>
          <a:xfrm>
            <a:off x="1022487" y="5564041"/>
            <a:ext cx="7581016" cy="1133549"/>
          </a:xfrm>
          <a:prstGeom prst="rect">
            <a:avLst/>
          </a:prstGeom>
        </p:spPr>
      </p:pic>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t>30</a:t>
            </a:fld>
            <a:endParaRPr kumimoji="1" lang="ja-JP" altLang="en-US"/>
          </a:p>
        </p:txBody>
      </p:sp>
    </p:spTree>
    <p:extLst>
      <p:ext uri="{BB962C8B-B14F-4D97-AF65-F5344CB8AC3E}">
        <p14:creationId xmlns:p14="http://schemas.microsoft.com/office/powerpoint/2010/main" val="164354265"/>
      </p:ext>
    </p:extLst>
  </p:cSld>
  <p:clrMapOvr>
    <a:masterClrMapping/>
  </p:clrMapOvr>
  <mc:AlternateContent xmlns:mc="http://schemas.openxmlformats.org/markup-compatibility/2006" xmlns:p14="http://schemas.microsoft.com/office/powerpoint/2010/main">
    <mc:Choice Requires="p14">
      <p:transition spd="slow" p14:dur="2000" advTm="1131"/>
    </mc:Choice>
    <mc:Fallback xmlns="">
      <p:transition spd="slow" advTm="1131"/>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6875184" y="6372403"/>
            <a:ext cx="2534894" cy="262829"/>
          </a:xfrm>
          <a:prstGeom prst="rect">
            <a:avLst/>
          </a:prstGeom>
        </p:spPr>
        <p:txBody>
          <a:bodyPr wrap="square">
            <a:spAutoFit/>
          </a:bodyPr>
          <a:lstStyle/>
          <a:p>
            <a:r>
              <a:rPr lang="ja-JP" altLang="en-US" sz="1108" dirty="0"/>
              <a:t>提供：</a:t>
            </a:r>
            <a:r>
              <a:rPr lang="zh-CN" altLang="en-US" sz="1108" dirty="0"/>
              <a:t>２０２５年日本国際博覧会協会</a:t>
            </a:r>
          </a:p>
        </p:txBody>
      </p:sp>
      <p:sp>
        <p:nvSpPr>
          <p:cNvPr id="12" name="テキスト ボックス 11"/>
          <p:cNvSpPr txBox="1"/>
          <p:nvPr/>
        </p:nvSpPr>
        <p:spPr>
          <a:xfrm>
            <a:off x="0" y="764704"/>
            <a:ext cx="5941335" cy="2881060"/>
          </a:xfrm>
          <a:prstGeom prst="rect">
            <a:avLst/>
          </a:prstGeom>
          <a:noFill/>
          <a:ln>
            <a:noFill/>
          </a:ln>
        </p:spPr>
        <p:txBody>
          <a:bodyPr wrap="square" lIns="252000" tIns="144000" rIns="84392" bIns="42197" rtlCol="0">
            <a:spAutoFit/>
          </a:bodyPr>
          <a:lstStyle/>
          <a:p>
            <a:pPr>
              <a:lnSpc>
                <a:spcPts val="1900"/>
              </a:lnSpc>
              <a:spcBef>
                <a:spcPts val="1200"/>
              </a:spcBef>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◆テーマ：いのち輝く未来社会のデザイン</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“Designing Future Society for Our Lives”</a:t>
            </a:r>
          </a:p>
          <a:p>
            <a:pPr>
              <a:lnSpc>
                <a:spcPts val="1900"/>
              </a:lnSpc>
              <a:spcBef>
                <a:spcPts val="2400"/>
              </a:spcBef>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◆開催期間 ：</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4/13</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10/13(184</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日間）</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2400"/>
              </a:spcBef>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◆開催場所 ：</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夢洲（大阪市臨海部）</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2400"/>
              </a:spcBef>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◆入場者（想定）：</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約</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2,800</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万人</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2400"/>
              </a:spcBef>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◆経済効果 ：</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約</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兆円　　　　　　　　 </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3" name="図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560" y="3740544"/>
            <a:ext cx="4175760" cy="2668494"/>
          </a:xfrm>
          <a:prstGeom prst="rect">
            <a:avLst/>
          </a:prstGeom>
        </p:spPr>
      </p:pic>
      <p:pic>
        <p:nvPicPr>
          <p:cNvPr id="15" name="図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35791" y="3750755"/>
            <a:ext cx="4084409" cy="2648072"/>
          </a:xfrm>
          <a:prstGeom prst="rect">
            <a:avLst/>
          </a:prstGeom>
        </p:spPr>
      </p:pic>
      <p:pic>
        <p:nvPicPr>
          <p:cNvPr id="16" name="図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48455" y="979186"/>
            <a:ext cx="4015081" cy="2258434"/>
          </a:xfrm>
          <a:prstGeom prst="rect">
            <a:avLst/>
          </a:prstGeom>
        </p:spPr>
      </p:pic>
      <p:sp>
        <p:nvSpPr>
          <p:cNvPr id="9" name="スライド番号プレースホルダー 1"/>
          <p:cNvSpPr txBox="1">
            <a:spLocks/>
          </p:cNvSpPr>
          <p:nvPr/>
        </p:nvSpPr>
        <p:spPr>
          <a:xfrm>
            <a:off x="7534064" y="6503817"/>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31</a:t>
            </a:fld>
            <a:endParaRPr kumimoji="1" lang="ja-JP" altLang="en-US" sz="1200" dirty="0"/>
          </a:p>
        </p:txBody>
      </p:sp>
      <p:sp>
        <p:nvSpPr>
          <p:cNvPr id="18" name="正方形/長方形 17"/>
          <p:cNvSpPr/>
          <p:nvPr/>
        </p:nvSpPr>
        <p:spPr>
          <a:xfrm>
            <a:off x="0" y="4369"/>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lang="en-US" altLang="ja-JP" sz="2000" b="1" dirty="0">
                <a:latin typeface="Meiryo UI" panose="020B0604030504040204" pitchFamily="50" charset="-128"/>
                <a:ea typeface="Meiryo UI" panose="020B0604030504040204" pitchFamily="50" charset="-128"/>
              </a:rPr>
              <a:t>2025</a:t>
            </a:r>
            <a:r>
              <a:rPr lang="ja-JP" altLang="en-US" sz="2000" b="1" dirty="0">
                <a:latin typeface="Meiryo UI" panose="020B0604030504040204" pitchFamily="50" charset="-128"/>
                <a:ea typeface="Meiryo UI" panose="020B0604030504040204" pitchFamily="50" charset="-128"/>
              </a:rPr>
              <a:t>年日本国際博覧会（大阪・関西万博）</a:t>
            </a:r>
          </a:p>
        </p:txBody>
      </p:sp>
    </p:spTree>
    <p:extLst>
      <p:ext uri="{BB962C8B-B14F-4D97-AF65-F5344CB8AC3E}">
        <p14:creationId xmlns:p14="http://schemas.microsoft.com/office/powerpoint/2010/main" val="1525050525"/>
      </p:ext>
    </p:extLst>
  </p:cSld>
  <p:clrMapOvr>
    <a:masterClrMapping/>
  </p:clrMapOvr>
  <mc:AlternateContent xmlns:mc="http://schemas.openxmlformats.org/markup-compatibility/2006" xmlns:p14="http://schemas.microsoft.com/office/powerpoint/2010/main">
    <mc:Choice Requires="p14">
      <p:transition spd="slow" p14:dur="2000" advTm="1344"/>
    </mc:Choice>
    <mc:Fallback xmlns="">
      <p:transition spd="slow" advTm="1344"/>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5999506" y="6550969"/>
            <a:ext cx="2534894" cy="262829"/>
          </a:xfrm>
          <a:prstGeom prst="rect">
            <a:avLst/>
          </a:prstGeom>
        </p:spPr>
        <p:txBody>
          <a:bodyPr wrap="square">
            <a:spAutoFit/>
          </a:bodyPr>
          <a:lstStyle/>
          <a:p>
            <a:r>
              <a:rPr lang="ja-JP" altLang="en-US" sz="1108" dirty="0"/>
              <a:t>提供：</a:t>
            </a:r>
            <a:r>
              <a:rPr lang="zh-CN" altLang="en-US" sz="1108" dirty="0"/>
              <a:t>２０２５年日本国際博覧会協会</a:t>
            </a:r>
          </a:p>
        </p:txBody>
      </p:sp>
      <p:pic>
        <p:nvPicPr>
          <p:cNvPr id="2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848544" y="937516"/>
            <a:ext cx="2676685" cy="248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テキスト ボックス 22"/>
          <p:cNvSpPr txBox="1"/>
          <p:nvPr/>
        </p:nvSpPr>
        <p:spPr>
          <a:xfrm>
            <a:off x="711251" y="1478733"/>
            <a:ext cx="792745" cy="307777"/>
          </a:xfrm>
          <a:prstGeom prst="rect">
            <a:avLst/>
          </a:prstGeom>
          <a:solidFill>
            <a:schemeClr val="bg1"/>
          </a:solidFill>
          <a:ln w="25400">
            <a:solidFill>
              <a:srgbClr val="FF0000"/>
            </a:solidFill>
          </a:ln>
        </p:spPr>
        <p:txBody>
          <a:bodyPr wrap="square" lIns="0" tIns="0" rIns="0" bIns="0" rtlCol="0" anchor="ctr" anchorCtr="0">
            <a:spAutoFit/>
          </a:bodyPr>
          <a:lstStyle/>
          <a:p>
            <a:pPr algn="ctr"/>
            <a:r>
              <a:rPr lang="ja-JP" altLang="en-US"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夢洲</a:t>
            </a:r>
          </a:p>
        </p:txBody>
      </p:sp>
      <p:sp>
        <p:nvSpPr>
          <p:cNvPr id="24" name="フリーフォーム 23"/>
          <p:cNvSpPr/>
          <p:nvPr/>
        </p:nvSpPr>
        <p:spPr>
          <a:xfrm>
            <a:off x="1445656" y="1657632"/>
            <a:ext cx="689794" cy="523308"/>
          </a:xfrm>
          <a:custGeom>
            <a:avLst/>
            <a:gdLst>
              <a:gd name="connsiteX0" fmla="*/ 276225 w 1285875"/>
              <a:gd name="connsiteY0" fmla="*/ 0 h 838200"/>
              <a:gd name="connsiteX1" fmla="*/ 0 w 1285875"/>
              <a:gd name="connsiteY1" fmla="*/ 371475 h 838200"/>
              <a:gd name="connsiteX2" fmla="*/ 247650 w 1285875"/>
              <a:gd name="connsiteY2" fmla="*/ 781050 h 838200"/>
              <a:gd name="connsiteX3" fmla="*/ 819150 w 1285875"/>
              <a:gd name="connsiteY3" fmla="*/ 838200 h 838200"/>
              <a:gd name="connsiteX4" fmla="*/ 1285875 w 1285875"/>
              <a:gd name="connsiteY4" fmla="*/ 323850 h 838200"/>
              <a:gd name="connsiteX5" fmla="*/ 1019175 w 1285875"/>
              <a:gd name="connsiteY5" fmla="*/ 152400 h 838200"/>
              <a:gd name="connsiteX6" fmla="*/ 276225 w 1285875"/>
              <a:gd name="connsiteY6"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5875" h="838200">
                <a:moveTo>
                  <a:pt x="276225" y="0"/>
                </a:moveTo>
                <a:lnTo>
                  <a:pt x="0" y="371475"/>
                </a:lnTo>
                <a:lnTo>
                  <a:pt x="247650" y="781050"/>
                </a:lnTo>
                <a:lnTo>
                  <a:pt x="819150" y="838200"/>
                </a:lnTo>
                <a:lnTo>
                  <a:pt x="1285875" y="323850"/>
                </a:lnTo>
                <a:lnTo>
                  <a:pt x="1019175" y="152400"/>
                </a:lnTo>
                <a:lnTo>
                  <a:pt x="276225" y="0"/>
                </a:lnTo>
                <a:close/>
              </a:path>
            </a:pathLst>
          </a:custGeom>
          <a:gradFill flip="none" rotWithShape="1">
            <a:gsLst>
              <a:gs pos="0">
                <a:schemeClr val="bg1">
                  <a:alpha val="0"/>
                </a:schemeClr>
              </a:gs>
              <a:gs pos="60000">
                <a:srgbClr val="FF0000">
                  <a:alpha val="48000"/>
                </a:srgbClr>
              </a:gs>
              <a:gs pos="100000">
                <a:srgbClr val="FF0000"/>
              </a:gs>
            </a:gsLst>
            <a:path path="circle">
              <a:fillToRect l="50000" t="50000" r="50000" b="50000"/>
            </a:path>
            <a:tileRect/>
          </a:gra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84392" tIns="42197" rIns="84392" bIns="42197" rtlCol="0" anchor="ctr"/>
          <a:lstStyle/>
          <a:p>
            <a:pPr algn="ctr"/>
            <a:endParaRPr lang="ja-JP" altLang="en-US" sz="1662" dirty="0">
              <a:solidFill>
                <a:prstClr val="white"/>
              </a:solidFill>
            </a:endParaRPr>
          </a:p>
        </p:txBody>
      </p:sp>
      <p:cxnSp>
        <p:nvCxnSpPr>
          <p:cNvPr id="25" name="直線矢印コネクタ 24"/>
          <p:cNvCxnSpPr/>
          <p:nvPr/>
        </p:nvCxnSpPr>
        <p:spPr>
          <a:xfrm>
            <a:off x="1584742" y="1255234"/>
            <a:ext cx="209085" cy="25838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6" name="テキスト ボックス 25"/>
          <p:cNvSpPr txBox="1"/>
          <p:nvPr/>
        </p:nvSpPr>
        <p:spPr>
          <a:xfrm>
            <a:off x="2135450" y="2158441"/>
            <a:ext cx="587595" cy="310550"/>
          </a:xfrm>
          <a:prstGeom prst="rect">
            <a:avLst/>
          </a:prstGeom>
          <a:solidFill>
            <a:schemeClr val="bg1"/>
          </a:solidFill>
          <a:ln w="12700">
            <a:solidFill>
              <a:schemeClr val="tx1"/>
            </a:solidFill>
          </a:ln>
        </p:spPr>
        <p:txBody>
          <a:bodyPr wrap="square" lIns="0" tIns="33227" rIns="0" bIns="0" rtlCol="0" anchor="ctr" anchorCtr="0">
            <a:spAutoFit/>
          </a:bodyPr>
          <a:lstStyle/>
          <a:p>
            <a:pPr algn="ct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咲洲</a:t>
            </a:r>
          </a:p>
        </p:txBody>
      </p:sp>
      <p:pic>
        <p:nvPicPr>
          <p:cNvPr id="27" name="図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187" y="3475759"/>
            <a:ext cx="4907146" cy="3017115"/>
          </a:xfrm>
          <a:prstGeom prst="rect">
            <a:avLst/>
          </a:prstGeom>
        </p:spPr>
      </p:pic>
      <p:pic>
        <p:nvPicPr>
          <p:cNvPr id="28" name="図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53000" y="3475760"/>
            <a:ext cx="4827384" cy="3017115"/>
          </a:xfrm>
          <a:prstGeom prst="rect">
            <a:avLst/>
          </a:prstGeom>
        </p:spPr>
      </p:pic>
      <p:pic>
        <p:nvPicPr>
          <p:cNvPr id="29" name="図 2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52377" y="558477"/>
            <a:ext cx="5670743" cy="2859189"/>
          </a:xfrm>
          <a:prstGeom prst="rect">
            <a:avLst/>
          </a:prstGeom>
        </p:spPr>
      </p:pic>
      <p:sp>
        <p:nvSpPr>
          <p:cNvPr id="13" name="スライド番号プレースホルダー 1"/>
          <p:cNvSpPr txBox="1">
            <a:spLocks/>
          </p:cNvSpPr>
          <p:nvPr/>
        </p:nvSpPr>
        <p:spPr>
          <a:xfrm>
            <a:off x="7135813" y="6489652"/>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32</a:t>
            </a:fld>
            <a:endParaRPr kumimoji="1" lang="ja-JP" altLang="en-US" sz="1200"/>
          </a:p>
        </p:txBody>
      </p:sp>
      <p:sp>
        <p:nvSpPr>
          <p:cNvPr id="15" name="正方形/長方形 14"/>
          <p:cNvSpPr/>
          <p:nvPr/>
        </p:nvSpPr>
        <p:spPr>
          <a:xfrm>
            <a:off x="-24667" y="-2174"/>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lang="ja-JP" altLang="en-US" sz="2000" b="1" dirty="0">
                <a:latin typeface="Meiryo UI" panose="020B0604030504040204" pitchFamily="50" charset="-128"/>
                <a:ea typeface="Meiryo UI" panose="020B0604030504040204" pitchFamily="50" charset="-128"/>
              </a:rPr>
              <a:t>万博会場のイメージ</a:t>
            </a:r>
          </a:p>
        </p:txBody>
      </p:sp>
    </p:spTree>
    <p:extLst>
      <p:ext uri="{BB962C8B-B14F-4D97-AF65-F5344CB8AC3E}">
        <p14:creationId xmlns:p14="http://schemas.microsoft.com/office/powerpoint/2010/main" val="1914982538"/>
      </p:ext>
    </p:extLst>
  </p:cSld>
  <p:clrMapOvr>
    <a:masterClrMapping/>
  </p:clrMapOvr>
  <mc:AlternateContent xmlns:mc="http://schemas.openxmlformats.org/markup-compatibility/2006" xmlns:p14="http://schemas.microsoft.com/office/powerpoint/2010/main">
    <mc:Choice Requires="p14">
      <p:transition spd="slow" p14:dur="2000" advTm="1344"/>
    </mc:Choice>
    <mc:Fallback xmlns="">
      <p:transition spd="slow" advTm="1344"/>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正方形/長方形 39"/>
          <p:cNvSpPr/>
          <p:nvPr/>
        </p:nvSpPr>
        <p:spPr>
          <a:xfrm>
            <a:off x="115411" y="695046"/>
            <a:ext cx="9683386" cy="6115672"/>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lIns="288000" tIns="144000" rIns="216000" rtlCol="0" anchor="t" anchorCtr="0"/>
          <a:lstStyle/>
          <a:p>
            <a:pPr marL="174625" indent="-174625">
              <a:lnSpc>
                <a:spcPts val="1400"/>
              </a:lnSpc>
            </a:pP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lnSpc>
                <a:spcPts val="1400"/>
              </a:lnSpc>
              <a:spcBef>
                <a:spcPts val="0"/>
              </a:spcBef>
              <a:tabLst>
                <a:tab pos="185738" algn="l"/>
              </a:tabLst>
            </a:pP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角丸四角形 40"/>
          <p:cNvSpPr/>
          <p:nvPr/>
        </p:nvSpPr>
        <p:spPr>
          <a:xfrm>
            <a:off x="317411" y="995171"/>
            <a:ext cx="4510548" cy="5597555"/>
          </a:xfrm>
          <a:prstGeom prst="roundRect">
            <a:avLst>
              <a:gd name="adj" fmla="val 3149"/>
            </a:avLst>
          </a:prstGeom>
          <a:solidFill>
            <a:schemeClr val="bg1"/>
          </a:solidFill>
          <a:ln w="6350">
            <a:solidFill>
              <a:schemeClr val="accent5">
                <a:lumMod val="75000"/>
              </a:schemeClr>
            </a:solidFill>
          </a:ln>
        </p:spPr>
        <p:txBody>
          <a:bodyPr wrap="square">
            <a:noAutofit/>
          </a:bodyPr>
          <a:lstStyle/>
          <a:p>
            <a:pPr marL="174625" indent="-174625">
              <a:lnSpc>
                <a:spcPts val="1800"/>
              </a:lnSpc>
            </a:pPr>
            <a:endParaRPr lang="ja-JP" altLang="en-US" dirty="0">
              <a:latin typeface="Meiryo UI" panose="020B0604030504040204" pitchFamily="50" charset="-128"/>
              <a:ea typeface="Meiryo UI" panose="020B0604030504040204" pitchFamily="50" charset="-128"/>
            </a:endParaRPr>
          </a:p>
        </p:txBody>
      </p:sp>
      <p:sp>
        <p:nvSpPr>
          <p:cNvPr id="42" name="テキスト ボックス 41"/>
          <p:cNvSpPr txBox="1"/>
          <p:nvPr/>
        </p:nvSpPr>
        <p:spPr>
          <a:xfrm>
            <a:off x="780797" y="882929"/>
            <a:ext cx="3476613" cy="365465"/>
          </a:xfrm>
          <a:prstGeom prst="rect">
            <a:avLst/>
          </a:prstGeom>
          <a:solidFill>
            <a:schemeClr val="tx2">
              <a:lumMod val="60000"/>
              <a:lumOff val="40000"/>
            </a:schemeClr>
          </a:solidFill>
          <a:ln>
            <a:noFill/>
          </a:ln>
          <a:effectLst/>
        </p:spPr>
        <p:style>
          <a:lnRef idx="1">
            <a:schemeClr val="accent4"/>
          </a:lnRef>
          <a:fillRef idx="2">
            <a:schemeClr val="accent4"/>
          </a:fillRef>
          <a:effectRef idx="1">
            <a:schemeClr val="accent4"/>
          </a:effectRef>
          <a:fontRef idx="minor">
            <a:schemeClr val="dk1"/>
          </a:fontRef>
        </p:style>
        <p:txBody>
          <a:bodyPr wrap="square" rIns="0" rtlCol="0" anchor="ctr">
            <a:noAutofit/>
          </a:bodyPr>
          <a:lstStyle/>
          <a:p>
            <a:pPr algn="ctr">
              <a:tabLst>
                <a:tab pos="6550025" algn="l"/>
              </a:tabLst>
            </a:pPr>
            <a:r>
              <a:rPr kumimoji="1" lang="en-US" altLang="ja-JP"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SDGs</a:t>
            </a:r>
            <a:endParaRPr kumimoji="1"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テキスト ボックス 42"/>
          <p:cNvSpPr txBox="1"/>
          <p:nvPr/>
        </p:nvSpPr>
        <p:spPr>
          <a:xfrm>
            <a:off x="849320" y="1485012"/>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将来像</a:t>
            </a:r>
            <a:endPar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テキスト ボックス 43"/>
          <p:cNvSpPr txBox="1"/>
          <p:nvPr/>
        </p:nvSpPr>
        <p:spPr>
          <a:xfrm>
            <a:off x="897588" y="1773026"/>
            <a:ext cx="3711912" cy="323165"/>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800"/>
              </a:lnSpc>
              <a:tabLst>
                <a:tab pos="6550025" algn="l"/>
              </a:tabLst>
            </a:pPr>
            <a:r>
              <a:rPr kumimoji="1"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kumimoji="1"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が達成された社会</a:t>
            </a:r>
            <a:endParaRPr kumimoji="1"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テキスト ボックス 44"/>
          <p:cNvSpPr txBox="1"/>
          <p:nvPr/>
        </p:nvSpPr>
        <p:spPr>
          <a:xfrm>
            <a:off x="881817" y="2249453"/>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理　念</a:t>
            </a:r>
            <a:endPar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テキスト ボックス 45"/>
          <p:cNvSpPr txBox="1"/>
          <p:nvPr/>
        </p:nvSpPr>
        <p:spPr>
          <a:xfrm>
            <a:off x="862767" y="2522095"/>
            <a:ext cx="4079260" cy="784830"/>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800"/>
              </a:lnSpc>
              <a:tabLst>
                <a:tab pos="6550025" algn="l"/>
              </a:tabLs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誰一人取り残さない</a:t>
            </a:r>
            <a:endPar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将来世代</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のニーズを損なうことなく、</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r>
            <a:b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今の世代</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のニーズを満たす</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テキスト ボックス 46"/>
          <p:cNvSpPr txBox="1"/>
          <p:nvPr/>
        </p:nvSpPr>
        <p:spPr>
          <a:xfrm>
            <a:off x="880547" y="3466459"/>
            <a:ext cx="1391015"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達成ポイント</a:t>
            </a:r>
          </a:p>
        </p:txBody>
      </p:sp>
      <p:sp>
        <p:nvSpPr>
          <p:cNvPr id="48" name="テキスト ボックス 47"/>
          <p:cNvSpPr txBox="1"/>
          <p:nvPr/>
        </p:nvSpPr>
        <p:spPr>
          <a:xfrm>
            <a:off x="935910" y="3752743"/>
            <a:ext cx="3824696" cy="323165"/>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800"/>
              </a:lnSpc>
              <a:tabLst>
                <a:tab pos="6550025" algn="l"/>
              </a:tabLst>
            </a:pP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先端技術を活用した社会課題の解決</a:t>
            </a:r>
            <a:endParaRPr kumimoji="1"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テキスト ボックス 48"/>
          <p:cNvSpPr txBox="1"/>
          <p:nvPr/>
        </p:nvSpPr>
        <p:spPr>
          <a:xfrm>
            <a:off x="876214" y="4264031"/>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特徴</a:t>
            </a:r>
          </a:p>
        </p:txBody>
      </p:sp>
      <p:sp>
        <p:nvSpPr>
          <p:cNvPr id="50" name="正方形/長方形 49"/>
          <p:cNvSpPr/>
          <p:nvPr/>
        </p:nvSpPr>
        <p:spPr>
          <a:xfrm>
            <a:off x="780797" y="4572344"/>
            <a:ext cx="3945494" cy="1015727"/>
          </a:xfrm>
          <a:prstGeom prst="rect">
            <a:avLst/>
          </a:prstGeom>
        </p:spPr>
        <p:txBody>
          <a:bodyPr wrap="square">
            <a:spAutoFit/>
          </a:bodyPr>
          <a:lstStyle/>
          <a:p>
            <a:pPr>
              <a:lnSpc>
                <a:spcPts val="1800"/>
              </a:lnSpc>
            </a:pPr>
            <a:r>
              <a:rPr lang="ja-JP" altLang="en-US" dirty="0">
                <a:latin typeface="Meiryo UI" panose="020B0604030504040204" pitchFamily="50" charset="-128"/>
                <a:ea typeface="Meiryo UI" panose="020B0604030504040204" pitchFamily="50" charset="-128"/>
              </a:rPr>
              <a:t>持続可能な社会の実現に向け、世界の大胆な変革が必要となることを、全ての国連加盟国が採択</a:t>
            </a:r>
            <a:r>
              <a:rPr lang="en-US" altLang="ja-JP" dirty="0">
                <a:latin typeface="Meiryo UI" panose="020B0604030504040204" pitchFamily="50" charset="-128"/>
                <a:ea typeface="Meiryo UI" panose="020B0604030504040204" pitchFamily="50" charset="-128"/>
              </a:rPr>
              <a:t/>
            </a:r>
            <a:br>
              <a:rPr lang="en-US" altLang="ja-JP" dirty="0">
                <a:latin typeface="Meiryo UI" panose="020B0604030504040204" pitchFamily="50" charset="-128"/>
                <a:ea typeface="Meiryo UI" panose="020B0604030504040204" pitchFamily="50" charset="-128"/>
              </a:rPr>
            </a:br>
            <a:r>
              <a:rPr lang="ja-JP" altLang="en-US"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人類の英知の結集</a:t>
            </a:r>
            <a:r>
              <a:rPr lang="ja-JP" altLang="en-US" dirty="0">
                <a:latin typeface="Meiryo UI" panose="020B0604030504040204" pitchFamily="50" charset="-128"/>
                <a:ea typeface="Meiryo UI" panose="020B0604030504040204" pitchFamily="50" charset="-128"/>
              </a:rPr>
              <a:t>）</a:t>
            </a:r>
            <a:endParaRPr lang="ja-JP" altLang="en-US" dirty="0"/>
          </a:p>
        </p:txBody>
      </p:sp>
      <p:sp>
        <p:nvSpPr>
          <p:cNvPr id="51" name="正方形/長方形 50"/>
          <p:cNvSpPr/>
          <p:nvPr/>
        </p:nvSpPr>
        <p:spPr>
          <a:xfrm>
            <a:off x="849320" y="5990213"/>
            <a:ext cx="3669444" cy="329001"/>
          </a:xfrm>
          <a:prstGeom prst="rect">
            <a:avLst/>
          </a:prstGeom>
        </p:spPr>
        <p:txBody>
          <a:bodyPr wrap="square" anchor="ctr">
            <a:spAutoFit/>
          </a:bodyPr>
          <a:lstStyle/>
          <a:p>
            <a:pPr marL="1162050" indent="-1162050">
              <a:lnSpc>
                <a:spcPts val="1800"/>
              </a:lnSpc>
            </a:pPr>
            <a:r>
              <a:rPr lang="ja-JP" altLang="en-US" b="1" dirty="0"/>
              <a:t>２０３０年</a:t>
            </a:r>
            <a:endParaRPr lang="ja-JP" altLang="en-US" dirty="0"/>
          </a:p>
        </p:txBody>
      </p:sp>
      <p:sp>
        <p:nvSpPr>
          <p:cNvPr id="52" name="テキスト ボックス 51"/>
          <p:cNvSpPr txBox="1"/>
          <p:nvPr/>
        </p:nvSpPr>
        <p:spPr>
          <a:xfrm>
            <a:off x="849320" y="5642630"/>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目標年限</a:t>
            </a:r>
            <a:endPar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角丸四角形 53"/>
          <p:cNvSpPr/>
          <p:nvPr/>
        </p:nvSpPr>
        <p:spPr>
          <a:xfrm>
            <a:off x="5226786" y="978776"/>
            <a:ext cx="4432391" cy="5597554"/>
          </a:xfrm>
          <a:prstGeom prst="roundRect">
            <a:avLst>
              <a:gd name="adj" fmla="val 3149"/>
            </a:avLst>
          </a:prstGeom>
          <a:solidFill>
            <a:schemeClr val="bg1"/>
          </a:solidFill>
          <a:ln w="6350">
            <a:solidFill>
              <a:schemeClr val="accent5">
                <a:lumMod val="75000"/>
              </a:schemeClr>
            </a:solidFill>
          </a:ln>
        </p:spPr>
        <p:txBody>
          <a:bodyPr wrap="square">
            <a:noAutofit/>
          </a:bodyPr>
          <a:lstStyle/>
          <a:p>
            <a:pPr marL="174625" indent="-174625">
              <a:lnSpc>
                <a:spcPts val="1800"/>
              </a:lnSpc>
            </a:pPr>
            <a:endParaRPr lang="ja-JP" altLang="en-US" dirty="0">
              <a:latin typeface="Meiryo UI" panose="020B0604030504040204" pitchFamily="50" charset="-128"/>
              <a:ea typeface="Meiryo UI" panose="020B0604030504040204" pitchFamily="50" charset="-128"/>
            </a:endParaRPr>
          </a:p>
        </p:txBody>
      </p:sp>
      <p:sp>
        <p:nvSpPr>
          <p:cNvPr id="55" name="テキスト ボックス 54"/>
          <p:cNvSpPr txBox="1"/>
          <p:nvPr/>
        </p:nvSpPr>
        <p:spPr>
          <a:xfrm>
            <a:off x="5562769" y="1486710"/>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テーマ</a:t>
            </a:r>
          </a:p>
        </p:txBody>
      </p:sp>
      <p:sp>
        <p:nvSpPr>
          <p:cNvPr id="56" name="テキスト ボックス 55"/>
          <p:cNvSpPr txBox="1"/>
          <p:nvPr/>
        </p:nvSpPr>
        <p:spPr>
          <a:xfrm>
            <a:off x="5580989" y="2218953"/>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サブテーマ</a:t>
            </a:r>
            <a:endPar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テキスト ボックス 56"/>
          <p:cNvSpPr txBox="1"/>
          <p:nvPr/>
        </p:nvSpPr>
        <p:spPr>
          <a:xfrm>
            <a:off x="5580271" y="3458459"/>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コンセプト</a:t>
            </a:r>
          </a:p>
        </p:txBody>
      </p:sp>
      <p:sp>
        <p:nvSpPr>
          <p:cNvPr id="70" name="テキスト ボックス 69"/>
          <p:cNvSpPr txBox="1"/>
          <p:nvPr/>
        </p:nvSpPr>
        <p:spPr>
          <a:xfrm>
            <a:off x="5651173" y="1767482"/>
            <a:ext cx="3285545" cy="323165"/>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800"/>
              </a:lnSpc>
              <a:tabLst>
                <a:tab pos="6550025" algn="l"/>
              </a:tabLst>
            </a:pPr>
            <a:r>
              <a:rPr kumimoji="1" lang="ja-JP" altLang="en-US"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いのち輝く未来社会のデザイン</a:t>
            </a:r>
            <a:endParaRPr lang="en-US" altLang="ja-JP"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1" name="テキスト ボックス 70"/>
          <p:cNvSpPr txBox="1"/>
          <p:nvPr/>
        </p:nvSpPr>
        <p:spPr>
          <a:xfrm>
            <a:off x="5419311" y="2598319"/>
            <a:ext cx="4539274" cy="784830"/>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800"/>
              </a:lnSpc>
              <a:tabLst>
                <a:tab pos="6550025" algn="l"/>
              </a:tabLst>
            </a:pP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Saving Lives</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（いのちを</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救う</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tabLst>
                <a:tab pos="6550025" algn="l"/>
              </a:tabLst>
            </a:pP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Empowering Lives</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（いのちに</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力を与える</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trike="sng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tabLst>
                <a:tab pos="6550025" algn="l"/>
              </a:tabLst>
            </a:pPr>
            <a:r>
              <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Connecting Lives</a:t>
            </a: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（いのちを</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つなぐ</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trike="sng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7" name="テキスト ボックス 76"/>
          <p:cNvSpPr txBox="1"/>
          <p:nvPr/>
        </p:nvSpPr>
        <p:spPr>
          <a:xfrm>
            <a:off x="5536747" y="3775718"/>
            <a:ext cx="3809918" cy="553998"/>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800"/>
              </a:lnSpc>
              <a:tabLst>
                <a:tab pos="6550025" algn="l"/>
              </a:tabLst>
            </a:pPr>
            <a:r>
              <a:rPr kumimoji="1"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People’s Living Lab</a:t>
            </a:r>
            <a:r>
              <a:rPr kumimoji="1"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（未来社会の実験場）</a:t>
            </a:r>
            <a:endPar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8" name="テキスト ボックス 77"/>
          <p:cNvSpPr txBox="1"/>
          <p:nvPr/>
        </p:nvSpPr>
        <p:spPr>
          <a:xfrm>
            <a:off x="6197872" y="840630"/>
            <a:ext cx="2592000" cy="400110"/>
          </a:xfrm>
          <a:prstGeom prst="rect">
            <a:avLst/>
          </a:prstGeom>
          <a:solidFill>
            <a:schemeClr val="tx2">
              <a:lumMod val="60000"/>
              <a:lumOff val="40000"/>
            </a:schemeClr>
          </a:solidFill>
          <a:ln>
            <a:noFill/>
          </a:ln>
          <a:effectLst/>
        </p:spPr>
        <p:style>
          <a:lnRef idx="1">
            <a:schemeClr val="accent4"/>
          </a:lnRef>
          <a:fillRef idx="2">
            <a:schemeClr val="accent4"/>
          </a:fillRef>
          <a:effectRef idx="1">
            <a:schemeClr val="accent4"/>
          </a:effectRef>
          <a:fontRef idx="minor">
            <a:schemeClr val="dk1"/>
          </a:fontRef>
        </p:style>
        <p:txBody>
          <a:bodyPr wrap="square" rIns="108000" rtlCol="0" anchor="ctr">
            <a:spAutoFit/>
          </a:bodyPr>
          <a:lstStyle/>
          <a:p>
            <a:pPr algn="ctr">
              <a:tabLst>
                <a:tab pos="6550025" algn="l"/>
              </a:tabLst>
            </a:pPr>
            <a:r>
              <a:rPr kumimoji="1"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大阪・関西万博</a:t>
            </a:r>
          </a:p>
        </p:txBody>
      </p:sp>
      <p:sp>
        <p:nvSpPr>
          <p:cNvPr id="79" name="テキスト ボックス 78"/>
          <p:cNvSpPr txBox="1"/>
          <p:nvPr/>
        </p:nvSpPr>
        <p:spPr>
          <a:xfrm>
            <a:off x="5580271" y="4369377"/>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特徴</a:t>
            </a:r>
          </a:p>
        </p:txBody>
      </p:sp>
      <p:sp>
        <p:nvSpPr>
          <p:cNvPr id="80" name="正方形/長方形 79"/>
          <p:cNvSpPr/>
          <p:nvPr/>
        </p:nvSpPr>
        <p:spPr>
          <a:xfrm>
            <a:off x="5577477" y="4676223"/>
            <a:ext cx="3631902" cy="784895"/>
          </a:xfrm>
          <a:prstGeom prst="rect">
            <a:avLst/>
          </a:prstGeom>
        </p:spPr>
        <p:txBody>
          <a:bodyPr wrap="square">
            <a:spAutoFit/>
          </a:bodyPr>
          <a:lstStyle/>
          <a:p>
            <a:pPr>
              <a:lnSpc>
                <a:spcPts val="1800"/>
              </a:lnSpc>
            </a:pPr>
            <a:r>
              <a:rPr lang="ja-JP" altLang="en-US" dirty="0">
                <a:latin typeface="Meiryo UI" panose="020B0604030504040204" pitchFamily="50" charset="-128"/>
                <a:ea typeface="Meiryo UI" panose="020B0604030504040204" pitchFamily="50" charset="-128"/>
              </a:rPr>
              <a:t>地球規模のさまざまな課題に取り組むために、</a:t>
            </a:r>
            <a:r>
              <a:rPr lang="en-US" altLang="ja-JP" dirty="0">
                <a:latin typeface="Meiryo UI" panose="020B0604030504040204" pitchFamily="50" charset="-128"/>
                <a:ea typeface="Meiryo UI" panose="020B0604030504040204" pitchFamily="50" charset="-128"/>
              </a:rPr>
              <a:t/>
            </a:r>
            <a:br>
              <a:rPr lang="en-US" altLang="ja-JP" dirty="0">
                <a:latin typeface="Meiryo UI" panose="020B0604030504040204" pitchFamily="50" charset="-128"/>
                <a:ea typeface="Meiryo UI" panose="020B0604030504040204" pitchFamily="50" charset="-128"/>
              </a:rPr>
            </a:br>
            <a:r>
              <a:rPr lang="ja-JP" altLang="en-US" b="1" dirty="0">
                <a:latin typeface="Meiryo UI" panose="020B0604030504040204" pitchFamily="50" charset="-128"/>
                <a:ea typeface="Meiryo UI" panose="020B0604030504040204" pitchFamily="50" charset="-128"/>
              </a:rPr>
              <a:t>世界各地から英知を集める場</a:t>
            </a:r>
            <a:endParaRPr lang="ja-JP" altLang="en-US" b="1" dirty="0"/>
          </a:p>
        </p:txBody>
      </p:sp>
      <p:sp>
        <p:nvSpPr>
          <p:cNvPr id="81" name="テキスト ボックス 80"/>
          <p:cNvSpPr txBox="1"/>
          <p:nvPr/>
        </p:nvSpPr>
        <p:spPr>
          <a:xfrm>
            <a:off x="5637726" y="5609776"/>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開催時期</a:t>
            </a:r>
          </a:p>
        </p:txBody>
      </p:sp>
      <p:sp>
        <p:nvSpPr>
          <p:cNvPr id="83" name="正方形/長方形 82"/>
          <p:cNvSpPr/>
          <p:nvPr/>
        </p:nvSpPr>
        <p:spPr>
          <a:xfrm>
            <a:off x="5637726" y="5968790"/>
            <a:ext cx="3271933" cy="329770"/>
          </a:xfrm>
          <a:prstGeom prst="rect">
            <a:avLst/>
          </a:prstGeom>
        </p:spPr>
        <p:txBody>
          <a:bodyPr wrap="square" anchor="ctr">
            <a:spAutoFit/>
          </a:bodyPr>
          <a:lstStyle/>
          <a:p>
            <a:pPr>
              <a:lnSpc>
                <a:spcPts val="1800"/>
              </a:lnSpc>
            </a:pPr>
            <a:r>
              <a:rPr lang="ja-JP" altLang="en-US" b="1" dirty="0"/>
              <a:t>２０２５年</a:t>
            </a:r>
            <a:endParaRPr lang="ja-JP" altLang="en-US" sz="1400" dirty="0">
              <a:latin typeface="Meiryo UI" panose="020B0604030504040204" pitchFamily="50" charset="-128"/>
              <a:ea typeface="Meiryo UI" panose="020B0604030504040204" pitchFamily="50" charset="-128"/>
            </a:endParaRPr>
          </a:p>
        </p:txBody>
      </p:sp>
      <p:sp>
        <p:nvSpPr>
          <p:cNvPr id="29" name="スライド番号プレースホルダー 1"/>
          <p:cNvSpPr txBox="1">
            <a:spLocks/>
          </p:cNvSpPr>
          <p:nvPr/>
        </p:nvSpPr>
        <p:spPr>
          <a:xfrm>
            <a:off x="6996113" y="65849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33</a:t>
            </a:fld>
            <a:endParaRPr kumimoji="1" lang="ja-JP" altLang="en-US" sz="1200"/>
          </a:p>
        </p:txBody>
      </p:sp>
      <p:sp>
        <p:nvSpPr>
          <p:cNvPr id="31" name="正方形/長方形 30"/>
          <p:cNvSpPr/>
          <p:nvPr/>
        </p:nvSpPr>
        <p:spPr>
          <a:xfrm>
            <a:off x="4104" y="-1529"/>
            <a:ext cx="9901896" cy="553979"/>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lang="en-US" altLang="ja-JP" sz="2000" b="1" dirty="0">
                <a:latin typeface="Meiryo UI" panose="020B0604030504040204" pitchFamily="50" charset="-128"/>
                <a:ea typeface="Meiryo UI" panose="020B0604030504040204" pitchFamily="50" charset="-128"/>
              </a:rPr>
              <a:t>2025</a:t>
            </a:r>
            <a:r>
              <a:rPr lang="ja-JP" altLang="en-US" sz="2000" b="1" dirty="0">
                <a:latin typeface="Meiryo UI" panose="020B0604030504040204" pitchFamily="50" charset="-128"/>
                <a:ea typeface="Meiryo UI" panose="020B0604030504040204" pitchFamily="50" charset="-128"/>
              </a:rPr>
              <a:t>年大阪・関西万博と</a:t>
            </a:r>
            <a:r>
              <a:rPr lang="en-US" altLang="ja-JP" sz="2000" b="1" dirty="0">
                <a:latin typeface="Meiryo UI" panose="020B0604030504040204" pitchFamily="50" charset="-128"/>
                <a:ea typeface="Meiryo UI" panose="020B0604030504040204" pitchFamily="50" charset="-128"/>
              </a:rPr>
              <a:t>SDGs</a:t>
            </a:r>
            <a:r>
              <a:rPr lang="ja-JP" altLang="en-US" sz="2000" b="1" dirty="0">
                <a:latin typeface="Meiryo UI" panose="020B0604030504040204" pitchFamily="50" charset="-128"/>
                <a:ea typeface="Meiryo UI" panose="020B0604030504040204" pitchFamily="50" charset="-128"/>
              </a:rPr>
              <a:t>の関係性</a:t>
            </a:r>
          </a:p>
        </p:txBody>
      </p:sp>
    </p:spTree>
    <p:extLst>
      <p:ext uri="{BB962C8B-B14F-4D97-AF65-F5344CB8AC3E}">
        <p14:creationId xmlns:p14="http://schemas.microsoft.com/office/powerpoint/2010/main" val="3292597114"/>
      </p:ext>
    </p:extLst>
  </p:cSld>
  <p:clrMapOvr>
    <a:masterClrMapping/>
  </p:clrMapOvr>
  <mc:AlternateContent xmlns:mc="http://schemas.openxmlformats.org/markup-compatibility/2006" xmlns:p14="http://schemas.microsoft.com/office/powerpoint/2010/main">
    <mc:Choice Requires="p14">
      <p:transition spd="slow" p14:dur="2000" advTm="1286"/>
    </mc:Choice>
    <mc:Fallback xmlns="">
      <p:transition spd="slow" advTm="1286"/>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テキスト ボックス 34"/>
          <p:cNvSpPr txBox="1"/>
          <p:nvPr/>
        </p:nvSpPr>
        <p:spPr>
          <a:xfrm>
            <a:off x="201474" y="908720"/>
            <a:ext cx="9473247" cy="683264"/>
          </a:xfrm>
          <a:prstGeom prst="rect">
            <a:avLst/>
          </a:prstGeom>
          <a:noFill/>
        </p:spPr>
        <p:txBody>
          <a:bodyPr wrap="square" lIns="72000" tIns="64008" rIns="72000" bIns="64008" rtlCol="0">
            <a:spAutoFit/>
          </a:bodyPr>
          <a:lstStyle/>
          <a:p>
            <a:pPr marL="171450" indent="-171450">
              <a:buFont typeface="Meiryo UI" panose="020B0604030504040204" pitchFamily="50" charset="-128"/>
              <a:buChar char="○"/>
            </a:pP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万博に向け</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先進都市」としての基盤を整え</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年の</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目標年次に向けた総仕上げを図る中で、</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万博のレガシーとして「</a:t>
            </a:r>
            <a:r>
              <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先進都市」を実現</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する。</a:t>
            </a:r>
            <a:endParaRPr lang="ja-JP" altLang="en-US" spc="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 name="グループ化 4"/>
          <p:cNvGrpSpPr/>
          <p:nvPr/>
        </p:nvGrpSpPr>
        <p:grpSpPr>
          <a:xfrm>
            <a:off x="479550" y="1948589"/>
            <a:ext cx="9421602" cy="4268404"/>
            <a:chOff x="360048" y="2354064"/>
            <a:chExt cx="9421602" cy="3616843"/>
          </a:xfrm>
        </p:grpSpPr>
        <p:sp>
          <p:nvSpPr>
            <p:cNvPr id="34" name="右矢印 5"/>
            <p:cNvSpPr/>
            <p:nvPr/>
          </p:nvSpPr>
          <p:spPr>
            <a:xfrm>
              <a:off x="380482" y="5251000"/>
              <a:ext cx="9207106" cy="719907"/>
            </a:xfrm>
            <a:prstGeom prst="rightArrow">
              <a:avLst>
                <a:gd name="adj1" fmla="val 50894"/>
                <a:gd name="adj2" fmla="val 85596"/>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a:t>
              </a:r>
            </a:p>
          </p:txBody>
        </p:sp>
        <p:sp>
          <p:nvSpPr>
            <p:cNvPr id="52" name="テキスト ボックス 6"/>
            <p:cNvSpPr txBox="1"/>
            <p:nvPr/>
          </p:nvSpPr>
          <p:spPr>
            <a:xfrm>
              <a:off x="374749" y="5466283"/>
              <a:ext cx="1242328" cy="286875"/>
            </a:xfrm>
            <a:prstGeom prst="rect">
              <a:avLst/>
            </a:prstGeom>
            <a:noFill/>
          </p:spPr>
          <p:txBody>
            <a:bodyPr wrap="square" rtlCol="0">
              <a:spAutoFit/>
            </a:bodyPr>
            <a:lstStyle/>
            <a:p>
              <a:r>
                <a:rPr lang="ja-JP" altLang="en-US" sz="1600" b="1" dirty="0">
                  <a:solidFill>
                    <a:prstClr val="black"/>
                  </a:solidFill>
                  <a:latin typeface="Meiryo UI" panose="020B0604030504040204" pitchFamily="50" charset="-128"/>
                  <a:ea typeface="Meiryo UI" panose="020B0604030504040204" pitchFamily="50" charset="-128"/>
                </a:rPr>
                <a:t>　</a:t>
              </a:r>
              <a:r>
                <a:rPr lang="en-US" altLang="ja-JP" sz="1600" b="1" dirty="0">
                  <a:solidFill>
                    <a:prstClr val="black"/>
                  </a:solidFill>
                  <a:latin typeface="Meiryo UI" panose="020B0604030504040204" pitchFamily="50" charset="-128"/>
                  <a:ea typeface="Meiryo UI" panose="020B0604030504040204" pitchFamily="50" charset="-128"/>
                </a:rPr>
                <a:t>2020</a:t>
              </a:r>
              <a:r>
                <a:rPr lang="ja-JP" altLang="en-US" sz="1600" b="1" dirty="0">
                  <a:solidFill>
                    <a:prstClr val="black"/>
                  </a:solidFill>
                  <a:latin typeface="Meiryo UI" panose="020B0604030504040204" pitchFamily="50" charset="-128"/>
                  <a:ea typeface="Meiryo UI" panose="020B0604030504040204" pitchFamily="50" charset="-128"/>
                </a:rPr>
                <a:t>年　</a:t>
              </a:r>
            </a:p>
          </p:txBody>
        </p:sp>
        <p:sp>
          <p:nvSpPr>
            <p:cNvPr id="53" name="テキスト ボックス 7"/>
            <p:cNvSpPr txBox="1"/>
            <p:nvPr/>
          </p:nvSpPr>
          <p:spPr>
            <a:xfrm>
              <a:off x="3674578" y="5477405"/>
              <a:ext cx="940100" cy="286875"/>
            </a:xfrm>
            <a:prstGeom prst="rect">
              <a:avLst/>
            </a:prstGeom>
            <a:noFill/>
          </p:spPr>
          <p:txBody>
            <a:bodyPr wrap="square" rtlCol="0">
              <a:spAutoFit/>
            </a:bodyPr>
            <a:lstStyle/>
            <a:p>
              <a:r>
                <a:rPr lang="en-US" altLang="ja-JP" sz="1600" b="1" dirty="0">
                  <a:solidFill>
                    <a:prstClr val="black"/>
                  </a:solidFill>
                  <a:latin typeface="Meiryo UI" panose="020B0604030504040204" pitchFamily="50" charset="-128"/>
                  <a:ea typeface="Meiryo UI" panose="020B0604030504040204" pitchFamily="50" charset="-128"/>
                </a:rPr>
                <a:t>2025</a:t>
              </a:r>
              <a:r>
                <a:rPr lang="ja-JP" altLang="en-US" sz="1600" b="1" dirty="0">
                  <a:solidFill>
                    <a:prstClr val="black"/>
                  </a:solidFill>
                  <a:latin typeface="Meiryo UI" panose="020B0604030504040204" pitchFamily="50" charset="-128"/>
                  <a:ea typeface="Meiryo UI" panose="020B0604030504040204" pitchFamily="50" charset="-128"/>
                </a:rPr>
                <a:t>年</a:t>
              </a:r>
            </a:p>
          </p:txBody>
        </p:sp>
        <p:sp>
          <p:nvSpPr>
            <p:cNvPr id="54" name="テキスト ボックス 8"/>
            <p:cNvSpPr txBox="1"/>
            <p:nvPr/>
          </p:nvSpPr>
          <p:spPr>
            <a:xfrm>
              <a:off x="7831729" y="5452083"/>
              <a:ext cx="1137373" cy="286875"/>
            </a:xfrm>
            <a:prstGeom prst="rect">
              <a:avLst/>
            </a:prstGeom>
            <a:noFill/>
          </p:spPr>
          <p:txBody>
            <a:bodyPr wrap="square" rtlCol="0">
              <a:spAutoFit/>
            </a:bodyPr>
            <a:lstStyle/>
            <a:p>
              <a:r>
                <a:rPr lang="en-US" altLang="ja-JP" sz="1600" b="1" dirty="0">
                  <a:solidFill>
                    <a:prstClr val="black"/>
                  </a:solidFill>
                  <a:latin typeface="Meiryo UI" panose="020B0604030504040204" pitchFamily="50" charset="-128"/>
                  <a:ea typeface="Meiryo UI" panose="020B0604030504040204" pitchFamily="50" charset="-128"/>
                </a:rPr>
                <a:t>2030</a:t>
              </a:r>
              <a:r>
                <a:rPr lang="ja-JP" altLang="en-US" sz="1600" b="1" dirty="0">
                  <a:solidFill>
                    <a:prstClr val="black"/>
                  </a:solidFill>
                  <a:latin typeface="Meiryo UI" panose="020B0604030504040204" pitchFamily="50" charset="-128"/>
                  <a:ea typeface="Meiryo UI" panose="020B0604030504040204" pitchFamily="50" charset="-128"/>
                </a:rPr>
                <a:t>年　　　　　　　　　　　　　　　</a:t>
              </a:r>
            </a:p>
          </p:txBody>
        </p:sp>
        <p:cxnSp>
          <p:nvCxnSpPr>
            <p:cNvPr id="37" name="直線コネクタ 9"/>
            <p:cNvCxnSpPr/>
            <p:nvPr/>
          </p:nvCxnSpPr>
          <p:spPr>
            <a:xfrm>
              <a:off x="3618795" y="5168107"/>
              <a:ext cx="1071365" cy="333"/>
            </a:xfrm>
            <a:prstGeom prst="line">
              <a:avLst/>
            </a:prstGeom>
            <a:ln w="22225">
              <a:solidFill>
                <a:schemeClr val="accent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8" name="直線コネクタ 10"/>
            <p:cNvCxnSpPr/>
            <p:nvPr/>
          </p:nvCxnSpPr>
          <p:spPr>
            <a:xfrm flipV="1">
              <a:off x="3515346" y="3146478"/>
              <a:ext cx="1082110" cy="426256"/>
            </a:xfrm>
            <a:prstGeom prst="line">
              <a:avLst/>
            </a:prstGeom>
            <a:ln w="22225">
              <a:solidFill>
                <a:schemeClr val="accent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9" name="ホームベース 11"/>
            <p:cNvSpPr/>
            <p:nvPr/>
          </p:nvSpPr>
          <p:spPr>
            <a:xfrm>
              <a:off x="380482" y="3470141"/>
              <a:ext cx="3422708" cy="1708223"/>
            </a:xfrm>
            <a:prstGeom prst="homePlate">
              <a:avLst>
                <a:gd name="adj" fmla="val 8632"/>
              </a:avLst>
            </a:prstGeom>
            <a:solidFill>
              <a:schemeClr val="accent5">
                <a:lumMod val="75000"/>
              </a:schemeClr>
            </a:solidFill>
            <a:ln w="34925">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ja-JP" altLang="en-US" sz="1400">
                <a:solidFill>
                  <a:prstClr val="white"/>
                </a:solidFill>
                <a:latin typeface="Calibri" panose="020F0502020204030204"/>
                <a:ea typeface="游ゴシック" panose="020B0400000000000000" pitchFamily="50" charset="-128"/>
              </a:endParaRPr>
            </a:p>
          </p:txBody>
        </p:sp>
        <p:sp>
          <p:nvSpPr>
            <p:cNvPr id="41" name="角丸四角形 12"/>
            <p:cNvSpPr/>
            <p:nvPr/>
          </p:nvSpPr>
          <p:spPr>
            <a:xfrm>
              <a:off x="7971062" y="2462654"/>
              <a:ext cx="468723" cy="2755108"/>
            </a:xfrm>
            <a:prstGeom prst="roundRect">
              <a:avLst>
                <a:gd name="adj" fmla="val 8062"/>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ja-JP" altLang="en-US" sz="1400">
                <a:solidFill>
                  <a:prstClr val="white"/>
                </a:solidFill>
                <a:latin typeface="Calibri" panose="020F0502020204030204"/>
                <a:ea typeface="游ゴシック" panose="020B0400000000000000" pitchFamily="50" charset="-128"/>
              </a:endParaRPr>
            </a:p>
          </p:txBody>
        </p:sp>
        <p:sp>
          <p:nvSpPr>
            <p:cNvPr id="30" name="テキスト ボックス 13"/>
            <p:cNvSpPr txBox="1"/>
            <p:nvPr/>
          </p:nvSpPr>
          <p:spPr>
            <a:xfrm>
              <a:off x="7977520" y="2599930"/>
              <a:ext cx="430887" cy="2685910"/>
            </a:xfrm>
            <a:prstGeom prst="rect">
              <a:avLst/>
            </a:prstGeom>
            <a:noFill/>
            <a:effectLst/>
          </p:spPr>
          <p:txBody>
            <a:bodyPr vert="eaVert" wrap="square" rtlCol="0">
              <a:spAutoFit/>
            </a:bodyPr>
            <a:lstStyle/>
            <a:p>
              <a:pPr algn="ctr">
                <a:defRPr/>
              </a:pPr>
              <a:r>
                <a:rPr kumimoji="1" lang="ja-JP" altLang="en-US" sz="1600" dirty="0">
                  <a:solidFill>
                    <a:prstClr val="black"/>
                  </a:solidFill>
                  <a:latin typeface="Bauhaus 93" panose="04030905020B02020C02" pitchFamily="82" charset="0"/>
                  <a:ea typeface="HGS創英角ｺﾞｼｯｸUB" panose="020B0900000000000000" pitchFamily="50" charset="-128"/>
                </a:rPr>
                <a:t>Ｓ</a:t>
              </a:r>
              <a:r>
                <a:rPr lang="ja-JP" altLang="en-US" sz="1600" dirty="0">
                  <a:solidFill>
                    <a:prstClr val="black"/>
                  </a:solidFill>
                  <a:latin typeface="Bauhaus 93" panose="04030905020B02020C02" pitchFamily="82" charset="0"/>
                  <a:ea typeface="HGS創英角ｺﾞｼｯｸUB" panose="020B0900000000000000" pitchFamily="50" charset="-128"/>
                </a:rPr>
                <a:t>ＤＧｓ目標年次</a:t>
              </a:r>
              <a:endParaRPr kumimoji="1" lang="en-US" altLang="ja-JP" sz="1600" dirty="0">
                <a:solidFill>
                  <a:prstClr val="black"/>
                </a:solidFill>
                <a:latin typeface="Bauhaus 93" panose="04030905020B02020C02" pitchFamily="82" charset="0"/>
                <a:ea typeface="HGS創英角ｺﾞｼｯｸUB" panose="020B0900000000000000" pitchFamily="50" charset="-128"/>
              </a:endParaRPr>
            </a:p>
          </p:txBody>
        </p:sp>
        <p:sp>
          <p:nvSpPr>
            <p:cNvPr id="43" name="ホームベース 14"/>
            <p:cNvSpPr/>
            <p:nvPr/>
          </p:nvSpPr>
          <p:spPr>
            <a:xfrm>
              <a:off x="4567158" y="3159080"/>
              <a:ext cx="3383470" cy="2050104"/>
            </a:xfrm>
            <a:prstGeom prst="homePlate">
              <a:avLst>
                <a:gd name="adj" fmla="val 12172"/>
              </a:avLst>
            </a:prstGeom>
            <a:solidFill>
              <a:schemeClr val="accent5">
                <a:lumMod val="60000"/>
                <a:lumOff val="40000"/>
              </a:schemeClr>
            </a:solidFill>
            <a:ln w="19050">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ja-JP" altLang="en-US" sz="1400" dirty="0">
                <a:solidFill>
                  <a:prstClr val="white"/>
                </a:solidFill>
                <a:latin typeface="Calibri" panose="020F0502020204030204"/>
                <a:ea typeface="游ゴシック" panose="020B0400000000000000" pitchFamily="50" charset="-128"/>
              </a:endParaRPr>
            </a:p>
          </p:txBody>
        </p:sp>
        <p:sp>
          <p:nvSpPr>
            <p:cNvPr id="44" name="テキスト ボックス 15"/>
            <p:cNvSpPr txBox="1"/>
            <p:nvPr/>
          </p:nvSpPr>
          <p:spPr>
            <a:xfrm>
              <a:off x="4665273" y="3306167"/>
              <a:ext cx="3347139" cy="1799487"/>
            </a:xfrm>
            <a:prstGeom prst="rect">
              <a:avLst/>
            </a:prstGeom>
            <a:noFill/>
            <a:ln w="19050" cmpd="sng">
              <a:noFill/>
              <a:prstDash val="solid"/>
            </a:ln>
          </p:spPr>
          <p:txBody>
            <a:bodyPr wrap="square" rtlCol="0">
              <a:spAutoFit/>
            </a:bodyPr>
            <a:lstStyle/>
            <a:p>
              <a:pPr marL="96838" indent="-96838">
                <a:spcBef>
                  <a:spcPts val="1200"/>
                </a:spcBef>
              </a:pPr>
              <a:r>
                <a:rPr lang="ja-JP" altLang="en-US" sz="1600" dirty="0">
                  <a:solidFill>
                    <a:prstClr val="black"/>
                  </a:solidFill>
                  <a:latin typeface="Meiryo UI" panose="020B0604030504040204" pitchFamily="50" charset="-128"/>
                  <a:ea typeface="Meiryo UI" panose="020B0604030504040204" pitchFamily="50" charset="-128"/>
                </a:rPr>
                <a:t>〇 改めて、</a:t>
              </a:r>
              <a:r>
                <a:rPr lang="en-US" altLang="ja-JP" sz="1600" dirty="0">
                  <a:solidFill>
                    <a:prstClr val="black"/>
                  </a:solidFill>
                  <a:latin typeface="Meiryo UI" panose="020B0604030504040204" pitchFamily="50" charset="-128"/>
                  <a:ea typeface="Meiryo UI" panose="020B0604030504040204" pitchFamily="50" charset="-128"/>
                </a:rPr>
                <a:t>2025</a:t>
              </a:r>
              <a:r>
                <a:rPr lang="ja-JP" altLang="en-US" sz="1600" dirty="0">
                  <a:solidFill>
                    <a:prstClr val="black"/>
                  </a:solidFill>
                  <a:latin typeface="Meiryo UI" panose="020B0604030504040204" pitchFamily="50" charset="-128"/>
                  <a:ea typeface="Meiryo UI" panose="020B0604030504040204" pitchFamily="50" charset="-128"/>
                </a:rPr>
                <a:t>年時点の</a:t>
              </a:r>
              <a:r>
                <a:rPr lang="en-US" altLang="ja-JP" sz="1600" dirty="0">
                  <a:solidFill>
                    <a:prstClr val="black"/>
                  </a:solidFill>
                  <a:latin typeface="Meiryo UI" panose="020B0604030504040204" pitchFamily="50" charset="-128"/>
                  <a:ea typeface="Meiryo UI" panose="020B0604030504040204" pitchFamily="50" charset="-128"/>
                </a:rPr>
                <a:t>SDGs</a:t>
              </a:r>
            </a:p>
            <a:p>
              <a:pPr marL="96838" indent="-96838"/>
              <a:r>
                <a:rPr lang="ja-JP" altLang="en-US" sz="1600" dirty="0">
                  <a:solidFill>
                    <a:prstClr val="black"/>
                  </a:solidFill>
                  <a:latin typeface="Meiryo UI" panose="020B0604030504040204" pitchFamily="50" charset="-128"/>
                  <a:ea typeface="Meiryo UI" panose="020B0604030504040204" pitchFamily="50" charset="-128"/>
                </a:rPr>
                <a:t>　</a:t>
              </a:r>
              <a:r>
                <a:rPr lang="en-US" altLang="ja-JP" sz="1600" dirty="0">
                  <a:solidFill>
                    <a:prstClr val="black"/>
                  </a:solidFill>
                  <a:latin typeface="Meiryo UI" panose="020B0604030504040204" pitchFamily="50" charset="-128"/>
                  <a:ea typeface="Meiryo UI" panose="020B0604030504040204" pitchFamily="50" charset="-128"/>
                </a:rPr>
                <a:t>17</a:t>
              </a:r>
              <a:r>
                <a:rPr lang="ja-JP" altLang="en-US" sz="1600" dirty="0">
                  <a:solidFill>
                    <a:prstClr val="black"/>
                  </a:solidFill>
                  <a:latin typeface="Meiryo UI" panose="020B0604030504040204" pitchFamily="50" charset="-128"/>
                  <a:ea typeface="Meiryo UI" panose="020B0604030504040204" pitchFamily="50" charset="-128"/>
                </a:rPr>
                <a:t>ゴールの到達点を分析</a:t>
              </a:r>
              <a:endParaRPr lang="en-US" altLang="ja-JP" sz="1600" dirty="0">
                <a:solidFill>
                  <a:prstClr val="black"/>
                </a:solidFill>
                <a:latin typeface="Meiryo UI" panose="020B0604030504040204" pitchFamily="50" charset="-128"/>
                <a:ea typeface="Meiryo UI" panose="020B0604030504040204" pitchFamily="50" charset="-128"/>
              </a:endParaRPr>
            </a:p>
            <a:p>
              <a:pPr marL="96838" indent="-96838">
                <a:spcBef>
                  <a:spcPts val="1200"/>
                </a:spcBef>
              </a:pPr>
              <a:r>
                <a:rPr lang="ja-JP" altLang="en-US" sz="1600" dirty="0">
                  <a:solidFill>
                    <a:prstClr val="black"/>
                  </a:solidFill>
                  <a:latin typeface="Meiryo UI" panose="020B0604030504040204" pitchFamily="50" charset="-128"/>
                  <a:ea typeface="Meiryo UI" panose="020B0604030504040204" pitchFamily="50" charset="-128"/>
                </a:rPr>
                <a:t>〇 「</a:t>
              </a:r>
              <a:r>
                <a:rPr lang="en-US" altLang="ja-JP" sz="1600" dirty="0" err="1">
                  <a:solidFill>
                    <a:prstClr val="black"/>
                  </a:solidFill>
                  <a:latin typeface="Meiryo UI" panose="020B0604030504040204" pitchFamily="50" charset="-128"/>
                  <a:ea typeface="Meiryo UI" panose="020B0604030504040204" pitchFamily="50" charset="-128"/>
                </a:rPr>
                <a:t>SDGs+beyond</a:t>
              </a:r>
              <a:r>
                <a:rPr lang="ja-JP" altLang="en-US" sz="1600" dirty="0">
                  <a:solidFill>
                    <a:prstClr val="black"/>
                  </a:solidFill>
                  <a:latin typeface="Meiryo UI" panose="020B0604030504040204" pitchFamily="50" charset="-128"/>
                  <a:ea typeface="Meiryo UI" panose="020B0604030504040204" pitchFamily="50" charset="-128"/>
                </a:rPr>
                <a:t>」も見据え、</a:t>
              </a:r>
              <a:r>
                <a:rPr lang="en-US" altLang="ja-JP" sz="1600" dirty="0">
                  <a:solidFill>
                    <a:prstClr val="black"/>
                  </a:solidFill>
                  <a:latin typeface="Meiryo UI" panose="020B0604030504040204" pitchFamily="50" charset="-128"/>
                  <a:ea typeface="Meiryo UI" panose="020B0604030504040204" pitchFamily="50" charset="-128"/>
                </a:rPr>
                <a:t>SDGs</a:t>
              </a:r>
              <a:r>
                <a:rPr lang="ja-JP" altLang="en-US" sz="1600" dirty="0">
                  <a:solidFill>
                    <a:prstClr val="black"/>
                  </a:solidFill>
                  <a:latin typeface="Meiryo UI" panose="020B0604030504040204" pitchFamily="50" charset="-128"/>
                  <a:ea typeface="Meiryo UI" panose="020B0604030504040204" pitchFamily="50" charset="-128"/>
                </a:rPr>
                <a:t>達成に向け、オール大阪で</a:t>
              </a:r>
              <a:endParaRPr lang="en-US" altLang="ja-JP" sz="1600" dirty="0">
                <a:solidFill>
                  <a:prstClr val="black"/>
                </a:solidFill>
                <a:latin typeface="Meiryo UI" panose="020B0604030504040204" pitchFamily="50" charset="-128"/>
                <a:ea typeface="Meiryo UI" panose="020B0604030504040204" pitchFamily="50" charset="-128"/>
              </a:endParaRPr>
            </a:p>
            <a:p>
              <a:pPr marL="96838" indent="-96838"/>
              <a:r>
                <a:rPr lang="ja-JP" altLang="en-US" sz="1600" dirty="0">
                  <a:solidFill>
                    <a:prstClr val="black"/>
                  </a:solidFill>
                  <a:latin typeface="Meiryo UI" panose="020B0604030504040204" pitchFamily="50" charset="-128"/>
                  <a:ea typeface="Meiryo UI" panose="020B0604030504040204" pitchFamily="50" charset="-128"/>
                </a:rPr>
                <a:t>　総仕上げを図る</a:t>
              </a:r>
              <a:endParaRPr lang="en-US" altLang="ja-JP" sz="1600" dirty="0">
                <a:solidFill>
                  <a:prstClr val="black"/>
                </a:solidFill>
                <a:latin typeface="Meiryo UI" panose="020B0604030504040204" pitchFamily="50" charset="-128"/>
                <a:ea typeface="Meiryo UI" panose="020B0604030504040204" pitchFamily="50" charset="-128"/>
              </a:endParaRPr>
            </a:p>
            <a:p>
              <a:pPr marL="96838" indent="-96838">
                <a:spcBef>
                  <a:spcPts val="1200"/>
                </a:spcBef>
              </a:pPr>
              <a:r>
                <a:rPr lang="ja-JP" altLang="en-US" sz="1600" dirty="0">
                  <a:solidFill>
                    <a:prstClr val="black"/>
                  </a:solidFill>
                  <a:latin typeface="Meiryo UI" panose="020B0604030504040204" pitchFamily="50" charset="-128"/>
                  <a:ea typeface="Meiryo UI" panose="020B0604030504040204" pitchFamily="50" charset="-128"/>
                </a:rPr>
                <a:t>〇 </a:t>
              </a:r>
              <a:r>
                <a:rPr lang="en-US" altLang="ja-JP" sz="1600" dirty="0">
                  <a:solidFill>
                    <a:prstClr val="black"/>
                  </a:solidFill>
                  <a:latin typeface="Meiryo UI" panose="020B0604030504040204" pitchFamily="50" charset="-128"/>
                  <a:ea typeface="Meiryo UI" panose="020B0604030504040204" pitchFamily="50" charset="-128"/>
                </a:rPr>
                <a:t>SDGs</a:t>
              </a:r>
              <a:r>
                <a:rPr lang="ja-JP" altLang="en-US" sz="1600" dirty="0">
                  <a:solidFill>
                    <a:prstClr val="black"/>
                  </a:solidFill>
                  <a:latin typeface="Meiryo UI" panose="020B0604030504040204" pitchFamily="50" charset="-128"/>
                  <a:ea typeface="Meiryo UI" panose="020B0604030504040204" pitchFamily="50" charset="-128"/>
                </a:rPr>
                <a:t>の取組みを通じ、様々な</a:t>
              </a:r>
              <a:endParaRPr lang="en-US" altLang="ja-JP" sz="1600" dirty="0">
                <a:solidFill>
                  <a:prstClr val="black"/>
                </a:solidFill>
                <a:latin typeface="Meiryo UI" panose="020B0604030504040204" pitchFamily="50" charset="-128"/>
                <a:ea typeface="Meiryo UI" panose="020B0604030504040204" pitchFamily="50" charset="-128"/>
              </a:endParaRPr>
            </a:p>
            <a:p>
              <a:pPr marL="96838" indent="-96838"/>
              <a:r>
                <a:rPr lang="ja-JP" altLang="en-US" sz="1600" dirty="0">
                  <a:solidFill>
                    <a:prstClr val="black"/>
                  </a:solidFill>
                  <a:latin typeface="Meiryo UI" panose="020B0604030504040204" pitchFamily="50" charset="-128"/>
                  <a:ea typeface="Meiryo UI" panose="020B0604030504040204" pitchFamily="50" charset="-128"/>
                </a:rPr>
                <a:t>　場面で世界に貢献していく</a:t>
              </a:r>
              <a:endParaRPr lang="en-US" altLang="ja-JP" sz="1600" dirty="0">
                <a:solidFill>
                  <a:prstClr val="black"/>
                </a:solidFill>
                <a:latin typeface="Meiryo UI" panose="020B0604030504040204" pitchFamily="50" charset="-128"/>
                <a:ea typeface="Meiryo UI" panose="020B0604030504040204" pitchFamily="50" charset="-128"/>
              </a:endParaRPr>
            </a:p>
          </p:txBody>
        </p:sp>
        <p:sp>
          <p:nvSpPr>
            <p:cNvPr id="45" name="楕円 16"/>
            <p:cNvSpPr/>
            <p:nvPr/>
          </p:nvSpPr>
          <p:spPr>
            <a:xfrm>
              <a:off x="671483" y="2672844"/>
              <a:ext cx="2711927" cy="756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ja-JP" sz="1600" b="1" dirty="0">
                  <a:solidFill>
                    <a:prstClr val="white"/>
                  </a:solidFill>
                  <a:latin typeface="Meiryo UI" panose="020B0604030504040204" pitchFamily="50" charset="-128"/>
                  <a:ea typeface="Meiryo UI" panose="020B0604030504040204" pitchFamily="50" charset="-128"/>
                </a:rPr>
                <a:t>SDGs</a:t>
              </a:r>
              <a:r>
                <a:rPr kumimoji="1" lang="ja-JP" altLang="en-US" sz="1600" b="1" dirty="0">
                  <a:solidFill>
                    <a:prstClr val="white"/>
                  </a:solidFill>
                  <a:latin typeface="Meiryo UI" panose="020B0604030504040204" pitchFamily="50" charset="-128"/>
                  <a:ea typeface="Meiryo UI" panose="020B0604030504040204" pitchFamily="50" charset="-128"/>
                </a:rPr>
                <a:t>先進都市としての基盤を整える</a:t>
              </a:r>
            </a:p>
          </p:txBody>
        </p:sp>
        <p:sp>
          <p:nvSpPr>
            <p:cNvPr id="46" name="楕円 17"/>
            <p:cNvSpPr/>
            <p:nvPr/>
          </p:nvSpPr>
          <p:spPr>
            <a:xfrm>
              <a:off x="4720364" y="2354064"/>
              <a:ext cx="3015129" cy="756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600" b="1" dirty="0">
                  <a:solidFill>
                    <a:prstClr val="white"/>
                  </a:solidFill>
                  <a:latin typeface="Meiryo UI" panose="020B0604030504040204" pitchFamily="50" charset="-128"/>
                  <a:ea typeface="Meiryo UI" panose="020B0604030504040204" pitchFamily="50" charset="-128"/>
                </a:rPr>
                <a:t>万博のレガシーとして、</a:t>
              </a:r>
              <a:r>
                <a:rPr kumimoji="1" lang="en-US" altLang="ja-JP" sz="1600" b="1" dirty="0">
                  <a:solidFill>
                    <a:prstClr val="white"/>
                  </a:solidFill>
                  <a:latin typeface="Meiryo UI" panose="020B0604030504040204" pitchFamily="50" charset="-128"/>
                  <a:ea typeface="Meiryo UI" panose="020B0604030504040204" pitchFamily="50" charset="-128"/>
                </a:rPr>
                <a:t>SDGs</a:t>
              </a:r>
              <a:r>
                <a:rPr kumimoji="1" lang="ja-JP" altLang="en-US" sz="1600" b="1" dirty="0">
                  <a:solidFill>
                    <a:prstClr val="white"/>
                  </a:solidFill>
                  <a:latin typeface="Meiryo UI" panose="020B0604030504040204" pitchFamily="50" charset="-128"/>
                  <a:ea typeface="Meiryo UI" panose="020B0604030504040204" pitchFamily="50" charset="-128"/>
                </a:rPr>
                <a:t>先進都市を実現</a:t>
              </a:r>
            </a:p>
          </p:txBody>
        </p:sp>
        <p:sp>
          <p:nvSpPr>
            <p:cNvPr id="47" name="角丸四角形 18"/>
            <p:cNvSpPr/>
            <p:nvPr/>
          </p:nvSpPr>
          <p:spPr>
            <a:xfrm>
              <a:off x="3875828" y="2380396"/>
              <a:ext cx="468723" cy="2787712"/>
            </a:xfrm>
            <a:prstGeom prst="roundRect">
              <a:avLst>
                <a:gd name="adj" fmla="val 11333"/>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ja-JP" altLang="en-US" sz="1400">
                <a:solidFill>
                  <a:prstClr val="white"/>
                </a:solidFill>
                <a:latin typeface="Calibri" panose="020F0502020204030204"/>
                <a:ea typeface="游ゴシック" panose="020B0400000000000000" pitchFamily="50" charset="-128"/>
              </a:endParaRPr>
            </a:p>
          </p:txBody>
        </p:sp>
        <p:sp>
          <p:nvSpPr>
            <p:cNvPr id="48" name="テキスト ボックス 19"/>
            <p:cNvSpPr txBox="1"/>
            <p:nvPr/>
          </p:nvSpPr>
          <p:spPr>
            <a:xfrm>
              <a:off x="3917473" y="2486190"/>
              <a:ext cx="430887" cy="2654047"/>
            </a:xfrm>
            <a:prstGeom prst="rect">
              <a:avLst/>
            </a:prstGeom>
            <a:noFill/>
            <a:effectLst/>
          </p:spPr>
          <p:txBody>
            <a:bodyPr vert="eaVert" wrap="square" rtlCol="0">
              <a:spAutoFit/>
            </a:bodyPr>
            <a:lstStyle/>
            <a:p>
              <a:pPr algn="ctr">
                <a:defRPr/>
              </a:pPr>
              <a:r>
                <a:rPr kumimoji="1" lang="ja-JP" altLang="en-US" sz="1600" dirty="0">
                  <a:solidFill>
                    <a:prstClr val="black"/>
                  </a:solidFill>
                  <a:latin typeface="Bauhaus 93" panose="04030905020B02020C02" pitchFamily="82" charset="0"/>
                  <a:ea typeface="HGS創英角ｺﾞｼｯｸUB" panose="020B0900000000000000" pitchFamily="50" charset="-128"/>
                </a:rPr>
                <a:t>大阪・関西万博</a:t>
              </a:r>
              <a:endParaRPr kumimoji="1" lang="en-US" altLang="ja-JP" sz="1600" dirty="0">
                <a:solidFill>
                  <a:prstClr val="black"/>
                </a:solidFill>
                <a:latin typeface="Bauhaus 93" panose="04030905020B02020C02" pitchFamily="82" charset="0"/>
                <a:ea typeface="HGS創英角ｺﾞｼｯｸUB" panose="020B0900000000000000" pitchFamily="50" charset="-128"/>
              </a:endParaRPr>
            </a:p>
          </p:txBody>
        </p:sp>
        <p:sp>
          <p:nvSpPr>
            <p:cNvPr id="32" name="テキスト ボックス 20"/>
            <p:cNvSpPr txBox="1"/>
            <p:nvPr/>
          </p:nvSpPr>
          <p:spPr>
            <a:xfrm>
              <a:off x="8517919" y="3840208"/>
              <a:ext cx="1263731" cy="495511"/>
            </a:xfrm>
            <a:prstGeom prst="rect">
              <a:avLst/>
            </a:prstGeom>
            <a:noFill/>
          </p:spPr>
          <p:txBody>
            <a:bodyPr wrap="square" rtlCol="0">
              <a:spAutoFit/>
            </a:bodyPr>
            <a:lstStyle/>
            <a:p>
              <a:r>
                <a:rPr lang="en-US" altLang="ja-JP" sz="1600" b="1" dirty="0">
                  <a:solidFill>
                    <a:prstClr val="black"/>
                  </a:solidFill>
                  <a:latin typeface="Meiryo UI" panose="020B0604030504040204" pitchFamily="50" charset="-128"/>
                  <a:ea typeface="Meiryo UI" panose="020B0604030504040204" pitchFamily="50" charset="-128"/>
                </a:rPr>
                <a:t>SDGs</a:t>
              </a:r>
            </a:p>
            <a:p>
              <a:r>
                <a:rPr lang="en-US" altLang="ja-JP" sz="1600" b="1" dirty="0">
                  <a:solidFill>
                    <a:prstClr val="black"/>
                  </a:solidFill>
                  <a:latin typeface="Meiryo UI" panose="020B0604030504040204" pitchFamily="50" charset="-128"/>
                  <a:ea typeface="Meiryo UI" panose="020B0604030504040204" pitchFamily="50" charset="-128"/>
                </a:rPr>
                <a:t>+beyond</a:t>
              </a:r>
              <a:r>
                <a:rPr lang="ja-JP" altLang="en-US" sz="1600" b="1" dirty="0">
                  <a:solidFill>
                    <a:prstClr val="black"/>
                  </a:solidFill>
                  <a:latin typeface="Meiryo UI" panose="020B0604030504040204" pitchFamily="50" charset="-128"/>
                  <a:ea typeface="Meiryo UI" panose="020B0604030504040204" pitchFamily="50" charset="-128"/>
                </a:rPr>
                <a:t>　　　　　　　　　　　　　　　</a:t>
              </a:r>
            </a:p>
          </p:txBody>
        </p:sp>
        <p:sp>
          <p:nvSpPr>
            <p:cNvPr id="25" name="テキスト ボックス 26"/>
            <p:cNvSpPr txBox="1"/>
            <p:nvPr/>
          </p:nvSpPr>
          <p:spPr>
            <a:xfrm>
              <a:off x="360048" y="3655249"/>
              <a:ext cx="3296804" cy="1747328"/>
            </a:xfrm>
            <a:prstGeom prst="rect">
              <a:avLst/>
            </a:prstGeom>
            <a:noFill/>
            <a:ln w="19050" cmpd="sng">
              <a:noFill/>
              <a:prstDash val="solid"/>
            </a:ln>
          </p:spPr>
          <p:txBody>
            <a:bodyPr wrap="square" rtlCol="0">
              <a:spAutoFit/>
            </a:bodyPr>
            <a:lstStyle/>
            <a:p>
              <a:pPr marL="185738" indent="-185738"/>
              <a:r>
                <a:rPr lang="ja-JP" altLang="en-US" sz="1600" dirty="0">
                  <a:solidFill>
                    <a:prstClr val="white"/>
                  </a:solidFill>
                  <a:latin typeface="Meiryo UI" panose="020B0604030504040204" pitchFamily="50" charset="-128"/>
                  <a:ea typeface="Meiryo UI" panose="020B0604030504040204" pitchFamily="50" charset="-128"/>
                </a:rPr>
                <a:t>〇　誰もが</a:t>
              </a:r>
              <a:r>
                <a:rPr lang="en-US" altLang="ja-JP" sz="1600" dirty="0">
                  <a:solidFill>
                    <a:prstClr val="white"/>
                  </a:solidFill>
                  <a:latin typeface="Meiryo UI" panose="020B0604030504040204" pitchFamily="50" charset="-128"/>
                  <a:ea typeface="Meiryo UI" panose="020B0604030504040204" pitchFamily="50" charset="-128"/>
                </a:rPr>
                <a:t>SDGs</a:t>
              </a:r>
              <a:r>
                <a:rPr lang="ja-JP" altLang="en-US" sz="1600" dirty="0">
                  <a:solidFill>
                    <a:prstClr val="white"/>
                  </a:solidFill>
                  <a:latin typeface="Meiryo UI" panose="020B0604030504040204" pitchFamily="50" charset="-128"/>
                  <a:ea typeface="Meiryo UI" panose="020B0604030504040204" pitchFamily="50" charset="-128"/>
                </a:rPr>
                <a:t>を意識し、自律的に</a:t>
              </a:r>
              <a:endParaRPr lang="en-US" altLang="ja-JP" sz="1600" dirty="0">
                <a:solidFill>
                  <a:prstClr val="white"/>
                </a:solidFill>
                <a:latin typeface="Meiryo UI" panose="020B0604030504040204" pitchFamily="50" charset="-128"/>
                <a:ea typeface="Meiryo UI" panose="020B0604030504040204" pitchFamily="50" charset="-128"/>
              </a:endParaRPr>
            </a:p>
            <a:p>
              <a:pPr marL="185738" indent="-185738"/>
              <a:r>
                <a:rPr lang="ja-JP" altLang="en-US" sz="1600" dirty="0">
                  <a:solidFill>
                    <a:prstClr val="white"/>
                  </a:solidFill>
                  <a:latin typeface="Meiryo UI" panose="020B0604030504040204" pitchFamily="50" charset="-128"/>
                  <a:ea typeface="Meiryo UI" panose="020B0604030504040204" pitchFamily="50" charset="-128"/>
                </a:rPr>
                <a:t>　行動する大阪を実現していく</a:t>
              </a:r>
              <a:endParaRPr lang="en-US" altLang="ja-JP" sz="1600" dirty="0">
                <a:solidFill>
                  <a:prstClr val="white"/>
                </a:solidFill>
                <a:latin typeface="Meiryo UI" panose="020B0604030504040204" pitchFamily="50" charset="-128"/>
                <a:ea typeface="Meiryo UI" panose="020B0604030504040204" pitchFamily="50" charset="-128"/>
              </a:endParaRPr>
            </a:p>
            <a:p>
              <a:pPr marL="185738" indent="-185738"/>
              <a:endParaRPr lang="en-US" altLang="ja-JP" sz="1600" dirty="0">
                <a:solidFill>
                  <a:prstClr val="white"/>
                </a:solidFill>
                <a:latin typeface="Meiryo UI" panose="020B0604030504040204" pitchFamily="50" charset="-128"/>
                <a:ea typeface="Meiryo UI" panose="020B0604030504040204" pitchFamily="50" charset="-128"/>
              </a:endParaRPr>
            </a:p>
            <a:p>
              <a:pPr marL="185738" indent="-185738"/>
              <a:r>
                <a:rPr lang="ja-JP" altLang="en-US" sz="1600" dirty="0">
                  <a:solidFill>
                    <a:prstClr val="white"/>
                  </a:solidFill>
                  <a:latin typeface="Meiryo UI" panose="020B0604030504040204" pitchFamily="50" charset="-128"/>
                  <a:ea typeface="Meiryo UI" panose="020B0604030504040204" pitchFamily="50" charset="-128"/>
                </a:rPr>
                <a:t>〇　様々なステークホルダーが自分なりの</a:t>
              </a:r>
              <a:r>
                <a:rPr lang="en-US" altLang="ja-JP" sz="1600" dirty="0">
                  <a:solidFill>
                    <a:prstClr val="white"/>
                  </a:solidFill>
                  <a:latin typeface="Meiryo UI" panose="020B0604030504040204" pitchFamily="50" charset="-128"/>
                  <a:ea typeface="Meiryo UI" panose="020B0604030504040204" pitchFamily="50" charset="-128"/>
                </a:rPr>
                <a:t>SDGs</a:t>
              </a:r>
              <a:r>
                <a:rPr lang="ja-JP" altLang="en-US" sz="1600" dirty="0">
                  <a:solidFill>
                    <a:prstClr val="white"/>
                  </a:solidFill>
                  <a:latin typeface="Meiryo UI" panose="020B0604030504040204" pitchFamily="50" charset="-128"/>
                  <a:ea typeface="Meiryo UI" panose="020B0604030504040204" pitchFamily="50" charset="-128"/>
                </a:rPr>
                <a:t>に取り組む中で、特に、重点ゴールの底上げに注力していく</a:t>
              </a:r>
              <a:endParaRPr lang="en-US" altLang="ja-JP" sz="1600" dirty="0">
                <a:solidFill>
                  <a:prstClr val="white"/>
                </a:solidFill>
                <a:latin typeface="Meiryo UI" panose="020B0604030504040204" pitchFamily="50" charset="-128"/>
                <a:ea typeface="Meiryo UI" panose="020B0604030504040204" pitchFamily="50" charset="-128"/>
              </a:endParaRPr>
            </a:p>
          </p:txBody>
        </p:sp>
      </p:grpSp>
      <p:sp>
        <p:nvSpPr>
          <p:cNvPr id="24" name="スライド番号プレースホルダー 1"/>
          <p:cNvSpPr txBox="1">
            <a:spLocks/>
          </p:cNvSpPr>
          <p:nvPr/>
        </p:nvSpPr>
        <p:spPr>
          <a:xfrm>
            <a:off x="7185248" y="632948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34</a:t>
            </a:fld>
            <a:endParaRPr kumimoji="1" lang="ja-JP" altLang="en-US" sz="1200" dirty="0"/>
          </a:p>
        </p:txBody>
      </p:sp>
      <p:sp>
        <p:nvSpPr>
          <p:cNvPr id="26" name="正方形/長方形 25"/>
          <p:cNvSpPr/>
          <p:nvPr/>
        </p:nvSpPr>
        <p:spPr>
          <a:xfrm>
            <a:off x="0" y="-5350"/>
            <a:ext cx="9901896" cy="553979"/>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lang="en-US" altLang="ja-JP" sz="2000" b="1" dirty="0">
                <a:latin typeface="Meiryo UI" panose="020B0604030504040204" pitchFamily="50" charset="-128"/>
                <a:ea typeface="Meiryo UI" panose="020B0604030504040204" pitchFamily="50" charset="-128"/>
              </a:rPr>
              <a:t>2025</a:t>
            </a:r>
            <a:r>
              <a:rPr lang="ja-JP" altLang="en-US" sz="2000" b="1" dirty="0">
                <a:latin typeface="Meiryo UI" panose="020B0604030504040204" pitchFamily="50" charset="-128"/>
                <a:ea typeface="Meiryo UI" panose="020B0604030504040204" pitchFamily="50" charset="-128"/>
              </a:rPr>
              <a:t>年大阪・関西万博と</a:t>
            </a:r>
            <a:r>
              <a:rPr lang="en-US" altLang="ja-JP" sz="2000" b="1" dirty="0">
                <a:latin typeface="Meiryo UI" panose="020B0604030504040204" pitchFamily="50" charset="-128"/>
                <a:ea typeface="Meiryo UI" panose="020B0604030504040204" pitchFamily="50" charset="-128"/>
              </a:rPr>
              <a:t>SDGs</a:t>
            </a:r>
            <a:r>
              <a:rPr lang="ja-JP" altLang="en-US" sz="2000" b="1" dirty="0">
                <a:latin typeface="Meiryo UI" panose="020B0604030504040204" pitchFamily="50" charset="-128"/>
                <a:ea typeface="Meiryo UI" panose="020B0604030504040204" pitchFamily="50" charset="-128"/>
              </a:rPr>
              <a:t>の</a:t>
            </a:r>
            <a:r>
              <a:rPr lang="ja-JP" altLang="en-US" sz="2000" b="1" dirty="0" smtClean="0">
                <a:latin typeface="Meiryo UI" panose="020B0604030504040204" pitchFamily="50" charset="-128"/>
                <a:ea typeface="Meiryo UI" panose="020B0604030504040204" pitchFamily="50" charset="-128"/>
              </a:rPr>
              <a:t>関係性②</a:t>
            </a:r>
            <a:endParaRPr lang="ja-JP" altLang="en-US" sz="20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1486990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3"/>
          <a:stretch>
            <a:fillRect/>
          </a:stretch>
        </p:blipFill>
        <p:spPr>
          <a:xfrm>
            <a:off x="3509210" y="2805937"/>
            <a:ext cx="360000" cy="358635"/>
          </a:xfrm>
          <a:prstGeom prst="rect">
            <a:avLst/>
          </a:prstGeom>
        </p:spPr>
      </p:pic>
      <p:sp>
        <p:nvSpPr>
          <p:cNvPr id="9" name="正方形/長方形 8"/>
          <p:cNvSpPr/>
          <p:nvPr/>
        </p:nvSpPr>
        <p:spPr>
          <a:xfrm>
            <a:off x="1202134" y="2750659"/>
            <a:ext cx="2160240" cy="46919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r>
              <a:rPr kumimoji="1" lang="ja-JP" altLang="en-US" dirty="0">
                <a:solidFill>
                  <a:prstClr val="black"/>
                </a:solidFill>
                <a:latin typeface="Calibri"/>
                <a:ea typeface="Meiryo UI"/>
              </a:rPr>
              <a:t>大阪府　</a:t>
            </a:r>
            <a:r>
              <a:rPr kumimoji="1" lang="en-US" altLang="ja-JP" dirty="0">
                <a:solidFill>
                  <a:prstClr val="black"/>
                </a:solidFill>
                <a:latin typeface="Calibri"/>
                <a:ea typeface="Meiryo UI"/>
              </a:rPr>
              <a:t>SDGs</a:t>
            </a:r>
            <a:endParaRPr kumimoji="1" lang="ja-JP" altLang="en-US" dirty="0">
              <a:solidFill>
                <a:prstClr val="black"/>
              </a:solidFill>
              <a:latin typeface="Calibri"/>
              <a:ea typeface="Meiryo UI"/>
            </a:endParaRPr>
          </a:p>
        </p:txBody>
      </p:sp>
      <p:sp>
        <p:nvSpPr>
          <p:cNvPr id="10" name="正方形/長方形 9"/>
          <p:cNvSpPr/>
          <p:nvPr/>
        </p:nvSpPr>
        <p:spPr>
          <a:xfrm>
            <a:off x="4097266" y="2833555"/>
            <a:ext cx="5256163" cy="369332"/>
          </a:xfrm>
          <a:prstGeom prst="rect">
            <a:avLst/>
          </a:prstGeom>
        </p:spPr>
        <p:txBody>
          <a:bodyPr wrap="none">
            <a:spAutoFit/>
          </a:bodyPr>
          <a:lstStyle/>
          <a:p>
            <a:pPr defTabSz="914400"/>
            <a:r>
              <a:rPr kumimoji="1" lang="ja-JP" altLang="en-US" dirty="0">
                <a:solidFill>
                  <a:prstClr val="black"/>
                </a:solidFill>
                <a:latin typeface="Calibri"/>
                <a:ea typeface="Meiryo UI"/>
              </a:rPr>
              <a:t>⇒ </a:t>
            </a:r>
            <a:r>
              <a:rPr kumimoji="1" lang="en-US" altLang="ja-JP" dirty="0">
                <a:solidFill>
                  <a:prstClr val="black"/>
                </a:solidFill>
                <a:latin typeface="Calibri"/>
                <a:ea typeface="Meiryo UI"/>
              </a:rPr>
              <a:t>HP</a:t>
            </a:r>
            <a:r>
              <a:rPr kumimoji="1" lang="ja-JP" altLang="en-US" dirty="0">
                <a:solidFill>
                  <a:prstClr val="black"/>
                </a:solidFill>
                <a:latin typeface="Calibri"/>
                <a:ea typeface="Meiryo UI"/>
              </a:rPr>
              <a:t>「大阪府／大阪府におけるSDGsの取組み」</a:t>
            </a:r>
          </a:p>
        </p:txBody>
      </p:sp>
      <p:pic>
        <p:nvPicPr>
          <p:cNvPr id="3" name="図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39043" y="6007781"/>
            <a:ext cx="1955179" cy="653122"/>
          </a:xfrm>
          <a:prstGeom prst="rect">
            <a:avLst/>
          </a:prstGeom>
        </p:spPr>
      </p:pic>
      <p:sp>
        <p:nvSpPr>
          <p:cNvPr id="7" name="正方形/長方形 6"/>
          <p:cNvSpPr/>
          <p:nvPr/>
        </p:nvSpPr>
        <p:spPr>
          <a:xfrm>
            <a:off x="498462" y="1443672"/>
            <a:ext cx="11726287" cy="1015663"/>
          </a:xfrm>
          <a:prstGeom prst="rect">
            <a:avLst/>
          </a:prstGeom>
        </p:spPr>
        <p:txBody>
          <a:bodyPr wrap="none">
            <a:spAutoFit/>
          </a:bodyPr>
          <a:lstStyle/>
          <a:p>
            <a:pPr defTabSz="914400"/>
            <a:r>
              <a:rPr kumimoji="1" lang="ja-JP" altLang="en-US" sz="6000" dirty="0" smtClean="0">
                <a:solidFill>
                  <a:prstClr val="black"/>
                </a:solidFill>
                <a:latin typeface="Calibri"/>
                <a:ea typeface="Meiryo UI"/>
              </a:rPr>
              <a:t>ご清聴ありがとうございました。</a:t>
            </a:r>
            <a:endParaRPr kumimoji="1" lang="ja-JP" altLang="en-US" sz="6000" dirty="0">
              <a:solidFill>
                <a:prstClr val="black"/>
              </a:solidFill>
              <a:latin typeface="Calibri"/>
              <a:ea typeface="Meiryo UI"/>
            </a:endParaRPr>
          </a:p>
        </p:txBody>
      </p:sp>
      <p:sp>
        <p:nvSpPr>
          <p:cNvPr id="5" name="テキスト ボックス 4"/>
          <p:cNvSpPr txBox="1"/>
          <p:nvPr/>
        </p:nvSpPr>
        <p:spPr>
          <a:xfrm>
            <a:off x="946641" y="3455895"/>
            <a:ext cx="7459180" cy="2315845"/>
          </a:xfrm>
          <a:prstGeom prst="roundRect">
            <a:avLst>
              <a:gd name="adj" fmla="val 11609"/>
            </a:avLst>
          </a:prstGeom>
          <a:solidFill>
            <a:schemeClr val="bg1"/>
          </a:solidFill>
          <a:ln w="66675" cmpd="dbl">
            <a:solidFill>
              <a:schemeClr val="tx2">
                <a:lumMod val="60000"/>
                <a:lumOff val="40000"/>
              </a:schemeClr>
            </a:solidFill>
          </a:ln>
        </p:spPr>
        <p:style>
          <a:lnRef idx="2">
            <a:schemeClr val="accent1"/>
          </a:lnRef>
          <a:fillRef idx="1">
            <a:schemeClr val="lt1"/>
          </a:fillRef>
          <a:effectRef idx="0">
            <a:schemeClr val="accent1"/>
          </a:effectRef>
          <a:fontRef idx="minor">
            <a:schemeClr val="dk1"/>
          </a:fontRef>
        </p:style>
        <p:txBody>
          <a:bodyPr wrap="square" tIns="216000" bIns="216000" rtlCol="0" anchor="t">
            <a:noAutofit/>
          </a:bodyPr>
          <a:lstStyle/>
          <a:p>
            <a:pPr marL="174625" defTabSz="914400"/>
            <a:r>
              <a:rPr kumimoji="1" lang="en-US" altLang="ja-JP" sz="2400" b="1" dirty="0">
                <a:solidFill>
                  <a:prstClr val="black"/>
                </a:solidFill>
                <a:latin typeface="Meiryo UI" panose="020B0604030504040204" pitchFamily="50" charset="-128"/>
                <a:ea typeface="Meiryo UI" panose="020B0604030504040204" pitchFamily="50" charset="-128"/>
              </a:rPr>
              <a:t>【</a:t>
            </a:r>
            <a:r>
              <a:rPr kumimoji="1" lang="ja-JP" altLang="en-US" sz="2400" b="1" dirty="0">
                <a:solidFill>
                  <a:prstClr val="black"/>
                </a:solidFill>
                <a:latin typeface="Meiryo UI" panose="020B0604030504040204" pitchFamily="50" charset="-128"/>
                <a:ea typeface="Meiryo UI" panose="020B0604030504040204" pitchFamily="50" charset="-128"/>
              </a:rPr>
              <a:t>お問い合わせ先</a:t>
            </a:r>
            <a:r>
              <a:rPr kumimoji="1" lang="en-US" altLang="ja-JP" sz="2400" b="1" dirty="0">
                <a:solidFill>
                  <a:prstClr val="black"/>
                </a:solidFill>
                <a:latin typeface="Meiryo UI" panose="020B0604030504040204" pitchFamily="50" charset="-128"/>
                <a:ea typeface="Meiryo UI" panose="020B0604030504040204" pitchFamily="50" charset="-128"/>
              </a:rPr>
              <a:t>】</a:t>
            </a:r>
          </a:p>
          <a:p>
            <a:pPr marL="174625" defTabSz="914400">
              <a:lnSpc>
                <a:spcPts val="3300"/>
              </a:lnSpc>
            </a:pPr>
            <a:endParaRPr kumimoji="1" lang="en-US" altLang="ja-JP" sz="2400" b="1" dirty="0">
              <a:solidFill>
                <a:prstClr val="black"/>
              </a:solidFill>
              <a:latin typeface="Meiryo UI" panose="020B0604030504040204" pitchFamily="50" charset="-128"/>
              <a:ea typeface="Meiryo UI" panose="020B0604030504040204" pitchFamily="50" charset="-128"/>
            </a:endParaRPr>
          </a:p>
          <a:p>
            <a:pPr marL="174625" defTabSz="914400"/>
            <a:r>
              <a:rPr kumimoji="1" lang="ja-JP" altLang="en-US" sz="2400" b="1" dirty="0">
                <a:solidFill>
                  <a:prstClr val="black"/>
                </a:solidFill>
                <a:latin typeface="Meiryo UI" panose="020B0604030504040204" pitchFamily="50" charset="-128"/>
                <a:ea typeface="Meiryo UI" panose="020B0604030504040204" pitchFamily="50" charset="-128"/>
              </a:rPr>
              <a:t>大阪府 政策企画部 企画室 推進課</a:t>
            </a:r>
          </a:p>
          <a:p>
            <a:pPr marL="174625" defTabSz="914400"/>
            <a:r>
              <a:rPr kumimoji="1" lang="en-US" altLang="ja-JP" sz="2400" b="1" dirty="0" smtClean="0">
                <a:solidFill>
                  <a:prstClr val="black"/>
                </a:solidFill>
                <a:latin typeface="Meiryo UI" panose="020B0604030504040204" pitchFamily="50" charset="-128"/>
                <a:ea typeface="Meiryo UI" panose="020B0604030504040204" pitchFamily="50" charset="-128"/>
              </a:rPr>
              <a:t>TEL:06-6944-6205</a:t>
            </a:r>
            <a:endParaRPr kumimoji="1" lang="en-US" altLang="ja-JP" sz="2400" b="1" dirty="0">
              <a:solidFill>
                <a:prstClr val="black"/>
              </a:solidFill>
              <a:latin typeface="Meiryo UI" panose="020B0604030504040204" pitchFamily="50" charset="-128"/>
              <a:ea typeface="Meiryo UI" panose="020B0604030504040204" pitchFamily="50" charset="-128"/>
            </a:endParaRPr>
          </a:p>
          <a:p>
            <a:pPr marL="174625" defTabSz="914400"/>
            <a:r>
              <a:rPr kumimoji="1" lang="en-US" altLang="ja-JP" sz="2400" b="1" dirty="0" err="1">
                <a:solidFill>
                  <a:prstClr val="black"/>
                </a:solidFill>
                <a:latin typeface="Meiryo UI" panose="020B0604030504040204" pitchFamily="50" charset="-128"/>
                <a:ea typeface="Meiryo UI" panose="020B0604030504040204" pitchFamily="50" charset="-128"/>
              </a:rPr>
              <a:t>Mail:osaka_SDGs@gbox.pref.osaka.lg.jp</a:t>
            </a:r>
            <a:endParaRPr kumimoji="1" lang="en-US" altLang="ja-JP" sz="2400" b="1" dirty="0">
              <a:solidFill>
                <a:prstClr val="black"/>
              </a:solidFill>
              <a:latin typeface="Meiryo UI" panose="020B0604030504040204" pitchFamily="50" charset="-128"/>
              <a:ea typeface="Meiryo UI" panose="020B0604030504040204" pitchFamily="50" charset="-128"/>
            </a:endParaRPr>
          </a:p>
        </p:txBody>
      </p:sp>
      <p:pic>
        <p:nvPicPr>
          <p:cNvPr id="11" name="図 10"/>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foregroundMark x1="75770" y1="5827" x2="75770" y2="5827"/>
                        <a14:foregroundMark x1="88296" y1="9756" x2="88296" y2="9756"/>
                        <a14:foregroundMark x1="62628" y1="3117" x2="62628" y2="3117"/>
                        <a14:foregroundMark x1="54415" y1="6098" x2="54415" y2="6098"/>
                        <a14:foregroundMark x1="63450" y1="7182" x2="63450" y2="7182"/>
                        <a14:foregroundMark x1="50308" y1="8130" x2="50308" y2="8130"/>
                        <a14:foregroundMark x1="85010" y1="91870" x2="85010" y2="91870"/>
                        <a14:foregroundMark x1="36961" y1="88618" x2="36961" y2="88618"/>
                      </a14:backgroundRemoval>
                    </a14:imgEffect>
                  </a14:imgLayer>
                </a14:imgProps>
              </a:ext>
              <a:ext uri="{28A0092B-C50C-407E-A947-70E740481C1C}">
                <a14:useLocalDpi xmlns:a14="http://schemas.microsoft.com/office/drawing/2010/main" val="0"/>
              </a:ext>
            </a:extLst>
          </a:blip>
          <a:stretch>
            <a:fillRect/>
          </a:stretch>
        </p:blipFill>
        <p:spPr>
          <a:xfrm>
            <a:off x="8156902" y="3455895"/>
            <a:ext cx="1536921" cy="2329051"/>
          </a:xfrm>
          <a:prstGeom prst="rect">
            <a:avLst/>
          </a:prstGeom>
        </p:spPr>
      </p:pic>
      <p:sp>
        <p:nvSpPr>
          <p:cNvPr id="12" name="スライド番号プレースホルダー 1"/>
          <p:cNvSpPr txBox="1">
            <a:spLocks/>
          </p:cNvSpPr>
          <p:nvPr/>
        </p:nvSpPr>
        <p:spPr>
          <a:xfrm>
            <a:off x="6996113" y="64452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35</a:t>
            </a:fld>
            <a:endParaRPr kumimoji="1" lang="ja-JP" altLang="en-US" sz="1200"/>
          </a:p>
        </p:txBody>
      </p:sp>
    </p:spTree>
    <p:extLst>
      <p:ext uri="{BB962C8B-B14F-4D97-AF65-F5344CB8AC3E}">
        <p14:creationId xmlns:p14="http://schemas.microsoft.com/office/powerpoint/2010/main" val="389833818"/>
      </p:ext>
    </p:extLst>
  </p:cSld>
  <p:clrMapOvr>
    <a:masterClrMapping/>
  </p:clrMapOvr>
  <mc:AlternateContent xmlns:mc="http://schemas.openxmlformats.org/markup-compatibility/2006" xmlns:p14="http://schemas.microsoft.com/office/powerpoint/2010/main">
    <mc:Choice Requires="p14">
      <p:transition spd="slow" p14:dur="2000" advTm="1273"/>
    </mc:Choice>
    <mc:Fallback xmlns="">
      <p:transition spd="slow" advTm="1273"/>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17 Objetivos">
            <a:extLst>
              <a:ext uri="{FF2B5EF4-FFF2-40B4-BE49-F238E27FC236}">
                <a16:creationId xmlns:a16="http://schemas.microsoft.com/office/drawing/2014/main" id="{6C91913C-2085-4E63-BDBF-8C2C3DC1382F}"/>
              </a:ext>
            </a:extLst>
          </p:cNvPr>
          <p:cNvPicPr>
            <a:picLocks noChangeArrowheads="1"/>
          </p:cNvPicPr>
          <p:nvPr/>
        </p:nvPicPr>
        <p:blipFill rotWithShape="1">
          <a:blip r:embed="rId3" cstate="print">
            <a:extLst>
              <a:ext uri="{28A0092B-C50C-407E-A947-70E740481C1C}">
                <a14:useLocalDpi xmlns:a14="http://schemas.microsoft.com/office/drawing/2010/main" val="0"/>
              </a:ext>
            </a:extLst>
          </a:blip>
          <a:srcRect l="20389" r="20514"/>
          <a:stretch/>
        </p:blipFill>
        <p:spPr bwMode="auto">
          <a:xfrm>
            <a:off x="79182" y="1131174"/>
            <a:ext cx="1094704" cy="1111026"/>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p:cNvSpPr txBox="1"/>
          <p:nvPr/>
        </p:nvSpPr>
        <p:spPr>
          <a:xfrm>
            <a:off x="1173886" y="963412"/>
            <a:ext cx="9516533" cy="2123658"/>
          </a:xfrm>
          <a:prstGeom prst="rect">
            <a:avLst/>
          </a:prstGeom>
          <a:noFill/>
        </p:spPr>
        <p:txBody>
          <a:bodyPr wrap="square" rtlCol="0">
            <a:spAutoFit/>
          </a:bodyPr>
          <a:lstStyle/>
          <a:p>
            <a:r>
              <a:rPr kumimoji="1" lang="ja-JP" altLang="en-US" sz="4400" b="1" dirty="0" smtClean="0">
                <a:latin typeface="Meiryo UI" panose="020B0604030504040204" pitchFamily="50" charset="-128"/>
                <a:ea typeface="Meiryo UI" panose="020B0604030504040204" pitchFamily="50" charset="-128"/>
              </a:rPr>
              <a:t>「</a:t>
            </a:r>
            <a:r>
              <a:rPr kumimoji="1" lang="en-US" altLang="ja-JP" sz="4400" b="1" dirty="0" smtClean="0">
                <a:latin typeface="Meiryo UI" panose="020B0604030504040204" pitchFamily="50" charset="-128"/>
                <a:ea typeface="Meiryo UI" panose="020B0604030504040204" pitchFamily="50" charset="-128"/>
              </a:rPr>
              <a:t>SDGs</a:t>
            </a:r>
            <a:r>
              <a:rPr kumimoji="1" lang="ja-JP" altLang="en-US" sz="4400" b="1" dirty="0" smtClean="0">
                <a:latin typeface="Meiryo UI" panose="020B0604030504040204" pitchFamily="50" charset="-128"/>
                <a:ea typeface="Meiryo UI" panose="020B0604030504040204" pitchFamily="50" charset="-128"/>
              </a:rPr>
              <a:t>」をご存じですか。</a:t>
            </a:r>
            <a:endParaRPr kumimoji="1" lang="en-US" altLang="ja-JP" sz="4400" b="1" dirty="0" smtClean="0">
              <a:latin typeface="Meiryo UI" panose="020B0604030504040204" pitchFamily="50" charset="-128"/>
              <a:ea typeface="Meiryo UI" panose="020B0604030504040204" pitchFamily="50" charset="-128"/>
            </a:endParaRPr>
          </a:p>
          <a:p>
            <a:r>
              <a:rPr lang="ja-JP" altLang="en-US" sz="4400" b="1" dirty="0" smtClean="0">
                <a:latin typeface="Meiryo UI" panose="020B0604030504040204" pitchFamily="50" charset="-128"/>
                <a:ea typeface="Meiryo UI" panose="020B0604030504040204" pitchFamily="50" charset="-128"/>
              </a:rPr>
              <a:t>「</a:t>
            </a:r>
            <a:r>
              <a:rPr lang="en-US" altLang="ja-JP" sz="4400" b="1" dirty="0" smtClean="0">
                <a:latin typeface="Meiryo UI" panose="020B0604030504040204" pitchFamily="50" charset="-128"/>
                <a:ea typeface="Meiryo UI" panose="020B0604030504040204" pitchFamily="50" charset="-128"/>
              </a:rPr>
              <a:t>SDGs</a:t>
            </a:r>
            <a:r>
              <a:rPr lang="ja-JP" altLang="en-US" sz="4400" b="1" dirty="0" smtClean="0">
                <a:latin typeface="Meiryo UI" panose="020B0604030504040204" pitchFamily="50" charset="-128"/>
                <a:ea typeface="Meiryo UI" panose="020B0604030504040204" pitchFamily="50" charset="-128"/>
              </a:rPr>
              <a:t>」</a:t>
            </a:r>
            <a:r>
              <a:rPr kumimoji="1" lang="ja-JP" altLang="en-US" sz="4400" b="1" dirty="0" smtClean="0">
                <a:latin typeface="Meiryo UI" panose="020B0604030504040204" pitchFamily="50" charset="-128"/>
                <a:ea typeface="Meiryo UI" panose="020B0604030504040204" pitchFamily="50" charset="-128"/>
              </a:rPr>
              <a:t>と聞いて思いつくものを</a:t>
            </a:r>
            <a:endParaRPr kumimoji="1" lang="en-US" altLang="ja-JP" sz="4400" b="1" dirty="0" smtClean="0">
              <a:latin typeface="Meiryo UI" panose="020B0604030504040204" pitchFamily="50" charset="-128"/>
              <a:ea typeface="Meiryo UI" panose="020B0604030504040204" pitchFamily="50" charset="-128"/>
            </a:endParaRPr>
          </a:p>
          <a:p>
            <a:r>
              <a:rPr kumimoji="1" lang="ja-JP" altLang="en-US" sz="4400" b="1" dirty="0" smtClean="0">
                <a:latin typeface="Meiryo UI" panose="020B0604030504040204" pitchFamily="50" charset="-128"/>
                <a:ea typeface="Meiryo UI" panose="020B0604030504040204" pitchFamily="50" charset="-128"/>
              </a:rPr>
              <a:t>書き出してみてください</a:t>
            </a:r>
            <a:r>
              <a:rPr kumimoji="1" lang="ja-JP" altLang="en-US" sz="2800" b="1" dirty="0" smtClean="0">
                <a:solidFill>
                  <a:srgbClr val="FF0000"/>
                </a:solidFill>
                <a:latin typeface="Meiryo UI" panose="020B0604030504040204" pitchFamily="50" charset="-128"/>
                <a:ea typeface="Meiryo UI" panose="020B0604030504040204" pitchFamily="50" charset="-128"/>
              </a:rPr>
              <a:t>（なんでも構いません）</a:t>
            </a:r>
            <a:endParaRPr kumimoji="1" lang="ja-JP" altLang="en-US" sz="4400" dirty="0">
              <a:solidFill>
                <a:srgbClr val="FF0000"/>
              </a:solidFill>
            </a:endParaRPr>
          </a:p>
        </p:txBody>
      </p:sp>
      <p:sp>
        <p:nvSpPr>
          <p:cNvPr id="4" name="正方形/長方形 3"/>
          <p:cNvSpPr/>
          <p:nvPr/>
        </p:nvSpPr>
        <p:spPr>
          <a:xfrm>
            <a:off x="389467" y="3071287"/>
            <a:ext cx="8835496" cy="328506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2800" dirty="0" smtClean="0"/>
              <a:t>・</a:t>
            </a:r>
            <a:endParaRPr kumimoji="1" lang="en-US" altLang="ja-JP" sz="2800" dirty="0" smtClean="0"/>
          </a:p>
          <a:p>
            <a:r>
              <a:rPr kumimoji="1" lang="ja-JP" altLang="en-US" sz="2800" dirty="0" smtClean="0"/>
              <a:t>・</a:t>
            </a:r>
            <a:endParaRPr kumimoji="1" lang="en-US" altLang="ja-JP" sz="2800" dirty="0" smtClean="0"/>
          </a:p>
          <a:p>
            <a:r>
              <a:rPr kumimoji="1" lang="ja-JP" altLang="en-US" sz="2800" dirty="0" smtClean="0"/>
              <a:t>・</a:t>
            </a:r>
            <a:endParaRPr kumimoji="1" lang="en-US" altLang="ja-JP" sz="2800" dirty="0" smtClean="0"/>
          </a:p>
          <a:p>
            <a:r>
              <a:rPr kumimoji="1" lang="ja-JP" altLang="en-US" sz="2800" dirty="0" smtClean="0"/>
              <a:t>・</a:t>
            </a:r>
            <a:endParaRPr kumimoji="1" lang="en-US" altLang="ja-JP" sz="2800" dirty="0" smtClean="0"/>
          </a:p>
          <a:p>
            <a:r>
              <a:rPr kumimoji="1" lang="ja-JP" altLang="en-US" sz="2800" dirty="0" smtClean="0"/>
              <a:t>・</a:t>
            </a:r>
            <a:endParaRPr kumimoji="1" lang="en-US" altLang="ja-JP" sz="2800" dirty="0" smtClean="0"/>
          </a:p>
          <a:p>
            <a:r>
              <a:rPr kumimoji="1" lang="ja-JP" altLang="en-US" sz="2800" dirty="0" smtClean="0"/>
              <a:t>・</a:t>
            </a:r>
            <a:endParaRPr kumimoji="1" lang="en-US" altLang="ja-JP" sz="2800" dirty="0" smtClean="0"/>
          </a:p>
          <a:p>
            <a:r>
              <a:rPr kumimoji="1" lang="ja-JP" altLang="en-US" sz="2800" dirty="0"/>
              <a:t>・</a:t>
            </a:r>
          </a:p>
        </p:txBody>
      </p:sp>
      <p:sp>
        <p:nvSpPr>
          <p:cNvPr id="6" name="正方形/長方形 5"/>
          <p:cNvSpPr/>
          <p:nvPr/>
        </p:nvSpPr>
        <p:spPr>
          <a:xfrm>
            <a:off x="7383" y="-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smtClean="0">
                <a:latin typeface="Meiryo UI" panose="020B0604030504040204" pitchFamily="50" charset="-128"/>
                <a:ea typeface="Meiryo UI" panose="020B0604030504040204" pitchFamily="50" charset="-128"/>
              </a:rPr>
              <a:t>　まずはじめに（アイスブレイク）</a:t>
            </a:r>
            <a:endParaRPr kumimoji="1" lang="en-US" altLang="ja-JP" sz="2000" b="1" dirty="0">
              <a:latin typeface="Meiryo UI" panose="020B0604030504040204" pitchFamily="50" charset="-128"/>
              <a:ea typeface="Meiryo UI" panose="020B0604030504040204" pitchFamily="50" charset="-128"/>
            </a:endParaRPr>
          </a:p>
        </p:txBody>
      </p:sp>
      <p:sp>
        <p:nvSpPr>
          <p:cNvPr id="7" name="スライド番号プレースホルダー 6"/>
          <p:cNvSpPr>
            <a:spLocks noGrp="1"/>
          </p:cNvSpPr>
          <p:nvPr>
            <p:ph type="sldNum" sz="quarter" idx="12"/>
          </p:nvPr>
        </p:nvSpPr>
        <p:spPr/>
        <p:txBody>
          <a:bodyPr/>
          <a:lstStyle/>
          <a:p>
            <a:fld id="{D2D8002D-B5B0-4BAC-B1F6-782DDCCE6D9C}" type="slidenum">
              <a:rPr kumimoji="1" lang="ja-JP" altLang="en-US" smtClean="0"/>
              <a:t>3</a:t>
            </a:fld>
            <a:endParaRPr kumimoji="1" lang="ja-JP" altLang="en-US"/>
          </a:p>
        </p:txBody>
      </p:sp>
    </p:spTree>
    <p:extLst>
      <p:ext uri="{BB962C8B-B14F-4D97-AF65-F5344CB8AC3E}">
        <p14:creationId xmlns:p14="http://schemas.microsoft.com/office/powerpoint/2010/main" val="27701088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349481" y="934096"/>
            <a:ext cx="9108844" cy="1862048"/>
          </a:xfrm>
          <a:prstGeom prst="rect">
            <a:avLst/>
          </a:prstGeom>
          <a:ln w="9525"/>
        </p:spPr>
        <p:style>
          <a:lnRef idx="2">
            <a:schemeClr val="accent5"/>
          </a:lnRef>
          <a:fillRef idx="1">
            <a:schemeClr val="lt1"/>
          </a:fillRef>
          <a:effectRef idx="0">
            <a:schemeClr val="accent5"/>
          </a:effectRef>
          <a:fontRef idx="minor">
            <a:schemeClr val="dk1"/>
          </a:fontRef>
        </p:style>
        <p:txBody>
          <a:bodyPr wrap="square" rtlCol="0">
            <a:spAutoFit/>
          </a:bodyPr>
          <a:lstStyle/>
          <a:p>
            <a:pPr marL="177799" indent="-177799">
              <a:lnSpc>
                <a:spcPct val="150000"/>
              </a:lnSpc>
              <a:spcBef>
                <a:spcPts val="600"/>
              </a:spcBef>
            </a:pPr>
            <a:r>
              <a:rPr lang="ja-JP" altLang="en-US" spc="-150" dirty="0">
                <a:latin typeface="Meiryo UI" panose="020B0604030504040204" pitchFamily="50" charset="-128"/>
                <a:ea typeface="Meiryo UI" panose="020B0604030504040204" pitchFamily="50" charset="-128"/>
                <a:cs typeface="Meiryo UI" panose="020B0604030504040204" pitchFamily="50" charset="-128"/>
              </a:rPr>
              <a:t>○ </a:t>
            </a:r>
            <a:r>
              <a:rPr lang="en-US" altLang="ja-JP" b="1" spc="-150" dirty="0">
                <a:latin typeface="Meiryo UI" panose="020B0604030504040204" pitchFamily="50" charset="-128"/>
                <a:ea typeface="Meiryo UI" panose="020B0604030504040204" pitchFamily="50" charset="-128"/>
                <a:cs typeface="Meiryo UI" panose="020B0604030504040204" pitchFamily="50" charset="-128"/>
              </a:rPr>
              <a:t>2015</a:t>
            </a:r>
            <a:r>
              <a:rPr lang="ja-JP" altLang="en-US" b="1" spc="-150" dirty="0">
                <a:latin typeface="Meiryo UI" panose="020B0604030504040204" pitchFamily="50" charset="-128"/>
                <a:ea typeface="Meiryo UI" panose="020B0604030504040204" pitchFamily="50" charset="-128"/>
                <a:cs typeface="Meiryo UI" panose="020B0604030504040204" pitchFamily="50" charset="-128"/>
              </a:rPr>
              <a:t>年</a:t>
            </a:r>
            <a:r>
              <a:rPr lang="en-US" altLang="ja-JP" b="1" spc="-150" dirty="0">
                <a:latin typeface="Meiryo UI" panose="020B0604030504040204" pitchFamily="50" charset="-128"/>
                <a:ea typeface="Meiryo UI" panose="020B0604030504040204" pitchFamily="50" charset="-128"/>
                <a:cs typeface="Meiryo UI" panose="020B0604030504040204" pitchFamily="50" charset="-128"/>
              </a:rPr>
              <a:t>9</a:t>
            </a:r>
            <a:r>
              <a:rPr lang="ja-JP" altLang="en-US" b="1" spc="-150" dirty="0">
                <a:latin typeface="Meiryo UI" panose="020B0604030504040204" pitchFamily="50" charset="-128"/>
                <a:ea typeface="Meiryo UI" panose="020B0604030504040204" pitchFamily="50" charset="-128"/>
                <a:cs typeface="Meiryo UI" panose="020B0604030504040204" pitchFamily="50" charset="-128"/>
              </a:rPr>
              <a:t>月国連総会で採択</a:t>
            </a:r>
            <a:r>
              <a:rPr lang="ja-JP" altLang="en-US" spc="-150" dirty="0">
                <a:latin typeface="Meiryo UI" panose="020B0604030504040204" pitchFamily="50" charset="-128"/>
                <a:ea typeface="Meiryo UI" panose="020B0604030504040204" pitchFamily="50" charset="-128"/>
                <a:cs typeface="Meiryo UI" panose="020B0604030504040204" pitchFamily="50" charset="-128"/>
              </a:rPr>
              <a:t>された</a:t>
            </a:r>
            <a:r>
              <a:rPr lang="ja-JP" altLang="en-US" sz="2300" b="1" spc="-1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「持続可能な開発のための</a:t>
            </a:r>
            <a:r>
              <a:rPr lang="en-US" altLang="ja-JP" sz="2300" b="1" spc="-1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sz="2300" b="1" spc="-1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アジェンダ」</a:t>
            </a:r>
            <a:r>
              <a:rPr lang="ja-JP" altLang="en-US" spc="-150" dirty="0">
                <a:latin typeface="Meiryo UI" panose="020B0604030504040204" pitchFamily="50" charset="-128"/>
                <a:ea typeface="Meiryo UI" panose="020B0604030504040204" pitchFamily="50" charset="-128"/>
                <a:cs typeface="Meiryo UI" panose="020B0604030504040204" pitchFamily="50" charset="-128"/>
              </a:rPr>
              <a:t>に</a:t>
            </a:r>
            <a:r>
              <a:rPr lang="ja-JP" altLang="en-US" spc="-150" dirty="0" smtClean="0">
                <a:latin typeface="Meiryo UI" panose="020B0604030504040204" pitchFamily="50" charset="-128"/>
                <a:ea typeface="Meiryo UI" panose="020B0604030504040204" pitchFamily="50" charset="-128"/>
                <a:cs typeface="Meiryo UI" panose="020B0604030504040204" pitchFamily="50" charset="-128"/>
              </a:rPr>
              <a:t>記載</a:t>
            </a:r>
            <a:endParaRPr lang="en-US" altLang="ja-JP" spc="-150" dirty="0">
              <a:latin typeface="Meiryo UI" panose="020B0604030504040204" pitchFamily="50" charset="-128"/>
              <a:ea typeface="Meiryo UI" panose="020B0604030504040204" pitchFamily="50" charset="-128"/>
              <a:cs typeface="Meiryo UI" panose="020B0604030504040204" pitchFamily="50" charset="-128"/>
            </a:endParaRPr>
          </a:p>
          <a:p>
            <a:pPr marL="177799" indent="-177799">
              <a:lnSpc>
                <a:spcPct val="150000"/>
              </a:lnSpc>
              <a:spcBef>
                <a:spcPts val="600"/>
              </a:spcBef>
            </a:pPr>
            <a:r>
              <a:rPr lang="ja-JP" altLang="en-US" spc="-150" dirty="0">
                <a:latin typeface="Meiryo UI" panose="020B0604030504040204" pitchFamily="50" charset="-128"/>
                <a:ea typeface="Meiryo UI" panose="020B0604030504040204" pitchFamily="50" charset="-128"/>
                <a:cs typeface="Meiryo UI" panose="020B0604030504040204" pitchFamily="50" charset="-128"/>
              </a:rPr>
              <a:t>○ </a:t>
            </a:r>
            <a:r>
              <a:rPr lang="en-US" altLang="ja-JP" sz="2300" b="1" u="sng" spc="-1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sz="2300" b="1" u="sng" spc="-1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b="1" u="sng" spc="-150" dirty="0">
                <a:latin typeface="Meiryo UI" panose="020B0604030504040204" pitchFamily="50" charset="-128"/>
                <a:ea typeface="Meiryo UI" panose="020B0604030504040204" pitchFamily="50" charset="-128"/>
                <a:cs typeface="Meiryo UI" panose="020B0604030504040204" pitchFamily="50" charset="-128"/>
              </a:rPr>
              <a:t>までの国際目標</a:t>
            </a:r>
            <a:r>
              <a:rPr lang="ja-JP" altLang="en-US" spc="-150" dirty="0">
                <a:latin typeface="Meiryo UI" panose="020B0604030504040204" pitchFamily="50" charset="-128"/>
                <a:ea typeface="Meiryo UI" panose="020B0604030504040204" pitchFamily="50" charset="-128"/>
                <a:cs typeface="Meiryo UI" panose="020B0604030504040204" pitchFamily="50" charset="-128"/>
              </a:rPr>
              <a:t>。発展途上国のみならず、先進国自身も取り組む。</a:t>
            </a:r>
          </a:p>
          <a:p>
            <a:pPr marL="177799" indent="-177799">
              <a:lnSpc>
                <a:spcPct val="150000"/>
              </a:lnSpc>
              <a:spcBef>
                <a:spcPts val="600"/>
              </a:spcBef>
            </a:pPr>
            <a:r>
              <a:rPr lang="ja-JP" altLang="en-US" spc="-150" dirty="0">
                <a:latin typeface="Meiryo UI" panose="020B0604030504040204" pitchFamily="50" charset="-128"/>
                <a:ea typeface="Meiryo UI" panose="020B0604030504040204" pitchFamily="50" charset="-128"/>
                <a:cs typeface="Meiryo UI" panose="020B0604030504040204" pitchFamily="50" charset="-128"/>
              </a:rPr>
              <a:t>○ 持続可能な世界を実現するための</a:t>
            </a:r>
            <a:r>
              <a:rPr lang="en-US" altLang="ja-JP" sz="2300" b="1" u="sng" spc="-1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17</a:t>
            </a:r>
            <a:r>
              <a:rPr lang="ja-JP" altLang="en-US" b="1" u="sng" spc="-150" dirty="0">
                <a:latin typeface="Meiryo UI" panose="020B0604030504040204" pitchFamily="50" charset="-128"/>
                <a:ea typeface="Meiryo UI" panose="020B0604030504040204" pitchFamily="50" charset="-128"/>
                <a:cs typeface="Meiryo UI" panose="020B0604030504040204" pitchFamily="50" charset="-128"/>
              </a:rPr>
              <a:t>のゴール</a:t>
            </a:r>
            <a:r>
              <a:rPr lang="en-US" altLang="ja-JP" b="1" u="sng" spc="-150" dirty="0">
                <a:latin typeface="Meiryo UI" panose="020B0604030504040204" pitchFamily="50" charset="-128"/>
                <a:ea typeface="Meiryo UI" panose="020B0604030504040204" pitchFamily="50" charset="-128"/>
                <a:cs typeface="Meiryo UI" panose="020B0604030504040204" pitchFamily="50" charset="-128"/>
              </a:rPr>
              <a:t>(</a:t>
            </a:r>
            <a:r>
              <a:rPr lang="ja-JP" altLang="en-US" b="1" u="sng" spc="-150" dirty="0">
                <a:latin typeface="Meiryo UI" panose="020B0604030504040204" pitchFamily="50" charset="-128"/>
                <a:ea typeface="Meiryo UI" panose="020B0604030504040204" pitchFamily="50" charset="-128"/>
                <a:cs typeface="Meiryo UI" panose="020B0604030504040204" pitchFamily="50" charset="-128"/>
              </a:rPr>
              <a:t>目標</a:t>
            </a:r>
            <a:r>
              <a:rPr lang="en-US" altLang="ja-JP" b="1" u="sng" spc="-150" dirty="0">
                <a:latin typeface="Meiryo UI" panose="020B0604030504040204" pitchFamily="50" charset="-128"/>
                <a:ea typeface="Meiryo UI" panose="020B0604030504040204" pitchFamily="50" charset="-128"/>
                <a:cs typeface="Meiryo UI" panose="020B0604030504040204" pitchFamily="50" charset="-128"/>
              </a:rPr>
              <a:t>)</a:t>
            </a:r>
            <a:r>
              <a:rPr lang="ja-JP" altLang="en-US" b="1" u="sng" spc="-150" dirty="0" err="1">
                <a:latin typeface="Meiryo UI" panose="020B0604030504040204" pitchFamily="50" charset="-128"/>
                <a:ea typeface="Meiryo UI" panose="020B0604030504040204" pitchFamily="50" charset="-128"/>
                <a:cs typeface="Meiryo UI" panose="020B0604030504040204" pitchFamily="50" charset="-128"/>
              </a:rPr>
              <a:t>、</a:t>
            </a:r>
            <a:r>
              <a:rPr lang="en-US" altLang="ja-JP" sz="2300" b="1" u="sng" spc="-1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169</a:t>
            </a:r>
            <a:r>
              <a:rPr lang="ja-JP" altLang="en-US" b="1" u="sng" spc="-150" dirty="0">
                <a:latin typeface="Meiryo UI" panose="020B0604030504040204" pitchFamily="50" charset="-128"/>
                <a:ea typeface="Meiryo UI" panose="020B0604030504040204" pitchFamily="50" charset="-128"/>
                <a:cs typeface="Meiryo UI" panose="020B0604030504040204" pitchFamily="50" charset="-128"/>
              </a:rPr>
              <a:t>のターゲット</a:t>
            </a:r>
            <a:r>
              <a:rPr lang="ja-JP" altLang="en-US" spc="-150" dirty="0">
                <a:latin typeface="Meiryo UI" panose="020B0604030504040204" pitchFamily="50" charset="-128"/>
                <a:ea typeface="Meiryo UI" panose="020B0604030504040204" pitchFamily="50" charset="-128"/>
                <a:cs typeface="Meiryo UI" panose="020B0604030504040204" pitchFamily="50" charset="-128"/>
              </a:rPr>
              <a:t>から構成。</a:t>
            </a:r>
            <a:endParaRPr lang="en-US" altLang="ja-JP" spc="-15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7" name="Shape 129"/>
          <p:cNvPicPr preferRelativeResize="0">
            <a:picLocks/>
          </p:cNvPicPr>
          <p:nvPr/>
        </p:nvPicPr>
        <p:blipFill rotWithShape="1">
          <a:blip r:embed="rId3">
            <a:alphaModFix/>
          </a:blip>
          <a:srcRect/>
          <a:stretch/>
        </p:blipFill>
        <p:spPr>
          <a:xfrm>
            <a:off x="232926" y="3146813"/>
            <a:ext cx="4562795" cy="3034259"/>
          </a:xfrm>
          <a:prstGeom prst="rect">
            <a:avLst/>
          </a:prstGeom>
          <a:noFill/>
          <a:ln>
            <a:noFill/>
          </a:ln>
        </p:spPr>
      </p:pic>
      <p:sp>
        <p:nvSpPr>
          <p:cNvPr id="9" name="テキスト ボックス 8"/>
          <p:cNvSpPr txBox="1"/>
          <p:nvPr/>
        </p:nvSpPr>
        <p:spPr>
          <a:xfrm>
            <a:off x="0" y="6347075"/>
            <a:ext cx="3526963" cy="369332"/>
          </a:xfrm>
          <a:prstGeom prst="rect">
            <a:avLst/>
          </a:prstGeom>
          <a:noFill/>
        </p:spPr>
        <p:txBody>
          <a:bodyPr wrap="square" rtlCol="0">
            <a:spAutoFit/>
          </a:bodyPr>
          <a:lstStyle/>
          <a:p>
            <a:r>
              <a:rPr kumimoji="1" lang="ja-JP" altLang="en-US" dirty="0"/>
              <a:t>（出典）国連広報センター</a:t>
            </a:r>
          </a:p>
        </p:txBody>
      </p:sp>
      <p:sp>
        <p:nvSpPr>
          <p:cNvPr id="10" name="正方形/長方形 9"/>
          <p:cNvSpPr/>
          <p:nvPr/>
        </p:nvSpPr>
        <p:spPr>
          <a:xfrm>
            <a:off x="7383" y="-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smtClean="0">
                <a:latin typeface="Meiryo UI" panose="020B0604030504040204" pitchFamily="50" charset="-128"/>
                <a:ea typeface="Meiryo UI" panose="020B0604030504040204" pitchFamily="50" charset="-128"/>
              </a:rPr>
              <a:t>SDGs</a:t>
            </a:r>
            <a:r>
              <a:rPr kumimoji="1" lang="ja-JP" altLang="en-US" sz="2000" b="1" dirty="0" smtClean="0">
                <a:latin typeface="Meiryo UI" panose="020B0604030504040204" pitchFamily="50" charset="-128"/>
                <a:ea typeface="Meiryo UI" panose="020B0604030504040204" pitchFamily="50" charset="-128"/>
              </a:rPr>
              <a:t>（</a:t>
            </a:r>
            <a:r>
              <a:rPr lang="en-US" altLang="ja-JP" sz="2000" b="1" dirty="0" smtClean="0">
                <a:latin typeface="Meiryo UI" panose="020B0604030504040204" pitchFamily="50" charset="-128"/>
                <a:ea typeface="Meiryo UI" panose="020B0604030504040204" pitchFamily="50" charset="-128"/>
              </a:rPr>
              <a:t>Sustainable </a:t>
            </a:r>
            <a:r>
              <a:rPr lang="en-US" altLang="ja-JP" sz="2000" b="1" dirty="0">
                <a:latin typeface="Meiryo UI" panose="020B0604030504040204" pitchFamily="50" charset="-128"/>
                <a:ea typeface="Meiryo UI" panose="020B0604030504040204" pitchFamily="50" charset="-128"/>
              </a:rPr>
              <a:t>Development </a:t>
            </a:r>
            <a:r>
              <a:rPr lang="en-US" altLang="ja-JP" sz="2000" b="1" dirty="0" smtClean="0">
                <a:latin typeface="Meiryo UI" panose="020B0604030504040204" pitchFamily="50" charset="-128"/>
                <a:ea typeface="Meiryo UI" panose="020B0604030504040204" pitchFamily="50" charset="-128"/>
              </a:rPr>
              <a:t>Goals</a:t>
            </a:r>
            <a:r>
              <a:rPr lang="ja-JP" altLang="en-US" sz="2000" b="1" dirty="0" smtClean="0">
                <a:latin typeface="Meiryo UI" panose="020B0604030504040204" pitchFamily="50" charset="-128"/>
                <a:ea typeface="Meiryo UI" panose="020B0604030504040204" pitchFamily="50" charset="-128"/>
              </a:rPr>
              <a:t>）とは</a:t>
            </a:r>
            <a:endParaRPr kumimoji="1" lang="en-US" altLang="ja-JP" sz="2000" b="1" dirty="0">
              <a:latin typeface="Meiryo UI" panose="020B0604030504040204" pitchFamily="50" charset="-128"/>
              <a:ea typeface="Meiryo UI" panose="020B0604030504040204" pitchFamily="50" charset="-128"/>
            </a:endParaRPr>
          </a:p>
        </p:txBody>
      </p:sp>
      <p:pic>
        <p:nvPicPr>
          <p:cNvPr id="3" name="図 2"/>
          <p:cNvPicPr>
            <a:picLocks noChangeAspect="1"/>
          </p:cNvPicPr>
          <p:nvPr/>
        </p:nvPicPr>
        <p:blipFill>
          <a:blip r:embed="rId4"/>
          <a:stretch>
            <a:fillRect/>
          </a:stretch>
        </p:blipFill>
        <p:spPr>
          <a:xfrm>
            <a:off x="4960383" y="3102405"/>
            <a:ext cx="4627705" cy="3078667"/>
          </a:xfrm>
          <a:prstGeom prst="rect">
            <a:avLst/>
          </a:prstGeom>
        </p:spPr>
      </p:pic>
      <p:pic>
        <p:nvPicPr>
          <p:cNvPr id="1026" name="Picture 2" descr="17 Objetivos">
            <a:extLst>
              <a:ext uri="{FF2B5EF4-FFF2-40B4-BE49-F238E27FC236}">
                <a16:creationId xmlns:a16="http://schemas.microsoft.com/office/drawing/2014/main" id="{6C91913C-2085-4E63-BDBF-8C2C3DC1382F}"/>
              </a:ext>
            </a:extLst>
          </p:cNvPr>
          <p:cNvPicPr>
            <a:picLocks noChangeArrowheads="1"/>
          </p:cNvPicPr>
          <p:nvPr/>
        </p:nvPicPr>
        <p:blipFill rotWithShape="1">
          <a:blip r:embed="rId5" cstate="print">
            <a:extLst>
              <a:ext uri="{28A0092B-C50C-407E-A947-70E740481C1C}">
                <a14:useLocalDpi xmlns:a14="http://schemas.microsoft.com/office/drawing/2010/main" val="0"/>
              </a:ext>
            </a:extLst>
          </a:blip>
          <a:srcRect l="20389" r="20514"/>
          <a:stretch/>
        </p:blipFill>
        <p:spPr bwMode="auto">
          <a:xfrm>
            <a:off x="8134271" y="1546749"/>
            <a:ext cx="1094704" cy="1111026"/>
          </a:xfrm>
          <a:prstGeom prst="rect">
            <a:avLst/>
          </a:prstGeom>
          <a:noFill/>
          <a:extLst>
            <a:ext uri="{909E8E84-426E-40DD-AFC4-6F175D3DCCD1}">
              <a14:hiddenFill xmlns:a14="http://schemas.microsoft.com/office/drawing/2010/main">
                <a:solidFill>
                  <a:srgbClr val="FFFFFF"/>
                </a:solidFill>
              </a14:hiddenFill>
            </a:ext>
          </a:extLst>
        </p:spPr>
      </p:pic>
      <p:sp>
        <p:nvSpPr>
          <p:cNvPr id="12" name="スライド番号プレースホルダー 6"/>
          <p:cNvSpPr txBox="1">
            <a:spLocks/>
          </p:cNvSpPr>
          <p:nvPr/>
        </p:nvSpPr>
        <p:spPr>
          <a:xfrm>
            <a:off x="6996113" y="63563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4</a:t>
            </a:fld>
            <a:endParaRPr kumimoji="1" lang="ja-JP" altLang="en-US" sz="1200"/>
          </a:p>
        </p:txBody>
      </p:sp>
    </p:spTree>
    <p:extLst>
      <p:ext uri="{BB962C8B-B14F-4D97-AF65-F5344CB8AC3E}">
        <p14:creationId xmlns:p14="http://schemas.microsoft.com/office/powerpoint/2010/main" val="399788765"/>
      </p:ext>
    </p:extLst>
  </p:cSld>
  <p:clrMapOvr>
    <a:masterClrMapping/>
  </p:clrMapOvr>
  <mc:AlternateContent xmlns:mc="http://schemas.openxmlformats.org/markup-compatibility/2006" xmlns:p14="http://schemas.microsoft.com/office/powerpoint/2010/main">
    <mc:Choice Requires="p14">
      <p:transition spd="slow" p14:dur="2000" advTm="1291"/>
    </mc:Choice>
    <mc:Fallback xmlns="">
      <p:transition spd="slow" advTm="1291"/>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3768" y="-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smtClean="0">
                <a:latin typeface="Meiryo UI" panose="020B0604030504040204" pitchFamily="50" charset="-128"/>
                <a:ea typeface="Meiryo UI" panose="020B0604030504040204" pitchFamily="50" charset="-128"/>
              </a:rPr>
              <a:t>SDGs</a:t>
            </a:r>
            <a:r>
              <a:rPr kumimoji="1" lang="ja-JP" altLang="en-US" sz="2000" b="1" dirty="0" smtClean="0">
                <a:latin typeface="Meiryo UI" panose="020B0604030504040204" pitchFamily="50" charset="-128"/>
                <a:ea typeface="Meiryo UI" panose="020B0604030504040204" pitchFamily="50" charset="-128"/>
              </a:rPr>
              <a:t>の</a:t>
            </a:r>
            <a:r>
              <a:rPr kumimoji="1" lang="en-US" altLang="ja-JP" sz="2000" b="1" dirty="0" smtClean="0">
                <a:latin typeface="Meiryo UI" panose="020B0604030504040204" pitchFamily="50" charset="-128"/>
                <a:ea typeface="Meiryo UI" panose="020B0604030504040204" pitchFamily="50" charset="-128"/>
              </a:rPr>
              <a:t>17</a:t>
            </a:r>
            <a:r>
              <a:rPr kumimoji="1" lang="ja-JP" altLang="en-US" sz="2000" b="1" dirty="0" smtClean="0">
                <a:latin typeface="Meiryo UI" panose="020B0604030504040204" pitchFamily="50" charset="-128"/>
                <a:ea typeface="Meiryo UI" panose="020B0604030504040204" pitchFamily="50" charset="-128"/>
              </a:rPr>
              <a:t>のゴール</a:t>
            </a:r>
            <a:endParaRPr kumimoji="1" lang="en-US" altLang="ja-JP" sz="2000" b="1" dirty="0">
              <a:latin typeface="Meiryo UI" panose="020B0604030504040204" pitchFamily="50" charset="-128"/>
              <a:ea typeface="Meiryo UI" panose="020B0604030504040204" pitchFamily="50" charset="-128"/>
            </a:endParaRPr>
          </a:p>
        </p:txBody>
      </p:sp>
      <p:sp>
        <p:nvSpPr>
          <p:cNvPr id="4" name="正方形/長方形 3"/>
          <p:cNvSpPr/>
          <p:nvPr/>
        </p:nvSpPr>
        <p:spPr>
          <a:xfrm>
            <a:off x="386247" y="2243189"/>
            <a:ext cx="4536000" cy="4324261"/>
          </a:xfrm>
          <a:prstGeom prst="rect">
            <a:avLst/>
          </a:prstGeom>
        </p:spPr>
        <p:txBody>
          <a:bodyPr wrap="square">
            <a:spAutoFit/>
          </a:bodyPr>
          <a:lstStyle/>
          <a:p>
            <a:pPr>
              <a:lnSpc>
                <a:spcPts val="2200"/>
              </a:lnSpc>
              <a:spcAft>
                <a:spcPts val="0"/>
              </a:spcAft>
            </a:pPr>
            <a:r>
              <a:rPr lang="ja-JP" altLang="ja-JP" sz="1200" spc="100" dirty="0" smtClean="0">
                <a:solidFill>
                  <a:srgbClr val="000000"/>
                </a:solidFill>
                <a:latin typeface="Meiryo UI" panose="020B0604030504040204" pitchFamily="50" charset="-128"/>
                <a:ea typeface="Meiryo UI" panose="020B0604030504040204" pitchFamily="50" charset="-128"/>
                <a:cs typeface="ＭＳ 明朝" panose="02020609040205080304" pitchFamily="17" charset="-128"/>
              </a:rPr>
              <a:t>前文</a:t>
            </a:r>
            <a:endParaRPr lang="ja-JP"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endParaRPr>
          </a:p>
          <a:p>
            <a:pPr>
              <a:lnSpc>
                <a:spcPts val="2200"/>
              </a:lnSpc>
              <a:spcAft>
                <a:spcPts val="0"/>
              </a:spcAft>
            </a:pPr>
            <a:r>
              <a:rPr lang="ja-JP" altLang="ja-JP" sz="1200" spc="100" dirty="0" smtClean="0">
                <a:solidFill>
                  <a:srgbClr val="000000"/>
                </a:solidFill>
                <a:latin typeface="Meiryo UI" panose="020B0604030504040204" pitchFamily="50" charset="-128"/>
                <a:ea typeface="Meiryo UI" panose="020B0604030504040204" pitchFamily="50" charset="-128"/>
                <a:cs typeface="ＭＳ 明朝" panose="02020609040205080304" pitchFamily="17" charset="-128"/>
              </a:rPr>
              <a:t>このアジェンダは、人間、地球及び繁栄のための行動計画である。これはまた、より大きな自由における普遍的な平和の強化を追求ものでもある。我々は、極端な貧困を含む、あらゆる形態と側面の貧困を撲滅することが最大の地球規模の課題であり、持続可能な開発のための不可欠な必要条件であると認識する。</a:t>
            </a:r>
            <a:endParaRPr lang="en-US"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endParaRPr>
          </a:p>
          <a:p>
            <a:pPr>
              <a:lnSpc>
                <a:spcPts val="2200"/>
              </a:lnSpc>
              <a:spcAft>
                <a:spcPts val="0"/>
              </a:spcAft>
            </a:pPr>
            <a:endParaRPr lang="en-US" altLang="ja-JP" sz="1200" spc="100" dirty="0" smtClean="0">
              <a:solidFill>
                <a:srgbClr val="000000"/>
              </a:solidFill>
              <a:latin typeface="Meiryo UI" panose="020B0604030504040204" pitchFamily="50" charset="-128"/>
              <a:ea typeface="Meiryo UI" panose="020B0604030504040204" pitchFamily="50" charset="-128"/>
              <a:cs typeface="ＭＳ 明朝" panose="02020609040205080304" pitchFamily="17" charset="-128"/>
            </a:endParaRPr>
          </a:p>
          <a:p>
            <a:pPr>
              <a:lnSpc>
                <a:spcPts val="2200"/>
              </a:lnSpc>
            </a:pPr>
            <a:r>
              <a:rPr lang="ja-JP" altLang="ja-JP" sz="1600" b="1" u="sng" kern="100" spc="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すべての国及びすべてのステークホルダーは、協同的なパートナーシップの下、この計画を実行する</a:t>
            </a:r>
            <a:r>
              <a:rPr lang="ja-JP" altLang="ja-JP" sz="1600" b="1" kern="100" spc="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a:t>
            </a:r>
            <a:r>
              <a:rPr lang="ja-JP" altLang="ja-JP" sz="1200" kern="100" spc="100" dirty="0">
                <a:latin typeface="Meiryo UI" panose="020B0604030504040204" pitchFamily="50" charset="-128"/>
                <a:ea typeface="Meiryo UI" panose="020B0604030504040204" pitchFamily="50" charset="-128"/>
                <a:cs typeface="Times New Roman" panose="02020603050405020304" pitchFamily="18" charset="0"/>
              </a:rPr>
              <a:t>我々は、人類を貧困の恐怖及び欠乏の専制から解き放ち、地球を</a:t>
            </a:r>
            <a:r>
              <a:rPr lang="ja-JP" altLang="ja-JP" sz="1200" kern="100" spc="100" dirty="0" err="1">
                <a:latin typeface="Meiryo UI" panose="020B0604030504040204" pitchFamily="50" charset="-128"/>
                <a:ea typeface="Meiryo UI" panose="020B0604030504040204" pitchFamily="50" charset="-128"/>
                <a:cs typeface="Times New Roman" panose="02020603050405020304" pitchFamily="18" charset="0"/>
              </a:rPr>
              <a:t>癒やし</a:t>
            </a:r>
            <a:r>
              <a:rPr lang="ja-JP" altLang="ja-JP" sz="1200" kern="100" spc="100" dirty="0">
                <a:latin typeface="Meiryo UI" panose="020B0604030504040204" pitchFamily="50" charset="-128"/>
                <a:ea typeface="Meiryo UI" panose="020B0604030504040204" pitchFamily="50" charset="-128"/>
                <a:cs typeface="Times New Roman" panose="02020603050405020304" pitchFamily="18" charset="0"/>
              </a:rPr>
              <a:t>安全にすることを決意している。</a:t>
            </a:r>
            <a:r>
              <a:rPr lang="ja-JP" altLang="ja-JP" sz="1200" kern="100" spc="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我々は、世界を持続的かつ強靱（レジリエント）な道筋に移行させるために緊急に必要な、大胆かつ変革的な手段をとることに決意している。</a:t>
            </a:r>
            <a:endParaRPr lang="en-US" altLang="ja-JP" sz="1200" kern="100" spc="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endParaRPr>
          </a:p>
          <a:p>
            <a:pPr>
              <a:lnSpc>
                <a:spcPts val="2200"/>
              </a:lnSpc>
            </a:pPr>
            <a:r>
              <a:rPr lang="ja-JP" altLang="ja-JP" sz="1200" kern="100" spc="100" dirty="0">
                <a:latin typeface="Meiryo UI" panose="020B0604030504040204" pitchFamily="50" charset="-128"/>
                <a:ea typeface="Meiryo UI" panose="020B0604030504040204" pitchFamily="50" charset="-128"/>
                <a:cs typeface="Times New Roman" panose="02020603050405020304" pitchFamily="18" charset="0"/>
              </a:rPr>
              <a:t>我々はこの共同の旅路に乗り出すにあたり、</a:t>
            </a:r>
            <a:r>
              <a:rPr lang="ja-JP" altLang="ja-JP" sz="1600" b="1" u="sng" kern="100" spc="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誰一人取り残さない</a:t>
            </a:r>
            <a:r>
              <a:rPr lang="ja-JP" altLang="ja-JP" sz="1200" kern="100" spc="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ことを誓う</a:t>
            </a:r>
            <a:r>
              <a:rPr lang="ja-JP" altLang="ja-JP" sz="1200" kern="100" spc="100" dirty="0" smtClean="0">
                <a:solidFill>
                  <a:srgbClr val="FF0000"/>
                </a:solidFill>
                <a:latin typeface="Meiryo UI" panose="020B0604030504040204" pitchFamily="50" charset="-128"/>
                <a:ea typeface="Meiryo UI" panose="020B0604030504040204" pitchFamily="50" charset="-128"/>
                <a:cs typeface="Times New Roman" panose="02020603050405020304" pitchFamily="18" charset="0"/>
              </a:rPr>
              <a:t>。</a:t>
            </a:r>
            <a:endParaRPr lang="en-US" altLang="ja-JP" sz="1200" kern="100" spc="100" dirty="0" smtClean="0">
              <a:solidFill>
                <a:srgbClr val="FF0000"/>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5" name="正方形/長方形 4"/>
          <p:cNvSpPr/>
          <p:nvPr/>
        </p:nvSpPr>
        <p:spPr>
          <a:xfrm>
            <a:off x="8523088" y="776534"/>
            <a:ext cx="1010093" cy="58479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Meiryo UI" panose="020B0604030504040204" pitchFamily="50" charset="-128"/>
                <a:ea typeface="Meiryo UI" panose="020B0604030504040204" pitchFamily="50" charset="-128"/>
              </a:rPr>
              <a:t>仮 訳</a:t>
            </a:r>
            <a:endParaRPr kumimoji="1" lang="ja-JP" altLang="en-US" dirty="0">
              <a:solidFill>
                <a:schemeClr val="tx1"/>
              </a:solidFill>
              <a:latin typeface="Meiryo UI" panose="020B0604030504040204" pitchFamily="50" charset="-128"/>
              <a:ea typeface="Meiryo UI" panose="020B0604030504040204" pitchFamily="50" charset="-128"/>
            </a:endParaRPr>
          </a:p>
        </p:txBody>
      </p:sp>
      <p:sp>
        <p:nvSpPr>
          <p:cNvPr id="6" name="正方形/長方形 5"/>
          <p:cNvSpPr/>
          <p:nvPr/>
        </p:nvSpPr>
        <p:spPr>
          <a:xfrm>
            <a:off x="5185349" y="2525070"/>
            <a:ext cx="4536000" cy="3195747"/>
          </a:xfrm>
          <a:prstGeom prst="rect">
            <a:avLst/>
          </a:prstGeom>
        </p:spPr>
        <p:txBody>
          <a:bodyPr wrap="square">
            <a:spAutoFit/>
          </a:bodyPr>
          <a:lstStyle/>
          <a:p>
            <a:pPr>
              <a:lnSpc>
                <a:spcPts val="2200"/>
              </a:lnSpc>
            </a:pPr>
            <a:r>
              <a:rPr lang="ja-JP" altLang="en-US" sz="1200" dirty="0" smtClean="0">
                <a:solidFill>
                  <a:srgbClr val="000000"/>
                </a:solidFill>
                <a:latin typeface="Meiryo UI" panose="020B0604030504040204" pitchFamily="50" charset="-128"/>
                <a:ea typeface="Meiryo UI" panose="020B0604030504040204" pitchFamily="50" charset="-128"/>
              </a:rPr>
              <a:t>今日</a:t>
            </a:r>
            <a:r>
              <a:rPr lang="ja-JP" altLang="en-US" sz="1200" dirty="0">
                <a:solidFill>
                  <a:srgbClr val="000000"/>
                </a:solidFill>
                <a:latin typeface="Meiryo UI" panose="020B0604030504040204" pitchFamily="50" charset="-128"/>
                <a:ea typeface="Meiryo UI" panose="020B0604030504040204" pitchFamily="50" charset="-128"/>
              </a:rPr>
              <a:t>我々が発表する</a:t>
            </a:r>
            <a:r>
              <a:rPr lang="en-US" altLang="ja-JP" sz="1200" dirty="0">
                <a:solidFill>
                  <a:srgbClr val="000000"/>
                </a:solidFill>
                <a:latin typeface="Meiryo UI" panose="020B0604030504040204" pitchFamily="50" charset="-128"/>
                <a:ea typeface="Meiryo UI" panose="020B0604030504040204" pitchFamily="50" charset="-128"/>
              </a:rPr>
              <a:t>17</a:t>
            </a:r>
            <a:r>
              <a:rPr lang="ja-JP" altLang="en-US" sz="1200" dirty="0">
                <a:solidFill>
                  <a:srgbClr val="000000"/>
                </a:solidFill>
                <a:latin typeface="Meiryo UI" panose="020B0604030504040204" pitchFamily="50" charset="-128"/>
                <a:ea typeface="Meiryo UI" panose="020B0604030504040204" pitchFamily="50" charset="-128"/>
              </a:rPr>
              <a:t>の持続可能な開発のための目標（</a:t>
            </a:r>
            <a:r>
              <a:rPr lang="en-US" altLang="ja-JP" sz="1200" dirty="0">
                <a:solidFill>
                  <a:srgbClr val="000000"/>
                </a:solidFill>
                <a:latin typeface="Meiryo UI" panose="020B0604030504040204" pitchFamily="50" charset="-128"/>
                <a:ea typeface="Meiryo UI" panose="020B0604030504040204" pitchFamily="50" charset="-128"/>
              </a:rPr>
              <a:t>SDGs</a:t>
            </a:r>
            <a:r>
              <a:rPr lang="ja-JP" altLang="en-US" sz="1200" dirty="0">
                <a:solidFill>
                  <a:srgbClr val="000000"/>
                </a:solidFill>
                <a:latin typeface="Meiryo UI" panose="020B0604030504040204" pitchFamily="50" charset="-128"/>
                <a:ea typeface="Meiryo UI" panose="020B0604030504040204" pitchFamily="50" charset="-128"/>
              </a:rPr>
              <a:t>）と、</a:t>
            </a:r>
            <a:r>
              <a:rPr lang="en-US" altLang="ja-JP" sz="1200" dirty="0">
                <a:solidFill>
                  <a:srgbClr val="000000"/>
                </a:solidFill>
                <a:latin typeface="Meiryo UI" panose="020B0604030504040204" pitchFamily="50" charset="-128"/>
                <a:ea typeface="Meiryo UI" panose="020B0604030504040204" pitchFamily="50" charset="-128"/>
              </a:rPr>
              <a:t>169</a:t>
            </a:r>
            <a:r>
              <a:rPr lang="ja-JP" altLang="en-US" sz="1200" dirty="0">
                <a:solidFill>
                  <a:srgbClr val="000000"/>
                </a:solidFill>
                <a:latin typeface="Meiryo UI" panose="020B0604030504040204" pitchFamily="50" charset="-128"/>
                <a:ea typeface="Meiryo UI" panose="020B0604030504040204" pitchFamily="50" charset="-128"/>
              </a:rPr>
              <a:t>のターゲットは、この新しく普遍的なアジェンダの規模と野心を示している。これらの目標とターゲットは、</a:t>
            </a:r>
            <a:r>
              <a:rPr lang="ja-JP" altLang="en-US" sz="1200" dirty="0">
                <a:latin typeface="Meiryo UI" panose="020B0604030504040204" pitchFamily="50" charset="-128"/>
                <a:ea typeface="Meiryo UI" panose="020B0604030504040204" pitchFamily="50" charset="-128"/>
              </a:rPr>
              <a:t>ミレニアム開発目標（</a:t>
            </a:r>
            <a:r>
              <a:rPr lang="en-US" altLang="ja-JP" sz="1200" dirty="0">
                <a:latin typeface="Meiryo UI" panose="020B0604030504040204" pitchFamily="50" charset="-128"/>
                <a:ea typeface="Meiryo UI" panose="020B0604030504040204" pitchFamily="50" charset="-128"/>
              </a:rPr>
              <a:t>MDGs</a:t>
            </a:r>
            <a:r>
              <a:rPr lang="ja-JP" altLang="en-US" sz="1200" dirty="0">
                <a:latin typeface="Meiryo UI" panose="020B0604030504040204" pitchFamily="50" charset="-128"/>
                <a:ea typeface="Meiryo UI" panose="020B0604030504040204" pitchFamily="50" charset="-128"/>
              </a:rPr>
              <a:t>）を基にして、ミレニアム開発目標が達成で</a:t>
            </a:r>
            <a:r>
              <a:rPr lang="ja-JP" altLang="en-US" sz="1200" dirty="0">
                <a:solidFill>
                  <a:srgbClr val="000000"/>
                </a:solidFill>
                <a:latin typeface="Meiryo UI" panose="020B0604030504040204" pitchFamily="50" charset="-128"/>
                <a:ea typeface="Meiryo UI" panose="020B0604030504040204" pitchFamily="50" charset="-128"/>
              </a:rPr>
              <a:t>きなかったものを全うすることを目指すものである。これらは、すべての人々の人権を実現し、ジェンダー平等とすべての女性と女児の能力強化を達成することを目指す</a:t>
            </a:r>
            <a:r>
              <a:rPr lang="ja-JP" altLang="en-US" sz="1200" dirty="0" smtClean="0">
                <a:solidFill>
                  <a:srgbClr val="000000"/>
                </a:solidFill>
                <a:latin typeface="Meiryo UI" panose="020B0604030504040204" pitchFamily="50" charset="-128"/>
                <a:ea typeface="Meiryo UI" panose="020B0604030504040204" pitchFamily="50" charset="-128"/>
              </a:rPr>
              <a:t>。</a:t>
            </a:r>
            <a:endParaRPr lang="en-US" altLang="ja-JP" sz="1200" dirty="0" smtClean="0">
              <a:solidFill>
                <a:srgbClr val="000000"/>
              </a:solidFill>
              <a:latin typeface="Meiryo UI" panose="020B0604030504040204" pitchFamily="50" charset="-128"/>
              <a:ea typeface="Meiryo UI" panose="020B0604030504040204" pitchFamily="50" charset="-128"/>
            </a:endParaRPr>
          </a:p>
          <a:p>
            <a:pPr>
              <a:lnSpc>
                <a:spcPts val="2200"/>
              </a:lnSpc>
            </a:pPr>
            <a:r>
              <a:rPr lang="ja-JP" altLang="en-US" sz="1200" dirty="0" smtClean="0">
                <a:solidFill>
                  <a:srgbClr val="FF0000"/>
                </a:solidFill>
                <a:latin typeface="Meiryo UI" panose="020B0604030504040204" pitchFamily="50" charset="-128"/>
                <a:ea typeface="Meiryo UI" panose="020B0604030504040204" pitchFamily="50" charset="-128"/>
              </a:rPr>
              <a:t>これら</a:t>
            </a:r>
            <a:r>
              <a:rPr lang="ja-JP" altLang="en-US" sz="1200" dirty="0">
                <a:solidFill>
                  <a:srgbClr val="FF0000"/>
                </a:solidFill>
                <a:latin typeface="Meiryo UI" panose="020B0604030504040204" pitchFamily="50" charset="-128"/>
                <a:ea typeface="Meiryo UI" panose="020B0604030504040204" pitchFamily="50" charset="-128"/>
              </a:rPr>
              <a:t>の目標及びターゲットは、統合され不可分のものであり、持続可能な開発の三側面、すなわち</a:t>
            </a:r>
            <a:r>
              <a:rPr lang="ja-JP" altLang="en-US" sz="1600" b="1" u="sng" dirty="0">
                <a:solidFill>
                  <a:srgbClr val="FF0000"/>
                </a:solidFill>
                <a:latin typeface="Meiryo UI" panose="020B0604030504040204" pitchFamily="50" charset="-128"/>
                <a:ea typeface="Meiryo UI" panose="020B0604030504040204" pitchFamily="50" charset="-128"/>
              </a:rPr>
              <a:t>経済、社会及び環境の三側面を調和させるものである。</a:t>
            </a:r>
          </a:p>
          <a:p>
            <a:pPr>
              <a:lnSpc>
                <a:spcPts val="2200"/>
              </a:lnSpc>
            </a:pPr>
            <a:r>
              <a:rPr lang="ja-JP" altLang="en-US" sz="1200" dirty="0">
                <a:solidFill>
                  <a:srgbClr val="000000"/>
                </a:solidFill>
                <a:latin typeface="Meiryo UI" panose="020B0604030504040204" pitchFamily="50" charset="-128"/>
                <a:ea typeface="Meiryo UI" panose="020B0604030504040204" pitchFamily="50" charset="-128"/>
              </a:rPr>
              <a:t>これらの目標及びターゲットは、人類及び地球にとり極めて重要な分野で、向こう</a:t>
            </a:r>
            <a:r>
              <a:rPr lang="en-US" altLang="ja-JP" sz="1200" dirty="0">
                <a:solidFill>
                  <a:srgbClr val="000000"/>
                </a:solidFill>
                <a:latin typeface="Meiryo UI" panose="020B0604030504040204" pitchFamily="50" charset="-128"/>
                <a:ea typeface="Meiryo UI" panose="020B0604030504040204" pitchFamily="50" charset="-128"/>
              </a:rPr>
              <a:t>15</a:t>
            </a:r>
            <a:r>
              <a:rPr lang="ja-JP" altLang="en-US" sz="1200" dirty="0">
                <a:solidFill>
                  <a:srgbClr val="000000"/>
                </a:solidFill>
                <a:latin typeface="Meiryo UI" panose="020B0604030504040204" pitchFamily="50" charset="-128"/>
                <a:ea typeface="Meiryo UI" panose="020B0604030504040204" pitchFamily="50" charset="-128"/>
              </a:rPr>
              <a:t>年間にわたり、行動を促進するものになろう。</a:t>
            </a:r>
            <a:endParaRPr lang="ja-JP" altLang="en-US" sz="1200" dirty="0">
              <a:latin typeface="Meiryo UI" panose="020B0604030504040204" pitchFamily="50" charset="-128"/>
              <a:ea typeface="Meiryo UI" panose="020B0604030504040204" pitchFamily="50" charset="-128"/>
            </a:endParaRPr>
          </a:p>
        </p:txBody>
      </p:sp>
      <p:sp>
        <p:nvSpPr>
          <p:cNvPr id="7" name="正方形/長方形 6"/>
          <p:cNvSpPr/>
          <p:nvPr/>
        </p:nvSpPr>
        <p:spPr>
          <a:xfrm>
            <a:off x="172028" y="1330729"/>
            <a:ext cx="9554408" cy="723275"/>
          </a:xfrm>
          <a:prstGeom prst="rect">
            <a:avLst/>
          </a:prstGeom>
        </p:spPr>
        <p:txBody>
          <a:bodyPr wrap="square">
            <a:spAutoFit/>
          </a:bodyPr>
          <a:lstStyle/>
          <a:p>
            <a:pPr>
              <a:spcAft>
                <a:spcPts val="0"/>
              </a:spcAft>
            </a:pPr>
            <a:r>
              <a:rPr lang="en-US"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2015</a:t>
            </a:r>
            <a:r>
              <a:rPr lang="ja-JP"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年</a:t>
            </a:r>
            <a:r>
              <a:rPr lang="en-US"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9</a:t>
            </a:r>
            <a:r>
              <a:rPr lang="ja-JP"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月</a:t>
            </a:r>
            <a:r>
              <a:rPr lang="en-US"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25</a:t>
            </a:r>
            <a:r>
              <a:rPr lang="ja-JP"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日第</a:t>
            </a:r>
            <a:r>
              <a:rPr lang="en-US"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70</a:t>
            </a:r>
            <a:r>
              <a:rPr lang="ja-JP"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回国連総会で採択</a:t>
            </a:r>
            <a:endParaRPr lang="en-US" altLang="ja-JP" sz="1200" spc="100" dirty="0" smtClean="0">
              <a:solidFill>
                <a:srgbClr val="000000"/>
              </a:solidFill>
              <a:latin typeface="Meiryo UI" panose="020B0604030504040204" pitchFamily="50" charset="-128"/>
              <a:ea typeface="Meiryo UI" panose="020B0604030504040204" pitchFamily="50" charset="-128"/>
              <a:cs typeface="ＭＳ 明朝" panose="02020609040205080304" pitchFamily="17" charset="-128"/>
            </a:endParaRPr>
          </a:p>
          <a:p>
            <a:pPr>
              <a:spcBef>
                <a:spcPts val="600"/>
              </a:spcBef>
              <a:spcAft>
                <a:spcPts val="0"/>
              </a:spcAft>
            </a:pPr>
            <a:r>
              <a:rPr lang="ja-JP" altLang="ja-JP" sz="2300" spc="100" dirty="0" smtClean="0">
                <a:solidFill>
                  <a:srgbClr val="000000"/>
                </a:solidFill>
                <a:latin typeface="Meiryo UI" panose="020B0604030504040204" pitchFamily="50" charset="-128"/>
                <a:ea typeface="Meiryo UI" panose="020B0604030504040204" pitchFamily="50" charset="-128"/>
                <a:cs typeface="ＭＳ 明朝" panose="02020609040205080304" pitchFamily="17" charset="-128"/>
              </a:rPr>
              <a:t>我々</a:t>
            </a:r>
            <a:r>
              <a:rPr lang="ja-JP" altLang="ja-JP" sz="23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の世界を変革する</a:t>
            </a:r>
            <a:r>
              <a:rPr lang="ja-JP" altLang="ja-JP" sz="2300" spc="100" dirty="0" smtClean="0">
                <a:solidFill>
                  <a:srgbClr val="000000"/>
                </a:solidFill>
                <a:latin typeface="Meiryo UI" panose="020B0604030504040204" pitchFamily="50" charset="-128"/>
                <a:ea typeface="Meiryo UI" panose="020B0604030504040204" pitchFamily="50" charset="-128"/>
                <a:cs typeface="ＭＳ 明朝" panose="02020609040205080304" pitchFamily="17" charset="-128"/>
              </a:rPr>
              <a:t>：持続</a:t>
            </a:r>
            <a:r>
              <a:rPr lang="ja-JP" altLang="ja-JP" sz="23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可能な開発のための</a:t>
            </a:r>
            <a:r>
              <a:rPr lang="en-US" altLang="ja-JP" sz="23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2030</a:t>
            </a:r>
            <a:r>
              <a:rPr lang="ja-JP" altLang="ja-JP" sz="2300" spc="100" dirty="0" smtClean="0">
                <a:solidFill>
                  <a:srgbClr val="000000"/>
                </a:solidFill>
                <a:latin typeface="Meiryo UI" panose="020B0604030504040204" pitchFamily="50" charset="-128"/>
                <a:ea typeface="Meiryo UI" panose="020B0604030504040204" pitchFamily="50" charset="-128"/>
                <a:cs typeface="ＭＳ 明朝" panose="02020609040205080304" pitchFamily="17" charset="-128"/>
              </a:rPr>
              <a:t>アジェンダ</a:t>
            </a:r>
            <a:r>
              <a:rPr lang="ja-JP" altLang="en-US" sz="2300" spc="100" dirty="0" smtClean="0">
                <a:solidFill>
                  <a:srgbClr val="000000"/>
                </a:solidFill>
                <a:latin typeface="Meiryo UI" panose="020B0604030504040204" pitchFamily="50" charset="-128"/>
                <a:ea typeface="Meiryo UI" panose="020B0604030504040204" pitchFamily="50" charset="-128"/>
                <a:cs typeface="ＭＳ 明朝" panose="02020609040205080304" pitchFamily="17" charset="-128"/>
              </a:rPr>
              <a:t>（抜粋）</a:t>
            </a:r>
            <a:endParaRPr lang="ja-JP" altLang="ja-JP" sz="23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endParaRPr>
          </a:p>
        </p:txBody>
      </p:sp>
      <p:sp>
        <p:nvSpPr>
          <p:cNvPr id="9" name="Shape 323"/>
          <p:cNvSpPr txBox="1">
            <a:spLocks/>
          </p:cNvSpPr>
          <p:nvPr/>
        </p:nvSpPr>
        <p:spPr>
          <a:xfrm>
            <a:off x="7096521" y="6029217"/>
            <a:ext cx="2853134" cy="161365"/>
          </a:xfrm>
          <a:prstGeom prst="rect">
            <a:avLst/>
          </a:prstGeom>
          <a:noFill/>
          <a:ln>
            <a:noFill/>
          </a:ln>
        </p:spPr>
        <p:txBody>
          <a:bodyPr vert="horz" lIns="91425" tIns="45700" rIns="91425" bIns="45700" rtlCol="0" anchor="ctr" anchorCtr="0">
            <a:noAutofit/>
          </a:bodyP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buSzPct val="25000"/>
            </a:pPr>
            <a:r>
              <a:rPr lang="ja-JP" altLang="en-US" sz="1050" dirty="0">
                <a:solidFill>
                  <a:srgbClr val="888888"/>
                </a:solidFill>
                <a:latin typeface="Arial" panose="020B0604020202020204" pitchFamily="34" charset="0"/>
                <a:ea typeface="ＭＳ Ｐゴシック" panose="020B0600070205080204" pitchFamily="50" charset="-128"/>
                <a:cs typeface="Arial" panose="020B0604020202020204" pitchFamily="34" charset="0"/>
                <a:sym typeface="Calibri"/>
              </a:rPr>
              <a:t>出典</a:t>
            </a:r>
            <a:r>
              <a:rPr lang="ja-JP" altLang="en-US" sz="1050" dirty="0" smtClean="0">
                <a:solidFill>
                  <a:srgbClr val="888888"/>
                </a:solidFill>
                <a:latin typeface="Arial" panose="020B0604020202020204" pitchFamily="34" charset="0"/>
                <a:ea typeface="ＭＳ Ｐゴシック" panose="020B0600070205080204" pitchFamily="50" charset="-128"/>
                <a:cs typeface="Arial" panose="020B0604020202020204" pitchFamily="34" charset="0"/>
                <a:sym typeface="Calibri"/>
              </a:rPr>
              <a:t>：国際連合広報センターホーム</a:t>
            </a:r>
            <a:r>
              <a:rPr lang="ja-JP" altLang="en-US" sz="1050" dirty="0">
                <a:solidFill>
                  <a:srgbClr val="888888"/>
                </a:solidFill>
                <a:latin typeface="Arial" panose="020B0604020202020204" pitchFamily="34" charset="0"/>
                <a:ea typeface="ＭＳ Ｐゴシック" panose="020B0600070205080204" pitchFamily="50" charset="-128"/>
                <a:cs typeface="Arial" panose="020B0604020202020204" pitchFamily="34" charset="0"/>
                <a:sym typeface="Calibri"/>
              </a:rPr>
              <a:t>ページ</a:t>
            </a:r>
            <a:endParaRPr lang="en-US" sz="1050" dirty="0">
              <a:solidFill>
                <a:srgbClr val="888888"/>
              </a:solidFill>
              <a:latin typeface="Arial" panose="020B0604020202020204" pitchFamily="34" charset="0"/>
              <a:ea typeface="ＭＳ Ｐゴシック" panose="020B0600070205080204" pitchFamily="50" charset="-128"/>
              <a:cs typeface="Arial" panose="020B0604020202020204" pitchFamily="34" charset="0"/>
              <a:sym typeface="Calibri"/>
            </a:endParaRPr>
          </a:p>
        </p:txBody>
      </p:sp>
      <p:sp>
        <p:nvSpPr>
          <p:cNvPr id="10" name="スライド番号プレースホルダー 6"/>
          <p:cNvSpPr txBox="1">
            <a:spLocks/>
          </p:cNvSpPr>
          <p:nvPr/>
        </p:nvSpPr>
        <p:spPr>
          <a:xfrm>
            <a:off x="6996113" y="63563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5</a:t>
            </a:fld>
            <a:endParaRPr kumimoji="1" lang="ja-JP" altLang="en-US" sz="1200"/>
          </a:p>
        </p:txBody>
      </p:sp>
    </p:spTree>
    <p:extLst>
      <p:ext uri="{BB962C8B-B14F-4D97-AF65-F5344CB8AC3E}">
        <p14:creationId xmlns:p14="http://schemas.microsoft.com/office/powerpoint/2010/main" val="35034252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nvPr>
        </p:nvGraphicFramePr>
        <p:xfrm>
          <a:off x="262462" y="742310"/>
          <a:ext cx="4519088" cy="5768640"/>
        </p:xfrm>
        <a:graphic>
          <a:graphicData uri="http://schemas.openxmlformats.org/drawingml/2006/table">
            <a:tbl>
              <a:tblPr firstRow="1" bandRow="1">
                <a:tableStyleId>{BC89EF96-8CEA-46FF-86C4-4CE0E7609802}</a:tableStyleId>
              </a:tblPr>
              <a:tblGrid>
                <a:gridCol w="1646800">
                  <a:extLst>
                    <a:ext uri="{9D8B030D-6E8A-4147-A177-3AD203B41FA5}">
                      <a16:colId xmlns:a16="http://schemas.microsoft.com/office/drawing/2014/main" val="20000"/>
                    </a:ext>
                  </a:extLst>
                </a:gridCol>
                <a:gridCol w="2872288">
                  <a:extLst>
                    <a:ext uri="{9D8B030D-6E8A-4147-A177-3AD203B41FA5}">
                      <a16:colId xmlns:a16="http://schemas.microsoft.com/office/drawing/2014/main" val="20001"/>
                    </a:ext>
                  </a:extLst>
                </a:gridCol>
              </a:tblGrid>
              <a:tr h="43776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①</a:t>
                      </a:r>
                      <a:r>
                        <a:rPr lang="zh-TW" altLang="en-US" sz="1400" b="1" u="none" strike="noStrike" dirty="0">
                          <a:effectLst/>
                          <a:latin typeface="Meiryo UI" panose="020B0604030504040204" pitchFamily="50" charset="-128"/>
                          <a:ea typeface="Meiryo UI" panose="020B0604030504040204" pitchFamily="50" charset="-128"/>
                        </a:rPr>
                        <a:t>貧困</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あらゆる場所のあらゆる形態の貧困を終わらせる。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62064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②</a:t>
                      </a:r>
                      <a:r>
                        <a:rPr lang="zh-TW" altLang="en-US" sz="1400" b="1" u="none" strike="noStrike" dirty="0">
                          <a:effectLst/>
                          <a:latin typeface="Meiryo UI" panose="020B0604030504040204" pitchFamily="50" charset="-128"/>
                          <a:ea typeface="Meiryo UI" panose="020B0604030504040204" pitchFamily="50" charset="-128"/>
                        </a:rPr>
                        <a:t>飢餓</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飢餓を終わらせ、食料安全保障及び栄養改善を実現し、持続可能な農業を促進する。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43776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③</a:t>
                      </a:r>
                      <a:r>
                        <a:rPr lang="zh-TW" altLang="en-US" sz="1400" b="1" u="none" strike="noStrike" dirty="0">
                          <a:effectLst/>
                          <a:latin typeface="Meiryo UI" panose="020B0604030504040204" pitchFamily="50" charset="-128"/>
                          <a:ea typeface="Meiryo UI" panose="020B0604030504040204" pitchFamily="50" charset="-128"/>
                        </a:rPr>
                        <a:t>保健</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あらゆる年齢のすべての人々の健康的な生活を確保し、福祉を促進する。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62064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④</a:t>
                      </a:r>
                      <a:r>
                        <a:rPr lang="zh-TW" altLang="en-US" sz="1400" b="1" u="none" strike="noStrike" dirty="0">
                          <a:effectLst/>
                          <a:latin typeface="Meiryo UI" panose="020B0604030504040204" pitchFamily="50" charset="-128"/>
                          <a:ea typeface="Meiryo UI" panose="020B0604030504040204" pitchFamily="50" charset="-128"/>
                        </a:rPr>
                        <a:t>教育</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すべての人に包摂的かつ公正な質の高い教育を確保し、生涯学習の機会を促進する。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43776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⑤ジェンダー</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ジェンダー平等を達成し、すべての女性及び女児の能力強化を行う。</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43776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⑥水・衛生</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すべての人々の水と衛生の利用可能性と持続可能な管理を確保する。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r h="62064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⑦エネルギー</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すべての人々の、安価かつ信頼できる持続可能な近代的エネルギーへのアクセスを確保する。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6"/>
                  </a:ext>
                </a:extLst>
              </a:tr>
              <a:tr h="80352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⑧経済成長と</a:t>
                      </a:r>
                      <a:endParaRPr lang="en-US" altLang="ja-JP" sz="1400" b="1" u="none" strike="noStrike" dirty="0">
                        <a:effectLst/>
                        <a:latin typeface="Meiryo UI" panose="020B0604030504040204" pitchFamily="50" charset="-128"/>
                        <a:ea typeface="Meiryo UI" panose="020B0604030504040204" pitchFamily="50" charset="-128"/>
                      </a:endParaRPr>
                    </a:p>
                    <a:p>
                      <a:pPr algn="l" fontAlgn="ctr"/>
                      <a:r>
                        <a:rPr lang="ja-JP" altLang="en-US" sz="1400" b="1" u="none" strike="noStrike" dirty="0">
                          <a:effectLst/>
                          <a:latin typeface="Meiryo UI" panose="020B0604030504040204" pitchFamily="50" charset="-128"/>
                          <a:ea typeface="Meiryo UI" panose="020B0604030504040204" pitchFamily="50" charset="-128"/>
                        </a:rPr>
                        <a:t>　雇用</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包摂的かつ持続可能な経済成長及びすべての人々の完全かつ生産的な雇用と働きがいのある人間らしい雇用</a:t>
                      </a:r>
                      <a:r>
                        <a:rPr lang="en-US" altLang="ja-JP" sz="1400" b="0" u="none" strike="noStrike" dirty="0">
                          <a:effectLst/>
                          <a:latin typeface="Meiryo UI" panose="020B0604030504040204" pitchFamily="50" charset="-128"/>
                          <a:ea typeface="Meiryo UI" panose="020B0604030504040204" pitchFamily="50" charset="-128"/>
                        </a:rPr>
                        <a:t>(</a:t>
                      </a:r>
                      <a:r>
                        <a:rPr lang="ja-JP" altLang="en-US" sz="1400" b="0" u="none" strike="noStrike" dirty="0">
                          <a:effectLst/>
                          <a:latin typeface="Meiryo UI" panose="020B0604030504040204" pitchFamily="50" charset="-128"/>
                          <a:ea typeface="Meiryo UI" panose="020B0604030504040204" pitchFamily="50" charset="-128"/>
                        </a:rPr>
                        <a:t>ディーセント・ワーク</a:t>
                      </a:r>
                      <a:r>
                        <a:rPr lang="en-US" altLang="ja-JP" sz="1400" b="0" u="none" strike="noStrike" dirty="0">
                          <a:effectLst/>
                          <a:latin typeface="Meiryo UI" panose="020B0604030504040204" pitchFamily="50" charset="-128"/>
                          <a:ea typeface="Meiryo UI" panose="020B0604030504040204" pitchFamily="50" charset="-128"/>
                        </a:rPr>
                        <a:t>)</a:t>
                      </a:r>
                      <a:r>
                        <a:rPr lang="ja-JP" altLang="en-US" sz="1400" b="0" u="none" strike="noStrike" dirty="0">
                          <a:effectLst/>
                          <a:latin typeface="Meiryo UI" panose="020B0604030504040204" pitchFamily="50" charset="-128"/>
                          <a:ea typeface="Meiryo UI" panose="020B0604030504040204" pitchFamily="50" charset="-128"/>
                        </a:rPr>
                        <a:t>を促進する。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7"/>
                  </a:ext>
                </a:extLst>
              </a:tr>
              <a:tr h="64800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⑨インフラ、産業化、</a:t>
                      </a:r>
                      <a:endParaRPr lang="en-US" altLang="ja-JP" sz="1400" b="1" u="none" strike="noStrike" dirty="0">
                        <a:effectLst/>
                        <a:latin typeface="Meiryo UI" panose="020B0604030504040204" pitchFamily="50" charset="-128"/>
                        <a:ea typeface="Meiryo UI" panose="020B0604030504040204" pitchFamily="50" charset="-128"/>
                      </a:endParaRPr>
                    </a:p>
                    <a:p>
                      <a:pPr algn="l" fontAlgn="ctr"/>
                      <a:r>
                        <a:rPr lang="ja-JP" altLang="en-US" sz="1400" b="1" u="none" strike="noStrike" dirty="0">
                          <a:effectLst/>
                          <a:latin typeface="Meiryo UI" panose="020B0604030504040204" pitchFamily="50" charset="-128"/>
                          <a:ea typeface="Meiryo UI" panose="020B0604030504040204" pitchFamily="50" charset="-128"/>
                        </a:rPr>
                        <a:t>　イノベーション</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強靱（レジリエント）なインフラ構築、</a:t>
                      </a:r>
                      <a:endParaRPr lang="en-US" altLang="ja-JP" sz="1400" b="0" u="none" strike="noStrike" dirty="0">
                        <a:effectLst/>
                        <a:latin typeface="Meiryo UI" panose="020B0604030504040204" pitchFamily="50" charset="-128"/>
                        <a:ea typeface="Meiryo UI" panose="020B0604030504040204" pitchFamily="50" charset="-128"/>
                      </a:endParaRPr>
                    </a:p>
                    <a:p>
                      <a:pPr algn="l" fontAlgn="ctr"/>
                      <a:r>
                        <a:rPr lang="ja-JP" altLang="en-US" sz="1400" b="0" u="none" strike="noStrike" dirty="0">
                          <a:effectLst/>
                          <a:latin typeface="Meiryo UI" panose="020B0604030504040204" pitchFamily="50" charset="-128"/>
                          <a:ea typeface="Meiryo UI" panose="020B0604030504040204" pitchFamily="50" charset="-128"/>
                        </a:rPr>
                        <a:t>包摂的かつ持続可能な産業化の</a:t>
                      </a:r>
                      <a:endParaRPr lang="en-US" altLang="ja-JP" sz="1400" b="0" u="none" strike="noStrike" dirty="0">
                        <a:effectLst/>
                        <a:latin typeface="Meiryo UI" panose="020B0604030504040204" pitchFamily="50" charset="-128"/>
                        <a:ea typeface="Meiryo UI" panose="020B0604030504040204" pitchFamily="50" charset="-128"/>
                      </a:endParaRPr>
                    </a:p>
                    <a:p>
                      <a:pPr algn="l" fontAlgn="ctr"/>
                      <a:r>
                        <a:rPr lang="ja-JP" altLang="en-US" sz="1400" b="0" u="none" strike="noStrike" dirty="0">
                          <a:effectLst/>
                          <a:latin typeface="Meiryo UI" panose="020B0604030504040204" pitchFamily="50" charset="-128"/>
                          <a:ea typeface="Meiryo UI" panose="020B0604030504040204" pitchFamily="50" charset="-128"/>
                        </a:rPr>
                        <a:t>促進及びイノベーションの推進を図る。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graphicFrame>
        <p:nvGraphicFramePr>
          <p:cNvPr id="4" name="表 3"/>
          <p:cNvGraphicFramePr>
            <a:graphicFrameLocks noGrp="1"/>
          </p:cNvGraphicFramePr>
          <p:nvPr/>
        </p:nvGraphicFramePr>
        <p:xfrm>
          <a:off x="5126733" y="742310"/>
          <a:ext cx="4634114" cy="5097480"/>
        </p:xfrm>
        <a:graphic>
          <a:graphicData uri="http://schemas.openxmlformats.org/drawingml/2006/table">
            <a:tbl>
              <a:tblPr firstRow="1" bandRow="1">
                <a:tableStyleId>{BC89EF96-8CEA-46FF-86C4-4CE0E7609802}</a:tableStyleId>
              </a:tblPr>
              <a:tblGrid>
                <a:gridCol w="1111468">
                  <a:extLst>
                    <a:ext uri="{9D8B030D-6E8A-4147-A177-3AD203B41FA5}">
                      <a16:colId xmlns:a16="http://schemas.microsoft.com/office/drawing/2014/main" val="20000"/>
                    </a:ext>
                  </a:extLst>
                </a:gridCol>
                <a:gridCol w="3522646">
                  <a:extLst>
                    <a:ext uri="{9D8B030D-6E8A-4147-A177-3AD203B41FA5}">
                      <a16:colId xmlns:a16="http://schemas.microsoft.com/office/drawing/2014/main" val="20001"/>
                    </a:ext>
                  </a:extLst>
                </a:gridCol>
              </a:tblGrid>
              <a:tr h="39204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⑩</a:t>
                      </a:r>
                      <a:r>
                        <a:rPr lang="zh-TW" altLang="en-US" sz="1400" b="1" u="none" strike="noStrike" dirty="0">
                          <a:effectLst/>
                          <a:latin typeface="Meiryo UI" panose="020B0604030504040204" pitchFamily="50" charset="-128"/>
                          <a:ea typeface="Meiryo UI" panose="020B0604030504040204" pitchFamily="50" charset="-128"/>
                        </a:rPr>
                        <a:t>不平等</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各国内及び各国間の不平等を是正する。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57600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⑪持続可能　</a:t>
                      </a:r>
                      <a:endParaRPr lang="en-US" altLang="ja-JP" sz="1400" b="1" u="none" strike="noStrike" dirty="0">
                        <a:effectLst/>
                        <a:latin typeface="Meiryo UI" panose="020B0604030504040204" pitchFamily="50" charset="-128"/>
                        <a:ea typeface="Meiryo UI" panose="020B0604030504040204" pitchFamily="50" charset="-128"/>
                      </a:endParaRPr>
                    </a:p>
                    <a:p>
                      <a:pPr algn="l" fontAlgn="ctr"/>
                      <a:r>
                        <a:rPr lang="ja-JP" altLang="en-US" sz="1400" b="1" u="none" strike="noStrike" dirty="0">
                          <a:effectLst/>
                          <a:latin typeface="Meiryo UI" panose="020B0604030504040204" pitchFamily="50" charset="-128"/>
                          <a:ea typeface="Meiryo UI" panose="020B0604030504040204" pitchFamily="50" charset="-128"/>
                        </a:rPr>
                        <a:t>　な都市</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包摂的で安全かつ強靱</a:t>
                      </a:r>
                      <a:r>
                        <a:rPr lang="en-US" altLang="ja-JP" sz="1400" b="0" u="none" strike="noStrike" dirty="0">
                          <a:effectLst/>
                          <a:latin typeface="Meiryo UI" panose="020B0604030504040204" pitchFamily="50" charset="-128"/>
                          <a:ea typeface="Meiryo UI" panose="020B0604030504040204" pitchFamily="50" charset="-128"/>
                        </a:rPr>
                        <a:t>(</a:t>
                      </a:r>
                      <a:r>
                        <a:rPr lang="ja-JP" altLang="en-US" sz="1400" b="0" u="none" strike="noStrike" dirty="0">
                          <a:effectLst/>
                          <a:latin typeface="Meiryo UI" panose="020B0604030504040204" pitchFamily="50" charset="-128"/>
                          <a:ea typeface="Meiryo UI" panose="020B0604030504040204" pitchFamily="50" charset="-128"/>
                        </a:rPr>
                        <a:t>レジリエント）で</a:t>
                      </a:r>
                      <a:endParaRPr lang="en-US" altLang="ja-JP" sz="1400" b="0" u="none" strike="noStrike" dirty="0">
                        <a:effectLst/>
                        <a:latin typeface="Meiryo UI" panose="020B0604030504040204" pitchFamily="50" charset="-128"/>
                        <a:ea typeface="Meiryo UI" panose="020B0604030504040204" pitchFamily="50" charset="-128"/>
                      </a:endParaRPr>
                    </a:p>
                    <a:p>
                      <a:pPr algn="l" fontAlgn="ctr"/>
                      <a:r>
                        <a:rPr lang="ja-JP" altLang="en-US" sz="1400" b="0" u="none" strike="noStrike" dirty="0">
                          <a:effectLst/>
                          <a:latin typeface="Meiryo UI" panose="020B0604030504040204" pitchFamily="50" charset="-128"/>
                          <a:ea typeface="Meiryo UI" panose="020B0604030504040204" pitchFamily="50" charset="-128"/>
                        </a:rPr>
                        <a:t>持続可能な都市及び人間居住を実現する。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540000">
                <a:tc>
                  <a:txBody>
                    <a:bodyPr/>
                    <a:lstStyle/>
                    <a:p>
                      <a:pPr algn="l" fontAlgn="ctr"/>
                      <a:r>
                        <a:rPr lang="ja-JP" altLang="en-US" sz="1400" b="1" u="none" strike="noStrike" spc="-150" dirty="0">
                          <a:effectLst/>
                          <a:latin typeface="Meiryo UI" panose="020B0604030504040204" pitchFamily="50" charset="-128"/>
                          <a:ea typeface="Meiryo UI" panose="020B0604030504040204" pitchFamily="50" charset="-128"/>
                        </a:rPr>
                        <a:t>⑫持続可能な</a:t>
                      </a:r>
                      <a:endParaRPr lang="en-US" altLang="ja-JP" sz="1400" b="1" u="none" strike="noStrike" spc="-150" dirty="0">
                        <a:effectLst/>
                        <a:latin typeface="Meiryo UI" panose="020B0604030504040204" pitchFamily="50" charset="-128"/>
                        <a:ea typeface="Meiryo UI" panose="020B0604030504040204" pitchFamily="50" charset="-128"/>
                      </a:endParaRPr>
                    </a:p>
                    <a:p>
                      <a:pPr algn="l" fontAlgn="ctr"/>
                      <a:r>
                        <a:rPr lang="ja-JP" altLang="en-US" sz="1400" b="1" u="none" strike="noStrike" spc="-150" dirty="0">
                          <a:effectLst/>
                          <a:latin typeface="Meiryo UI" panose="020B0604030504040204" pitchFamily="50" charset="-128"/>
                          <a:ea typeface="Meiryo UI" panose="020B0604030504040204" pitchFamily="50" charset="-128"/>
                        </a:rPr>
                        <a:t>　生産と消費</a:t>
                      </a:r>
                      <a:endParaRPr lang="ja-JP" altLang="en-US" sz="1400" b="1" i="0" u="none" strike="noStrike" spc="-15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持続可能な生産消費形態を確保する。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54000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⑬</a:t>
                      </a:r>
                      <a:r>
                        <a:rPr lang="zh-TW" altLang="en-US" sz="1400" b="1" u="none" strike="noStrike" dirty="0">
                          <a:effectLst/>
                          <a:latin typeface="Meiryo UI" panose="020B0604030504040204" pitchFamily="50" charset="-128"/>
                          <a:ea typeface="Meiryo UI" panose="020B0604030504040204" pitchFamily="50" charset="-128"/>
                        </a:rPr>
                        <a:t>気候変動</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気候変動及びその影響を軽減するための緊急対策を講じる。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54000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⑭</a:t>
                      </a:r>
                      <a:r>
                        <a:rPr lang="zh-TW" altLang="en-US" sz="1400" b="1" u="none" strike="noStrike" dirty="0">
                          <a:effectLst/>
                          <a:latin typeface="Meiryo UI" panose="020B0604030504040204" pitchFamily="50" charset="-128"/>
                          <a:ea typeface="Meiryo UI" panose="020B0604030504040204" pitchFamily="50" charset="-128"/>
                        </a:rPr>
                        <a:t>海洋資源</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持続可能な開発のために海洋・海洋資源を保全し、持続可能な形で利用する。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90000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⑮</a:t>
                      </a:r>
                      <a:r>
                        <a:rPr lang="zh-TW" altLang="en-US" sz="1400" b="1" u="none" strike="noStrike" dirty="0">
                          <a:effectLst/>
                          <a:latin typeface="Meiryo UI" panose="020B0604030504040204" pitchFamily="50" charset="-128"/>
                          <a:ea typeface="Meiryo UI" panose="020B0604030504040204" pitchFamily="50" charset="-128"/>
                        </a:rPr>
                        <a:t>陸上資源</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陸域生態系の保護、回復、持続可能な利用の推進、持続可能な森林の経営、砂漠化への対処、ならびに土地の劣化の阻止・回復及び生物多様性の損失を阻止する。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r h="104400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⑯</a:t>
                      </a:r>
                      <a:r>
                        <a:rPr lang="zh-TW" altLang="en-US" sz="1400" b="1" u="none" strike="noStrike" dirty="0">
                          <a:effectLst/>
                          <a:latin typeface="Meiryo UI" panose="020B0604030504040204" pitchFamily="50" charset="-128"/>
                          <a:ea typeface="Meiryo UI" panose="020B0604030504040204" pitchFamily="50" charset="-128"/>
                        </a:rPr>
                        <a:t>平和</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持続可能な開発のための平和で包摂的な社会を促進し、すべての人々に司法へのアクセスを提供し、あらゆるレベルにおいて効果的で説明責任のある包摂的な制度を構築する。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6"/>
                  </a:ext>
                </a:extLst>
              </a:tr>
              <a:tr h="54000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⑰</a:t>
                      </a:r>
                      <a:r>
                        <a:rPr lang="zh-TW" altLang="en-US" sz="1400" b="1" u="none" strike="noStrike" dirty="0">
                          <a:effectLst/>
                          <a:latin typeface="Meiryo UI" panose="020B0604030504040204" pitchFamily="50" charset="-128"/>
                          <a:ea typeface="Meiryo UI" panose="020B0604030504040204" pitchFamily="50" charset="-128"/>
                        </a:rPr>
                        <a:t>実施手段</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持続可能な開発のための実施手段を強化し、グローバル・パートナーシップを活性化する。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5" name="テキスト ボックス 4"/>
          <p:cNvSpPr txBox="1"/>
          <p:nvPr/>
        </p:nvSpPr>
        <p:spPr>
          <a:xfrm>
            <a:off x="4781550" y="5951035"/>
            <a:ext cx="5089619" cy="253916"/>
          </a:xfrm>
          <a:prstGeom prst="rect">
            <a:avLst/>
          </a:prstGeom>
          <a:noFill/>
        </p:spPr>
        <p:txBody>
          <a:bodyPr wrap="square" rtlCol="0">
            <a:spAutoFit/>
          </a:bodyPr>
          <a:lstStyle/>
          <a:p>
            <a:pPr algn="r"/>
            <a:r>
              <a:rPr lang="ja-JP" altLang="en-US" sz="1050" dirty="0">
                <a:latin typeface="+mn-ea"/>
              </a:rPr>
              <a:t>（出典）外務省　「持続可能な開発のための</a:t>
            </a:r>
            <a:r>
              <a:rPr lang="en-US" altLang="ja-JP" sz="1050" dirty="0">
                <a:latin typeface="+mn-ea"/>
              </a:rPr>
              <a:t>2030</a:t>
            </a:r>
            <a:r>
              <a:rPr lang="ja-JP" altLang="en-US" sz="1050" dirty="0">
                <a:latin typeface="+mn-ea"/>
              </a:rPr>
              <a:t>アジェンダ（仮訳）」</a:t>
            </a:r>
          </a:p>
        </p:txBody>
      </p:sp>
      <p:sp>
        <p:nvSpPr>
          <p:cNvPr id="8" name="正方形/長方形 7"/>
          <p:cNvSpPr/>
          <p:nvPr/>
        </p:nvSpPr>
        <p:spPr>
          <a:xfrm>
            <a:off x="-3768" y="-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smtClean="0">
                <a:latin typeface="Meiryo UI" panose="020B0604030504040204" pitchFamily="50" charset="-128"/>
                <a:ea typeface="Meiryo UI" panose="020B0604030504040204" pitchFamily="50" charset="-128"/>
              </a:rPr>
              <a:t>SDGs</a:t>
            </a:r>
            <a:r>
              <a:rPr kumimoji="1" lang="ja-JP" altLang="en-US" sz="2000" b="1" dirty="0" smtClean="0">
                <a:latin typeface="Meiryo UI" panose="020B0604030504040204" pitchFamily="50" charset="-128"/>
                <a:ea typeface="Meiryo UI" panose="020B0604030504040204" pitchFamily="50" charset="-128"/>
              </a:rPr>
              <a:t>の</a:t>
            </a:r>
            <a:r>
              <a:rPr kumimoji="1" lang="en-US" altLang="ja-JP" sz="2000" b="1" dirty="0" smtClean="0">
                <a:latin typeface="Meiryo UI" panose="020B0604030504040204" pitchFamily="50" charset="-128"/>
                <a:ea typeface="Meiryo UI" panose="020B0604030504040204" pitchFamily="50" charset="-128"/>
              </a:rPr>
              <a:t>17</a:t>
            </a:r>
            <a:r>
              <a:rPr kumimoji="1" lang="ja-JP" altLang="en-US" sz="2000" b="1" dirty="0" smtClean="0">
                <a:latin typeface="Meiryo UI" panose="020B0604030504040204" pitchFamily="50" charset="-128"/>
                <a:ea typeface="Meiryo UI" panose="020B0604030504040204" pitchFamily="50" charset="-128"/>
              </a:rPr>
              <a:t>のゴール</a:t>
            </a:r>
            <a:endParaRPr kumimoji="1" lang="en-US" altLang="ja-JP" sz="2000" b="1" dirty="0">
              <a:latin typeface="Meiryo UI" panose="020B0604030504040204" pitchFamily="50" charset="-128"/>
              <a:ea typeface="Meiryo UI" panose="020B0604030504040204" pitchFamily="50" charset="-128"/>
            </a:endParaRPr>
          </a:p>
        </p:txBody>
      </p:sp>
      <p:sp>
        <p:nvSpPr>
          <p:cNvPr id="6" name="スライド番号プレースホルダー 8"/>
          <p:cNvSpPr txBox="1">
            <a:spLocks/>
          </p:cNvSpPr>
          <p:nvPr/>
        </p:nvSpPr>
        <p:spPr>
          <a:xfrm>
            <a:off x="6996113" y="63563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6</a:t>
            </a:fld>
            <a:endParaRPr kumimoji="1" lang="ja-JP" altLang="en-US" sz="1200" dirty="0"/>
          </a:p>
        </p:txBody>
      </p:sp>
    </p:spTree>
    <p:extLst>
      <p:ext uri="{BB962C8B-B14F-4D97-AF65-F5344CB8AC3E}">
        <p14:creationId xmlns:p14="http://schemas.microsoft.com/office/powerpoint/2010/main" val="28155145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3768" y="-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smtClean="0">
                <a:latin typeface="Meiryo UI" panose="020B0604030504040204" pitchFamily="50" charset="-128"/>
                <a:ea typeface="Meiryo UI" panose="020B0604030504040204" pitchFamily="50" charset="-128"/>
              </a:rPr>
              <a:t>SDGs</a:t>
            </a:r>
            <a:r>
              <a:rPr kumimoji="1" lang="ja-JP" altLang="en-US" sz="2000" b="1" dirty="0" smtClean="0">
                <a:latin typeface="Meiryo UI" panose="020B0604030504040204" pitchFamily="50" charset="-128"/>
                <a:ea typeface="Meiryo UI" panose="020B0604030504040204" pitchFamily="50" charset="-128"/>
              </a:rPr>
              <a:t>の</a:t>
            </a:r>
            <a:r>
              <a:rPr kumimoji="1" lang="en-US" altLang="ja-JP" sz="2000" b="1" dirty="0" smtClean="0">
                <a:latin typeface="Meiryo UI" panose="020B0604030504040204" pitchFamily="50" charset="-128"/>
                <a:ea typeface="Meiryo UI" panose="020B0604030504040204" pitchFamily="50" charset="-128"/>
              </a:rPr>
              <a:t>17</a:t>
            </a:r>
            <a:r>
              <a:rPr kumimoji="1" lang="ja-JP" altLang="en-US" sz="2000" b="1" dirty="0" smtClean="0">
                <a:latin typeface="Meiryo UI" panose="020B0604030504040204" pitchFamily="50" charset="-128"/>
                <a:ea typeface="Meiryo UI" panose="020B0604030504040204" pitchFamily="50" charset="-128"/>
              </a:rPr>
              <a:t>のゴール（５つの</a:t>
            </a:r>
            <a:r>
              <a:rPr kumimoji="1" lang="en-US" altLang="ja-JP" sz="2000" b="1" dirty="0" smtClean="0">
                <a:latin typeface="Meiryo UI" panose="020B0604030504040204" pitchFamily="50" charset="-128"/>
                <a:ea typeface="Meiryo UI" panose="020B0604030504040204" pitchFamily="50" charset="-128"/>
              </a:rPr>
              <a:t>P)</a:t>
            </a:r>
            <a:endParaRPr kumimoji="1" lang="en-US" altLang="ja-JP" sz="2000" b="1" dirty="0">
              <a:latin typeface="Meiryo UI" panose="020B0604030504040204" pitchFamily="50" charset="-128"/>
              <a:ea typeface="Meiryo UI" panose="020B0604030504040204" pitchFamily="50" charset="-128"/>
            </a:endParaRPr>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53397" y="5884081"/>
            <a:ext cx="765888" cy="765888"/>
          </a:xfrm>
          <a:prstGeom prst="rect">
            <a:avLst/>
          </a:prstGeom>
        </p:spPr>
      </p:pic>
      <p:grpSp>
        <p:nvGrpSpPr>
          <p:cNvPr id="7" name="グループ化 6"/>
          <p:cNvGrpSpPr/>
          <p:nvPr/>
        </p:nvGrpSpPr>
        <p:grpSpPr>
          <a:xfrm>
            <a:off x="694489" y="779545"/>
            <a:ext cx="2424796" cy="1647865"/>
            <a:chOff x="801132" y="1613073"/>
            <a:chExt cx="2424796" cy="1647865"/>
          </a:xfrm>
        </p:grpSpPr>
        <p:pic>
          <p:nvPicPr>
            <p:cNvPr id="9" name="図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01132" y="1613073"/>
              <a:ext cx="765888" cy="765888"/>
            </a:xfrm>
            <a:prstGeom prst="rect">
              <a:avLst/>
            </a:prstGeom>
          </p:spPr>
        </p:pic>
        <p:pic>
          <p:nvPicPr>
            <p:cNvPr id="10" name="図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630586" y="1613073"/>
              <a:ext cx="765888" cy="765888"/>
            </a:xfrm>
            <a:prstGeom prst="rect">
              <a:avLst/>
            </a:prstGeom>
          </p:spPr>
        </p:pic>
        <p:pic>
          <p:nvPicPr>
            <p:cNvPr id="11" name="図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460040" y="1613073"/>
              <a:ext cx="765888" cy="765888"/>
            </a:xfrm>
            <a:prstGeom prst="rect">
              <a:avLst/>
            </a:prstGeom>
          </p:spPr>
        </p:pic>
        <p:pic>
          <p:nvPicPr>
            <p:cNvPr id="12" name="図 1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01132" y="2495050"/>
              <a:ext cx="765888" cy="765888"/>
            </a:xfrm>
            <a:prstGeom prst="rect">
              <a:avLst/>
            </a:prstGeom>
          </p:spPr>
        </p:pic>
        <p:pic>
          <p:nvPicPr>
            <p:cNvPr id="13" name="図 1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630586" y="2495050"/>
              <a:ext cx="765888" cy="765888"/>
            </a:xfrm>
            <a:prstGeom prst="rect">
              <a:avLst/>
            </a:prstGeom>
          </p:spPr>
        </p:pic>
        <p:pic>
          <p:nvPicPr>
            <p:cNvPr id="14" name="図 13"/>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460040" y="2495050"/>
              <a:ext cx="765888" cy="765888"/>
            </a:xfrm>
            <a:prstGeom prst="rect">
              <a:avLst/>
            </a:prstGeom>
          </p:spPr>
        </p:pic>
      </p:grpSp>
      <p:grpSp>
        <p:nvGrpSpPr>
          <p:cNvPr id="15" name="グループ化 14"/>
          <p:cNvGrpSpPr/>
          <p:nvPr/>
        </p:nvGrpSpPr>
        <p:grpSpPr>
          <a:xfrm>
            <a:off x="7307969" y="1493167"/>
            <a:ext cx="2424796" cy="1648671"/>
            <a:chOff x="8801100" y="1612267"/>
            <a:chExt cx="2424796" cy="1648671"/>
          </a:xfrm>
        </p:grpSpPr>
        <p:pic>
          <p:nvPicPr>
            <p:cNvPr id="16" name="図 15"/>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8801100" y="1613879"/>
              <a:ext cx="765888" cy="765888"/>
            </a:xfrm>
            <a:prstGeom prst="rect">
              <a:avLst/>
            </a:prstGeom>
          </p:spPr>
        </p:pic>
        <p:pic>
          <p:nvPicPr>
            <p:cNvPr id="17" name="図 16"/>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630554" y="1612267"/>
              <a:ext cx="765888" cy="765888"/>
            </a:xfrm>
            <a:prstGeom prst="rect">
              <a:avLst/>
            </a:prstGeom>
          </p:spPr>
        </p:pic>
        <p:pic>
          <p:nvPicPr>
            <p:cNvPr id="18" name="図 17"/>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8801100" y="2495050"/>
              <a:ext cx="765888" cy="765888"/>
            </a:xfrm>
            <a:prstGeom prst="rect">
              <a:avLst/>
            </a:prstGeom>
          </p:spPr>
        </p:pic>
        <p:pic>
          <p:nvPicPr>
            <p:cNvPr id="19" name="図 18"/>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630554" y="2493438"/>
              <a:ext cx="765888" cy="765888"/>
            </a:xfrm>
            <a:prstGeom prst="rect">
              <a:avLst/>
            </a:prstGeom>
          </p:spPr>
        </p:pic>
        <p:pic>
          <p:nvPicPr>
            <p:cNvPr id="20" name="図 19"/>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60008" y="2493438"/>
              <a:ext cx="765888" cy="765888"/>
            </a:xfrm>
            <a:prstGeom prst="rect">
              <a:avLst/>
            </a:prstGeom>
          </p:spPr>
        </p:pic>
      </p:grpSp>
      <p:grpSp>
        <p:nvGrpSpPr>
          <p:cNvPr id="21" name="グループ化 20"/>
          <p:cNvGrpSpPr/>
          <p:nvPr/>
        </p:nvGrpSpPr>
        <p:grpSpPr>
          <a:xfrm>
            <a:off x="81431" y="3687715"/>
            <a:ext cx="2417192" cy="1653610"/>
            <a:chOff x="804934" y="3656179"/>
            <a:chExt cx="2417192" cy="1653610"/>
          </a:xfrm>
        </p:grpSpPr>
        <p:pic>
          <p:nvPicPr>
            <p:cNvPr id="22" name="図 21"/>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630586" y="3656179"/>
              <a:ext cx="765888" cy="765888"/>
            </a:xfrm>
            <a:prstGeom prst="rect">
              <a:avLst/>
            </a:prstGeom>
          </p:spPr>
        </p:pic>
        <p:pic>
          <p:nvPicPr>
            <p:cNvPr id="23" name="図 22"/>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804934" y="4538156"/>
              <a:ext cx="765888" cy="765888"/>
            </a:xfrm>
            <a:prstGeom prst="rect">
              <a:avLst/>
            </a:prstGeom>
          </p:spPr>
        </p:pic>
        <p:pic>
          <p:nvPicPr>
            <p:cNvPr id="24" name="図 23"/>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630586" y="4538156"/>
              <a:ext cx="765888" cy="765888"/>
            </a:xfrm>
            <a:prstGeom prst="rect">
              <a:avLst/>
            </a:prstGeom>
          </p:spPr>
        </p:pic>
        <p:pic>
          <p:nvPicPr>
            <p:cNvPr id="25" name="図 24"/>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2456238" y="4543901"/>
              <a:ext cx="765888" cy="765888"/>
            </a:xfrm>
            <a:prstGeom prst="rect">
              <a:avLst/>
            </a:prstGeom>
          </p:spPr>
        </p:pic>
      </p:grpSp>
      <p:pic>
        <p:nvPicPr>
          <p:cNvPr id="26" name="図 25"/>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922683" y="5884081"/>
            <a:ext cx="765888" cy="765888"/>
          </a:xfrm>
          <a:prstGeom prst="rect">
            <a:avLst/>
          </a:prstGeom>
        </p:spPr>
      </p:pic>
      <p:pic>
        <p:nvPicPr>
          <p:cNvPr id="27" name="Picture 7" descr="C:\Users\sakurai kazuko\Desktop\SustDevWheel-01_JAN_v1B.pn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2590496" y="1503810"/>
            <a:ext cx="4717473" cy="5030876"/>
          </a:xfrm>
          <a:prstGeom prst="rect">
            <a:avLst/>
          </a:prstGeom>
          <a:noFill/>
          <a:extLst>
            <a:ext uri="{909E8E84-426E-40DD-AFC4-6F175D3DCCD1}">
              <a14:hiddenFill xmlns:a14="http://schemas.microsoft.com/office/drawing/2010/main">
                <a:solidFill>
                  <a:srgbClr val="FFFFFF"/>
                </a:solidFill>
              </a14:hiddenFill>
            </a:ext>
          </a:extLst>
        </p:spPr>
      </p:pic>
      <p:sp>
        <p:nvSpPr>
          <p:cNvPr id="28" name="スライド番号プレースホルダー 8"/>
          <p:cNvSpPr txBox="1">
            <a:spLocks/>
          </p:cNvSpPr>
          <p:nvPr/>
        </p:nvSpPr>
        <p:spPr>
          <a:xfrm>
            <a:off x="6996113" y="63563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7</a:t>
            </a:fld>
            <a:endParaRPr kumimoji="1" lang="ja-JP" altLang="en-US" sz="1200" dirty="0"/>
          </a:p>
        </p:txBody>
      </p:sp>
    </p:spTree>
    <p:extLst>
      <p:ext uri="{BB962C8B-B14F-4D97-AF65-F5344CB8AC3E}">
        <p14:creationId xmlns:p14="http://schemas.microsoft.com/office/powerpoint/2010/main" val="2427607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17 Objetivos">
            <a:extLst>
              <a:ext uri="{FF2B5EF4-FFF2-40B4-BE49-F238E27FC236}">
                <a16:creationId xmlns:a16="http://schemas.microsoft.com/office/drawing/2014/main" id="{6C91913C-2085-4E63-BDBF-8C2C3DC1382F}"/>
              </a:ext>
            </a:extLst>
          </p:cNvPr>
          <p:cNvPicPr>
            <a:picLocks noChangeArrowheads="1"/>
          </p:cNvPicPr>
          <p:nvPr/>
        </p:nvPicPr>
        <p:blipFill rotWithShape="1">
          <a:blip r:embed="rId3" cstate="print">
            <a:extLst>
              <a:ext uri="{28A0092B-C50C-407E-A947-70E740481C1C}">
                <a14:useLocalDpi xmlns:a14="http://schemas.microsoft.com/office/drawing/2010/main" val="0"/>
              </a:ext>
            </a:extLst>
          </a:blip>
          <a:srcRect l="20389" r="20514"/>
          <a:stretch/>
        </p:blipFill>
        <p:spPr bwMode="auto">
          <a:xfrm>
            <a:off x="220134" y="847472"/>
            <a:ext cx="1094704" cy="1111026"/>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p:cNvSpPr txBox="1"/>
          <p:nvPr/>
        </p:nvSpPr>
        <p:spPr>
          <a:xfrm>
            <a:off x="1456268" y="1018265"/>
            <a:ext cx="7768695" cy="769441"/>
          </a:xfrm>
          <a:prstGeom prst="rect">
            <a:avLst/>
          </a:prstGeom>
          <a:noFill/>
        </p:spPr>
        <p:txBody>
          <a:bodyPr wrap="square" rtlCol="0">
            <a:spAutoFit/>
          </a:bodyPr>
          <a:lstStyle/>
          <a:p>
            <a:r>
              <a:rPr kumimoji="1" lang="ja-JP" altLang="en-US" sz="4400" b="1" dirty="0" smtClean="0">
                <a:latin typeface="Meiryo UI" panose="020B0604030504040204" pitchFamily="50" charset="-128"/>
                <a:ea typeface="Meiryo UI" panose="020B0604030504040204" pitchFamily="50" charset="-128"/>
              </a:rPr>
              <a:t>「</a:t>
            </a:r>
            <a:r>
              <a:rPr kumimoji="1" lang="en-US" altLang="ja-JP" sz="4400" b="1" dirty="0" smtClean="0">
                <a:latin typeface="Meiryo UI" panose="020B0604030504040204" pitchFamily="50" charset="-128"/>
                <a:ea typeface="Meiryo UI" panose="020B0604030504040204" pitchFamily="50" charset="-128"/>
              </a:rPr>
              <a:t>SDGs</a:t>
            </a:r>
            <a:r>
              <a:rPr kumimoji="1" lang="ja-JP" altLang="en-US" sz="4400" b="1" dirty="0" smtClean="0">
                <a:latin typeface="Meiryo UI" panose="020B0604030504040204" pitchFamily="50" charset="-128"/>
                <a:ea typeface="Meiryo UI" panose="020B0604030504040204" pitchFamily="50" charset="-128"/>
              </a:rPr>
              <a:t>ウォッシュ」とは？</a:t>
            </a:r>
            <a:endParaRPr kumimoji="1" lang="en-US" altLang="ja-JP" sz="4400" b="1" dirty="0" smtClean="0">
              <a:latin typeface="Meiryo UI" panose="020B0604030504040204" pitchFamily="50" charset="-128"/>
              <a:ea typeface="Meiryo UI" panose="020B0604030504040204" pitchFamily="50" charset="-128"/>
            </a:endParaRPr>
          </a:p>
        </p:txBody>
      </p:sp>
      <p:sp>
        <p:nvSpPr>
          <p:cNvPr id="4" name="正方形/長方形 3"/>
          <p:cNvSpPr/>
          <p:nvPr/>
        </p:nvSpPr>
        <p:spPr>
          <a:xfrm>
            <a:off x="329116" y="2174905"/>
            <a:ext cx="9262533" cy="168925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2800" dirty="0" smtClean="0">
                <a:latin typeface="Meiryo UI" panose="020B0604030504040204" pitchFamily="50" charset="-128"/>
                <a:ea typeface="Meiryo UI" panose="020B0604030504040204" pitchFamily="50" charset="-128"/>
              </a:rPr>
              <a:t>⇒</a:t>
            </a:r>
            <a:r>
              <a:rPr kumimoji="1" lang="en-US" altLang="ja-JP" sz="2800" dirty="0" smtClean="0">
                <a:latin typeface="Meiryo UI" panose="020B0604030504040204" pitchFamily="50" charset="-128"/>
                <a:ea typeface="Meiryo UI" panose="020B0604030504040204" pitchFamily="50" charset="-128"/>
              </a:rPr>
              <a:t>SDGs</a:t>
            </a:r>
            <a:r>
              <a:rPr kumimoji="1" lang="ja-JP" altLang="en-US" sz="2800" dirty="0">
                <a:latin typeface="Meiryo UI" panose="020B0604030504040204" pitchFamily="50" charset="-128"/>
                <a:ea typeface="Meiryo UI" panose="020B0604030504040204" pitchFamily="50" charset="-128"/>
              </a:rPr>
              <a:t>に取り組んでいるように見えて</a:t>
            </a:r>
            <a:r>
              <a:rPr kumimoji="1" lang="ja-JP" altLang="en-US" sz="2800" dirty="0" smtClean="0">
                <a:latin typeface="Meiryo UI" panose="020B0604030504040204" pitchFamily="50" charset="-128"/>
                <a:ea typeface="Meiryo UI" panose="020B0604030504040204" pitchFamily="50" charset="-128"/>
              </a:rPr>
              <a:t>、実態</a:t>
            </a:r>
            <a:r>
              <a:rPr kumimoji="1" lang="ja-JP" altLang="en-US" sz="2800" dirty="0">
                <a:latin typeface="Meiryo UI" panose="020B0604030504040204" pitchFamily="50" charset="-128"/>
                <a:ea typeface="Meiryo UI" panose="020B0604030504040204" pitchFamily="50" charset="-128"/>
              </a:rPr>
              <a:t>が伴って</a:t>
            </a:r>
            <a:r>
              <a:rPr kumimoji="1" lang="ja-JP" altLang="en-US" sz="2800" dirty="0" smtClean="0">
                <a:latin typeface="Meiryo UI" panose="020B0604030504040204" pitchFamily="50" charset="-128"/>
                <a:ea typeface="Meiryo UI" panose="020B0604030504040204" pitchFamily="50" charset="-128"/>
              </a:rPr>
              <a:t>いないこと</a:t>
            </a:r>
            <a:endParaRPr kumimoji="1" lang="en-US" altLang="ja-JP" sz="2800" dirty="0" smtClean="0">
              <a:latin typeface="Meiryo UI" panose="020B0604030504040204" pitchFamily="50" charset="-128"/>
              <a:ea typeface="Meiryo UI" panose="020B0604030504040204" pitchFamily="50" charset="-128"/>
            </a:endParaRPr>
          </a:p>
          <a:p>
            <a:r>
              <a:rPr kumimoji="1" lang="ja-JP" altLang="en-US" sz="2800" dirty="0">
                <a:latin typeface="Meiryo UI" panose="020B0604030504040204" pitchFamily="50" charset="-128"/>
                <a:ea typeface="Meiryo UI" panose="020B0604030504040204" pitchFamily="50" charset="-128"/>
              </a:rPr>
              <a:t>　 </a:t>
            </a:r>
            <a:r>
              <a:rPr kumimoji="1" lang="ja-JP" altLang="en-US" sz="2800" dirty="0" smtClean="0">
                <a:latin typeface="Meiryo UI" panose="020B0604030504040204" pitchFamily="50" charset="-128"/>
                <a:ea typeface="Meiryo UI" panose="020B0604030504040204" pitchFamily="50" charset="-128"/>
              </a:rPr>
              <a:t>を揶揄する言葉</a:t>
            </a:r>
            <a:endParaRPr kumimoji="1" lang="ja-JP" altLang="en-US" sz="2800" dirty="0">
              <a:latin typeface="Meiryo UI" panose="020B0604030504040204" pitchFamily="50" charset="-128"/>
              <a:ea typeface="Meiryo UI" panose="020B0604030504040204" pitchFamily="50" charset="-128"/>
            </a:endParaRPr>
          </a:p>
        </p:txBody>
      </p:sp>
      <p:sp>
        <p:nvSpPr>
          <p:cNvPr id="6" name="正方形/長方形 5"/>
          <p:cNvSpPr/>
          <p:nvPr/>
        </p:nvSpPr>
        <p:spPr>
          <a:xfrm>
            <a:off x="7383" y="-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smtClean="0">
                <a:latin typeface="Meiryo UI" panose="020B0604030504040204" pitchFamily="50" charset="-128"/>
                <a:ea typeface="Meiryo UI" panose="020B0604030504040204" pitchFamily="50" charset="-128"/>
              </a:rPr>
              <a:t>　</a:t>
            </a:r>
            <a:r>
              <a:rPr kumimoji="1" lang="en-US" altLang="ja-JP" sz="2000" b="1" dirty="0" smtClean="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ウォッシュとは</a:t>
            </a:r>
            <a:endParaRPr kumimoji="1" lang="en-US" altLang="ja-JP" sz="2000" b="1" dirty="0">
              <a:latin typeface="Meiryo UI" panose="020B0604030504040204" pitchFamily="50" charset="-128"/>
              <a:ea typeface="Meiryo UI" panose="020B0604030504040204" pitchFamily="50" charset="-128"/>
            </a:endParaRPr>
          </a:p>
        </p:txBody>
      </p:sp>
      <p:pic>
        <p:nvPicPr>
          <p:cNvPr id="7" name="図 6"/>
          <p:cNvPicPr>
            <a:picLocks noChangeAspect="1"/>
          </p:cNvPicPr>
          <p:nvPr/>
        </p:nvPicPr>
        <p:blipFill>
          <a:blip r:embed="rId4"/>
          <a:stretch>
            <a:fillRect/>
          </a:stretch>
        </p:blipFill>
        <p:spPr>
          <a:xfrm>
            <a:off x="220134" y="4247656"/>
            <a:ext cx="5305425" cy="2076450"/>
          </a:xfrm>
          <a:prstGeom prst="rect">
            <a:avLst/>
          </a:prstGeom>
        </p:spPr>
      </p:pic>
      <p:sp>
        <p:nvSpPr>
          <p:cNvPr id="8" name="テキスト ボックス 7"/>
          <p:cNvSpPr txBox="1"/>
          <p:nvPr/>
        </p:nvSpPr>
        <p:spPr>
          <a:xfrm>
            <a:off x="329116" y="6324106"/>
            <a:ext cx="3852710" cy="261610"/>
          </a:xfrm>
          <a:prstGeom prst="rect">
            <a:avLst/>
          </a:prstGeom>
          <a:noFill/>
        </p:spPr>
        <p:txBody>
          <a:bodyPr wrap="square" rtlCol="0">
            <a:spAutoFit/>
          </a:bodyPr>
          <a:lstStyle/>
          <a:p>
            <a:r>
              <a:rPr kumimoji="1" lang="ja-JP" altLang="en-US" sz="1100" dirty="0" smtClean="0">
                <a:latin typeface="Meiryo UI" panose="020B0604030504040204" pitchFamily="50" charset="-128"/>
                <a:ea typeface="Meiryo UI" panose="020B0604030504040204" pitchFamily="50" charset="-128"/>
              </a:rPr>
              <a:t>出展：株式会社電通「</a:t>
            </a:r>
            <a:r>
              <a:rPr kumimoji="1" lang="en-US" altLang="ja-JP" sz="1100" dirty="0" smtClean="0">
                <a:latin typeface="Meiryo UI" panose="020B0604030504040204" pitchFamily="50" charset="-128"/>
                <a:ea typeface="Meiryo UI" panose="020B0604030504040204" pitchFamily="50" charset="-128"/>
              </a:rPr>
              <a:t>SDGs</a:t>
            </a:r>
            <a:r>
              <a:rPr kumimoji="1" lang="ja-JP" altLang="en-US" sz="1100" dirty="0">
                <a:latin typeface="Meiryo UI" panose="020B0604030504040204" pitchFamily="50" charset="-128"/>
                <a:ea typeface="Meiryo UI" panose="020B0604030504040204" pitchFamily="50" charset="-128"/>
              </a:rPr>
              <a:t> </a:t>
            </a:r>
            <a:r>
              <a:rPr kumimoji="1" lang="en-US" altLang="ja-JP" sz="1100" dirty="0" smtClean="0">
                <a:latin typeface="Meiryo UI" panose="020B0604030504040204" pitchFamily="50" charset="-128"/>
                <a:ea typeface="Meiryo UI" panose="020B0604030504040204" pitchFamily="50" charset="-128"/>
              </a:rPr>
              <a:t>Communication</a:t>
            </a:r>
            <a:r>
              <a:rPr kumimoji="1" lang="ja-JP" altLang="en-US" sz="1100" dirty="0" smtClean="0">
                <a:latin typeface="Meiryo UI" panose="020B0604030504040204" pitchFamily="50" charset="-128"/>
                <a:ea typeface="Meiryo UI" panose="020B0604030504040204" pitchFamily="50" charset="-128"/>
              </a:rPr>
              <a:t>　</a:t>
            </a:r>
            <a:r>
              <a:rPr kumimoji="1" lang="en-US" altLang="ja-JP" sz="1100" dirty="0" smtClean="0">
                <a:latin typeface="Meiryo UI" panose="020B0604030504040204" pitchFamily="50" charset="-128"/>
                <a:ea typeface="Meiryo UI" panose="020B0604030504040204" pitchFamily="50" charset="-128"/>
              </a:rPr>
              <a:t>Guide</a:t>
            </a:r>
            <a:r>
              <a:rPr kumimoji="1" lang="ja-JP" altLang="en-US" sz="1100" dirty="0" smtClean="0">
                <a:latin typeface="Meiryo UI" panose="020B0604030504040204" pitchFamily="50" charset="-128"/>
                <a:ea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endParaRPr>
          </a:p>
        </p:txBody>
      </p:sp>
      <p:sp>
        <p:nvSpPr>
          <p:cNvPr id="10" name="テキスト ボックス 9"/>
          <p:cNvSpPr txBox="1"/>
          <p:nvPr/>
        </p:nvSpPr>
        <p:spPr>
          <a:xfrm>
            <a:off x="5882752" y="5103159"/>
            <a:ext cx="3072563" cy="738664"/>
          </a:xfrm>
          <a:prstGeom prst="rect">
            <a:avLst/>
          </a:prstGeom>
          <a:noFill/>
        </p:spPr>
        <p:txBody>
          <a:bodyPr wrap="square" rtlCol="0">
            <a:spAutoFit/>
          </a:bodyPr>
          <a:lstStyle/>
          <a:p>
            <a:r>
              <a:rPr kumimoji="1" lang="en-US" altLang="ja-JP" sz="1400" dirty="0" smtClean="0">
                <a:latin typeface="Meiryo UI" panose="020B0604030504040204" pitchFamily="50" charset="-128"/>
                <a:ea typeface="Meiryo UI" panose="020B0604030504040204" pitchFamily="50" charset="-128"/>
              </a:rPr>
              <a:t>SDGs</a:t>
            </a:r>
            <a:r>
              <a:rPr kumimoji="1" lang="ja-JP" altLang="en-US" sz="1400" dirty="0" smtClean="0">
                <a:latin typeface="Meiryo UI" panose="020B0604030504040204" pitchFamily="50" charset="-128"/>
                <a:ea typeface="Meiryo UI" panose="020B0604030504040204" pitchFamily="50" charset="-128"/>
              </a:rPr>
              <a:t>ウォッシュは、「グリーンウォッシュ（あたかも環境にはいりょしているかのようにみせかけること）」が由来とされています</a:t>
            </a:r>
            <a:endParaRPr kumimoji="1" lang="ja-JP" altLang="en-US" sz="1400" dirty="0">
              <a:latin typeface="Meiryo UI" panose="020B0604030504040204" pitchFamily="50" charset="-128"/>
              <a:ea typeface="Meiryo UI" panose="020B0604030504040204" pitchFamily="50" charset="-128"/>
            </a:endParaRPr>
          </a:p>
        </p:txBody>
      </p:sp>
      <p:sp>
        <p:nvSpPr>
          <p:cNvPr id="9" name="スライド番号プレースホルダー 8"/>
          <p:cNvSpPr>
            <a:spLocks noGrp="1"/>
          </p:cNvSpPr>
          <p:nvPr>
            <p:ph type="sldNum" sz="quarter" idx="12"/>
          </p:nvPr>
        </p:nvSpPr>
        <p:spPr/>
        <p:txBody>
          <a:bodyPr/>
          <a:lstStyle/>
          <a:p>
            <a:fld id="{D2D8002D-B5B0-4BAC-B1F6-782DDCCE6D9C}" type="slidenum">
              <a:rPr kumimoji="1" lang="ja-JP" altLang="en-US" smtClean="0"/>
              <a:t>8</a:t>
            </a:fld>
            <a:endParaRPr kumimoji="1" lang="ja-JP" altLang="en-US" dirty="0"/>
          </a:p>
        </p:txBody>
      </p:sp>
    </p:spTree>
    <p:extLst>
      <p:ext uri="{BB962C8B-B14F-4D97-AF65-F5344CB8AC3E}">
        <p14:creationId xmlns:p14="http://schemas.microsoft.com/office/powerpoint/2010/main" val="176629027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3.5|28.7"/>
</p:tagLst>
</file>

<file path=ppt/theme/theme1.xml><?xml version="1.0" encoding="utf-8"?>
<a:theme xmlns:a="http://schemas.openxmlformats.org/drawingml/2006/main" name="16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5246</Words>
  <Application>Microsoft Office PowerPoint</Application>
  <PresentationFormat>A4 210 x 297 mm</PresentationFormat>
  <Paragraphs>544</Paragraphs>
  <Slides>36</Slides>
  <Notes>36</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36</vt:i4>
      </vt:variant>
    </vt:vector>
  </HeadingPairs>
  <TitlesOfParts>
    <vt:vector size="49" baseType="lpstr">
      <vt:lpstr>HGS創英角ｺﾞｼｯｸUB</vt:lpstr>
      <vt:lpstr>HGｺﾞｼｯｸM</vt:lpstr>
      <vt:lpstr>Meiryo UI</vt:lpstr>
      <vt:lpstr>ＭＳ Ｐゴシック</vt:lpstr>
      <vt:lpstr>ＭＳ 明朝</vt:lpstr>
      <vt:lpstr>宋体</vt:lpstr>
      <vt:lpstr>UD デジタル 教科書体 NK-B</vt:lpstr>
      <vt:lpstr>游ゴシック</vt:lpstr>
      <vt:lpstr>Arial</vt:lpstr>
      <vt:lpstr>Bauhaus 93</vt:lpstr>
      <vt:lpstr>Calibri</vt:lpstr>
      <vt:lpstr>Times New Roman</vt:lpstr>
      <vt:lpstr>16_Office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2022-11-07T09:54:04Z</dcterms:created>
  <dcterms:modified xsi:type="dcterms:W3CDTF">2022-11-07T09:55:50Z</dcterms:modified>
</cp:coreProperties>
</file>