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howSpecialPlsOnTitleSld="0" removePersonalInfoOnSave="1">
  <p:sldMasterIdLst>
    <p:sldMasterId id="2147484096" r:id="rId1"/>
  </p:sldMasterIdLst>
  <p:notesMasterIdLst>
    <p:notesMasterId r:id="rId23"/>
  </p:notesMasterIdLst>
  <p:handoutMasterIdLst>
    <p:handoutMasterId r:id="rId24"/>
  </p:handoutMasterIdLst>
  <p:sldIdLst>
    <p:sldId id="1128" r:id="rId2"/>
    <p:sldId id="1159" r:id="rId3"/>
    <p:sldId id="1165" r:id="rId4"/>
    <p:sldId id="1141" r:id="rId5"/>
    <p:sldId id="1142" r:id="rId6"/>
    <p:sldId id="1127" r:id="rId7"/>
    <p:sldId id="1144" r:id="rId8"/>
    <p:sldId id="1166" r:id="rId9"/>
    <p:sldId id="1147" r:id="rId10"/>
    <p:sldId id="1148" r:id="rId11"/>
    <p:sldId id="1146" r:id="rId12"/>
    <p:sldId id="1160" r:id="rId13"/>
    <p:sldId id="1164" r:id="rId14"/>
    <p:sldId id="1163" r:id="rId15"/>
    <p:sldId id="1162" r:id="rId16"/>
    <p:sldId id="1161" r:id="rId17"/>
    <p:sldId id="1136" r:id="rId18"/>
    <p:sldId id="1137" r:id="rId19"/>
    <p:sldId id="1138" r:id="rId20"/>
    <p:sldId id="1143" r:id="rId21"/>
    <p:sldId id="1151" r:id="rId22"/>
  </p:sldIdLst>
  <p:sldSz cx="9906000" cy="6858000" type="A4"/>
  <p:notesSz cx="6646863" cy="9777413"/>
  <p:defaultText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069" userDrawn="1">
          <p15:clr>
            <a:srgbClr val="A4A3A4"/>
          </p15:clr>
        </p15:guide>
        <p15:guide id="2" pos="3119">
          <p15:clr>
            <a:srgbClr val="A4A3A4"/>
          </p15:clr>
        </p15:guide>
      </p15:sldGuideLst>
    </p:ext>
    <p:ext uri="{2D200454-40CA-4A62-9FC3-DE9A4176ACB9}">
      <p15:notesGuideLst xmlns:p15="http://schemas.microsoft.com/office/powerpoint/2012/main">
        <p15:guide id="1" orient="horz" pos="2919" userDrawn="1">
          <p15:clr>
            <a:srgbClr val="A4A3A4"/>
          </p15:clr>
        </p15:guide>
        <p15:guide id="2" pos="2093"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66"/>
    <a:srgbClr val="FF3300"/>
    <a:srgbClr val="FF9999"/>
    <a:srgbClr val="FFCCCC"/>
    <a:srgbClr val="0033CC"/>
    <a:srgbClr val="CCFFFF"/>
    <a:srgbClr val="FFFFFF"/>
    <a:srgbClr val="CCFF99"/>
    <a:srgbClr val="99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125E5076-3810-47DD-B79F-674D7AD40C01}" styleName="深色样式 1 - 强调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6D9F66E-5EB9-4882-86FB-DCBF35E3C3E4}" styleName="中度样式 4 - 强调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solidFill>
            <a:schemeClr val="accent6">
              <a:tint val="20000"/>
            </a:schemeClr>
          </a:solidFill>
        </a:fill>
      </a:tcStyle>
    </a:wholeTbl>
    <a:band1H>
      <a:tcStyle>
        <a:tcBdr/>
        <a:fill>
          <a:solidFill>
            <a:schemeClr val="accent6">
              <a:tint val="40000"/>
            </a:schemeClr>
          </a:solidFill>
        </a:fill>
      </a:tcStyle>
    </a:band1H>
    <a:band1V>
      <a:tcStyle>
        <a:tcBdr/>
        <a:fill>
          <a:solidFill>
            <a:schemeClr val="accent6">
              <a:tint val="40000"/>
            </a:schemeClr>
          </a:solidFill>
        </a:fill>
      </a:tcStyle>
    </a:band1V>
    <a:lastCol>
      <a:tcTxStyle b="on"/>
      <a:tcStyle>
        <a:tcBdr/>
      </a:tcStyle>
    </a:lastCol>
    <a:firstCol>
      <a:tcTxStyle b="on"/>
      <a:tcStyle>
        <a:tcBdr/>
      </a:tcStyle>
    </a:firstCol>
    <a:lastRow>
      <a:tcTxStyle b="on"/>
      <a:tcStyle>
        <a:tcBdr>
          <a:top>
            <a:ln w="25400" cmpd="sng">
              <a:solidFill>
                <a:schemeClr val="accent6"/>
              </a:solidFill>
            </a:ln>
          </a:top>
        </a:tcBdr>
        <a:fill>
          <a:solidFill>
            <a:schemeClr val="accent6">
              <a:tint val="20000"/>
            </a:schemeClr>
          </a:solidFill>
        </a:fill>
      </a:tcStyle>
    </a:lastRow>
    <a:firstRow>
      <a:tcTxStyle b="on"/>
      <a:tcStyle>
        <a:tcBdr/>
        <a:fill>
          <a:solidFill>
            <a:schemeClr val="accent6">
              <a:tint val="20000"/>
            </a:schemeClr>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3B4B98B0-60AC-42C2-AFA5-B58CD77FA1E5}" styleName="淡色スタイル 1 - アクセント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DBED569-4797-4DF1-A0F4-6AAB3CD982D8}" styleName="淡色スタイル 3 - アクセント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69CF1AB2-1976-4502-BF36-3FF5EA218861}" styleName="中間スタイル 4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B301B821-A1FF-4177-AEE7-76D212191A09}" styleName="中間スタイル 1 - アクセント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2838BEF-8BB2-4498-84A7-C5851F593DF1}" styleName="中間スタイル 4 - アクセント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166" autoAdjust="0"/>
    <p:restoredTop sz="68043" autoAdjust="0"/>
  </p:normalViewPr>
  <p:slideViewPr>
    <p:cSldViewPr>
      <p:cViewPr varScale="1">
        <p:scale>
          <a:sx n="74" d="100"/>
          <a:sy n="74" d="100"/>
        </p:scale>
        <p:origin x="1146" y="72"/>
      </p:cViewPr>
      <p:guideLst>
        <p:guide orient="horz" pos="2069"/>
        <p:guide pos="3119"/>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p:cViewPr varScale="1">
        <p:scale>
          <a:sx n="52" d="100"/>
          <a:sy n="52" d="100"/>
        </p:scale>
        <p:origin x="2952" y="90"/>
      </p:cViewPr>
      <p:guideLst>
        <p:guide orient="horz" pos="2919"/>
        <p:guide pos="209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7" y="0"/>
            <a:ext cx="2880101" cy="488793"/>
          </a:xfrm>
          <a:prstGeom prst="rect">
            <a:avLst/>
          </a:prstGeom>
        </p:spPr>
        <p:txBody>
          <a:bodyPr vert="horz" lIns="89630" tIns="44816" rIns="89630" bIns="44816"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765220" y="0"/>
            <a:ext cx="2880101" cy="488793"/>
          </a:xfrm>
          <a:prstGeom prst="rect">
            <a:avLst/>
          </a:prstGeom>
        </p:spPr>
        <p:txBody>
          <a:bodyPr vert="horz" lIns="89630" tIns="44816" rIns="89630" bIns="44816" rtlCol="0"/>
          <a:lstStyle>
            <a:lvl1pPr algn="r">
              <a:defRPr sz="1200"/>
            </a:lvl1pPr>
          </a:lstStyle>
          <a:p>
            <a:fld id="{5AA3F54B-2833-45B3-AE85-A5B2483667C7}" type="datetimeFigureOut">
              <a:rPr kumimoji="1" lang="ja-JP" altLang="en-US" smtClean="0"/>
              <a:t>2022/8/1</a:t>
            </a:fld>
            <a:endParaRPr kumimoji="1" lang="ja-JP" altLang="en-US"/>
          </a:p>
        </p:txBody>
      </p:sp>
      <p:sp>
        <p:nvSpPr>
          <p:cNvPr id="4" name="フッター プレースホルダー 3"/>
          <p:cNvSpPr>
            <a:spLocks noGrp="1"/>
          </p:cNvSpPr>
          <p:nvPr>
            <p:ph type="ftr" sz="quarter" idx="2"/>
          </p:nvPr>
        </p:nvSpPr>
        <p:spPr>
          <a:xfrm>
            <a:off x="7" y="9287061"/>
            <a:ext cx="2880101" cy="488792"/>
          </a:xfrm>
          <a:prstGeom prst="rect">
            <a:avLst/>
          </a:prstGeom>
        </p:spPr>
        <p:txBody>
          <a:bodyPr vert="horz" lIns="89630" tIns="44816" rIns="89630" bIns="44816"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765220" y="9287061"/>
            <a:ext cx="2880101" cy="488792"/>
          </a:xfrm>
          <a:prstGeom prst="rect">
            <a:avLst/>
          </a:prstGeom>
        </p:spPr>
        <p:txBody>
          <a:bodyPr vert="horz" lIns="89630" tIns="44816" rIns="89630" bIns="44816" rtlCol="0" anchor="b"/>
          <a:lstStyle>
            <a:lvl1pPr algn="r">
              <a:defRPr sz="1200"/>
            </a:lvl1pPr>
          </a:lstStyle>
          <a:p>
            <a:fld id="{9FCC8515-EABC-45E8-A8D7-9A980EECFDF7}" type="slidenum">
              <a:rPr kumimoji="1" lang="ja-JP" altLang="en-US" smtClean="0"/>
              <a:t>‹#›</a:t>
            </a:fld>
            <a:endParaRPr kumimoji="1" lang="ja-JP" altLang="en-US"/>
          </a:p>
        </p:txBody>
      </p:sp>
    </p:spTree>
    <p:extLst>
      <p:ext uri="{BB962C8B-B14F-4D97-AF65-F5344CB8AC3E}">
        <p14:creationId xmlns:p14="http://schemas.microsoft.com/office/powerpoint/2010/main" val="90068133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スライド イメージ プレースホルダー 7"/>
          <p:cNvSpPr>
            <a:spLocks noGrp="1" noRot="1" noChangeAspect="1"/>
          </p:cNvSpPr>
          <p:nvPr>
            <p:ph type="sldImg" idx="2"/>
          </p:nvPr>
        </p:nvSpPr>
        <p:spPr>
          <a:xfrm>
            <a:off x="495300" y="23813"/>
            <a:ext cx="3957638" cy="2740025"/>
          </a:xfrm>
          <a:prstGeom prst="rect">
            <a:avLst/>
          </a:prstGeom>
          <a:noFill/>
          <a:ln w="12700">
            <a:solidFill>
              <a:prstClr val="black"/>
            </a:solidFill>
          </a:ln>
        </p:spPr>
        <p:txBody>
          <a:bodyPr vert="horz" lIns="89675" tIns="44838" rIns="89675" bIns="44838" rtlCol="0" anchor="ctr"/>
          <a:lstStyle/>
          <a:p>
            <a:endParaRPr lang="ja-JP" altLang="en-US"/>
          </a:p>
        </p:txBody>
      </p:sp>
      <p:sp>
        <p:nvSpPr>
          <p:cNvPr id="9" name="ノート プレースホルダー 8"/>
          <p:cNvSpPr>
            <a:spLocks noGrp="1"/>
          </p:cNvSpPr>
          <p:nvPr>
            <p:ph type="body" sz="quarter" idx="3"/>
          </p:nvPr>
        </p:nvSpPr>
        <p:spPr>
          <a:xfrm>
            <a:off x="434141" y="4268141"/>
            <a:ext cx="5778582" cy="5171377"/>
          </a:xfrm>
          <a:prstGeom prst="rect">
            <a:avLst/>
          </a:prstGeom>
        </p:spPr>
        <p:txBody>
          <a:bodyPr vert="horz" lIns="89675" tIns="44838" rIns="89675" bIns="44838" rtlCol="0"/>
          <a:lstStyle/>
          <a:p>
            <a:pPr lvl="0"/>
            <a:r>
              <a:rPr kumimoji="1" lang="ja-JP" altLang="en-US" dirty="0" smtClean="0"/>
              <a:t>マスター テキストの書式設定</a:t>
            </a:r>
          </a:p>
          <a:p>
            <a:pPr lvl="1"/>
            <a:r>
              <a:rPr kumimoji="1" lang="ja-JP" altLang="en-US" dirty="0" smtClean="0"/>
              <a:t>第 </a:t>
            </a:r>
            <a:r>
              <a:rPr kumimoji="1" lang="en-US" altLang="ja-JP" dirty="0" smtClean="0"/>
              <a:t>2 </a:t>
            </a:r>
            <a:r>
              <a:rPr kumimoji="1" lang="ja-JP" altLang="en-US" dirty="0" smtClean="0"/>
              <a:t>レベル</a:t>
            </a:r>
          </a:p>
          <a:p>
            <a:pPr lvl="2"/>
            <a:r>
              <a:rPr kumimoji="1" lang="ja-JP" altLang="en-US" dirty="0" smtClean="0"/>
              <a:t>第 </a:t>
            </a:r>
            <a:r>
              <a:rPr kumimoji="1" lang="en-US" altLang="ja-JP" dirty="0" smtClean="0"/>
              <a:t>3 </a:t>
            </a:r>
            <a:r>
              <a:rPr kumimoji="1" lang="ja-JP" altLang="en-US" dirty="0" smtClean="0"/>
              <a:t>レベル</a:t>
            </a:r>
          </a:p>
          <a:p>
            <a:pPr lvl="3"/>
            <a:r>
              <a:rPr kumimoji="1" lang="ja-JP" altLang="en-US" dirty="0" smtClean="0"/>
              <a:t>第 </a:t>
            </a:r>
            <a:r>
              <a:rPr kumimoji="1" lang="en-US" altLang="ja-JP" dirty="0" smtClean="0"/>
              <a:t>4 </a:t>
            </a:r>
            <a:r>
              <a:rPr kumimoji="1" lang="ja-JP" altLang="en-US" dirty="0" smtClean="0"/>
              <a:t>レベル</a:t>
            </a:r>
          </a:p>
          <a:p>
            <a:pPr lvl="4"/>
            <a:r>
              <a:rPr kumimoji="1" lang="ja-JP" altLang="en-US" dirty="0" smtClean="0"/>
              <a:t>第 </a:t>
            </a:r>
            <a:r>
              <a:rPr kumimoji="1" lang="en-US" altLang="ja-JP" dirty="0" smtClean="0"/>
              <a:t>5 </a:t>
            </a:r>
            <a:r>
              <a:rPr kumimoji="1" lang="ja-JP" altLang="en-US" dirty="0" smtClean="0"/>
              <a:t>レベル</a:t>
            </a:r>
            <a:endParaRPr kumimoji="1" lang="ja-JP" altLang="en-US" dirty="0"/>
          </a:p>
        </p:txBody>
      </p:sp>
      <p:sp>
        <p:nvSpPr>
          <p:cNvPr id="10" name="スライド番号プレースホルダー 9"/>
          <p:cNvSpPr>
            <a:spLocks noGrp="1"/>
          </p:cNvSpPr>
          <p:nvPr>
            <p:ph type="sldNum" sz="quarter" idx="5"/>
          </p:nvPr>
        </p:nvSpPr>
        <p:spPr>
          <a:xfrm>
            <a:off x="3764539" y="9287175"/>
            <a:ext cx="2881263" cy="490238"/>
          </a:xfrm>
          <a:prstGeom prst="rect">
            <a:avLst/>
          </a:prstGeom>
        </p:spPr>
        <p:txBody>
          <a:bodyPr vert="horz" lIns="89675" tIns="44838" rIns="89675" bIns="44838" rtlCol="0" anchor="b"/>
          <a:lstStyle>
            <a:lvl1pPr algn="r">
              <a:defRPr sz="1200"/>
            </a:lvl1pPr>
          </a:lstStyle>
          <a:p>
            <a:fld id="{D9B69352-BB07-4763-A132-249470DE6BA5}" type="slidenum">
              <a:rPr kumimoji="1" lang="ja-JP" altLang="en-US" smtClean="0"/>
              <a:t>‹#›</a:t>
            </a:fld>
            <a:endParaRPr kumimoji="1" lang="ja-JP" altLang="en-US"/>
          </a:p>
        </p:txBody>
      </p:sp>
    </p:spTree>
    <p:extLst>
      <p:ext uri="{BB962C8B-B14F-4D97-AF65-F5344CB8AC3E}">
        <p14:creationId xmlns:p14="http://schemas.microsoft.com/office/powerpoint/2010/main" val="62714613"/>
      </p:ext>
    </p:extLst>
  </p:cSld>
  <p:clrMap bg1="lt1" tx1="dk1" bg2="lt2" tx2="dk2" accent1="accent1" accent2="accent2" accent3="accent3" accent4="accent4" accent5="accent5" accent6="accent6" hlink="hlink" folHlink="folHlink"/>
  <p:hf hdr="0" ftr="0" dt="0"/>
  <p:notesStyle>
    <a:lvl1pPr marL="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1pPr>
    <a:lvl2pPr marL="4572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2pPr>
    <a:lvl3pPr marL="9144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3pPr>
    <a:lvl4pPr marL="1371600"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4pPr>
    <a:lvl5pPr marL="1828165" algn="l" defTabSz="913765" rtl="0" eaLnBrk="1" latinLnBrk="0" hangingPunct="1">
      <a:defRPr kumimoji="1" sz="1200" kern="1200">
        <a:solidFill>
          <a:schemeClr val="tx1"/>
        </a:solidFill>
        <a:latin typeface="Meiryo UI" panose="020B0604030504040204" pitchFamily="50" charset="-128"/>
        <a:ea typeface="Meiryo UI" panose="020B0604030504040204" pitchFamily="50" charset="-128"/>
        <a:cs typeface="+mn-cs"/>
      </a:defRPr>
    </a:lvl5pPr>
    <a:lvl6pPr marL="2285365" algn="l" defTabSz="913765" rtl="0" eaLnBrk="1" latinLnBrk="0" hangingPunct="1">
      <a:defRPr kumimoji="1" sz="1200" kern="1200">
        <a:solidFill>
          <a:schemeClr val="tx1"/>
        </a:solidFill>
        <a:latin typeface="+mn-lt"/>
        <a:ea typeface="+mn-ea"/>
        <a:cs typeface="+mn-cs"/>
      </a:defRPr>
    </a:lvl6pPr>
    <a:lvl7pPr marL="2742565" algn="l" defTabSz="913765" rtl="0" eaLnBrk="1" latinLnBrk="0" hangingPunct="1">
      <a:defRPr kumimoji="1" sz="1200" kern="1200">
        <a:solidFill>
          <a:schemeClr val="tx1"/>
        </a:solidFill>
        <a:latin typeface="+mn-lt"/>
        <a:ea typeface="+mn-ea"/>
        <a:cs typeface="+mn-cs"/>
      </a:defRPr>
    </a:lvl7pPr>
    <a:lvl8pPr marL="3199765" algn="l" defTabSz="913765" rtl="0" eaLnBrk="1" latinLnBrk="0" hangingPunct="1">
      <a:defRPr kumimoji="1" sz="1200" kern="1200">
        <a:solidFill>
          <a:schemeClr val="tx1"/>
        </a:solidFill>
        <a:latin typeface="+mn-lt"/>
        <a:ea typeface="+mn-ea"/>
        <a:cs typeface="+mn-cs"/>
      </a:defRPr>
    </a:lvl8pPr>
    <a:lvl9pPr marL="3656965" algn="l" defTabSz="913765"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8563" y="427038"/>
            <a:ext cx="4110037" cy="2846387"/>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0</a:t>
            </a:fld>
            <a:endParaRPr kumimoji="1" lang="ja-JP" altLang="en-US"/>
          </a:p>
        </p:txBody>
      </p:sp>
    </p:spTree>
    <p:extLst>
      <p:ext uri="{BB962C8B-B14F-4D97-AF65-F5344CB8AC3E}">
        <p14:creationId xmlns:p14="http://schemas.microsoft.com/office/powerpoint/2010/main" val="55560302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39838" y="544513"/>
            <a:ext cx="4210050" cy="29146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752">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9</a:t>
            </a:fld>
            <a:endParaRPr kumimoji="1" lang="ja-JP" altLang="en-US"/>
          </a:p>
        </p:txBody>
      </p:sp>
    </p:spTree>
    <p:extLst>
      <p:ext uri="{BB962C8B-B14F-4D97-AF65-F5344CB8AC3E}">
        <p14:creationId xmlns:p14="http://schemas.microsoft.com/office/powerpoint/2010/main" val="213202710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8563" y="496888"/>
            <a:ext cx="4278312" cy="2963862"/>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10</a:t>
            </a:fld>
            <a:endParaRPr kumimoji="1" lang="ja-JP" altLang="en-US"/>
          </a:p>
        </p:txBody>
      </p:sp>
    </p:spTree>
    <p:extLst>
      <p:ext uri="{BB962C8B-B14F-4D97-AF65-F5344CB8AC3E}">
        <p14:creationId xmlns:p14="http://schemas.microsoft.com/office/powerpoint/2010/main" val="28642746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8563" y="638175"/>
            <a:ext cx="4179887" cy="289560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11</a:t>
            </a:fld>
            <a:endParaRPr kumimoji="1" lang="ja-JP" altLang="en-US"/>
          </a:p>
        </p:txBody>
      </p:sp>
    </p:spTree>
    <p:extLst>
      <p:ext uri="{BB962C8B-B14F-4D97-AF65-F5344CB8AC3E}">
        <p14:creationId xmlns:p14="http://schemas.microsoft.com/office/powerpoint/2010/main" val="21559114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4550" y="284163"/>
            <a:ext cx="4535488" cy="31400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752">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12</a:t>
            </a:fld>
            <a:endParaRPr kumimoji="1" lang="ja-JP" altLang="en-US"/>
          </a:p>
        </p:txBody>
      </p:sp>
    </p:spTree>
    <p:extLst>
      <p:ext uri="{BB962C8B-B14F-4D97-AF65-F5344CB8AC3E}">
        <p14:creationId xmlns:p14="http://schemas.microsoft.com/office/powerpoint/2010/main" val="399445152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08050" y="496888"/>
            <a:ext cx="4498975" cy="31146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752">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13</a:t>
            </a:fld>
            <a:endParaRPr kumimoji="1" lang="ja-JP" altLang="en-US"/>
          </a:p>
        </p:txBody>
      </p:sp>
    </p:spTree>
    <p:extLst>
      <p:ext uri="{BB962C8B-B14F-4D97-AF65-F5344CB8AC3E}">
        <p14:creationId xmlns:p14="http://schemas.microsoft.com/office/powerpoint/2010/main" val="1209409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0463" y="557213"/>
            <a:ext cx="4322762" cy="299402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129">
              <a:defRPr/>
            </a:pPr>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042759A7-759A-422E-9313-C880E8E0C33D}" type="slidenum">
              <a:rPr kumimoji="1" lang="ja-JP" altLang="en-US" smtClean="0"/>
              <a:t>14</a:t>
            </a:fld>
            <a:endParaRPr kumimoji="1" lang="ja-JP" altLang="en-US"/>
          </a:p>
        </p:txBody>
      </p:sp>
    </p:spTree>
    <p:extLst>
      <p:ext uri="{BB962C8B-B14F-4D97-AF65-F5344CB8AC3E}">
        <p14:creationId xmlns:p14="http://schemas.microsoft.com/office/powerpoint/2010/main" val="368184788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41413" y="427038"/>
            <a:ext cx="4360862" cy="301942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15</a:t>
            </a:fld>
            <a:endParaRPr kumimoji="1" lang="ja-JP" altLang="en-US"/>
          </a:p>
        </p:txBody>
      </p:sp>
    </p:spTree>
    <p:extLst>
      <p:ext uri="{BB962C8B-B14F-4D97-AF65-F5344CB8AC3E}">
        <p14:creationId xmlns:p14="http://schemas.microsoft.com/office/powerpoint/2010/main" val="36717236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81075" y="355600"/>
            <a:ext cx="4684713" cy="32448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ja-JP" altLang="en-US" dirty="0"/>
          </a:p>
        </p:txBody>
      </p:sp>
    </p:spTree>
    <p:extLst>
      <p:ext uri="{BB962C8B-B14F-4D97-AF65-F5344CB8AC3E}">
        <p14:creationId xmlns:p14="http://schemas.microsoft.com/office/powerpoint/2010/main" val="30304377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583112" cy="3173412"/>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marL="263110" marR="78466" indent="-263110" algn="just" defTabSz="896752">
              <a:lnSpc>
                <a:spcPts val="2158"/>
              </a:lnSpc>
              <a:spcBef>
                <a:spcPts val="588"/>
              </a:spcBef>
              <a:defRPr/>
            </a:pPr>
            <a:endParaRPr lang="en-US" altLang="ja-JP" dirty="0"/>
          </a:p>
        </p:txBody>
      </p:sp>
    </p:spTree>
    <p:extLst>
      <p:ext uri="{BB962C8B-B14F-4D97-AF65-F5344CB8AC3E}">
        <p14:creationId xmlns:p14="http://schemas.microsoft.com/office/powerpoint/2010/main" val="115259813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5988" y="355600"/>
            <a:ext cx="4446587" cy="30797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18</a:t>
            </a:fld>
            <a:endParaRPr kumimoji="1" lang="ja-JP" altLang="en-US"/>
          </a:p>
        </p:txBody>
      </p:sp>
    </p:spTree>
    <p:extLst>
      <p:ext uri="{BB962C8B-B14F-4D97-AF65-F5344CB8AC3E}">
        <p14:creationId xmlns:p14="http://schemas.microsoft.com/office/powerpoint/2010/main" val="27945796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638175"/>
            <a:ext cx="4041775" cy="279876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1</a:t>
            </a:fld>
            <a:endParaRPr kumimoji="1" lang="ja-JP" altLang="en-US"/>
          </a:p>
        </p:txBody>
      </p:sp>
    </p:spTree>
    <p:extLst>
      <p:ext uri="{BB962C8B-B14F-4D97-AF65-F5344CB8AC3E}">
        <p14:creationId xmlns:p14="http://schemas.microsoft.com/office/powerpoint/2010/main" val="312495408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63638" y="427038"/>
            <a:ext cx="4319587" cy="2990850"/>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solidFill>
                  <a:prstClr val="black"/>
                </a:solidFill>
                <a:latin typeface="Calibri"/>
                <a:ea typeface="ＭＳ Ｐゴシック"/>
              </a:rPr>
              <a:pPr/>
              <a:t>19</a:t>
            </a:fld>
            <a:endParaRPr kumimoji="1" lang="ja-JP" altLang="en-US">
              <a:solidFill>
                <a:prstClr val="black"/>
              </a:solidFill>
              <a:latin typeface="Calibri"/>
              <a:ea typeface="ＭＳ Ｐゴシック"/>
            </a:endParaRPr>
          </a:p>
        </p:txBody>
      </p:sp>
    </p:spTree>
    <p:extLst>
      <p:ext uri="{BB962C8B-B14F-4D97-AF65-F5344CB8AC3E}">
        <p14:creationId xmlns:p14="http://schemas.microsoft.com/office/powerpoint/2010/main" val="373257369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846138" y="214313"/>
            <a:ext cx="4622800" cy="3201987"/>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20</a:t>
            </a:fld>
            <a:endParaRPr kumimoji="1" lang="ja-JP" altLang="en-US"/>
          </a:p>
        </p:txBody>
      </p:sp>
    </p:spTree>
    <p:extLst>
      <p:ext uri="{BB962C8B-B14F-4D97-AF65-F5344CB8AC3E}">
        <p14:creationId xmlns:p14="http://schemas.microsoft.com/office/powerpoint/2010/main" val="147768975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336675" y="638175"/>
            <a:ext cx="4113213" cy="28479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2</a:t>
            </a:fld>
            <a:endParaRPr kumimoji="1" lang="ja-JP" altLang="en-US"/>
          </a:p>
        </p:txBody>
      </p:sp>
    </p:spTree>
    <p:extLst>
      <p:ext uri="{BB962C8B-B14F-4D97-AF65-F5344CB8AC3E}">
        <p14:creationId xmlns:p14="http://schemas.microsoft.com/office/powerpoint/2010/main" val="183146457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481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3</a:t>
            </a:fld>
            <a:endParaRPr kumimoji="1" lang="ja-JP" altLang="en-US"/>
          </a:p>
        </p:txBody>
      </p:sp>
    </p:spTree>
    <p:extLst>
      <p:ext uri="{BB962C8B-B14F-4D97-AF65-F5344CB8AC3E}">
        <p14:creationId xmlns:p14="http://schemas.microsoft.com/office/powerpoint/2010/main" val="38381726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5388" y="284163"/>
            <a:ext cx="4252912" cy="2944812"/>
          </a:xfrm>
          <a:prstGeom prst="rect">
            <a:avLst/>
          </a:prstGeom>
        </p:spPr>
      </p:sp>
      <p:sp>
        <p:nvSpPr>
          <p:cNvPr id="3" name="ノート プレースホルダー 2"/>
          <p:cNvSpPr>
            <a:spLocks noGrp="1"/>
          </p:cNvSpPr>
          <p:nvPr>
            <p:ph type="body" idx="1"/>
          </p:nvPr>
        </p:nvSpPr>
        <p:spPr>
          <a:xfrm>
            <a:off x="664687" y="3401174"/>
            <a:ext cx="5317490" cy="6376239"/>
          </a:xfrm>
          <a:prstGeom prst="rect">
            <a:avLst/>
          </a:prstGeom>
        </p:spPr>
        <p:txBody>
          <a:bodyPr/>
          <a:lstStyle/>
          <a:p>
            <a:pPr marL="263110" marR="78466" indent="-263110" algn="just">
              <a:lnSpc>
                <a:spcPts val="2158"/>
              </a:lnSpc>
            </a:pPr>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4</a:t>
            </a:fld>
            <a:endParaRPr kumimoji="1" lang="ja-JP" altLang="en-US"/>
          </a:p>
        </p:txBody>
      </p:sp>
    </p:spTree>
    <p:extLst>
      <p:ext uri="{BB962C8B-B14F-4D97-AF65-F5344CB8AC3E}">
        <p14:creationId xmlns:p14="http://schemas.microsoft.com/office/powerpoint/2010/main" val="75676754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196975" y="638175"/>
            <a:ext cx="4252913" cy="294481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pPr defTabSz="896129">
              <a:defRPr/>
            </a:pPr>
            <a:endParaRPr lang="ja-JP" altLang="en-US"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pPr defTabSz="896129">
              <a:defRPr/>
            </a:pPr>
            <a:fld id="{A0C3B56F-56AB-411F-8724-511B22958D15}" type="slidenum">
              <a:rPr lang="ja-JP" altLang="en-US">
                <a:solidFill>
                  <a:prstClr val="black"/>
                </a:solidFill>
                <a:latin typeface="Calibri"/>
                <a:ea typeface="ＭＳ Ｐゴシック" panose="020B0600070205080204" pitchFamily="50" charset="-128"/>
              </a:rPr>
              <a:pPr defTabSz="896129">
                <a:defRPr/>
              </a:pPr>
              <a:t>5</a:t>
            </a:fld>
            <a:endParaRPr lang="ja-JP" altLang="en-US">
              <a:solidFill>
                <a:prstClr val="black"/>
              </a:solidFill>
              <a:latin typeface="Calibri"/>
              <a:ea typeface="ＭＳ Ｐゴシック" panose="020B0600070205080204" pitchFamily="50" charset="-128"/>
            </a:endParaRPr>
          </a:p>
        </p:txBody>
      </p:sp>
    </p:spTree>
    <p:extLst>
      <p:ext uri="{BB962C8B-B14F-4D97-AF65-F5344CB8AC3E}">
        <p14:creationId xmlns:p14="http://schemas.microsoft.com/office/powerpoint/2010/main" val="403440514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214438" y="568325"/>
            <a:ext cx="4216400" cy="2919413"/>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6</a:t>
            </a:fld>
            <a:endParaRPr kumimoji="1" lang="ja-JP" altLang="en-US"/>
          </a:p>
        </p:txBody>
      </p:sp>
    </p:spTree>
    <p:extLst>
      <p:ext uri="{BB962C8B-B14F-4D97-AF65-F5344CB8AC3E}">
        <p14:creationId xmlns:p14="http://schemas.microsoft.com/office/powerpoint/2010/main" val="49480177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39800" y="1222375"/>
            <a:ext cx="4767263" cy="3300413"/>
          </a:xfrm>
        </p:spPr>
      </p:sp>
      <p:sp>
        <p:nvSpPr>
          <p:cNvPr id="3" name="ノート プレースホルダー 2"/>
          <p:cNvSpPr>
            <a:spLocks noGrp="1"/>
          </p:cNvSpPr>
          <p:nvPr>
            <p:ph type="body" idx="1"/>
          </p:nvPr>
        </p:nvSpPr>
        <p:spPr/>
        <p:txBody>
          <a:bodyPr/>
          <a:lstStyle/>
          <a:p>
            <a:endParaRPr lang="ja-JP" altLang="en-US" dirty="0"/>
          </a:p>
        </p:txBody>
      </p:sp>
      <p:sp>
        <p:nvSpPr>
          <p:cNvPr id="4" name="スライド番号プレースホルダー 3"/>
          <p:cNvSpPr>
            <a:spLocks noGrp="1"/>
          </p:cNvSpPr>
          <p:nvPr>
            <p:ph type="sldNum" sz="quarter" idx="10"/>
          </p:nvPr>
        </p:nvSpPr>
        <p:spPr/>
        <p:txBody>
          <a:bodyPr/>
          <a:lstStyle/>
          <a:p>
            <a:fld id="{BA841F3B-5A04-41FB-8249-8E399CC488D9}" type="slidenum">
              <a:rPr kumimoji="1" lang="ja-JP" altLang="en-US" smtClean="0"/>
              <a:t>7</a:t>
            </a:fld>
            <a:endParaRPr kumimoji="1" lang="ja-JP" altLang="en-US"/>
          </a:p>
        </p:txBody>
      </p:sp>
    </p:spTree>
    <p:extLst>
      <p:ext uri="{BB962C8B-B14F-4D97-AF65-F5344CB8AC3E}">
        <p14:creationId xmlns:p14="http://schemas.microsoft.com/office/powerpoint/2010/main" val="4614666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1408113" y="52388"/>
            <a:ext cx="4040187" cy="2797175"/>
          </a:xfrm>
          <a:prstGeom prst="rect">
            <a:avLst/>
          </a:prstGeom>
        </p:spPr>
      </p:sp>
      <p:sp>
        <p:nvSpPr>
          <p:cNvPr id="3" name="ノート プレースホルダー 2"/>
          <p:cNvSpPr>
            <a:spLocks noGrp="1"/>
          </p:cNvSpPr>
          <p:nvPr>
            <p:ph type="body" idx="1"/>
          </p:nvPr>
        </p:nvSpPr>
        <p:spPr>
          <a:xfrm>
            <a:off x="664687" y="3854433"/>
            <a:ext cx="5317490" cy="5189676"/>
          </a:xfrm>
          <a:prstGeom prst="rect">
            <a:avLst/>
          </a:prstGeom>
        </p:spPr>
        <p:txBody>
          <a:bodyPr/>
          <a:lstStyle/>
          <a:p>
            <a:endParaRPr lang="en-US" altLang="ja-JP" dirty="0"/>
          </a:p>
        </p:txBody>
      </p:sp>
      <p:sp>
        <p:nvSpPr>
          <p:cNvPr id="4" name="スライド番号プレースホルダー 3"/>
          <p:cNvSpPr>
            <a:spLocks noGrp="1"/>
          </p:cNvSpPr>
          <p:nvPr>
            <p:ph type="sldNum" sz="quarter" idx="10"/>
          </p:nvPr>
        </p:nvSpPr>
        <p:spPr>
          <a:xfrm>
            <a:off x="3765025" y="9286852"/>
            <a:ext cx="2880308" cy="488871"/>
          </a:xfrm>
          <a:prstGeom prst="rect">
            <a:avLst/>
          </a:prstGeom>
        </p:spPr>
        <p:txBody>
          <a:bodyPr/>
          <a:lstStyle/>
          <a:p>
            <a:fld id="{BA841F3B-5A04-41FB-8249-8E399CC488D9}" type="slidenum">
              <a:rPr kumimoji="1" lang="ja-JP" altLang="en-US" smtClean="0"/>
              <a:t>8</a:t>
            </a:fld>
            <a:endParaRPr kumimoji="1" lang="ja-JP" altLang="en-US"/>
          </a:p>
        </p:txBody>
      </p:sp>
    </p:spTree>
    <p:extLst>
      <p:ext uri="{BB962C8B-B14F-4D97-AF65-F5344CB8AC3E}">
        <p14:creationId xmlns:p14="http://schemas.microsoft.com/office/powerpoint/2010/main" val="372299265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742950" y="2130576"/>
            <a:ext cx="8420100" cy="1470025"/>
          </a:xfrm>
        </p:spPr>
        <p:txBody>
          <a:bodyPr/>
          <a:lstStyle/>
          <a:p>
            <a:r>
              <a:rPr kumimoji="1" lang="ja-JP" altLang="en-US" smtClean="0"/>
              <a:t>マスタ タイトルの書式設定</a:t>
            </a:r>
            <a:endParaRPr kumimoji="1" lang="ja-JP" altLang="en-US"/>
          </a:p>
        </p:txBody>
      </p:sp>
      <p:sp>
        <p:nvSpPr>
          <p:cNvPr id="3" name="サブタイトル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165" indent="0" algn="ctr">
              <a:buNone/>
              <a:defRPr>
                <a:solidFill>
                  <a:schemeClr val="tx1">
                    <a:tint val="75000"/>
                  </a:schemeClr>
                </a:solidFill>
              </a:defRPr>
            </a:lvl5pPr>
            <a:lvl6pPr marL="2285365" indent="0" algn="ctr">
              <a:buNone/>
              <a:defRPr>
                <a:solidFill>
                  <a:schemeClr val="tx1">
                    <a:tint val="75000"/>
                  </a:schemeClr>
                </a:solidFill>
              </a:defRPr>
            </a:lvl6pPr>
            <a:lvl7pPr marL="2742565" indent="0" algn="ctr">
              <a:buNone/>
              <a:defRPr>
                <a:solidFill>
                  <a:schemeClr val="tx1">
                    <a:tint val="75000"/>
                  </a:schemeClr>
                </a:solidFill>
              </a:defRPr>
            </a:lvl7pPr>
            <a:lvl8pPr marL="3199765" indent="0" algn="ctr">
              <a:buNone/>
              <a:defRPr>
                <a:solidFill>
                  <a:schemeClr val="tx1">
                    <a:tint val="75000"/>
                  </a:schemeClr>
                </a:solidFill>
              </a:defRPr>
            </a:lvl8pPr>
            <a:lvl9pPr marL="3656965" indent="0" algn="ctr">
              <a:buNone/>
              <a:defRPr>
                <a:solidFill>
                  <a:schemeClr val="tx1">
                    <a:tint val="75000"/>
                  </a:schemeClr>
                </a:solidFill>
              </a:defRPr>
            </a:lvl9pPr>
          </a:lstStyle>
          <a:p>
            <a:r>
              <a:rPr kumimoji="1" lang="ja-JP" altLang="en-US" smtClean="0"/>
              <a:t>マスタ サブタイトルの書式設定</a:t>
            </a:r>
            <a:endParaRPr kumimoji="1" lang="ja-JP" altLang="en-US"/>
          </a:p>
        </p:txBody>
      </p:sp>
      <p:sp>
        <p:nvSpPr>
          <p:cNvPr id="4" name="日付プレースホルダ 3"/>
          <p:cNvSpPr>
            <a:spLocks noGrp="1"/>
          </p:cNvSpPr>
          <p:nvPr>
            <p:ph type="dt" sz="half" idx="10"/>
          </p:nvPr>
        </p:nvSpPr>
        <p:spPr/>
        <p:txBody>
          <a:bodyPr/>
          <a:lstStyle/>
          <a:p>
            <a:fld id="{19C4A350-C850-4F14-A7E6-02675EFB710D}"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34180175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9D71EA3-55ED-4B68-9634-D1FF7AC750D1}"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253030560"/>
      </p:ext>
    </p:extLst>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7181850" y="274645"/>
            <a:ext cx="2228850" cy="5851525"/>
          </a:xfrm>
        </p:spPr>
        <p:txBody>
          <a:bodyPr vert="eaVert"/>
          <a:lstStyle/>
          <a:p>
            <a:r>
              <a:rPr kumimoji="1" lang="ja-JP" altLang="en-US" smtClean="0"/>
              <a:t>マスタ タイトルの書式設定</a:t>
            </a:r>
            <a:endParaRPr kumimoji="1" lang="ja-JP" altLang="en-US"/>
          </a:p>
        </p:txBody>
      </p:sp>
      <p:sp>
        <p:nvSpPr>
          <p:cNvPr id="3" name="縦書きテキスト プレースホルダ 2"/>
          <p:cNvSpPr>
            <a:spLocks noGrp="1"/>
          </p:cNvSpPr>
          <p:nvPr>
            <p:ph type="body" orient="vert" idx="1"/>
          </p:nvPr>
        </p:nvSpPr>
        <p:spPr>
          <a:xfrm>
            <a:off x="495300" y="274645"/>
            <a:ext cx="6521450" cy="5851525"/>
          </a:xfrm>
        </p:spPr>
        <p:txBody>
          <a:bodyPr vert="eaVert"/>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B015A8E3-EF5B-4E09-BC7B-BFA931062736}"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401407747"/>
      </p:ext>
    </p:extLst>
  </p:cSld>
  <p:clrMapOvr>
    <a:masterClrMapping/>
  </p:clrMapOvr>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84468013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コンテンツ">
    <p:spTree>
      <p:nvGrpSpPr>
        <p:cNvPr id="1" name=""/>
        <p:cNvGrpSpPr/>
        <p:nvPr/>
      </p:nvGrpSpPr>
      <p:grpSpPr>
        <a:xfrm>
          <a:off x="0" y="0"/>
          <a:ext cx="0" cy="0"/>
          <a:chOff x="0" y="0"/>
          <a:chExt cx="0" cy="0"/>
        </a:xfrm>
      </p:grpSpPr>
      <p:sp>
        <p:nvSpPr>
          <p:cNvPr id="4" name="スライド番号プレースホルダー 3"/>
          <p:cNvSpPr>
            <a:spLocks noGrp="1"/>
          </p:cNvSpPr>
          <p:nvPr>
            <p:ph type="sldNum" idx="11"/>
          </p:nvPr>
        </p:nvSpPr>
        <p:spPr>
          <a:xfrm>
            <a:off x="8782334" y="6492240"/>
            <a:ext cx="1123666" cy="365760"/>
          </a:xfrm>
        </p:spPr>
        <p:txBody>
          <a:bodyPr/>
          <a:lstStyle>
            <a:lvl1pPr defTabSz="914400">
              <a:spcBef>
                <a:spcPct val="50000"/>
              </a:spcBef>
              <a:buClrTx/>
              <a:buSzTx/>
              <a:buFontTx/>
              <a:buNone/>
              <a:defRPr kumimoji="1"/>
            </a:lvl1pPr>
          </a:lstStyle>
          <a:p>
            <a:pPr>
              <a:defRPr/>
            </a:pPr>
            <a:fld id="{FF831487-6455-4961-898F-D88C9E618755}" type="slidenum">
              <a:rPr lang="en-US"/>
              <a:pPr>
                <a:defRPr/>
              </a:pPr>
              <a:t>‹#›</a:t>
            </a:fld>
            <a:endParaRPr lang="en-US" dirty="0"/>
          </a:p>
        </p:txBody>
      </p:sp>
      <p:sp>
        <p:nvSpPr>
          <p:cNvPr id="7" name="Rectangle 13"/>
          <p:cNvSpPr>
            <a:spLocks noGrp="1" noChangeArrowheads="1"/>
          </p:cNvSpPr>
          <p:nvPr>
            <p:ph type="title" idx="12"/>
          </p:nvPr>
        </p:nvSpPr>
        <p:spPr bwMode="auto">
          <a:xfrm>
            <a:off x="495300" y="214290"/>
            <a:ext cx="8910638" cy="50006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ja-JP" altLang="en-GB" dirty="0" smtClean="0"/>
              <a:t>タイトルテキストの書式を編集するにはクリックします。</a:t>
            </a:r>
          </a:p>
        </p:txBody>
      </p:sp>
    </p:spTree>
    <p:extLst>
      <p:ext uri="{BB962C8B-B14F-4D97-AF65-F5344CB8AC3E}">
        <p14:creationId xmlns:p14="http://schemas.microsoft.com/office/powerpoint/2010/main" val="135303123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2_タイトル スライド">
    <p:spTree>
      <p:nvGrpSpPr>
        <p:cNvPr id="1" name=""/>
        <p:cNvGrpSpPr/>
        <p:nvPr/>
      </p:nvGrpSpPr>
      <p:grpSpPr>
        <a:xfrm>
          <a:off x="0" y="0"/>
          <a:ext cx="0" cy="0"/>
          <a:chOff x="0" y="0"/>
          <a:chExt cx="0" cy="0"/>
        </a:xfrm>
      </p:grpSpPr>
      <p:sp>
        <p:nvSpPr>
          <p:cNvPr id="28" name="日付プレースホルダー 27"/>
          <p:cNvSpPr>
            <a:spLocks noGrp="1"/>
          </p:cNvSpPr>
          <p:nvPr>
            <p:ph type="dt" sz="half" idx="10"/>
          </p:nvPr>
        </p:nvSpPr>
        <p:spPr>
          <a:xfrm>
            <a:off x="4908423" y="6329135"/>
            <a:ext cx="2476500" cy="365760"/>
          </a:xfrm>
        </p:spPr>
        <p:txBody>
          <a:bodyPr/>
          <a:lstStyle>
            <a:lvl1pPr>
              <a:defRPr sz="1400"/>
            </a:lvl1pPr>
          </a:lstStyle>
          <a:p>
            <a:pPr>
              <a:defRPr/>
            </a:pPr>
            <a:fld id="{FBA22BA5-9FE1-4ACC-9D4A-E058C1440C35}" type="datetime1">
              <a:rPr lang="en-US" altLang="ja-JP" smtClean="0"/>
              <a:t>8/1/2022</a:t>
            </a:fld>
            <a:endParaRPr lang="en-US" dirty="0"/>
          </a:p>
        </p:txBody>
      </p:sp>
      <p:sp>
        <p:nvSpPr>
          <p:cNvPr id="17" name="フッター プレースホルダー 16"/>
          <p:cNvSpPr>
            <a:spLocks noGrp="1"/>
          </p:cNvSpPr>
          <p:nvPr>
            <p:ph type="ftr" sz="quarter" idx="11"/>
          </p:nvPr>
        </p:nvSpPr>
        <p:spPr>
          <a:xfrm>
            <a:off x="1114425" y="6329135"/>
            <a:ext cx="3764280" cy="365760"/>
          </a:xfrm>
        </p:spPr>
        <p:txBody>
          <a:bodyPr/>
          <a:lstStyle/>
          <a:p>
            <a:pPr>
              <a:defRPr/>
            </a:pPr>
            <a:endParaRPr lang="en-US"/>
          </a:p>
        </p:txBody>
      </p:sp>
      <p:sp>
        <p:nvSpPr>
          <p:cNvPr id="29" name="スライド番号プレースホルダー 28"/>
          <p:cNvSpPr>
            <a:spLocks noGrp="1"/>
          </p:cNvSpPr>
          <p:nvPr>
            <p:ph type="sldNum" sz="quarter" idx="12"/>
          </p:nvPr>
        </p:nvSpPr>
        <p:spPr>
          <a:xfrm>
            <a:off x="8915400" y="6369594"/>
            <a:ext cx="1320800" cy="365760"/>
          </a:xfrm>
          <a:prstGeom prst="rect">
            <a:avLst/>
          </a:prstGeom>
        </p:spPr>
        <p:txBody>
          <a:bodyPr/>
          <a:lstStyle/>
          <a:p>
            <a:pPr>
              <a:defRPr/>
            </a:pPr>
            <a:r>
              <a:rPr lang="ja-JP" altLang="en-US" smtClean="0"/>
              <a:t>Ｐ</a:t>
            </a:r>
            <a:r>
              <a:rPr lang="ja-JP" altLang="en-US" sz="1800" smtClean="0"/>
              <a:t>　</a:t>
            </a:r>
            <a:fld id="{79BE7158-2AB0-4E92-A3E1-C43B793C7752}" type="slidenum">
              <a:rPr lang="ja-JP" altLang="en-US" sz="1800" smtClean="0"/>
              <a:pPr>
                <a:defRPr/>
              </a:pPr>
              <a:t>‹#›</a:t>
            </a:fld>
            <a:endParaRPr lang="ja-JP" altLang="en-US" sz="1800"/>
          </a:p>
        </p:txBody>
      </p:sp>
    </p:spTree>
    <p:extLst>
      <p:ext uri="{BB962C8B-B14F-4D97-AF65-F5344CB8AC3E}">
        <p14:creationId xmlns:p14="http://schemas.microsoft.com/office/powerpoint/2010/main" val="3288191342"/>
      </p:ext>
    </p:extLst>
  </p:cSld>
  <p:clrMapOvr>
    <a:masterClrMapping/>
  </p:clrMapOvr>
  <p:transition spd="med">
    <p:pull/>
  </p:transition>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solidFill>
                  <a:prstClr val="black">
                    <a:tint val="75000"/>
                  </a:prstClr>
                </a:solidFill>
              </a:rPr>
              <a:t>‹#›</a:t>
            </a:fld>
            <a:endParaRPr lang="en-US">
              <a:solidFill>
                <a:prstClr val="black">
                  <a:tint val="75000"/>
                </a:prstClr>
              </a:solidFill>
            </a:endParaRPr>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3_コンテンツ">
    <p:spTree>
      <p:nvGrpSpPr>
        <p:cNvPr id="1" name=""/>
        <p:cNvGrpSpPr/>
        <p:nvPr/>
      </p:nvGrpSpPr>
      <p:grpSpPr>
        <a:xfrm>
          <a:off x="0" y="0"/>
          <a:ext cx="0" cy="0"/>
          <a:chOff x="0" y="0"/>
          <a:chExt cx="0" cy="0"/>
        </a:xfrm>
      </p:grpSpPr>
      <p:sp>
        <p:nvSpPr>
          <p:cNvPr id="10" name="正方形/長方形 9"/>
          <p:cNvSpPr/>
          <p:nvPr userDrawn="1"/>
        </p:nvSpPr>
        <p:spPr bwMode="auto">
          <a:xfrm>
            <a:off x="0" y="2"/>
            <a:ext cx="9906000" cy="714356"/>
          </a:xfrm>
          <a:prstGeom prst="rect">
            <a:avLst/>
          </a:prstGeom>
          <a:solidFill>
            <a:srgbClr val="6064A7"/>
          </a:solidFill>
          <a:ln w="9525" cap="flat" cmpd="sng" algn="ctr">
            <a:no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19" tIns="45709" rIns="91419" bIns="45709" numCol="1" rtlCol="0" anchor="t" anchorCtr="0" compatLnSpc="1"/>
          <a:lstStyle/>
          <a:p>
            <a:pPr defTabSz="448310" fontAlgn="base">
              <a:spcBef>
                <a:spcPct val="0"/>
              </a:spcBef>
              <a:spcAft>
                <a:spcPct val="0"/>
              </a:spcAft>
              <a:buClr>
                <a:srgbClr val="000000"/>
              </a:buClr>
              <a:buSzPct val="100000"/>
              <a:buFont typeface="Times New Roman" panose="02020603050405020304" pitchFamily="18" charset="0"/>
              <a:buNone/>
            </a:pPr>
            <a:endParaRPr kumimoji="0" lang="ja-JP" altLang="en-US" smtClean="0">
              <a:solidFill>
                <a:srgbClr val="FFFFFF"/>
              </a:solidFill>
            </a:endParaRPr>
          </a:p>
        </p:txBody>
      </p:sp>
      <p:sp>
        <p:nvSpPr>
          <p:cNvPr id="4" name="スライド番号プレースホルダー 3"/>
          <p:cNvSpPr>
            <a:spLocks noGrp="1"/>
          </p:cNvSpPr>
          <p:nvPr>
            <p:ph type="sldNum" idx="11"/>
          </p:nvPr>
        </p:nvSpPr>
        <p:spPr/>
        <p:txBody>
          <a:bodyPr/>
          <a:lstStyle>
            <a:lvl1pPr defTabSz="913765">
              <a:spcBef>
                <a:spcPct val="50000"/>
              </a:spcBef>
              <a:buClrTx/>
              <a:buSzTx/>
              <a:buFontTx/>
              <a:buNone/>
              <a:defRPr kumimoji="1"/>
            </a:lvl1pPr>
          </a:lstStyle>
          <a:p>
            <a:pPr>
              <a:defRPr/>
            </a:pPr>
            <a:fld id="{FF831487-6455-4961-898F-D88C9E618755}" type="slidenum">
              <a:rPr lang="en-US"/>
              <a:t>‹#›</a:t>
            </a:fld>
            <a:endParaRPr lang="en-US"/>
          </a:p>
        </p:txBody>
      </p:sp>
      <p:sp>
        <p:nvSpPr>
          <p:cNvPr id="7" name="Rectangle 13"/>
          <p:cNvSpPr>
            <a:spLocks noGrp="1" noChangeArrowheads="1"/>
          </p:cNvSpPr>
          <p:nvPr>
            <p:ph type="title" idx="12" hasCustomPrompt="1"/>
          </p:nvPr>
        </p:nvSpPr>
        <p:spPr bwMode="auto">
          <a:xfrm>
            <a:off x="495300" y="214289"/>
            <a:ext cx="8910638" cy="50006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89979" tIns="46790" rIns="89979" bIns="46790" numCol="1" anchor="ctr" anchorCtr="0" compatLnSpc="1"/>
          <a:lstStyle/>
          <a:p>
            <a:pPr lvl="0"/>
            <a:r>
              <a:rPr lang="ja-JP" altLang="en-GB" dirty="0" smtClean="0"/>
              <a:t>タイトルテキストの書式を編集するにはクリックします。</a:t>
            </a: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下">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930C0235-E28E-4DC9-97B7-8703B795D134}" type="datetime1">
              <a:rPr kumimoji="1" lang="ja-JP" altLang="en-US" smtClean="0"/>
              <a:t>2022/8/1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6428924"/>
            <a:ext cx="697412" cy="365125"/>
          </a:xfrm>
          <a:solidFill>
            <a:schemeClr val="bg1"/>
          </a:solidFill>
          <a:ln>
            <a:solidFill>
              <a:schemeClr val="accent6"/>
            </a:solidFill>
          </a:ln>
        </p:spPr>
        <p:style>
          <a:lnRef idx="2">
            <a:schemeClr val="accent1"/>
          </a:lnRef>
          <a:fillRef idx="1">
            <a:schemeClr val="lt1"/>
          </a:fillRef>
          <a:effectRef idx="0">
            <a:schemeClr val="accent1"/>
          </a:effectRef>
          <a:fontRef idx="none"/>
        </p:style>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dirty="0"/>
          </a:p>
        </p:txBody>
      </p:sp>
    </p:spTree>
    <p:extLst>
      <p:ext uri="{BB962C8B-B14F-4D97-AF65-F5344CB8AC3E}">
        <p14:creationId xmlns:p14="http://schemas.microsoft.com/office/powerpoint/2010/main" val="408882459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上">
    <p:spTree>
      <p:nvGrpSpPr>
        <p:cNvPr id="1" name=""/>
        <p:cNvGrpSpPr/>
        <p:nvPr/>
      </p:nvGrpSpPr>
      <p:grpSpPr>
        <a:xfrm>
          <a:off x="0" y="0"/>
          <a:ext cx="0" cy="0"/>
          <a:chOff x="0" y="0"/>
          <a:chExt cx="0" cy="0"/>
        </a:xfrm>
      </p:grpSpPr>
      <p:sp>
        <p:nvSpPr>
          <p:cNvPr id="4" name="日付プレースホルダー 3"/>
          <p:cNvSpPr>
            <a:spLocks noGrp="1"/>
          </p:cNvSpPr>
          <p:nvPr>
            <p:ph type="dt" sz="half" idx="10"/>
          </p:nvPr>
        </p:nvSpPr>
        <p:spPr/>
        <p:txBody>
          <a:bodyPr/>
          <a:lstStyle/>
          <a:p>
            <a:fld id="{20CDF967-EA9F-496D-AC97-D37AFE936A06}" type="datetime1">
              <a:rPr kumimoji="1" lang="ja-JP" altLang="en-US" smtClean="0"/>
              <a:t>2022/8/1</a:t>
            </a:fld>
            <a:endParaRPr kumimoji="1" lang="ja-JP" altLang="en-US"/>
          </a:p>
        </p:txBody>
      </p:sp>
      <p:sp>
        <p:nvSpPr>
          <p:cNvPr id="5" name="フッター プレースホルダー 4"/>
          <p:cNvSpPr>
            <a:spLocks noGrp="1"/>
          </p:cNvSpPr>
          <p:nvPr>
            <p:ph type="ftr" sz="quarter" idx="11"/>
          </p:nvPr>
        </p:nvSpPr>
        <p:spPr/>
        <p:txBody>
          <a:bodyPr/>
          <a:lstStyle/>
          <a:p>
            <a:endParaRPr kumimoji="1" lang="ja-JP" altLang="en-US"/>
          </a:p>
        </p:txBody>
      </p:sp>
      <p:sp>
        <p:nvSpPr>
          <p:cNvPr id="6" name="スライド番号プレースホルダー 5"/>
          <p:cNvSpPr>
            <a:spLocks noGrp="1"/>
          </p:cNvSpPr>
          <p:nvPr>
            <p:ph type="sldNum" sz="quarter" idx="12"/>
          </p:nvPr>
        </p:nvSpPr>
        <p:spPr>
          <a:xfrm>
            <a:off x="9105900" y="115210"/>
            <a:ext cx="682898" cy="360000"/>
          </a:xfrm>
          <a:solidFill>
            <a:schemeClr val="bg1"/>
          </a:solidFill>
          <a:ln>
            <a:solidFill>
              <a:schemeClr val="accent6"/>
            </a:solidFill>
          </a:ln>
        </p:spPr>
        <p:txBody>
          <a:bodyPr/>
          <a:lstStyle>
            <a:lvl1pPr algn="ctr">
              <a:defRPr sz="1400">
                <a:solidFill>
                  <a:schemeClr val="tx1"/>
                </a:solidFill>
                <a:latin typeface="Meiryo UI" panose="020B0604030504040204" pitchFamily="50" charset="-128"/>
                <a:ea typeface="Meiryo UI" panose="020B0604030504040204" pitchFamily="50" charset="-128"/>
              </a:defRPr>
            </a:lvl1pPr>
          </a:lstStyle>
          <a:p>
            <a:fld id="{7B20388F-A125-4D2E-BBF0-E240911E1C91}" type="slidenum">
              <a:rPr kumimoji="1" lang="ja-JP" altLang="en-US" smtClean="0"/>
              <a:pPr/>
              <a:t>‹#›</a:t>
            </a:fld>
            <a:endParaRPr kumimoji="1" lang="ja-JP" altLang="en-US"/>
          </a:p>
        </p:txBody>
      </p:sp>
    </p:spTree>
    <p:extLst>
      <p:ext uri="{BB962C8B-B14F-4D97-AF65-F5344CB8AC3E}">
        <p14:creationId xmlns:p14="http://schemas.microsoft.com/office/powerpoint/2010/main" val="26267809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p:txBody>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10"/>
          </p:nvPr>
        </p:nvSpPr>
        <p:spPr/>
        <p:txBody>
          <a:bodyPr/>
          <a:lstStyle/>
          <a:p>
            <a:fld id="{63146B5D-AC21-421A-B8E6-B7C78BEC4669}"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19250478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82506" y="4407051"/>
            <a:ext cx="8420100" cy="1362075"/>
          </a:xfrm>
        </p:spPr>
        <p:txBody>
          <a:bodyPr anchor="t"/>
          <a:lstStyle>
            <a:lvl1pPr algn="l">
              <a:defRPr sz="4000" b="1" cap="all"/>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165" indent="0">
              <a:buNone/>
              <a:defRPr sz="1400">
                <a:solidFill>
                  <a:schemeClr val="tx1">
                    <a:tint val="75000"/>
                  </a:schemeClr>
                </a:solidFill>
              </a:defRPr>
            </a:lvl5pPr>
            <a:lvl6pPr marL="2285365" indent="0">
              <a:buNone/>
              <a:defRPr sz="1400">
                <a:solidFill>
                  <a:schemeClr val="tx1">
                    <a:tint val="75000"/>
                  </a:schemeClr>
                </a:solidFill>
              </a:defRPr>
            </a:lvl6pPr>
            <a:lvl7pPr marL="2742565" indent="0">
              <a:buNone/>
              <a:defRPr sz="1400">
                <a:solidFill>
                  <a:schemeClr val="tx1">
                    <a:tint val="75000"/>
                  </a:schemeClr>
                </a:solidFill>
              </a:defRPr>
            </a:lvl7pPr>
            <a:lvl8pPr marL="3199765" indent="0">
              <a:buNone/>
              <a:defRPr sz="1400">
                <a:solidFill>
                  <a:schemeClr val="tx1">
                    <a:tint val="75000"/>
                  </a:schemeClr>
                </a:solidFill>
              </a:defRPr>
            </a:lvl8pPr>
            <a:lvl9pPr marL="3656965" indent="0">
              <a:buNone/>
              <a:defRPr sz="1400">
                <a:solidFill>
                  <a:schemeClr val="tx1">
                    <a:tint val="75000"/>
                  </a:schemeClr>
                </a:solidFill>
              </a:defRPr>
            </a:lvl9pPr>
          </a:lstStyle>
          <a:p>
            <a:pPr lvl="0"/>
            <a:r>
              <a:rPr kumimoji="1" lang="ja-JP" altLang="en-US" smtClean="0"/>
              <a:t>マスタ テキストの書式設定</a:t>
            </a:r>
          </a:p>
        </p:txBody>
      </p:sp>
      <p:sp>
        <p:nvSpPr>
          <p:cNvPr id="4" name="日付プレースホルダ 3"/>
          <p:cNvSpPr>
            <a:spLocks noGrp="1"/>
          </p:cNvSpPr>
          <p:nvPr>
            <p:ph type="dt" sz="half" idx="10"/>
          </p:nvPr>
        </p:nvSpPr>
        <p:spPr/>
        <p:txBody>
          <a:bodyPr/>
          <a:lstStyle/>
          <a:p>
            <a:fld id="{CAD5BB7E-BEB8-4AF6-B714-72676ED53D9C}"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5" name="フッター プレースホルダ 4"/>
          <p:cNvSpPr>
            <a:spLocks noGrp="1"/>
          </p:cNvSpPr>
          <p:nvPr>
            <p:ph type="ftr" sz="quarter" idx="11"/>
          </p:nvPr>
        </p:nvSpPr>
        <p:spPr/>
        <p:txBody>
          <a:bodyPr/>
          <a:lstStyle/>
          <a:p>
            <a:endParaRPr lang="ja-JP" altLang="en-US">
              <a:solidFill>
                <a:prstClr val="black">
                  <a:tint val="75000"/>
                </a:prstClr>
              </a:solidFill>
            </a:endParaRPr>
          </a:p>
        </p:txBody>
      </p:sp>
      <p:sp>
        <p:nvSpPr>
          <p:cNvPr id="6" name="スライド番号プレースホルダ 5"/>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26354042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コンテンツ プレースホルダ 2"/>
          <p:cNvSpPr>
            <a:spLocks noGrp="1"/>
          </p:cNvSpPr>
          <p:nvPr>
            <p:ph sz="half" idx="1"/>
          </p:nvPr>
        </p:nvSpPr>
        <p:spPr>
          <a:xfrm>
            <a:off x="49530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コンテンツ プレースホルダ 3"/>
          <p:cNvSpPr>
            <a:spLocks noGrp="1"/>
          </p:cNvSpPr>
          <p:nvPr>
            <p:ph sz="half" idx="2"/>
          </p:nvPr>
        </p:nvSpPr>
        <p:spPr>
          <a:xfrm>
            <a:off x="5035550" y="1600206"/>
            <a:ext cx="4375150" cy="4525963"/>
          </a:xfrm>
        </p:spPr>
        <p:txBody>
          <a:bodyPr/>
          <a:lstStyle>
            <a:lvl1pPr>
              <a:defRPr sz="2800"/>
            </a:lvl1pPr>
            <a:lvl2pPr>
              <a:defRPr sz="23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日付プレースホルダ 4"/>
          <p:cNvSpPr>
            <a:spLocks noGrp="1"/>
          </p:cNvSpPr>
          <p:nvPr>
            <p:ph type="dt" sz="half" idx="10"/>
          </p:nvPr>
        </p:nvSpPr>
        <p:spPr/>
        <p:txBody>
          <a:bodyPr/>
          <a:lstStyle/>
          <a:p>
            <a:fld id="{CD05D5D2-FFFC-479D-8130-8A10C96356B0}"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2213735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lvl1pPr>
              <a:defRPr/>
            </a:lvl1p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535117"/>
            <a:ext cx="437687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4" name="コンテンツ プレースホルダ 3"/>
          <p:cNvSpPr>
            <a:spLocks noGrp="1"/>
          </p:cNvSpPr>
          <p:nvPr>
            <p:ph sz="half" idx="2"/>
          </p:nvPr>
        </p:nvSpPr>
        <p:spPr>
          <a:xfrm>
            <a:off x="495300" y="2174875"/>
            <a:ext cx="437687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5" name="テキスト プレースホルダ 4"/>
          <p:cNvSpPr>
            <a:spLocks noGrp="1"/>
          </p:cNvSpPr>
          <p:nvPr>
            <p:ph type="body" sz="quarter" idx="3"/>
          </p:nvPr>
        </p:nvSpPr>
        <p:spPr>
          <a:xfrm>
            <a:off x="5032115" y="1535117"/>
            <a:ext cx="4378590" cy="639763"/>
          </a:xfrm>
        </p:spPr>
        <p:txBody>
          <a:bodyPr anchor="b"/>
          <a:lstStyle>
            <a:lvl1pPr marL="0" indent="0">
              <a:buNone/>
              <a:defRPr sz="2300" b="1"/>
            </a:lvl1pPr>
            <a:lvl2pPr marL="457200" indent="0">
              <a:buNone/>
              <a:defRPr sz="2000" b="1"/>
            </a:lvl2pPr>
            <a:lvl3pPr marL="914400" indent="0">
              <a:buNone/>
              <a:defRPr sz="1800" b="1"/>
            </a:lvl3pPr>
            <a:lvl4pPr marL="1371600" indent="0">
              <a:buNone/>
              <a:defRPr sz="1600" b="1"/>
            </a:lvl4pPr>
            <a:lvl5pPr marL="1828165" indent="0">
              <a:buNone/>
              <a:defRPr sz="1600" b="1"/>
            </a:lvl5pPr>
            <a:lvl6pPr marL="2285365" indent="0">
              <a:buNone/>
              <a:defRPr sz="1600" b="1"/>
            </a:lvl6pPr>
            <a:lvl7pPr marL="2742565" indent="0">
              <a:buNone/>
              <a:defRPr sz="1600" b="1"/>
            </a:lvl7pPr>
            <a:lvl8pPr marL="3199765" indent="0">
              <a:buNone/>
              <a:defRPr sz="1600" b="1"/>
            </a:lvl8pPr>
            <a:lvl9pPr marL="3656965" indent="0">
              <a:buNone/>
              <a:defRPr sz="1600" b="1"/>
            </a:lvl9pPr>
          </a:lstStyle>
          <a:p>
            <a:pPr lvl="0"/>
            <a:r>
              <a:rPr kumimoji="1" lang="ja-JP" altLang="en-US" smtClean="0"/>
              <a:t>マスタ テキストの書式設定</a:t>
            </a:r>
          </a:p>
        </p:txBody>
      </p:sp>
      <p:sp>
        <p:nvSpPr>
          <p:cNvPr id="6" name="コンテンツ プレースホルダ 5"/>
          <p:cNvSpPr>
            <a:spLocks noGrp="1"/>
          </p:cNvSpPr>
          <p:nvPr>
            <p:ph sz="quarter" idx="4"/>
          </p:nvPr>
        </p:nvSpPr>
        <p:spPr>
          <a:xfrm>
            <a:off x="5032115" y="2174875"/>
            <a:ext cx="4378590" cy="3951288"/>
          </a:xfrm>
        </p:spPr>
        <p:txBody>
          <a:bodyPr/>
          <a:lstStyle>
            <a:lvl1pPr>
              <a:defRPr sz="23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7" name="日付プレースホルダ 6"/>
          <p:cNvSpPr>
            <a:spLocks noGrp="1"/>
          </p:cNvSpPr>
          <p:nvPr>
            <p:ph type="dt" sz="half" idx="10"/>
          </p:nvPr>
        </p:nvSpPr>
        <p:spPr/>
        <p:txBody>
          <a:bodyPr/>
          <a:lstStyle/>
          <a:p>
            <a:fld id="{E8C6417A-0290-4F4C-A619-13D5E60C9DB3}"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8" name="フッター プレースホルダ 7"/>
          <p:cNvSpPr>
            <a:spLocks noGrp="1"/>
          </p:cNvSpPr>
          <p:nvPr>
            <p:ph type="ftr" sz="quarter" idx="11"/>
          </p:nvPr>
        </p:nvSpPr>
        <p:spPr/>
        <p:txBody>
          <a:bodyPr/>
          <a:lstStyle/>
          <a:p>
            <a:endParaRPr lang="ja-JP" altLang="en-US">
              <a:solidFill>
                <a:prstClr val="black">
                  <a:tint val="75000"/>
                </a:prstClr>
              </a:solidFill>
            </a:endParaRPr>
          </a:p>
        </p:txBody>
      </p:sp>
      <p:sp>
        <p:nvSpPr>
          <p:cNvPr id="9" name="スライド番号プレースホルダ 8"/>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038062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kumimoji="1" lang="ja-JP" altLang="en-US" smtClean="0"/>
              <a:t>マスタ タイトルの書式設定</a:t>
            </a:r>
            <a:endParaRPr kumimoji="1" lang="ja-JP" altLang="en-US"/>
          </a:p>
        </p:txBody>
      </p:sp>
      <p:sp>
        <p:nvSpPr>
          <p:cNvPr id="3" name="日付プレースホルダ 2"/>
          <p:cNvSpPr>
            <a:spLocks noGrp="1"/>
          </p:cNvSpPr>
          <p:nvPr>
            <p:ph type="dt" sz="half" idx="10"/>
          </p:nvPr>
        </p:nvSpPr>
        <p:spPr/>
        <p:txBody>
          <a:bodyPr/>
          <a:lstStyle/>
          <a:p>
            <a:fld id="{C55210E1-7510-4139-A653-1480721F8E66}"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4" name="フッター プレースホルダ 3"/>
          <p:cNvSpPr>
            <a:spLocks noGrp="1"/>
          </p:cNvSpPr>
          <p:nvPr>
            <p:ph type="ftr" sz="quarter" idx="11"/>
          </p:nvPr>
        </p:nvSpPr>
        <p:spPr/>
        <p:txBody>
          <a:bodyPr/>
          <a:lstStyle/>
          <a:p>
            <a:endParaRPr lang="ja-JP" altLang="en-US">
              <a:solidFill>
                <a:prstClr val="black">
                  <a:tint val="75000"/>
                </a:prstClr>
              </a:solidFill>
            </a:endParaRPr>
          </a:p>
        </p:txBody>
      </p:sp>
      <p:sp>
        <p:nvSpPr>
          <p:cNvPr id="5" name="スライド番号プレースホルダ 4"/>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72617134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日付プレースホルダ 1"/>
          <p:cNvSpPr>
            <a:spLocks noGrp="1"/>
          </p:cNvSpPr>
          <p:nvPr>
            <p:ph type="dt" sz="half" idx="10"/>
          </p:nvPr>
        </p:nvSpPr>
        <p:spPr/>
        <p:txBody>
          <a:bodyPr/>
          <a:lstStyle/>
          <a:p>
            <a:fld id="{BAEC3700-F350-497D-8C31-25F14E3E2EE6}"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3" name="フッター プレースホルダ 2"/>
          <p:cNvSpPr>
            <a:spLocks noGrp="1"/>
          </p:cNvSpPr>
          <p:nvPr>
            <p:ph type="ftr" sz="quarter" idx="11"/>
          </p:nvPr>
        </p:nvSpPr>
        <p:spPr/>
        <p:txBody>
          <a:bodyPr/>
          <a:lstStyle/>
          <a:p>
            <a:endParaRPr lang="ja-JP" altLang="en-US">
              <a:solidFill>
                <a:prstClr val="black">
                  <a:tint val="75000"/>
                </a:prstClr>
              </a:solidFill>
            </a:endParaRPr>
          </a:p>
        </p:txBody>
      </p:sp>
      <p:sp>
        <p:nvSpPr>
          <p:cNvPr id="4" name="スライド番号プレースホルダ 3"/>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196804834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95300" y="273050"/>
            <a:ext cx="3259006" cy="1162051"/>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コンテンツ プレースホルダ 2"/>
          <p:cNvSpPr>
            <a:spLocks noGrp="1"/>
          </p:cNvSpPr>
          <p:nvPr>
            <p:ph idx="1"/>
          </p:nvPr>
        </p:nvSpPr>
        <p:spPr>
          <a:xfrm>
            <a:off x="3872972" y="273062"/>
            <a:ext cx="5537729" cy="5853113"/>
          </a:xfrm>
        </p:spPr>
        <p:txBody>
          <a:bodyPr/>
          <a:lstStyle>
            <a:lvl1pPr>
              <a:defRPr sz="3200"/>
            </a:lvl1pPr>
            <a:lvl2pPr>
              <a:defRPr sz="2800"/>
            </a:lvl2pPr>
            <a:lvl3pPr>
              <a:defRPr sz="2300"/>
            </a:lvl3pPr>
            <a:lvl4pPr>
              <a:defRPr sz="2000"/>
            </a:lvl4pPr>
            <a:lvl5pPr>
              <a:defRPr sz="2000"/>
            </a:lvl5pPr>
            <a:lvl6pPr>
              <a:defRPr sz="2000"/>
            </a:lvl6pPr>
            <a:lvl7pPr>
              <a:defRPr sz="2000"/>
            </a:lvl7pPr>
            <a:lvl8pPr>
              <a:defRPr sz="2000"/>
            </a:lvl8pPr>
            <a:lvl9pPr>
              <a:defRPr sz="2000"/>
            </a:lvl9p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テキスト プレースホルダ 3"/>
          <p:cNvSpPr>
            <a:spLocks noGrp="1"/>
          </p:cNvSpPr>
          <p:nvPr>
            <p:ph type="body" sz="half" idx="2"/>
          </p:nvPr>
        </p:nvSpPr>
        <p:spPr>
          <a:xfrm>
            <a:off x="495300" y="1435104"/>
            <a:ext cx="3259006" cy="46910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6AE05357-B0A1-4A6F-A57B-6AEE7C6315C9}"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62815814"/>
      </p:ext>
    </p:extLst>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941645" y="4800719"/>
            <a:ext cx="5943600" cy="566739"/>
          </a:xfrm>
        </p:spPr>
        <p:txBody>
          <a:bodyPr anchor="b"/>
          <a:lstStyle>
            <a:lvl1pPr algn="l">
              <a:defRPr sz="2000" b="1"/>
            </a:lvl1pPr>
          </a:lstStyle>
          <a:p>
            <a:r>
              <a:rPr kumimoji="1" lang="ja-JP" altLang="en-US" smtClean="0"/>
              <a:t>マスタ タイトルの書式設定</a:t>
            </a:r>
            <a:endParaRPr kumimoji="1" lang="ja-JP" altLang="en-US"/>
          </a:p>
        </p:txBody>
      </p:sp>
      <p:sp>
        <p:nvSpPr>
          <p:cNvPr id="3" name="図プレースホルダ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300"/>
            </a:lvl3pPr>
            <a:lvl4pPr marL="1371600" indent="0">
              <a:buNone/>
              <a:defRPr sz="2000"/>
            </a:lvl4pPr>
            <a:lvl5pPr marL="1828165" indent="0">
              <a:buNone/>
              <a:defRPr sz="2000"/>
            </a:lvl5pPr>
            <a:lvl6pPr marL="2285365" indent="0">
              <a:buNone/>
              <a:defRPr sz="2000"/>
            </a:lvl6pPr>
            <a:lvl7pPr marL="2742565" indent="0">
              <a:buNone/>
              <a:defRPr sz="2000"/>
            </a:lvl7pPr>
            <a:lvl8pPr marL="3199765" indent="0">
              <a:buNone/>
              <a:defRPr sz="2000"/>
            </a:lvl8pPr>
            <a:lvl9pPr marL="3656965" indent="0">
              <a:buNone/>
              <a:defRPr sz="2000"/>
            </a:lvl9pPr>
          </a:lstStyle>
          <a:p>
            <a:endParaRPr kumimoji="1" lang="ja-JP" altLang="en-US"/>
          </a:p>
        </p:txBody>
      </p:sp>
      <p:sp>
        <p:nvSpPr>
          <p:cNvPr id="4" name="テキスト プレースホルダ 3"/>
          <p:cNvSpPr>
            <a:spLocks noGrp="1"/>
          </p:cNvSpPr>
          <p:nvPr>
            <p:ph type="body" sz="half" idx="2"/>
          </p:nvPr>
        </p:nvSpPr>
        <p:spPr>
          <a:xfrm>
            <a:off x="1941645" y="5367457"/>
            <a:ext cx="5943600" cy="804863"/>
          </a:xfrm>
        </p:spPr>
        <p:txBody>
          <a:bodyPr/>
          <a:lstStyle>
            <a:lvl1pPr marL="0" indent="0">
              <a:buNone/>
              <a:defRPr sz="1400"/>
            </a:lvl1pPr>
            <a:lvl2pPr marL="457200" indent="0">
              <a:buNone/>
              <a:defRPr sz="1200"/>
            </a:lvl2pPr>
            <a:lvl3pPr marL="914400" indent="0">
              <a:buNone/>
              <a:defRPr sz="1100"/>
            </a:lvl3pPr>
            <a:lvl4pPr marL="1371600" indent="0">
              <a:buNone/>
              <a:defRPr sz="900"/>
            </a:lvl4pPr>
            <a:lvl5pPr marL="1828165" indent="0">
              <a:buNone/>
              <a:defRPr sz="900"/>
            </a:lvl5pPr>
            <a:lvl6pPr marL="2285365" indent="0">
              <a:buNone/>
              <a:defRPr sz="900"/>
            </a:lvl6pPr>
            <a:lvl7pPr marL="2742565" indent="0">
              <a:buNone/>
              <a:defRPr sz="900"/>
            </a:lvl7pPr>
            <a:lvl8pPr marL="3199765" indent="0">
              <a:buNone/>
              <a:defRPr sz="900"/>
            </a:lvl8pPr>
            <a:lvl9pPr marL="3656965" indent="0">
              <a:buNone/>
              <a:defRPr sz="900"/>
            </a:lvl9pPr>
          </a:lstStyle>
          <a:p>
            <a:pPr lvl="0"/>
            <a:r>
              <a:rPr kumimoji="1" lang="ja-JP" altLang="en-US" smtClean="0"/>
              <a:t>マスタ テキストの書式設定</a:t>
            </a:r>
          </a:p>
        </p:txBody>
      </p:sp>
      <p:sp>
        <p:nvSpPr>
          <p:cNvPr id="5" name="日付プレースホルダ 4"/>
          <p:cNvSpPr>
            <a:spLocks noGrp="1"/>
          </p:cNvSpPr>
          <p:nvPr>
            <p:ph type="dt" sz="half" idx="10"/>
          </p:nvPr>
        </p:nvSpPr>
        <p:spPr/>
        <p:txBody>
          <a:bodyPr/>
          <a:lstStyle/>
          <a:p>
            <a:fld id="{02CA08AD-8667-479F-BB99-989F2A23BE1A}"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6" name="フッター プレースホルダ 5"/>
          <p:cNvSpPr>
            <a:spLocks noGrp="1"/>
          </p:cNvSpPr>
          <p:nvPr>
            <p:ph type="ftr" sz="quarter" idx="11"/>
          </p:nvPr>
        </p:nvSpPr>
        <p:spPr/>
        <p:txBody>
          <a:bodyPr/>
          <a:lstStyle/>
          <a:p>
            <a:endParaRPr lang="ja-JP" altLang="en-US">
              <a:solidFill>
                <a:prstClr val="black">
                  <a:tint val="75000"/>
                </a:prstClr>
              </a:solidFill>
            </a:endParaRPr>
          </a:p>
        </p:txBody>
      </p:sp>
      <p:sp>
        <p:nvSpPr>
          <p:cNvPr id="7" name="スライド番号プレースホルダ 6"/>
          <p:cNvSpPr>
            <a:spLocks noGrp="1"/>
          </p:cNvSpPr>
          <p:nvPr>
            <p:ph type="sldNum" sz="quarter" idx="12"/>
          </p:nvPr>
        </p:nvSpPr>
        <p:spPr/>
        <p:txBody>
          <a:body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766346062"/>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タイトル プレースホルダ 1"/>
          <p:cNvSpPr>
            <a:spLocks noGrp="1"/>
          </p:cNvSpPr>
          <p:nvPr>
            <p:ph type="title"/>
          </p:nvPr>
        </p:nvSpPr>
        <p:spPr>
          <a:xfrm>
            <a:off x="495300" y="274637"/>
            <a:ext cx="8915400" cy="1143000"/>
          </a:xfrm>
          <a:prstGeom prst="rect">
            <a:avLst/>
          </a:prstGeom>
        </p:spPr>
        <p:txBody>
          <a:bodyPr vert="horz" lIns="91419" tIns="45709" rIns="91419" bIns="45709" rtlCol="0" anchor="ctr">
            <a:normAutofit/>
          </a:bodyPr>
          <a:lstStyle/>
          <a:p>
            <a:r>
              <a:rPr kumimoji="1" lang="ja-JP" altLang="en-US" smtClean="0"/>
              <a:t>マスタ タイトルの書式設定</a:t>
            </a:r>
            <a:endParaRPr kumimoji="1" lang="ja-JP" altLang="en-US"/>
          </a:p>
        </p:txBody>
      </p:sp>
      <p:sp>
        <p:nvSpPr>
          <p:cNvPr id="3" name="テキスト プレースホルダ 2"/>
          <p:cNvSpPr>
            <a:spLocks noGrp="1"/>
          </p:cNvSpPr>
          <p:nvPr>
            <p:ph type="body" idx="1"/>
          </p:nvPr>
        </p:nvSpPr>
        <p:spPr>
          <a:xfrm>
            <a:off x="495300" y="1600206"/>
            <a:ext cx="8915400" cy="4525963"/>
          </a:xfrm>
          <a:prstGeom prst="rect">
            <a:avLst/>
          </a:prstGeom>
        </p:spPr>
        <p:txBody>
          <a:bodyPr vert="horz" lIns="91419" tIns="45709" rIns="91419" bIns="45709" rtlCol="0">
            <a:normAutofit/>
          </a:bodyPr>
          <a:lstStyle/>
          <a:p>
            <a:pPr lvl="0"/>
            <a:r>
              <a:rPr kumimoji="1" lang="ja-JP" altLang="en-US" smtClean="0"/>
              <a:t>マスタ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4" name="日付プレースホルダ 3"/>
          <p:cNvSpPr>
            <a:spLocks noGrp="1"/>
          </p:cNvSpPr>
          <p:nvPr>
            <p:ph type="dt" sz="half" idx="2"/>
          </p:nvPr>
        </p:nvSpPr>
        <p:spPr>
          <a:xfrm>
            <a:off x="495300" y="6356501"/>
            <a:ext cx="2311400" cy="365125"/>
          </a:xfrm>
          <a:prstGeom prst="rect">
            <a:avLst/>
          </a:prstGeom>
        </p:spPr>
        <p:txBody>
          <a:bodyPr vert="horz" lIns="91419" tIns="45709" rIns="91419" bIns="45709" rtlCol="0" anchor="ctr"/>
          <a:lstStyle>
            <a:lvl1pPr algn="l">
              <a:defRPr sz="1200">
                <a:solidFill>
                  <a:schemeClr val="tx1">
                    <a:tint val="75000"/>
                  </a:schemeClr>
                </a:solidFill>
              </a:defRPr>
            </a:lvl1pPr>
          </a:lstStyle>
          <a:p>
            <a:fld id="{F2AAEF7F-927D-4C2E-8CBF-59DCC33CF152}" type="datetime1">
              <a:rPr lang="ja-JP" altLang="en-US" smtClean="0">
                <a:solidFill>
                  <a:prstClr val="black">
                    <a:tint val="75000"/>
                  </a:prstClr>
                </a:solidFill>
              </a:rPr>
              <a:t>2022/8/1</a:t>
            </a:fld>
            <a:endParaRPr lang="ja-JP" altLang="en-US">
              <a:solidFill>
                <a:prstClr val="black">
                  <a:tint val="75000"/>
                </a:prstClr>
              </a:solidFill>
            </a:endParaRPr>
          </a:p>
        </p:txBody>
      </p:sp>
      <p:sp>
        <p:nvSpPr>
          <p:cNvPr id="5" name="フッター プレースホルダ 4"/>
          <p:cNvSpPr>
            <a:spLocks noGrp="1"/>
          </p:cNvSpPr>
          <p:nvPr>
            <p:ph type="ftr" sz="quarter" idx="3"/>
          </p:nvPr>
        </p:nvSpPr>
        <p:spPr>
          <a:xfrm>
            <a:off x="3384550" y="6356501"/>
            <a:ext cx="3136900" cy="365125"/>
          </a:xfrm>
          <a:prstGeom prst="rect">
            <a:avLst/>
          </a:prstGeom>
        </p:spPr>
        <p:txBody>
          <a:bodyPr vert="horz" lIns="91419" tIns="45709" rIns="91419" bIns="45709" rtlCol="0" anchor="ctr"/>
          <a:lstStyle>
            <a:lvl1pPr algn="ctr">
              <a:defRPr sz="1200">
                <a:solidFill>
                  <a:schemeClr val="tx1">
                    <a:tint val="75000"/>
                  </a:schemeClr>
                </a:solidFill>
              </a:defRPr>
            </a:lvl1pPr>
          </a:lstStyle>
          <a:p>
            <a:endParaRPr lang="ja-JP" altLang="en-US">
              <a:solidFill>
                <a:prstClr val="black">
                  <a:tint val="75000"/>
                </a:prstClr>
              </a:solidFill>
            </a:endParaRPr>
          </a:p>
        </p:txBody>
      </p:sp>
      <p:sp>
        <p:nvSpPr>
          <p:cNvPr id="6" name="スライド番号プレースホルダ 5"/>
          <p:cNvSpPr>
            <a:spLocks noGrp="1"/>
          </p:cNvSpPr>
          <p:nvPr>
            <p:ph type="sldNum" sz="quarter" idx="4"/>
          </p:nvPr>
        </p:nvSpPr>
        <p:spPr>
          <a:xfrm>
            <a:off x="7099300" y="6356501"/>
            <a:ext cx="2311400" cy="365125"/>
          </a:xfrm>
          <a:prstGeom prst="rect">
            <a:avLst/>
          </a:prstGeom>
        </p:spPr>
        <p:txBody>
          <a:bodyPr vert="horz" lIns="91419" tIns="45709" rIns="91419" bIns="45709" rtlCol="0" anchor="ctr"/>
          <a:lstStyle>
            <a:lvl1pPr algn="r">
              <a:defRPr sz="1200">
                <a:solidFill>
                  <a:schemeClr val="tx1">
                    <a:tint val="75000"/>
                  </a:schemeClr>
                </a:solidFill>
              </a:defRPr>
            </a:lvl1pPr>
          </a:lstStyle>
          <a:p>
            <a:fld id="{D2D8002D-B5B0-4BAC-B1F6-782DDCCE6D9C}" type="slidenum">
              <a:rPr lang="ja-JP" altLang="en-US" smtClean="0">
                <a:solidFill>
                  <a:prstClr val="black">
                    <a:tint val="75000"/>
                  </a:prstClr>
                </a:solidFill>
              </a:rPr>
              <a:t>‹#›</a:t>
            </a:fld>
            <a:endParaRPr lang="ja-JP" altLang="en-US">
              <a:solidFill>
                <a:prstClr val="black">
                  <a:tint val="75000"/>
                </a:prstClr>
              </a:solidFill>
            </a:endParaRPr>
          </a:p>
        </p:txBody>
      </p:sp>
    </p:spTree>
    <p:extLst>
      <p:ext uri="{BB962C8B-B14F-4D97-AF65-F5344CB8AC3E}">
        <p14:creationId xmlns:p14="http://schemas.microsoft.com/office/powerpoint/2010/main" val="3144049177"/>
      </p:ext>
    </p:extLst>
  </p:cSld>
  <p:clrMap bg1="lt1" tx1="dk1" bg2="lt2" tx2="dk2" accent1="accent1" accent2="accent2" accent3="accent3" accent4="accent4" accent5="accent5" accent6="accent6" hlink="hlink" folHlink="folHlink"/>
  <p:sldLayoutIdLst>
    <p:sldLayoutId id="2147484097" r:id="rId1"/>
    <p:sldLayoutId id="2147484098" r:id="rId2"/>
    <p:sldLayoutId id="2147484099" r:id="rId3"/>
    <p:sldLayoutId id="2147484100" r:id="rId4"/>
    <p:sldLayoutId id="2147484101" r:id="rId5"/>
    <p:sldLayoutId id="2147484102" r:id="rId6"/>
    <p:sldLayoutId id="2147484103" r:id="rId7"/>
    <p:sldLayoutId id="2147484104" r:id="rId8"/>
    <p:sldLayoutId id="2147484105" r:id="rId9"/>
    <p:sldLayoutId id="2147484106" r:id="rId10"/>
    <p:sldLayoutId id="2147484107" r:id="rId11"/>
    <p:sldLayoutId id="2147484108" r:id="rId12"/>
    <p:sldLayoutId id="2147484195" r:id="rId13"/>
    <p:sldLayoutId id="2147484196" r:id="rId14"/>
    <p:sldLayoutId id="2147483673" r:id="rId15"/>
    <p:sldLayoutId id="2147483660" r:id="rId16"/>
    <p:sldLayoutId id="2147484197" r:id="rId17"/>
    <p:sldLayoutId id="2147484198" r:id="rId18"/>
  </p:sldLayoutIdLst>
  <p:hf hdr="0" ftr="0" dt="0"/>
  <p:txStyles>
    <p:titleStyle>
      <a:lvl1pPr algn="ctr" defTabSz="913765" rtl="0" eaLnBrk="1" latinLnBrk="0" hangingPunct="1">
        <a:spcBef>
          <a:spcPct val="0"/>
        </a:spcBef>
        <a:buNone/>
        <a:defRPr kumimoji="1" sz="4300" kern="1200">
          <a:solidFill>
            <a:schemeClr val="tx1"/>
          </a:solidFill>
          <a:latin typeface="+mj-lt"/>
          <a:ea typeface="+mj-ea"/>
          <a:cs typeface="+mj-cs"/>
        </a:defRPr>
      </a:lvl1pPr>
    </p:titleStyle>
    <p:bodyStyle>
      <a:lvl1pPr marL="342900" indent="-342900" algn="l" defTabSz="913765" rtl="0" eaLnBrk="1" latinLnBrk="0" hangingPunct="1">
        <a:spcBef>
          <a:spcPct val="20000"/>
        </a:spcBef>
        <a:buFont typeface="Arial" panose="020B0604020202020204" pitchFamily="34" charset="0"/>
        <a:buChar char="•"/>
        <a:defRPr kumimoji="1" sz="3200" kern="1200">
          <a:solidFill>
            <a:schemeClr val="tx1"/>
          </a:solidFill>
          <a:latin typeface="+mn-lt"/>
          <a:ea typeface="+mn-ea"/>
          <a:cs typeface="+mn-cs"/>
        </a:defRPr>
      </a:lvl1pPr>
      <a:lvl2pPr marL="742950" indent="-285750" algn="l" defTabSz="913765" rtl="0" eaLnBrk="1" latinLnBrk="0" hangingPunct="1">
        <a:spcBef>
          <a:spcPct val="20000"/>
        </a:spcBef>
        <a:buFont typeface="Arial" panose="020B0604020202020204" pitchFamily="34" charset="0"/>
        <a:buChar char="–"/>
        <a:defRPr kumimoji="1" sz="2800" kern="1200">
          <a:solidFill>
            <a:schemeClr val="tx1"/>
          </a:solidFill>
          <a:latin typeface="+mn-lt"/>
          <a:ea typeface="+mn-ea"/>
          <a:cs typeface="+mn-cs"/>
        </a:defRPr>
      </a:lvl2pPr>
      <a:lvl3pPr marL="1143000" indent="-228600" algn="l" defTabSz="913765" rtl="0" eaLnBrk="1" latinLnBrk="0" hangingPunct="1">
        <a:spcBef>
          <a:spcPct val="20000"/>
        </a:spcBef>
        <a:buFont typeface="Arial" panose="020B0604020202020204" pitchFamily="34" charset="0"/>
        <a:buChar char="•"/>
        <a:defRPr kumimoji="1" sz="2300" kern="1200">
          <a:solidFill>
            <a:schemeClr val="tx1"/>
          </a:solidFill>
          <a:latin typeface="+mn-lt"/>
          <a:ea typeface="+mn-ea"/>
          <a:cs typeface="+mn-cs"/>
        </a:defRPr>
      </a:lvl3pPr>
      <a:lvl4pPr marL="1599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4pPr>
      <a:lvl5pPr marL="20567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5pPr>
      <a:lvl6pPr marL="25139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6pPr>
      <a:lvl7pPr marL="29711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7pPr>
      <a:lvl8pPr marL="34283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8pPr>
      <a:lvl9pPr marL="3885565" indent="-228600" algn="l" defTabSz="913765" rtl="0" eaLnBrk="1" latinLnBrk="0" hangingPunct="1">
        <a:spcBef>
          <a:spcPct val="20000"/>
        </a:spcBef>
        <a:buFont typeface="Arial" panose="020B0604020202020204" pitchFamily="34" charset="0"/>
        <a:buChar char="•"/>
        <a:defRPr kumimoji="1" sz="2000" kern="1200">
          <a:solidFill>
            <a:schemeClr val="tx1"/>
          </a:solidFill>
          <a:latin typeface="+mn-lt"/>
          <a:ea typeface="+mn-ea"/>
          <a:cs typeface="+mn-cs"/>
        </a:defRPr>
      </a:lvl9pPr>
    </p:bodyStyle>
    <p:otherStyle>
      <a:defPPr>
        <a:defRPr lang="ja-JP"/>
      </a:defPPr>
      <a:lvl1pPr marL="0" algn="l" defTabSz="913765" rtl="0" eaLnBrk="1" latinLnBrk="0" hangingPunct="1">
        <a:defRPr kumimoji="1" sz="1800" kern="1200">
          <a:solidFill>
            <a:schemeClr val="tx1"/>
          </a:solidFill>
          <a:latin typeface="+mn-lt"/>
          <a:ea typeface="+mn-ea"/>
          <a:cs typeface="+mn-cs"/>
        </a:defRPr>
      </a:lvl1pPr>
      <a:lvl2pPr marL="457200" algn="l" defTabSz="913765" rtl="0" eaLnBrk="1" latinLnBrk="0" hangingPunct="1">
        <a:defRPr kumimoji="1" sz="1800" kern="1200">
          <a:solidFill>
            <a:schemeClr val="tx1"/>
          </a:solidFill>
          <a:latin typeface="+mn-lt"/>
          <a:ea typeface="+mn-ea"/>
          <a:cs typeface="+mn-cs"/>
        </a:defRPr>
      </a:lvl2pPr>
      <a:lvl3pPr marL="914400" algn="l" defTabSz="913765" rtl="0" eaLnBrk="1" latinLnBrk="0" hangingPunct="1">
        <a:defRPr kumimoji="1" sz="1800" kern="1200">
          <a:solidFill>
            <a:schemeClr val="tx1"/>
          </a:solidFill>
          <a:latin typeface="+mn-lt"/>
          <a:ea typeface="+mn-ea"/>
          <a:cs typeface="+mn-cs"/>
        </a:defRPr>
      </a:lvl3pPr>
      <a:lvl4pPr marL="1371600" algn="l" defTabSz="913765" rtl="0" eaLnBrk="1" latinLnBrk="0" hangingPunct="1">
        <a:defRPr kumimoji="1" sz="1800" kern="1200">
          <a:solidFill>
            <a:schemeClr val="tx1"/>
          </a:solidFill>
          <a:latin typeface="+mn-lt"/>
          <a:ea typeface="+mn-ea"/>
          <a:cs typeface="+mn-cs"/>
        </a:defRPr>
      </a:lvl4pPr>
      <a:lvl5pPr marL="1828165" algn="l" defTabSz="913765" rtl="0" eaLnBrk="1" latinLnBrk="0" hangingPunct="1">
        <a:defRPr kumimoji="1" sz="1800" kern="1200">
          <a:solidFill>
            <a:schemeClr val="tx1"/>
          </a:solidFill>
          <a:latin typeface="+mn-lt"/>
          <a:ea typeface="+mn-ea"/>
          <a:cs typeface="+mn-cs"/>
        </a:defRPr>
      </a:lvl5pPr>
      <a:lvl6pPr marL="2285365" algn="l" defTabSz="913765" rtl="0" eaLnBrk="1" latinLnBrk="0" hangingPunct="1">
        <a:defRPr kumimoji="1" sz="1800" kern="1200">
          <a:solidFill>
            <a:schemeClr val="tx1"/>
          </a:solidFill>
          <a:latin typeface="+mn-lt"/>
          <a:ea typeface="+mn-ea"/>
          <a:cs typeface="+mn-cs"/>
        </a:defRPr>
      </a:lvl6pPr>
      <a:lvl7pPr marL="2742565" algn="l" defTabSz="913765" rtl="0" eaLnBrk="1" latinLnBrk="0" hangingPunct="1">
        <a:defRPr kumimoji="1" sz="1800" kern="1200">
          <a:solidFill>
            <a:schemeClr val="tx1"/>
          </a:solidFill>
          <a:latin typeface="+mn-lt"/>
          <a:ea typeface="+mn-ea"/>
          <a:cs typeface="+mn-cs"/>
        </a:defRPr>
      </a:lvl7pPr>
      <a:lvl8pPr marL="3199765" algn="l" defTabSz="913765" rtl="0" eaLnBrk="1" latinLnBrk="0" hangingPunct="1">
        <a:defRPr kumimoji="1" sz="1800" kern="1200">
          <a:solidFill>
            <a:schemeClr val="tx1"/>
          </a:solidFill>
          <a:latin typeface="+mn-lt"/>
          <a:ea typeface="+mn-ea"/>
          <a:cs typeface="+mn-cs"/>
        </a:defRPr>
      </a:lvl8pPr>
      <a:lvl9pPr marL="3656965" algn="l" defTabSz="913765"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1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0.xml"/><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3" Type="http://schemas.openxmlformats.org/officeDocument/2006/relationships/image" Target="../media/image33.png"/><Relationship Id="rId7"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18.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8" Type="http://schemas.openxmlformats.org/officeDocument/2006/relationships/image" Target="../media/image11.png"/><Relationship Id="rId13" Type="http://schemas.openxmlformats.org/officeDocument/2006/relationships/image" Target="../media/image15.png"/><Relationship Id="rId18" Type="http://schemas.openxmlformats.org/officeDocument/2006/relationships/image" Target="../media/image19.png"/><Relationship Id="rId3" Type="http://schemas.openxmlformats.org/officeDocument/2006/relationships/image" Target="../media/image38.png"/><Relationship Id="rId21" Type="http://schemas.openxmlformats.org/officeDocument/2006/relationships/image" Target="../media/image22.png"/><Relationship Id="rId7" Type="http://schemas.openxmlformats.org/officeDocument/2006/relationships/image" Target="../media/image10.png"/><Relationship Id="rId12" Type="http://schemas.openxmlformats.org/officeDocument/2006/relationships/image" Target="../media/image14.png"/><Relationship Id="rId17" Type="http://schemas.openxmlformats.org/officeDocument/2006/relationships/image" Target="../media/image18.png"/><Relationship Id="rId2" Type="http://schemas.openxmlformats.org/officeDocument/2006/relationships/notesSlide" Target="../notesSlides/notesSlide13.xml"/><Relationship Id="rId16" Type="http://schemas.openxmlformats.org/officeDocument/2006/relationships/image" Target="../media/image5.png"/><Relationship Id="rId20" Type="http://schemas.openxmlformats.org/officeDocument/2006/relationships/image" Target="../media/image21.png"/><Relationship Id="rId1" Type="http://schemas.openxmlformats.org/officeDocument/2006/relationships/slideLayout" Target="../slideLayouts/slideLayout18.xml"/><Relationship Id="rId6" Type="http://schemas.openxmlformats.org/officeDocument/2006/relationships/image" Target="../media/image9.png"/><Relationship Id="rId11" Type="http://schemas.openxmlformats.org/officeDocument/2006/relationships/image" Target="../media/image13.png"/><Relationship Id="rId5" Type="http://schemas.openxmlformats.org/officeDocument/2006/relationships/image" Target="../media/image23.png"/><Relationship Id="rId15" Type="http://schemas.openxmlformats.org/officeDocument/2006/relationships/image" Target="../media/image17.png"/><Relationship Id="rId10" Type="http://schemas.openxmlformats.org/officeDocument/2006/relationships/image" Target="../media/image12.png"/><Relationship Id="rId19" Type="http://schemas.openxmlformats.org/officeDocument/2006/relationships/image" Target="../media/image20.png"/><Relationship Id="rId4" Type="http://schemas.openxmlformats.org/officeDocument/2006/relationships/hyperlink" Target="https://osaka-sdgs-biz-matching.com/" TargetMode="External"/><Relationship Id="rId9" Type="http://schemas.openxmlformats.org/officeDocument/2006/relationships/image" Target="../media/image7.png"/><Relationship Id="rId14" Type="http://schemas.openxmlformats.org/officeDocument/2006/relationships/image" Target="../media/image16.png"/></Relationships>
</file>

<file path=ppt/slides/_rels/slide14.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39.png"/><Relationship Id="rId7" Type="http://schemas.openxmlformats.org/officeDocument/2006/relationships/image" Target="../media/image15.png"/><Relationship Id="rId2" Type="http://schemas.openxmlformats.org/officeDocument/2006/relationships/notesSlide" Target="../notesSlides/notesSlide14.xml"/><Relationship Id="rId1" Type="http://schemas.openxmlformats.org/officeDocument/2006/relationships/slideLayout" Target="../slideLayouts/slideLayout18.xml"/><Relationship Id="rId6" Type="http://schemas.openxmlformats.org/officeDocument/2006/relationships/image" Target="../media/image14.png"/><Relationship Id="rId5" Type="http://schemas.openxmlformats.org/officeDocument/2006/relationships/image" Target="../media/image41.png"/><Relationship Id="rId10" Type="http://schemas.openxmlformats.org/officeDocument/2006/relationships/image" Target="../media/image7.png"/><Relationship Id="rId4" Type="http://schemas.openxmlformats.org/officeDocument/2006/relationships/image" Target="../media/image40.png"/><Relationship Id="rId9" Type="http://schemas.openxmlformats.org/officeDocument/2006/relationships/image" Target="../media/image1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7" Type="http://schemas.openxmlformats.org/officeDocument/2006/relationships/image" Target="../media/image19.png"/><Relationship Id="rId2" Type="http://schemas.openxmlformats.org/officeDocument/2006/relationships/slideLayout" Target="../slideLayouts/slideLayout1.xml"/><Relationship Id="rId1" Type="http://schemas.openxmlformats.org/officeDocument/2006/relationships/tags" Target="../tags/tag1.xml"/><Relationship Id="rId6" Type="http://schemas.openxmlformats.org/officeDocument/2006/relationships/image" Target="../media/image14.png"/><Relationship Id="rId5" Type="http://schemas.openxmlformats.org/officeDocument/2006/relationships/image" Target="../media/image23.png"/><Relationship Id="rId4" Type="http://schemas.openxmlformats.org/officeDocument/2006/relationships/image" Target="../media/image42.png"/></Relationships>
</file>

<file path=ppt/slides/_rels/slide1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17.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7.xml"/><Relationship Id="rId1" Type="http://schemas.openxmlformats.org/officeDocument/2006/relationships/slideLayout" Target="../slideLayouts/slideLayout17.xml"/><Relationship Id="rId5" Type="http://schemas.openxmlformats.org/officeDocument/2006/relationships/image" Target="../media/image45.jpeg"/><Relationship Id="rId4" Type="http://schemas.openxmlformats.org/officeDocument/2006/relationships/image" Target="../media/image44.jpeg"/></Relationships>
</file>

<file path=ppt/slides/_rels/slide18.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8.xml"/><Relationship Id="rId1" Type="http://schemas.openxmlformats.org/officeDocument/2006/relationships/slideLayout" Target="../slideLayouts/slideLayout17.xml"/><Relationship Id="rId6" Type="http://schemas.openxmlformats.org/officeDocument/2006/relationships/image" Target="../media/image49.jpeg"/><Relationship Id="rId5" Type="http://schemas.openxmlformats.org/officeDocument/2006/relationships/image" Target="../media/image48.jpeg"/><Relationship Id="rId4" Type="http://schemas.openxmlformats.org/officeDocument/2006/relationships/image" Target="../media/image47.jpe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notesSlide" Target="../notesSlides/notesSlide21.xml"/><Relationship Id="rId1" Type="http://schemas.openxmlformats.org/officeDocument/2006/relationships/slideLayout" Target="../slideLayouts/slideLayout18.xml"/><Relationship Id="rId6" Type="http://schemas.microsoft.com/office/2007/relationships/hdphoto" Target="../media/hdphoto1.wdp"/><Relationship Id="rId5" Type="http://schemas.openxmlformats.org/officeDocument/2006/relationships/image" Target="../media/image52.png"/><Relationship Id="rId4" Type="http://schemas.openxmlformats.org/officeDocument/2006/relationships/image" Target="../media/image5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8.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8.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13.png"/><Relationship Id="rId13" Type="http://schemas.openxmlformats.org/officeDocument/2006/relationships/image" Target="../media/image5.png"/><Relationship Id="rId18" Type="http://schemas.openxmlformats.org/officeDocument/2006/relationships/image" Target="../media/image22.png"/><Relationship Id="rId3" Type="http://schemas.openxmlformats.org/officeDocument/2006/relationships/image" Target="../media/image9.png"/><Relationship Id="rId7" Type="http://schemas.openxmlformats.org/officeDocument/2006/relationships/image" Target="../media/image12.png"/><Relationship Id="rId12" Type="http://schemas.openxmlformats.org/officeDocument/2006/relationships/image" Target="../media/image17.png"/><Relationship Id="rId17" Type="http://schemas.openxmlformats.org/officeDocument/2006/relationships/image" Target="../media/image21.png"/><Relationship Id="rId2" Type="http://schemas.openxmlformats.org/officeDocument/2006/relationships/notesSlide" Target="../notesSlides/notesSlide7.xml"/><Relationship Id="rId16" Type="http://schemas.openxmlformats.org/officeDocument/2006/relationships/image" Target="../media/image20.png"/><Relationship Id="rId1" Type="http://schemas.openxmlformats.org/officeDocument/2006/relationships/slideLayout" Target="../slideLayouts/slideLayout18.xml"/><Relationship Id="rId6" Type="http://schemas.openxmlformats.org/officeDocument/2006/relationships/image" Target="../media/image7.png"/><Relationship Id="rId11" Type="http://schemas.openxmlformats.org/officeDocument/2006/relationships/image" Target="../media/image16.png"/><Relationship Id="rId5" Type="http://schemas.openxmlformats.org/officeDocument/2006/relationships/image" Target="../media/image11.png"/><Relationship Id="rId15" Type="http://schemas.openxmlformats.org/officeDocument/2006/relationships/image" Target="../media/image19.png"/><Relationship Id="rId10" Type="http://schemas.openxmlformats.org/officeDocument/2006/relationships/image" Target="../media/image15.png"/><Relationship Id="rId19" Type="http://schemas.openxmlformats.org/officeDocument/2006/relationships/image" Target="../media/image23.png"/><Relationship Id="rId4" Type="http://schemas.openxmlformats.org/officeDocument/2006/relationships/image" Target="../media/image10.png"/><Relationship Id="rId9" Type="http://schemas.openxmlformats.org/officeDocument/2006/relationships/image" Target="../media/image14.png"/><Relationship Id="rId14" Type="http://schemas.openxmlformats.org/officeDocument/2006/relationships/image" Target="../media/image18.png"/></Relationships>
</file>

<file path=ppt/slides/_rels/slide8.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4.png"/><Relationship Id="rId7" Type="http://schemas.openxmlformats.org/officeDocument/2006/relationships/image" Target="../media/image28.png"/><Relationship Id="rId2" Type="http://schemas.openxmlformats.org/officeDocument/2006/relationships/notesSlide" Target="../notesSlides/notesSlide8.xml"/><Relationship Id="rId1" Type="http://schemas.openxmlformats.org/officeDocument/2006/relationships/slideLayout" Target="../slideLayouts/slideLayout18.xml"/><Relationship Id="rId6" Type="http://schemas.openxmlformats.org/officeDocument/2006/relationships/image" Target="../media/image27.png"/><Relationship Id="rId5" Type="http://schemas.openxmlformats.org/officeDocument/2006/relationships/image" Target="../media/image26.png"/><Relationship Id="rId10" Type="http://schemas.openxmlformats.org/officeDocument/2006/relationships/image" Target="../media/image31.png"/><Relationship Id="rId4" Type="http://schemas.openxmlformats.org/officeDocument/2006/relationships/image" Target="../media/image25.png"/><Relationship Id="rId9" Type="http://schemas.openxmlformats.org/officeDocument/2006/relationships/image" Target="../media/image30.png"/></Relationships>
</file>

<file path=ppt/slides/_rels/slide9.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1.png"/><Relationship Id="rId7"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8.xml"/><Relationship Id="rId6" Type="http://schemas.openxmlformats.org/officeDocument/2006/relationships/image" Target="../media/image20.png"/><Relationship Id="rId11" Type="http://schemas.openxmlformats.org/officeDocument/2006/relationships/image" Target="../media/image19.png"/><Relationship Id="rId5" Type="http://schemas.openxmlformats.org/officeDocument/2006/relationships/image" Target="../media/image23.png"/><Relationship Id="rId10" Type="http://schemas.openxmlformats.org/officeDocument/2006/relationships/image" Target="../media/image9.png"/><Relationship Id="rId4" Type="http://schemas.openxmlformats.org/officeDocument/2006/relationships/image" Target="../media/image5.png"/><Relationship Id="rId9" Type="http://schemas.openxmlformats.org/officeDocument/2006/relationships/image" Target="../media/image2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0960" y="620688"/>
            <a:ext cx="9906001" cy="1938992"/>
          </a:xfrm>
          <a:prstGeom prst="rect">
            <a:avLst/>
          </a:prstGeom>
          <a:noFill/>
        </p:spPr>
        <p:txBody>
          <a:bodyPr wrap="square" rtlCol="0">
            <a:spAutoFit/>
          </a:bodyPr>
          <a:lstStyle/>
          <a:p>
            <a:pPr algn="ct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の推進に向けた</a:t>
            </a:r>
            <a:endParaRPr kumimoji="1" lang="en-US" altLang="ja-JP" sz="4400" b="1" dirty="0" smtClean="0">
              <a:latin typeface="Meiryo UI" panose="020B0604030504040204" pitchFamily="50" charset="-128"/>
              <a:ea typeface="Meiryo UI" panose="020B0604030504040204" pitchFamily="50" charset="-128"/>
            </a:endParaRPr>
          </a:p>
          <a:p>
            <a:pPr algn="ctr"/>
            <a:r>
              <a:rPr kumimoji="1" lang="ja-JP" altLang="en-US" sz="4400" b="1" dirty="0" smtClean="0">
                <a:latin typeface="Meiryo UI" panose="020B0604030504040204" pitchFamily="50" charset="-128"/>
                <a:ea typeface="Meiryo UI" panose="020B0604030504040204" pitchFamily="50" charset="-128"/>
              </a:rPr>
              <a:t>大阪府の取組みについて</a:t>
            </a:r>
            <a:endParaRPr kumimoji="1" lang="en-US" altLang="ja-JP" sz="4400" b="1" dirty="0">
              <a:latin typeface="Meiryo UI" panose="020B0604030504040204" pitchFamily="50" charset="-128"/>
              <a:ea typeface="Meiryo UI" panose="020B0604030504040204" pitchFamily="50" charset="-128"/>
            </a:endParaRPr>
          </a:p>
          <a:p>
            <a:pPr algn="ctr"/>
            <a:endParaRPr kumimoji="1" lang="ja-JP" altLang="en-US" sz="3200" b="1" dirty="0">
              <a:latin typeface="Meiryo UI" panose="020B0604030504040204" pitchFamily="50" charset="-128"/>
              <a:ea typeface="Meiryo UI" panose="020B0604030504040204" pitchFamily="50" charset="-128"/>
            </a:endParaRPr>
          </a:p>
        </p:txBody>
      </p:sp>
      <p:sp>
        <p:nvSpPr>
          <p:cNvPr id="22" name="テキスト ボックス 21"/>
          <p:cNvSpPr txBox="1"/>
          <p:nvPr/>
        </p:nvSpPr>
        <p:spPr>
          <a:xfrm>
            <a:off x="3363461" y="5803645"/>
            <a:ext cx="3179075" cy="707886"/>
          </a:xfrm>
          <a:prstGeom prst="rect">
            <a:avLst/>
          </a:prstGeom>
          <a:noFill/>
        </p:spPr>
        <p:txBody>
          <a:bodyPr wrap="none" rtlCol="0">
            <a:spAutoFit/>
          </a:bodyPr>
          <a:lstStyle/>
          <a:p>
            <a:pPr algn="ctr"/>
            <a:r>
              <a:rPr kumimoji="1" lang="en-US" altLang="ja-JP" sz="2000" dirty="0" smtClean="0">
                <a:latin typeface="Meiryo UI" panose="020B0604030504040204" pitchFamily="50" charset="-128"/>
                <a:ea typeface="Meiryo UI" panose="020B0604030504040204" pitchFamily="50" charset="-128"/>
              </a:rPr>
              <a:t>2022</a:t>
            </a:r>
            <a:r>
              <a:rPr kumimoji="1" lang="ja-JP" altLang="en-US" sz="2000" dirty="0" smtClean="0">
                <a:latin typeface="Meiryo UI" panose="020B0604030504040204" pitchFamily="50" charset="-128"/>
                <a:ea typeface="Meiryo UI" panose="020B0604030504040204" pitchFamily="50" charset="-128"/>
              </a:rPr>
              <a:t>年７月</a:t>
            </a:r>
            <a:r>
              <a:rPr lang="en-US" altLang="ja-JP" sz="2000" dirty="0">
                <a:latin typeface="Meiryo UI" panose="020B0604030504040204" pitchFamily="50" charset="-128"/>
                <a:ea typeface="Meiryo UI" panose="020B0604030504040204" pitchFamily="50" charset="-128"/>
              </a:rPr>
              <a:t>26</a:t>
            </a:r>
            <a:r>
              <a:rPr kumimoji="1" lang="ja-JP" altLang="en-US" sz="2000" dirty="0" smtClean="0">
                <a:latin typeface="Meiryo UI" panose="020B0604030504040204" pitchFamily="50" charset="-128"/>
                <a:ea typeface="Meiryo UI" panose="020B0604030504040204" pitchFamily="50" charset="-128"/>
              </a:rPr>
              <a:t>日</a:t>
            </a:r>
            <a:endParaRPr kumimoji="1" lang="en-US" altLang="ja-JP" sz="2000" dirty="0">
              <a:latin typeface="Meiryo UI" panose="020B0604030504040204" pitchFamily="50" charset="-128"/>
              <a:ea typeface="Meiryo UI" panose="020B0604030504040204" pitchFamily="50" charset="-128"/>
            </a:endParaRPr>
          </a:p>
          <a:p>
            <a:pPr algn="ctr"/>
            <a:r>
              <a:rPr kumimoji="1" lang="ja-JP" altLang="en-US" sz="2000" dirty="0" smtClean="0">
                <a:latin typeface="Meiryo UI" panose="020B0604030504040204" pitchFamily="50" charset="-128"/>
                <a:ea typeface="Meiryo UI" panose="020B0604030504040204" pitchFamily="50" charset="-128"/>
              </a:rPr>
              <a:t>大阪府 政策企画部 企画室</a:t>
            </a:r>
            <a:endParaRPr kumimoji="1" lang="ja-JP" altLang="en-US" sz="2000"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66179" y="2146044"/>
            <a:ext cx="5173637" cy="3657601"/>
          </a:xfrm>
          <a:prstGeom prst="rect">
            <a:avLst/>
          </a:prstGeom>
        </p:spPr>
      </p:pic>
    </p:spTree>
    <p:extLst>
      <p:ext uri="{BB962C8B-B14F-4D97-AF65-F5344CB8AC3E}">
        <p14:creationId xmlns:p14="http://schemas.microsoft.com/office/powerpoint/2010/main" val="51053339"/>
      </p:ext>
    </p:extLst>
  </p:cSld>
  <p:clrMapOvr>
    <a:masterClrMapping/>
  </p:clrMapOvr>
  <mc:AlternateContent xmlns:mc="http://schemas.openxmlformats.org/markup-compatibility/2006" xmlns:p14="http://schemas.microsoft.com/office/powerpoint/2010/main">
    <mc:Choice Requires="p14">
      <p:transition spd="slow" p14:dur="2000" advTm="3109"/>
    </mc:Choice>
    <mc:Fallback xmlns="">
      <p:transition spd="slow" advTm="3109"/>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図 13"/>
          <p:cNvPicPr>
            <a:picLocks noChangeAspect="1"/>
          </p:cNvPicPr>
          <p:nvPr/>
        </p:nvPicPr>
        <p:blipFill rotWithShape="1">
          <a:blip r:embed="rId3"/>
          <a:srcRect l="14930" t="19301" r="14998" b="6250"/>
          <a:stretch/>
        </p:blipFill>
        <p:spPr>
          <a:xfrm>
            <a:off x="130641" y="972045"/>
            <a:ext cx="9641543" cy="5759330"/>
          </a:xfrm>
          <a:prstGeom prst="rect">
            <a:avLst/>
          </a:prstGeom>
        </p:spPr>
      </p:pic>
      <p:sp>
        <p:nvSpPr>
          <p:cNvPr id="2" name="楕円 1"/>
          <p:cNvSpPr/>
          <p:nvPr/>
        </p:nvSpPr>
        <p:spPr>
          <a:xfrm>
            <a:off x="470417" y="2823135"/>
            <a:ext cx="2931460" cy="389965"/>
          </a:xfrm>
          <a:prstGeom prst="ellipse">
            <a:avLst/>
          </a:prstGeom>
          <a:noFill/>
          <a:ln w="69850">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8" name="楕円 7"/>
          <p:cNvSpPr/>
          <p:nvPr/>
        </p:nvSpPr>
        <p:spPr>
          <a:xfrm>
            <a:off x="3741653" y="3200979"/>
            <a:ext cx="2422695" cy="389965"/>
          </a:xfrm>
          <a:prstGeom prst="ellipse">
            <a:avLst/>
          </a:prstGeom>
          <a:noFill/>
          <a:ln w="698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9</a:t>
            </a:fld>
            <a:endParaRPr kumimoji="1" lang="ja-JP" altLang="en-US" sz="1200"/>
          </a:p>
        </p:txBody>
      </p:sp>
      <p:sp>
        <p:nvSpPr>
          <p:cNvPr id="9" name="テキスト ボックス 8"/>
          <p:cNvSpPr txBox="1"/>
          <p:nvPr/>
        </p:nvSpPr>
        <p:spPr>
          <a:xfrm>
            <a:off x="-1587"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１．大阪府の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a:t>
            </a:r>
            <a:r>
              <a:rPr lang="ja-JP" altLang="en-US" sz="2400" dirty="0" smtClean="0">
                <a:latin typeface="Meiryo UI" panose="020B0604030504040204" pitchFamily="50" charset="-128"/>
                <a:ea typeface="Meiryo UI" panose="020B0604030504040204" pitchFamily="50" charset="-128"/>
              </a:rPr>
              <a:t>の取組み</a:t>
            </a:r>
            <a:r>
              <a:rPr lang="ja-JP" altLang="en-US" sz="2400" dirty="0">
                <a:latin typeface="Meiryo UI" panose="020B0604030504040204" pitchFamily="50" charset="-128"/>
                <a:ea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rPr>
              <a:t>ついて⑦</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1587" y="540342"/>
            <a:ext cx="9906000" cy="0"/>
          </a:xfrm>
          <a:prstGeom prst="line">
            <a:avLst/>
          </a:prstGeom>
        </p:spPr>
        <p:style>
          <a:lnRef idx="1">
            <a:schemeClr val="dk1"/>
          </a:lnRef>
          <a:fillRef idx="0">
            <a:schemeClr val="dk1"/>
          </a:fillRef>
          <a:effectRef idx="0">
            <a:schemeClr val="dk1"/>
          </a:effectRef>
          <a:fontRef idx="minor">
            <a:schemeClr val="tx1"/>
          </a:fontRef>
        </p:style>
      </p:cxnSp>
      <p:sp>
        <p:nvSpPr>
          <p:cNvPr id="12" name="角丸四角形 11"/>
          <p:cNvSpPr/>
          <p:nvPr/>
        </p:nvSpPr>
        <p:spPr>
          <a:xfrm>
            <a:off x="94820" y="572533"/>
            <a:ext cx="5111354" cy="37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企業や団体から寄せられた“私の</a:t>
            </a: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宣言</a:t>
            </a:r>
            <a:r>
              <a:rPr lang="ja-JP" altLang="en-US" dirty="0" smtClean="0">
                <a:solidFill>
                  <a:prstClr val="black"/>
                </a:solidFill>
                <a:latin typeface="Meiryo UI" panose="020B0604030504040204" pitchFamily="50" charset="-128"/>
                <a:ea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2557348270"/>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708162" y="4724673"/>
            <a:ext cx="980214" cy="980214"/>
          </a:xfrm>
          <a:prstGeom prst="rect">
            <a:avLst/>
          </a:prstGeom>
        </p:spPr>
      </p:pic>
      <p:pic>
        <p:nvPicPr>
          <p:cNvPr id="35" name="図 3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34623" y="2268468"/>
            <a:ext cx="841654" cy="841654"/>
          </a:xfrm>
          <a:prstGeom prst="rect">
            <a:avLst/>
          </a:prstGeom>
        </p:spPr>
      </p:pic>
      <p:pic>
        <p:nvPicPr>
          <p:cNvPr id="3" name="図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552105" y="1065730"/>
            <a:ext cx="4093114" cy="5792270"/>
          </a:xfrm>
          <a:prstGeom prst="rect">
            <a:avLst/>
          </a:prstGeom>
        </p:spPr>
      </p:pic>
      <p:sp>
        <p:nvSpPr>
          <p:cNvPr id="12" name="正方形/長方形 11"/>
          <p:cNvSpPr/>
          <p:nvPr/>
        </p:nvSpPr>
        <p:spPr>
          <a:xfrm>
            <a:off x="297518" y="968965"/>
            <a:ext cx="4194024" cy="608810"/>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ja-JP" altLang="en-US" sz="1500" dirty="0" smtClean="0">
                <a:solidFill>
                  <a:schemeClr val="tx1"/>
                </a:solidFill>
                <a:latin typeface="Meiryo UI" panose="020B0604030504040204" pitchFamily="50" charset="-128"/>
                <a:ea typeface="Meiryo UI" panose="020B0604030504040204" pitchFamily="50" charset="-128"/>
              </a:rPr>
              <a:t>下記</a:t>
            </a:r>
            <a:r>
              <a:rPr kumimoji="1" lang="en-US" altLang="ja-JP" sz="1500" dirty="0">
                <a:solidFill>
                  <a:schemeClr val="tx1"/>
                </a:solidFill>
                <a:latin typeface="Meiryo UI" panose="020B0604030504040204" pitchFamily="50" charset="-128"/>
                <a:ea typeface="Meiryo UI" panose="020B0604030504040204" pitchFamily="50" charset="-128"/>
              </a:rPr>
              <a:t>QR</a:t>
            </a:r>
            <a:r>
              <a:rPr kumimoji="1" lang="ja-JP" altLang="en-US" sz="1500" dirty="0">
                <a:solidFill>
                  <a:schemeClr val="tx1"/>
                </a:solidFill>
                <a:latin typeface="Meiryo UI" panose="020B0604030504040204" pitchFamily="50" charset="-128"/>
                <a:ea typeface="Meiryo UI" panose="020B0604030504040204" pitchFamily="50" charset="-128"/>
              </a:rPr>
              <a:t>コードから参加ページにアクセスください。</a:t>
            </a:r>
            <a:endParaRPr kumimoji="1" lang="en-US" altLang="ja-JP" sz="15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en-US" altLang="ja-JP" sz="1500" dirty="0">
                <a:solidFill>
                  <a:schemeClr val="tx1"/>
                </a:solidFill>
                <a:latin typeface="Meiryo UI" panose="020B0604030504040204" pitchFamily="50" charset="-128"/>
                <a:ea typeface="Meiryo UI" panose="020B0604030504040204" pitchFamily="50" charset="-128"/>
              </a:rPr>
              <a:t>Twitter</a:t>
            </a:r>
            <a:r>
              <a:rPr kumimoji="1" lang="ja-JP" altLang="en-US" sz="1500" dirty="0">
                <a:solidFill>
                  <a:schemeClr val="tx1"/>
                </a:solidFill>
                <a:latin typeface="Meiryo UI" panose="020B0604030504040204" pitchFamily="50" charset="-128"/>
                <a:ea typeface="Meiryo UI" panose="020B0604030504040204" pitchFamily="50" charset="-128"/>
              </a:rPr>
              <a:t>からもご参加いただけます。</a:t>
            </a:r>
            <a:endParaRPr kumimoji="1" lang="en-US" altLang="ja-JP" sz="1500" dirty="0">
              <a:solidFill>
                <a:schemeClr val="tx1"/>
              </a:solidFill>
              <a:latin typeface="Meiryo UI" panose="020B0604030504040204" pitchFamily="50" charset="-128"/>
              <a:ea typeface="Meiryo UI" panose="020B0604030504040204" pitchFamily="50" charset="-128"/>
            </a:endParaRPr>
          </a:p>
        </p:txBody>
      </p:sp>
      <p:sp>
        <p:nvSpPr>
          <p:cNvPr id="13" name="正方形/長方形 12"/>
          <p:cNvSpPr/>
          <p:nvPr/>
        </p:nvSpPr>
        <p:spPr>
          <a:xfrm>
            <a:off x="1358489" y="1607343"/>
            <a:ext cx="2617788" cy="464230"/>
          </a:xfrm>
          <a:prstGeom prst="rect">
            <a:avLst/>
          </a:prstGeom>
        </p:spPr>
        <p:txBody>
          <a:bodyPr wrap="square">
            <a:spAutoFit/>
          </a:bodyPr>
          <a:lstStyle/>
          <a:p>
            <a:pPr lvl="0">
              <a:lnSpc>
                <a:spcPts val="3000"/>
              </a:lnSpc>
              <a:defRPr/>
            </a:pPr>
            <a:r>
              <a:rPr kumimoji="1" lang="ja-JP" altLang="en-US" sz="2000" b="1" u="sng" dirty="0">
                <a:latin typeface="Meiryo UI" panose="020B0604030504040204" pitchFamily="50" charset="-128"/>
                <a:ea typeface="Meiryo UI" panose="020B0604030504040204" pitchFamily="50" charset="-128"/>
              </a:rPr>
              <a:t>大阪府ホームページ</a:t>
            </a:r>
            <a:endParaRPr kumimoji="1" lang="en-US" altLang="ja-JP" sz="2000" b="1" u="sng" dirty="0">
              <a:latin typeface="Meiryo UI" panose="020B0604030504040204" pitchFamily="50" charset="-128"/>
              <a:ea typeface="Meiryo UI" panose="020B0604030504040204" pitchFamily="50" charset="-128"/>
            </a:endParaRPr>
          </a:p>
        </p:txBody>
      </p:sp>
      <p:sp>
        <p:nvSpPr>
          <p:cNvPr id="14" name="正方形/長方形 13"/>
          <p:cNvSpPr/>
          <p:nvPr/>
        </p:nvSpPr>
        <p:spPr>
          <a:xfrm>
            <a:off x="893016" y="3890874"/>
            <a:ext cx="3546130" cy="848950"/>
          </a:xfrm>
          <a:prstGeom prst="rect">
            <a:avLst/>
          </a:prstGeom>
        </p:spPr>
        <p:txBody>
          <a:bodyPr wrap="square">
            <a:spAutoFit/>
          </a:bodyPr>
          <a:lstStyle/>
          <a:p>
            <a:pPr lvl="0">
              <a:lnSpc>
                <a:spcPts val="3000"/>
              </a:lnSpc>
              <a:defRPr/>
            </a:pPr>
            <a:r>
              <a:rPr kumimoji="1" lang="ja-JP" altLang="en-US" sz="2000" b="1" u="sng" dirty="0">
                <a:solidFill>
                  <a:prstClr val="black"/>
                </a:solidFill>
                <a:latin typeface="Meiryo UI" panose="020B0604030504040204" pitchFamily="50" charset="-128"/>
                <a:ea typeface="Meiryo UI" panose="020B0604030504040204" pitchFamily="50" charset="-128"/>
              </a:rPr>
              <a:t>大阪府</a:t>
            </a:r>
            <a:r>
              <a:rPr kumimoji="1" lang="en-US" altLang="ja-JP" sz="2000" b="1" u="sng" dirty="0">
                <a:solidFill>
                  <a:prstClr val="black"/>
                </a:solidFill>
                <a:latin typeface="Meiryo UI" panose="020B0604030504040204" pitchFamily="50" charset="-128"/>
                <a:ea typeface="Meiryo UI" panose="020B0604030504040204" pitchFamily="50" charset="-128"/>
              </a:rPr>
              <a:t>SDGs【</a:t>
            </a:r>
            <a:r>
              <a:rPr kumimoji="1" lang="ja-JP" altLang="en-US" sz="2000" b="1" u="sng" dirty="0">
                <a:solidFill>
                  <a:prstClr val="black"/>
                </a:solidFill>
                <a:latin typeface="Meiryo UI" panose="020B0604030504040204" pitchFamily="50" charset="-128"/>
                <a:ea typeface="Meiryo UI" panose="020B0604030504040204" pitchFamily="50" charset="-128"/>
              </a:rPr>
              <a:t>公式</a:t>
            </a:r>
            <a:r>
              <a:rPr kumimoji="1" lang="en-US" altLang="ja-JP" sz="2000" b="1" u="sng" dirty="0">
                <a:solidFill>
                  <a:prstClr val="black"/>
                </a:solidFill>
                <a:latin typeface="Meiryo UI" panose="020B0604030504040204" pitchFamily="50" charset="-128"/>
                <a:ea typeface="Meiryo UI" panose="020B0604030504040204" pitchFamily="50" charset="-128"/>
              </a:rPr>
              <a:t>】Twitter</a:t>
            </a:r>
          </a:p>
          <a:p>
            <a:pPr>
              <a:lnSpc>
                <a:spcPts val="3000"/>
              </a:lnSpc>
              <a:defRPr/>
            </a:pPr>
            <a:r>
              <a:rPr lang="ja-JP" altLang="en-US" sz="2000" dirty="0">
                <a:latin typeface="HGｺﾞｼｯｸM" panose="020B0609000000000000" pitchFamily="49" charset="-128"/>
                <a:ea typeface="HGｺﾞｼｯｸM" panose="020B0609000000000000" pitchFamily="49" charset="-128"/>
              </a:rPr>
              <a:t>＠</a:t>
            </a:r>
            <a:r>
              <a:rPr lang="en-US" altLang="ja-JP" sz="2000" dirty="0" err="1">
                <a:latin typeface="HGｺﾞｼｯｸM" panose="020B0609000000000000" pitchFamily="49" charset="-128"/>
                <a:ea typeface="HGｺﾞｼｯｸM" panose="020B0609000000000000" pitchFamily="49" charset="-128"/>
              </a:rPr>
              <a:t>osakaprefSDGs</a:t>
            </a:r>
            <a:endParaRPr kumimoji="1" lang="ja-JP" altLang="en-US" sz="2000" dirty="0">
              <a:latin typeface="HGｺﾞｼｯｸM" panose="020B0609000000000000" pitchFamily="49" charset="-128"/>
              <a:ea typeface="HGｺﾞｼｯｸM" panose="020B0609000000000000" pitchFamily="49" charset="-128"/>
            </a:endParaRPr>
          </a:p>
        </p:txBody>
      </p:sp>
      <p:pic>
        <p:nvPicPr>
          <p:cNvPr id="15" name="図 14"/>
          <p:cNvPicPr>
            <a:picLocks noChangeAspect="1"/>
          </p:cNvPicPr>
          <p:nvPr/>
        </p:nvPicPr>
        <p:blipFill rotWithShape="1">
          <a:blip r:embed="rId6" cstate="print">
            <a:extLst>
              <a:ext uri="{28A0092B-C50C-407E-A947-70E740481C1C}">
                <a14:useLocalDpi xmlns:a14="http://schemas.microsoft.com/office/drawing/2010/main" val="0"/>
              </a:ext>
            </a:extLst>
          </a:blip>
          <a:srcRect/>
          <a:stretch/>
        </p:blipFill>
        <p:spPr>
          <a:xfrm>
            <a:off x="1333668" y="4699751"/>
            <a:ext cx="1076903" cy="1086433"/>
          </a:xfrm>
          <a:prstGeom prst="ellipse">
            <a:avLst/>
          </a:prstGeom>
          <a:ln>
            <a:solidFill>
              <a:schemeClr val="bg1">
                <a:lumMod val="85000"/>
              </a:schemeClr>
            </a:solidFill>
          </a:ln>
        </p:spPr>
      </p:pic>
      <p:pic>
        <p:nvPicPr>
          <p:cNvPr id="4" name="図 3"/>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724985" y="2096860"/>
            <a:ext cx="2278307" cy="1122541"/>
          </a:xfrm>
          <a:prstGeom prst="rect">
            <a:avLst/>
          </a:prstGeom>
        </p:spPr>
      </p:pic>
      <p:sp>
        <p:nvSpPr>
          <p:cNvPr id="17" name="正方形/長方形 16"/>
          <p:cNvSpPr/>
          <p:nvPr/>
        </p:nvSpPr>
        <p:spPr>
          <a:xfrm>
            <a:off x="898139" y="3160208"/>
            <a:ext cx="3658640" cy="540805"/>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2000"/>
              </a:lnSpc>
              <a:defRPr/>
            </a:pPr>
            <a:r>
              <a:rPr kumimoji="1" lang="en-US" altLang="ja-JP" sz="1400" dirty="0">
                <a:solidFill>
                  <a:schemeClr val="tx1"/>
                </a:solidFill>
                <a:latin typeface="Meiryo UI" panose="020B0604030504040204" pitchFamily="50" charset="-128"/>
                <a:ea typeface="Meiryo UI" panose="020B0604030504040204" pitchFamily="50" charset="-128"/>
              </a:rPr>
              <a:t>※</a:t>
            </a:r>
            <a:r>
              <a:rPr kumimoji="1" lang="ja-JP" altLang="en-US" sz="1400" dirty="0">
                <a:solidFill>
                  <a:schemeClr val="tx1"/>
                </a:solidFill>
                <a:latin typeface="Meiryo UI" panose="020B0604030504040204" pitchFamily="50" charset="-128"/>
                <a:ea typeface="Meiryo UI" panose="020B0604030504040204" pitchFamily="50" charset="-128"/>
              </a:rPr>
              <a:t>「私の</a:t>
            </a:r>
            <a:r>
              <a:rPr kumimoji="1" lang="en-US" altLang="ja-JP" sz="1400" dirty="0">
                <a:solidFill>
                  <a:schemeClr val="tx1"/>
                </a:solidFill>
                <a:latin typeface="Meiryo UI" panose="020B0604030504040204" pitchFamily="50" charset="-128"/>
                <a:ea typeface="Meiryo UI" panose="020B0604030504040204" pitchFamily="50" charset="-128"/>
              </a:rPr>
              <a:t>SDGs</a:t>
            </a:r>
            <a:r>
              <a:rPr kumimoji="1" lang="ja-JP" altLang="en-US" sz="1400" dirty="0">
                <a:solidFill>
                  <a:schemeClr val="tx1"/>
                </a:solidFill>
                <a:latin typeface="Meiryo UI" panose="020B0604030504040204" pitchFamily="50" charset="-128"/>
                <a:ea typeface="Meiryo UI" panose="020B0604030504040204" pitchFamily="50" charset="-128"/>
              </a:rPr>
              <a:t>宣言プロジェクト」ページから</a:t>
            </a:r>
            <a:endParaRPr kumimoji="1" lang="en-US" altLang="ja-JP" sz="1400" dirty="0">
              <a:solidFill>
                <a:schemeClr val="tx1"/>
              </a:solidFill>
              <a:latin typeface="Meiryo UI" panose="020B0604030504040204" pitchFamily="50" charset="-128"/>
              <a:ea typeface="Meiryo UI" panose="020B0604030504040204" pitchFamily="50" charset="-128"/>
            </a:endParaRPr>
          </a:p>
          <a:p>
            <a:pPr lvl="0">
              <a:lnSpc>
                <a:spcPts val="2000"/>
              </a:lnSpc>
              <a:defRPr/>
            </a:pPr>
            <a:r>
              <a:rPr kumimoji="1" lang="ja-JP" altLang="en-US" sz="1400" dirty="0">
                <a:solidFill>
                  <a:schemeClr val="tx1"/>
                </a:solidFill>
                <a:latin typeface="Meiryo UI" panose="020B0604030504040204" pitchFamily="50" charset="-128"/>
                <a:ea typeface="Meiryo UI" panose="020B0604030504040204" pitchFamily="50" charset="-128"/>
              </a:rPr>
              <a:t>　　参加フォームへアクセスいただけます。</a:t>
            </a:r>
            <a:endParaRPr kumimoji="1" lang="en-US" altLang="ja-JP" sz="1400" dirty="0">
              <a:solidFill>
                <a:schemeClr val="tx1"/>
              </a:solidFill>
              <a:latin typeface="Meiryo UI" panose="020B0604030504040204" pitchFamily="50" charset="-128"/>
              <a:ea typeface="Meiryo UI" panose="020B0604030504040204" pitchFamily="50" charset="-128"/>
            </a:endParaRPr>
          </a:p>
        </p:txBody>
      </p:sp>
      <p:sp>
        <p:nvSpPr>
          <p:cNvPr id="2" name="テキスト ボックス 1">
            <a:extLst>
              <a:ext uri="{FF2B5EF4-FFF2-40B4-BE49-F238E27FC236}">
                <a16:creationId xmlns:a16="http://schemas.microsoft.com/office/drawing/2014/main" id="{00595010-A8A4-415D-9D90-81619A9C7D7B}"/>
              </a:ext>
            </a:extLst>
          </p:cNvPr>
          <p:cNvSpPr txBox="1"/>
          <p:nvPr/>
        </p:nvSpPr>
        <p:spPr>
          <a:xfrm>
            <a:off x="940420" y="5786184"/>
            <a:ext cx="4468916" cy="615553"/>
          </a:xfrm>
          <a:prstGeom prst="rect">
            <a:avLst/>
          </a:prstGeom>
          <a:noFill/>
        </p:spPr>
        <p:txBody>
          <a:bodyPr wrap="none" rtlCol="0">
            <a:spAutoFit/>
          </a:bodyPr>
          <a:lstStyle/>
          <a:p>
            <a:r>
              <a:rPr kumimoji="1" lang="ja-JP" altLang="en-US" b="1" dirty="0">
                <a:solidFill>
                  <a:srgbClr val="FF0000"/>
                </a:solidFill>
                <a:latin typeface="Meiryo UI" panose="020B0604030504040204" pitchFamily="50" charset="-128"/>
                <a:ea typeface="Meiryo UI" panose="020B0604030504040204" pitchFamily="50" charset="-128"/>
              </a:rPr>
              <a:t>＃私の</a:t>
            </a:r>
            <a:r>
              <a:rPr kumimoji="1" lang="en-US" altLang="ja-JP" b="1" dirty="0">
                <a:solidFill>
                  <a:srgbClr val="FF0000"/>
                </a:solidFill>
                <a:latin typeface="Meiryo UI" panose="020B0604030504040204" pitchFamily="50" charset="-128"/>
                <a:ea typeface="Meiryo UI" panose="020B0604030504040204" pitchFamily="50" charset="-128"/>
              </a:rPr>
              <a:t>SDGs</a:t>
            </a:r>
            <a:r>
              <a:rPr kumimoji="1" lang="ja-JP" altLang="en-US" b="1" dirty="0">
                <a:solidFill>
                  <a:srgbClr val="FF0000"/>
                </a:solidFill>
                <a:latin typeface="Meiryo UI" panose="020B0604030504040204" pitchFamily="50" charset="-128"/>
                <a:ea typeface="Meiryo UI" panose="020B0604030504040204" pitchFamily="50" charset="-128"/>
              </a:rPr>
              <a:t>宣言プロジェクト</a:t>
            </a:r>
            <a:endParaRPr kumimoji="1" lang="en-US" altLang="ja-JP" b="1" dirty="0">
              <a:solidFill>
                <a:srgbClr val="FF0000"/>
              </a:solidFill>
              <a:latin typeface="Meiryo UI" panose="020B0604030504040204" pitchFamily="50" charset="-128"/>
              <a:ea typeface="Meiryo UI" panose="020B0604030504040204" pitchFamily="50" charset="-128"/>
            </a:endParaRPr>
          </a:p>
          <a:p>
            <a:r>
              <a:rPr kumimoji="1" lang="ja-JP" altLang="en-US" sz="1600" dirty="0">
                <a:solidFill>
                  <a:srgbClr val="FF0000"/>
                </a:solidFill>
                <a:latin typeface="Meiryo UI" panose="020B0604030504040204" pitchFamily="50" charset="-128"/>
                <a:ea typeface="Meiryo UI" panose="020B0604030504040204" pitchFamily="50" charset="-128"/>
              </a:rPr>
              <a:t>このハッシュタグをつけて投稿してください。</a:t>
            </a:r>
          </a:p>
        </p:txBody>
      </p:sp>
      <p:sp>
        <p:nvSpPr>
          <p:cNvPr id="5" name="正方形/長方形 4"/>
          <p:cNvSpPr/>
          <p:nvPr/>
        </p:nvSpPr>
        <p:spPr>
          <a:xfrm>
            <a:off x="456419" y="1607342"/>
            <a:ext cx="4116996" cy="2164238"/>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p:nvSpPr>
        <p:spPr>
          <a:xfrm>
            <a:off x="456419" y="3914498"/>
            <a:ext cx="4116996" cy="2509373"/>
          </a:xfrm>
          <a:prstGeom prst="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10</a:t>
            </a:fld>
            <a:endParaRPr kumimoji="1" lang="ja-JP" altLang="en-US" sz="1200"/>
          </a:p>
        </p:txBody>
      </p:sp>
      <p:sp>
        <p:nvSpPr>
          <p:cNvPr id="19" name="テキスト ボックス 18"/>
          <p:cNvSpPr txBox="1"/>
          <p:nvPr/>
        </p:nvSpPr>
        <p:spPr>
          <a:xfrm>
            <a:off x="-1587"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１．大阪府の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a:t>
            </a:r>
            <a:r>
              <a:rPr lang="ja-JP" altLang="en-US" sz="2400" dirty="0" smtClean="0">
                <a:latin typeface="Meiryo UI" panose="020B0604030504040204" pitchFamily="50" charset="-128"/>
                <a:ea typeface="Meiryo UI" panose="020B0604030504040204" pitchFamily="50" charset="-128"/>
              </a:rPr>
              <a:t>の取組み</a:t>
            </a:r>
            <a:r>
              <a:rPr lang="ja-JP" altLang="en-US" sz="2400" dirty="0">
                <a:latin typeface="Meiryo UI" panose="020B0604030504040204" pitchFamily="50" charset="-128"/>
                <a:ea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rPr>
              <a:t>ついて⑧</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20" name="直線コネクタ 19"/>
          <p:cNvCxnSpPr/>
          <p:nvPr/>
        </p:nvCxnSpPr>
        <p:spPr>
          <a:xfrm>
            <a:off x="-854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21" name="角丸四角形 20"/>
          <p:cNvSpPr/>
          <p:nvPr/>
        </p:nvSpPr>
        <p:spPr>
          <a:xfrm>
            <a:off x="110404" y="592545"/>
            <a:ext cx="5111354" cy="37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　私の</a:t>
            </a: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宣言プロジェクトへの参加</a:t>
            </a:r>
            <a:r>
              <a:rPr lang="ja-JP" altLang="en-US" dirty="0" smtClean="0">
                <a:solidFill>
                  <a:prstClr val="black"/>
                </a:solidFill>
                <a:latin typeface="Meiryo UI" panose="020B0604030504040204" pitchFamily="50" charset="-128"/>
                <a:ea typeface="Meiryo UI" panose="020B0604030504040204" pitchFamily="50" charset="-128"/>
              </a:rPr>
              <a:t>方法</a:t>
            </a:r>
            <a:endParaRPr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65675952"/>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11</a:t>
            </a:fld>
            <a:endParaRPr kumimoji="1" lang="ja-JP" altLang="en-US"/>
          </a:p>
        </p:txBody>
      </p:sp>
      <p:sp>
        <p:nvSpPr>
          <p:cNvPr id="7" name="正方形/長方形 6"/>
          <p:cNvSpPr/>
          <p:nvPr/>
        </p:nvSpPr>
        <p:spPr>
          <a:xfrm>
            <a:off x="0" y="2132980"/>
            <a:ext cx="9906000" cy="2520156"/>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nSpc>
                <a:spcPct val="150000"/>
              </a:lnSpc>
              <a:spcBef>
                <a:spcPts val="600"/>
              </a:spcBef>
            </a:pPr>
            <a:r>
              <a:rPr kumimoji="1" lang="ja-JP" altLang="en-US" sz="4400" b="1" dirty="0" smtClean="0">
                <a:latin typeface="Meiryo UI" panose="020B0604030504040204" pitchFamily="50" charset="-128"/>
                <a:ea typeface="Meiryo UI" panose="020B0604030504040204" pitchFamily="50" charset="-128"/>
              </a:rPr>
              <a:t>２．府内企業の</a:t>
            </a:r>
            <a:r>
              <a:rPr kumimoji="1" lang="en-US" altLang="ja-JP" sz="4400" b="1" dirty="0" smtClean="0">
                <a:latin typeface="Meiryo UI" panose="020B0604030504040204" pitchFamily="50" charset="-128"/>
                <a:ea typeface="Meiryo UI" panose="020B0604030504040204" pitchFamily="50" charset="-128"/>
              </a:rPr>
              <a:t>SDGs</a:t>
            </a:r>
            <a:r>
              <a:rPr kumimoji="1" lang="ja-JP" altLang="en-US" sz="4400" b="1" dirty="0" smtClean="0">
                <a:latin typeface="Meiryo UI" panose="020B0604030504040204" pitchFamily="50" charset="-128"/>
                <a:ea typeface="Meiryo UI" panose="020B0604030504040204" pitchFamily="50" charset="-128"/>
              </a:rPr>
              <a:t>推進に</a:t>
            </a:r>
            <a:endParaRPr kumimoji="1" lang="en-US" altLang="ja-JP" sz="4400" b="1" dirty="0" smtClean="0">
              <a:latin typeface="Meiryo UI" panose="020B0604030504040204" pitchFamily="50" charset="-128"/>
              <a:ea typeface="Meiryo UI" panose="020B0604030504040204" pitchFamily="50" charset="-128"/>
            </a:endParaRPr>
          </a:p>
          <a:p>
            <a:pPr indent="631825">
              <a:lnSpc>
                <a:spcPct val="150000"/>
              </a:lnSpc>
              <a:spcBef>
                <a:spcPts val="600"/>
              </a:spcBef>
            </a:pPr>
            <a:r>
              <a:rPr kumimoji="1" lang="ja-JP" altLang="en-US" sz="4400" b="1" dirty="0" smtClean="0">
                <a:latin typeface="Meiryo UI" panose="020B0604030504040204" pitchFamily="50" charset="-128"/>
                <a:ea typeface="Meiryo UI" panose="020B0604030504040204" pitchFamily="50" charset="-128"/>
              </a:rPr>
              <a:t>　　　寄与する事業等の一例</a:t>
            </a:r>
            <a:r>
              <a:rPr lang="ja-JP" altLang="en-US" sz="4400" b="1" dirty="0" smtClean="0">
                <a:latin typeface="Meiryo UI" panose="020B0604030504040204" pitchFamily="50" charset="-128"/>
                <a:ea typeface="Meiryo UI" panose="020B0604030504040204" pitchFamily="50" charset="-128"/>
              </a:rPr>
              <a:t>紹介</a:t>
            </a:r>
            <a:endParaRPr kumimoji="1" lang="en-US" altLang="ja-JP" sz="4400" b="1" dirty="0" smtClean="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089964946"/>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12</a:t>
            </a:fld>
            <a:endParaRPr kumimoji="1" lang="ja-JP" altLang="en-US" sz="1200"/>
          </a:p>
        </p:txBody>
      </p:sp>
      <p:sp>
        <p:nvSpPr>
          <p:cNvPr id="9" name="テキスト ボックス 8"/>
          <p:cNvSpPr txBox="1"/>
          <p:nvPr/>
        </p:nvSpPr>
        <p:spPr>
          <a:xfrm>
            <a:off x="-1587"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２．府内企業の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推進に寄与する</a:t>
            </a:r>
            <a:r>
              <a:rPr lang="ja-JP" altLang="en-US" sz="2400" dirty="0" smtClean="0">
                <a:latin typeface="Meiryo UI" panose="020B0604030504040204" pitchFamily="50" charset="-128"/>
                <a:ea typeface="Meiryo UI" panose="020B0604030504040204" pitchFamily="50" charset="-128"/>
              </a:rPr>
              <a:t>事業等の一例紹介①</a:t>
            </a:r>
            <a:endParaRPr lang="ja-JP" altLang="en-US" sz="24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854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12" name="テキスト ボックス 11"/>
          <p:cNvSpPr txBox="1"/>
          <p:nvPr/>
        </p:nvSpPr>
        <p:spPr>
          <a:xfrm>
            <a:off x="178644" y="1097360"/>
            <a:ext cx="9531632" cy="1200329"/>
          </a:xfrm>
          <a:prstGeom prst="rect">
            <a:avLst/>
          </a:prstGeom>
          <a:noFill/>
          <a:ln>
            <a:noFill/>
          </a:ln>
        </p:spPr>
        <p:txBody>
          <a:bodyPr wrap="square" rtlCol="0">
            <a:spAutoFit/>
          </a:bodyPr>
          <a:lstStyle/>
          <a:p>
            <a:r>
              <a:rPr lang="ja-JP" altLang="ja-JP" dirty="0">
                <a:latin typeface="Meiryo UI" panose="020B0604030504040204" pitchFamily="50" charset="-128"/>
                <a:ea typeface="Meiryo UI" panose="020B0604030504040204" pitchFamily="50" charset="-128"/>
              </a:rPr>
              <a:t>大阪府では、</a:t>
            </a:r>
            <a:r>
              <a:rPr lang="en-US" altLang="ja-JP" dirty="0">
                <a:latin typeface="Meiryo UI" panose="020B0604030504040204" pitchFamily="50" charset="-128"/>
                <a:ea typeface="Meiryo UI" panose="020B0604030504040204" pitchFamily="50" charset="-128"/>
              </a:rPr>
              <a:t>2025</a:t>
            </a:r>
            <a:r>
              <a:rPr lang="ja-JP" altLang="ja-JP" dirty="0">
                <a:latin typeface="Meiryo UI" panose="020B0604030504040204" pitchFamily="50" charset="-128"/>
                <a:ea typeface="Meiryo UI" panose="020B0604030504040204" pitchFamily="50" charset="-128"/>
              </a:rPr>
              <a:t>年大阪・関西万博に向け、ＳＤＧｓ達成に貢献するビジネス、いわゆる「ＳＤＧｓビジネス」に挑戦する府内企業がビジネスチャンスを獲得できるよう本事業を展開しています</a:t>
            </a:r>
            <a:r>
              <a:rPr lang="ja-JP" altLang="en-US" dirty="0">
                <a:latin typeface="Meiryo UI" panose="020B0604030504040204" pitchFamily="50" charset="-128"/>
                <a:ea typeface="Meiryo UI" panose="020B0604030504040204" pitchFamily="50" charset="-128"/>
              </a:rPr>
              <a:t>。</a:t>
            </a:r>
            <a:endParaRPr lang="en-US" altLang="ja-JP" dirty="0">
              <a:latin typeface="Meiryo UI" panose="020B0604030504040204" pitchFamily="50" charset="-128"/>
              <a:ea typeface="Meiryo UI" panose="020B0604030504040204" pitchFamily="50" charset="-128"/>
            </a:endParaRPr>
          </a:p>
          <a:p>
            <a:r>
              <a:rPr lang="ja-JP" altLang="en-US" dirty="0">
                <a:latin typeface="Meiryo UI" panose="020B0604030504040204" pitchFamily="50" charset="-128"/>
                <a:ea typeface="Meiryo UI" panose="020B0604030504040204" pitchFamily="50" charset="-128"/>
              </a:rPr>
              <a:t>「</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ビジネス」に挑戦する府内企業と、それらの企業を支援し、協業をめざす「共創パートナー」の共創・協業のための接点となる機会を創出します。</a:t>
            </a:r>
            <a:endParaRPr lang="en-US" altLang="ja-JP" dirty="0">
              <a:latin typeface="Meiryo UI" panose="020B0604030504040204" pitchFamily="50" charset="-128"/>
              <a:ea typeface="Meiryo UI" panose="020B0604030504040204" pitchFamily="50" charset="-128"/>
            </a:endParaRPr>
          </a:p>
        </p:txBody>
      </p:sp>
      <p:pic>
        <p:nvPicPr>
          <p:cNvPr id="2" name="図 1"/>
          <p:cNvPicPr>
            <a:picLocks noChangeAspect="1"/>
          </p:cNvPicPr>
          <p:nvPr/>
        </p:nvPicPr>
        <p:blipFill>
          <a:blip r:embed="rId3"/>
          <a:stretch>
            <a:fillRect/>
          </a:stretch>
        </p:blipFill>
        <p:spPr>
          <a:xfrm>
            <a:off x="328862" y="2211405"/>
            <a:ext cx="9145422" cy="3313162"/>
          </a:xfrm>
          <a:prstGeom prst="rect">
            <a:avLst/>
          </a:prstGeom>
        </p:spPr>
      </p:pic>
      <p:sp>
        <p:nvSpPr>
          <p:cNvPr id="13" name="角丸四角形 12"/>
          <p:cNvSpPr/>
          <p:nvPr/>
        </p:nvSpPr>
        <p:spPr>
          <a:xfrm>
            <a:off x="110404" y="592545"/>
            <a:ext cx="5111354" cy="37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ビジネス創出支援事業</a:t>
            </a:r>
          </a:p>
        </p:txBody>
      </p:sp>
      <p:sp>
        <p:nvSpPr>
          <p:cNvPr id="11" name="テキスト ボックス 10"/>
          <p:cNvSpPr txBox="1"/>
          <p:nvPr/>
        </p:nvSpPr>
        <p:spPr>
          <a:xfrm>
            <a:off x="5817096" y="5524567"/>
            <a:ext cx="3893180" cy="955262"/>
          </a:xfrm>
          <a:prstGeom prst="rect">
            <a:avLst/>
          </a:prstGeom>
          <a:noFill/>
          <a:ln>
            <a:solidFill>
              <a:schemeClr val="tx1"/>
            </a:solidFill>
          </a:ln>
        </p:spPr>
        <p:txBody>
          <a:bodyPr wrap="square" rtlCol="0">
            <a:spAutoFit/>
          </a:bodyPr>
          <a:lstStyle/>
          <a:p>
            <a:r>
              <a:rPr lang="en-US" altLang="ja-JP" sz="894" dirty="0">
                <a:latin typeface="Meiryo UI" panose="020B0604030504040204" pitchFamily="50" charset="-128"/>
                <a:ea typeface="Meiryo UI" panose="020B0604030504040204" pitchFamily="50" charset="-128"/>
              </a:rPr>
              <a:t>【</a:t>
            </a:r>
            <a:r>
              <a:rPr lang="ja-JP" altLang="en-US" sz="894" dirty="0">
                <a:latin typeface="Meiryo UI" panose="020B0604030504040204" pitchFamily="50" charset="-128"/>
                <a:ea typeface="Meiryo UI" panose="020B0604030504040204" pitchFamily="50" charset="-128"/>
              </a:rPr>
              <a:t>本事業に関する問い合わせ先</a:t>
            </a:r>
            <a:r>
              <a:rPr lang="en-US" altLang="ja-JP" sz="894" dirty="0">
                <a:latin typeface="Meiryo UI" panose="020B0604030504040204" pitchFamily="50" charset="-128"/>
                <a:ea typeface="Meiryo UI" panose="020B0604030504040204" pitchFamily="50" charset="-128"/>
              </a:rPr>
              <a:t>】</a:t>
            </a:r>
          </a:p>
          <a:p>
            <a:r>
              <a:rPr lang="ja-JP" altLang="en-US" sz="894" dirty="0">
                <a:latin typeface="Meiryo UI" panose="020B0604030504040204" pitchFamily="50" charset="-128"/>
                <a:ea typeface="Meiryo UI" panose="020B0604030504040204" pitchFamily="50" charset="-128"/>
              </a:rPr>
              <a:t>大阪府商工労働部　成長産業振興室　産業創造課</a:t>
            </a:r>
            <a:endParaRPr lang="en-US" altLang="ja-JP" sz="894" dirty="0">
              <a:latin typeface="Meiryo UI" panose="020B0604030504040204" pitchFamily="50" charset="-128"/>
              <a:ea typeface="Meiryo UI" panose="020B0604030504040204" pitchFamily="50" charset="-128"/>
            </a:endParaRPr>
          </a:p>
          <a:p>
            <a:r>
              <a:rPr lang="ja-JP" altLang="en-US" sz="894" dirty="0">
                <a:latin typeface="Meiryo UI" panose="020B0604030504040204" pitchFamily="50" charset="-128"/>
                <a:ea typeface="Meiryo UI" panose="020B0604030504040204" pitchFamily="50" charset="-128"/>
              </a:rPr>
              <a:t>産業化戦略グループ　金澤・野口</a:t>
            </a:r>
          </a:p>
          <a:p>
            <a:r>
              <a:rPr lang="en-US" altLang="ja-JP" sz="975" dirty="0">
                <a:latin typeface="Meiryo UI" panose="020B0604030504040204" pitchFamily="50" charset="-128"/>
                <a:ea typeface="Meiryo UI" panose="020B0604030504040204" pitchFamily="50" charset="-128"/>
              </a:rPr>
              <a:t>TEL</a:t>
            </a:r>
            <a:r>
              <a:rPr lang="ja-JP" altLang="en-US" sz="975" dirty="0">
                <a:latin typeface="Meiryo UI" panose="020B0604030504040204" pitchFamily="50" charset="-128"/>
                <a:ea typeface="Meiryo UI" panose="020B0604030504040204" pitchFamily="50" charset="-128"/>
              </a:rPr>
              <a:t>：</a:t>
            </a:r>
            <a:r>
              <a:rPr lang="en-US" altLang="ja-JP" sz="975" dirty="0">
                <a:latin typeface="Meiryo UI" panose="020B0604030504040204" pitchFamily="50" charset="-128"/>
                <a:ea typeface="Meiryo UI" panose="020B0604030504040204" pitchFamily="50" charset="-128"/>
              </a:rPr>
              <a:t>06-6210-9483</a:t>
            </a:r>
          </a:p>
          <a:p>
            <a:r>
              <a:rPr lang="en-US" altLang="ja-JP" sz="975" dirty="0">
                <a:latin typeface="Meiryo UI" panose="020B0604030504040204" pitchFamily="50" charset="-128"/>
                <a:ea typeface="Meiryo UI" panose="020B0604030504040204" pitchFamily="50" charset="-128"/>
              </a:rPr>
              <a:t>URL</a:t>
            </a:r>
            <a:r>
              <a:rPr lang="ja-JP" altLang="en-US" sz="975" dirty="0">
                <a:latin typeface="Meiryo UI" panose="020B0604030504040204" pitchFamily="50" charset="-128"/>
                <a:ea typeface="Meiryo UI" panose="020B0604030504040204" pitchFamily="50" charset="-128"/>
              </a:rPr>
              <a:t>：</a:t>
            </a:r>
            <a:r>
              <a:rPr lang="en-US" altLang="ja-JP" sz="975" u="sng" dirty="0">
                <a:hlinkClick r:id="rId4"/>
              </a:rPr>
              <a:t> </a:t>
            </a:r>
            <a:r>
              <a:rPr lang="en-US" altLang="ja-JP" sz="975" u="sng" dirty="0">
                <a:latin typeface="Meiryo UI" panose="020B0604030504040204" pitchFamily="50" charset="-128"/>
                <a:ea typeface="Meiryo UI" panose="020B0604030504040204" pitchFamily="50" charset="-128"/>
                <a:hlinkClick r:id="rId4"/>
              </a:rPr>
              <a:t>https://osaka-sdgs-biz-matching.com</a:t>
            </a:r>
            <a:r>
              <a:rPr lang="en-US" altLang="ja-JP" sz="975" u="sng" dirty="0" smtClean="0">
                <a:latin typeface="Meiryo UI" panose="020B0604030504040204" pitchFamily="50" charset="-128"/>
                <a:ea typeface="Meiryo UI" panose="020B0604030504040204" pitchFamily="50" charset="-128"/>
                <a:hlinkClick r:id="rId4"/>
              </a:rPr>
              <a:t>/</a:t>
            </a:r>
            <a:endParaRPr lang="en-US" altLang="ja-JP" sz="975" u="sng" dirty="0" smtClean="0">
              <a:latin typeface="Meiryo UI" panose="020B0604030504040204" pitchFamily="50" charset="-128"/>
              <a:ea typeface="Meiryo UI" panose="020B0604030504040204" pitchFamily="50" charset="-128"/>
            </a:endParaRPr>
          </a:p>
          <a:p>
            <a:r>
              <a:rPr lang="en-US" altLang="ja-JP" sz="975" dirty="0">
                <a:latin typeface="Meiryo UI" panose="020B0604030504040204" pitchFamily="50" charset="-128"/>
                <a:ea typeface="Meiryo UI" panose="020B0604030504040204" pitchFamily="50" charset="-128"/>
              </a:rPr>
              <a:t>※OSAKA</a:t>
            </a:r>
            <a:r>
              <a:rPr lang="ja-JP" altLang="en-US" sz="975" dirty="0">
                <a:latin typeface="Meiryo UI" panose="020B0604030504040204" pitchFamily="50" charset="-128"/>
                <a:ea typeface="Meiryo UI" panose="020B0604030504040204" pitchFamily="50" charset="-128"/>
              </a:rPr>
              <a:t>　</a:t>
            </a:r>
            <a:r>
              <a:rPr lang="en-US" altLang="ja-JP" sz="975" dirty="0">
                <a:latin typeface="Meiryo UI" panose="020B0604030504040204" pitchFamily="50" charset="-128"/>
                <a:ea typeface="Meiryo UI" panose="020B0604030504040204" pitchFamily="50" charset="-128"/>
              </a:rPr>
              <a:t>SDGs</a:t>
            </a:r>
            <a:r>
              <a:rPr lang="ja-JP" altLang="en-US" sz="975" dirty="0">
                <a:latin typeface="Meiryo UI" panose="020B0604030504040204" pitchFamily="50" charset="-128"/>
                <a:ea typeface="Meiryo UI" panose="020B0604030504040204" pitchFamily="50" charset="-128"/>
              </a:rPr>
              <a:t>ビジネスマッチング</a:t>
            </a:r>
            <a:r>
              <a:rPr lang="en-US" altLang="ja-JP" sz="975" dirty="0" smtClean="0">
                <a:latin typeface="Meiryo UI" panose="020B0604030504040204" pitchFamily="50" charset="-128"/>
                <a:ea typeface="Meiryo UI" panose="020B0604030504040204" pitchFamily="50" charset="-128"/>
              </a:rPr>
              <a:t>Days</a:t>
            </a:r>
            <a:r>
              <a:rPr lang="ja-JP" altLang="en-US" sz="975" dirty="0" smtClean="0">
                <a:latin typeface="Meiryo UI" panose="020B0604030504040204" pitchFamily="50" charset="-128"/>
                <a:ea typeface="Meiryo UI" panose="020B0604030504040204" pitchFamily="50" charset="-128"/>
              </a:rPr>
              <a:t>に関してもこちらをご覧ください。</a:t>
            </a:r>
            <a:endParaRPr lang="ja-JP" altLang="ja-JP" sz="975" dirty="0">
              <a:latin typeface="Meiryo UI" panose="020B0604030504040204" pitchFamily="50" charset="-128"/>
              <a:ea typeface="Meiryo UI" panose="020B0604030504040204" pitchFamily="50" charset="-128"/>
            </a:endParaRPr>
          </a:p>
        </p:txBody>
      </p:sp>
      <p:pic>
        <p:nvPicPr>
          <p:cNvPr id="4" name="図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320682" y="6211854"/>
            <a:ext cx="619200" cy="619200"/>
          </a:xfrm>
          <a:prstGeom prst="rect">
            <a:avLst/>
          </a:prstGeom>
        </p:spPr>
      </p:pic>
      <p:pic>
        <p:nvPicPr>
          <p:cNvPr id="5" name="図 4"/>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5979" y="5599902"/>
            <a:ext cx="619200" cy="619200"/>
          </a:xfrm>
          <a:prstGeom prst="rect">
            <a:avLst/>
          </a:prstGeom>
        </p:spPr>
      </p:pic>
      <p:pic>
        <p:nvPicPr>
          <p:cNvPr id="6" name="図 5"/>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48271" y="5599902"/>
            <a:ext cx="619200" cy="619200"/>
          </a:xfrm>
          <a:prstGeom prst="rect">
            <a:avLst/>
          </a:prstGeom>
        </p:spPr>
      </p:pic>
      <p:pic>
        <p:nvPicPr>
          <p:cNvPr id="8" name="図 7"/>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1263111" y="5599902"/>
            <a:ext cx="619200" cy="619200"/>
          </a:xfrm>
          <a:prstGeom prst="rect">
            <a:avLst/>
          </a:prstGeom>
        </p:spPr>
      </p:pic>
      <p:pic>
        <p:nvPicPr>
          <p:cNvPr id="14" name="図 13"/>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1877951" y="5599902"/>
            <a:ext cx="619200" cy="619200"/>
          </a:xfrm>
          <a:prstGeom prst="rect">
            <a:avLst/>
          </a:prstGeom>
        </p:spPr>
      </p:pic>
      <p:pic>
        <p:nvPicPr>
          <p:cNvPr id="15" name="図 14"/>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488431" y="5592427"/>
            <a:ext cx="619200" cy="619200"/>
          </a:xfrm>
          <a:prstGeom prst="rect">
            <a:avLst/>
          </a:prstGeom>
        </p:spPr>
      </p:pic>
      <p:pic>
        <p:nvPicPr>
          <p:cNvPr id="16" name="図 15"/>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3090387" y="5592654"/>
            <a:ext cx="619200" cy="619200"/>
          </a:xfrm>
          <a:prstGeom prst="rect">
            <a:avLst/>
          </a:prstGeom>
        </p:spPr>
      </p:pic>
      <p:pic>
        <p:nvPicPr>
          <p:cNvPr id="17" name="図 16"/>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3705769" y="5599902"/>
            <a:ext cx="619200" cy="619200"/>
          </a:xfrm>
          <a:prstGeom prst="rect">
            <a:avLst/>
          </a:prstGeom>
        </p:spPr>
      </p:pic>
      <p:pic>
        <p:nvPicPr>
          <p:cNvPr id="18" name="図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4321151" y="5590456"/>
            <a:ext cx="619200" cy="619200"/>
          </a:xfrm>
          <a:prstGeom prst="rect">
            <a:avLst/>
          </a:prstGeom>
        </p:spPr>
      </p:pic>
      <p:pic>
        <p:nvPicPr>
          <p:cNvPr id="19" name="図 18"/>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4940351" y="5590456"/>
            <a:ext cx="619200" cy="619200"/>
          </a:xfrm>
          <a:prstGeom prst="rect">
            <a:avLst/>
          </a:prstGeom>
        </p:spPr>
      </p:pic>
      <p:pic>
        <p:nvPicPr>
          <p:cNvPr id="20" name="図 19"/>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19262" y="6213939"/>
            <a:ext cx="619200" cy="619200"/>
          </a:xfrm>
          <a:prstGeom prst="rect">
            <a:avLst/>
          </a:prstGeom>
        </p:spPr>
      </p:pic>
      <p:pic>
        <p:nvPicPr>
          <p:cNvPr id="21" name="図 20"/>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628999" y="6211854"/>
            <a:ext cx="619200" cy="619200"/>
          </a:xfrm>
          <a:prstGeom prst="rect">
            <a:avLst/>
          </a:prstGeom>
        </p:spPr>
      </p:pic>
      <p:pic>
        <p:nvPicPr>
          <p:cNvPr id="22" name="図 21"/>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1238736" y="6211854"/>
            <a:ext cx="619200" cy="619200"/>
          </a:xfrm>
          <a:prstGeom prst="rect">
            <a:avLst/>
          </a:prstGeom>
        </p:spPr>
      </p:pic>
      <p:pic>
        <p:nvPicPr>
          <p:cNvPr id="23" name="図 22"/>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1860707" y="6211854"/>
            <a:ext cx="619200" cy="619200"/>
          </a:xfrm>
          <a:prstGeom prst="rect">
            <a:avLst/>
          </a:prstGeom>
        </p:spPr>
      </p:pic>
      <p:pic>
        <p:nvPicPr>
          <p:cNvPr id="24" name="図 23"/>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2479907" y="6211854"/>
            <a:ext cx="619200" cy="619200"/>
          </a:xfrm>
          <a:prstGeom prst="rect">
            <a:avLst/>
          </a:prstGeom>
        </p:spPr>
      </p:pic>
      <p:pic>
        <p:nvPicPr>
          <p:cNvPr id="25" name="図 24"/>
          <p:cNvPicPr>
            <a:picLocks noChangeAspect="1"/>
          </p:cNvPicPr>
          <p:nvPr/>
        </p:nvPicPr>
        <p:blipFill>
          <a:blip r:embed="rId20" cstate="print">
            <a:extLst>
              <a:ext uri="{28A0092B-C50C-407E-A947-70E740481C1C}">
                <a14:useLocalDpi xmlns:a14="http://schemas.microsoft.com/office/drawing/2010/main" val="0"/>
              </a:ext>
            </a:extLst>
          </a:blip>
          <a:stretch>
            <a:fillRect/>
          </a:stretch>
        </p:blipFill>
        <p:spPr>
          <a:xfrm>
            <a:off x="3099107" y="6211854"/>
            <a:ext cx="619200" cy="619200"/>
          </a:xfrm>
          <a:prstGeom prst="rect">
            <a:avLst/>
          </a:prstGeom>
        </p:spPr>
      </p:pic>
      <p:pic>
        <p:nvPicPr>
          <p:cNvPr id="26" name="図 25"/>
          <p:cNvPicPr>
            <a:picLocks noChangeAspect="1"/>
          </p:cNvPicPr>
          <p:nvPr/>
        </p:nvPicPr>
        <p:blipFill>
          <a:blip r:embed="rId21" cstate="print">
            <a:extLst>
              <a:ext uri="{28A0092B-C50C-407E-A947-70E740481C1C}">
                <a14:useLocalDpi xmlns:a14="http://schemas.microsoft.com/office/drawing/2010/main" val="0"/>
              </a:ext>
            </a:extLst>
          </a:blip>
          <a:stretch>
            <a:fillRect/>
          </a:stretch>
        </p:blipFill>
        <p:spPr>
          <a:xfrm>
            <a:off x="3718307" y="6213634"/>
            <a:ext cx="620688" cy="620688"/>
          </a:xfrm>
          <a:prstGeom prst="rect">
            <a:avLst/>
          </a:prstGeom>
        </p:spPr>
      </p:pic>
    </p:spTree>
    <p:extLst>
      <p:ext uri="{BB962C8B-B14F-4D97-AF65-F5344CB8AC3E}">
        <p14:creationId xmlns:p14="http://schemas.microsoft.com/office/powerpoint/2010/main" val="4054458273"/>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スライド番号プレースホルダー 1"/>
          <p:cNvSpPr txBox="1">
            <a:spLocks/>
          </p:cNvSpPr>
          <p:nvPr/>
        </p:nvSpPr>
        <p:spPr>
          <a:xfrm>
            <a:off x="6996113" y="65214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13</a:t>
            </a:fld>
            <a:endParaRPr kumimoji="1" lang="ja-JP" altLang="en-US" sz="1200"/>
          </a:p>
        </p:txBody>
      </p:sp>
      <p:sp>
        <p:nvSpPr>
          <p:cNvPr id="9" name="テキスト ボックス 8"/>
          <p:cNvSpPr txBox="1"/>
          <p:nvPr/>
        </p:nvSpPr>
        <p:spPr>
          <a:xfrm>
            <a:off x="-1587"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２．府内企業の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推進に寄与する</a:t>
            </a:r>
            <a:r>
              <a:rPr lang="ja-JP" altLang="en-US" sz="2400" dirty="0" smtClean="0">
                <a:latin typeface="Meiryo UI" panose="020B0604030504040204" pitchFamily="50" charset="-128"/>
                <a:ea typeface="Meiryo UI" panose="020B0604030504040204" pitchFamily="50" charset="-128"/>
              </a:rPr>
              <a:t>事業等の一例紹介②</a:t>
            </a:r>
            <a:endParaRPr lang="ja-JP" altLang="en-US" sz="2400" dirty="0">
              <a:latin typeface="Meiryo UI" panose="020B0604030504040204" pitchFamily="50" charset="-128"/>
              <a:ea typeface="Meiryo UI" panose="020B0604030504040204" pitchFamily="50" charset="-128"/>
            </a:endParaRPr>
          </a:p>
        </p:txBody>
      </p:sp>
      <p:cxnSp>
        <p:nvCxnSpPr>
          <p:cNvPr id="10" name="直線コネクタ 9"/>
          <p:cNvCxnSpPr/>
          <p:nvPr/>
        </p:nvCxnSpPr>
        <p:spPr>
          <a:xfrm>
            <a:off x="-8540" y="548680"/>
            <a:ext cx="9906000" cy="0"/>
          </a:xfrm>
          <a:prstGeom prst="line">
            <a:avLst/>
          </a:prstGeom>
        </p:spPr>
        <p:style>
          <a:lnRef idx="1">
            <a:schemeClr val="dk1"/>
          </a:lnRef>
          <a:fillRef idx="0">
            <a:schemeClr val="dk1"/>
          </a:fillRef>
          <a:effectRef idx="0">
            <a:schemeClr val="dk1"/>
          </a:effectRef>
          <a:fontRef idx="minor">
            <a:schemeClr val="tx1"/>
          </a:fontRef>
        </p:style>
      </p:cxnSp>
      <p:pic>
        <p:nvPicPr>
          <p:cNvPr id="3" name="図 2"/>
          <p:cNvPicPr>
            <a:picLocks noChangeAspect="1"/>
          </p:cNvPicPr>
          <p:nvPr/>
        </p:nvPicPr>
        <p:blipFill>
          <a:blip r:embed="rId3"/>
          <a:stretch>
            <a:fillRect/>
          </a:stretch>
        </p:blipFill>
        <p:spPr>
          <a:xfrm>
            <a:off x="200473" y="1484785"/>
            <a:ext cx="6120680" cy="2780512"/>
          </a:xfrm>
          <a:prstGeom prst="rect">
            <a:avLst/>
          </a:prstGeom>
        </p:spPr>
      </p:pic>
      <p:sp>
        <p:nvSpPr>
          <p:cNvPr id="12" name="テキスト ボックス 11"/>
          <p:cNvSpPr txBox="1"/>
          <p:nvPr/>
        </p:nvSpPr>
        <p:spPr>
          <a:xfrm>
            <a:off x="200473" y="635695"/>
            <a:ext cx="9531632" cy="923330"/>
          </a:xfrm>
          <a:prstGeom prst="rect">
            <a:avLst/>
          </a:prstGeom>
          <a:noFill/>
          <a:ln>
            <a:noFill/>
          </a:ln>
        </p:spPr>
        <p:txBody>
          <a:bodyPr wrap="square" rtlCol="0">
            <a:spAutoFit/>
          </a:bodyPr>
          <a:lstStyle/>
          <a:p>
            <a:r>
              <a:rPr lang="ja-JP" altLang="en-US" dirty="0">
                <a:latin typeface="Meiryo UI" panose="020B0604030504040204" pitchFamily="50" charset="-128"/>
                <a:ea typeface="Meiryo UI" panose="020B0604030504040204" pitchFamily="50" charset="-128"/>
              </a:rPr>
              <a:t>大阪府（商工労働部）では、産業・経済を支えている中小企業のグローバル化や、</a:t>
            </a:r>
            <a:r>
              <a:rPr lang="en-US" altLang="ja-JP" dirty="0">
                <a:latin typeface="Meiryo UI" panose="020B0604030504040204" pitchFamily="50" charset="-128"/>
                <a:ea typeface="Meiryo UI" panose="020B0604030504040204" pitchFamily="50" charset="-128"/>
              </a:rPr>
              <a:t>AI</a:t>
            </a:r>
            <a:r>
              <a:rPr lang="ja-JP" altLang="en-US" dirty="0" err="1">
                <a:latin typeface="Meiryo UI" panose="020B0604030504040204" pitchFamily="50" charset="-128"/>
                <a:ea typeface="Meiryo UI" panose="020B0604030504040204" pitchFamily="50" charset="-128"/>
              </a:rPr>
              <a:t>、</a:t>
            </a:r>
            <a:r>
              <a:rPr lang="en-US" altLang="ja-JP" dirty="0" err="1">
                <a:latin typeface="Meiryo UI" panose="020B0604030504040204" pitchFamily="50" charset="-128"/>
                <a:ea typeface="Meiryo UI" panose="020B0604030504040204" pitchFamily="50" charset="-128"/>
              </a:rPr>
              <a:t>IoT</a:t>
            </a:r>
            <a:r>
              <a:rPr lang="ja-JP" altLang="en-US" dirty="0" err="1">
                <a:latin typeface="Meiryo UI" panose="020B0604030504040204" pitchFamily="50" charset="-128"/>
                <a:ea typeface="Meiryo UI" panose="020B0604030504040204" pitchFamily="50" charset="-128"/>
              </a:rPr>
              <a:t>、</a:t>
            </a:r>
            <a:r>
              <a:rPr lang="ja-JP" altLang="en-US" dirty="0">
                <a:latin typeface="Meiryo UI" panose="020B0604030504040204" pitchFamily="50" charset="-128"/>
                <a:ea typeface="Meiryo UI" panose="020B0604030504040204" pitchFamily="50" charset="-128"/>
              </a:rPr>
              <a:t>ロボットなど先端技術がもたらす生産性向上やイノベーションの創出、企業ニーズを踏まえた人材の育成・確保など様々な施策を実施しています。</a:t>
            </a:r>
          </a:p>
        </p:txBody>
      </p:sp>
      <p:pic>
        <p:nvPicPr>
          <p:cNvPr id="2" name="図 1"/>
          <p:cNvPicPr>
            <a:picLocks noChangeAspect="1"/>
          </p:cNvPicPr>
          <p:nvPr/>
        </p:nvPicPr>
        <p:blipFill>
          <a:blip r:embed="rId4"/>
          <a:stretch>
            <a:fillRect/>
          </a:stretch>
        </p:blipFill>
        <p:spPr>
          <a:xfrm>
            <a:off x="442041" y="4449423"/>
            <a:ext cx="5857875" cy="2009775"/>
          </a:xfrm>
          <a:prstGeom prst="rect">
            <a:avLst/>
          </a:prstGeom>
        </p:spPr>
      </p:pic>
      <p:pic>
        <p:nvPicPr>
          <p:cNvPr id="4" name="図 3"/>
          <p:cNvPicPr>
            <a:picLocks noChangeAspect="1"/>
          </p:cNvPicPr>
          <p:nvPr/>
        </p:nvPicPr>
        <p:blipFill>
          <a:blip r:embed="rId5"/>
          <a:stretch>
            <a:fillRect/>
          </a:stretch>
        </p:blipFill>
        <p:spPr>
          <a:xfrm>
            <a:off x="4232920" y="3213100"/>
            <a:ext cx="5407918" cy="2477875"/>
          </a:xfrm>
          <a:prstGeom prst="rect">
            <a:avLst/>
          </a:prstGeom>
        </p:spPr>
      </p:pic>
      <p:sp>
        <p:nvSpPr>
          <p:cNvPr id="5" name="角丸四角形 4"/>
          <p:cNvSpPr/>
          <p:nvPr/>
        </p:nvSpPr>
        <p:spPr>
          <a:xfrm>
            <a:off x="1064568" y="3178220"/>
            <a:ext cx="2592288"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5" name="角丸四角形 14"/>
          <p:cNvSpPr/>
          <p:nvPr/>
        </p:nvSpPr>
        <p:spPr>
          <a:xfrm>
            <a:off x="371675" y="4603898"/>
            <a:ext cx="836909"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角丸四角形 15"/>
          <p:cNvSpPr/>
          <p:nvPr/>
        </p:nvSpPr>
        <p:spPr>
          <a:xfrm>
            <a:off x="4736976" y="4603897"/>
            <a:ext cx="2520280" cy="1087077"/>
          </a:xfrm>
          <a:prstGeom prst="roundRect">
            <a:avLst/>
          </a:prstGeom>
          <a:noFill/>
          <a:ln w="762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テキスト ボックス 13"/>
          <p:cNvSpPr txBox="1"/>
          <p:nvPr/>
        </p:nvSpPr>
        <p:spPr>
          <a:xfrm>
            <a:off x="5457056" y="6062334"/>
            <a:ext cx="3407961" cy="600164"/>
          </a:xfrm>
          <a:prstGeom prst="rect">
            <a:avLst/>
          </a:prstGeom>
          <a:solidFill>
            <a:schemeClr val="bg1"/>
          </a:solidFill>
          <a:ln>
            <a:solidFill>
              <a:schemeClr val="tx1"/>
            </a:solidFill>
          </a:ln>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本事業に関する問い合わせ先</a:t>
            </a:r>
            <a:r>
              <a:rPr lang="en-US" altLang="ja-JP" sz="1100" dirty="0" smtClean="0">
                <a:latin typeface="Meiryo UI" panose="020B0604030504040204" pitchFamily="50" charset="-128"/>
                <a:ea typeface="Meiryo UI" panose="020B0604030504040204" pitchFamily="50" charset="-128"/>
              </a:rPr>
              <a:t>】</a:t>
            </a:r>
          </a:p>
          <a:p>
            <a:r>
              <a:rPr lang="en-US" altLang="ja-JP" sz="1100" dirty="0">
                <a:latin typeface="Meiryo UI" panose="020B0604030504040204" pitchFamily="50" charset="-128"/>
                <a:ea typeface="Meiryo UI" panose="020B0604030504040204" pitchFamily="50" charset="-128"/>
              </a:rPr>
              <a:t>※</a:t>
            </a:r>
            <a:r>
              <a:rPr lang="ja-JP" altLang="en-US" sz="1100" dirty="0">
                <a:latin typeface="Meiryo UI" panose="020B0604030504040204" pitchFamily="50" charset="-128"/>
                <a:ea typeface="Meiryo UI" panose="020B0604030504040204" pitchFamily="50" charset="-128"/>
              </a:rPr>
              <a:t>詳細は各</a:t>
            </a:r>
            <a:r>
              <a:rPr lang="en-US" altLang="ja-JP" sz="1100" dirty="0">
                <a:latin typeface="Meiryo UI" panose="020B0604030504040204" pitchFamily="50" charset="-128"/>
                <a:ea typeface="Meiryo UI" panose="020B0604030504040204" pitchFamily="50" charset="-128"/>
              </a:rPr>
              <a:t>QR</a:t>
            </a:r>
            <a:r>
              <a:rPr lang="ja-JP" altLang="en-US" sz="1100" dirty="0">
                <a:latin typeface="Meiryo UI" panose="020B0604030504040204" pitchFamily="50" charset="-128"/>
                <a:ea typeface="Meiryo UI" panose="020B0604030504040204" pitchFamily="50" charset="-128"/>
              </a:rPr>
              <a:t>コードなど</a:t>
            </a:r>
            <a:r>
              <a:rPr lang="ja-JP" altLang="en-US" sz="1100" dirty="0" smtClean="0">
                <a:latin typeface="Meiryo UI" panose="020B0604030504040204" pitchFamily="50" charset="-128"/>
                <a:ea typeface="Meiryo UI" panose="020B0604030504040204" pitchFamily="50" charset="-128"/>
              </a:rPr>
              <a:t>でホームページを検索</a:t>
            </a:r>
            <a:r>
              <a:rPr lang="ja-JP" altLang="en-US" sz="1100" dirty="0">
                <a:latin typeface="Meiryo UI" panose="020B0604030504040204" pitchFamily="50" charset="-128"/>
                <a:ea typeface="Meiryo UI" panose="020B0604030504040204" pitchFamily="50" charset="-128"/>
              </a:rPr>
              <a:t>いただくか</a:t>
            </a:r>
            <a:r>
              <a:rPr lang="ja-JP" altLang="en-US" sz="1100" dirty="0" smtClean="0">
                <a:latin typeface="Meiryo UI" panose="020B0604030504040204" pitchFamily="50" charset="-128"/>
                <a:ea typeface="Meiryo UI" panose="020B0604030504040204" pitchFamily="50" charset="-128"/>
              </a:rPr>
              <a:t>、</a:t>
            </a:r>
            <a:endParaRPr lang="en-US" altLang="ja-JP" sz="1100" dirty="0" smtClean="0">
              <a:latin typeface="Meiryo UI" panose="020B0604030504040204" pitchFamily="50" charset="-128"/>
              <a:ea typeface="Meiryo UI" panose="020B0604030504040204" pitchFamily="50" charset="-128"/>
            </a:endParaRPr>
          </a:p>
          <a:p>
            <a:r>
              <a:rPr lang="ja-JP" altLang="en-US" sz="1100" dirty="0">
                <a:latin typeface="Meiryo UI" panose="020B0604030504040204" pitchFamily="50" charset="-128"/>
                <a:ea typeface="Meiryo UI" panose="020B0604030504040204" pitchFamily="50" charset="-128"/>
              </a:rPr>
              <a:t>　</a:t>
            </a:r>
            <a:r>
              <a:rPr lang="ja-JP" altLang="en-US" sz="1100" dirty="0" smtClean="0">
                <a:latin typeface="Meiryo UI" panose="020B0604030504040204" pitchFamily="50" charset="-128"/>
                <a:ea typeface="Meiryo UI" panose="020B0604030504040204" pitchFamily="50" charset="-128"/>
              </a:rPr>
              <a:t>担当</a:t>
            </a:r>
            <a:r>
              <a:rPr lang="ja-JP" altLang="en-US" sz="1100" dirty="0">
                <a:latin typeface="Meiryo UI" panose="020B0604030504040204" pitchFamily="50" charset="-128"/>
                <a:ea typeface="Meiryo UI" panose="020B0604030504040204" pitchFamily="50" charset="-128"/>
              </a:rPr>
              <a:t>部署まで直接お電話ください</a:t>
            </a:r>
            <a:r>
              <a:rPr lang="ja-JP" altLang="en-US" sz="1100" dirty="0" smtClean="0">
                <a:latin typeface="Meiryo UI" panose="020B0604030504040204" pitchFamily="50" charset="-128"/>
                <a:ea typeface="Meiryo UI" panose="020B0604030504040204" pitchFamily="50" charset="-128"/>
              </a:rPr>
              <a:t>。</a:t>
            </a:r>
            <a:endParaRPr lang="en-US" altLang="ja-JP" sz="1100" dirty="0">
              <a:latin typeface="Meiryo UI" panose="020B0604030504040204" pitchFamily="50" charset="-128"/>
              <a:ea typeface="Meiryo UI" panose="020B0604030504040204" pitchFamily="50" charset="-128"/>
            </a:endParaRPr>
          </a:p>
        </p:txBody>
      </p:sp>
      <p:pic>
        <p:nvPicPr>
          <p:cNvPr id="6" name="図 5"/>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692182" y="1360025"/>
            <a:ext cx="836712" cy="836712"/>
          </a:xfrm>
          <a:prstGeom prst="rect">
            <a:avLst/>
          </a:prstGeom>
        </p:spPr>
      </p:pic>
      <p:pic>
        <p:nvPicPr>
          <p:cNvPr id="8" name="図 7"/>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587919" y="1356445"/>
            <a:ext cx="831430" cy="831430"/>
          </a:xfrm>
          <a:prstGeom prst="rect">
            <a:avLst/>
          </a:prstGeom>
        </p:spPr>
      </p:pic>
      <p:pic>
        <p:nvPicPr>
          <p:cNvPr id="11" name="図 10"/>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6804505" y="2230886"/>
            <a:ext cx="841352" cy="841352"/>
          </a:xfrm>
          <a:prstGeom prst="rect">
            <a:avLst/>
          </a:prstGeom>
        </p:spPr>
      </p:pic>
      <p:pic>
        <p:nvPicPr>
          <p:cNvPr id="13" name="図 12"/>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692183" y="2230887"/>
            <a:ext cx="823168" cy="823168"/>
          </a:xfrm>
          <a:prstGeom prst="rect">
            <a:avLst/>
          </a:prstGeom>
        </p:spPr>
      </p:pic>
      <p:pic>
        <p:nvPicPr>
          <p:cNvPr id="18" name="図 1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6816041" y="1353748"/>
            <a:ext cx="829816" cy="829816"/>
          </a:xfrm>
          <a:prstGeom prst="rect">
            <a:avLst/>
          </a:prstGeom>
        </p:spPr>
      </p:pic>
      <p:sp>
        <p:nvSpPr>
          <p:cNvPr id="19" name="テキスト ボックス 18"/>
          <p:cNvSpPr txBox="1"/>
          <p:nvPr/>
        </p:nvSpPr>
        <p:spPr>
          <a:xfrm>
            <a:off x="6751748" y="3081651"/>
            <a:ext cx="3360284" cy="200055"/>
          </a:xfrm>
          <a:prstGeom prst="rect">
            <a:avLst/>
          </a:prstGeom>
          <a:noFill/>
          <a:ln>
            <a:noFill/>
          </a:ln>
        </p:spPr>
        <p:txBody>
          <a:bodyPr wrap="square" rtlCol="0">
            <a:spAutoFit/>
          </a:bodyPr>
          <a:lstStyle/>
          <a:p>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関連ゴールは一例です。</a:t>
            </a:r>
            <a:endParaRPr kumimoji="1" lang="ja-JP" altLang="en-US" sz="7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162516499"/>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740966" y="1193674"/>
            <a:ext cx="8406987" cy="830997"/>
          </a:xfrm>
          <a:prstGeom prst="rect">
            <a:avLst/>
          </a:prstGeom>
          <a:noFill/>
        </p:spPr>
        <p:txBody>
          <a:bodyPr wrap="square" rtlCol="0">
            <a:spAutoFit/>
          </a:bodyPr>
          <a:lstStyle/>
          <a:p>
            <a:r>
              <a:rPr lang="ja-JP" altLang="en-US" sz="2400" dirty="0" smtClean="0">
                <a:latin typeface="Meiryo UI" panose="020B0604030504040204" pitchFamily="50" charset="-128"/>
                <a:ea typeface="Meiryo UI" panose="020B0604030504040204" pitchFamily="50" charset="-128"/>
              </a:rPr>
              <a:t>大阪府では、省エネ</a:t>
            </a:r>
            <a:r>
              <a:rPr lang="ja-JP" altLang="en-US" sz="2400" dirty="0">
                <a:latin typeface="Meiryo UI" panose="020B0604030504040204" pitchFamily="50" charset="-128"/>
                <a:ea typeface="Meiryo UI" panose="020B0604030504040204" pitchFamily="50" charset="-128"/>
              </a:rPr>
              <a:t>お助け隊（経産省登録の専門家）を派遣して、省エネ診断から省エネ実施までの支援を行います。</a:t>
            </a:r>
          </a:p>
        </p:txBody>
      </p:sp>
      <p:pic>
        <p:nvPicPr>
          <p:cNvPr id="2" name="図 1"/>
          <p:cNvPicPr>
            <a:picLocks noChangeAspect="1"/>
          </p:cNvPicPr>
          <p:nvPr/>
        </p:nvPicPr>
        <p:blipFill>
          <a:blip r:embed="rId4"/>
          <a:stretch>
            <a:fillRect/>
          </a:stretch>
        </p:blipFill>
        <p:spPr>
          <a:xfrm>
            <a:off x="920552" y="2024671"/>
            <a:ext cx="8406986" cy="3951913"/>
          </a:xfrm>
          <a:prstGeom prst="rect">
            <a:avLst/>
          </a:prstGeom>
        </p:spPr>
      </p:pic>
      <p:sp>
        <p:nvSpPr>
          <p:cNvPr id="6" name="テキスト ボックス 5"/>
          <p:cNvSpPr txBox="1"/>
          <p:nvPr/>
        </p:nvSpPr>
        <p:spPr>
          <a:xfrm>
            <a:off x="-1587" y="0"/>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２</a:t>
            </a:r>
            <a:r>
              <a:rPr lang="ja-JP" altLang="en-US" sz="2400" dirty="0">
                <a:latin typeface="Meiryo UI" panose="020B0604030504040204" pitchFamily="50" charset="-128"/>
                <a:ea typeface="Meiryo UI" panose="020B0604030504040204" pitchFamily="50" charset="-128"/>
              </a:rPr>
              <a:t>．府内企業の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a:t>
            </a:r>
            <a:r>
              <a:rPr lang="ja-JP" altLang="en-US" sz="2400" dirty="0" smtClean="0">
                <a:latin typeface="Meiryo UI" panose="020B0604030504040204" pitchFamily="50" charset="-128"/>
                <a:ea typeface="Meiryo UI" panose="020B0604030504040204" pitchFamily="50" charset="-128"/>
              </a:rPr>
              <a:t>に寄与</a:t>
            </a:r>
            <a:r>
              <a:rPr lang="ja-JP" altLang="en-US" sz="2400" dirty="0">
                <a:latin typeface="Meiryo UI" panose="020B0604030504040204" pitchFamily="50" charset="-128"/>
                <a:ea typeface="Meiryo UI" panose="020B0604030504040204" pitchFamily="50" charset="-128"/>
              </a:rPr>
              <a:t>する</a:t>
            </a:r>
            <a:r>
              <a:rPr lang="ja-JP" altLang="en-US" sz="2400" dirty="0" smtClean="0">
                <a:latin typeface="Meiryo UI" panose="020B0604030504040204" pitchFamily="50" charset="-128"/>
                <a:ea typeface="Meiryo UI" panose="020B0604030504040204" pitchFamily="50" charset="-128"/>
              </a:rPr>
              <a:t>事業等の一例紹介③</a:t>
            </a:r>
          </a:p>
          <a:p>
            <a:endParaRPr kumimoji="1" lang="ja-JP" altLang="en-US" sz="2800" dirty="0">
              <a:latin typeface="Meiryo UI" panose="020B0604030504040204" pitchFamily="50" charset="-128"/>
              <a:ea typeface="Meiryo UI" panose="020B0604030504040204" pitchFamily="50" charset="-128"/>
            </a:endParaRPr>
          </a:p>
        </p:txBody>
      </p:sp>
      <p:cxnSp>
        <p:nvCxnSpPr>
          <p:cNvPr id="7" name="直線コネクタ 6"/>
          <p:cNvCxnSpPr/>
          <p:nvPr/>
        </p:nvCxnSpPr>
        <p:spPr>
          <a:xfrm>
            <a:off x="-854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3" name="テキスト ボックス 2"/>
          <p:cNvSpPr txBox="1"/>
          <p:nvPr/>
        </p:nvSpPr>
        <p:spPr>
          <a:xfrm>
            <a:off x="6520292" y="5996226"/>
            <a:ext cx="3360284" cy="861774"/>
          </a:xfrm>
          <a:prstGeom prst="rect">
            <a:avLst/>
          </a:prstGeom>
          <a:noFill/>
          <a:ln>
            <a:solidFill>
              <a:schemeClr val="tx1"/>
            </a:solidFill>
          </a:ln>
        </p:spPr>
        <p:txBody>
          <a:bodyPr wrap="square" rtlCol="0">
            <a:spAutoFit/>
          </a:bodyPr>
          <a:lstStyle/>
          <a:p>
            <a:r>
              <a:rPr lang="en-US" altLang="ja-JP" sz="1100" dirty="0" smtClean="0">
                <a:latin typeface="Meiryo UI" panose="020B0604030504040204" pitchFamily="50" charset="-128"/>
                <a:ea typeface="Meiryo UI" panose="020B0604030504040204" pitchFamily="50" charset="-128"/>
              </a:rPr>
              <a:t>【</a:t>
            </a:r>
            <a:r>
              <a:rPr lang="ja-JP" altLang="en-US" sz="1100" dirty="0" smtClean="0">
                <a:latin typeface="Meiryo UI" panose="020B0604030504040204" pitchFamily="50" charset="-128"/>
                <a:ea typeface="Meiryo UI" panose="020B0604030504040204" pitchFamily="50" charset="-128"/>
              </a:rPr>
              <a:t>本事業に関する問い合わせ先</a:t>
            </a:r>
            <a:r>
              <a:rPr lang="en-US" altLang="ja-JP" sz="1100" dirty="0" smtClean="0">
                <a:latin typeface="Meiryo UI" panose="020B0604030504040204" pitchFamily="50" charset="-128"/>
                <a:ea typeface="Meiryo UI" panose="020B0604030504040204" pitchFamily="50" charset="-128"/>
              </a:rPr>
              <a:t>】</a:t>
            </a:r>
          </a:p>
          <a:p>
            <a:r>
              <a:rPr lang="ja-JP" altLang="en-US" sz="1100" dirty="0" smtClean="0">
                <a:latin typeface="Meiryo UI" panose="020B0604030504040204" pitchFamily="50" charset="-128"/>
                <a:ea typeface="Meiryo UI" panose="020B0604030504040204" pitchFamily="50" charset="-128"/>
              </a:rPr>
              <a:t>大阪府</a:t>
            </a:r>
            <a:r>
              <a:rPr lang="ja-JP" altLang="en-US" sz="1100" dirty="0">
                <a:latin typeface="Meiryo UI" panose="020B0604030504040204" pitchFamily="50" charset="-128"/>
                <a:ea typeface="Meiryo UI" panose="020B0604030504040204" pitchFamily="50" charset="-128"/>
              </a:rPr>
              <a:t>環境農林水産部脱炭素・エネルギー</a:t>
            </a:r>
            <a:r>
              <a:rPr lang="ja-JP" altLang="en-US" sz="1100" dirty="0" smtClean="0">
                <a:latin typeface="Meiryo UI" panose="020B0604030504040204" pitchFamily="50" charset="-128"/>
                <a:ea typeface="Meiryo UI" panose="020B0604030504040204" pitchFamily="50" charset="-128"/>
              </a:rPr>
              <a:t>政策課内</a:t>
            </a:r>
            <a:endParaRPr lang="en-US" altLang="ja-JP" sz="1100" dirty="0" smtClean="0">
              <a:latin typeface="Meiryo UI" panose="020B0604030504040204" pitchFamily="50" charset="-128"/>
              <a:ea typeface="Meiryo UI" panose="020B0604030504040204" pitchFamily="50" charset="-128"/>
            </a:endParaRPr>
          </a:p>
          <a:p>
            <a:r>
              <a:rPr lang="ja-JP" altLang="en-US" sz="1400" b="1" dirty="0">
                <a:latin typeface="Meiryo UI" panose="020B0604030504040204" pitchFamily="50" charset="-128"/>
                <a:ea typeface="Meiryo UI" panose="020B0604030504040204" pitchFamily="50" charset="-128"/>
              </a:rPr>
              <a:t>おおさかスマートエネルギーセンター</a:t>
            </a:r>
            <a:endParaRPr lang="ja-JP" altLang="en-US" sz="1100" b="1" dirty="0">
              <a:latin typeface="Meiryo UI" panose="020B0604030504040204" pitchFamily="50" charset="-128"/>
              <a:ea typeface="Meiryo UI" panose="020B0604030504040204" pitchFamily="50" charset="-128"/>
            </a:endParaRPr>
          </a:p>
          <a:p>
            <a:r>
              <a:rPr lang="en-US" altLang="ja-JP" sz="1400" b="1" dirty="0">
                <a:latin typeface="Meiryo UI" panose="020B0604030504040204" pitchFamily="50" charset="-128"/>
                <a:ea typeface="Meiryo UI" panose="020B0604030504040204" pitchFamily="50" charset="-128"/>
              </a:rPr>
              <a:t>TEL 06-6210-9254 </a:t>
            </a:r>
            <a:r>
              <a:rPr lang="en-US" altLang="ja-JP" sz="1100" dirty="0">
                <a:latin typeface="Meiryo UI" panose="020B0604030504040204" pitchFamily="50" charset="-128"/>
                <a:ea typeface="Meiryo UI" panose="020B0604030504040204" pitchFamily="50" charset="-128"/>
              </a:rPr>
              <a:t>FAX 06-6210-9259</a:t>
            </a:r>
            <a:endParaRPr kumimoji="1" lang="ja-JP" altLang="en-US" sz="1100" dirty="0">
              <a:latin typeface="Meiryo UI" panose="020B0604030504040204" pitchFamily="50" charset="-128"/>
              <a:ea typeface="Meiryo UI" panose="020B0604030504040204" pitchFamily="50" charset="-128"/>
            </a:endParaRPr>
          </a:p>
        </p:txBody>
      </p:sp>
      <p:sp>
        <p:nvSpPr>
          <p:cNvPr id="10" name="テキスト ボックス 9"/>
          <p:cNvSpPr txBox="1"/>
          <p:nvPr/>
        </p:nvSpPr>
        <p:spPr>
          <a:xfrm>
            <a:off x="951979" y="5968448"/>
            <a:ext cx="3360284" cy="261610"/>
          </a:xfrm>
          <a:prstGeom prst="rect">
            <a:avLst/>
          </a:prstGeom>
          <a:noFill/>
          <a:ln>
            <a:noFill/>
          </a:ln>
        </p:spPr>
        <p:txBody>
          <a:bodyPr wrap="square" rtlCol="0">
            <a:spAutoFit/>
          </a:bodyPr>
          <a:lstStyle/>
          <a:p>
            <a:r>
              <a:rPr kumimoji="1" lang="en-US" altLang="ja-JP" sz="1100" dirty="0" smtClean="0">
                <a:latin typeface="Meiryo UI" panose="020B0604030504040204" pitchFamily="50" charset="-128"/>
                <a:ea typeface="Meiryo UI" panose="020B0604030504040204" pitchFamily="50" charset="-128"/>
              </a:rPr>
              <a:t>※</a:t>
            </a:r>
            <a:r>
              <a:rPr kumimoji="1" lang="ja-JP" altLang="en-US" sz="1100" dirty="0" smtClean="0">
                <a:latin typeface="Meiryo UI" panose="020B0604030504040204" pitchFamily="50" charset="-128"/>
                <a:ea typeface="Meiryo UI" panose="020B0604030504040204" pitchFamily="50" charset="-128"/>
              </a:rPr>
              <a:t>詳細は別紙チラシをご覧ください。</a:t>
            </a:r>
            <a:endParaRPr kumimoji="1" lang="ja-JP" altLang="en-US" sz="1100" dirty="0">
              <a:latin typeface="Meiryo UI" panose="020B0604030504040204" pitchFamily="50" charset="-128"/>
              <a:ea typeface="Meiryo UI" panose="020B0604030504040204" pitchFamily="50" charset="-128"/>
            </a:endParaRPr>
          </a:p>
        </p:txBody>
      </p:sp>
      <p:sp>
        <p:nvSpPr>
          <p:cNvPr id="9" name="角丸四角形 8"/>
          <p:cNvSpPr/>
          <p:nvPr/>
        </p:nvSpPr>
        <p:spPr>
          <a:xfrm>
            <a:off x="72034" y="711393"/>
            <a:ext cx="4016870" cy="385967"/>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smtClean="0">
                <a:solidFill>
                  <a:prstClr val="black"/>
                </a:solidFill>
                <a:latin typeface="Meiryo UI" panose="020B0604030504040204" pitchFamily="50" charset="-128"/>
                <a:ea typeface="Meiryo UI" panose="020B0604030504040204" pitchFamily="50" charset="-128"/>
              </a:rPr>
              <a:t>省エネコストカット</a:t>
            </a:r>
            <a:r>
              <a:rPr lang="ja-JP" altLang="en-US" dirty="0">
                <a:solidFill>
                  <a:prstClr val="black"/>
                </a:solidFill>
                <a:latin typeface="Meiryo UI" panose="020B0604030504040204" pitchFamily="50" charset="-128"/>
                <a:ea typeface="Meiryo UI" panose="020B0604030504040204" pitchFamily="50" charset="-128"/>
              </a:rPr>
              <a:t>まるごとサポート事業</a:t>
            </a:r>
          </a:p>
        </p:txBody>
      </p:sp>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20011" y="6230058"/>
            <a:ext cx="619200" cy="619200"/>
          </a:xfrm>
          <a:prstGeom prst="rect">
            <a:avLst/>
          </a:prstGeom>
        </p:spPr>
      </p:pic>
      <p:pic>
        <p:nvPicPr>
          <p:cNvPr id="12" name="図 1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2034" y="6221921"/>
            <a:ext cx="619200" cy="619200"/>
          </a:xfrm>
          <a:prstGeom prst="rect">
            <a:avLst/>
          </a:prstGeom>
        </p:spPr>
      </p:pic>
      <p:pic>
        <p:nvPicPr>
          <p:cNvPr id="13" name="図 1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68653" y="6221921"/>
            <a:ext cx="619200" cy="619200"/>
          </a:xfrm>
          <a:prstGeom prst="rect">
            <a:avLst/>
          </a:prstGeom>
        </p:spPr>
      </p:pic>
      <p:sp>
        <p:nvSpPr>
          <p:cNvPr id="14" name="テキスト ボックス 13"/>
          <p:cNvSpPr txBox="1"/>
          <p:nvPr/>
        </p:nvSpPr>
        <p:spPr>
          <a:xfrm>
            <a:off x="2408762" y="6607526"/>
            <a:ext cx="3360284" cy="200055"/>
          </a:xfrm>
          <a:prstGeom prst="rect">
            <a:avLst/>
          </a:prstGeom>
          <a:noFill/>
          <a:ln>
            <a:noFill/>
          </a:ln>
        </p:spPr>
        <p:txBody>
          <a:bodyPr wrap="square" rtlCol="0">
            <a:spAutoFit/>
          </a:bodyPr>
          <a:lstStyle/>
          <a:p>
            <a:r>
              <a:rPr kumimoji="1" lang="en-US" altLang="ja-JP" sz="700" dirty="0" smtClean="0">
                <a:latin typeface="Meiryo UI" panose="020B0604030504040204" pitchFamily="50" charset="-128"/>
                <a:ea typeface="Meiryo UI" panose="020B0604030504040204" pitchFamily="50" charset="-128"/>
              </a:rPr>
              <a:t>※</a:t>
            </a:r>
            <a:r>
              <a:rPr kumimoji="1" lang="ja-JP" altLang="en-US" sz="700" dirty="0" smtClean="0">
                <a:latin typeface="Meiryo UI" panose="020B0604030504040204" pitchFamily="50" charset="-128"/>
                <a:ea typeface="Meiryo UI" panose="020B0604030504040204" pitchFamily="50" charset="-128"/>
              </a:rPr>
              <a:t>関連ゴールは一例です。</a:t>
            </a:r>
            <a:endParaRPr kumimoji="1" lang="ja-JP" altLang="en-US" sz="700" dirty="0">
              <a:latin typeface="Meiryo UI" panose="020B0604030504040204" pitchFamily="50" charset="-128"/>
              <a:ea typeface="Meiryo UI" panose="020B0604030504040204" pitchFamily="50" charset="-128"/>
            </a:endParaRPr>
          </a:p>
        </p:txBody>
      </p:sp>
    </p:spTree>
    <p:custDataLst>
      <p:tags r:id="rId1"/>
    </p:custDataLst>
    <p:extLst>
      <p:ext uri="{BB962C8B-B14F-4D97-AF65-F5344CB8AC3E}">
        <p14:creationId xmlns:p14="http://schemas.microsoft.com/office/powerpoint/2010/main" val="1607787748"/>
      </p:ext>
    </p:extLst>
  </p:cSld>
  <p:clrMapOvr>
    <a:masterClrMapping/>
  </p:clrMapOvr>
  <mc:AlternateContent xmlns:mc="http://schemas.openxmlformats.org/markup-compatibility/2006" xmlns:p14="http://schemas.microsoft.com/office/powerpoint/2010/main">
    <mc:Choice Requires="p14">
      <p:transition spd="slow" p14:dur="2000" advTm="52282"/>
    </mc:Choice>
    <mc:Fallback xmlns="">
      <p:transition spd="slow" advTm="52282"/>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15</a:t>
            </a:fld>
            <a:endParaRPr kumimoji="1" lang="ja-JP" altLang="en-US" dirty="0"/>
          </a:p>
        </p:txBody>
      </p:sp>
      <p:sp>
        <p:nvSpPr>
          <p:cNvPr id="7" name="正方形/長方形 6"/>
          <p:cNvSpPr/>
          <p:nvPr/>
        </p:nvSpPr>
        <p:spPr>
          <a:xfrm>
            <a:off x="0" y="1484784"/>
            <a:ext cx="9906000" cy="2448272"/>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３．</a:t>
            </a:r>
            <a:r>
              <a:rPr lang="en-US" altLang="ja-JP" sz="4400" b="1" i="1" dirty="0">
                <a:latin typeface="Meiryo UI" panose="020B0604030504040204" pitchFamily="50" charset="-128"/>
                <a:ea typeface="Meiryo UI" panose="020B0604030504040204" pitchFamily="50" charset="-128"/>
              </a:rPr>
              <a:t>2025</a:t>
            </a:r>
            <a:r>
              <a:rPr lang="ja-JP" altLang="en-US" sz="4400" b="1" i="1" dirty="0">
                <a:latin typeface="Meiryo UI" panose="020B0604030504040204" pitchFamily="50" charset="-128"/>
                <a:ea typeface="Meiryo UI" panose="020B0604030504040204" pitchFamily="50" charset="-128"/>
              </a:rPr>
              <a:t>年大阪・関西</a:t>
            </a:r>
            <a:r>
              <a:rPr lang="ja-JP" altLang="en-US" sz="4400" b="1" i="1" dirty="0" smtClean="0">
                <a:latin typeface="Meiryo UI" panose="020B0604030504040204" pitchFamily="50" charset="-128"/>
                <a:ea typeface="Meiryo UI" panose="020B0604030504040204" pitchFamily="50" charset="-128"/>
              </a:rPr>
              <a:t>万博と</a:t>
            </a:r>
            <a:endParaRPr lang="en-US" altLang="ja-JP" sz="4400" b="1" i="1" dirty="0" smtClean="0">
              <a:latin typeface="Meiryo UI" panose="020B0604030504040204" pitchFamily="50" charset="-128"/>
              <a:ea typeface="Meiryo UI" panose="020B0604030504040204" pitchFamily="50" charset="-128"/>
            </a:endParaRPr>
          </a:p>
          <a:p>
            <a:pPr indent="631825" algn="ctr">
              <a:lnSpc>
                <a:spcPct val="150000"/>
              </a:lnSpc>
              <a:spcBef>
                <a:spcPts val="600"/>
              </a:spcBef>
            </a:pPr>
            <a:r>
              <a:rPr lang="en-US" altLang="ja-JP" sz="4400" b="1" i="1" dirty="0" smtClean="0">
                <a:latin typeface="Meiryo UI" panose="020B0604030504040204" pitchFamily="50" charset="-128"/>
                <a:ea typeface="Meiryo UI" panose="020B0604030504040204" pitchFamily="50" charset="-128"/>
              </a:rPr>
              <a:t>SDGs</a:t>
            </a:r>
            <a:r>
              <a:rPr lang="ja-JP" altLang="en-US" sz="4400" b="1" i="1" dirty="0" smtClean="0">
                <a:latin typeface="Meiryo UI" panose="020B0604030504040204" pitchFamily="50" charset="-128"/>
                <a:ea typeface="Meiryo UI" panose="020B0604030504040204" pitchFamily="50" charset="-128"/>
              </a:rPr>
              <a:t>の関係性</a:t>
            </a: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128464" y="213285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3146612"/>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7371106" y="6580575"/>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sp>
        <p:nvSpPr>
          <p:cNvPr id="12" name="テキスト ボックス 11"/>
          <p:cNvSpPr txBox="1"/>
          <p:nvPr/>
        </p:nvSpPr>
        <p:spPr>
          <a:xfrm>
            <a:off x="0" y="980728"/>
            <a:ext cx="5941335" cy="2881060"/>
          </a:xfrm>
          <a:prstGeom prst="rect">
            <a:avLst/>
          </a:prstGeom>
          <a:noFill/>
          <a:ln>
            <a:noFill/>
          </a:ln>
        </p:spPr>
        <p:txBody>
          <a:bodyPr wrap="square" lIns="252000" tIns="144000" rIns="84392" bIns="42197" rtlCol="0">
            <a:spAutoFit/>
          </a:bodyPr>
          <a:lstStyle/>
          <a:p>
            <a:pPr>
              <a:lnSpc>
                <a:spcPts val="1900"/>
              </a:lnSpc>
              <a:spcBef>
                <a:spcPts val="12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◆テーマ：いのち輝く未来社会のデザイン</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600" b="1" dirty="0">
                <a:latin typeface="Meiryo UI" panose="020B0604030504040204" pitchFamily="50" charset="-128"/>
                <a:ea typeface="Meiryo UI" panose="020B0604030504040204" pitchFamily="50" charset="-128"/>
                <a:cs typeface="Meiryo UI" panose="020B0604030504040204" pitchFamily="50" charset="-128"/>
              </a:rPr>
              <a:t> 　　　　　　 </a:t>
            </a:r>
            <a:r>
              <a:rPr lang="en-US" altLang="ja-JP" sz="1600" dirty="0">
                <a:latin typeface="Meiryo UI" panose="020B0604030504040204" pitchFamily="50" charset="-128"/>
                <a:ea typeface="Meiryo UI" panose="020B0604030504040204" pitchFamily="50" charset="-128"/>
                <a:cs typeface="Meiryo UI" panose="020B0604030504040204" pitchFamily="50" charset="-128"/>
              </a:rPr>
              <a:t>“Designing Future Society for Our Lives”</a:t>
            </a: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◆開催期間 ：</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2025</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年</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4/13</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10/13(184</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日間）</a:t>
            </a:r>
            <a:endParaRPr lang="en-US" altLang="ja-JP" sz="2000" b="1"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◆開催場所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夢洲（大阪市臨海部）</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◆入場者（想定）：</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2,800</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万人</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a:p>
            <a:pPr>
              <a:lnSpc>
                <a:spcPts val="1900"/>
              </a:lnSpc>
              <a:spcBef>
                <a:spcPts val="2400"/>
              </a:spcBef>
            </a:pPr>
            <a:r>
              <a:rPr lang="ja-JP" altLang="en-US" sz="2000" b="1" dirty="0">
                <a:latin typeface="Meiryo UI" panose="020B0604030504040204" pitchFamily="50" charset="-128"/>
                <a:ea typeface="Meiryo UI" panose="020B0604030504040204" pitchFamily="50" charset="-128"/>
                <a:cs typeface="Meiryo UI" panose="020B0604030504040204" pitchFamily="50" charset="-128"/>
              </a:rPr>
              <a:t>◆経済効果 ：</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約</a:t>
            </a:r>
            <a:r>
              <a:rPr lang="en-US" altLang="ja-JP" sz="2000" dirty="0">
                <a:latin typeface="Meiryo UI" panose="020B0604030504040204" pitchFamily="50" charset="-128"/>
                <a:ea typeface="Meiryo UI" panose="020B0604030504040204" pitchFamily="50" charset="-128"/>
                <a:cs typeface="Meiryo UI" panose="020B0604030504040204" pitchFamily="50" charset="-128"/>
              </a:rPr>
              <a:t>2</a:t>
            </a:r>
            <a:r>
              <a:rPr lang="ja-JP" altLang="en-US" sz="2000" dirty="0">
                <a:latin typeface="Meiryo UI" panose="020B0604030504040204" pitchFamily="50" charset="-128"/>
                <a:ea typeface="Meiryo UI" panose="020B0604030504040204" pitchFamily="50" charset="-128"/>
                <a:cs typeface="Meiryo UI" panose="020B0604030504040204" pitchFamily="50" charset="-128"/>
              </a:rPr>
              <a:t>兆円　　　　　　　　 </a:t>
            </a:r>
            <a:endParaRPr lang="en-US" altLang="ja-JP" sz="2000" dirty="0">
              <a:latin typeface="Meiryo UI" panose="020B0604030504040204" pitchFamily="50" charset="-128"/>
              <a:ea typeface="Meiryo UI" panose="020B0604030504040204" pitchFamily="50" charset="-128"/>
              <a:cs typeface="Meiryo UI" panose="020B0604030504040204" pitchFamily="50" charset="-128"/>
            </a:endParaRPr>
          </a:p>
        </p:txBody>
      </p:sp>
      <p:pic>
        <p:nvPicPr>
          <p:cNvPr id="13" name="図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 y="3956568"/>
            <a:ext cx="4175760" cy="2668494"/>
          </a:xfrm>
          <a:prstGeom prst="rect">
            <a:avLst/>
          </a:prstGeom>
        </p:spPr>
      </p:pic>
      <p:pic>
        <p:nvPicPr>
          <p:cNvPr id="15" name="図 1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135791" y="3966779"/>
            <a:ext cx="4084409" cy="2648072"/>
          </a:xfrm>
          <a:prstGeom prst="rect">
            <a:avLst/>
          </a:prstGeom>
        </p:spPr>
      </p:pic>
      <p:pic>
        <p:nvPicPr>
          <p:cNvPr id="16" name="図 15"/>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48455" y="1195210"/>
            <a:ext cx="4015081" cy="2258434"/>
          </a:xfrm>
          <a:prstGeom prst="rect">
            <a:avLst/>
          </a:prstGeom>
        </p:spPr>
      </p:pic>
      <p:sp>
        <p:nvSpPr>
          <p:cNvPr id="9" name="スライド番号プレースホルダー 1"/>
          <p:cNvSpPr txBox="1">
            <a:spLocks/>
          </p:cNvSpPr>
          <p:nvPr/>
        </p:nvSpPr>
        <p:spPr>
          <a:xfrm>
            <a:off x="7371106" y="6259937"/>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16</a:t>
            </a:fld>
            <a:endParaRPr kumimoji="1" lang="ja-JP" altLang="en-US" sz="1200"/>
          </a:p>
        </p:txBody>
      </p:sp>
      <p:sp>
        <p:nvSpPr>
          <p:cNvPr id="11" name="テキスト ボックス 10"/>
          <p:cNvSpPr txBox="1"/>
          <p:nvPr/>
        </p:nvSpPr>
        <p:spPr>
          <a:xfrm>
            <a:off x="0" y="0"/>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３．</a:t>
            </a:r>
            <a:r>
              <a:rPr lang="en-US" altLang="ja-JP" sz="2400" dirty="0" smtClean="0">
                <a:latin typeface="Meiryo UI" panose="020B0604030504040204" pitchFamily="50" charset="-128"/>
                <a:ea typeface="Meiryo UI" panose="020B0604030504040204" pitchFamily="50" charset="-128"/>
              </a:rPr>
              <a:t>2025</a:t>
            </a:r>
            <a:r>
              <a:rPr lang="ja-JP" altLang="en-US" sz="2400" dirty="0" smtClean="0">
                <a:latin typeface="Meiryo UI" panose="020B0604030504040204" pitchFamily="50" charset="-128"/>
                <a:ea typeface="Meiryo UI" panose="020B0604030504040204" pitchFamily="50" charset="-128"/>
              </a:rPr>
              <a:t>年大阪・関西万博と</a:t>
            </a:r>
            <a:r>
              <a:rPr lang="en-US" altLang="ja-JP" sz="2400" dirty="0" smtClean="0">
                <a:latin typeface="Meiryo UI" panose="020B0604030504040204" pitchFamily="50" charset="-128"/>
                <a:ea typeface="Meiryo UI" panose="020B0604030504040204" pitchFamily="50" charset="-128"/>
              </a:rPr>
              <a:t>SDGs</a:t>
            </a:r>
            <a:r>
              <a:rPr lang="ja-JP" altLang="en-US" sz="2400" dirty="0" smtClean="0">
                <a:latin typeface="Meiryo UI" panose="020B0604030504040204" pitchFamily="50" charset="-128"/>
                <a:ea typeface="Meiryo UI" panose="020B0604030504040204" pitchFamily="50" charset="-128"/>
              </a:rPr>
              <a:t>の関係性①</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14" name="直線コネクタ 13"/>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17" name="角丸四角形 16"/>
          <p:cNvSpPr/>
          <p:nvPr/>
        </p:nvSpPr>
        <p:spPr>
          <a:xfrm>
            <a:off x="23308" y="577951"/>
            <a:ext cx="4846320"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2025</a:t>
            </a:r>
            <a:r>
              <a:rPr lang="ja-JP" altLang="en-US" dirty="0">
                <a:solidFill>
                  <a:prstClr val="black"/>
                </a:solidFill>
                <a:latin typeface="Meiryo UI" panose="020B0604030504040204" pitchFamily="50" charset="-128"/>
                <a:ea typeface="Meiryo UI" panose="020B0604030504040204" pitchFamily="50" charset="-128"/>
              </a:rPr>
              <a:t>年日本国際博覧会（大阪・関西万博）</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525050525"/>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p:cNvSpPr/>
          <p:nvPr/>
        </p:nvSpPr>
        <p:spPr>
          <a:xfrm>
            <a:off x="5999506" y="6550969"/>
            <a:ext cx="2534894" cy="262829"/>
          </a:xfrm>
          <a:prstGeom prst="rect">
            <a:avLst/>
          </a:prstGeom>
        </p:spPr>
        <p:txBody>
          <a:bodyPr wrap="square">
            <a:spAutoFit/>
          </a:bodyPr>
          <a:lstStyle/>
          <a:p>
            <a:r>
              <a:rPr lang="ja-JP" altLang="en-US" sz="1108" dirty="0"/>
              <a:t>提供：</a:t>
            </a:r>
            <a:r>
              <a:rPr lang="zh-CN" altLang="en-US" sz="1108" dirty="0"/>
              <a:t>２０２５年日本国際博覧会協会</a:t>
            </a:r>
          </a:p>
        </p:txBody>
      </p:sp>
      <p:pic>
        <p:nvPicPr>
          <p:cNvPr id="22" name="Picture 2"/>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a:stretch/>
        </p:blipFill>
        <p:spPr bwMode="auto">
          <a:xfrm>
            <a:off x="848544" y="937516"/>
            <a:ext cx="2676685" cy="2480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3" name="テキスト ボックス 22"/>
          <p:cNvSpPr txBox="1"/>
          <p:nvPr/>
        </p:nvSpPr>
        <p:spPr>
          <a:xfrm>
            <a:off x="711251" y="1478733"/>
            <a:ext cx="792745" cy="307777"/>
          </a:xfrm>
          <a:prstGeom prst="rect">
            <a:avLst/>
          </a:prstGeom>
          <a:solidFill>
            <a:schemeClr val="bg1"/>
          </a:solidFill>
          <a:ln w="25400">
            <a:solidFill>
              <a:srgbClr val="FF0000"/>
            </a:solidFill>
          </a:ln>
        </p:spPr>
        <p:txBody>
          <a:bodyPr wrap="square" lIns="0" tIns="0" rIns="0" bIns="0" rtlCol="0" anchor="ctr" anchorCtr="0">
            <a:spAutoFit/>
          </a:bodyPr>
          <a:lstStyle/>
          <a:p>
            <a:pPr algn="ctr"/>
            <a:r>
              <a:rPr lang="ja-JP" altLang="en-US" sz="2000"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夢洲</a:t>
            </a:r>
          </a:p>
        </p:txBody>
      </p:sp>
      <p:sp>
        <p:nvSpPr>
          <p:cNvPr id="24" name="フリーフォーム 23"/>
          <p:cNvSpPr/>
          <p:nvPr/>
        </p:nvSpPr>
        <p:spPr>
          <a:xfrm>
            <a:off x="1445656" y="1657632"/>
            <a:ext cx="689794" cy="523308"/>
          </a:xfrm>
          <a:custGeom>
            <a:avLst/>
            <a:gdLst>
              <a:gd name="connsiteX0" fmla="*/ 276225 w 1285875"/>
              <a:gd name="connsiteY0" fmla="*/ 0 h 838200"/>
              <a:gd name="connsiteX1" fmla="*/ 0 w 1285875"/>
              <a:gd name="connsiteY1" fmla="*/ 371475 h 838200"/>
              <a:gd name="connsiteX2" fmla="*/ 247650 w 1285875"/>
              <a:gd name="connsiteY2" fmla="*/ 781050 h 838200"/>
              <a:gd name="connsiteX3" fmla="*/ 819150 w 1285875"/>
              <a:gd name="connsiteY3" fmla="*/ 838200 h 838200"/>
              <a:gd name="connsiteX4" fmla="*/ 1285875 w 1285875"/>
              <a:gd name="connsiteY4" fmla="*/ 323850 h 838200"/>
              <a:gd name="connsiteX5" fmla="*/ 1019175 w 1285875"/>
              <a:gd name="connsiteY5" fmla="*/ 152400 h 838200"/>
              <a:gd name="connsiteX6" fmla="*/ 276225 w 1285875"/>
              <a:gd name="connsiteY6" fmla="*/ 0 h 838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85875" h="838200">
                <a:moveTo>
                  <a:pt x="276225" y="0"/>
                </a:moveTo>
                <a:lnTo>
                  <a:pt x="0" y="371475"/>
                </a:lnTo>
                <a:lnTo>
                  <a:pt x="247650" y="781050"/>
                </a:lnTo>
                <a:lnTo>
                  <a:pt x="819150" y="838200"/>
                </a:lnTo>
                <a:lnTo>
                  <a:pt x="1285875" y="323850"/>
                </a:lnTo>
                <a:lnTo>
                  <a:pt x="1019175" y="152400"/>
                </a:lnTo>
                <a:lnTo>
                  <a:pt x="276225" y="0"/>
                </a:lnTo>
                <a:close/>
              </a:path>
            </a:pathLst>
          </a:custGeom>
          <a:gradFill flip="none" rotWithShape="1">
            <a:gsLst>
              <a:gs pos="0">
                <a:schemeClr val="bg1">
                  <a:alpha val="0"/>
                </a:schemeClr>
              </a:gs>
              <a:gs pos="60000">
                <a:srgbClr val="FF0000">
                  <a:alpha val="48000"/>
                </a:srgbClr>
              </a:gs>
              <a:gs pos="100000">
                <a:srgbClr val="FF0000"/>
              </a:gs>
            </a:gsLst>
            <a:path path="circle">
              <a:fillToRect l="50000" t="50000" r="50000" b="50000"/>
            </a:path>
            <a:tileRect/>
          </a:gradFill>
          <a:ln w="4445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lIns="84392" tIns="42197" rIns="84392" bIns="42197" rtlCol="0" anchor="ctr"/>
          <a:lstStyle/>
          <a:p>
            <a:pPr algn="ctr"/>
            <a:endParaRPr lang="ja-JP" altLang="en-US" sz="1662" dirty="0">
              <a:solidFill>
                <a:prstClr val="white"/>
              </a:solidFill>
            </a:endParaRPr>
          </a:p>
        </p:txBody>
      </p:sp>
      <p:cxnSp>
        <p:nvCxnSpPr>
          <p:cNvPr id="25" name="直線矢印コネクタ 24"/>
          <p:cNvCxnSpPr/>
          <p:nvPr/>
        </p:nvCxnSpPr>
        <p:spPr>
          <a:xfrm>
            <a:off x="1584742" y="1255234"/>
            <a:ext cx="209085" cy="258385"/>
          </a:xfrm>
          <a:prstGeom prst="straightConnector1">
            <a:avLst/>
          </a:prstGeom>
          <a:ln>
            <a:tailEnd type="triangle"/>
          </a:ln>
        </p:spPr>
        <p:style>
          <a:lnRef idx="1">
            <a:schemeClr val="accent2"/>
          </a:lnRef>
          <a:fillRef idx="0">
            <a:schemeClr val="accent2"/>
          </a:fillRef>
          <a:effectRef idx="0">
            <a:schemeClr val="accent2"/>
          </a:effectRef>
          <a:fontRef idx="minor">
            <a:schemeClr val="tx1"/>
          </a:fontRef>
        </p:style>
      </p:cxnSp>
      <p:sp>
        <p:nvSpPr>
          <p:cNvPr id="26" name="テキスト ボックス 25"/>
          <p:cNvSpPr txBox="1"/>
          <p:nvPr/>
        </p:nvSpPr>
        <p:spPr>
          <a:xfrm>
            <a:off x="2135450" y="2158441"/>
            <a:ext cx="587595" cy="310550"/>
          </a:xfrm>
          <a:prstGeom prst="rect">
            <a:avLst/>
          </a:prstGeom>
          <a:solidFill>
            <a:schemeClr val="bg1"/>
          </a:solidFill>
          <a:ln w="12700">
            <a:solidFill>
              <a:schemeClr val="tx1"/>
            </a:solidFill>
          </a:ln>
        </p:spPr>
        <p:txBody>
          <a:bodyPr wrap="square" lIns="0" tIns="33227" rIns="0" bIns="0" rtlCol="0" anchor="ctr" anchorCtr="0">
            <a:spAutoFit/>
          </a:bodyPr>
          <a:lstStyle/>
          <a:p>
            <a:pPr algn="ct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咲洲</a:t>
            </a:r>
          </a:p>
        </p:txBody>
      </p:sp>
      <p:pic>
        <p:nvPicPr>
          <p:cNvPr id="27" name="図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1187" y="3475759"/>
            <a:ext cx="4907146" cy="3017115"/>
          </a:xfrm>
          <a:prstGeom prst="rect">
            <a:avLst/>
          </a:prstGeom>
        </p:spPr>
      </p:pic>
      <p:pic>
        <p:nvPicPr>
          <p:cNvPr id="28" name="図 2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953000" y="3475760"/>
            <a:ext cx="4827384" cy="3017115"/>
          </a:xfrm>
          <a:prstGeom prst="rect">
            <a:avLst/>
          </a:prstGeom>
        </p:spPr>
      </p:pic>
      <p:pic>
        <p:nvPicPr>
          <p:cNvPr id="29" name="図 2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052377" y="558477"/>
            <a:ext cx="5670743" cy="2859189"/>
          </a:xfrm>
          <a:prstGeom prst="rect">
            <a:avLst/>
          </a:prstGeom>
        </p:spPr>
      </p:pic>
      <p:sp>
        <p:nvSpPr>
          <p:cNvPr id="13" name="スライド番号プレースホルダー 1"/>
          <p:cNvSpPr txBox="1">
            <a:spLocks/>
          </p:cNvSpPr>
          <p:nvPr/>
        </p:nvSpPr>
        <p:spPr>
          <a:xfrm>
            <a:off x="7135813" y="6489652"/>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17</a:t>
            </a:fld>
            <a:endParaRPr kumimoji="1" lang="ja-JP" altLang="en-US" sz="1200"/>
          </a:p>
        </p:txBody>
      </p:sp>
      <p:sp>
        <p:nvSpPr>
          <p:cNvPr id="14" name="テキスト ボックス 13"/>
          <p:cNvSpPr txBox="1"/>
          <p:nvPr/>
        </p:nvSpPr>
        <p:spPr>
          <a:xfrm>
            <a:off x="0" y="0"/>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３．</a:t>
            </a:r>
            <a:r>
              <a:rPr lang="en-US" altLang="ja-JP" sz="2400" dirty="0" smtClean="0">
                <a:latin typeface="Meiryo UI" panose="020B0604030504040204" pitchFamily="50" charset="-128"/>
                <a:ea typeface="Meiryo UI" panose="020B0604030504040204" pitchFamily="50" charset="-128"/>
              </a:rPr>
              <a:t>2025</a:t>
            </a:r>
            <a:r>
              <a:rPr lang="ja-JP" altLang="en-US" sz="2400" dirty="0" smtClean="0">
                <a:latin typeface="Meiryo UI" panose="020B0604030504040204" pitchFamily="50" charset="-128"/>
                <a:ea typeface="Meiryo UI" panose="020B0604030504040204" pitchFamily="50" charset="-128"/>
              </a:rPr>
              <a:t>年大阪・関西万博と</a:t>
            </a:r>
            <a:r>
              <a:rPr lang="en-US" altLang="ja-JP" sz="2400" dirty="0" smtClean="0">
                <a:latin typeface="Meiryo UI" panose="020B0604030504040204" pitchFamily="50" charset="-128"/>
                <a:ea typeface="Meiryo UI" panose="020B0604030504040204" pitchFamily="50" charset="-128"/>
              </a:rPr>
              <a:t>SDGs</a:t>
            </a:r>
            <a:r>
              <a:rPr lang="ja-JP" altLang="en-US" sz="2400" dirty="0" smtClean="0">
                <a:latin typeface="Meiryo UI" panose="020B0604030504040204" pitchFamily="50" charset="-128"/>
                <a:ea typeface="Meiryo UI" panose="020B0604030504040204" pitchFamily="50" charset="-128"/>
              </a:rPr>
              <a:t>の関係性②</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sp>
        <p:nvSpPr>
          <p:cNvPr id="16" name="角丸四角形 15"/>
          <p:cNvSpPr/>
          <p:nvPr/>
        </p:nvSpPr>
        <p:spPr>
          <a:xfrm>
            <a:off x="31360" y="633510"/>
            <a:ext cx="2699737"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smtClean="0">
                <a:solidFill>
                  <a:prstClr val="black"/>
                </a:solidFill>
                <a:latin typeface="Meiryo UI" panose="020B0604030504040204" pitchFamily="50" charset="-128"/>
                <a:ea typeface="Meiryo UI" panose="020B0604030504040204" pitchFamily="50" charset="-128"/>
              </a:rPr>
              <a:t>万博会場のイメージ</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17" name="直線コネクタ 16"/>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1914982538"/>
      </p:ext>
    </p:extLst>
  </p:cSld>
  <p:clrMapOvr>
    <a:masterClrMapping/>
  </p:clrMapOvr>
  <mc:AlternateContent xmlns:mc="http://schemas.openxmlformats.org/markup-compatibility/2006" xmlns:p14="http://schemas.microsoft.com/office/powerpoint/2010/main">
    <mc:Choice Requires="p14">
      <p:transition spd="slow" p14:dur="2000" advTm="1344"/>
    </mc:Choice>
    <mc:Fallback xmlns="">
      <p:transition spd="slow" advTm="1344"/>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正方形/長方形 39"/>
          <p:cNvSpPr/>
          <p:nvPr/>
        </p:nvSpPr>
        <p:spPr>
          <a:xfrm>
            <a:off x="115411" y="695046"/>
            <a:ext cx="9683386" cy="6115672"/>
          </a:xfrm>
          <a:prstGeom prst="rect">
            <a:avLst/>
          </a:prstGeom>
          <a:solidFill>
            <a:schemeClr val="accent1">
              <a:lumMod val="20000"/>
              <a:lumOff val="80000"/>
            </a:schemeClr>
          </a:solidFill>
          <a:ln w="6350">
            <a:solidFill>
              <a:schemeClr val="accent1">
                <a:shade val="50000"/>
                <a:alpha val="93000"/>
              </a:schemeClr>
            </a:solidFill>
          </a:ln>
        </p:spPr>
        <p:style>
          <a:lnRef idx="2">
            <a:schemeClr val="accent1">
              <a:shade val="50000"/>
            </a:schemeClr>
          </a:lnRef>
          <a:fillRef idx="1">
            <a:schemeClr val="accent1"/>
          </a:fillRef>
          <a:effectRef idx="0">
            <a:schemeClr val="accent1"/>
          </a:effectRef>
          <a:fontRef idx="minor">
            <a:schemeClr val="lt1"/>
          </a:fontRef>
        </p:style>
        <p:txBody>
          <a:bodyPr lIns="288000" tIns="144000" rIns="216000" rtlCol="0" anchor="t" anchorCtr="0"/>
          <a:lstStyle/>
          <a:p>
            <a:pPr marL="174625" indent="-174625">
              <a:lnSpc>
                <a:spcPts val="1400"/>
              </a:lnSpc>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marL="185738" indent="-185738">
              <a:lnSpc>
                <a:spcPts val="1400"/>
              </a:lnSpc>
              <a:spcBef>
                <a:spcPts val="0"/>
              </a:spcBef>
              <a:tabLst>
                <a:tab pos="185738" algn="l"/>
              </a:tabLst>
            </a:pP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1" name="角丸四角形 40"/>
          <p:cNvSpPr/>
          <p:nvPr/>
        </p:nvSpPr>
        <p:spPr>
          <a:xfrm>
            <a:off x="317411" y="995171"/>
            <a:ext cx="4510548" cy="5597555"/>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42" name="テキスト ボックス 41"/>
          <p:cNvSpPr txBox="1"/>
          <p:nvPr/>
        </p:nvSpPr>
        <p:spPr>
          <a:xfrm>
            <a:off x="780797" y="882929"/>
            <a:ext cx="3476613" cy="365465"/>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0" rtlCol="0" anchor="ctr">
            <a:noAutofit/>
          </a:bodyPr>
          <a:lstStyle/>
          <a:p>
            <a:pPr algn="ctr">
              <a:tabLst>
                <a:tab pos="6550025" algn="l"/>
              </a:tabLst>
            </a:pPr>
            <a:r>
              <a:rPr kumimoji="1" lang="en-US" altLang="ja-JP"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SDGs</a:t>
            </a:r>
            <a:endParaRPr kumimoji="1" lang="ja-JP" altLang="en-US" sz="2400" b="1" dirty="0">
              <a:solidFill>
                <a:schemeClr val="bg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3" name="テキスト ボックス 42"/>
          <p:cNvSpPr txBox="1"/>
          <p:nvPr/>
        </p:nvSpPr>
        <p:spPr>
          <a:xfrm>
            <a:off x="849320" y="1485012"/>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将来像</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4" name="テキスト ボックス 43"/>
          <p:cNvSpPr txBox="1"/>
          <p:nvPr/>
        </p:nvSpPr>
        <p:spPr>
          <a:xfrm>
            <a:off x="897588" y="1773026"/>
            <a:ext cx="3711912"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kumimoji="1"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が達成された社会</a:t>
            </a:r>
            <a:endParaRPr kumimoji="1"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5" name="テキスト ボックス 44"/>
          <p:cNvSpPr txBox="1"/>
          <p:nvPr/>
        </p:nvSpPr>
        <p:spPr>
          <a:xfrm>
            <a:off x="881817" y="22494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理　念</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6" name="テキスト ボックス 45"/>
          <p:cNvSpPr txBox="1"/>
          <p:nvPr/>
        </p:nvSpPr>
        <p:spPr>
          <a:xfrm>
            <a:off x="862767" y="2522095"/>
            <a:ext cx="4079260"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誰一人取り残さない</a:t>
            </a:r>
            <a:endPar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将来世代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のニーズを損なうことなく、</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r>
            <a:b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b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今の世代</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のニーズを満たす</a:t>
            </a:r>
            <a:endPar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7" name="テキスト ボックス 46"/>
          <p:cNvSpPr txBox="1"/>
          <p:nvPr/>
        </p:nvSpPr>
        <p:spPr>
          <a:xfrm>
            <a:off x="880547" y="3466459"/>
            <a:ext cx="1391015"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達成ポイント</a:t>
            </a:r>
          </a:p>
        </p:txBody>
      </p:sp>
      <p:sp>
        <p:nvSpPr>
          <p:cNvPr id="48" name="テキスト ボックス 47"/>
          <p:cNvSpPr txBox="1"/>
          <p:nvPr/>
        </p:nvSpPr>
        <p:spPr>
          <a:xfrm>
            <a:off x="935910" y="3752743"/>
            <a:ext cx="3824696"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先端技術を活用した社会課題の解決</a:t>
            </a:r>
            <a:endParaRPr kumimoji="1"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49" name="テキスト ボックス 48"/>
          <p:cNvSpPr txBox="1"/>
          <p:nvPr/>
        </p:nvSpPr>
        <p:spPr>
          <a:xfrm>
            <a:off x="876214" y="4264031"/>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50" name="正方形/長方形 49"/>
          <p:cNvSpPr/>
          <p:nvPr/>
        </p:nvSpPr>
        <p:spPr>
          <a:xfrm>
            <a:off x="780797" y="4572344"/>
            <a:ext cx="3945494" cy="1015727"/>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持続可能な社会の実現に向け、世界の大胆な変革が必要となることを、全ての国連加盟国が採択</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dirty="0">
                <a:latin typeface="Meiryo UI" panose="020B0604030504040204" pitchFamily="50" charset="-128"/>
                <a:ea typeface="Meiryo UI" panose="020B0604030504040204" pitchFamily="50" charset="-128"/>
              </a:rPr>
              <a:t>（</a:t>
            </a:r>
            <a:r>
              <a:rPr lang="ja-JP" altLang="en-US" b="1" dirty="0">
                <a:latin typeface="Meiryo UI" panose="020B0604030504040204" pitchFamily="50" charset="-128"/>
                <a:ea typeface="Meiryo UI" panose="020B0604030504040204" pitchFamily="50" charset="-128"/>
              </a:rPr>
              <a:t>人類の英知の結集</a:t>
            </a:r>
            <a:r>
              <a:rPr lang="ja-JP" altLang="en-US" dirty="0">
                <a:latin typeface="Meiryo UI" panose="020B0604030504040204" pitchFamily="50" charset="-128"/>
                <a:ea typeface="Meiryo UI" panose="020B0604030504040204" pitchFamily="50" charset="-128"/>
              </a:rPr>
              <a:t>）</a:t>
            </a:r>
            <a:endParaRPr lang="ja-JP" altLang="en-US" dirty="0"/>
          </a:p>
        </p:txBody>
      </p:sp>
      <p:sp>
        <p:nvSpPr>
          <p:cNvPr id="51" name="正方形/長方形 50"/>
          <p:cNvSpPr/>
          <p:nvPr/>
        </p:nvSpPr>
        <p:spPr>
          <a:xfrm>
            <a:off x="849320" y="5990213"/>
            <a:ext cx="3669444" cy="329001"/>
          </a:xfrm>
          <a:prstGeom prst="rect">
            <a:avLst/>
          </a:prstGeom>
        </p:spPr>
        <p:txBody>
          <a:bodyPr wrap="square" anchor="ctr">
            <a:spAutoFit/>
          </a:bodyPr>
          <a:lstStyle/>
          <a:p>
            <a:pPr marL="1162050" indent="-1162050">
              <a:lnSpc>
                <a:spcPts val="1800"/>
              </a:lnSpc>
            </a:pPr>
            <a:r>
              <a:rPr lang="ja-JP" altLang="en-US" b="1" dirty="0"/>
              <a:t>２０３０年</a:t>
            </a:r>
            <a:endParaRPr lang="ja-JP" altLang="en-US" dirty="0"/>
          </a:p>
        </p:txBody>
      </p:sp>
      <p:sp>
        <p:nvSpPr>
          <p:cNvPr id="52" name="テキスト ボックス 51"/>
          <p:cNvSpPr txBox="1"/>
          <p:nvPr/>
        </p:nvSpPr>
        <p:spPr>
          <a:xfrm>
            <a:off x="849320" y="564263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目標年限</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4" name="角丸四角形 53"/>
          <p:cNvSpPr/>
          <p:nvPr/>
        </p:nvSpPr>
        <p:spPr>
          <a:xfrm>
            <a:off x="5226786" y="978776"/>
            <a:ext cx="4432391" cy="5597554"/>
          </a:xfrm>
          <a:prstGeom prst="roundRect">
            <a:avLst>
              <a:gd name="adj" fmla="val 3149"/>
            </a:avLst>
          </a:prstGeom>
          <a:solidFill>
            <a:schemeClr val="bg1"/>
          </a:solidFill>
          <a:ln w="6350">
            <a:solidFill>
              <a:schemeClr val="accent5">
                <a:lumMod val="75000"/>
              </a:schemeClr>
            </a:solidFill>
          </a:ln>
        </p:spPr>
        <p:txBody>
          <a:bodyPr wrap="square">
            <a:noAutofit/>
          </a:bodyPr>
          <a:lstStyle/>
          <a:p>
            <a:pPr marL="174625" indent="-174625">
              <a:lnSpc>
                <a:spcPts val="1800"/>
              </a:lnSpc>
            </a:pPr>
            <a:endParaRPr lang="ja-JP" altLang="en-US" dirty="0">
              <a:latin typeface="Meiryo UI" panose="020B0604030504040204" pitchFamily="50" charset="-128"/>
              <a:ea typeface="Meiryo UI" panose="020B0604030504040204" pitchFamily="50" charset="-128"/>
            </a:endParaRPr>
          </a:p>
        </p:txBody>
      </p:sp>
      <p:sp>
        <p:nvSpPr>
          <p:cNvPr id="55" name="テキスト ボックス 54"/>
          <p:cNvSpPr txBox="1"/>
          <p:nvPr/>
        </p:nvSpPr>
        <p:spPr>
          <a:xfrm>
            <a:off x="5562769" y="1486710"/>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テーマ</a:t>
            </a:r>
          </a:p>
        </p:txBody>
      </p:sp>
      <p:sp>
        <p:nvSpPr>
          <p:cNvPr id="56" name="テキスト ボックス 55"/>
          <p:cNvSpPr txBox="1"/>
          <p:nvPr/>
        </p:nvSpPr>
        <p:spPr>
          <a:xfrm>
            <a:off x="5580989" y="2218953"/>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サブテーマ</a:t>
            </a:r>
            <a:endPar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57" name="テキスト ボックス 56"/>
          <p:cNvSpPr txBox="1"/>
          <p:nvPr/>
        </p:nvSpPr>
        <p:spPr>
          <a:xfrm>
            <a:off x="5580271" y="3458459"/>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コンセプト</a:t>
            </a:r>
          </a:p>
        </p:txBody>
      </p:sp>
      <p:sp>
        <p:nvSpPr>
          <p:cNvPr id="70" name="テキスト ボックス 69"/>
          <p:cNvSpPr txBox="1"/>
          <p:nvPr/>
        </p:nvSpPr>
        <p:spPr>
          <a:xfrm>
            <a:off x="5651173" y="1767482"/>
            <a:ext cx="3285545" cy="323165"/>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いのち輝く未来社会のデザイン</a:t>
            </a:r>
            <a:endParaRPr lang="en-US" altLang="ja-JP"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1" name="テキスト ボックス 70"/>
          <p:cNvSpPr txBox="1"/>
          <p:nvPr/>
        </p:nvSpPr>
        <p:spPr>
          <a:xfrm>
            <a:off x="5419311" y="2598319"/>
            <a:ext cx="4539274" cy="784830"/>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Saving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救う</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Empowering Lives</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（いのちに</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力を与える</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lang="en-US" altLang="ja-JP"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a:p>
            <a:pPr>
              <a:lnSpc>
                <a:spcPts val="1800"/>
              </a:lnSpc>
              <a:tabLst>
                <a:tab pos="6550025" algn="l"/>
              </a:tabLst>
            </a:pPr>
            <a:r>
              <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Connecting Lives</a:t>
            </a:r>
            <a:r>
              <a:rPr kumimoji="1"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（いのちを</a:t>
            </a:r>
            <a:r>
              <a:rPr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つなぐ</a:t>
            </a:r>
            <a:r>
              <a:rPr lang="ja-JP" altLang="en-US"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endParaRPr kumimoji="1" lang="ja-JP" altLang="en-US" strike="sngStrike"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7" name="テキスト ボックス 76"/>
          <p:cNvSpPr txBox="1"/>
          <p:nvPr/>
        </p:nvSpPr>
        <p:spPr>
          <a:xfrm>
            <a:off x="5536747" y="3775718"/>
            <a:ext cx="3809918" cy="553998"/>
          </a:xfrm>
          <a:prstGeom prst="rect">
            <a:avLst/>
          </a:prstGeom>
          <a:noFill/>
          <a:ln>
            <a:noFill/>
          </a:ln>
          <a:effectLst/>
        </p:spPr>
        <p:style>
          <a:lnRef idx="1">
            <a:schemeClr val="accent4"/>
          </a:lnRef>
          <a:fillRef idx="2">
            <a:schemeClr val="accent4"/>
          </a:fillRef>
          <a:effectRef idx="1">
            <a:schemeClr val="accent4"/>
          </a:effectRef>
          <a:fontRef idx="minor">
            <a:schemeClr val="dk1"/>
          </a:fontRef>
        </p:style>
        <p:txBody>
          <a:bodyPr wrap="square" rIns="0" rtlCol="0">
            <a:spAutoFit/>
          </a:bodyPr>
          <a:lstStyle/>
          <a:p>
            <a:pPr>
              <a:lnSpc>
                <a:spcPts val="1800"/>
              </a:lnSpc>
              <a:tabLst>
                <a:tab pos="6550025" algn="l"/>
              </a:tabLst>
            </a:pPr>
            <a:r>
              <a:rPr kumimoji="1" lang="en-US" altLang="ja-JP"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People’s Living Lab</a:t>
            </a:r>
            <a:r>
              <a:rPr kumimoji="1" lang="ja-JP" altLang="en-US"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（未来社会の実験場）</a:t>
            </a:r>
            <a:endParaRPr kumimoji="1" lang="en-US" altLang="ja-JP"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78" name="テキスト ボックス 77"/>
          <p:cNvSpPr txBox="1"/>
          <p:nvPr/>
        </p:nvSpPr>
        <p:spPr>
          <a:xfrm>
            <a:off x="6197872" y="840630"/>
            <a:ext cx="2592000" cy="400110"/>
          </a:xfrm>
          <a:prstGeom prst="rect">
            <a:avLst/>
          </a:prstGeom>
          <a:solidFill>
            <a:schemeClr val="tx2">
              <a:lumMod val="60000"/>
              <a:lumOff val="40000"/>
            </a:schemeClr>
          </a:solidFill>
          <a:ln>
            <a:noFill/>
          </a:ln>
          <a:effectLst/>
        </p:spPr>
        <p:style>
          <a:lnRef idx="1">
            <a:schemeClr val="accent4"/>
          </a:lnRef>
          <a:fillRef idx="2">
            <a:schemeClr val="accent4"/>
          </a:fillRef>
          <a:effectRef idx="1">
            <a:schemeClr val="accent4"/>
          </a:effectRef>
          <a:fontRef idx="minor">
            <a:schemeClr val="dk1"/>
          </a:fontRef>
        </p:style>
        <p:txBody>
          <a:bodyPr wrap="square" rIns="108000" rtlCol="0" anchor="ctr">
            <a:spAutoFit/>
          </a:bodyPr>
          <a:lstStyle/>
          <a:p>
            <a:pPr algn="ctr">
              <a:tabLst>
                <a:tab pos="6550025" algn="l"/>
              </a:tabLst>
            </a:pPr>
            <a:r>
              <a:rPr kumimoji="1" lang="ja-JP" altLang="en-US" sz="2000" b="1" dirty="0">
                <a:solidFill>
                  <a:schemeClr val="bg1"/>
                </a:solidFill>
                <a:latin typeface="Meiryo UI" panose="020B0604030504040204" pitchFamily="50" charset="-128"/>
                <a:ea typeface="Meiryo UI" panose="020B0604030504040204" pitchFamily="50" charset="-128"/>
                <a:cs typeface="Meiryo UI" panose="020B0604030504040204" pitchFamily="50" charset="-128"/>
              </a:rPr>
              <a:t> 大阪・関西万博</a:t>
            </a:r>
          </a:p>
        </p:txBody>
      </p:sp>
      <p:sp>
        <p:nvSpPr>
          <p:cNvPr id="79" name="テキスト ボックス 78"/>
          <p:cNvSpPr txBox="1"/>
          <p:nvPr/>
        </p:nvSpPr>
        <p:spPr>
          <a:xfrm>
            <a:off x="5580271" y="4369377"/>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特徴</a:t>
            </a:r>
          </a:p>
        </p:txBody>
      </p:sp>
      <p:sp>
        <p:nvSpPr>
          <p:cNvPr id="80" name="正方形/長方形 79"/>
          <p:cNvSpPr/>
          <p:nvPr/>
        </p:nvSpPr>
        <p:spPr>
          <a:xfrm>
            <a:off x="5577477" y="4676223"/>
            <a:ext cx="3631902" cy="784895"/>
          </a:xfrm>
          <a:prstGeom prst="rect">
            <a:avLst/>
          </a:prstGeom>
        </p:spPr>
        <p:txBody>
          <a:bodyPr wrap="square">
            <a:spAutoFit/>
          </a:bodyPr>
          <a:lstStyle/>
          <a:p>
            <a:pPr>
              <a:lnSpc>
                <a:spcPts val="1800"/>
              </a:lnSpc>
            </a:pPr>
            <a:r>
              <a:rPr lang="ja-JP" altLang="en-US" dirty="0">
                <a:latin typeface="Meiryo UI" panose="020B0604030504040204" pitchFamily="50" charset="-128"/>
                <a:ea typeface="Meiryo UI" panose="020B0604030504040204" pitchFamily="50" charset="-128"/>
              </a:rPr>
              <a:t>地球規模のさまざまな課題に取り組むために、</a:t>
            </a:r>
            <a:r>
              <a:rPr lang="en-US" altLang="ja-JP" dirty="0">
                <a:latin typeface="Meiryo UI" panose="020B0604030504040204" pitchFamily="50" charset="-128"/>
                <a:ea typeface="Meiryo UI" panose="020B0604030504040204" pitchFamily="50" charset="-128"/>
              </a:rPr>
              <a:t/>
            </a:r>
            <a:br>
              <a:rPr lang="en-US" altLang="ja-JP" dirty="0">
                <a:latin typeface="Meiryo UI" panose="020B0604030504040204" pitchFamily="50" charset="-128"/>
                <a:ea typeface="Meiryo UI" panose="020B0604030504040204" pitchFamily="50" charset="-128"/>
              </a:rPr>
            </a:br>
            <a:r>
              <a:rPr lang="ja-JP" altLang="en-US" b="1" dirty="0">
                <a:latin typeface="Meiryo UI" panose="020B0604030504040204" pitchFamily="50" charset="-128"/>
                <a:ea typeface="Meiryo UI" panose="020B0604030504040204" pitchFamily="50" charset="-128"/>
              </a:rPr>
              <a:t>世界各地から英知を集める場</a:t>
            </a:r>
            <a:endParaRPr lang="ja-JP" altLang="en-US" b="1" dirty="0"/>
          </a:p>
        </p:txBody>
      </p:sp>
      <p:sp>
        <p:nvSpPr>
          <p:cNvPr id="81" name="テキスト ボックス 80"/>
          <p:cNvSpPr txBox="1"/>
          <p:nvPr/>
        </p:nvSpPr>
        <p:spPr>
          <a:xfrm>
            <a:off x="5637726" y="5609776"/>
            <a:ext cx="1008000" cy="267184"/>
          </a:xfrm>
          <a:prstGeom prst="rect">
            <a:avLst/>
          </a:prstGeom>
          <a:noFill/>
          <a:ln w="6350">
            <a:solidFill>
              <a:schemeClr val="tx1"/>
            </a:solidFill>
          </a:ln>
          <a:effectLst/>
        </p:spPr>
        <p:style>
          <a:lnRef idx="1">
            <a:schemeClr val="accent4"/>
          </a:lnRef>
          <a:fillRef idx="2">
            <a:schemeClr val="accent4"/>
          </a:fillRef>
          <a:effectRef idx="1">
            <a:schemeClr val="accent4"/>
          </a:effectRef>
          <a:fontRef idx="minor">
            <a:schemeClr val="dk1"/>
          </a:fontRef>
        </p:style>
        <p:txBody>
          <a:bodyPr wrap="square" lIns="36000" tIns="36000" rIns="36000" bIns="0" rtlCol="0" anchor="ctr" anchorCtr="0">
            <a:spAutoFit/>
          </a:bodyPr>
          <a:lstStyle/>
          <a:p>
            <a:pPr algn="ctr">
              <a:lnSpc>
                <a:spcPts val="1800"/>
              </a:lnSpc>
              <a:tabLst>
                <a:tab pos="6550025" algn="l"/>
              </a:tabLst>
            </a:pPr>
            <a:r>
              <a:rPr kumimoji="1"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開催時期</a:t>
            </a:r>
          </a:p>
        </p:txBody>
      </p:sp>
      <p:sp>
        <p:nvSpPr>
          <p:cNvPr id="83" name="正方形/長方形 82"/>
          <p:cNvSpPr/>
          <p:nvPr/>
        </p:nvSpPr>
        <p:spPr>
          <a:xfrm>
            <a:off x="5637726" y="5968790"/>
            <a:ext cx="3271933" cy="329770"/>
          </a:xfrm>
          <a:prstGeom prst="rect">
            <a:avLst/>
          </a:prstGeom>
        </p:spPr>
        <p:txBody>
          <a:bodyPr wrap="square" anchor="ctr">
            <a:spAutoFit/>
          </a:bodyPr>
          <a:lstStyle/>
          <a:p>
            <a:pPr>
              <a:lnSpc>
                <a:spcPts val="1800"/>
              </a:lnSpc>
            </a:pPr>
            <a:r>
              <a:rPr lang="ja-JP" altLang="en-US" b="1" dirty="0"/>
              <a:t>２０２５年</a:t>
            </a:r>
            <a:endParaRPr lang="ja-JP" altLang="en-US" sz="1400" dirty="0">
              <a:latin typeface="Meiryo UI" panose="020B0604030504040204" pitchFamily="50" charset="-128"/>
              <a:ea typeface="Meiryo UI" panose="020B0604030504040204" pitchFamily="50" charset="-128"/>
            </a:endParaRPr>
          </a:p>
        </p:txBody>
      </p:sp>
      <p:sp>
        <p:nvSpPr>
          <p:cNvPr id="29" name="スライド番号プレースホルダー 1"/>
          <p:cNvSpPr txBox="1">
            <a:spLocks/>
          </p:cNvSpPr>
          <p:nvPr/>
        </p:nvSpPr>
        <p:spPr>
          <a:xfrm>
            <a:off x="6996113" y="6584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18</a:t>
            </a:fld>
            <a:endParaRPr kumimoji="1" lang="ja-JP" altLang="en-US" sz="1200"/>
          </a:p>
        </p:txBody>
      </p:sp>
      <p:cxnSp>
        <p:nvCxnSpPr>
          <p:cNvPr id="30" name="直線コネクタ 29"/>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32" name="テキスト ボックス 31"/>
          <p:cNvSpPr txBox="1"/>
          <p:nvPr/>
        </p:nvSpPr>
        <p:spPr>
          <a:xfrm>
            <a:off x="0" y="0"/>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３．</a:t>
            </a:r>
            <a:r>
              <a:rPr lang="en-US" altLang="ja-JP" sz="2400" dirty="0" smtClean="0">
                <a:latin typeface="Meiryo UI" panose="020B0604030504040204" pitchFamily="50" charset="-128"/>
                <a:ea typeface="Meiryo UI" panose="020B0604030504040204" pitchFamily="50" charset="-128"/>
              </a:rPr>
              <a:t>2025</a:t>
            </a:r>
            <a:r>
              <a:rPr lang="ja-JP" altLang="en-US" sz="2400" dirty="0" smtClean="0">
                <a:latin typeface="Meiryo UI" panose="020B0604030504040204" pitchFamily="50" charset="-128"/>
                <a:ea typeface="Meiryo UI" panose="020B0604030504040204" pitchFamily="50" charset="-128"/>
              </a:rPr>
              <a:t>年大阪・関西万博と</a:t>
            </a:r>
            <a:r>
              <a:rPr lang="en-US" altLang="ja-JP" sz="2400" dirty="0" smtClean="0">
                <a:latin typeface="Meiryo UI" panose="020B0604030504040204" pitchFamily="50" charset="-128"/>
                <a:ea typeface="Meiryo UI" panose="020B0604030504040204" pitchFamily="50" charset="-128"/>
              </a:rPr>
              <a:t>SDGs</a:t>
            </a:r>
            <a:r>
              <a:rPr lang="ja-JP" altLang="en-US" sz="2400" dirty="0" smtClean="0">
                <a:latin typeface="Meiryo UI" panose="020B0604030504040204" pitchFamily="50" charset="-128"/>
                <a:ea typeface="Meiryo UI" panose="020B0604030504040204" pitchFamily="50" charset="-128"/>
              </a:rPr>
              <a:t>の関係性③</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292597114"/>
      </p:ext>
    </p:extLst>
  </p:cSld>
  <p:clrMapOvr>
    <a:masterClrMapping/>
  </p:clrMapOvr>
  <mc:AlternateContent xmlns:mc="http://schemas.openxmlformats.org/markup-compatibility/2006" xmlns:p14="http://schemas.microsoft.com/office/powerpoint/2010/main">
    <mc:Choice Requires="p14">
      <p:transition spd="slow" p14:dur="2000" advTm="1286"/>
    </mc:Choice>
    <mc:Fallback xmlns="">
      <p:transition spd="slow" advTm="1286"/>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図 5">
            <a:extLst>
              <a:ext uri="{FF2B5EF4-FFF2-40B4-BE49-F238E27FC236}">
                <a16:creationId xmlns:a16="http://schemas.microsoft.com/office/drawing/2014/main" id="{2AD92C78-E375-44E8-A57E-B77E6A0A0AC1}"/>
              </a:ext>
            </a:extLst>
          </p:cNvPr>
          <p:cNvPicPr>
            <a:picLocks noChangeAspect="1"/>
          </p:cNvPicPr>
          <p:nvPr/>
        </p:nvPicPr>
        <p:blipFill>
          <a:blip r:embed="rId3"/>
          <a:stretch>
            <a:fillRect/>
          </a:stretch>
        </p:blipFill>
        <p:spPr>
          <a:xfrm>
            <a:off x="2291046" y="5532047"/>
            <a:ext cx="5592849" cy="836269"/>
          </a:xfrm>
          <a:prstGeom prst="rect">
            <a:avLst/>
          </a:prstGeom>
        </p:spPr>
      </p:pic>
      <p:sp>
        <p:nvSpPr>
          <p:cNvPr id="2" name="スライド番号プレースホルダー 1"/>
          <p:cNvSpPr>
            <a:spLocks noGrp="1"/>
          </p:cNvSpPr>
          <p:nvPr>
            <p:ph type="sldNum" sz="quarter" idx="12"/>
          </p:nvPr>
        </p:nvSpPr>
        <p:spPr/>
        <p:txBody>
          <a:bodyPr/>
          <a:lstStyle/>
          <a:p>
            <a:fld id="{D2D8002D-B5B0-4BAC-B1F6-782DDCCE6D9C}" type="slidenum">
              <a:rPr kumimoji="1" lang="ja-JP" altLang="en-US" smtClean="0"/>
              <a:t>1</a:t>
            </a:fld>
            <a:endParaRPr kumimoji="1" lang="ja-JP" altLang="en-US"/>
          </a:p>
        </p:txBody>
      </p:sp>
      <p:sp>
        <p:nvSpPr>
          <p:cNvPr id="7" name="正方形/長方形 6"/>
          <p:cNvSpPr/>
          <p:nvPr/>
        </p:nvSpPr>
        <p:spPr>
          <a:xfrm>
            <a:off x="1352600" y="1628800"/>
            <a:ext cx="8058100" cy="2160240"/>
          </a:xfrm>
          <a:prstGeom prst="rect">
            <a:avLst/>
          </a:prstGeom>
          <a:noFill/>
          <a:ln w="28575">
            <a:noFill/>
          </a:ln>
        </p:spPr>
        <p:style>
          <a:lnRef idx="2">
            <a:schemeClr val="accent6"/>
          </a:lnRef>
          <a:fillRef idx="1">
            <a:schemeClr val="lt1"/>
          </a:fillRef>
          <a:effectRef idx="0">
            <a:schemeClr val="accent6"/>
          </a:effectRef>
          <a:fontRef idx="minor">
            <a:schemeClr val="dk1"/>
          </a:fontRef>
        </p:style>
        <p:txBody>
          <a:bodyPr rot="0" spcFirstLastPara="0" vertOverflow="overflow" horzOverflow="overflow" vert="horz" wrap="square" lIns="91440" tIns="180000" rIns="91440" bIns="45720" numCol="1" spcCol="0" rtlCol="0" fromWordArt="0" anchor="ctr" anchorCtr="0" forceAA="0" compatLnSpc="1">
            <a:prstTxWarp prst="textNoShape">
              <a:avLst/>
            </a:prstTxWarp>
            <a:noAutofit/>
          </a:bodyPr>
          <a:lstStyle/>
          <a:p>
            <a:pPr indent="631825" algn="ctr">
              <a:lnSpc>
                <a:spcPct val="150000"/>
              </a:lnSpc>
              <a:spcBef>
                <a:spcPts val="600"/>
              </a:spcBef>
            </a:pPr>
            <a:r>
              <a:rPr lang="ja-JP" altLang="en-US" sz="4400" b="1" i="1" dirty="0">
                <a:latin typeface="Meiryo UI" panose="020B0604030504040204" pitchFamily="50" charset="-128"/>
                <a:ea typeface="Meiryo UI" panose="020B0604030504040204" pitchFamily="50" charset="-128"/>
              </a:rPr>
              <a:t>１</a:t>
            </a:r>
            <a:r>
              <a:rPr lang="ja-JP" altLang="en-US" sz="4400" b="1" i="1" dirty="0" smtClean="0">
                <a:latin typeface="Meiryo UI" panose="020B0604030504040204" pitchFamily="50" charset="-128"/>
                <a:ea typeface="Meiryo UI" panose="020B0604030504040204" pitchFamily="50" charset="-128"/>
              </a:rPr>
              <a:t>．大阪府の</a:t>
            </a:r>
            <a:r>
              <a:rPr lang="en-US" altLang="ja-JP" sz="4400" b="1" i="1" dirty="0" smtClean="0">
                <a:latin typeface="Meiryo UI" panose="020B0604030504040204" pitchFamily="50" charset="-128"/>
                <a:ea typeface="Meiryo UI" panose="020B0604030504040204" pitchFamily="50" charset="-128"/>
              </a:rPr>
              <a:t>SDGs</a:t>
            </a:r>
            <a:r>
              <a:rPr lang="ja-JP" altLang="en-US" sz="4400" b="1" i="1" dirty="0" smtClean="0">
                <a:latin typeface="Meiryo UI" panose="020B0604030504040204" pitchFamily="50" charset="-128"/>
                <a:ea typeface="Meiryo UI" panose="020B0604030504040204" pitchFamily="50" charset="-128"/>
              </a:rPr>
              <a:t>推進の</a:t>
            </a:r>
            <a:endParaRPr lang="en-US" altLang="ja-JP" sz="4400" b="1" i="1" dirty="0" smtClean="0">
              <a:latin typeface="Meiryo UI" panose="020B0604030504040204" pitchFamily="50" charset="-128"/>
              <a:ea typeface="Meiryo UI" panose="020B0604030504040204" pitchFamily="50" charset="-128"/>
            </a:endParaRPr>
          </a:p>
          <a:p>
            <a:pPr indent="631825" algn="ctr">
              <a:lnSpc>
                <a:spcPct val="150000"/>
              </a:lnSpc>
              <a:spcBef>
                <a:spcPts val="600"/>
              </a:spcBef>
            </a:pPr>
            <a:r>
              <a:rPr lang="ja-JP" altLang="en-US" sz="4400" b="1" i="1" dirty="0" smtClean="0">
                <a:latin typeface="Meiryo UI" panose="020B0604030504040204" pitchFamily="50" charset="-128"/>
                <a:ea typeface="Meiryo UI" panose="020B0604030504040204" pitchFamily="50" charset="-128"/>
              </a:rPr>
              <a:t>取組みについて</a:t>
            </a:r>
            <a:endParaRPr kumimoji="1" lang="en-US" altLang="ja-JP" sz="4400" b="1" dirty="0" smtClean="0">
              <a:latin typeface="Meiryo UI" panose="020B0604030504040204" pitchFamily="50" charset="-128"/>
              <a:ea typeface="Meiryo UI" panose="020B0604030504040204" pitchFamily="50" charset="-128"/>
            </a:endParaRPr>
          </a:p>
        </p:txBody>
      </p:sp>
      <p:pic>
        <p:nvPicPr>
          <p:cNvPr id="8" name="Picture 2" descr="17 Objetivos">
            <a:extLst>
              <a:ext uri="{FF2B5EF4-FFF2-40B4-BE49-F238E27FC236}">
                <a16:creationId xmlns:a16="http://schemas.microsoft.com/office/drawing/2014/main" id="{6C91913C-2085-4E63-BDBF-8C2C3DC1382F}"/>
              </a:ext>
            </a:extLst>
          </p:cNvPr>
          <p:cNvPicPr>
            <a:picLocks noChangeArrowheads="1"/>
          </p:cNvPicPr>
          <p:nvPr/>
        </p:nvPicPr>
        <p:blipFill rotWithShape="1">
          <a:blip r:embed="rId4" cstate="print">
            <a:extLst>
              <a:ext uri="{28A0092B-C50C-407E-A947-70E740481C1C}">
                <a14:useLocalDpi xmlns:a14="http://schemas.microsoft.com/office/drawing/2010/main" val="0"/>
              </a:ext>
            </a:extLst>
          </a:blip>
          <a:srcRect l="20389" r="20514"/>
          <a:stretch/>
        </p:blipFill>
        <p:spPr bwMode="auto">
          <a:xfrm>
            <a:off x="1064568" y="2132856"/>
            <a:ext cx="1094704" cy="1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96669295"/>
      </p:ext>
    </p:extLst>
  </p:cSld>
  <p:clrMapOvr>
    <a:masterClrMapping/>
  </p:clrMapOvr>
  <mc:AlternateContent xmlns:mc="http://schemas.openxmlformats.org/markup-compatibility/2006" xmlns:p14="http://schemas.microsoft.com/office/powerpoint/2010/main">
    <mc:Choice Requires="p14">
      <p:transition spd="slow" p14:dur="2000" advTm="1131"/>
    </mc:Choice>
    <mc:Fallback xmlns="">
      <p:transition spd="slow" advTm="1131"/>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テキスト ボックス 34"/>
          <p:cNvSpPr txBox="1"/>
          <p:nvPr/>
        </p:nvSpPr>
        <p:spPr>
          <a:xfrm>
            <a:off x="216377" y="1211243"/>
            <a:ext cx="9473247" cy="683264"/>
          </a:xfrm>
          <a:prstGeom prst="rect">
            <a:avLst/>
          </a:prstGeom>
          <a:noFill/>
        </p:spPr>
        <p:txBody>
          <a:bodyPr wrap="square" lIns="72000" tIns="64008" rIns="72000" bIns="64008" rtlCol="0">
            <a:spAutoFit/>
          </a:bodyPr>
          <a:lstStyle/>
          <a:p>
            <a:pPr marL="171450" indent="-171450">
              <a:buFont typeface="Meiryo UI" panose="020B0604030504040204" pitchFamily="50" charset="-128"/>
              <a:buChar char="○"/>
            </a:pP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　万博に向け</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先進都市」としての基盤を整え</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2030</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年の</a:t>
            </a:r>
            <a:r>
              <a:rPr lang="en-US" altLang="ja-JP"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目標年次に向けた総仕上げを図る中で、</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万博のレガシーとして「</a:t>
            </a:r>
            <a:r>
              <a:rPr lang="en-US" altLang="ja-JP"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先進都市」を実現</a:t>
            </a:r>
            <a:r>
              <a:rPr lang="ja-JP" altLang="en-US" dirty="0">
                <a:solidFill>
                  <a:prstClr val="black"/>
                </a:solidFill>
                <a:latin typeface="Meiryo UI" panose="020B0604030504040204" pitchFamily="50" charset="-128"/>
                <a:ea typeface="Meiryo UI" panose="020B0604030504040204" pitchFamily="50" charset="-128"/>
                <a:cs typeface="Meiryo UI" panose="020B0604030504040204" pitchFamily="50" charset="-128"/>
              </a:rPr>
              <a:t>する。</a:t>
            </a:r>
            <a:endParaRPr lang="ja-JP" altLang="en-US" spc="100" dirty="0">
              <a:solidFill>
                <a:prstClr val="black"/>
              </a:solidFill>
              <a:latin typeface="Meiryo UI" panose="020B0604030504040204" pitchFamily="50" charset="-128"/>
              <a:ea typeface="Meiryo UI" panose="020B0604030504040204" pitchFamily="50" charset="-128"/>
              <a:cs typeface="Meiryo UI" panose="020B0604030504040204" pitchFamily="50" charset="-128"/>
            </a:endParaRPr>
          </a:p>
        </p:txBody>
      </p:sp>
      <p:grpSp>
        <p:nvGrpSpPr>
          <p:cNvPr id="3" name="グループ化 4"/>
          <p:cNvGrpSpPr/>
          <p:nvPr/>
        </p:nvGrpSpPr>
        <p:grpSpPr>
          <a:xfrm>
            <a:off x="494453" y="2251112"/>
            <a:ext cx="9421602" cy="4268404"/>
            <a:chOff x="360048" y="2354064"/>
            <a:chExt cx="9421602" cy="3616843"/>
          </a:xfrm>
        </p:grpSpPr>
        <p:sp>
          <p:nvSpPr>
            <p:cNvPr id="34" name="右矢印 5"/>
            <p:cNvSpPr/>
            <p:nvPr/>
          </p:nvSpPr>
          <p:spPr>
            <a:xfrm>
              <a:off x="380482" y="5251000"/>
              <a:ext cx="9207106" cy="719907"/>
            </a:xfrm>
            <a:prstGeom prst="rightArrow">
              <a:avLst>
                <a:gd name="adj1" fmla="val 50894"/>
                <a:gd name="adj2" fmla="val 85596"/>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400" b="1" dirty="0">
                  <a:solidFill>
                    <a:prstClr val="white"/>
                  </a:solidFill>
                  <a:latin typeface="Meiryo UI" panose="020B0604030504040204" pitchFamily="50" charset="-128"/>
                  <a:ea typeface="Meiryo UI" panose="020B0604030504040204" pitchFamily="50" charset="-128"/>
                  <a:cs typeface="Meiryo UI" panose="020B0604030504040204" pitchFamily="50" charset="-128"/>
                </a:rPr>
                <a:t>　　　　　　　　　　　　　　　　　　　　　　　</a:t>
              </a:r>
            </a:p>
          </p:txBody>
        </p:sp>
        <p:sp>
          <p:nvSpPr>
            <p:cNvPr id="52" name="テキスト ボックス 6"/>
            <p:cNvSpPr txBox="1"/>
            <p:nvPr/>
          </p:nvSpPr>
          <p:spPr>
            <a:xfrm>
              <a:off x="374749" y="5466283"/>
              <a:ext cx="1242328" cy="286875"/>
            </a:xfrm>
            <a:prstGeom prst="rect">
              <a:avLst/>
            </a:prstGeom>
            <a:noFill/>
          </p:spPr>
          <p:txBody>
            <a:bodyPr wrap="square" rtlCol="0">
              <a:spAutoFit/>
            </a:bodyPr>
            <a:lstStyle/>
            <a:p>
              <a:r>
                <a:rPr lang="ja-JP" altLang="en-US" sz="1600" b="1" dirty="0">
                  <a:solidFill>
                    <a:prstClr val="black"/>
                  </a:solidFill>
                  <a:latin typeface="Meiryo UI" panose="020B0604030504040204" pitchFamily="50" charset="-128"/>
                  <a:ea typeface="Meiryo UI" panose="020B0604030504040204" pitchFamily="50" charset="-128"/>
                </a:rPr>
                <a:t>　</a:t>
              </a:r>
              <a:r>
                <a:rPr lang="en-US" altLang="ja-JP" sz="1600" b="1" dirty="0">
                  <a:solidFill>
                    <a:prstClr val="black"/>
                  </a:solidFill>
                  <a:latin typeface="Meiryo UI" panose="020B0604030504040204" pitchFamily="50" charset="-128"/>
                  <a:ea typeface="Meiryo UI" panose="020B0604030504040204" pitchFamily="50" charset="-128"/>
                </a:rPr>
                <a:t>2020</a:t>
              </a:r>
              <a:r>
                <a:rPr lang="ja-JP" altLang="en-US" sz="1600" b="1" dirty="0">
                  <a:solidFill>
                    <a:prstClr val="black"/>
                  </a:solidFill>
                  <a:latin typeface="Meiryo UI" panose="020B0604030504040204" pitchFamily="50" charset="-128"/>
                  <a:ea typeface="Meiryo UI" panose="020B0604030504040204" pitchFamily="50" charset="-128"/>
                </a:rPr>
                <a:t>年　</a:t>
              </a:r>
            </a:p>
          </p:txBody>
        </p:sp>
        <p:sp>
          <p:nvSpPr>
            <p:cNvPr id="53" name="テキスト ボックス 7"/>
            <p:cNvSpPr txBox="1"/>
            <p:nvPr/>
          </p:nvSpPr>
          <p:spPr>
            <a:xfrm>
              <a:off x="3674578" y="5477405"/>
              <a:ext cx="940100"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2025</a:t>
              </a:r>
              <a:r>
                <a:rPr lang="ja-JP" altLang="en-US" sz="1600" b="1" dirty="0">
                  <a:solidFill>
                    <a:prstClr val="black"/>
                  </a:solidFill>
                  <a:latin typeface="Meiryo UI" panose="020B0604030504040204" pitchFamily="50" charset="-128"/>
                  <a:ea typeface="Meiryo UI" panose="020B0604030504040204" pitchFamily="50" charset="-128"/>
                </a:rPr>
                <a:t>年</a:t>
              </a:r>
            </a:p>
          </p:txBody>
        </p:sp>
        <p:sp>
          <p:nvSpPr>
            <p:cNvPr id="54" name="テキスト ボックス 8"/>
            <p:cNvSpPr txBox="1"/>
            <p:nvPr/>
          </p:nvSpPr>
          <p:spPr>
            <a:xfrm>
              <a:off x="7831729" y="5452083"/>
              <a:ext cx="1137373" cy="286875"/>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2030</a:t>
              </a:r>
              <a:r>
                <a:rPr lang="ja-JP" altLang="en-US" sz="1600" b="1" dirty="0">
                  <a:solidFill>
                    <a:prstClr val="black"/>
                  </a:solidFill>
                  <a:latin typeface="Meiryo UI" panose="020B0604030504040204" pitchFamily="50" charset="-128"/>
                  <a:ea typeface="Meiryo UI" panose="020B0604030504040204" pitchFamily="50" charset="-128"/>
                </a:rPr>
                <a:t>年　　　　　　　　　　　　　　　</a:t>
              </a:r>
            </a:p>
          </p:txBody>
        </p:sp>
        <p:cxnSp>
          <p:nvCxnSpPr>
            <p:cNvPr id="37" name="直線コネクタ 9"/>
            <p:cNvCxnSpPr/>
            <p:nvPr/>
          </p:nvCxnSpPr>
          <p:spPr>
            <a:xfrm>
              <a:off x="3618795" y="5168107"/>
              <a:ext cx="1071365" cy="333"/>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38" name="直線コネクタ 10"/>
            <p:cNvCxnSpPr/>
            <p:nvPr/>
          </p:nvCxnSpPr>
          <p:spPr>
            <a:xfrm flipV="1">
              <a:off x="3515346" y="3146478"/>
              <a:ext cx="1082110" cy="426256"/>
            </a:xfrm>
            <a:prstGeom prst="line">
              <a:avLst/>
            </a:prstGeom>
            <a:ln w="22225">
              <a:solidFill>
                <a:schemeClr val="accent1">
                  <a:lumMod val="50000"/>
                </a:schemeClr>
              </a:solidFill>
              <a:prstDash val="sysDash"/>
            </a:ln>
          </p:spPr>
          <p:style>
            <a:lnRef idx="1">
              <a:schemeClr val="accent1"/>
            </a:lnRef>
            <a:fillRef idx="0">
              <a:schemeClr val="accent1"/>
            </a:fillRef>
            <a:effectRef idx="0">
              <a:schemeClr val="accent1"/>
            </a:effectRef>
            <a:fontRef idx="minor">
              <a:schemeClr val="tx1"/>
            </a:fontRef>
          </p:style>
        </p:cxnSp>
        <p:sp>
          <p:nvSpPr>
            <p:cNvPr id="39" name="ホームベース 11"/>
            <p:cNvSpPr/>
            <p:nvPr/>
          </p:nvSpPr>
          <p:spPr>
            <a:xfrm>
              <a:off x="380482" y="3470141"/>
              <a:ext cx="3422708" cy="1708223"/>
            </a:xfrm>
            <a:prstGeom prst="homePlate">
              <a:avLst>
                <a:gd name="adj" fmla="val 8632"/>
              </a:avLst>
            </a:prstGeom>
            <a:solidFill>
              <a:schemeClr val="accent5">
                <a:lumMod val="75000"/>
              </a:schemeClr>
            </a:solidFill>
            <a:ln w="34925">
              <a:solidFill>
                <a:schemeClr val="tx2"/>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1" name="角丸四角形 12"/>
            <p:cNvSpPr/>
            <p:nvPr/>
          </p:nvSpPr>
          <p:spPr>
            <a:xfrm>
              <a:off x="7971062" y="2462654"/>
              <a:ext cx="468723" cy="2755108"/>
            </a:xfrm>
            <a:prstGeom prst="roundRect">
              <a:avLst>
                <a:gd name="adj" fmla="val 8062"/>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30" name="テキスト ボックス 13"/>
            <p:cNvSpPr txBox="1"/>
            <p:nvPr/>
          </p:nvSpPr>
          <p:spPr>
            <a:xfrm>
              <a:off x="7977520" y="2599930"/>
              <a:ext cx="430887" cy="2685910"/>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Ｓ</a:t>
              </a:r>
              <a:r>
                <a:rPr lang="ja-JP" altLang="en-US" sz="1600" dirty="0">
                  <a:solidFill>
                    <a:prstClr val="black"/>
                  </a:solidFill>
                  <a:latin typeface="Bauhaus 93" panose="04030905020B02020C02" pitchFamily="82" charset="0"/>
                  <a:ea typeface="HGS創英角ｺﾞｼｯｸUB" panose="020B0900000000000000" pitchFamily="50" charset="-128"/>
                </a:rPr>
                <a:t>ＤＧｓ目標年次</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43" name="ホームベース 14"/>
            <p:cNvSpPr/>
            <p:nvPr/>
          </p:nvSpPr>
          <p:spPr>
            <a:xfrm>
              <a:off x="4567158" y="3159080"/>
              <a:ext cx="3383470" cy="2050104"/>
            </a:xfrm>
            <a:prstGeom prst="homePlate">
              <a:avLst>
                <a:gd name="adj" fmla="val 12172"/>
              </a:avLst>
            </a:prstGeom>
            <a:solidFill>
              <a:schemeClr val="accent5">
                <a:lumMod val="60000"/>
                <a:lumOff val="40000"/>
              </a:schemeClr>
            </a:solidFill>
            <a:ln w="19050">
              <a:prstDash val="sysDash"/>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dirty="0">
                <a:solidFill>
                  <a:prstClr val="white"/>
                </a:solidFill>
                <a:latin typeface="Calibri" panose="020F0502020204030204"/>
                <a:ea typeface="游ゴシック" panose="020B0400000000000000" pitchFamily="50" charset="-128"/>
              </a:endParaRPr>
            </a:p>
          </p:txBody>
        </p:sp>
        <p:sp>
          <p:nvSpPr>
            <p:cNvPr id="44" name="テキスト ボックス 15"/>
            <p:cNvSpPr txBox="1"/>
            <p:nvPr/>
          </p:nvSpPr>
          <p:spPr>
            <a:xfrm>
              <a:off x="4665273" y="3306167"/>
              <a:ext cx="3347139" cy="1799487"/>
            </a:xfrm>
            <a:prstGeom prst="rect">
              <a:avLst/>
            </a:prstGeom>
            <a:noFill/>
            <a:ln w="19050" cmpd="sng">
              <a:noFill/>
              <a:prstDash val="solid"/>
            </a:ln>
          </p:spPr>
          <p:txBody>
            <a:bodyPr wrap="square" rtlCol="0">
              <a:spAutoFit/>
            </a:bodyPr>
            <a:lstStyle/>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改めて、</a:t>
              </a:r>
              <a:r>
                <a:rPr lang="en-US" altLang="ja-JP" sz="1600" dirty="0">
                  <a:solidFill>
                    <a:prstClr val="black"/>
                  </a:solidFill>
                  <a:latin typeface="Meiryo UI" panose="020B0604030504040204" pitchFamily="50" charset="-128"/>
                  <a:ea typeface="Meiryo UI" panose="020B0604030504040204" pitchFamily="50" charset="-128"/>
                </a:rPr>
                <a:t>2025</a:t>
              </a:r>
              <a:r>
                <a:rPr lang="ja-JP" altLang="en-US" sz="1600" dirty="0">
                  <a:solidFill>
                    <a:prstClr val="black"/>
                  </a:solidFill>
                  <a:latin typeface="Meiryo UI" panose="020B0604030504040204" pitchFamily="50" charset="-128"/>
                  <a:ea typeface="Meiryo UI" panose="020B0604030504040204" pitchFamily="50" charset="-128"/>
                </a:rPr>
                <a:t>年時点の</a:t>
              </a:r>
              <a:r>
                <a:rPr lang="en-US" altLang="ja-JP" sz="1600" dirty="0">
                  <a:solidFill>
                    <a:prstClr val="black"/>
                  </a:solidFill>
                  <a:latin typeface="Meiryo UI" panose="020B0604030504040204" pitchFamily="50" charset="-128"/>
                  <a:ea typeface="Meiryo UI" panose="020B0604030504040204" pitchFamily="50" charset="-128"/>
                </a:rPr>
                <a:t>SDGs</a:t>
              </a:r>
            </a:p>
            <a:p>
              <a:pPr marL="96838" indent="-96838"/>
              <a:r>
                <a:rPr lang="ja-JP" altLang="en-US" sz="1600" dirty="0">
                  <a:solidFill>
                    <a:prstClr val="black"/>
                  </a:solidFill>
                  <a:latin typeface="Meiryo UI" panose="020B0604030504040204" pitchFamily="50" charset="-128"/>
                  <a:ea typeface="Meiryo UI" panose="020B0604030504040204" pitchFamily="50" charset="-128"/>
                </a:rPr>
                <a:t>　</a:t>
              </a:r>
              <a:r>
                <a:rPr lang="en-US" altLang="ja-JP" sz="1600" dirty="0">
                  <a:solidFill>
                    <a:prstClr val="black"/>
                  </a:solidFill>
                  <a:latin typeface="Meiryo UI" panose="020B0604030504040204" pitchFamily="50" charset="-128"/>
                  <a:ea typeface="Meiryo UI" panose="020B0604030504040204" pitchFamily="50" charset="-128"/>
                </a:rPr>
                <a:t>17</a:t>
              </a:r>
              <a:r>
                <a:rPr lang="ja-JP" altLang="en-US" sz="1600" dirty="0">
                  <a:solidFill>
                    <a:prstClr val="black"/>
                  </a:solidFill>
                  <a:latin typeface="Meiryo UI" panose="020B0604030504040204" pitchFamily="50" charset="-128"/>
                  <a:ea typeface="Meiryo UI" panose="020B0604030504040204" pitchFamily="50" charset="-128"/>
                </a:rPr>
                <a:t>ゴールの到達点を分析</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err="1">
                  <a:solidFill>
                    <a:prstClr val="black"/>
                  </a:solidFill>
                  <a:latin typeface="Meiryo UI" panose="020B0604030504040204" pitchFamily="50" charset="-128"/>
                  <a:ea typeface="Meiryo UI" panose="020B0604030504040204" pitchFamily="50" charset="-128"/>
                </a:rPr>
                <a:t>SDGs+beyond</a:t>
              </a:r>
              <a:r>
                <a:rPr lang="ja-JP" altLang="en-US" sz="1600" dirty="0">
                  <a:solidFill>
                    <a:prstClr val="black"/>
                  </a:solidFill>
                  <a:latin typeface="Meiryo UI" panose="020B0604030504040204" pitchFamily="50" charset="-128"/>
                  <a:ea typeface="Meiryo UI" panose="020B0604030504040204" pitchFamily="50" charset="-128"/>
                </a:rPr>
                <a:t>」も見据え、</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達成に向け、オール大阪で</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総仕上げを図る</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spcBef>
                  <a:spcPts val="1200"/>
                </a:spcBef>
              </a:pPr>
              <a:r>
                <a:rPr lang="ja-JP" altLang="en-US" sz="1600" dirty="0">
                  <a:solidFill>
                    <a:prstClr val="black"/>
                  </a:solidFill>
                  <a:latin typeface="Meiryo UI" panose="020B0604030504040204" pitchFamily="50" charset="-128"/>
                  <a:ea typeface="Meiryo UI" panose="020B0604030504040204" pitchFamily="50" charset="-128"/>
                </a:rPr>
                <a:t>〇 </a:t>
              </a:r>
              <a:r>
                <a:rPr lang="en-US" altLang="ja-JP" sz="1600" dirty="0">
                  <a:solidFill>
                    <a:prstClr val="black"/>
                  </a:solidFill>
                  <a:latin typeface="Meiryo UI" panose="020B0604030504040204" pitchFamily="50" charset="-128"/>
                  <a:ea typeface="Meiryo UI" panose="020B0604030504040204" pitchFamily="50" charset="-128"/>
                </a:rPr>
                <a:t>SDGs</a:t>
              </a:r>
              <a:r>
                <a:rPr lang="ja-JP" altLang="en-US" sz="1600" dirty="0">
                  <a:solidFill>
                    <a:prstClr val="black"/>
                  </a:solidFill>
                  <a:latin typeface="Meiryo UI" panose="020B0604030504040204" pitchFamily="50" charset="-128"/>
                  <a:ea typeface="Meiryo UI" panose="020B0604030504040204" pitchFamily="50" charset="-128"/>
                </a:rPr>
                <a:t>の取組みを通じ、様々な</a:t>
              </a:r>
              <a:endParaRPr lang="en-US" altLang="ja-JP" sz="1600" dirty="0">
                <a:solidFill>
                  <a:prstClr val="black"/>
                </a:solidFill>
                <a:latin typeface="Meiryo UI" panose="020B0604030504040204" pitchFamily="50" charset="-128"/>
                <a:ea typeface="Meiryo UI" panose="020B0604030504040204" pitchFamily="50" charset="-128"/>
              </a:endParaRPr>
            </a:p>
            <a:p>
              <a:pPr marL="96838" indent="-96838"/>
              <a:r>
                <a:rPr lang="ja-JP" altLang="en-US" sz="1600" dirty="0">
                  <a:solidFill>
                    <a:prstClr val="black"/>
                  </a:solidFill>
                  <a:latin typeface="Meiryo UI" panose="020B0604030504040204" pitchFamily="50" charset="-128"/>
                  <a:ea typeface="Meiryo UI" panose="020B0604030504040204" pitchFamily="50" charset="-128"/>
                </a:rPr>
                <a:t>　場面で世界に貢献していく</a:t>
              </a:r>
              <a:endParaRPr lang="en-US" altLang="ja-JP" sz="1600" dirty="0">
                <a:solidFill>
                  <a:prstClr val="black"/>
                </a:solidFill>
                <a:latin typeface="Meiryo UI" panose="020B0604030504040204" pitchFamily="50" charset="-128"/>
                <a:ea typeface="Meiryo UI" panose="020B0604030504040204" pitchFamily="50" charset="-128"/>
              </a:endParaRPr>
            </a:p>
          </p:txBody>
        </p:sp>
        <p:sp>
          <p:nvSpPr>
            <p:cNvPr id="45" name="楕円 16"/>
            <p:cNvSpPr/>
            <p:nvPr/>
          </p:nvSpPr>
          <p:spPr>
            <a:xfrm>
              <a:off x="671483" y="2672844"/>
              <a:ext cx="2711927"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先進都市としての基盤を整える</a:t>
              </a:r>
            </a:p>
          </p:txBody>
        </p:sp>
        <p:sp>
          <p:nvSpPr>
            <p:cNvPr id="46" name="楕円 17"/>
            <p:cNvSpPr/>
            <p:nvPr/>
          </p:nvSpPr>
          <p:spPr>
            <a:xfrm>
              <a:off x="4720364" y="2354064"/>
              <a:ext cx="3015129" cy="75600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sz="1600" b="1" dirty="0">
                  <a:solidFill>
                    <a:prstClr val="white"/>
                  </a:solidFill>
                  <a:latin typeface="Meiryo UI" panose="020B0604030504040204" pitchFamily="50" charset="-128"/>
                  <a:ea typeface="Meiryo UI" panose="020B0604030504040204" pitchFamily="50" charset="-128"/>
                </a:rPr>
                <a:t>万博のレガシーとして、</a:t>
              </a:r>
              <a:r>
                <a:rPr kumimoji="1" lang="en-US" altLang="ja-JP" sz="1600" b="1" dirty="0">
                  <a:solidFill>
                    <a:prstClr val="white"/>
                  </a:solidFill>
                  <a:latin typeface="Meiryo UI" panose="020B0604030504040204" pitchFamily="50" charset="-128"/>
                  <a:ea typeface="Meiryo UI" panose="020B0604030504040204" pitchFamily="50" charset="-128"/>
                </a:rPr>
                <a:t>SDGs</a:t>
              </a:r>
              <a:r>
                <a:rPr kumimoji="1" lang="ja-JP" altLang="en-US" sz="1600" b="1" dirty="0">
                  <a:solidFill>
                    <a:prstClr val="white"/>
                  </a:solidFill>
                  <a:latin typeface="Meiryo UI" panose="020B0604030504040204" pitchFamily="50" charset="-128"/>
                  <a:ea typeface="Meiryo UI" panose="020B0604030504040204" pitchFamily="50" charset="-128"/>
                </a:rPr>
                <a:t>先進都市を実現</a:t>
              </a:r>
            </a:p>
          </p:txBody>
        </p:sp>
        <p:sp>
          <p:nvSpPr>
            <p:cNvPr id="47" name="角丸四角形 18"/>
            <p:cNvSpPr/>
            <p:nvPr/>
          </p:nvSpPr>
          <p:spPr>
            <a:xfrm>
              <a:off x="3875828" y="2380396"/>
              <a:ext cx="468723" cy="2787712"/>
            </a:xfrm>
            <a:prstGeom prst="roundRect">
              <a:avLst>
                <a:gd name="adj" fmla="val 11333"/>
              </a:avLst>
            </a:prstGeom>
            <a:solidFill>
              <a:schemeClr val="bg2"/>
            </a:solidFill>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endParaRPr kumimoji="1" lang="ja-JP" altLang="en-US" sz="1400">
                <a:solidFill>
                  <a:prstClr val="white"/>
                </a:solidFill>
                <a:latin typeface="Calibri" panose="020F0502020204030204"/>
                <a:ea typeface="游ゴシック" panose="020B0400000000000000" pitchFamily="50" charset="-128"/>
              </a:endParaRPr>
            </a:p>
          </p:txBody>
        </p:sp>
        <p:sp>
          <p:nvSpPr>
            <p:cNvPr id="48" name="テキスト ボックス 19"/>
            <p:cNvSpPr txBox="1"/>
            <p:nvPr/>
          </p:nvSpPr>
          <p:spPr>
            <a:xfrm>
              <a:off x="3917473" y="2486190"/>
              <a:ext cx="430887" cy="2654047"/>
            </a:xfrm>
            <a:prstGeom prst="rect">
              <a:avLst/>
            </a:prstGeom>
            <a:noFill/>
            <a:effectLst/>
          </p:spPr>
          <p:txBody>
            <a:bodyPr vert="eaVert" wrap="square" rtlCol="0">
              <a:spAutoFit/>
            </a:bodyPr>
            <a:lstStyle/>
            <a:p>
              <a:pPr algn="ctr">
                <a:defRPr/>
              </a:pPr>
              <a:r>
                <a:rPr kumimoji="1" lang="ja-JP" altLang="en-US" sz="1600" dirty="0">
                  <a:solidFill>
                    <a:prstClr val="black"/>
                  </a:solidFill>
                  <a:latin typeface="Bauhaus 93" panose="04030905020B02020C02" pitchFamily="82" charset="0"/>
                  <a:ea typeface="HGS創英角ｺﾞｼｯｸUB" panose="020B0900000000000000" pitchFamily="50" charset="-128"/>
                </a:rPr>
                <a:t>大阪・関西万博</a:t>
              </a:r>
              <a:endParaRPr kumimoji="1" lang="en-US" altLang="ja-JP" sz="1600" dirty="0">
                <a:solidFill>
                  <a:prstClr val="black"/>
                </a:solidFill>
                <a:latin typeface="Bauhaus 93" panose="04030905020B02020C02" pitchFamily="82" charset="0"/>
                <a:ea typeface="HGS創英角ｺﾞｼｯｸUB" panose="020B0900000000000000" pitchFamily="50" charset="-128"/>
              </a:endParaRPr>
            </a:p>
          </p:txBody>
        </p:sp>
        <p:sp>
          <p:nvSpPr>
            <p:cNvPr id="32" name="テキスト ボックス 20"/>
            <p:cNvSpPr txBox="1"/>
            <p:nvPr/>
          </p:nvSpPr>
          <p:spPr>
            <a:xfrm>
              <a:off x="8517919" y="3840208"/>
              <a:ext cx="1263731" cy="495511"/>
            </a:xfrm>
            <a:prstGeom prst="rect">
              <a:avLst/>
            </a:prstGeom>
            <a:noFill/>
          </p:spPr>
          <p:txBody>
            <a:bodyPr wrap="square" rtlCol="0">
              <a:spAutoFit/>
            </a:bodyPr>
            <a:lstStyle/>
            <a:p>
              <a:r>
                <a:rPr lang="en-US" altLang="ja-JP" sz="1600" b="1" dirty="0">
                  <a:solidFill>
                    <a:prstClr val="black"/>
                  </a:solidFill>
                  <a:latin typeface="Meiryo UI" panose="020B0604030504040204" pitchFamily="50" charset="-128"/>
                  <a:ea typeface="Meiryo UI" panose="020B0604030504040204" pitchFamily="50" charset="-128"/>
                </a:rPr>
                <a:t>SDGs</a:t>
              </a:r>
            </a:p>
            <a:p>
              <a:r>
                <a:rPr lang="en-US" altLang="ja-JP" sz="1600" b="1" dirty="0">
                  <a:solidFill>
                    <a:prstClr val="black"/>
                  </a:solidFill>
                  <a:latin typeface="Meiryo UI" panose="020B0604030504040204" pitchFamily="50" charset="-128"/>
                  <a:ea typeface="Meiryo UI" panose="020B0604030504040204" pitchFamily="50" charset="-128"/>
                </a:rPr>
                <a:t>+beyond</a:t>
              </a:r>
              <a:r>
                <a:rPr lang="ja-JP" altLang="en-US" sz="1600" b="1" dirty="0">
                  <a:solidFill>
                    <a:prstClr val="black"/>
                  </a:solidFill>
                  <a:latin typeface="Meiryo UI" panose="020B0604030504040204" pitchFamily="50" charset="-128"/>
                  <a:ea typeface="Meiryo UI" panose="020B0604030504040204" pitchFamily="50" charset="-128"/>
                </a:rPr>
                <a:t>　　　　　　　　　　　　　　　</a:t>
              </a:r>
            </a:p>
          </p:txBody>
        </p:sp>
        <p:sp>
          <p:nvSpPr>
            <p:cNvPr id="25" name="テキスト ボックス 26"/>
            <p:cNvSpPr txBox="1"/>
            <p:nvPr/>
          </p:nvSpPr>
          <p:spPr>
            <a:xfrm>
              <a:off x="360048" y="3655249"/>
              <a:ext cx="3296804" cy="1747328"/>
            </a:xfrm>
            <a:prstGeom prst="rect">
              <a:avLst/>
            </a:prstGeom>
            <a:noFill/>
            <a:ln w="19050" cmpd="sng">
              <a:noFill/>
              <a:prstDash val="solid"/>
            </a:ln>
          </p:spPr>
          <p:txBody>
            <a:bodyPr wrap="square" rtlCol="0">
              <a:spAutoFit/>
            </a:bodyPr>
            <a:lstStyle/>
            <a:p>
              <a:pPr marL="185738" indent="-185738"/>
              <a:r>
                <a:rPr lang="ja-JP" altLang="en-US" sz="1600" dirty="0">
                  <a:solidFill>
                    <a:prstClr val="white"/>
                  </a:solidFill>
                  <a:latin typeface="Meiryo UI" panose="020B0604030504040204" pitchFamily="50" charset="-128"/>
                  <a:ea typeface="Meiryo UI" panose="020B0604030504040204" pitchFamily="50" charset="-128"/>
                </a:rPr>
                <a:t>〇　誰もが</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を意識し、自律的に</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　行動する大阪を実現していく</a:t>
              </a:r>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endParaRPr lang="en-US" altLang="ja-JP" sz="1600" dirty="0">
                <a:solidFill>
                  <a:prstClr val="white"/>
                </a:solidFill>
                <a:latin typeface="Meiryo UI" panose="020B0604030504040204" pitchFamily="50" charset="-128"/>
                <a:ea typeface="Meiryo UI" panose="020B0604030504040204" pitchFamily="50" charset="-128"/>
              </a:endParaRPr>
            </a:p>
            <a:p>
              <a:pPr marL="185738" indent="-185738"/>
              <a:r>
                <a:rPr lang="ja-JP" altLang="en-US" sz="1600" dirty="0">
                  <a:solidFill>
                    <a:prstClr val="white"/>
                  </a:solidFill>
                  <a:latin typeface="Meiryo UI" panose="020B0604030504040204" pitchFamily="50" charset="-128"/>
                  <a:ea typeface="Meiryo UI" panose="020B0604030504040204" pitchFamily="50" charset="-128"/>
                </a:rPr>
                <a:t>〇　様々なステークホルダーが自分なりの</a:t>
              </a:r>
              <a:r>
                <a:rPr lang="en-US" altLang="ja-JP" sz="1600" dirty="0">
                  <a:solidFill>
                    <a:prstClr val="white"/>
                  </a:solidFill>
                  <a:latin typeface="Meiryo UI" panose="020B0604030504040204" pitchFamily="50" charset="-128"/>
                  <a:ea typeface="Meiryo UI" panose="020B0604030504040204" pitchFamily="50" charset="-128"/>
                </a:rPr>
                <a:t>SDGs</a:t>
              </a:r>
              <a:r>
                <a:rPr lang="ja-JP" altLang="en-US" sz="1600" dirty="0">
                  <a:solidFill>
                    <a:prstClr val="white"/>
                  </a:solidFill>
                  <a:latin typeface="Meiryo UI" panose="020B0604030504040204" pitchFamily="50" charset="-128"/>
                  <a:ea typeface="Meiryo UI" panose="020B0604030504040204" pitchFamily="50" charset="-128"/>
                </a:rPr>
                <a:t>に取り組む中で、特に、重点ゴールの底上げに注力していく</a:t>
              </a:r>
              <a:endParaRPr lang="en-US" altLang="ja-JP" sz="1600" dirty="0">
                <a:solidFill>
                  <a:prstClr val="white"/>
                </a:solidFill>
                <a:latin typeface="Meiryo UI" panose="020B0604030504040204" pitchFamily="50" charset="-128"/>
                <a:ea typeface="Meiryo UI" panose="020B0604030504040204" pitchFamily="50" charset="-128"/>
              </a:endParaRPr>
            </a:p>
          </p:txBody>
        </p:sp>
      </p:grpSp>
      <p:sp>
        <p:nvSpPr>
          <p:cNvPr id="24" name="スライド番号プレースホルダー 1"/>
          <p:cNvSpPr txBox="1">
            <a:spLocks/>
          </p:cNvSpPr>
          <p:nvPr/>
        </p:nvSpPr>
        <p:spPr>
          <a:xfrm>
            <a:off x="6996113" y="65341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19</a:t>
            </a:fld>
            <a:endParaRPr kumimoji="1" lang="ja-JP" altLang="en-US" sz="1200"/>
          </a:p>
        </p:txBody>
      </p:sp>
      <p:sp>
        <p:nvSpPr>
          <p:cNvPr id="27" name="テキスト ボックス 26"/>
          <p:cNvSpPr txBox="1"/>
          <p:nvPr/>
        </p:nvSpPr>
        <p:spPr>
          <a:xfrm>
            <a:off x="0" y="0"/>
            <a:ext cx="9906000" cy="548680"/>
          </a:xfrm>
          <a:prstGeom prst="rect">
            <a:avLst/>
          </a:prstGeom>
          <a:noFill/>
        </p:spPr>
        <p:txBody>
          <a:bodyPr wrap="square" rtlCol="0">
            <a:noAutofit/>
          </a:bodyPr>
          <a:lstStyle/>
          <a:p>
            <a:r>
              <a:rPr lang="ja-JP" altLang="en-US" sz="2400" dirty="0" smtClean="0">
                <a:latin typeface="Meiryo UI" panose="020B0604030504040204" pitchFamily="50" charset="-128"/>
                <a:ea typeface="Meiryo UI" panose="020B0604030504040204" pitchFamily="50" charset="-128"/>
              </a:rPr>
              <a:t>３．</a:t>
            </a:r>
            <a:r>
              <a:rPr lang="en-US" altLang="ja-JP" sz="2400" dirty="0" smtClean="0">
                <a:latin typeface="Meiryo UI" panose="020B0604030504040204" pitchFamily="50" charset="-128"/>
                <a:ea typeface="Meiryo UI" panose="020B0604030504040204" pitchFamily="50" charset="-128"/>
              </a:rPr>
              <a:t>2025</a:t>
            </a:r>
            <a:r>
              <a:rPr lang="ja-JP" altLang="en-US" sz="2400" dirty="0" smtClean="0">
                <a:latin typeface="Meiryo UI" panose="020B0604030504040204" pitchFamily="50" charset="-128"/>
                <a:ea typeface="Meiryo UI" panose="020B0604030504040204" pitchFamily="50" charset="-128"/>
              </a:rPr>
              <a:t>年大阪・関西万博と</a:t>
            </a:r>
            <a:r>
              <a:rPr lang="en-US" altLang="ja-JP" sz="2400" dirty="0" smtClean="0">
                <a:latin typeface="Meiryo UI" panose="020B0604030504040204" pitchFamily="50" charset="-128"/>
                <a:ea typeface="Meiryo UI" panose="020B0604030504040204" pitchFamily="50" charset="-128"/>
              </a:rPr>
              <a:t>SDGs</a:t>
            </a:r>
            <a:r>
              <a:rPr lang="ja-JP" altLang="en-US" sz="2400" dirty="0" smtClean="0">
                <a:latin typeface="Meiryo UI" panose="020B0604030504040204" pitchFamily="50" charset="-128"/>
                <a:ea typeface="Meiryo UI" panose="020B0604030504040204" pitchFamily="50" charset="-128"/>
              </a:rPr>
              <a:t>の関係性④</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sp>
        <p:nvSpPr>
          <p:cNvPr id="28" name="角丸四角形 27"/>
          <p:cNvSpPr/>
          <p:nvPr/>
        </p:nvSpPr>
        <p:spPr>
          <a:xfrm>
            <a:off x="192718" y="646061"/>
            <a:ext cx="2699737" cy="41366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取り組み工程</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cxnSp>
        <p:nvCxnSpPr>
          <p:cNvPr id="31" name="直線コネクタ 3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81486990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p:cNvPicPr>
            <a:picLocks noChangeAspect="1"/>
          </p:cNvPicPr>
          <p:nvPr/>
        </p:nvPicPr>
        <p:blipFill>
          <a:blip r:embed="rId3"/>
          <a:stretch>
            <a:fillRect/>
          </a:stretch>
        </p:blipFill>
        <p:spPr>
          <a:xfrm>
            <a:off x="3509210" y="2805937"/>
            <a:ext cx="360000" cy="358635"/>
          </a:xfrm>
          <a:prstGeom prst="rect">
            <a:avLst/>
          </a:prstGeom>
        </p:spPr>
      </p:pic>
      <p:sp>
        <p:nvSpPr>
          <p:cNvPr id="9" name="正方形/長方形 8"/>
          <p:cNvSpPr/>
          <p:nvPr/>
        </p:nvSpPr>
        <p:spPr>
          <a:xfrm>
            <a:off x="1202134" y="2750659"/>
            <a:ext cx="2160240" cy="46919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914400"/>
            <a:r>
              <a:rPr kumimoji="1" lang="ja-JP" altLang="en-US" dirty="0">
                <a:solidFill>
                  <a:prstClr val="black"/>
                </a:solidFill>
                <a:latin typeface="Calibri"/>
                <a:ea typeface="Meiryo UI"/>
              </a:rPr>
              <a:t>大阪府　</a:t>
            </a:r>
            <a:r>
              <a:rPr kumimoji="1" lang="en-US" altLang="ja-JP" dirty="0">
                <a:solidFill>
                  <a:prstClr val="black"/>
                </a:solidFill>
                <a:latin typeface="Calibri"/>
                <a:ea typeface="Meiryo UI"/>
              </a:rPr>
              <a:t>SDGs</a:t>
            </a:r>
            <a:endParaRPr kumimoji="1" lang="ja-JP" altLang="en-US" dirty="0">
              <a:solidFill>
                <a:prstClr val="black"/>
              </a:solidFill>
              <a:latin typeface="Calibri"/>
              <a:ea typeface="Meiryo UI"/>
            </a:endParaRPr>
          </a:p>
        </p:txBody>
      </p:sp>
      <p:sp>
        <p:nvSpPr>
          <p:cNvPr id="10" name="正方形/長方形 9"/>
          <p:cNvSpPr/>
          <p:nvPr/>
        </p:nvSpPr>
        <p:spPr>
          <a:xfrm>
            <a:off x="4097266" y="2833555"/>
            <a:ext cx="5256163" cy="369332"/>
          </a:xfrm>
          <a:prstGeom prst="rect">
            <a:avLst/>
          </a:prstGeom>
        </p:spPr>
        <p:txBody>
          <a:bodyPr wrap="none">
            <a:spAutoFit/>
          </a:bodyPr>
          <a:lstStyle/>
          <a:p>
            <a:pPr defTabSz="914400"/>
            <a:r>
              <a:rPr kumimoji="1" lang="ja-JP" altLang="en-US" dirty="0">
                <a:solidFill>
                  <a:prstClr val="black"/>
                </a:solidFill>
                <a:latin typeface="Calibri"/>
                <a:ea typeface="Meiryo UI"/>
              </a:rPr>
              <a:t>⇒ </a:t>
            </a:r>
            <a:r>
              <a:rPr kumimoji="1" lang="en-US" altLang="ja-JP" dirty="0">
                <a:solidFill>
                  <a:prstClr val="black"/>
                </a:solidFill>
                <a:latin typeface="Calibri"/>
                <a:ea typeface="Meiryo UI"/>
              </a:rPr>
              <a:t>HP</a:t>
            </a:r>
            <a:r>
              <a:rPr kumimoji="1" lang="ja-JP" altLang="en-US" dirty="0">
                <a:solidFill>
                  <a:prstClr val="black"/>
                </a:solidFill>
                <a:latin typeface="Calibri"/>
                <a:ea typeface="Meiryo UI"/>
              </a:rPr>
              <a:t>「大阪府／大阪府におけるSDGsの取組み」</a:t>
            </a:r>
          </a:p>
        </p:txBody>
      </p:sp>
      <p:pic>
        <p:nvPicPr>
          <p:cNvPr id="3" name="図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39043" y="6007781"/>
            <a:ext cx="1955179" cy="653122"/>
          </a:xfrm>
          <a:prstGeom prst="rect">
            <a:avLst/>
          </a:prstGeom>
        </p:spPr>
      </p:pic>
      <p:sp>
        <p:nvSpPr>
          <p:cNvPr id="7" name="正方形/長方形 6"/>
          <p:cNvSpPr/>
          <p:nvPr/>
        </p:nvSpPr>
        <p:spPr>
          <a:xfrm>
            <a:off x="498462" y="1443672"/>
            <a:ext cx="11726287" cy="1015663"/>
          </a:xfrm>
          <a:prstGeom prst="rect">
            <a:avLst/>
          </a:prstGeom>
        </p:spPr>
        <p:txBody>
          <a:bodyPr wrap="none">
            <a:spAutoFit/>
          </a:bodyPr>
          <a:lstStyle/>
          <a:p>
            <a:pPr defTabSz="914400"/>
            <a:r>
              <a:rPr kumimoji="1" lang="ja-JP" altLang="en-US" sz="6000" dirty="0" smtClean="0">
                <a:solidFill>
                  <a:prstClr val="black"/>
                </a:solidFill>
                <a:latin typeface="Calibri"/>
                <a:ea typeface="Meiryo UI"/>
              </a:rPr>
              <a:t>ご清聴ありがとうございました。</a:t>
            </a:r>
            <a:endParaRPr kumimoji="1" lang="ja-JP" altLang="en-US" sz="6000" dirty="0">
              <a:solidFill>
                <a:prstClr val="black"/>
              </a:solidFill>
              <a:latin typeface="Calibri"/>
              <a:ea typeface="Meiryo UI"/>
            </a:endParaRPr>
          </a:p>
        </p:txBody>
      </p:sp>
      <p:sp>
        <p:nvSpPr>
          <p:cNvPr id="5" name="テキスト ボックス 4"/>
          <p:cNvSpPr txBox="1"/>
          <p:nvPr/>
        </p:nvSpPr>
        <p:spPr>
          <a:xfrm>
            <a:off x="946641" y="3455895"/>
            <a:ext cx="7459180" cy="2315845"/>
          </a:xfrm>
          <a:prstGeom prst="roundRect">
            <a:avLst>
              <a:gd name="adj" fmla="val 11609"/>
            </a:avLst>
          </a:prstGeom>
          <a:solidFill>
            <a:schemeClr val="bg1"/>
          </a:solidFill>
          <a:ln w="66675" cmpd="dbl">
            <a:solidFill>
              <a:schemeClr val="tx2">
                <a:lumMod val="60000"/>
                <a:lumOff val="40000"/>
              </a:schemeClr>
            </a:solidFill>
          </a:ln>
        </p:spPr>
        <p:style>
          <a:lnRef idx="2">
            <a:schemeClr val="accent1"/>
          </a:lnRef>
          <a:fillRef idx="1">
            <a:schemeClr val="lt1"/>
          </a:fillRef>
          <a:effectRef idx="0">
            <a:schemeClr val="accent1"/>
          </a:effectRef>
          <a:fontRef idx="minor">
            <a:schemeClr val="dk1"/>
          </a:fontRef>
        </p:style>
        <p:txBody>
          <a:bodyPr wrap="square" tIns="216000" bIns="216000" rtlCol="0" anchor="t">
            <a:noAutofit/>
          </a:bodyPr>
          <a:lstStyle/>
          <a:p>
            <a:pPr marL="174625" defTabSz="914400"/>
            <a:r>
              <a:rPr kumimoji="1" lang="en-US" altLang="ja-JP" sz="2400" b="1" dirty="0">
                <a:solidFill>
                  <a:prstClr val="black"/>
                </a:solidFill>
                <a:latin typeface="Meiryo UI" panose="020B0604030504040204" pitchFamily="50" charset="-128"/>
                <a:ea typeface="Meiryo UI" panose="020B0604030504040204" pitchFamily="50" charset="-128"/>
              </a:rPr>
              <a:t>【</a:t>
            </a:r>
            <a:r>
              <a:rPr kumimoji="1" lang="ja-JP" altLang="en-US" sz="2400" b="1" dirty="0">
                <a:solidFill>
                  <a:prstClr val="black"/>
                </a:solidFill>
                <a:latin typeface="Meiryo UI" panose="020B0604030504040204" pitchFamily="50" charset="-128"/>
                <a:ea typeface="Meiryo UI" panose="020B0604030504040204" pitchFamily="50" charset="-128"/>
              </a:rPr>
              <a:t>お問い合わせ先</a:t>
            </a:r>
            <a:r>
              <a:rPr kumimoji="1" lang="en-US" altLang="ja-JP" sz="2400" b="1" dirty="0">
                <a:solidFill>
                  <a:prstClr val="black"/>
                </a:solidFill>
                <a:latin typeface="Meiryo UI" panose="020B0604030504040204" pitchFamily="50" charset="-128"/>
                <a:ea typeface="Meiryo UI" panose="020B0604030504040204" pitchFamily="50" charset="-128"/>
              </a:rPr>
              <a:t>】</a:t>
            </a:r>
          </a:p>
          <a:p>
            <a:pPr marL="174625" defTabSz="914400">
              <a:lnSpc>
                <a:spcPts val="3300"/>
              </a:lnSpc>
            </a:pP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ja-JP" altLang="en-US" sz="2400" b="1" dirty="0">
                <a:solidFill>
                  <a:prstClr val="black"/>
                </a:solidFill>
                <a:latin typeface="Meiryo UI" panose="020B0604030504040204" pitchFamily="50" charset="-128"/>
                <a:ea typeface="Meiryo UI" panose="020B0604030504040204" pitchFamily="50" charset="-128"/>
              </a:rPr>
              <a:t>大阪府 政策企画部 企画室 推進課</a:t>
            </a:r>
          </a:p>
          <a:p>
            <a:pPr marL="174625" defTabSz="914400"/>
            <a:r>
              <a:rPr kumimoji="1" lang="en-US" altLang="ja-JP" sz="2400" b="1" dirty="0" smtClean="0">
                <a:solidFill>
                  <a:prstClr val="black"/>
                </a:solidFill>
                <a:latin typeface="Meiryo UI" panose="020B0604030504040204" pitchFamily="50" charset="-128"/>
                <a:ea typeface="Meiryo UI" panose="020B0604030504040204" pitchFamily="50" charset="-128"/>
              </a:rPr>
              <a:t>TEL:06-6944-6205</a:t>
            </a:r>
            <a:endParaRPr kumimoji="1" lang="en-US" altLang="ja-JP" sz="2400" b="1" dirty="0">
              <a:solidFill>
                <a:prstClr val="black"/>
              </a:solidFill>
              <a:latin typeface="Meiryo UI" panose="020B0604030504040204" pitchFamily="50" charset="-128"/>
              <a:ea typeface="Meiryo UI" panose="020B0604030504040204" pitchFamily="50" charset="-128"/>
            </a:endParaRPr>
          </a:p>
          <a:p>
            <a:pPr marL="174625" defTabSz="914400"/>
            <a:r>
              <a:rPr kumimoji="1" lang="en-US" altLang="ja-JP" sz="2400" b="1" dirty="0" err="1">
                <a:solidFill>
                  <a:prstClr val="black"/>
                </a:solidFill>
                <a:latin typeface="Meiryo UI" panose="020B0604030504040204" pitchFamily="50" charset="-128"/>
                <a:ea typeface="Meiryo UI" panose="020B0604030504040204" pitchFamily="50" charset="-128"/>
              </a:rPr>
              <a:t>Mail:osaka_SDGs@gbox.pref.osaka.lg.jp</a:t>
            </a:r>
            <a:endParaRPr kumimoji="1" lang="en-US" altLang="ja-JP" sz="2400" b="1" dirty="0">
              <a:solidFill>
                <a:prstClr val="black"/>
              </a:solidFill>
              <a:latin typeface="Meiryo UI" panose="020B0604030504040204" pitchFamily="50" charset="-128"/>
              <a:ea typeface="Meiryo UI" panose="020B0604030504040204" pitchFamily="50" charset="-128"/>
            </a:endParaRPr>
          </a:p>
        </p:txBody>
      </p:sp>
      <p:pic>
        <p:nvPicPr>
          <p:cNvPr id="11" name="図 10"/>
          <p:cNvPicPr>
            <a:picLocks noChangeAspect="1"/>
          </p:cNvPicPr>
          <p:nvPr/>
        </p:nvPicPr>
        <p:blipFill>
          <a:blip r:embed="rId5" cstate="print">
            <a:extLst>
              <a:ext uri="{BEBA8EAE-BF5A-486C-A8C5-ECC9F3942E4B}">
                <a14:imgProps xmlns:a14="http://schemas.microsoft.com/office/drawing/2010/main">
                  <a14:imgLayer r:embed="rId6">
                    <a14:imgEffect>
                      <a14:backgroundRemoval t="0" b="100000" l="0" r="100000">
                        <a14:foregroundMark x1="75770" y1="5827" x2="75770" y2="5827"/>
                        <a14:foregroundMark x1="88296" y1="9756" x2="88296" y2="9756"/>
                        <a14:foregroundMark x1="62628" y1="3117" x2="62628" y2="3117"/>
                        <a14:foregroundMark x1="54415" y1="6098" x2="54415" y2="6098"/>
                        <a14:foregroundMark x1="63450" y1="7182" x2="63450" y2="7182"/>
                        <a14:foregroundMark x1="50308" y1="8130" x2="50308" y2="8130"/>
                        <a14:foregroundMark x1="85010" y1="91870" x2="85010" y2="91870"/>
                        <a14:foregroundMark x1="36961" y1="88618" x2="36961" y2="88618"/>
                      </a14:backgroundRemoval>
                    </a14:imgEffect>
                  </a14:imgLayer>
                </a14:imgProps>
              </a:ext>
              <a:ext uri="{28A0092B-C50C-407E-A947-70E740481C1C}">
                <a14:useLocalDpi xmlns:a14="http://schemas.microsoft.com/office/drawing/2010/main" val="0"/>
              </a:ext>
            </a:extLst>
          </a:blip>
          <a:stretch>
            <a:fillRect/>
          </a:stretch>
        </p:blipFill>
        <p:spPr>
          <a:xfrm>
            <a:off x="8156902" y="3455895"/>
            <a:ext cx="1536921" cy="2329051"/>
          </a:xfrm>
          <a:prstGeom prst="rect">
            <a:avLst/>
          </a:prstGeom>
        </p:spPr>
      </p:pic>
      <p:sp>
        <p:nvSpPr>
          <p:cNvPr id="12" name="スライド番号プレースホルダー 1"/>
          <p:cNvSpPr txBox="1">
            <a:spLocks/>
          </p:cNvSpPr>
          <p:nvPr/>
        </p:nvSpPr>
        <p:spPr>
          <a:xfrm>
            <a:off x="6996113" y="64452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20</a:t>
            </a:fld>
            <a:endParaRPr kumimoji="1" lang="ja-JP" altLang="en-US" sz="1200"/>
          </a:p>
        </p:txBody>
      </p:sp>
    </p:spTree>
    <p:extLst>
      <p:ext uri="{BB962C8B-B14F-4D97-AF65-F5344CB8AC3E}">
        <p14:creationId xmlns:p14="http://schemas.microsoft.com/office/powerpoint/2010/main" val="389833818"/>
      </p:ext>
    </p:extLst>
  </p:cSld>
  <p:clrMapOvr>
    <a:masterClrMapping/>
  </p:clrMapOvr>
  <mc:AlternateContent xmlns:mc="http://schemas.openxmlformats.org/markup-compatibility/2006" xmlns:p14="http://schemas.microsoft.com/office/powerpoint/2010/main">
    <mc:Choice Requires="p14">
      <p:transition spd="slow" p14:dur="2000" advTm="1273"/>
    </mc:Choice>
    <mc:Fallback xmlns="">
      <p:transition spd="slow" advTm="1273"/>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 3"/>
          <p:cNvGraphicFramePr>
            <a:graphicFrameLocks noGrp="1"/>
          </p:cNvGraphicFramePr>
          <p:nvPr>
            <p:extLst>
              <p:ext uri="{D42A27DB-BD31-4B8C-83A1-F6EECF244321}">
                <p14:modId xmlns:p14="http://schemas.microsoft.com/office/powerpoint/2010/main" val="1362887770"/>
              </p:ext>
            </p:extLst>
          </p:nvPr>
        </p:nvGraphicFramePr>
        <p:xfrm>
          <a:off x="57014" y="1268760"/>
          <a:ext cx="9788797" cy="5195317"/>
        </p:xfrm>
        <a:graphic>
          <a:graphicData uri="http://schemas.openxmlformats.org/drawingml/2006/table">
            <a:tbl>
              <a:tblPr firstRow="1" bandRow="1">
                <a:tableStyleId>{69012ECD-51FC-41F1-AA8D-1B2483CD663E}</a:tableStyleId>
              </a:tblPr>
              <a:tblGrid>
                <a:gridCol w="3527834">
                  <a:extLst>
                    <a:ext uri="{9D8B030D-6E8A-4147-A177-3AD203B41FA5}">
                      <a16:colId xmlns:a16="http://schemas.microsoft.com/office/drawing/2014/main" val="1335284285"/>
                    </a:ext>
                  </a:extLst>
                </a:gridCol>
                <a:gridCol w="3582999">
                  <a:extLst>
                    <a:ext uri="{9D8B030D-6E8A-4147-A177-3AD203B41FA5}">
                      <a16:colId xmlns:a16="http://schemas.microsoft.com/office/drawing/2014/main" val="2394887878"/>
                    </a:ext>
                  </a:extLst>
                </a:gridCol>
                <a:gridCol w="2677964">
                  <a:extLst>
                    <a:ext uri="{9D8B030D-6E8A-4147-A177-3AD203B41FA5}">
                      <a16:colId xmlns:a16="http://schemas.microsoft.com/office/drawing/2014/main" val="2412904483"/>
                    </a:ext>
                  </a:extLst>
                </a:gridCol>
              </a:tblGrid>
              <a:tr h="496368">
                <a:tc>
                  <a:txBody>
                    <a:bodyPr/>
                    <a:lstStyle/>
                    <a:p>
                      <a:pPr algn="ctr"/>
                      <a:r>
                        <a:rPr kumimoji="1" lang="ja-JP" altLang="en-US" sz="1600" b="1" dirty="0" smtClean="0">
                          <a:latin typeface="Meiryo UI" panose="020B0604030504040204" pitchFamily="50" charset="-128"/>
                          <a:ea typeface="Meiryo UI" panose="020B0604030504040204" pitchFamily="50" charset="-128"/>
                        </a:rPr>
                        <a:t>大阪府の取組み</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国の動き</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ja-JP" altLang="en-US" sz="1600" b="1" dirty="0" smtClean="0">
                          <a:latin typeface="Meiryo UI" panose="020B0604030504040204" pitchFamily="50" charset="-128"/>
                          <a:ea typeface="Meiryo UI" panose="020B0604030504040204" pitchFamily="50" charset="-128"/>
                        </a:rPr>
                        <a:t>関連項目</a:t>
                      </a:r>
                      <a:endParaRPr kumimoji="1" lang="ja-JP" altLang="en-US" sz="1600" b="1" dirty="0">
                        <a:latin typeface="Meiryo UI" panose="020B0604030504040204" pitchFamily="50" charset="-128"/>
                        <a:ea typeface="Meiryo UI" panose="020B0604030504040204" pitchFamily="50" charset="-128"/>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66120650"/>
                  </a:ext>
                </a:extLst>
              </a:tr>
              <a:tr h="4698949">
                <a:tc>
                  <a:txBody>
                    <a:bodyPr/>
                    <a:lstStyle/>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solidFill>
                            <a:srgbClr val="FF0000"/>
                          </a:solidFill>
                          <a:latin typeface="Meiryo UI" panose="020B0604030504040204" pitchFamily="50" charset="-128"/>
                          <a:ea typeface="Meiryo UI" panose="020B0604030504040204" pitchFamily="50" charset="-128"/>
                        </a:rPr>
                        <a:t>2018</a:t>
                      </a:r>
                      <a:r>
                        <a:rPr kumimoji="1" lang="ja-JP" altLang="en-US" sz="1400" b="0" dirty="0" smtClean="0">
                          <a:solidFill>
                            <a:srgbClr val="FF0000"/>
                          </a:solidFill>
                          <a:latin typeface="Meiryo UI" panose="020B0604030504040204" pitchFamily="50" charset="-128"/>
                          <a:ea typeface="Meiryo UI" panose="020B0604030504040204" pitchFamily="50" charset="-128"/>
                        </a:rPr>
                        <a:t>年</a:t>
                      </a:r>
                      <a:r>
                        <a:rPr kumimoji="1" lang="en-US" altLang="ja-JP" sz="1400" b="0" dirty="0" smtClean="0">
                          <a:solidFill>
                            <a:srgbClr val="FF0000"/>
                          </a:solidFill>
                          <a:latin typeface="Meiryo UI" panose="020B0604030504040204" pitchFamily="50" charset="-128"/>
                          <a:ea typeface="Meiryo UI" panose="020B0604030504040204" pitchFamily="50" charset="-128"/>
                        </a:rPr>
                        <a:t>4</a:t>
                      </a:r>
                      <a:r>
                        <a:rPr kumimoji="1" lang="ja-JP" altLang="en-US" sz="1400" b="0" dirty="0" smtClean="0">
                          <a:solidFill>
                            <a:srgbClr val="FF0000"/>
                          </a:solidFill>
                          <a:latin typeface="Meiryo UI" panose="020B0604030504040204" pitchFamily="50" charset="-128"/>
                          <a:ea typeface="Meiryo UI" panose="020B0604030504040204" pitchFamily="50" charset="-128"/>
                        </a:rPr>
                        <a:t>月　大阪府</a:t>
                      </a:r>
                      <a:r>
                        <a:rPr kumimoji="1" lang="en-US" altLang="ja-JP" sz="1400" b="0" dirty="0" smtClean="0">
                          <a:solidFill>
                            <a:srgbClr val="FF0000"/>
                          </a:solidFill>
                          <a:latin typeface="Meiryo UI" panose="020B0604030504040204" pitchFamily="50" charset="-128"/>
                          <a:ea typeface="Meiryo UI" panose="020B0604030504040204" pitchFamily="50" charset="-128"/>
                        </a:rPr>
                        <a:t>SDGs</a:t>
                      </a:r>
                      <a:r>
                        <a:rPr kumimoji="1" lang="ja-JP" altLang="en-US" sz="1400" b="0" dirty="0" smtClean="0">
                          <a:solidFill>
                            <a:srgbClr val="FF0000"/>
                          </a:solidFill>
                          <a:latin typeface="Meiryo UI" panose="020B0604030504040204" pitchFamily="50" charset="-128"/>
                          <a:ea typeface="Meiryo UI" panose="020B0604030504040204" pitchFamily="50" charset="-128"/>
                        </a:rPr>
                        <a:t>推進本部</a:t>
                      </a:r>
                      <a:endParaRPr kumimoji="1" lang="en-US" altLang="ja-JP" sz="1400" b="0" dirty="0" smtClean="0">
                        <a:solidFill>
                          <a:srgbClr val="FF0000"/>
                        </a:solidFill>
                        <a:latin typeface="Meiryo UI" panose="020B0604030504040204" pitchFamily="50" charset="-128"/>
                        <a:ea typeface="Meiryo UI" panose="020B0604030504040204" pitchFamily="50" charset="-128"/>
                      </a:endParaRPr>
                    </a:p>
                    <a:p>
                      <a:r>
                        <a:rPr kumimoji="1" lang="ja-JP" altLang="en-US" sz="1400" b="0" dirty="0" smtClean="0">
                          <a:solidFill>
                            <a:srgbClr val="FF0000"/>
                          </a:solidFill>
                          <a:latin typeface="Meiryo UI" panose="020B0604030504040204" pitchFamily="50" charset="-128"/>
                          <a:ea typeface="Meiryo UI" panose="020B0604030504040204" pitchFamily="50" charset="-128"/>
                        </a:rPr>
                        <a:t>　　　　　　　　　</a:t>
                      </a:r>
                      <a:r>
                        <a:rPr kumimoji="1" lang="ja-JP" altLang="en-US" sz="1400" b="0"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0" dirty="0" smtClean="0">
                          <a:solidFill>
                            <a:srgbClr val="FF0000"/>
                          </a:solidFill>
                          <a:latin typeface="Meiryo UI" panose="020B0604030504040204" pitchFamily="50" charset="-128"/>
                          <a:ea typeface="Meiryo UI" panose="020B0604030504040204" pitchFamily="50" charset="-128"/>
                        </a:rPr>
                        <a:t>設置</a:t>
                      </a:r>
                      <a:endParaRPr kumimoji="1" lang="en-US" altLang="ja-JP" sz="1400" b="0" dirty="0" smtClean="0">
                        <a:solidFill>
                          <a:srgbClr val="FF0000"/>
                        </a:solidFill>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2020</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3</a:t>
                      </a:r>
                      <a:r>
                        <a:rPr kumimoji="1" lang="ja-JP" altLang="en-US" sz="1400" b="1" dirty="0" smtClean="0">
                          <a:solidFill>
                            <a:srgbClr val="FF0000"/>
                          </a:solidFill>
                          <a:latin typeface="Meiryo UI" panose="020B0604030504040204" pitchFamily="50" charset="-128"/>
                          <a:ea typeface="Meiryo UI" panose="020B0604030504040204" pitchFamily="50" charset="-128"/>
                        </a:rPr>
                        <a:t>月　</a:t>
                      </a:r>
                      <a:r>
                        <a:rPr kumimoji="1" lang="en-US" altLang="ja-JP" sz="1400" b="1" dirty="0" smtClean="0">
                          <a:solidFill>
                            <a:srgbClr val="FF0000"/>
                          </a:solidFill>
                          <a:latin typeface="Meiryo UI" panose="020B0604030504040204" pitchFamily="50" charset="-128"/>
                          <a:ea typeface="Meiryo UI" panose="020B0604030504040204" pitchFamily="50" charset="-128"/>
                        </a:rPr>
                        <a:t>Osaka</a:t>
                      </a:r>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 ビジョン策定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7</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　　</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ja-JP" altLang="en-US" sz="1400" b="0" baseline="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モデル事業に採択</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（大阪市と共同提案）</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2020</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大阪</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ネットワーク設置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行動憲章策定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2021</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2</a:t>
                      </a:r>
                      <a:r>
                        <a:rPr kumimoji="1" lang="ja-JP" altLang="en-US" sz="1400" b="1" dirty="0" smtClean="0">
                          <a:solidFill>
                            <a:srgbClr val="FF0000"/>
                          </a:solidFill>
                          <a:latin typeface="Meiryo UI" panose="020B0604030504040204" pitchFamily="50" charset="-128"/>
                          <a:ea typeface="Meiryo UI" panose="020B0604030504040204" pitchFamily="50" charset="-128"/>
                        </a:rPr>
                        <a:t>月～　私の</a:t>
                      </a:r>
                      <a:r>
                        <a:rPr kumimoji="1" lang="en-US" altLang="ja-JP" sz="1400" b="1" dirty="0" smtClean="0">
                          <a:solidFill>
                            <a:srgbClr val="FF0000"/>
                          </a:solidFill>
                          <a:latin typeface="Meiryo UI" panose="020B0604030504040204" pitchFamily="50" charset="-128"/>
                          <a:ea typeface="Meiryo UI" panose="020B0604030504040204" pitchFamily="50" charset="-128"/>
                        </a:rPr>
                        <a:t>SDGs</a:t>
                      </a:r>
                      <a:r>
                        <a:rPr kumimoji="1" lang="ja-JP" altLang="en-US" sz="1400" b="1" dirty="0" smtClean="0">
                          <a:solidFill>
                            <a:srgbClr val="FF0000"/>
                          </a:solidFill>
                          <a:latin typeface="Meiryo UI" panose="020B0604030504040204" pitchFamily="50" charset="-128"/>
                          <a:ea typeface="Meiryo UI" panose="020B0604030504040204" pitchFamily="50" charset="-128"/>
                        </a:rPr>
                        <a:t>宣言プロジェクト　　　　　　　　　</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開始</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5</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推進本部設置</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2016</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実施指針策定</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未来都市及び自治体・</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モデル事業の選定開始</a:t>
                      </a:r>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2018</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6</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Japan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Action</a:t>
                      </a:r>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Platform</a:t>
                      </a:r>
                    </a:p>
                    <a:p>
                      <a:r>
                        <a:rPr kumimoji="1" lang="ja-JP" altLang="en-US" sz="1400" b="0" dirty="0" smtClean="0">
                          <a:latin typeface="Meiryo UI" panose="020B0604030504040204" pitchFamily="50" charset="-128"/>
                          <a:ea typeface="Meiryo UI" panose="020B0604030504040204" pitchFamily="50" charset="-128"/>
                        </a:rPr>
                        <a:t>　　　　　　　　　設置</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0" dirty="0" smtClean="0">
                          <a:latin typeface="Meiryo UI" panose="020B0604030504040204" pitchFamily="50" charset="-128"/>
                          <a:ea typeface="Meiryo UI" panose="020B0604030504040204" pitchFamily="50" charset="-128"/>
                        </a:rPr>
                        <a:t>2019</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12</a:t>
                      </a:r>
                      <a:r>
                        <a:rPr kumimoji="1" lang="ja-JP" altLang="en-US" sz="1400" b="0" dirty="0" smtClean="0">
                          <a:latin typeface="Meiryo UI" panose="020B0604030504040204" pitchFamily="50" charset="-128"/>
                          <a:ea typeface="Meiryo UI" panose="020B0604030504040204" pitchFamily="50" charset="-128"/>
                        </a:rPr>
                        <a:t>月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実施指針改定</a:t>
                      </a:r>
                      <a:endParaRPr kumimoji="1" lang="ja-JP" altLang="en-US" sz="1400" b="0" dirty="0">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400" b="0" dirty="0" smtClean="0">
                          <a:latin typeface="Meiryo UI" panose="020B0604030504040204" pitchFamily="50" charset="-128"/>
                          <a:ea typeface="Meiryo UI" panose="020B0604030504040204" pitchFamily="50" charset="-128"/>
                        </a:rPr>
                        <a:t>2015</a:t>
                      </a:r>
                      <a:r>
                        <a:rPr kumimoji="1" lang="ja-JP" altLang="en-US" sz="1400" b="0" dirty="0" smtClean="0">
                          <a:latin typeface="Meiryo UI" panose="020B0604030504040204" pitchFamily="50" charset="-128"/>
                          <a:ea typeface="Meiryo UI" panose="020B0604030504040204" pitchFamily="50" charset="-128"/>
                        </a:rPr>
                        <a:t>年</a:t>
                      </a:r>
                      <a:r>
                        <a:rPr kumimoji="1" lang="en-US" altLang="ja-JP" sz="1400" b="0" dirty="0" smtClean="0">
                          <a:latin typeface="Meiryo UI" panose="020B0604030504040204" pitchFamily="50" charset="-128"/>
                          <a:ea typeface="Meiryo UI" panose="020B0604030504040204" pitchFamily="50" charset="-128"/>
                        </a:rPr>
                        <a:t>9</a:t>
                      </a:r>
                      <a:r>
                        <a:rPr kumimoji="1" lang="ja-JP" altLang="en-US" sz="1400" b="0" dirty="0" smtClean="0">
                          <a:latin typeface="Meiryo UI" panose="020B0604030504040204" pitchFamily="50" charset="-128"/>
                          <a:ea typeface="Meiryo UI" panose="020B0604030504040204" pitchFamily="50" charset="-128"/>
                        </a:rPr>
                        <a:t>月　国連総会にて</a:t>
                      </a:r>
                      <a:endParaRPr kumimoji="1" lang="en-US" altLang="ja-JP" sz="1400" b="0" dirty="0" smtClean="0">
                        <a:latin typeface="Meiryo UI" panose="020B0604030504040204" pitchFamily="50" charset="-128"/>
                        <a:ea typeface="Meiryo UI" panose="020B0604030504040204" pitchFamily="50" charset="-128"/>
                      </a:endParaRPr>
                    </a:p>
                    <a:p>
                      <a:r>
                        <a:rPr kumimoji="1" lang="ja-JP" altLang="en-US" sz="1400" b="0" dirty="0" smtClean="0">
                          <a:latin typeface="Meiryo UI" panose="020B0604030504040204" pitchFamily="50" charset="-128"/>
                          <a:ea typeface="Meiryo UI" panose="020B0604030504040204" pitchFamily="50" charset="-128"/>
                        </a:rPr>
                        <a:t>　　　　　　　　　</a:t>
                      </a:r>
                      <a:r>
                        <a:rPr kumimoji="1" lang="en-US" altLang="ja-JP" sz="1400" b="0" dirty="0" smtClean="0">
                          <a:latin typeface="Meiryo UI" panose="020B0604030504040204" pitchFamily="50" charset="-128"/>
                          <a:ea typeface="Meiryo UI" panose="020B0604030504040204" pitchFamily="50" charset="-128"/>
                        </a:rPr>
                        <a:t>SDGs</a:t>
                      </a:r>
                      <a:r>
                        <a:rPr kumimoji="1" lang="ja-JP" altLang="en-US" sz="1400" b="0" dirty="0" smtClean="0">
                          <a:latin typeface="Meiryo UI" panose="020B0604030504040204" pitchFamily="50" charset="-128"/>
                          <a:ea typeface="Meiryo UI" panose="020B0604030504040204" pitchFamily="50" charset="-128"/>
                        </a:rPr>
                        <a:t>を採択</a:t>
                      </a:r>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endParaRPr kumimoji="1" lang="en-US" altLang="ja-JP" sz="1400" b="0" dirty="0" smtClean="0">
                        <a:latin typeface="Meiryo UI" panose="020B0604030504040204" pitchFamily="50" charset="-128"/>
                        <a:ea typeface="Meiryo UI" panose="020B0604030504040204" pitchFamily="50" charset="-128"/>
                      </a:endParaRPr>
                    </a:p>
                    <a:p>
                      <a:r>
                        <a:rPr kumimoji="1" lang="en-US" altLang="ja-JP" sz="1400" b="1" dirty="0" smtClean="0">
                          <a:solidFill>
                            <a:srgbClr val="FF0000"/>
                          </a:solidFill>
                          <a:latin typeface="Meiryo UI" panose="020B0604030504040204" pitchFamily="50" charset="-128"/>
                          <a:ea typeface="Meiryo UI" panose="020B0604030504040204" pitchFamily="50" charset="-128"/>
                        </a:rPr>
                        <a:t>2018</a:t>
                      </a:r>
                      <a:r>
                        <a:rPr kumimoji="1" lang="ja-JP" altLang="en-US" sz="1400" b="1" dirty="0" smtClean="0">
                          <a:solidFill>
                            <a:srgbClr val="FF0000"/>
                          </a:solidFill>
                          <a:latin typeface="Meiryo UI" panose="020B0604030504040204" pitchFamily="50" charset="-128"/>
                          <a:ea typeface="Meiryo UI" panose="020B0604030504040204" pitchFamily="50" charset="-128"/>
                        </a:rPr>
                        <a:t>年</a:t>
                      </a:r>
                      <a:r>
                        <a:rPr kumimoji="1" lang="en-US" altLang="ja-JP" sz="1400" b="1" dirty="0" smtClean="0">
                          <a:solidFill>
                            <a:srgbClr val="FF0000"/>
                          </a:solidFill>
                          <a:latin typeface="Meiryo UI" panose="020B0604030504040204" pitchFamily="50" charset="-128"/>
                          <a:ea typeface="Meiryo UI" panose="020B0604030504040204" pitchFamily="50" charset="-128"/>
                        </a:rPr>
                        <a:t>11</a:t>
                      </a:r>
                      <a:r>
                        <a:rPr kumimoji="1" lang="ja-JP" altLang="en-US" sz="1400" b="1" dirty="0" smtClean="0">
                          <a:solidFill>
                            <a:srgbClr val="FF0000"/>
                          </a:solidFill>
                          <a:latin typeface="Meiryo UI" panose="020B0604030504040204" pitchFamily="50" charset="-128"/>
                          <a:ea typeface="Meiryo UI" panose="020B0604030504040204" pitchFamily="50" charset="-128"/>
                        </a:rPr>
                        <a:t>月　大阪・関西万博</a:t>
                      </a:r>
                      <a:endParaRPr kumimoji="1" lang="en-US" altLang="ja-JP" sz="1400" b="1" dirty="0" smtClean="0">
                        <a:solidFill>
                          <a:srgbClr val="FF0000"/>
                        </a:solidFill>
                        <a:latin typeface="Meiryo UI" panose="020B0604030504040204" pitchFamily="50" charset="-128"/>
                        <a:ea typeface="Meiryo UI" panose="020B0604030504040204" pitchFamily="50" charset="-128"/>
                      </a:endParaRPr>
                    </a:p>
                    <a:p>
                      <a:r>
                        <a:rPr kumimoji="1" lang="ja-JP" altLang="en-US" sz="1400" b="1" dirty="0" smtClean="0">
                          <a:solidFill>
                            <a:srgbClr val="FF0000"/>
                          </a:solidFill>
                          <a:latin typeface="Meiryo UI" panose="020B0604030504040204" pitchFamily="50" charset="-128"/>
                          <a:ea typeface="Meiryo UI" panose="020B0604030504040204" pitchFamily="50" charset="-128"/>
                        </a:rPr>
                        <a:t>　　　　　　</a:t>
                      </a:r>
                      <a:r>
                        <a:rPr kumimoji="1" lang="ja-JP" altLang="en-US" sz="1400" b="1" baseline="0" dirty="0" smtClean="0">
                          <a:solidFill>
                            <a:srgbClr val="FF0000"/>
                          </a:solidFill>
                          <a:latin typeface="Meiryo UI" panose="020B0604030504040204" pitchFamily="50" charset="-128"/>
                          <a:ea typeface="Meiryo UI" panose="020B0604030504040204" pitchFamily="50" charset="-128"/>
                        </a:rPr>
                        <a:t> </a:t>
                      </a:r>
                      <a:r>
                        <a:rPr kumimoji="1" lang="ja-JP" altLang="en-US" sz="1400" b="1" dirty="0" smtClean="0">
                          <a:solidFill>
                            <a:srgbClr val="FF0000"/>
                          </a:solidFill>
                          <a:latin typeface="Meiryo UI" panose="020B0604030504040204" pitchFamily="50" charset="-128"/>
                          <a:ea typeface="Meiryo UI" panose="020B0604030504040204" pitchFamily="50" charset="-128"/>
                        </a:rPr>
                        <a:t>　　　　開催決定</a:t>
                      </a:r>
                      <a:endParaRPr kumimoji="1" lang="ja-JP" altLang="en-US" sz="1400" b="1" dirty="0">
                        <a:solidFill>
                          <a:srgbClr val="FF0000"/>
                        </a:solidFill>
                        <a:latin typeface="Meiryo UI" panose="020B0604030504040204" pitchFamily="50" charset="-128"/>
                        <a:ea typeface="Meiryo UI" panose="020B0604030504040204" pitchFamily="50" charset="-128"/>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08047537"/>
                  </a:ext>
                </a:extLst>
              </a:tr>
            </a:tbl>
          </a:graphicData>
        </a:graphic>
      </p:graphicFrame>
      <p:sp>
        <p:nvSpPr>
          <p:cNvPr id="6"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2</a:t>
            </a:fld>
            <a:endParaRPr kumimoji="1" lang="ja-JP" altLang="en-US" sz="1200"/>
          </a:p>
        </p:txBody>
      </p:sp>
      <p:grpSp>
        <p:nvGrpSpPr>
          <p:cNvPr id="5" name="グループ化 4"/>
          <p:cNvGrpSpPr/>
          <p:nvPr/>
        </p:nvGrpSpPr>
        <p:grpSpPr>
          <a:xfrm>
            <a:off x="-1588" y="44159"/>
            <a:ext cx="9906000" cy="548680"/>
            <a:chOff x="-1588" y="44159"/>
            <a:chExt cx="9906000" cy="548680"/>
          </a:xfrm>
        </p:grpSpPr>
        <p:sp>
          <p:nvSpPr>
            <p:cNvPr id="7" name="テキスト ボックス 6"/>
            <p:cNvSpPr txBox="1"/>
            <p:nvPr/>
          </p:nvSpPr>
          <p:spPr>
            <a:xfrm>
              <a:off x="-1588" y="44159"/>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a:t>
              </a:r>
              <a:r>
                <a:rPr lang="ja-JP" altLang="en-US" sz="2400" dirty="0" smtClean="0">
                  <a:latin typeface="Meiryo UI" panose="020B0604030504040204" pitchFamily="50" charset="-128"/>
                  <a:ea typeface="Meiryo UI" panose="020B0604030504040204" pitchFamily="50" charset="-128"/>
                </a:rPr>
                <a:t>．</a:t>
              </a:r>
              <a:r>
                <a:rPr lang="ja-JP" altLang="en-US" sz="2400" dirty="0">
                  <a:latin typeface="Meiryo UI" panose="020B0604030504040204" pitchFamily="50" charset="-128"/>
                  <a:ea typeface="Meiryo UI" panose="020B0604030504040204" pitchFamily="50" charset="-128"/>
                </a:rPr>
                <a:t>大阪府の取組みに</a:t>
              </a:r>
              <a:r>
                <a:rPr lang="ja-JP" altLang="en-US" sz="2400" dirty="0" smtClean="0">
                  <a:latin typeface="Meiryo UI" panose="020B0604030504040204" pitchFamily="50" charset="-128"/>
                  <a:ea typeface="Meiryo UI" panose="020B0604030504040204" pitchFamily="50" charset="-128"/>
                </a:rPr>
                <a:t>ついて①</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8" name="直線コネクタ 7"/>
            <p:cNvCxnSpPr/>
            <p:nvPr/>
          </p:nvCxnSpPr>
          <p:spPr>
            <a:xfrm>
              <a:off x="-1588" y="565408"/>
              <a:ext cx="9906000" cy="0"/>
            </a:xfrm>
            <a:prstGeom prst="line">
              <a:avLst/>
            </a:prstGeom>
          </p:spPr>
          <p:style>
            <a:lnRef idx="1">
              <a:schemeClr val="dk1"/>
            </a:lnRef>
            <a:fillRef idx="0">
              <a:schemeClr val="dk1"/>
            </a:fillRef>
            <a:effectRef idx="0">
              <a:schemeClr val="dk1"/>
            </a:effectRef>
            <a:fontRef idx="minor">
              <a:schemeClr val="tx1"/>
            </a:fontRef>
          </p:style>
        </p:cxnSp>
      </p:grpSp>
      <p:sp>
        <p:nvSpPr>
          <p:cNvPr id="9" name="角丸四角形 8"/>
          <p:cNvSpPr/>
          <p:nvPr/>
        </p:nvSpPr>
        <p:spPr>
          <a:xfrm>
            <a:off x="116310" y="711213"/>
            <a:ext cx="4865241" cy="37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に関するこれまでの主な経過</a:t>
            </a: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6949818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角丸四角形 12"/>
          <p:cNvSpPr/>
          <p:nvPr/>
        </p:nvSpPr>
        <p:spPr>
          <a:xfrm>
            <a:off x="215900" y="2667000"/>
            <a:ext cx="9512300" cy="4076700"/>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defRPr/>
            </a:pPr>
            <a:endParaRPr lang="en-US" altLang="ja-JP" dirty="0">
              <a:solidFill>
                <a:prstClr val="black"/>
              </a:solidFill>
              <a:latin typeface="Meiryo UI" panose="020B0604030504040204" pitchFamily="50" charset="-128"/>
              <a:ea typeface="Meiryo UI" panose="020B0604030504040204" pitchFamily="50" charset="-128"/>
            </a:endParaRPr>
          </a:p>
          <a:p>
            <a:pPr lvl="0">
              <a:defRPr/>
            </a:pP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
        <p:nvSpPr>
          <p:cNvPr id="67" name="正方形/長方形 66"/>
          <p:cNvSpPr/>
          <p:nvPr/>
        </p:nvSpPr>
        <p:spPr>
          <a:xfrm>
            <a:off x="285180" y="2862290"/>
            <a:ext cx="9361040" cy="3988271"/>
          </a:xfrm>
          <a:prstGeom prst="rect">
            <a:avLst/>
          </a:prstGeom>
        </p:spPr>
        <p:txBody>
          <a:bodyPr wrap="square">
            <a:spAutoFit/>
          </a:bodyPr>
          <a:lstStyle/>
          <a:p>
            <a:pPr marL="150912" indent="-150912">
              <a:tabLst>
                <a:tab pos="150912" algn="l"/>
              </a:tabLst>
            </a:pPr>
            <a:r>
              <a:rPr lang="ja-JP" altLang="en-US" b="1" dirty="0">
                <a:solidFill>
                  <a:prstClr val="black"/>
                </a:solidFill>
                <a:latin typeface="Meiryo UI" panose="020B0604030504040204" pitchFamily="50" charset="-128"/>
                <a:ea typeface="Meiryo UI" panose="020B0604030504040204" pitchFamily="50" charset="-128"/>
              </a:rPr>
              <a:t>大阪府の役割</a:t>
            </a:r>
            <a:endParaRPr lang="en-US" altLang="ja-JP" b="1" dirty="0">
              <a:solidFill>
                <a:prstClr val="black"/>
              </a:solidFill>
              <a:latin typeface="Meiryo UI" panose="020B0604030504040204" pitchFamily="50" charset="-128"/>
              <a:ea typeface="Meiryo UI" panose="020B0604030504040204" pitchFamily="50" charset="-128"/>
            </a:endParaRPr>
          </a:p>
          <a:p>
            <a:pPr marL="150912" indent="-150912">
              <a:tabLst>
                <a:tab pos="150912" algn="l"/>
              </a:tabLst>
            </a:pPr>
            <a:r>
              <a:rPr lang="ja-JP" altLang="en-US" dirty="0" smtClean="0">
                <a:latin typeface="Meiryo UI" panose="020B0604030504040204" pitchFamily="50" charset="-128"/>
                <a:ea typeface="Meiryo UI" panose="020B0604030504040204" pitchFamily="50" charset="-128"/>
                <a:cs typeface="Meiryo UI" panose="020B0604030504040204" pitchFamily="50" charset="-128"/>
              </a:rPr>
              <a:t>①　府民や企業、市町村など、様々なステークホルダーに</a:t>
            </a:r>
            <a:r>
              <a:rPr lang="en-US" altLang="ja-JP"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rPr>
              <a:t>を広く知っていただく</a:t>
            </a:r>
            <a:endParaRPr lang="en-US" altLang="ja-JP" sz="800" b="1" dirty="0" smtClean="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b="1" dirty="0">
                <a:latin typeface="Meiryo UI" panose="020B0604030504040204" pitchFamily="50" charset="-128"/>
                <a:ea typeface="Meiryo UI" panose="020B0604030504040204" pitchFamily="50" charset="-128"/>
                <a:cs typeface="Meiryo UI" panose="020B0604030504040204" pitchFamily="50" charset="-128"/>
              </a:rPr>
              <a:t>　　</a:t>
            </a:r>
            <a:r>
              <a:rPr lang="ja-JP" altLang="en-US" sz="1200" b="1" dirty="0" smtClean="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更なる浸透</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を図り、これまでに</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になじみの</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なかった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新た</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なステークホルダー</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の掘り起こし</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や具体的な</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行動</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につなげる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②　様々なステークホルダーの取組みを</a:t>
            </a:r>
            <a:r>
              <a:rPr lang="en-US" altLang="ja-JP" dirty="0">
                <a:latin typeface="Meiryo UI" panose="020B0604030504040204" pitchFamily="50" charset="-128"/>
                <a:ea typeface="Meiryo UI" panose="020B0604030504040204" pitchFamily="50" charset="-128"/>
                <a:cs typeface="Meiryo UI" panose="020B0604030504040204" pitchFamily="50" charset="-128"/>
              </a:rPr>
              <a:t>SDGs</a:t>
            </a:r>
            <a:r>
              <a:rPr lang="ja-JP" altLang="en-US" dirty="0">
                <a:latin typeface="Meiryo UI" panose="020B0604030504040204" pitchFamily="50" charset="-128"/>
                <a:ea typeface="Meiryo UI" panose="020B0604030504040204" pitchFamily="50" charset="-128"/>
                <a:cs typeface="Meiryo UI" panose="020B0604030504040204" pitchFamily="50" charset="-128"/>
              </a:rPr>
              <a:t>実現に向けて</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相互につなぎ合わせていく</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関西</a:t>
            </a:r>
            <a:r>
              <a:rPr lang="en-US" altLang="ja-JP" sz="1400" b="1"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プラットフォームや国関連機関、経済界、金融機関などと連携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し、それぞれ</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のネットワーク</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を活かしながら</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ステークホルダー間</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マッチング</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新たな取組みの創出</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図る</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ja-JP" altLang="en-US" sz="1200" b="1"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③　</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府自らも</a:t>
            </a:r>
            <a:r>
              <a:rPr lang="ja-JP" altLang="en-US" dirty="0">
                <a:latin typeface="Meiryo UI" panose="020B0604030504040204" pitchFamily="50" charset="-128"/>
                <a:ea typeface="Meiryo UI" panose="020B0604030504040204" pitchFamily="50" charset="-128"/>
                <a:cs typeface="Meiryo UI" panose="020B0604030504040204" pitchFamily="50" charset="-128"/>
              </a:rPr>
              <a:t>ステークホルダーの一員として、</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に貢献</a:t>
            </a:r>
            <a:r>
              <a:rPr lang="ja-JP" altLang="en-US" dirty="0">
                <a:latin typeface="Meiryo UI" panose="020B0604030504040204" pitchFamily="50" charset="-128"/>
                <a:ea typeface="Meiryo UI" panose="020B0604030504040204" pitchFamily="50" charset="-128"/>
                <a:cs typeface="Meiryo UI" panose="020B0604030504040204" pitchFamily="50" charset="-128"/>
              </a:rPr>
              <a:t>する</a:t>
            </a: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庁内各部局の</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主体的な取組みの更なる充実・強化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を図り、</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として取り組むからこそ</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できる施策</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を幅広く展開して</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いく</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endParaRPr lang="en-US" altLang="ja-JP" sz="1200" dirty="0">
              <a:latin typeface="Meiryo UI" panose="020B0604030504040204" pitchFamily="50" charset="-128"/>
              <a:ea typeface="Meiryo UI" panose="020B0604030504040204" pitchFamily="50" charset="-128"/>
              <a:cs typeface="Meiryo UI" panose="020B0604030504040204" pitchFamily="50" charset="-128"/>
            </a:endParaRPr>
          </a:p>
          <a:p>
            <a:pPr marL="150912" indent="-150912">
              <a:tabLst>
                <a:tab pos="150912" algn="l"/>
              </a:tabLst>
            </a:pPr>
            <a:r>
              <a:rPr lang="ja-JP" altLang="en-US" dirty="0">
                <a:latin typeface="Meiryo UI" panose="020B0604030504040204" pitchFamily="50" charset="-128"/>
                <a:ea typeface="Meiryo UI" panose="020B0604030504040204" pitchFamily="50" charset="-128"/>
                <a:cs typeface="Meiryo UI" panose="020B0604030504040204" pitchFamily="50" charset="-128"/>
              </a:rPr>
              <a:t>④　ハード・ソフト両面から</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a:t>
            </a:r>
            <a:r>
              <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SDGs</a:t>
            </a:r>
            <a:r>
              <a:rPr lang="ja-JP" altLang="en-US" b="1" dirty="0">
                <a:solidFill>
                  <a:srgbClr val="FF0000"/>
                </a:solidFill>
                <a:latin typeface="Meiryo UI" panose="020B0604030504040204" pitchFamily="50" charset="-128"/>
                <a:ea typeface="Meiryo UI" panose="020B0604030504040204" pitchFamily="50" charset="-128"/>
                <a:cs typeface="Meiryo UI" panose="020B0604030504040204" pitchFamily="50" charset="-128"/>
              </a:rPr>
              <a:t>を具現化した都市づくり」を進める</a:t>
            </a:r>
            <a:endParaRPr lang="en-US" altLang="ja-JP" b="1" dirty="0">
              <a:solidFill>
                <a:srgbClr val="FF0000"/>
              </a:solidFill>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2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　⇒ 大阪の持続的成長や、府民の豊かさ、安全・安心の実現に向け、</a:t>
            </a:r>
            <a:r>
              <a:rPr lang="en-US" altLang="ja-JP" sz="1400" dirty="0">
                <a:latin typeface="Meiryo UI" panose="020B0604030504040204" pitchFamily="50" charset="-128"/>
                <a:ea typeface="Meiryo UI" panose="020B0604030504040204" pitchFamily="50" charset="-128"/>
                <a:cs typeface="Meiryo UI" panose="020B0604030504040204" pitchFamily="50" charset="-128"/>
              </a:rPr>
              <a:t>SDGs</a:t>
            </a:r>
            <a:r>
              <a:rPr lang="ja-JP" altLang="en-US" sz="1400" dirty="0">
                <a:latin typeface="Meiryo UI" panose="020B0604030504040204" pitchFamily="50" charset="-128"/>
                <a:ea typeface="Meiryo UI" panose="020B0604030504040204" pitchFamily="50" charset="-128"/>
                <a:cs typeface="Meiryo UI" panose="020B0604030504040204" pitchFamily="50" charset="-128"/>
              </a:rPr>
              <a:t>の理念に</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沿った</a:t>
            </a:r>
            <a:r>
              <a:rPr lang="ja-JP" altLang="en-US" sz="1400" b="1" dirty="0" smtClean="0">
                <a:latin typeface="Meiryo UI" panose="020B0604030504040204" pitchFamily="50" charset="-128"/>
                <a:ea typeface="Meiryo UI" panose="020B0604030504040204" pitchFamily="50" charset="-128"/>
                <a:cs typeface="Meiryo UI" panose="020B0604030504040204" pitchFamily="50" charset="-128"/>
              </a:rPr>
              <a:t>社会</a:t>
            </a:r>
            <a:r>
              <a:rPr lang="ja-JP" altLang="en-US" sz="1400" b="1" dirty="0">
                <a:latin typeface="Meiryo UI" panose="020B0604030504040204" pitchFamily="50" charset="-128"/>
                <a:ea typeface="Meiryo UI" panose="020B0604030504040204" pitchFamily="50" charset="-128"/>
                <a:cs typeface="Meiryo UI" panose="020B0604030504040204" pitchFamily="50" charset="-128"/>
              </a:rPr>
              <a:t>システムや価値観の変革</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を</a:t>
            </a:r>
            <a:endParaRPr lang="en-US" altLang="ja-JP" sz="1400" dirty="0" smtClean="0">
              <a:latin typeface="Meiryo UI" panose="020B0604030504040204" pitchFamily="50" charset="-128"/>
              <a:ea typeface="Meiryo UI" panose="020B0604030504040204" pitchFamily="50" charset="-128"/>
              <a:cs typeface="Meiryo UI" panose="020B0604030504040204" pitchFamily="50" charset="-128"/>
            </a:endParaRPr>
          </a:p>
          <a:p>
            <a:pPr marL="150912" indent="-150912">
              <a:spcBef>
                <a:spcPts val="488"/>
              </a:spcBef>
              <a:tabLst>
                <a:tab pos="150912" algn="l"/>
              </a:tabLst>
            </a:pPr>
            <a:r>
              <a:rPr lang="ja-JP" altLang="en-US" sz="1400" dirty="0">
                <a:latin typeface="Meiryo UI" panose="020B0604030504040204" pitchFamily="50" charset="-128"/>
                <a:ea typeface="Meiryo UI" panose="020B0604030504040204" pitchFamily="50" charset="-128"/>
                <a:cs typeface="Meiryo UI" panose="020B0604030504040204" pitchFamily="50" charset="-128"/>
              </a:rPr>
              <a:t>　</a:t>
            </a:r>
            <a:r>
              <a:rPr lang="ja-JP" altLang="en-US" sz="1400" dirty="0" smtClean="0">
                <a:latin typeface="Meiryo UI" panose="020B0604030504040204" pitchFamily="50" charset="-128"/>
                <a:ea typeface="Meiryo UI" panose="020B0604030504040204" pitchFamily="50" charset="-128"/>
                <a:cs typeface="Meiryo UI" panose="020B0604030504040204" pitchFamily="50" charset="-128"/>
              </a:rPr>
              <a:t>　　　　進める</a:t>
            </a:r>
            <a:endParaRPr lang="en-US" altLang="ja-JP" sz="1400" dirty="0">
              <a:latin typeface="Meiryo UI" panose="020B0604030504040204" pitchFamily="50" charset="-128"/>
              <a:ea typeface="Meiryo UI" panose="020B0604030504040204" pitchFamily="50" charset="-128"/>
              <a:cs typeface="Meiryo UI" panose="020B0604030504040204" pitchFamily="50" charset="-128"/>
            </a:endParaRPr>
          </a:p>
        </p:txBody>
      </p:sp>
      <p:sp>
        <p:nvSpPr>
          <p:cNvPr id="5"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3</a:t>
            </a:fld>
            <a:endParaRPr kumimoji="1" lang="ja-JP" altLang="en-US" sz="1200"/>
          </a:p>
        </p:txBody>
      </p:sp>
      <p:sp>
        <p:nvSpPr>
          <p:cNvPr id="6" name="テキスト ボックス 5"/>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１．大阪府の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a:t>
            </a:r>
            <a:r>
              <a:rPr lang="ja-JP" altLang="en-US" sz="2400" dirty="0" smtClean="0">
                <a:latin typeface="Meiryo UI" panose="020B0604030504040204" pitchFamily="50" charset="-128"/>
                <a:ea typeface="Meiryo UI" panose="020B0604030504040204" pitchFamily="50" charset="-128"/>
              </a:rPr>
              <a:t>の取組み</a:t>
            </a:r>
            <a:r>
              <a:rPr lang="ja-JP" altLang="en-US" sz="2400" dirty="0">
                <a:latin typeface="Meiryo UI" panose="020B0604030504040204" pitchFamily="50" charset="-128"/>
                <a:ea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rPr>
              <a:t>ついて②</a:t>
            </a:r>
            <a:endParaRPr lang="ja-JP" altLang="en-US" sz="2400" dirty="0">
              <a:latin typeface="Meiryo UI" panose="020B0604030504040204" pitchFamily="50" charset="-128"/>
              <a:ea typeface="Meiryo UI" panose="020B0604030504040204" pitchFamily="50" charset="-128"/>
            </a:endParaRPr>
          </a:p>
        </p:txBody>
      </p:sp>
      <p:cxnSp>
        <p:nvCxnSpPr>
          <p:cNvPr id="9" name="直線コネクタ 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14" name="テキスト ボックス 13"/>
          <p:cNvSpPr txBox="1"/>
          <p:nvPr/>
        </p:nvSpPr>
        <p:spPr>
          <a:xfrm>
            <a:off x="270893" y="1106135"/>
            <a:ext cx="9361040" cy="1518044"/>
          </a:xfrm>
          <a:prstGeom prst="rect">
            <a:avLst/>
          </a:prstGeom>
          <a:noFill/>
          <a:ln>
            <a:solidFill>
              <a:schemeClr val="tx1"/>
            </a:solidFill>
          </a:ln>
        </p:spPr>
        <p:txBody>
          <a:bodyPr wrap="square" rtlCol="0">
            <a:spAutoFit/>
          </a:bodyPr>
          <a:lstStyle/>
          <a:p>
            <a:pPr>
              <a:lnSpc>
                <a:spcPct val="150000"/>
              </a:lnSpc>
            </a:pPr>
            <a:r>
              <a:rPr lang="ja-JP" altLang="en-US" sz="1600" dirty="0" smtClean="0">
                <a:latin typeface="Meiryo UI" panose="020B0604030504040204" pitchFamily="50" charset="-128"/>
                <a:ea typeface="Meiryo UI" panose="020B0604030504040204" pitchFamily="50" charset="-128"/>
              </a:rPr>
              <a:t>「</a:t>
            </a:r>
            <a:r>
              <a:rPr lang="en-US" altLang="ja-JP" sz="1600" dirty="0">
                <a:latin typeface="Meiryo UI" panose="020B0604030504040204" pitchFamily="50" charset="-128"/>
                <a:ea typeface="Meiryo UI" panose="020B0604030504040204" pitchFamily="50" charset="-128"/>
              </a:rPr>
              <a:t>Osaka SDGs </a:t>
            </a:r>
            <a:r>
              <a:rPr lang="ja-JP" altLang="en-US" sz="1600" dirty="0">
                <a:latin typeface="Meiryo UI" panose="020B0604030504040204" pitchFamily="50" charset="-128"/>
                <a:ea typeface="Meiryo UI" panose="020B0604030504040204" pitchFamily="50" charset="-128"/>
              </a:rPr>
              <a:t>ビジョン」は、</a:t>
            </a:r>
            <a:r>
              <a:rPr lang="en-US" altLang="ja-JP" sz="1600" dirty="0">
                <a:latin typeface="Meiryo UI" panose="020B0604030504040204" pitchFamily="50" charset="-128"/>
                <a:ea typeface="Meiryo UI" panose="020B0604030504040204" pitchFamily="50" charset="-128"/>
              </a:rPr>
              <a:t>2025</a:t>
            </a:r>
            <a:r>
              <a:rPr lang="ja-JP" altLang="en-US" sz="1600" dirty="0">
                <a:latin typeface="Meiryo UI" panose="020B0604030504040204" pitchFamily="50" charset="-128"/>
                <a:ea typeface="Meiryo UI" panose="020B0604030504040204" pitchFamily="50" charset="-128"/>
              </a:rPr>
              <a:t>年大阪・関西万博の開催都市として、世界の先頭に立って</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の達成に貢献する「</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先進都市」を実現するため、大阪がめざす</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先進都市の姿を明確にし、府民や企業、市町村など、様々なステークホルダーと共有することで、オール大阪で</a:t>
            </a:r>
            <a:r>
              <a:rPr lang="en-US" altLang="ja-JP" sz="1600" dirty="0">
                <a:latin typeface="Meiryo UI" panose="020B0604030504040204" pitchFamily="50" charset="-128"/>
                <a:ea typeface="Meiryo UI" panose="020B0604030504040204" pitchFamily="50" charset="-128"/>
              </a:rPr>
              <a:t>SDGs</a:t>
            </a:r>
            <a:r>
              <a:rPr lang="ja-JP" altLang="en-US" sz="1600" dirty="0">
                <a:latin typeface="Meiryo UI" panose="020B0604030504040204" pitchFamily="50" charset="-128"/>
                <a:ea typeface="Meiryo UI" panose="020B0604030504040204" pitchFamily="50" charset="-128"/>
              </a:rPr>
              <a:t>の新たな取組みの創出を図っていくことを目的に策定</a:t>
            </a:r>
            <a:r>
              <a:rPr lang="ja-JP" altLang="en-US" sz="1600" dirty="0" smtClean="0">
                <a:latin typeface="Meiryo UI" panose="020B0604030504040204" pitchFamily="50" charset="-128"/>
                <a:ea typeface="Meiryo UI" panose="020B0604030504040204" pitchFamily="50" charset="-128"/>
              </a:rPr>
              <a:t>。</a:t>
            </a:r>
            <a:endParaRPr kumimoji="1" lang="en-US" altLang="ja-JP" sz="1600" dirty="0" smtClean="0">
              <a:latin typeface="Meiryo UI" panose="020B0604030504040204" pitchFamily="50" charset="-128"/>
              <a:ea typeface="Meiryo UI" panose="020B0604030504040204" pitchFamily="50" charset="-128"/>
            </a:endParaRPr>
          </a:p>
        </p:txBody>
      </p:sp>
      <p:sp>
        <p:nvSpPr>
          <p:cNvPr id="15" name="角丸四角形 14"/>
          <p:cNvSpPr/>
          <p:nvPr/>
        </p:nvSpPr>
        <p:spPr>
          <a:xfrm>
            <a:off x="19001" y="654458"/>
            <a:ext cx="4292724" cy="431436"/>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en-US" altLang="ja-JP" dirty="0" smtClean="0">
                <a:solidFill>
                  <a:prstClr val="black"/>
                </a:solidFill>
                <a:latin typeface="Meiryo UI" panose="020B0604030504040204" pitchFamily="50" charset="-128"/>
                <a:ea typeface="Meiryo UI" panose="020B0604030504040204" pitchFamily="50" charset="-128"/>
              </a:rPr>
              <a:t>OSAKA</a:t>
            </a:r>
            <a:r>
              <a:rPr lang="ja-JP" altLang="en-US" dirty="0" smtClean="0">
                <a:solidFill>
                  <a:prstClr val="black"/>
                </a:solidFill>
                <a:latin typeface="Meiryo UI" panose="020B0604030504040204" pitchFamily="50" charset="-128"/>
                <a:ea typeface="Meiryo UI" panose="020B0604030504040204" pitchFamily="50" charset="-128"/>
              </a:rPr>
              <a:t>　</a:t>
            </a:r>
            <a:r>
              <a:rPr lang="en-US" altLang="ja-JP" dirty="0" smtClean="0">
                <a:solidFill>
                  <a:prstClr val="black"/>
                </a:solidFill>
                <a:latin typeface="Meiryo UI" panose="020B0604030504040204" pitchFamily="50" charset="-128"/>
                <a:ea typeface="Meiryo UI" panose="020B0604030504040204" pitchFamily="50" charset="-128"/>
              </a:rPr>
              <a:t>SDGs</a:t>
            </a:r>
            <a:r>
              <a:rPr lang="ja-JP" altLang="en-US" dirty="0" smtClean="0">
                <a:solidFill>
                  <a:prstClr val="black"/>
                </a:solidFill>
                <a:latin typeface="Meiryo UI" panose="020B0604030504040204" pitchFamily="50" charset="-128"/>
                <a:ea typeface="Meiryo UI" panose="020B0604030504040204" pitchFamily="50" charset="-128"/>
              </a:rPr>
              <a:t>　ビジョン策定の意義</a:t>
            </a:r>
            <a:endParaRPr lang="ja-JP" altLang="en-US" dirty="0">
              <a:solidFill>
                <a:prstClr val="black"/>
              </a:solidFill>
              <a:latin typeface="Meiryo UI" panose="020B0604030504040204" pitchFamily="50" charset="-128"/>
              <a:ea typeface="Meiryo UI" panose="020B0604030504040204" pitchFamily="50" charset="-128"/>
            </a:endParaRPr>
          </a:p>
          <a:p>
            <a:pPr marL="0" marR="0" lvl="0" indent="0" algn="ctr" defTabSz="913765" rtl="0" eaLnBrk="1" fontAlgn="auto" latinLnBrk="0" hangingPunct="1">
              <a:lnSpc>
                <a:spcPct val="100000"/>
              </a:lnSpc>
              <a:spcBef>
                <a:spcPts val="0"/>
              </a:spcBef>
              <a:spcAft>
                <a:spcPts val="0"/>
              </a:spcAft>
              <a:buClrTx/>
              <a:buSzTx/>
              <a:buFontTx/>
              <a:buNone/>
              <a:tabLst/>
              <a:defRPr/>
            </a:pPr>
            <a:endParaRPr kumimoji="1" lang="ja-JP" altLang="en-US" sz="2000" b="1" i="0" u="none" strike="noStrike" kern="1200" cap="none" spc="0" normalizeH="0" baseline="0" noProof="0" dirty="0">
              <a:ln>
                <a:noFill/>
              </a:ln>
              <a:solidFill>
                <a:prstClr val="black"/>
              </a:solidFill>
              <a:effectLst/>
              <a:uLnTx/>
              <a:uFillTx/>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86760398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グループ化 2"/>
          <p:cNvGrpSpPr>
            <a:grpSpLocks noChangeAspect="1"/>
          </p:cNvGrpSpPr>
          <p:nvPr/>
        </p:nvGrpSpPr>
        <p:grpSpPr>
          <a:xfrm>
            <a:off x="735242" y="1426348"/>
            <a:ext cx="9147219" cy="5112568"/>
            <a:chOff x="1639295" y="2913958"/>
            <a:chExt cx="8067986" cy="3802979"/>
          </a:xfrm>
        </p:grpSpPr>
        <p:sp>
          <p:nvSpPr>
            <p:cNvPr id="35" name="楕円 34"/>
            <p:cNvSpPr>
              <a:spLocks noChangeAspect="1"/>
            </p:cNvSpPr>
            <p:nvPr/>
          </p:nvSpPr>
          <p:spPr>
            <a:xfrm>
              <a:off x="1738308" y="3450162"/>
              <a:ext cx="6086464" cy="2786546"/>
            </a:xfrm>
            <a:prstGeom prst="ellipse">
              <a:avLst/>
            </a:prstGeom>
            <a:solidFill>
              <a:schemeClr val="bg1"/>
            </a:solidFill>
            <a:ln w="19050">
              <a:solidFill>
                <a:schemeClr val="bg1">
                  <a:lumMod val="50000"/>
                </a:schemeClr>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6" name="台形 35"/>
            <p:cNvSpPr>
              <a:spLocks/>
            </p:cNvSpPr>
            <p:nvPr/>
          </p:nvSpPr>
          <p:spPr>
            <a:xfrm rot="10800000">
              <a:off x="1982478" y="3949782"/>
              <a:ext cx="5583468" cy="1440000"/>
            </a:xfrm>
            <a:prstGeom prst="trapezoid">
              <a:avLst>
                <a:gd name="adj" fmla="val 0"/>
              </a:avLst>
            </a:prstGeom>
            <a:solidFill>
              <a:schemeClr val="bg1">
                <a:lumMod val="85000"/>
              </a:schemeClr>
            </a:solidFill>
            <a:ln w="15875"/>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sp>
          <p:nvSpPr>
            <p:cNvPr id="37" name="正方形/長方形 36"/>
            <p:cNvSpPr>
              <a:spLocks/>
            </p:cNvSpPr>
            <p:nvPr/>
          </p:nvSpPr>
          <p:spPr>
            <a:xfrm>
              <a:off x="2738148" y="3450315"/>
              <a:ext cx="4086780" cy="900000"/>
            </a:xfrm>
            <a:prstGeom prst="rect">
              <a:avLst/>
            </a:prstGeom>
            <a:solidFill>
              <a:schemeClr val="bg1"/>
            </a:solid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kumimoji="1" lang="ja-JP" altLang="en-US" sz="1400"/>
            </a:p>
          </p:txBody>
        </p:sp>
        <p:pic>
          <p:nvPicPr>
            <p:cNvPr id="38" name="図 37"/>
            <p:cNvPicPr preferRelativeResize="0">
              <a:picLocks noChangeAspect="1"/>
            </p:cNvPicPr>
            <p:nvPr/>
          </p:nvPicPr>
          <p:blipFill>
            <a:blip r:embed="rId3"/>
            <a:stretch>
              <a:fillRect/>
            </a:stretch>
          </p:blipFill>
          <p:spPr>
            <a:xfrm>
              <a:off x="4400624" y="3525352"/>
              <a:ext cx="728045" cy="590318"/>
            </a:xfrm>
            <a:prstGeom prst="rect">
              <a:avLst/>
            </a:prstGeom>
          </p:spPr>
        </p:pic>
        <p:sp>
          <p:nvSpPr>
            <p:cNvPr id="40" name="正方形/長方形 39"/>
            <p:cNvSpPr>
              <a:spLocks noChangeAspect="1"/>
            </p:cNvSpPr>
            <p:nvPr/>
          </p:nvSpPr>
          <p:spPr>
            <a:xfrm>
              <a:off x="3603113" y="3570631"/>
              <a:ext cx="1098994"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ゴール３</a:t>
              </a:r>
              <a:endParaRPr lang="ja-JP" altLang="en-US" sz="1600" dirty="0">
                <a:latin typeface="Meiryo UI" panose="020B0604030504040204" pitchFamily="50" charset="-128"/>
                <a:ea typeface="Meiryo UI" panose="020B0604030504040204" pitchFamily="50" charset="-128"/>
              </a:endParaRPr>
            </a:p>
          </p:txBody>
        </p:sp>
        <p:pic>
          <p:nvPicPr>
            <p:cNvPr id="41" name="図 40"/>
            <p:cNvPicPr preferRelativeResize="0">
              <a:picLocks/>
            </p:cNvPicPr>
            <p:nvPr/>
          </p:nvPicPr>
          <p:blipFill>
            <a:blip r:embed="rId4" cstate="email">
              <a:extLst>
                <a:ext uri="{28A0092B-C50C-407E-A947-70E740481C1C}">
                  <a14:useLocalDpi xmlns:a14="http://schemas.microsoft.com/office/drawing/2010/main"/>
                </a:ext>
              </a:extLst>
            </a:blip>
            <a:stretch>
              <a:fillRect/>
            </a:stretch>
          </p:blipFill>
          <p:spPr>
            <a:xfrm>
              <a:off x="4412219" y="5565249"/>
              <a:ext cx="723985" cy="576000"/>
            </a:xfrm>
            <a:prstGeom prst="rect">
              <a:avLst/>
            </a:prstGeom>
          </p:spPr>
        </p:pic>
        <p:pic>
          <p:nvPicPr>
            <p:cNvPr id="42" name="図 41"/>
            <p:cNvPicPr preferRelativeResize="0">
              <a:picLocks noChangeAspect="1"/>
            </p:cNvPicPr>
            <p:nvPr/>
          </p:nvPicPr>
          <p:blipFill>
            <a:blip r:embed="rId5"/>
            <a:stretch>
              <a:fillRect/>
            </a:stretch>
          </p:blipFill>
          <p:spPr>
            <a:xfrm>
              <a:off x="6565587" y="4555371"/>
              <a:ext cx="695040" cy="604086"/>
            </a:xfrm>
            <a:prstGeom prst="rect">
              <a:avLst/>
            </a:prstGeom>
          </p:spPr>
        </p:pic>
        <p:pic>
          <p:nvPicPr>
            <p:cNvPr id="43" name="図 42"/>
            <p:cNvPicPr preferRelativeResize="0">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4594239" y="4564432"/>
              <a:ext cx="734218" cy="596618"/>
            </a:xfrm>
            <a:prstGeom prst="rect">
              <a:avLst/>
            </a:prstGeom>
          </p:spPr>
        </p:pic>
        <p:pic>
          <p:nvPicPr>
            <p:cNvPr id="44" name="図 43"/>
            <p:cNvPicPr preferRelativeResize="0">
              <a:picLocks noChangeAspect="1"/>
            </p:cNvPicPr>
            <p:nvPr/>
          </p:nvPicPr>
          <p:blipFill>
            <a:blip r:embed="rId7"/>
            <a:stretch>
              <a:fillRect/>
            </a:stretch>
          </p:blipFill>
          <p:spPr>
            <a:xfrm>
              <a:off x="2900904" y="4564878"/>
              <a:ext cx="744802" cy="604086"/>
            </a:xfrm>
            <a:prstGeom prst="rect">
              <a:avLst/>
            </a:prstGeom>
          </p:spPr>
        </p:pic>
        <p:sp>
          <p:nvSpPr>
            <p:cNvPr id="45" name="正方形/長方形 44"/>
            <p:cNvSpPr>
              <a:spLocks noChangeAspect="1"/>
            </p:cNvSpPr>
            <p:nvPr/>
          </p:nvSpPr>
          <p:spPr>
            <a:xfrm>
              <a:off x="2179127" y="4570629"/>
              <a:ext cx="808700"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ゴール１</a:t>
              </a:r>
              <a:endParaRPr lang="ja-JP" altLang="en-US" sz="1600" dirty="0">
                <a:latin typeface="Meiryo UI" panose="020B0604030504040204" pitchFamily="50" charset="-128"/>
                <a:ea typeface="Meiryo UI" panose="020B0604030504040204" pitchFamily="50" charset="-128"/>
              </a:endParaRPr>
            </a:p>
          </p:txBody>
        </p:sp>
        <p:sp>
          <p:nvSpPr>
            <p:cNvPr id="46" name="正方形/長方形 45"/>
            <p:cNvSpPr>
              <a:spLocks noChangeAspect="1"/>
            </p:cNvSpPr>
            <p:nvPr/>
          </p:nvSpPr>
          <p:spPr>
            <a:xfrm>
              <a:off x="3825518" y="4583487"/>
              <a:ext cx="831265"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ゴール４</a:t>
              </a:r>
              <a:endParaRPr lang="ja-JP" altLang="en-US" sz="1600" dirty="0">
                <a:latin typeface="Meiryo UI" panose="020B0604030504040204" pitchFamily="50" charset="-128"/>
                <a:ea typeface="Meiryo UI" panose="020B0604030504040204" pitchFamily="50" charset="-128"/>
              </a:endParaRPr>
            </a:p>
          </p:txBody>
        </p:sp>
        <p:sp>
          <p:nvSpPr>
            <p:cNvPr id="47" name="正方形/長方形 46"/>
            <p:cNvSpPr>
              <a:spLocks noChangeAspect="1"/>
            </p:cNvSpPr>
            <p:nvPr/>
          </p:nvSpPr>
          <p:spPr>
            <a:xfrm>
              <a:off x="5731957" y="4564432"/>
              <a:ext cx="88539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600" b="1" dirty="0">
                  <a:latin typeface="Meiryo UI" panose="020B0604030504040204" pitchFamily="50" charset="-128"/>
                  <a:ea typeface="Meiryo UI" panose="020B0604030504040204" pitchFamily="50" charset="-128"/>
                </a:rPr>
                <a:t>ゴール</a:t>
              </a:r>
              <a:r>
                <a:rPr lang="en-US" altLang="ja-JP" sz="1600" b="1" dirty="0">
                  <a:latin typeface="Meiryo UI" panose="020B0604030504040204" pitchFamily="50" charset="-128"/>
                  <a:ea typeface="Meiryo UI" panose="020B0604030504040204" pitchFamily="50" charset="-128"/>
                </a:rPr>
                <a:t>12</a:t>
              </a:r>
              <a:endParaRPr lang="ja-JP" altLang="en-US" sz="1600" dirty="0">
                <a:latin typeface="Meiryo UI" panose="020B0604030504040204" pitchFamily="50" charset="-128"/>
                <a:ea typeface="Meiryo UI" panose="020B0604030504040204" pitchFamily="50" charset="-128"/>
              </a:endParaRPr>
            </a:p>
          </p:txBody>
        </p:sp>
        <p:sp>
          <p:nvSpPr>
            <p:cNvPr id="48" name="テキスト ボックス 64"/>
            <p:cNvSpPr txBox="1">
              <a:spLocks noChangeAspect="1"/>
            </p:cNvSpPr>
            <p:nvPr/>
          </p:nvSpPr>
          <p:spPr>
            <a:xfrm>
              <a:off x="2199030" y="4751737"/>
              <a:ext cx="793110"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貧困</a:t>
              </a:r>
              <a:r>
                <a:rPr lang="ja-JP" altLang="en-US" sz="1400" dirty="0">
                  <a:latin typeface="Meiryo UI" panose="020B0604030504040204" pitchFamily="50" charset="-128"/>
                  <a:ea typeface="Meiryo UI" panose="020B0604030504040204" pitchFamily="50" charset="-128"/>
                </a:rPr>
                <a:t>」</a:t>
              </a:r>
              <a:endParaRPr kumimoji="1" lang="ja-JP" altLang="en-US" sz="1400" dirty="0">
                <a:latin typeface="Meiryo UI" panose="020B0604030504040204" pitchFamily="50" charset="-128"/>
                <a:ea typeface="Meiryo UI" panose="020B0604030504040204" pitchFamily="50" charset="-128"/>
              </a:endParaRPr>
            </a:p>
          </p:txBody>
        </p:sp>
        <p:sp>
          <p:nvSpPr>
            <p:cNvPr id="49" name="テキスト ボックス 65"/>
            <p:cNvSpPr txBox="1">
              <a:spLocks noChangeAspect="1"/>
            </p:cNvSpPr>
            <p:nvPr/>
          </p:nvSpPr>
          <p:spPr>
            <a:xfrm>
              <a:off x="3416676" y="3796182"/>
              <a:ext cx="1243832"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健康と福祉」</a:t>
              </a:r>
            </a:p>
          </p:txBody>
        </p:sp>
        <p:sp>
          <p:nvSpPr>
            <p:cNvPr id="50" name="正方形/長方形 49"/>
            <p:cNvSpPr>
              <a:spLocks noChangeAspect="1"/>
            </p:cNvSpPr>
            <p:nvPr/>
          </p:nvSpPr>
          <p:spPr>
            <a:xfrm>
              <a:off x="3585519" y="5659225"/>
              <a:ext cx="1050831" cy="198458"/>
            </a:xfrm>
            <a:prstGeom prst="rect">
              <a:avLst/>
            </a:prstGeom>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200"/>
                </a:lnSpc>
              </a:pPr>
              <a:r>
                <a:rPr kumimoji="1" lang="ja-JP" altLang="en-US" sz="1200" b="1" dirty="0">
                  <a:latin typeface="Meiryo UI" panose="020B0604030504040204" pitchFamily="50" charset="-128"/>
                  <a:ea typeface="Meiryo UI" panose="020B0604030504040204" pitchFamily="50" charset="-128"/>
                </a:rPr>
                <a:t>ゴール</a:t>
              </a:r>
              <a:r>
                <a:rPr kumimoji="1" lang="en-US" altLang="ja-JP" sz="1200" b="1" dirty="0">
                  <a:latin typeface="Meiryo UI" panose="020B0604030504040204" pitchFamily="50" charset="-128"/>
                  <a:ea typeface="Meiryo UI" panose="020B0604030504040204" pitchFamily="50" charset="-128"/>
                </a:rPr>
                <a:t>11</a:t>
              </a:r>
              <a:endParaRPr lang="ja-JP" altLang="en-US" sz="1200" dirty="0">
                <a:latin typeface="Meiryo UI" panose="020B0604030504040204" pitchFamily="50" charset="-128"/>
                <a:ea typeface="Meiryo UI" panose="020B0604030504040204" pitchFamily="50" charset="-128"/>
              </a:endParaRPr>
            </a:p>
          </p:txBody>
        </p:sp>
        <p:sp>
          <p:nvSpPr>
            <p:cNvPr id="51" name="正方形/長方形 50"/>
            <p:cNvSpPr>
              <a:spLocks noChangeAspect="1"/>
            </p:cNvSpPr>
            <p:nvPr/>
          </p:nvSpPr>
          <p:spPr>
            <a:xfrm>
              <a:off x="2823180" y="5126289"/>
              <a:ext cx="4392895" cy="359767"/>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（「ゴール３」と関連する横断的な課題としての取組み）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2" name="楕円 51"/>
            <p:cNvSpPr>
              <a:spLocks noChangeAspect="1"/>
            </p:cNvSpPr>
            <p:nvPr/>
          </p:nvSpPr>
          <p:spPr>
            <a:xfrm>
              <a:off x="5253234" y="3595460"/>
              <a:ext cx="1117172"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Ⅰ</a:t>
              </a:r>
              <a:endParaRPr kumimoji="1" lang="ja-JP" altLang="en-US" sz="1600" b="1" dirty="0">
                <a:latin typeface="Meiryo UI" panose="020B0604030504040204" pitchFamily="50" charset="-128"/>
                <a:ea typeface="Meiryo UI" panose="020B0604030504040204" pitchFamily="50" charset="-128"/>
              </a:endParaRPr>
            </a:p>
          </p:txBody>
        </p:sp>
        <p:sp>
          <p:nvSpPr>
            <p:cNvPr id="53" name="テキスト ボックス 70"/>
            <p:cNvSpPr txBox="1">
              <a:spLocks noChangeAspect="1"/>
            </p:cNvSpPr>
            <p:nvPr/>
          </p:nvSpPr>
          <p:spPr>
            <a:xfrm>
              <a:off x="4001356" y="4772875"/>
              <a:ext cx="829453" cy="179047"/>
            </a:xfrm>
            <a:prstGeom prst="rect">
              <a:avLst/>
            </a:prstGeom>
            <a:noFill/>
          </p:spPr>
          <p:txBody>
            <a:bodyPr wrap="square" rtlCol="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nSpc>
                  <a:spcPts val="1000"/>
                </a:lnSpc>
              </a:pPr>
              <a:r>
                <a:rPr lang="ja-JP" altLang="en-US" sz="1400" dirty="0">
                  <a:latin typeface="Meiryo UI" panose="020B0604030504040204" pitchFamily="50" charset="-128"/>
                  <a:ea typeface="Meiryo UI" panose="020B0604030504040204" pitchFamily="50" charset="-128"/>
                </a:rPr>
                <a:t>「</a:t>
              </a:r>
              <a:r>
                <a:rPr kumimoji="1" lang="ja-JP" altLang="en-US" sz="1400" dirty="0">
                  <a:latin typeface="Meiryo UI" panose="020B0604030504040204" pitchFamily="50" charset="-128"/>
                  <a:ea typeface="Meiryo UI" panose="020B0604030504040204" pitchFamily="50" charset="-128"/>
                </a:rPr>
                <a:t>教育」</a:t>
              </a:r>
            </a:p>
          </p:txBody>
        </p:sp>
        <p:sp>
          <p:nvSpPr>
            <p:cNvPr id="54" name="大かっこ 53"/>
            <p:cNvSpPr>
              <a:spLocks noChangeAspect="1"/>
            </p:cNvSpPr>
            <p:nvPr/>
          </p:nvSpPr>
          <p:spPr>
            <a:xfrm>
              <a:off x="5679439" y="4682167"/>
              <a:ext cx="916116" cy="419322"/>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lnSpc>
                  <a:spcPts val="1400"/>
                </a:lnSpc>
              </a:pPr>
              <a:r>
                <a:rPr lang="ja-JP" altLang="en-US" sz="1200" dirty="0">
                  <a:latin typeface="Meiryo UI" panose="020B0604030504040204" pitchFamily="50" charset="-128"/>
                  <a:ea typeface="Meiryo UI" panose="020B0604030504040204" pitchFamily="50" charset="-128"/>
                </a:rPr>
                <a:t>「</a:t>
              </a:r>
              <a:r>
                <a:rPr lang="ja-JP" altLang="en-US" sz="1400" dirty="0">
                  <a:latin typeface="Meiryo UI" panose="020B0604030504040204" pitchFamily="50" charset="-128"/>
                  <a:ea typeface="Meiryo UI" panose="020B0604030504040204" pitchFamily="50" charset="-128"/>
                </a:rPr>
                <a:t>持続可能な生産と消費」</a:t>
              </a:r>
              <a:endParaRPr kumimoji="1" lang="ja-JP" altLang="en-US" sz="1200" dirty="0">
                <a:latin typeface="Meiryo UI" panose="020B0604030504040204" pitchFamily="50" charset="-128"/>
                <a:ea typeface="Meiryo UI" panose="020B0604030504040204" pitchFamily="50" charset="-128"/>
              </a:endParaRPr>
            </a:p>
          </p:txBody>
        </p:sp>
        <p:sp>
          <p:nvSpPr>
            <p:cNvPr id="55" name="大かっこ 54"/>
            <p:cNvSpPr>
              <a:spLocks noChangeAspect="1"/>
            </p:cNvSpPr>
            <p:nvPr/>
          </p:nvSpPr>
          <p:spPr>
            <a:xfrm>
              <a:off x="3128542" y="5809450"/>
              <a:ext cx="1315011" cy="265015"/>
            </a:xfrm>
            <a:prstGeom prst="bracketPair">
              <a:avLst>
                <a:gd name="adj" fmla="val 14955"/>
              </a:avLst>
            </a:prstGeom>
            <a:ln>
              <a:noFill/>
            </a:ln>
          </p:spPr>
          <p:style>
            <a:lnRef idx="1">
              <a:schemeClr val="accent1"/>
            </a:lnRef>
            <a:fillRef idx="0">
              <a:schemeClr val="accent1"/>
            </a:fillRef>
            <a:effectRef idx="0">
              <a:schemeClr val="accent1"/>
            </a:effectRef>
            <a:fontRef idx="minor">
              <a:schemeClr val="tx1"/>
            </a:fontRef>
          </p:style>
          <p:txBody>
            <a:bodyPr lIns="0" rIns="0"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r>
                <a:rPr lang="ja-JP" altLang="en-US" sz="1400" dirty="0">
                  <a:latin typeface="Meiryo UI" panose="020B0604030504040204" pitchFamily="50" charset="-128"/>
                  <a:ea typeface="Meiryo UI" panose="020B0604030504040204" pitchFamily="50" charset="-128"/>
                </a:rPr>
                <a:t>「持続可能都市」</a:t>
              </a:r>
              <a:endParaRPr kumimoji="1" lang="ja-JP" altLang="en-US" sz="1400" dirty="0">
                <a:latin typeface="Meiryo UI" panose="020B0604030504040204" pitchFamily="50" charset="-128"/>
                <a:ea typeface="Meiryo UI" panose="020B0604030504040204" pitchFamily="50" charset="-128"/>
              </a:endParaRPr>
            </a:p>
          </p:txBody>
        </p:sp>
        <p:sp>
          <p:nvSpPr>
            <p:cNvPr id="56" name="楕円 55"/>
            <p:cNvSpPr>
              <a:spLocks noChangeAspect="1"/>
            </p:cNvSpPr>
            <p:nvPr/>
          </p:nvSpPr>
          <p:spPr>
            <a:xfrm>
              <a:off x="5220056" y="5637249"/>
              <a:ext cx="1277850" cy="504000"/>
            </a:xfrm>
            <a:prstGeom prst="ellipse">
              <a:avLst/>
            </a:prstGeom>
            <a:ln/>
          </p:spPr>
          <p:style>
            <a:lnRef idx="1">
              <a:schemeClr val="accent1"/>
            </a:lnRef>
            <a:fillRef idx="2">
              <a:schemeClr val="accent1"/>
            </a:fillRef>
            <a:effectRef idx="1">
              <a:schemeClr val="accent1"/>
            </a:effectRef>
            <a:fontRef idx="minor">
              <a:schemeClr val="dk1"/>
            </a:fontRef>
          </p:style>
          <p:txBody>
            <a:bodyPr lIns="0" tIns="0" rIns="0" bIns="0" rtlCol="0" anchor="ct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lnSpc>
                  <a:spcPts val="1300"/>
                </a:lnSpc>
              </a:pPr>
              <a:r>
                <a:rPr kumimoji="1" lang="ja-JP" altLang="en-US" sz="1600" b="1" dirty="0">
                  <a:latin typeface="Meiryo UI" panose="020B0604030504040204" pitchFamily="50" charset="-128"/>
                  <a:ea typeface="Meiryo UI" panose="020B0604030504040204" pitchFamily="50" charset="-128"/>
                </a:rPr>
                <a:t>重点</a:t>
              </a:r>
              <a:endParaRPr kumimoji="1" lang="en-US" altLang="ja-JP" sz="1600" b="1" dirty="0">
                <a:latin typeface="Meiryo UI" panose="020B0604030504040204" pitchFamily="50" charset="-128"/>
                <a:ea typeface="Meiryo UI" panose="020B0604030504040204" pitchFamily="50" charset="-128"/>
              </a:endParaRPr>
            </a:p>
            <a:p>
              <a:pPr algn="ctr">
                <a:lnSpc>
                  <a:spcPts val="1300"/>
                </a:lnSpc>
              </a:pPr>
              <a:r>
                <a:rPr kumimoji="1" lang="ja-JP" altLang="en-US" sz="1600" b="1" dirty="0">
                  <a:latin typeface="Meiryo UI" panose="020B0604030504040204" pitchFamily="50" charset="-128"/>
                  <a:ea typeface="Meiryo UI" panose="020B0604030504040204" pitchFamily="50" charset="-128"/>
                </a:rPr>
                <a:t>ゴール</a:t>
              </a:r>
              <a:r>
                <a:rPr kumimoji="1" lang="en-US" altLang="ja-JP" sz="1600" b="1" dirty="0">
                  <a:latin typeface="Meiryo UI" panose="020B0604030504040204" pitchFamily="50" charset="-128"/>
                  <a:ea typeface="Meiryo UI" panose="020B0604030504040204" pitchFamily="50" charset="-128"/>
                </a:rPr>
                <a:t>Ⅱ</a:t>
              </a:r>
              <a:endParaRPr kumimoji="1" lang="ja-JP" altLang="en-US" sz="1600" b="1" dirty="0">
                <a:latin typeface="Meiryo UI" panose="020B0604030504040204" pitchFamily="50" charset="-128"/>
                <a:ea typeface="Meiryo UI" panose="020B0604030504040204" pitchFamily="50" charset="-128"/>
              </a:endParaRPr>
            </a:p>
          </p:txBody>
        </p:sp>
        <p:sp>
          <p:nvSpPr>
            <p:cNvPr id="57" name="正方形/長方形 56"/>
            <p:cNvSpPr>
              <a:spLocks noChangeAspect="1"/>
            </p:cNvSpPr>
            <p:nvPr/>
          </p:nvSpPr>
          <p:spPr>
            <a:xfrm>
              <a:off x="2955639" y="4109253"/>
              <a:ext cx="4185949" cy="350938"/>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nSpc>
                  <a:spcPts val="900"/>
                </a:lnSpc>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（“いのち”や暮らし、次世代の課題としての取組み）</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8" name="正方形/長方形 57"/>
            <p:cNvSpPr/>
            <p:nvPr/>
          </p:nvSpPr>
          <p:spPr>
            <a:xfrm>
              <a:off x="2289911" y="6199726"/>
              <a:ext cx="5081795" cy="177735"/>
            </a:xfrm>
            <a:prstGeom prst="rect">
              <a:avLst/>
            </a:prstGeom>
            <a:solidFill>
              <a:schemeClr val="bg1"/>
            </a:solid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nchorCtr="0"/>
            <a:lstStyle/>
            <a:p>
              <a:pPr algn="ctr">
                <a:spcBef>
                  <a:spcPts val="0"/>
                </a:spcBef>
              </a:pPr>
              <a:r>
                <a:rPr lang="ja-JP" altLang="en-US"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rPr>
                <a:t>（他のゴールを集約しながら、様々な課題解決にバランスよく貢献）</a:t>
              </a:r>
              <a:endParaRPr lang="en-US" altLang="ja-JP" sz="1400" b="1" dirty="0">
                <a:solidFill>
                  <a:schemeClr val="tx1"/>
                </a:solidFill>
                <a:latin typeface="UD デジタル 教科書体 NK-B" panose="02020700000000000000" pitchFamily="18" charset="-128"/>
                <a:ea typeface="UD デジタル 教科書体 NK-B" panose="02020700000000000000" pitchFamily="18" charset="-128"/>
                <a:cs typeface="Meiryo UI" panose="020B0604030504040204" pitchFamily="50" charset="-128"/>
              </a:endParaRPr>
            </a:p>
          </p:txBody>
        </p:sp>
        <p:sp>
          <p:nvSpPr>
            <p:cNvPr id="59" name="角丸四角形 58"/>
            <p:cNvSpPr/>
            <p:nvPr/>
          </p:nvSpPr>
          <p:spPr>
            <a:xfrm>
              <a:off x="1639295" y="3201958"/>
              <a:ext cx="6284490" cy="3389072"/>
            </a:xfrm>
            <a:prstGeom prst="roundRect">
              <a:avLst>
                <a:gd name="adj" fmla="val 0"/>
              </a:avLst>
            </a:prstGeom>
            <a:noFill/>
            <a:ln>
              <a:solidFill>
                <a:schemeClr val="accent1">
                  <a:lumMod val="50000"/>
                </a:schemeClr>
              </a:solidFill>
              <a:prstDash val="dash"/>
            </a:ln>
          </p:spPr>
          <p:style>
            <a:lnRef idx="2">
              <a:schemeClr val="accent1">
                <a:shade val="50000"/>
              </a:schemeClr>
            </a:lnRef>
            <a:fillRef idx="1">
              <a:schemeClr val="accent1"/>
            </a:fillRef>
            <a:effectRef idx="0">
              <a:schemeClr val="accent1"/>
            </a:effectRef>
            <a:fontRef idx="minor">
              <a:schemeClr val="lt1"/>
            </a:fontRef>
          </p:style>
          <p:txBody>
            <a:bodyPr lIns="0" rIns="0" bIns="36000" rtlCol="0" anchor="b"/>
            <a:lstStyle/>
            <a:p>
              <a:pPr algn="ctr"/>
              <a:endParaRPr kumimoji="1" lang="en-US" altLang="ja-JP" sz="1400" b="1" dirty="0">
                <a:solidFill>
                  <a:schemeClr val="tx1"/>
                </a:solidFill>
                <a:latin typeface="UD デジタル 教科書体 NK-B" panose="02020700000000000000" pitchFamily="18" charset="-128"/>
                <a:ea typeface="UD デジタル 教科書体 NK-B" panose="02020700000000000000" pitchFamily="18" charset="-128"/>
              </a:endParaRPr>
            </a:p>
          </p:txBody>
        </p:sp>
        <p:sp>
          <p:nvSpPr>
            <p:cNvPr id="60" name="正方形/長方形 59"/>
            <p:cNvSpPr>
              <a:spLocks/>
            </p:cNvSpPr>
            <p:nvPr/>
          </p:nvSpPr>
          <p:spPr>
            <a:xfrm>
              <a:off x="1866254" y="2913958"/>
              <a:ext cx="5843118" cy="288000"/>
            </a:xfrm>
            <a:prstGeom prst="rect">
              <a:avLst/>
            </a:prstGeom>
            <a:noFill/>
            <a:ln w="15875">
              <a:solidFill>
                <a:schemeClr val="accent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b="1" dirty="0">
                  <a:solidFill>
                    <a:schemeClr val="tx1"/>
                  </a:solidFill>
                  <a:latin typeface="Meiryo UI" panose="020B0604030504040204" pitchFamily="50" charset="-128"/>
                  <a:ea typeface="Meiryo UI" panose="020B0604030504040204" pitchFamily="50" charset="-128"/>
                </a:rPr>
                <a:t>国際社会全体の課題であるジェンダーや人権、気候変動への取組み</a:t>
              </a:r>
              <a:endParaRPr kumimoji="1" lang="en-US" altLang="ja-JP" b="1" dirty="0">
                <a:solidFill>
                  <a:schemeClr val="tx1"/>
                </a:solidFill>
                <a:latin typeface="Meiryo UI" panose="020B0604030504040204" pitchFamily="50" charset="-128"/>
                <a:ea typeface="Meiryo UI" panose="020B0604030504040204" pitchFamily="50" charset="-128"/>
              </a:endParaRPr>
            </a:p>
          </p:txBody>
        </p:sp>
        <p:sp>
          <p:nvSpPr>
            <p:cNvPr id="61" name="正方形/長方形 60"/>
            <p:cNvSpPr>
              <a:spLocks/>
            </p:cNvSpPr>
            <p:nvPr/>
          </p:nvSpPr>
          <p:spPr>
            <a:xfrm>
              <a:off x="2450252" y="6464937"/>
              <a:ext cx="4896000" cy="252000"/>
            </a:xfrm>
            <a:prstGeom prst="rect">
              <a:avLst/>
            </a:prstGeom>
            <a:solidFill>
              <a:schemeClr val="bg1"/>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r>
                <a:rPr kumimoji="1" lang="ja-JP" altLang="en-US" sz="1600" b="1" dirty="0">
                  <a:solidFill>
                    <a:schemeClr val="tx1"/>
                  </a:solidFill>
                  <a:latin typeface="UD デジタル 教科書体 NK-B" panose="02020700000000000000" pitchFamily="18" charset="-128"/>
                  <a:ea typeface="UD デジタル 教科書体 NK-B" panose="02020700000000000000" pitchFamily="18" charset="-128"/>
                </a:rPr>
                <a:t>産業や雇用、イノベーションといった都市としての強みを活かす</a:t>
              </a:r>
              <a:endParaRPr kumimoji="1" lang="en-US" altLang="ja-JP" sz="1600" b="1" dirty="0">
                <a:solidFill>
                  <a:schemeClr val="tx1"/>
                </a:solidFill>
                <a:latin typeface="Meiryo UI" panose="020B0604030504040204" pitchFamily="50" charset="-128"/>
                <a:ea typeface="Meiryo UI" panose="020B0604030504040204" pitchFamily="50" charset="-128"/>
              </a:endParaRPr>
            </a:p>
          </p:txBody>
        </p:sp>
        <p:sp>
          <p:nvSpPr>
            <p:cNvPr id="62" name="角丸四角形 61"/>
            <p:cNvSpPr/>
            <p:nvPr/>
          </p:nvSpPr>
          <p:spPr>
            <a:xfrm>
              <a:off x="8255094" y="4212469"/>
              <a:ext cx="1452187"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府民の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3" name="角丸四角形 62"/>
            <p:cNvSpPr/>
            <p:nvPr/>
          </p:nvSpPr>
          <p:spPr>
            <a:xfrm>
              <a:off x="8219796" y="5649002"/>
              <a:ext cx="1452188" cy="612000"/>
            </a:xfrm>
            <a:prstGeom prst="roundRect">
              <a:avLst/>
            </a:prstGeom>
          </p:spPr>
          <p:style>
            <a:lnRef idx="2">
              <a:schemeClr val="accent6"/>
            </a:lnRef>
            <a:fillRef idx="1">
              <a:schemeClr val="lt1"/>
            </a:fillRef>
            <a:effectRef idx="0">
              <a:schemeClr val="accent6"/>
            </a:effectRef>
            <a:fontRef idx="minor">
              <a:schemeClr val="dk1"/>
            </a:fontRef>
          </p:style>
          <p:txBody>
            <a:bodyPr wrap="none" anchor="ctr">
              <a:noAutofit/>
            </a:bodyPr>
            <a:lstStyle>
              <a:defPPr>
                <a:defRPr lang="en-US"/>
              </a:defPPr>
              <a:lvl1pPr marL="0" algn="l" defTabSz="457200" rtl="0" eaLnBrk="1" latinLnBrk="0" hangingPunct="1">
                <a:defRPr sz="1800" kern="1200">
                  <a:solidFill>
                    <a:schemeClr val="dk1"/>
                  </a:solidFill>
                  <a:latin typeface="+mn-lt"/>
                  <a:ea typeface="+mn-ea"/>
                  <a:cs typeface="+mn-cs"/>
                </a:defRPr>
              </a:lvl1pPr>
              <a:lvl2pPr marL="457200" algn="l" defTabSz="457200" rtl="0" eaLnBrk="1" latinLnBrk="0" hangingPunct="1">
                <a:defRPr sz="1800" kern="1200">
                  <a:solidFill>
                    <a:schemeClr val="dk1"/>
                  </a:solidFill>
                  <a:latin typeface="+mn-lt"/>
                  <a:ea typeface="+mn-ea"/>
                  <a:cs typeface="+mn-cs"/>
                </a:defRPr>
              </a:lvl2pPr>
              <a:lvl3pPr marL="914400" algn="l" defTabSz="457200" rtl="0" eaLnBrk="1" latinLnBrk="0" hangingPunct="1">
                <a:defRPr sz="1800" kern="1200">
                  <a:solidFill>
                    <a:schemeClr val="dk1"/>
                  </a:solidFill>
                  <a:latin typeface="+mn-lt"/>
                  <a:ea typeface="+mn-ea"/>
                  <a:cs typeface="+mn-cs"/>
                </a:defRPr>
              </a:lvl3pPr>
              <a:lvl4pPr marL="1371600" algn="l" defTabSz="457200" rtl="0" eaLnBrk="1" latinLnBrk="0" hangingPunct="1">
                <a:defRPr sz="1800" kern="1200">
                  <a:solidFill>
                    <a:schemeClr val="dk1"/>
                  </a:solidFill>
                  <a:latin typeface="+mn-lt"/>
                  <a:ea typeface="+mn-ea"/>
                  <a:cs typeface="+mn-cs"/>
                </a:defRPr>
              </a:lvl4pPr>
              <a:lvl5pPr marL="1828800" algn="l" defTabSz="457200" rtl="0" eaLnBrk="1" latinLnBrk="0" hangingPunct="1">
                <a:defRPr sz="1800" kern="1200">
                  <a:solidFill>
                    <a:schemeClr val="dk1"/>
                  </a:solidFill>
                  <a:latin typeface="+mn-lt"/>
                  <a:ea typeface="+mn-ea"/>
                  <a:cs typeface="+mn-cs"/>
                </a:defRPr>
              </a:lvl5pPr>
              <a:lvl6pPr marL="2286000" algn="l" defTabSz="457200" rtl="0" eaLnBrk="1" latinLnBrk="0" hangingPunct="1">
                <a:defRPr sz="1800" kern="1200">
                  <a:solidFill>
                    <a:schemeClr val="dk1"/>
                  </a:solidFill>
                  <a:latin typeface="+mn-lt"/>
                  <a:ea typeface="+mn-ea"/>
                  <a:cs typeface="+mn-cs"/>
                </a:defRPr>
              </a:lvl6pPr>
              <a:lvl7pPr marL="2743200" algn="l" defTabSz="457200" rtl="0" eaLnBrk="1" latinLnBrk="0" hangingPunct="1">
                <a:defRPr sz="1800" kern="1200">
                  <a:solidFill>
                    <a:schemeClr val="dk1"/>
                  </a:solidFill>
                  <a:latin typeface="+mn-lt"/>
                  <a:ea typeface="+mn-ea"/>
                  <a:cs typeface="+mn-cs"/>
                </a:defRPr>
              </a:lvl7pPr>
              <a:lvl8pPr marL="3200400" algn="l" defTabSz="457200" rtl="0" eaLnBrk="1" latinLnBrk="0" hangingPunct="1">
                <a:defRPr sz="1800" kern="1200">
                  <a:solidFill>
                    <a:schemeClr val="dk1"/>
                  </a:solidFill>
                  <a:latin typeface="+mn-lt"/>
                  <a:ea typeface="+mn-ea"/>
                  <a:cs typeface="+mn-cs"/>
                </a:defRPr>
              </a:lvl8pPr>
              <a:lvl9pPr marL="3657600" algn="l" defTabSz="457200" rtl="0" eaLnBrk="1" latinLnBrk="0" hangingPunct="1">
                <a:defRPr sz="1800" kern="1200">
                  <a:solidFill>
                    <a:schemeClr val="dk1"/>
                  </a:solidFill>
                  <a:latin typeface="+mn-lt"/>
                  <a:ea typeface="+mn-ea"/>
                  <a:cs typeface="+mn-cs"/>
                </a:defRPr>
              </a:lvl9pPr>
            </a:lstStyle>
            <a:p>
              <a:pPr algn="ctr"/>
              <a:r>
                <a:rPr kumimoji="1" lang="ja-JP" altLang="en-US" b="1" dirty="0">
                  <a:latin typeface="Meiryo UI" panose="020B0604030504040204" pitchFamily="50" charset="-128"/>
                  <a:ea typeface="Meiryo UI" panose="020B0604030504040204" pitchFamily="50" charset="-128"/>
                </a:rPr>
                <a:t>地域（大阪）の</a:t>
              </a:r>
              <a:endParaRPr kumimoji="1" lang="en-US" altLang="ja-JP" b="1" dirty="0">
                <a:latin typeface="Meiryo UI" panose="020B0604030504040204" pitchFamily="50" charset="-128"/>
                <a:ea typeface="Meiryo UI" panose="020B0604030504040204" pitchFamily="50" charset="-128"/>
              </a:endParaRPr>
            </a:p>
            <a:p>
              <a:pPr algn="ctr"/>
              <a:r>
                <a:rPr kumimoji="1" lang="en-US" altLang="ja-JP" b="1" dirty="0">
                  <a:latin typeface="Meiryo UI" panose="020B0604030504040204" pitchFamily="50" charset="-128"/>
                  <a:ea typeface="Meiryo UI" panose="020B0604030504040204" pitchFamily="50" charset="-128"/>
                </a:rPr>
                <a:t>well-being</a:t>
              </a:r>
              <a:endParaRPr lang="ja-JP" altLang="en-US" dirty="0"/>
            </a:p>
          </p:txBody>
        </p:sp>
        <p:sp>
          <p:nvSpPr>
            <p:cNvPr id="64" name="右中かっこ 63"/>
            <p:cNvSpPr/>
            <p:nvPr/>
          </p:nvSpPr>
          <p:spPr>
            <a:xfrm>
              <a:off x="7877291" y="3499590"/>
              <a:ext cx="253239" cy="2008394"/>
            </a:xfrm>
            <a:prstGeom prst="rightBrace">
              <a:avLst>
                <a:gd name="adj1" fmla="val 83970"/>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sp>
          <p:nvSpPr>
            <p:cNvPr id="65" name="右中かっこ 64"/>
            <p:cNvSpPr/>
            <p:nvPr/>
          </p:nvSpPr>
          <p:spPr>
            <a:xfrm>
              <a:off x="7888721" y="5518344"/>
              <a:ext cx="237577" cy="742658"/>
            </a:xfrm>
            <a:prstGeom prst="rightBrace">
              <a:avLst>
                <a:gd name="adj1" fmla="val 45959"/>
                <a:gd name="adj2" fmla="val 50000"/>
              </a:avLst>
            </a:prstGeom>
            <a:solidFill>
              <a:schemeClr val="bg1"/>
            </a:solidFill>
          </p:spPr>
          <p:style>
            <a:lnRef idx="1">
              <a:schemeClr val="dk1"/>
            </a:lnRef>
            <a:fillRef idx="0">
              <a:schemeClr val="dk1"/>
            </a:fillRef>
            <a:effectRef idx="0">
              <a:schemeClr val="dk1"/>
            </a:effectRef>
            <a:fontRef idx="minor">
              <a:schemeClr val="tx1"/>
            </a:fontRef>
          </p:style>
          <p:txBody>
            <a:bodyPr rtlCol="0" anchor="ct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ctr"/>
              <a:endParaRPr kumimoji="1" lang="ja-JP" altLang="en-US" sz="1400"/>
            </a:p>
          </p:txBody>
        </p:sp>
      </p:grpSp>
      <p:sp>
        <p:nvSpPr>
          <p:cNvPr id="39" name="正方形/長方形 38"/>
          <p:cNvSpPr/>
          <p:nvPr/>
        </p:nvSpPr>
        <p:spPr>
          <a:xfrm>
            <a:off x="-43930" y="678812"/>
            <a:ext cx="9301840" cy="456154"/>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144000" rtlCol="0" anchor="ctr" anchorCtr="0"/>
          <a:lstStyle/>
          <a:p>
            <a:pPr>
              <a:lnSpc>
                <a:spcPts val="2600"/>
              </a:lnSpc>
              <a:spcBef>
                <a:spcPts val="0"/>
              </a:spcBef>
            </a:pP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a:t>
            </a:r>
            <a:r>
              <a:rPr lang="en-US" altLang="ja-JP"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2025</a:t>
            </a:r>
            <a:r>
              <a:rPr lang="ja-JP" altLang="en-US" sz="2400" b="1"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年大阪・関西万博に向けて取り組む</a:t>
            </a:r>
            <a:r>
              <a:rPr lang="ja-JP" altLang="en-US"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rPr>
              <a:t>「重点ゴール」</a:t>
            </a:r>
            <a:endParaRPr lang="en-US" altLang="ja-JP" sz="2400" b="1" u="sng" dirty="0">
              <a:solidFill>
                <a:schemeClr val="tx1"/>
              </a:solidFill>
              <a:latin typeface="Meiryo UI" panose="020B0604030504040204" pitchFamily="50" charset="-128"/>
              <a:ea typeface="Meiryo UI" panose="020B0604030504040204" pitchFamily="50" charset="-128"/>
              <a:cs typeface="Meiryo UI" panose="020B0604030504040204" pitchFamily="50" charset="-128"/>
            </a:endParaRPr>
          </a:p>
        </p:txBody>
      </p:sp>
      <p:sp>
        <p:nvSpPr>
          <p:cNvPr id="6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4</a:t>
            </a:fld>
            <a:endParaRPr kumimoji="1" lang="ja-JP" altLang="en-US" sz="1200"/>
          </a:p>
        </p:txBody>
      </p:sp>
      <p:sp>
        <p:nvSpPr>
          <p:cNvPr id="68" name="テキスト ボックス 67"/>
          <p:cNvSpPr txBox="1"/>
          <p:nvPr/>
        </p:nvSpPr>
        <p:spPr>
          <a:xfrm>
            <a:off x="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１．大阪府の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a:t>
            </a:r>
            <a:r>
              <a:rPr lang="ja-JP" altLang="en-US" sz="2400" dirty="0" smtClean="0">
                <a:latin typeface="Meiryo UI" panose="020B0604030504040204" pitchFamily="50" charset="-128"/>
                <a:ea typeface="Meiryo UI" panose="020B0604030504040204" pitchFamily="50" charset="-128"/>
              </a:rPr>
              <a:t>の取組み</a:t>
            </a:r>
            <a:r>
              <a:rPr lang="ja-JP" altLang="en-US" sz="2400" dirty="0">
                <a:latin typeface="Meiryo UI" panose="020B0604030504040204" pitchFamily="50" charset="-128"/>
                <a:ea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rPr>
              <a:t>ついて③</a:t>
            </a:r>
          </a:p>
          <a:p>
            <a:endParaRPr kumimoji="1" lang="ja-JP" altLang="en-US" sz="2800" dirty="0">
              <a:latin typeface="Meiryo UI" panose="020B0604030504040204" pitchFamily="50" charset="-128"/>
              <a:ea typeface="Meiryo UI" panose="020B0604030504040204" pitchFamily="50" charset="-128"/>
            </a:endParaRPr>
          </a:p>
        </p:txBody>
      </p:sp>
      <p:cxnSp>
        <p:nvCxnSpPr>
          <p:cNvPr id="69" name="直線コネクタ 68"/>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741520973"/>
      </p:ext>
    </p:extLst>
  </p:cSld>
  <p:clrMapOvr>
    <a:masterClrMapping/>
  </p:clrMapOvr>
  <mc:AlternateContent xmlns:mc="http://schemas.openxmlformats.org/markup-compatibility/2006" xmlns:p14="http://schemas.microsoft.com/office/powerpoint/2010/main">
    <mc:Choice Requires="p14">
      <p:transition spd="slow" p14:dur="2000" advTm="391"/>
    </mc:Choice>
    <mc:Fallback xmlns="">
      <p:transition spd="slow" advTm="391"/>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p:cNvSpPr/>
          <p:nvPr/>
        </p:nvSpPr>
        <p:spPr>
          <a:xfrm>
            <a:off x="0" y="0"/>
            <a:ext cx="9906000" cy="432000"/>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algn="ctr" defTabSz="914400">
              <a:defRPr/>
            </a:pPr>
            <a:r>
              <a:rPr kumimoji="0" lang="ja-JP" altLang="en-US" sz="2400" b="1" kern="0" dirty="0" smtClean="0">
                <a:solidFill>
                  <a:prstClr val="white"/>
                </a:solidFill>
                <a:latin typeface="Meiryo UI" panose="020B0604030504040204" pitchFamily="50" charset="-128"/>
                <a:ea typeface="Meiryo UI" panose="020B0604030504040204" pitchFamily="50" charset="-128"/>
              </a:rPr>
              <a:t>（参考）大阪府の「ゴール</a:t>
            </a:r>
            <a:r>
              <a:rPr kumimoji="0" lang="en-US" altLang="ja-JP" sz="2400" b="1" kern="0" dirty="0" smtClean="0">
                <a:solidFill>
                  <a:prstClr val="white"/>
                </a:solidFill>
                <a:latin typeface="Meiryo UI" panose="020B0604030504040204" pitchFamily="50" charset="-128"/>
                <a:ea typeface="Meiryo UI" panose="020B0604030504040204" pitchFamily="50" charset="-128"/>
              </a:rPr>
              <a:t>11</a:t>
            </a:r>
            <a:r>
              <a:rPr kumimoji="0" lang="ja-JP" altLang="en-US" sz="2400" b="1" kern="0" dirty="0" smtClean="0">
                <a:solidFill>
                  <a:prstClr val="white"/>
                </a:solidFill>
                <a:latin typeface="Meiryo UI" panose="020B0604030504040204" pitchFamily="50" charset="-128"/>
                <a:ea typeface="Meiryo UI" panose="020B0604030504040204" pitchFamily="50" charset="-128"/>
              </a:rPr>
              <a:t>」と「ゴール</a:t>
            </a:r>
            <a:r>
              <a:rPr kumimoji="0" lang="en-US" altLang="ja-JP" sz="2400" b="1" kern="0" dirty="0" smtClean="0">
                <a:solidFill>
                  <a:prstClr val="white"/>
                </a:solidFill>
                <a:latin typeface="Meiryo UI" panose="020B0604030504040204" pitchFamily="50" charset="-128"/>
                <a:ea typeface="Meiryo UI" panose="020B0604030504040204" pitchFamily="50" charset="-128"/>
              </a:rPr>
              <a:t>12</a:t>
            </a:r>
            <a:r>
              <a:rPr kumimoji="0" lang="ja-JP" altLang="en-US" sz="2400" b="1" kern="0" dirty="0" smtClean="0">
                <a:solidFill>
                  <a:prstClr val="white"/>
                </a:solidFill>
                <a:latin typeface="Meiryo UI" panose="020B0604030504040204" pitchFamily="50" charset="-128"/>
                <a:ea typeface="Meiryo UI" panose="020B0604030504040204" pitchFamily="50" charset="-128"/>
              </a:rPr>
              <a:t>」のターゲット</a:t>
            </a:r>
            <a:endParaRPr kumimoji="0" lang="ja-JP" altLang="en-US" sz="2400" b="1" i="0" u="none" strike="noStrike" kern="0" cap="none" spc="0" normalizeH="0" baseline="0" noProof="0" dirty="0">
              <a:ln>
                <a:noFill/>
              </a:ln>
              <a:solidFill>
                <a:prstClr val="white"/>
              </a:solidFill>
              <a:effectLst/>
              <a:uLnTx/>
              <a:uFillTx/>
              <a:latin typeface="Meiryo UI" panose="020B0604030504040204" pitchFamily="50" charset="-128"/>
              <a:ea typeface="Meiryo UI" panose="020B0604030504040204" pitchFamily="50" charset="-128"/>
              <a:cs typeface="+mn-cs"/>
            </a:endParaRPr>
          </a:p>
        </p:txBody>
      </p:sp>
      <p:graphicFrame>
        <p:nvGraphicFramePr>
          <p:cNvPr id="7" name="表 6"/>
          <p:cNvGraphicFramePr>
            <a:graphicFrameLocks noGrp="1"/>
          </p:cNvGraphicFramePr>
          <p:nvPr>
            <p:extLst>
              <p:ext uri="{D42A27DB-BD31-4B8C-83A1-F6EECF244321}">
                <p14:modId xmlns:p14="http://schemas.microsoft.com/office/powerpoint/2010/main" val="1808386493"/>
              </p:ext>
            </p:extLst>
          </p:nvPr>
        </p:nvGraphicFramePr>
        <p:xfrm>
          <a:off x="5169024" y="1556588"/>
          <a:ext cx="4500000" cy="4968756"/>
        </p:xfrm>
        <a:graphic>
          <a:graphicData uri="http://schemas.openxmlformats.org/drawingml/2006/table">
            <a:tbl>
              <a:tblPr>
                <a:tableStyleId>{3C2FFA5D-87B4-456A-9821-1D502468CF0F}</a:tableStyleId>
              </a:tblPr>
              <a:tblGrid>
                <a:gridCol w="540000">
                  <a:extLst>
                    <a:ext uri="{9D8B030D-6E8A-4147-A177-3AD203B41FA5}">
                      <a16:colId xmlns:a16="http://schemas.microsoft.com/office/drawing/2014/main" val="2084430357"/>
                    </a:ext>
                  </a:extLst>
                </a:gridCol>
                <a:gridCol w="3960000">
                  <a:extLst>
                    <a:ext uri="{9D8B030D-6E8A-4147-A177-3AD203B41FA5}">
                      <a16:colId xmlns:a16="http://schemas.microsoft.com/office/drawing/2014/main" val="583838804"/>
                    </a:ext>
                  </a:extLst>
                </a:gridCol>
              </a:tblGrid>
              <a:tr h="120692">
                <a:tc>
                  <a:txBody>
                    <a:bodyPr/>
                    <a:lstStyle/>
                    <a:p>
                      <a:pPr algn="ctr"/>
                      <a:endParaRPr lang="ja-JP" altLang="en-US" sz="1100" dirty="0">
                        <a:latin typeface="+mn-ea"/>
                        <a:ea typeface="+mn-ea"/>
                      </a:endParaRPr>
                    </a:p>
                  </a:txBody>
                  <a:tcPr marL="30173" marR="30173" marT="15087" marB="15087" anchor="ctr"/>
                </a:tc>
                <a:tc>
                  <a:txBody>
                    <a:bodyPr/>
                    <a:lstStyle/>
                    <a:p>
                      <a:pPr algn="ctr"/>
                      <a:r>
                        <a:rPr lang="ja-JP" altLang="en-US" sz="1100" dirty="0">
                          <a:latin typeface="+mn-ea"/>
                          <a:ea typeface="+mn-ea"/>
                        </a:rPr>
                        <a:t>ターゲット</a:t>
                      </a:r>
                    </a:p>
                  </a:txBody>
                  <a:tcPr marL="30173" marR="30173" marT="15087" marB="15087" anchor="ctr"/>
                </a:tc>
                <a:extLst>
                  <a:ext uri="{0D108BD9-81ED-4DB2-BD59-A6C34878D82A}">
                    <a16:rowId xmlns:a16="http://schemas.microsoft.com/office/drawing/2014/main" val="675116002"/>
                  </a:ext>
                </a:extLst>
              </a:tr>
              <a:tr h="392250">
                <a:tc>
                  <a:txBody>
                    <a:bodyPr/>
                    <a:lstStyle/>
                    <a:p>
                      <a:pPr algn="ctr"/>
                      <a:r>
                        <a:rPr lang="en-US" altLang="ja-JP" sz="1100" dirty="0">
                          <a:latin typeface="+mn-ea"/>
                          <a:ea typeface="+mn-ea"/>
                        </a:rPr>
                        <a:t>12.1</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開発途上国の開発状況や能力を勘案しつつ、持続可能な消費と生産に関する</a:t>
                      </a:r>
                      <a:r>
                        <a:rPr lang="en-US" altLang="ja-JP" sz="1000" b="0" i="0" u="none" strike="noStrike" baseline="0" dirty="0" smtClean="0">
                          <a:solidFill>
                            <a:srgbClr val="000000"/>
                          </a:solidFill>
                          <a:latin typeface="+mn-ea"/>
                          <a:ea typeface="+mn-ea"/>
                        </a:rPr>
                        <a:t>10</a:t>
                      </a:r>
                      <a:r>
                        <a:rPr lang="ja-JP" altLang="en-US" sz="1000" b="0" i="0" u="none" strike="noStrike" baseline="0" dirty="0" smtClean="0">
                          <a:solidFill>
                            <a:srgbClr val="000000"/>
                          </a:solidFill>
                          <a:latin typeface="+mn-ea"/>
                          <a:ea typeface="+mn-ea"/>
                        </a:rPr>
                        <a:t>年計画枠組み（</a:t>
                      </a:r>
                      <a:r>
                        <a:rPr lang="en-US" altLang="ja-JP" sz="1000" b="0" i="0" u="none" strike="noStrike" baseline="0" dirty="0" smtClean="0">
                          <a:solidFill>
                            <a:srgbClr val="000000"/>
                          </a:solidFill>
                          <a:latin typeface="+mn-ea"/>
                          <a:ea typeface="+mn-ea"/>
                        </a:rPr>
                        <a:t>10YFP</a:t>
                      </a:r>
                      <a:r>
                        <a:rPr lang="ja-JP" altLang="en-US" sz="1000" b="0" i="0" u="none" strike="noStrike" baseline="0" dirty="0" smtClean="0">
                          <a:solidFill>
                            <a:srgbClr val="000000"/>
                          </a:solidFill>
                          <a:latin typeface="+mn-ea"/>
                          <a:ea typeface="+mn-ea"/>
                        </a:rPr>
                        <a:t>）を実施し、先進国主導の下、すべての国々が対策を講じる。</a:t>
                      </a:r>
                      <a:endParaRPr lang="en-US" altLang="ja-JP" sz="1000" dirty="0" smtClean="0">
                        <a:latin typeface="+mn-ea"/>
                        <a:ea typeface="+mn-ea"/>
                      </a:endParaRPr>
                    </a:p>
                  </a:txBody>
                  <a:tcPr marL="30173" marR="30173" marT="15087" marB="15087" anchor="ctr"/>
                </a:tc>
                <a:extLst>
                  <a:ext uri="{0D108BD9-81ED-4DB2-BD59-A6C34878D82A}">
                    <a16:rowId xmlns:a16="http://schemas.microsoft.com/office/drawing/2014/main" val="2170835451"/>
                  </a:ext>
                </a:extLst>
              </a:tr>
              <a:tr h="211212">
                <a:tc>
                  <a:txBody>
                    <a:bodyPr/>
                    <a:lstStyle/>
                    <a:p>
                      <a:pPr algn="ctr"/>
                      <a:r>
                        <a:rPr lang="en-US" altLang="ja-JP" sz="1100" dirty="0">
                          <a:latin typeface="+mn-ea"/>
                          <a:ea typeface="+mn-ea"/>
                        </a:rPr>
                        <a:t>12.2</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年までに天然資源の持続可能な管理及び効率的な利用を達成する。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1259724180"/>
                  </a:ext>
                </a:extLst>
              </a:tr>
              <a:tr h="392250">
                <a:tc>
                  <a:txBody>
                    <a:bodyPr/>
                    <a:lstStyle/>
                    <a:p>
                      <a:pPr algn="ctr"/>
                      <a:r>
                        <a:rPr lang="en-US" altLang="ja-JP" sz="1100" dirty="0">
                          <a:latin typeface="+mn-ea"/>
                          <a:ea typeface="+mn-ea"/>
                        </a:rPr>
                        <a:t>12.3</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年までに小売・消費レベルにおける世界全体の一人当たりの食料の廃棄を半減させ、収穫後損失などの生産・サプライチェーンにおける食料の損失を減少させる。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997430158"/>
                  </a:ext>
                </a:extLst>
              </a:tr>
              <a:tr h="573289">
                <a:tc>
                  <a:txBody>
                    <a:bodyPr/>
                    <a:lstStyle/>
                    <a:p>
                      <a:pPr algn="ctr"/>
                      <a:r>
                        <a:rPr lang="en-US" altLang="ja-JP" sz="1100">
                          <a:latin typeface="+mn-ea"/>
                          <a:ea typeface="+mn-ea"/>
                        </a:rPr>
                        <a:t>12.4</a:t>
                      </a:r>
                    </a:p>
                  </a:txBody>
                  <a:tcPr marL="30173" marR="30173" marT="15087" marB="15087" anchor="ctr"/>
                </a:tc>
                <a:tc>
                  <a:txBody>
                    <a:bodyPr/>
                    <a:lstStyle/>
                    <a:p>
                      <a:r>
                        <a:rPr lang="en-US" altLang="ja-JP" sz="1000" b="0" i="0" u="none" strike="noStrike" baseline="0" dirty="0" smtClean="0">
                          <a:solidFill>
                            <a:srgbClr val="FF0000"/>
                          </a:solidFill>
                          <a:latin typeface="+mn-ea"/>
                          <a:ea typeface="+mn-ea"/>
                        </a:rPr>
                        <a:t>2020</a:t>
                      </a:r>
                      <a:r>
                        <a:rPr lang="ja-JP" altLang="en-US" sz="1000" b="0" i="0" u="none" strike="noStrike" baseline="0" dirty="0" smtClean="0">
                          <a:solidFill>
                            <a:srgbClr val="FF0000"/>
                          </a:solidFill>
                          <a:latin typeface="+mn-ea"/>
                          <a:ea typeface="+mn-ea"/>
                        </a:rPr>
                        <a:t>年までに、合意された国際的な枠組みに従い、製品ライフサイクルを通じ、環境上適正な化学物資やすべての廃棄物の管理を実現し、人の健康や環境への悪影響を最小化するため、化学物質や廃棄物の大気、水、土壌への放出を大幅に削減する。</a:t>
                      </a:r>
                      <a:endParaRPr lang="ja-JP" altLang="en-US" sz="1000" dirty="0">
                        <a:solidFill>
                          <a:srgbClr val="FF0000"/>
                        </a:solidFill>
                        <a:latin typeface="+mn-ea"/>
                        <a:ea typeface="+mn-ea"/>
                      </a:endParaRPr>
                    </a:p>
                  </a:txBody>
                  <a:tcPr marL="30173" marR="30173" marT="15087" marB="15087" anchor="ctr"/>
                </a:tc>
                <a:extLst>
                  <a:ext uri="{0D108BD9-81ED-4DB2-BD59-A6C34878D82A}">
                    <a16:rowId xmlns:a16="http://schemas.microsoft.com/office/drawing/2014/main" val="1961574104"/>
                  </a:ext>
                </a:extLst>
              </a:tr>
              <a:tr h="301731">
                <a:tc>
                  <a:txBody>
                    <a:bodyPr/>
                    <a:lstStyle/>
                    <a:p>
                      <a:pPr algn="ctr"/>
                      <a:r>
                        <a:rPr lang="en-US" altLang="ja-JP" sz="1100" dirty="0">
                          <a:latin typeface="+mn-ea"/>
                          <a:ea typeface="+mn-ea"/>
                        </a:rPr>
                        <a:t>12.5</a:t>
                      </a:r>
                    </a:p>
                  </a:txBody>
                  <a:tcPr marL="30173" marR="30173" marT="15087" marB="15087" anchor="ctr"/>
                </a:tc>
                <a:tc>
                  <a:txBody>
                    <a:bodyPr/>
                    <a:lstStyle/>
                    <a:p>
                      <a:r>
                        <a:rPr lang="en-US" altLang="ja-JP" sz="1000" b="0" i="0" u="none" strike="noStrike" baseline="0" dirty="0" smtClean="0">
                          <a:solidFill>
                            <a:srgbClr val="FF0000"/>
                          </a:solidFill>
                          <a:latin typeface="+mn-ea"/>
                          <a:ea typeface="+mn-ea"/>
                        </a:rPr>
                        <a:t>2030</a:t>
                      </a:r>
                      <a:r>
                        <a:rPr lang="ja-JP" altLang="en-US" sz="1000" b="0" i="0" u="none" strike="noStrike" baseline="0" dirty="0" smtClean="0">
                          <a:solidFill>
                            <a:srgbClr val="FF0000"/>
                          </a:solidFill>
                          <a:latin typeface="+mn-ea"/>
                          <a:ea typeface="+mn-ea"/>
                        </a:rPr>
                        <a:t>年までに、廃棄物の発生防止、削減、再生利用及び再利用により、廃棄物の発生を大幅に削減する。</a:t>
                      </a:r>
                      <a:endParaRPr lang="ja-JP" altLang="en-US" sz="1000" dirty="0">
                        <a:solidFill>
                          <a:srgbClr val="FF0000"/>
                        </a:solidFill>
                        <a:latin typeface="+mn-ea"/>
                        <a:ea typeface="+mn-ea"/>
                      </a:endParaRPr>
                    </a:p>
                  </a:txBody>
                  <a:tcPr marL="30173" marR="30173" marT="15087" marB="15087" anchor="ctr"/>
                </a:tc>
                <a:extLst>
                  <a:ext uri="{0D108BD9-81ED-4DB2-BD59-A6C34878D82A}">
                    <a16:rowId xmlns:a16="http://schemas.microsoft.com/office/drawing/2014/main" val="607587224"/>
                  </a:ext>
                </a:extLst>
              </a:tr>
              <a:tr h="392250">
                <a:tc>
                  <a:txBody>
                    <a:bodyPr/>
                    <a:lstStyle/>
                    <a:p>
                      <a:pPr algn="ctr"/>
                      <a:r>
                        <a:rPr lang="en-US" altLang="ja-JP" sz="1100" dirty="0">
                          <a:latin typeface="+mn-ea"/>
                          <a:ea typeface="+mn-ea"/>
                        </a:rPr>
                        <a:t>12.6</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特に大企業や多国籍企業などの企業に対し、持続可能な取り組みを導入し、持続可能性に関する情報を定期報告に盛り込むよう奨励する。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065777"/>
                  </a:ext>
                </a:extLst>
              </a:tr>
              <a:tr h="211212">
                <a:tc>
                  <a:txBody>
                    <a:bodyPr/>
                    <a:lstStyle/>
                    <a:p>
                      <a:pPr algn="ctr"/>
                      <a:r>
                        <a:rPr lang="en-US" altLang="ja-JP" sz="1100">
                          <a:latin typeface="+mn-ea"/>
                          <a:ea typeface="+mn-ea"/>
                        </a:rPr>
                        <a:t>12.7</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国内の政策や優先事項に従って持続可能な公共調達の慣行を促進する。</a:t>
                      </a:r>
                    </a:p>
                  </a:txBody>
                  <a:tcPr marL="30173" marR="30173" marT="15087" marB="15087" anchor="ctr"/>
                </a:tc>
                <a:extLst>
                  <a:ext uri="{0D108BD9-81ED-4DB2-BD59-A6C34878D82A}">
                    <a16:rowId xmlns:a16="http://schemas.microsoft.com/office/drawing/2014/main" val="2966615163"/>
                  </a:ext>
                </a:extLst>
              </a:tr>
              <a:tr h="301731">
                <a:tc>
                  <a:txBody>
                    <a:bodyPr/>
                    <a:lstStyle/>
                    <a:p>
                      <a:pPr algn="ctr"/>
                      <a:r>
                        <a:rPr lang="en-US" altLang="ja-JP" sz="1100" dirty="0">
                          <a:latin typeface="+mn-ea"/>
                          <a:ea typeface="+mn-ea"/>
                        </a:rPr>
                        <a:t>12.8</a:t>
                      </a:r>
                    </a:p>
                  </a:txBody>
                  <a:tcPr marL="30173" marR="30173" marT="15087" marB="15087"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年までに、人々があらゆる場所において、持続可能な開発及び自然と調和したライフスタイルに関する情報と意識を持つようにする。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41644372"/>
                  </a:ext>
                </a:extLst>
              </a:tr>
              <a:tr h="301731">
                <a:tc>
                  <a:txBody>
                    <a:bodyPr/>
                    <a:lstStyle/>
                    <a:p>
                      <a:pPr algn="ctr"/>
                      <a:r>
                        <a:rPr lang="en-US" sz="1100" dirty="0">
                          <a:latin typeface="+mn-ea"/>
                          <a:ea typeface="+mn-ea"/>
                        </a:rPr>
                        <a:t>12.a</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開発途上国に対し、より持続可能な消費・生産形態の促進のための科学的・技術的能力の強化を支援する。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4211575682"/>
                  </a:ext>
                </a:extLst>
              </a:tr>
              <a:tr h="392250">
                <a:tc>
                  <a:txBody>
                    <a:bodyPr/>
                    <a:lstStyle/>
                    <a:p>
                      <a:pPr algn="ctr"/>
                      <a:r>
                        <a:rPr lang="en-US" sz="1100" dirty="0">
                          <a:latin typeface="+mn-ea"/>
                          <a:ea typeface="+mn-ea"/>
                        </a:rPr>
                        <a:t>12.b</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雇用創出、地方の文化振興・産品販促につながる持続可能な観光業に対して持続可能な開発がもたらす影響を測定する手法を開発・導入する。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353799441"/>
                  </a:ext>
                </a:extLst>
              </a:tr>
              <a:tr h="935366">
                <a:tc>
                  <a:txBody>
                    <a:bodyPr/>
                    <a:lstStyle/>
                    <a:p>
                      <a:pPr algn="ctr"/>
                      <a:r>
                        <a:rPr lang="en-US" sz="1100" dirty="0">
                          <a:latin typeface="+mn-ea"/>
                          <a:ea typeface="+mn-ea"/>
                        </a:rPr>
                        <a:t>12.c</a:t>
                      </a:r>
                    </a:p>
                  </a:txBody>
                  <a:tcPr marL="30173" marR="30173" marT="15087" marB="15087" anchor="ctr"/>
                </a:tc>
                <a:tc>
                  <a:txBody>
                    <a:bodyPr/>
                    <a:lstStyle/>
                    <a:p>
                      <a:r>
                        <a:rPr lang="ja-JP" altLang="en-US" sz="1000" b="0" i="0" u="none" strike="noStrike" baseline="0" dirty="0" smtClean="0">
                          <a:solidFill>
                            <a:srgbClr val="000000"/>
                          </a:solidFill>
                          <a:latin typeface="+mn-ea"/>
                          <a:ea typeface="+mn-ea"/>
                        </a:rPr>
                        <a:t>開発途上国の特別なニーズや状況を十分考慮し、貧困層やコミュニティを保護する形で開発に関する悪影響を最小限に留めつつ、税制改正や、有害な補助金が存在する場合はその環境への影響を考慮してその段階的廃止などを通じ、各国の状況に応じて、市場のひずみを除去することで、浪費的な消費を奨励する、化石燃料に対する非効率な補助金を合理化する。</a:t>
                      </a:r>
                      <a:endParaRPr lang="ja-JP" altLang="en-US" sz="1000" dirty="0">
                        <a:latin typeface="+mn-ea"/>
                        <a:ea typeface="+mn-ea"/>
                      </a:endParaRPr>
                    </a:p>
                  </a:txBody>
                  <a:tcPr marL="30173" marR="30173" marT="15087" marB="15087" anchor="ctr"/>
                </a:tc>
                <a:extLst>
                  <a:ext uri="{0D108BD9-81ED-4DB2-BD59-A6C34878D82A}">
                    <a16:rowId xmlns:a16="http://schemas.microsoft.com/office/drawing/2014/main" val="2989272981"/>
                  </a:ext>
                </a:extLst>
              </a:tr>
            </a:tbl>
          </a:graphicData>
        </a:graphic>
      </p:graphicFrame>
      <p:sp>
        <p:nvSpPr>
          <p:cNvPr id="8" name="正方形/長方形 7"/>
          <p:cNvSpPr/>
          <p:nvPr/>
        </p:nvSpPr>
        <p:spPr>
          <a:xfrm>
            <a:off x="81984" y="620688"/>
            <a:ext cx="4736976" cy="1200329"/>
          </a:xfrm>
          <a:prstGeom prst="rect">
            <a:avLst/>
          </a:prstGeom>
        </p:spPr>
        <p:txBody>
          <a:bodyPr wrap="square">
            <a:spAutoFit/>
          </a:bodyPr>
          <a:lstStyle/>
          <a:p>
            <a:r>
              <a:rPr lang="ja-JP" altLang="en-US" sz="1200" b="1" dirty="0"/>
              <a:t>ゴール</a:t>
            </a:r>
            <a:r>
              <a:rPr lang="ja-JP" altLang="en-US" sz="1200" b="1" dirty="0" smtClean="0"/>
              <a:t> </a:t>
            </a:r>
            <a:r>
              <a:rPr lang="en-US" altLang="ja-JP" sz="1200" b="1" dirty="0" smtClean="0"/>
              <a:t>11</a:t>
            </a:r>
            <a:br>
              <a:rPr lang="en-US" altLang="ja-JP" sz="1200" b="1" dirty="0" smtClean="0"/>
            </a:br>
            <a:r>
              <a:rPr lang="ja-JP" altLang="en-US" sz="1200" b="1" dirty="0"/>
              <a:t>包摂的で安全かつ </a:t>
            </a:r>
            <a:r>
              <a:rPr lang="ja-JP" altLang="en-US" sz="1200" b="1" dirty="0" smtClean="0"/>
              <a:t>強靱 （レジリエント）で</a:t>
            </a:r>
            <a:r>
              <a:rPr lang="ja-JP" altLang="en-US" sz="1200" b="1" dirty="0"/>
              <a:t>持続可能な</a:t>
            </a:r>
            <a:r>
              <a:rPr lang="ja-JP" altLang="en-US" sz="1200" b="1" dirty="0" smtClean="0"/>
              <a:t>都市及び人間</a:t>
            </a:r>
            <a:r>
              <a:rPr lang="ja-JP" altLang="en-US" sz="1200" b="1" dirty="0"/>
              <a:t>居住を実現す る</a:t>
            </a:r>
            <a:r>
              <a:rPr lang="ja-JP" altLang="en-US" sz="1200" b="1" dirty="0" smtClean="0"/>
              <a:t/>
            </a:r>
            <a:br>
              <a:rPr lang="ja-JP" altLang="en-US" sz="1200" b="1" dirty="0" smtClean="0"/>
            </a:br>
            <a:r>
              <a:rPr lang="en-US" altLang="ja-JP" sz="1200" b="1" dirty="0" smtClean="0"/>
              <a:t>Goal 11</a:t>
            </a:r>
            <a:br>
              <a:rPr lang="en-US" altLang="ja-JP" sz="1200" b="1" dirty="0" smtClean="0"/>
            </a:br>
            <a:r>
              <a:rPr lang="en-US" altLang="ja-JP" sz="1200" b="1" dirty="0" smtClean="0"/>
              <a:t>Make cities and human settlements inclusive, safe, resilient and sustainable</a:t>
            </a:r>
            <a:endParaRPr lang="ja-JP" altLang="en-US" sz="1200" dirty="0"/>
          </a:p>
        </p:txBody>
      </p:sp>
      <p:graphicFrame>
        <p:nvGraphicFramePr>
          <p:cNvPr id="9" name="表 8"/>
          <p:cNvGraphicFramePr>
            <a:graphicFrameLocks noGrp="1"/>
          </p:cNvGraphicFramePr>
          <p:nvPr>
            <p:extLst>
              <p:ext uri="{D42A27DB-BD31-4B8C-83A1-F6EECF244321}">
                <p14:modId xmlns:p14="http://schemas.microsoft.com/office/powerpoint/2010/main" val="2733551616"/>
              </p:ext>
            </p:extLst>
          </p:nvPr>
        </p:nvGraphicFramePr>
        <p:xfrm>
          <a:off x="200472" y="1795620"/>
          <a:ext cx="4500000" cy="4945748"/>
        </p:xfrm>
        <a:graphic>
          <a:graphicData uri="http://schemas.openxmlformats.org/drawingml/2006/table">
            <a:tbl>
              <a:tblPr>
                <a:tableStyleId>{69C7853C-536D-4A76-A0AE-DD22124D55A5}</a:tableStyleId>
              </a:tblPr>
              <a:tblGrid>
                <a:gridCol w="540000">
                  <a:extLst>
                    <a:ext uri="{9D8B030D-6E8A-4147-A177-3AD203B41FA5}">
                      <a16:colId xmlns:a16="http://schemas.microsoft.com/office/drawing/2014/main" val="1173897209"/>
                    </a:ext>
                  </a:extLst>
                </a:gridCol>
                <a:gridCol w="3960000">
                  <a:extLst>
                    <a:ext uri="{9D8B030D-6E8A-4147-A177-3AD203B41FA5}">
                      <a16:colId xmlns:a16="http://schemas.microsoft.com/office/drawing/2014/main" val="2315538763"/>
                    </a:ext>
                  </a:extLst>
                </a:gridCol>
              </a:tblGrid>
              <a:tr h="126600">
                <a:tc>
                  <a:txBody>
                    <a:bodyPr/>
                    <a:lstStyle/>
                    <a:p>
                      <a:pPr algn="ctr"/>
                      <a:r>
                        <a:rPr lang="ja-JP" altLang="en-US" sz="1100" dirty="0">
                          <a:latin typeface="+mn-ea"/>
                          <a:ea typeface="+mn-ea"/>
                        </a:rPr>
                        <a:t> </a:t>
                      </a:r>
                    </a:p>
                  </a:txBody>
                  <a:tcPr marL="31650" marR="31650" marT="15825" marB="15825" anchor="ctr"/>
                </a:tc>
                <a:tc>
                  <a:txBody>
                    <a:bodyPr/>
                    <a:lstStyle/>
                    <a:p>
                      <a:pPr algn="ctr"/>
                      <a:r>
                        <a:rPr lang="ja-JP" altLang="en-US" sz="1100" dirty="0">
                          <a:latin typeface="+mn-ea"/>
                          <a:ea typeface="+mn-ea"/>
                        </a:rPr>
                        <a:t>ターゲット</a:t>
                      </a:r>
                    </a:p>
                  </a:txBody>
                  <a:tcPr marL="31650" marR="31650" marT="15825" marB="15825" anchor="ctr"/>
                </a:tc>
                <a:extLst>
                  <a:ext uri="{0D108BD9-81ED-4DB2-BD59-A6C34878D82A}">
                    <a16:rowId xmlns:a16="http://schemas.microsoft.com/office/drawing/2014/main" val="1411965381"/>
                  </a:ext>
                </a:extLst>
              </a:tr>
              <a:tr h="316501">
                <a:tc>
                  <a:txBody>
                    <a:bodyPr/>
                    <a:lstStyle/>
                    <a:p>
                      <a:pPr algn="ctr"/>
                      <a:r>
                        <a:rPr lang="en-US" altLang="ja-JP" sz="1100" dirty="0">
                          <a:latin typeface="+mn-ea"/>
                          <a:ea typeface="+mn-ea"/>
                        </a:rPr>
                        <a:t>11.1</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年までに、すべての人々の、適切、安全かつ安価な住宅及び基本的サービスへのアクセスを確保し、スラムを改善する。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958742302"/>
                  </a:ext>
                </a:extLst>
              </a:tr>
              <a:tr h="696302">
                <a:tc>
                  <a:txBody>
                    <a:bodyPr/>
                    <a:lstStyle/>
                    <a:p>
                      <a:pPr algn="ctr"/>
                      <a:r>
                        <a:rPr lang="en-US" altLang="ja-JP" sz="1100" dirty="0">
                          <a:latin typeface="+mn-ea"/>
                          <a:ea typeface="+mn-ea"/>
                        </a:rPr>
                        <a:t>11.2</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脆弱な立場にある人々、女性、子ども、障害者及び高齢者のニーズに特に配慮し、公共交通機関の拡大などを通じた交通の安全性改善により、すべての人々に、安全かつ安価で容易に利用できる、持続可能な輸送システムへの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233256950"/>
                  </a:ext>
                </a:extLst>
              </a:tr>
              <a:tr h="411451">
                <a:tc>
                  <a:txBody>
                    <a:bodyPr/>
                    <a:lstStyle/>
                    <a:p>
                      <a:pPr algn="ctr"/>
                      <a:r>
                        <a:rPr lang="en-US" altLang="ja-JP" sz="1100" dirty="0">
                          <a:latin typeface="+mn-ea"/>
                          <a:ea typeface="+mn-ea"/>
                        </a:rPr>
                        <a:t>11.3</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年までに、包摂的かつ持続可能な都市化を促進し、すべての国々の参加型、包摂的かつ持続可能な人間居住計画・管理の能力を強化する。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2142975600"/>
                  </a:ext>
                </a:extLst>
              </a:tr>
              <a:tr h="221551">
                <a:tc>
                  <a:txBody>
                    <a:bodyPr/>
                    <a:lstStyle/>
                    <a:p>
                      <a:pPr algn="ctr"/>
                      <a:r>
                        <a:rPr lang="en-US" altLang="ja-JP" sz="1100" dirty="0">
                          <a:latin typeface="+mn-ea"/>
                          <a:ea typeface="+mn-ea"/>
                        </a:rPr>
                        <a:t>11.4</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世界の文化遺産及び自然遺産の保護・保全の努力を強化する。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765084258"/>
                  </a:ext>
                </a:extLst>
              </a:tr>
              <a:tr h="506401">
                <a:tc>
                  <a:txBody>
                    <a:bodyPr/>
                    <a:lstStyle/>
                    <a:p>
                      <a:pPr algn="ctr"/>
                      <a:r>
                        <a:rPr lang="en-US" altLang="ja-JP" sz="1100" dirty="0">
                          <a:latin typeface="+mn-ea"/>
                          <a:ea typeface="+mn-ea"/>
                        </a:rPr>
                        <a:t>11.5</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年までに、貧困層及び脆弱な立場にある人々の保護に焦点をあてながら、水関連災害などの災害による死者や被災者数を大幅に削減し、世界の国内総生産比で直接的経済損失を大幅に減らす。</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663298110"/>
                  </a:ext>
                </a:extLst>
              </a:tr>
              <a:tr h="316501">
                <a:tc>
                  <a:txBody>
                    <a:bodyPr/>
                    <a:lstStyle/>
                    <a:p>
                      <a:pPr algn="ctr"/>
                      <a:r>
                        <a:rPr lang="en-US" altLang="ja-JP" sz="1100" dirty="0">
                          <a:latin typeface="+mn-ea"/>
                          <a:ea typeface="+mn-ea"/>
                        </a:rPr>
                        <a:t>11.6</a:t>
                      </a:r>
                    </a:p>
                  </a:txBody>
                  <a:tcPr marL="31650" marR="31650" marT="15825" marB="15825" anchor="ctr"/>
                </a:tc>
                <a:tc>
                  <a:txBody>
                    <a:bodyPr/>
                    <a:lstStyle/>
                    <a:p>
                      <a:r>
                        <a:rPr lang="en-US" altLang="ja-JP" sz="1000" b="0" i="0" u="none" strike="noStrike" baseline="0" dirty="0" smtClean="0">
                          <a:solidFill>
                            <a:srgbClr val="FF0000"/>
                          </a:solidFill>
                          <a:latin typeface="+mn-ea"/>
                          <a:ea typeface="+mn-ea"/>
                        </a:rPr>
                        <a:t>2030</a:t>
                      </a:r>
                      <a:r>
                        <a:rPr lang="ja-JP" altLang="en-US" sz="1000" b="0" i="0" u="none" strike="noStrike" baseline="0" dirty="0" smtClean="0">
                          <a:solidFill>
                            <a:srgbClr val="FF0000"/>
                          </a:solidFill>
                          <a:latin typeface="+mn-ea"/>
                          <a:ea typeface="+mn-ea"/>
                        </a:rPr>
                        <a:t>年までに、大気の質及び一般並びにその他の廃棄物の管理に特別な注意を払うことによるものを含め、都市の一人当たりの環境上の悪影響を軽減する。</a:t>
                      </a:r>
                      <a:endParaRPr lang="ja-JP" altLang="en-US" sz="1000" dirty="0">
                        <a:solidFill>
                          <a:srgbClr val="FF0000"/>
                        </a:solidFill>
                        <a:latin typeface="+mn-ea"/>
                        <a:ea typeface="+mn-ea"/>
                      </a:endParaRPr>
                    </a:p>
                  </a:txBody>
                  <a:tcPr marL="31650" marR="31650" marT="15825" marB="15825" anchor="ctr"/>
                </a:tc>
                <a:extLst>
                  <a:ext uri="{0D108BD9-81ED-4DB2-BD59-A6C34878D82A}">
                    <a16:rowId xmlns:a16="http://schemas.microsoft.com/office/drawing/2014/main" val="1617111833"/>
                  </a:ext>
                </a:extLst>
              </a:tr>
              <a:tr h="411451">
                <a:tc>
                  <a:txBody>
                    <a:bodyPr/>
                    <a:lstStyle/>
                    <a:p>
                      <a:pPr algn="ctr"/>
                      <a:r>
                        <a:rPr lang="en-US" altLang="ja-JP" sz="1100" dirty="0">
                          <a:latin typeface="+mn-ea"/>
                          <a:ea typeface="+mn-ea"/>
                        </a:rPr>
                        <a:t>11.7</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2030</a:t>
                      </a:r>
                      <a:r>
                        <a:rPr lang="ja-JP" altLang="en-US" sz="1000" b="0" i="0" u="none" strike="noStrike" baseline="0" dirty="0" smtClean="0">
                          <a:solidFill>
                            <a:srgbClr val="000000"/>
                          </a:solidFill>
                          <a:latin typeface="+mn-ea"/>
                          <a:ea typeface="+mn-ea"/>
                        </a:rPr>
                        <a:t>年までに、女性、子ども、高齢者及び障害者を含め、人々に安全で包摂的かつ利用が容易な緑地や公共スペースへの普遍的アクセスを提供する。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996177413"/>
                  </a:ext>
                </a:extLst>
              </a:tr>
              <a:tr h="411451">
                <a:tc>
                  <a:txBody>
                    <a:bodyPr/>
                    <a:lstStyle/>
                    <a:p>
                      <a:pPr algn="ctr"/>
                      <a:r>
                        <a:rPr lang="en-US" sz="1100" dirty="0">
                          <a:latin typeface="+mn-ea"/>
                          <a:ea typeface="+mn-ea"/>
                        </a:rPr>
                        <a:t>11.a</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各国・地域規模の開発計画の強化を通じて、経済、社会、環境面における都市部、都市周辺部及び農村部間の良好なつながりを支援する。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808434611"/>
                  </a:ext>
                </a:extLst>
              </a:tr>
              <a:tr h="696302">
                <a:tc>
                  <a:txBody>
                    <a:bodyPr/>
                    <a:lstStyle/>
                    <a:p>
                      <a:pPr algn="ctr"/>
                      <a:r>
                        <a:rPr lang="en-US" sz="1100" dirty="0">
                          <a:latin typeface="+mn-ea"/>
                          <a:ea typeface="+mn-ea"/>
                        </a:rPr>
                        <a:t>11.b</a:t>
                      </a:r>
                    </a:p>
                  </a:txBody>
                  <a:tcPr marL="31650" marR="31650" marT="15825" marB="15825" anchor="ctr"/>
                </a:tc>
                <a:tc>
                  <a:txBody>
                    <a:bodyPr/>
                    <a:lstStyle/>
                    <a:p>
                      <a:r>
                        <a:rPr lang="en-US" altLang="ja-JP" sz="1000" b="0" i="0" u="none" strike="noStrike" baseline="0" dirty="0" smtClean="0">
                          <a:solidFill>
                            <a:srgbClr val="000000"/>
                          </a:solidFill>
                          <a:latin typeface="+mn-ea"/>
                          <a:ea typeface="+mn-ea"/>
                        </a:rPr>
                        <a:t>2020</a:t>
                      </a:r>
                      <a:r>
                        <a:rPr lang="ja-JP" altLang="en-US" sz="1000" b="0" i="0" u="none" strike="noStrike" baseline="0" dirty="0" smtClean="0">
                          <a:solidFill>
                            <a:srgbClr val="000000"/>
                          </a:solidFill>
                          <a:latin typeface="+mn-ea"/>
                          <a:ea typeface="+mn-ea"/>
                        </a:rPr>
                        <a:t>年までに、包含、資源効率、気候変動の緩和と適応、災害に対する強靱さ（レジリエンス）を目指す総合的政策及び計画を導入・実施した都市及び人間居住地の件数を大幅に増加させ、仙台防災枠組</a:t>
                      </a:r>
                      <a:r>
                        <a:rPr lang="en-US" altLang="ja-JP" sz="1000" b="0" i="0" u="none" strike="noStrike" baseline="0" dirty="0" smtClean="0">
                          <a:solidFill>
                            <a:srgbClr val="000000"/>
                          </a:solidFill>
                          <a:latin typeface="+mn-ea"/>
                          <a:ea typeface="+mn-ea"/>
                        </a:rPr>
                        <a:t>2015-2030</a:t>
                      </a:r>
                      <a:r>
                        <a:rPr lang="ja-JP" altLang="en-US" sz="1000" b="0" i="0" u="none" strike="noStrike" baseline="0" dirty="0" smtClean="0">
                          <a:solidFill>
                            <a:srgbClr val="000000"/>
                          </a:solidFill>
                          <a:latin typeface="+mn-ea"/>
                          <a:ea typeface="+mn-ea"/>
                        </a:rPr>
                        <a:t>に沿って、あらゆるレベルでの総合的な災害リスク管理の策定と実施を行う。</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3291983375"/>
                  </a:ext>
                </a:extLst>
              </a:tr>
              <a:tr h="411451">
                <a:tc>
                  <a:txBody>
                    <a:bodyPr/>
                    <a:lstStyle/>
                    <a:p>
                      <a:pPr algn="ctr"/>
                      <a:r>
                        <a:rPr lang="en-US" sz="1100" dirty="0">
                          <a:latin typeface="+mn-ea"/>
                          <a:ea typeface="+mn-ea"/>
                        </a:rPr>
                        <a:t>11.c</a:t>
                      </a:r>
                    </a:p>
                  </a:txBody>
                  <a:tcPr marL="31650" marR="31650" marT="15825" marB="15825" anchor="ctr"/>
                </a:tc>
                <a:tc>
                  <a:txBody>
                    <a:bodyPr/>
                    <a:lstStyle/>
                    <a:p>
                      <a:r>
                        <a:rPr lang="ja-JP" altLang="en-US" sz="1000" b="0" i="0" u="none" strike="noStrike" baseline="0" dirty="0" smtClean="0">
                          <a:solidFill>
                            <a:srgbClr val="000000"/>
                          </a:solidFill>
                          <a:latin typeface="+mn-ea"/>
                          <a:ea typeface="+mn-ea"/>
                        </a:rPr>
                        <a:t>財政的及び技術的な支援などを通じて、後発開発途上国における現地の資材を用いた、持続可能かつ強靱（レジリエント）な建造物の整備を支援する。</a:t>
                      </a:r>
                      <a:endParaRPr lang="ja-JP" altLang="en-US" sz="1000" dirty="0">
                        <a:latin typeface="+mn-ea"/>
                        <a:ea typeface="+mn-ea"/>
                      </a:endParaRPr>
                    </a:p>
                  </a:txBody>
                  <a:tcPr marL="31650" marR="31650" marT="15825" marB="15825" anchor="ctr"/>
                </a:tc>
                <a:extLst>
                  <a:ext uri="{0D108BD9-81ED-4DB2-BD59-A6C34878D82A}">
                    <a16:rowId xmlns:a16="http://schemas.microsoft.com/office/drawing/2014/main" val="4047695677"/>
                  </a:ext>
                </a:extLst>
              </a:tr>
            </a:tbl>
          </a:graphicData>
        </a:graphic>
      </p:graphicFrame>
      <p:sp>
        <p:nvSpPr>
          <p:cNvPr id="10" name="正方形/長方形 9"/>
          <p:cNvSpPr/>
          <p:nvPr/>
        </p:nvSpPr>
        <p:spPr>
          <a:xfrm>
            <a:off x="5097016" y="661993"/>
            <a:ext cx="4500000" cy="830997"/>
          </a:xfrm>
          <a:prstGeom prst="rect">
            <a:avLst/>
          </a:prstGeom>
        </p:spPr>
        <p:txBody>
          <a:bodyPr wrap="square">
            <a:spAutoFit/>
          </a:bodyPr>
          <a:lstStyle/>
          <a:p>
            <a:r>
              <a:rPr lang="ja-JP" altLang="en-US" sz="1200" b="1" dirty="0" smtClean="0"/>
              <a:t>ゴール</a:t>
            </a:r>
            <a:r>
              <a:rPr lang="en-US" altLang="ja-JP" sz="1200" b="1" dirty="0" smtClean="0"/>
              <a:t>12</a:t>
            </a:r>
            <a:r>
              <a:rPr lang="en-US" altLang="ja-JP" sz="1200" b="1" dirty="0"/>
              <a:t/>
            </a:r>
            <a:br>
              <a:rPr lang="en-US" altLang="ja-JP" sz="1200" b="1" dirty="0"/>
            </a:br>
            <a:r>
              <a:rPr lang="ja-JP" altLang="en-US" sz="1200" b="1" dirty="0" smtClean="0"/>
              <a:t>持続</a:t>
            </a:r>
            <a:r>
              <a:rPr lang="ja-JP" altLang="en-US" sz="1200" b="1" dirty="0"/>
              <a:t>可能な生産消費形態を確保する</a:t>
            </a:r>
            <a:br>
              <a:rPr lang="ja-JP" altLang="en-US" sz="1200" b="1" dirty="0"/>
            </a:br>
            <a:r>
              <a:rPr lang="en-US" altLang="ja-JP" sz="1200" b="1" dirty="0"/>
              <a:t>Goal 12</a:t>
            </a:r>
            <a:br>
              <a:rPr lang="en-US" altLang="ja-JP" sz="1200" b="1" dirty="0"/>
            </a:br>
            <a:r>
              <a:rPr lang="en-US" altLang="ja-JP" sz="1200" b="1" dirty="0"/>
              <a:t>Ensure sustainable consumption and production patterns</a:t>
            </a:r>
            <a:endParaRPr lang="ja-JP" altLang="en-US" sz="1200" dirty="0"/>
          </a:p>
        </p:txBody>
      </p:sp>
      <p:sp>
        <p:nvSpPr>
          <p:cNvPr id="11" name="正方形/長方形 10"/>
          <p:cNvSpPr/>
          <p:nvPr/>
        </p:nvSpPr>
        <p:spPr>
          <a:xfrm>
            <a:off x="6609184" y="6608385"/>
            <a:ext cx="3348872" cy="276999"/>
          </a:xfrm>
          <a:prstGeom prst="rect">
            <a:avLst/>
          </a:prstGeom>
        </p:spPr>
        <p:txBody>
          <a:bodyPr wrap="square">
            <a:spAutoFit/>
          </a:bodyPr>
          <a:lstStyle/>
          <a:p>
            <a:r>
              <a:rPr lang="ja-JP" altLang="en-US" sz="1200" dirty="0" smtClean="0">
                <a:solidFill>
                  <a:schemeClr val="tx1">
                    <a:lumMod val="75000"/>
                    <a:lumOff val="25000"/>
                  </a:schemeClr>
                </a:solidFill>
              </a:rPr>
              <a:t>出展：持続可能な開発のための</a:t>
            </a:r>
            <a:r>
              <a:rPr lang="en-US" altLang="ja-JP" sz="1200" dirty="0" smtClean="0">
                <a:solidFill>
                  <a:schemeClr val="tx1">
                    <a:lumMod val="75000"/>
                    <a:lumOff val="25000"/>
                  </a:schemeClr>
                </a:solidFill>
              </a:rPr>
              <a:t>2030</a:t>
            </a:r>
            <a:r>
              <a:rPr lang="ja-JP" altLang="en-US" sz="1200" dirty="0" smtClean="0">
                <a:solidFill>
                  <a:schemeClr val="tx1">
                    <a:lumMod val="75000"/>
                    <a:lumOff val="25000"/>
                  </a:schemeClr>
                </a:solidFill>
              </a:rPr>
              <a:t>アジェンダ</a:t>
            </a:r>
            <a:endParaRPr lang="ja-JP" altLang="en-US" sz="1200" dirty="0">
              <a:solidFill>
                <a:schemeClr val="tx1">
                  <a:lumMod val="75000"/>
                  <a:lumOff val="25000"/>
                </a:schemeClr>
              </a:solidFill>
            </a:endParaRPr>
          </a:p>
        </p:txBody>
      </p:sp>
    </p:spTree>
    <p:extLst>
      <p:ext uri="{BB962C8B-B14F-4D97-AF65-F5344CB8AC3E}">
        <p14:creationId xmlns:p14="http://schemas.microsoft.com/office/powerpoint/2010/main" val="237357494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正方形/長方形 44"/>
          <p:cNvSpPr/>
          <p:nvPr/>
        </p:nvSpPr>
        <p:spPr>
          <a:xfrm>
            <a:off x="107520" y="752238"/>
            <a:ext cx="7342334" cy="324875"/>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〇大阪</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行動憲章の策定（令和３年１月）</a:t>
            </a:r>
            <a:endParaRPr lang="en-US" altLang="ja-JP" sz="2400" b="1" dirty="0">
              <a:latin typeface="Meiryo UI" panose="020B0604030504040204" pitchFamily="50" charset="-128"/>
              <a:ea typeface="Meiryo UI" panose="020B0604030504040204" pitchFamily="50" charset="-128"/>
            </a:endParaRPr>
          </a:p>
        </p:txBody>
      </p:sp>
      <p:sp>
        <p:nvSpPr>
          <p:cNvPr id="32" name="正方形/長方形 31"/>
          <p:cNvSpPr/>
          <p:nvPr/>
        </p:nvSpPr>
        <p:spPr>
          <a:xfrm>
            <a:off x="374303" y="1719337"/>
            <a:ext cx="9154990" cy="1456446"/>
          </a:xfrm>
          <a:prstGeom prst="rect">
            <a:avLst/>
          </a:prstGeom>
        </p:spPr>
        <p:txBody>
          <a:bodyPr wrap="square">
            <a:spAutoFit/>
          </a:bodyPr>
          <a:lstStyle/>
          <a:p>
            <a:pPr>
              <a:lnSpc>
                <a:spcPts val="2681"/>
              </a:lnSpc>
            </a:pPr>
            <a:r>
              <a:rPr lang="ja-JP" altLang="en-US" dirty="0">
                <a:latin typeface="Meiryo UI" panose="020B0604030504040204" pitchFamily="50" charset="-128"/>
                <a:ea typeface="Meiryo UI" panose="020B0604030504040204" pitchFamily="50" charset="-128"/>
              </a:rPr>
              <a:t>わたしたちは、「誰一人取り残さない、持続可能な社会の実現」をめざす“持続可能な開発のための</a:t>
            </a:r>
            <a:r>
              <a:rPr lang="en-US" altLang="ja-JP" dirty="0">
                <a:latin typeface="Meiryo UI" panose="020B0604030504040204" pitchFamily="50" charset="-128"/>
                <a:ea typeface="Meiryo UI" panose="020B0604030504040204" pitchFamily="50" charset="-128"/>
              </a:rPr>
              <a:t>2030</a:t>
            </a:r>
            <a:r>
              <a:rPr lang="ja-JP" altLang="en-US" dirty="0">
                <a:latin typeface="Meiryo UI" panose="020B0604030504040204" pitchFamily="50" charset="-128"/>
                <a:ea typeface="Meiryo UI" panose="020B0604030504040204" pitchFamily="50" charset="-128"/>
              </a:rPr>
              <a:t>アジェンダ”（</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）の理念に賛同し、</a:t>
            </a:r>
            <a:r>
              <a:rPr lang="en-US" altLang="ja-JP" dirty="0">
                <a:latin typeface="Meiryo UI" panose="020B0604030504040204" pitchFamily="50" charset="-128"/>
                <a:ea typeface="Meiryo UI" panose="020B0604030504040204" pitchFamily="50" charset="-128"/>
              </a:rPr>
              <a:t>2025</a:t>
            </a:r>
            <a:r>
              <a:rPr lang="ja-JP" altLang="en-US" dirty="0">
                <a:latin typeface="Meiryo UI" panose="020B0604030504040204" pitchFamily="50" charset="-128"/>
                <a:ea typeface="Meiryo UI" panose="020B0604030504040204" pitchFamily="50" charset="-128"/>
              </a:rPr>
              <a:t>年大阪・関西万博の地元都市として、万博のテーマである「いのち輝く未来社会のデザイン」に向けて、</a:t>
            </a:r>
            <a:r>
              <a:rPr lang="en-US" altLang="ja-JP" dirty="0">
                <a:latin typeface="Meiryo UI" panose="020B0604030504040204" pitchFamily="50" charset="-128"/>
                <a:ea typeface="Meiryo UI" panose="020B0604030504040204" pitchFamily="50" charset="-128"/>
              </a:rPr>
              <a:t>SDGs</a:t>
            </a:r>
            <a:r>
              <a:rPr lang="ja-JP" altLang="en-US" dirty="0">
                <a:latin typeface="Meiryo UI" panose="020B0604030504040204" pitchFamily="50" charset="-128"/>
                <a:ea typeface="Meiryo UI" panose="020B0604030504040204" pitchFamily="50" charset="-128"/>
              </a:rPr>
              <a:t>の</a:t>
            </a:r>
            <a:r>
              <a:rPr lang="en-US" altLang="ja-JP" dirty="0">
                <a:latin typeface="Meiryo UI" panose="020B0604030504040204" pitchFamily="50" charset="-128"/>
                <a:ea typeface="Meiryo UI" panose="020B0604030504040204" pitchFamily="50" charset="-128"/>
              </a:rPr>
              <a:t>17</a:t>
            </a:r>
            <a:r>
              <a:rPr lang="ja-JP" altLang="en-US" dirty="0">
                <a:latin typeface="Meiryo UI" panose="020B0604030504040204" pitchFamily="50" charset="-128"/>
                <a:ea typeface="Meiryo UI" panose="020B0604030504040204" pitchFamily="50" charset="-128"/>
              </a:rPr>
              <a:t>ゴールの達成をめざします。</a:t>
            </a:r>
            <a:endParaRPr lang="en-US" altLang="ja-JP" dirty="0">
              <a:latin typeface="Meiryo UI" panose="020B0604030504040204" pitchFamily="50" charset="-128"/>
              <a:ea typeface="Meiryo UI" panose="020B0604030504040204" pitchFamily="50" charset="-128"/>
            </a:endParaRPr>
          </a:p>
        </p:txBody>
      </p:sp>
      <p:grpSp>
        <p:nvGrpSpPr>
          <p:cNvPr id="34" name="グループ化 33"/>
          <p:cNvGrpSpPr/>
          <p:nvPr/>
        </p:nvGrpSpPr>
        <p:grpSpPr>
          <a:xfrm>
            <a:off x="321956" y="3269275"/>
            <a:ext cx="9416652" cy="1770244"/>
            <a:chOff x="2035204" y="4146737"/>
            <a:chExt cx="9696382" cy="1881064"/>
          </a:xfrm>
        </p:grpSpPr>
        <p:grpSp>
          <p:nvGrpSpPr>
            <p:cNvPr id="35" name="グループ化 34"/>
            <p:cNvGrpSpPr/>
            <p:nvPr/>
          </p:nvGrpSpPr>
          <p:grpSpPr>
            <a:xfrm>
              <a:off x="2035204" y="4146737"/>
              <a:ext cx="9388016" cy="425158"/>
              <a:chOff x="2035204" y="4146737"/>
              <a:chExt cx="9388016" cy="425158"/>
            </a:xfrm>
          </p:grpSpPr>
          <p:sp>
            <p:nvSpPr>
              <p:cNvPr id="42" name="楕円 41"/>
              <p:cNvSpPr/>
              <p:nvPr/>
            </p:nvSpPr>
            <p:spPr>
              <a:xfrm>
                <a:off x="2035204" y="4197384"/>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1</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3" name="正方形/長方形 42"/>
              <p:cNvSpPr/>
              <p:nvPr/>
            </p:nvSpPr>
            <p:spPr>
              <a:xfrm>
                <a:off x="2324234" y="4146737"/>
                <a:ext cx="9098986" cy="425158"/>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かけがえのない“いのち”を大切にし、地域社会や環境に配慮して行動します。</a:t>
                </a:r>
                <a:endParaRPr lang="ja-JP" altLang="en-US" sz="2000" b="1" dirty="0">
                  <a:solidFill>
                    <a:srgbClr val="002060"/>
                  </a:solidFill>
                  <a:latin typeface="Meiryo UI" panose="020B0604030504040204" pitchFamily="50" charset="-128"/>
                  <a:ea typeface="Meiryo UI" panose="020B0604030504040204" pitchFamily="50" charset="-128"/>
                </a:endParaRPr>
              </a:p>
            </p:txBody>
          </p:sp>
        </p:grpSp>
        <p:grpSp>
          <p:nvGrpSpPr>
            <p:cNvPr id="36" name="グループ化 35"/>
            <p:cNvGrpSpPr/>
            <p:nvPr/>
          </p:nvGrpSpPr>
          <p:grpSpPr>
            <a:xfrm>
              <a:off x="2035204" y="4717201"/>
              <a:ext cx="9696382" cy="752201"/>
              <a:chOff x="2035204" y="4389185"/>
              <a:chExt cx="9696382" cy="752201"/>
            </a:xfrm>
          </p:grpSpPr>
          <p:sp>
            <p:nvSpPr>
              <p:cNvPr id="40" name="楕円 39"/>
              <p:cNvSpPr/>
              <p:nvPr/>
            </p:nvSpPr>
            <p:spPr>
              <a:xfrm>
                <a:off x="2035204" y="4445240"/>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2</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41" name="正方形/長方形 40"/>
              <p:cNvSpPr/>
              <p:nvPr/>
            </p:nvSpPr>
            <p:spPr>
              <a:xfrm>
                <a:off x="2306112" y="4389185"/>
                <a:ext cx="9425474" cy="752201"/>
              </a:xfrm>
              <a:prstGeom prst="rect">
                <a:avLst/>
              </a:prstGeom>
            </p:spPr>
            <p:txBody>
              <a:bodyPr wrap="square">
                <a:spAutoFit/>
              </a:bodyPr>
              <a:lstStyle/>
              <a:p>
                <a:r>
                  <a:rPr lang="en-US" altLang="ja-JP"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2030</a:t>
                </a:r>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年に住みたい魅力あふれる大阪をイメージし、できることから意識して行動します。</a:t>
                </a:r>
              </a:p>
            </p:txBody>
          </p:sp>
        </p:grpSp>
        <p:grpSp>
          <p:nvGrpSpPr>
            <p:cNvPr id="37" name="グループ化 36"/>
            <p:cNvGrpSpPr/>
            <p:nvPr/>
          </p:nvGrpSpPr>
          <p:grpSpPr>
            <a:xfrm>
              <a:off x="2035204" y="5275600"/>
              <a:ext cx="9520949" cy="752201"/>
              <a:chOff x="2035204" y="4617620"/>
              <a:chExt cx="9520949" cy="752201"/>
            </a:xfrm>
          </p:grpSpPr>
          <p:sp>
            <p:nvSpPr>
              <p:cNvPr id="38" name="楕円 37"/>
              <p:cNvSpPr/>
              <p:nvPr/>
            </p:nvSpPr>
            <p:spPr>
              <a:xfrm>
                <a:off x="2035204" y="4675743"/>
                <a:ext cx="288000" cy="288000"/>
              </a:xfrm>
              <a:prstGeom prst="ellipse">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lIns="0" tIns="0" rIns="0" bIns="0" rtlCol="0" anchor="ctr"/>
              <a:lstStyle/>
              <a:p>
                <a:pPr algn="ctr"/>
                <a:r>
                  <a:rPr kumimoji="1" lang="en-US" altLang="ja-JP" dirty="0">
                    <a:solidFill>
                      <a:schemeClr val="bg1"/>
                    </a:solidFill>
                    <a:latin typeface="Meiryo UI" panose="020B0604030504040204" pitchFamily="50" charset="-128"/>
                    <a:ea typeface="Meiryo UI" panose="020B0604030504040204" pitchFamily="50" charset="-128"/>
                  </a:rPr>
                  <a:t>3</a:t>
                </a:r>
                <a:endParaRPr kumimoji="1" lang="ja-JP" altLang="en-US" dirty="0">
                  <a:solidFill>
                    <a:schemeClr val="bg1"/>
                  </a:solidFill>
                  <a:latin typeface="Meiryo UI" panose="020B0604030504040204" pitchFamily="50" charset="-128"/>
                  <a:ea typeface="Meiryo UI" panose="020B0604030504040204" pitchFamily="50" charset="-128"/>
                </a:endParaRPr>
              </a:p>
            </p:txBody>
          </p:sp>
          <p:sp>
            <p:nvSpPr>
              <p:cNvPr id="39" name="正方形/長方形 38"/>
              <p:cNvSpPr/>
              <p:nvPr/>
            </p:nvSpPr>
            <p:spPr>
              <a:xfrm>
                <a:off x="2310517" y="4617620"/>
                <a:ext cx="9245636" cy="752201"/>
              </a:xfrm>
              <a:prstGeom prst="rect">
                <a:avLst/>
              </a:prstGeom>
            </p:spPr>
            <p:txBody>
              <a:bodyPr wrap="square">
                <a:spAutoFit/>
              </a:bodyPr>
              <a:lstStyle/>
              <a:p>
                <a:r>
                  <a:rPr lang="ja-JP" altLang="en-US" sz="2000" b="1" dirty="0">
                    <a:solidFill>
                      <a:srgbClr val="002060"/>
                    </a:solidFill>
                    <a:effectLst>
                      <a:outerShdw blurRad="38100" dist="38100" dir="2700000" algn="tl">
                        <a:srgbClr val="000000">
                          <a:alpha val="43137"/>
                        </a:srgbClr>
                      </a:outerShdw>
                    </a:effectLst>
                    <a:latin typeface="Meiryo UI" panose="020B0604030504040204" pitchFamily="50" charset="-128"/>
                    <a:ea typeface="Meiryo UI" panose="020B0604030504040204" pitchFamily="50" charset="-128"/>
                  </a:rPr>
                  <a:t>人と人との出会い、つながりを大事にしながら、互いに学びあい協力して行動します。</a:t>
                </a:r>
              </a:p>
            </p:txBody>
          </p:sp>
        </p:grpSp>
      </p:grpSp>
      <p:pic>
        <p:nvPicPr>
          <p:cNvPr id="46" name="図 4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63378" y="5391134"/>
            <a:ext cx="533821" cy="533821"/>
          </a:xfrm>
          <a:prstGeom prst="rect">
            <a:avLst/>
          </a:prstGeom>
        </p:spPr>
      </p:pic>
      <p:pic>
        <p:nvPicPr>
          <p:cNvPr id="47" name="図 4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17765" y="5391134"/>
            <a:ext cx="533821" cy="533821"/>
          </a:xfrm>
          <a:prstGeom prst="rect">
            <a:avLst/>
          </a:prstGeom>
        </p:spPr>
      </p:pic>
      <p:pic>
        <p:nvPicPr>
          <p:cNvPr id="48" name="図 4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72153" y="5391134"/>
            <a:ext cx="533821" cy="533821"/>
          </a:xfrm>
          <a:prstGeom prst="rect">
            <a:avLst/>
          </a:prstGeom>
        </p:spPr>
      </p:pic>
      <p:pic>
        <p:nvPicPr>
          <p:cNvPr id="49" name="図 48"/>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926542" y="5391134"/>
            <a:ext cx="533821" cy="533821"/>
          </a:xfrm>
          <a:prstGeom prst="rect">
            <a:avLst/>
          </a:prstGeom>
        </p:spPr>
      </p:pic>
      <p:pic>
        <p:nvPicPr>
          <p:cNvPr id="52" name="図 5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480930" y="5391134"/>
            <a:ext cx="533821" cy="533821"/>
          </a:xfrm>
          <a:prstGeom prst="rect">
            <a:avLst/>
          </a:prstGeom>
        </p:spPr>
      </p:pic>
      <p:pic>
        <p:nvPicPr>
          <p:cNvPr id="53" name="図 52"/>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035317" y="5391134"/>
            <a:ext cx="533821" cy="533821"/>
          </a:xfrm>
          <a:prstGeom prst="rect">
            <a:avLst/>
          </a:prstGeom>
        </p:spPr>
      </p:pic>
      <p:pic>
        <p:nvPicPr>
          <p:cNvPr id="57" name="図 56"/>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3589705" y="5391134"/>
            <a:ext cx="533821" cy="533821"/>
          </a:xfrm>
          <a:prstGeom prst="rect">
            <a:avLst/>
          </a:prstGeom>
        </p:spPr>
      </p:pic>
      <p:pic>
        <p:nvPicPr>
          <p:cNvPr id="58" name="図 57"/>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4144094" y="5391134"/>
            <a:ext cx="533821" cy="533821"/>
          </a:xfrm>
          <a:prstGeom prst="rect">
            <a:avLst/>
          </a:prstGeom>
        </p:spPr>
      </p:pic>
      <p:pic>
        <p:nvPicPr>
          <p:cNvPr id="59" name="図 58"/>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4698482" y="5391134"/>
            <a:ext cx="533821" cy="533821"/>
          </a:xfrm>
          <a:prstGeom prst="rect">
            <a:avLst/>
          </a:prstGeom>
        </p:spPr>
      </p:pic>
      <p:pic>
        <p:nvPicPr>
          <p:cNvPr id="60" name="図 59"/>
          <p:cNvPicPr>
            <a:picLocks noChangeAspect="1"/>
          </p:cNvPicPr>
          <p:nvPr/>
        </p:nvPicPr>
        <p:blipFill>
          <a:blip r:embed="rId12" cstate="print">
            <a:extLst>
              <a:ext uri="{28A0092B-C50C-407E-A947-70E740481C1C}">
                <a14:useLocalDpi xmlns:a14="http://schemas.microsoft.com/office/drawing/2010/main" val="0"/>
              </a:ext>
            </a:extLst>
          </a:blip>
          <a:stretch>
            <a:fillRect/>
          </a:stretch>
        </p:blipFill>
        <p:spPr>
          <a:xfrm>
            <a:off x="5252870" y="5391134"/>
            <a:ext cx="533821" cy="533821"/>
          </a:xfrm>
          <a:prstGeom prst="rect">
            <a:avLst/>
          </a:prstGeom>
        </p:spPr>
      </p:pic>
      <p:pic>
        <p:nvPicPr>
          <p:cNvPr id="61" name="図 60"/>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5807257" y="5391134"/>
            <a:ext cx="533821" cy="533821"/>
          </a:xfrm>
          <a:prstGeom prst="rect">
            <a:avLst/>
          </a:prstGeom>
        </p:spPr>
      </p:pic>
      <p:pic>
        <p:nvPicPr>
          <p:cNvPr id="63" name="図 62"/>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6361645" y="5391134"/>
            <a:ext cx="533821" cy="533821"/>
          </a:xfrm>
          <a:prstGeom prst="rect">
            <a:avLst/>
          </a:prstGeom>
        </p:spPr>
      </p:pic>
      <p:pic>
        <p:nvPicPr>
          <p:cNvPr id="64" name="図 63"/>
          <p:cNvPicPr>
            <a:picLocks noChangeAspect="1"/>
          </p:cNvPicPr>
          <p:nvPr/>
        </p:nvPicPr>
        <p:blipFill>
          <a:blip r:embed="rId15" cstate="print">
            <a:extLst>
              <a:ext uri="{28A0092B-C50C-407E-A947-70E740481C1C}">
                <a14:useLocalDpi xmlns:a14="http://schemas.microsoft.com/office/drawing/2010/main" val="0"/>
              </a:ext>
            </a:extLst>
          </a:blip>
          <a:stretch>
            <a:fillRect/>
          </a:stretch>
        </p:blipFill>
        <p:spPr>
          <a:xfrm>
            <a:off x="6916034" y="5391134"/>
            <a:ext cx="533821" cy="533821"/>
          </a:xfrm>
          <a:prstGeom prst="rect">
            <a:avLst/>
          </a:prstGeom>
        </p:spPr>
      </p:pic>
      <p:pic>
        <p:nvPicPr>
          <p:cNvPr id="65" name="図 64"/>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7470422" y="5391134"/>
            <a:ext cx="533821" cy="533821"/>
          </a:xfrm>
          <a:prstGeom prst="rect">
            <a:avLst/>
          </a:prstGeom>
        </p:spPr>
      </p:pic>
      <p:pic>
        <p:nvPicPr>
          <p:cNvPr id="66" name="図 65"/>
          <p:cNvPicPr>
            <a:picLocks noChangeAspect="1"/>
          </p:cNvPicPr>
          <p:nvPr/>
        </p:nvPicPr>
        <p:blipFill>
          <a:blip r:embed="rId17" cstate="print">
            <a:extLst>
              <a:ext uri="{28A0092B-C50C-407E-A947-70E740481C1C}">
                <a14:useLocalDpi xmlns:a14="http://schemas.microsoft.com/office/drawing/2010/main" val="0"/>
              </a:ext>
            </a:extLst>
          </a:blip>
          <a:stretch>
            <a:fillRect/>
          </a:stretch>
        </p:blipFill>
        <p:spPr>
          <a:xfrm>
            <a:off x="8024809" y="5391134"/>
            <a:ext cx="533821" cy="533821"/>
          </a:xfrm>
          <a:prstGeom prst="rect">
            <a:avLst/>
          </a:prstGeom>
        </p:spPr>
      </p:pic>
      <p:pic>
        <p:nvPicPr>
          <p:cNvPr id="67" name="図 66"/>
          <p:cNvPicPr>
            <a:picLocks noChangeAspect="1"/>
          </p:cNvPicPr>
          <p:nvPr/>
        </p:nvPicPr>
        <p:blipFill>
          <a:blip r:embed="rId18" cstate="print">
            <a:extLst>
              <a:ext uri="{28A0092B-C50C-407E-A947-70E740481C1C}">
                <a14:useLocalDpi xmlns:a14="http://schemas.microsoft.com/office/drawing/2010/main" val="0"/>
              </a:ext>
            </a:extLst>
          </a:blip>
          <a:stretch>
            <a:fillRect/>
          </a:stretch>
        </p:blipFill>
        <p:spPr>
          <a:xfrm>
            <a:off x="8579197" y="5391134"/>
            <a:ext cx="533821" cy="533821"/>
          </a:xfrm>
          <a:prstGeom prst="rect">
            <a:avLst/>
          </a:prstGeom>
        </p:spPr>
      </p:pic>
      <p:pic>
        <p:nvPicPr>
          <p:cNvPr id="68" name="図 67"/>
          <p:cNvPicPr>
            <a:picLocks noChangeAspect="1"/>
          </p:cNvPicPr>
          <p:nvPr/>
        </p:nvPicPr>
        <p:blipFill>
          <a:blip r:embed="rId19" cstate="print">
            <a:extLst>
              <a:ext uri="{28A0092B-C50C-407E-A947-70E740481C1C}">
                <a14:useLocalDpi xmlns:a14="http://schemas.microsoft.com/office/drawing/2010/main" val="0"/>
              </a:ext>
            </a:extLst>
          </a:blip>
          <a:stretch>
            <a:fillRect/>
          </a:stretch>
        </p:blipFill>
        <p:spPr>
          <a:xfrm>
            <a:off x="9133591" y="5391134"/>
            <a:ext cx="533821" cy="533821"/>
          </a:xfrm>
          <a:prstGeom prst="rect">
            <a:avLst/>
          </a:prstGeom>
        </p:spPr>
      </p:pic>
      <p:sp>
        <p:nvSpPr>
          <p:cNvPr id="71" name="正方形/長方形 70"/>
          <p:cNvSpPr/>
          <p:nvPr/>
        </p:nvSpPr>
        <p:spPr>
          <a:xfrm>
            <a:off x="173670" y="1355993"/>
            <a:ext cx="9590696" cy="5019051"/>
          </a:xfrm>
          <a:prstGeom prst="rect">
            <a:avLst/>
          </a:prstGeom>
          <a:noFill/>
          <a:ln w="101600" cmpd="thickThi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4" name="スライド番号プレースホルダー 1"/>
          <p:cNvSpPr txBox="1">
            <a:spLocks/>
          </p:cNvSpPr>
          <p:nvPr/>
        </p:nvSpPr>
        <p:spPr>
          <a:xfrm>
            <a:off x="6996113" y="64579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6</a:t>
            </a:fld>
            <a:endParaRPr kumimoji="1" lang="ja-JP" altLang="en-US" sz="1200"/>
          </a:p>
        </p:txBody>
      </p:sp>
      <p:cxnSp>
        <p:nvCxnSpPr>
          <p:cNvPr id="51" name="直線コネクタ 50"/>
          <p:cNvCxnSpPr/>
          <p:nvPr/>
        </p:nvCxnSpPr>
        <p:spPr>
          <a:xfrm>
            <a:off x="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69" name="テキスト ボックス 68"/>
          <p:cNvSpPr txBox="1"/>
          <p:nvPr/>
        </p:nvSpPr>
        <p:spPr>
          <a:xfrm>
            <a:off x="152400"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１．大阪府の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a:t>
            </a:r>
            <a:r>
              <a:rPr lang="ja-JP" altLang="en-US" sz="2400" dirty="0" smtClean="0">
                <a:latin typeface="Meiryo UI" panose="020B0604030504040204" pitchFamily="50" charset="-128"/>
                <a:ea typeface="Meiryo UI" panose="020B0604030504040204" pitchFamily="50" charset="-128"/>
              </a:rPr>
              <a:t>の取組み</a:t>
            </a:r>
            <a:r>
              <a:rPr lang="ja-JP" altLang="en-US" sz="2400" dirty="0">
                <a:latin typeface="Meiryo UI" panose="020B0604030504040204" pitchFamily="50" charset="-128"/>
                <a:ea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rPr>
              <a:t>ついて④</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3315801929"/>
      </p:ext>
    </p:extLst>
  </p:cSld>
  <p:clrMapOvr>
    <a:masterClrMapping/>
  </p:clrMapOvr>
  <mc:AlternateContent xmlns:mc="http://schemas.openxmlformats.org/markup-compatibility/2006" xmlns:p14="http://schemas.microsoft.com/office/powerpoint/2010/main">
    <mc:Choice Requires="p14">
      <p:transition spd="slow" p14:dur="2000" advTm="1922"/>
    </mc:Choice>
    <mc:Fallback xmlns="">
      <p:transition spd="slow" advTm="1922"/>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正方形/長方形 43"/>
          <p:cNvSpPr/>
          <p:nvPr/>
        </p:nvSpPr>
        <p:spPr>
          <a:xfrm>
            <a:off x="82348" y="4011124"/>
            <a:ext cx="9742335" cy="2694351"/>
          </a:xfrm>
          <a:prstGeom prst="rect">
            <a:avLst/>
          </a:prstGeom>
          <a:noFill/>
          <a:ln w="28575"/>
        </p:spPr>
        <p:style>
          <a:lnRef idx="2">
            <a:schemeClr val="accent5"/>
          </a:lnRef>
          <a:fillRef idx="1">
            <a:schemeClr val="lt1"/>
          </a:fillRef>
          <a:effectRef idx="0">
            <a:schemeClr val="accent5"/>
          </a:effectRef>
          <a:fontRef idx="minor">
            <a:schemeClr val="dk1"/>
          </a:fontRef>
        </p:style>
        <p:txBody>
          <a:bodyPr rtlCol="0" anchor="ctr"/>
          <a:lstStyle/>
          <a:p>
            <a:pPr algn="ctr"/>
            <a:endParaRPr kumimoji="1" lang="ja-JP" altLang="en-US" sz="1463"/>
          </a:p>
        </p:txBody>
      </p:sp>
      <p:sp>
        <p:nvSpPr>
          <p:cNvPr id="50" name="正方形/長方形 49"/>
          <p:cNvSpPr/>
          <p:nvPr/>
        </p:nvSpPr>
        <p:spPr>
          <a:xfrm>
            <a:off x="82347" y="4032154"/>
            <a:ext cx="2596459" cy="396745"/>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b="1" dirty="0">
                <a:latin typeface="Meiryo UI" panose="020B0604030504040204" pitchFamily="50" charset="-128"/>
                <a:ea typeface="Meiryo UI" panose="020B0604030504040204" pitchFamily="50" charset="-128"/>
              </a:rPr>
              <a:t>取り組み宣言の例</a:t>
            </a:r>
          </a:p>
        </p:txBody>
      </p:sp>
      <p:sp>
        <p:nvSpPr>
          <p:cNvPr id="51" name="角丸四角形 50"/>
          <p:cNvSpPr/>
          <p:nvPr/>
        </p:nvSpPr>
        <p:spPr>
          <a:xfrm>
            <a:off x="841311" y="4536896"/>
            <a:ext cx="2519759" cy="743564"/>
          </a:xfrm>
          <a:prstGeom prst="roundRect">
            <a:avLst/>
          </a:prstGeom>
          <a:solidFill>
            <a:srgbClr val="FFCC66"/>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冷蔵庫の中を把握して、</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必要な分だけ買い足す</a:t>
            </a:r>
          </a:p>
        </p:txBody>
      </p:sp>
      <p:pic>
        <p:nvPicPr>
          <p:cNvPr id="54" name="図 5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956" y="4601145"/>
            <a:ext cx="610899" cy="610899"/>
          </a:xfrm>
          <a:prstGeom prst="rect">
            <a:avLst/>
          </a:prstGeom>
        </p:spPr>
      </p:pic>
      <p:pic>
        <p:nvPicPr>
          <p:cNvPr id="55" name="図 5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71632" y="4609639"/>
            <a:ext cx="607102" cy="607102"/>
          </a:xfrm>
          <a:prstGeom prst="rect">
            <a:avLst/>
          </a:prstGeom>
        </p:spPr>
      </p:pic>
      <p:grpSp>
        <p:nvGrpSpPr>
          <p:cNvPr id="56" name="グループ化 55"/>
          <p:cNvGrpSpPr/>
          <p:nvPr/>
        </p:nvGrpSpPr>
        <p:grpSpPr>
          <a:xfrm>
            <a:off x="5686952" y="3042475"/>
            <a:ext cx="3799086" cy="792859"/>
            <a:chOff x="7387792" y="5589156"/>
            <a:chExt cx="4150908" cy="989737"/>
          </a:xfrm>
        </p:grpSpPr>
        <p:sp>
          <p:nvSpPr>
            <p:cNvPr id="69" name="正方形/長方形 68"/>
            <p:cNvSpPr/>
            <p:nvPr/>
          </p:nvSpPr>
          <p:spPr>
            <a:xfrm>
              <a:off x="7387792" y="5589156"/>
              <a:ext cx="4150908" cy="989737"/>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pPr algn="ctr">
                <a:lnSpc>
                  <a:spcPts val="813"/>
                </a:lnSpc>
              </a:pPr>
              <a:endParaRPr kumimoji="1" lang="en-US" altLang="ja-JP" sz="1463" dirty="0">
                <a:latin typeface="Meiryo UI" panose="020B0604030504040204" pitchFamily="50" charset="-128"/>
                <a:ea typeface="Meiryo UI" panose="020B0604030504040204" pitchFamily="50" charset="-128"/>
              </a:endParaRPr>
            </a:p>
            <a:p>
              <a:pPr algn="ctr"/>
              <a:r>
                <a:rPr kumimoji="1" lang="ja-JP" altLang="en-US" sz="1600" b="1" dirty="0">
                  <a:latin typeface="Meiryo UI" panose="020B0604030504040204" pitchFamily="50" charset="-128"/>
                  <a:ea typeface="Meiryo UI" panose="020B0604030504040204" pitchFamily="50" charset="-128"/>
                </a:rPr>
                <a:t>詳しくは、府</a:t>
              </a:r>
              <a:r>
                <a:rPr kumimoji="1" lang="en-US" altLang="ja-JP" sz="1600" b="1" dirty="0">
                  <a:latin typeface="Meiryo UI" panose="020B0604030504040204" pitchFamily="50" charset="-128"/>
                  <a:ea typeface="Meiryo UI" panose="020B0604030504040204" pitchFamily="50" charset="-128"/>
                </a:rPr>
                <a:t>HP</a:t>
              </a:r>
              <a:r>
                <a:rPr kumimoji="1" lang="ja-JP" altLang="en-US" sz="1600" b="1" dirty="0">
                  <a:latin typeface="Meiryo UI" panose="020B0604030504040204" pitchFamily="50" charset="-128"/>
                  <a:ea typeface="Meiryo UI" panose="020B0604030504040204" pitchFamily="50" charset="-128"/>
                </a:rPr>
                <a:t>をご覧ください</a:t>
              </a:r>
            </a:p>
          </p:txBody>
        </p:sp>
        <p:sp>
          <p:nvSpPr>
            <p:cNvPr id="70" name="正方形/長方形 69"/>
            <p:cNvSpPr/>
            <p:nvPr/>
          </p:nvSpPr>
          <p:spPr>
            <a:xfrm>
              <a:off x="7612656" y="6133722"/>
              <a:ext cx="3254165" cy="341790"/>
            </a:xfrm>
            <a:prstGeom prst="rect">
              <a:avLst/>
            </a:prstGeom>
            <a:solidFill>
              <a:schemeClr val="bg1"/>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none" lIns="29250" tIns="58500" rIns="29250" bIns="58500" rtlCol="0" anchor="ctr"/>
            <a:lstStyle/>
            <a:p>
              <a:pPr algn="ctr"/>
              <a:r>
                <a:rPr kumimoji="1" lang="ja-JP" altLang="en-US" b="1" dirty="0">
                  <a:solidFill>
                    <a:schemeClr val="tx1"/>
                  </a:solidFill>
                  <a:latin typeface="Meiryo UI" panose="020B0604030504040204" pitchFamily="50" charset="-128"/>
                  <a:ea typeface="Meiryo UI" panose="020B0604030504040204" pitchFamily="50" charset="-128"/>
                </a:rPr>
                <a:t>大阪府　</a:t>
              </a:r>
              <a:r>
                <a:rPr kumimoji="1" lang="en-US" altLang="ja-JP" b="1" dirty="0">
                  <a:solidFill>
                    <a:schemeClr val="tx1"/>
                  </a:solidFill>
                  <a:latin typeface="Meiryo UI" panose="020B0604030504040204" pitchFamily="50" charset="-128"/>
                  <a:ea typeface="Meiryo UI" panose="020B0604030504040204" pitchFamily="50" charset="-128"/>
                </a:rPr>
                <a:t>SDGs</a:t>
              </a:r>
              <a:endParaRPr kumimoji="1" lang="ja-JP" altLang="en-US" dirty="0">
                <a:solidFill>
                  <a:schemeClr val="tx1"/>
                </a:solidFill>
                <a:latin typeface="Meiryo UI" panose="020B0604030504040204" pitchFamily="50" charset="-128"/>
                <a:ea typeface="Meiryo UI" panose="020B0604030504040204" pitchFamily="50" charset="-128"/>
              </a:endParaRPr>
            </a:p>
          </p:txBody>
        </p:sp>
        <p:sp>
          <p:nvSpPr>
            <p:cNvPr id="73" name="角丸四角形 72"/>
            <p:cNvSpPr/>
            <p:nvPr/>
          </p:nvSpPr>
          <p:spPr>
            <a:xfrm>
              <a:off x="10957891" y="6109446"/>
              <a:ext cx="418825" cy="370783"/>
            </a:xfrm>
            <a:prstGeom prst="roundRect">
              <a:avLst>
                <a:gd name="adj" fmla="val 23935"/>
              </a:avLst>
            </a:prstGeom>
            <a:solidFill>
              <a:srgbClr val="0070C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463" dirty="0">
                  <a:latin typeface="Meiryo UI" panose="020B0604030504040204" pitchFamily="50" charset="-128"/>
                  <a:ea typeface="Meiryo UI" panose="020B0604030504040204" pitchFamily="50" charset="-128"/>
                </a:rPr>
                <a:t>🔍</a:t>
              </a:r>
            </a:p>
          </p:txBody>
        </p:sp>
      </p:grpSp>
      <p:sp>
        <p:nvSpPr>
          <p:cNvPr id="80" name="角丸四角形 79"/>
          <p:cNvSpPr/>
          <p:nvPr/>
        </p:nvSpPr>
        <p:spPr>
          <a:xfrm>
            <a:off x="7403372" y="4538240"/>
            <a:ext cx="2310750" cy="744252"/>
          </a:xfrm>
          <a:prstGeom prst="roundRect">
            <a:avLst/>
          </a:prstGeom>
          <a:solidFill>
            <a:schemeClr val="accent2">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誰もが働きやすい</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職場環境を作る</a:t>
            </a:r>
            <a:endParaRPr kumimoji="1" lang="en-US" altLang="ja-JP" b="1" dirty="0">
              <a:solidFill>
                <a:srgbClr val="000000"/>
              </a:solidFill>
              <a:latin typeface="Meiryo UI" panose="020B0604030504040204" pitchFamily="50" charset="-128"/>
              <a:ea typeface="Meiryo UI" panose="020B0604030504040204" pitchFamily="50" charset="-128"/>
            </a:endParaRPr>
          </a:p>
        </p:txBody>
      </p:sp>
      <p:pic>
        <p:nvPicPr>
          <p:cNvPr id="81" name="図 8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733871" y="4619757"/>
            <a:ext cx="611325" cy="611325"/>
          </a:xfrm>
          <a:prstGeom prst="rect">
            <a:avLst/>
          </a:prstGeom>
        </p:spPr>
      </p:pic>
      <p:pic>
        <p:nvPicPr>
          <p:cNvPr id="82"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837416" y="5464160"/>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3" name="Picture 6" descr="キラキラ飾りのイラスト1"/>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9114962" y="5717067"/>
            <a:ext cx="517186" cy="517186"/>
          </a:xfrm>
          <a:prstGeom prst="rect">
            <a:avLst/>
          </a:prstGeom>
          <a:noFill/>
          <a:extLst>
            <a:ext uri="{909E8E84-426E-40dd-AFC4-6F175D3DCCD1}">
              <a14:hiddenFill xmlns="" xmlns:a14="http://schemas.microsoft.com/office/drawing/2010/main">
                <a:solidFill>
                  <a:srgbClr val="FFFFFF"/>
                </a:solidFill>
              </a14:hiddenFill>
            </a:ext>
          </a:extLst>
        </p:spPr>
      </p:pic>
      <p:pic>
        <p:nvPicPr>
          <p:cNvPr id="84" name="図 83"/>
          <p:cNvPicPr>
            <a:picLocks noChangeAspect="1"/>
          </p:cNvPicPr>
          <p:nvPr/>
        </p:nvPicPr>
        <p:blipFill rotWithShape="1">
          <a:blip r:embed="rId7" cstate="print">
            <a:extLst>
              <a:ext uri="{28A0092B-C50C-407E-A947-70E740481C1C}">
                <a14:useLocalDpi xmlns:a14="http://schemas.microsoft.com/office/drawing/2010/main" val="0"/>
              </a:ext>
            </a:extLst>
          </a:blip>
          <a:srcRect/>
          <a:stretch/>
        </p:blipFill>
        <p:spPr>
          <a:xfrm>
            <a:off x="7578983" y="5365409"/>
            <a:ext cx="2125242" cy="1259236"/>
          </a:xfrm>
          <a:prstGeom prst="rect">
            <a:avLst/>
          </a:prstGeom>
        </p:spPr>
      </p:pic>
      <p:sp>
        <p:nvSpPr>
          <p:cNvPr id="86" name="正方形/長方形 85"/>
          <p:cNvSpPr/>
          <p:nvPr/>
        </p:nvSpPr>
        <p:spPr bwMode="white">
          <a:xfrm>
            <a:off x="4548941" y="5177430"/>
            <a:ext cx="527521" cy="27794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63"/>
          </a:p>
        </p:txBody>
      </p:sp>
      <p:sp>
        <p:nvSpPr>
          <p:cNvPr id="88" name="角丸四角形 87"/>
          <p:cNvSpPr/>
          <p:nvPr/>
        </p:nvSpPr>
        <p:spPr>
          <a:xfrm>
            <a:off x="4133463" y="4531652"/>
            <a:ext cx="2310750" cy="744252"/>
          </a:xfrm>
          <a:prstGeom prst="roundRect">
            <a:avLst/>
          </a:prstGeom>
          <a:solidFill>
            <a:schemeClr val="accent5">
              <a:lumMod val="60000"/>
              <a:lumOff val="40000"/>
            </a:schemeClr>
          </a:solidFill>
          <a:ln cmpd="dbl">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kumimoji="1" lang="ja-JP" altLang="en-US" b="1" dirty="0">
                <a:solidFill>
                  <a:srgbClr val="000000"/>
                </a:solidFill>
                <a:latin typeface="Meiryo UI" panose="020B0604030504040204" pitchFamily="50" charset="-128"/>
                <a:ea typeface="Meiryo UI" panose="020B0604030504040204" pitchFamily="50" charset="-128"/>
              </a:rPr>
              <a:t>エコバッグやマイボトル、</a:t>
            </a:r>
            <a:endParaRPr kumimoji="1" lang="en-US" altLang="ja-JP" b="1" dirty="0">
              <a:solidFill>
                <a:srgbClr val="000000"/>
              </a:solidFill>
              <a:latin typeface="Meiryo UI" panose="020B0604030504040204" pitchFamily="50" charset="-128"/>
              <a:ea typeface="Meiryo UI" panose="020B0604030504040204" pitchFamily="50" charset="-128"/>
            </a:endParaRPr>
          </a:p>
          <a:p>
            <a:pPr algn="ctr"/>
            <a:r>
              <a:rPr kumimoji="1" lang="ja-JP" altLang="en-US" b="1" dirty="0">
                <a:solidFill>
                  <a:srgbClr val="000000"/>
                </a:solidFill>
                <a:latin typeface="Meiryo UI" panose="020B0604030504040204" pitchFamily="50" charset="-128"/>
                <a:ea typeface="Meiryo UI" panose="020B0604030504040204" pitchFamily="50" charset="-128"/>
              </a:rPr>
              <a:t>マイ容器を使う</a:t>
            </a:r>
          </a:p>
        </p:txBody>
      </p:sp>
      <p:pic>
        <p:nvPicPr>
          <p:cNvPr id="89" name="図 88"/>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684227" y="5462642"/>
            <a:ext cx="2518315" cy="1134835"/>
          </a:xfrm>
          <a:prstGeom prst="rect">
            <a:avLst/>
          </a:prstGeom>
        </p:spPr>
      </p:pic>
      <p:pic>
        <p:nvPicPr>
          <p:cNvPr id="90" name="図 89"/>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4076874" y="5354999"/>
            <a:ext cx="1692863" cy="1269647"/>
          </a:xfrm>
          <a:prstGeom prst="rect">
            <a:avLst/>
          </a:prstGeom>
        </p:spPr>
      </p:pic>
      <p:pic>
        <p:nvPicPr>
          <p:cNvPr id="91" name="Picture 16" descr="タッパーのイラスト"/>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547420" y="5812354"/>
            <a:ext cx="1006981" cy="903766"/>
          </a:xfrm>
          <a:prstGeom prst="rect">
            <a:avLst/>
          </a:prstGeom>
          <a:noFill/>
          <a:extLst>
            <a:ext uri="{909E8E84-426E-40dd-AFC4-6F175D3DCCD1}">
              <a14:hiddenFill xmlns="" xmlns:a14="http://schemas.microsoft.com/office/drawing/2010/main">
                <a:solidFill>
                  <a:srgbClr val="FFFFFF"/>
                </a:solidFill>
              </a14:hiddenFill>
            </a:ext>
          </a:extLst>
        </p:spPr>
      </p:pic>
      <p:sp>
        <p:nvSpPr>
          <p:cNvPr id="57" name="角丸四角形 56"/>
          <p:cNvSpPr/>
          <p:nvPr/>
        </p:nvSpPr>
        <p:spPr>
          <a:xfrm>
            <a:off x="133803" y="1973849"/>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対　象</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8" name="角丸四角形 57"/>
          <p:cNvSpPr/>
          <p:nvPr/>
        </p:nvSpPr>
        <p:spPr>
          <a:xfrm>
            <a:off x="133803" y="2935347"/>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参加方法</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59" name="正方形/長方形 58"/>
          <p:cNvSpPr/>
          <p:nvPr/>
        </p:nvSpPr>
        <p:spPr>
          <a:xfrm>
            <a:off x="1537845" y="2743530"/>
            <a:ext cx="3546130" cy="848950"/>
          </a:xfrm>
          <a:prstGeom prst="rect">
            <a:avLst/>
          </a:prstGeom>
        </p:spPr>
        <p:txBody>
          <a:bodyPr wrap="square">
            <a:spAutoFit/>
          </a:bodyPr>
          <a:lstStyle/>
          <a:p>
            <a:pPr lvl="0">
              <a:lnSpc>
                <a:spcPts val="3000"/>
              </a:lnSpc>
              <a:defRPr/>
            </a:pPr>
            <a:r>
              <a:rPr kumimoji="1" lang="ja-JP" altLang="en-US" sz="2000" b="1" dirty="0">
                <a:latin typeface="Meiryo UI" panose="020B0604030504040204" pitchFamily="50" charset="-128"/>
                <a:ea typeface="Meiryo UI" panose="020B0604030504040204" pitchFamily="50" charset="-128"/>
              </a:rPr>
              <a:t>大阪府ホームページ</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大阪府</a:t>
            </a:r>
            <a:r>
              <a:rPr kumimoji="1" lang="en-US" altLang="ja-JP" sz="2000" b="1" dirty="0">
                <a:solidFill>
                  <a:prstClr val="black"/>
                </a:solidFill>
                <a:latin typeface="Meiryo UI" panose="020B0604030504040204" pitchFamily="50" charset="-128"/>
                <a:ea typeface="Meiryo UI" panose="020B0604030504040204" pitchFamily="50" charset="-128"/>
              </a:rPr>
              <a:t>SDGs【</a:t>
            </a:r>
            <a:r>
              <a:rPr kumimoji="1" lang="ja-JP" altLang="en-US" sz="2000" b="1" dirty="0">
                <a:solidFill>
                  <a:prstClr val="black"/>
                </a:solidFill>
                <a:latin typeface="Meiryo UI" panose="020B0604030504040204" pitchFamily="50" charset="-128"/>
                <a:ea typeface="Meiryo UI" panose="020B0604030504040204" pitchFamily="50" charset="-128"/>
              </a:rPr>
              <a:t>公式</a:t>
            </a:r>
            <a:r>
              <a:rPr kumimoji="1" lang="en-US" altLang="ja-JP" sz="2000" b="1" dirty="0">
                <a:solidFill>
                  <a:prstClr val="black"/>
                </a:solidFill>
                <a:latin typeface="Meiryo UI" panose="020B0604030504040204" pitchFamily="50" charset="-128"/>
                <a:ea typeface="Meiryo UI" panose="020B0604030504040204" pitchFamily="50" charset="-128"/>
              </a:rPr>
              <a:t>】Twitter</a:t>
            </a:r>
          </a:p>
        </p:txBody>
      </p:sp>
      <p:sp>
        <p:nvSpPr>
          <p:cNvPr id="63" name="角丸四角形 62"/>
          <p:cNvSpPr/>
          <p:nvPr/>
        </p:nvSpPr>
        <p:spPr>
          <a:xfrm>
            <a:off x="5245498" y="2046212"/>
            <a:ext cx="1332000" cy="445247"/>
          </a:xfrm>
          <a:prstGeom prst="roundRect">
            <a:avLst/>
          </a:prstGeom>
          <a:solidFill>
            <a:schemeClr val="accent1">
              <a:lumMod val="75000"/>
            </a:schemeClr>
          </a:solidFill>
          <a:ln>
            <a:noFill/>
          </a:ln>
        </p:spPr>
        <p:style>
          <a:lnRef idx="1">
            <a:schemeClr val="accent1"/>
          </a:lnRef>
          <a:fillRef idx="3">
            <a:schemeClr val="accent1"/>
          </a:fillRef>
          <a:effectRef idx="2">
            <a:schemeClr val="accent1"/>
          </a:effectRef>
          <a:fontRef idx="minor">
            <a:schemeClr val="lt1"/>
          </a:fontRef>
        </p:style>
        <p:txBody>
          <a:bodyPr vert="horz" rtlCol="0" anchor="ctr"/>
          <a:lstStyle/>
          <a:p>
            <a:pPr algn="ctr"/>
            <a:r>
              <a:rPr kumimoji="1" lang="ja-JP" altLang="en-US" b="1" dirty="0">
                <a:solidFill>
                  <a:schemeClr val="bg1"/>
                </a:solidFill>
                <a:latin typeface="Meiryo UI" panose="020B0604030504040204" pitchFamily="50" charset="-128"/>
                <a:ea typeface="Meiryo UI" panose="020B0604030504040204" pitchFamily="50" charset="-128"/>
              </a:rPr>
              <a:t>宣言内容</a:t>
            </a:r>
            <a:endParaRPr kumimoji="1" lang="en-US" altLang="ja-JP" b="1" dirty="0">
              <a:solidFill>
                <a:schemeClr val="bg1"/>
              </a:solidFill>
              <a:latin typeface="Meiryo UI" panose="020B0604030504040204" pitchFamily="50" charset="-128"/>
              <a:ea typeface="Meiryo UI" panose="020B0604030504040204" pitchFamily="50" charset="-128"/>
            </a:endParaRPr>
          </a:p>
        </p:txBody>
      </p:sp>
      <p:sp>
        <p:nvSpPr>
          <p:cNvPr id="64" name="正方形/長方形 63"/>
          <p:cNvSpPr/>
          <p:nvPr/>
        </p:nvSpPr>
        <p:spPr>
          <a:xfrm>
            <a:off x="6692325" y="1876008"/>
            <a:ext cx="3438282" cy="848950"/>
          </a:xfrm>
          <a:prstGeom prst="rect">
            <a:avLst/>
          </a:prstGeom>
        </p:spPr>
        <p:txBody>
          <a:bodyPr wrap="square">
            <a:spAutoFit/>
          </a:bodyPr>
          <a:lstStyle/>
          <a:p>
            <a:pPr lvl="0">
              <a:lnSpc>
                <a:spcPts val="3000"/>
              </a:lnSpc>
              <a:defRPr/>
            </a:pPr>
            <a:r>
              <a:rPr kumimoji="1" lang="en-US" altLang="ja-JP" sz="2000" b="1" dirty="0">
                <a:latin typeface="Meiryo UI" panose="020B0604030504040204" pitchFamily="50" charset="-128"/>
                <a:ea typeface="Meiryo UI" panose="020B0604030504040204" pitchFamily="50" charset="-128"/>
              </a:rPr>
              <a:t>SDGs</a:t>
            </a:r>
            <a:r>
              <a:rPr kumimoji="1" lang="ja-JP" altLang="en-US" sz="2000" b="1" dirty="0">
                <a:latin typeface="Meiryo UI" panose="020B0604030504040204" pitchFamily="50" charset="-128"/>
                <a:ea typeface="Meiryo UI" panose="020B0604030504040204" pitchFamily="50" charset="-128"/>
              </a:rPr>
              <a:t>の達成に向けた取組み</a:t>
            </a:r>
            <a:endParaRPr kumimoji="1" lang="en-US" altLang="ja-JP" sz="2000" b="1" dirty="0">
              <a:latin typeface="Meiryo UI" panose="020B0604030504040204" pitchFamily="50" charset="-128"/>
              <a:ea typeface="Meiryo UI" panose="020B0604030504040204" pitchFamily="50" charset="-128"/>
            </a:endParaRPr>
          </a:p>
          <a:p>
            <a:pPr lvl="0">
              <a:lnSpc>
                <a:spcPts val="3000"/>
              </a:lnSpc>
              <a:defRPr/>
            </a:pPr>
            <a:r>
              <a:rPr kumimoji="1" lang="ja-JP" altLang="en-US" sz="2000" b="1" dirty="0">
                <a:solidFill>
                  <a:prstClr val="black"/>
                </a:solidFill>
                <a:latin typeface="Meiryo UI" panose="020B0604030504040204" pitchFamily="50" charset="-128"/>
                <a:ea typeface="Meiryo UI" panose="020B0604030504040204" pitchFamily="50" charset="-128"/>
              </a:rPr>
              <a:t>関連するゴール</a:t>
            </a:r>
            <a:endParaRPr kumimoji="1" lang="en-US" altLang="ja-JP" sz="2000" b="1" dirty="0">
              <a:solidFill>
                <a:prstClr val="black"/>
              </a:solidFill>
              <a:latin typeface="Meiryo UI" panose="020B0604030504040204" pitchFamily="50" charset="-128"/>
              <a:ea typeface="Meiryo UI" panose="020B0604030504040204" pitchFamily="50" charset="-128"/>
            </a:endParaRPr>
          </a:p>
        </p:txBody>
      </p:sp>
      <p:sp>
        <p:nvSpPr>
          <p:cNvPr id="65" name="正方形/長方形 64"/>
          <p:cNvSpPr/>
          <p:nvPr/>
        </p:nvSpPr>
        <p:spPr>
          <a:xfrm>
            <a:off x="1537845" y="1880765"/>
            <a:ext cx="3415155" cy="66221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ts val="3900"/>
              </a:lnSpc>
              <a:defRPr/>
            </a:pPr>
            <a:r>
              <a:rPr kumimoji="1" lang="ja-JP" altLang="en-US" sz="2000" b="1" dirty="0">
                <a:solidFill>
                  <a:schemeClr val="tx1"/>
                </a:solidFill>
                <a:latin typeface="Meiryo UI" panose="020B0604030504040204" pitchFamily="50" charset="-128"/>
                <a:ea typeface="Meiryo UI" panose="020B0604030504040204" pitchFamily="50" charset="-128"/>
              </a:rPr>
              <a:t>府民、府内の企業・団体など</a:t>
            </a:r>
            <a:endParaRPr kumimoji="1" lang="en-US" altLang="ja-JP" sz="2000" b="1" dirty="0">
              <a:solidFill>
                <a:schemeClr val="tx1"/>
              </a:solidFill>
              <a:latin typeface="Meiryo UI" panose="020B0604030504040204" pitchFamily="50" charset="-128"/>
              <a:ea typeface="Meiryo UI" panose="020B0604030504040204" pitchFamily="50" charset="-128"/>
            </a:endParaRPr>
          </a:p>
        </p:txBody>
      </p:sp>
      <p:sp>
        <p:nvSpPr>
          <p:cNvPr id="33" name="正方形/長方形 32"/>
          <p:cNvSpPr/>
          <p:nvPr/>
        </p:nvSpPr>
        <p:spPr>
          <a:xfrm>
            <a:off x="12392" y="-17752"/>
            <a:ext cx="9906000" cy="432000"/>
          </a:xfrm>
          <a:prstGeom prst="rect">
            <a:avLst/>
          </a:prstGeom>
          <a:solidFill>
            <a:srgbClr val="0070C0"/>
          </a:solidFill>
          <a:ln w="9525" cap="flat" cmpd="sng" algn="ctr">
            <a:noFill/>
            <a:prstDash val="solid"/>
          </a:ln>
          <a:effectLst>
            <a:outerShdw blurRad="40000" dist="23000" dir="5400000" rotWithShape="0">
              <a:srgbClr val="000000">
                <a:alpha val="35000"/>
              </a:srgbClr>
            </a:outerShdw>
          </a:effectLst>
        </p:spPr>
        <p:txBody>
          <a:bodyPr lIns="91419" tIns="45709" rIns="91419" bIns="28793" rtlCol="0" anchor="b" anchorCtr="0">
            <a:noAutofit/>
          </a:bodyPr>
          <a:lstStyle/>
          <a:p>
            <a:pPr lvl="0" algn="ctr" defTabSz="914400">
              <a:defRPr/>
            </a:pPr>
            <a:r>
              <a:rPr kumimoji="0" lang="ja-JP" altLang="en-US" sz="2400" b="1" kern="0" dirty="0" smtClean="0">
                <a:solidFill>
                  <a:prstClr val="white"/>
                </a:solidFill>
                <a:latin typeface="Meiryo UI" panose="020B0604030504040204" pitchFamily="50" charset="-128"/>
                <a:ea typeface="Meiryo UI" panose="020B0604030504040204" pitchFamily="50" charset="-128"/>
              </a:rPr>
              <a:t>私の</a:t>
            </a:r>
            <a:r>
              <a:rPr kumimoji="0" lang="en-US" altLang="ja-JP" sz="2400" b="1" kern="0" dirty="0" smtClean="0">
                <a:solidFill>
                  <a:prstClr val="white"/>
                </a:solidFill>
                <a:latin typeface="Meiryo UI" panose="020B0604030504040204" pitchFamily="50" charset="-128"/>
                <a:ea typeface="Meiryo UI" panose="020B0604030504040204" pitchFamily="50" charset="-128"/>
              </a:rPr>
              <a:t>SDGs</a:t>
            </a:r>
            <a:r>
              <a:rPr kumimoji="0" lang="ja-JP" altLang="en-US" sz="2400" b="1" kern="0" dirty="0" smtClean="0">
                <a:solidFill>
                  <a:prstClr val="white"/>
                </a:solidFill>
                <a:latin typeface="Meiryo UI" panose="020B0604030504040204" pitchFamily="50" charset="-128"/>
                <a:ea typeface="Meiryo UI" panose="020B0604030504040204" pitchFamily="50" charset="-128"/>
              </a:rPr>
              <a:t>宣言プロジェクト</a:t>
            </a:r>
            <a:endParaRPr kumimoji="0" lang="ja-JP" altLang="en-US" sz="2400" b="1" kern="0" dirty="0">
              <a:solidFill>
                <a:prstClr val="white"/>
              </a:solidFill>
              <a:latin typeface="Meiryo UI" panose="020B0604030504040204" pitchFamily="50" charset="-128"/>
              <a:ea typeface="Meiryo UI" panose="020B0604030504040204" pitchFamily="50" charset="-128"/>
            </a:endParaRPr>
          </a:p>
        </p:txBody>
      </p:sp>
      <p:sp>
        <p:nvSpPr>
          <p:cNvPr id="34" name="正方形/長方形 33"/>
          <p:cNvSpPr/>
          <p:nvPr/>
        </p:nvSpPr>
        <p:spPr>
          <a:xfrm>
            <a:off x="245703" y="1020814"/>
            <a:ext cx="9468419" cy="1091951"/>
          </a:xfrm>
          <a:prstGeom prst="rect">
            <a:avLst/>
          </a:prstGeom>
          <a:noFill/>
          <a:ln>
            <a:noFill/>
          </a:ln>
        </p:spPr>
        <p:style>
          <a:lnRef idx="2">
            <a:schemeClr val="accent1"/>
          </a:lnRef>
          <a:fillRef idx="1">
            <a:schemeClr val="lt1"/>
          </a:fillRef>
          <a:effectRef idx="0">
            <a:schemeClr val="accent1"/>
          </a:effectRef>
          <a:fontRef idx="minor">
            <a:schemeClr val="dk1"/>
          </a:fontRef>
        </p:style>
        <p:txBody>
          <a:bodyPr rtlCol="0" anchor="t" anchorCtr="0"/>
          <a:lstStyle/>
          <a:p>
            <a:pPr lvl="0">
              <a:lnSpc>
                <a:spcPct val="150000"/>
              </a:lnSpc>
              <a:defRPr/>
            </a:pPr>
            <a:r>
              <a:rPr lang="ja-JP" altLang="en-US" sz="1600" b="1" dirty="0" smtClean="0">
                <a:solidFill>
                  <a:schemeClr val="tx1"/>
                </a:solidFill>
                <a:latin typeface="Meiryo UI" panose="020B0604030504040204" pitchFamily="50" charset="-128"/>
                <a:ea typeface="Meiryo UI" panose="020B0604030504040204" pitchFamily="50" charset="-128"/>
              </a:rPr>
              <a:t>府</a:t>
            </a:r>
            <a:r>
              <a:rPr lang="ja-JP" altLang="en-US" sz="1600" b="1" dirty="0">
                <a:solidFill>
                  <a:schemeClr val="tx1"/>
                </a:solidFill>
                <a:latin typeface="Meiryo UI" panose="020B0604030504040204" pitchFamily="50" charset="-128"/>
                <a:ea typeface="Meiryo UI" panose="020B0604030504040204" pitchFamily="50" charset="-128"/>
              </a:rPr>
              <a:t>⺠や府内企業・団体などあらゆるステークホルダーに </a:t>
            </a:r>
            <a:r>
              <a:rPr lang="en-US" altLang="ja-JP" sz="1600" b="1" dirty="0">
                <a:solidFill>
                  <a:schemeClr val="tx1"/>
                </a:solidFill>
                <a:latin typeface="Meiryo UI" panose="020B0604030504040204" pitchFamily="50" charset="-128"/>
                <a:ea typeface="Meiryo UI" panose="020B0604030504040204" pitchFamily="50" charset="-128"/>
              </a:rPr>
              <a:t>SDGs </a:t>
            </a:r>
            <a:r>
              <a:rPr lang="ja-JP" altLang="en-US" sz="1600" b="1" dirty="0" smtClean="0">
                <a:solidFill>
                  <a:schemeClr val="tx1"/>
                </a:solidFill>
                <a:latin typeface="Meiryo UI" panose="020B0604030504040204" pitchFamily="50" charset="-128"/>
                <a:ea typeface="Meiryo UI" panose="020B0604030504040204" pitchFamily="50" charset="-128"/>
              </a:rPr>
              <a:t>を知って</a:t>
            </a:r>
            <a:r>
              <a:rPr lang="ja-JP" altLang="en-US" sz="1600" b="1" dirty="0">
                <a:solidFill>
                  <a:schemeClr val="tx1"/>
                </a:solidFill>
                <a:latin typeface="Meiryo UI" panose="020B0604030504040204" pitchFamily="50" charset="-128"/>
                <a:ea typeface="Meiryo UI" panose="020B0604030504040204" pitchFamily="50" charset="-128"/>
              </a:rPr>
              <a:t>もらい、具体的な⾏動につなげるために策定</a:t>
            </a:r>
            <a:r>
              <a:rPr lang="ja-JP" altLang="en-US" sz="1600" dirty="0">
                <a:solidFill>
                  <a:schemeClr val="tx1"/>
                </a:solidFill>
                <a:latin typeface="Meiryo UI" panose="020B0604030504040204" pitchFamily="50" charset="-128"/>
                <a:ea typeface="Meiryo UI" panose="020B0604030504040204" pitchFamily="50" charset="-128"/>
              </a:rPr>
              <a:t>した「大阪 </a:t>
            </a:r>
            <a:r>
              <a:rPr lang="en-US" altLang="ja-JP" sz="1600" dirty="0">
                <a:solidFill>
                  <a:schemeClr val="tx1"/>
                </a:solidFill>
                <a:latin typeface="Meiryo UI" panose="020B0604030504040204" pitchFamily="50" charset="-128"/>
                <a:ea typeface="Meiryo UI" panose="020B0604030504040204" pitchFamily="50" charset="-128"/>
              </a:rPr>
              <a:t>SDGs ⾏</a:t>
            </a:r>
            <a:r>
              <a:rPr lang="ja-JP" altLang="en-US" sz="1600" dirty="0">
                <a:solidFill>
                  <a:schemeClr val="tx1"/>
                </a:solidFill>
                <a:latin typeface="Meiryo UI" panose="020B0604030504040204" pitchFamily="50" charset="-128"/>
                <a:ea typeface="Meiryo UI" panose="020B0604030504040204" pitchFamily="50" charset="-128"/>
              </a:rPr>
              <a:t>動憲章」の趣旨に沿って、自ら</a:t>
            </a:r>
            <a:r>
              <a:rPr lang="ja-JP" altLang="en-US" sz="1600" dirty="0" smtClean="0">
                <a:solidFill>
                  <a:schemeClr val="tx1"/>
                </a:solidFill>
                <a:latin typeface="Meiryo UI" panose="020B0604030504040204" pitchFamily="50" charset="-128"/>
                <a:ea typeface="Meiryo UI" panose="020B0604030504040204" pitchFamily="50" charset="-128"/>
              </a:rPr>
              <a:t>が⾏</a:t>
            </a:r>
            <a:r>
              <a:rPr lang="ja-JP" altLang="en-US" sz="1600" dirty="0" err="1">
                <a:solidFill>
                  <a:schemeClr val="tx1"/>
                </a:solidFill>
                <a:latin typeface="Meiryo UI" panose="020B0604030504040204" pitchFamily="50" charset="-128"/>
                <a:ea typeface="Meiryo UI" panose="020B0604030504040204" pitchFamily="50" charset="-128"/>
              </a:rPr>
              <a:t>う</a:t>
            </a:r>
            <a:r>
              <a:rPr lang="ja-JP" altLang="en-US" sz="1600" dirty="0">
                <a:solidFill>
                  <a:schemeClr val="tx1"/>
                </a:solidFill>
                <a:latin typeface="Meiryo UI" panose="020B0604030504040204" pitchFamily="50" charset="-128"/>
                <a:ea typeface="Meiryo UI" panose="020B0604030504040204" pitchFamily="50" charset="-128"/>
              </a:rPr>
              <a:t> </a:t>
            </a:r>
            <a:r>
              <a:rPr lang="en-US" altLang="ja-JP" sz="1600" dirty="0">
                <a:solidFill>
                  <a:schemeClr val="tx1"/>
                </a:solidFill>
                <a:latin typeface="Meiryo UI" panose="020B0604030504040204" pitchFamily="50" charset="-128"/>
                <a:ea typeface="Meiryo UI" panose="020B0604030504040204" pitchFamily="50" charset="-128"/>
              </a:rPr>
              <a:t>SDGs </a:t>
            </a:r>
            <a:r>
              <a:rPr lang="ja-JP" altLang="en-US" sz="1600" dirty="0">
                <a:solidFill>
                  <a:schemeClr val="tx1"/>
                </a:solidFill>
                <a:latin typeface="Meiryo UI" panose="020B0604030504040204" pitchFamily="50" charset="-128"/>
                <a:ea typeface="Meiryo UI" panose="020B0604030504040204" pitchFamily="50" charset="-128"/>
              </a:rPr>
              <a:t>の達成に向けた⾏動を宣言するプロジェクトです。</a:t>
            </a:r>
            <a:endParaRPr kumimoji="1" lang="en-US" altLang="ja-JP" sz="1600" dirty="0">
              <a:solidFill>
                <a:schemeClr val="tx1"/>
              </a:solidFill>
              <a:latin typeface="Meiryo UI" panose="020B0604030504040204" pitchFamily="50" charset="-128"/>
              <a:ea typeface="Meiryo UI" panose="020B0604030504040204" pitchFamily="50" charset="-128"/>
            </a:endParaRPr>
          </a:p>
        </p:txBody>
      </p:sp>
      <p:sp>
        <p:nvSpPr>
          <p:cNvPr id="29" name="正方形/長方形 28"/>
          <p:cNvSpPr/>
          <p:nvPr/>
        </p:nvSpPr>
        <p:spPr>
          <a:xfrm>
            <a:off x="78557" y="678998"/>
            <a:ext cx="4335691" cy="530060"/>
          </a:xfrm>
          <a:prstGeom prst="rect">
            <a:avLst/>
          </a:prstGeom>
          <a:noFill/>
        </p:spPr>
        <p:txBody>
          <a:bodyPr wrap="square">
            <a:spAutoFit/>
          </a:bodyPr>
          <a:lstStyle/>
          <a:p>
            <a:pPr marL="174625" indent="-174625">
              <a:lnSpc>
                <a:spcPts val="1600"/>
              </a:lnSpc>
            </a:pPr>
            <a:r>
              <a:rPr lang="ja-JP" altLang="en-US" sz="2400" b="1" dirty="0">
                <a:latin typeface="Meiryo UI" panose="020B0604030504040204" pitchFamily="50" charset="-128"/>
                <a:ea typeface="Meiryo UI" panose="020B0604030504040204" pitchFamily="50" charset="-128"/>
              </a:rPr>
              <a:t>〇私の</a:t>
            </a:r>
            <a:r>
              <a:rPr lang="en-US" altLang="ja-JP" sz="2400" b="1" dirty="0">
                <a:latin typeface="Meiryo UI" panose="020B0604030504040204" pitchFamily="50" charset="-128"/>
                <a:ea typeface="Meiryo UI" panose="020B0604030504040204" pitchFamily="50" charset="-128"/>
              </a:rPr>
              <a:t>SDGs</a:t>
            </a:r>
            <a:r>
              <a:rPr lang="ja-JP" altLang="en-US" sz="2400" b="1" dirty="0">
                <a:latin typeface="Meiryo UI" panose="020B0604030504040204" pitchFamily="50" charset="-128"/>
                <a:ea typeface="Meiryo UI" panose="020B0604030504040204" pitchFamily="50" charset="-128"/>
              </a:rPr>
              <a:t>宣言プロジェクト</a:t>
            </a:r>
            <a:endParaRPr lang="en-US" altLang="ja-JP" sz="2400" b="1" dirty="0">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1131816801"/>
      </p:ext>
    </p:extLst>
  </p:cSld>
  <p:clrMapOvr>
    <a:masterClrMapping/>
  </p:clrMapOvr>
  <mc:AlternateContent xmlns:mc="http://schemas.openxmlformats.org/markup-compatibility/2006" xmlns:p14="http://schemas.microsoft.com/office/powerpoint/2010/main">
    <mc:Choice Requires="p14">
      <p:transition spd="slow" p14:dur="2000" advTm="4232"/>
    </mc:Choice>
    <mc:Fallback xmlns="">
      <p:transition spd="slow" advTm="4232"/>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フリーフォーム 7"/>
          <p:cNvSpPr/>
          <p:nvPr/>
        </p:nvSpPr>
        <p:spPr>
          <a:xfrm rot="60000" flipH="1">
            <a:off x="310788" y="2864394"/>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68A042"/>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pic>
        <p:nvPicPr>
          <p:cNvPr id="9" name="図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9779" y="3997494"/>
            <a:ext cx="632965" cy="632965"/>
          </a:xfrm>
          <a:prstGeom prst="rect">
            <a:avLst/>
          </a:prstGeom>
        </p:spPr>
      </p:pic>
      <p:pic>
        <p:nvPicPr>
          <p:cNvPr id="10" name="図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31459" y="3997495"/>
            <a:ext cx="632965" cy="632965"/>
          </a:xfrm>
          <a:prstGeom prst="rect">
            <a:avLst/>
          </a:prstGeom>
        </p:spPr>
      </p:pic>
      <p:pic>
        <p:nvPicPr>
          <p:cNvPr id="11" name="図 10"/>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763139" y="3997494"/>
            <a:ext cx="632965" cy="632965"/>
          </a:xfrm>
          <a:prstGeom prst="rect">
            <a:avLst/>
          </a:prstGeom>
        </p:spPr>
      </p:pic>
      <p:sp>
        <p:nvSpPr>
          <p:cNvPr id="12" name="正方形/長方形 11"/>
          <p:cNvSpPr/>
          <p:nvPr/>
        </p:nvSpPr>
        <p:spPr>
          <a:xfrm rot="21360000">
            <a:off x="711995" y="3015792"/>
            <a:ext cx="3182839" cy="830997"/>
          </a:xfrm>
          <a:prstGeom prst="rect">
            <a:avLst/>
          </a:prstGeom>
        </p:spPr>
        <p:txBody>
          <a:bodyPr wrap="square">
            <a:spAutoFit/>
          </a:bodyPr>
          <a:lstStyle/>
          <a:p>
            <a:r>
              <a:rPr lang="ja-JP" altLang="en-US" sz="1600" dirty="0" smtClean="0">
                <a:solidFill>
                  <a:schemeClr val="bg1"/>
                </a:solidFill>
                <a:latin typeface="+mn-ea"/>
              </a:rPr>
              <a:t>毎日</a:t>
            </a:r>
            <a:r>
              <a:rPr lang="ja-JP" altLang="en-US" sz="1600" dirty="0">
                <a:solidFill>
                  <a:schemeClr val="bg1"/>
                </a:solidFill>
                <a:latin typeface="+mn-ea"/>
              </a:rPr>
              <a:t>、健康のため運動します</a:t>
            </a:r>
            <a:r>
              <a:rPr lang="ja-JP" altLang="en-US" sz="1600" dirty="0" smtClean="0">
                <a:solidFill>
                  <a:schemeClr val="bg1"/>
                </a:solidFill>
                <a:latin typeface="+mn-ea"/>
              </a:rPr>
              <a:t>。</a:t>
            </a:r>
            <a:endParaRPr lang="en-US" altLang="ja-JP" sz="1600" dirty="0" smtClean="0">
              <a:solidFill>
                <a:schemeClr val="bg1"/>
              </a:solidFill>
              <a:latin typeface="+mn-ea"/>
            </a:endParaRPr>
          </a:p>
          <a:p>
            <a:r>
              <a:rPr lang="ja-JP" altLang="en-US" sz="1600" dirty="0" smtClean="0">
                <a:solidFill>
                  <a:schemeClr val="bg1"/>
                </a:solidFill>
                <a:latin typeface="+mn-ea"/>
              </a:rPr>
              <a:t>家族</a:t>
            </a:r>
            <a:r>
              <a:rPr lang="ja-JP" altLang="en-US" sz="1600" dirty="0">
                <a:solidFill>
                  <a:schemeClr val="bg1"/>
                </a:solidFill>
                <a:latin typeface="+mn-ea"/>
              </a:rPr>
              <a:t>と一緒に地域の活動に参加し、地元をみんなで盛り上げる</a:t>
            </a:r>
            <a:r>
              <a:rPr lang="ja-JP" altLang="en-US" sz="1600" dirty="0" smtClean="0">
                <a:solidFill>
                  <a:schemeClr val="bg1"/>
                </a:solidFill>
                <a:latin typeface="+mn-ea"/>
              </a:rPr>
              <a:t>。</a:t>
            </a:r>
            <a:endParaRPr lang="ja-JP" altLang="en-US" sz="1600" dirty="0">
              <a:solidFill>
                <a:schemeClr val="bg1"/>
              </a:solidFill>
              <a:latin typeface="ＭＳ Ｐゴシック" panose="020B0600070205080204" pitchFamily="50" charset="-128"/>
              <a:ea typeface="ＭＳ Ｐゴシック" panose="020B0600070205080204" pitchFamily="50" charset="-128"/>
            </a:endParaRPr>
          </a:p>
        </p:txBody>
      </p:sp>
      <p:sp>
        <p:nvSpPr>
          <p:cNvPr id="13" name="正方形/長方形 12"/>
          <p:cNvSpPr/>
          <p:nvPr/>
        </p:nvSpPr>
        <p:spPr>
          <a:xfrm>
            <a:off x="299779" y="3083165"/>
            <a:ext cx="439089" cy="828000"/>
          </a:xfrm>
          <a:prstGeom prst="rect">
            <a:avLst/>
          </a:prstGeom>
          <a:solidFill>
            <a:schemeClr val="accent6">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grpSp>
        <p:nvGrpSpPr>
          <p:cNvPr id="23" name="グループ化 22"/>
          <p:cNvGrpSpPr/>
          <p:nvPr/>
        </p:nvGrpSpPr>
        <p:grpSpPr>
          <a:xfrm>
            <a:off x="299779" y="1055518"/>
            <a:ext cx="3611009" cy="1766263"/>
            <a:chOff x="617965" y="1022713"/>
            <a:chExt cx="3611009" cy="1766263"/>
          </a:xfrm>
        </p:grpSpPr>
        <p:sp>
          <p:nvSpPr>
            <p:cNvPr id="15" name="フリーフォーム 14"/>
            <p:cNvSpPr/>
            <p:nvPr/>
          </p:nvSpPr>
          <p:spPr>
            <a:xfrm rot="60000" flipH="1">
              <a:off x="628974" y="1022713"/>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EAB200"/>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16" name="正方形/長方形 15"/>
            <p:cNvSpPr/>
            <p:nvPr/>
          </p:nvSpPr>
          <p:spPr>
            <a:xfrm>
              <a:off x="617965" y="1241484"/>
              <a:ext cx="439089" cy="828000"/>
            </a:xfrm>
            <a:prstGeom prst="rect">
              <a:avLst/>
            </a:prstGeom>
            <a:solidFill>
              <a:schemeClr val="accent4">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正方形/長方形 1"/>
            <p:cNvSpPr/>
            <p:nvPr/>
          </p:nvSpPr>
          <p:spPr>
            <a:xfrm rot="21360000">
              <a:off x="1205209" y="1180026"/>
              <a:ext cx="2869506"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食品ロスを減らすため冷蔵庫の中をチェックしてから買い物に行きます。	</a:t>
              </a:r>
            </a:p>
          </p:txBody>
        </p:sp>
        <p:pic>
          <p:nvPicPr>
            <p:cNvPr id="17" name="図 1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7965" y="2156011"/>
              <a:ext cx="632965" cy="632965"/>
            </a:xfrm>
            <a:prstGeom prst="rect">
              <a:avLst/>
            </a:prstGeom>
          </p:spPr>
        </p:pic>
      </p:grpSp>
      <p:sp>
        <p:nvSpPr>
          <p:cNvPr id="19" name="フリーフォーム 18"/>
          <p:cNvSpPr/>
          <p:nvPr/>
        </p:nvSpPr>
        <p:spPr>
          <a:xfrm rot="60000" flipH="1">
            <a:off x="6083909" y="4527360"/>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3D6DC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0" name="正方形/長方形 19"/>
          <p:cNvSpPr/>
          <p:nvPr/>
        </p:nvSpPr>
        <p:spPr>
          <a:xfrm>
            <a:off x="6072900" y="4746131"/>
            <a:ext cx="439089" cy="828000"/>
          </a:xfrm>
          <a:prstGeom prst="rect">
            <a:avLst/>
          </a:prstGeom>
          <a:solidFill>
            <a:schemeClr val="accent5">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3" name="正方形/長方形 2"/>
          <p:cNvSpPr/>
          <p:nvPr/>
        </p:nvSpPr>
        <p:spPr>
          <a:xfrm rot="21360000">
            <a:off x="6709309" y="4893336"/>
            <a:ext cx="2031325" cy="338554"/>
          </a:xfrm>
          <a:prstGeom prst="rect">
            <a:avLst/>
          </a:prstGeom>
        </p:spPr>
        <p:txBody>
          <a:bodyPr wrap="none">
            <a:spAutoFit/>
          </a:bodyPr>
          <a:lstStyle/>
          <a:p>
            <a:r>
              <a:rPr lang="ja-JP" altLang="en-US" sz="1600" dirty="0">
                <a:latin typeface="+mn-ea"/>
              </a:rPr>
              <a:t>釣り糸をひろう	</a:t>
            </a:r>
          </a:p>
        </p:txBody>
      </p:sp>
      <p:pic>
        <p:nvPicPr>
          <p:cNvPr id="22" name="図 2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996034" y="5638693"/>
            <a:ext cx="632965" cy="632965"/>
          </a:xfrm>
          <a:prstGeom prst="rect">
            <a:avLst/>
          </a:prstGeom>
        </p:spPr>
      </p:pic>
      <p:sp>
        <p:nvSpPr>
          <p:cNvPr id="24" name="フリーフォーム 23"/>
          <p:cNvSpPr/>
          <p:nvPr/>
        </p:nvSpPr>
        <p:spPr>
          <a:xfrm rot="60000" flipH="1">
            <a:off x="3947551" y="226284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F3F3F"/>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25" name="正方形/長方形 24"/>
          <p:cNvSpPr/>
          <p:nvPr/>
        </p:nvSpPr>
        <p:spPr>
          <a:xfrm>
            <a:off x="3936542" y="2481620"/>
            <a:ext cx="439089" cy="828000"/>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4" name="正方形/長方形 3"/>
          <p:cNvSpPr/>
          <p:nvPr/>
        </p:nvSpPr>
        <p:spPr>
          <a:xfrm rot="21360000">
            <a:off x="4582809" y="2483440"/>
            <a:ext cx="2534105" cy="584775"/>
          </a:xfrm>
          <a:prstGeom prst="rect">
            <a:avLst/>
          </a:prstGeom>
        </p:spPr>
        <p:txBody>
          <a:bodyPr wrap="square">
            <a:spAutoFit/>
          </a:bodyPr>
          <a:lstStyle/>
          <a:p>
            <a:r>
              <a:rPr lang="ja-JP" altLang="en-US" sz="1600" dirty="0">
                <a:latin typeface="+mn-ea"/>
              </a:rPr>
              <a:t>仕事でも家庭でも男女公平を</a:t>
            </a:r>
            <a:r>
              <a:rPr lang="ja-JP" altLang="en-US" sz="1600" dirty="0" smtClean="0">
                <a:latin typeface="+mn-ea"/>
              </a:rPr>
              <a:t>心掛ける</a:t>
            </a:r>
            <a:r>
              <a:rPr lang="en-US" altLang="ja-JP" sz="1600" dirty="0">
                <a:latin typeface="+mn-ea"/>
              </a:rPr>
              <a:t>	</a:t>
            </a:r>
          </a:p>
        </p:txBody>
      </p:sp>
      <p:pic>
        <p:nvPicPr>
          <p:cNvPr id="27" name="図 26"/>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119300" y="1756542"/>
            <a:ext cx="632965" cy="632965"/>
          </a:xfrm>
          <a:prstGeom prst="rect">
            <a:avLst/>
          </a:prstGeom>
        </p:spPr>
      </p:pic>
      <p:sp>
        <p:nvSpPr>
          <p:cNvPr id="31" name="フリーフォーム 30"/>
          <p:cNvSpPr/>
          <p:nvPr/>
        </p:nvSpPr>
        <p:spPr>
          <a:xfrm rot="60000" flipH="1">
            <a:off x="3947549" y="3314706"/>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A20078"/>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32" name="正方形/長方形 31"/>
          <p:cNvSpPr/>
          <p:nvPr/>
        </p:nvSpPr>
        <p:spPr>
          <a:xfrm>
            <a:off x="3936540" y="3533477"/>
            <a:ext cx="439089" cy="828000"/>
          </a:xfrm>
          <a:prstGeom prst="rect">
            <a:avLst/>
          </a:prstGeom>
          <a:solidFill>
            <a:srgbClr val="70005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5" name="正方形/長方形 4"/>
          <p:cNvSpPr/>
          <p:nvPr/>
        </p:nvSpPr>
        <p:spPr>
          <a:xfrm rot="21360000">
            <a:off x="4443479" y="3226385"/>
            <a:ext cx="2914044" cy="1077218"/>
          </a:xfrm>
          <a:prstGeom prst="rect">
            <a:avLst/>
          </a:prstGeom>
        </p:spPr>
        <p:txBody>
          <a:bodyPr wrap="square">
            <a:spAutoFit/>
          </a:bodyPr>
          <a:lstStyle/>
          <a:p>
            <a:endParaRPr lang="ja-JP" altLang="en-US" sz="1600" dirty="0">
              <a:solidFill>
                <a:schemeClr val="bg1"/>
              </a:solidFill>
              <a:latin typeface="+mn-ea"/>
            </a:endParaRPr>
          </a:p>
          <a:p>
            <a:r>
              <a:rPr lang="ja-JP" altLang="en-US" sz="1600" dirty="0">
                <a:solidFill>
                  <a:schemeClr val="bg1"/>
                </a:solidFill>
                <a:latin typeface="+mn-ea"/>
              </a:rPr>
              <a:t> 多様性を受け入れ、いつでも誰とでも、最高の職場環境を創る。	</a:t>
            </a:r>
          </a:p>
        </p:txBody>
      </p:sp>
      <p:pic>
        <p:nvPicPr>
          <p:cNvPr id="34" name="図 33"/>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4106810" y="4477192"/>
            <a:ext cx="632965" cy="632965"/>
          </a:xfrm>
          <a:prstGeom prst="rect">
            <a:avLst/>
          </a:prstGeom>
        </p:spPr>
      </p:pic>
      <p:pic>
        <p:nvPicPr>
          <p:cNvPr id="36" name="図 35"/>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4842398" y="4477191"/>
            <a:ext cx="632965" cy="632965"/>
          </a:xfrm>
          <a:prstGeom prst="rect">
            <a:avLst/>
          </a:prstGeom>
        </p:spPr>
      </p:pic>
      <p:sp>
        <p:nvSpPr>
          <p:cNvPr id="6" name="テキスト ボックス 5"/>
          <p:cNvSpPr txBox="1"/>
          <p:nvPr/>
        </p:nvSpPr>
        <p:spPr>
          <a:xfrm>
            <a:off x="1716887" y="5977820"/>
            <a:ext cx="6638356" cy="276999"/>
          </a:xfrm>
          <a:prstGeom prst="rect">
            <a:avLst/>
          </a:prstGeom>
          <a:noFill/>
        </p:spPr>
        <p:txBody>
          <a:bodyPr wrap="none" rtlCol="0">
            <a:spAutoFit/>
          </a:bodyPr>
          <a:lstStyle/>
          <a:p>
            <a:r>
              <a:rPr kumimoji="1" lang="ja-JP" altLang="en-US" sz="1200" dirty="0" smtClean="0"/>
              <a:t>各ゴールは“私の</a:t>
            </a:r>
            <a:r>
              <a:rPr kumimoji="1" lang="en-US" altLang="ja-JP" sz="1200" dirty="0" smtClean="0"/>
              <a:t>SDGs</a:t>
            </a:r>
            <a:r>
              <a:rPr kumimoji="1" lang="ja-JP" altLang="en-US" sz="1200" dirty="0" smtClean="0"/>
              <a:t>宣言”にあわせ、めざすゴールとして記載されたものを掲載しています。</a:t>
            </a:r>
            <a:endParaRPr kumimoji="1" lang="ja-JP" altLang="en-US" sz="1200" dirty="0"/>
          </a:p>
        </p:txBody>
      </p:sp>
      <p:pic>
        <p:nvPicPr>
          <p:cNvPr id="39" name="図 38"/>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a:off x="299779" y="5859453"/>
            <a:ext cx="632965" cy="632965"/>
          </a:xfrm>
          <a:prstGeom prst="rect">
            <a:avLst/>
          </a:prstGeom>
        </p:spPr>
      </p:pic>
      <p:sp>
        <p:nvSpPr>
          <p:cNvPr id="40" name="フリーフォーム 39"/>
          <p:cNvSpPr/>
          <p:nvPr/>
        </p:nvSpPr>
        <p:spPr>
          <a:xfrm rot="60000" flipH="1">
            <a:off x="310790" y="4678115"/>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F44B3E"/>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1" name="正方形/長方形 40"/>
          <p:cNvSpPr/>
          <p:nvPr/>
        </p:nvSpPr>
        <p:spPr>
          <a:xfrm>
            <a:off x="299781" y="4896886"/>
            <a:ext cx="439089" cy="828000"/>
          </a:xfrm>
          <a:prstGeom prst="rect">
            <a:avLst/>
          </a:prstGeom>
          <a:solidFill>
            <a:srgbClr val="C5180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8" name="正方形/長方形 17"/>
          <p:cNvSpPr/>
          <p:nvPr/>
        </p:nvSpPr>
        <p:spPr>
          <a:xfrm rot="21360000">
            <a:off x="803313" y="4920128"/>
            <a:ext cx="2981301" cy="584775"/>
          </a:xfrm>
          <a:prstGeom prst="rect">
            <a:avLst/>
          </a:prstGeom>
        </p:spPr>
        <p:txBody>
          <a:bodyPr wrap="square">
            <a:spAutoFit/>
          </a:bodyPr>
          <a:lstStyle/>
          <a:p>
            <a:r>
              <a:rPr lang="ja-JP" altLang="en-US" sz="1600" dirty="0" smtClean="0">
                <a:solidFill>
                  <a:schemeClr val="bg1"/>
                </a:solidFill>
                <a:latin typeface="+mn-ea"/>
              </a:rPr>
              <a:t> </a:t>
            </a:r>
            <a:r>
              <a:rPr lang="ja-JP" altLang="en-US" sz="1600" dirty="0">
                <a:latin typeface="+mn-ea"/>
              </a:rPr>
              <a:t>フェアトレードの商品を買います	</a:t>
            </a:r>
          </a:p>
        </p:txBody>
      </p:sp>
      <p:pic>
        <p:nvPicPr>
          <p:cNvPr id="44" name="図 43"/>
          <p:cNvPicPr>
            <a:picLocks noChangeAspect="1"/>
          </p:cNvPicPr>
          <p:nvPr/>
        </p:nvPicPr>
        <p:blipFill>
          <a:blip r:embed="rId11" cstate="print">
            <a:extLst>
              <a:ext uri="{28A0092B-C50C-407E-A947-70E740481C1C}">
                <a14:useLocalDpi xmlns:a14="http://schemas.microsoft.com/office/drawing/2010/main" val="0"/>
              </a:ext>
            </a:extLst>
          </a:blip>
          <a:stretch>
            <a:fillRect/>
          </a:stretch>
        </p:blipFill>
        <p:spPr>
          <a:xfrm>
            <a:off x="8979726" y="2062403"/>
            <a:ext cx="632965" cy="632965"/>
          </a:xfrm>
          <a:prstGeom prst="rect">
            <a:avLst/>
          </a:prstGeom>
        </p:spPr>
      </p:pic>
      <p:sp>
        <p:nvSpPr>
          <p:cNvPr id="45" name="フリーフォーム 44"/>
          <p:cNvSpPr/>
          <p:nvPr/>
        </p:nvSpPr>
        <p:spPr>
          <a:xfrm rot="60000" flipH="1">
            <a:off x="6138821" y="944999"/>
            <a:ext cx="3600000" cy="1080000"/>
          </a:xfrm>
          <a:custGeom>
            <a:avLst/>
            <a:gdLst>
              <a:gd name="connsiteX0" fmla="*/ 183416 w 2526832"/>
              <a:gd name="connsiteY0" fmla="*/ 850 h 710450"/>
              <a:gd name="connsiteX1" fmla="*/ 9425 w 2526832"/>
              <a:gd name="connsiteY1" fmla="*/ 0 h 710450"/>
              <a:gd name="connsiteX2" fmla="*/ 0 w 2526832"/>
              <a:gd name="connsiteY2" fmla="*/ 539954 h 710450"/>
              <a:gd name="connsiteX3" fmla="*/ 183416 w 2526832"/>
              <a:gd name="connsiteY3" fmla="*/ 540850 h 710450"/>
              <a:gd name="connsiteX4" fmla="*/ 2343416 w 2526832"/>
              <a:gd name="connsiteY4" fmla="*/ 709600 h 710450"/>
              <a:gd name="connsiteX5" fmla="*/ 2517407 w 2526832"/>
              <a:gd name="connsiteY5" fmla="*/ 710450 h 710450"/>
              <a:gd name="connsiteX6" fmla="*/ 2526832 w 2526832"/>
              <a:gd name="connsiteY6" fmla="*/ 170496 h 710450"/>
              <a:gd name="connsiteX7" fmla="*/ 2343416 w 2526832"/>
              <a:gd name="connsiteY7" fmla="*/ 169600 h 710450"/>
              <a:gd name="connsiteX8" fmla="*/ 183416 w 2526832"/>
              <a:gd name="connsiteY8" fmla="*/ 850 h 7104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526832" h="710450">
                <a:moveTo>
                  <a:pt x="183416" y="850"/>
                </a:moveTo>
                <a:lnTo>
                  <a:pt x="9425" y="0"/>
                </a:lnTo>
                <a:lnTo>
                  <a:pt x="0" y="539954"/>
                </a:lnTo>
                <a:lnTo>
                  <a:pt x="183416" y="540850"/>
                </a:lnTo>
                <a:cubicBezTo>
                  <a:pt x="903416" y="559600"/>
                  <a:pt x="1623416" y="690850"/>
                  <a:pt x="2343416" y="709600"/>
                </a:cubicBezTo>
                <a:lnTo>
                  <a:pt x="2517407" y="710450"/>
                </a:lnTo>
                <a:lnTo>
                  <a:pt x="2526832" y="170496"/>
                </a:lnTo>
                <a:lnTo>
                  <a:pt x="2343416" y="169600"/>
                </a:lnTo>
                <a:cubicBezTo>
                  <a:pt x="1623416" y="150850"/>
                  <a:pt x="903416" y="19600"/>
                  <a:pt x="183416" y="850"/>
                </a:cubicBezTo>
                <a:close/>
              </a:path>
            </a:pathLst>
          </a:custGeom>
          <a:solidFill>
            <a:srgbClr val="517D33"/>
          </a:solidFill>
          <a:ln w="101600" cap="sq">
            <a:noFill/>
            <a:miter lim="800000"/>
          </a:ln>
          <a:effectLst>
            <a:outerShdw blurRad="38100" dist="279400" dir="600000" sx="90000" sy="90000" kx="110000" ky="200000" algn="tl"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dirty="0"/>
          </a:p>
        </p:txBody>
      </p:sp>
      <p:sp>
        <p:nvSpPr>
          <p:cNvPr id="46" name="正方形/長方形 45"/>
          <p:cNvSpPr/>
          <p:nvPr/>
        </p:nvSpPr>
        <p:spPr>
          <a:xfrm>
            <a:off x="6127812" y="1163770"/>
            <a:ext cx="439089" cy="828000"/>
          </a:xfrm>
          <a:prstGeom prst="rect">
            <a:avLst/>
          </a:prstGeom>
          <a:solidFill>
            <a:srgbClr val="283F1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8" name="正方形/長方形 27"/>
          <p:cNvSpPr/>
          <p:nvPr/>
        </p:nvSpPr>
        <p:spPr>
          <a:xfrm rot="21360000">
            <a:off x="6645805" y="1104824"/>
            <a:ext cx="2944709" cy="830997"/>
          </a:xfrm>
          <a:prstGeom prst="rect">
            <a:avLst/>
          </a:prstGeom>
        </p:spPr>
        <p:txBody>
          <a:bodyPr wrap="square">
            <a:spAutoFit/>
          </a:bodyPr>
          <a:lstStyle/>
          <a:p>
            <a:r>
              <a:rPr lang="ja-JP" altLang="en-US" sz="1600" dirty="0" smtClean="0">
                <a:solidFill>
                  <a:schemeClr val="bg1"/>
                </a:solidFill>
                <a:latin typeface="+mn-ea"/>
              </a:rPr>
              <a:t> </a:t>
            </a:r>
            <a:r>
              <a:rPr lang="ja-JP" altLang="en-US" sz="1600" dirty="0">
                <a:solidFill>
                  <a:schemeClr val="bg1"/>
                </a:solidFill>
                <a:latin typeface="+mn-ea"/>
              </a:rPr>
              <a:t>避難場所の確認や非常食の準備をして、被害を最小限に抑える行動をします	</a:t>
            </a:r>
          </a:p>
        </p:txBody>
      </p:sp>
      <p:sp>
        <p:nvSpPr>
          <p:cNvPr id="37" name="スライド番号プレースホルダー 1"/>
          <p:cNvSpPr txBox="1">
            <a:spLocks/>
          </p:cNvSpPr>
          <p:nvPr/>
        </p:nvSpPr>
        <p:spPr>
          <a:xfrm>
            <a:off x="6996113" y="6356354"/>
            <a:ext cx="2228850" cy="365125"/>
          </a:xfrm>
          <a:prstGeom prst="rect">
            <a:avLst/>
          </a:prstGeom>
        </p:spPr>
        <p:txBody>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fld id="{D2D8002D-B5B0-4BAC-B1F6-782DDCCE6D9C}" type="slidenum">
              <a:rPr kumimoji="1" lang="ja-JP" altLang="en-US" sz="1200" smtClean="0"/>
              <a:pPr algn="r"/>
              <a:t>8</a:t>
            </a:fld>
            <a:endParaRPr kumimoji="1" lang="ja-JP" altLang="en-US" sz="1200"/>
          </a:p>
        </p:txBody>
      </p:sp>
      <p:sp>
        <p:nvSpPr>
          <p:cNvPr id="38" name="テキスト ボックス 37"/>
          <p:cNvSpPr txBox="1"/>
          <p:nvPr/>
        </p:nvSpPr>
        <p:spPr>
          <a:xfrm>
            <a:off x="-1587" y="0"/>
            <a:ext cx="9906000" cy="548680"/>
          </a:xfrm>
          <a:prstGeom prst="rect">
            <a:avLst/>
          </a:prstGeom>
          <a:noFill/>
        </p:spPr>
        <p:txBody>
          <a:bodyPr wrap="square" rtlCol="0">
            <a:noAutofit/>
          </a:bodyPr>
          <a:lstStyle/>
          <a:p>
            <a:r>
              <a:rPr lang="ja-JP" altLang="en-US" sz="2400" dirty="0">
                <a:latin typeface="Meiryo UI" panose="020B0604030504040204" pitchFamily="50" charset="-128"/>
                <a:ea typeface="Meiryo UI" panose="020B0604030504040204" pitchFamily="50" charset="-128"/>
              </a:rPr>
              <a:t>１．大阪府の</a:t>
            </a:r>
            <a:r>
              <a:rPr lang="en-US" altLang="ja-JP" sz="2400" dirty="0">
                <a:latin typeface="Meiryo UI" panose="020B0604030504040204" pitchFamily="50" charset="-128"/>
                <a:ea typeface="Meiryo UI" panose="020B0604030504040204" pitchFamily="50" charset="-128"/>
              </a:rPr>
              <a:t>SDGs</a:t>
            </a:r>
            <a:r>
              <a:rPr lang="ja-JP" altLang="en-US" sz="2400" dirty="0">
                <a:latin typeface="Meiryo UI" panose="020B0604030504040204" pitchFamily="50" charset="-128"/>
                <a:ea typeface="Meiryo UI" panose="020B0604030504040204" pitchFamily="50" charset="-128"/>
              </a:rPr>
              <a:t>推進</a:t>
            </a:r>
            <a:r>
              <a:rPr lang="ja-JP" altLang="en-US" sz="2400" dirty="0" smtClean="0">
                <a:latin typeface="Meiryo UI" panose="020B0604030504040204" pitchFamily="50" charset="-128"/>
                <a:ea typeface="Meiryo UI" panose="020B0604030504040204" pitchFamily="50" charset="-128"/>
              </a:rPr>
              <a:t>の取組み</a:t>
            </a:r>
            <a:r>
              <a:rPr lang="ja-JP" altLang="en-US" sz="2400" dirty="0">
                <a:latin typeface="Meiryo UI" panose="020B0604030504040204" pitchFamily="50" charset="-128"/>
                <a:ea typeface="Meiryo UI" panose="020B0604030504040204" pitchFamily="50" charset="-128"/>
              </a:rPr>
              <a:t>に</a:t>
            </a:r>
            <a:r>
              <a:rPr lang="ja-JP" altLang="en-US" sz="2400" dirty="0" smtClean="0">
                <a:latin typeface="Meiryo UI" panose="020B0604030504040204" pitchFamily="50" charset="-128"/>
                <a:ea typeface="Meiryo UI" panose="020B0604030504040204" pitchFamily="50" charset="-128"/>
              </a:rPr>
              <a:t>ついて⑥</a:t>
            </a:r>
            <a:endParaRPr lang="ja-JP" altLang="en-US" sz="2400" dirty="0">
              <a:latin typeface="Meiryo UI" panose="020B0604030504040204" pitchFamily="50" charset="-128"/>
              <a:ea typeface="Meiryo UI" panose="020B0604030504040204" pitchFamily="50" charset="-128"/>
            </a:endParaRPr>
          </a:p>
          <a:p>
            <a:endParaRPr kumimoji="1" lang="ja-JP" altLang="en-US" sz="2800" dirty="0">
              <a:latin typeface="Meiryo UI" panose="020B0604030504040204" pitchFamily="50" charset="-128"/>
              <a:ea typeface="Meiryo UI" panose="020B0604030504040204" pitchFamily="50" charset="-128"/>
            </a:endParaRPr>
          </a:p>
        </p:txBody>
      </p:sp>
      <p:cxnSp>
        <p:nvCxnSpPr>
          <p:cNvPr id="42" name="直線コネクタ 41"/>
          <p:cNvCxnSpPr/>
          <p:nvPr/>
        </p:nvCxnSpPr>
        <p:spPr>
          <a:xfrm>
            <a:off x="-8540" y="548680"/>
            <a:ext cx="9906000" cy="0"/>
          </a:xfrm>
          <a:prstGeom prst="line">
            <a:avLst/>
          </a:prstGeom>
        </p:spPr>
        <p:style>
          <a:lnRef idx="1">
            <a:schemeClr val="dk1"/>
          </a:lnRef>
          <a:fillRef idx="0">
            <a:schemeClr val="dk1"/>
          </a:fillRef>
          <a:effectRef idx="0">
            <a:schemeClr val="dk1"/>
          </a:effectRef>
          <a:fontRef idx="minor">
            <a:schemeClr val="tx1"/>
          </a:fontRef>
        </p:style>
      </p:cxnSp>
      <p:sp>
        <p:nvSpPr>
          <p:cNvPr id="43" name="角丸四角形 42"/>
          <p:cNvSpPr/>
          <p:nvPr/>
        </p:nvSpPr>
        <p:spPr>
          <a:xfrm>
            <a:off x="48328" y="602469"/>
            <a:ext cx="4292724" cy="375659"/>
          </a:xfrm>
          <a:prstGeom prst="roundRect">
            <a:avLst/>
          </a:prstGeom>
        </p:spPr>
        <p:style>
          <a:lnRef idx="1">
            <a:schemeClr val="accent1"/>
          </a:lnRef>
          <a:fillRef idx="2">
            <a:schemeClr val="accent1"/>
          </a:fillRef>
          <a:effectRef idx="1">
            <a:schemeClr val="accent1"/>
          </a:effectRef>
          <a:fontRef idx="minor">
            <a:schemeClr val="dk1"/>
          </a:fontRef>
        </p:style>
        <p:txBody>
          <a:bodyPr rtlCol="0" anchor="t" anchorCtr="0"/>
          <a:lstStyle/>
          <a:p>
            <a:pPr lvl="0" algn="ctr">
              <a:defRPr/>
            </a:pPr>
            <a:r>
              <a:rPr lang="ja-JP" altLang="en-US" dirty="0">
                <a:solidFill>
                  <a:prstClr val="black"/>
                </a:solidFill>
                <a:latin typeface="Meiryo UI" panose="020B0604030504040204" pitchFamily="50" charset="-128"/>
                <a:ea typeface="Meiryo UI" panose="020B0604030504040204" pitchFamily="50" charset="-128"/>
              </a:rPr>
              <a:t>　皆さんから寄せられた“私の</a:t>
            </a:r>
            <a:r>
              <a:rPr lang="en-US" altLang="ja-JP" dirty="0">
                <a:solidFill>
                  <a:prstClr val="black"/>
                </a:solidFill>
                <a:latin typeface="Meiryo UI" panose="020B0604030504040204" pitchFamily="50" charset="-128"/>
                <a:ea typeface="Meiryo UI" panose="020B0604030504040204" pitchFamily="50" charset="-128"/>
              </a:rPr>
              <a:t>SDGs</a:t>
            </a:r>
            <a:r>
              <a:rPr lang="ja-JP" altLang="en-US" dirty="0">
                <a:solidFill>
                  <a:prstClr val="black"/>
                </a:solidFill>
                <a:latin typeface="Meiryo UI" panose="020B0604030504040204" pitchFamily="50" charset="-128"/>
                <a:ea typeface="Meiryo UI" panose="020B0604030504040204" pitchFamily="50" charset="-128"/>
              </a:rPr>
              <a:t>宣言</a:t>
            </a:r>
            <a:r>
              <a:rPr lang="ja-JP" altLang="en-US" dirty="0" smtClean="0">
                <a:solidFill>
                  <a:prstClr val="black"/>
                </a:solidFill>
                <a:latin typeface="Meiryo UI" panose="020B0604030504040204" pitchFamily="50" charset="-128"/>
                <a:ea typeface="Meiryo UI" panose="020B0604030504040204" pitchFamily="50" charset="-128"/>
              </a:rPr>
              <a:t>”</a:t>
            </a:r>
            <a:endParaRPr lang="ja-JP" altLang="en-US" dirty="0">
              <a:solidFill>
                <a:prstClr val="black"/>
              </a:solidFill>
              <a:latin typeface="Meiryo UI" panose="020B0604030504040204" pitchFamily="50" charset="-128"/>
              <a:ea typeface="Meiryo UI" panose="020B0604030504040204" pitchFamily="50" charset="-128"/>
            </a:endParaRPr>
          </a:p>
        </p:txBody>
      </p:sp>
    </p:spTree>
    <p:extLst>
      <p:ext uri="{BB962C8B-B14F-4D97-AF65-F5344CB8AC3E}">
        <p14:creationId xmlns:p14="http://schemas.microsoft.com/office/powerpoint/2010/main" val="67059621"/>
      </p:ext>
    </p:extLst>
  </p:cSld>
  <p:clrMapOvr>
    <a:masterClrMapping/>
  </p:clrMapOvr>
  <mc:AlternateContent xmlns:mc="http://schemas.openxmlformats.org/markup-compatibility/2006" xmlns:p14="http://schemas.microsoft.com/office/powerpoint/2010/main">
    <mc:Choice Requires="p14">
      <p:transition spd="slow" p14:dur="2000" advTm="15540"/>
    </mc:Choice>
    <mc:Fallback xmlns="">
      <p:transition spd="slow" advTm="15540"/>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13.5|28.7"/>
</p:tagLst>
</file>

<file path=ppt/theme/theme1.xml><?xml version="1.0" encoding="utf-8"?>
<a:theme xmlns:a="http://schemas.openxmlformats.org/drawingml/2006/main" name="16_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kumimoji="1"/>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3276</Words>
  <Application>Microsoft Office PowerPoint</Application>
  <PresentationFormat>A4 210 x 297 mm</PresentationFormat>
  <Paragraphs>338</Paragraphs>
  <Slides>21</Slides>
  <Notes>21</Notes>
  <HiddenSlides>0</HiddenSlides>
  <MMClips>0</MMClips>
  <ScaleCrop>false</ScaleCrop>
  <HeadingPairs>
    <vt:vector size="6" baseType="variant">
      <vt:variant>
        <vt:lpstr>使用されているフォント</vt:lpstr>
      </vt:variant>
      <vt:variant>
        <vt:i4>11</vt:i4>
      </vt:variant>
      <vt:variant>
        <vt:lpstr>テーマ</vt:lpstr>
      </vt:variant>
      <vt:variant>
        <vt:i4>1</vt:i4>
      </vt:variant>
      <vt:variant>
        <vt:lpstr>スライド タイトル</vt:lpstr>
      </vt:variant>
      <vt:variant>
        <vt:i4>21</vt:i4>
      </vt:variant>
    </vt:vector>
  </HeadingPairs>
  <TitlesOfParts>
    <vt:vector size="33" baseType="lpstr">
      <vt:lpstr>HGS創英角ｺﾞｼｯｸUB</vt:lpstr>
      <vt:lpstr>HGｺﾞｼｯｸM</vt:lpstr>
      <vt:lpstr>Meiryo UI</vt:lpstr>
      <vt:lpstr>ＭＳ Ｐゴシック</vt:lpstr>
      <vt:lpstr>宋体</vt:lpstr>
      <vt:lpstr>UD デジタル 教科書体 NK-B</vt:lpstr>
      <vt:lpstr>游ゴシック</vt:lpstr>
      <vt:lpstr>Arial</vt:lpstr>
      <vt:lpstr>Bauhaus 93</vt:lpstr>
      <vt:lpstr>Calibri</vt:lpstr>
      <vt:lpstr>Times New Roman</vt:lpstr>
      <vt:lpstr>16_Office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2022-08-01T05:10:35Z</dcterms:created>
  <dcterms:modified xsi:type="dcterms:W3CDTF">2022-08-01T05:12:01Z</dcterms:modified>
</cp:coreProperties>
</file>