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22"/>
  </p:notesMasterIdLst>
  <p:handoutMasterIdLst>
    <p:handoutMasterId r:id="rId23"/>
  </p:handoutMasterIdLst>
  <p:sldIdLst>
    <p:sldId id="564" r:id="rId5"/>
    <p:sldId id="1178" r:id="rId6"/>
    <p:sldId id="1179" r:id="rId7"/>
    <p:sldId id="1085" r:id="rId8"/>
    <p:sldId id="1180" r:id="rId9"/>
    <p:sldId id="1181" r:id="rId10"/>
    <p:sldId id="1182" r:id="rId11"/>
    <p:sldId id="1126" r:id="rId12"/>
    <p:sldId id="1128" r:id="rId13"/>
    <p:sldId id="1130" r:id="rId14"/>
    <p:sldId id="1172" r:id="rId15"/>
    <p:sldId id="1132" r:id="rId16"/>
    <p:sldId id="1177" r:id="rId17"/>
    <p:sldId id="1142" r:id="rId18"/>
    <p:sldId id="1157" r:id="rId19"/>
    <p:sldId id="1158" r:id="rId20"/>
    <p:sldId id="1150" r:id="rId21"/>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293E1A"/>
    <a:srgbClr val="FF9900"/>
    <a:srgbClr val="00CC00"/>
    <a:srgbClr val="CC0099"/>
    <a:srgbClr val="FF66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4434" autoAdjust="0"/>
  </p:normalViewPr>
  <p:slideViewPr>
    <p:cSldViewPr snapToGrid="0" showGuides="1">
      <p:cViewPr varScale="1">
        <p:scale>
          <a:sx n="74" d="100"/>
          <a:sy n="74" d="100"/>
        </p:scale>
        <p:origin x="780" y="72"/>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77" tIns="44839" rIns="89677" bIns="448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6" y="3"/>
            <a:ext cx="2880101" cy="490354"/>
          </a:xfrm>
          <a:prstGeom prst="rect">
            <a:avLst/>
          </a:prstGeom>
        </p:spPr>
        <p:txBody>
          <a:bodyPr vert="horz" lIns="89677" tIns="44839" rIns="89677" bIns="44839" rtlCol="0"/>
          <a:lstStyle>
            <a:lvl1pPr algn="r">
              <a:defRPr sz="1200"/>
            </a:lvl1pPr>
          </a:lstStyle>
          <a:p>
            <a:fld id="{B10D2460-EA33-4F64-A101-1AAC1F82BEBC}" type="datetimeFigureOut">
              <a:rPr kumimoji="1" lang="ja-JP" altLang="en-US" smtClean="0"/>
              <a:t>2022/11/29</a:t>
            </a:fld>
            <a:endParaRPr kumimoji="1" lang="ja-JP" altLang="en-US"/>
          </a:p>
        </p:txBody>
      </p:sp>
      <p:sp>
        <p:nvSpPr>
          <p:cNvPr id="4" name="フッター プレースホルダー 3"/>
          <p:cNvSpPr>
            <a:spLocks noGrp="1"/>
          </p:cNvSpPr>
          <p:nvPr>
            <p:ph type="ftr" sz="quarter" idx="2"/>
          </p:nvPr>
        </p:nvSpPr>
        <p:spPr>
          <a:xfrm>
            <a:off x="2" y="9287060"/>
            <a:ext cx="2880101" cy="490354"/>
          </a:xfrm>
          <a:prstGeom prst="rect">
            <a:avLst/>
          </a:prstGeom>
        </p:spPr>
        <p:txBody>
          <a:bodyPr vert="horz" lIns="89677" tIns="44839" rIns="89677" bIns="448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6" y="9287060"/>
            <a:ext cx="2880101" cy="490354"/>
          </a:xfrm>
          <a:prstGeom prst="rect">
            <a:avLst/>
          </a:prstGeom>
        </p:spPr>
        <p:txBody>
          <a:bodyPr vert="horz" lIns="89677" tIns="44839" rIns="89677" bIns="44839"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77" tIns="44839" rIns="89677" bIns="448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6" y="3"/>
            <a:ext cx="2880101" cy="490354"/>
          </a:xfrm>
          <a:prstGeom prst="rect">
            <a:avLst/>
          </a:prstGeom>
        </p:spPr>
        <p:txBody>
          <a:bodyPr vert="horz" lIns="89677" tIns="44839" rIns="89677" bIns="44839" rtlCol="0"/>
          <a:lstStyle>
            <a:lvl1pPr algn="r">
              <a:defRPr sz="1200"/>
            </a:lvl1pPr>
          </a:lstStyle>
          <a:p>
            <a:fld id="{ADC004DA-1050-4399-AC60-3F835403D04A}" type="datetimeFigureOut">
              <a:rPr kumimoji="1" lang="ja-JP" altLang="en-US" smtClean="0"/>
              <a:t>2022/11/29</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7" tIns="44839" rIns="89677" bIns="44839" rtlCol="0" anchor="ctr"/>
          <a:lstStyle/>
          <a:p>
            <a:endParaRPr lang="ja-JP" altLang="en-US"/>
          </a:p>
        </p:txBody>
      </p:sp>
      <p:sp>
        <p:nvSpPr>
          <p:cNvPr id="5" name="ノート プレースホルダー 4"/>
          <p:cNvSpPr>
            <a:spLocks noGrp="1"/>
          </p:cNvSpPr>
          <p:nvPr>
            <p:ph type="body" sz="quarter" idx="3"/>
          </p:nvPr>
        </p:nvSpPr>
        <p:spPr>
          <a:xfrm>
            <a:off x="664997" y="4705217"/>
            <a:ext cx="5316870" cy="3849436"/>
          </a:xfrm>
          <a:prstGeom prst="rect">
            <a:avLst/>
          </a:prstGeom>
        </p:spPr>
        <p:txBody>
          <a:bodyPr vert="horz" lIns="89677" tIns="44839" rIns="89677" bIns="448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60"/>
            <a:ext cx="2880101" cy="490354"/>
          </a:xfrm>
          <a:prstGeom prst="rect">
            <a:avLst/>
          </a:prstGeom>
        </p:spPr>
        <p:txBody>
          <a:bodyPr vert="horz" lIns="89677" tIns="44839" rIns="89677" bIns="448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4"/>
          </a:xfrm>
          <a:prstGeom prst="rect">
            <a:avLst/>
          </a:prstGeom>
        </p:spPr>
        <p:txBody>
          <a:bodyPr vert="horz" lIns="89677" tIns="44839" rIns="89677" bIns="44839"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383322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105222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390294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266577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319433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184336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179523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84669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352806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355173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7425" cy="33226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246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7425" cy="33226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7040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355501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406186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2022/11/29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2022/11/29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2022/11/29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2022/11/29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2022/11/29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2022/11/29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2022/11/29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859A448-9A48-416F-A56A-D271614D0CEE}" type="datetime1">
              <a:rPr kumimoji="1" lang="ja-JP" altLang="en-US" smtClean="0"/>
              <a:t>2022/11/29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A9FFCC-5EB6-414E-8C29-FC2501C0DC8F}"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2442748-340A-4FBF-B1F3-8594C171AA6C}"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03FB9-3125-4608-ACB0-27A6382EC200}" type="datetime1">
              <a:rPr kumimoji="1" lang="ja-JP" altLang="en-US" smtClean="0"/>
              <a:t>2022/11/29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63426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3"/>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2022/11/29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2022/11/29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54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2022/11/29</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 id="2147483695" r:id="rId6"/>
    <p:sldLayoutId id="2147483703" r:id="rId7"/>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2022/11/29</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2022/11/29</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2F0B-B8A0-435B-8C2C-36DDF6448167}" type="datetime1">
              <a:rPr kumimoji="1" lang="ja-JP" altLang="en-US" smtClean="0"/>
              <a:t>2022/11/29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4.png"/><Relationship Id="rId18"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notesSlide" Target="../notesSlides/notesSlide15.xml"/><Relationship Id="rId16"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image" Target="../media/image20.png"/><Relationship Id="rId15" Type="http://schemas.openxmlformats.org/officeDocument/2006/relationships/image" Target="../media/image35.pn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1515102"/>
            <a:ext cx="9906001" cy="1261884"/>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大阪府の</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a:t>
            </a:r>
            <a:r>
              <a:rPr kumimoji="1" lang="ja-JP" altLang="en-US" sz="4400" b="1" dirty="0">
                <a:latin typeface="Meiryo UI" panose="020B0604030504040204" pitchFamily="50" charset="-128"/>
                <a:ea typeface="Meiryo UI" panose="020B0604030504040204" pitchFamily="50" charset="-128"/>
              </a:rPr>
              <a:t>取組み</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450023" y="5803645"/>
            <a:ext cx="3005951"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5</a:t>
            </a:r>
            <a:r>
              <a:rPr kumimoji="1" lang="ja-JP" altLang="en-US" sz="2000" dirty="0" smtClean="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20</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大阪府政策企画部企画室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282740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1243" y="668564"/>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Tree>
    <p:extLst>
      <p:ext uri="{BB962C8B-B14F-4D97-AF65-F5344CB8AC3E}">
        <p14:creationId xmlns:p14="http://schemas.microsoft.com/office/powerpoint/2010/main" val="143755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8"/>
            <a:ext cx="9906000" cy="70106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第３回「ジャパン</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アワード」</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推進副本部長（内閣官房長賞）の受賞</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（令和元年</a:t>
            </a:r>
            <a:r>
              <a:rPr kumimoji="1" lang="en-US" altLang="ja-JP" sz="2000" b="1" dirty="0">
                <a:latin typeface="Meiryo UI" panose="020B0604030504040204" pitchFamily="50" charset="-128"/>
                <a:ea typeface="Meiryo UI" panose="020B0604030504040204" pitchFamily="50" charset="-128"/>
              </a:rPr>
              <a:t>12</a:t>
            </a:r>
            <a:r>
              <a:rPr kumimoji="1" lang="ja-JP" altLang="en-US" sz="2000" b="1" dirty="0">
                <a:latin typeface="Meiryo UI" panose="020B0604030504040204" pitchFamily="50" charset="-128"/>
                <a:ea typeface="Meiryo UI" panose="020B0604030504040204" pitchFamily="50" charset="-128"/>
              </a:rPr>
              <a:t>月）</a:t>
            </a:r>
          </a:p>
        </p:txBody>
      </p:sp>
      <p:sp>
        <p:nvSpPr>
          <p:cNvPr id="92" name="テキスト ボックス 91"/>
          <p:cNvSpPr txBox="1"/>
          <p:nvPr/>
        </p:nvSpPr>
        <p:spPr>
          <a:xfrm>
            <a:off x="349480" y="805306"/>
            <a:ext cx="9103613" cy="1000274"/>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ビジョン」の策定にあたり、大阪府の現状把握に向け確立した「自己分析モデル」が</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他の自治体にとっても汎用性がある点が評価された</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923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11792" y="1271613"/>
            <a:ext cx="7632951"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4800" b="1" u="sng" dirty="0">
                <a:latin typeface="Meiryo UI" panose="020B0604030504040204" pitchFamily="50" charset="-128"/>
                <a:ea typeface="Meiryo UI" panose="020B0604030504040204" pitchFamily="50" charset="-128"/>
              </a:rPr>
              <a:t>大阪府の取組み</a:t>
            </a:r>
            <a:endParaRPr kumimoji="1" lang="ja-JP" altLang="en-US" sz="6600" u="sng"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172030" y="4207286"/>
            <a:ext cx="5592849" cy="836269"/>
          </a:xfrm>
          <a:prstGeom prst="rect">
            <a:avLst/>
          </a:prstGeom>
        </p:spPr>
      </p:pic>
    </p:spTree>
    <p:extLst>
      <p:ext uri="{BB962C8B-B14F-4D97-AF65-F5344CB8AC3E}">
        <p14:creationId xmlns:p14="http://schemas.microsoft.com/office/powerpoint/2010/main" val="304163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79" name="正方形/長方形 78"/>
          <p:cNvSpPr/>
          <p:nvPr/>
        </p:nvSpPr>
        <p:spPr>
          <a:xfrm>
            <a:off x="107520" y="687918"/>
            <a:ext cx="5642557"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a:t>
            </a:r>
            <a:r>
              <a:rPr lang="en-US" altLang="ja-JP" sz="2400" b="1" dirty="0">
                <a:latin typeface="Meiryo UI" panose="020B0604030504040204" pitchFamily="50" charset="-128"/>
                <a:ea typeface="Meiryo UI" panose="020B0604030504040204" pitchFamily="50" charset="-128"/>
              </a:rPr>
              <a:t>SDG</a:t>
            </a:r>
            <a:r>
              <a:rPr lang="ja-JP" altLang="en-US" sz="2400" b="1" dirty="0">
                <a:latin typeface="Meiryo UI" panose="020B0604030504040204" pitchFamily="50" charset="-128"/>
                <a:ea typeface="Meiryo UI" panose="020B0604030504040204" pitchFamily="50" charset="-128"/>
              </a:rPr>
              <a:t>ｓ未来都市及び自治体モデル事業</a:t>
            </a:r>
            <a:endParaRPr lang="en-US" altLang="ja-JP" sz="2400" b="1"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749133FE-D99E-40D4-BF56-E2821F626FEB}"/>
              </a:ext>
            </a:extLst>
          </p:cNvPr>
          <p:cNvPicPr>
            <a:picLocks noChangeAspect="1"/>
          </p:cNvPicPr>
          <p:nvPr/>
        </p:nvPicPr>
        <p:blipFill>
          <a:blip r:embed="rId3"/>
          <a:stretch>
            <a:fillRect/>
          </a:stretch>
        </p:blipFill>
        <p:spPr>
          <a:xfrm>
            <a:off x="6252357" y="593559"/>
            <a:ext cx="3507648" cy="524480"/>
          </a:xfrm>
          <a:prstGeom prst="rect">
            <a:avLst/>
          </a:prstGeom>
        </p:spPr>
      </p:pic>
      <p:sp>
        <p:nvSpPr>
          <p:cNvPr id="13" name="正方形/長方形 12"/>
          <p:cNvSpPr/>
          <p:nvPr/>
        </p:nvSpPr>
        <p:spPr>
          <a:xfrm>
            <a:off x="349624" y="1285216"/>
            <a:ext cx="9278470" cy="2475037"/>
          </a:xfrm>
          <a:prstGeom prst="rect">
            <a:avLst/>
          </a:prstGeom>
        </p:spPr>
        <p:txBody>
          <a:bodyPr wrap="square">
            <a:spAutoFit/>
          </a:bodyPr>
          <a:lstStyle/>
          <a:p>
            <a:pPr algn="just"/>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indent="215404" algn="just"/>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先進都市」の実現に向けて</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未来都市</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計画</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marL="144463" algn="just">
              <a:spcBef>
                <a:spcPts val="325"/>
              </a:spcBef>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年のあるべき姿に向け、一人ひとりが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13621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45" name="正方形/長方形 44"/>
          <p:cNvSpPr/>
          <p:nvPr/>
        </p:nvSpPr>
        <p:spPr>
          <a:xfrm>
            <a:off x="107520" y="623446"/>
            <a:ext cx="3749591" cy="307264"/>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〇自治体</a:t>
            </a:r>
            <a:r>
              <a:rPr lang="en-US" altLang="ja-JP" sz="2400" b="1" dirty="0" smtClean="0">
                <a:latin typeface="Meiryo UI" panose="020B0604030504040204" pitchFamily="50" charset="-128"/>
                <a:ea typeface="Meiryo UI" panose="020B0604030504040204" pitchFamily="50" charset="-128"/>
              </a:rPr>
              <a:t>SDG</a:t>
            </a:r>
            <a:r>
              <a:rPr lang="en-US" altLang="ja-JP" sz="2400" b="1" dirty="0">
                <a:latin typeface="Meiryo UI" panose="020B0604030504040204" pitchFamily="50" charset="-128"/>
                <a:ea typeface="Meiryo UI" panose="020B0604030504040204" pitchFamily="50" charset="-128"/>
              </a:rPr>
              <a:t>s</a:t>
            </a:r>
            <a:r>
              <a:rPr lang="ja-JP" altLang="en-US" sz="2400" b="1" dirty="0" smtClean="0">
                <a:latin typeface="Meiryo UI" panose="020B0604030504040204" pitchFamily="50" charset="-128"/>
                <a:ea typeface="Meiryo UI" panose="020B0604030504040204" pitchFamily="50" charset="-128"/>
              </a:rPr>
              <a:t>モデル</a:t>
            </a:r>
            <a:r>
              <a:rPr lang="ja-JP" altLang="en-US" sz="2400" b="1" dirty="0">
                <a:latin typeface="Meiryo UI" panose="020B0604030504040204" pitchFamily="50" charset="-128"/>
                <a:ea typeface="Meiryo UI" panose="020B0604030504040204" pitchFamily="50" charset="-128"/>
              </a:rPr>
              <a:t>事業</a:t>
            </a:r>
            <a:endParaRPr lang="en-US" altLang="ja-JP" sz="2400" b="1" dirty="0">
              <a:latin typeface="Meiryo UI" panose="020B0604030504040204" pitchFamily="50" charset="-128"/>
              <a:ea typeface="Meiryo UI" panose="020B0604030504040204" pitchFamily="50" charset="-128"/>
            </a:endParaRPr>
          </a:p>
        </p:txBody>
      </p:sp>
      <p:sp>
        <p:nvSpPr>
          <p:cNvPr id="69" name="角丸四角形 68"/>
          <p:cNvSpPr/>
          <p:nvPr/>
        </p:nvSpPr>
        <p:spPr>
          <a:xfrm>
            <a:off x="219946" y="2904565"/>
            <a:ext cx="3099432" cy="3744809"/>
          </a:xfrm>
          <a:prstGeom prst="roundRect">
            <a:avLst>
              <a:gd name="adj" fmla="val 3978"/>
            </a:avLst>
          </a:prstGeom>
          <a:solidFill>
            <a:srgbClr val="FFD9FF"/>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268288" indent="-268288">
              <a:lnSpc>
                <a:spcPts val="1400"/>
              </a:lnSpc>
              <a:spcAft>
                <a:spcPts val="600"/>
              </a:spcAft>
            </a:pPr>
            <a:endParaRPr lang="en-US" altLang="ja-JP" sz="1400" spc="-14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spc="-14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spc="-140" dirty="0">
                <a:effectLst/>
                <a:latin typeface="Meiryo UI" panose="020B0604030504040204" pitchFamily="50" charset="-128"/>
                <a:ea typeface="Meiryo UI" panose="020B0604030504040204" pitchFamily="50" charset="-128"/>
                <a:cs typeface="ＭＳ Ｐゴシック" panose="020B0600070205080204" pitchFamily="50" charset="-128"/>
              </a:rPr>
              <a:t>海洋プラスチック問題等の解決に向けた</a:t>
            </a:r>
            <a:endParaRPr lang="en-US" altLang="ja-JP" sz="1200" spc="-14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spc="-140"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200" spc="-140" dirty="0">
                <a:effectLst/>
                <a:latin typeface="Meiryo UI" panose="020B0604030504040204" pitchFamily="50" charset="-128"/>
                <a:ea typeface="Meiryo UI" panose="020B0604030504040204" pitchFamily="50" charset="-128"/>
                <a:cs typeface="ＭＳ Ｐゴシック" panose="020B0600070205080204" pitchFamily="50" charset="-128"/>
              </a:rPr>
              <a:t>環境先進技術シーズ調査普及啓発事業</a:t>
            </a:r>
            <a:endParaRPr lang="en-US" altLang="ja-JP" sz="1200" spc="-14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バイオプラスチックビジネス等推進事業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国連環境計画国際環境技術センター（</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UNEP</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IETC</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）との連携事業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水・環境技術の海外プロモーション事業</a:t>
            </a: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　　　　　</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2056" name="グループ化 48"/>
          <p:cNvGrpSpPr>
            <a:grpSpLocks/>
          </p:cNvGrpSpPr>
          <p:nvPr/>
        </p:nvGrpSpPr>
        <p:grpSpPr bwMode="auto">
          <a:xfrm>
            <a:off x="3118318" y="1289512"/>
            <a:ext cx="3492500" cy="269875"/>
            <a:chOff x="25301" y="4965"/>
            <a:chExt cx="54570" cy="3434"/>
          </a:xfrm>
        </p:grpSpPr>
      </p:grpSp>
      <p:grpSp>
        <p:nvGrpSpPr>
          <p:cNvPr id="2063" name="グループ化 52"/>
          <p:cNvGrpSpPr>
            <a:grpSpLocks/>
          </p:cNvGrpSpPr>
          <p:nvPr/>
        </p:nvGrpSpPr>
        <p:grpSpPr bwMode="auto">
          <a:xfrm flipH="1">
            <a:off x="2730968" y="874807"/>
            <a:ext cx="4037012" cy="346075"/>
            <a:chOff x="24356" y="2530"/>
            <a:chExt cx="55244" cy="3305"/>
          </a:xfrm>
        </p:grpSpPr>
      </p:grpSp>
      <p:grpSp>
        <p:nvGrpSpPr>
          <p:cNvPr id="2067" name="グループ化 82"/>
          <p:cNvGrpSpPr>
            <a:grpSpLocks/>
          </p:cNvGrpSpPr>
          <p:nvPr/>
        </p:nvGrpSpPr>
        <p:grpSpPr bwMode="auto">
          <a:xfrm rot="5400000" flipH="1">
            <a:off x="1488095" y="2435368"/>
            <a:ext cx="1082675" cy="2303462"/>
            <a:chOff x="21581" y="23273"/>
            <a:chExt cx="7157" cy="26876"/>
          </a:xfrm>
        </p:grpSpPr>
      </p:grpSp>
      <p:sp>
        <p:nvSpPr>
          <p:cNvPr id="50" name="角丸四角形 49"/>
          <p:cNvSpPr/>
          <p:nvPr/>
        </p:nvSpPr>
        <p:spPr>
          <a:xfrm>
            <a:off x="796696" y="2688592"/>
            <a:ext cx="1925403" cy="391877"/>
          </a:xfrm>
          <a:prstGeom prst="roundRect">
            <a:avLst>
              <a:gd name="adj" fmla="val 32274"/>
            </a:avLst>
          </a:prstGeom>
          <a:solidFill>
            <a:schemeClr val="bg1"/>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①経済面の取組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1" name="角丸四角形 50"/>
          <p:cNvSpPr/>
          <p:nvPr/>
        </p:nvSpPr>
        <p:spPr>
          <a:xfrm>
            <a:off x="3384515" y="2904565"/>
            <a:ext cx="3130585" cy="3744809"/>
          </a:xfrm>
          <a:prstGeom prst="roundRect">
            <a:avLst>
              <a:gd name="adj" fmla="val 2953"/>
            </a:avLst>
          </a:prstGeom>
          <a:solidFill>
            <a:schemeClr val="accent4">
              <a:lumMod val="20000"/>
              <a:lumOff val="80000"/>
            </a:schemeClr>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1950" indent="-361950">
              <a:lnSpc>
                <a:spcPts val="1400"/>
              </a:lnSpc>
              <a:spcAft>
                <a:spcPts val="600"/>
              </a:spcAft>
            </a:pP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マイボトル・マイバッグの普及促進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・公共空間における給水スポット設置事業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大阪湾の環境改善</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環境意識向上</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・資源集団回収活動によるコミュニティビジ</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ネスの振興　など</a:t>
            </a:r>
          </a:p>
          <a:p>
            <a:pPr marL="361950" indent="-361950">
              <a:lnSpc>
                <a:spcPts val="1400"/>
              </a:lnSpc>
              <a:spcAft>
                <a:spcPts val="600"/>
              </a:spcAft>
            </a:pP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4" name="角丸四角形 53"/>
          <p:cNvSpPr/>
          <p:nvPr/>
        </p:nvSpPr>
        <p:spPr>
          <a:xfrm>
            <a:off x="6565218" y="2904565"/>
            <a:ext cx="3139774" cy="3744809"/>
          </a:xfrm>
          <a:prstGeom prst="roundRect">
            <a:avLst>
              <a:gd name="adj" fmla="val 2681"/>
            </a:avLst>
          </a:prstGeom>
          <a:solidFill>
            <a:schemeClr val="accent5">
              <a:lumMod val="20000"/>
              <a:lumOff val="80000"/>
            </a:schemeClr>
          </a:solidFill>
          <a:ln w="38100" cmpd="sng">
            <a:solidFill>
              <a:srgbClr val="0066FF"/>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3538" indent="-363538">
              <a:lnSpc>
                <a:spcPts val="1400"/>
              </a:lnSpc>
              <a:spcAft>
                <a:spcPts val="600"/>
              </a:spcAft>
            </a:pP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・海洋プラスチック問題等の解決に向けた</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spc="-110"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200" spc="-110" dirty="0">
                <a:effectLst/>
                <a:latin typeface="Meiryo UI" panose="020B0604030504040204" pitchFamily="50" charset="-128"/>
                <a:ea typeface="Meiryo UI" panose="020B0604030504040204" pitchFamily="50" charset="-128"/>
                <a:cs typeface="ＭＳ Ｐゴシック" panose="020B0600070205080204" pitchFamily="50" charset="-128"/>
              </a:rPr>
              <a:t>環境先進技術シーズ調査普及啓発事業</a:t>
            </a:r>
            <a:endParaRPr lang="en-US" altLang="ja-JP" sz="1200" spc="-11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大阪湾の海ごみの回収事業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ごみの減量と</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3R</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の啓発推進事業　など</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5" name="角丸四角形 54"/>
          <p:cNvSpPr/>
          <p:nvPr/>
        </p:nvSpPr>
        <p:spPr>
          <a:xfrm>
            <a:off x="3973169" y="2696209"/>
            <a:ext cx="1872228" cy="376541"/>
          </a:xfrm>
          <a:prstGeom prst="roundRect">
            <a:avLst>
              <a:gd name="adj" fmla="val 32274"/>
            </a:avLst>
          </a:prstGeom>
          <a:solidFill>
            <a:schemeClr val="bg1"/>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②社会面の取組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6" name="角丸四角形 55"/>
          <p:cNvSpPr/>
          <p:nvPr/>
        </p:nvSpPr>
        <p:spPr>
          <a:xfrm>
            <a:off x="7221862" y="2692104"/>
            <a:ext cx="1872228" cy="381532"/>
          </a:xfrm>
          <a:prstGeom prst="roundRect">
            <a:avLst>
              <a:gd name="adj" fmla="val 32274"/>
            </a:avLst>
          </a:prstGeom>
          <a:solidFill>
            <a:schemeClr val="bg1"/>
          </a:solidFill>
          <a:ln w="38100" cmpd="sng">
            <a:solidFill>
              <a:srgbClr val="0070C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③環境面の取組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8" name="テキスト ボックス 27"/>
          <p:cNvSpPr txBox="1"/>
          <p:nvPr/>
        </p:nvSpPr>
        <p:spPr>
          <a:xfrm>
            <a:off x="6651302" y="4125766"/>
            <a:ext cx="3013349" cy="2401751"/>
          </a:xfrm>
          <a:prstGeom prst="rect">
            <a:avLst/>
          </a:prstGeom>
          <a:solidFill>
            <a:schemeClr val="bg1"/>
          </a:solidFill>
        </p:spPr>
        <p:txBody>
          <a:bodyPr wrap="square" rtlCol="0" anchor="b">
            <a:noAutofit/>
          </a:bodyPr>
          <a:lstStyle/>
          <a:p>
            <a:pPr algn="ctr"/>
            <a:r>
              <a:rPr lang="ja-JP" altLang="en-US" sz="1100" dirty="0">
                <a:latin typeface="Meiryo UI" panose="020B0604030504040204" pitchFamily="50" charset="-128"/>
                <a:ea typeface="Meiryo UI" panose="020B0604030504040204" pitchFamily="50" charset="-128"/>
              </a:rPr>
              <a:t>大阪湾のマイクロプラスチック調査の様子</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84158" y="4440426"/>
            <a:ext cx="2950481" cy="2087091"/>
          </a:xfrm>
          <a:prstGeom prst="rect">
            <a:avLst/>
          </a:prstGeom>
          <a:solidFill>
            <a:schemeClr val="bg1"/>
          </a:solidFill>
        </p:spPr>
        <p:txBody>
          <a:bodyPr wrap="square" rtlCol="0">
            <a:noAutofit/>
          </a:bodyPr>
          <a:lstStyle/>
          <a:p>
            <a:endParaRPr kumimoji="1" lang="ja-JP" altLang="en-US" sz="105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77965" y="4172468"/>
            <a:ext cx="1924865" cy="1420899"/>
          </a:xfrm>
          <a:prstGeom prst="rect">
            <a:avLst/>
          </a:prstGeom>
        </p:spPr>
      </p:pic>
      <p:sp>
        <p:nvSpPr>
          <p:cNvPr id="2" name="角丸四角形 1"/>
          <p:cNvSpPr/>
          <p:nvPr/>
        </p:nvSpPr>
        <p:spPr>
          <a:xfrm>
            <a:off x="82999" y="981939"/>
            <a:ext cx="9733613" cy="1539113"/>
          </a:xfrm>
          <a:prstGeom prst="roundRect">
            <a:avLst/>
          </a:prstGeom>
          <a:gradFill flip="none" rotWithShape="1">
            <a:gsLst>
              <a:gs pos="64000">
                <a:schemeClr val="accent1">
                  <a:lumMod val="75000"/>
                </a:schemeClr>
              </a:gs>
              <a:gs pos="94000">
                <a:schemeClr val="accent1">
                  <a:lumMod val="60000"/>
                  <a:lumOff val="40000"/>
                </a:schemeClr>
              </a:gs>
              <a:gs pos="100000">
                <a:schemeClr val="accent1">
                  <a:lumMod val="60000"/>
                  <a:lumOff val="40000"/>
                </a:schemeClr>
              </a:gs>
            </a:gsLst>
            <a:lin ang="0" scaled="1"/>
            <a:tileRect/>
          </a:gradFill>
          <a:ln w="38100">
            <a:noFill/>
            <a:prstDash val="dash"/>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b="1" spc="300" dirty="0">
                <a:solidFill>
                  <a:schemeClr val="bg1"/>
                </a:solidFill>
                <a:latin typeface="Meiryo UI" panose="020B0604030504040204" pitchFamily="50" charset="-128"/>
                <a:ea typeface="Meiryo UI" panose="020B0604030504040204" pitchFamily="50" charset="-128"/>
              </a:rPr>
              <a:t>三</a:t>
            </a:r>
            <a:r>
              <a:rPr kumimoji="1" lang="ja-JP" altLang="en-US" b="1" spc="300" dirty="0" smtClean="0">
                <a:solidFill>
                  <a:schemeClr val="bg1"/>
                </a:solidFill>
                <a:latin typeface="Meiryo UI" panose="020B0604030504040204" pitchFamily="50" charset="-128"/>
                <a:ea typeface="Meiryo UI" panose="020B0604030504040204" pitchFamily="50" charset="-128"/>
              </a:rPr>
              <a:t>側面をつなぐ統合的取組　「</a:t>
            </a:r>
            <a:r>
              <a:rPr kumimoji="1" lang="ja-JP" altLang="en-US" b="1" spc="300" dirty="0">
                <a:solidFill>
                  <a:schemeClr val="bg1"/>
                </a:solidFill>
                <a:latin typeface="Meiryo UI" panose="020B0604030504040204" pitchFamily="50" charset="-128"/>
                <a:ea typeface="Meiryo UI" panose="020B0604030504040204" pitchFamily="50" charset="-128"/>
              </a:rPr>
              <a:t>大阪ブルー・オーシャン・ビジョン」推進事業</a:t>
            </a:r>
          </a:p>
        </p:txBody>
      </p:sp>
      <p:sp>
        <p:nvSpPr>
          <p:cNvPr id="5" name="テキスト ボックス 4"/>
          <p:cNvSpPr txBox="1"/>
          <p:nvPr/>
        </p:nvSpPr>
        <p:spPr>
          <a:xfrm>
            <a:off x="550088" y="1353923"/>
            <a:ext cx="7080428" cy="1200329"/>
          </a:xfrm>
          <a:prstGeom prst="rect">
            <a:avLst/>
          </a:prstGeom>
          <a:noFill/>
        </p:spPr>
        <p:txBody>
          <a:bodyPr wrap="square" rtlCol="0">
            <a:spAutoFit/>
          </a:bodyPr>
          <a:lstStyle/>
          <a:p>
            <a:pPr>
              <a:lnSpc>
                <a:spcPct val="150000"/>
              </a:lnSpc>
            </a:pPr>
            <a:r>
              <a:rPr kumimoji="1" lang="ja-JP" altLang="en-US" sz="1600" dirty="0">
                <a:solidFill>
                  <a:schemeClr val="bg1"/>
                </a:solidFill>
                <a:latin typeface="Meiryo UI" panose="020B0604030504040204" pitchFamily="50" charset="-128"/>
                <a:ea typeface="Meiryo UI" panose="020B0604030504040204" pitchFamily="50" charset="-128"/>
              </a:rPr>
              <a:t>①「大阪ブルー・オーシャン・ビジョン」実行計画の取りまとめと推進体制の構築</a:t>
            </a:r>
            <a:endParaRPr kumimoji="1" lang="en-US" altLang="ja-JP" sz="1600" dirty="0">
              <a:solidFill>
                <a:schemeClr val="bg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bg1"/>
                </a:solidFill>
                <a:latin typeface="Meiryo UI" panose="020B0604030504040204" pitchFamily="50" charset="-128"/>
                <a:ea typeface="Meiryo UI" panose="020B0604030504040204" pitchFamily="50" charset="-128"/>
              </a:rPr>
              <a:t>②「地域・事業者の連携による新たなペットボトル回収・リサイクルシステム」の確立</a:t>
            </a:r>
            <a:endParaRPr kumimoji="1" lang="en-US" altLang="ja-JP" sz="1600" dirty="0">
              <a:solidFill>
                <a:schemeClr val="bg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bg1"/>
                </a:solidFill>
                <a:latin typeface="Meiryo UI" panose="020B0604030504040204" pitchFamily="50" charset="-128"/>
                <a:ea typeface="Meiryo UI" panose="020B0604030504040204" pitchFamily="50" charset="-128"/>
              </a:rPr>
              <a:t>③モデル事業をはじめとする</a:t>
            </a:r>
            <a:r>
              <a:rPr kumimoji="1" lang="en-US" altLang="ja-JP" sz="1600" dirty="0">
                <a:solidFill>
                  <a:schemeClr val="bg1"/>
                </a:solidFill>
                <a:latin typeface="Meiryo UI" panose="020B0604030504040204" pitchFamily="50" charset="-128"/>
                <a:ea typeface="Meiryo UI" panose="020B0604030504040204" pitchFamily="50" charset="-128"/>
              </a:rPr>
              <a:t>SDGs</a:t>
            </a:r>
            <a:r>
              <a:rPr kumimoji="1" lang="ja-JP" altLang="en-US" sz="1600" dirty="0">
                <a:solidFill>
                  <a:schemeClr val="bg1"/>
                </a:solidFill>
                <a:latin typeface="Meiryo UI" panose="020B0604030504040204" pitchFamily="50" charset="-128"/>
                <a:ea typeface="Meiryo UI" panose="020B0604030504040204" pitchFamily="50" charset="-128"/>
              </a:rPr>
              <a:t>の取組みに関する情報発信と国際協力の推進</a:t>
            </a:r>
          </a:p>
        </p:txBody>
      </p:sp>
      <p:pic>
        <p:nvPicPr>
          <p:cNvPr id="31" name="図 30"/>
          <p:cNvPicPr>
            <a:picLocks noChangeAspect="1"/>
          </p:cNvPicPr>
          <p:nvPr/>
        </p:nvPicPr>
        <p:blipFill>
          <a:blip r:embed="rId4"/>
          <a:stretch>
            <a:fillRect/>
          </a:stretch>
        </p:blipFill>
        <p:spPr>
          <a:xfrm>
            <a:off x="411227" y="4544223"/>
            <a:ext cx="2696340" cy="1983294"/>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6558" y="5074542"/>
            <a:ext cx="1844711" cy="1199060"/>
          </a:xfrm>
          <a:prstGeom prst="rect">
            <a:avLst/>
          </a:prstGeom>
        </p:spPr>
      </p:pic>
      <p:sp>
        <p:nvSpPr>
          <p:cNvPr id="26" name="テキスト ボックス 25"/>
          <p:cNvSpPr txBox="1"/>
          <p:nvPr/>
        </p:nvSpPr>
        <p:spPr>
          <a:xfrm>
            <a:off x="3443132" y="4125766"/>
            <a:ext cx="3013349" cy="2401751"/>
          </a:xfrm>
          <a:prstGeom prst="rect">
            <a:avLst/>
          </a:prstGeom>
          <a:solidFill>
            <a:schemeClr val="bg1"/>
          </a:solidFill>
        </p:spPr>
        <p:txBody>
          <a:bodyPr wrap="square" rtlCol="0" anchor="b">
            <a:noAutofit/>
          </a:bodyPr>
          <a:lstStyle/>
          <a:p>
            <a:pPr algn="ctr"/>
            <a:endParaRPr kumimoji="1" lang="ja-JP" altLang="en-US" sz="11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rotWithShape="1">
          <a:blip r:embed="rId6">
            <a:extLst>
              <a:ext uri="{28A0092B-C50C-407E-A947-70E740481C1C}">
                <a14:useLocalDpi xmlns:a14="http://schemas.microsoft.com/office/drawing/2010/main" val="0"/>
              </a:ext>
            </a:extLst>
          </a:blip>
          <a:srcRect t="-1"/>
          <a:stretch/>
        </p:blipFill>
        <p:spPr>
          <a:xfrm>
            <a:off x="3513143" y="5259615"/>
            <a:ext cx="1442872" cy="1232595"/>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4920" y="4276904"/>
            <a:ext cx="2151883" cy="1327493"/>
          </a:xfrm>
          <a:prstGeom prst="rect">
            <a:avLst/>
          </a:prstGeom>
        </p:spPr>
      </p:pic>
      <p:sp>
        <p:nvSpPr>
          <p:cNvPr id="8" name="テキスト ボックス 7">
            <a:extLst>
              <a:ext uri="{FF2B5EF4-FFF2-40B4-BE49-F238E27FC236}">
                <a16:creationId xmlns:a16="http://schemas.microsoft.com/office/drawing/2014/main" id="{F492D028-54FB-4461-A6E8-3450B7598FEF}"/>
              </a:ext>
            </a:extLst>
          </p:cNvPr>
          <p:cNvSpPr txBox="1"/>
          <p:nvPr/>
        </p:nvSpPr>
        <p:spPr>
          <a:xfrm>
            <a:off x="3360726" y="4186511"/>
            <a:ext cx="94929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マイバッグ協定</a:t>
            </a:r>
          </a:p>
        </p:txBody>
      </p:sp>
      <p:sp>
        <p:nvSpPr>
          <p:cNvPr id="6" name="テキスト ボックス 5">
            <a:extLst>
              <a:ext uri="{FF2B5EF4-FFF2-40B4-BE49-F238E27FC236}">
                <a16:creationId xmlns:a16="http://schemas.microsoft.com/office/drawing/2014/main" id="{572647D7-3718-4A91-A803-3A240B34C9F5}"/>
              </a:ext>
            </a:extLst>
          </p:cNvPr>
          <p:cNvSpPr txBox="1"/>
          <p:nvPr/>
        </p:nvSpPr>
        <p:spPr>
          <a:xfrm>
            <a:off x="5023849" y="6273602"/>
            <a:ext cx="96853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給水機の設置</a:t>
            </a:r>
          </a:p>
        </p:txBody>
      </p:sp>
    </p:spTree>
    <p:extLst>
      <p:ext uri="{BB962C8B-B14F-4D97-AF65-F5344CB8AC3E}">
        <p14:creationId xmlns:p14="http://schemas.microsoft.com/office/powerpoint/2010/main" val="13095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45" name="正方形/長方形 44"/>
          <p:cNvSpPr/>
          <p:nvPr/>
        </p:nvSpPr>
        <p:spPr>
          <a:xfrm>
            <a:off x="107520" y="752236"/>
            <a:ext cx="7342334"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2" y="1719336"/>
            <a:ext cx="9154990" cy="1131079"/>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882275"/>
            <a:chOff x="2035204" y="4146737"/>
            <a:chExt cx="9696382" cy="2000108"/>
          </a:xfrm>
        </p:grpSpPr>
        <p:grpSp>
          <p:nvGrpSpPr>
            <p:cNvPr id="35" name="グループ化 34"/>
            <p:cNvGrpSpPr/>
            <p:nvPr/>
          </p:nvGrpSpPr>
          <p:grpSpPr>
            <a:xfrm>
              <a:off x="2035204" y="4146737"/>
              <a:ext cx="9388016" cy="492444"/>
              <a:chOff x="2035204" y="4146737"/>
              <a:chExt cx="9388016" cy="492444"/>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92444"/>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871245"/>
              <a:chOff x="2035204" y="4389185"/>
              <a:chExt cx="9696382" cy="871245"/>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871245"/>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871245"/>
              <a:chOff x="2035204" y="4617620"/>
              <a:chExt cx="9520949" cy="871245"/>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8" y="4617620"/>
                <a:ext cx="9245635" cy="871245"/>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7" y="5391132"/>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2"/>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2"/>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1" y="5391132"/>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29" y="5391132"/>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2"/>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2"/>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3" y="5391132"/>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1" y="5391132"/>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69" y="5391132"/>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2"/>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2"/>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3" y="5391132"/>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1" y="5391132"/>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2"/>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2"/>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0" y="5391132"/>
            <a:ext cx="533821" cy="533821"/>
          </a:xfrm>
          <a:prstGeom prst="rect">
            <a:avLst/>
          </a:prstGeom>
        </p:spPr>
      </p:pic>
      <p:sp>
        <p:nvSpPr>
          <p:cNvPr id="71" name="正方形/長方形 70"/>
          <p:cNvSpPr/>
          <p:nvPr/>
        </p:nvSpPr>
        <p:spPr>
          <a:xfrm>
            <a:off x="173670" y="1355991"/>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023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45" name="正方形/長方形 44"/>
          <p:cNvSpPr/>
          <p:nvPr/>
        </p:nvSpPr>
        <p:spPr>
          <a:xfrm>
            <a:off x="107520" y="739357"/>
            <a:ext cx="4335691"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7" y="4327883"/>
            <a:ext cx="9742335" cy="247320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6" y="4315004"/>
            <a:ext cx="2596459" cy="3472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2" y="4739920"/>
            <a:ext cx="2340000" cy="670821"/>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5" y="4782941"/>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791437"/>
            <a:ext cx="607102" cy="607102"/>
          </a:xfrm>
          <a:prstGeom prst="rect">
            <a:avLst/>
          </a:prstGeom>
        </p:spPr>
      </p:pic>
      <p:sp>
        <p:nvSpPr>
          <p:cNvPr id="80" name="角丸四角形 79"/>
          <p:cNvSpPr/>
          <p:nvPr/>
        </p:nvSpPr>
        <p:spPr>
          <a:xfrm>
            <a:off x="7403372" y="4758675"/>
            <a:ext cx="2310750" cy="669600"/>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801553"/>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607321"/>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860228"/>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508570"/>
            <a:ext cx="2125242" cy="1259236"/>
          </a:xfrm>
          <a:prstGeom prst="rect">
            <a:avLst/>
          </a:prstGeom>
        </p:spPr>
      </p:pic>
      <p:sp>
        <p:nvSpPr>
          <p:cNvPr id="86" name="正方形/長方形 85"/>
          <p:cNvSpPr/>
          <p:nvPr/>
        </p:nvSpPr>
        <p:spPr bwMode="white">
          <a:xfrm>
            <a:off x="4548942" y="5410742"/>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763008"/>
            <a:ext cx="2310750" cy="669600"/>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6" y="5605801"/>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3" y="5498158"/>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19" y="5916878"/>
            <a:ext cx="1006981" cy="903766"/>
          </a:xfrm>
          <a:prstGeom prst="rect">
            <a:avLst/>
          </a:prstGeom>
          <a:noFill/>
          <a:extLst>
            <a:ext uri="{909E8E84-426E-40DD-AFC4-6F175D3DCCD1}">
              <a14:hiddenFill xmlns:a14="http://schemas.microsoft.com/office/drawing/2010/main">
                <a:solidFill>
                  <a:srgbClr val="FFFFFF"/>
                </a:solidFill>
              </a14:hiddenFill>
            </a:ext>
          </a:extLst>
        </p:spPr>
      </p:pic>
      <p:sp>
        <p:nvSpPr>
          <p:cNvPr id="57" name="角丸四角形 56"/>
          <p:cNvSpPr/>
          <p:nvPr/>
        </p:nvSpPr>
        <p:spPr>
          <a:xfrm>
            <a:off x="126292" y="11921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4587578" y="1196906"/>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4690872" y="1654417"/>
            <a:ext cx="2457413" cy="431785"/>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p>
        </p:txBody>
      </p:sp>
      <p:sp>
        <p:nvSpPr>
          <p:cNvPr id="63" name="角丸四角形 62"/>
          <p:cNvSpPr/>
          <p:nvPr/>
        </p:nvSpPr>
        <p:spPr>
          <a:xfrm>
            <a:off x="126292" y="2475167"/>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38062" y="2924653"/>
            <a:ext cx="3438282" cy="861774"/>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238062" y="1587618"/>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690872" y="3001028"/>
            <a:ext cx="3546130" cy="431785"/>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p:txBody>
      </p:sp>
      <p:pic>
        <p:nvPicPr>
          <p:cNvPr id="36" name="図 35"/>
          <p:cNvPicPr>
            <a:picLocks noChangeAspect="1"/>
          </p:cNvPicPr>
          <p:nvPr/>
        </p:nvPicPr>
        <p:blipFill rotWithShape="1">
          <a:blip r:embed="rId11" cstate="print">
            <a:extLst>
              <a:ext uri="{28A0092B-C50C-407E-A947-70E740481C1C}">
                <a14:useLocalDpi xmlns:a14="http://schemas.microsoft.com/office/drawing/2010/main" val="0"/>
              </a:ext>
            </a:extLst>
          </a:blip>
          <a:srcRect l="8669" t="8725" r="9146" b="9480"/>
          <a:stretch/>
        </p:blipFill>
        <p:spPr>
          <a:xfrm>
            <a:off x="6324695" y="3471942"/>
            <a:ext cx="720000" cy="716587"/>
          </a:xfrm>
          <a:prstGeom prst="rect">
            <a:avLst/>
          </a:prstGeom>
        </p:spPr>
      </p:pic>
      <p:pic>
        <p:nvPicPr>
          <p:cNvPr id="37" name="図 36"/>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167812" y="3450965"/>
            <a:ext cx="751766" cy="758419"/>
          </a:xfrm>
          <a:prstGeom prst="ellipse">
            <a:avLst/>
          </a:prstGeom>
          <a:ln>
            <a:solidFill>
              <a:schemeClr val="bg1">
                <a:lumMod val="85000"/>
              </a:schemeClr>
            </a:solidFill>
          </a:ln>
        </p:spPr>
      </p:pic>
      <p:sp>
        <p:nvSpPr>
          <p:cNvPr id="38" name="正方形/長方形 37"/>
          <p:cNvSpPr/>
          <p:nvPr/>
        </p:nvSpPr>
        <p:spPr>
          <a:xfrm>
            <a:off x="5945336" y="1084697"/>
            <a:ext cx="4194024" cy="6086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86943" y="2129463"/>
            <a:ext cx="1485925" cy="732128"/>
          </a:xfrm>
          <a:prstGeom prst="rect">
            <a:avLst/>
          </a:prstGeom>
        </p:spPr>
      </p:pic>
      <p:sp>
        <p:nvSpPr>
          <p:cNvPr id="41" name="テキスト ボックス 40">
            <a:extLst>
              <a:ext uri="{FF2B5EF4-FFF2-40B4-BE49-F238E27FC236}">
                <a16:creationId xmlns:a16="http://schemas.microsoft.com/office/drawing/2014/main" id="{00595010-A8A4-415D-9D90-81619A9C7D7B}"/>
              </a:ext>
            </a:extLst>
          </p:cNvPr>
          <p:cNvSpPr txBox="1"/>
          <p:nvPr/>
        </p:nvSpPr>
        <p:spPr>
          <a:xfrm>
            <a:off x="7128733" y="3546813"/>
            <a:ext cx="2779928" cy="553998"/>
          </a:xfrm>
          <a:prstGeom prst="rect">
            <a:avLst/>
          </a:prstGeom>
          <a:no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＃私の</a:t>
            </a:r>
            <a:r>
              <a:rPr kumimoji="1" lang="en-US" altLang="ja-JP" sz="1600" b="1" dirty="0">
                <a:solidFill>
                  <a:srgbClr val="FF0000"/>
                </a:solidFill>
                <a:latin typeface="Meiryo UI" panose="020B0604030504040204" pitchFamily="50" charset="-128"/>
                <a:ea typeface="Meiryo UI" panose="020B0604030504040204" pitchFamily="50" charset="-128"/>
              </a:rPr>
              <a:t>SDGs</a:t>
            </a:r>
            <a:r>
              <a:rPr kumimoji="1" lang="ja-JP" altLang="en-US" sz="1600"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sz="1600" b="1"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をつけて投稿してください。</a:t>
            </a:r>
          </a:p>
        </p:txBody>
      </p:sp>
      <p:sp>
        <p:nvSpPr>
          <p:cNvPr id="42" name="正方形/長方形 41"/>
          <p:cNvSpPr/>
          <p:nvPr/>
        </p:nvSpPr>
        <p:spPr>
          <a:xfrm>
            <a:off x="7011510" y="2264083"/>
            <a:ext cx="3089213"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「私の</a:t>
            </a:r>
            <a:r>
              <a:rPr kumimoji="1" lang="en-US" altLang="ja-JP" sz="1300" dirty="0">
                <a:solidFill>
                  <a:schemeClr val="tx1"/>
                </a:solidFill>
                <a:latin typeface="Meiryo UI" panose="020B0604030504040204" pitchFamily="50" charset="-128"/>
                <a:ea typeface="Meiryo UI" panose="020B0604030504040204" pitchFamily="50" charset="-128"/>
              </a:rPr>
              <a:t>SDGs</a:t>
            </a:r>
            <a:r>
              <a:rPr kumimoji="1" lang="ja-JP" altLang="en-US" sz="1300" dirty="0">
                <a:solidFill>
                  <a:schemeClr val="tx1"/>
                </a:solidFill>
                <a:latin typeface="Meiryo UI" panose="020B0604030504040204" pitchFamily="50" charset="-128"/>
                <a:ea typeface="Meiryo UI" panose="020B0604030504040204" pitchFamily="50" charset="-128"/>
              </a:rPr>
              <a:t>宣言プロジェクト」ページ</a:t>
            </a:r>
            <a:endParaRPr kumimoji="1" lang="en-US" altLang="ja-JP" sz="13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300" dirty="0">
                <a:solidFill>
                  <a:schemeClr val="tx1"/>
                </a:solidFill>
                <a:latin typeface="Meiryo UI" panose="020B0604030504040204" pitchFamily="50" charset="-128"/>
                <a:ea typeface="Meiryo UI" panose="020B0604030504040204" pitchFamily="50" charset="-128"/>
              </a:rPr>
              <a:t>　　から参加フォームへアクセスいただけます。</a:t>
            </a:r>
            <a:endParaRPr kumimoji="1" lang="en-US" altLang="ja-JP" sz="13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14" cstate="print">
            <a:extLst>
              <a:ext uri="{28A0092B-C50C-407E-A947-70E740481C1C}">
                <a14:useLocalDpi xmlns:a14="http://schemas.microsoft.com/office/drawing/2010/main" val="0"/>
              </a:ext>
            </a:extLst>
          </a:blip>
          <a:srcRect l="7179" t="7795" r="6516" b="7550"/>
          <a:stretch/>
        </p:blipFill>
        <p:spPr>
          <a:xfrm>
            <a:off x="6317268" y="2197502"/>
            <a:ext cx="734026" cy="720000"/>
          </a:xfrm>
          <a:prstGeom prst="rect">
            <a:avLst/>
          </a:prstGeom>
        </p:spPr>
      </p:pic>
    </p:spTree>
    <p:extLst>
      <p:ext uri="{BB962C8B-B14F-4D97-AF65-F5344CB8AC3E}">
        <p14:creationId xmlns:p14="http://schemas.microsoft.com/office/powerpoint/2010/main" val="365701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154633" y="3833860"/>
            <a:ext cx="5373756" cy="2038649"/>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お問い合わせ先</a:t>
            </a:r>
            <a:r>
              <a:rPr kumimoji="1" lang="en-US" altLang="ja-JP"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TEL:06-6941-0351</a:t>
            </a:r>
          </a:p>
          <a:p>
            <a:pPr marL="174625" defTabSz="914400"/>
            <a:r>
              <a:rPr kumimoji="1" lang="en-US" altLang="ja-JP"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6481511" y="2673453"/>
            <a:ext cx="360000" cy="358635"/>
          </a:xfrm>
          <a:prstGeom prst="rect">
            <a:avLst/>
          </a:prstGeom>
        </p:spPr>
      </p:pic>
      <p:sp>
        <p:nvSpPr>
          <p:cNvPr id="9" name="正方形/長方形 8"/>
          <p:cNvSpPr/>
          <p:nvPr/>
        </p:nvSpPr>
        <p:spPr>
          <a:xfrm>
            <a:off x="4174435" y="2618175"/>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847628" y="3223241"/>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2" y="6007781"/>
            <a:ext cx="1955179" cy="653122"/>
          </a:xfrm>
          <a:prstGeom prst="rect">
            <a:avLst/>
          </a:prstGeom>
        </p:spPr>
      </p:pic>
      <p:sp>
        <p:nvSpPr>
          <p:cNvPr id="7" name="正方形/長方形 6"/>
          <p:cNvSpPr/>
          <p:nvPr/>
        </p:nvSpPr>
        <p:spPr>
          <a:xfrm>
            <a:off x="3904530" y="1265444"/>
            <a:ext cx="6286593" cy="707886"/>
          </a:xfrm>
          <a:prstGeom prst="rect">
            <a:avLst/>
          </a:prstGeom>
        </p:spPr>
        <p:txBody>
          <a:bodyPr wrap="square">
            <a:spAutoFit/>
          </a:bodyPr>
          <a:lstStyle/>
          <a:p>
            <a:pPr defTabSz="914400"/>
            <a:r>
              <a:rPr kumimoji="1" lang="ja-JP" altLang="en-US" sz="4000" dirty="0">
                <a:solidFill>
                  <a:prstClr val="black"/>
                </a:solidFill>
                <a:latin typeface="Calibri"/>
                <a:ea typeface="Meiryo UI"/>
              </a:rPr>
              <a:t>ご清聴ありがとうございました。</a:t>
            </a:r>
          </a:p>
        </p:txBody>
      </p:sp>
      <p:pic>
        <p:nvPicPr>
          <p:cNvPr id="11" name="図 10">
            <a:extLst>
              <a:ext uri="{FF2B5EF4-FFF2-40B4-BE49-F238E27FC236}">
                <a16:creationId xmlns:a16="http://schemas.microsoft.com/office/drawing/2014/main" id="{11FBD673-34A2-4E1F-BD76-DFEA19EA2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19" y="848866"/>
            <a:ext cx="3628093" cy="5134207"/>
          </a:xfrm>
          <a:prstGeom prst="rect">
            <a:avLst/>
          </a:prstGeom>
        </p:spPr>
      </p:pic>
    </p:spTree>
    <p:extLst>
      <p:ext uri="{BB962C8B-B14F-4D97-AF65-F5344CB8AC3E}">
        <p14:creationId xmlns:p14="http://schemas.microsoft.com/office/powerpoint/2010/main" val="378878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94261"/>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49098" y="6567450"/>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88577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2254" y="935699"/>
            <a:ext cx="9321491" cy="1754326"/>
          </a:xfrm>
          <a:prstGeom prst="rect">
            <a:avLst/>
          </a:prstGeom>
        </p:spPr>
        <p:txBody>
          <a:bodyPr wrap="square">
            <a:spAutoFit/>
          </a:bodyPr>
          <a:lstStyle/>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〇コロナ禍により、様々な社会問題や課題が顕在化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000" dirty="0">
                <a:solidFill>
                  <a:srgbClr val="FF0000"/>
                </a:solidFill>
                <a:latin typeface="Meiryo UI" panose="020B0604030504040204" pitchFamily="50" charset="-128"/>
                <a:ea typeface="Meiryo UI" panose="020B0604030504040204" pitchFamily="50" charset="-128"/>
              </a:rPr>
              <a:t>、</a:t>
            </a:r>
            <a:r>
              <a:rPr kumimoji="1" lang="ja-JP" altLang="en-US" sz="2400" b="1" u="sng" dirty="0">
                <a:solidFill>
                  <a:srgbClr val="FF000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FF0000"/>
                </a:solidFill>
                <a:latin typeface="Meiryo UI" panose="020B0604030504040204" pitchFamily="50" charset="-128"/>
                <a:ea typeface="Meiryo UI" panose="020B0604030504040204" pitchFamily="50" charset="-128"/>
              </a:rPr>
              <a:t>SDGs</a:t>
            </a:r>
            <a:r>
              <a:rPr kumimoji="1" lang="ja-JP" altLang="en-US" sz="2400" b="1" u="sng" dirty="0">
                <a:solidFill>
                  <a:srgbClr val="FF0000"/>
                </a:solidFill>
                <a:latin typeface="Meiryo UI" panose="020B0604030504040204" pitchFamily="50" charset="-128"/>
                <a:ea typeface="Meiryo UI" panose="020B0604030504040204" pitchFamily="50" charset="-128"/>
              </a:rPr>
              <a:t>の理念の具体化が今まさに求められている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1564103" y="2883210"/>
            <a:ext cx="6777792" cy="3895860"/>
          </a:xfrm>
          <a:prstGeom prst="rect">
            <a:avLst/>
          </a:prstGeom>
        </p:spPr>
      </p:pic>
    </p:spTree>
    <p:extLst>
      <p:ext uri="{BB962C8B-B14F-4D97-AF65-F5344CB8AC3E}">
        <p14:creationId xmlns:p14="http://schemas.microsoft.com/office/powerpoint/2010/main" val="31356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Tree>
    <p:extLst>
      <p:ext uri="{BB962C8B-B14F-4D97-AF65-F5344CB8AC3E}">
        <p14:creationId xmlns:p14="http://schemas.microsoft.com/office/powerpoint/2010/main" val="2930753142"/>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万博会場のイメージ</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1622036647"/>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851120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0276" y="1232976"/>
            <a:ext cx="7632951"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4800" b="1" u="sng" dirty="0">
                <a:latin typeface="Meiryo UI" panose="020B0604030504040204" pitchFamily="50" charset="-128"/>
                <a:ea typeface="Meiryo UI" panose="020B0604030504040204" pitchFamily="50" charset="-128"/>
              </a:rPr>
              <a:t>　「</a:t>
            </a:r>
            <a:r>
              <a:rPr kumimoji="1" lang="en-US" altLang="ja-JP" sz="4800" b="1" u="sng" dirty="0">
                <a:latin typeface="Meiryo UI" panose="020B0604030504040204" pitchFamily="50" charset="-128"/>
                <a:ea typeface="Meiryo UI" panose="020B0604030504040204" pitchFamily="50" charset="-128"/>
              </a:rPr>
              <a:t>Osaka SDGs </a:t>
            </a:r>
            <a:r>
              <a:rPr kumimoji="1" lang="ja-JP" altLang="en-US" sz="4800" b="1" u="sng" dirty="0">
                <a:latin typeface="Meiryo UI" panose="020B0604030504040204" pitchFamily="50" charset="-128"/>
                <a:ea typeface="Meiryo UI" panose="020B0604030504040204" pitchFamily="50" charset="-128"/>
              </a:rPr>
              <a:t>ビジョン」</a:t>
            </a:r>
            <a:endParaRPr kumimoji="1" lang="ja-JP" altLang="en-US" sz="6600" u="sng"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172030" y="4207286"/>
            <a:ext cx="5592849" cy="836269"/>
          </a:xfrm>
          <a:prstGeom prst="rect">
            <a:avLst/>
          </a:prstGeom>
        </p:spPr>
      </p:pic>
    </p:spTree>
    <p:extLst>
      <p:ext uri="{BB962C8B-B14F-4D97-AF65-F5344CB8AC3E}">
        <p14:creationId xmlns:p14="http://schemas.microsoft.com/office/powerpoint/2010/main" val="283620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r>
              <a:rPr kumimoji="1" lang="en-US" altLang="ja-JP" sz="2000" b="1" dirty="0">
                <a:latin typeface="Meiryo UI" panose="020B0604030504040204" pitchFamily="50" charset="-128"/>
                <a:ea typeface="Meiryo UI" panose="020B0604030504040204" pitchFamily="50" charset="-128"/>
              </a:rPr>
              <a:t>(2020</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月策定）</a:t>
            </a:r>
            <a:endParaRPr kumimoji="1" lang="en-US" altLang="ja-JP"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1901</Words>
  <Application>Microsoft Office PowerPoint</Application>
  <PresentationFormat>A4 210 x 297 mm</PresentationFormat>
  <Paragraphs>219</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17</vt:i4>
      </vt:variant>
    </vt:vector>
  </HeadingPairs>
  <TitlesOfParts>
    <vt:vector size="32" baseType="lpstr">
      <vt:lpstr>等线</vt:lpstr>
      <vt:lpstr>Meiryo UI</vt:lpstr>
      <vt:lpstr>ＭＳ Ｐゴシック</vt:lpstr>
      <vt:lpstr>ＭＳ 明朝</vt:lpstr>
      <vt:lpstr>UD デジタル 教科書体 NK-B</vt:lpstr>
      <vt:lpstr>游ゴシック</vt:lpstr>
      <vt:lpstr>游ゴシック Light</vt:lpstr>
      <vt:lpstr>Arial</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2022-05-24T00:16:59Z</dcterms:created>
  <dcterms:modified xsi:type="dcterms:W3CDTF">2022-11-29T06:29:06Z</dcterms:modified>
</cp:coreProperties>
</file>