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35" r:id="rId2"/>
    <p:sldId id="338" r:id="rId3"/>
    <p:sldId id="331" r:id="rId4"/>
    <p:sldId id="342" r:id="rId5"/>
    <p:sldId id="343" r:id="rId6"/>
    <p:sldId id="341" r:id="rId7"/>
    <p:sldId id="340"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434" autoAdjust="0"/>
  </p:normalViewPr>
  <p:slideViewPr>
    <p:cSldViewPr snapToGrid="0">
      <p:cViewPr varScale="1">
        <p:scale>
          <a:sx n="74" d="100"/>
          <a:sy n="74" d="100"/>
        </p:scale>
        <p:origin x="576" y="72"/>
      </p:cViewPr>
      <p:guideLst/>
    </p:cSldViewPr>
  </p:slideViewPr>
  <p:notesTextViewPr>
    <p:cViewPr>
      <p:scale>
        <a:sx n="1" d="1"/>
        <a:sy n="1" d="1"/>
      </p:scale>
      <p:origin x="0" y="0"/>
    </p:cViewPr>
  </p:notesTextViewPr>
  <p:notesViewPr>
    <p:cSldViewPr snapToGrid="0">
      <p:cViewPr varScale="1">
        <p:scale>
          <a:sx n="33" d="100"/>
          <a:sy n="33" d="100"/>
        </p:scale>
        <p:origin x="2238"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68E6BA0C-58A7-4AEB-AF68-0744D9025141}" type="datetimeFigureOut">
              <a:rPr kumimoji="1" lang="ja-JP" altLang="en-US" smtClean="0"/>
              <a:t>2022/1/19</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CC69788A-0617-4AD5-B32B-8F6F4E029616}" type="slidenum">
              <a:rPr kumimoji="1" lang="ja-JP" altLang="en-US" smtClean="0"/>
              <a:t>‹#›</a:t>
            </a:fld>
            <a:endParaRPr kumimoji="1" lang="ja-JP" altLang="en-US"/>
          </a:p>
        </p:txBody>
      </p:sp>
    </p:spTree>
    <p:extLst>
      <p:ext uri="{BB962C8B-B14F-4D97-AF65-F5344CB8AC3E}">
        <p14:creationId xmlns:p14="http://schemas.microsoft.com/office/powerpoint/2010/main" val="2219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C922142-490E-442E-A434-29B1DB263A96}" type="datetimeFigureOut">
              <a:rPr kumimoji="1" lang="ja-JP" altLang="en-US" smtClean="0"/>
              <a:t>2022/1/19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77363F86-D0CE-4A08-8709-C118D6DC9C69}" type="slidenum">
              <a:rPr kumimoji="1" lang="ja-JP" altLang="en-US" smtClean="0"/>
              <a:t>‹#›</a:t>
            </a:fld>
            <a:endParaRPr kumimoji="1" lang="ja-JP" altLang="en-US"/>
          </a:p>
        </p:txBody>
      </p:sp>
    </p:spTree>
    <p:extLst>
      <p:ext uri="{BB962C8B-B14F-4D97-AF65-F5344CB8AC3E}">
        <p14:creationId xmlns:p14="http://schemas.microsoft.com/office/powerpoint/2010/main" val="8374592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4.png"/><Relationship Id="rId18" Type="http://schemas.openxmlformats.org/officeDocument/2006/relationships/image" Target="../media/image9.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3.png"/><Relationship Id="rId17" Type="http://schemas.openxmlformats.org/officeDocument/2006/relationships/image" Target="../media/image8.png"/><Relationship Id="rId2" Type="http://schemas.openxmlformats.org/officeDocument/2006/relationships/image" Target="../media/image1.png"/><Relationship Id="rId16"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2.png"/><Relationship Id="rId5" Type="http://schemas.openxmlformats.org/officeDocument/2006/relationships/image" Target="../media/image12.png"/><Relationship Id="rId15" Type="http://schemas.openxmlformats.org/officeDocument/2006/relationships/image" Target="../media/image6.png"/><Relationship Id="rId10" Type="http://schemas.openxmlformats.org/officeDocument/2006/relationships/image" Target="../media/image17.png"/><Relationship Id="rId19" Type="http://schemas.openxmlformats.org/officeDocument/2006/relationships/image" Target="../media/image18.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4.png"/><Relationship Id="rId18" Type="http://schemas.openxmlformats.org/officeDocument/2006/relationships/image" Target="../media/image9.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3.png"/><Relationship Id="rId17" Type="http://schemas.openxmlformats.org/officeDocument/2006/relationships/image" Target="../media/image8.png"/><Relationship Id="rId2" Type="http://schemas.openxmlformats.org/officeDocument/2006/relationships/image" Target="../media/image19.png"/><Relationship Id="rId16"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2.png"/><Relationship Id="rId5" Type="http://schemas.openxmlformats.org/officeDocument/2006/relationships/image" Target="../media/image12.png"/><Relationship Id="rId15" Type="http://schemas.openxmlformats.org/officeDocument/2006/relationships/image" Target="../media/image6.png"/><Relationship Id="rId10" Type="http://schemas.openxmlformats.org/officeDocument/2006/relationships/image" Target="../media/image17.png"/><Relationship Id="rId19" Type="http://schemas.openxmlformats.org/officeDocument/2006/relationships/image" Target="../media/image1.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u="sng"/>
            </a:lvl1p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dirty="0" smtClean="0"/>
              <a:t>マスター サブタイトルの書式設定</a:t>
            </a:r>
            <a:endParaRPr kumimoji="1" lang="ja-JP" altLang="en-US" dirty="0"/>
          </a:p>
        </p:txBody>
      </p:sp>
      <p:grpSp>
        <p:nvGrpSpPr>
          <p:cNvPr id="7" name="グループ化 6"/>
          <p:cNvGrpSpPr/>
          <p:nvPr userDrawn="1"/>
        </p:nvGrpSpPr>
        <p:grpSpPr>
          <a:xfrm>
            <a:off x="564818" y="5539007"/>
            <a:ext cx="11063578" cy="1121338"/>
            <a:chOff x="-667340" y="1432232"/>
            <a:chExt cx="11063578" cy="1121338"/>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74900" y="1432232"/>
              <a:ext cx="1121338" cy="1121338"/>
            </a:xfrm>
            <a:prstGeom prst="rect">
              <a:avLst/>
            </a:prstGeom>
          </p:spPr>
        </p:pic>
        <p:pic>
          <p:nvPicPr>
            <p:cNvPr id="17" name="図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7340" y="1432232"/>
              <a:ext cx="1121338" cy="1121338"/>
            </a:xfrm>
            <a:prstGeom prst="rect">
              <a:avLst/>
            </a:prstGeom>
          </p:spPr>
        </p:pic>
        <p:pic>
          <p:nvPicPr>
            <p:cNvPr id="18" name="図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75479" y="1432232"/>
              <a:ext cx="1121338" cy="1121338"/>
            </a:xfrm>
            <a:prstGeom prst="rect">
              <a:avLst/>
            </a:prstGeom>
          </p:spPr>
        </p:pic>
        <p:pic>
          <p:nvPicPr>
            <p:cNvPr id="19" name="図 1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818298" y="1432232"/>
              <a:ext cx="1121338" cy="1121338"/>
            </a:xfrm>
            <a:prstGeom prst="rect">
              <a:avLst/>
            </a:prstGeom>
          </p:spPr>
        </p:pic>
        <p:pic>
          <p:nvPicPr>
            <p:cNvPr id="20" name="図 1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061036" y="1432232"/>
              <a:ext cx="1121338" cy="1121338"/>
            </a:xfrm>
            <a:prstGeom prst="rect">
              <a:avLst/>
            </a:prstGeom>
          </p:spPr>
        </p:pic>
        <p:pic>
          <p:nvPicPr>
            <p:cNvPr id="21" name="図 20"/>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303774" y="1432232"/>
              <a:ext cx="1121338" cy="1121338"/>
            </a:xfrm>
            <a:prstGeom prst="rect">
              <a:avLst/>
            </a:prstGeom>
          </p:spPr>
        </p:pic>
        <p:pic>
          <p:nvPicPr>
            <p:cNvPr id="22" name="図 21"/>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546593" y="1432232"/>
              <a:ext cx="1121338" cy="1121338"/>
            </a:xfrm>
            <a:prstGeom prst="rect">
              <a:avLst/>
            </a:prstGeom>
          </p:spPr>
        </p:pic>
        <p:pic>
          <p:nvPicPr>
            <p:cNvPr id="23" name="図 22"/>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789362" y="1432232"/>
              <a:ext cx="1121338" cy="1121338"/>
            </a:xfrm>
            <a:prstGeom prst="rect">
              <a:avLst/>
            </a:prstGeom>
          </p:spPr>
        </p:pic>
        <p:pic>
          <p:nvPicPr>
            <p:cNvPr id="24" name="図 2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8032131" y="1432232"/>
              <a:ext cx="1121338" cy="1121338"/>
            </a:xfrm>
            <a:prstGeom prst="rect">
              <a:avLst/>
            </a:prstGeom>
          </p:spPr>
        </p:pic>
      </p:grpSp>
      <p:grpSp>
        <p:nvGrpSpPr>
          <p:cNvPr id="27" name="グループ化 26"/>
          <p:cNvGrpSpPr/>
          <p:nvPr userDrawn="1"/>
        </p:nvGrpSpPr>
        <p:grpSpPr>
          <a:xfrm>
            <a:off x="564818" y="266324"/>
            <a:ext cx="11062364" cy="1126152"/>
            <a:chOff x="-666126" y="218819"/>
            <a:chExt cx="11062364" cy="1126152"/>
          </a:xfrm>
        </p:grpSpPr>
        <p:pic>
          <p:nvPicPr>
            <p:cNvPr id="9" name="図 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75479" y="218819"/>
              <a:ext cx="1121338" cy="1121338"/>
            </a:xfrm>
            <a:prstGeom prst="rect">
              <a:avLst/>
            </a:prstGeom>
          </p:spPr>
        </p:pic>
        <p:pic>
          <p:nvPicPr>
            <p:cNvPr id="10" name="図 9"/>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815750" y="218819"/>
              <a:ext cx="1121338" cy="1121338"/>
            </a:xfrm>
            <a:prstGeom prst="rect">
              <a:avLst/>
            </a:prstGeom>
          </p:spPr>
        </p:pic>
        <p:pic>
          <p:nvPicPr>
            <p:cNvPr id="11" name="図 10"/>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061036" y="223633"/>
              <a:ext cx="1121338" cy="1121338"/>
            </a:xfrm>
            <a:prstGeom prst="rect">
              <a:avLst/>
            </a:prstGeom>
          </p:spPr>
        </p:pic>
        <p:pic>
          <p:nvPicPr>
            <p:cNvPr id="12" name="図 11"/>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303824" y="218819"/>
              <a:ext cx="1121338" cy="1121338"/>
            </a:xfrm>
            <a:prstGeom prst="rect">
              <a:avLst/>
            </a:prstGeom>
          </p:spPr>
        </p:pic>
        <p:pic>
          <p:nvPicPr>
            <p:cNvPr id="13" name="図 12"/>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5546593" y="218819"/>
              <a:ext cx="1121338" cy="1121338"/>
            </a:xfrm>
            <a:prstGeom prst="rect">
              <a:avLst/>
            </a:prstGeom>
          </p:spPr>
        </p:pic>
        <p:pic>
          <p:nvPicPr>
            <p:cNvPr id="14" name="図 13"/>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6789362" y="218819"/>
              <a:ext cx="1121338" cy="1121338"/>
            </a:xfrm>
            <a:prstGeom prst="rect">
              <a:avLst/>
            </a:prstGeom>
          </p:spPr>
        </p:pic>
        <p:pic>
          <p:nvPicPr>
            <p:cNvPr id="15" name="図 14"/>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032131" y="218819"/>
              <a:ext cx="1121338" cy="1121338"/>
            </a:xfrm>
            <a:prstGeom prst="rect">
              <a:avLst/>
            </a:prstGeom>
          </p:spPr>
        </p:pic>
        <p:pic>
          <p:nvPicPr>
            <p:cNvPr id="16" name="図 15"/>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9274900" y="218819"/>
              <a:ext cx="1121338" cy="1121338"/>
            </a:xfrm>
            <a:prstGeom prst="rect">
              <a:avLst/>
            </a:prstGeom>
          </p:spPr>
        </p:pic>
        <p:pic>
          <p:nvPicPr>
            <p:cNvPr id="25" name="図 24"/>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666126" y="218819"/>
              <a:ext cx="1122672" cy="1122672"/>
            </a:xfrm>
            <a:prstGeom prst="rect">
              <a:avLst/>
            </a:prstGeom>
          </p:spPr>
        </p:pic>
      </p:grpSp>
    </p:spTree>
    <p:extLst>
      <p:ext uri="{BB962C8B-B14F-4D97-AF65-F5344CB8AC3E}">
        <p14:creationId xmlns:p14="http://schemas.microsoft.com/office/powerpoint/2010/main" val="36683351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DE9BFA-80F3-4AA1-94B4-EB77593C66F6}" type="datetimeFigureOut">
              <a:rPr kumimoji="1" lang="ja-JP" altLang="en-US" smtClean="0"/>
              <a:t>2022/1/19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D87D91-12A4-4BCD-BC1C-9D22FB415AC1}" type="slidenum">
              <a:rPr kumimoji="1" lang="ja-JP" altLang="en-US" smtClean="0"/>
              <a:t>‹#›</a:t>
            </a:fld>
            <a:endParaRPr kumimoji="1" lang="ja-JP" altLang="en-US"/>
          </a:p>
        </p:txBody>
      </p:sp>
    </p:spTree>
    <p:extLst>
      <p:ext uri="{BB962C8B-B14F-4D97-AF65-F5344CB8AC3E}">
        <p14:creationId xmlns:p14="http://schemas.microsoft.com/office/powerpoint/2010/main" val="1554716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DE9BFA-80F3-4AA1-94B4-EB77593C66F6}" type="datetimeFigureOut">
              <a:rPr kumimoji="1" lang="ja-JP" altLang="en-US" smtClean="0"/>
              <a:t>2022/1/19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D87D91-12A4-4BCD-BC1C-9D22FB415AC1}" type="slidenum">
              <a:rPr kumimoji="1" lang="ja-JP" altLang="en-US" smtClean="0"/>
              <a:t>‹#›</a:t>
            </a:fld>
            <a:endParaRPr kumimoji="1" lang="ja-JP" altLang="en-US"/>
          </a:p>
        </p:txBody>
      </p:sp>
    </p:spTree>
    <p:extLst>
      <p:ext uri="{BB962C8B-B14F-4D97-AF65-F5344CB8AC3E}">
        <p14:creationId xmlns:p14="http://schemas.microsoft.com/office/powerpoint/2010/main" val="1149702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1"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1"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DE9BFA-80F3-4AA1-94B4-EB77593C66F6}" type="datetimeFigureOut">
              <a:rPr kumimoji="1" lang="ja-JP" altLang="en-US" smtClean="0"/>
              <a:t>2022/1/19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D87D91-12A4-4BCD-BC1C-9D22FB415AC1}" type="slidenum">
              <a:rPr kumimoji="1" lang="ja-JP" altLang="en-US" smtClean="0"/>
              <a:t>‹#›</a:t>
            </a:fld>
            <a:endParaRPr kumimoji="1" lang="ja-JP" altLang="en-US"/>
          </a:p>
        </p:txBody>
      </p:sp>
    </p:spTree>
    <p:extLst>
      <p:ext uri="{BB962C8B-B14F-4D97-AF65-F5344CB8AC3E}">
        <p14:creationId xmlns:p14="http://schemas.microsoft.com/office/powerpoint/2010/main" val="2045612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u="sng"/>
            </a:lvl1p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dirty="0"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03DE9BFA-80F3-4AA1-94B4-EB77593C66F6}" type="datetimeFigureOut">
              <a:rPr kumimoji="1" lang="ja-JP" altLang="en-US" smtClean="0"/>
              <a:t>2022/1/19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D87D91-12A4-4BCD-BC1C-9D22FB415AC1}" type="slidenum">
              <a:rPr kumimoji="1" lang="ja-JP" altLang="en-US" smtClean="0"/>
              <a:t>‹#›</a:t>
            </a:fld>
            <a:endParaRPr kumimoji="1" lang="ja-JP" altLang="en-US"/>
          </a:p>
        </p:txBody>
      </p:sp>
      <p:grpSp>
        <p:nvGrpSpPr>
          <p:cNvPr id="26" name="グループ化 25"/>
          <p:cNvGrpSpPr/>
          <p:nvPr userDrawn="1"/>
        </p:nvGrpSpPr>
        <p:grpSpPr>
          <a:xfrm>
            <a:off x="2396474" y="4657062"/>
            <a:ext cx="7399052" cy="1615455"/>
            <a:chOff x="311602" y="4668122"/>
            <a:chExt cx="7399052" cy="1615455"/>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112789" y="5506785"/>
              <a:ext cx="765888" cy="765888"/>
            </a:xfrm>
            <a:prstGeom prst="rect">
              <a:avLst/>
            </a:prstGeom>
          </p:spPr>
        </p:pic>
        <p:pic>
          <p:nvPicPr>
            <p:cNvPr id="9" name="図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1602" y="4668122"/>
              <a:ext cx="765888" cy="765888"/>
            </a:xfrm>
            <a:prstGeom prst="rect">
              <a:avLst/>
            </a:prstGeom>
          </p:spPr>
        </p:pic>
        <p:pic>
          <p:nvPicPr>
            <p:cNvPr id="10" name="図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41056" y="4668122"/>
              <a:ext cx="765888" cy="765888"/>
            </a:xfrm>
            <a:prstGeom prst="rect">
              <a:avLst/>
            </a:prstGeom>
          </p:spPr>
        </p:pic>
        <p:pic>
          <p:nvPicPr>
            <p:cNvPr id="11" name="図 1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970510" y="4668122"/>
              <a:ext cx="765888" cy="765888"/>
            </a:xfrm>
            <a:prstGeom prst="rect">
              <a:avLst/>
            </a:prstGeom>
          </p:spPr>
        </p:pic>
        <p:pic>
          <p:nvPicPr>
            <p:cNvPr id="12" name="図 1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798775" y="4668122"/>
              <a:ext cx="765888" cy="765888"/>
            </a:xfrm>
            <a:prstGeom prst="rect">
              <a:avLst/>
            </a:prstGeom>
          </p:spPr>
        </p:pic>
        <p:pic>
          <p:nvPicPr>
            <p:cNvPr id="13" name="図 1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628229" y="4668122"/>
              <a:ext cx="765888" cy="765888"/>
            </a:xfrm>
            <a:prstGeom prst="rect">
              <a:avLst/>
            </a:prstGeom>
          </p:spPr>
        </p:pic>
        <p:pic>
          <p:nvPicPr>
            <p:cNvPr id="14" name="図 13"/>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457683" y="4668122"/>
              <a:ext cx="765888" cy="765888"/>
            </a:xfrm>
            <a:prstGeom prst="rect">
              <a:avLst/>
            </a:prstGeom>
          </p:spPr>
        </p:pic>
        <p:pic>
          <p:nvPicPr>
            <p:cNvPr id="15" name="図 14"/>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287137" y="4669734"/>
              <a:ext cx="765888" cy="765888"/>
            </a:xfrm>
            <a:prstGeom prst="rect">
              <a:avLst/>
            </a:prstGeom>
          </p:spPr>
        </p:pic>
        <p:pic>
          <p:nvPicPr>
            <p:cNvPr id="16" name="図 15"/>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6116591" y="4668122"/>
              <a:ext cx="765888" cy="765888"/>
            </a:xfrm>
            <a:prstGeom prst="rect">
              <a:avLst/>
            </a:prstGeom>
          </p:spPr>
        </p:pic>
        <p:pic>
          <p:nvPicPr>
            <p:cNvPr id="17" name="図 16"/>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6940766" y="4668122"/>
              <a:ext cx="765888" cy="765888"/>
            </a:xfrm>
            <a:prstGeom prst="rect">
              <a:avLst/>
            </a:prstGeom>
          </p:spPr>
        </p:pic>
        <p:pic>
          <p:nvPicPr>
            <p:cNvPr id="18" name="図 1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311602" y="5512237"/>
              <a:ext cx="765888" cy="765888"/>
            </a:xfrm>
            <a:prstGeom prst="rect">
              <a:avLst/>
            </a:prstGeom>
          </p:spPr>
        </p:pic>
        <p:pic>
          <p:nvPicPr>
            <p:cNvPr id="19" name="図 1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42667" y="5512237"/>
              <a:ext cx="765888" cy="765888"/>
            </a:xfrm>
            <a:prstGeom prst="rect">
              <a:avLst/>
            </a:prstGeom>
          </p:spPr>
        </p:pic>
        <p:pic>
          <p:nvPicPr>
            <p:cNvPr id="20" name="図 1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973123" y="5512237"/>
              <a:ext cx="765888" cy="765888"/>
            </a:xfrm>
            <a:prstGeom prst="rect">
              <a:avLst/>
            </a:prstGeom>
          </p:spPr>
        </p:pic>
        <p:pic>
          <p:nvPicPr>
            <p:cNvPr id="21" name="図 20"/>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798775" y="5511944"/>
              <a:ext cx="765888" cy="765888"/>
            </a:xfrm>
            <a:prstGeom prst="rect">
              <a:avLst/>
            </a:prstGeom>
          </p:spPr>
        </p:pic>
        <p:pic>
          <p:nvPicPr>
            <p:cNvPr id="22" name="図 21"/>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3624427" y="5511944"/>
              <a:ext cx="765888" cy="765888"/>
            </a:xfrm>
            <a:prstGeom prst="rect">
              <a:avLst/>
            </a:prstGeom>
          </p:spPr>
        </p:pic>
        <p:pic>
          <p:nvPicPr>
            <p:cNvPr id="23" name="図 22"/>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4450079" y="5517689"/>
              <a:ext cx="765888" cy="765888"/>
            </a:xfrm>
            <a:prstGeom prst="rect">
              <a:avLst/>
            </a:prstGeom>
          </p:spPr>
        </p:pic>
        <p:pic>
          <p:nvPicPr>
            <p:cNvPr id="24" name="図 23"/>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5287137" y="5508397"/>
              <a:ext cx="765888" cy="765888"/>
            </a:xfrm>
            <a:prstGeom prst="rect">
              <a:avLst/>
            </a:prstGeom>
          </p:spPr>
        </p:pic>
        <p:pic>
          <p:nvPicPr>
            <p:cNvPr id="25" name="図 24"/>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6943854" y="5505873"/>
              <a:ext cx="766800" cy="766800"/>
            </a:xfrm>
            <a:prstGeom prst="rect">
              <a:avLst/>
            </a:prstGeom>
          </p:spPr>
        </p:pic>
      </p:grpSp>
    </p:spTree>
    <p:extLst>
      <p:ext uri="{BB962C8B-B14F-4D97-AF65-F5344CB8AC3E}">
        <p14:creationId xmlns:p14="http://schemas.microsoft.com/office/powerpoint/2010/main" val="42576645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484243" y="171421"/>
            <a:ext cx="9869557" cy="1325563"/>
          </a:xfrm>
        </p:spPr>
        <p:txBody>
          <a:body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hasCustomPrompt="1"/>
          </p:nvPr>
        </p:nvSpPr>
        <p:spPr/>
        <p:txBody>
          <a:bodyPr/>
          <a:lstStyle>
            <a:lvl1pPr marL="0" indent="0">
              <a:buNone/>
              <a:defRPr/>
            </a:lvl1pPr>
          </a:lstStyle>
          <a:p>
            <a:pPr lvl="0"/>
            <a:r>
              <a:rPr kumimoji="1" lang="ja-JP" altLang="en-US" dirty="0" smtClean="0"/>
              <a:t>〇マスター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fld id="{03DE9BFA-80F3-4AA1-94B4-EB77593C66F6}" type="datetimeFigureOut">
              <a:rPr kumimoji="1" lang="ja-JP" altLang="en-US" smtClean="0"/>
              <a:t>2022/1/19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D87D91-12A4-4BCD-BC1C-9D22FB415AC1}" type="slidenum">
              <a:rPr kumimoji="1" lang="ja-JP" altLang="en-US" smtClean="0"/>
              <a:t>‹#›</a:t>
            </a:fld>
            <a:endParaRPr kumimoji="1" lang="ja-JP" altLang="en-US"/>
          </a:p>
        </p:txBody>
      </p:sp>
      <p:cxnSp>
        <p:nvCxnSpPr>
          <p:cNvPr id="10" name="直線コネクタ 9"/>
          <p:cNvCxnSpPr/>
          <p:nvPr userDrawn="1"/>
        </p:nvCxnSpPr>
        <p:spPr>
          <a:xfrm>
            <a:off x="0" y="1496984"/>
            <a:ext cx="12192000" cy="0"/>
          </a:xfrm>
          <a:prstGeom prst="line">
            <a:avLst/>
          </a:prstGeom>
          <a:ln w="41275"/>
        </p:spPr>
        <p:style>
          <a:lnRef idx="1">
            <a:schemeClr val="accent1"/>
          </a:lnRef>
          <a:fillRef idx="0">
            <a:schemeClr val="accent1"/>
          </a:fillRef>
          <a:effectRef idx="0">
            <a:schemeClr val="accent1"/>
          </a:effectRef>
          <a:fontRef idx="minor">
            <a:schemeClr val="tx1"/>
          </a:fontRef>
        </p:style>
      </p:cxnSp>
      <p:pic>
        <p:nvPicPr>
          <p:cNvPr id="11" name="図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2520" y="317368"/>
            <a:ext cx="1033671" cy="1033671"/>
          </a:xfrm>
          <a:prstGeom prst="rect">
            <a:avLst/>
          </a:prstGeom>
        </p:spPr>
      </p:pic>
      <p:pic>
        <p:nvPicPr>
          <p:cNvPr id="12" name="図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21656" y="6191959"/>
            <a:ext cx="616310" cy="616310"/>
          </a:xfrm>
          <a:prstGeom prst="rect">
            <a:avLst/>
          </a:prstGeom>
        </p:spPr>
      </p:pic>
      <p:pic>
        <p:nvPicPr>
          <p:cNvPr id="13" name="図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0583" y="6191959"/>
            <a:ext cx="616310" cy="616310"/>
          </a:xfrm>
          <a:prstGeom prst="rect">
            <a:avLst/>
          </a:prstGeom>
        </p:spPr>
      </p:pic>
      <p:pic>
        <p:nvPicPr>
          <p:cNvPr id="14" name="図 1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539510" y="6191959"/>
            <a:ext cx="616310" cy="616310"/>
          </a:xfrm>
          <a:prstGeom prst="rect">
            <a:avLst/>
          </a:prstGeom>
        </p:spPr>
      </p:pic>
      <p:pic>
        <p:nvPicPr>
          <p:cNvPr id="15" name="図 1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248437" y="6191959"/>
            <a:ext cx="616310" cy="616310"/>
          </a:xfrm>
          <a:prstGeom prst="rect">
            <a:avLst/>
          </a:prstGeom>
        </p:spPr>
      </p:pic>
      <p:pic>
        <p:nvPicPr>
          <p:cNvPr id="16" name="図 1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957364" y="6191959"/>
            <a:ext cx="616310" cy="616310"/>
          </a:xfrm>
          <a:prstGeom prst="rect">
            <a:avLst/>
          </a:prstGeom>
        </p:spPr>
      </p:pic>
      <p:pic>
        <p:nvPicPr>
          <p:cNvPr id="17" name="図 16"/>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3666291" y="6191959"/>
            <a:ext cx="616310" cy="616310"/>
          </a:xfrm>
          <a:prstGeom prst="rect">
            <a:avLst/>
          </a:prstGeom>
        </p:spPr>
      </p:pic>
      <p:pic>
        <p:nvPicPr>
          <p:cNvPr id="18" name="図 1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4375218" y="6191959"/>
            <a:ext cx="616310" cy="616310"/>
          </a:xfrm>
          <a:prstGeom prst="rect">
            <a:avLst/>
          </a:prstGeom>
        </p:spPr>
      </p:pic>
      <p:pic>
        <p:nvPicPr>
          <p:cNvPr id="19" name="図 18"/>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084145" y="6191959"/>
            <a:ext cx="616310" cy="616310"/>
          </a:xfrm>
          <a:prstGeom prst="rect">
            <a:avLst/>
          </a:prstGeom>
        </p:spPr>
      </p:pic>
      <p:pic>
        <p:nvPicPr>
          <p:cNvPr id="20" name="図 19"/>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793072" y="6191959"/>
            <a:ext cx="616310" cy="616310"/>
          </a:xfrm>
          <a:prstGeom prst="rect">
            <a:avLst/>
          </a:prstGeom>
        </p:spPr>
      </p:pic>
      <p:pic>
        <p:nvPicPr>
          <p:cNvPr id="21" name="図 20"/>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501999" y="6191959"/>
            <a:ext cx="616310" cy="616310"/>
          </a:xfrm>
          <a:prstGeom prst="rect">
            <a:avLst/>
          </a:prstGeom>
        </p:spPr>
      </p:pic>
      <p:pic>
        <p:nvPicPr>
          <p:cNvPr id="22" name="図 2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10926" y="6191959"/>
            <a:ext cx="616310" cy="616310"/>
          </a:xfrm>
          <a:prstGeom prst="rect">
            <a:avLst/>
          </a:prstGeom>
        </p:spPr>
      </p:pic>
      <p:pic>
        <p:nvPicPr>
          <p:cNvPr id="23" name="図 2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919853" y="6191959"/>
            <a:ext cx="616310" cy="616310"/>
          </a:xfrm>
          <a:prstGeom prst="rect">
            <a:avLst/>
          </a:prstGeom>
        </p:spPr>
      </p:pic>
      <p:pic>
        <p:nvPicPr>
          <p:cNvPr id="24" name="図 2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8628780" y="6191959"/>
            <a:ext cx="616310" cy="616310"/>
          </a:xfrm>
          <a:prstGeom prst="rect">
            <a:avLst/>
          </a:prstGeom>
        </p:spPr>
      </p:pic>
      <p:pic>
        <p:nvPicPr>
          <p:cNvPr id="25" name="図 24"/>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9337707" y="6191959"/>
            <a:ext cx="616310" cy="616310"/>
          </a:xfrm>
          <a:prstGeom prst="rect">
            <a:avLst/>
          </a:prstGeom>
        </p:spPr>
      </p:pic>
      <p:pic>
        <p:nvPicPr>
          <p:cNvPr id="26" name="図 25"/>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0046634" y="6191959"/>
            <a:ext cx="616310" cy="616310"/>
          </a:xfrm>
          <a:prstGeom prst="rect">
            <a:avLst/>
          </a:prstGeom>
        </p:spPr>
      </p:pic>
      <p:pic>
        <p:nvPicPr>
          <p:cNvPr id="27" name="図 26"/>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755561" y="6191959"/>
            <a:ext cx="616310" cy="616310"/>
          </a:xfrm>
          <a:prstGeom prst="rect">
            <a:avLst/>
          </a:prstGeom>
        </p:spPr>
      </p:pic>
      <p:pic>
        <p:nvPicPr>
          <p:cNvPr id="28" name="図 27"/>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11464482" y="6191959"/>
            <a:ext cx="616310" cy="616310"/>
          </a:xfrm>
          <a:prstGeom prst="rect">
            <a:avLst/>
          </a:prstGeom>
        </p:spPr>
      </p:pic>
    </p:spTree>
    <p:extLst>
      <p:ext uri="{BB962C8B-B14F-4D97-AF65-F5344CB8AC3E}">
        <p14:creationId xmlns:p14="http://schemas.microsoft.com/office/powerpoint/2010/main" val="274533976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40"/>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DE9BFA-80F3-4AA1-94B4-EB77593C66F6}" type="datetimeFigureOut">
              <a:rPr kumimoji="1" lang="ja-JP" altLang="en-US" smtClean="0"/>
              <a:t>2022/1/19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D87D91-12A4-4BCD-BC1C-9D22FB415AC1}" type="slidenum">
              <a:rPr kumimoji="1" lang="ja-JP" altLang="en-US" smtClean="0"/>
              <a:t>‹#›</a:t>
            </a:fld>
            <a:endParaRPr kumimoji="1" lang="ja-JP" altLang="en-US"/>
          </a:p>
        </p:txBody>
      </p:sp>
    </p:spTree>
    <p:extLst>
      <p:ext uri="{BB962C8B-B14F-4D97-AF65-F5344CB8AC3E}">
        <p14:creationId xmlns:p14="http://schemas.microsoft.com/office/powerpoint/2010/main" val="82747175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DE9BFA-80F3-4AA1-94B4-EB77593C66F6}" type="datetimeFigureOut">
              <a:rPr kumimoji="1" lang="ja-JP" altLang="en-US" smtClean="0"/>
              <a:t>2022/1/19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D87D91-12A4-4BCD-BC1C-9D22FB415AC1}" type="slidenum">
              <a:rPr kumimoji="1" lang="ja-JP" altLang="en-US" smtClean="0"/>
              <a:t>‹#›</a:t>
            </a:fld>
            <a:endParaRPr kumimoji="1" lang="ja-JP" altLang="en-US"/>
          </a:p>
        </p:txBody>
      </p:sp>
    </p:spTree>
    <p:extLst>
      <p:ext uri="{BB962C8B-B14F-4D97-AF65-F5344CB8AC3E}">
        <p14:creationId xmlns:p14="http://schemas.microsoft.com/office/powerpoint/2010/main" val="358591882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7"/>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9"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1"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DE9BFA-80F3-4AA1-94B4-EB77593C66F6}" type="datetimeFigureOut">
              <a:rPr kumimoji="1" lang="ja-JP" altLang="en-US" smtClean="0"/>
              <a:t>2022/1/19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9D87D91-12A4-4BCD-BC1C-9D22FB415AC1}" type="slidenum">
              <a:rPr kumimoji="1" lang="ja-JP" altLang="en-US" smtClean="0"/>
              <a:t>‹#›</a:t>
            </a:fld>
            <a:endParaRPr kumimoji="1" lang="ja-JP" altLang="en-US"/>
          </a:p>
        </p:txBody>
      </p:sp>
    </p:spTree>
    <p:extLst>
      <p:ext uri="{BB962C8B-B14F-4D97-AF65-F5344CB8AC3E}">
        <p14:creationId xmlns:p14="http://schemas.microsoft.com/office/powerpoint/2010/main" val="2416766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DE9BFA-80F3-4AA1-94B4-EB77593C66F6}" type="datetimeFigureOut">
              <a:rPr kumimoji="1" lang="ja-JP" altLang="en-US" smtClean="0"/>
              <a:t>2022/1/19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9D87D91-12A4-4BCD-BC1C-9D22FB415AC1}" type="slidenum">
              <a:rPr kumimoji="1" lang="ja-JP" altLang="en-US" smtClean="0"/>
              <a:t>‹#›</a:t>
            </a:fld>
            <a:endParaRPr kumimoji="1" lang="ja-JP" altLang="en-US"/>
          </a:p>
        </p:txBody>
      </p:sp>
    </p:spTree>
    <p:extLst>
      <p:ext uri="{BB962C8B-B14F-4D97-AF65-F5344CB8AC3E}">
        <p14:creationId xmlns:p14="http://schemas.microsoft.com/office/powerpoint/2010/main" val="533838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DE9BFA-80F3-4AA1-94B4-EB77593C66F6}" type="datetimeFigureOut">
              <a:rPr kumimoji="1" lang="ja-JP" altLang="en-US" smtClean="0"/>
              <a:t>2022/1/19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9D87D91-12A4-4BCD-BC1C-9D22FB415AC1}" type="slidenum">
              <a:rPr kumimoji="1" lang="ja-JP" altLang="en-US" smtClean="0"/>
              <a:t>‹#›</a:t>
            </a:fld>
            <a:endParaRPr kumimoji="1" lang="ja-JP" altLang="en-US"/>
          </a:p>
        </p:txBody>
      </p:sp>
    </p:spTree>
    <p:extLst>
      <p:ext uri="{BB962C8B-B14F-4D97-AF65-F5344CB8AC3E}">
        <p14:creationId xmlns:p14="http://schemas.microsoft.com/office/powerpoint/2010/main" val="1826417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DE9BFA-80F3-4AA1-94B4-EB77593C66F6}" type="datetimeFigureOut">
              <a:rPr kumimoji="1" lang="ja-JP" altLang="en-US" smtClean="0"/>
              <a:t>2022/1/19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D87D91-12A4-4BCD-BC1C-9D22FB415AC1}" type="slidenum">
              <a:rPr kumimoji="1" lang="ja-JP" altLang="en-US" smtClean="0"/>
              <a:t>‹#›</a:t>
            </a:fld>
            <a:endParaRPr kumimoji="1" lang="ja-JP" altLang="en-US"/>
          </a:p>
        </p:txBody>
      </p:sp>
    </p:spTree>
    <p:extLst>
      <p:ext uri="{BB962C8B-B14F-4D97-AF65-F5344CB8AC3E}">
        <p14:creationId xmlns:p14="http://schemas.microsoft.com/office/powerpoint/2010/main" val="764284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DE9BFA-80F3-4AA1-94B4-EB77593C66F6}" type="datetimeFigureOut">
              <a:rPr kumimoji="1" lang="ja-JP" altLang="en-US" smtClean="0"/>
              <a:t>2022/1/19</a:t>
            </a:fld>
            <a:endParaRPr kumimoji="1" lang="ja-JP" altLang="en-US"/>
          </a:p>
        </p:txBody>
      </p:sp>
      <p:sp>
        <p:nvSpPr>
          <p:cNvPr id="5" name="フッター プレースホルダー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87D91-12A4-4BCD-BC1C-9D22FB415AC1}" type="slidenum">
              <a:rPr kumimoji="1" lang="ja-JP" altLang="en-US" smtClean="0"/>
              <a:t>‹#›</a:t>
            </a:fld>
            <a:endParaRPr kumimoji="1" lang="ja-JP" altLang="en-US"/>
          </a:p>
        </p:txBody>
      </p:sp>
    </p:spTree>
    <p:extLst>
      <p:ext uri="{BB962C8B-B14F-4D97-AF65-F5344CB8AC3E}">
        <p14:creationId xmlns:p14="http://schemas.microsoft.com/office/powerpoint/2010/main" val="67649444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898356" y="1527897"/>
            <a:ext cx="10427369" cy="2949575"/>
          </a:xfrm>
          <a:prstGeom prst="rect">
            <a:avLst/>
          </a:prstGeom>
          <a:noFill/>
          <a:ln w="12700" cap="flat" cmpd="sng" algn="ctr">
            <a:noFill/>
            <a:prstDash val="solid"/>
            <a:miter lim="800000"/>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lnSpc>
                <a:spcPct val="150000"/>
              </a:lnSpc>
            </a:pPr>
            <a:r>
              <a:rPr lang="ja-JP" altLang="en-US" b="1" dirty="0">
                <a:solidFill>
                  <a:schemeClr val="tx1"/>
                </a:solidFill>
                <a:latin typeface="メイリオ" panose="020B0604030504040204" pitchFamily="50" charset="-128"/>
                <a:ea typeface="メイリオ" panose="020B0604030504040204" pitchFamily="50" charset="-128"/>
              </a:rPr>
              <a:t>令和３年度 大阪</a:t>
            </a:r>
            <a:r>
              <a:rPr lang="en-US" altLang="ja-JP" b="1" dirty="0">
                <a:solidFill>
                  <a:schemeClr val="tx1"/>
                </a:solidFill>
                <a:latin typeface="メイリオ" panose="020B0604030504040204" pitchFamily="50" charset="-128"/>
                <a:ea typeface="メイリオ" panose="020B0604030504040204" pitchFamily="50" charset="-128"/>
              </a:rPr>
              <a:t>SDGs</a:t>
            </a:r>
            <a:r>
              <a:rPr lang="ja-JP" altLang="en-US" b="1" dirty="0">
                <a:solidFill>
                  <a:schemeClr val="tx1"/>
                </a:solidFill>
                <a:latin typeface="メイリオ" panose="020B0604030504040204" pitchFamily="50" charset="-128"/>
                <a:ea typeface="メイリオ" panose="020B0604030504040204" pitchFamily="50" charset="-128"/>
              </a:rPr>
              <a:t>ワークショップ</a:t>
            </a:r>
          </a:p>
        </p:txBody>
      </p:sp>
      <p:sp>
        <p:nvSpPr>
          <p:cNvPr id="5" name="テキスト ボックス 4"/>
          <p:cNvSpPr txBox="1"/>
          <p:nvPr/>
        </p:nvSpPr>
        <p:spPr>
          <a:xfrm>
            <a:off x="4120951" y="4902471"/>
            <a:ext cx="3982180" cy="461665"/>
          </a:xfrm>
          <a:prstGeom prst="rect">
            <a:avLst/>
          </a:prstGeom>
          <a:noFill/>
        </p:spPr>
        <p:txBody>
          <a:bodyPr wrap="none" rtlCol="0">
            <a:spAutoFit/>
          </a:bodyPr>
          <a:lstStyle/>
          <a:p>
            <a:r>
              <a:rPr lang="en-US" altLang="ja-JP" sz="2400" dirty="0">
                <a:latin typeface="メイリオ" panose="020B0604030504040204" pitchFamily="50" charset="-128"/>
                <a:ea typeface="メイリオ" panose="020B0604030504040204" pitchFamily="50" charset="-128"/>
              </a:rPr>
              <a:t>2022</a:t>
            </a:r>
            <a:r>
              <a:rPr lang="ja-JP" altLang="en-US" sz="2400" dirty="0">
                <a:latin typeface="メイリオ" panose="020B0604030504040204" pitchFamily="50" charset="-128"/>
                <a:ea typeface="メイリオ" panose="020B0604030504040204" pitchFamily="50" charset="-128"/>
              </a:rPr>
              <a:t>年</a:t>
            </a:r>
            <a:r>
              <a:rPr lang="en-US" altLang="ja-JP" sz="2400" dirty="0">
                <a:latin typeface="メイリオ" panose="020B0604030504040204" pitchFamily="50" charset="-128"/>
                <a:ea typeface="メイリオ" panose="020B0604030504040204" pitchFamily="50" charset="-128"/>
              </a:rPr>
              <a:t>1</a:t>
            </a:r>
            <a:r>
              <a:rPr lang="ja-JP" altLang="en-US" sz="2400" dirty="0">
                <a:latin typeface="メイリオ" panose="020B0604030504040204" pitchFamily="50" charset="-128"/>
                <a:ea typeface="メイリオ" panose="020B0604030504040204" pitchFamily="50" charset="-128"/>
              </a:rPr>
              <a:t>月</a:t>
            </a:r>
            <a:r>
              <a:rPr lang="en-US" altLang="ja-JP" sz="2400" dirty="0">
                <a:latin typeface="メイリオ" panose="020B0604030504040204" pitchFamily="50" charset="-128"/>
                <a:ea typeface="メイリオ" panose="020B0604030504040204" pitchFamily="50" charset="-128"/>
              </a:rPr>
              <a:t>12</a:t>
            </a:r>
            <a:r>
              <a:rPr lang="ja-JP" altLang="en-US" sz="2400" dirty="0">
                <a:latin typeface="メイリオ" panose="020B0604030504040204" pitchFamily="50" charset="-128"/>
                <a:ea typeface="メイリオ" panose="020B0604030504040204" pitchFamily="50" charset="-128"/>
              </a:rPr>
              <a:t>日（水曜日）</a:t>
            </a:r>
            <a:endParaRPr lang="en-US" altLang="ja-JP"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57445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77425" y="1896843"/>
            <a:ext cx="11778743" cy="3970318"/>
          </a:xfrm>
          <a:prstGeom prst="rect">
            <a:avLst/>
          </a:prstGeom>
          <a:noFill/>
        </p:spPr>
        <p:txBody>
          <a:bodyPr wrap="square" rtlCol="0">
            <a:spAutoFit/>
          </a:bodyPr>
          <a:lstStyle/>
          <a:p>
            <a:pPr>
              <a:lnSpc>
                <a:spcPct val="150000"/>
              </a:lnSpc>
            </a:pPr>
            <a:r>
              <a:rPr lang="ja-JP" altLang="en-US" sz="2400" dirty="0" smtClean="0">
                <a:latin typeface="メイリオ" panose="020B0604030504040204" pitchFamily="50" charset="-128"/>
                <a:ea typeface="メイリオ" panose="020B0604030504040204" pitchFamily="50" charset="-128"/>
              </a:rPr>
              <a:t>○開会</a:t>
            </a:r>
            <a:r>
              <a:rPr lang="ja-JP" altLang="en-US" sz="2400" dirty="0">
                <a:latin typeface="メイリオ" panose="020B0604030504040204" pitchFamily="50" charset="-128"/>
                <a:ea typeface="メイリオ" panose="020B0604030504040204" pitchFamily="50" charset="-128"/>
              </a:rPr>
              <a:t>挨拶　　　　　　　　　　　　　　　　　</a:t>
            </a:r>
            <a:endParaRPr lang="en-US" altLang="ja-JP" sz="2400" dirty="0">
              <a:latin typeface="メイリオ" panose="020B0604030504040204" pitchFamily="50" charset="-128"/>
              <a:ea typeface="メイリオ" panose="020B0604030504040204" pitchFamily="50" charset="-128"/>
            </a:endParaRPr>
          </a:p>
          <a:p>
            <a:pPr>
              <a:lnSpc>
                <a:spcPct val="150000"/>
              </a:lnSpc>
            </a:pPr>
            <a:r>
              <a:rPr lang="ja-JP" altLang="en-US" sz="2400" dirty="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講演</a:t>
            </a:r>
            <a:r>
              <a:rPr lang="ja-JP" altLang="en-US" sz="2400" dirty="0">
                <a:latin typeface="メイリオ" panose="020B0604030504040204" pitchFamily="50" charset="-128"/>
                <a:ea typeface="メイリオ" panose="020B0604030504040204" pitchFamily="50" charset="-128"/>
              </a:rPr>
              <a:t>①　</a:t>
            </a:r>
            <a:r>
              <a:rPr lang="en-US" altLang="ja-JP" sz="2400" dirty="0">
                <a:latin typeface="メイリオ" panose="020B0604030504040204" pitchFamily="50" charset="-128"/>
                <a:ea typeface="メイリオ" panose="020B0604030504040204" pitchFamily="50" charset="-128"/>
              </a:rPr>
              <a:t>SDGs</a:t>
            </a:r>
            <a:r>
              <a:rPr lang="ja-JP" altLang="en-US" sz="2400" dirty="0" smtClean="0">
                <a:latin typeface="メイリオ" panose="020B0604030504040204" pitchFamily="50" charset="-128"/>
                <a:ea typeface="メイリオ" panose="020B0604030504040204" pitchFamily="50" charset="-128"/>
              </a:rPr>
              <a:t>について（</a:t>
            </a:r>
            <a:r>
              <a:rPr lang="ja-JP" altLang="en-US" sz="2400" dirty="0">
                <a:latin typeface="メイリオ" panose="020B0604030504040204" pitchFamily="50" charset="-128"/>
                <a:ea typeface="メイリオ" panose="020B0604030504040204" pitchFamily="50" charset="-128"/>
              </a:rPr>
              <a:t>大阪府政策企画部企画室推進課</a:t>
            </a:r>
            <a:r>
              <a:rPr lang="ja-JP" altLang="en-US" sz="2400" dirty="0" smtClean="0">
                <a:latin typeface="メイリオ" panose="020B0604030504040204" pitchFamily="50" charset="-128"/>
                <a:ea typeface="メイリオ" panose="020B0604030504040204" pitchFamily="50" charset="-128"/>
              </a:rPr>
              <a:t>）</a:t>
            </a:r>
            <a:endParaRPr lang="en-US" altLang="ja-JP" sz="2400" dirty="0">
              <a:latin typeface="メイリオ" panose="020B0604030504040204" pitchFamily="50" charset="-128"/>
              <a:ea typeface="メイリオ" panose="020B0604030504040204" pitchFamily="50" charset="-128"/>
            </a:endParaRPr>
          </a:p>
          <a:p>
            <a:pPr>
              <a:lnSpc>
                <a:spcPct val="150000"/>
              </a:lnSpc>
            </a:pPr>
            <a:r>
              <a:rPr lang="ja-JP" altLang="en-US" sz="2400" dirty="0" smtClean="0">
                <a:latin typeface="メイリオ" panose="020B0604030504040204" pitchFamily="50" charset="-128"/>
                <a:ea typeface="メイリオ" panose="020B0604030504040204" pitchFamily="50" charset="-128"/>
              </a:rPr>
              <a:t>○講演</a:t>
            </a:r>
            <a:r>
              <a:rPr lang="ja-JP" altLang="en-US" sz="2400" dirty="0">
                <a:latin typeface="メイリオ" panose="020B0604030504040204" pitchFamily="50" charset="-128"/>
                <a:ea typeface="メイリオ" panose="020B0604030504040204" pitchFamily="50" charset="-128"/>
              </a:rPr>
              <a:t>②　若者・女性の就業に</a:t>
            </a:r>
            <a:r>
              <a:rPr lang="ja-JP" altLang="en-US" sz="2400" dirty="0" smtClean="0">
                <a:latin typeface="メイリオ" panose="020B0604030504040204" pitchFamily="50" charset="-128"/>
                <a:ea typeface="メイリオ" panose="020B0604030504040204" pitchFamily="50" charset="-128"/>
              </a:rPr>
              <a:t>ついて（</a:t>
            </a:r>
            <a:r>
              <a:rPr lang="ja-JP" altLang="en-US" sz="2400" dirty="0">
                <a:latin typeface="メイリオ" panose="020B0604030504040204" pitchFamily="50" charset="-128"/>
                <a:ea typeface="メイリオ" panose="020B0604030504040204" pitchFamily="50" charset="-128"/>
              </a:rPr>
              <a:t>大阪府商工労働部雇用推進室就業促進課</a:t>
            </a:r>
            <a:r>
              <a:rPr lang="ja-JP" altLang="en-US" sz="2400" dirty="0" smtClean="0">
                <a:latin typeface="メイリオ" panose="020B0604030504040204" pitchFamily="50" charset="-128"/>
                <a:ea typeface="メイリオ" panose="020B0604030504040204" pitchFamily="50" charset="-128"/>
              </a:rPr>
              <a:t>）</a:t>
            </a:r>
            <a:endParaRPr lang="en-US" altLang="ja-JP" sz="2400" dirty="0">
              <a:latin typeface="メイリオ" panose="020B0604030504040204" pitchFamily="50" charset="-128"/>
              <a:ea typeface="メイリオ" panose="020B0604030504040204" pitchFamily="50" charset="-128"/>
            </a:endParaRPr>
          </a:p>
          <a:p>
            <a:pPr>
              <a:lnSpc>
                <a:spcPct val="150000"/>
              </a:lnSpc>
            </a:pPr>
            <a:r>
              <a:rPr lang="ja-JP" altLang="en-US" sz="2400" dirty="0" smtClean="0">
                <a:latin typeface="メイリオ" panose="020B0604030504040204" pitchFamily="50" charset="-128"/>
                <a:ea typeface="メイリオ" panose="020B0604030504040204" pitchFamily="50" charset="-128"/>
              </a:rPr>
              <a:t>○グループセッション①</a:t>
            </a:r>
            <a:endParaRPr lang="en-US" altLang="ja-JP" sz="2400" dirty="0">
              <a:latin typeface="メイリオ" panose="020B0604030504040204" pitchFamily="50" charset="-128"/>
              <a:ea typeface="メイリオ" panose="020B0604030504040204" pitchFamily="50" charset="-128"/>
            </a:endParaRPr>
          </a:p>
          <a:p>
            <a:pPr>
              <a:lnSpc>
                <a:spcPct val="150000"/>
              </a:lnSpc>
            </a:pPr>
            <a:r>
              <a:rPr lang="ja-JP" altLang="en-US" sz="2400" dirty="0" smtClean="0">
                <a:latin typeface="メイリオ" panose="020B0604030504040204" pitchFamily="50" charset="-128"/>
                <a:ea typeface="メイリオ" panose="020B0604030504040204" pitchFamily="50" charset="-128"/>
              </a:rPr>
              <a:t>○グループセッション</a:t>
            </a:r>
            <a:r>
              <a:rPr lang="ja-JP" altLang="en-US" sz="2400" dirty="0">
                <a:latin typeface="メイリオ" panose="020B0604030504040204" pitchFamily="50" charset="-128"/>
                <a:ea typeface="メイリオ" panose="020B0604030504040204" pitchFamily="50" charset="-128"/>
              </a:rPr>
              <a:t>②　</a:t>
            </a:r>
            <a:endParaRPr lang="en-US" altLang="ja-JP" sz="2400" dirty="0">
              <a:latin typeface="メイリオ" panose="020B0604030504040204" pitchFamily="50" charset="-128"/>
              <a:ea typeface="メイリオ" panose="020B0604030504040204" pitchFamily="50" charset="-128"/>
            </a:endParaRPr>
          </a:p>
          <a:p>
            <a:pPr>
              <a:lnSpc>
                <a:spcPct val="150000"/>
              </a:lnSpc>
            </a:pPr>
            <a:r>
              <a:rPr lang="ja-JP" altLang="en-US" sz="2400" dirty="0" smtClean="0">
                <a:latin typeface="メイリオ" panose="020B0604030504040204" pitchFamily="50" charset="-128"/>
                <a:ea typeface="メイリオ" panose="020B0604030504040204" pitchFamily="50" charset="-128"/>
              </a:rPr>
              <a:t>○まとめ</a:t>
            </a:r>
            <a:endParaRPr lang="en-US" altLang="ja-JP" sz="2400" dirty="0">
              <a:latin typeface="メイリオ" panose="020B0604030504040204" pitchFamily="50" charset="-128"/>
              <a:ea typeface="メイリオ" panose="020B0604030504040204" pitchFamily="50" charset="-128"/>
            </a:endParaRPr>
          </a:p>
          <a:p>
            <a:pPr>
              <a:lnSpc>
                <a:spcPct val="150000"/>
              </a:lnSpc>
            </a:pPr>
            <a:r>
              <a:rPr lang="ja-JP" altLang="en-US" sz="2400" dirty="0" smtClean="0">
                <a:latin typeface="メイリオ" panose="020B0604030504040204" pitchFamily="50" charset="-128"/>
                <a:ea typeface="メイリオ" panose="020B0604030504040204" pitchFamily="50" charset="-128"/>
              </a:rPr>
              <a:t>○閉会</a:t>
            </a:r>
            <a:r>
              <a:rPr lang="ja-JP" altLang="en-US" sz="2400" dirty="0">
                <a:latin typeface="メイリオ" panose="020B0604030504040204" pitchFamily="50" charset="-128"/>
                <a:ea typeface="メイリオ" panose="020B0604030504040204" pitchFamily="50" charset="-128"/>
              </a:rPr>
              <a:t>　　　　　　　　　　　　　　　　　　　　　　　</a:t>
            </a:r>
            <a:endParaRPr lang="en-US" altLang="ja-JP" sz="2400" dirty="0">
              <a:latin typeface="メイリオ" panose="020B0604030504040204" pitchFamily="50" charset="-128"/>
              <a:ea typeface="メイリオ" panose="020B0604030504040204" pitchFamily="50" charset="-128"/>
            </a:endParaRPr>
          </a:p>
        </p:txBody>
      </p:sp>
      <p:sp>
        <p:nvSpPr>
          <p:cNvPr id="5" name="タイトル 1"/>
          <p:cNvSpPr>
            <a:spLocks noGrp="1"/>
          </p:cNvSpPr>
          <p:nvPr>
            <p:ph type="title"/>
          </p:nvPr>
        </p:nvSpPr>
        <p:spPr>
          <a:xfrm>
            <a:off x="1484243" y="171421"/>
            <a:ext cx="10707757" cy="1325563"/>
          </a:xfrm>
        </p:spPr>
        <p:txBody>
          <a:bodyPr>
            <a:normAutofit/>
          </a:bodyPr>
          <a:lstStyle/>
          <a:p>
            <a:pPr>
              <a:spcBef>
                <a:spcPts val="600"/>
              </a:spcBef>
            </a:pPr>
            <a:r>
              <a:rPr kumimoji="1" lang="ja-JP" altLang="en-US" sz="3200" dirty="0" smtClean="0"/>
              <a:t>プログラム</a:t>
            </a:r>
            <a:endParaRPr kumimoji="1" lang="ja-JP" altLang="en-US" sz="2700" dirty="0"/>
          </a:p>
        </p:txBody>
      </p:sp>
    </p:spTree>
    <p:extLst>
      <p:ext uri="{BB962C8B-B14F-4D97-AF65-F5344CB8AC3E}">
        <p14:creationId xmlns:p14="http://schemas.microsoft.com/office/powerpoint/2010/main" val="113499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243" y="171421"/>
            <a:ext cx="10707757" cy="1325563"/>
          </a:xfrm>
        </p:spPr>
        <p:txBody>
          <a:bodyPr>
            <a:normAutofit fontScale="90000"/>
          </a:bodyPr>
          <a:lstStyle/>
          <a:p>
            <a:pPr>
              <a:spcBef>
                <a:spcPts val="600"/>
              </a:spcBef>
            </a:pPr>
            <a:r>
              <a:rPr kumimoji="1" lang="ja-JP" altLang="en-US" sz="3200" dirty="0" smtClean="0"/>
              <a:t>グループセッション①（</a:t>
            </a:r>
            <a:r>
              <a:rPr kumimoji="1" lang="en-US" altLang="ja-JP" sz="3200" dirty="0" smtClean="0"/>
              <a:t>1/2</a:t>
            </a:r>
            <a:r>
              <a:rPr kumimoji="1" lang="ja-JP" altLang="en-US" sz="3200" dirty="0" smtClean="0"/>
              <a:t>）</a:t>
            </a:r>
            <a:r>
              <a:rPr kumimoji="1" lang="en-US" altLang="ja-JP" sz="3200" dirty="0" smtClean="0"/>
              <a:t/>
            </a:r>
            <a:br>
              <a:rPr kumimoji="1" lang="en-US" altLang="ja-JP" sz="3200" dirty="0" smtClean="0"/>
            </a:br>
            <a:r>
              <a:rPr kumimoji="1" lang="ja-JP" altLang="en-US" sz="3200" dirty="0" smtClean="0"/>
              <a:t>　</a:t>
            </a:r>
            <a:r>
              <a:rPr lang="ja-JP" altLang="en-US" sz="2700" dirty="0"/>
              <a:t>女性</a:t>
            </a:r>
            <a:r>
              <a:rPr lang="ja-JP" altLang="en-US" sz="2700" dirty="0" smtClean="0"/>
              <a:t>が働く中での課題や、これから働くうえでのハードル等を共有する</a:t>
            </a:r>
            <a:endParaRPr kumimoji="1" lang="ja-JP" altLang="en-US" sz="2700" dirty="0"/>
          </a:p>
        </p:txBody>
      </p:sp>
      <p:sp>
        <p:nvSpPr>
          <p:cNvPr id="4" name="角丸四角形 3"/>
          <p:cNvSpPr/>
          <p:nvPr/>
        </p:nvSpPr>
        <p:spPr>
          <a:xfrm>
            <a:off x="269392" y="2457220"/>
            <a:ext cx="5735094" cy="3373200"/>
          </a:xfrm>
          <a:prstGeom prst="roundRect">
            <a:avLst>
              <a:gd name="adj" fmla="val 8156"/>
            </a:avLst>
          </a:prstGeom>
          <a:solidFill>
            <a:schemeClr val="accent1">
              <a:lumMod val="40000"/>
              <a:lumOff val="60000"/>
            </a:schemeClr>
          </a:solidFill>
          <a:ln w="12700" cap="flat" cmpd="sng" algn="ctr">
            <a:noFill/>
            <a:prstDash val="solid"/>
            <a:miter lim="800000"/>
          </a:ln>
          <a:effectLst/>
        </p:spPr>
        <p:txBody>
          <a:bodyPr lIns="144000" tIns="0" rIns="0" bIns="0" rtlCol="0" anchor="ctr"/>
          <a:lstStyle/>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・キャリアプランを考えるうえで、“出産”という決定的な差があるのに、男女のキャリプランを同じに考えていいのか</a:t>
            </a:r>
            <a:endParaRPr lang="ja-JP" altLang="en-US" sz="1600" kern="0" dirty="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a:t>
            </a:r>
            <a:r>
              <a:rPr lang="ja-JP" altLang="en-US" sz="1600" kern="0" dirty="0">
                <a:latin typeface="Meiryo UI" panose="020B0604030504040204" pitchFamily="50" charset="-128"/>
                <a:ea typeface="Meiryo UI" panose="020B0604030504040204" pitchFamily="50" charset="-128"/>
              </a:rPr>
              <a:t>ひとり</a:t>
            </a:r>
            <a:r>
              <a:rPr lang="ja-JP" altLang="en-US" sz="1600" kern="0" dirty="0" smtClean="0">
                <a:latin typeface="Meiryo UI" panose="020B0604030504040204" pitchFamily="50" charset="-128"/>
                <a:ea typeface="Meiryo UI" panose="020B0604030504040204" pitchFamily="50" charset="-128"/>
              </a:rPr>
              <a:t>親世帯（特にシングルマザー）の経済格差</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・出産・育児などが原因で頑張っても報われないことが続くとモチベーションが低下する</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・これから子育てより介護の問題が深刻になるのでは</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・労働条件が分かりづらい（女性が必要とする休暇情報（育休、産休、生理休暇、乳がんに罹患した際の休暇　など</a:t>
            </a:r>
            <a:r>
              <a:rPr lang="ja-JP" altLang="en-US" sz="1600" kern="0" dirty="0" smtClean="0">
                <a:latin typeface="Meiryo UI" panose="020B0604030504040204" pitchFamily="50" charset="-128"/>
                <a:ea typeface="Meiryo UI" panose="020B0604030504040204" pitchFamily="50" charset="-128"/>
              </a:rPr>
              <a:t>）</a:t>
            </a:r>
            <a:endParaRPr lang="en-US" altLang="ja-JP" sz="1600" kern="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88259" y="1602343"/>
            <a:ext cx="11726287" cy="646331"/>
          </a:xfrm>
          <a:prstGeom prst="rect">
            <a:avLst/>
          </a:prstGeom>
          <a:noFill/>
        </p:spPr>
        <p:txBody>
          <a:bodyPr wrap="none" rtlCol="0">
            <a:spAutoFit/>
          </a:bodyPr>
          <a:lstStyle/>
          <a:p>
            <a:r>
              <a:rPr lang="ja-JP" altLang="en-US" dirty="0"/>
              <a:t>参加者（あるいは、身近な人）が普段感じている、</a:t>
            </a:r>
            <a:r>
              <a:rPr lang="ja-JP" altLang="en-US" u="sng" dirty="0"/>
              <a:t>働く中での課題や、これから働くうえでのハードルや不安</a:t>
            </a:r>
            <a:r>
              <a:rPr lang="ja-JP" altLang="en-US" dirty="0" smtClean="0"/>
              <a:t>に</a:t>
            </a:r>
            <a:endParaRPr lang="en-US" altLang="ja-JP" dirty="0" smtClean="0"/>
          </a:p>
          <a:p>
            <a:r>
              <a:rPr lang="ja-JP" altLang="en-US" dirty="0" smtClean="0"/>
              <a:t>思う</a:t>
            </a:r>
            <a:r>
              <a:rPr lang="ja-JP" altLang="en-US" dirty="0"/>
              <a:t>点を皆さんと考えました</a:t>
            </a:r>
            <a:r>
              <a:rPr lang="ja-JP" altLang="en-US" dirty="0" smtClean="0"/>
              <a:t>。</a:t>
            </a:r>
            <a:r>
              <a:rPr kumimoji="1" lang="ja-JP" altLang="en-US" dirty="0" smtClean="0"/>
              <a:t>主な意見は次のとおりです。</a:t>
            </a:r>
            <a:endParaRPr kumimoji="1" lang="en-US" altLang="ja-JP" dirty="0" smtClean="0"/>
          </a:p>
        </p:txBody>
      </p:sp>
      <p:sp>
        <p:nvSpPr>
          <p:cNvPr id="31" name="角丸四角形 30"/>
          <p:cNvSpPr/>
          <p:nvPr/>
        </p:nvSpPr>
        <p:spPr>
          <a:xfrm>
            <a:off x="6184192" y="2457220"/>
            <a:ext cx="5735094" cy="3373200"/>
          </a:xfrm>
          <a:prstGeom prst="roundRect">
            <a:avLst>
              <a:gd name="adj" fmla="val 8156"/>
            </a:avLst>
          </a:prstGeom>
          <a:solidFill>
            <a:schemeClr val="accent1">
              <a:lumMod val="40000"/>
              <a:lumOff val="60000"/>
            </a:schemeClr>
          </a:solidFill>
          <a:ln w="12700" cap="flat" cmpd="sng" algn="ctr">
            <a:noFill/>
            <a:prstDash val="solid"/>
            <a:miter lim="800000"/>
          </a:ln>
          <a:effectLst/>
        </p:spPr>
        <p:txBody>
          <a:bodyPr lIns="144000" tIns="0" rIns="0" bIns="0" rtlCol="0" anchor="ctr"/>
          <a:lstStyle/>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a:t>
            </a:r>
            <a:r>
              <a:rPr lang="ja-JP" altLang="en-US" sz="1600" kern="0" dirty="0">
                <a:latin typeface="Meiryo UI" panose="020B0604030504040204" pitchFamily="50" charset="-128"/>
                <a:ea typeface="Meiryo UI" panose="020B0604030504040204" pitchFamily="50" charset="-128"/>
              </a:rPr>
              <a:t>産休・育休や子どもの急な病気などで休まないといけない場合、負い目を感じる人が多い</a:t>
            </a:r>
            <a:endParaRPr lang="en-US" altLang="ja-JP" sz="1600" kern="0" dirty="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・契約雇用や派遣職員など、有期雇用に女性が多いのでは</a:t>
            </a:r>
            <a:endParaRPr lang="en-US" altLang="ja-JP" sz="1600" kern="0" dirty="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・社内で古い考え方を持った</a:t>
            </a:r>
            <a:r>
              <a:rPr lang="en-US" altLang="ja-JP" sz="1600" kern="0" dirty="0">
                <a:latin typeface="Meiryo UI" panose="020B0604030504040204" pitchFamily="50" charset="-128"/>
                <a:ea typeface="Meiryo UI" panose="020B0604030504040204" pitchFamily="50" charset="-128"/>
              </a:rPr>
              <a:t>40</a:t>
            </a:r>
            <a:r>
              <a:rPr lang="ja-JP" altLang="en-US" sz="1600" kern="0" dirty="0">
                <a:latin typeface="Meiryo UI" panose="020B0604030504040204" pitchFamily="50" charset="-128"/>
                <a:ea typeface="Meiryo UI" panose="020B0604030504040204" pitchFamily="50" charset="-128"/>
              </a:rPr>
              <a:t>代・</a:t>
            </a:r>
            <a:r>
              <a:rPr lang="en-US" altLang="ja-JP" sz="1600" kern="0" dirty="0">
                <a:latin typeface="Meiryo UI" panose="020B0604030504040204" pitchFamily="50" charset="-128"/>
                <a:ea typeface="Meiryo UI" panose="020B0604030504040204" pitchFamily="50" charset="-128"/>
              </a:rPr>
              <a:t>50</a:t>
            </a:r>
            <a:r>
              <a:rPr lang="ja-JP" altLang="en-US" sz="1600" kern="0" dirty="0">
                <a:latin typeface="Meiryo UI" panose="020B0604030504040204" pitchFamily="50" charset="-128"/>
                <a:ea typeface="Meiryo UI" panose="020B0604030504040204" pitchFamily="50" charset="-128"/>
              </a:rPr>
              <a:t>代の管理職の男性が多いように</a:t>
            </a:r>
            <a:r>
              <a:rPr lang="ja-JP" altLang="en-US" sz="1600" kern="0" dirty="0" smtClean="0">
                <a:latin typeface="Meiryo UI" panose="020B0604030504040204" pitchFamily="50" charset="-128"/>
                <a:ea typeface="Meiryo UI" panose="020B0604030504040204" pitchFamily="50" charset="-128"/>
              </a:rPr>
              <a:t>感じる</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・女性が少ない職場のため子どもを産んで働き続けるというモデルケースが少なく、若手が将来像を描きにくい</a:t>
            </a: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・就職活動中だが、やりたい仕事を優先すべきか、産休育休など福利厚生が充実している会社を選ぶべきか悩んで</a:t>
            </a:r>
            <a:r>
              <a:rPr lang="ja-JP" altLang="en-US" sz="1600" kern="0" dirty="0" smtClean="0">
                <a:latin typeface="Meiryo UI" panose="020B0604030504040204" pitchFamily="50" charset="-128"/>
                <a:ea typeface="Meiryo UI" panose="020B0604030504040204" pitchFamily="50" charset="-128"/>
              </a:rPr>
              <a:t>いる</a:t>
            </a:r>
            <a:endParaRPr lang="ja-JP" altLang="en-US" sz="16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892879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243" y="171421"/>
            <a:ext cx="10707757" cy="1325563"/>
          </a:xfrm>
        </p:spPr>
        <p:txBody>
          <a:bodyPr>
            <a:normAutofit fontScale="90000"/>
          </a:bodyPr>
          <a:lstStyle/>
          <a:p>
            <a:pPr>
              <a:spcBef>
                <a:spcPts val="600"/>
              </a:spcBef>
            </a:pPr>
            <a:r>
              <a:rPr kumimoji="1" lang="ja-JP" altLang="en-US" sz="3200" dirty="0" smtClean="0"/>
              <a:t>グループセッション</a:t>
            </a:r>
            <a:r>
              <a:rPr lang="ja-JP" altLang="en-US" sz="3200" dirty="0"/>
              <a:t>①</a:t>
            </a:r>
            <a:r>
              <a:rPr kumimoji="1" lang="ja-JP" altLang="en-US" sz="3200" dirty="0" smtClean="0"/>
              <a:t>（</a:t>
            </a:r>
            <a:r>
              <a:rPr kumimoji="1" lang="en-US" altLang="ja-JP" sz="3200" dirty="0" smtClean="0"/>
              <a:t>2/2</a:t>
            </a:r>
            <a:r>
              <a:rPr kumimoji="1" lang="ja-JP" altLang="en-US" sz="3200" dirty="0" smtClean="0"/>
              <a:t>）</a:t>
            </a:r>
            <a:r>
              <a:rPr kumimoji="1" lang="en-US" altLang="ja-JP" sz="3200" dirty="0" smtClean="0"/>
              <a:t/>
            </a:r>
            <a:br>
              <a:rPr kumimoji="1" lang="en-US" altLang="ja-JP" sz="3200" dirty="0" smtClean="0"/>
            </a:br>
            <a:r>
              <a:rPr kumimoji="1" lang="ja-JP" altLang="en-US" sz="3200" dirty="0" smtClean="0"/>
              <a:t>　</a:t>
            </a:r>
            <a:r>
              <a:rPr lang="ja-JP" altLang="en-US" sz="2700" dirty="0"/>
              <a:t>女性</a:t>
            </a:r>
            <a:r>
              <a:rPr lang="ja-JP" altLang="en-US" sz="2700" dirty="0" smtClean="0"/>
              <a:t>が働く中での課題や、これから働くうえでのハードル等を共有する</a:t>
            </a:r>
            <a:endParaRPr kumimoji="1" lang="ja-JP" altLang="en-US" sz="2700" dirty="0"/>
          </a:p>
        </p:txBody>
      </p:sp>
      <p:sp>
        <p:nvSpPr>
          <p:cNvPr id="4" name="角丸四角形 3"/>
          <p:cNvSpPr/>
          <p:nvPr/>
        </p:nvSpPr>
        <p:spPr>
          <a:xfrm>
            <a:off x="269392" y="2470484"/>
            <a:ext cx="5735094" cy="3374741"/>
          </a:xfrm>
          <a:prstGeom prst="roundRect">
            <a:avLst>
              <a:gd name="adj" fmla="val 8156"/>
            </a:avLst>
          </a:prstGeom>
          <a:solidFill>
            <a:schemeClr val="accent1">
              <a:lumMod val="40000"/>
              <a:lumOff val="60000"/>
            </a:schemeClr>
          </a:solidFill>
          <a:ln w="12700" cap="flat" cmpd="sng" algn="ctr">
            <a:noFill/>
            <a:prstDash val="solid"/>
            <a:miter lim="800000"/>
          </a:ln>
          <a:effectLst/>
        </p:spPr>
        <p:txBody>
          <a:bodyPr lIns="144000" tIns="0" rIns="0" bIns="0" rtlCol="0" anchor="ctr"/>
          <a:lstStyle/>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・男性が上司の場合など</a:t>
            </a:r>
            <a:r>
              <a:rPr lang="ja-JP" altLang="en-US" sz="1600" kern="0" dirty="0" smtClean="0">
                <a:latin typeface="Meiryo UI" panose="020B0604030504040204" pitchFamily="50" charset="-128"/>
                <a:ea typeface="Meiryo UI" panose="020B0604030504040204" pitchFamily="50" charset="-128"/>
              </a:rPr>
              <a:t>、産休や育休などの制度</a:t>
            </a:r>
            <a:r>
              <a:rPr lang="ja-JP" altLang="en-US" sz="1600" kern="0" dirty="0">
                <a:latin typeface="Meiryo UI" panose="020B0604030504040204" pitchFamily="50" charset="-128"/>
                <a:ea typeface="Meiryo UI" panose="020B0604030504040204" pitchFamily="50" charset="-128"/>
              </a:rPr>
              <a:t>が利用しにくい</a:t>
            </a: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a:t>
            </a:r>
            <a:r>
              <a:rPr lang="ja-JP" altLang="en-US" sz="1600" kern="0" dirty="0">
                <a:latin typeface="Meiryo UI" panose="020B0604030504040204" pitchFamily="50" charset="-128"/>
                <a:ea typeface="Meiryo UI" panose="020B0604030504040204" pitchFamily="50" charset="-128"/>
              </a:rPr>
              <a:t>職場の</a:t>
            </a:r>
            <a:r>
              <a:rPr lang="ja-JP" altLang="en-US" sz="1600" kern="0" dirty="0" smtClean="0">
                <a:latin typeface="Meiryo UI" panose="020B0604030504040204" pitchFamily="50" charset="-128"/>
                <a:ea typeface="Meiryo UI" panose="020B0604030504040204" pitchFamily="50" charset="-128"/>
              </a:rPr>
              <a:t>人間</a:t>
            </a:r>
            <a:r>
              <a:rPr lang="ja-JP" altLang="en-US" sz="1600" kern="0" dirty="0" smtClean="0">
                <a:latin typeface="Meiryo UI" panose="020B0604030504040204" pitchFamily="50" charset="-128"/>
                <a:ea typeface="Meiryo UI" panose="020B0604030504040204" pitchFamily="50" charset="-128"/>
              </a:rPr>
              <a:t>関係</a:t>
            </a:r>
            <a:endParaRPr lang="ja-JP" altLang="en-US" sz="1600" strike="sngStrike" kern="0" dirty="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・女性の転職の難しさ（子育て中など転職へのハードルが上がる）</a:t>
            </a: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・男女の賃金格差</a:t>
            </a: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・女性がつける職域の狭さ</a:t>
            </a: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・「勝ち組」や「セレブ」と言われるような地位に憧れる女性がいるなど、女性側の意識にも問題があるのでは</a:t>
            </a:r>
          </a:p>
        </p:txBody>
      </p:sp>
      <p:sp>
        <p:nvSpPr>
          <p:cNvPr id="7" name="テキスト ボックス 6"/>
          <p:cNvSpPr txBox="1"/>
          <p:nvPr/>
        </p:nvSpPr>
        <p:spPr>
          <a:xfrm>
            <a:off x="188259" y="1602343"/>
            <a:ext cx="11726287" cy="646331"/>
          </a:xfrm>
          <a:prstGeom prst="rect">
            <a:avLst/>
          </a:prstGeom>
          <a:noFill/>
        </p:spPr>
        <p:txBody>
          <a:bodyPr wrap="none" rtlCol="0">
            <a:spAutoFit/>
          </a:bodyPr>
          <a:lstStyle/>
          <a:p>
            <a:r>
              <a:rPr lang="ja-JP" altLang="en-US" dirty="0"/>
              <a:t>参加者（あるいは、身近な人）が普段感じている、働く中での課題や、これから働くうえでのハードルや不安</a:t>
            </a:r>
            <a:r>
              <a:rPr lang="ja-JP" altLang="en-US" dirty="0" smtClean="0"/>
              <a:t>に</a:t>
            </a:r>
            <a:endParaRPr lang="en-US" altLang="ja-JP" dirty="0" smtClean="0"/>
          </a:p>
          <a:p>
            <a:r>
              <a:rPr lang="ja-JP" altLang="en-US" dirty="0" smtClean="0"/>
              <a:t>思う</a:t>
            </a:r>
            <a:r>
              <a:rPr lang="ja-JP" altLang="en-US" dirty="0"/>
              <a:t>点を皆さんと考えました</a:t>
            </a:r>
            <a:r>
              <a:rPr lang="ja-JP" altLang="en-US" dirty="0" smtClean="0"/>
              <a:t>。</a:t>
            </a:r>
            <a:r>
              <a:rPr kumimoji="1" lang="ja-JP" altLang="en-US" dirty="0" smtClean="0"/>
              <a:t>主な意見は次のとおりです。</a:t>
            </a:r>
            <a:endParaRPr kumimoji="1" lang="en-US" altLang="ja-JP" dirty="0" smtClean="0"/>
          </a:p>
        </p:txBody>
      </p:sp>
      <p:sp>
        <p:nvSpPr>
          <p:cNvPr id="31" name="角丸四角形 30"/>
          <p:cNvSpPr/>
          <p:nvPr/>
        </p:nvSpPr>
        <p:spPr>
          <a:xfrm>
            <a:off x="6184192" y="2470484"/>
            <a:ext cx="5735094" cy="3374741"/>
          </a:xfrm>
          <a:prstGeom prst="roundRect">
            <a:avLst>
              <a:gd name="adj" fmla="val 8156"/>
            </a:avLst>
          </a:prstGeom>
          <a:solidFill>
            <a:schemeClr val="accent1">
              <a:lumMod val="40000"/>
              <a:lumOff val="60000"/>
            </a:schemeClr>
          </a:solidFill>
          <a:ln w="12700" cap="flat" cmpd="sng" algn="ctr">
            <a:noFill/>
            <a:prstDash val="solid"/>
            <a:miter lim="800000"/>
          </a:ln>
          <a:effectLst/>
        </p:spPr>
        <p:txBody>
          <a:bodyPr lIns="144000" tIns="0" rIns="0" bIns="0" rtlCol="0" anchor="ctr"/>
          <a:lstStyle/>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・同じ仕事をしているのに、女性や非正規というだけで賃金や評価に格差がある</a:t>
            </a: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・子どもを産んで仕事を辞めて再就職しようとした場合に、キャリアに空白期間があると面接などでハンデを感じた</a:t>
            </a: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・職場で人材が不足しており、定時で帰ることや休暇を取ることが難しい</a:t>
            </a: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・育児や家事をする女性のなかには、仕事の責任が少なく、時間や休暇の融通がききやすい非正規に望んでなる人も</a:t>
            </a:r>
            <a:r>
              <a:rPr lang="ja-JP" altLang="en-US" sz="1600" kern="0" dirty="0" smtClean="0">
                <a:latin typeface="Meiryo UI" panose="020B0604030504040204" pitchFamily="50" charset="-128"/>
                <a:ea typeface="Meiryo UI" panose="020B0604030504040204" pitchFamily="50" charset="-128"/>
              </a:rPr>
              <a:t>いる</a:t>
            </a:r>
          </a:p>
        </p:txBody>
      </p:sp>
    </p:spTree>
    <p:extLst>
      <p:ext uri="{BB962C8B-B14F-4D97-AF65-F5344CB8AC3E}">
        <p14:creationId xmlns:p14="http://schemas.microsoft.com/office/powerpoint/2010/main" val="870907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243" y="171421"/>
            <a:ext cx="10707757" cy="1325563"/>
          </a:xfrm>
        </p:spPr>
        <p:txBody>
          <a:bodyPr>
            <a:normAutofit/>
          </a:bodyPr>
          <a:lstStyle/>
          <a:p>
            <a:pPr>
              <a:spcBef>
                <a:spcPts val="600"/>
              </a:spcBef>
            </a:pPr>
            <a:r>
              <a:rPr kumimoji="1" lang="ja-JP" altLang="en-US" sz="3200" dirty="0" smtClean="0"/>
              <a:t>グループセッション</a:t>
            </a:r>
            <a:r>
              <a:rPr lang="ja-JP" altLang="en-US" sz="3200" dirty="0"/>
              <a:t>②</a:t>
            </a:r>
            <a:r>
              <a:rPr lang="ja-JP" altLang="en-US" sz="3200" dirty="0" smtClean="0"/>
              <a:t>（</a:t>
            </a:r>
            <a:r>
              <a:rPr lang="en-US" altLang="ja-JP" sz="3200" dirty="0" smtClean="0"/>
              <a:t>1/2</a:t>
            </a:r>
            <a:r>
              <a:rPr lang="ja-JP" altLang="en-US" sz="3200" dirty="0" smtClean="0"/>
              <a:t>）</a:t>
            </a:r>
            <a:r>
              <a:rPr kumimoji="1" lang="en-US" altLang="ja-JP" sz="3200" dirty="0" smtClean="0"/>
              <a:t/>
            </a:r>
            <a:br>
              <a:rPr kumimoji="1" lang="en-US" altLang="ja-JP" sz="3200" dirty="0" smtClean="0"/>
            </a:br>
            <a:r>
              <a:rPr kumimoji="1" lang="ja-JP" altLang="en-US" sz="3200" dirty="0" smtClean="0"/>
              <a:t>　</a:t>
            </a:r>
            <a:r>
              <a:rPr lang="ja-JP" altLang="en-US" sz="2700" dirty="0" smtClean="0"/>
              <a:t>新たな解決策や、私たちができることは何かについて考える</a:t>
            </a:r>
            <a:endParaRPr kumimoji="1" lang="ja-JP" altLang="en-US" sz="2700" dirty="0"/>
          </a:p>
        </p:txBody>
      </p:sp>
      <p:sp>
        <p:nvSpPr>
          <p:cNvPr id="4" name="角丸四角形 3"/>
          <p:cNvSpPr/>
          <p:nvPr/>
        </p:nvSpPr>
        <p:spPr>
          <a:xfrm>
            <a:off x="269392" y="2482370"/>
            <a:ext cx="5734800" cy="3373200"/>
          </a:xfrm>
          <a:prstGeom prst="roundRect">
            <a:avLst>
              <a:gd name="adj" fmla="val 8156"/>
            </a:avLst>
          </a:prstGeom>
          <a:solidFill>
            <a:schemeClr val="accent1">
              <a:lumMod val="40000"/>
              <a:lumOff val="60000"/>
            </a:schemeClr>
          </a:solidFill>
          <a:ln w="12700" cap="flat" cmpd="sng" algn="ctr">
            <a:noFill/>
            <a:prstDash val="solid"/>
            <a:miter lim="800000"/>
          </a:ln>
          <a:effectLst/>
        </p:spPr>
        <p:txBody>
          <a:bodyPr lIns="144000" tIns="0" rIns="0" bIns="0" rtlCol="0" anchor="ctr"/>
          <a:lstStyle/>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・様々な制度があるので、自分で調べて積極的に活用していく</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・仕事が楽しい環境を自ら作れるように働きかける</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・休みやすい職場の雰囲気を作っていく</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・休暇制度を活用した場合に、他の人の参考になるように情報をシェアする</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・男女の役割分担意識を解消する（自分自身の気づきにあわせ、周りとの共有も重要）</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・あらゆる性別の方がお互いに気配りができる環境をつくる（普段から相談できる関係性を構築する）</a:t>
            </a:r>
            <a:endParaRPr lang="en-US" altLang="ja-JP" sz="1600" kern="0" dirty="0" smtClean="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88259" y="1602343"/>
            <a:ext cx="12187952" cy="646331"/>
          </a:xfrm>
          <a:prstGeom prst="rect">
            <a:avLst/>
          </a:prstGeom>
          <a:noFill/>
        </p:spPr>
        <p:txBody>
          <a:bodyPr wrap="none" rtlCol="0">
            <a:spAutoFit/>
          </a:bodyPr>
          <a:lstStyle/>
          <a:p>
            <a:r>
              <a:rPr lang="ja-JP" altLang="en-US" dirty="0" smtClean="0"/>
              <a:t>グループセッション①で出てきた課題に対し、私たち自身がどのように行動できるか、どうなれば改善されるのか、</a:t>
            </a:r>
            <a:endParaRPr lang="en-US" altLang="ja-JP" dirty="0" smtClean="0"/>
          </a:p>
          <a:p>
            <a:r>
              <a:rPr kumimoji="1" lang="ja-JP" altLang="en-US" dirty="0" smtClean="0"/>
              <a:t>など解決策は何かを皆さんと考えました。主な意見は次のとおりです。</a:t>
            </a:r>
            <a:endParaRPr kumimoji="1" lang="en-US" altLang="ja-JP" dirty="0" smtClean="0"/>
          </a:p>
        </p:txBody>
      </p:sp>
      <p:sp>
        <p:nvSpPr>
          <p:cNvPr id="10" name="角丸四角形 9"/>
          <p:cNvSpPr/>
          <p:nvPr/>
        </p:nvSpPr>
        <p:spPr>
          <a:xfrm>
            <a:off x="6185983" y="2482370"/>
            <a:ext cx="5734800" cy="3373200"/>
          </a:xfrm>
          <a:prstGeom prst="roundRect">
            <a:avLst>
              <a:gd name="adj" fmla="val 8156"/>
            </a:avLst>
          </a:prstGeom>
          <a:solidFill>
            <a:schemeClr val="accent1">
              <a:lumMod val="40000"/>
              <a:lumOff val="60000"/>
            </a:schemeClr>
          </a:solidFill>
          <a:ln w="12700" cap="flat" cmpd="sng" algn="ctr">
            <a:noFill/>
            <a:prstDash val="solid"/>
            <a:miter lim="800000"/>
          </a:ln>
          <a:effectLst/>
        </p:spPr>
        <p:txBody>
          <a:bodyPr lIns="144000" tIns="0" rIns="0" bIns="0" rtlCol="0" anchor="ctr"/>
          <a:lstStyle/>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・お互い支え合う関係が気付けるように「お互いさま」の精神を</a:t>
            </a:r>
            <a:r>
              <a:rPr lang="ja-JP" altLang="en-US" sz="1600" kern="0" dirty="0" smtClean="0">
                <a:latin typeface="Meiryo UI" panose="020B0604030504040204" pitchFamily="50" charset="-128"/>
                <a:ea typeface="Meiryo UI" panose="020B0604030504040204" pitchFamily="50" charset="-128"/>
              </a:rPr>
              <a:t>心掛ける</a:t>
            </a:r>
            <a:endParaRPr lang="ja-JP" altLang="en-US" sz="1600" kern="0" dirty="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・悩みを相談しやすい職場の雰囲気を</a:t>
            </a:r>
            <a:r>
              <a:rPr lang="ja-JP" altLang="en-US" sz="1600" kern="0" dirty="0" smtClean="0">
                <a:latin typeface="Meiryo UI" panose="020B0604030504040204" pitchFamily="50" charset="-128"/>
                <a:ea typeface="Meiryo UI" panose="020B0604030504040204" pitchFamily="50" charset="-128"/>
              </a:rPr>
              <a:t>作る</a:t>
            </a:r>
            <a:endParaRPr lang="ja-JP" altLang="en-US" sz="1600" kern="0" dirty="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・マネージメントする立場として、普段から限界までは仕事をいれない、できるだけ余裕がある人員配置を</a:t>
            </a:r>
            <a:r>
              <a:rPr lang="ja-JP" altLang="en-US" sz="1600" kern="0" dirty="0" smtClean="0">
                <a:latin typeface="Meiryo UI" panose="020B0604030504040204" pitchFamily="50" charset="-128"/>
                <a:ea typeface="Meiryo UI" panose="020B0604030504040204" pitchFamily="50" charset="-128"/>
              </a:rPr>
              <a:t>心掛ける</a:t>
            </a:r>
            <a:endParaRPr lang="ja-JP" altLang="en-US" sz="1600" kern="0" dirty="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　また、部下としては効率的な働き方やスキルアップを心掛けるなど、管理する側と働く側の両方の努力が</a:t>
            </a:r>
            <a:r>
              <a:rPr lang="ja-JP" altLang="en-US" sz="1600" kern="0" dirty="0" smtClean="0">
                <a:latin typeface="Meiryo UI" panose="020B0604030504040204" pitchFamily="50" charset="-128"/>
                <a:ea typeface="Meiryo UI" panose="020B0604030504040204" pitchFamily="50" charset="-128"/>
              </a:rPr>
              <a:t>必要</a:t>
            </a:r>
            <a:endParaRPr lang="ja-JP" altLang="en-US" sz="1600" kern="0" dirty="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・売上など数字だけでなく、部下のマネジメントや現場の目配りなども評価する人事制度や部下から上司を評価する制度を</a:t>
            </a:r>
            <a:r>
              <a:rPr lang="ja-JP" altLang="en-US" sz="1600" kern="0" dirty="0" smtClean="0">
                <a:latin typeface="Meiryo UI" panose="020B0604030504040204" pitchFamily="50" charset="-128"/>
                <a:ea typeface="Meiryo UI" panose="020B0604030504040204" pitchFamily="50" charset="-128"/>
              </a:rPr>
              <a:t>取り入れる</a:t>
            </a:r>
            <a:endParaRPr lang="en-US" altLang="ja-JP" sz="1600" kern="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11448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243" y="171421"/>
            <a:ext cx="10707757" cy="1325563"/>
          </a:xfrm>
        </p:spPr>
        <p:txBody>
          <a:bodyPr>
            <a:normAutofit/>
          </a:bodyPr>
          <a:lstStyle/>
          <a:p>
            <a:pPr>
              <a:spcBef>
                <a:spcPts val="600"/>
              </a:spcBef>
            </a:pPr>
            <a:r>
              <a:rPr kumimoji="1" lang="ja-JP" altLang="en-US" sz="3200" dirty="0" smtClean="0"/>
              <a:t>グループセッション</a:t>
            </a:r>
            <a:r>
              <a:rPr lang="ja-JP" altLang="en-US" sz="3200" dirty="0"/>
              <a:t>②（</a:t>
            </a:r>
            <a:r>
              <a:rPr lang="en-US" altLang="ja-JP" sz="3200" dirty="0"/>
              <a:t>2/2</a:t>
            </a:r>
            <a:r>
              <a:rPr lang="ja-JP" altLang="en-US" sz="3200" dirty="0"/>
              <a:t>）</a:t>
            </a:r>
            <a:r>
              <a:rPr kumimoji="1" lang="en-US" altLang="ja-JP" sz="3200" dirty="0" smtClean="0"/>
              <a:t/>
            </a:r>
            <a:br>
              <a:rPr kumimoji="1" lang="en-US" altLang="ja-JP" sz="3200" dirty="0" smtClean="0"/>
            </a:br>
            <a:r>
              <a:rPr kumimoji="1" lang="ja-JP" altLang="en-US" sz="3200" dirty="0" smtClean="0"/>
              <a:t>　</a:t>
            </a:r>
            <a:r>
              <a:rPr lang="ja-JP" altLang="en-US" sz="2700" dirty="0" smtClean="0"/>
              <a:t>新たな解決策や、私たちができることは何かについて考える</a:t>
            </a:r>
            <a:endParaRPr kumimoji="1" lang="ja-JP" altLang="en-US" sz="2700" dirty="0"/>
          </a:p>
        </p:txBody>
      </p:sp>
      <p:sp>
        <p:nvSpPr>
          <p:cNvPr id="4" name="角丸四角形 3"/>
          <p:cNvSpPr/>
          <p:nvPr/>
        </p:nvSpPr>
        <p:spPr>
          <a:xfrm>
            <a:off x="269392" y="2498412"/>
            <a:ext cx="5734800" cy="3373200"/>
          </a:xfrm>
          <a:prstGeom prst="roundRect">
            <a:avLst>
              <a:gd name="adj" fmla="val 8156"/>
            </a:avLst>
          </a:prstGeom>
          <a:solidFill>
            <a:schemeClr val="accent1">
              <a:lumMod val="40000"/>
              <a:lumOff val="60000"/>
            </a:schemeClr>
          </a:solidFill>
          <a:ln w="12700" cap="flat" cmpd="sng" algn="ctr">
            <a:noFill/>
            <a:prstDash val="solid"/>
            <a:miter lim="800000"/>
          </a:ln>
          <a:effectLst/>
        </p:spPr>
        <p:txBody>
          <a:bodyPr lIns="144000" tIns="0" rIns="0" bIns="0" rtlCol="0" anchor="ctr"/>
          <a:lstStyle/>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・転職にあたってキャリアの伝え方を工夫する（履歴書だけでない、自らのアピールポイントを伝える方法</a:t>
            </a:r>
            <a:r>
              <a:rPr lang="ja-JP" altLang="en-US" sz="1600" kern="0" dirty="0" smtClean="0">
                <a:latin typeface="Meiryo UI" panose="020B0604030504040204" pitchFamily="50" charset="-128"/>
                <a:ea typeface="Meiryo UI" panose="020B0604030504040204" pitchFamily="50" charset="-128"/>
              </a:rPr>
              <a:t>）</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・周りを巻き込んで行動を伝える（ゲームを使うなど楽しみながら巻き込むことも良いと思う）</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・日頃から家庭の中でコミュニケーションを取り、物事を頼みやすい環境を作っておく</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・会社では社内研修やセミナーを行うなどして、世代間の考え方やギャップを埋める取組みをする</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・無意識の偏見に気づくことが大事</a:t>
            </a:r>
            <a:endParaRPr lang="en-US" altLang="ja-JP" sz="1600" kern="0" dirty="0" smtClean="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88259" y="1602343"/>
            <a:ext cx="12187952" cy="646331"/>
          </a:xfrm>
          <a:prstGeom prst="rect">
            <a:avLst/>
          </a:prstGeom>
          <a:noFill/>
        </p:spPr>
        <p:txBody>
          <a:bodyPr wrap="none" rtlCol="0">
            <a:spAutoFit/>
          </a:bodyPr>
          <a:lstStyle/>
          <a:p>
            <a:r>
              <a:rPr lang="ja-JP" altLang="en-US" dirty="0" smtClean="0"/>
              <a:t>グループセッション①で出てきた課題に対し、私たち自身がどのように行動できるか、どうなれば改善されるのか、</a:t>
            </a:r>
            <a:endParaRPr lang="en-US" altLang="ja-JP" dirty="0" smtClean="0"/>
          </a:p>
          <a:p>
            <a:r>
              <a:rPr kumimoji="1" lang="ja-JP" altLang="en-US" dirty="0" smtClean="0"/>
              <a:t>など解決策は何かを皆さんと考えました。主な意見は次のとおりです。</a:t>
            </a:r>
            <a:endParaRPr kumimoji="1" lang="en-US" altLang="ja-JP" dirty="0" smtClean="0"/>
          </a:p>
        </p:txBody>
      </p:sp>
      <p:sp>
        <p:nvSpPr>
          <p:cNvPr id="10" name="角丸四角形 9"/>
          <p:cNvSpPr/>
          <p:nvPr/>
        </p:nvSpPr>
        <p:spPr>
          <a:xfrm>
            <a:off x="6185983" y="2498412"/>
            <a:ext cx="5734800" cy="3373200"/>
          </a:xfrm>
          <a:prstGeom prst="roundRect">
            <a:avLst>
              <a:gd name="adj" fmla="val 8156"/>
            </a:avLst>
          </a:prstGeom>
          <a:solidFill>
            <a:schemeClr val="accent1">
              <a:lumMod val="40000"/>
              <a:lumOff val="60000"/>
            </a:schemeClr>
          </a:solidFill>
          <a:ln w="12700" cap="flat" cmpd="sng" algn="ctr">
            <a:noFill/>
            <a:prstDash val="solid"/>
            <a:miter lim="800000"/>
          </a:ln>
          <a:effectLst/>
        </p:spPr>
        <p:txBody>
          <a:bodyPr lIns="144000" tIns="0" rIns="0" bIns="0" rtlCol="0" anchor="ctr"/>
          <a:lstStyle/>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・小学生からキャリアプランを支援する取組みが必要</a:t>
            </a:r>
            <a:endParaRPr lang="en-US" altLang="ja-JP" sz="1600" kern="0" dirty="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a:latin typeface="Meiryo UI" panose="020B0604030504040204" pitchFamily="50" charset="-128"/>
                <a:ea typeface="Meiryo UI" panose="020B0604030504040204" pitchFamily="50" charset="-128"/>
              </a:rPr>
              <a:t>・意識を変えていくにあたり、社内にロールモデルとなる人が</a:t>
            </a:r>
            <a:r>
              <a:rPr lang="ja-JP" altLang="en-US" sz="1600" kern="0" dirty="0" smtClean="0">
                <a:latin typeface="Meiryo UI" panose="020B0604030504040204" pitchFamily="50" charset="-128"/>
                <a:ea typeface="Meiryo UI" panose="020B0604030504040204" pitchFamily="50" charset="-128"/>
              </a:rPr>
              <a:t>いないので、</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　自らがロールモデルとなるべき</a:t>
            </a:r>
            <a:endParaRPr lang="en-US" altLang="ja-JP" sz="1600" kern="0" dirty="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・課題や改善すべき点を言い続けることが大事</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・１人では難しくても、社内で同じ考えを持つ仲間を増やしていけば変えていくことができる</a:t>
            </a:r>
            <a:endParaRPr lang="en-US" altLang="ja-JP" sz="1600" kern="0" dirty="0" smtClean="0">
              <a:latin typeface="Meiryo UI" panose="020B0604030504040204" pitchFamily="50" charset="-128"/>
              <a:ea typeface="Meiryo UI" panose="020B0604030504040204" pitchFamily="50" charset="-128"/>
            </a:endParaRPr>
          </a:p>
          <a:p>
            <a:pPr marL="93663" indent="-93663">
              <a:lnSpc>
                <a:spcPct val="150000"/>
              </a:lnSpc>
              <a:defRPr/>
            </a:pPr>
            <a:r>
              <a:rPr lang="ja-JP" altLang="en-US" sz="1600" kern="0" dirty="0" smtClean="0">
                <a:latin typeface="Meiryo UI" panose="020B0604030504040204" pitchFamily="50" charset="-128"/>
                <a:ea typeface="Meiryo UI" panose="020B0604030504040204" pitchFamily="50" charset="-128"/>
              </a:rPr>
              <a:t>・男性が、女性が、ではなくお互いさまの精神で互いに意識を変えることが必要</a:t>
            </a:r>
            <a:endParaRPr lang="en-US" altLang="ja-JP" sz="1600" kern="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88918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84243" y="171421"/>
            <a:ext cx="10707757" cy="1325563"/>
          </a:xfrm>
        </p:spPr>
        <p:txBody>
          <a:bodyPr>
            <a:normAutofit/>
          </a:bodyPr>
          <a:lstStyle/>
          <a:p>
            <a:pPr>
              <a:spcBef>
                <a:spcPts val="600"/>
              </a:spcBef>
            </a:pPr>
            <a:r>
              <a:rPr lang="ja-JP" altLang="en-US" sz="3200" dirty="0"/>
              <a:t>私</a:t>
            </a:r>
            <a:r>
              <a:rPr lang="ja-JP" altLang="en-US" sz="3200" dirty="0" smtClean="0"/>
              <a:t>の</a:t>
            </a:r>
            <a:r>
              <a:rPr lang="en-US" altLang="ja-JP" sz="3200" dirty="0" smtClean="0"/>
              <a:t>SDGs</a:t>
            </a:r>
            <a:r>
              <a:rPr lang="ja-JP" altLang="en-US" sz="3200" dirty="0" smtClean="0"/>
              <a:t>宣言</a:t>
            </a:r>
            <a:endParaRPr kumimoji="1" lang="ja-JP" altLang="en-US" sz="2700" dirty="0"/>
          </a:p>
        </p:txBody>
      </p:sp>
      <p:sp>
        <p:nvSpPr>
          <p:cNvPr id="7" name="テキスト ボックス 6"/>
          <p:cNvSpPr txBox="1"/>
          <p:nvPr/>
        </p:nvSpPr>
        <p:spPr>
          <a:xfrm>
            <a:off x="188259" y="1602343"/>
            <a:ext cx="10825399" cy="646331"/>
          </a:xfrm>
          <a:prstGeom prst="rect">
            <a:avLst/>
          </a:prstGeom>
          <a:noFill/>
        </p:spPr>
        <p:txBody>
          <a:bodyPr wrap="none" rtlCol="0">
            <a:spAutoFit/>
          </a:bodyPr>
          <a:lstStyle/>
          <a:p>
            <a:r>
              <a:rPr lang="ja-JP" altLang="en-US" dirty="0" smtClean="0"/>
              <a:t>ワークショップを通して、</a:t>
            </a:r>
            <a:r>
              <a:rPr lang="en-US" altLang="ja-JP" dirty="0" smtClean="0"/>
              <a:t>SDGs</a:t>
            </a:r>
            <a:r>
              <a:rPr lang="ja-JP" altLang="en-US" dirty="0" smtClean="0"/>
              <a:t>達成に向け、今後、皆さんが行動しよう（取組もう）と思われたことを</a:t>
            </a:r>
            <a:endParaRPr lang="en-US" altLang="ja-JP" dirty="0" smtClean="0"/>
          </a:p>
          <a:p>
            <a:r>
              <a:rPr kumimoji="1" lang="ja-JP" altLang="en-US" dirty="0" smtClean="0"/>
              <a:t>「私の</a:t>
            </a:r>
            <a:r>
              <a:rPr kumimoji="1" lang="en-US" altLang="ja-JP" dirty="0" smtClean="0"/>
              <a:t>SDGs</a:t>
            </a:r>
            <a:r>
              <a:rPr kumimoji="1" lang="ja-JP" altLang="en-US" dirty="0" smtClean="0"/>
              <a:t>宣言」として記入いただきました。</a:t>
            </a:r>
            <a:endParaRPr kumimoji="1" lang="en-US" altLang="ja-JP" dirty="0" smtClean="0"/>
          </a:p>
        </p:txBody>
      </p:sp>
      <p:sp>
        <p:nvSpPr>
          <p:cNvPr id="9" name="角丸四角形 8"/>
          <p:cNvSpPr/>
          <p:nvPr/>
        </p:nvSpPr>
        <p:spPr>
          <a:xfrm>
            <a:off x="429810" y="2354034"/>
            <a:ext cx="8378014" cy="3683696"/>
          </a:xfrm>
          <a:prstGeom prst="roundRect">
            <a:avLst>
              <a:gd name="adj" fmla="val 8156"/>
            </a:avLst>
          </a:prstGeom>
          <a:solidFill>
            <a:schemeClr val="accent1">
              <a:lumMod val="40000"/>
              <a:lumOff val="60000"/>
            </a:schemeClr>
          </a:solidFill>
          <a:ln w="12700" cap="flat" cmpd="sng" algn="ctr">
            <a:noFill/>
            <a:prstDash val="solid"/>
            <a:miter lim="800000"/>
          </a:ln>
          <a:effectLst/>
        </p:spPr>
        <p:txBody>
          <a:bodyPr lIns="144000" tIns="0" rIns="0" bIns="0" rtlCol="0" anchor="ctr"/>
          <a:lstStyle/>
          <a:p>
            <a:pPr marL="93663" indent="-93663">
              <a:lnSpc>
                <a:spcPts val="2100"/>
              </a:lnSpc>
              <a:defRPr/>
            </a:pPr>
            <a:r>
              <a:rPr lang="ja-JP" altLang="en-US" sz="1600" kern="0" dirty="0" smtClean="0">
                <a:latin typeface="Meiryo UI" panose="020B0604030504040204" pitchFamily="50" charset="-128"/>
                <a:ea typeface="Meiryo UI" panose="020B0604030504040204" pitchFamily="50" charset="-128"/>
              </a:rPr>
              <a:t>・女性が活躍できる社会を今後も検討していきたい</a:t>
            </a:r>
            <a:endParaRPr lang="en-US" altLang="ja-JP" sz="1600" kern="0" dirty="0" smtClean="0">
              <a:latin typeface="Meiryo UI" panose="020B0604030504040204" pitchFamily="50" charset="-128"/>
              <a:ea typeface="Meiryo UI" panose="020B0604030504040204" pitchFamily="50" charset="-128"/>
            </a:endParaRPr>
          </a:p>
          <a:p>
            <a:pPr marL="93663" indent="-93663">
              <a:lnSpc>
                <a:spcPts val="2100"/>
              </a:lnSpc>
              <a:defRPr/>
            </a:pPr>
            <a:r>
              <a:rPr lang="ja-JP" altLang="en-US" sz="1600" kern="0" dirty="0" smtClean="0">
                <a:latin typeface="Meiryo UI" panose="020B0604030504040204" pitchFamily="50" charset="-128"/>
                <a:ea typeface="Meiryo UI" panose="020B0604030504040204" pitchFamily="50" charset="-128"/>
              </a:rPr>
              <a:t>・</a:t>
            </a:r>
            <a:r>
              <a:rPr lang="ja-JP" altLang="en-US" sz="1600" kern="0" dirty="0">
                <a:latin typeface="Meiryo UI" panose="020B0604030504040204" pitchFamily="50" charset="-128"/>
                <a:ea typeface="Meiryo UI" panose="020B0604030504040204" pitchFamily="50" charset="-128"/>
              </a:rPr>
              <a:t>人</a:t>
            </a:r>
            <a:r>
              <a:rPr lang="ja-JP" altLang="en-US" sz="1600" kern="0" dirty="0" smtClean="0">
                <a:latin typeface="Meiryo UI" panose="020B0604030504040204" pitchFamily="50" charset="-128"/>
                <a:ea typeface="Meiryo UI" panose="020B0604030504040204" pitchFamily="50" charset="-128"/>
              </a:rPr>
              <a:t>に対する思いやりや、人に対して平等な価値観をもち、声をあげていく</a:t>
            </a:r>
            <a:endParaRPr lang="en-US" altLang="ja-JP" sz="1600" kern="0" dirty="0" smtClean="0">
              <a:latin typeface="Meiryo UI" panose="020B0604030504040204" pitchFamily="50" charset="-128"/>
              <a:ea typeface="Meiryo UI" panose="020B0604030504040204" pitchFamily="50" charset="-128"/>
            </a:endParaRPr>
          </a:p>
          <a:p>
            <a:pPr marL="93663" indent="-93663">
              <a:lnSpc>
                <a:spcPts val="2100"/>
              </a:lnSpc>
              <a:defRPr/>
            </a:pPr>
            <a:r>
              <a:rPr lang="ja-JP" altLang="en-US" sz="1600" kern="0" dirty="0" smtClean="0">
                <a:latin typeface="Meiryo UI" panose="020B0604030504040204" pitchFamily="50" charset="-128"/>
                <a:ea typeface="Meiryo UI" panose="020B0604030504040204" pitchFamily="50" charset="-128"/>
              </a:rPr>
              <a:t>・無意識に行っている差別や偏見をなくす</a:t>
            </a:r>
            <a:endParaRPr lang="en-US" altLang="ja-JP" sz="1600" kern="0" dirty="0" smtClean="0">
              <a:latin typeface="Meiryo UI" panose="020B0604030504040204" pitchFamily="50" charset="-128"/>
              <a:ea typeface="Meiryo UI" panose="020B0604030504040204" pitchFamily="50" charset="-128"/>
            </a:endParaRPr>
          </a:p>
          <a:p>
            <a:pPr marL="93663" indent="-93663">
              <a:lnSpc>
                <a:spcPts val="2100"/>
              </a:lnSpc>
              <a:defRPr/>
            </a:pPr>
            <a:r>
              <a:rPr lang="ja-JP" altLang="en-US" sz="1600" kern="0" dirty="0" smtClean="0">
                <a:latin typeface="Meiryo UI" panose="020B0604030504040204" pitchFamily="50" charset="-128"/>
                <a:ea typeface="Meiryo UI" panose="020B0604030504040204" pitchFamily="50" charset="-128"/>
              </a:rPr>
              <a:t>・あらゆる</a:t>
            </a:r>
            <a:r>
              <a:rPr lang="ja-JP" altLang="en-US" sz="1600" kern="0" dirty="0">
                <a:latin typeface="Meiryo UI" panose="020B0604030504040204" pitchFamily="50" charset="-128"/>
                <a:ea typeface="Meiryo UI" panose="020B0604030504040204" pitchFamily="50" charset="-128"/>
              </a:rPr>
              <a:t>問題</a:t>
            </a:r>
            <a:r>
              <a:rPr lang="ja-JP" altLang="en-US" sz="1600" kern="0" dirty="0" smtClean="0">
                <a:latin typeface="Meiryo UI" panose="020B0604030504040204" pitchFamily="50" charset="-128"/>
                <a:ea typeface="Meiryo UI" panose="020B0604030504040204" pitchFamily="50" charset="-128"/>
              </a:rPr>
              <a:t>について自分事として捉え、自分１人の行動から変えてみるところからはじめる</a:t>
            </a:r>
            <a:endParaRPr lang="en-US" altLang="ja-JP" sz="1600" kern="0" dirty="0">
              <a:latin typeface="Meiryo UI" panose="020B0604030504040204" pitchFamily="50" charset="-128"/>
              <a:ea typeface="Meiryo UI" panose="020B0604030504040204" pitchFamily="50" charset="-128"/>
            </a:endParaRPr>
          </a:p>
          <a:p>
            <a:pPr marL="93663" indent="-93663">
              <a:lnSpc>
                <a:spcPts val="2100"/>
              </a:lnSpc>
              <a:defRPr/>
            </a:pPr>
            <a:r>
              <a:rPr lang="ja-JP" altLang="en-US" sz="1600" kern="0" dirty="0" smtClean="0">
                <a:latin typeface="Meiryo UI" panose="020B0604030504040204" pitchFamily="50" charset="-128"/>
                <a:ea typeface="Meiryo UI" panose="020B0604030504040204" pitchFamily="50" charset="-128"/>
              </a:rPr>
              <a:t>・ジェンダーへの視野を広げ、共有していく</a:t>
            </a:r>
            <a:endParaRPr lang="en-US" altLang="ja-JP" sz="1600" kern="0" dirty="0" smtClean="0">
              <a:latin typeface="Meiryo UI" panose="020B0604030504040204" pitchFamily="50" charset="-128"/>
              <a:ea typeface="Meiryo UI" panose="020B0604030504040204" pitchFamily="50" charset="-128"/>
            </a:endParaRPr>
          </a:p>
          <a:p>
            <a:pPr marL="93663" indent="-93663">
              <a:lnSpc>
                <a:spcPts val="2100"/>
              </a:lnSpc>
              <a:defRPr/>
            </a:pPr>
            <a:r>
              <a:rPr lang="ja-JP" altLang="en-US" sz="1600" kern="0" dirty="0" smtClean="0">
                <a:latin typeface="Meiryo UI" panose="020B0604030504040204" pitchFamily="50" charset="-128"/>
                <a:ea typeface="Meiryo UI" panose="020B0604030504040204" pitchFamily="50" charset="-128"/>
              </a:rPr>
              <a:t>・小さいことからコツコツと</a:t>
            </a:r>
            <a:r>
              <a:rPr lang="en-US" altLang="ja-JP" sz="1600" kern="0" dirty="0" smtClean="0">
                <a:latin typeface="Meiryo UI" panose="020B0604030504040204" pitchFamily="50" charset="-128"/>
                <a:ea typeface="Meiryo UI" panose="020B0604030504040204" pitchFamily="50" charset="-128"/>
              </a:rPr>
              <a:t>SDGs</a:t>
            </a:r>
            <a:r>
              <a:rPr lang="ja-JP" altLang="en-US" sz="1600" kern="0" dirty="0" smtClean="0">
                <a:latin typeface="Meiryo UI" panose="020B0604030504040204" pitchFamily="50" charset="-128"/>
                <a:ea typeface="Meiryo UI" panose="020B0604030504040204" pitchFamily="50" charset="-128"/>
              </a:rPr>
              <a:t>に向けたとりくみを普段から心がけていきたいです</a:t>
            </a:r>
            <a:endParaRPr lang="en-US" altLang="ja-JP" sz="1600" kern="0" dirty="0">
              <a:latin typeface="Meiryo UI" panose="020B0604030504040204" pitchFamily="50" charset="-128"/>
              <a:ea typeface="Meiryo UI" panose="020B0604030504040204" pitchFamily="50" charset="-128"/>
            </a:endParaRPr>
          </a:p>
          <a:p>
            <a:pPr marL="93663" indent="-93663">
              <a:lnSpc>
                <a:spcPts val="2100"/>
              </a:lnSpc>
              <a:defRPr/>
            </a:pPr>
            <a:r>
              <a:rPr lang="ja-JP" altLang="en-US" sz="1600" kern="0" dirty="0" smtClean="0">
                <a:latin typeface="Meiryo UI" panose="020B0604030504040204" pitchFamily="50" charset="-128"/>
                <a:ea typeface="Meiryo UI" panose="020B0604030504040204" pitchFamily="50" charset="-128"/>
              </a:rPr>
              <a:t>・少しでも良い環境になるために、声をあげていきます</a:t>
            </a:r>
            <a:endParaRPr lang="en-US" altLang="ja-JP" sz="1600" kern="0" dirty="0" smtClean="0">
              <a:latin typeface="Meiryo UI" panose="020B0604030504040204" pitchFamily="50" charset="-128"/>
              <a:ea typeface="Meiryo UI" panose="020B0604030504040204" pitchFamily="50" charset="-128"/>
            </a:endParaRPr>
          </a:p>
          <a:p>
            <a:pPr marL="93663" indent="-93663">
              <a:lnSpc>
                <a:spcPts val="2100"/>
              </a:lnSpc>
              <a:defRPr/>
            </a:pPr>
            <a:r>
              <a:rPr lang="ja-JP" altLang="en-US" sz="1600" kern="0" dirty="0" smtClean="0">
                <a:latin typeface="Meiryo UI" panose="020B0604030504040204" pitchFamily="50" charset="-128"/>
                <a:ea typeface="Meiryo UI" panose="020B0604030504040204" pitchFamily="50" charset="-128"/>
              </a:rPr>
              <a:t>・自分自身の意識をアップデートしていきます</a:t>
            </a:r>
            <a:endParaRPr lang="en-US" altLang="ja-JP" sz="1600" kern="0" dirty="0" smtClean="0">
              <a:latin typeface="Meiryo UI" panose="020B0604030504040204" pitchFamily="50" charset="-128"/>
              <a:ea typeface="Meiryo UI" panose="020B0604030504040204" pitchFamily="50" charset="-128"/>
            </a:endParaRPr>
          </a:p>
          <a:p>
            <a:pPr marL="93663" indent="-93663">
              <a:lnSpc>
                <a:spcPts val="2100"/>
              </a:lnSpc>
              <a:defRPr/>
            </a:pPr>
            <a:r>
              <a:rPr lang="ja-JP" altLang="en-US" sz="1600" kern="0" dirty="0" smtClean="0">
                <a:latin typeface="Meiryo UI" panose="020B0604030504040204" pitchFamily="50" charset="-128"/>
                <a:ea typeface="Meiryo UI" panose="020B0604030504040204" pitchFamily="50" charset="-128"/>
              </a:rPr>
              <a:t>・気づいたことを話しあう！！</a:t>
            </a:r>
            <a:endParaRPr lang="en-US" altLang="ja-JP" sz="1600" kern="0" dirty="0" smtClean="0">
              <a:latin typeface="Meiryo UI" panose="020B0604030504040204" pitchFamily="50" charset="-128"/>
              <a:ea typeface="Meiryo UI" panose="020B0604030504040204" pitchFamily="50" charset="-128"/>
            </a:endParaRPr>
          </a:p>
          <a:p>
            <a:pPr marL="93663" indent="-93663">
              <a:lnSpc>
                <a:spcPts val="2100"/>
              </a:lnSpc>
              <a:defRPr/>
            </a:pPr>
            <a:r>
              <a:rPr lang="ja-JP" altLang="en-US" sz="1600" kern="0" dirty="0">
                <a:latin typeface="Meiryo UI" panose="020B0604030504040204" pitchFamily="50" charset="-128"/>
                <a:ea typeface="Meiryo UI" panose="020B0604030504040204" pitchFamily="50" charset="-128"/>
              </a:rPr>
              <a:t>・社内で</a:t>
            </a:r>
            <a:r>
              <a:rPr lang="en-US" altLang="ja-JP" sz="1600" kern="0" dirty="0">
                <a:latin typeface="Meiryo UI" panose="020B0604030504040204" pitchFamily="50" charset="-128"/>
                <a:ea typeface="Meiryo UI" panose="020B0604030504040204" pitchFamily="50" charset="-128"/>
              </a:rPr>
              <a:t>SDGs</a:t>
            </a:r>
            <a:r>
              <a:rPr lang="ja-JP" altLang="en-US" sz="1600" kern="0" dirty="0">
                <a:latin typeface="Meiryo UI" panose="020B0604030504040204" pitchFamily="50" charset="-128"/>
                <a:ea typeface="Meiryo UI" panose="020B0604030504040204" pitchFamily="50" charset="-128"/>
              </a:rPr>
              <a:t>プロジェクトが始動していますので、私自身がモデルとなれるよう少しずつ取り組んでいこうと思います。ポジティブにとらえることが大切と感じました</a:t>
            </a:r>
            <a:r>
              <a:rPr lang="ja-JP" altLang="en-US" sz="1600" kern="0" dirty="0" smtClean="0">
                <a:latin typeface="Meiryo UI" panose="020B0604030504040204" pitchFamily="50" charset="-128"/>
                <a:ea typeface="Meiryo UI" panose="020B0604030504040204" pitchFamily="50" charset="-128"/>
              </a:rPr>
              <a:t>！</a:t>
            </a:r>
            <a:endParaRPr lang="en-US" altLang="ja-JP" sz="1600" kern="0" dirty="0" smtClean="0">
              <a:latin typeface="Meiryo UI" panose="020B0604030504040204" pitchFamily="50" charset="-128"/>
              <a:ea typeface="Meiryo UI" panose="020B0604030504040204" pitchFamily="50" charset="-128"/>
            </a:endParaRPr>
          </a:p>
          <a:p>
            <a:pPr>
              <a:lnSpc>
                <a:spcPts val="2100"/>
              </a:lnSpc>
              <a:defRPr/>
            </a:pPr>
            <a:r>
              <a:rPr lang="ja-JP" altLang="en-US" sz="1600" kern="0" dirty="0">
                <a:latin typeface="Meiryo UI" panose="020B0604030504040204" pitchFamily="50" charset="-128"/>
                <a:ea typeface="Meiryo UI" panose="020B0604030504040204" pitchFamily="50" charset="-128"/>
              </a:rPr>
              <a:t>・地域コミュニティの活性化につながる</a:t>
            </a:r>
            <a:r>
              <a:rPr lang="ja-JP" altLang="en-US" sz="1600" kern="0" dirty="0" smtClean="0">
                <a:latin typeface="Meiryo UI" panose="020B0604030504040204" pitchFamily="50" charset="-128"/>
                <a:ea typeface="Meiryo UI" panose="020B0604030504040204" pitchFamily="50" charset="-128"/>
              </a:rPr>
              <a:t>活動（</a:t>
            </a:r>
            <a:r>
              <a:rPr lang="ja-JP" altLang="en-US" sz="1600" kern="0" dirty="0">
                <a:latin typeface="Meiryo UI" panose="020B0604030504040204" pitchFamily="50" charset="-128"/>
                <a:ea typeface="Meiryo UI" panose="020B0604030504040204" pitchFamily="50" charset="-128"/>
              </a:rPr>
              <a:t>地域やビルの防災の啓発・教育）</a:t>
            </a:r>
            <a:r>
              <a:rPr lang="ja-JP" altLang="en-US" sz="1600" kern="0" dirty="0" smtClean="0">
                <a:latin typeface="Meiryo UI" panose="020B0604030504040204" pitchFamily="50" charset="-128"/>
                <a:ea typeface="Meiryo UI" panose="020B0604030504040204" pitchFamily="50" charset="-128"/>
              </a:rPr>
              <a:t>を繰り返し</a:t>
            </a:r>
            <a:r>
              <a:rPr lang="ja-JP" altLang="en-US" sz="1600" kern="0" dirty="0">
                <a:latin typeface="Meiryo UI" panose="020B0604030504040204" pitchFamily="50" charset="-128"/>
                <a:ea typeface="Meiryo UI" panose="020B0604030504040204" pitchFamily="50" charset="-128"/>
              </a:rPr>
              <a:t>行っていく</a:t>
            </a:r>
            <a:endParaRPr lang="en-US" altLang="ja-JP" sz="1600" kern="0" dirty="0">
              <a:latin typeface="Meiryo UI" panose="020B0604030504040204" pitchFamily="50" charset="-128"/>
              <a:ea typeface="Meiryo UI" panose="020B0604030504040204" pitchFamily="50" charset="-128"/>
            </a:endParaRPr>
          </a:p>
          <a:p>
            <a:pPr>
              <a:lnSpc>
                <a:spcPts val="2100"/>
              </a:lnSpc>
              <a:defRPr/>
            </a:pPr>
            <a:r>
              <a:rPr lang="ja-JP" altLang="en-US" sz="1600" kern="0" dirty="0">
                <a:latin typeface="Meiryo UI" panose="020B0604030504040204" pitchFamily="50" charset="-128"/>
                <a:ea typeface="Meiryo UI" panose="020B0604030504040204" pitchFamily="50" charset="-128"/>
              </a:rPr>
              <a:t>・会話が</a:t>
            </a:r>
            <a:r>
              <a:rPr lang="ja-JP" altLang="en-US" sz="1600" kern="0" dirty="0" smtClean="0">
                <a:latin typeface="Meiryo UI" panose="020B0604030504040204" pitchFamily="50" charset="-128"/>
                <a:ea typeface="Meiryo UI" panose="020B0604030504040204" pitchFamily="50" charset="-128"/>
              </a:rPr>
              <a:t>大事</a:t>
            </a:r>
            <a:endParaRPr lang="ja-JP" altLang="en-US" sz="1600" kern="0" dirty="0">
              <a:latin typeface="Meiryo UI" panose="020B0604030504040204" pitchFamily="50" charset="-128"/>
              <a:ea typeface="Meiryo UI" panose="020B0604030504040204" pitchFamily="50" charset="-128"/>
            </a:endParaRPr>
          </a:p>
        </p:txBody>
      </p:sp>
      <p:sp>
        <p:nvSpPr>
          <p:cNvPr id="11" name="角丸四角形 10"/>
          <p:cNvSpPr/>
          <p:nvPr/>
        </p:nvSpPr>
        <p:spPr>
          <a:xfrm>
            <a:off x="8928789" y="2718504"/>
            <a:ext cx="3151625" cy="1825361"/>
          </a:xfrm>
          <a:prstGeom prst="roundRect">
            <a:avLst>
              <a:gd name="adj" fmla="val 16077"/>
            </a:avLst>
          </a:prstGeom>
          <a:solidFill>
            <a:schemeClr val="accent2">
              <a:lumMod val="40000"/>
              <a:lumOff val="60000"/>
            </a:schemeClr>
          </a:solidFill>
          <a:ln w="12700" cap="flat" cmpd="sng" algn="ctr">
            <a:noFill/>
            <a:prstDash val="solid"/>
            <a:miter lim="800000"/>
          </a:ln>
          <a:effectLst/>
        </p:spPr>
        <p:txBody>
          <a:bodyPr lIns="144000" tIns="0" rIns="0" bIns="0" rtlCol="0" anchor="ctr"/>
          <a:lstStyle/>
          <a:p>
            <a:pPr>
              <a:lnSpc>
                <a:spcPts val="2100"/>
              </a:lnSpc>
              <a:defRPr/>
            </a:pPr>
            <a:r>
              <a:rPr lang="ja-JP" altLang="en-US" sz="1600" kern="0" dirty="0">
                <a:latin typeface="Meiryo UI" panose="020B0604030504040204" pitchFamily="50" charset="-128"/>
                <a:ea typeface="Meiryo UI" panose="020B0604030504040204" pitchFamily="50" charset="-128"/>
              </a:rPr>
              <a:t>・具体的な“大阪府が府民や企業に</a:t>
            </a:r>
            <a:r>
              <a:rPr lang="ja-JP" altLang="en-US" sz="1600" kern="0" dirty="0" smtClean="0">
                <a:latin typeface="Meiryo UI" panose="020B0604030504040204" pitchFamily="50" charset="-128"/>
                <a:ea typeface="Meiryo UI" panose="020B0604030504040204" pitchFamily="50" charset="-128"/>
              </a:rPr>
              <a:t>対して</a:t>
            </a:r>
            <a:r>
              <a:rPr lang="ja-JP" altLang="en-US" sz="1600" kern="0" dirty="0">
                <a:latin typeface="Meiryo UI" panose="020B0604030504040204" pitchFamily="50" charset="-128"/>
                <a:ea typeface="Meiryo UI" panose="020B0604030504040204" pitchFamily="50" charset="-128"/>
              </a:rPr>
              <a:t>積極的に行っていること”を知りたい</a:t>
            </a:r>
            <a:r>
              <a:rPr lang="ja-JP" altLang="en-US" sz="1600" kern="0" dirty="0" smtClean="0">
                <a:latin typeface="Meiryo UI" panose="020B0604030504040204" pitchFamily="50" charset="-128"/>
                <a:ea typeface="Meiryo UI" panose="020B0604030504040204" pitchFamily="50" charset="-128"/>
              </a:rPr>
              <a:t>と思います</a:t>
            </a:r>
            <a:r>
              <a:rPr lang="ja-JP" altLang="en-US" sz="1600" kern="0" dirty="0">
                <a:latin typeface="Meiryo UI" panose="020B0604030504040204" pitchFamily="50" charset="-128"/>
                <a:ea typeface="Meiryo UI" panose="020B0604030504040204" pitchFamily="50" charset="-128"/>
              </a:rPr>
              <a:t>。できれば府民や企業が</a:t>
            </a:r>
            <a:r>
              <a:rPr lang="en-US" altLang="ja-JP" sz="1600" kern="0" dirty="0" smtClean="0">
                <a:latin typeface="Meiryo UI" panose="020B0604030504040204" pitchFamily="50" charset="-128"/>
                <a:ea typeface="Meiryo UI" panose="020B0604030504040204" pitchFamily="50" charset="-128"/>
              </a:rPr>
              <a:t>SDGs</a:t>
            </a:r>
            <a:r>
              <a:rPr lang="ja-JP" altLang="en-US" sz="1600" kern="0" dirty="0" smtClean="0">
                <a:latin typeface="Meiryo UI" panose="020B0604030504040204" pitchFamily="50" charset="-128"/>
                <a:ea typeface="Meiryo UI" panose="020B0604030504040204" pitchFamily="50" charset="-128"/>
              </a:rPr>
              <a:t>に</a:t>
            </a:r>
            <a:r>
              <a:rPr lang="ja-JP" altLang="en-US" sz="1600" kern="0" dirty="0">
                <a:latin typeface="Meiryo UI" panose="020B0604030504040204" pitchFamily="50" charset="-128"/>
                <a:ea typeface="Meiryo UI" panose="020B0604030504040204" pitchFamily="50" charset="-128"/>
              </a:rPr>
              <a:t>前向きに取り組みたくなるような内容</a:t>
            </a:r>
            <a:r>
              <a:rPr lang="ja-JP" altLang="en-US" sz="1600" kern="0" dirty="0" smtClean="0">
                <a:latin typeface="Meiryo UI" panose="020B0604030504040204" pitchFamily="50" charset="-128"/>
                <a:ea typeface="Meiryo UI" panose="020B0604030504040204" pitchFamily="50" charset="-128"/>
              </a:rPr>
              <a:t>であれば</a:t>
            </a:r>
            <a:r>
              <a:rPr lang="ja-JP" altLang="en-US" sz="1600" kern="0" dirty="0">
                <a:latin typeface="Meiryo UI" panose="020B0604030504040204" pitchFamily="50" charset="-128"/>
                <a:ea typeface="Meiryo UI" panose="020B0604030504040204" pitchFamily="50" charset="-128"/>
              </a:rPr>
              <a:t>うれしい</a:t>
            </a:r>
            <a:r>
              <a:rPr lang="ja-JP" altLang="en-US" sz="1600" kern="0" dirty="0" smtClean="0">
                <a:latin typeface="Meiryo UI" panose="020B0604030504040204" pitchFamily="50" charset="-128"/>
                <a:ea typeface="Meiryo UI" panose="020B0604030504040204" pitchFamily="50" charset="-128"/>
              </a:rPr>
              <a:t>です</a:t>
            </a:r>
            <a:endParaRPr lang="ja-JP" altLang="en-US" sz="1600" kern="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8868306" y="2356543"/>
            <a:ext cx="3272590" cy="338554"/>
          </a:xfrm>
          <a:prstGeom prst="rect">
            <a:avLst/>
          </a:prstGeom>
          <a:noFill/>
        </p:spPr>
        <p:txBody>
          <a:bodyPr wrap="square" rtlCol="0">
            <a:spAutoFit/>
          </a:bodyPr>
          <a:lstStyle/>
          <a:p>
            <a:r>
              <a:rPr kumimoji="1" lang="ja-JP" altLang="en-US" sz="1600" dirty="0" smtClean="0"/>
              <a:t>他にもこんな</a:t>
            </a:r>
            <a:r>
              <a:rPr lang="ja-JP" altLang="en-US" sz="1600" dirty="0"/>
              <a:t>宣言</a:t>
            </a:r>
            <a:r>
              <a:rPr kumimoji="1" lang="ja-JP" altLang="en-US" sz="1600" dirty="0" smtClean="0"/>
              <a:t>がありました。</a:t>
            </a:r>
            <a:endParaRPr kumimoji="1" lang="ja-JP" altLang="en-US" sz="1600" dirty="0"/>
          </a:p>
        </p:txBody>
      </p:sp>
    </p:spTree>
    <p:extLst>
      <p:ext uri="{BB962C8B-B14F-4D97-AF65-F5344CB8AC3E}">
        <p14:creationId xmlns:p14="http://schemas.microsoft.com/office/powerpoint/2010/main" val="3750325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2104</TotalTime>
  <Words>1447</Words>
  <Application>Microsoft Office PowerPoint</Application>
  <PresentationFormat>ワイド画面</PresentationFormat>
  <Paragraphs>81</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メイリオ</vt:lpstr>
      <vt:lpstr>游ゴシック</vt:lpstr>
      <vt:lpstr>Arial</vt:lpstr>
      <vt:lpstr>Calibri</vt:lpstr>
      <vt:lpstr>Office テーマ</vt:lpstr>
      <vt:lpstr>PowerPoint プレゼンテーション</vt:lpstr>
      <vt:lpstr>プログラム</vt:lpstr>
      <vt:lpstr>グループセッション①（1/2） 　女性が働く中での課題や、これから働くうえでのハードル等を共有する</vt:lpstr>
      <vt:lpstr>グループセッション①（2/2） 　女性が働く中での課題や、これから働くうえでのハードル等を共有する</vt:lpstr>
      <vt:lpstr>グループセッション②（1/2） 　新たな解決策や、私たちができることは何かについて考える</vt:lpstr>
      <vt:lpstr>グループセッション②（2/2） 　新たな解決策や、私たちができることは何かについて考える</vt:lpstr>
      <vt:lpstr>私のSDGs宣言</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仲平　浩祥</dc:creator>
  <cp:lastModifiedBy>大阪府</cp:lastModifiedBy>
  <cp:revision>151</cp:revision>
  <cp:lastPrinted>2022-01-19T04:39:50Z</cp:lastPrinted>
  <dcterms:created xsi:type="dcterms:W3CDTF">2020-08-26T07:07:13Z</dcterms:created>
  <dcterms:modified xsi:type="dcterms:W3CDTF">2022-01-19T08:50:50Z</dcterms:modified>
</cp:coreProperties>
</file>