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4"/>
  </p:sldMasterIdLst>
  <p:notesMasterIdLst>
    <p:notesMasterId r:id="rId33"/>
  </p:notesMasterIdLst>
  <p:sldIdLst>
    <p:sldId id="507" r:id="rId5"/>
    <p:sldId id="508" r:id="rId6"/>
    <p:sldId id="509" r:id="rId7"/>
    <p:sldId id="510" r:id="rId8"/>
    <p:sldId id="511" r:id="rId9"/>
    <p:sldId id="512" r:id="rId10"/>
    <p:sldId id="513" r:id="rId11"/>
    <p:sldId id="521" r:id="rId12"/>
    <p:sldId id="515" r:id="rId13"/>
    <p:sldId id="516" r:id="rId14"/>
    <p:sldId id="517" r:id="rId15"/>
    <p:sldId id="518" r:id="rId16"/>
    <p:sldId id="519" r:id="rId17"/>
    <p:sldId id="520" r:id="rId18"/>
    <p:sldId id="365" r:id="rId19"/>
    <p:sldId id="293" r:id="rId20"/>
    <p:sldId id="469" r:id="rId21"/>
    <p:sldId id="506" r:id="rId22"/>
    <p:sldId id="267" r:id="rId23"/>
    <p:sldId id="258" r:id="rId24"/>
    <p:sldId id="259" r:id="rId25"/>
    <p:sldId id="522" r:id="rId26"/>
    <p:sldId id="523" r:id="rId27"/>
    <p:sldId id="398" r:id="rId28"/>
    <p:sldId id="354" r:id="rId29"/>
    <p:sldId id="384" r:id="rId30"/>
    <p:sldId id="386" r:id="rId31"/>
    <p:sldId id="447" r:id="rId32"/>
  </p:sldIdLst>
  <p:sldSz cx="12192000" cy="6858000"/>
  <p:notesSz cx="6807200" cy="99393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水谷 祐子" initials="水谷" lastIdx="1" clrIdx="0">
    <p:extLst>
      <p:ext uri="{19B8F6BF-5375-455C-9EA6-DF929625EA0E}">
        <p15:presenceInfo xmlns:p15="http://schemas.microsoft.com/office/powerpoint/2012/main" userId="fef26cfa4235db4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63" autoAdjust="0"/>
    <p:restoredTop sz="94434" autoAdjust="0"/>
  </p:normalViewPr>
  <p:slideViewPr>
    <p:cSldViewPr snapToGrid="0" showGuides="1">
      <p:cViewPr varScale="1">
        <p:scale>
          <a:sx n="70" d="100"/>
          <a:sy n="70" d="100"/>
        </p:scale>
        <p:origin x="336" y="72"/>
      </p:cViewPr>
      <p:guideLst>
        <p:guide orient="horz" pos="2205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988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4950B8-E072-443F-BC0B-A3703FCDECB0}" type="datetimeFigureOut">
              <a:rPr kumimoji="1" lang="ja-JP" altLang="en-US" smtClean="0"/>
              <a:t>2021/12/16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720" y="4783307"/>
            <a:ext cx="5445760" cy="3913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5838" y="9440647"/>
            <a:ext cx="2949787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92D9D-1369-41D9-A58A-91E3A0BB8E6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0272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801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17943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327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03391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54878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792474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300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41F3B-5A04-41FB-8249-8E399CC488D9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14373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3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5925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sz="13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916302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3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63F86-D0CE-4A08-8709-C118D6DC9C69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75401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3F425-1621-45A9-83B8-B385019ACE8D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63009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56914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13F425-1621-45A9-83B8-B385019ACE8D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30009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b="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841F3B-5A04-41FB-8249-8E399CC488D9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677205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3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363F86-D0CE-4A08-8709-C118D6DC9C69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2830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14271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66235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sz="13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479598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542156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9174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82085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8364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76657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434171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3013"/>
            <a:ext cx="5962650" cy="3354387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492D9D-1369-41D9-A58A-91E3A0BB8E60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27324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466AC-CB13-4ACD-8CC0-5D21F0744DD5}" type="datetime1">
              <a:rPr kumimoji="1" lang="ja-JP" altLang="en-US" smtClean="0"/>
              <a:t>2021/12/16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4219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CCA0-AC38-4D83-91BC-73BB9100575E}" type="datetime1">
              <a:rPr kumimoji="1" lang="ja-JP" altLang="en-US" smtClean="0"/>
              <a:t>2021/12/16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38230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89224-B792-4877-B825-24F00EA20688}" type="datetime1">
              <a:rPr kumimoji="1" lang="ja-JP" altLang="en-US" smtClean="0"/>
              <a:t>2021/12/16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2916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68168-E0C1-46C4-AD39-466CBCF46AF7}" type="datetime1">
              <a:rPr kumimoji="1" lang="ja-JP" altLang="en-US" smtClean="0"/>
              <a:t>2021/12/16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>
          <a:xfrm>
            <a:off x="11207261" y="115210"/>
            <a:ext cx="840490" cy="360000"/>
          </a:xfrm>
          <a:solidFill>
            <a:schemeClr val="bg1"/>
          </a:solidFill>
          <a:ln>
            <a:solidFill>
              <a:schemeClr val="accent6"/>
            </a:solidFill>
          </a:ln>
        </p:spPr>
        <p:txBody>
          <a:bodyPr/>
          <a:lstStyle>
            <a:lvl1pPr algn="ctr">
              <a:defRPr sz="140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fld id="{7B20388F-A125-4D2E-BBF0-E240911E1C9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48237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857AC-9900-46B7-A610-16E1DA57CACB}" type="datetime1">
              <a:rPr kumimoji="1" lang="ja-JP" altLang="en-US" smtClean="0"/>
              <a:t>2021/12/16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9538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9AB69-08BC-4737-A3D3-FF3B03B02FFC}" type="datetime1">
              <a:rPr kumimoji="1" lang="ja-JP" altLang="en-US" smtClean="0"/>
              <a:t>2021/12/16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332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2FB83-2044-4341-A2BE-F8F3ADF21ABC}" type="datetime1">
              <a:rPr kumimoji="1" lang="ja-JP" altLang="en-US" smtClean="0"/>
              <a:t>2021/12/16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44232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89C24-9945-4BB7-844B-5A6FB850D6B0}" type="datetime1">
              <a:rPr kumimoji="1" lang="ja-JP" altLang="en-US" smtClean="0"/>
              <a:t>2021/12/16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2152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EE95-2140-4323-ACDF-D9FF4FBF8CF9}" type="datetime1">
              <a:rPr kumimoji="1" lang="ja-JP" altLang="en-US" smtClean="0"/>
              <a:t>2021/12/16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8500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CCC951-E275-42DD-A7E6-BCBB1069E448}" type="datetime1">
              <a:rPr kumimoji="1" lang="ja-JP" altLang="en-US" smtClean="0"/>
              <a:t>2021/12/16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83677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8FD70-615C-443A-83EE-042403070F3A}" type="datetime1">
              <a:rPr kumimoji="1" lang="ja-JP" altLang="en-US" smtClean="0"/>
              <a:t>2021/12/16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61490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C74FFE-E890-41B7-A744-C7E99F5F3DEF}" type="datetime1">
              <a:rPr kumimoji="1" lang="ja-JP" altLang="en-US" smtClean="0"/>
              <a:t>2021/12/16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2123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20FF07-57C5-4B97-A7DF-B12A62BA48AF}" type="datetime1">
              <a:rPr kumimoji="1" lang="ja-JP" altLang="en-US" smtClean="0"/>
              <a:t>2021/12/16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600C5-E09F-42B5-8802-35E7D4C4D45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36278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18" Type="http://schemas.openxmlformats.org/officeDocument/2006/relationships/image" Target="../media/image92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90.png"/><Relationship Id="rId20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89.png"/><Relationship Id="rId10" Type="http://schemas.openxmlformats.org/officeDocument/2006/relationships/image" Target="../media/image84.png"/><Relationship Id="rId19" Type="http://schemas.openxmlformats.org/officeDocument/2006/relationships/image" Target="../media/image93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0" y="0"/>
            <a:ext cx="12192000" cy="2123658"/>
          </a:xfrm>
          <a:prstGeom prst="rect">
            <a:avLst/>
          </a:prstGeom>
          <a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  <a14:imgEffect>
                        <a14:saturation sat="2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</a:extLst>
            </a:blip>
            <a:tile tx="0" ty="0" sx="100000" sy="100000" flip="none" algn="tl"/>
          </a:blipFill>
        </p:spPr>
        <p:txBody>
          <a:bodyPr wrap="square" anchor="ctr">
            <a:spAutoFit/>
          </a:bodyPr>
          <a:lstStyle/>
          <a:p>
            <a:pPr algn="ctr"/>
            <a:r>
              <a:rPr lang="en-US" altLang="ja-JP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1000"/>
                    </a:srgbClr>
                  </a:outerShdw>
                </a:effectLst>
                <a:latin typeface="851マカポップ" panose="02000600000000000000" pitchFamily="2" charset="-128"/>
                <a:ea typeface="851マカポップ" panose="02000600000000000000" pitchFamily="2" charset="-128"/>
              </a:rPr>
              <a:t>【SDGs</a:t>
            </a:r>
            <a:r>
              <a:rPr lang="ja-JP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1000"/>
                    </a:srgbClr>
                  </a:outerShdw>
                </a:effectLst>
                <a:latin typeface="851マカポップ" panose="02000600000000000000" pitchFamily="2" charset="-128"/>
                <a:ea typeface="851マカポップ" panose="02000600000000000000" pitchFamily="2" charset="-128"/>
              </a:rPr>
              <a:t>講座</a:t>
            </a:r>
            <a:r>
              <a:rPr lang="en-US" altLang="ja-JP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81000"/>
                    </a:srgbClr>
                  </a:outerShdw>
                </a:effectLst>
                <a:latin typeface="851マカポップ" panose="02000600000000000000" pitchFamily="2" charset="-128"/>
                <a:ea typeface="851マカポップ" panose="02000600000000000000" pitchFamily="2" charset="-128"/>
              </a:rPr>
              <a:t>】</a:t>
            </a:r>
          </a:p>
          <a:p>
            <a:pPr algn="ctr"/>
            <a:r>
              <a:rPr lang="ja-JP" altLang="en-US" sz="66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楽しく学ぼう</a:t>
            </a:r>
            <a:r>
              <a:rPr lang="en-US" altLang="ja-JP" sz="66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SDGs</a:t>
            </a:r>
            <a:r>
              <a:rPr lang="ja-JP" altLang="en-US" sz="66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教室</a:t>
            </a:r>
            <a:endParaRPr lang="en-US" altLang="ja-JP" sz="66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3910" y="2666534"/>
            <a:ext cx="3138090" cy="4332095"/>
          </a:xfrm>
          <a:prstGeom prst="rect">
            <a:avLst/>
          </a:prstGeom>
          <a:effectLst>
            <a:glow rad="50800">
              <a:schemeClr val="bg1">
                <a:alpha val="88000"/>
              </a:schemeClr>
            </a:glow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54" y="2720420"/>
            <a:ext cx="2527854" cy="2527854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ctrTitle"/>
          </p:nvPr>
        </p:nvSpPr>
        <p:spPr>
          <a:xfrm>
            <a:off x="1174155" y="3638781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ja-JP" altLang="en-US" sz="66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クイズに答えながら</a:t>
            </a:r>
            <a:r>
              <a:rPr lang="en-US" altLang="ja-JP" sz="66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sz="66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1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/>
            </a:r>
            <a:br>
              <a:rPr lang="en-US" altLang="ja-JP" sz="12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en-US" altLang="ja-JP" sz="66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lang="ja-JP" altLang="en-US" sz="66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を学ぼう！</a:t>
            </a:r>
            <a:br>
              <a:rPr lang="ja-JP" altLang="en-US" sz="6600" b="1" dirty="0">
                <a:solidFill>
                  <a:schemeClr val="accent1">
                    <a:lumMod val="50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</a:br>
            <a:endParaRPr kumimoji="1" lang="ja-JP" altLang="en-US" sz="6600" dirty="0"/>
          </a:p>
        </p:txBody>
      </p:sp>
      <p:sp>
        <p:nvSpPr>
          <p:cNvPr id="18" name="サブタイトル 2"/>
          <p:cNvSpPr txBox="1">
            <a:spLocks/>
          </p:cNvSpPr>
          <p:nvPr/>
        </p:nvSpPr>
        <p:spPr>
          <a:xfrm>
            <a:off x="901165" y="5553469"/>
            <a:ext cx="9144000" cy="8054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大阪府政策企画部企画室推進課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algn="ctr">
              <a:lnSpc>
                <a:spcPct val="100000"/>
              </a:lnSpc>
              <a:buNone/>
            </a:pP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令和３年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11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月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13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日</a:t>
            </a:r>
            <a:endParaRPr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0806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角丸四角形吹き出し 24"/>
          <p:cNvSpPr/>
          <p:nvPr/>
        </p:nvSpPr>
        <p:spPr>
          <a:xfrm>
            <a:off x="9299726" y="4203122"/>
            <a:ext cx="2765973" cy="1824697"/>
          </a:xfrm>
          <a:prstGeom prst="wedgeRoundRectCallout">
            <a:avLst>
              <a:gd name="adj1" fmla="val -59550"/>
              <a:gd name="adj2" fmla="val 29861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リラックス</a:t>
            </a:r>
            <a:endParaRPr kumimoji="1" lang="en-US" altLang="ja-JP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する！</a:t>
            </a:r>
            <a:endParaRPr kumimoji="1" lang="en-US" altLang="ja-JP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角丸四角形吹き出し 18"/>
          <p:cNvSpPr/>
          <p:nvPr/>
        </p:nvSpPr>
        <p:spPr>
          <a:xfrm>
            <a:off x="5833641" y="1761746"/>
            <a:ext cx="2794156" cy="1824697"/>
          </a:xfrm>
          <a:prstGeom prst="wedgeRoundRectCallout">
            <a:avLst>
              <a:gd name="adj1" fmla="val 57059"/>
              <a:gd name="adj2" fmla="val 829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手洗い</a:t>
            </a:r>
            <a:endParaRPr kumimoji="1" lang="en-US" altLang="ja-JP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うがい</a:t>
            </a:r>
            <a:endParaRPr kumimoji="1" lang="en-US" altLang="ja-JP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をする！</a:t>
            </a:r>
            <a:endParaRPr kumimoji="1" lang="en-US" altLang="ja-JP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66350" y="1280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かんがえてみよう！</a:t>
            </a:r>
          </a:p>
        </p:txBody>
      </p:sp>
      <p:sp>
        <p:nvSpPr>
          <p:cNvPr id="3" name="角丸四角形吹き出し 2"/>
          <p:cNvSpPr/>
          <p:nvPr/>
        </p:nvSpPr>
        <p:spPr>
          <a:xfrm>
            <a:off x="416691" y="1470932"/>
            <a:ext cx="3345084" cy="1824697"/>
          </a:xfrm>
          <a:prstGeom prst="wedgeRoundRectCallout">
            <a:avLst>
              <a:gd name="adj1" fmla="val 62595"/>
              <a:gd name="adj2" fmla="val 2732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運動する！</a:t>
            </a:r>
          </a:p>
        </p:txBody>
      </p:sp>
      <p:pic>
        <p:nvPicPr>
          <p:cNvPr id="3074" name="Picture 2" descr="体操のイラスト（男の子）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9" y="995211"/>
            <a:ext cx="1570633" cy="269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ウォーキングをする女性の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5767" y="1358698"/>
            <a:ext cx="1612278" cy="233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手洗いのイラスト（手を洗う）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585" y="1281806"/>
            <a:ext cx="2210765" cy="237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ガラガラうがいのイラスト（女性）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3207" y="1387506"/>
            <a:ext cx="1830072" cy="2165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いただきますのイラスト「食前の男の子」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073" y="4207977"/>
            <a:ext cx="1998748" cy="2351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青汁を飲む女性のイラスト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77" y="4519420"/>
            <a:ext cx="1524305" cy="1893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角丸四角形吹き出し 20"/>
          <p:cNvSpPr/>
          <p:nvPr/>
        </p:nvSpPr>
        <p:spPr>
          <a:xfrm>
            <a:off x="2847745" y="4207977"/>
            <a:ext cx="2765973" cy="1824697"/>
          </a:xfrm>
          <a:prstGeom prst="wedgeRoundRectCallout">
            <a:avLst>
              <a:gd name="adj1" fmla="val -59550"/>
              <a:gd name="adj2" fmla="val 29861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好き嫌いを</a:t>
            </a:r>
            <a:endParaRPr kumimoji="1" lang="en-US" altLang="ja-JP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しない！</a:t>
            </a:r>
          </a:p>
        </p:txBody>
      </p:sp>
      <p:pic>
        <p:nvPicPr>
          <p:cNvPr id="3092" name="Picture 20" descr="ビーズクッションに埋まる人のイラスト（女性）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287" y="4393525"/>
            <a:ext cx="2387298" cy="238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 descr="リラックスしている男の子のイラスト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872" y="4541584"/>
            <a:ext cx="2028001" cy="201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23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41485" y="844061"/>
            <a:ext cx="10709030" cy="5310554"/>
          </a:xfrm>
          <a:prstGeom prst="rect">
            <a:avLst/>
          </a:prstGeom>
          <a:ln w="111125" cmpd="dbl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3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クイズ③</a:t>
            </a: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74" y="1365678"/>
            <a:ext cx="3227185" cy="42673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439" y="96899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3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214" y="186743"/>
            <a:ext cx="2835192" cy="2517820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3374902" y="149180"/>
            <a:ext cx="8718360" cy="25118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少しでも電気が使える人は、</a:t>
            </a:r>
            <a:endParaRPr lang="en-US" altLang="ja-JP" sz="54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endParaRPr lang="en-US" altLang="ja-JP" sz="12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54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世界にどれくらいいる？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6035" y="3070110"/>
            <a:ext cx="3587842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① </a:t>
            </a:r>
            <a:r>
              <a:rPr kumimoji="1" lang="en-US" altLang="ja-JP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30</a:t>
            </a:r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％</a:t>
            </a:r>
            <a:endParaRPr kumimoji="1" lang="en-US" altLang="ja-JP" sz="7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② </a:t>
            </a:r>
            <a:r>
              <a:rPr kumimoji="1" lang="en-US" altLang="ja-JP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50</a:t>
            </a:r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％</a:t>
            </a:r>
            <a:endParaRPr kumimoji="1" lang="en-US" altLang="ja-JP" sz="7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③ </a:t>
            </a:r>
            <a:r>
              <a:rPr kumimoji="1" lang="en-US" altLang="ja-JP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80</a:t>
            </a:r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％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606" y="3058534"/>
            <a:ext cx="1021313" cy="102131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71" y="3064321"/>
            <a:ext cx="1021313" cy="1021313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599" y="3058534"/>
            <a:ext cx="1021313" cy="1021313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592" y="3058534"/>
            <a:ext cx="1021313" cy="1021313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2585" y="3058534"/>
            <a:ext cx="1021313" cy="1021313"/>
          </a:xfrm>
          <a:prstGeom prst="rect">
            <a:avLst/>
          </a:prstGeom>
        </p:spPr>
      </p:pic>
      <p:pic>
        <p:nvPicPr>
          <p:cNvPr id="18" name="図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78" y="3058534"/>
            <a:ext cx="1021313" cy="1021313"/>
          </a:xfrm>
          <a:prstGeom prst="rect">
            <a:avLst/>
          </a:prstGeom>
        </p:spPr>
      </p:pic>
      <p:pic>
        <p:nvPicPr>
          <p:cNvPr id="19" name="図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571" y="3058534"/>
            <a:ext cx="1021313" cy="102131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564" y="3058534"/>
            <a:ext cx="1021313" cy="1021313"/>
          </a:xfrm>
          <a:prstGeom prst="rect">
            <a:avLst/>
          </a:prstGeom>
        </p:spPr>
      </p:pic>
      <p:pic>
        <p:nvPicPr>
          <p:cNvPr id="21" name="図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64" y="3064321"/>
            <a:ext cx="1021313" cy="1021313"/>
          </a:xfrm>
          <a:prstGeom prst="rect">
            <a:avLst/>
          </a:prstGeom>
        </p:spPr>
      </p:pic>
      <p:pic>
        <p:nvPicPr>
          <p:cNvPr id="22" name="図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53" y="3064321"/>
            <a:ext cx="1021313" cy="1021313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984" y="4290580"/>
            <a:ext cx="1021313" cy="1021313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5561" y="4312852"/>
            <a:ext cx="1021313" cy="1021313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977" y="4290580"/>
            <a:ext cx="1021313" cy="1021313"/>
          </a:xfrm>
          <a:prstGeom prst="rect">
            <a:avLst/>
          </a:prstGeom>
        </p:spPr>
      </p:pic>
      <p:pic>
        <p:nvPicPr>
          <p:cNvPr id="26" name="図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6970" y="4290580"/>
            <a:ext cx="1021313" cy="1021313"/>
          </a:xfrm>
          <a:prstGeom prst="rect">
            <a:avLst/>
          </a:prstGeom>
        </p:spPr>
      </p:pic>
      <p:pic>
        <p:nvPicPr>
          <p:cNvPr id="27" name="図 2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963" y="4290580"/>
            <a:ext cx="1021313" cy="1021313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956" y="4290580"/>
            <a:ext cx="1021313" cy="1021313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54" y="4312852"/>
            <a:ext cx="1021313" cy="1021313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543" y="4312852"/>
            <a:ext cx="1021313" cy="1021313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571" y="4312852"/>
            <a:ext cx="1021313" cy="1021313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0564" y="4312852"/>
            <a:ext cx="1021313" cy="1021313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636" y="5556473"/>
            <a:ext cx="1021313" cy="1021313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9540" y="5544898"/>
            <a:ext cx="1021313" cy="1021313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6956" y="5544898"/>
            <a:ext cx="1021313" cy="1021313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533" y="5544898"/>
            <a:ext cx="1021313" cy="1021313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522" y="5544898"/>
            <a:ext cx="1021313" cy="1021313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550" y="5544898"/>
            <a:ext cx="1021313" cy="1021313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543" y="5544898"/>
            <a:ext cx="1021313" cy="1021313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557" y="5544898"/>
            <a:ext cx="1021313" cy="1021313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67" y="5544898"/>
            <a:ext cx="1021313" cy="1021313"/>
          </a:xfrm>
          <a:prstGeom prst="rect">
            <a:avLst/>
          </a:prstGeom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560" y="5544898"/>
            <a:ext cx="1021313" cy="1021313"/>
          </a:xfrm>
          <a:prstGeom prst="rect">
            <a:avLst/>
          </a:prstGeom>
        </p:spPr>
      </p:pic>
      <p:sp>
        <p:nvSpPr>
          <p:cNvPr id="38" name="テキスト ボックス 37"/>
          <p:cNvSpPr txBox="1"/>
          <p:nvPr/>
        </p:nvSpPr>
        <p:spPr>
          <a:xfrm>
            <a:off x="3518317" y="286453"/>
            <a:ext cx="546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すこ</a:t>
            </a: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6055239" y="286453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 ん き</a:t>
            </a: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7942450" y="268106"/>
            <a:ext cx="577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つか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9738956" y="286453"/>
            <a:ext cx="5405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ひと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695914" y="1258535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 か い</a:t>
            </a:r>
          </a:p>
        </p:txBody>
      </p:sp>
    </p:spTree>
    <p:extLst>
      <p:ext uri="{BB962C8B-B14F-4D97-AF65-F5344CB8AC3E}">
        <p14:creationId xmlns:p14="http://schemas.microsoft.com/office/powerpoint/2010/main" val="349478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6" y="206061"/>
            <a:ext cx="3271533" cy="652314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64108" y="2271619"/>
            <a:ext cx="165943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1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③</a:t>
            </a:r>
            <a:endParaRPr kumimoji="1" lang="en-US" altLang="ja-JP" sz="11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39572" y="325331"/>
            <a:ext cx="235833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80</a:t>
            </a:r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％</a:t>
            </a:r>
            <a:endParaRPr kumimoji="1" lang="en-US" altLang="ja-JP" sz="7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589093" y="2655765"/>
            <a:ext cx="8812028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電気はほとんどの人にとどいており、</a:t>
            </a:r>
            <a:endParaRPr kumimoji="1" lang="en-US" altLang="ja-JP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電気の通じる地域は少しずつ増えている。</a:t>
            </a:r>
            <a:endParaRPr kumimoji="1" lang="en-US" altLang="ja-JP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思っていたより多い？</a:t>
            </a:r>
            <a:endParaRPr kumimoji="1" lang="en-US" altLang="ja-JP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世界は少しずつ良くなってきている？</a:t>
            </a:r>
            <a:endParaRPr kumimoji="1" lang="en-US" altLang="ja-JP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6185446" y="6575321"/>
            <a:ext cx="61702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引用：書籍名　</a:t>
            </a:r>
            <a:r>
              <a:rPr kumimoji="1" lang="en-US" altLang="ja-JP" sz="1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factfulness</a:t>
            </a:r>
            <a:r>
              <a:rPr kumimoji="1" lang="ja-JP" altLang="en-US" sz="1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（ハンス・ロスリング、オーラ・ロスリング、アンナ・ロスリング・ロンランド 著）</a:t>
            </a:r>
            <a:endParaRPr kumimoji="1" lang="en-US" altLang="ja-JP" sz="11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8" name="Picture 2" descr="光る電球のイラスト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4561" y="4378777"/>
            <a:ext cx="1170533" cy="1447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9685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8" name="Picture 14" descr="光る電球のイラス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362" y="2156895"/>
            <a:ext cx="2566000" cy="317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角丸四角形吹き出し 19"/>
          <p:cNvSpPr/>
          <p:nvPr/>
        </p:nvSpPr>
        <p:spPr>
          <a:xfrm>
            <a:off x="7399331" y="1662630"/>
            <a:ext cx="4498269" cy="1824697"/>
          </a:xfrm>
          <a:prstGeom prst="wedgeRoundRectCallout">
            <a:avLst>
              <a:gd name="adj1" fmla="val 24670"/>
              <a:gd name="adj2" fmla="val 68670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でんきがどのように</a:t>
            </a:r>
            <a:endParaRPr kumimoji="1" lang="en-US" altLang="ja-JP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作られているか知る</a:t>
            </a:r>
            <a:endParaRPr kumimoji="1" lang="en-US" altLang="ja-JP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角丸四角形吹き出し 18"/>
          <p:cNvSpPr/>
          <p:nvPr/>
        </p:nvSpPr>
        <p:spPr>
          <a:xfrm>
            <a:off x="2864141" y="5260908"/>
            <a:ext cx="4985982" cy="1321326"/>
          </a:xfrm>
          <a:prstGeom prst="wedgeRoundRectCallout">
            <a:avLst>
              <a:gd name="adj1" fmla="val -55992"/>
              <a:gd name="adj2" fmla="val 14439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世界の“いいこと”</a:t>
            </a:r>
            <a:endParaRPr kumimoji="1" lang="en-US" altLang="ja-JP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r>
              <a:rPr kumimoji="1" lang="ja-JP" altLang="en-US" sz="3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にも</a:t>
            </a:r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注目してみよう！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66350" y="1280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かんがえてみよう！</a:t>
            </a:r>
          </a:p>
        </p:txBody>
      </p:sp>
      <p:sp>
        <p:nvSpPr>
          <p:cNvPr id="3" name="角丸四角形吹き出し 2"/>
          <p:cNvSpPr/>
          <p:nvPr/>
        </p:nvSpPr>
        <p:spPr>
          <a:xfrm>
            <a:off x="541250" y="1576100"/>
            <a:ext cx="3345084" cy="1824697"/>
          </a:xfrm>
          <a:prstGeom prst="wedgeRoundRectCallout">
            <a:avLst>
              <a:gd name="adj1" fmla="val 62595"/>
              <a:gd name="adj2" fmla="val 2732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でんきは</a:t>
            </a:r>
            <a:endParaRPr kumimoji="1" lang="en-US" altLang="ja-JP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r"/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大切に使う</a:t>
            </a:r>
            <a:endParaRPr kumimoji="1" lang="en-US" altLang="ja-JP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026" name="Picture 2" descr="パソコンを使う家族の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09" y="4457667"/>
            <a:ext cx="2727673" cy="242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若葉の生えた地球のイラス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331" y="5455962"/>
            <a:ext cx="1230652" cy="130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スイッチを切っている男性のイラスト（節電）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06" y="1242462"/>
            <a:ext cx="2096306" cy="2096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テレビの電源を切っている人のイラスト（節電）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3" y="1138975"/>
            <a:ext cx="1915128" cy="1520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石油プラントのイラスト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0123" y="2944836"/>
            <a:ext cx="2256252" cy="2002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LNGタンカーのイラスト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1975" y="3554683"/>
            <a:ext cx="2085625" cy="1589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607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2" name="Picture 28" descr="https://1.bp.blogspot.com/-4xgZ2GSDIiE/V2vXyHB78VI/AAAAAAAA75A/4LBV5JZ1au8vgHcPvvaV02q0UngssI3tACLcB/s800/chikyu03_cry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7064" y="801030"/>
            <a:ext cx="5600700" cy="560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0" name="正方形/長方形 149"/>
          <p:cNvSpPr/>
          <p:nvPr/>
        </p:nvSpPr>
        <p:spPr>
          <a:xfrm>
            <a:off x="327589" y="345911"/>
            <a:ext cx="11444420" cy="2538958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77231" tIns="177231" rtlCol="0" anchor="t" anchorCtr="0"/>
          <a:lstStyle/>
          <a:p>
            <a:pPr marL="228606" indent="-228606">
              <a:spcBef>
                <a:spcPts val="1477"/>
              </a:spcBef>
              <a:tabLst>
                <a:tab pos="228606" algn="l"/>
              </a:tabLst>
            </a:pPr>
            <a:endParaRPr lang="en-US" altLang="ja-JP" sz="1969" dirty="0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  <a:cs typeface="Meiryo UI" panose="020B0604030504040204" pitchFamily="50" charset="-128"/>
            </a:endParaRPr>
          </a:p>
        </p:txBody>
      </p:sp>
      <p:sp>
        <p:nvSpPr>
          <p:cNvPr id="16" name="角丸四角形 15"/>
          <p:cNvSpPr/>
          <p:nvPr/>
        </p:nvSpPr>
        <p:spPr>
          <a:xfrm>
            <a:off x="1217903" y="4017692"/>
            <a:ext cx="3154642" cy="38271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969" b="1" dirty="0">
                <a:solidFill>
                  <a:schemeClr val="tx1"/>
                </a:solidFill>
              </a:rPr>
              <a:t>エネルギーが無くなる？</a:t>
            </a:r>
          </a:p>
        </p:txBody>
      </p:sp>
      <p:sp>
        <p:nvSpPr>
          <p:cNvPr id="17" name="角丸四角形 16"/>
          <p:cNvSpPr/>
          <p:nvPr/>
        </p:nvSpPr>
        <p:spPr>
          <a:xfrm>
            <a:off x="794849" y="2144203"/>
            <a:ext cx="2732645" cy="3908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969" b="1" dirty="0">
                <a:solidFill>
                  <a:schemeClr val="tx1"/>
                </a:solidFill>
              </a:rPr>
              <a:t>大雨や台風が増える？</a:t>
            </a:r>
          </a:p>
        </p:txBody>
      </p:sp>
      <p:sp>
        <p:nvSpPr>
          <p:cNvPr id="18" name="角丸四角形 17"/>
          <p:cNvSpPr/>
          <p:nvPr/>
        </p:nvSpPr>
        <p:spPr>
          <a:xfrm>
            <a:off x="355144" y="4920931"/>
            <a:ext cx="2410999" cy="3908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969" b="1" dirty="0">
                <a:solidFill>
                  <a:schemeClr val="tx1"/>
                </a:solidFill>
              </a:rPr>
              <a:t>水が足りない？</a:t>
            </a:r>
          </a:p>
        </p:txBody>
      </p:sp>
      <p:sp>
        <p:nvSpPr>
          <p:cNvPr id="19" name="角丸四角形 18"/>
          <p:cNvSpPr/>
          <p:nvPr/>
        </p:nvSpPr>
        <p:spPr>
          <a:xfrm>
            <a:off x="197448" y="3048206"/>
            <a:ext cx="2873298" cy="3908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969" b="1" dirty="0">
                <a:solidFill>
                  <a:schemeClr val="tx1"/>
                </a:solidFill>
              </a:rPr>
              <a:t>いき物の種類が減る？</a:t>
            </a:r>
          </a:p>
        </p:txBody>
      </p:sp>
      <p:sp>
        <p:nvSpPr>
          <p:cNvPr id="20" name="角丸四角形 19"/>
          <p:cNvSpPr/>
          <p:nvPr/>
        </p:nvSpPr>
        <p:spPr>
          <a:xfrm>
            <a:off x="216363" y="1132833"/>
            <a:ext cx="2514678" cy="39087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969" b="1" dirty="0">
                <a:solidFill>
                  <a:schemeClr val="tx1"/>
                </a:solidFill>
              </a:rPr>
              <a:t>どんどん暑くなる？</a:t>
            </a:r>
          </a:p>
        </p:txBody>
      </p:sp>
      <p:sp>
        <p:nvSpPr>
          <p:cNvPr id="22" name="角丸四角形 21"/>
          <p:cNvSpPr/>
          <p:nvPr/>
        </p:nvSpPr>
        <p:spPr>
          <a:xfrm>
            <a:off x="7026964" y="6245610"/>
            <a:ext cx="3290469" cy="3908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969" b="1" dirty="0">
                <a:solidFill>
                  <a:schemeClr val="tx1"/>
                </a:solidFill>
              </a:rPr>
              <a:t>若い人の仕事が無くなる？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1205648" y="5869551"/>
            <a:ext cx="3203298" cy="3908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969" b="1" dirty="0">
                <a:solidFill>
                  <a:schemeClr val="tx1"/>
                </a:solidFill>
              </a:rPr>
              <a:t>地方の元気が無くなる？</a:t>
            </a:r>
          </a:p>
        </p:txBody>
      </p:sp>
      <p:sp>
        <p:nvSpPr>
          <p:cNvPr id="26" name="角丸四角形 25"/>
          <p:cNvSpPr/>
          <p:nvPr/>
        </p:nvSpPr>
        <p:spPr>
          <a:xfrm>
            <a:off x="9361010" y="695493"/>
            <a:ext cx="2760650" cy="3908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969" b="1" dirty="0">
                <a:solidFill>
                  <a:schemeClr val="tx1"/>
                </a:solidFill>
              </a:rPr>
              <a:t>かんせん症が広がる？</a:t>
            </a:r>
          </a:p>
        </p:txBody>
      </p:sp>
      <p:sp>
        <p:nvSpPr>
          <p:cNvPr id="27" name="角丸四角形 26"/>
          <p:cNvSpPr/>
          <p:nvPr/>
        </p:nvSpPr>
        <p:spPr>
          <a:xfrm>
            <a:off x="7874923" y="2635410"/>
            <a:ext cx="4354755" cy="390874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969" b="1" dirty="0">
                <a:solidFill>
                  <a:schemeClr val="tx1"/>
                </a:solidFill>
              </a:rPr>
              <a:t>学ぶことができない子どもがいる？</a:t>
            </a:r>
          </a:p>
        </p:txBody>
      </p:sp>
      <p:sp>
        <p:nvSpPr>
          <p:cNvPr id="29" name="角丸四角形 28"/>
          <p:cNvSpPr/>
          <p:nvPr/>
        </p:nvSpPr>
        <p:spPr>
          <a:xfrm>
            <a:off x="8093124" y="4248972"/>
            <a:ext cx="4033191" cy="3956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969" b="1" dirty="0">
                <a:solidFill>
                  <a:schemeClr val="tx1"/>
                </a:solidFill>
              </a:rPr>
              <a:t>お年寄りが増え子どもが少ない？</a:t>
            </a:r>
          </a:p>
        </p:txBody>
      </p:sp>
      <p:sp>
        <p:nvSpPr>
          <p:cNvPr id="30" name="角丸四角形 29"/>
          <p:cNvSpPr/>
          <p:nvPr/>
        </p:nvSpPr>
        <p:spPr>
          <a:xfrm>
            <a:off x="7792726" y="1485234"/>
            <a:ext cx="3396450" cy="382496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969" b="1" dirty="0">
                <a:solidFill>
                  <a:schemeClr val="tx1"/>
                </a:solidFill>
              </a:rPr>
              <a:t>さまざまな差別がある？</a:t>
            </a:r>
          </a:p>
        </p:txBody>
      </p:sp>
      <p:sp>
        <p:nvSpPr>
          <p:cNvPr id="31" name="角丸四角形 30"/>
          <p:cNvSpPr/>
          <p:nvPr/>
        </p:nvSpPr>
        <p:spPr>
          <a:xfrm>
            <a:off x="8271810" y="3324007"/>
            <a:ext cx="2761729" cy="35740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969" b="1" dirty="0">
                <a:solidFill>
                  <a:schemeClr val="tx1"/>
                </a:solidFill>
              </a:rPr>
              <a:t>紛争が終わらない？</a:t>
            </a:r>
          </a:p>
        </p:txBody>
      </p:sp>
      <p:pic>
        <p:nvPicPr>
          <p:cNvPr id="1030" name="Picture 6" descr="木の成長過程のイラスト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266" y="2511765"/>
            <a:ext cx="568440" cy="835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テキスト ボックス 32"/>
          <p:cNvSpPr txBox="1"/>
          <p:nvPr/>
        </p:nvSpPr>
        <p:spPr>
          <a:xfrm>
            <a:off x="74204" y="21586"/>
            <a:ext cx="78886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みんなの地球の未来はどうなる・・・？</a:t>
            </a:r>
          </a:p>
        </p:txBody>
      </p:sp>
      <p:pic>
        <p:nvPicPr>
          <p:cNvPr id="1026" name="Picture 2" descr="地球温暖化のイラスト「氷の上のペンギンとシロクマ」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378" y="853385"/>
            <a:ext cx="1372974" cy="100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図 9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92" y="1756378"/>
            <a:ext cx="1026039" cy="926000"/>
          </a:xfrm>
          <a:prstGeom prst="rect">
            <a:avLst/>
          </a:prstGeom>
        </p:spPr>
      </p:pic>
      <p:pic>
        <p:nvPicPr>
          <p:cNvPr id="1032" name="Picture 8" descr="木の成長過程のイラスト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795" y="2695990"/>
            <a:ext cx="490867" cy="49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石油の採掘のイラスト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18" y="3621666"/>
            <a:ext cx="848909" cy="79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石炭のイラスト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84" y="3916565"/>
            <a:ext cx="463572" cy="46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図 10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9786" y="187250"/>
            <a:ext cx="1197481" cy="1023846"/>
          </a:xfrm>
          <a:prstGeom prst="rect">
            <a:avLst/>
          </a:prstGeom>
        </p:spPr>
      </p:pic>
      <p:pic>
        <p:nvPicPr>
          <p:cNvPr id="99" name="図 9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832002" y="1111720"/>
            <a:ext cx="1272627" cy="1122740"/>
          </a:xfrm>
          <a:prstGeom prst="rect">
            <a:avLst/>
          </a:prstGeom>
        </p:spPr>
      </p:pic>
      <p:pic>
        <p:nvPicPr>
          <p:cNvPr id="114" name="図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387645" y="1883623"/>
            <a:ext cx="974555" cy="923391"/>
          </a:xfrm>
          <a:prstGeom prst="rect">
            <a:avLst/>
          </a:prstGeom>
        </p:spPr>
      </p:pic>
      <p:sp>
        <p:nvSpPr>
          <p:cNvPr id="44" name="角丸四角形 43"/>
          <p:cNvSpPr/>
          <p:nvPr/>
        </p:nvSpPr>
        <p:spPr>
          <a:xfrm>
            <a:off x="7145347" y="5224461"/>
            <a:ext cx="4311401" cy="39087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969" b="1" dirty="0">
                <a:solidFill>
                  <a:schemeClr val="tx1"/>
                </a:solidFill>
              </a:rPr>
              <a:t>生活するためのお金ない人がいる？</a:t>
            </a: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247126" y="4732870"/>
            <a:ext cx="944874" cy="1067653"/>
          </a:xfrm>
          <a:prstGeom prst="rect">
            <a:avLst/>
          </a:prstGeom>
        </p:spPr>
      </p:pic>
      <p:pic>
        <p:nvPicPr>
          <p:cNvPr id="1042" name="Picture 18" descr="仕事探しのイラスト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881" y="5800523"/>
            <a:ext cx="1449427" cy="1055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図 87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05140" y="4553033"/>
            <a:ext cx="1130483" cy="1205849"/>
          </a:xfrm>
          <a:prstGeom prst="rect">
            <a:avLst/>
          </a:prstGeom>
        </p:spPr>
      </p:pic>
      <p:pic>
        <p:nvPicPr>
          <p:cNvPr id="1044" name="Picture 20" descr="戦争のイラスト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3953" y="2940317"/>
            <a:ext cx="1357707" cy="829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高齢化社会のイラスト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918" y="3575364"/>
            <a:ext cx="997811" cy="140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図 95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70264" y="2458276"/>
            <a:ext cx="1420822" cy="1435173"/>
          </a:xfrm>
          <a:prstGeom prst="rect">
            <a:avLst/>
          </a:prstGeom>
        </p:spPr>
      </p:pic>
      <p:pic>
        <p:nvPicPr>
          <p:cNvPr id="113" name="図 11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49318" y="5327457"/>
            <a:ext cx="1227541" cy="130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712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4204" y="21586"/>
            <a:ext cx="769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よりよい世界をつくるための、</a:t>
            </a:r>
            <a:r>
              <a:rPr kumimoji="1" lang="en-US" altLang="ja-JP" sz="4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SDGs </a:t>
            </a:r>
            <a:endParaRPr kumimoji="1" lang="ja-JP" altLang="en-US" sz="4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AutoShape 2" descr="国連広報センタ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t="10079" r="2939" b="8739"/>
          <a:stretch/>
        </p:blipFill>
        <p:spPr>
          <a:xfrm>
            <a:off x="1235878" y="812929"/>
            <a:ext cx="9590352" cy="5827714"/>
          </a:xfrm>
          <a:prstGeom prst="rect">
            <a:avLst/>
          </a:prstGeom>
        </p:spPr>
      </p:pic>
      <p:sp>
        <p:nvSpPr>
          <p:cNvPr id="36" name="テキスト ボックス 35"/>
          <p:cNvSpPr txBox="1"/>
          <p:nvPr/>
        </p:nvSpPr>
        <p:spPr>
          <a:xfrm>
            <a:off x="7364106" y="186425"/>
            <a:ext cx="319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（えす・でぃー・じーず）</a:t>
            </a:r>
          </a:p>
        </p:txBody>
      </p:sp>
    </p:spTree>
    <p:extLst>
      <p:ext uri="{BB962C8B-B14F-4D97-AF65-F5344CB8AC3E}">
        <p14:creationId xmlns:p14="http://schemas.microsoft.com/office/powerpoint/2010/main" val="201341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/>
          <p:cNvSpPr txBox="1"/>
          <p:nvPr/>
        </p:nvSpPr>
        <p:spPr>
          <a:xfrm>
            <a:off x="74204" y="21586"/>
            <a:ext cx="769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よりよい世界をつくるための、</a:t>
            </a:r>
            <a:r>
              <a:rPr kumimoji="1" lang="en-US" altLang="ja-JP" sz="40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SDGs </a:t>
            </a:r>
            <a:endParaRPr kumimoji="1" lang="ja-JP" altLang="en-US" sz="4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AutoShape 2" descr="国連広報センター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365"/>
          <a:stretch/>
        </p:blipFill>
        <p:spPr>
          <a:xfrm>
            <a:off x="9878870" y="4871934"/>
            <a:ext cx="1487785" cy="1590906"/>
          </a:xfrm>
          <a:prstGeom prst="rect">
            <a:avLst/>
          </a:prstGeom>
        </p:spPr>
      </p:pic>
      <p:sp>
        <p:nvSpPr>
          <p:cNvPr id="35" name="テキスト ボックス 34"/>
          <p:cNvSpPr txBox="1"/>
          <p:nvPr/>
        </p:nvSpPr>
        <p:spPr>
          <a:xfrm>
            <a:off x="5760633" y="4086625"/>
            <a:ext cx="56060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世界の</a:t>
            </a:r>
            <a:r>
              <a:rPr kumimoji="1" lang="en-US" altLang="ja-JP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193</a:t>
            </a:r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の国々が</a:t>
            </a:r>
            <a:endParaRPr kumimoji="1" lang="en-US" altLang="ja-JP" sz="4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みんなで考えた</a:t>
            </a:r>
            <a:endParaRPr kumimoji="1" lang="en-US" altLang="ja-JP" sz="48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「</a:t>
            </a:r>
            <a:r>
              <a:rPr kumimoji="1" lang="en-US" altLang="ja-JP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17</a:t>
            </a:r>
            <a:r>
              <a:rPr kumimoji="1" lang="ja-JP" altLang="en-US" sz="4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の目標」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364106" y="186425"/>
            <a:ext cx="31935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（えす・でぃー・じーず）</a:t>
            </a:r>
          </a:p>
        </p:txBody>
      </p:sp>
      <p:pic>
        <p:nvPicPr>
          <p:cNvPr id="2" name="Picture 2" descr="国際連合総会の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37952"/>
            <a:ext cx="5195801" cy="4653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" t="10079" r="2939" b="8739"/>
          <a:stretch/>
        </p:blipFill>
        <p:spPr>
          <a:xfrm>
            <a:off x="5923628" y="864815"/>
            <a:ext cx="4960681" cy="3014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57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企業・団体の取組み紹介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745457" y="1328738"/>
            <a:ext cx="8701087" cy="4314825"/>
          </a:xfrm>
          <a:prstGeom prst="rect">
            <a:avLst/>
          </a:prstGeom>
          <a:ln w="111125" cmpd="dbl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 smtClean="0"/>
              <a:t>私たち</a:t>
            </a:r>
            <a:r>
              <a:rPr kumimoji="1" lang="ja-JP" altLang="en-US" sz="4800" b="1" dirty="0"/>
              <a:t>にとって身近な問題</a:t>
            </a:r>
          </a:p>
        </p:txBody>
      </p:sp>
    </p:spTree>
    <p:extLst>
      <p:ext uri="{BB962C8B-B14F-4D97-AF65-F5344CB8AC3E}">
        <p14:creationId xmlns:p14="http://schemas.microsoft.com/office/powerpoint/2010/main" val="670702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444" y="915366"/>
            <a:ext cx="5260843" cy="5260843"/>
          </a:xfrm>
        </p:spPr>
      </p:pic>
    </p:spTree>
    <p:extLst>
      <p:ext uri="{BB962C8B-B14F-4D97-AF65-F5344CB8AC3E}">
        <p14:creationId xmlns:p14="http://schemas.microsoft.com/office/powerpoint/2010/main" val="209488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9"/>
    </mc:Choice>
    <mc:Fallback xmlns="">
      <p:transition spd="slow" advTm="233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41485" y="844061"/>
            <a:ext cx="10709030" cy="5310554"/>
          </a:xfrm>
          <a:prstGeom prst="rect">
            <a:avLst/>
          </a:prstGeom>
          <a:ln w="111125" cmpd="dbl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3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クイズ①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448800" y="7199924"/>
            <a:ext cx="2743200" cy="449385"/>
          </a:xfrm>
        </p:spPr>
        <p:txBody>
          <a:bodyPr/>
          <a:lstStyle/>
          <a:p>
            <a:fld id="{E93600C5-E09F-42B5-8802-35E7D4C4D45F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74" y="1365678"/>
            <a:ext cx="3227185" cy="42673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733" y="951812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4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5845" y="-86461"/>
            <a:ext cx="10515600" cy="1325563"/>
          </a:xfrm>
        </p:spPr>
        <p:txBody>
          <a:bodyPr>
            <a:normAutofit/>
          </a:bodyPr>
          <a:lstStyle/>
          <a:p>
            <a:r>
              <a:rPr kumimoji="1"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ここはどこでしょう？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2063"/>
            <a:ext cx="12192001" cy="5825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1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19"/>
    </mc:Choice>
    <mc:Fallback xmlns="">
      <p:transition spd="slow" advTm="2319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4" b="2871"/>
          <a:stretch/>
        </p:blipFill>
        <p:spPr>
          <a:xfrm>
            <a:off x="272955" y="900752"/>
            <a:ext cx="7615451" cy="5076967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3" r="2484"/>
          <a:stretch/>
        </p:blipFill>
        <p:spPr>
          <a:xfrm>
            <a:off x="8024884" y="914399"/>
            <a:ext cx="3848671" cy="506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50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8"/>
    </mc:Choice>
    <mc:Fallback xmlns="">
      <p:transition spd="slow" advTm="2338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006" y="664190"/>
            <a:ext cx="6695104" cy="5208180"/>
          </a:xfr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8947" y="1998737"/>
            <a:ext cx="4699620" cy="469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40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93" y="3067340"/>
            <a:ext cx="4903275" cy="3672008"/>
          </a:xfrm>
          <a:prstGeom prst="rect">
            <a:avLst/>
          </a:prstGeom>
        </p:spPr>
      </p:pic>
      <p:sp>
        <p:nvSpPr>
          <p:cNvPr id="6" name="右矢印 5"/>
          <p:cNvSpPr/>
          <p:nvPr/>
        </p:nvSpPr>
        <p:spPr>
          <a:xfrm>
            <a:off x="5526904" y="4355968"/>
            <a:ext cx="1959902" cy="1187356"/>
          </a:xfrm>
          <a:prstGeom prst="rightArrow">
            <a:avLst/>
          </a:prstGeom>
          <a:solidFill>
            <a:srgbClr val="576F9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005" y="2796484"/>
            <a:ext cx="3942864" cy="3942864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53506">
            <a:off x="6231065" y="275381"/>
            <a:ext cx="1714500" cy="171450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22536">
            <a:off x="7780260" y="1850440"/>
            <a:ext cx="1134069" cy="98333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05185">
            <a:off x="9706518" y="1614074"/>
            <a:ext cx="983336" cy="983336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492" y="267743"/>
            <a:ext cx="2527475" cy="2863994"/>
          </a:xfrm>
          <a:prstGeom prst="rect">
            <a:avLst/>
          </a:prstGeom>
        </p:spPr>
      </p:pic>
      <p:pic>
        <p:nvPicPr>
          <p:cNvPr id="12" name="Picture 2" descr="お金をドブに捨てる人のイラスト（女性）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806" y="341842"/>
            <a:ext cx="2633304" cy="263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正方形/長方形 14"/>
          <p:cNvSpPr/>
          <p:nvPr/>
        </p:nvSpPr>
        <p:spPr>
          <a:xfrm>
            <a:off x="303807" y="2133600"/>
            <a:ext cx="1251668" cy="93374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Picture 6" descr="仕切ありのテイクアウト用の容器のイラスト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04" y="1934007"/>
            <a:ext cx="1204694" cy="120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プラスチックの食器のイラスト（フォーク）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981367">
            <a:off x="1292070" y="2303745"/>
            <a:ext cx="246325" cy="83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94188">
            <a:off x="3128661" y="2175964"/>
            <a:ext cx="845816" cy="117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DFD8176-0318-40C7-A73E-EB6042CF605F}"/>
              </a:ext>
            </a:extLst>
          </p:cNvPr>
          <p:cNvSpPr/>
          <p:nvPr/>
        </p:nvSpPr>
        <p:spPr>
          <a:xfrm>
            <a:off x="650631" y="5177938"/>
            <a:ext cx="11282868" cy="15585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152399" y="-316523"/>
            <a:ext cx="10515600" cy="1325563"/>
          </a:xfrm>
        </p:spPr>
        <p:txBody>
          <a:bodyPr>
            <a:normAutofit/>
          </a:bodyPr>
          <a:lstStyle/>
          <a:p>
            <a:r>
              <a:rPr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例えばこんなことも</a:t>
            </a:r>
            <a:r>
              <a:rPr lang="en-US" altLang="ja-JP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です。</a:t>
            </a:r>
            <a:endParaRPr kumimoji="1" lang="ja-JP" altLang="en-US" sz="40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442" y="765662"/>
            <a:ext cx="10366448" cy="4291309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650631" y="5058820"/>
            <a:ext cx="11183815" cy="1799180"/>
          </a:xfrm>
          <a:prstGeom prst="rect">
            <a:avLst/>
          </a:prstGeom>
          <a:ln w="12700">
            <a:noFill/>
          </a:ln>
        </p:spPr>
        <p:txBody>
          <a:bodyPr wrap="square" anchor="ctr">
            <a:noAutofit/>
          </a:bodyPr>
          <a:lstStyle/>
          <a:p>
            <a:pPr>
              <a:lnSpc>
                <a:spcPts val="1997"/>
              </a:lnSpc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・食べ残しをしないようにする　　・服は捨てずに、なるべくリサイクルする　　・詰め替え可能な商品を買う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997"/>
              </a:lnSpc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・使っていない部屋の電気や家電の電源はこまめに消す、節水を心がける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997"/>
              </a:lnSpc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・仕事や買い物で歩いていける所は歩いて行くようにする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997"/>
              </a:lnSpc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・ごみの分別に取組む、可能な限りリサイクルを進める、再利用できるものを自分で考えて使うようにする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997"/>
              </a:lnSpc>
            </a:pPr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・コーヒーやチョコレートなどを購入する際には、国際フェアトレード認証などの付いたエシカルな商品を意識して購入する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0009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kumimoji="1" lang="ja-JP" altLang="en-US" dirty="0"/>
              <a:t>企業・団体の取組み紹介</a:t>
            </a:r>
          </a:p>
        </p:txBody>
      </p:sp>
      <p:sp>
        <p:nvSpPr>
          <p:cNvPr id="3" name="正方形/長方形 2"/>
          <p:cNvSpPr/>
          <p:nvPr/>
        </p:nvSpPr>
        <p:spPr>
          <a:xfrm>
            <a:off x="1745457" y="1328738"/>
            <a:ext cx="8701087" cy="4314825"/>
          </a:xfrm>
          <a:prstGeom prst="rect">
            <a:avLst/>
          </a:prstGeom>
          <a:ln w="111125" cmpd="dbl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800" b="1" dirty="0"/>
              <a:t>みんなで取り組もう！</a:t>
            </a:r>
            <a:r>
              <a:rPr kumimoji="1" lang="en-US" altLang="ja-JP" sz="4800" b="1" dirty="0"/>
              <a:t>SDGs</a:t>
            </a:r>
            <a:endParaRPr kumimoji="1" lang="ja-JP" altLang="en-US" sz="4800" b="1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>
          <a:xfrm>
            <a:off x="8820150" y="6492876"/>
            <a:ext cx="2228850" cy="365125"/>
          </a:xfrm>
        </p:spPr>
        <p:txBody>
          <a:bodyPr/>
          <a:lstStyle/>
          <a:p>
            <a:fld id="{E93600C5-E09F-42B5-8802-35E7D4C4D45F}" type="slidenum">
              <a:rPr kumimoji="1" lang="ja-JP" altLang="en-US" smtClean="0"/>
              <a:t>25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4619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565" y="653043"/>
            <a:ext cx="612177" cy="612177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520861" y="2327811"/>
            <a:ext cx="11389488" cy="2230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わたしたちは、「誰一人取り残さない、持続可能な社会の実現」をめざす“持続可能な開発のための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2030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アジェンダ”（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）の理念に賛同し、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2025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年大阪・関西万博の地元都市として、万博のテーマである「いのち輝く未来社会のデザイン」に向けて、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の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17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ゴールの達成をめざします。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38090" y="4965897"/>
            <a:ext cx="11155030" cy="13107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905"/>
              </a:lnSpc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１．かけがえのない“いのち”を大切にし、地域社会や環境に配慮して行動します。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905"/>
              </a:lnSpc>
            </a:pP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905"/>
              </a:lnSpc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２．</a:t>
            </a:r>
            <a:r>
              <a:rPr kumimoji="1"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2030</a:t>
            </a: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年に住みたい魅力あふれる大阪をイメージし、できることから意識して行動します。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905"/>
              </a:lnSpc>
            </a:pP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>
              <a:lnSpc>
                <a:spcPts val="1905"/>
              </a:lnSpc>
            </a:pPr>
            <a:r>
              <a:rPr kumimoji="1"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３．人と人との出会い、つながりを大事にしながら、互いに学びあい協力して行動します。</a:t>
            </a:r>
          </a:p>
        </p:txBody>
      </p:sp>
      <p:sp>
        <p:nvSpPr>
          <p:cNvPr id="10" name="正方形/長方形 9"/>
          <p:cNvSpPr/>
          <p:nvPr/>
        </p:nvSpPr>
        <p:spPr>
          <a:xfrm>
            <a:off x="1377819" y="638442"/>
            <a:ext cx="9436365" cy="5143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TW" altLang="en-US" sz="3600" b="1" u="sng" spc="572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大阪</a:t>
            </a:r>
            <a:r>
              <a:rPr kumimoji="1" lang="en-US" altLang="zh-TW" sz="3600" b="1" u="sng" spc="572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SDGs</a:t>
            </a:r>
            <a:r>
              <a:rPr kumimoji="1" lang="zh-TW" altLang="en-US" sz="3600" b="1" u="sng" spc="572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行動憲章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4260" y="589553"/>
            <a:ext cx="612177" cy="612177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551" y="1522172"/>
            <a:ext cx="485199" cy="485199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06" y="1522172"/>
            <a:ext cx="485199" cy="485199"/>
          </a:xfrm>
          <a:prstGeom prst="rect">
            <a:avLst/>
          </a:prstGeom>
        </p:spPr>
      </p:pic>
      <p:pic>
        <p:nvPicPr>
          <p:cNvPr id="32" name="図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1661" y="1522172"/>
            <a:ext cx="485199" cy="485199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716" y="1522172"/>
            <a:ext cx="485199" cy="485199"/>
          </a:xfrm>
          <a:prstGeom prst="rect">
            <a:avLst/>
          </a:prstGeom>
        </p:spPr>
      </p:pic>
      <p:pic>
        <p:nvPicPr>
          <p:cNvPr id="34" name="図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772" y="1522172"/>
            <a:ext cx="485199" cy="485199"/>
          </a:xfrm>
          <a:prstGeom prst="rect">
            <a:avLst/>
          </a:prstGeom>
        </p:spPr>
      </p:pic>
      <p:pic>
        <p:nvPicPr>
          <p:cNvPr id="35" name="図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1827" y="1522172"/>
            <a:ext cx="485199" cy="485199"/>
          </a:xfrm>
          <a:prstGeom prst="rect">
            <a:avLst/>
          </a:prstGeom>
        </p:spPr>
      </p:pic>
      <p:pic>
        <p:nvPicPr>
          <p:cNvPr id="36" name="図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1882" y="1522172"/>
            <a:ext cx="485199" cy="485199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937" y="1522172"/>
            <a:ext cx="485199" cy="485199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1993" y="1522172"/>
            <a:ext cx="485199" cy="485199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048" y="1522172"/>
            <a:ext cx="485199" cy="485199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103" y="1522172"/>
            <a:ext cx="485199" cy="485199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2158" y="1522172"/>
            <a:ext cx="485199" cy="485199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2214" y="1522172"/>
            <a:ext cx="485199" cy="485199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2269" y="1522172"/>
            <a:ext cx="485199" cy="485199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2324" y="1522172"/>
            <a:ext cx="485199" cy="485199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379" y="1522172"/>
            <a:ext cx="485199" cy="485199"/>
          </a:xfrm>
          <a:prstGeom prst="rect">
            <a:avLst/>
          </a:prstGeom>
        </p:spPr>
      </p:pic>
      <p:pic>
        <p:nvPicPr>
          <p:cNvPr id="46" name="図 4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37" y="1522172"/>
            <a:ext cx="485199" cy="485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91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57160" y="140842"/>
            <a:ext cx="8543925" cy="718845"/>
          </a:xfrm>
        </p:spPr>
        <p:txBody>
          <a:bodyPr>
            <a:normAutofit/>
          </a:bodyPr>
          <a:lstStyle/>
          <a:p>
            <a:r>
              <a:rPr lang="ja-JP" altLang="en-US" sz="4000" dirty="0">
                <a:latin typeface="Meiryo UI" panose="020B0604030504040204" pitchFamily="50" charset="-128"/>
                <a:ea typeface="Meiryo UI" panose="020B0604030504040204" pitchFamily="50" charset="-128"/>
              </a:rPr>
              <a:t>私のＳＤＧｓ宣言プロジェクト</a:t>
            </a:r>
          </a:p>
        </p:txBody>
      </p:sp>
      <p:sp>
        <p:nvSpPr>
          <p:cNvPr id="31" name="正方形/長方形 30"/>
          <p:cNvSpPr/>
          <p:nvPr/>
        </p:nvSpPr>
        <p:spPr>
          <a:xfrm>
            <a:off x="289367" y="1136636"/>
            <a:ext cx="11817752" cy="1512025"/>
          </a:xfrm>
          <a:prstGeom prst="rect">
            <a:avLst/>
          </a:prstGeom>
          <a:solidFill>
            <a:srgbClr val="FFFF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2000" b="1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◆　「大阪</a:t>
            </a:r>
            <a:r>
              <a:rPr kumimoji="1" lang="en-US" altLang="ja-JP" sz="2000" b="1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SDG</a:t>
            </a:r>
            <a:r>
              <a:rPr kumimoji="1" lang="ja-JP" altLang="en-US" sz="2000" b="1" dirty="0" err="1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ｓ</a:t>
            </a:r>
            <a:r>
              <a:rPr kumimoji="1" lang="ja-JP" altLang="en-US" sz="2000" b="1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行動憲章」の趣旨に沿って、皆さんがチャレンジする</a:t>
            </a:r>
            <a:r>
              <a:rPr lang="en-US" altLang="ja-JP" sz="2000" b="1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SDG</a:t>
            </a:r>
            <a:r>
              <a:rPr lang="ja-JP" altLang="en-US" sz="2000" b="1" dirty="0" err="1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ｓ</a:t>
            </a:r>
            <a:r>
              <a:rPr lang="ja-JP" altLang="en-US" sz="2000" b="1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達成</a:t>
            </a:r>
            <a:r>
              <a:rPr kumimoji="1" lang="ja-JP" altLang="en-US" sz="2000" b="1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に向けた取組みを</a:t>
            </a:r>
            <a:endParaRPr kumimoji="1" lang="en-US" altLang="ja-JP" sz="2000" b="1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000" b="1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宣言していただくプロジェクトです。</a:t>
            </a:r>
            <a:endParaRPr kumimoji="1" lang="en-US" altLang="ja-JP" sz="2000" b="1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000" b="1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◆　皆さんの宣言は、大阪府ホームページなどで広く発信し、オール大阪で</a:t>
            </a:r>
            <a:r>
              <a:rPr kumimoji="1" lang="en-US" altLang="ja-JP" sz="2000" b="1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SDG</a:t>
            </a:r>
            <a:r>
              <a:rPr kumimoji="1" lang="ja-JP" altLang="en-US" sz="2000" b="1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ｓ達成の機運を醸成していき　　</a:t>
            </a:r>
            <a:endParaRPr kumimoji="1" lang="en-US" altLang="ja-JP" sz="2000" b="1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kumimoji="1" lang="ja-JP" altLang="en-US" sz="2000" b="1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　　　たいと考えています。</a:t>
            </a:r>
            <a:endParaRPr kumimoji="1" lang="en-US" altLang="ja-JP" sz="2000" b="1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r>
              <a:rPr lang="ja-JP" altLang="en-US" sz="2000" b="1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◆　多くの方に</a:t>
            </a:r>
            <a:r>
              <a:rPr lang="en-US" altLang="ja-JP" sz="2000" b="1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SDG</a:t>
            </a:r>
            <a:r>
              <a:rPr lang="ja-JP" altLang="en-US" sz="2000" b="1" dirty="0" err="1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ｓ</a:t>
            </a:r>
            <a:r>
              <a:rPr lang="ja-JP" altLang="en-US" sz="2000" b="1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の取組みの輪を広げるためるため、ぜひ皆さんも参加してください。</a:t>
            </a:r>
            <a:endParaRPr lang="en-US" altLang="ja-JP" sz="2000" b="1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grpSp>
        <p:nvGrpSpPr>
          <p:cNvPr id="5" name="グループ化 4"/>
          <p:cNvGrpSpPr/>
          <p:nvPr/>
        </p:nvGrpSpPr>
        <p:grpSpPr>
          <a:xfrm>
            <a:off x="5417192" y="3464806"/>
            <a:ext cx="2919007" cy="725042"/>
            <a:chOff x="7387792" y="5673813"/>
            <a:chExt cx="4150908" cy="905080"/>
          </a:xfrm>
        </p:grpSpPr>
        <p:sp>
          <p:nvSpPr>
            <p:cNvPr id="6" name="正方形/長方形 5"/>
            <p:cNvSpPr/>
            <p:nvPr/>
          </p:nvSpPr>
          <p:spPr>
            <a:xfrm>
              <a:off x="7387792" y="5673813"/>
              <a:ext cx="4150908" cy="905080"/>
            </a:xfrm>
            <a:prstGeom prst="rect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>
                <a:lnSpc>
                  <a:spcPts val="813"/>
                </a:lnSpc>
              </a:pPr>
              <a:endParaRPr kumimoji="1" lang="en-US" altLang="ja-JP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  <a:p>
              <a:pPr algn="ctr"/>
              <a:r>
                <a:rPr kumimoji="1" lang="ja-JP" altLang="en-US" sz="1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詳しくは、府</a:t>
              </a:r>
              <a:r>
                <a:rPr kumimoji="1" lang="en-US" altLang="ja-JP" sz="1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HP</a:t>
              </a:r>
              <a:r>
                <a:rPr kumimoji="1" lang="ja-JP" altLang="en-US" sz="1400" dirty="0"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をご覧ください</a:t>
              </a:r>
            </a:p>
          </p:txBody>
        </p:sp>
        <p:sp>
          <p:nvSpPr>
            <p:cNvPr id="7" name="正方形/長方形 6"/>
            <p:cNvSpPr/>
            <p:nvPr/>
          </p:nvSpPr>
          <p:spPr>
            <a:xfrm>
              <a:off x="7619836" y="6140016"/>
              <a:ext cx="3254165" cy="341790"/>
            </a:xfrm>
            <a:prstGeom prst="rect">
              <a:avLst/>
            </a:prstGeom>
            <a:solidFill>
              <a:schemeClr val="bg1"/>
            </a:solidFill>
            <a:ln w="38100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29250" tIns="58500" rIns="29250" bIns="58500" rtlCol="0" anchor="ctr"/>
            <a:lstStyle/>
            <a:p>
              <a:pPr algn="ctr"/>
              <a:r>
                <a:rPr kumimoji="1" lang="ja-JP" altLang="en-US" b="1" dirty="0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大阪府　</a:t>
              </a:r>
              <a:r>
                <a:rPr kumimoji="1" lang="en-US" altLang="ja-JP" b="1" dirty="0">
                  <a:solidFill>
                    <a:schemeClr val="tx1"/>
                  </a:solidFill>
                  <a:latin typeface="UD デジタル 教科書体 NK-B" panose="02020700000000000000" pitchFamily="18" charset="-128"/>
                  <a:ea typeface="UD デジタル 教科書体 NK-B" panose="02020700000000000000" pitchFamily="18" charset="-128"/>
                </a:rPr>
                <a:t>SDGs</a:t>
              </a:r>
              <a:endParaRPr kumimoji="1" lang="ja-JP" altLang="en-US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endParaRPr>
            </a:p>
          </p:txBody>
        </p:sp>
        <p:sp>
          <p:nvSpPr>
            <p:cNvPr id="8" name="角丸四角形 7"/>
            <p:cNvSpPr/>
            <p:nvPr/>
          </p:nvSpPr>
          <p:spPr>
            <a:xfrm>
              <a:off x="10957892" y="6077292"/>
              <a:ext cx="418826" cy="370783"/>
            </a:xfrm>
            <a:prstGeom prst="roundRect">
              <a:avLst>
                <a:gd name="adj" fmla="val 23935"/>
              </a:avLst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/>
                <a:t>🔍</a:t>
              </a:r>
            </a:p>
          </p:txBody>
        </p:sp>
      </p:grpSp>
      <p:sp>
        <p:nvSpPr>
          <p:cNvPr id="9" name="角丸四角形 8"/>
          <p:cNvSpPr/>
          <p:nvPr/>
        </p:nvSpPr>
        <p:spPr>
          <a:xfrm>
            <a:off x="617974" y="2950273"/>
            <a:ext cx="1082250" cy="31694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対　象</a:t>
            </a:r>
            <a:endParaRPr kumimoji="1" lang="en-US" altLang="ja-JP" b="1" dirty="0">
              <a:solidFill>
                <a:schemeClr val="bg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0" name="角丸四角形 9"/>
          <p:cNvSpPr/>
          <p:nvPr/>
        </p:nvSpPr>
        <p:spPr>
          <a:xfrm>
            <a:off x="610167" y="3616715"/>
            <a:ext cx="1203993" cy="31694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参加方法</a:t>
            </a:r>
            <a:endParaRPr kumimoji="1" lang="en-US" altLang="ja-JP" b="1" dirty="0">
              <a:solidFill>
                <a:schemeClr val="bg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1" name="正方形/長方形 10"/>
          <p:cNvSpPr/>
          <p:nvPr/>
        </p:nvSpPr>
        <p:spPr>
          <a:xfrm>
            <a:off x="1919502" y="3485135"/>
            <a:ext cx="40379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38"/>
              </a:lnSpc>
              <a:defRPr/>
            </a:pPr>
            <a:r>
              <a:rPr kumimoji="1" lang="ja-JP" altLang="en-US" sz="2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大阪府ホームページ</a:t>
            </a:r>
            <a:endParaRPr kumimoji="1" lang="en-US" altLang="ja-JP" sz="2000" b="1" dirty="0"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>
              <a:lnSpc>
                <a:spcPts val="2438"/>
              </a:lnSpc>
              <a:defRPr/>
            </a:pPr>
            <a:r>
              <a:rPr kumimoji="1" lang="ja-JP" altLang="en-US" sz="2000" b="1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大阪府</a:t>
            </a:r>
            <a:r>
              <a:rPr kumimoji="1" lang="en-US" altLang="ja-JP" sz="2000" b="1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SDGs【</a:t>
            </a:r>
            <a:r>
              <a:rPr kumimoji="1" lang="ja-JP" altLang="en-US" sz="2000" b="1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公式</a:t>
            </a:r>
            <a:r>
              <a:rPr kumimoji="1" lang="en-US" altLang="ja-JP" sz="2000" b="1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】Twitter</a:t>
            </a: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591" y="3506336"/>
            <a:ext cx="718892" cy="718892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1553" y="3608660"/>
            <a:ext cx="582612" cy="582612"/>
          </a:xfrm>
          <a:prstGeom prst="rect">
            <a:avLst/>
          </a:prstGeom>
        </p:spPr>
      </p:pic>
      <p:sp>
        <p:nvSpPr>
          <p:cNvPr id="16" name="角丸四角形 15"/>
          <p:cNvSpPr/>
          <p:nvPr/>
        </p:nvSpPr>
        <p:spPr>
          <a:xfrm>
            <a:off x="5245123" y="2950087"/>
            <a:ext cx="1225737" cy="312414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宣言内容</a:t>
            </a:r>
            <a:endParaRPr kumimoji="1" lang="en-US" altLang="ja-JP" b="1" dirty="0">
              <a:solidFill>
                <a:schemeClr val="bg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6595496" y="2951452"/>
            <a:ext cx="55116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438"/>
              </a:lnSpc>
              <a:defRPr/>
            </a:pPr>
            <a:r>
              <a:rPr kumimoji="1" lang="en-US" altLang="ja-JP" sz="2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SDGs</a:t>
            </a:r>
            <a:r>
              <a:rPr kumimoji="1" lang="ja-JP" altLang="en-US" sz="2000" b="1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の達成に向けた取組み ＋ </a:t>
            </a:r>
            <a:r>
              <a:rPr kumimoji="1" lang="ja-JP" altLang="en-US" sz="2000" b="1" dirty="0">
                <a:solidFill>
                  <a:prstClr val="black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関連するゴール</a:t>
            </a:r>
            <a:endParaRPr kumimoji="1" lang="en-US" altLang="ja-JP" sz="2000" b="1" dirty="0">
              <a:solidFill>
                <a:prstClr val="black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1879045" y="2866664"/>
            <a:ext cx="3978947" cy="5380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 anchorCtr="0"/>
          <a:lstStyle/>
          <a:p>
            <a:pPr>
              <a:lnSpc>
                <a:spcPts val="3169"/>
              </a:lnSpc>
              <a:defRPr/>
            </a:pPr>
            <a:r>
              <a:rPr kumimoji="1" lang="ja-JP" altLang="en-US" sz="2000" b="1" dirty="0">
                <a:solidFill>
                  <a:schemeClr val="tx1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府民、府内の企業・団体など</a:t>
            </a:r>
            <a:endParaRPr kumimoji="1" lang="en-US" altLang="ja-JP" sz="2000" b="1" dirty="0">
              <a:solidFill>
                <a:schemeClr val="tx1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sp>
        <p:nvSpPr>
          <p:cNvPr id="19" name="正方形/長方形 18"/>
          <p:cNvSpPr/>
          <p:nvPr/>
        </p:nvSpPr>
        <p:spPr>
          <a:xfrm>
            <a:off x="810228" y="4408370"/>
            <a:ext cx="10674875" cy="2038729"/>
          </a:xfrm>
          <a:prstGeom prst="rect">
            <a:avLst/>
          </a:prstGeom>
          <a:noFill/>
          <a:ln w="28575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/>
          <p:cNvSpPr/>
          <p:nvPr/>
        </p:nvSpPr>
        <p:spPr>
          <a:xfrm>
            <a:off x="706897" y="4324028"/>
            <a:ext cx="2554829" cy="26567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dirty="0"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取り組み宣言の例</a:t>
            </a:r>
          </a:p>
        </p:txBody>
      </p:sp>
      <p:sp>
        <p:nvSpPr>
          <p:cNvPr id="21" name="角丸四角形 20"/>
          <p:cNvSpPr/>
          <p:nvPr/>
        </p:nvSpPr>
        <p:spPr>
          <a:xfrm>
            <a:off x="1860243" y="4720714"/>
            <a:ext cx="2403571" cy="662505"/>
          </a:xfrm>
          <a:prstGeom prst="roundRect">
            <a:avLst/>
          </a:prstGeom>
          <a:solidFill>
            <a:srgbClr val="FFCC66"/>
          </a:solidFill>
          <a:ln cmpd="dbl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b="1" dirty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冷蔵庫の中を把握して、</a:t>
            </a:r>
            <a:endParaRPr kumimoji="1" lang="en-US" altLang="ja-JP" b="1" dirty="0">
              <a:solidFill>
                <a:srgbClr val="0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kumimoji="1" lang="ja-JP" altLang="en-US" b="1" dirty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必要な分だけ買い足す</a:t>
            </a: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34" y="4737452"/>
            <a:ext cx="828164" cy="828164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018" y="4720659"/>
            <a:ext cx="820509" cy="820509"/>
          </a:xfrm>
          <a:prstGeom prst="rect">
            <a:avLst/>
          </a:prstGeom>
        </p:spPr>
      </p:pic>
      <p:sp>
        <p:nvSpPr>
          <p:cNvPr id="24" name="角丸四角形 23"/>
          <p:cNvSpPr/>
          <p:nvPr/>
        </p:nvSpPr>
        <p:spPr>
          <a:xfrm>
            <a:off x="8690765" y="4704725"/>
            <a:ext cx="2394801" cy="74417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cmpd="dbl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b="1" dirty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誰もが働きやすい</a:t>
            </a:r>
            <a:endParaRPr kumimoji="1" lang="en-US" altLang="ja-JP" b="1" dirty="0">
              <a:solidFill>
                <a:srgbClr val="0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  <a:p>
            <a:pPr algn="ctr"/>
            <a:r>
              <a:rPr kumimoji="1" lang="ja-JP" altLang="en-US" b="1" dirty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職場環境を作る</a:t>
            </a:r>
            <a:endParaRPr kumimoji="1" lang="en-US" altLang="ja-JP" b="1" dirty="0">
              <a:solidFill>
                <a:srgbClr val="000000"/>
              </a:solidFill>
              <a:latin typeface="UD デジタル 教科書体 NK-B" panose="02020700000000000000" pitchFamily="18" charset="-128"/>
              <a:ea typeface="UD デジタル 教科書体 NK-B" panose="02020700000000000000" pitchFamily="18" charset="-128"/>
            </a:endParaRPr>
          </a:p>
        </p:txBody>
      </p:sp>
      <p:pic>
        <p:nvPicPr>
          <p:cNvPr id="25" name="図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044" y="4660031"/>
            <a:ext cx="820509" cy="820509"/>
          </a:xfrm>
          <a:prstGeom prst="rect">
            <a:avLst/>
          </a:prstGeom>
        </p:spPr>
      </p:pic>
      <p:pic>
        <p:nvPicPr>
          <p:cNvPr id="26" name="Picture 6" descr="キラキラ飾りのイラスト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517" y="5579198"/>
            <a:ext cx="517186" cy="5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キラキラ飾りのイラスト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810" y="5688336"/>
            <a:ext cx="517186" cy="517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60"/>
          <a:stretch/>
        </p:blipFill>
        <p:spPr>
          <a:xfrm>
            <a:off x="9038601" y="5427734"/>
            <a:ext cx="1486784" cy="880940"/>
          </a:xfrm>
          <a:prstGeom prst="rect">
            <a:avLst/>
          </a:prstGeom>
        </p:spPr>
      </p:pic>
      <p:sp>
        <p:nvSpPr>
          <p:cNvPr id="29" name="正方形/長方形 28"/>
          <p:cNvSpPr/>
          <p:nvPr/>
        </p:nvSpPr>
        <p:spPr bwMode="white">
          <a:xfrm>
            <a:off x="5691942" y="5156091"/>
            <a:ext cx="527520" cy="2779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角丸四角形 29"/>
          <p:cNvSpPr/>
          <p:nvPr/>
        </p:nvSpPr>
        <p:spPr>
          <a:xfrm>
            <a:off x="5264640" y="4759782"/>
            <a:ext cx="2467084" cy="57409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cmpd="dbl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kumimoji="1" lang="ja-JP" altLang="en-US" b="1" dirty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エコバッグやマイボトル、</a:t>
            </a:r>
          </a:p>
          <a:p>
            <a:pPr algn="ctr"/>
            <a:r>
              <a:rPr kumimoji="1" lang="ja-JP" altLang="en-US" b="1" dirty="0">
                <a:solidFill>
                  <a:srgbClr val="000000"/>
                </a:solidFill>
                <a:latin typeface="UD デジタル 教科書体 NK-B" panose="02020700000000000000" pitchFamily="18" charset="-128"/>
                <a:ea typeface="UD デジタル 教科書体 NK-B" panose="02020700000000000000" pitchFamily="18" charset="-128"/>
              </a:rPr>
              <a:t>マイ容器を使う</a:t>
            </a:r>
          </a:p>
        </p:txBody>
      </p:sp>
      <p:pic>
        <p:nvPicPr>
          <p:cNvPr id="32" name="図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663" y="5456419"/>
            <a:ext cx="1820791" cy="820508"/>
          </a:xfrm>
          <a:prstGeom prst="rect">
            <a:avLst/>
          </a:prstGeom>
        </p:spPr>
      </p:pic>
      <p:pic>
        <p:nvPicPr>
          <p:cNvPr id="33" name="図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492" y="5456419"/>
            <a:ext cx="1127848" cy="845886"/>
          </a:xfrm>
          <a:prstGeom prst="rect">
            <a:avLst/>
          </a:prstGeom>
        </p:spPr>
      </p:pic>
      <p:pic>
        <p:nvPicPr>
          <p:cNvPr id="34" name="Picture 16" descr="タッパーのイラスト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4231" y="5783637"/>
            <a:ext cx="639663" cy="57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83" y="3245611"/>
            <a:ext cx="1260924" cy="1260924"/>
          </a:xfrm>
          <a:prstGeom prst="rect">
            <a:avLst/>
          </a:prstGeom>
        </p:spPr>
      </p:pic>
      <p:cxnSp>
        <p:nvCxnSpPr>
          <p:cNvPr id="35" name="直線コネクタ 34"/>
          <p:cNvCxnSpPr>
            <a:cxnSpLocks/>
          </p:cNvCxnSpPr>
          <p:nvPr/>
        </p:nvCxnSpPr>
        <p:spPr>
          <a:xfrm flipV="1">
            <a:off x="0" y="833377"/>
            <a:ext cx="12192000" cy="83326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575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黒板のイラス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604"/>
            <a:ext cx="9769642" cy="6985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632" y="1801454"/>
            <a:ext cx="5170452" cy="5717044"/>
          </a:xfrm>
          <a:prstGeom prst="rect">
            <a:avLst/>
          </a:prstGeom>
          <a:effectLst>
            <a:glow rad="38100">
              <a:schemeClr val="bg1">
                <a:alpha val="86000"/>
              </a:schemeClr>
            </a:glow>
          </a:effectLst>
        </p:spPr>
      </p:pic>
      <p:sp>
        <p:nvSpPr>
          <p:cNvPr id="17" name="タイトル 1"/>
          <p:cNvSpPr txBox="1">
            <a:spLocks/>
          </p:cNvSpPr>
          <p:nvPr/>
        </p:nvSpPr>
        <p:spPr>
          <a:xfrm>
            <a:off x="581316" y="335901"/>
            <a:ext cx="8610809" cy="5647804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0"/>
              </a:spcAft>
            </a:pPr>
            <a:r>
              <a:rPr lang="ja-JP" altLang="en-US" sz="5400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～さいごに～</a:t>
            </a:r>
            <a:endParaRPr lang="en-US" altLang="ja-JP" sz="5400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endParaRPr lang="en-US" altLang="ja-JP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みなさんが知ったこと・学んだことを</a:t>
            </a:r>
            <a:endParaRPr lang="en-US" altLang="ja-JP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ja-JP" altLang="en-US" b="1" kern="100" dirty="0">
                <a:solidFill>
                  <a:schemeClr val="bg1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Times New Roman" panose="02020603050405020304" pitchFamily="18" charset="0"/>
              </a:rPr>
              <a:t>周りの家族やお友達に話して自分になにができるか考えてみよう！</a:t>
            </a:r>
            <a:endParaRPr lang="en-US" altLang="ja-JP" b="1" kern="100" dirty="0">
              <a:solidFill>
                <a:schemeClr val="bg1"/>
              </a:solidFill>
              <a:latin typeface="Meiryo UI" panose="020B0604030504040204" pitchFamily="50" charset="-128"/>
              <a:ea typeface="Meiryo UI" panose="020B060403050404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556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448800" y="7199924"/>
            <a:ext cx="2743200" cy="449385"/>
          </a:xfrm>
        </p:spPr>
        <p:txBody>
          <a:bodyPr/>
          <a:lstStyle/>
          <a:p>
            <a:fld id="{E93600C5-E09F-42B5-8802-35E7D4C4D45F}" type="slidenum">
              <a:rPr kumimoji="1" lang="ja-JP" altLang="en-US" smtClean="0"/>
              <a:t>3</a:t>
            </a:fld>
            <a:endParaRPr kumimoji="1" lang="ja-JP" altLang="en-US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214" y="186743"/>
            <a:ext cx="2835192" cy="2517820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3374902" y="149180"/>
            <a:ext cx="8420100" cy="25118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72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なんの数字？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147086" y="3429693"/>
            <a:ext cx="825418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13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600</a:t>
            </a:r>
            <a:r>
              <a:rPr kumimoji="1" lang="ja-JP" altLang="en-US" sz="13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万トン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23098" y="3166492"/>
            <a:ext cx="955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6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まん</a:t>
            </a:r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6389026" y="656245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18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す う じ</a:t>
            </a:r>
          </a:p>
        </p:txBody>
      </p:sp>
    </p:spTree>
    <p:extLst>
      <p:ext uri="{BB962C8B-B14F-4D97-AF65-F5344CB8AC3E}">
        <p14:creationId xmlns:p14="http://schemas.microsoft.com/office/powerpoint/2010/main" val="727874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214" y="186743"/>
            <a:ext cx="2835192" cy="2517820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3374902" y="149180"/>
            <a:ext cx="8420100" cy="25118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7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600</a:t>
            </a:r>
            <a:r>
              <a:rPr lang="ja-JP" altLang="en-US" sz="7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万トン</a:t>
            </a:r>
            <a:r>
              <a:rPr lang="ja-JP" altLang="en-US" sz="4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ja-JP" sz="4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ja-JP" altLang="en-US" sz="48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年間）</a:t>
            </a:r>
            <a:endParaRPr lang="ja-JP" altLang="en-US" sz="7200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498770" y="629353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まん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6035" y="3070110"/>
            <a:ext cx="1128866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① </a:t>
            </a:r>
            <a:r>
              <a:rPr kumimoji="1" lang="ja-JP" altLang="en-US" sz="6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世界ですてられる食べ物の量</a:t>
            </a:r>
            <a:endParaRPr kumimoji="1" lang="en-US" altLang="ja-JP" sz="6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② </a:t>
            </a:r>
            <a:r>
              <a:rPr kumimoji="1" lang="ja-JP" altLang="en-US" sz="6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日本ですてられる食べ物の量</a:t>
            </a:r>
            <a:endParaRPr kumimoji="1" lang="en-US" altLang="ja-JP" sz="66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③</a:t>
            </a:r>
            <a:r>
              <a:rPr kumimoji="1" lang="ja-JP" altLang="en-US" sz="6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 世界</a:t>
            </a:r>
            <a:r>
              <a:rPr kumimoji="1" lang="ja-JP" altLang="en-US" sz="6600" b="1" dirty="0" smtClean="0">
                <a:latin typeface="Meiryo UI" panose="020B0604030504040204" pitchFamily="50" charset="-128"/>
                <a:ea typeface="Meiryo UI" panose="020B0604030504040204" pitchFamily="50" charset="-128"/>
              </a:rPr>
              <a:t>で</a:t>
            </a:r>
            <a:r>
              <a:rPr kumimoji="1" lang="ja-JP" altLang="en-US" sz="66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すてられるごみの量</a:t>
            </a:r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10453026" y="2984541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りょう</a:t>
            </a:r>
          </a:p>
        </p:txBody>
      </p:sp>
      <p:sp>
        <p:nvSpPr>
          <p:cNvPr id="11" name="タイトル 1"/>
          <p:cNvSpPr txBox="1">
            <a:spLocks/>
          </p:cNvSpPr>
          <p:nvPr/>
        </p:nvSpPr>
        <p:spPr>
          <a:xfrm>
            <a:off x="2172626" y="2964582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 か い</a:t>
            </a:r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2172626" y="4147882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 ほ ん</a:t>
            </a: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10584250" y="4163720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りょう</a:t>
            </a:r>
          </a:p>
        </p:txBody>
      </p:sp>
      <p:sp>
        <p:nvSpPr>
          <p:cNvPr id="14" name="タイトル 1"/>
          <p:cNvSpPr txBox="1">
            <a:spLocks/>
          </p:cNvSpPr>
          <p:nvPr/>
        </p:nvSpPr>
        <p:spPr>
          <a:xfrm>
            <a:off x="9641152" y="5197150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りょう</a:t>
            </a:r>
          </a:p>
        </p:txBody>
      </p:sp>
      <p:sp>
        <p:nvSpPr>
          <p:cNvPr id="15" name="タイトル 1"/>
          <p:cNvSpPr txBox="1">
            <a:spLocks/>
          </p:cNvSpPr>
          <p:nvPr/>
        </p:nvSpPr>
        <p:spPr>
          <a:xfrm>
            <a:off x="7465604" y="4163719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16" name="タイトル 1"/>
          <p:cNvSpPr txBox="1">
            <a:spLocks/>
          </p:cNvSpPr>
          <p:nvPr/>
        </p:nvSpPr>
        <p:spPr>
          <a:xfrm>
            <a:off x="8977251" y="4163719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もの</a:t>
            </a:r>
          </a:p>
        </p:txBody>
      </p:sp>
      <p:sp>
        <p:nvSpPr>
          <p:cNvPr id="18" name="タイトル 1"/>
          <p:cNvSpPr txBox="1">
            <a:spLocks/>
          </p:cNvSpPr>
          <p:nvPr/>
        </p:nvSpPr>
        <p:spPr>
          <a:xfrm>
            <a:off x="2172626" y="5214674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 か い</a:t>
            </a:r>
          </a:p>
        </p:txBody>
      </p:sp>
    </p:spTree>
    <p:extLst>
      <p:ext uri="{BB962C8B-B14F-4D97-AF65-F5344CB8AC3E}">
        <p14:creationId xmlns:p14="http://schemas.microsoft.com/office/powerpoint/2010/main" val="1527316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6" y="206061"/>
            <a:ext cx="3271533" cy="652314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64108" y="2271619"/>
            <a:ext cx="165943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1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②</a:t>
            </a:r>
            <a:endParaRPr kumimoji="1" lang="en-US" altLang="ja-JP" sz="11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39572" y="325331"/>
            <a:ext cx="67201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日本ですてられる</a:t>
            </a:r>
            <a:endParaRPr kumimoji="1" lang="en-US" altLang="ja-JP" sz="7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食べ物の量</a:t>
            </a:r>
          </a:p>
        </p:txBody>
      </p:sp>
      <p:pic>
        <p:nvPicPr>
          <p:cNvPr id="12" name="Picture 4" descr="食品廃棄物の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8535" y="303349"/>
            <a:ext cx="1556122" cy="177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テキスト ボックス 12"/>
          <p:cNvSpPr txBox="1"/>
          <p:nvPr/>
        </p:nvSpPr>
        <p:spPr>
          <a:xfrm>
            <a:off x="3881848" y="3045161"/>
            <a:ext cx="7659469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食べられるのに捨てられてしまう</a:t>
            </a:r>
            <a:endParaRPr kumimoji="1" lang="en-US" altLang="ja-JP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食べ物の量は、年間約</a:t>
            </a:r>
            <a:r>
              <a:rPr kumimoji="1" lang="en-US" altLang="ja-JP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600</a:t>
            </a:r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万トン。</a:t>
            </a:r>
            <a:endParaRPr kumimoji="1" lang="en-US" altLang="ja-JP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28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これは、東京ドーム約５個分。</a:t>
            </a:r>
            <a:endParaRPr kumimoji="1" lang="en-US" altLang="ja-JP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ひとりあたりだと、毎日お茶わん</a:t>
            </a:r>
            <a:endParaRPr kumimoji="1" lang="en-US" altLang="ja-JP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１杯分     の量になります。</a:t>
            </a:r>
            <a:endParaRPr kumimoji="1" lang="en-US" altLang="ja-JP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074" name="Picture 2" descr="ドーム球場のイラス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922" y="2176434"/>
            <a:ext cx="892742" cy="71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ドーム球場のイラス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5069" y="2189134"/>
            <a:ext cx="892742" cy="71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ドーム球場のイラス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8342" y="1412279"/>
            <a:ext cx="892742" cy="71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ドーム球場のイラス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97" y="2189134"/>
            <a:ext cx="892742" cy="71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ドーム球場のイラスト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97" y="1432528"/>
            <a:ext cx="892742" cy="71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テキスト ボックス 13"/>
          <p:cNvSpPr txBox="1"/>
          <p:nvPr/>
        </p:nvSpPr>
        <p:spPr>
          <a:xfrm>
            <a:off x="10205998" y="6575321"/>
            <a:ext cx="1888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出典：農林水産省</a:t>
            </a:r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HP</a:t>
            </a:r>
          </a:p>
        </p:txBody>
      </p:sp>
      <p:pic>
        <p:nvPicPr>
          <p:cNvPr id="19" name="Picture 6" descr="お茶碗のイラスト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0345" y="5995991"/>
            <a:ext cx="758808" cy="553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タイトル 1"/>
          <p:cNvSpPr txBox="1">
            <a:spLocks/>
          </p:cNvSpPr>
          <p:nvPr/>
        </p:nvSpPr>
        <p:spPr>
          <a:xfrm>
            <a:off x="4387882" y="206061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 ほ ん</a:t>
            </a:r>
          </a:p>
        </p:txBody>
      </p:sp>
      <p:sp>
        <p:nvSpPr>
          <p:cNvPr id="21" name="タイトル 1"/>
          <p:cNvSpPr txBox="1">
            <a:spLocks/>
          </p:cNvSpPr>
          <p:nvPr/>
        </p:nvSpPr>
        <p:spPr>
          <a:xfrm>
            <a:off x="3921169" y="1361479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た</a:t>
            </a:r>
          </a:p>
        </p:txBody>
      </p:sp>
      <p:sp>
        <p:nvSpPr>
          <p:cNvPr id="22" name="タイトル 1"/>
          <p:cNvSpPr txBox="1">
            <a:spLocks/>
          </p:cNvSpPr>
          <p:nvPr/>
        </p:nvSpPr>
        <p:spPr>
          <a:xfrm>
            <a:off x="5566561" y="1359528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もの</a:t>
            </a:r>
          </a:p>
        </p:txBody>
      </p:sp>
      <p:sp>
        <p:nvSpPr>
          <p:cNvPr id="23" name="タイトル 1"/>
          <p:cNvSpPr txBox="1">
            <a:spLocks/>
          </p:cNvSpPr>
          <p:nvPr/>
        </p:nvSpPr>
        <p:spPr>
          <a:xfrm>
            <a:off x="7333441" y="1386879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りょう</a:t>
            </a:r>
          </a:p>
        </p:txBody>
      </p:sp>
    </p:spTree>
    <p:extLst>
      <p:ext uri="{BB962C8B-B14F-4D97-AF65-F5344CB8AC3E}">
        <p14:creationId xmlns:p14="http://schemas.microsoft.com/office/powerpoint/2010/main" val="409796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角丸四角形吹き出し 19"/>
          <p:cNvSpPr/>
          <p:nvPr/>
        </p:nvSpPr>
        <p:spPr>
          <a:xfrm>
            <a:off x="1097716" y="4583000"/>
            <a:ext cx="3345084" cy="1824697"/>
          </a:xfrm>
          <a:prstGeom prst="wedgeRoundRectCallout">
            <a:avLst>
              <a:gd name="adj1" fmla="val 62595"/>
              <a:gd name="adj2" fmla="val -32303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食べ残し</a:t>
            </a:r>
          </a:p>
        </p:txBody>
      </p:sp>
      <p:sp>
        <p:nvSpPr>
          <p:cNvPr id="19" name="角丸四角形吹き出し 18"/>
          <p:cNvSpPr/>
          <p:nvPr/>
        </p:nvSpPr>
        <p:spPr>
          <a:xfrm>
            <a:off x="7815206" y="3295629"/>
            <a:ext cx="3345084" cy="1824697"/>
          </a:xfrm>
          <a:prstGeom prst="wedgeRoundRectCallout">
            <a:avLst>
              <a:gd name="adj1" fmla="val -59550"/>
              <a:gd name="adj2" fmla="val 29861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消費期限切れ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2766350" y="12806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かんがえてみよう！</a:t>
            </a:r>
          </a:p>
        </p:txBody>
      </p:sp>
      <p:pic>
        <p:nvPicPr>
          <p:cNvPr id="1026" name="Picture 2" descr="食品廃棄物のイラスト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053" y="1679984"/>
            <a:ext cx="3910118" cy="446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保存食のイラスト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260" y="3633135"/>
            <a:ext cx="2171098" cy="227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残飯のイラスト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9298"/>
            <a:ext cx="2495027" cy="2020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かじったリンゴのイラスト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748">
            <a:off x="162522" y="4383662"/>
            <a:ext cx="1194921" cy="1194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腐った食べ物のイラスト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" b="45750" l="0" r="100000">
                        <a14:foregroundMark x1="36000" y1="12250" x2="36000" y2="12250"/>
                        <a14:foregroundMark x1="63250" y1="13000" x2="63250" y2="13000"/>
                        <a14:foregroundMark x1="52000" y1="30500" x2="52000" y2="30500"/>
                        <a14:foregroundMark x1="82750" y1="35750" x2="82750" y2="35750"/>
                        <a14:foregroundMark x1="78250" y1="17750" x2="78250" y2="17750"/>
                        <a14:foregroundMark x1="5750" y1="16000" x2="5750" y2="16000"/>
                        <a14:foregroundMark x1="13500" y1="14750" x2="13500" y2="14750"/>
                        <a14:foregroundMark x1="20000" y1="13250" x2="20000" y2="13250"/>
                        <a14:foregroundMark x1="86750" y1="14000" x2="86750" y2="14000"/>
                        <a14:foregroundMark x1="93500" y1="13250" x2="93500" y2="13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2319"/>
          <a:stretch/>
        </p:blipFill>
        <p:spPr bwMode="auto">
          <a:xfrm>
            <a:off x="9325699" y="2350540"/>
            <a:ext cx="2963119" cy="141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カビたパンのイラスト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66" y="4708470"/>
            <a:ext cx="1001894" cy="891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角丸四角形吹き出し 2"/>
          <p:cNvSpPr/>
          <p:nvPr/>
        </p:nvSpPr>
        <p:spPr>
          <a:xfrm>
            <a:off x="1169043" y="1875095"/>
            <a:ext cx="3345084" cy="1824697"/>
          </a:xfrm>
          <a:prstGeom prst="wedgeRoundRectCallout">
            <a:avLst>
              <a:gd name="adj1" fmla="val 62595"/>
              <a:gd name="adj2" fmla="val 27324"/>
              <a:gd name="adj3" fmla="val 1666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1" lang="ja-JP" alt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買いすぎ</a:t>
            </a:r>
          </a:p>
        </p:txBody>
      </p:sp>
      <p:pic>
        <p:nvPicPr>
          <p:cNvPr id="1028" name="Picture 4" descr="詰め放題のイラスト「買い物をする主婦」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6" y="1291678"/>
            <a:ext cx="2639190" cy="2639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://illustkun.com/wp-content/uploads/2018/05/illustkun-00093-bento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19" y="3941305"/>
            <a:ext cx="1534329" cy="1534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69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/>
          <p:cNvSpPr/>
          <p:nvPr/>
        </p:nvSpPr>
        <p:spPr>
          <a:xfrm>
            <a:off x="741485" y="844061"/>
            <a:ext cx="10709030" cy="5310554"/>
          </a:xfrm>
          <a:prstGeom prst="rect">
            <a:avLst/>
          </a:prstGeom>
          <a:ln w="111125" cmpd="dbl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138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　　　クイズ②</a:t>
            </a: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>
          <a:xfrm>
            <a:off x="9448800" y="7199924"/>
            <a:ext cx="2743200" cy="449385"/>
          </a:xfrm>
        </p:spPr>
        <p:txBody>
          <a:bodyPr/>
          <a:lstStyle/>
          <a:p>
            <a:fld id="{E93600C5-E09F-42B5-8802-35E7D4C4D45F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374" y="1365678"/>
            <a:ext cx="3227185" cy="426731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439" y="968991"/>
            <a:ext cx="1260000" cy="12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855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0214" y="186743"/>
            <a:ext cx="2835192" cy="2517820"/>
          </a:xfrm>
          <a:prstGeom prst="rect">
            <a:avLst/>
          </a:prstGeom>
        </p:spPr>
      </p:pic>
      <p:sp>
        <p:nvSpPr>
          <p:cNvPr id="6" name="タイトル 1"/>
          <p:cNvSpPr txBox="1">
            <a:spLocks/>
          </p:cNvSpPr>
          <p:nvPr/>
        </p:nvSpPr>
        <p:spPr>
          <a:xfrm>
            <a:off x="3098099" y="186743"/>
            <a:ext cx="9377358" cy="251184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7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世界一</a:t>
            </a:r>
            <a:r>
              <a:rPr lang="ja-JP" altLang="en-US" sz="7200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の長寿国は</a:t>
            </a:r>
            <a:r>
              <a:rPr lang="ja-JP" altLang="en-US" sz="72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？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396035" y="3070110"/>
            <a:ext cx="6591869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① 日本</a:t>
            </a:r>
            <a:endParaRPr kumimoji="1" lang="en-US" altLang="ja-JP" sz="7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② スイス</a:t>
            </a:r>
            <a:endParaRPr kumimoji="1" lang="en-US" altLang="ja-JP" sz="72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③ オーストラリア</a:t>
            </a:r>
          </a:p>
        </p:txBody>
      </p:sp>
      <p:pic>
        <p:nvPicPr>
          <p:cNvPr id="2050" name="Picture 2" descr="https://illustkun.com/wp-content/uploads/2018/08/illustkun-01079-swiss-fla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683" y="3941949"/>
            <a:ext cx="1672641" cy="1672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2.bp.blogspot.com/-HcYwPkNFxJY/U2tHgvzDD6I/AAAAAAAAgOc/AVd1W_9E1xo/s800/Japan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5769" y="3070110"/>
            <a:ext cx="1632968" cy="111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frame-illust.com/fi/wp-content/uploads/2018/04/flag-australia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499" y="5049672"/>
            <a:ext cx="1702558" cy="1702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3589372" y="644557"/>
            <a:ext cx="2236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b="1" dirty="0" err="1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せか</a:t>
            </a:r>
            <a:r>
              <a:rPr kumimoji="1" lang="ja-JP" altLang="en-US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いいち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935498" y="644557"/>
            <a:ext cx="2413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kumimoji="1" lang="ja-JP" altLang="en-US" b="1" dirty="0" smtClean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ちょうじゅこく</a:t>
            </a:r>
            <a:endParaRPr kumimoji="1" lang="ja-JP" altLang="en-US" b="1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タイトル 1"/>
          <p:cNvSpPr txBox="1">
            <a:spLocks/>
          </p:cNvSpPr>
          <p:nvPr/>
        </p:nvSpPr>
        <p:spPr>
          <a:xfrm>
            <a:off x="2247484" y="2971841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 ほ ん</a:t>
            </a:r>
          </a:p>
        </p:txBody>
      </p:sp>
    </p:spTree>
    <p:extLst>
      <p:ext uri="{BB962C8B-B14F-4D97-AF65-F5344CB8AC3E}">
        <p14:creationId xmlns:p14="http://schemas.microsoft.com/office/powerpoint/2010/main" val="283596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56" y="206061"/>
            <a:ext cx="3271533" cy="6523149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1164108" y="2271619"/>
            <a:ext cx="165943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115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①</a:t>
            </a:r>
            <a:endParaRPr kumimoji="1" lang="en-US" altLang="ja-JP" sz="11500" b="1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839572" y="325331"/>
            <a:ext cx="2031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7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日本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934611" y="2019344"/>
            <a:ext cx="8257389" cy="44012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日本は平均寿命が１番長い国です。</a:t>
            </a:r>
            <a:endParaRPr kumimoji="1" lang="en-US" altLang="ja-JP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男女平均は、</a:t>
            </a:r>
            <a:r>
              <a:rPr kumimoji="1" lang="en-US" altLang="ja-JP" sz="4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84.3</a:t>
            </a:r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さい　</a:t>
            </a:r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2019</a:t>
            </a:r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年時点）</a:t>
            </a:r>
            <a:endParaRPr kumimoji="1" lang="en-US" altLang="ja-JP" sz="14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でも実は、自分で体を動かして元気に</a:t>
            </a:r>
            <a:endParaRPr kumimoji="1" lang="en-US" altLang="ja-JP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健康で生きられるのは</a:t>
            </a:r>
            <a:r>
              <a:rPr kumimoji="1" lang="en-US" altLang="ja-JP" sz="4000" b="1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74.1</a:t>
            </a:r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さいまで。</a:t>
            </a:r>
            <a:endParaRPr kumimoji="1" lang="en-US" altLang="ja-JP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kumimoji="1" lang="en-US" altLang="ja-JP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kumimoji="1" lang="ja-JP" altLang="en-US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みんなの健康のために今できることは？</a:t>
            </a:r>
            <a:endParaRPr kumimoji="1" lang="en-US" altLang="ja-JP" sz="4000" b="1" dirty="0">
              <a:solidFill>
                <a:schemeClr val="tx1">
                  <a:lumMod val="65000"/>
                  <a:lumOff val="35000"/>
                </a:schemeClr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2650166" y="6575321"/>
            <a:ext cx="97345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出典：</a:t>
            </a:r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World Health Organization - Global Health Observatory - Life expectancy at birth</a:t>
            </a:r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2021</a:t>
            </a:r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</a:t>
            </a:r>
            <a:r>
              <a:rPr kumimoji="1" lang="en-US" altLang="ja-JP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</a:t>
            </a:r>
            <a:r>
              <a:rPr kumimoji="1" lang="ja-JP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月）</a:t>
            </a:r>
          </a:p>
        </p:txBody>
      </p:sp>
      <p:sp>
        <p:nvSpPr>
          <p:cNvPr id="7" name="タイトル 1"/>
          <p:cNvSpPr txBox="1">
            <a:spLocks/>
          </p:cNvSpPr>
          <p:nvPr/>
        </p:nvSpPr>
        <p:spPr>
          <a:xfrm>
            <a:off x="4387882" y="206061"/>
            <a:ext cx="943098" cy="298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ja-JP" altLang="en-US" sz="1600" b="1" dirty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 ほ ん</a:t>
            </a:r>
          </a:p>
        </p:txBody>
      </p:sp>
      <p:pic>
        <p:nvPicPr>
          <p:cNvPr id="8" name="Picture 4" descr="https://2.bp.blogspot.com/-HcYwPkNFxJY/U2tHgvzDD6I/AAAAAAAAgOc/AVd1W_9E1xo/s800/Japan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674" y="363705"/>
            <a:ext cx="1632968" cy="1111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18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734D15E29DDD314C892763A1095789F2" ma:contentTypeVersion="1" ma:contentTypeDescription="新しいドキュメントを作成します。" ma:contentTypeScope="" ma:versionID="dd3ba96f5ac48a83c9a8cc4ce8780869">
  <xsd:schema xmlns:xsd="http://www.w3.org/2001/XMLSchema" xmlns:xs="http://www.w3.org/2001/XMLSchema" xmlns:p="http://schemas.microsoft.com/office/2006/metadata/properties" xmlns:ns2="95b611f9-4c1d-46a1-999d-3a494f2e8c1e" targetNamespace="http://schemas.microsoft.com/office/2006/metadata/properties" ma:root="true" ma:fieldsID="fe449a3ae15200c0ced2e52268645ddf" ns2:_="">
    <xsd:import namespace="95b611f9-4c1d-46a1-999d-3a494f2e8c1e"/>
    <xsd:element name="properties">
      <xsd:complexType>
        <xsd:sequence>
          <xsd:element name="documentManagement">
            <xsd:complexType>
              <xsd:all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b611f9-4c1d-46a1-999d-3a494f2e8c1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24408F6-1D41-4B53-9D55-8D703F9552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96C1C0-315B-4D2D-A4B3-42269BABB600}">
  <ds:schemaRefs>
    <ds:schemaRef ds:uri="http://www.w3.org/XML/1998/namespace"/>
    <ds:schemaRef ds:uri="http://purl.org/dc/terms/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95b611f9-4c1d-46a1-999d-3a494f2e8c1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743EA1D-794F-41EF-BAA5-8DC891C6AC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5b611f9-4c1d-46a1-999d-3a494f2e8c1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7127</TotalTime>
  <Words>1058</Words>
  <Application>Microsoft Office PowerPoint</Application>
  <PresentationFormat>ワイド画面</PresentationFormat>
  <Paragraphs>192</Paragraphs>
  <Slides>28</Slides>
  <Notes>25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8" baseType="lpstr">
      <vt:lpstr>851マカポップ</vt:lpstr>
      <vt:lpstr>Meiryo UI</vt:lpstr>
      <vt:lpstr>UD デジタル 教科書体 NK-B</vt:lpstr>
      <vt:lpstr>游ゴシック</vt:lpstr>
      <vt:lpstr>游ゴシック Light</vt:lpstr>
      <vt:lpstr>Arial</vt:lpstr>
      <vt:lpstr>Calibri</vt:lpstr>
      <vt:lpstr>Calibri Light</vt:lpstr>
      <vt:lpstr>Times New Roman</vt:lpstr>
      <vt:lpstr>Office テーマ</vt:lpstr>
      <vt:lpstr>クイズに答えながら  SDGsを学ぼう！ 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企業・団体の取組み紹介</vt:lpstr>
      <vt:lpstr>PowerPoint プレゼンテーション</vt:lpstr>
      <vt:lpstr>ここはどこでしょう？</vt:lpstr>
      <vt:lpstr>PowerPoint プレゼンテーション</vt:lpstr>
      <vt:lpstr>PowerPoint プレゼンテーション</vt:lpstr>
      <vt:lpstr>PowerPoint プレゼンテーション</vt:lpstr>
      <vt:lpstr>例えばこんなこともSDGsです。</vt:lpstr>
      <vt:lpstr>企業・団体の取組み紹介</vt:lpstr>
      <vt:lpstr>PowerPoint プレゼンテーション</vt:lpstr>
      <vt:lpstr>私のＳＤＧｓ宣言プロジェクト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クイズに答えながら  SDGsを学ぼう！ </dc:title>
  <dc:creator>折原　久充惠</dc:creator>
  <cp:lastModifiedBy>大阪府</cp:lastModifiedBy>
  <cp:revision>1</cp:revision>
  <cp:lastPrinted>2021-11-11T08:21:07Z</cp:lastPrinted>
  <dcterms:created xsi:type="dcterms:W3CDTF">2019-06-04T04:06:36Z</dcterms:created>
  <dcterms:modified xsi:type="dcterms:W3CDTF">2021-12-16T01:53:14Z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0x010100734D15E29DDD314C892763A1095789F2</vt:lpwstr>
  </property>
</Properties>
</file>