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 id="2147483680" r:id="rId2"/>
    <p:sldMasterId id="2147483668" r:id="rId3"/>
    <p:sldMasterId id="2147483697" r:id="rId4"/>
  </p:sldMasterIdLst>
  <p:notesMasterIdLst>
    <p:notesMasterId r:id="rId50"/>
  </p:notesMasterIdLst>
  <p:handoutMasterIdLst>
    <p:handoutMasterId r:id="rId51"/>
  </p:handoutMasterIdLst>
  <p:sldIdLst>
    <p:sldId id="564" r:id="rId5"/>
    <p:sldId id="1097" r:id="rId6"/>
    <p:sldId id="1352" r:id="rId7"/>
    <p:sldId id="1098" r:id="rId8"/>
    <p:sldId id="1303" r:id="rId9"/>
    <p:sldId id="1301" r:id="rId10"/>
    <p:sldId id="1307" r:id="rId11"/>
    <p:sldId id="1201" r:id="rId12"/>
    <p:sldId id="1278" r:id="rId13"/>
    <p:sldId id="1280" r:id="rId14"/>
    <p:sldId id="1282" r:id="rId15"/>
    <p:sldId id="1305" r:id="rId16"/>
    <p:sldId id="1312" r:id="rId17"/>
    <p:sldId id="1310" r:id="rId18"/>
    <p:sldId id="1316" r:id="rId19"/>
    <p:sldId id="1323" r:id="rId20"/>
    <p:sldId id="1336" r:id="rId21"/>
    <p:sldId id="1337" r:id="rId22"/>
    <p:sldId id="1338" r:id="rId23"/>
    <p:sldId id="1236" r:id="rId24"/>
    <p:sldId id="1314" r:id="rId25"/>
    <p:sldId id="1100" r:id="rId26"/>
    <p:sldId id="1099" r:id="rId27"/>
    <p:sldId id="1062" r:id="rId28"/>
    <p:sldId id="1126" r:id="rId29"/>
    <p:sldId id="1128" r:id="rId30"/>
    <p:sldId id="1219" r:id="rId31"/>
    <p:sldId id="1238" r:id="rId32"/>
    <p:sldId id="1130" r:id="rId33"/>
    <p:sldId id="1340" r:id="rId34"/>
    <p:sldId id="1344" r:id="rId35"/>
    <p:sldId id="1345" r:id="rId36"/>
    <p:sldId id="1259" r:id="rId37"/>
    <p:sldId id="1290" r:id="rId38"/>
    <p:sldId id="1292" r:id="rId39"/>
    <p:sldId id="1294" r:id="rId40"/>
    <p:sldId id="1299" r:id="rId41"/>
    <p:sldId id="1243" r:id="rId42"/>
    <p:sldId id="1349" r:id="rId43"/>
    <p:sldId id="1245" r:id="rId44"/>
    <p:sldId id="1247" r:id="rId45"/>
    <p:sldId id="1249" r:id="rId46"/>
    <p:sldId id="1284" r:id="rId47"/>
    <p:sldId id="1350" r:id="rId48"/>
    <p:sldId id="1272" r:id="rId49"/>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6"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田中　大貴" initials="田中　大貴" lastIdx="1" clrIdx="0">
    <p:extLst>
      <p:ext uri="{19B8F6BF-5375-455C-9EA6-DF929625EA0E}">
        <p15:presenceInfo xmlns:p15="http://schemas.microsoft.com/office/powerpoint/2012/main" userId="S-1-5-21-161959346-1900351369-444732941-2101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83F19"/>
    <a:srgbClr val="FF1919"/>
    <a:srgbClr val="517D33"/>
    <a:srgbClr val="C5180B"/>
    <a:srgbClr val="F44B3E"/>
    <a:srgbClr val="FF3333"/>
    <a:srgbClr val="FF7575"/>
    <a:srgbClr val="FF3F3F"/>
    <a:srgbClr val="700053"/>
    <a:srgbClr val="A200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6916" autoAdjust="0"/>
  </p:normalViewPr>
  <p:slideViewPr>
    <p:cSldViewPr snapToGrid="0" showGuides="1">
      <p:cViewPr varScale="1">
        <p:scale>
          <a:sx n="48" d="100"/>
          <a:sy n="48" d="100"/>
        </p:scale>
        <p:origin x="1140" y="42"/>
      </p:cViewPr>
      <p:guideLst>
        <p:guide orient="horz" pos="2636"/>
        <p:guide pos="312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p:scale>
          <a:sx n="66" d="100"/>
          <a:sy n="66" d="100"/>
        </p:scale>
        <p:origin x="3134" y="-17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11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kahira family" userId="77e22ccb780c0f4f" providerId="LiveId" clId="{DE622EAA-0F40-4A91-89A7-A12A6C485916}"/>
    <pc:docChg chg="undo custSel addSld delSld modSld">
      <pc:chgData name="Nakahira family" userId="77e22ccb780c0f4f" providerId="LiveId" clId="{DE622EAA-0F40-4A91-89A7-A12A6C485916}" dt="2021-04-30T06:14:16.686" v="3549" actId="6549"/>
      <pc:docMkLst>
        <pc:docMk/>
      </pc:docMkLst>
      <pc:sldChg chg="modSp mod">
        <pc:chgData name="Nakahira family" userId="77e22ccb780c0f4f" providerId="LiveId" clId="{DE622EAA-0F40-4A91-89A7-A12A6C485916}" dt="2021-04-30T04:46:00.838" v="628" actId="20577"/>
        <pc:sldMkLst>
          <pc:docMk/>
          <pc:sldMk cId="4216756302" sldId="1019"/>
        </pc:sldMkLst>
        <pc:spChg chg="mod">
          <ac:chgData name="Nakahira family" userId="77e22ccb780c0f4f" providerId="LiveId" clId="{DE622EAA-0F40-4A91-89A7-A12A6C485916}" dt="2021-04-30T04:46:00.838" v="628" actId="20577"/>
          <ac:spMkLst>
            <pc:docMk/>
            <pc:sldMk cId="4216756302" sldId="1019"/>
            <ac:spMk id="3" creationId="{00000000-0000-0000-0000-000000000000}"/>
          </ac:spMkLst>
        </pc:spChg>
      </pc:sldChg>
      <pc:sldChg chg="modSp mod">
        <pc:chgData name="Nakahira family" userId="77e22ccb780c0f4f" providerId="LiveId" clId="{DE622EAA-0F40-4A91-89A7-A12A6C485916}" dt="2021-04-30T04:29:17.206" v="444" actId="20577"/>
        <pc:sldMkLst>
          <pc:docMk/>
          <pc:sldMk cId="3035114158" sldId="1056"/>
        </pc:sldMkLst>
        <pc:spChg chg="mod">
          <ac:chgData name="Nakahira family" userId="77e22ccb780c0f4f" providerId="LiveId" clId="{DE622EAA-0F40-4A91-89A7-A12A6C485916}" dt="2021-04-30T04:29:17.206" v="444" actId="20577"/>
          <ac:spMkLst>
            <pc:docMk/>
            <pc:sldMk cId="3035114158" sldId="1056"/>
            <ac:spMk id="3" creationId="{00000000-0000-0000-0000-000000000000}"/>
          </ac:spMkLst>
        </pc:spChg>
      </pc:sldChg>
      <pc:sldChg chg="modSp mod">
        <pc:chgData name="Nakahira family" userId="77e22ccb780c0f4f" providerId="LiveId" clId="{DE622EAA-0F40-4A91-89A7-A12A6C485916}" dt="2021-04-30T06:02:06.584" v="3347" actId="20577"/>
        <pc:sldMkLst>
          <pc:docMk/>
          <pc:sldMk cId="1205253809" sldId="1059"/>
        </pc:sldMkLst>
        <pc:spChg chg="mod">
          <ac:chgData name="Nakahira family" userId="77e22ccb780c0f4f" providerId="LiveId" clId="{DE622EAA-0F40-4A91-89A7-A12A6C485916}" dt="2021-04-30T06:02:06.584" v="3347" actId="20577"/>
          <ac:spMkLst>
            <pc:docMk/>
            <pc:sldMk cId="1205253809" sldId="1059"/>
            <ac:spMk id="3" creationId="{00000000-0000-0000-0000-000000000000}"/>
          </ac:spMkLst>
        </pc:spChg>
      </pc:sldChg>
      <pc:sldChg chg="modSp mod">
        <pc:chgData name="Nakahira family" userId="77e22ccb780c0f4f" providerId="LiveId" clId="{DE622EAA-0F40-4A91-89A7-A12A6C485916}" dt="2021-04-30T04:53:59.599" v="902" actId="6549"/>
        <pc:sldMkLst>
          <pc:docMk/>
          <pc:sldMk cId="2678264283" sldId="1063"/>
        </pc:sldMkLst>
        <pc:spChg chg="mod">
          <ac:chgData name="Nakahira family" userId="77e22ccb780c0f4f" providerId="LiveId" clId="{DE622EAA-0F40-4A91-89A7-A12A6C485916}" dt="2021-04-30T04:53:59.599" v="902" actId="6549"/>
          <ac:spMkLst>
            <pc:docMk/>
            <pc:sldMk cId="2678264283" sldId="1063"/>
            <ac:spMk id="3" creationId="{00000000-0000-0000-0000-000000000000}"/>
          </ac:spMkLst>
        </pc:spChg>
      </pc:sldChg>
      <pc:sldChg chg="modSp mod">
        <pc:chgData name="Nakahira family" userId="77e22ccb780c0f4f" providerId="LiveId" clId="{DE622EAA-0F40-4A91-89A7-A12A6C485916}" dt="2021-04-30T04:34:14.008" v="586" actId="20577"/>
        <pc:sldMkLst>
          <pc:docMk/>
          <pc:sldMk cId="3933608509" sldId="1117"/>
        </pc:sldMkLst>
        <pc:spChg chg="mod">
          <ac:chgData name="Nakahira family" userId="77e22ccb780c0f4f" providerId="LiveId" clId="{DE622EAA-0F40-4A91-89A7-A12A6C485916}" dt="2021-04-30T04:34:14.008" v="586" actId="20577"/>
          <ac:spMkLst>
            <pc:docMk/>
            <pc:sldMk cId="3933608509" sldId="1117"/>
            <ac:spMk id="3" creationId="{00000000-0000-0000-0000-000000000000}"/>
          </ac:spMkLst>
        </pc:spChg>
      </pc:sldChg>
      <pc:sldChg chg="modSp mod">
        <pc:chgData name="Nakahira family" userId="77e22ccb780c0f4f" providerId="LiveId" clId="{DE622EAA-0F40-4A91-89A7-A12A6C485916}" dt="2021-04-30T06:08:15.965" v="3455" actId="6549"/>
        <pc:sldMkLst>
          <pc:docMk/>
          <pc:sldMk cId="1519763661" sldId="1131"/>
        </pc:sldMkLst>
        <pc:spChg chg="mod">
          <ac:chgData name="Nakahira family" userId="77e22ccb780c0f4f" providerId="LiveId" clId="{DE622EAA-0F40-4A91-89A7-A12A6C485916}" dt="2021-04-30T06:08:15.965" v="3455" actId="6549"/>
          <ac:spMkLst>
            <pc:docMk/>
            <pc:sldMk cId="1519763661" sldId="1131"/>
            <ac:spMk id="3" creationId="{00000000-0000-0000-0000-000000000000}"/>
          </ac:spMkLst>
        </pc:spChg>
      </pc:sldChg>
      <pc:sldChg chg="modSp mod">
        <pc:chgData name="Nakahira family" userId="77e22ccb780c0f4f" providerId="LiveId" clId="{DE622EAA-0F40-4A91-89A7-A12A6C485916}" dt="2021-04-30T05:27:47.897" v="1586" actId="6549"/>
        <pc:sldMkLst>
          <pc:docMk/>
          <pc:sldMk cId="1683115818" sldId="1141"/>
        </pc:sldMkLst>
        <pc:spChg chg="mod">
          <ac:chgData name="Nakahira family" userId="77e22ccb780c0f4f" providerId="LiveId" clId="{DE622EAA-0F40-4A91-89A7-A12A6C485916}" dt="2021-04-30T05:27:47.897" v="1586" actId="6549"/>
          <ac:spMkLst>
            <pc:docMk/>
            <pc:sldMk cId="1683115818" sldId="1141"/>
            <ac:spMk id="3" creationId="{00000000-0000-0000-0000-000000000000}"/>
          </ac:spMkLst>
        </pc:spChg>
      </pc:sldChg>
      <pc:sldChg chg="modSp mod">
        <pc:chgData name="Nakahira family" userId="77e22ccb780c0f4f" providerId="LiveId" clId="{DE622EAA-0F40-4A91-89A7-A12A6C485916}" dt="2021-04-30T05:31:52.935" v="1912" actId="6549"/>
        <pc:sldMkLst>
          <pc:docMk/>
          <pc:sldMk cId="1454481192" sldId="1143"/>
        </pc:sldMkLst>
        <pc:spChg chg="mod">
          <ac:chgData name="Nakahira family" userId="77e22ccb780c0f4f" providerId="LiveId" clId="{DE622EAA-0F40-4A91-89A7-A12A6C485916}" dt="2021-04-30T05:31:52.935" v="1912" actId="6549"/>
          <ac:spMkLst>
            <pc:docMk/>
            <pc:sldMk cId="1454481192" sldId="1143"/>
            <ac:spMk id="3" creationId="{00000000-0000-0000-0000-000000000000}"/>
          </ac:spMkLst>
        </pc:spChg>
      </pc:sldChg>
      <pc:sldChg chg="modSp mod">
        <pc:chgData name="Nakahira family" userId="77e22ccb780c0f4f" providerId="LiveId" clId="{DE622EAA-0F40-4A91-89A7-A12A6C485916}" dt="2021-04-30T05:46:06.926" v="3323" actId="20577"/>
        <pc:sldMkLst>
          <pc:docMk/>
          <pc:sldMk cId="4119697536" sldId="1151"/>
        </pc:sldMkLst>
        <pc:spChg chg="mod">
          <ac:chgData name="Nakahira family" userId="77e22ccb780c0f4f" providerId="LiveId" clId="{DE622EAA-0F40-4A91-89A7-A12A6C485916}" dt="2021-04-30T05:46:06.926" v="3323" actId="20577"/>
          <ac:spMkLst>
            <pc:docMk/>
            <pc:sldMk cId="4119697536" sldId="1151"/>
            <ac:spMk id="3" creationId="{00000000-0000-0000-0000-000000000000}"/>
          </ac:spMkLst>
        </pc:spChg>
      </pc:sldChg>
      <pc:sldChg chg="modSp mod">
        <pc:chgData name="Nakahira family" userId="77e22ccb780c0f4f" providerId="LiveId" clId="{DE622EAA-0F40-4A91-89A7-A12A6C485916}" dt="2021-04-30T06:05:11.008" v="3377" actId="20577"/>
        <pc:sldMkLst>
          <pc:docMk/>
          <pc:sldMk cId="196364753" sldId="1166"/>
        </pc:sldMkLst>
        <pc:spChg chg="mod">
          <ac:chgData name="Nakahira family" userId="77e22ccb780c0f4f" providerId="LiveId" clId="{DE622EAA-0F40-4A91-89A7-A12A6C485916}" dt="2021-04-30T06:05:11.008" v="3377" actId="20577"/>
          <ac:spMkLst>
            <pc:docMk/>
            <pc:sldMk cId="196364753" sldId="1166"/>
            <ac:spMk id="3" creationId="{00000000-0000-0000-0000-000000000000}"/>
          </ac:spMkLst>
        </pc:spChg>
      </pc:sldChg>
      <pc:sldChg chg="modSp mod">
        <pc:chgData name="Nakahira family" userId="77e22ccb780c0f4f" providerId="LiveId" clId="{DE622EAA-0F40-4A91-89A7-A12A6C485916}" dt="2021-04-30T05:38:23.497" v="2716" actId="6549"/>
        <pc:sldMkLst>
          <pc:docMk/>
          <pc:sldMk cId="702383389" sldId="1169"/>
        </pc:sldMkLst>
        <pc:spChg chg="mod">
          <ac:chgData name="Nakahira family" userId="77e22ccb780c0f4f" providerId="LiveId" clId="{DE622EAA-0F40-4A91-89A7-A12A6C485916}" dt="2021-04-30T05:38:23.497" v="2716" actId="6549"/>
          <ac:spMkLst>
            <pc:docMk/>
            <pc:sldMk cId="702383389" sldId="1169"/>
            <ac:spMk id="3" creationId="{00000000-0000-0000-0000-000000000000}"/>
          </ac:spMkLst>
        </pc:spChg>
      </pc:sldChg>
      <pc:sldChg chg="addSp modSp mod">
        <pc:chgData name="Nakahira family" userId="77e22ccb780c0f4f" providerId="LiveId" clId="{DE622EAA-0F40-4A91-89A7-A12A6C485916}" dt="2021-04-30T05:42:17.405" v="2871" actId="113"/>
        <pc:sldMkLst>
          <pc:docMk/>
          <pc:sldMk cId="1871955504" sldId="1170"/>
        </pc:sldMkLst>
        <pc:spChg chg="add mod">
          <ac:chgData name="Nakahira family" userId="77e22ccb780c0f4f" providerId="LiveId" clId="{DE622EAA-0F40-4A91-89A7-A12A6C485916}" dt="2021-04-30T05:42:17.405" v="2871" actId="113"/>
          <ac:spMkLst>
            <pc:docMk/>
            <pc:sldMk cId="1871955504" sldId="1170"/>
            <ac:spMk id="2" creationId="{00595010-A8A4-415D-9D90-81619A9C7D7B}"/>
          </ac:spMkLst>
        </pc:spChg>
        <pc:spChg chg="mod">
          <ac:chgData name="Nakahira family" userId="77e22ccb780c0f4f" providerId="LiveId" clId="{DE622EAA-0F40-4A91-89A7-A12A6C485916}" dt="2021-04-30T05:41:53.273" v="2869" actId="1076"/>
          <ac:spMkLst>
            <pc:docMk/>
            <pc:sldMk cId="1871955504" sldId="1170"/>
            <ac:spMk id="13" creationId="{00000000-0000-0000-0000-000000000000}"/>
          </ac:spMkLst>
        </pc:spChg>
        <pc:spChg chg="mod">
          <ac:chgData name="Nakahira family" userId="77e22ccb780c0f4f" providerId="LiveId" clId="{DE622EAA-0F40-4A91-89A7-A12A6C485916}" dt="2021-04-30T05:42:08.237" v="2870" actId="1076"/>
          <ac:spMkLst>
            <pc:docMk/>
            <pc:sldMk cId="1871955504" sldId="1170"/>
            <ac:spMk id="14" creationId="{00000000-0000-0000-0000-000000000000}"/>
          </ac:spMkLst>
        </pc:spChg>
        <pc:spChg chg="mod">
          <ac:chgData name="Nakahira family" userId="77e22ccb780c0f4f" providerId="LiveId" clId="{DE622EAA-0F40-4A91-89A7-A12A6C485916}" dt="2021-04-30T05:41:53.273" v="2869" actId="1076"/>
          <ac:spMkLst>
            <pc:docMk/>
            <pc:sldMk cId="1871955504" sldId="1170"/>
            <ac:spMk id="17" creationId="{00000000-0000-0000-0000-000000000000}"/>
          </ac:spMkLst>
        </pc:spChg>
        <pc:picChg chg="mod">
          <ac:chgData name="Nakahira family" userId="77e22ccb780c0f4f" providerId="LiveId" clId="{DE622EAA-0F40-4A91-89A7-A12A6C485916}" dt="2021-04-30T05:41:53.273" v="2869" actId="1076"/>
          <ac:picMkLst>
            <pc:docMk/>
            <pc:sldMk cId="1871955504" sldId="1170"/>
            <ac:picMk id="4" creationId="{00000000-0000-0000-0000-000000000000}"/>
          </ac:picMkLst>
        </pc:picChg>
        <pc:picChg chg="mod">
          <ac:chgData name="Nakahira family" userId="77e22ccb780c0f4f" providerId="LiveId" clId="{DE622EAA-0F40-4A91-89A7-A12A6C485916}" dt="2021-04-30T05:42:08.237" v="2870" actId="1076"/>
          <ac:picMkLst>
            <pc:docMk/>
            <pc:sldMk cId="1871955504" sldId="1170"/>
            <ac:picMk id="15" creationId="{00000000-0000-0000-0000-000000000000}"/>
          </ac:picMkLst>
        </pc:picChg>
        <pc:picChg chg="mod">
          <ac:chgData name="Nakahira family" userId="77e22ccb780c0f4f" providerId="LiveId" clId="{DE622EAA-0F40-4A91-89A7-A12A6C485916}" dt="2021-04-30T05:42:08.237" v="2870" actId="1076"/>
          <ac:picMkLst>
            <pc:docMk/>
            <pc:sldMk cId="1871955504" sldId="1170"/>
            <ac:picMk id="34" creationId="{00000000-0000-0000-0000-000000000000}"/>
          </ac:picMkLst>
        </pc:picChg>
        <pc:picChg chg="mod">
          <ac:chgData name="Nakahira family" userId="77e22ccb780c0f4f" providerId="LiveId" clId="{DE622EAA-0F40-4A91-89A7-A12A6C485916}" dt="2021-04-30T05:41:53.273" v="2869" actId="1076"/>
          <ac:picMkLst>
            <pc:docMk/>
            <pc:sldMk cId="1871955504" sldId="1170"/>
            <ac:picMk id="35" creationId="{00000000-0000-0000-0000-000000000000}"/>
          </ac:picMkLst>
        </pc:picChg>
      </pc:sldChg>
      <pc:sldChg chg="modSp mod">
        <pc:chgData name="Nakahira family" userId="77e22ccb780c0f4f" providerId="LiveId" clId="{DE622EAA-0F40-4A91-89A7-A12A6C485916}" dt="2021-04-30T06:14:16.686" v="3549" actId="6549"/>
        <pc:sldMkLst>
          <pc:docMk/>
          <pc:sldMk cId="878858011" sldId="1171"/>
        </pc:sldMkLst>
        <pc:spChg chg="mod">
          <ac:chgData name="Nakahira family" userId="77e22ccb780c0f4f" providerId="LiveId" clId="{DE622EAA-0F40-4A91-89A7-A12A6C485916}" dt="2021-04-30T06:14:16.686" v="3549" actId="6549"/>
          <ac:spMkLst>
            <pc:docMk/>
            <pc:sldMk cId="878858011" sldId="1171"/>
            <ac:spMk id="3" creationId="{00000000-0000-0000-0000-000000000000}"/>
          </ac:spMkLst>
        </pc:spChg>
      </pc:sldChg>
      <pc:sldChg chg="modSp mod">
        <pc:chgData name="Nakahira family" userId="77e22ccb780c0f4f" providerId="LiveId" clId="{DE622EAA-0F40-4A91-89A7-A12A6C485916}" dt="2021-04-30T05:22:19.262" v="1199" actId="6549"/>
        <pc:sldMkLst>
          <pc:docMk/>
          <pc:sldMk cId="106971759" sldId="1173"/>
        </pc:sldMkLst>
        <pc:spChg chg="mod">
          <ac:chgData name="Nakahira family" userId="77e22ccb780c0f4f" providerId="LiveId" clId="{DE622EAA-0F40-4A91-89A7-A12A6C485916}" dt="2021-04-30T05:22:19.262" v="1199" actId="6549"/>
          <ac:spMkLst>
            <pc:docMk/>
            <pc:sldMk cId="106971759" sldId="1173"/>
            <ac:spMk id="3" creationId="{00000000-0000-0000-0000-000000000000}"/>
          </ac:spMkLst>
        </pc:spChg>
      </pc:sldChg>
      <pc:sldChg chg="modSp mod">
        <pc:chgData name="Nakahira family" userId="77e22ccb780c0f4f" providerId="LiveId" clId="{DE622EAA-0F40-4A91-89A7-A12A6C485916}" dt="2021-04-30T05:37:00.381" v="2577" actId="20577"/>
        <pc:sldMkLst>
          <pc:docMk/>
          <pc:sldMk cId="1420574423" sldId="1176"/>
        </pc:sldMkLst>
        <pc:spChg chg="mod">
          <ac:chgData name="Nakahira family" userId="77e22ccb780c0f4f" providerId="LiveId" clId="{DE622EAA-0F40-4A91-89A7-A12A6C485916}" dt="2021-04-30T05:37:00.381" v="2577" actId="20577"/>
          <ac:spMkLst>
            <pc:docMk/>
            <pc:sldMk cId="1420574423" sldId="1176"/>
            <ac:spMk id="3" creationId="{00000000-0000-0000-0000-000000000000}"/>
          </ac:spMkLst>
        </pc:spChg>
      </pc:sldChg>
      <pc:sldChg chg="new del">
        <pc:chgData name="Nakahira family" userId="77e22ccb780c0f4f" providerId="LiveId" clId="{DE622EAA-0F40-4A91-89A7-A12A6C485916}" dt="2021-04-30T06:03:05.374" v="3353" actId="680"/>
        <pc:sldMkLst>
          <pc:docMk/>
          <pc:sldMk cId="22531383" sldId="1178"/>
        </pc:sldMkLst>
      </pc:sldChg>
      <pc:sldChg chg="new del">
        <pc:chgData name="Nakahira family" userId="77e22ccb780c0f4f" providerId="LiveId" clId="{DE622EAA-0F40-4A91-89A7-A12A6C485916}" dt="2021-04-30T06:03:23.061" v="3355" actId="47"/>
        <pc:sldMkLst>
          <pc:docMk/>
          <pc:sldMk cId="2950519531" sldId="1178"/>
        </pc:sldMkLst>
      </pc:sldChg>
      <pc:sldChg chg="new del">
        <pc:chgData name="Nakahira family" userId="77e22ccb780c0f4f" providerId="LiveId" clId="{DE622EAA-0F40-4A91-89A7-A12A6C485916}" dt="2021-04-30T06:03:04.438" v="3352" actId="680"/>
        <pc:sldMkLst>
          <pc:docMk/>
          <pc:sldMk cId="3352977711" sldId="1179"/>
        </pc:sldMkLst>
      </pc:sldChg>
      <pc:sldChg chg="new del">
        <pc:chgData name="Nakahira family" userId="77e22ccb780c0f4f" providerId="LiveId" clId="{DE622EAA-0F40-4A91-89A7-A12A6C485916}" dt="2021-04-30T06:03:03.430" v="3351" actId="680"/>
        <pc:sldMkLst>
          <pc:docMk/>
          <pc:sldMk cId="3177238216" sldId="118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57594174191261E-2"/>
          <c:y val="0.20231372298651995"/>
          <c:w val="0.86143007343262334"/>
          <c:h val="0.6796111464723753"/>
        </c:manualLayout>
      </c:layout>
      <c:lineChart>
        <c:grouping val="standard"/>
        <c:varyColors val="0"/>
        <c:ser>
          <c:idx val="0"/>
          <c:order val="0"/>
          <c:tx>
            <c:strRef>
              <c:f>Sheet1!$B$1</c:f>
              <c:strCache>
                <c:ptCount val="1"/>
                <c:pt idx="0">
                  <c:v>全体</c:v>
                </c:pt>
              </c:strCache>
            </c:strRef>
          </c:tx>
          <c:spPr>
            <a:ln w="28575" cap="sq">
              <a:solidFill>
                <a:schemeClr val="accent1"/>
              </a:solidFill>
              <a:round/>
            </a:ln>
            <a:effectLst/>
          </c:spPr>
          <c:marker>
            <c:symbol val="circle"/>
            <c:size val="20"/>
            <c:spPr>
              <a:solidFill>
                <a:srgbClr val="002060"/>
              </a:solidFill>
              <a:ln w="9525">
                <a:solidFill>
                  <a:schemeClr val="accent1"/>
                </a:solidFill>
              </a:ln>
              <a:effectLst/>
            </c:spPr>
          </c:marker>
          <c:dLbls>
            <c:dLbl>
              <c:idx val="0"/>
              <c:layout>
                <c:manualLayout>
                  <c:x val="3.8420102752514215E-2"/>
                  <c:y val="-0.12151609776766037"/>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B92-4798-8F0F-B5647FB475CF}"/>
                </c:ext>
              </c:extLst>
            </c:dLbl>
            <c:dLbl>
              <c:idx val="1"/>
              <c:layout>
                <c:manualLayout>
                  <c:x val="2.1151257783670708E-2"/>
                  <c:y val="-0.20053665176430169"/>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B92-4798-8F0F-B5647FB475CF}"/>
                </c:ext>
              </c:extLst>
            </c:dLbl>
            <c:dLbl>
              <c:idx val="2"/>
              <c:layout>
                <c:manualLayout>
                  <c:x val="1.5460262157907374E-2"/>
                  <c:y val="-0.20400701570917426"/>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6B92-4798-8F0F-B5647FB475CF}"/>
                </c:ext>
              </c:extLst>
            </c:dLbl>
            <c:dLbl>
              <c:idx val="3"/>
              <c:layout>
                <c:manualLayout>
                  <c:x val="8.5747282496212458E-3"/>
                  <c:y val="-0.2263204938132506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B92-4798-8F0F-B5647FB475CF}"/>
                </c:ext>
              </c:extLst>
            </c:dLbl>
            <c:dLbl>
              <c:idx val="4"/>
              <c:layout>
                <c:manualLayout>
                  <c:x val="1.0019112089310061E-2"/>
                  <c:y val="-0.24772884848403609"/>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7.6992273300250241E-2"/>
                      <c:h val="9.3459608692909577E-2"/>
                    </c:manualLayout>
                  </c15:layout>
                </c:ext>
                <c:ext xmlns:c16="http://schemas.microsoft.com/office/drawing/2014/chart" uri="{C3380CC4-5D6E-409C-BE32-E72D297353CC}">
                  <c16:uniqueId val="{00000004-6B92-4798-8F0F-B5647FB475CF}"/>
                </c:ext>
              </c:extLst>
            </c:dLbl>
            <c:dLbl>
              <c:idx val="5"/>
              <c:layout>
                <c:manualLayout>
                  <c:x val="1.2517815679017665E-2"/>
                  <c:y val="-0.2315331977782378"/>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6B92-4798-8F0F-B5647FB475CF}"/>
                </c:ext>
              </c:extLst>
            </c:dLbl>
            <c:dLbl>
              <c:idx val="6"/>
              <c:layout>
                <c:manualLayout>
                  <c:x val="6.9171239230528241E-3"/>
                  <c:y val="-0.11180959197089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6B92-4798-8F0F-B5647FB475C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yyyy"年"m"月"</c:formatCode>
                <c:ptCount val="7"/>
                <c:pt idx="0">
                  <c:v>43405</c:v>
                </c:pt>
                <c:pt idx="1">
                  <c:v>43525</c:v>
                </c:pt>
                <c:pt idx="2">
                  <c:v>43739</c:v>
                </c:pt>
                <c:pt idx="3">
                  <c:v>43891</c:v>
                </c:pt>
                <c:pt idx="4">
                  <c:v>44105</c:v>
                </c:pt>
                <c:pt idx="5">
                  <c:v>44256</c:v>
                </c:pt>
                <c:pt idx="6">
                  <c:v>44440</c:v>
                </c:pt>
              </c:numCache>
            </c:numRef>
          </c:cat>
          <c:val>
            <c:numRef>
              <c:f>Sheet1!$B$2:$B$8</c:f>
              <c:numCache>
                <c:formatCode>General</c:formatCode>
                <c:ptCount val="7"/>
                <c:pt idx="0">
                  <c:v>17.899999999999999</c:v>
                </c:pt>
                <c:pt idx="1">
                  <c:v>14.7</c:v>
                </c:pt>
                <c:pt idx="2">
                  <c:v>25.4</c:v>
                </c:pt>
                <c:pt idx="3">
                  <c:v>31.4</c:v>
                </c:pt>
                <c:pt idx="4">
                  <c:v>43.5</c:v>
                </c:pt>
                <c:pt idx="5">
                  <c:v>53.4</c:v>
                </c:pt>
                <c:pt idx="6">
                  <c:v>72.3</c:v>
                </c:pt>
              </c:numCache>
            </c:numRef>
          </c:val>
          <c:smooth val="0"/>
          <c:extLst>
            <c:ext xmlns:c16="http://schemas.microsoft.com/office/drawing/2014/chart" uri="{C3380CC4-5D6E-409C-BE32-E72D297353CC}">
              <c16:uniqueId val="{00000007-6B92-4798-8F0F-B5647FB475CF}"/>
            </c:ext>
          </c:extLst>
        </c:ser>
        <c:ser>
          <c:idx val="1"/>
          <c:order val="1"/>
          <c:tx>
            <c:strRef>
              <c:f>Sheet1!$C$1</c:f>
              <c:strCache>
                <c:ptCount val="1"/>
                <c:pt idx="0">
                  <c:v>男性</c:v>
                </c:pt>
              </c:strCache>
            </c:strRef>
          </c:tx>
          <c:spPr>
            <a:ln w="28575" cap="rnd">
              <a:solidFill>
                <a:schemeClr val="accent6">
                  <a:lumMod val="75000"/>
                </a:schemeClr>
              </a:solidFill>
              <a:prstDash val="sysDash"/>
              <a:round/>
            </a:ln>
            <a:effectLst/>
          </c:spPr>
          <c:marker>
            <c:symbol val="triangle"/>
            <c:size val="15"/>
            <c:spPr>
              <a:solidFill>
                <a:srgbClr val="00B050"/>
              </a:solidFill>
              <a:ln w="9525">
                <a:solidFill>
                  <a:schemeClr val="accent6">
                    <a:lumMod val="50000"/>
                  </a:schemeClr>
                </a:solidFill>
                <a:prstDash val="sysDash"/>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yyyy"年"m"月"</c:formatCode>
                <c:ptCount val="7"/>
                <c:pt idx="0">
                  <c:v>43405</c:v>
                </c:pt>
                <c:pt idx="1">
                  <c:v>43525</c:v>
                </c:pt>
                <c:pt idx="2">
                  <c:v>43739</c:v>
                </c:pt>
                <c:pt idx="3">
                  <c:v>43891</c:v>
                </c:pt>
                <c:pt idx="4">
                  <c:v>44105</c:v>
                </c:pt>
                <c:pt idx="5">
                  <c:v>44256</c:v>
                </c:pt>
                <c:pt idx="6">
                  <c:v>44440</c:v>
                </c:pt>
              </c:numCache>
            </c:numRef>
          </c:cat>
          <c:val>
            <c:numRef>
              <c:f>Sheet1!$C$2:$C$8</c:f>
              <c:numCache>
                <c:formatCode>General</c:formatCode>
                <c:ptCount val="7"/>
                <c:pt idx="0">
                  <c:v>19.399999999999999</c:v>
                </c:pt>
                <c:pt idx="1">
                  <c:v>17.399999999999999</c:v>
                </c:pt>
                <c:pt idx="2">
                  <c:v>33.1</c:v>
                </c:pt>
                <c:pt idx="3">
                  <c:v>39.1</c:v>
                </c:pt>
                <c:pt idx="4">
                  <c:v>52.4</c:v>
                </c:pt>
                <c:pt idx="5">
                  <c:v>62.1</c:v>
                </c:pt>
                <c:pt idx="6">
                  <c:v>74.7</c:v>
                </c:pt>
              </c:numCache>
            </c:numRef>
          </c:val>
          <c:smooth val="0"/>
          <c:extLst>
            <c:ext xmlns:c16="http://schemas.microsoft.com/office/drawing/2014/chart" uri="{C3380CC4-5D6E-409C-BE32-E72D297353CC}">
              <c16:uniqueId val="{00000008-6B92-4798-8F0F-B5647FB475CF}"/>
            </c:ext>
          </c:extLst>
        </c:ser>
        <c:ser>
          <c:idx val="2"/>
          <c:order val="2"/>
          <c:tx>
            <c:strRef>
              <c:f>Sheet1!$D$1</c:f>
              <c:strCache>
                <c:ptCount val="1"/>
                <c:pt idx="0">
                  <c:v>女性</c:v>
                </c:pt>
              </c:strCache>
            </c:strRef>
          </c:tx>
          <c:spPr>
            <a:ln w="28575" cap="rnd">
              <a:solidFill>
                <a:schemeClr val="accent4">
                  <a:lumMod val="75000"/>
                </a:schemeClr>
              </a:solidFill>
              <a:prstDash val="sysDash"/>
              <a:round/>
            </a:ln>
            <a:effectLst/>
          </c:spPr>
          <c:marker>
            <c:symbol val="square"/>
            <c:size val="15"/>
            <c:spPr>
              <a:solidFill>
                <a:schemeClr val="accent4"/>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yyyy"年"m"月"</c:formatCode>
                <c:ptCount val="7"/>
                <c:pt idx="0">
                  <c:v>43405</c:v>
                </c:pt>
                <c:pt idx="1">
                  <c:v>43525</c:v>
                </c:pt>
                <c:pt idx="2">
                  <c:v>43739</c:v>
                </c:pt>
                <c:pt idx="3">
                  <c:v>43891</c:v>
                </c:pt>
                <c:pt idx="4">
                  <c:v>44105</c:v>
                </c:pt>
                <c:pt idx="5">
                  <c:v>44256</c:v>
                </c:pt>
                <c:pt idx="6">
                  <c:v>44440</c:v>
                </c:pt>
              </c:numCache>
            </c:numRef>
          </c:cat>
          <c:val>
            <c:numRef>
              <c:f>Sheet1!$D$2:$D$8</c:f>
              <c:numCache>
                <c:formatCode>General</c:formatCode>
                <c:ptCount val="7"/>
                <c:pt idx="0">
                  <c:v>16.600000000000001</c:v>
                </c:pt>
                <c:pt idx="1">
                  <c:v>12.2</c:v>
                </c:pt>
                <c:pt idx="2">
                  <c:v>18.5</c:v>
                </c:pt>
                <c:pt idx="3">
                  <c:v>24.4</c:v>
                </c:pt>
                <c:pt idx="4">
                  <c:v>35.4</c:v>
                </c:pt>
                <c:pt idx="5">
                  <c:v>45.5</c:v>
                </c:pt>
                <c:pt idx="6">
                  <c:v>70.099999999999994</c:v>
                </c:pt>
              </c:numCache>
            </c:numRef>
          </c:val>
          <c:smooth val="0"/>
          <c:extLst>
            <c:ext xmlns:c16="http://schemas.microsoft.com/office/drawing/2014/chart" uri="{C3380CC4-5D6E-409C-BE32-E72D297353CC}">
              <c16:uniqueId val="{00000009-6B92-4798-8F0F-B5647FB475CF}"/>
            </c:ext>
          </c:extLst>
        </c:ser>
        <c:dLbls>
          <c:showLegendKey val="0"/>
          <c:showVal val="0"/>
          <c:showCatName val="0"/>
          <c:showSerName val="0"/>
          <c:showPercent val="0"/>
          <c:showBubbleSize val="0"/>
        </c:dLbls>
        <c:marker val="1"/>
        <c:smooth val="0"/>
        <c:axId val="790140127"/>
        <c:axId val="790144287"/>
      </c:lineChart>
      <c:catAx>
        <c:axId val="790140127"/>
        <c:scaling>
          <c:orientation val="minMax"/>
        </c:scaling>
        <c:delete val="0"/>
        <c:axPos val="b"/>
        <c:numFmt formatCode="yyyy&quot;年&quot;m&quot;月&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4287"/>
        <c:crosses val="autoZero"/>
        <c:auto val="0"/>
        <c:lblAlgn val="ctr"/>
        <c:lblOffset val="100"/>
        <c:noMultiLvlLbl val="0"/>
      </c:catAx>
      <c:valAx>
        <c:axId val="790144287"/>
        <c:scaling>
          <c:orientation val="minMax"/>
          <c:max val="8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0127"/>
        <c:crosses val="autoZero"/>
        <c:crossBetween val="between"/>
      </c:valAx>
      <c:spPr>
        <a:solidFill>
          <a:schemeClr val="bg1"/>
        </a:solidFill>
        <a:ln>
          <a:noFill/>
        </a:ln>
        <a:effectLst/>
      </c:spPr>
    </c:plotArea>
    <c:legend>
      <c:legendPos val="b"/>
      <c:layout>
        <c:manualLayout>
          <c:xMode val="edge"/>
          <c:yMode val="edge"/>
          <c:x val="0.13812483415242247"/>
          <c:y val="0.13228584455274234"/>
          <c:w val="0.29147223424528174"/>
          <c:h val="7.143343776818386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0.90012</cdr:x>
      <cdr:y>0.04466</cdr:y>
    </cdr:from>
    <cdr:to>
      <cdr:x>0.98322</cdr:x>
      <cdr:y>0.13397</cdr:y>
    </cdr:to>
    <cdr:sp macro="" textlink="">
      <cdr:nvSpPr>
        <cdr:cNvPr id="2" name="テキスト ボックス 1"/>
        <cdr:cNvSpPr txBox="1"/>
      </cdr:nvSpPr>
      <cdr:spPr>
        <a:xfrm xmlns:a="http://schemas.openxmlformats.org/drawingml/2006/main">
          <a:off x="8263194" y="138500"/>
          <a:ext cx="762916" cy="2769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200" dirty="0" smtClean="0"/>
            <a:t>単位：％</a:t>
          </a:r>
          <a:endParaRPr lang="ja-JP" altLang="en-US" sz="12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42" tIns="45721" rIns="91442" bIns="4572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1" y="2"/>
            <a:ext cx="2949575" cy="498475"/>
          </a:xfrm>
          <a:prstGeom prst="rect">
            <a:avLst/>
          </a:prstGeom>
        </p:spPr>
        <p:txBody>
          <a:bodyPr vert="horz" lIns="91442" tIns="45721" rIns="91442" bIns="45721" rtlCol="0"/>
          <a:lstStyle>
            <a:lvl1pPr algn="r">
              <a:defRPr sz="1200"/>
            </a:lvl1pPr>
          </a:lstStyle>
          <a:p>
            <a:fld id="{B10D2460-EA33-4F64-A101-1AAC1F82BEBC}" type="datetimeFigureOut">
              <a:rPr kumimoji="1" lang="ja-JP" altLang="en-US" smtClean="0"/>
              <a:t>2021/12/13</a:t>
            </a:fld>
            <a:endParaRPr kumimoji="1" lang="ja-JP" altLang="en-US"/>
          </a:p>
        </p:txBody>
      </p:sp>
      <p:sp>
        <p:nvSpPr>
          <p:cNvPr id="4" name="フッター プレースホルダー 3"/>
          <p:cNvSpPr>
            <a:spLocks noGrp="1"/>
          </p:cNvSpPr>
          <p:nvPr>
            <p:ph type="ftr" sz="quarter" idx="2"/>
          </p:nvPr>
        </p:nvSpPr>
        <p:spPr>
          <a:xfrm>
            <a:off x="2" y="9440864"/>
            <a:ext cx="2949575" cy="498475"/>
          </a:xfrm>
          <a:prstGeom prst="rect">
            <a:avLst/>
          </a:prstGeom>
        </p:spPr>
        <p:txBody>
          <a:bodyPr vert="horz" lIns="91442" tIns="45721" rIns="91442" bIns="4572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1" y="9440864"/>
            <a:ext cx="2949575" cy="498475"/>
          </a:xfrm>
          <a:prstGeom prst="rect">
            <a:avLst/>
          </a:prstGeom>
        </p:spPr>
        <p:txBody>
          <a:bodyPr vert="horz" lIns="91442" tIns="45721" rIns="91442" bIns="45721" rtlCol="0" anchor="b"/>
          <a:lstStyle>
            <a:lvl1pPr algn="r">
              <a:defRPr sz="1200"/>
            </a:lvl1pPr>
          </a:lstStyle>
          <a:p>
            <a:fld id="{7FBB6248-C2D3-47DF-923C-02A101D0B070}" type="slidenum">
              <a:rPr kumimoji="1" lang="ja-JP" altLang="en-US" smtClean="0"/>
              <a:t>‹#›</a:t>
            </a:fld>
            <a:endParaRPr kumimoji="1" lang="ja-JP" altLang="en-US"/>
          </a:p>
        </p:txBody>
      </p:sp>
    </p:spTree>
    <p:extLst>
      <p:ext uri="{BB962C8B-B14F-4D97-AF65-F5344CB8AC3E}">
        <p14:creationId xmlns:p14="http://schemas.microsoft.com/office/powerpoint/2010/main" val="21795546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42" tIns="45721" rIns="91442" bIns="4572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2"/>
            <a:ext cx="2949575" cy="498475"/>
          </a:xfrm>
          <a:prstGeom prst="rect">
            <a:avLst/>
          </a:prstGeom>
        </p:spPr>
        <p:txBody>
          <a:bodyPr vert="horz" lIns="91442" tIns="45721" rIns="91442" bIns="45721" rtlCol="0"/>
          <a:lstStyle>
            <a:lvl1pPr algn="r">
              <a:defRPr sz="1200"/>
            </a:lvl1pPr>
          </a:lstStyle>
          <a:p>
            <a:fld id="{ADC004DA-1050-4399-AC60-3F835403D04A}" type="datetimeFigureOut">
              <a:rPr kumimoji="1" lang="ja-JP" altLang="en-US" smtClean="0"/>
              <a:t>2021/12/13</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2" tIns="45721" rIns="91442" bIns="45721" rtlCol="0" anchor="ctr"/>
          <a:lstStyle/>
          <a:p>
            <a:endParaRPr lang="ja-JP" altLang="en-US"/>
          </a:p>
        </p:txBody>
      </p:sp>
      <p:sp>
        <p:nvSpPr>
          <p:cNvPr id="5" name="ノート プレースホルダー 4"/>
          <p:cNvSpPr>
            <a:spLocks noGrp="1"/>
          </p:cNvSpPr>
          <p:nvPr>
            <p:ph type="body" sz="quarter" idx="3"/>
          </p:nvPr>
        </p:nvSpPr>
        <p:spPr>
          <a:xfrm>
            <a:off x="681038" y="4783140"/>
            <a:ext cx="5445125" cy="3913187"/>
          </a:xfrm>
          <a:prstGeom prst="rect">
            <a:avLst/>
          </a:prstGeom>
        </p:spPr>
        <p:txBody>
          <a:bodyPr vert="horz" lIns="91442" tIns="45721" rIns="91442" bIns="4572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864"/>
            <a:ext cx="2949575" cy="498475"/>
          </a:xfrm>
          <a:prstGeom prst="rect">
            <a:avLst/>
          </a:prstGeom>
        </p:spPr>
        <p:txBody>
          <a:bodyPr vert="horz" lIns="91442" tIns="45721" rIns="91442" bIns="4572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4"/>
            <a:ext cx="2949575" cy="498475"/>
          </a:xfrm>
          <a:prstGeom prst="rect">
            <a:avLst/>
          </a:prstGeom>
        </p:spPr>
        <p:txBody>
          <a:bodyPr vert="horz" lIns="91442" tIns="45721" rIns="91442" bIns="45721" rtlCol="0" anchor="b"/>
          <a:lstStyle>
            <a:lvl1pPr algn="r">
              <a:defRPr sz="1200"/>
            </a:lvl1pPr>
          </a:lstStyle>
          <a:p>
            <a:fld id="{BA841F3B-5A04-41FB-8249-8E399CC488D9}" type="slidenum">
              <a:rPr kumimoji="1" lang="ja-JP" altLang="en-US" smtClean="0"/>
              <a:t>‹#›</a:t>
            </a:fld>
            <a:endParaRPr kumimoji="1" lang="ja-JP" altLang="en-US"/>
          </a:p>
        </p:txBody>
      </p:sp>
    </p:spTree>
    <p:extLst>
      <p:ext uri="{BB962C8B-B14F-4D97-AF65-F5344CB8AC3E}">
        <p14:creationId xmlns:p14="http://schemas.microsoft.com/office/powerpoint/2010/main" val="29686845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0</a:t>
            </a:fld>
            <a:endParaRPr kumimoji="1" lang="ja-JP" altLang="en-US"/>
          </a:p>
        </p:txBody>
      </p:sp>
    </p:spTree>
    <p:extLst>
      <p:ext uri="{BB962C8B-B14F-4D97-AF65-F5344CB8AC3E}">
        <p14:creationId xmlns:p14="http://schemas.microsoft.com/office/powerpoint/2010/main" val="2035696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9</a:t>
            </a:fld>
            <a:endParaRPr kumimoji="1" lang="ja-JP" altLang="en-US"/>
          </a:p>
        </p:txBody>
      </p:sp>
    </p:spTree>
    <p:extLst>
      <p:ext uri="{BB962C8B-B14F-4D97-AF65-F5344CB8AC3E}">
        <p14:creationId xmlns:p14="http://schemas.microsoft.com/office/powerpoint/2010/main" val="1246613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10</a:t>
            </a:fld>
            <a:endParaRPr kumimoji="1" lang="ja-JP" altLang="en-US"/>
          </a:p>
        </p:txBody>
      </p:sp>
    </p:spTree>
    <p:extLst>
      <p:ext uri="{BB962C8B-B14F-4D97-AF65-F5344CB8AC3E}">
        <p14:creationId xmlns:p14="http://schemas.microsoft.com/office/powerpoint/2010/main" val="416416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30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11</a:t>
            </a:fld>
            <a:endParaRPr kumimoji="1" lang="ja-JP" altLang="en-US"/>
          </a:p>
        </p:txBody>
      </p:sp>
    </p:spTree>
    <p:extLst>
      <p:ext uri="{BB962C8B-B14F-4D97-AF65-F5344CB8AC3E}">
        <p14:creationId xmlns:p14="http://schemas.microsoft.com/office/powerpoint/2010/main" val="866126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30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12</a:t>
            </a:fld>
            <a:endParaRPr kumimoji="1" lang="ja-JP" altLang="en-US"/>
          </a:p>
        </p:txBody>
      </p:sp>
    </p:spTree>
    <p:extLst>
      <p:ext uri="{BB962C8B-B14F-4D97-AF65-F5344CB8AC3E}">
        <p14:creationId xmlns:p14="http://schemas.microsoft.com/office/powerpoint/2010/main" val="3465023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30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13</a:t>
            </a:fld>
            <a:endParaRPr kumimoji="1" lang="ja-JP" altLang="en-US"/>
          </a:p>
        </p:txBody>
      </p:sp>
    </p:spTree>
    <p:extLst>
      <p:ext uri="{BB962C8B-B14F-4D97-AF65-F5344CB8AC3E}">
        <p14:creationId xmlns:p14="http://schemas.microsoft.com/office/powerpoint/2010/main" val="582375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30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14</a:t>
            </a:fld>
            <a:endParaRPr kumimoji="1" lang="ja-JP" altLang="en-US"/>
          </a:p>
        </p:txBody>
      </p:sp>
    </p:spTree>
    <p:extLst>
      <p:ext uri="{BB962C8B-B14F-4D97-AF65-F5344CB8AC3E}">
        <p14:creationId xmlns:p14="http://schemas.microsoft.com/office/powerpoint/2010/main" val="1129291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30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15</a:t>
            </a:fld>
            <a:endParaRPr kumimoji="1" lang="ja-JP" altLang="en-US"/>
          </a:p>
        </p:txBody>
      </p:sp>
    </p:spTree>
    <p:extLst>
      <p:ext uri="{BB962C8B-B14F-4D97-AF65-F5344CB8AC3E}">
        <p14:creationId xmlns:p14="http://schemas.microsoft.com/office/powerpoint/2010/main" val="461752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30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16</a:t>
            </a:fld>
            <a:endParaRPr kumimoji="1" lang="ja-JP" altLang="en-US"/>
          </a:p>
        </p:txBody>
      </p:sp>
    </p:spTree>
    <p:extLst>
      <p:ext uri="{BB962C8B-B14F-4D97-AF65-F5344CB8AC3E}">
        <p14:creationId xmlns:p14="http://schemas.microsoft.com/office/powerpoint/2010/main" val="112755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30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17</a:t>
            </a:fld>
            <a:endParaRPr kumimoji="1" lang="ja-JP" altLang="en-US"/>
          </a:p>
        </p:txBody>
      </p:sp>
    </p:spTree>
    <p:extLst>
      <p:ext uri="{BB962C8B-B14F-4D97-AF65-F5344CB8AC3E}">
        <p14:creationId xmlns:p14="http://schemas.microsoft.com/office/powerpoint/2010/main" val="961934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30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18</a:t>
            </a:fld>
            <a:endParaRPr kumimoji="1" lang="ja-JP" altLang="en-US"/>
          </a:p>
        </p:txBody>
      </p:sp>
    </p:spTree>
    <p:extLst>
      <p:ext uri="{BB962C8B-B14F-4D97-AF65-F5344CB8AC3E}">
        <p14:creationId xmlns:p14="http://schemas.microsoft.com/office/powerpoint/2010/main" val="392815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a:t>
            </a:fld>
            <a:endParaRPr kumimoji="1" lang="ja-JP" altLang="en-US"/>
          </a:p>
        </p:txBody>
      </p:sp>
    </p:spTree>
    <p:extLst>
      <p:ext uri="{BB962C8B-B14F-4D97-AF65-F5344CB8AC3E}">
        <p14:creationId xmlns:p14="http://schemas.microsoft.com/office/powerpoint/2010/main" val="2979851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19</a:t>
            </a:fld>
            <a:endParaRPr kumimoji="1" lang="ja-JP" altLang="en-US"/>
          </a:p>
        </p:txBody>
      </p:sp>
    </p:spTree>
    <p:extLst>
      <p:ext uri="{BB962C8B-B14F-4D97-AF65-F5344CB8AC3E}">
        <p14:creationId xmlns:p14="http://schemas.microsoft.com/office/powerpoint/2010/main" val="3403399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20</a:t>
            </a:fld>
            <a:endParaRPr kumimoji="1" lang="ja-JP" altLang="en-US"/>
          </a:p>
        </p:txBody>
      </p:sp>
    </p:spTree>
    <p:extLst>
      <p:ext uri="{BB962C8B-B14F-4D97-AF65-F5344CB8AC3E}">
        <p14:creationId xmlns:p14="http://schemas.microsoft.com/office/powerpoint/2010/main" val="2967532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b="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21</a:t>
            </a:fld>
            <a:endParaRPr kumimoji="1" lang="ja-JP" altLang="en-US"/>
          </a:p>
        </p:txBody>
      </p:sp>
    </p:spTree>
    <p:extLst>
      <p:ext uri="{BB962C8B-B14F-4D97-AF65-F5344CB8AC3E}">
        <p14:creationId xmlns:p14="http://schemas.microsoft.com/office/powerpoint/2010/main" val="523632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1250950"/>
            <a:ext cx="4876800" cy="337661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783423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23</a:t>
            </a:fld>
            <a:endParaRPr kumimoji="1" lang="ja-JP" altLang="en-US"/>
          </a:p>
        </p:txBody>
      </p:sp>
    </p:spTree>
    <p:extLst>
      <p:ext uri="{BB962C8B-B14F-4D97-AF65-F5344CB8AC3E}">
        <p14:creationId xmlns:p14="http://schemas.microsoft.com/office/powerpoint/2010/main" val="2321002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24</a:t>
            </a:fld>
            <a:endParaRPr kumimoji="1" lang="ja-JP" altLang="en-US"/>
          </a:p>
        </p:txBody>
      </p:sp>
    </p:spTree>
    <p:extLst>
      <p:ext uri="{BB962C8B-B14F-4D97-AF65-F5344CB8AC3E}">
        <p14:creationId xmlns:p14="http://schemas.microsoft.com/office/powerpoint/2010/main" val="4061868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25</a:t>
            </a:fld>
            <a:endParaRPr kumimoji="1" lang="ja-JP" altLang="en-US"/>
          </a:p>
        </p:txBody>
      </p:sp>
    </p:spTree>
    <p:extLst>
      <p:ext uri="{BB962C8B-B14F-4D97-AF65-F5344CB8AC3E}">
        <p14:creationId xmlns:p14="http://schemas.microsoft.com/office/powerpoint/2010/main" val="2617913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26</a:t>
            </a:fld>
            <a:endParaRPr kumimoji="1" lang="ja-JP" altLang="en-US"/>
          </a:p>
        </p:txBody>
      </p:sp>
    </p:spTree>
    <p:extLst>
      <p:ext uri="{BB962C8B-B14F-4D97-AF65-F5344CB8AC3E}">
        <p14:creationId xmlns:p14="http://schemas.microsoft.com/office/powerpoint/2010/main" val="1306404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solidFill>
                  <a:prstClr val="black"/>
                </a:solidFill>
                <a:latin typeface="Calibri"/>
                <a:ea typeface="ＭＳ Ｐゴシック"/>
              </a:rPr>
              <a:pPr/>
              <a:t>27</a:t>
            </a:fld>
            <a:endParaRPr kumimoji="1" lang="ja-JP" altLang="en-US">
              <a:solidFill>
                <a:prstClr val="black"/>
              </a:solidFill>
              <a:latin typeface="Calibri"/>
              <a:ea typeface="ＭＳ Ｐゴシック"/>
            </a:endParaRPr>
          </a:p>
        </p:txBody>
      </p:sp>
    </p:spTree>
    <p:extLst>
      <p:ext uri="{BB962C8B-B14F-4D97-AF65-F5344CB8AC3E}">
        <p14:creationId xmlns:p14="http://schemas.microsoft.com/office/powerpoint/2010/main" val="146233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28</a:t>
            </a:fld>
            <a:endParaRPr kumimoji="1" lang="ja-JP" altLang="en-US"/>
          </a:p>
        </p:txBody>
      </p:sp>
    </p:spTree>
    <p:extLst>
      <p:ext uri="{BB962C8B-B14F-4D97-AF65-F5344CB8AC3E}">
        <p14:creationId xmlns:p14="http://schemas.microsoft.com/office/powerpoint/2010/main" val="2023406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a:t>
            </a:fld>
            <a:endParaRPr kumimoji="1" lang="ja-JP" altLang="en-US"/>
          </a:p>
        </p:txBody>
      </p:sp>
    </p:spTree>
    <p:extLst>
      <p:ext uri="{BB962C8B-B14F-4D97-AF65-F5344CB8AC3E}">
        <p14:creationId xmlns:p14="http://schemas.microsoft.com/office/powerpoint/2010/main" val="3330528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29</a:t>
            </a:fld>
            <a:endParaRPr kumimoji="1" lang="ja-JP" altLang="en-US"/>
          </a:p>
        </p:txBody>
      </p:sp>
    </p:spTree>
    <p:extLst>
      <p:ext uri="{BB962C8B-B14F-4D97-AF65-F5344CB8AC3E}">
        <p14:creationId xmlns:p14="http://schemas.microsoft.com/office/powerpoint/2010/main" val="1078038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1250950"/>
            <a:ext cx="4876800" cy="337661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56434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1250950"/>
            <a:ext cx="4876800" cy="337661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30613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32</a:t>
            </a:fld>
            <a:endParaRPr kumimoji="1" lang="ja-JP" altLang="en-US"/>
          </a:p>
        </p:txBody>
      </p:sp>
    </p:spTree>
    <p:extLst>
      <p:ext uri="{BB962C8B-B14F-4D97-AF65-F5344CB8AC3E}">
        <p14:creationId xmlns:p14="http://schemas.microsoft.com/office/powerpoint/2010/main" val="2183111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en-US" altLang="ja-JP" b="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33</a:t>
            </a:fld>
            <a:endParaRPr kumimoji="1" lang="ja-JP" altLang="en-US"/>
          </a:p>
        </p:txBody>
      </p:sp>
    </p:spTree>
    <p:extLst>
      <p:ext uri="{BB962C8B-B14F-4D97-AF65-F5344CB8AC3E}">
        <p14:creationId xmlns:p14="http://schemas.microsoft.com/office/powerpoint/2010/main" val="32941068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en-US" altLang="ja-JP" b="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34</a:t>
            </a:fld>
            <a:endParaRPr kumimoji="1" lang="ja-JP" altLang="en-US"/>
          </a:p>
        </p:txBody>
      </p:sp>
    </p:spTree>
    <p:extLst>
      <p:ext uri="{BB962C8B-B14F-4D97-AF65-F5344CB8AC3E}">
        <p14:creationId xmlns:p14="http://schemas.microsoft.com/office/powerpoint/2010/main" val="3456018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en-US" altLang="ja-JP" b="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35</a:t>
            </a:fld>
            <a:endParaRPr kumimoji="1" lang="ja-JP" altLang="en-US"/>
          </a:p>
        </p:txBody>
      </p:sp>
    </p:spTree>
    <p:extLst>
      <p:ext uri="{BB962C8B-B14F-4D97-AF65-F5344CB8AC3E}">
        <p14:creationId xmlns:p14="http://schemas.microsoft.com/office/powerpoint/2010/main" val="1066976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en-US" altLang="ja-JP" b="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36</a:t>
            </a:fld>
            <a:endParaRPr kumimoji="1" lang="ja-JP" altLang="en-US"/>
          </a:p>
        </p:txBody>
      </p:sp>
    </p:spTree>
    <p:extLst>
      <p:ext uri="{BB962C8B-B14F-4D97-AF65-F5344CB8AC3E}">
        <p14:creationId xmlns:p14="http://schemas.microsoft.com/office/powerpoint/2010/main" val="2891079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37</a:t>
            </a:fld>
            <a:endParaRPr kumimoji="1" lang="ja-JP" altLang="en-US"/>
          </a:p>
        </p:txBody>
      </p:sp>
    </p:spTree>
    <p:extLst>
      <p:ext uri="{BB962C8B-B14F-4D97-AF65-F5344CB8AC3E}">
        <p14:creationId xmlns:p14="http://schemas.microsoft.com/office/powerpoint/2010/main" val="16723962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1250950"/>
            <a:ext cx="4876800" cy="337661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7588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a:t>
            </a:fld>
            <a:endParaRPr kumimoji="1" lang="ja-JP" altLang="en-US"/>
          </a:p>
        </p:txBody>
      </p:sp>
    </p:spTree>
    <p:extLst>
      <p:ext uri="{BB962C8B-B14F-4D97-AF65-F5344CB8AC3E}">
        <p14:creationId xmlns:p14="http://schemas.microsoft.com/office/powerpoint/2010/main" val="1433691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39</a:t>
            </a:fld>
            <a:endParaRPr kumimoji="1" lang="ja-JP" altLang="en-US"/>
          </a:p>
        </p:txBody>
      </p:sp>
    </p:spTree>
    <p:extLst>
      <p:ext uri="{BB962C8B-B14F-4D97-AF65-F5344CB8AC3E}">
        <p14:creationId xmlns:p14="http://schemas.microsoft.com/office/powerpoint/2010/main" val="31624370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40</a:t>
            </a:fld>
            <a:endParaRPr kumimoji="1" lang="ja-JP" altLang="en-US"/>
          </a:p>
        </p:txBody>
      </p:sp>
    </p:spTree>
    <p:extLst>
      <p:ext uri="{BB962C8B-B14F-4D97-AF65-F5344CB8AC3E}">
        <p14:creationId xmlns:p14="http://schemas.microsoft.com/office/powerpoint/2010/main" val="4082245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41</a:t>
            </a:fld>
            <a:endParaRPr kumimoji="1" lang="ja-JP" altLang="en-US"/>
          </a:p>
        </p:txBody>
      </p:sp>
    </p:spTree>
    <p:extLst>
      <p:ext uri="{BB962C8B-B14F-4D97-AF65-F5344CB8AC3E}">
        <p14:creationId xmlns:p14="http://schemas.microsoft.com/office/powerpoint/2010/main" val="2984656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42</a:t>
            </a:fld>
            <a:endParaRPr kumimoji="1" lang="ja-JP" altLang="en-US"/>
          </a:p>
        </p:txBody>
      </p:sp>
    </p:spTree>
    <p:extLst>
      <p:ext uri="{BB962C8B-B14F-4D97-AF65-F5344CB8AC3E}">
        <p14:creationId xmlns:p14="http://schemas.microsoft.com/office/powerpoint/2010/main" val="13890372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43</a:t>
            </a:fld>
            <a:endParaRPr kumimoji="1" lang="ja-JP" altLang="en-US"/>
          </a:p>
        </p:txBody>
      </p:sp>
    </p:spTree>
    <p:extLst>
      <p:ext uri="{BB962C8B-B14F-4D97-AF65-F5344CB8AC3E}">
        <p14:creationId xmlns:p14="http://schemas.microsoft.com/office/powerpoint/2010/main" val="2447746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marL="0" indent="0">
              <a:buFont typeface="Arial" panose="020B0604020202020204" pitchFamily="34" charset="0"/>
              <a:buNone/>
            </a:pP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44</a:t>
            </a:fld>
            <a:endParaRPr kumimoji="1" lang="ja-JP" altLang="en-US"/>
          </a:p>
        </p:txBody>
      </p:sp>
    </p:spTree>
    <p:extLst>
      <p:ext uri="{BB962C8B-B14F-4D97-AF65-F5344CB8AC3E}">
        <p14:creationId xmlns:p14="http://schemas.microsoft.com/office/powerpoint/2010/main" val="421398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30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4</a:t>
            </a:fld>
            <a:endParaRPr kumimoji="1" lang="ja-JP" altLang="en-US"/>
          </a:p>
        </p:txBody>
      </p:sp>
    </p:spTree>
    <p:extLst>
      <p:ext uri="{BB962C8B-B14F-4D97-AF65-F5344CB8AC3E}">
        <p14:creationId xmlns:p14="http://schemas.microsoft.com/office/powerpoint/2010/main" val="1186042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30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5</a:t>
            </a:fld>
            <a:endParaRPr kumimoji="1" lang="ja-JP" altLang="en-US"/>
          </a:p>
        </p:txBody>
      </p:sp>
    </p:spTree>
    <p:extLst>
      <p:ext uri="{BB962C8B-B14F-4D97-AF65-F5344CB8AC3E}">
        <p14:creationId xmlns:p14="http://schemas.microsoft.com/office/powerpoint/2010/main" val="346885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30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6</a:t>
            </a:fld>
            <a:endParaRPr kumimoji="1" lang="ja-JP" altLang="en-US"/>
          </a:p>
        </p:txBody>
      </p:sp>
    </p:spTree>
    <p:extLst>
      <p:ext uri="{BB962C8B-B14F-4D97-AF65-F5344CB8AC3E}">
        <p14:creationId xmlns:p14="http://schemas.microsoft.com/office/powerpoint/2010/main" val="1459205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30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7</a:t>
            </a:fld>
            <a:endParaRPr kumimoji="1" lang="ja-JP" altLang="en-US"/>
          </a:p>
        </p:txBody>
      </p:sp>
    </p:spTree>
    <p:extLst>
      <p:ext uri="{BB962C8B-B14F-4D97-AF65-F5344CB8AC3E}">
        <p14:creationId xmlns:p14="http://schemas.microsoft.com/office/powerpoint/2010/main" val="1025700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8</a:t>
            </a:fld>
            <a:endParaRPr kumimoji="1" lang="ja-JP" altLang="en-US"/>
          </a:p>
        </p:txBody>
      </p:sp>
    </p:spTree>
    <p:extLst>
      <p:ext uri="{BB962C8B-B14F-4D97-AF65-F5344CB8AC3E}">
        <p14:creationId xmlns:p14="http://schemas.microsoft.com/office/powerpoint/2010/main" val="3098297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奇数ページ">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29C3283-49E3-41E7-98DD-812CDF2823C7}" type="datetime1">
              <a:rPr kumimoji="1" lang="ja-JP" altLang="en-US" smtClean="0"/>
              <a:t>2021/12/13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522518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6"/>
            <a:ext cx="4195762"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29202" y="1825626"/>
            <a:ext cx="41957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F113F865-806A-4A84-9283-BDCD6F30772C}" type="datetime1">
              <a:rPr kumimoji="1" lang="ja-JP" altLang="en-US" smtClean="0"/>
              <a:t>2021/12/13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4054563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9" y="365127"/>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625" y="2505076"/>
            <a:ext cx="419100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5" y="1681163"/>
            <a:ext cx="4211637"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5" y="2505076"/>
            <a:ext cx="42116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DED22CA-ECAC-46F2-A2CA-20B157237F61}" type="datetime1">
              <a:rPr kumimoji="1" lang="ja-JP" altLang="en-US" smtClean="0"/>
              <a:t>2021/12/13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781838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09B2A2D-B8CF-4864-8968-447BDC8603CD}" type="datetime1">
              <a:rPr kumimoji="1" lang="ja-JP" altLang="en-US" smtClean="0"/>
              <a:t>2021/12/13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30249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9F45D6A-78B9-4FEB-B5CF-21F8183F7C92}" type="datetime1">
              <a:rPr kumimoji="1" lang="ja-JP" altLang="en-US" smtClean="0"/>
              <a:t>2021/12/13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1060780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638" y="987427"/>
            <a:ext cx="5014912"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CB78298-0F7B-4E4B-A5D7-91C663903454}" type="datetime1">
              <a:rPr kumimoji="1" lang="ja-JP" altLang="en-US" smtClean="0"/>
              <a:t>2021/12/13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574568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4211638" y="987427"/>
            <a:ext cx="5014912" cy="4873625"/>
          </a:xfrm>
        </p:spPr>
        <p:txBody>
          <a:bodyPr/>
          <a:lstStyle>
            <a:lvl1pPr marL="0" indent="0">
              <a:buNone/>
              <a:defRPr sz="3200"/>
            </a:lvl1pPr>
            <a:lvl2pPr marL="457231" indent="0">
              <a:buNone/>
              <a:defRPr sz="2800"/>
            </a:lvl2pPr>
            <a:lvl3pPr marL="914462" indent="0">
              <a:buNone/>
              <a:defRPr sz="2401"/>
            </a:lvl3pPr>
            <a:lvl4pPr marL="1371693" indent="0">
              <a:buNone/>
              <a:defRPr sz="2000"/>
            </a:lvl4pPr>
            <a:lvl5pPr marL="1828923" indent="0">
              <a:buNone/>
              <a:defRPr sz="2000"/>
            </a:lvl5pPr>
            <a:lvl6pPr marL="2286153" indent="0">
              <a:buNone/>
              <a:defRPr sz="2000"/>
            </a:lvl6pPr>
            <a:lvl7pPr marL="2743385" indent="0">
              <a:buNone/>
              <a:defRPr sz="2000"/>
            </a:lvl7pPr>
            <a:lvl8pPr marL="3200615" indent="0">
              <a:buNone/>
              <a:defRPr sz="2000"/>
            </a:lvl8pPr>
            <a:lvl9pPr marL="3657847" indent="0">
              <a:buNone/>
              <a:defRPr sz="2000"/>
            </a:lvl9pPr>
          </a:lstStyle>
          <a:p>
            <a:endParaRPr kumimoji="1" lang="ja-JP" altLang="en-US"/>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E8587E7-D4B3-4A8E-963A-2225459BCD0C}" type="datetime1">
              <a:rPr kumimoji="1" lang="ja-JP" altLang="en-US" smtClean="0"/>
              <a:t>2021/12/13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2171285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D4CCCE5-F94A-4036-AC9D-4FF11E65A0BC}" type="datetime1">
              <a:rPr kumimoji="1" lang="ja-JP" altLang="en-US" smtClean="0"/>
              <a:t>2021/12/13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253809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365126"/>
            <a:ext cx="2135188"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40" y="365126"/>
            <a:ext cx="6256337"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8C9B09E-A280-4C89-98FF-F678FA24F3F1}" type="datetime1">
              <a:rPr kumimoji="1" lang="ja-JP" altLang="en-US" smtClean="0"/>
              <a:t>2021/12/13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2586381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6279" y="1709740"/>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6279" y="4589464"/>
            <a:ext cx="8543925" cy="1500187"/>
          </a:xfrm>
        </p:spPr>
        <p:txBody>
          <a:bodyPr/>
          <a:lstStyle>
            <a:lvl1pPr marL="0" indent="0">
              <a:buNone/>
              <a:defRPr sz="2401">
                <a:solidFill>
                  <a:schemeClr val="tx1">
                    <a:tint val="75000"/>
                  </a:schemeClr>
                </a:solidFill>
              </a:defRPr>
            </a:lvl1pPr>
            <a:lvl2pPr marL="457231" indent="0">
              <a:buNone/>
              <a:defRPr sz="2000">
                <a:solidFill>
                  <a:schemeClr val="tx1">
                    <a:tint val="75000"/>
                  </a:schemeClr>
                </a:solidFill>
              </a:defRPr>
            </a:lvl2pPr>
            <a:lvl3pPr marL="914462" indent="0">
              <a:buNone/>
              <a:defRPr sz="1800">
                <a:solidFill>
                  <a:schemeClr val="tx1">
                    <a:tint val="75000"/>
                  </a:schemeClr>
                </a:solidFill>
              </a:defRPr>
            </a:lvl3pPr>
            <a:lvl4pPr marL="1371693" indent="0">
              <a:buNone/>
              <a:defRPr sz="1600">
                <a:solidFill>
                  <a:schemeClr val="tx1">
                    <a:tint val="75000"/>
                  </a:schemeClr>
                </a:solidFill>
              </a:defRPr>
            </a:lvl4pPr>
            <a:lvl5pPr marL="1828923" indent="0">
              <a:buNone/>
              <a:defRPr sz="1600">
                <a:solidFill>
                  <a:schemeClr val="tx1">
                    <a:tint val="75000"/>
                  </a:schemeClr>
                </a:solidFill>
              </a:defRPr>
            </a:lvl5pPr>
            <a:lvl6pPr marL="2286153" indent="0">
              <a:buNone/>
              <a:defRPr sz="1600">
                <a:solidFill>
                  <a:schemeClr val="tx1">
                    <a:tint val="75000"/>
                  </a:schemeClr>
                </a:solidFill>
              </a:defRPr>
            </a:lvl6pPr>
            <a:lvl7pPr marL="2743385" indent="0">
              <a:buNone/>
              <a:defRPr sz="1600">
                <a:solidFill>
                  <a:schemeClr val="tx1">
                    <a:tint val="75000"/>
                  </a:schemeClr>
                </a:solidFill>
              </a:defRPr>
            </a:lvl7pPr>
            <a:lvl8pPr marL="3200615" indent="0">
              <a:buNone/>
              <a:defRPr sz="1600">
                <a:solidFill>
                  <a:schemeClr val="tx1">
                    <a:tint val="75000"/>
                  </a:schemeClr>
                </a:solidFill>
              </a:defRPr>
            </a:lvl8pPr>
            <a:lvl9pPr marL="3657847"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A843614-7666-4D5C-8343-F3651AE67179}" type="datetime1">
              <a:rPr kumimoji="1" lang="ja-JP" altLang="en-US" smtClean="0"/>
              <a:t>2021/12/13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599382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6"/>
            <a:ext cx="4195762"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29202" y="1825626"/>
            <a:ext cx="41957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9EB9E85-703B-4915-96AE-BA5AFCE3E475}" type="datetime1">
              <a:rPr kumimoji="1" lang="ja-JP" altLang="en-US" smtClean="0"/>
              <a:t>2021/12/13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4250135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B3C24C-9B87-4087-B524-DFC70807101E}" type="datetime1">
              <a:rPr kumimoji="1" lang="ja-JP" altLang="en-US" smtClean="0"/>
              <a:t>2021/12/13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75925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9" y="365127"/>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625" y="2505076"/>
            <a:ext cx="419100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5" y="1681163"/>
            <a:ext cx="4211637"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5" y="2505076"/>
            <a:ext cx="42116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2A99C3E-50F6-4F78-9102-7F6FDADE6501}" type="datetime1">
              <a:rPr kumimoji="1" lang="ja-JP" altLang="en-US" smtClean="0"/>
              <a:t>2021/12/13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4157280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64F28D7-1058-49D4-8C62-9CD1A710D58D}" type="datetime1">
              <a:rPr kumimoji="1" lang="ja-JP" altLang="en-US" smtClean="0"/>
              <a:t>2021/12/13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569792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6B1D794-2112-4F90-B2A3-EF7DA8553645}" type="datetime1">
              <a:rPr kumimoji="1" lang="ja-JP" altLang="en-US" smtClean="0"/>
              <a:t>2021/12/13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1630008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638" y="987427"/>
            <a:ext cx="5014912"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37ABFDF-BB1D-4DFA-9827-CC14A04C84BC}" type="datetime1">
              <a:rPr kumimoji="1" lang="ja-JP" altLang="en-US" smtClean="0"/>
              <a:t>2021/12/13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996053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4211638" y="987427"/>
            <a:ext cx="5014912" cy="4873625"/>
          </a:xfrm>
        </p:spPr>
        <p:txBody>
          <a:bodyPr/>
          <a:lstStyle>
            <a:lvl1pPr marL="0" indent="0">
              <a:buNone/>
              <a:defRPr sz="3200"/>
            </a:lvl1pPr>
            <a:lvl2pPr marL="457231" indent="0">
              <a:buNone/>
              <a:defRPr sz="2800"/>
            </a:lvl2pPr>
            <a:lvl3pPr marL="914462" indent="0">
              <a:buNone/>
              <a:defRPr sz="2401"/>
            </a:lvl3pPr>
            <a:lvl4pPr marL="1371693" indent="0">
              <a:buNone/>
              <a:defRPr sz="2000"/>
            </a:lvl4pPr>
            <a:lvl5pPr marL="1828923" indent="0">
              <a:buNone/>
              <a:defRPr sz="2000"/>
            </a:lvl5pPr>
            <a:lvl6pPr marL="2286153" indent="0">
              <a:buNone/>
              <a:defRPr sz="2000"/>
            </a:lvl6pPr>
            <a:lvl7pPr marL="2743385" indent="0">
              <a:buNone/>
              <a:defRPr sz="2000"/>
            </a:lvl7pPr>
            <a:lvl8pPr marL="3200615" indent="0">
              <a:buNone/>
              <a:defRPr sz="2000"/>
            </a:lvl8pPr>
            <a:lvl9pPr marL="3657847" indent="0">
              <a:buNone/>
              <a:defRPr sz="2000"/>
            </a:lvl9pPr>
          </a:lstStyle>
          <a:p>
            <a:endParaRPr kumimoji="1" lang="ja-JP" altLang="en-US"/>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7331489-558A-4431-BB05-682FEB846AD2}" type="datetime1">
              <a:rPr kumimoji="1" lang="ja-JP" altLang="en-US" smtClean="0"/>
              <a:t>2021/12/13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3312933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957AC7A-CDB4-4D03-9CC6-C5BF2D126EFC}" type="datetime1">
              <a:rPr kumimoji="1" lang="ja-JP" altLang="en-US" smtClean="0"/>
              <a:t>2021/12/13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3189672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365126"/>
            <a:ext cx="2135188"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40" y="365126"/>
            <a:ext cx="6256337"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CDE057F-C4B6-46D8-A8DE-8D80A4C7361F}" type="datetime1">
              <a:rPr kumimoji="1" lang="ja-JP" altLang="en-US" smtClean="0"/>
              <a:t>2021/12/13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1748196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奇数ページ">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859A448-9A48-416F-A56A-D271614D0CEE}" type="datetime1">
              <a:rPr kumimoji="1" lang="ja-JP" altLang="en-US" smtClean="0"/>
              <a:t>2021/12/13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507634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EA9FFCC-5EB6-414E-8C29-FC2501C0DC8F}" type="datetime1">
              <a:rPr kumimoji="1" lang="ja-JP" altLang="en-US" smtClean="0"/>
              <a:t>2021/12/13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607399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上">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B4E8E610-1190-48B2-AF88-EED397A753CF}" type="datetime1">
              <a:rPr kumimoji="1" lang="ja-JP" altLang="en-US" smtClean="0"/>
              <a:t>2021/12/13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115209"/>
            <a:ext cx="682898" cy="360000"/>
          </a:xfrm>
          <a:solidFill>
            <a:schemeClr val="bg1"/>
          </a:solidFill>
          <a:ln>
            <a:solidFill>
              <a:schemeClr val="accent6"/>
            </a:solidFill>
          </a:ln>
        </p:spPr>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a:p>
        </p:txBody>
      </p:sp>
    </p:spTree>
    <p:extLst>
      <p:ext uri="{BB962C8B-B14F-4D97-AF65-F5344CB8AC3E}">
        <p14:creationId xmlns:p14="http://schemas.microsoft.com/office/powerpoint/2010/main" val="3128789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上">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55E44190-9C04-41D4-BEFA-CF6125F7A704}" type="datetime1">
              <a:rPr kumimoji="1" lang="ja-JP" altLang="en-US" smtClean="0"/>
              <a:t>2021/12/13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115210"/>
            <a:ext cx="682898" cy="360000"/>
          </a:xfrm>
          <a:solidFill>
            <a:schemeClr val="bg1"/>
          </a:solidFill>
          <a:ln>
            <a:solidFill>
              <a:schemeClr val="accent6"/>
            </a:solidFill>
          </a:ln>
        </p:spPr>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a:p>
        </p:txBody>
      </p:sp>
    </p:spTree>
    <p:extLst>
      <p:ext uri="{BB962C8B-B14F-4D97-AF65-F5344CB8AC3E}">
        <p14:creationId xmlns:p14="http://schemas.microsoft.com/office/powerpoint/2010/main" val="1173395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下">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F2442748-340A-4FBF-B1F3-8594C171AA6C}" type="datetime1">
              <a:rPr kumimoji="1" lang="ja-JP" altLang="en-US" smtClean="0"/>
              <a:t>2021/12/13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6428922"/>
            <a:ext cx="697412" cy="365125"/>
          </a:xfrm>
          <a:solidFill>
            <a:schemeClr val="bg1"/>
          </a:solidFill>
          <a:ln>
            <a:solidFill>
              <a:schemeClr val="accent6"/>
            </a:solidFill>
          </a:ln>
        </p:spPr>
        <p:style>
          <a:lnRef idx="2">
            <a:schemeClr val="accent1"/>
          </a:lnRef>
          <a:fillRef idx="1">
            <a:schemeClr val="lt1"/>
          </a:fillRef>
          <a:effectRef idx="0">
            <a:schemeClr val="accent1"/>
          </a:effectRef>
          <a:fontRef idx="none"/>
        </p:style>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dirty="0"/>
          </a:p>
        </p:txBody>
      </p:sp>
    </p:spTree>
    <p:extLst>
      <p:ext uri="{BB962C8B-B14F-4D97-AF65-F5344CB8AC3E}">
        <p14:creationId xmlns:p14="http://schemas.microsoft.com/office/powerpoint/2010/main" val="3849929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37699" y="113336"/>
            <a:ext cx="8543925" cy="416751"/>
          </a:xfrm>
        </p:spPr>
        <p:txBody>
          <a:bodyPr>
            <a:noAutofit/>
          </a:bodyPr>
          <a:lstStyle>
            <a:lvl1pPr>
              <a:defRPr sz="2400" b="1">
                <a:solidFill>
                  <a:schemeClr val="accent5">
                    <a:lumMod val="50000"/>
                  </a:schemeClr>
                </a:solidFill>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12183B1-B88B-433A-AE53-CC4F42E3546A}" type="datetimeFigureOut">
              <a:rPr kumimoji="1" lang="ja-JP" altLang="en-US" smtClean="0"/>
              <a:t>2021/12/13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93600C5-E09F-42B5-8802-35E7D4C4D45F}" type="slidenum">
              <a:rPr kumimoji="1" lang="ja-JP" altLang="en-US" smtClean="0"/>
              <a:t>‹#›</a:t>
            </a:fld>
            <a:endParaRPr kumimoji="1" lang="ja-JP" altLang="en-US"/>
          </a:p>
        </p:txBody>
      </p:sp>
      <p:cxnSp>
        <p:nvCxnSpPr>
          <p:cNvPr id="7" name="直線コネクタ 6"/>
          <p:cNvCxnSpPr/>
          <p:nvPr userDrawn="1"/>
        </p:nvCxnSpPr>
        <p:spPr>
          <a:xfrm>
            <a:off x="18430" y="583095"/>
            <a:ext cx="99000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4011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4"/>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1"/>
            </a:lvl1pPr>
            <a:lvl2pPr marL="457231" indent="0" algn="ctr">
              <a:buNone/>
              <a:defRPr sz="2000"/>
            </a:lvl2pPr>
            <a:lvl3pPr marL="914462" indent="0" algn="ctr">
              <a:buNone/>
              <a:defRPr sz="1800"/>
            </a:lvl3pPr>
            <a:lvl4pPr marL="1371693" indent="0" algn="ctr">
              <a:buNone/>
              <a:defRPr sz="1600"/>
            </a:lvl4pPr>
            <a:lvl5pPr marL="1828923" indent="0" algn="ctr">
              <a:buNone/>
              <a:defRPr sz="1600"/>
            </a:lvl5pPr>
            <a:lvl6pPr marL="2286153" indent="0" algn="ctr">
              <a:buNone/>
              <a:defRPr sz="1600"/>
            </a:lvl6pPr>
            <a:lvl7pPr marL="2743385" indent="0" algn="ctr">
              <a:buNone/>
              <a:defRPr sz="1600"/>
            </a:lvl7pPr>
            <a:lvl8pPr marL="3200615" indent="0" algn="ctr">
              <a:buNone/>
              <a:defRPr sz="1600"/>
            </a:lvl8pPr>
            <a:lvl9pPr marL="3657847"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508E5E4-EBD4-4E6B-9B8F-AE6A81CC5D4B}" type="datetime1">
              <a:rPr kumimoji="1" lang="ja-JP" altLang="en-US" smtClean="0"/>
              <a:t>2021/12/13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553325" y="6356353"/>
            <a:ext cx="2228850" cy="365125"/>
          </a:xfrm>
        </p:spPr>
        <p:txBody>
          <a:body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1496617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下">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5E6014F7-CC6A-40D1-B6C1-DDBFECDF1B8F}" type="datetime1">
              <a:rPr kumimoji="1" lang="ja-JP" altLang="en-US" smtClean="0"/>
              <a:t>2021/12/13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6428924"/>
            <a:ext cx="697412" cy="365125"/>
          </a:xfrm>
          <a:solidFill>
            <a:schemeClr val="bg1"/>
          </a:solidFill>
          <a:ln>
            <a:solidFill>
              <a:schemeClr val="accent6"/>
            </a:solidFill>
          </a:ln>
        </p:spPr>
        <p:style>
          <a:lnRef idx="2">
            <a:schemeClr val="accent1"/>
          </a:lnRef>
          <a:fillRef idx="1">
            <a:schemeClr val="lt1"/>
          </a:fillRef>
          <a:effectRef idx="0">
            <a:schemeClr val="accent1"/>
          </a:effectRef>
          <a:fontRef idx="none"/>
        </p:style>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dirty="0"/>
          </a:p>
        </p:txBody>
      </p:sp>
    </p:spTree>
    <p:extLst>
      <p:ext uri="{BB962C8B-B14F-4D97-AF65-F5344CB8AC3E}">
        <p14:creationId xmlns:p14="http://schemas.microsoft.com/office/powerpoint/2010/main" val="541500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E7772FB-FE69-4AD5-9026-68556A1DE2BF}" type="datetime1">
              <a:rPr kumimoji="1" lang="ja-JP" altLang="en-US" smtClean="0"/>
              <a:t>2021/12/13</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458341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37699" y="113336"/>
            <a:ext cx="8543925" cy="416751"/>
          </a:xfrm>
        </p:spPr>
        <p:txBody>
          <a:bodyPr>
            <a:noAutofit/>
          </a:bodyPr>
          <a:lstStyle>
            <a:lvl1pPr>
              <a:defRPr sz="2400" b="1">
                <a:solidFill>
                  <a:schemeClr val="accent5">
                    <a:lumMod val="50000"/>
                  </a:schemeClr>
                </a:solidFill>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3199548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4"/>
            <a:ext cx="74295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2401"/>
            </a:lvl1pPr>
            <a:lvl2pPr marL="457231" indent="0" algn="ctr">
              <a:buNone/>
              <a:defRPr sz="2000"/>
            </a:lvl2pPr>
            <a:lvl3pPr marL="914462" indent="0" algn="ctr">
              <a:buNone/>
              <a:defRPr sz="1800"/>
            </a:lvl3pPr>
            <a:lvl4pPr marL="1371693" indent="0" algn="ctr">
              <a:buNone/>
              <a:defRPr sz="1600"/>
            </a:lvl4pPr>
            <a:lvl5pPr marL="1828923" indent="0" algn="ctr">
              <a:buNone/>
              <a:defRPr sz="1600"/>
            </a:lvl5pPr>
            <a:lvl6pPr marL="2286153" indent="0" algn="ctr">
              <a:buNone/>
              <a:defRPr sz="1600"/>
            </a:lvl6pPr>
            <a:lvl7pPr marL="2743385" indent="0" algn="ctr">
              <a:buNone/>
              <a:defRPr sz="1600"/>
            </a:lvl7pPr>
            <a:lvl8pPr marL="3200615" indent="0" algn="ctr">
              <a:buNone/>
              <a:defRPr sz="1600"/>
            </a:lvl8pPr>
            <a:lvl9pPr marL="3657847"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27D4917-32BD-448A-84C5-F9C9A5651B3C}" type="datetime1">
              <a:rPr kumimoji="1" lang="ja-JP" altLang="en-US" smtClean="0"/>
              <a:t>2021/12/13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366617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0C24D5E-9C21-40CA-9F38-36386EB9B057}" type="datetime1">
              <a:rPr kumimoji="1" lang="ja-JP" altLang="en-US" smtClean="0"/>
              <a:t>2021/12/13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678663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6279" y="1709740"/>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6279" y="4589464"/>
            <a:ext cx="8543925" cy="1500187"/>
          </a:xfrm>
        </p:spPr>
        <p:txBody>
          <a:bodyPr/>
          <a:lstStyle>
            <a:lvl1pPr marL="0" indent="0">
              <a:buNone/>
              <a:defRPr sz="2401">
                <a:solidFill>
                  <a:schemeClr val="tx1">
                    <a:tint val="75000"/>
                  </a:schemeClr>
                </a:solidFill>
              </a:defRPr>
            </a:lvl1pPr>
            <a:lvl2pPr marL="457231" indent="0">
              <a:buNone/>
              <a:defRPr sz="2000">
                <a:solidFill>
                  <a:schemeClr val="tx1">
                    <a:tint val="75000"/>
                  </a:schemeClr>
                </a:solidFill>
              </a:defRPr>
            </a:lvl2pPr>
            <a:lvl3pPr marL="914462" indent="0">
              <a:buNone/>
              <a:defRPr sz="1800">
                <a:solidFill>
                  <a:schemeClr val="tx1">
                    <a:tint val="75000"/>
                  </a:schemeClr>
                </a:solidFill>
              </a:defRPr>
            </a:lvl3pPr>
            <a:lvl4pPr marL="1371693" indent="0">
              <a:buNone/>
              <a:defRPr sz="1600">
                <a:solidFill>
                  <a:schemeClr val="tx1">
                    <a:tint val="75000"/>
                  </a:schemeClr>
                </a:solidFill>
              </a:defRPr>
            </a:lvl4pPr>
            <a:lvl5pPr marL="1828923" indent="0">
              <a:buNone/>
              <a:defRPr sz="1600">
                <a:solidFill>
                  <a:schemeClr val="tx1">
                    <a:tint val="75000"/>
                  </a:schemeClr>
                </a:solidFill>
              </a:defRPr>
            </a:lvl5pPr>
            <a:lvl6pPr marL="2286153" indent="0">
              <a:buNone/>
              <a:defRPr sz="1600">
                <a:solidFill>
                  <a:schemeClr val="tx1">
                    <a:tint val="75000"/>
                  </a:schemeClr>
                </a:solidFill>
              </a:defRPr>
            </a:lvl6pPr>
            <a:lvl7pPr marL="2743385" indent="0">
              <a:buNone/>
              <a:defRPr sz="1600">
                <a:solidFill>
                  <a:schemeClr val="tx1">
                    <a:tint val="75000"/>
                  </a:schemeClr>
                </a:solidFill>
              </a:defRPr>
            </a:lvl7pPr>
            <a:lvl8pPr marL="3200615" indent="0">
              <a:buNone/>
              <a:defRPr sz="1600">
                <a:solidFill>
                  <a:schemeClr val="tx1">
                    <a:tint val="75000"/>
                  </a:schemeClr>
                </a:solidFill>
              </a:defRPr>
            </a:lvl8pPr>
            <a:lvl9pPr marL="3657847"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8ED7AB3-5F74-4CC6-8421-6917E422EF85}" type="datetime1">
              <a:rPr kumimoji="1" lang="ja-JP" altLang="en-US" smtClean="0"/>
              <a:t>2021/12/13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41607313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41" y="365129"/>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41" y="1825626"/>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4"/>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D8FB77-2297-473F-80DD-7EF50D2F15B3}" type="datetime1">
              <a:rPr kumimoji="1" lang="ja-JP" altLang="en-US" smtClean="0"/>
              <a:t>2021/12/13</a:t>
            </a:fld>
            <a:endParaRPr kumimoji="1" lang="ja-JP" altLang="en-US"/>
          </a:p>
        </p:txBody>
      </p:sp>
      <p:sp>
        <p:nvSpPr>
          <p:cNvPr id="5" name="Footer Placeholder 4"/>
          <p:cNvSpPr>
            <a:spLocks noGrp="1"/>
          </p:cNvSpPr>
          <p:nvPr>
            <p:ph type="ftr" sz="quarter" idx="3"/>
          </p:nvPr>
        </p:nvSpPr>
        <p:spPr>
          <a:xfrm>
            <a:off x="3281366" y="6356354"/>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4"/>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935539220"/>
      </p:ext>
    </p:extLst>
  </p:cSld>
  <p:clrMap bg1="lt1" tx1="dk1" bg2="lt2" tx2="dk2" accent1="accent1" accent2="accent2" accent3="accent3" accent4="accent4" accent5="accent5" accent6="accent6" hlink="hlink" folHlink="folHlink"/>
  <p:sldLayoutIdLst>
    <p:sldLayoutId id="2147483693" r:id="rId1"/>
    <p:sldLayoutId id="2147483661" r:id="rId2"/>
    <p:sldLayoutId id="2147483669" r:id="rId3"/>
    <p:sldLayoutId id="2147483670" r:id="rId4"/>
    <p:sldLayoutId id="2147483695" r:id="rId5"/>
    <p:sldLayoutId id="2147483703" r:id="rId6"/>
  </p:sldLayoutIdLst>
  <p:hf hdr="0" ftr="0" dt="0"/>
  <p:txStyles>
    <p:titleStyle>
      <a:lvl1pPr algn="l" defTabSz="914462"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62" rtl="0" eaLnBrk="1" latinLnBrk="0" hangingPunct="1">
        <a:defRPr kumimoji="1" sz="1800" kern="1200">
          <a:solidFill>
            <a:schemeClr val="tx1"/>
          </a:solidFill>
          <a:latin typeface="+mn-lt"/>
          <a:ea typeface="+mn-ea"/>
          <a:cs typeface="+mn-cs"/>
        </a:defRPr>
      </a:lvl1pPr>
      <a:lvl2pPr marL="457231" algn="l" defTabSz="914462" rtl="0" eaLnBrk="1" latinLnBrk="0" hangingPunct="1">
        <a:defRPr kumimoji="1" sz="1800" kern="1200">
          <a:solidFill>
            <a:schemeClr val="tx1"/>
          </a:solidFill>
          <a:latin typeface="+mn-lt"/>
          <a:ea typeface="+mn-ea"/>
          <a:cs typeface="+mn-cs"/>
        </a:defRPr>
      </a:lvl2pPr>
      <a:lvl3pPr marL="914462" algn="l" defTabSz="914462" rtl="0" eaLnBrk="1" latinLnBrk="0" hangingPunct="1">
        <a:defRPr kumimoji="1" sz="1800" kern="1200">
          <a:solidFill>
            <a:schemeClr val="tx1"/>
          </a:solidFill>
          <a:latin typeface="+mn-lt"/>
          <a:ea typeface="+mn-ea"/>
          <a:cs typeface="+mn-cs"/>
        </a:defRPr>
      </a:lvl3pPr>
      <a:lvl4pPr marL="1371693" algn="l" defTabSz="914462" rtl="0" eaLnBrk="1" latinLnBrk="0" hangingPunct="1">
        <a:defRPr kumimoji="1" sz="1800" kern="1200">
          <a:solidFill>
            <a:schemeClr val="tx1"/>
          </a:solidFill>
          <a:latin typeface="+mn-lt"/>
          <a:ea typeface="+mn-ea"/>
          <a:cs typeface="+mn-cs"/>
        </a:defRPr>
      </a:lvl4pPr>
      <a:lvl5pPr marL="1828923" algn="l" defTabSz="914462" rtl="0" eaLnBrk="1" latinLnBrk="0" hangingPunct="1">
        <a:defRPr kumimoji="1" sz="1800" kern="1200">
          <a:solidFill>
            <a:schemeClr val="tx1"/>
          </a:solidFill>
          <a:latin typeface="+mn-lt"/>
          <a:ea typeface="+mn-ea"/>
          <a:cs typeface="+mn-cs"/>
        </a:defRPr>
      </a:lvl5pPr>
      <a:lvl6pPr marL="2286153" algn="l" defTabSz="914462" rtl="0" eaLnBrk="1" latinLnBrk="0" hangingPunct="1">
        <a:defRPr kumimoji="1" sz="1800" kern="1200">
          <a:solidFill>
            <a:schemeClr val="tx1"/>
          </a:solidFill>
          <a:latin typeface="+mn-lt"/>
          <a:ea typeface="+mn-ea"/>
          <a:cs typeface="+mn-cs"/>
        </a:defRPr>
      </a:lvl6pPr>
      <a:lvl7pPr marL="2743385" algn="l" defTabSz="914462" rtl="0" eaLnBrk="1" latinLnBrk="0" hangingPunct="1">
        <a:defRPr kumimoji="1" sz="1800" kern="1200">
          <a:solidFill>
            <a:schemeClr val="tx1"/>
          </a:solidFill>
          <a:latin typeface="+mn-lt"/>
          <a:ea typeface="+mn-ea"/>
          <a:cs typeface="+mn-cs"/>
        </a:defRPr>
      </a:lvl7pPr>
      <a:lvl8pPr marL="3200615" algn="l" defTabSz="914462" rtl="0" eaLnBrk="1" latinLnBrk="0" hangingPunct="1">
        <a:defRPr kumimoji="1" sz="1800" kern="1200">
          <a:solidFill>
            <a:schemeClr val="tx1"/>
          </a:solidFill>
          <a:latin typeface="+mn-lt"/>
          <a:ea typeface="+mn-ea"/>
          <a:cs typeface="+mn-cs"/>
        </a:defRPr>
      </a:lvl8pPr>
      <a:lvl9pPr marL="3657847" algn="l" defTabSz="914462"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41" y="365127"/>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41" y="1825626"/>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D42DC-5516-47CD-AFE8-6C793A6AAA45}" type="datetime1">
              <a:rPr kumimoji="1" lang="ja-JP" altLang="en-US" smtClean="0"/>
              <a:t>2021/12/13</a:t>
            </a:fld>
            <a:endParaRPr kumimoji="1" lang="ja-JP" altLang="en-US"/>
          </a:p>
        </p:txBody>
      </p:sp>
      <p:sp>
        <p:nvSpPr>
          <p:cNvPr id="5" name="フッター プレースホルダー 4"/>
          <p:cNvSpPr>
            <a:spLocks noGrp="1"/>
          </p:cNvSpPr>
          <p:nvPr>
            <p:ph type="ftr" sz="quarter" idx="3"/>
          </p:nvPr>
        </p:nvSpPr>
        <p:spPr>
          <a:xfrm>
            <a:off x="3281366"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243254822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lvl1pPr algn="l" defTabSz="914462"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62" rtl="0" eaLnBrk="1" latinLnBrk="0" hangingPunct="1">
        <a:defRPr kumimoji="1" sz="1800" kern="1200">
          <a:solidFill>
            <a:schemeClr val="tx1"/>
          </a:solidFill>
          <a:latin typeface="+mn-lt"/>
          <a:ea typeface="+mn-ea"/>
          <a:cs typeface="+mn-cs"/>
        </a:defRPr>
      </a:lvl1pPr>
      <a:lvl2pPr marL="457231" algn="l" defTabSz="914462" rtl="0" eaLnBrk="1" latinLnBrk="0" hangingPunct="1">
        <a:defRPr kumimoji="1" sz="1800" kern="1200">
          <a:solidFill>
            <a:schemeClr val="tx1"/>
          </a:solidFill>
          <a:latin typeface="+mn-lt"/>
          <a:ea typeface="+mn-ea"/>
          <a:cs typeface="+mn-cs"/>
        </a:defRPr>
      </a:lvl2pPr>
      <a:lvl3pPr marL="914462" algn="l" defTabSz="914462" rtl="0" eaLnBrk="1" latinLnBrk="0" hangingPunct="1">
        <a:defRPr kumimoji="1" sz="1800" kern="1200">
          <a:solidFill>
            <a:schemeClr val="tx1"/>
          </a:solidFill>
          <a:latin typeface="+mn-lt"/>
          <a:ea typeface="+mn-ea"/>
          <a:cs typeface="+mn-cs"/>
        </a:defRPr>
      </a:lvl3pPr>
      <a:lvl4pPr marL="1371693" algn="l" defTabSz="914462" rtl="0" eaLnBrk="1" latinLnBrk="0" hangingPunct="1">
        <a:defRPr kumimoji="1" sz="1800" kern="1200">
          <a:solidFill>
            <a:schemeClr val="tx1"/>
          </a:solidFill>
          <a:latin typeface="+mn-lt"/>
          <a:ea typeface="+mn-ea"/>
          <a:cs typeface="+mn-cs"/>
        </a:defRPr>
      </a:lvl4pPr>
      <a:lvl5pPr marL="1828923" algn="l" defTabSz="914462" rtl="0" eaLnBrk="1" latinLnBrk="0" hangingPunct="1">
        <a:defRPr kumimoji="1" sz="1800" kern="1200">
          <a:solidFill>
            <a:schemeClr val="tx1"/>
          </a:solidFill>
          <a:latin typeface="+mn-lt"/>
          <a:ea typeface="+mn-ea"/>
          <a:cs typeface="+mn-cs"/>
        </a:defRPr>
      </a:lvl5pPr>
      <a:lvl6pPr marL="2286153" algn="l" defTabSz="914462" rtl="0" eaLnBrk="1" latinLnBrk="0" hangingPunct="1">
        <a:defRPr kumimoji="1" sz="1800" kern="1200">
          <a:solidFill>
            <a:schemeClr val="tx1"/>
          </a:solidFill>
          <a:latin typeface="+mn-lt"/>
          <a:ea typeface="+mn-ea"/>
          <a:cs typeface="+mn-cs"/>
        </a:defRPr>
      </a:lvl6pPr>
      <a:lvl7pPr marL="2743385" algn="l" defTabSz="914462" rtl="0" eaLnBrk="1" latinLnBrk="0" hangingPunct="1">
        <a:defRPr kumimoji="1" sz="1800" kern="1200">
          <a:solidFill>
            <a:schemeClr val="tx1"/>
          </a:solidFill>
          <a:latin typeface="+mn-lt"/>
          <a:ea typeface="+mn-ea"/>
          <a:cs typeface="+mn-cs"/>
        </a:defRPr>
      </a:lvl7pPr>
      <a:lvl8pPr marL="3200615" algn="l" defTabSz="914462" rtl="0" eaLnBrk="1" latinLnBrk="0" hangingPunct="1">
        <a:defRPr kumimoji="1" sz="1800" kern="1200">
          <a:solidFill>
            <a:schemeClr val="tx1"/>
          </a:solidFill>
          <a:latin typeface="+mn-lt"/>
          <a:ea typeface="+mn-ea"/>
          <a:cs typeface="+mn-cs"/>
        </a:defRPr>
      </a:lvl8pPr>
      <a:lvl9pPr marL="3657847" algn="l" defTabSz="914462"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41" y="365127"/>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41" y="1825626"/>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C660F-58B9-4D87-9B50-76C2DEA65369}" type="datetime1">
              <a:rPr kumimoji="1" lang="ja-JP" altLang="en-US" smtClean="0"/>
              <a:t>2021/12/13</a:t>
            </a:fld>
            <a:endParaRPr kumimoji="1" lang="ja-JP" altLang="en-US"/>
          </a:p>
        </p:txBody>
      </p:sp>
      <p:sp>
        <p:nvSpPr>
          <p:cNvPr id="5" name="フッター プレースホルダー 4"/>
          <p:cNvSpPr>
            <a:spLocks noGrp="1"/>
          </p:cNvSpPr>
          <p:nvPr>
            <p:ph type="ftr" sz="quarter" idx="3"/>
          </p:nvPr>
        </p:nvSpPr>
        <p:spPr>
          <a:xfrm>
            <a:off x="3281366"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239769712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ftr="0" dt="0"/>
  <p:txStyles>
    <p:titleStyle>
      <a:lvl1pPr algn="l" defTabSz="914462"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62" rtl="0" eaLnBrk="1" latinLnBrk="0" hangingPunct="1">
        <a:defRPr kumimoji="1" sz="1800" kern="1200">
          <a:solidFill>
            <a:schemeClr val="tx1"/>
          </a:solidFill>
          <a:latin typeface="+mn-lt"/>
          <a:ea typeface="+mn-ea"/>
          <a:cs typeface="+mn-cs"/>
        </a:defRPr>
      </a:lvl1pPr>
      <a:lvl2pPr marL="457231" algn="l" defTabSz="914462" rtl="0" eaLnBrk="1" latinLnBrk="0" hangingPunct="1">
        <a:defRPr kumimoji="1" sz="1800" kern="1200">
          <a:solidFill>
            <a:schemeClr val="tx1"/>
          </a:solidFill>
          <a:latin typeface="+mn-lt"/>
          <a:ea typeface="+mn-ea"/>
          <a:cs typeface="+mn-cs"/>
        </a:defRPr>
      </a:lvl2pPr>
      <a:lvl3pPr marL="914462" algn="l" defTabSz="914462" rtl="0" eaLnBrk="1" latinLnBrk="0" hangingPunct="1">
        <a:defRPr kumimoji="1" sz="1800" kern="1200">
          <a:solidFill>
            <a:schemeClr val="tx1"/>
          </a:solidFill>
          <a:latin typeface="+mn-lt"/>
          <a:ea typeface="+mn-ea"/>
          <a:cs typeface="+mn-cs"/>
        </a:defRPr>
      </a:lvl3pPr>
      <a:lvl4pPr marL="1371693" algn="l" defTabSz="914462" rtl="0" eaLnBrk="1" latinLnBrk="0" hangingPunct="1">
        <a:defRPr kumimoji="1" sz="1800" kern="1200">
          <a:solidFill>
            <a:schemeClr val="tx1"/>
          </a:solidFill>
          <a:latin typeface="+mn-lt"/>
          <a:ea typeface="+mn-ea"/>
          <a:cs typeface="+mn-cs"/>
        </a:defRPr>
      </a:lvl4pPr>
      <a:lvl5pPr marL="1828923" algn="l" defTabSz="914462" rtl="0" eaLnBrk="1" latinLnBrk="0" hangingPunct="1">
        <a:defRPr kumimoji="1" sz="1800" kern="1200">
          <a:solidFill>
            <a:schemeClr val="tx1"/>
          </a:solidFill>
          <a:latin typeface="+mn-lt"/>
          <a:ea typeface="+mn-ea"/>
          <a:cs typeface="+mn-cs"/>
        </a:defRPr>
      </a:lvl5pPr>
      <a:lvl6pPr marL="2286153" algn="l" defTabSz="914462" rtl="0" eaLnBrk="1" latinLnBrk="0" hangingPunct="1">
        <a:defRPr kumimoji="1" sz="1800" kern="1200">
          <a:solidFill>
            <a:schemeClr val="tx1"/>
          </a:solidFill>
          <a:latin typeface="+mn-lt"/>
          <a:ea typeface="+mn-ea"/>
          <a:cs typeface="+mn-cs"/>
        </a:defRPr>
      </a:lvl6pPr>
      <a:lvl7pPr marL="2743385" algn="l" defTabSz="914462" rtl="0" eaLnBrk="1" latinLnBrk="0" hangingPunct="1">
        <a:defRPr kumimoji="1" sz="1800" kern="1200">
          <a:solidFill>
            <a:schemeClr val="tx1"/>
          </a:solidFill>
          <a:latin typeface="+mn-lt"/>
          <a:ea typeface="+mn-ea"/>
          <a:cs typeface="+mn-cs"/>
        </a:defRPr>
      </a:lvl7pPr>
      <a:lvl8pPr marL="3200615" algn="l" defTabSz="914462" rtl="0" eaLnBrk="1" latinLnBrk="0" hangingPunct="1">
        <a:defRPr kumimoji="1" sz="1800" kern="1200">
          <a:solidFill>
            <a:schemeClr val="tx1"/>
          </a:solidFill>
          <a:latin typeface="+mn-lt"/>
          <a:ea typeface="+mn-ea"/>
          <a:cs typeface="+mn-cs"/>
        </a:defRPr>
      </a:lvl8pPr>
      <a:lvl9pPr marL="3657847" algn="l" defTabSz="914462"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02F0B-B8A0-435B-8C2C-36DDF6448167}" type="datetime1">
              <a:rPr kumimoji="1" lang="ja-JP" altLang="en-US" smtClean="0"/>
              <a:t>2021/12/13</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138859306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6" r:id="rId5"/>
    <p:sldLayoutId id="2147483707" r:id="rId6"/>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dgindex.org/"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38.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41.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40.xml"/><Relationship Id="rId16" Type="http://schemas.openxmlformats.org/officeDocument/2006/relationships/image" Target="../media/image21.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4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29.xml"/><Relationship Id="rId6" Type="http://schemas.openxmlformats.org/officeDocument/2006/relationships/image" Target="../media/image21.png"/><Relationship Id="rId11" Type="http://schemas.openxmlformats.org/officeDocument/2006/relationships/image" Target="../media/image20.png"/><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7.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 y="1515102"/>
            <a:ext cx="9906001" cy="1261884"/>
          </a:xfrm>
          <a:prstGeom prst="rect">
            <a:avLst/>
          </a:prstGeom>
          <a:noFill/>
        </p:spPr>
        <p:txBody>
          <a:bodyPr wrap="square" rtlCol="0">
            <a:spAutoFit/>
          </a:bodyPr>
          <a:lstStyle/>
          <a:p>
            <a:pPr algn="ctr"/>
            <a:r>
              <a:rPr kumimoji="1" lang="ja-JP" altLang="en-US" sz="4400" b="1" dirty="0">
                <a:latin typeface="Meiryo UI" panose="020B0604030504040204" pitchFamily="50" charset="-128"/>
                <a:ea typeface="Meiryo UI" panose="020B0604030504040204" pitchFamily="50" charset="-128"/>
              </a:rPr>
              <a:t>大阪府の</a:t>
            </a:r>
            <a:r>
              <a:rPr kumimoji="1" lang="en-US" altLang="ja-JP" sz="4400" b="1" dirty="0">
                <a:latin typeface="Meiryo UI" panose="020B0604030504040204" pitchFamily="50" charset="-128"/>
                <a:ea typeface="Meiryo UI" panose="020B0604030504040204" pitchFamily="50" charset="-128"/>
              </a:rPr>
              <a:t>SDGs</a:t>
            </a:r>
            <a:r>
              <a:rPr kumimoji="1" lang="ja-JP" altLang="en-US" sz="4400" b="1" dirty="0">
                <a:latin typeface="Meiryo UI" panose="020B0604030504040204" pitchFamily="50" charset="-128"/>
                <a:ea typeface="Meiryo UI" panose="020B0604030504040204" pitchFamily="50" charset="-128"/>
              </a:rPr>
              <a:t>への取組み</a:t>
            </a:r>
            <a:endParaRPr kumimoji="1" lang="en-US" altLang="ja-JP" sz="4400" b="1" dirty="0">
              <a:latin typeface="Meiryo UI" panose="020B0604030504040204" pitchFamily="50" charset="-128"/>
              <a:ea typeface="Meiryo UI" panose="020B0604030504040204" pitchFamily="50" charset="-128"/>
            </a:endParaRPr>
          </a:p>
          <a:p>
            <a:pPr algn="ctr"/>
            <a:endParaRPr kumimoji="1" lang="ja-JP" altLang="en-US" sz="3200" b="1"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3450023" y="5803645"/>
            <a:ext cx="3005951" cy="707886"/>
          </a:xfrm>
          <a:prstGeom prst="rect">
            <a:avLst/>
          </a:prstGeom>
          <a:noFill/>
        </p:spPr>
        <p:txBody>
          <a:bodyPr wrap="none" rtlCol="0">
            <a:spAutoFit/>
          </a:bodyPr>
          <a:lstStyle/>
          <a:p>
            <a:pPr algn="ctr"/>
            <a:r>
              <a:rPr kumimoji="1" lang="en-US" altLang="ja-JP" sz="2000" dirty="0" smtClean="0">
                <a:latin typeface="Meiryo UI" panose="020B0604030504040204" pitchFamily="50" charset="-128"/>
                <a:ea typeface="Meiryo UI" panose="020B0604030504040204" pitchFamily="50" charset="-128"/>
              </a:rPr>
              <a:t>2021</a:t>
            </a:r>
            <a:r>
              <a:rPr kumimoji="1" lang="ja-JP" altLang="en-US" sz="2000" dirty="0" smtClean="0">
                <a:latin typeface="Meiryo UI" panose="020B0604030504040204" pitchFamily="50" charset="-128"/>
                <a:ea typeface="Meiryo UI" panose="020B0604030504040204" pitchFamily="50" charset="-128"/>
              </a:rPr>
              <a:t>年</a:t>
            </a:r>
            <a:r>
              <a:rPr kumimoji="1" lang="en-US" altLang="ja-JP" sz="2000" dirty="0" smtClean="0">
                <a:latin typeface="Meiryo UI" panose="020B0604030504040204" pitchFamily="50" charset="-128"/>
                <a:ea typeface="Meiryo UI" panose="020B0604030504040204" pitchFamily="50" charset="-128"/>
              </a:rPr>
              <a:t>10</a:t>
            </a:r>
            <a:r>
              <a:rPr kumimoji="1" lang="ja-JP" altLang="en-US" sz="2000" dirty="0" smtClean="0">
                <a:latin typeface="Meiryo UI" panose="020B0604030504040204" pitchFamily="50" charset="-128"/>
                <a:ea typeface="Meiryo UI" panose="020B0604030504040204" pitchFamily="50" charset="-128"/>
              </a:rPr>
              <a:t>月</a:t>
            </a:r>
            <a:r>
              <a:rPr kumimoji="1" lang="en-US" altLang="ja-JP" sz="2000" dirty="0">
                <a:latin typeface="Meiryo UI" panose="020B0604030504040204" pitchFamily="50" charset="-128"/>
                <a:ea typeface="Meiryo UI" panose="020B0604030504040204" pitchFamily="50" charset="-128"/>
              </a:rPr>
              <a:t>20</a:t>
            </a:r>
            <a:r>
              <a:rPr kumimoji="1" lang="ja-JP" altLang="en-US" sz="2000" dirty="0" smtClean="0">
                <a:latin typeface="Meiryo UI" panose="020B0604030504040204" pitchFamily="50" charset="-128"/>
                <a:ea typeface="Meiryo UI" panose="020B0604030504040204" pitchFamily="50" charset="-128"/>
              </a:rPr>
              <a:t>日</a:t>
            </a:r>
            <a:endParaRPr kumimoji="1" lang="en-US" altLang="ja-JP" sz="2000" dirty="0">
              <a:latin typeface="Meiryo UI" panose="020B0604030504040204" pitchFamily="50" charset="-128"/>
              <a:ea typeface="Meiryo UI" panose="020B0604030504040204" pitchFamily="50" charset="-128"/>
            </a:endParaRPr>
          </a:p>
          <a:p>
            <a:pPr algn="ctr"/>
            <a:r>
              <a:rPr kumimoji="1" lang="ja-JP" altLang="en-US" sz="2000" dirty="0">
                <a:latin typeface="Meiryo UI" panose="020B0604030504040204" pitchFamily="50" charset="-128"/>
                <a:ea typeface="Meiryo UI" panose="020B0604030504040204" pitchFamily="50" charset="-128"/>
              </a:rPr>
              <a:t>大阪府政策企画部企画室</a:t>
            </a: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6179" y="2146044"/>
            <a:ext cx="5173637" cy="3657601"/>
          </a:xfrm>
          <a:prstGeom prst="rect">
            <a:avLst/>
          </a:prstGeom>
        </p:spPr>
      </p:pic>
    </p:spTree>
    <p:extLst>
      <p:ext uri="{BB962C8B-B14F-4D97-AF65-F5344CB8AC3E}">
        <p14:creationId xmlns:p14="http://schemas.microsoft.com/office/powerpoint/2010/main" val="2827407598"/>
      </p:ext>
    </p:extLst>
  </p:cSld>
  <p:clrMapOvr>
    <a:masterClrMapping/>
  </p:clrMapOvr>
  <mc:AlternateContent xmlns:mc="http://schemas.openxmlformats.org/markup-compatibility/2006" xmlns:p14="http://schemas.microsoft.com/office/powerpoint/2010/main">
    <mc:Choice Requires="p14">
      <p:transition spd="slow" p14:dur="2000" advTm="3109"/>
    </mc:Choice>
    <mc:Fallback xmlns="">
      <p:transition spd="slow" advTm="310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のターゲット</a:t>
            </a:r>
            <a:endParaRPr kumimoji="1" lang="en-US" altLang="ja-JP" sz="2000" b="1" dirty="0">
              <a:latin typeface="Meiryo UI" panose="020B0604030504040204" pitchFamily="50" charset="-128"/>
              <a:ea typeface="Meiryo UI" panose="020B0604030504040204" pitchFamily="50" charset="-128"/>
            </a:endParaRPr>
          </a:p>
        </p:txBody>
      </p:sp>
      <p:sp>
        <p:nvSpPr>
          <p:cNvPr id="9" name="正方形/長方形 8"/>
          <p:cNvSpPr/>
          <p:nvPr/>
        </p:nvSpPr>
        <p:spPr>
          <a:xfrm>
            <a:off x="117116" y="708310"/>
            <a:ext cx="9840940" cy="468013"/>
          </a:xfrm>
          <a:prstGeom prst="rect">
            <a:avLst/>
          </a:prstGeom>
        </p:spPr>
        <p:txBody>
          <a:bodyPr wrap="square">
            <a:spAutoFit/>
          </a:bodyPr>
          <a:lstStyle/>
          <a:p>
            <a:pPr>
              <a:lnSpc>
                <a:spcPct val="150000"/>
              </a:lnSpc>
            </a:pPr>
            <a:r>
              <a:rPr lang="ja-JP" altLang="ja-JP" b="1" dirty="0"/>
              <a:t>ジェンダー平等を達成し、すべての女性及び女児の能力強化を行う</a:t>
            </a:r>
            <a:endParaRPr lang="ja-JP" altLang="en-US" sz="2400" b="1" dirty="0"/>
          </a:p>
        </p:txBody>
      </p:sp>
      <p:graphicFrame>
        <p:nvGraphicFramePr>
          <p:cNvPr id="10" name="表 9"/>
          <p:cNvGraphicFramePr>
            <a:graphicFrameLocks noGrp="1"/>
          </p:cNvGraphicFramePr>
          <p:nvPr>
            <p:extLst/>
          </p:nvPr>
        </p:nvGraphicFramePr>
        <p:xfrm>
          <a:off x="2364623" y="1293387"/>
          <a:ext cx="7397942" cy="3052848"/>
        </p:xfrm>
        <a:graphic>
          <a:graphicData uri="http://schemas.openxmlformats.org/drawingml/2006/table">
            <a:tbl>
              <a:tblPr>
                <a:tableStyleId>{69C7853C-536D-4A76-A0AE-DD22124D55A5}</a:tableStyleId>
              </a:tblPr>
              <a:tblGrid>
                <a:gridCol w="728200">
                  <a:extLst>
                    <a:ext uri="{9D8B030D-6E8A-4147-A177-3AD203B41FA5}">
                      <a16:colId xmlns:a16="http://schemas.microsoft.com/office/drawing/2014/main" val="1173897209"/>
                    </a:ext>
                  </a:extLst>
                </a:gridCol>
                <a:gridCol w="6669742">
                  <a:extLst>
                    <a:ext uri="{9D8B030D-6E8A-4147-A177-3AD203B41FA5}">
                      <a16:colId xmlns:a16="http://schemas.microsoft.com/office/drawing/2014/main" val="2315538763"/>
                    </a:ext>
                  </a:extLst>
                </a:gridCol>
              </a:tblGrid>
              <a:tr h="270082">
                <a:tc>
                  <a:txBody>
                    <a:bodyPr/>
                    <a:lstStyle/>
                    <a:p>
                      <a:pPr algn="ctr"/>
                      <a:r>
                        <a:rPr lang="en-US" altLang="ja-JP" sz="1400" dirty="0" smtClean="0">
                          <a:latin typeface="+mn-ea"/>
                          <a:ea typeface="+mn-ea"/>
                        </a:rPr>
                        <a:t>5.1</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あらゆる場所におけるすべての女性及び女児に対するあらゆる形態の差別を撤廃する。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958742302"/>
                  </a:ext>
                </a:extLst>
              </a:tr>
              <a:tr h="359460">
                <a:tc>
                  <a:txBody>
                    <a:bodyPr/>
                    <a:lstStyle/>
                    <a:p>
                      <a:pPr algn="ctr"/>
                      <a:r>
                        <a:rPr lang="en-US" altLang="ja-JP" sz="1400" dirty="0" smtClean="0">
                          <a:latin typeface="+mn-ea"/>
                          <a:ea typeface="+mn-ea"/>
                        </a:rPr>
                        <a:t>5.2</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人身売買や性的、その他の種類の搾取など、すべての女性及び女児に対する、公共・私的空間におけるあらゆる形態の暴力を排除する。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233256950"/>
                  </a:ext>
                </a:extLst>
              </a:tr>
              <a:tr h="336176">
                <a:tc>
                  <a:txBody>
                    <a:bodyPr/>
                    <a:lstStyle/>
                    <a:p>
                      <a:pPr algn="ctr"/>
                      <a:r>
                        <a:rPr lang="en-US" altLang="ja-JP" sz="1400" dirty="0" smtClean="0">
                          <a:latin typeface="+mn-ea"/>
                          <a:ea typeface="+mn-ea"/>
                        </a:rPr>
                        <a:t>5.3</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未成年者の結婚、早期結婚、強制結婚及び女性器切除など、あらゆる有害な慣行を撤廃する。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142975600"/>
                  </a:ext>
                </a:extLst>
              </a:tr>
              <a:tr h="0">
                <a:tc>
                  <a:txBody>
                    <a:bodyPr/>
                    <a:lstStyle/>
                    <a:p>
                      <a:pPr algn="ctr"/>
                      <a:r>
                        <a:rPr lang="en-US" altLang="ja-JP" sz="1400" dirty="0" smtClean="0">
                          <a:latin typeface="+mn-ea"/>
                          <a:ea typeface="+mn-ea"/>
                        </a:rPr>
                        <a:t>5.4</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公共のサービス、インフラ及び社会保障政策の提供、ならびに各国の状況に応じた世帯・家族内における責任分担を通じて、無報酬の育児・介護や家事労働を認識・評価する。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765084258"/>
                  </a:ext>
                </a:extLst>
              </a:tr>
              <a:tr h="247775">
                <a:tc>
                  <a:txBody>
                    <a:bodyPr/>
                    <a:lstStyle/>
                    <a:p>
                      <a:pPr algn="ctr"/>
                      <a:r>
                        <a:rPr lang="en-US" altLang="ja-JP" sz="1400" dirty="0" smtClean="0">
                          <a:latin typeface="+mn-ea"/>
                          <a:ea typeface="+mn-ea"/>
                        </a:rPr>
                        <a:t>5.5</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政治、経済、公共分野でのあらゆるレベルの意思決定において、完全かつ効果的な女性の参画及び平等なリーダーシップの機会を確保する。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663298110"/>
                  </a:ext>
                </a:extLst>
              </a:tr>
              <a:tr h="242047">
                <a:tc>
                  <a:txBody>
                    <a:bodyPr/>
                    <a:lstStyle/>
                    <a:p>
                      <a:pPr algn="ctr"/>
                      <a:r>
                        <a:rPr lang="en-US" altLang="ja-JP" sz="1400" dirty="0" smtClean="0">
                          <a:latin typeface="+mn-ea"/>
                          <a:ea typeface="+mn-ea"/>
                        </a:rPr>
                        <a:t>5.6</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国際人口・開発会議（</a:t>
                      </a:r>
                      <a:r>
                        <a:rPr kumimoji="1" lang="en-US" altLang="ja-JP" sz="1100" kern="1200" dirty="0" smtClean="0">
                          <a:solidFill>
                            <a:schemeClr val="dk1"/>
                          </a:solidFill>
                          <a:effectLst/>
                          <a:latin typeface="+mn-lt"/>
                          <a:ea typeface="+mn-ea"/>
                          <a:cs typeface="+mn-cs"/>
                        </a:rPr>
                        <a:t>ICPD</a:t>
                      </a:r>
                      <a:r>
                        <a:rPr kumimoji="1" lang="ja-JP" altLang="ja-JP" sz="1100" kern="1200" dirty="0" smtClean="0">
                          <a:solidFill>
                            <a:schemeClr val="dk1"/>
                          </a:solidFill>
                          <a:effectLst/>
                          <a:latin typeface="+mn-lt"/>
                          <a:ea typeface="+mn-ea"/>
                          <a:cs typeface="+mn-cs"/>
                        </a:rPr>
                        <a:t>）の行動計画及び北京行動綱領、ならびにこれらの検証会議の成果文書に従い、</a:t>
                      </a:r>
                      <a:r>
                        <a:rPr kumimoji="1" lang="ja-JP" altLang="ja-JP" sz="1100" b="1" kern="1200" dirty="0" smtClean="0">
                          <a:solidFill>
                            <a:srgbClr val="FF0000"/>
                          </a:solidFill>
                          <a:effectLst/>
                          <a:latin typeface="+mn-lt"/>
                          <a:ea typeface="+mn-ea"/>
                          <a:cs typeface="+mn-cs"/>
                        </a:rPr>
                        <a:t>性と生殖に関する健康及び権利への普遍的アクセスを確保する</a:t>
                      </a:r>
                      <a:r>
                        <a:rPr kumimoji="1" lang="ja-JP" altLang="ja-JP" sz="1100" kern="1200" dirty="0" smtClean="0">
                          <a:solidFill>
                            <a:schemeClr val="dk1"/>
                          </a:solidFill>
                          <a:effectLst/>
                          <a:latin typeface="+mn-lt"/>
                          <a:ea typeface="+mn-ea"/>
                          <a:cs typeface="+mn-cs"/>
                        </a:rPr>
                        <a:t>。</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617111833"/>
                  </a:ext>
                </a:extLst>
              </a:tr>
              <a:tr h="249130">
                <a:tc>
                  <a:txBody>
                    <a:bodyPr/>
                    <a:lstStyle/>
                    <a:p>
                      <a:pPr algn="ctr"/>
                      <a:r>
                        <a:rPr lang="en-US" altLang="ja-JP" sz="1400" dirty="0" smtClean="0">
                          <a:latin typeface="+mn-ea"/>
                          <a:ea typeface="+mn-ea"/>
                        </a:rPr>
                        <a:t>5.a</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女性に対し、経済的資源に対する同等の権利、ならびに各国法に従い、オーナーシップ及び土地その他の財産、金融サービス、相続財産、天然資源に対するアクセスを与えるための改革に着手する。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4047695677"/>
                  </a:ext>
                </a:extLst>
              </a:tr>
              <a:tr h="166248">
                <a:tc>
                  <a:txBody>
                    <a:bodyPr/>
                    <a:lstStyle/>
                    <a:p>
                      <a:pPr algn="ctr"/>
                      <a:r>
                        <a:rPr lang="en-US" altLang="ja-JP" sz="1400" dirty="0" smtClean="0">
                          <a:latin typeface="+mn-ea"/>
                          <a:ea typeface="+mn-ea"/>
                        </a:rPr>
                        <a:t>5.b</a:t>
                      </a: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女性の能力強化促進のため、</a:t>
                      </a:r>
                      <a:r>
                        <a:rPr kumimoji="1" lang="en-US" altLang="ja-JP" sz="1100" kern="1200" dirty="0" smtClean="0">
                          <a:solidFill>
                            <a:schemeClr val="dk1"/>
                          </a:solidFill>
                          <a:effectLst/>
                          <a:latin typeface="+mn-lt"/>
                          <a:ea typeface="+mn-ea"/>
                          <a:cs typeface="+mn-cs"/>
                        </a:rPr>
                        <a:t>ICT</a:t>
                      </a:r>
                      <a:r>
                        <a:rPr kumimoji="1" lang="ja-JP" altLang="ja-JP" sz="1100" kern="1200" dirty="0" smtClean="0">
                          <a:solidFill>
                            <a:schemeClr val="dk1"/>
                          </a:solidFill>
                          <a:effectLst/>
                          <a:latin typeface="+mn-lt"/>
                          <a:ea typeface="+mn-ea"/>
                          <a:cs typeface="+mn-cs"/>
                        </a:rPr>
                        <a:t>をはじめとする実現技術の活用を強化する。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448756211"/>
                  </a:ext>
                </a:extLst>
              </a:tr>
              <a:tr h="246255">
                <a:tc>
                  <a:txBody>
                    <a:bodyPr/>
                    <a:lstStyle/>
                    <a:p>
                      <a:pPr algn="ctr"/>
                      <a:r>
                        <a:rPr lang="en-US" altLang="ja-JP" sz="1400" dirty="0" smtClean="0">
                          <a:latin typeface="+mn-ea"/>
                          <a:ea typeface="+mn-ea"/>
                        </a:rPr>
                        <a:t>5.c</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ジェンダー平等の促進、ならびにすべての女性及び女子のあらゆるレベルでの能力強化のための適正な政策及び拘束力のある法規を導入・強化する。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780406314"/>
                  </a:ext>
                </a:extLst>
              </a:tr>
            </a:tbl>
          </a:graphicData>
        </a:graphic>
      </p:graphicFrame>
      <p:sp>
        <p:nvSpPr>
          <p:cNvPr id="12" name="正方形/長方形 11"/>
          <p:cNvSpPr/>
          <p:nvPr/>
        </p:nvSpPr>
        <p:spPr>
          <a:xfrm>
            <a:off x="6305266" y="6619164"/>
            <a:ext cx="3652790" cy="276999"/>
          </a:xfrm>
          <a:prstGeom prst="rect">
            <a:avLst/>
          </a:prstGeom>
        </p:spPr>
        <p:txBody>
          <a:bodyPr wrap="square">
            <a:spAutoFit/>
          </a:bodyPr>
          <a:lstStyle/>
          <a:p>
            <a:r>
              <a:rPr lang="ja-JP" altLang="en-US" sz="1200" dirty="0" smtClean="0">
                <a:solidFill>
                  <a:schemeClr val="tx1">
                    <a:lumMod val="75000"/>
                    <a:lumOff val="25000"/>
                  </a:schemeClr>
                </a:solidFill>
              </a:rPr>
              <a:t>出展：持続可能な開発のための</a:t>
            </a:r>
            <a:r>
              <a:rPr lang="en-US" altLang="ja-JP" sz="1200" dirty="0" smtClean="0">
                <a:solidFill>
                  <a:schemeClr val="tx1">
                    <a:lumMod val="75000"/>
                    <a:lumOff val="25000"/>
                  </a:schemeClr>
                </a:solidFill>
              </a:rPr>
              <a:t>2030</a:t>
            </a:r>
            <a:r>
              <a:rPr lang="ja-JP" altLang="en-US" sz="1200" dirty="0" smtClean="0">
                <a:solidFill>
                  <a:schemeClr val="tx1">
                    <a:lumMod val="75000"/>
                    <a:lumOff val="25000"/>
                  </a:schemeClr>
                </a:solidFill>
              </a:rPr>
              <a:t>アジェンダ</a:t>
            </a:r>
            <a:endParaRPr lang="ja-JP" altLang="en-US" sz="1200" dirty="0">
              <a:solidFill>
                <a:schemeClr val="tx1">
                  <a:lumMod val="75000"/>
                  <a:lumOff val="25000"/>
                </a:schemeClr>
              </a:solidFill>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81" y="1293386"/>
            <a:ext cx="1805926" cy="1805926"/>
          </a:xfrm>
          <a:prstGeom prst="rect">
            <a:avLst/>
          </a:prstGeom>
        </p:spPr>
      </p:pic>
    </p:spTree>
    <p:extLst>
      <p:ext uri="{BB962C8B-B14F-4D97-AF65-F5344CB8AC3E}">
        <p14:creationId xmlns:p14="http://schemas.microsoft.com/office/powerpoint/2010/main" val="2103353178"/>
      </p:ext>
    </p:extLst>
  </p:cSld>
  <p:clrMapOvr>
    <a:masterClrMapping/>
  </p:clrMapOvr>
  <mc:AlternateContent xmlns:mc="http://schemas.openxmlformats.org/markup-compatibility/2006" xmlns:p14="http://schemas.microsoft.com/office/powerpoint/2010/main">
    <mc:Choice Requires="p14">
      <p:transition spd="slow" p14:dur="2000" advTm="1814"/>
    </mc:Choice>
    <mc:Fallback xmlns="">
      <p:transition spd="slow" advTm="1814"/>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のターゲット</a:t>
            </a:r>
            <a:endParaRPr kumimoji="1" lang="en-US" altLang="ja-JP" sz="2000" b="1" dirty="0">
              <a:latin typeface="Meiryo UI" panose="020B0604030504040204" pitchFamily="50" charset="-128"/>
              <a:ea typeface="Meiryo UI" panose="020B0604030504040204" pitchFamily="50" charset="-128"/>
            </a:endParaRPr>
          </a:p>
        </p:txBody>
      </p:sp>
      <p:sp>
        <p:nvSpPr>
          <p:cNvPr id="9" name="正方形/長方形 8"/>
          <p:cNvSpPr/>
          <p:nvPr/>
        </p:nvSpPr>
        <p:spPr>
          <a:xfrm>
            <a:off x="117116" y="708310"/>
            <a:ext cx="9840940" cy="468013"/>
          </a:xfrm>
          <a:prstGeom prst="rect">
            <a:avLst/>
          </a:prstGeom>
        </p:spPr>
        <p:txBody>
          <a:bodyPr wrap="square">
            <a:spAutoFit/>
          </a:bodyPr>
          <a:lstStyle/>
          <a:p>
            <a:pPr>
              <a:lnSpc>
                <a:spcPct val="150000"/>
              </a:lnSpc>
            </a:pPr>
            <a:r>
              <a:rPr lang="ja-JP" altLang="ja-JP" b="1" dirty="0"/>
              <a:t>持続可能な生産消費形態を確保する</a:t>
            </a:r>
            <a:endParaRPr lang="ja-JP" altLang="en-US" sz="2400" b="1" dirty="0"/>
          </a:p>
        </p:txBody>
      </p:sp>
      <p:graphicFrame>
        <p:nvGraphicFramePr>
          <p:cNvPr id="10" name="表 9"/>
          <p:cNvGraphicFramePr>
            <a:graphicFrameLocks noGrp="1"/>
          </p:cNvGraphicFramePr>
          <p:nvPr>
            <p:extLst/>
          </p:nvPr>
        </p:nvGraphicFramePr>
        <p:xfrm>
          <a:off x="2364623" y="1293387"/>
          <a:ext cx="7397942" cy="4714355"/>
        </p:xfrm>
        <a:graphic>
          <a:graphicData uri="http://schemas.openxmlformats.org/drawingml/2006/table">
            <a:tbl>
              <a:tblPr>
                <a:tableStyleId>{69C7853C-536D-4A76-A0AE-DD22124D55A5}</a:tableStyleId>
              </a:tblPr>
              <a:tblGrid>
                <a:gridCol w="728200">
                  <a:extLst>
                    <a:ext uri="{9D8B030D-6E8A-4147-A177-3AD203B41FA5}">
                      <a16:colId xmlns:a16="http://schemas.microsoft.com/office/drawing/2014/main" val="1173897209"/>
                    </a:ext>
                  </a:extLst>
                </a:gridCol>
                <a:gridCol w="6669742">
                  <a:extLst>
                    <a:ext uri="{9D8B030D-6E8A-4147-A177-3AD203B41FA5}">
                      <a16:colId xmlns:a16="http://schemas.microsoft.com/office/drawing/2014/main" val="2315538763"/>
                    </a:ext>
                  </a:extLst>
                </a:gridCol>
              </a:tblGrid>
              <a:tr h="270082">
                <a:tc>
                  <a:txBody>
                    <a:bodyPr/>
                    <a:lstStyle/>
                    <a:p>
                      <a:pPr algn="ctr"/>
                      <a:r>
                        <a:rPr lang="en-US" altLang="ja-JP" sz="1400" dirty="0" smtClean="0">
                          <a:latin typeface="+mn-ea"/>
                          <a:ea typeface="+mn-ea"/>
                        </a:rPr>
                        <a:t>12.1</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開発途上国の開発状況や能力を勘案しつつ、持続可能な消費と生産に関する</a:t>
                      </a:r>
                      <a:r>
                        <a:rPr kumimoji="1" lang="en-US" altLang="ja-JP" sz="1100" kern="1200" dirty="0" smtClean="0">
                          <a:solidFill>
                            <a:schemeClr val="dk1"/>
                          </a:solidFill>
                          <a:effectLst/>
                          <a:latin typeface="+mn-lt"/>
                          <a:ea typeface="+mn-ea"/>
                          <a:cs typeface="+mn-cs"/>
                        </a:rPr>
                        <a:t>10</a:t>
                      </a:r>
                      <a:r>
                        <a:rPr kumimoji="1" lang="ja-JP" altLang="ja-JP" sz="1100" kern="1200" dirty="0" smtClean="0">
                          <a:solidFill>
                            <a:schemeClr val="dk1"/>
                          </a:solidFill>
                          <a:effectLst/>
                          <a:latin typeface="+mn-lt"/>
                          <a:ea typeface="+mn-ea"/>
                          <a:cs typeface="+mn-cs"/>
                        </a:rPr>
                        <a:t>年計画枠組み（</a:t>
                      </a:r>
                      <a:r>
                        <a:rPr kumimoji="1" lang="en-US" altLang="ja-JP" sz="1100" kern="1200" dirty="0" smtClean="0">
                          <a:solidFill>
                            <a:schemeClr val="dk1"/>
                          </a:solidFill>
                          <a:effectLst/>
                          <a:latin typeface="+mn-lt"/>
                          <a:ea typeface="+mn-ea"/>
                          <a:cs typeface="+mn-cs"/>
                        </a:rPr>
                        <a:t>10YFP</a:t>
                      </a:r>
                      <a:r>
                        <a:rPr kumimoji="1" lang="ja-JP" altLang="ja-JP" sz="1100" kern="1200" dirty="0" smtClean="0">
                          <a:solidFill>
                            <a:schemeClr val="dk1"/>
                          </a:solidFill>
                          <a:effectLst/>
                          <a:latin typeface="+mn-lt"/>
                          <a:ea typeface="+mn-ea"/>
                          <a:cs typeface="+mn-cs"/>
                        </a:rPr>
                        <a:t>）を実施し、先進国主導の下、すべての国々が対策を講じる。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958742302"/>
                  </a:ext>
                </a:extLst>
              </a:tr>
              <a:tr h="540846">
                <a:tc>
                  <a:txBody>
                    <a:bodyPr/>
                    <a:lstStyle/>
                    <a:p>
                      <a:pPr algn="ctr"/>
                      <a:r>
                        <a:rPr lang="en-US" altLang="ja-JP" sz="1400" dirty="0" smtClean="0">
                          <a:latin typeface="+mn-ea"/>
                          <a:ea typeface="+mn-ea"/>
                        </a:rPr>
                        <a:t>12.2</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年までに天然資源の持続可能な管理及び効率的な利用を達成する。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233256950"/>
                  </a:ext>
                </a:extLst>
              </a:tr>
              <a:tr h="336176">
                <a:tc>
                  <a:txBody>
                    <a:bodyPr/>
                    <a:lstStyle/>
                    <a:p>
                      <a:pPr algn="ctr"/>
                      <a:r>
                        <a:rPr lang="en-US" altLang="ja-JP" sz="1400" dirty="0" smtClean="0">
                          <a:latin typeface="+mn-ea"/>
                          <a:ea typeface="+mn-ea"/>
                        </a:rPr>
                        <a:t>12.3</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年までに小売・消費レベルにおける世界全体の一人当たりの食料の廃棄を半減させ、収穫後損失などの生産・サプライチェーンにおける食料の損失を減少させる。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142975600"/>
                  </a:ext>
                </a:extLst>
              </a:tr>
              <a:tr h="0">
                <a:tc>
                  <a:txBody>
                    <a:bodyPr/>
                    <a:lstStyle/>
                    <a:p>
                      <a:pPr algn="ctr"/>
                      <a:r>
                        <a:rPr lang="en-US" altLang="ja-JP" sz="1400" dirty="0" smtClean="0">
                          <a:latin typeface="+mn-ea"/>
                          <a:ea typeface="+mn-ea"/>
                        </a:rPr>
                        <a:t>12.4</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2020</a:t>
                      </a:r>
                      <a:r>
                        <a:rPr kumimoji="1" lang="ja-JP" altLang="ja-JP" sz="1100" kern="1200" dirty="0" smtClean="0">
                          <a:solidFill>
                            <a:schemeClr val="dk1"/>
                          </a:solidFill>
                          <a:effectLst/>
                          <a:latin typeface="+mn-lt"/>
                          <a:ea typeface="+mn-ea"/>
                          <a:cs typeface="+mn-cs"/>
                        </a:rPr>
                        <a:t>年までに、合意された国際的な枠組みに従い、</a:t>
                      </a:r>
                      <a:r>
                        <a:rPr kumimoji="1" lang="ja-JP" altLang="ja-JP" sz="1100" b="1" kern="1200" dirty="0" smtClean="0">
                          <a:solidFill>
                            <a:srgbClr val="FF0000"/>
                          </a:solidFill>
                          <a:effectLst/>
                          <a:latin typeface="+mn-lt"/>
                          <a:ea typeface="+mn-ea"/>
                          <a:cs typeface="+mn-cs"/>
                        </a:rPr>
                        <a:t>製品ライフサイクルを通じ、環境上適正な化学物資やすべての廃棄物の管理を実現し、人の健康や環境への悪影響を最小化</a:t>
                      </a:r>
                      <a:r>
                        <a:rPr kumimoji="1" lang="ja-JP" altLang="ja-JP" sz="1100" kern="1200" dirty="0" smtClean="0">
                          <a:solidFill>
                            <a:schemeClr val="dk1"/>
                          </a:solidFill>
                          <a:effectLst/>
                          <a:latin typeface="+mn-lt"/>
                          <a:ea typeface="+mn-ea"/>
                          <a:cs typeface="+mn-cs"/>
                        </a:rPr>
                        <a:t>するため、化学物質や廃棄物の大気、水、土壌への放出を大幅に削減する。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765084258"/>
                  </a:ext>
                </a:extLst>
              </a:tr>
              <a:tr h="247775">
                <a:tc>
                  <a:txBody>
                    <a:bodyPr/>
                    <a:lstStyle/>
                    <a:p>
                      <a:pPr algn="ctr"/>
                      <a:r>
                        <a:rPr lang="en-US" altLang="ja-JP" sz="1400" dirty="0" smtClean="0">
                          <a:latin typeface="+mn-ea"/>
                          <a:ea typeface="+mn-ea"/>
                        </a:rPr>
                        <a:t>12.5</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年までに、廃棄物の発生防止、削減、再生利用及び再利用により、廃棄物の発生を大幅に削減する。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663298110"/>
                  </a:ext>
                </a:extLst>
              </a:tr>
              <a:tr h="242047">
                <a:tc>
                  <a:txBody>
                    <a:bodyPr/>
                    <a:lstStyle/>
                    <a:p>
                      <a:pPr algn="ctr"/>
                      <a:r>
                        <a:rPr lang="en-US" altLang="ja-JP" sz="1400" dirty="0" smtClean="0">
                          <a:latin typeface="+mn-ea"/>
                          <a:ea typeface="+mn-ea"/>
                        </a:rPr>
                        <a:t>12.6</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特に大企業や多国籍企業などの企業に対し、持続可能な取り組みを導入し、持続可能性に関する情報を定期報告に盛り込むよう奨励する。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617111833"/>
                  </a:ext>
                </a:extLst>
              </a:tr>
              <a:tr h="158402">
                <a:tc>
                  <a:txBody>
                    <a:bodyPr/>
                    <a:lstStyle/>
                    <a:p>
                      <a:pPr algn="ctr"/>
                      <a:r>
                        <a:rPr lang="en-US" altLang="ja-JP" sz="1400" dirty="0" smtClean="0">
                          <a:latin typeface="+mn-ea"/>
                          <a:ea typeface="+mn-ea"/>
                        </a:rPr>
                        <a:t>12.7</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国内の政策や優先事項に従って持続可能な公共調達の慣行を促進する。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996177413"/>
                  </a:ext>
                </a:extLst>
              </a:tr>
              <a:tr h="547012">
                <a:tc>
                  <a:txBody>
                    <a:bodyPr/>
                    <a:lstStyle/>
                    <a:p>
                      <a:pPr algn="ctr"/>
                      <a:r>
                        <a:rPr lang="en-US" altLang="ja-JP" sz="1400" dirty="0" smtClean="0">
                          <a:latin typeface="+mn-ea"/>
                          <a:ea typeface="+mn-ea"/>
                        </a:rPr>
                        <a:t>12.8</a:t>
                      </a:r>
                      <a:endParaRPr lang="en-US"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年までに、人々があらゆる場所において、持続可能な開発及び自然と調和したライフスタイルに関する情報と意識を持つようにする。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808434611"/>
                  </a:ext>
                </a:extLst>
              </a:tr>
              <a:tr h="249130">
                <a:tc>
                  <a:txBody>
                    <a:bodyPr/>
                    <a:lstStyle/>
                    <a:p>
                      <a:pPr algn="ctr"/>
                      <a:r>
                        <a:rPr lang="en-US" altLang="ja-JP" sz="1400" dirty="0" smtClean="0">
                          <a:latin typeface="+mn-ea"/>
                          <a:ea typeface="+mn-ea"/>
                        </a:rPr>
                        <a:t>12.a</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開発途上国に対し、より持続可能な消費・生産形態の促進のための科学的・技術的能力の強化を支援する。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4047695677"/>
                  </a:ext>
                </a:extLst>
              </a:tr>
              <a:tr h="547012">
                <a:tc>
                  <a:txBody>
                    <a:bodyPr/>
                    <a:lstStyle/>
                    <a:p>
                      <a:pPr algn="ctr"/>
                      <a:r>
                        <a:rPr lang="en-US" altLang="ja-JP" sz="1400" dirty="0" smtClean="0">
                          <a:latin typeface="+mn-ea"/>
                          <a:ea typeface="+mn-ea"/>
                        </a:rPr>
                        <a:t>12.b</a:t>
                      </a: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雇用創出、地方の文化振興・産品販促につながる持続可能な観光業に対して持続可能な開発がもたらす影響を測定する手法を開発・導入する。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448756211"/>
                  </a:ext>
                </a:extLst>
              </a:tr>
              <a:tr h="246255">
                <a:tc>
                  <a:txBody>
                    <a:bodyPr/>
                    <a:lstStyle/>
                    <a:p>
                      <a:pPr algn="ctr"/>
                      <a:r>
                        <a:rPr lang="en-US" altLang="ja-JP" sz="1400" dirty="0" smtClean="0">
                          <a:latin typeface="+mn-ea"/>
                          <a:ea typeface="+mn-ea"/>
                        </a:rPr>
                        <a:t>12.c</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開発途上国の特別なニーズや状況を十分考慮し、貧困層やコミュニティを保護する形で開発に関する悪影響を最小限に留めつつ、税制改正や、有害な補助金が存在する場合はその環境への影響を考慮してその段階的廃止などを通じ、各国の状況に応じて、市場のひずみを除去することで、浪費的な消費を奨励する、化石燃料に対する非効率な補助金を合理化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780406314"/>
                  </a:ext>
                </a:extLst>
              </a:tr>
            </a:tbl>
          </a:graphicData>
        </a:graphic>
      </p:graphicFrame>
      <p:sp>
        <p:nvSpPr>
          <p:cNvPr id="12" name="正方形/長方形 11"/>
          <p:cNvSpPr/>
          <p:nvPr/>
        </p:nvSpPr>
        <p:spPr>
          <a:xfrm>
            <a:off x="6305266" y="6619164"/>
            <a:ext cx="3652790" cy="276999"/>
          </a:xfrm>
          <a:prstGeom prst="rect">
            <a:avLst/>
          </a:prstGeom>
        </p:spPr>
        <p:txBody>
          <a:bodyPr wrap="square">
            <a:spAutoFit/>
          </a:bodyPr>
          <a:lstStyle/>
          <a:p>
            <a:r>
              <a:rPr lang="ja-JP" altLang="en-US" sz="1200" dirty="0" smtClean="0">
                <a:solidFill>
                  <a:schemeClr val="tx1">
                    <a:lumMod val="75000"/>
                    <a:lumOff val="25000"/>
                  </a:schemeClr>
                </a:solidFill>
              </a:rPr>
              <a:t>出展：持続可能な開発のための</a:t>
            </a:r>
            <a:r>
              <a:rPr lang="en-US" altLang="ja-JP" sz="1200" dirty="0" smtClean="0">
                <a:solidFill>
                  <a:schemeClr val="tx1">
                    <a:lumMod val="75000"/>
                    <a:lumOff val="25000"/>
                  </a:schemeClr>
                </a:solidFill>
              </a:rPr>
              <a:t>2030</a:t>
            </a:r>
            <a:r>
              <a:rPr lang="ja-JP" altLang="en-US" sz="1200" dirty="0" smtClean="0">
                <a:solidFill>
                  <a:schemeClr val="tx1">
                    <a:lumMod val="75000"/>
                    <a:lumOff val="25000"/>
                  </a:schemeClr>
                </a:solidFill>
              </a:rPr>
              <a:t>アジェンダ</a:t>
            </a:r>
            <a:endParaRPr lang="ja-JP" altLang="en-US" sz="1200" dirty="0">
              <a:solidFill>
                <a:schemeClr val="tx1">
                  <a:lumMod val="75000"/>
                  <a:lumOff val="25000"/>
                </a:schemeClr>
              </a:solidFill>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81" y="1293386"/>
            <a:ext cx="1805926" cy="1805926"/>
          </a:xfrm>
          <a:prstGeom prst="rect">
            <a:avLst/>
          </a:prstGeom>
        </p:spPr>
      </p:pic>
    </p:spTree>
    <p:extLst>
      <p:ext uri="{BB962C8B-B14F-4D97-AF65-F5344CB8AC3E}">
        <p14:creationId xmlns:p14="http://schemas.microsoft.com/office/powerpoint/2010/main" val="146380612"/>
      </p:ext>
    </p:extLst>
  </p:cSld>
  <p:clrMapOvr>
    <a:masterClrMapping/>
  </p:clrMapOvr>
  <mc:AlternateContent xmlns:mc="http://schemas.openxmlformats.org/markup-compatibility/2006" xmlns:p14="http://schemas.microsoft.com/office/powerpoint/2010/main">
    <mc:Choice Requires="p14">
      <p:transition spd="slow" p14:dur="2000" advTm="1814"/>
    </mc:Choice>
    <mc:Fallback xmlns="">
      <p:transition spd="slow" advTm="1814"/>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の主要原則</a:t>
            </a:r>
            <a:endParaRPr kumimoji="1" lang="en-US" altLang="ja-JP" sz="2000" b="1" dirty="0">
              <a:latin typeface="Meiryo UI" panose="020B0604030504040204" pitchFamily="50" charset="-128"/>
              <a:ea typeface="Meiryo UI" panose="020B0604030504040204" pitchFamily="50" charset="-128"/>
            </a:endParaRPr>
          </a:p>
        </p:txBody>
      </p:sp>
      <p:sp>
        <p:nvSpPr>
          <p:cNvPr id="6" name="コンテンツ プレースホルダー 2"/>
          <p:cNvSpPr txBox="1">
            <a:spLocks/>
          </p:cNvSpPr>
          <p:nvPr/>
        </p:nvSpPr>
        <p:spPr>
          <a:xfrm>
            <a:off x="703730" y="1581481"/>
            <a:ext cx="8695765" cy="3935095"/>
          </a:xfrm>
          <a:prstGeom prst="rect">
            <a:avLst/>
          </a:prstGeom>
        </p:spPr>
        <p:txBody>
          <a:bodyPr>
            <a:normAutofit/>
          </a:bodyPr>
          <a:lst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ja-JP" altLang="en-US" b="1" dirty="0" smtClean="0">
                <a:solidFill>
                  <a:schemeClr val="accent4">
                    <a:lumMod val="50000"/>
                  </a:schemeClr>
                </a:solidFill>
              </a:rPr>
              <a:t>〇　普遍性（国内実施と国際協力の両面で）</a:t>
            </a:r>
            <a:endParaRPr lang="en-US" altLang="ja-JP" b="1" dirty="0" smtClean="0">
              <a:solidFill>
                <a:srgbClr val="FF0000"/>
              </a:solidFill>
            </a:endParaRPr>
          </a:p>
          <a:p>
            <a:pPr marL="0" indent="0">
              <a:lnSpc>
                <a:spcPct val="150000"/>
              </a:lnSpc>
              <a:buNone/>
            </a:pPr>
            <a:r>
              <a:rPr lang="ja-JP" altLang="en-US" b="1" dirty="0" smtClean="0">
                <a:solidFill>
                  <a:srgbClr val="FF0000"/>
                </a:solidFill>
              </a:rPr>
              <a:t>〇　包摂性（誰一人取り残さない）</a:t>
            </a:r>
            <a:endParaRPr lang="en-US" altLang="ja-JP" b="1" dirty="0" smtClean="0">
              <a:solidFill>
                <a:srgbClr val="FF0000"/>
              </a:solidFill>
            </a:endParaRPr>
          </a:p>
          <a:p>
            <a:pPr marL="0" indent="0">
              <a:lnSpc>
                <a:spcPct val="150000"/>
              </a:lnSpc>
              <a:buNone/>
            </a:pPr>
            <a:r>
              <a:rPr lang="ja-JP" altLang="en-US" b="1" dirty="0" smtClean="0">
                <a:solidFill>
                  <a:srgbClr val="002060"/>
                </a:solidFill>
              </a:rPr>
              <a:t>〇　参画型（国、自治体、企業、市民まで）</a:t>
            </a:r>
            <a:endParaRPr lang="en-US" altLang="ja-JP" b="1" dirty="0" smtClean="0">
              <a:solidFill>
                <a:srgbClr val="002060"/>
              </a:solidFill>
            </a:endParaRPr>
          </a:p>
          <a:p>
            <a:pPr marL="0" indent="0">
              <a:lnSpc>
                <a:spcPct val="150000"/>
              </a:lnSpc>
              <a:buNone/>
            </a:pPr>
            <a:r>
              <a:rPr lang="ja-JP" altLang="en-US" b="1" dirty="0" smtClean="0">
                <a:solidFill>
                  <a:srgbClr val="C00000"/>
                </a:solidFill>
              </a:rPr>
              <a:t>〇　統合性（経済、社会、環境の統合性）</a:t>
            </a:r>
            <a:endParaRPr lang="en-US" altLang="ja-JP" b="1" dirty="0" smtClean="0">
              <a:solidFill>
                <a:srgbClr val="C00000"/>
              </a:solidFill>
            </a:endParaRPr>
          </a:p>
          <a:p>
            <a:pPr marL="0" indent="0">
              <a:lnSpc>
                <a:spcPct val="150000"/>
              </a:lnSpc>
              <a:buNone/>
            </a:pPr>
            <a:r>
              <a:rPr lang="ja-JP" altLang="en-US" b="1" dirty="0" smtClean="0">
                <a:solidFill>
                  <a:srgbClr val="00B050"/>
                </a:solidFill>
              </a:rPr>
              <a:t>〇　透明性と説明責任（定期的な評価、公表）</a:t>
            </a:r>
            <a:endParaRPr lang="ja-JP" altLang="en-US" b="1" dirty="0">
              <a:solidFill>
                <a:srgbClr val="00B050"/>
              </a:solidFill>
            </a:endParaRPr>
          </a:p>
        </p:txBody>
      </p:sp>
      <p:sp>
        <p:nvSpPr>
          <p:cNvPr id="7" name="正方形/長方形 6"/>
          <p:cNvSpPr/>
          <p:nvPr/>
        </p:nvSpPr>
        <p:spPr>
          <a:xfrm>
            <a:off x="3675529" y="6466993"/>
            <a:ext cx="6096000" cy="253916"/>
          </a:xfrm>
          <a:prstGeom prst="rect">
            <a:avLst/>
          </a:prstGeom>
        </p:spPr>
        <p:txBody>
          <a:bodyPr>
            <a:spAutoFit/>
          </a:bodyPr>
          <a:lstStyle/>
          <a:p>
            <a:r>
              <a:rPr lang="ja-JP" altLang="en-US" sz="1050" dirty="0">
                <a:latin typeface="メイリオ-WinCharSetFFFF-H"/>
              </a:rPr>
              <a:t>持続可能な開発目標（ＳＤＧｓ）推進本部「持続可能な開発目標（ＳＤＧｓ）実施指針」から引用</a:t>
            </a:r>
            <a:endParaRPr lang="ja-JP" altLang="en-US" sz="1050" dirty="0"/>
          </a:p>
        </p:txBody>
      </p:sp>
    </p:spTree>
    <p:extLst>
      <p:ext uri="{BB962C8B-B14F-4D97-AF65-F5344CB8AC3E}">
        <p14:creationId xmlns:p14="http://schemas.microsoft.com/office/powerpoint/2010/main" val="5928421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持続可能な開発に向けた三側面</a:t>
            </a:r>
            <a:endParaRPr kumimoji="1" lang="en-US" altLang="ja-JP" sz="2000" b="1" dirty="0">
              <a:latin typeface="Meiryo UI" panose="020B0604030504040204" pitchFamily="50" charset="-128"/>
              <a:ea typeface="Meiryo UI" panose="020B0604030504040204" pitchFamily="50" charset="-128"/>
            </a:endParaRPr>
          </a:p>
        </p:txBody>
      </p:sp>
      <p:sp>
        <p:nvSpPr>
          <p:cNvPr id="5" name="楕円 4"/>
          <p:cNvSpPr/>
          <p:nvPr/>
        </p:nvSpPr>
        <p:spPr>
          <a:xfrm>
            <a:off x="4514346" y="1734479"/>
            <a:ext cx="3608479" cy="1673590"/>
          </a:xfrm>
          <a:prstGeom prst="ellipse">
            <a:avLst/>
          </a:prstGeom>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社 会</a:t>
            </a:r>
            <a:endParaRPr kumimoji="1" lang="ja-JP" altLang="en-US" sz="2400" b="1" dirty="0"/>
          </a:p>
        </p:txBody>
      </p:sp>
      <p:sp>
        <p:nvSpPr>
          <p:cNvPr id="9" name="楕円 8"/>
          <p:cNvSpPr/>
          <p:nvPr/>
        </p:nvSpPr>
        <p:spPr>
          <a:xfrm>
            <a:off x="1342665" y="1708983"/>
            <a:ext cx="3608479" cy="1673590"/>
          </a:xfrm>
          <a:prstGeom prst="ellipse">
            <a:avLst/>
          </a:prstGeom>
          <a:solidFill>
            <a:srgbClr val="FFC000"/>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経 済</a:t>
            </a:r>
            <a:endParaRPr kumimoji="1" lang="ja-JP" altLang="en-US" sz="2400" b="1" dirty="0"/>
          </a:p>
        </p:txBody>
      </p:sp>
      <p:sp>
        <p:nvSpPr>
          <p:cNvPr id="10" name="楕円 9"/>
          <p:cNvSpPr/>
          <p:nvPr/>
        </p:nvSpPr>
        <p:spPr>
          <a:xfrm>
            <a:off x="2999853" y="2994408"/>
            <a:ext cx="3608479" cy="1673590"/>
          </a:xfrm>
          <a:prstGeom prst="ellipse">
            <a:avLst/>
          </a:prstGeom>
          <a:solidFill>
            <a:schemeClr val="accent6"/>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t>環 境</a:t>
            </a:r>
            <a:endParaRPr kumimoji="1" lang="ja-JP" altLang="en-US" sz="2400" b="1" dirty="0"/>
          </a:p>
        </p:txBody>
      </p:sp>
      <p:sp>
        <p:nvSpPr>
          <p:cNvPr id="11" name="右カーブ矢印 10"/>
          <p:cNvSpPr/>
          <p:nvPr/>
        </p:nvSpPr>
        <p:spPr>
          <a:xfrm rot="18398724">
            <a:off x="2053696" y="3156636"/>
            <a:ext cx="606349" cy="1806826"/>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右カーブ矢印 11"/>
          <p:cNvSpPr/>
          <p:nvPr/>
        </p:nvSpPr>
        <p:spPr>
          <a:xfrm rot="7492250" flipH="1">
            <a:off x="1885011" y="2714862"/>
            <a:ext cx="666984" cy="2774633"/>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右カーブ矢印 12"/>
          <p:cNvSpPr/>
          <p:nvPr/>
        </p:nvSpPr>
        <p:spPr>
          <a:xfrm rot="13776874">
            <a:off x="7067750" y="3062560"/>
            <a:ext cx="606349" cy="1806826"/>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右カーブ矢印 13"/>
          <p:cNvSpPr/>
          <p:nvPr/>
        </p:nvSpPr>
        <p:spPr>
          <a:xfrm rot="2870400" flipH="1">
            <a:off x="7065062" y="2699205"/>
            <a:ext cx="666984" cy="2774633"/>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右カーブ矢印 14"/>
          <p:cNvSpPr/>
          <p:nvPr/>
        </p:nvSpPr>
        <p:spPr>
          <a:xfrm rot="5400000">
            <a:off x="4543596" y="360118"/>
            <a:ext cx="520994" cy="2140527"/>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右カーブ矢印 15"/>
          <p:cNvSpPr/>
          <p:nvPr/>
        </p:nvSpPr>
        <p:spPr>
          <a:xfrm rot="16200000" flipH="1">
            <a:off x="4586807" y="-40901"/>
            <a:ext cx="606350" cy="2857209"/>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テキスト ボックス 16"/>
          <p:cNvSpPr txBox="1"/>
          <p:nvPr/>
        </p:nvSpPr>
        <p:spPr>
          <a:xfrm>
            <a:off x="1559152" y="5507089"/>
            <a:ext cx="6780159" cy="1200329"/>
          </a:xfrm>
          <a:prstGeom prst="rect">
            <a:avLst/>
          </a:prstGeom>
          <a:noFill/>
        </p:spPr>
        <p:txBody>
          <a:bodyPr wrap="square" rtlCol="0">
            <a:spAutoFit/>
          </a:bodyPr>
          <a:lstStyle/>
          <a:p>
            <a:r>
              <a:rPr kumimoji="1" lang="ja-JP" altLang="en-US" sz="2400" dirty="0" smtClean="0"/>
              <a:t>統合的取組みによる部分最適から</a:t>
            </a:r>
            <a:r>
              <a:rPr kumimoji="1" lang="ja-JP" altLang="en-US" sz="2400" b="1" dirty="0" smtClean="0">
                <a:solidFill>
                  <a:srgbClr val="FF0000"/>
                </a:solidFill>
              </a:rPr>
              <a:t>全体最適へ</a:t>
            </a:r>
            <a:endParaRPr kumimoji="1" lang="en-US" altLang="ja-JP" sz="2400" b="1" dirty="0" smtClean="0">
              <a:solidFill>
                <a:srgbClr val="FF0000"/>
              </a:solidFill>
            </a:endParaRPr>
          </a:p>
          <a:p>
            <a:r>
              <a:rPr kumimoji="1" lang="ja-JP" altLang="en-US" sz="2400" dirty="0" smtClean="0"/>
              <a:t>統合的取組みがもたらす</a:t>
            </a:r>
            <a:r>
              <a:rPr kumimoji="1" lang="ja-JP" altLang="en-US" sz="2400" b="1" dirty="0" smtClean="0">
                <a:solidFill>
                  <a:srgbClr val="FF0000"/>
                </a:solidFill>
              </a:rPr>
              <a:t>相乗効果</a:t>
            </a:r>
            <a:endParaRPr kumimoji="1" lang="en-US" altLang="ja-JP" sz="2400" b="1" dirty="0" smtClean="0">
              <a:solidFill>
                <a:srgbClr val="FF0000"/>
              </a:solidFill>
            </a:endParaRPr>
          </a:p>
          <a:p>
            <a:r>
              <a:rPr lang="ja-JP" altLang="en-US" sz="2400" dirty="0"/>
              <a:t>統合的取組みによる</a:t>
            </a:r>
            <a:r>
              <a:rPr lang="ja-JP" altLang="en-US" sz="2400" b="1" dirty="0">
                <a:solidFill>
                  <a:srgbClr val="FF0000"/>
                </a:solidFill>
              </a:rPr>
              <a:t>トレードオフ問題の</a:t>
            </a:r>
            <a:r>
              <a:rPr lang="ja-JP" altLang="en-US" sz="2400" b="1" dirty="0" smtClean="0">
                <a:solidFill>
                  <a:srgbClr val="FF0000"/>
                </a:solidFill>
              </a:rPr>
              <a:t>緩和</a:t>
            </a:r>
            <a:endParaRPr lang="en-US" altLang="ja-JP" sz="2400" b="1" dirty="0">
              <a:solidFill>
                <a:srgbClr val="FF0000"/>
              </a:solidFill>
            </a:endParaRPr>
          </a:p>
        </p:txBody>
      </p:sp>
      <p:sp>
        <p:nvSpPr>
          <p:cNvPr id="18" name="角丸四角形 17"/>
          <p:cNvSpPr/>
          <p:nvPr/>
        </p:nvSpPr>
        <p:spPr>
          <a:xfrm>
            <a:off x="3461377" y="2796813"/>
            <a:ext cx="2684955" cy="762617"/>
          </a:xfrm>
          <a:prstGeom prst="roundRect">
            <a:avLst>
              <a:gd name="adj" fmla="val 2761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３</a:t>
            </a:r>
            <a:r>
              <a:rPr lang="ja-JP" altLang="en-US" sz="2000" dirty="0" smtClean="0"/>
              <a:t>側面をつなぐ</a:t>
            </a:r>
            <a:endParaRPr lang="en-US" altLang="ja-JP" sz="2000" dirty="0" smtClean="0"/>
          </a:p>
          <a:p>
            <a:pPr algn="ctr"/>
            <a:r>
              <a:rPr lang="ja-JP" altLang="en-US" sz="2000" dirty="0" smtClean="0"/>
              <a:t>統合的取組み</a:t>
            </a:r>
            <a:endParaRPr kumimoji="1" lang="ja-JP" altLang="en-US" sz="2000" dirty="0"/>
          </a:p>
        </p:txBody>
      </p:sp>
      <p:sp>
        <p:nvSpPr>
          <p:cNvPr id="19" name="下矢印 18"/>
          <p:cNvSpPr/>
          <p:nvPr/>
        </p:nvSpPr>
        <p:spPr>
          <a:xfrm>
            <a:off x="3007176" y="5097926"/>
            <a:ext cx="3741146" cy="2783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883169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の達成状況（世界との比較）</a:t>
            </a:r>
            <a:endParaRPr kumimoji="1" lang="en-US" altLang="ja-JP" sz="2000" b="1" dirty="0">
              <a:latin typeface="Meiryo UI" panose="020B0604030504040204" pitchFamily="50" charset="-128"/>
              <a:ea typeface="Meiryo UI" panose="020B0604030504040204" pitchFamily="50" charset="-128"/>
            </a:endParaRPr>
          </a:p>
        </p:txBody>
      </p:sp>
      <p:sp>
        <p:nvSpPr>
          <p:cNvPr id="5" name="正方形/長方形 4"/>
          <p:cNvSpPr/>
          <p:nvPr/>
        </p:nvSpPr>
        <p:spPr>
          <a:xfrm>
            <a:off x="6945973" y="6568045"/>
            <a:ext cx="2956259" cy="253916"/>
          </a:xfrm>
          <a:prstGeom prst="rect">
            <a:avLst/>
          </a:prstGeom>
        </p:spPr>
        <p:txBody>
          <a:bodyPr wrap="none">
            <a:spAutoFit/>
          </a:bodyPr>
          <a:lstStyle/>
          <a:p>
            <a:r>
              <a:rPr lang="ja-JP" altLang="en-US" sz="1050" dirty="0"/>
              <a:t>参照：</a:t>
            </a:r>
            <a:r>
              <a:rPr lang="en-US" altLang="ja-JP" sz="1050" dirty="0">
                <a:hlinkClick r:id="rId3"/>
              </a:rPr>
              <a:t>Sustainable Development Report</a:t>
            </a:r>
            <a:r>
              <a:rPr lang="ja-JP" altLang="en-US" sz="1050" dirty="0"/>
              <a:t>（</a:t>
            </a:r>
            <a:r>
              <a:rPr lang="en-US" altLang="ja-JP" sz="1050" dirty="0"/>
              <a:t>SDSN</a:t>
            </a:r>
            <a:r>
              <a:rPr lang="ja-JP" altLang="en-US" sz="1050" dirty="0"/>
              <a:t>）</a:t>
            </a:r>
          </a:p>
        </p:txBody>
      </p:sp>
      <p:graphicFrame>
        <p:nvGraphicFramePr>
          <p:cNvPr id="9" name="表 8"/>
          <p:cNvGraphicFramePr>
            <a:graphicFrameLocks noGrp="1"/>
          </p:cNvGraphicFramePr>
          <p:nvPr>
            <p:extLst>
              <p:ext uri="{D42A27DB-BD31-4B8C-83A1-F6EECF244321}">
                <p14:modId xmlns:p14="http://schemas.microsoft.com/office/powerpoint/2010/main" val="1703267570"/>
              </p:ext>
            </p:extLst>
          </p:nvPr>
        </p:nvGraphicFramePr>
        <p:xfrm>
          <a:off x="543409" y="909406"/>
          <a:ext cx="2683934" cy="5699760"/>
        </p:xfrm>
        <a:graphic>
          <a:graphicData uri="http://schemas.openxmlformats.org/drawingml/2006/table">
            <a:tbl>
              <a:tblPr firstRow="1" bandRow="1">
                <a:tableStyleId>{5C22544A-7EE6-4342-B048-85BDC9FD1C3A}</a:tableStyleId>
              </a:tblPr>
              <a:tblGrid>
                <a:gridCol w="451934">
                  <a:extLst>
                    <a:ext uri="{9D8B030D-6E8A-4147-A177-3AD203B41FA5}">
                      <a16:colId xmlns:a16="http://schemas.microsoft.com/office/drawing/2014/main" val="1482000897"/>
                    </a:ext>
                  </a:extLst>
                </a:gridCol>
                <a:gridCol w="1440000">
                  <a:extLst>
                    <a:ext uri="{9D8B030D-6E8A-4147-A177-3AD203B41FA5}">
                      <a16:colId xmlns:a16="http://schemas.microsoft.com/office/drawing/2014/main" val="1771672345"/>
                    </a:ext>
                  </a:extLst>
                </a:gridCol>
                <a:gridCol w="792000">
                  <a:extLst>
                    <a:ext uri="{9D8B030D-6E8A-4147-A177-3AD203B41FA5}">
                      <a16:colId xmlns:a16="http://schemas.microsoft.com/office/drawing/2014/main" val="3923809610"/>
                    </a:ext>
                  </a:extLst>
                </a:gridCol>
              </a:tblGrid>
              <a:tr h="159302">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extLst>
                  <a:ext uri="{0D108BD9-81ED-4DB2-BD59-A6C34878D82A}">
                    <a16:rowId xmlns:a16="http://schemas.microsoft.com/office/drawing/2014/main" val="2186887047"/>
                  </a:ext>
                </a:extLst>
              </a:tr>
              <a:tr h="267146">
                <a:tc>
                  <a:txBody>
                    <a:bodyPr/>
                    <a:lstStyle/>
                    <a:p>
                      <a:pPr algn="ctr"/>
                      <a:r>
                        <a:rPr kumimoji="1" lang="ja-JP" altLang="en-US" sz="1200" dirty="0" smtClean="0"/>
                        <a:t>１</a:t>
                      </a:r>
                      <a:endParaRPr kumimoji="1" lang="en-US" altLang="ja-JP" sz="1200" dirty="0" smtClean="0"/>
                    </a:p>
                  </a:txBody>
                  <a:tcPr anchor="ctr"/>
                </a:tc>
                <a:tc>
                  <a:txBody>
                    <a:bodyPr/>
                    <a:lstStyle/>
                    <a:p>
                      <a:r>
                        <a:rPr kumimoji="1" lang="ja-JP" altLang="en-US" sz="1200" dirty="0" smtClean="0"/>
                        <a:t>デンマーク</a:t>
                      </a:r>
                      <a:endParaRPr kumimoji="1" lang="ja-JP" altLang="en-US" sz="1200" dirty="0"/>
                    </a:p>
                  </a:txBody>
                  <a:tcPr anchor="ctr"/>
                </a:tc>
                <a:tc>
                  <a:txBody>
                    <a:bodyPr/>
                    <a:lstStyle/>
                    <a:p>
                      <a:pPr algn="ctr"/>
                      <a:r>
                        <a:rPr kumimoji="1" lang="en-US" altLang="ja-JP" sz="1200" dirty="0" smtClean="0"/>
                        <a:t>85.2</a:t>
                      </a:r>
                      <a:endParaRPr kumimoji="1" lang="ja-JP" altLang="en-US" sz="1200" dirty="0"/>
                    </a:p>
                  </a:txBody>
                  <a:tcPr anchor="ctr"/>
                </a:tc>
                <a:extLst>
                  <a:ext uri="{0D108BD9-81ED-4DB2-BD59-A6C34878D82A}">
                    <a16:rowId xmlns:a16="http://schemas.microsoft.com/office/drawing/2014/main" val="2584904070"/>
                  </a:ext>
                </a:extLst>
              </a:tr>
              <a:tr h="267146">
                <a:tc>
                  <a:txBody>
                    <a:bodyPr/>
                    <a:lstStyle/>
                    <a:p>
                      <a:pPr algn="ctr"/>
                      <a:r>
                        <a:rPr kumimoji="1" lang="ja-JP" altLang="en-US" sz="1200" dirty="0" smtClean="0"/>
                        <a:t>２</a:t>
                      </a:r>
                      <a:endParaRPr kumimoji="1" lang="ja-JP" altLang="en-US" sz="1200" dirty="0"/>
                    </a:p>
                  </a:txBody>
                  <a:tcPr anchor="ctr"/>
                </a:tc>
                <a:tc>
                  <a:txBody>
                    <a:bodyPr/>
                    <a:lstStyle/>
                    <a:p>
                      <a:r>
                        <a:rPr kumimoji="1" lang="ja-JP" altLang="en-US" sz="1200" dirty="0" smtClean="0"/>
                        <a:t>スウェーデン</a:t>
                      </a:r>
                      <a:endParaRPr kumimoji="1" lang="ja-JP" altLang="en-US" sz="1200" dirty="0"/>
                    </a:p>
                  </a:txBody>
                  <a:tcPr anchor="ctr"/>
                </a:tc>
                <a:tc>
                  <a:txBody>
                    <a:bodyPr/>
                    <a:lstStyle/>
                    <a:p>
                      <a:pPr algn="ctr"/>
                      <a:r>
                        <a:rPr kumimoji="1" lang="en-US" altLang="ja-JP" sz="1200" dirty="0" smtClean="0"/>
                        <a:t>85.0</a:t>
                      </a:r>
                      <a:endParaRPr kumimoji="1" lang="ja-JP" altLang="en-US" sz="1200" dirty="0"/>
                    </a:p>
                  </a:txBody>
                  <a:tcPr anchor="ctr"/>
                </a:tc>
                <a:extLst>
                  <a:ext uri="{0D108BD9-81ED-4DB2-BD59-A6C34878D82A}">
                    <a16:rowId xmlns:a16="http://schemas.microsoft.com/office/drawing/2014/main" val="308662215"/>
                  </a:ext>
                </a:extLst>
              </a:tr>
              <a:tr h="267146">
                <a:tc>
                  <a:txBody>
                    <a:bodyPr/>
                    <a:lstStyle/>
                    <a:p>
                      <a:pPr algn="ctr"/>
                      <a:r>
                        <a:rPr kumimoji="1" lang="ja-JP" altLang="en-US" sz="1200" dirty="0" smtClean="0"/>
                        <a:t>３</a:t>
                      </a:r>
                      <a:endParaRPr kumimoji="1" lang="ja-JP" altLang="en-US" sz="1200" dirty="0"/>
                    </a:p>
                  </a:txBody>
                  <a:tcPr anchor="ctr"/>
                </a:tc>
                <a:tc>
                  <a:txBody>
                    <a:bodyPr/>
                    <a:lstStyle/>
                    <a:p>
                      <a:r>
                        <a:rPr kumimoji="1" lang="ja-JP" altLang="en-US" sz="1200" dirty="0" smtClean="0"/>
                        <a:t>フィンランド</a:t>
                      </a:r>
                      <a:endParaRPr kumimoji="1" lang="ja-JP" altLang="en-US" sz="1200" dirty="0"/>
                    </a:p>
                  </a:txBody>
                  <a:tcPr anchor="ctr"/>
                </a:tc>
                <a:tc>
                  <a:txBody>
                    <a:bodyPr/>
                    <a:lstStyle/>
                    <a:p>
                      <a:pPr algn="ctr"/>
                      <a:r>
                        <a:rPr kumimoji="1" lang="en-US" altLang="ja-JP" sz="1200" dirty="0" smtClean="0"/>
                        <a:t>82.8</a:t>
                      </a:r>
                      <a:endParaRPr kumimoji="1" lang="ja-JP" altLang="en-US" sz="1200" dirty="0"/>
                    </a:p>
                  </a:txBody>
                  <a:tcPr anchor="ctr"/>
                </a:tc>
                <a:extLst>
                  <a:ext uri="{0D108BD9-81ED-4DB2-BD59-A6C34878D82A}">
                    <a16:rowId xmlns:a16="http://schemas.microsoft.com/office/drawing/2014/main" val="4115681085"/>
                  </a:ext>
                </a:extLst>
              </a:tr>
              <a:tr h="267146">
                <a:tc>
                  <a:txBody>
                    <a:bodyPr/>
                    <a:lstStyle/>
                    <a:p>
                      <a:pPr algn="ctr"/>
                      <a:r>
                        <a:rPr kumimoji="1" lang="ja-JP" altLang="en-US" sz="1200" dirty="0" smtClean="0"/>
                        <a:t>４</a:t>
                      </a:r>
                      <a:endParaRPr kumimoji="1" lang="ja-JP" altLang="en-US" sz="1200" dirty="0"/>
                    </a:p>
                  </a:txBody>
                  <a:tcPr anchor="ctr"/>
                </a:tc>
                <a:tc>
                  <a:txBody>
                    <a:bodyPr/>
                    <a:lstStyle/>
                    <a:p>
                      <a:r>
                        <a:rPr kumimoji="1" lang="ja-JP" altLang="en-US" sz="1200" dirty="0" smtClean="0"/>
                        <a:t>フランス</a:t>
                      </a:r>
                      <a:endParaRPr kumimoji="1" lang="ja-JP" altLang="en-US" sz="1200" dirty="0"/>
                    </a:p>
                  </a:txBody>
                  <a:tcPr anchor="ctr"/>
                </a:tc>
                <a:tc>
                  <a:txBody>
                    <a:bodyPr/>
                    <a:lstStyle/>
                    <a:p>
                      <a:pPr algn="ctr"/>
                      <a:r>
                        <a:rPr kumimoji="1" lang="en-US" altLang="ja-JP" sz="1200" dirty="0" smtClean="0"/>
                        <a:t>81.5</a:t>
                      </a:r>
                      <a:endParaRPr kumimoji="1" lang="ja-JP" altLang="en-US" sz="1200" dirty="0"/>
                    </a:p>
                  </a:txBody>
                  <a:tcPr anchor="ctr"/>
                </a:tc>
                <a:extLst>
                  <a:ext uri="{0D108BD9-81ED-4DB2-BD59-A6C34878D82A}">
                    <a16:rowId xmlns:a16="http://schemas.microsoft.com/office/drawing/2014/main" val="2072378900"/>
                  </a:ext>
                </a:extLst>
              </a:tr>
              <a:tr h="267146">
                <a:tc>
                  <a:txBody>
                    <a:bodyPr/>
                    <a:lstStyle/>
                    <a:p>
                      <a:pPr algn="ctr"/>
                      <a:r>
                        <a:rPr kumimoji="1" lang="ja-JP" altLang="en-US" sz="1200" dirty="0" smtClean="0"/>
                        <a:t>５</a:t>
                      </a:r>
                      <a:endParaRPr kumimoji="1" lang="ja-JP" altLang="en-US" sz="1200" dirty="0"/>
                    </a:p>
                  </a:txBody>
                  <a:tcPr anchor="ctr"/>
                </a:tc>
                <a:tc>
                  <a:txBody>
                    <a:bodyPr/>
                    <a:lstStyle/>
                    <a:p>
                      <a:r>
                        <a:rPr kumimoji="1" lang="ja-JP" altLang="en-US" sz="1200" dirty="0" smtClean="0"/>
                        <a:t>オーストリア</a:t>
                      </a:r>
                      <a:endParaRPr kumimoji="1" lang="ja-JP" altLang="en-US" sz="1200" dirty="0"/>
                    </a:p>
                  </a:txBody>
                  <a:tcPr anchor="ctr"/>
                </a:tc>
                <a:tc>
                  <a:txBody>
                    <a:bodyPr/>
                    <a:lstStyle/>
                    <a:p>
                      <a:pPr algn="ctr"/>
                      <a:r>
                        <a:rPr kumimoji="1" lang="en-US" altLang="ja-JP" sz="1200" dirty="0" smtClean="0"/>
                        <a:t>81.1</a:t>
                      </a:r>
                      <a:endParaRPr kumimoji="1" lang="ja-JP" altLang="en-US" sz="1200" dirty="0"/>
                    </a:p>
                  </a:txBody>
                  <a:tcPr anchor="ctr"/>
                </a:tc>
                <a:extLst>
                  <a:ext uri="{0D108BD9-81ED-4DB2-BD59-A6C34878D82A}">
                    <a16:rowId xmlns:a16="http://schemas.microsoft.com/office/drawing/2014/main" val="4141010223"/>
                  </a:ext>
                </a:extLst>
              </a:tr>
              <a:tr h="267146">
                <a:tc>
                  <a:txBody>
                    <a:bodyPr/>
                    <a:lstStyle/>
                    <a:p>
                      <a:pPr algn="ctr"/>
                      <a:r>
                        <a:rPr kumimoji="1" lang="ja-JP" altLang="en-US" sz="1200" dirty="0" smtClean="0"/>
                        <a:t>６</a:t>
                      </a:r>
                      <a:endParaRPr kumimoji="1" lang="ja-JP" altLang="en-US" sz="1200" dirty="0"/>
                    </a:p>
                  </a:txBody>
                  <a:tcPr anchor="ctr"/>
                </a:tc>
                <a:tc>
                  <a:txBody>
                    <a:bodyPr/>
                    <a:lstStyle/>
                    <a:p>
                      <a:r>
                        <a:rPr kumimoji="1" lang="ja-JP" altLang="en-US" sz="1200" dirty="0" smtClean="0"/>
                        <a:t>ドイツ</a:t>
                      </a:r>
                      <a:endParaRPr kumimoji="1" lang="ja-JP" altLang="en-US" sz="1200" dirty="0"/>
                    </a:p>
                  </a:txBody>
                  <a:tcPr anchor="ctr"/>
                </a:tc>
                <a:tc>
                  <a:txBody>
                    <a:bodyPr/>
                    <a:lstStyle/>
                    <a:p>
                      <a:pPr algn="ctr"/>
                      <a:r>
                        <a:rPr kumimoji="1" lang="en-US" altLang="ja-JP" sz="1200" dirty="0" smtClean="0"/>
                        <a:t>81.1</a:t>
                      </a:r>
                      <a:endParaRPr kumimoji="1" lang="ja-JP" altLang="en-US" sz="1200" dirty="0"/>
                    </a:p>
                  </a:txBody>
                  <a:tcPr anchor="ctr"/>
                </a:tc>
                <a:extLst>
                  <a:ext uri="{0D108BD9-81ED-4DB2-BD59-A6C34878D82A}">
                    <a16:rowId xmlns:a16="http://schemas.microsoft.com/office/drawing/2014/main" val="3417304281"/>
                  </a:ext>
                </a:extLst>
              </a:tr>
              <a:tr h="267146">
                <a:tc>
                  <a:txBody>
                    <a:bodyPr/>
                    <a:lstStyle/>
                    <a:p>
                      <a:pPr algn="ctr"/>
                      <a:r>
                        <a:rPr kumimoji="1" lang="ja-JP" altLang="en-US" sz="1200" dirty="0" smtClean="0"/>
                        <a:t>７</a:t>
                      </a:r>
                      <a:endParaRPr kumimoji="1" lang="ja-JP" altLang="en-US" sz="1200" dirty="0"/>
                    </a:p>
                  </a:txBody>
                  <a:tcPr anchor="ctr"/>
                </a:tc>
                <a:tc>
                  <a:txBody>
                    <a:bodyPr/>
                    <a:lstStyle/>
                    <a:p>
                      <a:r>
                        <a:rPr kumimoji="1" lang="ja-JP" altLang="en-US" sz="1200" dirty="0" smtClean="0"/>
                        <a:t>チェコ</a:t>
                      </a:r>
                      <a:endParaRPr kumimoji="1" lang="ja-JP" altLang="en-US" sz="1200" dirty="0"/>
                    </a:p>
                  </a:txBody>
                  <a:tcPr anchor="ctr"/>
                </a:tc>
                <a:tc>
                  <a:txBody>
                    <a:bodyPr/>
                    <a:lstStyle/>
                    <a:p>
                      <a:pPr algn="ctr"/>
                      <a:r>
                        <a:rPr kumimoji="1" lang="en-US" altLang="ja-JP" sz="1200" dirty="0" smtClean="0"/>
                        <a:t>80.7</a:t>
                      </a:r>
                      <a:endParaRPr kumimoji="1" lang="ja-JP" altLang="en-US" sz="1200" dirty="0"/>
                    </a:p>
                  </a:txBody>
                  <a:tcPr anchor="ctr"/>
                </a:tc>
                <a:extLst>
                  <a:ext uri="{0D108BD9-81ED-4DB2-BD59-A6C34878D82A}">
                    <a16:rowId xmlns:a16="http://schemas.microsoft.com/office/drawing/2014/main" val="598356872"/>
                  </a:ext>
                </a:extLst>
              </a:tr>
              <a:tr h="267146">
                <a:tc>
                  <a:txBody>
                    <a:bodyPr/>
                    <a:lstStyle/>
                    <a:p>
                      <a:pPr algn="ctr"/>
                      <a:r>
                        <a:rPr kumimoji="1" lang="ja-JP" altLang="en-US" sz="1200" dirty="0" smtClean="0"/>
                        <a:t>８</a:t>
                      </a:r>
                      <a:endParaRPr kumimoji="1" lang="ja-JP" altLang="en-US" sz="1200" dirty="0"/>
                    </a:p>
                  </a:txBody>
                  <a:tcPr anchor="ctr"/>
                </a:tc>
                <a:tc>
                  <a:txBody>
                    <a:bodyPr/>
                    <a:lstStyle/>
                    <a:p>
                      <a:r>
                        <a:rPr kumimoji="1" lang="ja-JP" altLang="en-US" sz="1200" dirty="0" smtClean="0"/>
                        <a:t>ノルウェー</a:t>
                      </a:r>
                      <a:endParaRPr kumimoji="1" lang="ja-JP" altLang="en-US" sz="1200" dirty="0"/>
                    </a:p>
                  </a:txBody>
                  <a:tcPr anchor="ctr"/>
                </a:tc>
                <a:tc>
                  <a:txBody>
                    <a:bodyPr/>
                    <a:lstStyle/>
                    <a:p>
                      <a:pPr algn="ctr"/>
                      <a:r>
                        <a:rPr kumimoji="1" lang="en-US" altLang="ja-JP" sz="1200" dirty="0" smtClean="0"/>
                        <a:t>80.7</a:t>
                      </a:r>
                      <a:endParaRPr kumimoji="1" lang="ja-JP" altLang="en-US" sz="1200" dirty="0"/>
                    </a:p>
                  </a:txBody>
                  <a:tcPr anchor="ctr"/>
                </a:tc>
                <a:extLst>
                  <a:ext uri="{0D108BD9-81ED-4DB2-BD59-A6C34878D82A}">
                    <a16:rowId xmlns:a16="http://schemas.microsoft.com/office/drawing/2014/main" val="4026439131"/>
                  </a:ext>
                </a:extLst>
              </a:tr>
              <a:tr h="267146">
                <a:tc>
                  <a:txBody>
                    <a:bodyPr/>
                    <a:lstStyle/>
                    <a:p>
                      <a:pPr algn="ctr"/>
                      <a:r>
                        <a:rPr kumimoji="1" lang="ja-JP" altLang="en-US" sz="1200" dirty="0" smtClean="0"/>
                        <a:t>９</a:t>
                      </a:r>
                      <a:endParaRPr kumimoji="1" lang="ja-JP" altLang="en-US" sz="1200" dirty="0"/>
                    </a:p>
                  </a:txBody>
                  <a:tcPr anchor="ctr"/>
                </a:tc>
                <a:tc>
                  <a:txBody>
                    <a:bodyPr/>
                    <a:lstStyle/>
                    <a:p>
                      <a:r>
                        <a:rPr kumimoji="1" lang="ja-JP" altLang="en-US" sz="1200" dirty="0" smtClean="0"/>
                        <a:t>オランダ</a:t>
                      </a:r>
                      <a:endParaRPr kumimoji="1" lang="ja-JP" altLang="en-US" sz="1200" dirty="0"/>
                    </a:p>
                  </a:txBody>
                  <a:tcPr anchor="ctr"/>
                </a:tc>
                <a:tc>
                  <a:txBody>
                    <a:bodyPr/>
                    <a:lstStyle/>
                    <a:p>
                      <a:pPr algn="ctr"/>
                      <a:r>
                        <a:rPr kumimoji="1" lang="en-US" altLang="ja-JP" sz="1200" dirty="0" smtClean="0"/>
                        <a:t>80.4</a:t>
                      </a:r>
                      <a:endParaRPr kumimoji="1" lang="ja-JP" altLang="en-US" sz="1200" dirty="0"/>
                    </a:p>
                  </a:txBody>
                  <a:tcPr anchor="ctr"/>
                </a:tc>
                <a:extLst>
                  <a:ext uri="{0D108BD9-81ED-4DB2-BD59-A6C34878D82A}">
                    <a16:rowId xmlns:a16="http://schemas.microsoft.com/office/drawing/2014/main" val="4079222872"/>
                  </a:ext>
                </a:extLst>
              </a:tr>
              <a:tr h="267146">
                <a:tc>
                  <a:txBody>
                    <a:bodyPr/>
                    <a:lstStyle/>
                    <a:p>
                      <a:pPr algn="ctr"/>
                      <a:r>
                        <a:rPr kumimoji="1" lang="en-US" altLang="ja-JP" sz="1200" dirty="0" smtClean="0"/>
                        <a:t>10</a:t>
                      </a:r>
                      <a:endParaRPr kumimoji="1" lang="ja-JP" altLang="en-US" sz="1200" dirty="0"/>
                    </a:p>
                  </a:txBody>
                  <a:tcPr anchor="ctr"/>
                </a:tc>
                <a:tc>
                  <a:txBody>
                    <a:bodyPr/>
                    <a:lstStyle/>
                    <a:p>
                      <a:r>
                        <a:rPr kumimoji="1" lang="ja-JP" altLang="en-US" sz="1200" dirty="0" smtClean="0"/>
                        <a:t>エストニア</a:t>
                      </a:r>
                      <a:endParaRPr kumimoji="1" lang="ja-JP" altLang="en-US" sz="1200" dirty="0"/>
                    </a:p>
                  </a:txBody>
                  <a:tcPr anchor="ctr"/>
                </a:tc>
                <a:tc>
                  <a:txBody>
                    <a:bodyPr/>
                    <a:lstStyle/>
                    <a:p>
                      <a:pPr algn="ctr"/>
                      <a:r>
                        <a:rPr kumimoji="1" lang="en-US" altLang="ja-JP" sz="1200" dirty="0" smtClean="0"/>
                        <a:t>80.2</a:t>
                      </a:r>
                      <a:endParaRPr kumimoji="1" lang="ja-JP" altLang="en-US" sz="1200" dirty="0"/>
                    </a:p>
                  </a:txBody>
                  <a:tcPr anchor="ctr"/>
                </a:tc>
                <a:extLst>
                  <a:ext uri="{0D108BD9-81ED-4DB2-BD59-A6C34878D82A}">
                    <a16:rowId xmlns:a16="http://schemas.microsoft.com/office/drawing/2014/main" val="1623698966"/>
                  </a:ext>
                </a:extLst>
              </a:tr>
              <a:tr h="267146">
                <a:tc>
                  <a:txBody>
                    <a:bodyPr/>
                    <a:lstStyle/>
                    <a:p>
                      <a:pPr algn="ctr"/>
                      <a:r>
                        <a:rPr kumimoji="1" lang="en-US" altLang="ja-JP" sz="1200" dirty="0" smtClean="0"/>
                        <a:t>11</a:t>
                      </a:r>
                      <a:endParaRPr kumimoji="1" lang="ja-JP" altLang="en-US" sz="1200" dirty="0"/>
                    </a:p>
                  </a:txBody>
                  <a:tcPr anchor="ctr"/>
                </a:tc>
                <a:tc>
                  <a:txBody>
                    <a:bodyPr/>
                    <a:lstStyle/>
                    <a:p>
                      <a:r>
                        <a:rPr kumimoji="1" lang="ja-JP" altLang="en-US" sz="1200" dirty="0" smtClean="0"/>
                        <a:t>ニュージーランド</a:t>
                      </a:r>
                      <a:endParaRPr kumimoji="1" lang="ja-JP" altLang="en-US" sz="1200" dirty="0"/>
                    </a:p>
                  </a:txBody>
                  <a:tcPr anchor="ctr"/>
                </a:tc>
                <a:tc>
                  <a:txBody>
                    <a:bodyPr/>
                    <a:lstStyle/>
                    <a:p>
                      <a:pPr algn="ctr"/>
                      <a:r>
                        <a:rPr kumimoji="1" lang="en-US" altLang="ja-JP" sz="1200" dirty="0" smtClean="0"/>
                        <a:t>79.5</a:t>
                      </a:r>
                      <a:endParaRPr kumimoji="1" lang="ja-JP" altLang="en-US" sz="1200" dirty="0"/>
                    </a:p>
                  </a:txBody>
                  <a:tcPr anchor="ctr"/>
                </a:tc>
                <a:extLst>
                  <a:ext uri="{0D108BD9-81ED-4DB2-BD59-A6C34878D82A}">
                    <a16:rowId xmlns:a16="http://schemas.microsoft.com/office/drawing/2014/main" val="2941938319"/>
                  </a:ext>
                </a:extLst>
              </a:tr>
              <a:tr h="267146">
                <a:tc>
                  <a:txBody>
                    <a:bodyPr/>
                    <a:lstStyle/>
                    <a:p>
                      <a:pPr algn="ctr"/>
                      <a:r>
                        <a:rPr kumimoji="1" lang="en-US" altLang="ja-JP" sz="1200" dirty="0" smtClean="0"/>
                        <a:t>12</a:t>
                      </a:r>
                      <a:endParaRPr kumimoji="1" lang="ja-JP" altLang="en-US" sz="1200" dirty="0"/>
                    </a:p>
                  </a:txBody>
                  <a:tcPr anchor="ctr"/>
                </a:tc>
                <a:tc>
                  <a:txBody>
                    <a:bodyPr/>
                    <a:lstStyle/>
                    <a:p>
                      <a:r>
                        <a:rPr kumimoji="1" lang="ja-JP" altLang="en-US" sz="1200" dirty="0" smtClean="0"/>
                        <a:t>スロベニア</a:t>
                      </a:r>
                      <a:endParaRPr kumimoji="1" lang="ja-JP" altLang="en-US" sz="1200" dirty="0"/>
                    </a:p>
                  </a:txBody>
                  <a:tcPr anchor="ctr"/>
                </a:tc>
                <a:tc>
                  <a:txBody>
                    <a:bodyPr/>
                    <a:lstStyle/>
                    <a:p>
                      <a:pPr algn="ctr"/>
                      <a:r>
                        <a:rPr kumimoji="1" lang="en-US" altLang="ja-JP" sz="1200" dirty="0" smtClean="0"/>
                        <a:t>79.4</a:t>
                      </a:r>
                      <a:endParaRPr kumimoji="1" lang="ja-JP" altLang="en-US" sz="1200" dirty="0"/>
                    </a:p>
                  </a:txBody>
                  <a:tcPr anchor="ctr"/>
                </a:tc>
                <a:extLst>
                  <a:ext uri="{0D108BD9-81ED-4DB2-BD59-A6C34878D82A}">
                    <a16:rowId xmlns:a16="http://schemas.microsoft.com/office/drawing/2014/main" val="3733932455"/>
                  </a:ext>
                </a:extLst>
              </a:tr>
              <a:tr h="267146">
                <a:tc>
                  <a:txBody>
                    <a:bodyPr/>
                    <a:lstStyle/>
                    <a:p>
                      <a:pPr algn="ctr"/>
                      <a:r>
                        <a:rPr kumimoji="1" lang="en-US" altLang="ja-JP" sz="1200" dirty="0" smtClean="0"/>
                        <a:t>13</a:t>
                      </a:r>
                      <a:endParaRPr kumimoji="1" lang="ja-JP" altLang="en-US" sz="1200" dirty="0"/>
                    </a:p>
                  </a:txBody>
                  <a:tcPr anchor="ctr"/>
                </a:tc>
                <a:tc>
                  <a:txBody>
                    <a:bodyPr/>
                    <a:lstStyle/>
                    <a:p>
                      <a:r>
                        <a:rPr kumimoji="1" lang="ja-JP" altLang="en-US" sz="1200" dirty="0" smtClean="0"/>
                        <a:t>イギリス</a:t>
                      </a:r>
                      <a:endParaRPr kumimoji="1" lang="ja-JP" altLang="en-US" sz="1200" dirty="0"/>
                    </a:p>
                  </a:txBody>
                  <a:tcPr anchor="ctr"/>
                </a:tc>
                <a:tc>
                  <a:txBody>
                    <a:bodyPr/>
                    <a:lstStyle/>
                    <a:p>
                      <a:pPr algn="ctr"/>
                      <a:r>
                        <a:rPr kumimoji="1" lang="en-US" altLang="ja-JP" sz="1200" dirty="0" smtClean="0"/>
                        <a:t>79.4</a:t>
                      </a:r>
                      <a:endParaRPr kumimoji="1" lang="ja-JP" altLang="en-US" sz="1200" dirty="0"/>
                    </a:p>
                  </a:txBody>
                  <a:tcPr anchor="ctr"/>
                </a:tc>
                <a:extLst>
                  <a:ext uri="{0D108BD9-81ED-4DB2-BD59-A6C34878D82A}">
                    <a16:rowId xmlns:a16="http://schemas.microsoft.com/office/drawing/2014/main" val="2475457468"/>
                  </a:ext>
                </a:extLst>
              </a:tr>
              <a:tr h="267146">
                <a:tc>
                  <a:txBody>
                    <a:bodyPr/>
                    <a:lstStyle/>
                    <a:p>
                      <a:pPr algn="ctr"/>
                      <a:r>
                        <a:rPr kumimoji="1" lang="en-US" altLang="ja-JP" sz="1200" dirty="0" smtClean="0"/>
                        <a:t>14</a:t>
                      </a:r>
                      <a:endParaRPr kumimoji="1" lang="ja-JP" altLang="en-US" sz="1200" dirty="0"/>
                    </a:p>
                  </a:txBody>
                  <a:tcPr anchor="ctr">
                    <a:lnB w="19050" cap="flat" cmpd="sng" algn="ctr">
                      <a:solidFill>
                        <a:schemeClr val="tx1"/>
                      </a:solidFill>
                      <a:prstDash val="solid"/>
                      <a:round/>
                      <a:headEnd type="none" w="med" len="med"/>
                      <a:tailEnd type="none" w="med" len="med"/>
                    </a:lnB>
                  </a:tcPr>
                </a:tc>
                <a:tc>
                  <a:txBody>
                    <a:bodyPr/>
                    <a:lstStyle/>
                    <a:p>
                      <a:r>
                        <a:rPr kumimoji="1" lang="ja-JP" altLang="en-US" sz="1200" dirty="0" smtClean="0"/>
                        <a:t>アイルランド</a:t>
                      </a:r>
                      <a:endParaRPr kumimoji="1" lang="ja-JP" altLang="en-US" sz="1200" dirty="0"/>
                    </a:p>
                  </a:txBody>
                  <a:tcPr anchor="ctr">
                    <a:lnB w="19050" cap="flat" cmpd="sng" algn="ctr">
                      <a:solidFill>
                        <a:schemeClr val="tx1"/>
                      </a:solidFill>
                      <a:prstDash val="solid"/>
                      <a:round/>
                      <a:headEnd type="none" w="med" len="med"/>
                      <a:tailEnd type="none" w="med" len="med"/>
                    </a:lnB>
                  </a:tcPr>
                </a:tc>
                <a:tc>
                  <a:txBody>
                    <a:bodyPr/>
                    <a:lstStyle/>
                    <a:p>
                      <a:pPr algn="ctr"/>
                      <a:r>
                        <a:rPr kumimoji="1" lang="en-US" altLang="ja-JP" sz="1200" dirty="0" smtClean="0"/>
                        <a:t>79.2</a:t>
                      </a:r>
                      <a:endParaRPr kumimoji="1" lang="ja-JP" altLang="en-US" sz="1200" dirty="0"/>
                    </a:p>
                  </a:txBody>
                  <a:tcPr anchor="ct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453105"/>
                  </a:ext>
                </a:extLst>
              </a:tr>
              <a:tr h="267146">
                <a:tc>
                  <a:txBody>
                    <a:bodyPr/>
                    <a:lstStyle/>
                    <a:p>
                      <a:pPr algn="ctr"/>
                      <a:r>
                        <a:rPr kumimoji="1" lang="en-US" altLang="ja-JP" sz="1200" dirty="0" smtClean="0"/>
                        <a:t>15</a:t>
                      </a:r>
                      <a:endParaRPr kumimoji="1" lang="ja-JP" altLang="en-US" sz="1200" dirty="0"/>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ja-JP" altLang="en-US" sz="1200" dirty="0" smtClean="0"/>
                        <a:t>日本</a:t>
                      </a:r>
                      <a:endParaRPr kumimoji="1" lang="ja-JP" altLang="en-US" sz="1200" dirty="0"/>
                    </a:p>
                  </a:txBody>
                  <a:tcPr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en-US" altLang="ja-JP" sz="1200" dirty="0" smtClean="0"/>
                        <a:t>78.9</a:t>
                      </a:r>
                      <a:endParaRPr kumimoji="1" lang="ja-JP" altLang="en-US" sz="1200" dirty="0"/>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878044"/>
                  </a:ext>
                </a:extLst>
              </a:tr>
              <a:tr h="267146">
                <a:tc>
                  <a:txBody>
                    <a:bodyPr/>
                    <a:lstStyle/>
                    <a:p>
                      <a:pPr algn="ctr"/>
                      <a:r>
                        <a:rPr kumimoji="1" lang="en-US" altLang="ja-JP" sz="1200" dirty="0" smtClean="0"/>
                        <a:t>16</a:t>
                      </a:r>
                      <a:endParaRPr kumimoji="1" lang="ja-JP" altLang="en-US" sz="1200" dirty="0"/>
                    </a:p>
                  </a:txBody>
                  <a:tcPr anchor="ctr">
                    <a:lnT w="19050" cap="flat" cmpd="sng" algn="ctr">
                      <a:solidFill>
                        <a:schemeClr val="tx1"/>
                      </a:solidFill>
                      <a:prstDash val="solid"/>
                      <a:round/>
                      <a:headEnd type="none" w="med" len="med"/>
                      <a:tailEnd type="none" w="med" len="med"/>
                    </a:lnT>
                  </a:tcPr>
                </a:tc>
                <a:tc>
                  <a:txBody>
                    <a:bodyPr/>
                    <a:lstStyle/>
                    <a:p>
                      <a:r>
                        <a:rPr kumimoji="1" lang="ja-JP" altLang="en-US" sz="1200" dirty="0" smtClean="0"/>
                        <a:t>ベルギー</a:t>
                      </a:r>
                      <a:endParaRPr kumimoji="1" lang="ja-JP" altLang="en-US" sz="1200" dirty="0"/>
                    </a:p>
                  </a:txBody>
                  <a:tcPr anchor="ctr">
                    <a:lnT w="19050" cap="flat" cmpd="sng" algn="ctr">
                      <a:solidFill>
                        <a:schemeClr val="tx1"/>
                      </a:solidFill>
                      <a:prstDash val="solid"/>
                      <a:round/>
                      <a:headEnd type="none" w="med" len="med"/>
                      <a:tailEnd type="none" w="med" len="med"/>
                    </a:lnT>
                  </a:tcPr>
                </a:tc>
                <a:tc>
                  <a:txBody>
                    <a:bodyPr/>
                    <a:lstStyle/>
                    <a:p>
                      <a:pPr algn="ctr"/>
                      <a:r>
                        <a:rPr kumimoji="1" lang="en-US" altLang="ja-JP" sz="1200" dirty="0" smtClean="0"/>
                        <a:t>78.9</a:t>
                      </a:r>
                      <a:endParaRPr kumimoji="1" lang="ja-JP" altLang="en-US" sz="1200" dirty="0"/>
                    </a:p>
                  </a:txBody>
                  <a:tcPr anchor="ct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04629390"/>
                  </a:ext>
                </a:extLst>
              </a:tr>
              <a:tr h="267146">
                <a:tc>
                  <a:txBody>
                    <a:bodyPr/>
                    <a:lstStyle/>
                    <a:p>
                      <a:pPr algn="ctr"/>
                      <a:r>
                        <a:rPr kumimoji="1" lang="en-US" altLang="ja-JP" sz="1200" dirty="0" smtClean="0"/>
                        <a:t>17</a:t>
                      </a:r>
                      <a:endParaRPr kumimoji="1" lang="ja-JP" altLang="en-US" sz="1200" dirty="0"/>
                    </a:p>
                  </a:txBody>
                  <a:tcPr anchor="ctr"/>
                </a:tc>
                <a:tc>
                  <a:txBody>
                    <a:bodyPr/>
                    <a:lstStyle/>
                    <a:p>
                      <a:r>
                        <a:rPr kumimoji="1" lang="ja-JP" altLang="en-US" sz="1200" dirty="0" smtClean="0"/>
                        <a:t>スイス</a:t>
                      </a:r>
                      <a:endParaRPr kumimoji="1" lang="ja-JP" altLang="en-US" sz="1200" dirty="0"/>
                    </a:p>
                  </a:txBody>
                  <a:tcPr anchor="ctr"/>
                </a:tc>
                <a:tc>
                  <a:txBody>
                    <a:bodyPr/>
                    <a:lstStyle/>
                    <a:p>
                      <a:pPr algn="ctr"/>
                      <a:r>
                        <a:rPr kumimoji="1" lang="en-US" altLang="ja-JP" sz="1200" dirty="0" smtClean="0"/>
                        <a:t>78.8</a:t>
                      </a:r>
                      <a:endParaRPr kumimoji="1" lang="ja-JP" altLang="en-US" sz="1200" dirty="0"/>
                    </a:p>
                  </a:txBody>
                  <a:tcPr anchor="ctr"/>
                </a:tc>
                <a:extLst>
                  <a:ext uri="{0D108BD9-81ED-4DB2-BD59-A6C34878D82A}">
                    <a16:rowId xmlns:a16="http://schemas.microsoft.com/office/drawing/2014/main" val="2473264146"/>
                  </a:ext>
                </a:extLst>
              </a:tr>
              <a:tr h="267146">
                <a:tc>
                  <a:txBody>
                    <a:bodyPr/>
                    <a:lstStyle/>
                    <a:p>
                      <a:pPr algn="ctr"/>
                      <a:r>
                        <a:rPr kumimoji="1" lang="en-US" altLang="ja-JP" sz="1200" dirty="0" smtClean="0"/>
                        <a:t>18</a:t>
                      </a:r>
                      <a:endParaRPr kumimoji="1" lang="ja-JP" altLang="en-US" sz="1200" dirty="0"/>
                    </a:p>
                  </a:txBody>
                  <a:tcPr anchor="ctr"/>
                </a:tc>
                <a:tc>
                  <a:txBody>
                    <a:bodyPr/>
                    <a:lstStyle/>
                    <a:p>
                      <a:r>
                        <a:rPr kumimoji="1" lang="ja-JP" altLang="en-US" sz="1200" dirty="0" smtClean="0"/>
                        <a:t>韓国</a:t>
                      </a:r>
                      <a:endParaRPr kumimoji="1" lang="ja-JP" altLang="en-US" sz="1200" dirty="0"/>
                    </a:p>
                  </a:txBody>
                  <a:tcPr anchor="ctr"/>
                </a:tc>
                <a:tc>
                  <a:txBody>
                    <a:bodyPr/>
                    <a:lstStyle/>
                    <a:p>
                      <a:pPr algn="ctr"/>
                      <a:r>
                        <a:rPr kumimoji="1" lang="en-US" altLang="ja-JP" sz="1200" dirty="0" smtClean="0"/>
                        <a:t>78.3</a:t>
                      </a:r>
                      <a:endParaRPr kumimoji="1" lang="ja-JP" altLang="en-US" sz="1200" dirty="0"/>
                    </a:p>
                  </a:txBody>
                  <a:tcPr anchor="ctr"/>
                </a:tc>
                <a:extLst>
                  <a:ext uri="{0D108BD9-81ED-4DB2-BD59-A6C34878D82A}">
                    <a16:rowId xmlns:a16="http://schemas.microsoft.com/office/drawing/2014/main" val="3292551605"/>
                  </a:ext>
                </a:extLst>
              </a:tr>
              <a:tr h="267146">
                <a:tc>
                  <a:txBody>
                    <a:bodyPr/>
                    <a:lstStyle/>
                    <a:p>
                      <a:pPr algn="ctr"/>
                      <a:r>
                        <a:rPr kumimoji="1" lang="en-US" altLang="ja-JP" sz="1200" dirty="0" smtClean="0"/>
                        <a:t>19</a:t>
                      </a:r>
                      <a:endParaRPr kumimoji="1" lang="ja-JP" altLang="en-US" sz="1200" dirty="0"/>
                    </a:p>
                  </a:txBody>
                  <a:tcPr anchor="ctr"/>
                </a:tc>
                <a:tc>
                  <a:txBody>
                    <a:bodyPr/>
                    <a:lstStyle/>
                    <a:p>
                      <a:r>
                        <a:rPr kumimoji="1" lang="ja-JP" altLang="en-US" sz="1200" dirty="0" smtClean="0"/>
                        <a:t>アイルランド</a:t>
                      </a:r>
                      <a:endParaRPr kumimoji="1" lang="ja-JP" altLang="en-US" sz="1200" dirty="0"/>
                    </a:p>
                  </a:txBody>
                  <a:tcPr anchor="ctr"/>
                </a:tc>
                <a:tc>
                  <a:txBody>
                    <a:bodyPr/>
                    <a:lstStyle/>
                    <a:p>
                      <a:pPr algn="ctr"/>
                      <a:r>
                        <a:rPr kumimoji="1" lang="en-US" altLang="ja-JP" sz="1200" dirty="0" smtClean="0"/>
                        <a:t>78.2</a:t>
                      </a:r>
                      <a:endParaRPr kumimoji="1" lang="ja-JP" altLang="en-US" sz="1200" dirty="0"/>
                    </a:p>
                  </a:txBody>
                  <a:tcPr anchor="ctr"/>
                </a:tc>
                <a:extLst>
                  <a:ext uri="{0D108BD9-81ED-4DB2-BD59-A6C34878D82A}">
                    <a16:rowId xmlns:a16="http://schemas.microsoft.com/office/drawing/2014/main" val="325666014"/>
                  </a:ext>
                </a:extLst>
              </a:tr>
              <a:tr h="267146">
                <a:tc>
                  <a:txBody>
                    <a:bodyPr/>
                    <a:lstStyle/>
                    <a:p>
                      <a:pPr algn="ctr"/>
                      <a:r>
                        <a:rPr kumimoji="1" lang="en-US" altLang="ja-JP" sz="1200" dirty="0" smtClean="0"/>
                        <a:t>20</a:t>
                      </a:r>
                      <a:endParaRPr kumimoji="1" lang="ja-JP" altLang="en-US" sz="1200" dirty="0"/>
                    </a:p>
                  </a:txBody>
                  <a:tcPr anchor="ctr"/>
                </a:tc>
                <a:tc>
                  <a:txBody>
                    <a:bodyPr/>
                    <a:lstStyle/>
                    <a:p>
                      <a:r>
                        <a:rPr kumimoji="1" lang="ja-JP" altLang="en-US" sz="1200" dirty="0" smtClean="0"/>
                        <a:t>カナダ</a:t>
                      </a:r>
                      <a:endParaRPr kumimoji="1" lang="ja-JP" altLang="en-US" sz="1200" dirty="0"/>
                    </a:p>
                  </a:txBody>
                  <a:tcPr anchor="ctr"/>
                </a:tc>
                <a:tc>
                  <a:txBody>
                    <a:bodyPr/>
                    <a:lstStyle/>
                    <a:p>
                      <a:pPr algn="ctr"/>
                      <a:r>
                        <a:rPr kumimoji="1" lang="en-US" altLang="ja-JP" sz="1200" dirty="0" smtClean="0"/>
                        <a:t>77.9</a:t>
                      </a:r>
                      <a:endParaRPr kumimoji="1" lang="ja-JP" altLang="en-US" sz="1200" dirty="0"/>
                    </a:p>
                  </a:txBody>
                  <a:tcPr anchor="ctr"/>
                </a:tc>
                <a:extLst>
                  <a:ext uri="{0D108BD9-81ED-4DB2-BD59-A6C34878D82A}">
                    <a16:rowId xmlns:a16="http://schemas.microsoft.com/office/drawing/2014/main" val="1293322776"/>
                  </a:ext>
                </a:extLst>
              </a:tr>
            </a:tbl>
          </a:graphicData>
        </a:graphic>
      </p:graphicFrame>
      <p:sp>
        <p:nvSpPr>
          <p:cNvPr id="10" name="テキスト ボックス 9"/>
          <p:cNvSpPr txBox="1"/>
          <p:nvPr/>
        </p:nvSpPr>
        <p:spPr>
          <a:xfrm>
            <a:off x="543409" y="631065"/>
            <a:ext cx="1082348" cy="307777"/>
          </a:xfrm>
          <a:prstGeom prst="rect">
            <a:avLst/>
          </a:prstGeom>
          <a:noFill/>
        </p:spPr>
        <p:txBody>
          <a:bodyPr wrap="none" rtlCol="0">
            <a:spAutoFit/>
          </a:bodyPr>
          <a:lstStyle/>
          <a:p>
            <a:r>
              <a:rPr kumimoji="1" lang="ja-JP" altLang="en-US" sz="1400" dirty="0" smtClean="0"/>
              <a:t>２０１９年</a:t>
            </a:r>
            <a:endParaRPr kumimoji="1" lang="ja-JP" altLang="en-US" sz="1400" dirty="0"/>
          </a:p>
        </p:txBody>
      </p:sp>
      <p:sp>
        <p:nvSpPr>
          <p:cNvPr id="11" name="テキスト ボックス 10"/>
          <p:cNvSpPr txBox="1"/>
          <p:nvPr/>
        </p:nvSpPr>
        <p:spPr>
          <a:xfrm>
            <a:off x="4716830" y="979531"/>
            <a:ext cx="1338828" cy="369332"/>
          </a:xfrm>
          <a:prstGeom prst="rect">
            <a:avLst/>
          </a:prstGeom>
          <a:noFill/>
        </p:spPr>
        <p:txBody>
          <a:bodyPr wrap="none" rtlCol="0">
            <a:spAutoFit/>
          </a:bodyPr>
          <a:lstStyle/>
          <a:p>
            <a:r>
              <a:rPr kumimoji="1" lang="ja-JP" altLang="en-US" dirty="0" smtClean="0"/>
              <a:t>２０２０年</a:t>
            </a:r>
            <a:endParaRPr kumimoji="1" lang="ja-JP" altLang="en-US" dirty="0"/>
          </a:p>
        </p:txBody>
      </p:sp>
      <p:graphicFrame>
        <p:nvGraphicFramePr>
          <p:cNvPr id="12" name="表 11"/>
          <p:cNvGraphicFramePr>
            <a:graphicFrameLocks noGrp="1"/>
          </p:cNvGraphicFramePr>
          <p:nvPr>
            <p:extLst>
              <p:ext uri="{D42A27DB-BD31-4B8C-83A1-F6EECF244321}">
                <p14:modId xmlns:p14="http://schemas.microsoft.com/office/powerpoint/2010/main" val="2210553575"/>
              </p:ext>
            </p:extLst>
          </p:nvPr>
        </p:nvGraphicFramePr>
        <p:xfrm>
          <a:off x="3705157" y="909406"/>
          <a:ext cx="2628000" cy="5699760"/>
        </p:xfrm>
        <a:graphic>
          <a:graphicData uri="http://schemas.openxmlformats.org/drawingml/2006/table">
            <a:tbl>
              <a:tblPr firstRow="1" bandRow="1">
                <a:tableStyleId>{93296810-A885-4BE3-A3E7-6D5BEEA58F35}</a:tableStyleId>
              </a:tblPr>
              <a:tblGrid>
                <a:gridCol w="396000">
                  <a:extLst>
                    <a:ext uri="{9D8B030D-6E8A-4147-A177-3AD203B41FA5}">
                      <a16:colId xmlns:a16="http://schemas.microsoft.com/office/drawing/2014/main" val="1482000897"/>
                    </a:ext>
                  </a:extLst>
                </a:gridCol>
                <a:gridCol w="1440000">
                  <a:extLst>
                    <a:ext uri="{9D8B030D-6E8A-4147-A177-3AD203B41FA5}">
                      <a16:colId xmlns:a16="http://schemas.microsoft.com/office/drawing/2014/main" val="1771672345"/>
                    </a:ext>
                  </a:extLst>
                </a:gridCol>
                <a:gridCol w="792000">
                  <a:extLst>
                    <a:ext uri="{9D8B030D-6E8A-4147-A177-3AD203B41FA5}">
                      <a16:colId xmlns:a16="http://schemas.microsoft.com/office/drawing/2014/main" val="3923809610"/>
                    </a:ext>
                  </a:extLst>
                </a:gridCol>
              </a:tblGrid>
              <a:tr h="200022">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extLst>
                  <a:ext uri="{0D108BD9-81ED-4DB2-BD59-A6C34878D82A}">
                    <a16:rowId xmlns:a16="http://schemas.microsoft.com/office/drawing/2014/main" val="2186887047"/>
                  </a:ext>
                </a:extLst>
              </a:tr>
              <a:tr h="266939">
                <a:tc>
                  <a:txBody>
                    <a:bodyPr/>
                    <a:lstStyle/>
                    <a:p>
                      <a:pPr algn="ctr"/>
                      <a:r>
                        <a:rPr kumimoji="1" lang="ja-JP" altLang="en-US" sz="1200" dirty="0" smtClean="0"/>
                        <a:t>１</a:t>
                      </a:r>
                      <a:endParaRPr kumimoji="1" lang="en-US" altLang="ja-JP" sz="1200" dirty="0" smtClean="0"/>
                    </a:p>
                  </a:txBody>
                  <a:tcPr anchor="ctr"/>
                </a:tc>
                <a:tc>
                  <a:txBody>
                    <a:bodyPr/>
                    <a:lstStyle/>
                    <a:p>
                      <a:r>
                        <a:rPr kumimoji="1" lang="ja-JP" altLang="en-US" sz="1200" dirty="0" smtClean="0"/>
                        <a:t>スウェーデン</a:t>
                      </a:r>
                      <a:endParaRPr kumimoji="1" lang="ja-JP" altLang="en-US" sz="1200" dirty="0"/>
                    </a:p>
                  </a:txBody>
                  <a:tcPr anchor="ctr"/>
                </a:tc>
                <a:tc>
                  <a:txBody>
                    <a:bodyPr/>
                    <a:lstStyle/>
                    <a:p>
                      <a:pPr algn="ctr"/>
                      <a:r>
                        <a:rPr kumimoji="1" lang="en-US" altLang="ja-JP" sz="1200" dirty="0" smtClean="0"/>
                        <a:t>84.7</a:t>
                      </a:r>
                      <a:endParaRPr kumimoji="1" lang="ja-JP" altLang="en-US" sz="1200" dirty="0"/>
                    </a:p>
                  </a:txBody>
                  <a:tcPr anchor="ctr"/>
                </a:tc>
                <a:extLst>
                  <a:ext uri="{0D108BD9-81ED-4DB2-BD59-A6C34878D82A}">
                    <a16:rowId xmlns:a16="http://schemas.microsoft.com/office/drawing/2014/main" val="2584904070"/>
                  </a:ext>
                </a:extLst>
              </a:tr>
              <a:tr h="266939">
                <a:tc>
                  <a:txBody>
                    <a:bodyPr/>
                    <a:lstStyle/>
                    <a:p>
                      <a:pPr algn="ctr"/>
                      <a:r>
                        <a:rPr kumimoji="1" lang="ja-JP" altLang="en-US" sz="1200" dirty="0" smtClean="0"/>
                        <a:t>２</a:t>
                      </a:r>
                      <a:endParaRPr kumimoji="1" lang="ja-JP" altLang="en-US" sz="1200" dirty="0"/>
                    </a:p>
                  </a:txBody>
                  <a:tcPr anchor="ctr"/>
                </a:tc>
                <a:tc>
                  <a:txBody>
                    <a:bodyPr/>
                    <a:lstStyle/>
                    <a:p>
                      <a:r>
                        <a:rPr kumimoji="1" lang="ja-JP" altLang="en-US" sz="1200" dirty="0" smtClean="0"/>
                        <a:t>デンマーク</a:t>
                      </a:r>
                      <a:endParaRPr kumimoji="1" lang="ja-JP" altLang="en-US" sz="1200" dirty="0"/>
                    </a:p>
                  </a:txBody>
                  <a:tcPr anchor="ctr"/>
                </a:tc>
                <a:tc>
                  <a:txBody>
                    <a:bodyPr/>
                    <a:lstStyle/>
                    <a:p>
                      <a:pPr algn="ctr"/>
                      <a:r>
                        <a:rPr kumimoji="1" lang="en-US" altLang="ja-JP" sz="1200" dirty="0" smtClean="0"/>
                        <a:t>84.6</a:t>
                      </a:r>
                      <a:endParaRPr kumimoji="1" lang="ja-JP" altLang="en-US" sz="1200" dirty="0"/>
                    </a:p>
                  </a:txBody>
                  <a:tcPr anchor="ctr"/>
                </a:tc>
                <a:extLst>
                  <a:ext uri="{0D108BD9-81ED-4DB2-BD59-A6C34878D82A}">
                    <a16:rowId xmlns:a16="http://schemas.microsoft.com/office/drawing/2014/main" val="308662215"/>
                  </a:ext>
                </a:extLst>
              </a:tr>
              <a:tr h="266939">
                <a:tc>
                  <a:txBody>
                    <a:bodyPr/>
                    <a:lstStyle/>
                    <a:p>
                      <a:pPr algn="ctr"/>
                      <a:r>
                        <a:rPr kumimoji="1" lang="ja-JP" altLang="en-US" sz="1200" dirty="0" smtClean="0"/>
                        <a:t>３</a:t>
                      </a:r>
                      <a:endParaRPr kumimoji="1" lang="ja-JP" altLang="en-US" sz="1200" dirty="0"/>
                    </a:p>
                  </a:txBody>
                  <a:tcPr anchor="ctr"/>
                </a:tc>
                <a:tc>
                  <a:txBody>
                    <a:bodyPr/>
                    <a:lstStyle/>
                    <a:p>
                      <a:r>
                        <a:rPr kumimoji="1" lang="ja-JP" altLang="en-US" sz="1200" dirty="0" smtClean="0"/>
                        <a:t>フィンランド</a:t>
                      </a:r>
                      <a:endParaRPr kumimoji="1" lang="ja-JP" altLang="en-US" sz="1200" dirty="0"/>
                    </a:p>
                  </a:txBody>
                  <a:tcPr anchor="ctr"/>
                </a:tc>
                <a:tc>
                  <a:txBody>
                    <a:bodyPr/>
                    <a:lstStyle/>
                    <a:p>
                      <a:pPr algn="ctr"/>
                      <a:r>
                        <a:rPr kumimoji="1" lang="en-US" altLang="ja-JP" sz="1200" dirty="0" smtClean="0"/>
                        <a:t>83.8</a:t>
                      </a:r>
                      <a:endParaRPr kumimoji="1" lang="ja-JP" altLang="en-US" sz="1200" dirty="0"/>
                    </a:p>
                  </a:txBody>
                  <a:tcPr anchor="ctr"/>
                </a:tc>
                <a:extLst>
                  <a:ext uri="{0D108BD9-81ED-4DB2-BD59-A6C34878D82A}">
                    <a16:rowId xmlns:a16="http://schemas.microsoft.com/office/drawing/2014/main" val="4115681085"/>
                  </a:ext>
                </a:extLst>
              </a:tr>
              <a:tr h="266939">
                <a:tc>
                  <a:txBody>
                    <a:bodyPr/>
                    <a:lstStyle/>
                    <a:p>
                      <a:pPr algn="ctr"/>
                      <a:r>
                        <a:rPr kumimoji="1" lang="ja-JP" altLang="en-US" sz="1200" dirty="0" smtClean="0"/>
                        <a:t>４</a:t>
                      </a:r>
                      <a:endParaRPr kumimoji="1" lang="ja-JP" altLang="en-US" sz="1200" dirty="0"/>
                    </a:p>
                  </a:txBody>
                  <a:tcPr anchor="ctr"/>
                </a:tc>
                <a:tc>
                  <a:txBody>
                    <a:bodyPr/>
                    <a:lstStyle/>
                    <a:p>
                      <a:r>
                        <a:rPr kumimoji="1" lang="ja-JP" altLang="en-US" sz="1200" dirty="0" smtClean="0"/>
                        <a:t>フランス</a:t>
                      </a:r>
                      <a:endParaRPr kumimoji="1" lang="ja-JP" altLang="en-US" sz="1200" dirty="0"/>
                    </a:p>
                  </a:txBody>
                  <a:tcPr anchor="ctr"/>
                </a:tc>
                <a:tc>
                  <a:txBody>
                    <a:bodyPr/>
                    <a:lstStyle/>
                    <a:p>
                      <a:pPr algn="ctr"/>
                      <a:r>
                        <a:rPr kumimoji="1" lang="en-US" altLang="ja-JP" sz="1200" dirty="0" smtClean="0"/>
                        <a:t>81.1</a:t>
                      </a:r>
                      <a:endParaRPr kumimoji="1" lang="ja-JP" altLang="en-US" sz="1200" dirty="0"/>
                    </a:p>
                  </a:txBody>
                  <a:tcPr anchor="ctr"/>
                </a:tc>
                <a:extLst>
                  <a:ext uri="{0D108BD9-81ED-4DB2-BD59-A6C34878D82A}">
                    <a16:rowId xmlns:a16="http://schemas.microsoft.com/office/drawing/2014/main" val="2072378900"/>
                  </a:ext>
                </a:extLst>
              </a:tr>
              <a:tr h="266939">
                <a:tc>
                  <a:txBody>
                    <a:bodyPr/>
                    <a:lstStyle/>
                    <a:p>
                      <a:pPr algn="ctr"/>
                      <a:r>
                        <a:rPr kumimoji="1" lang="ja-JP" altLang="en-US" sz="1200" dirty="0" smtClean="0"/>
                        <a:t>５</a:t>
                      </a:r>
                      <a:endParaRPr kumimoji="1" lang="ja-JP" altLang="en-US" sz="1200" dirty="0"/>
                    </a:p>
                  </a:txBody>
                  <a:tcPr anchor="ctr"/>
                </a:tc>
                <a:tc>
                  <a:txBody>
                    <a:bodyPr/>
                    <a:lstStyle/>
                    <a:p>
                      <a:r>
                        <a:rPr kumimoji="1" lang="ja-JP" altLang="en-US" sz="1200" dirty="0" smtClean="0"/>
                        <a:t>ドイツ</a:t>
                      </a:r>
                      <a:endParaRPr kumimoji="1" lang="ja-JP" altLang="en-US" sz="1200" dirty="0"/>
                    </a:p>
                  </a:txBody>
                  <a:tcPr anchor="ctr"/>
                </a:tc>
                <a:tc>
                  <a:txBody>
                    <a:bodyPr/>
                    <a:lstStyle/>
                    <a:p>
                      <a:pPr algn="ctr"/>
                      <a:r>
                        <a:rPr kumimoji="1" lang="en-US" altLang="ja-JP" sz="1200" dirty="0" smtClean="0"/>
                        <a:t>80.8</a:t>
                      </a:r>
                      <a:endParaRPr kumimoji="1" lang="ja-JP" altLang="en-US" sz="1200" dirty="0"/>
                    </a:p>
                  </a:txBody>
                  <a:tcPr anchor="ctr"/>
                </a:tc>
                <a:extLst>
                  <a:ext uri="{0D108BD9-81ED-4DB2-BD59-A6C34878D82A}">
                    <a16:rowId xmlns:a16="http://schemas.microsoft.com/office/drawing/2014/main" val="2337457612"/>
                  </a:ext>
                </a:extLst>
              </a:tr>
              <a:tr h="266939">
                <a:tc>
                  <a:txBody>
                    <a:bodyPr/>
                    <a:lstStyle/>
                    <a:p>
                      <a:pPr algn="ctr"/>
                      <a:r>
                        <a:rPr kumimoji="1" lang="ja-JP" altLang="en-US" sz="1200" dirty="0" smtClean="0"/>
                        <a:t>６</a:t>
                      </a:r>
                      <a:endParaRPr kumimoji="1" lang="ja-JP" altLang="en-US" sz="1200" dirty="0"/>
                    </a:p>
                  </a:txBody>
                  <a:tcPr anchor="ctr"/>
                </a:tc>
                <a:tc>
                  <a:txBody>
                    <a:bodyPr/>
                    <a:lstStyle/>
                    <a:p>
                      <a:r>
                        <a:rPr kumimoji="1" lang="ja-JP" altLang="en-US" sz="1200" dirty="0" smtClean="0"/>
                        <a:t>ノルウェー</a:t>
                      </a:r>
                      <a:endParaRPr kumimoji="1" lang="ja-JP" altLang="en-US" sz="1200" dirty="0"/>
                    </a:p>
                  </a:txBody>
                  <a:tcPr anchor="ctr"/>
                </a:tc>
                <a:tc>
                  <a:txBody>
                    <a:bodyPr/>
                    <a:lstStyle/>
                    <a:p>
                      <a:pPr algn="ctr"/>
                      <a:r>
                        <a:rPr kumimoji="1" lang="en-US" altLang="ja-JP" sz="1200" dirty="0" smtClean="0"/>
                        <a:t>80.8</a:t>
                      </a:r>
                      <a:endParaRPr kumimoji="1" lang="ja-JP" altLang="en-US" sz="1200" dirty="0"/>
                    </a:p>
                  </a:txBody>
                  <a:tcPr anchor="ctr"/>
                </a:tc>
                <a:extLst>
                  <a:ext uri="{0D108BD9-81ED-4DB2-BD59-A6C34878D82A}">
                    <a16:rowId xmlns:a16="http://schemas.microsoft.com/office/drawing/2014/main" val="3417304281"/>
                  </a:ext>
                </a:extLst>
              </a:tr>
              <a:tr h="266939">
                <a:tc>
                  <a:txBody>
                    <a:bodyPr/>
                    <a:lstStyle/>
                    <a:p>
                      <a:pPr algn="ctr"/>
                      <a:r>
                        <a:rPr kumimoji="1" lang="ja-JP" altLang="en-US" sz="1200" dirty="0" smtClean="0"/>
                        <a:t>７</a:t>
                      </a:r>
                      <a:endParaRPr kumimoji="1" lang="ja-JP" altLang="en-US" sz="1200" dirty="0"/>
                    </a:p>
                  </a:txBody>
                  <a:tcPr anchor="ctr"/>
                </a:tc>
                <a:tc>
                  <a:txBody>
                    <a:bodyPr/>
                    <a:lstStyle/>
                    <a:p>
                      <a:r>
                        <a:rPr kumimoji="1" lang="ja-JP" altLang="en-US" sz="1200" dirty="0" smtClean="0"/>
                        <a:t>オーストリア</a:t>
                      </a:r>
                      <a:endParaRPr kumimoji="1" lang="ja-JP" altLang="en-US" sz="1200" dirty="0"/>
                    </a:p>
                  </a:txBody>
                  <a:tcPr anchor="ctr"/>
                </a:tc>
                <a:tc>
                  <a:txBody>
                    <a:bodyPr/>
                    <a:lstStyle/>
                    <a:p>
                      <a:pPr algn="ctr"/>
                      <a:r>
                        <a:rPr kumimoji="1" lang="en-US" altLang="ja-JP" sz="1200" dirty="0" smtClean="0"/>
                        <a:t>80.7</a:t>
                      </a:r>
                      <a:endParaRPr kumimoji="1" lang="ja-JP" altLang="en-US" sz="1200" dirty="0"/>
                    </a:p>
                  </a:txBody>
                  <a:tcPr anchor="ctr"/>
                </a:tc>
                <a:extLst>
                  <a:ext uri="{0D108BD9-81ED-4DB2-BD59-A6C34878D82A}">
                    <a16:rowId xmlns:a16="http://schemas.microsoft.com/office/drawing/2014/main" val="598356872"/>
                  </a:ext>
                </a:extLst>
              </a:tr>
              <a:tr h="266939">
                <a:tc>
                  <a:txBody>
                    <a:bodyPr/>
                    <a:lstStyle/>
                    <a:p>
                      <a:pPr algn="ctr"/>
                      <a:r>
                        <a:rPr kumimoji="1" lang="ja-JP" altLang="en-US" sz="1200" dirty="0" smtClean="0"/>
                        <a:t>８</a:t>
                      </a:r>
                      <a:endParaRPr kumimoji="1" lang="ja-JP" altLang="en-US" sz="1200" dirty="0"/>
                    </a:p>
                  </a:txBody>
                  <a:tcPr anchor="ctr"/>
                </a:tc>
                <a:tc>
                  <a:txBody>
                    <a:bodyPr/>
                    <a:lstStyle/>
                    <a:p>
                      <a:r>
                        <a:rPr kumimoji="1" lang="ja-JP" altLang="en-US" sz="1200" dirty="0" smtClean="0"/>
                        <a:t>チェコ</a:t>
                      </a:r>
                      <a:endParaRPr kumimoji="1" lang="ja-JP" altLang="en-US" sz="1200" dirty="0"/>
                    </a:p>
                  </a:txBody>
                  <a:tcPr anchor="ctr"/>
                </a:tc>
                <a:tc>
                  <a:txBody>
                    <a:bodyPr/>
                    <a:lstStyle/>
                    <a:p>
                      <a:pPr algn="ctr"/>
                      <a:r>
                        <a:rPr kumimoji="1" lang="en-US" altLang="ja-JP" sz="1200" dirty="0" smtClean="0"/>
                        <a:t>80.6</a:t>
                      </a:r>
                      <a:endParaRPr kumimoji="1" lang="ja-JP" altLang="en-US" sz="1200" dirty="0"/>
                    </a:p>
                  </a:txBody>
                  <a:tcPr anchor="ctr"/>
                </a:tc>
                <a:extLst>
                  <a:ext uri="{0D108BD9-81ED-4DB2-BD59-A6C34878D82A}">
                    <a16:rowId xmlns:a16="http://schemas.microsoft.com/office/drawing/2014/main" val="4026439131"/>
                  </a:ext>
                </a:extLst>
              </a:tr>
              <a:tr h="266939">
                <a:tc>
                  <a:txBody>
                    <a:bodyPr/>
                    <a:lstStyle/>
                    <a:p>
                      <a:pPr algn="ctr"/>
                      <a:r>
                        <a:rPr kumimoji="1" lang="ja-JP" altLang="en-US" sz="1200" dirty="0" smtClean="0"/>
                        <a:t>９</a:t>
                      </a:r>
                      <a:endParaRPr kumimoji="1" lang="ja-JP" altLang="en-US" sz="1200" dirty="0"/>
                    </a:p>
                  </a:txBody>
                  <a:tcPr anchor="ctr"/>
                </a:tc>
                <a:tc>
                  <a:txBody>
                    <a:bodyPr/>
                    <a:lstStyle/>
                    <a:p>
                      <a:r>
                        <a:rPr kumimoji="1" lang="ja-JP" altLang="en-US" sz="1200" dirty="0" smtClean="0"/>
                        <a:t>オランダ</a:t>
                      </a:r>
                      <a:endParaRPr kumimoji="1" lang="ja-JP" altLang="en-US" sz="1200" dirty="0"/>
                    </a:p>
                  </a:txBody>
                  <a:tcPr anchor="ctr"/>
                </a:tc>
                <a:tc>
                  <a:txBody>
                    <a:bodyPr/>
                    <a:lstStyle/>
                    <a:p>
                      <a:pPr algn="ctr"/>
                      <a:r>
                        <a:rPr kumimoji="1" lang="en-US" altLang="ja-JP" sz="1200" dirty="0" smtClean="0"/>
                        <a:t>80.4</a:t>
                      </a:r>
                      <a:endParaRPr kumimoji="1" lang="ja-JP" altLang="en-US" sz="1200" dirty="0"/>
                    </a:p>
                  </a:txBody>
                  <a:tcPr anchor="ctr"/>
                </a:tc>
                <a:extLst>
                  <a:ext uri="{0D108BD9-81ED-4DB2-BD59-A6C34878D82A}">
                    <a16:rowId xmlns:a16="http://schemas.microsoft.com/office/drawing/2014/main" val="4079222872"/>
                  </a:ext>
                </a:extLst>
              </a:tr>
              <a:tr h="266939">
                <a:tc>
                  <a:txBody>
                    <a:bodyPr/>
                    <a:lstStyle/>
                    <a:p>
                      <a:pPr algn="ctr"/>
                      <a:r>
                        <a:rPr kumimoji="1" lang="en-US" altLang="ja-JP" sz="1200" dirty="0" smtClean="0"/>
                        <a:t>10</a:t>
                      </a:r>
                      <a:endParaRPr kumimoji="1" lang="ja-JP" altLang="en-US" sz="1200" dirty="0"/>
                    </a:p>
                  </a:txBody>
                  <a:tcPr anchor="ctr"/>
                </a:tc>
                <a:tc>
                  <a:txBody>
                    <a:bodyPr/>
                    <a:lstStyle/>
                    <a:p>
                      <a:r>
                        <a:rPr kumimoji="1" lang="ja-JP" altLang="en-US" sz="1200" dirty="0" smtClean="0"/>
                        <a:t>エストニア</a:t>
                      </a:r>
                      <a:endParaRPr kumimoji="1" lang="ja-JP" altLang="en-US" sz="1200" dirty="0"/>
                    </a:p>
                  </a:txBody>
                  <a:tcPr anchor="ctr"/>
                </a:tc>
                <a:tc>
                  <a:txBody>
                    <a:bodyPr/>
                    <a:lstStyle/>
                    <a:p>
                      <a:pPr algn="ctr"/>
                      <a:r>
                        <a:rPr kumimoji="1" lang="en-US" altLang="ja-JP" sz="1200" dirty="0" smtClean="0"/>
                        <a:t>80.1</a:t>
                      </a:r>
                      <a:endParaRPr kumimoji="1" lang="ja-JP" altLang="en-US" sz="1200" dirty="0"/>
                    </a:p>
                  </a:txBody>
                  <a:tcPr anchor="ctr"/>
                </a:tc>
                <a:extLst>
                  <a:ext uri="{0D108BD9-81ED-4DB2-BD59-A6C34878D82A}">
                    <a16:rowId xmlns:a16="http://schemas.microsoft.com/office/drawing/2014/main" val="1623698966"/>
                  </a:ext>
                </a:extLst>
              </a:tr>
              <a:tr h="266939">
                <a:tc>
                  <a:txBody>
                    <a:bodyPr/>
                    <a:lstStyle/>
                    <a:p>
                      <a:pPr algn="ctr"/>
                      <a:r>
                        <a:rPr kumimoji="1" lang="en-US" altLang="ja-JP" sz="1200" dirty="0" smtClean="0"/>
                        <a:t>11</a:t>
                      </a:r>
                      <a:endParaRPr kumimoji="1" lang="ja-JP" altLang="en-US" sz="1200" dirty="0"/>
                    </a:p>
                  </a:txBody>
                  <a:tcPr anchor="ctr"/>
                </a:tc>
                <a:tc>
                  <a:txBody>
                    <a:bodyPr/>
                    <a:lstStyle/>
                    <a:p>
                      <a:r>
                        <a:rPr kumimoji="1" lang="ja-JP" altLang="en-US" sz="1200" dirty="0" smtClean="0"/>
                        <a:t>ベルギー</a:t>
                      </a:r>
                      <a:endParaRPr kumimoji="1" lang="ja-JP" altLang="en-US" sz="1200" dirty="0"/>
                    </a:p>
                  </a:txBody>
                  <a:tcPr anchor="ctr"/>
                </a:tc>
                <a:tc>
                  <a:txBody>
                    <a:bodyPr/>
                    <a:lstStyle/>
                    <a:p>
                      <a:pPr algn="ctr"/>
                      <a:r>
                        <a:rPr kumimoji="1" lang="en-US" altLang="ja-JP" sz="1200" dirty="0" smtClean="0"/>
                        <a:t>80.0</a:t>
                      </a:r>
                      <a:endParaRPr kumimoji="1" lang="ja-JP" altLang="en-US" sz="1200" dirty="0"/>
                    </a:p>
                  </a:txBody>
                  <a:tcPr anchor="ctr"/>
                </a:tc>
                <a:extLst>
                  <a:ext uri="{0D108BD9-81ED-4DB2-BD59-A6C34878D82A}">
                    <a16:rowId xmlns:a16="http://schemas.microsoft.com/office/drawing/2014/main" val="2252392675"/>
                  </a:ext>
                </a:extLst>
              </a:tr>
              <a:tr h="266939">
                <a:tc>
                  <a:txBody>
                    <a:bodyPr/>
                    <a:lstStyle/>
                    <a:p>
                      <a:pPr algn="ctr"/>
                      <a:r>
                        <a:rPr kumimoji="1" lang="en-US" altLang="ja-JP" sz="1200" dirty="0" smtClean="0"/>
                        <a:t>12</a:t>
                      </a:r>
                      <a:endParaRPr kumimoji="1" lang="ja-JP" altLang="en-US" sz="1200" dirty="0"/>
                    </a:p>
                  </a:txBody>
                  <a:tcPr anchor="ctr"/>
                </a:tc>
                <a:tc>
                  <a:txBody>
                    <a:bodyPr/>
                    <a:lstStyle/>
                    <a:p>
                      <a:r>
                        <a:rPr kumimoji="1" lang="ja-JP" altLang="en-US" sz="1200" dirty="0" smtClean="0"/>
                        <a:t>スロバキア</a:t>
                      </a:r>
                      <a:endParaRPr kumimoji="1" lang="ja-JP" altLang="en-US" sz="1200" dirty="0"/>
                    </a:p>
                  </a:txBody>
                  <a:tcPr anchor="ctr"/>
                </a:tc>
                <a:tc>
                  <a:txBody>
                    <a:bodyPr/>
                    <a:lstStyle/>
                    <a:p>
                      <a:pPr algn="ctr"/>
                      <a:r>
                        <a:rPr kumimoji="1" lang="en-US" altLang="ja-JP" sz="1200" dirty="0" smtClean="0"/>
                        <a:t>79.8</a:t>
                      </a:r>
                      <a:endParaRPr kumimoji="1" lang="ja-JP" altLang="en-US" sz="1200" dirty="0"/>
                    </a:p>
                  </a:txBody>
                  <a:tcPr anchor="ctr"/>
                </a:tc>
                <a:extLst>
                  <a:ext uri="{0D108BD9-81ED-4DB2-BD59-A6C34878D82A}">
                    <a16:rowId xmlns:a16="http://schemas.microsoft.com/office/drawing/2014/main" val="2299853181"/>
                  </a:ext>
                </a:extLst>
              </a:tr>
              <a:tr h="266939">
                <a:tc>
                  <a:txBody>
                    <a:bodyPr/>
                    <a:lstStyle/>
                    <a:p>
                      <a:pPr algn="ctr"/>
                      <a:r>
                        <a:rPr kumimoji="1" lang="en-US" altLang="ja-JP" sz="1200" dirty="0" smtClean="0"/>
                        <a:t>13</a:t>
                      </a:r>
                      <a:endParaRPr kumimoji="1" lang="ja-JP" altLang="en-US" sz="1200" dirty="0"/>
                    </a:p>
                  </a:txBody>
                  <a:tcPr anchor="ctr"/>
                </a:tc>
                <a:tc>
                  <a:txBody>
                    <a:bodyPr/>
                    <a:lstStyle/>
                    <a:p>
                      <a:r>
                        <a:rPr kumimoji="1" lang="ja-JP" altLang="en-US" sz="1200" dirty="0" smtClean="0"/>
                        <a:t>イギリス</a:t>
                      </a:r>
                      <a:endParaRPr kumimoji="1" lang="ja-JP" altLang="en-US" sz="1200" dirty="0"/>
                    </a:p>
                  </a:txBody>
                  <a:tcPr anchor="ctr"/>
                </a:tc>
                <a:tc>
                  <a:txBody>
                    <a:bodyPr/>
                    <a:lstStyle/>
                    <a:p>
                      <a:pPr algn="ctr"/>
                      <a:r>
                        <a:rPr kumimoji="1" lang="en-US" altLang="ja-JP" sz="1200" dirty="0" smtClean="0"/>
                        <a:t>79.8</a:t>
                      </a:r>
                      <a:endParaRPr kumimoji="1" lang="ja-JP" altLang="en-US" sz="1200" dirty="0"/>
                    </a:p>
                  </a:txBody>
                  <a:tcPr anchor="ctr"/>
                </a:tc>
                <a:extLst>
                  <a:ext uri="{0D108BD9-81ED-4DB2-BD59-A6C34878D82A}">
                    <a16:rowId xmlns:a16="http://schemas.microsoft.com/office/drawing/2014/main" val="2446057372"/>
                  </a:ext>
                </a:extLst>
              </a:tr>
              <a:tr h="266939">
                <a:tc>
                  <a:txBody>
                    <a:bodyPr/>
                    <a:lstStyle/>
                    <a:p>
                      <a:pPr algn="ctr"/>
                      <a:r>
                        <a:rPr kumimoji="1" lang="en-US" altLang="ja-JP" sz="1200" dirty="0" smtClean="0"/>
                        <a:t>14</a:t>
                      </a:r>
                      <a:endParaRPr kumimoji="1" lang="ja-JP" altLang="en-US" sz="1200" dirty="0"/>
                    </a:p>
                  </a:txBody>
                  <a:tcPr anchor="ctr"/>
                </a:tc>
                <a:tc>
                  <a:txBody>
                    <a:bodyPr/>
                    <a:lstStyle/>
                    <a:p>
                      <a:r>
                        <a:rPr kumimoji="1" lang="ja-JP" altLang="en-US" sz="1200" dirty="0" smtClean="0"/>
                        <a:t>アイルランド</a:t>
                      </a:r>
                      <a:endParaRPr kumimoji="1" lang="ja-JP" altLang="en-US" sz="1200" dirty="0"/>
                    </a:p>
                  </a:txBody>
                  <a:tcPr anchor="ctr"/>
                </a:tc>
                <a:tc>
                  <a:txBody>
                    <a:bodyPr/>
                    <a:lstStyle/>
                    <a:p>
                      <a:pPr algn="ctr"/>
                      <a:r>
                        <a:rPr kumimoji="1" lang="en-US" altLang="ja-JP" sz="1200" dirty="0" smtClean="0"/>
                        <a:t>79.4</a:t>
                      </a:r>
                      <a:endParaRPr kumimoji="1" lang="ja-JP" altLang="en-US" sz="1200" dirty="0"/>
                    </a:p>
                  </a:txBody>
                  <a:tcPr anchor="ctr"/>
                </a:tc>
                <a:extLst>
                  <a:ext uri="{0D108BD9-81ED-4DB2-BD59-A6C34878D82A}">
                    <a16:rowId xmlns:a16="http://schemas.microsoft.com/office/drawing/2014/main" val="2947056269"/>
                  </a:ext>
                </a:extLst>
              </a:tr>
              <a:tr h="266939">
                <a:tc>
                  <a:txBody>
                    <a:bodyPr/>
                    <a:lstStyle/>
                    <a:p>
                      <a:pPr algn="ctr"/>
                      <a:r>
                        <a:rPr kumimoji="1" lang="en-US" altLang="ja-JP" sz="1200" dirty="0" smtClean="0"/>
                        <a:t>15</a:t>
                      </a:r>
                      <a:endParaRPr kumimoji="1" lang="ja-JP" altLang="en-US" sz="1200" dirty="0"/>
                    </a:p>
                  </a:txBody>
                  <a:tcPr anchor="ctr"/>
                </a:tc>
                <a:tc>
                  <a:txBody>
                    <a:bodyPr/>
                    <a:lstStyle/>
                    <a:p>
                      <a:r>
                        <a:rPr kumimoji="1" lang="ja-JP" altLang="en-US" sz="1200" dirty="0" smtClean="0"/>
                        <a:t>スイス</a:t>
                      </a:r>
                      <a:endParaRPr kumimoji="1" lang="ja-JP" altLang="en-US" sz="1200" dirty="0"/>
                    </a:p>
                  </a:txBody>
                  <a:tcPr anchor="ctr"/>
                </a:tc>
                <a:tc>
                  <a:txBody>
                    <a:bodyPr/>
                    <a:lstStyle/>
                    <a:p>
                      <a:pPr algn="ctr"/>
                      <a:r>
                        <a:rPr kumimoji="1" lang="en-US" altLang="ja-JP" sz="1200" dirty="0" smtClean="0"/>
                        <a:t>79.4</a:t>
                      </a:r>
                      <a:endParaRPr kumimoji="1" lang="ja-JP" altLang="en-US" sz="1200" dirty="0"/>
                    </a:p>
                  </a:txBody>
                  <a:tcPr anchor="ctr"/>
                </a:tc>
                <a:extLst>
                  <a:ext uri="{0D108BD9-81ED-4DB2-BD59-A6C34878D82A}">
                    <a16:rowId xmlns:a16="http://schemas.microsoft.com/office/drawing/2014/main" val="3158205728"/>
                  </a:ext>
                </a:extLst>
              </a:tr>
              <a:tr h="266939">
                <a:tc>
                  <a:txBody>
                    <a:bodyPr/>
                    <a:lstStyle/>
                    <a:p>
                      <a:pPr algn="ctr"/>
                      <a:r>
                        <a:rPr kumimoji="1" lang="en-US" altLang="ja-JP" sz="1200" dirty="0" smtClean="0"/>
                        <a:t>16</a:t>
                      </a:r>
                      <a:endParaRPr kumimoji="1" lang="ja-JP" altLang="en-US" sz="1200" dirty="0"/>
                    </a:p>
                  </a:txBody>
                  <a:tcPr anchor="ctr">
                    <a:lnB w="19050" cap="flat" cmpd="sng" algn="ctr">
                      <a:solidFill>
                        <a:schemeClr val="tx1"/>
                      </a:solidFill>
                      <a:prstDash val="solid"/>
                      <a:round/>
                      <a:headEnd type="none" w="med" len="med"/>
                      <a:tailEnd type="none" w="med" len="med"/>
                    </a:lnB>
                  </a:tcPr>
                </a:tc>
                <a:tc>
                  <a:txBody>
                    <a:bodyPr/>
                    <a:lstStyle/>
                    <a:p>
                      <a:r>
                        <a:rPr kumimoji="1" lang="ja-JP" altLang="en-US" sz="1200" dirty="0" smtClean="0"/>
                        <a:t>ニュージーランド</a:t>
                      </a:r>
                      <a:endParaRPr kumimoji="1" lang="ja-JP" altLang="en-US" sz="1200" dirty="0"/>
                    </a:p>
                  </a:txBody>
                  <a:tcPr anchor="ctr">
                    <a:lnB w="19050" cap="flat" cmpd="sng" algn="ctr">
                      <a:solidFill>
                        <a:schemeClr val="tx1"/>
                      </a:solidFill>
                      <a:prstDash val="solid"/>
                      <a:round/>
                      <a:headEnd type="none" w="med" len="med"/>
                      <a:tailEnd type="none" w="med" len="med"/>
                    </a:lnB>
                  </a:tcPr>
                </a:tc>
                <a:tc>
                  <a:txBody>
                    <a:bodyPr/>
                    <a:lstStyle/>
                    <a:p>
                      <a:pPr algn="ctr"/>
                      <a:r>
                        <a:rPr kumimoji="1" lang="en-US" altLang="ja-JP" sz="1200" dirty="0" smtClean="0"/>
                        <a:t>79.2</a:t>
                      </a:r>
                      <a:endParaRPr kumimoji="1" lang="ja-JP" altLang="en-US" sz="1200" dirty="0"/>
                    </a:p>
                  </a:txBody>
                  <a:tcPr anchor="ct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4559404"/>
                  </a:ext>
                </a:extLst>
              </a:tr>
              <a:tr h="266939">
                <a:tc>
                  <a:txBody>
                    <a:bodyPr/>
                    <a:lstStyle/>
                    <a:p>
                      <a:pPr algn="ctr"/>
                      <a:r>
                        <a:rPr kumimoji="1" lang="en-US" altLang="ja-JP" sz="1200" dirty="0" smtClean="0"/>
                        <a:t>17</a:t>
                      </a:r>
                      <a:endParaRPr kumimoji="1" lang="ja-JP" altLang="en-US" sz="1200" dirty="0"/>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ja-JP" altLang="en-US" sz="1200" dirty="0" smtClean="0"/>
                        <a:t>日本</a:t>
                      </a:r>
                      <a:endParaRPr kumimoji="1" lang="ja-JP" altLang="en-US" sz="1200" dirty="0"/>
                    </a:p>
                  </a:txBody>
                  <a:tcPr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en-US" altLang="ja-JP" sz="1200" dirty="0" smtClean="0"/>
                        <a:t>79.2</a:t>
                      </a:r>
                      <a:endParaRPr kumimoji="1" lang="ja-JP" altLang="en-US" sz="1200" dirty="0"/>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1240283"/>
                  </a:ext>
                </a:extLst>
              </a:tr>
              <a:tr h="266939">
                <a:tc>
                  <a:txBody>
                    <a:bodyPr/>
                    <a:lstStyle/>
                    <a:p>
                      <a:pPr algn="ctr"/>
                      <a:r>
                        <a:rPr kumimoji="1" lang="en-US" altLang="ja-JP" sz="1200" dirty="0" smtClean="0"/>
                        <a:t>18</a:t>
                      </a:r>
                      <a:endParaRPr kumimoji="1" lang="ja-JP" altLang="en-US" sz="1200" dirty="0"/>
                    </a:p>
                  </a:txBody>
                  <a:tcPr anchor="ctr">
                    <a:lnT w="19050" cap="flat" cmpd="sng" algn="ctr">
                      <a:solidFill>
                        <a:schemeClr val="tx1"/>
                      </a:solidFill>
                      <a:prstDash val="solid"/>
                      <a:round/>
                      <a:headEnd type="none" w="med" len="med"/>
                      <a:tailEnd type="none" w="med" len="med"/>
                    </a:lnT>
                  </a:tcPr>
                </a:tc>
                <a:tc>
                  <a:txBody>
                    <a:bodyPr/>
                    <a:lstStyle/>
                    <a:p>
                      <a:r>
                        <a:rPr kumimoji="1" lang="ja-JP" altLang="en-US" sz="1200" dirty="0" smtClean="0"/>
                        <a:t>ベラルーシ</a:t>
                      </a:r>
                      <a:endParaRPr kumimoji="1" lang="ja-JP" altLang="en-US" sz="1200" dirty="0"/>
                    </a:p>
                  </a:txBody>
                  <a:tcPr anchor="ctr">
                    <a:lnT w="19050" cap="flat" cmpd="sng" algn="ctr">
                      <a:solidFill>
                        <a:schemeClr val="tx1"/>
                      </a:solidFill>
                      <a:prstDash val="solid"/>
                      <a:round/>
                      <a:headEnd type="none" w="med" len="med"/>
                      <a:tailEnd type="none" w="med" len="med"/>
                    </a:lnT>
                  </a:tcPr>
                </a:tc>
                <a:tc>
                  <a:txBody>
                    <a:bodyPr/>
                    <a:lstStyle/>
                    <a:p>
                      <a:pPr algn="ctr"/>
                      <a:r>
                        <a:rPr kumimoji="1" lang="en-US" altLang="ja-JP" sz="1200" dirty="0" smtClean="0"/>
                        <a:t>78.8</a:t>
                      </a:r>
                      <a:endParaRPr kumimoji="1" lang="ja-JP" altLang="en-US" sz="1200" dirty="0"/>
                    </a:p>
                  </a:txBody>
                  <a:tcPr anchor="ct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09516240"/>
                  </a:ext>
                </a:extLst>
              </a:tr>
              <a:tr h="266939">
                <a:tc>
                  <a:txBody>
                    <a:bodyPr/>
                    <a:lstStyle/>
                    <a:p>
                      <a:pPr algn="ctr"/>
                      <a:r>
                        <a:rPr kumimoji="1" lang="en-US" altLang="ja-JP" sz="1200" dirty="0" smtClean="0"/>
                        <a:t>19</a:t>
                      </a:r>
                      <a:endParaRPr kumimoji="1" lang="ja-JP" altLang="en-US" sz="1200" dirty="0"/>
                    </a:p>
                  </a:txBody>
                  <a:tcPr anchor="ctr"/>
                </a:tc>
                <a:tc>
                  <a:txBody>
                    <a:bodyPr/>
                    <a:lstStyle/>
                    <a:p>
                      <a:r>
                        <a:rPr kumimoji="1" lang="ja-JP" altLang="en-US" sz="1200" dirty="0" smtClean="0"/>
                        <a:t>クロアチア</a:t>
                      </a:r>
                      <a:endParaRPr kumimoji="1" lang="ja-JP" altLang="en-US" sz="1200" dirty="0"/>
                    </a:p>
                  </a:txBody>
                  <a:tcPr anchor="ctr"/>
                </a:tc>
                <a:tc>
                  <a:txBody>
                    <a:bodyPr/>
                    <a:lstStyle/>
                    <a:p>
                      <a:pPr algn="ctr"/>
                      <a:r>
                        <a:rPr kumimoji="1" lang="en-US" altLang="ja-JP" sz="1200" dirty="0" smtClean="0"/>
                        <a:t>78.4</a:t>
                      </a:r>
                      <a:endParaRPr kumimoji="1" lang="ja-JP" altLang="en-US" sz="1200" dirty="0"/>
                    </a:p>
                  </a:txBody>
                  <a:tcPr anchor="ctr"/>
                </a:tc>
                <a:extLst>
                  <a:ext uri="{0D108BD9-81ED-4DB2-BD59-A6C34878D82A}">
                    <a16:rowId xmlns:a16="http://schemas.microsoft.com/office/drawing/2014/main" val="74652272"/>
                  </a:ext>
                </a:extLst>
              </a:tr>
              <a:tr h="266939">
                <a:tc>
                  <a:txBody>
                    <a:bodyPr/>
                    <a:lstStyle/>
                    <a:p>
                      <a:pPr algn="ctr"/>
                      <a:r>
                        <a:rPr kumimoji="1" lang="en-US" altLang="ja-JP" sz="1200" dirty="0" smtClean="0"/>
                        <a:t>20</a:t>
                      </a:r>
                      <a:endParaRPr kumimoji="1" lang="ja-JP" altLang="en-US" sz="1200" dirty="0"/>
                    </a:p>
                  </a:txBody>
                  <a:tcPr anchor="ctr"/>
                </a:tc>
                <a:tc>
                  <a:txBody>
                    <a:bodyPr/>
                    <a:lstStyle/>
                    <a:p>
                      <a:r>
                        <a:rPr kumimoji="1" lang="ja-JP" altLang="en-US" sz="1200" dirty="0" smtClean="0"/>
                        <a:t>韓国</a:t>
                      </a:r>
                      <a:endParaRPr kumimoji="1" lang="ja-JP" altLang="en-US" sz="1200" dirty="0"/>
                    </a:p>
                  </a:txBody>
                  <a:tcPr anchor="ctr"/>
                </a:tc>
                <a:tc>
                  <a:txBody>
                    <a:bodyPr/>
                    <a:lstStyle/>
                    <a:p>
                      <a:pPr algn="ctr"/>
                      <a:r>
                        <a:rPr kumimoji="1" lang="en-US" altLang="ja-JP" sz="1200" dirty="0" smtClean="0"/>
                        <a:t>78.3</a:t>
                      </a:r>
                      <a:endParaRPr kumimoji="1" lang="ja-JP" altLang="en-US" sz="1200" dirty="0"/>
                    </a:p>
                  </a:txBody>
                  <a:tcPr anchor="ctr"/>
                </a:tc>
                <a:extLst>
                  <a:ext uri="{0D108BD9-81ED-4DB2-BD59-A6C34878D82A}">
                    <a16:rowId xmlns:a16="http://schemas.microsoft.com/office/drawing/2014/main" val="4219424393"/>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705938833"/>
              </p:ext>
            </p:extLst>
          </p:nvPr>
        </p:nvGraphicFramePr>
        <p:xfrm>
          <a:off x="6810971" y="909406"/>
          <a:ext cx="2628000" cy="5699760"/>
        </p:xfrm>
        <a:graphic>
          <a:graphicData uri="http://schemas.openxmlformats.org/drawingml/2006/table">
            <a:tbl>
              <a:tblPr firstRow="1" bandRow="1">
                <a:tableStyleId>{21E4AEA4-8DFA-4A89-87EB-49C32662AFE0}</a:tableStyleId>
              </a:tblPr>
              <a:tblGrid>
                <a:gridCol w="396000">
                  <a:extLst>
                    <a:ext uri="{9D8B030D-6E8A-4147-A177-3AD203B41FA5}">
                      <a16:colId xmlns:a16="http://schemas.microsoft.com/office/drawing/2014/main" val="1482000897"/>
                    </a:ext>
                  </a:extLst>
                </a:gridCol>
                <a:gridCol w="1440000">
                  <a:extLst>
                    <a:ext uri="{9D8B030D-6E8A-4147-A177-3AD203B41FA5}">
                      <a16:colId xmlns:a16="http://schemas.microsoft.com/office/drawing/2014/main" val="1771672345"/>
                    </a:ext>
                  </a:extLst>
                </a:gridCol>
                <a:gridCol w="792000">
                  <a:extLst>
                    <a:ext uri="{9D8B030D-6E8A-4147-A177-3AD203B41FA5}">
                      <a16:colId xmlns:a16="http://schemas.microsoft.com/office/drawing/2014/main" val="3923809610"/>
                    </a:ext>
                  </a:extLst>
                </a:gridCol>
              </a:tblGrid>
              <a:tr h="200022">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extLst>
                  <a:ext uri="{0D108BD9-81ED-4DB2-BD59-A6C34878D82A}">
                    <a16:rowId xmlns:a16="http://schemas.microsoft.com/office/drawing/2014/main" val="2186887047"/>
                  </a:ext>
                </a:extLst>
              </a:tr>
              <a:tr h="266939">
                <a:tc>
                  <a:txBody>
                    <a:bodyPr/>
                    <a:lstStyle/>
                    <a:p>
                      <a:pPr algn="ctr"/>
                      <a:r>
                        <a:rPr kumimoji="1" lang="ja-JP" altLang="en-US" sz="1200" dirty="0" smtClean="0"/>
                        <a:t>１</a:t>
                      </a:r>
                      <a:endParaRPr kumimoji="1" lang="en-US" altLang="ja-JP" sz="1200" dirty="0" smtClean="0"/>
                    </a:p>
                  </a:txBody>
                  <a:tcPr anchor="ctr"/>
                </a:tc>
                <a:tc>
                  <a:txBody>
                    <a:bodyPr/>
                    <a:lstStyle/>
                    <a:p>
                      <a:r>
                        <a:rPr kumimoji="1" lang="ja-JP" altLang="en-US" sz="1200" dirty="0" smtClean="0"/>
                        <a:t>フィンランド</a:t>
                      </a:r>
                      <a:endParaRPr kumimoji="1" lang="ja-JP" altLang="en-US" sz="1200" dirty="0"/>
                    </a:p>
                  </a:txBody>
                  <a:tcPr anchor="ctr"/>
                </a:tc>
                <a:tc>
                  <a:txBody>
                    <a:bodyPr/>
                    <a:lstStyle/>
                    <a:p>
                      <a:pPr algn="ctr"/>
                      <a:r>
                        <a:rPr kumimoji="1" lang="en-US" altLang="ja-JP" sz="1200" u="none" dirty="0" smtClean="0"/>
                        <a:t>85.9</a:t>
                      </a:r>
                      <a:endParaRPr kumimoji="1" lang="ja-JP" altLang="en-US" sz="1200" u="none" dirty="0"/>
                    </a:p>
                  </a:txBody>
                  <a:tcPr anchor="ctr"/>
                </a:tc>
                <a:extLst>
                  <a:ext uri="{0D108BD9-81ED-4DB2-BD59-A6C34878D82A}">
                    <a16:rowId xmlns:a16="http://schemas.microsoft.com/office/drawing/2014/main" val="2584904070"/>
                  </a:ext>
                </a:extLst>
              </a:tr>
              <a:tr h="266939">
                <a:tc>
                  <a:txBody>
                    <a:bodyPr/>
                    <a:lstStyle/>
                    <a:p>
                      <a:pPr algn="ctr"/>
                      <a:r>
                        <a:rPr kumimoji="1" lang="ja-JP" altLang="en-US" sz="1200" dirty="0" smtClean="0"/>
                        <a:t>２</a:t>
                      </a:r>
                      <a:endParaRPr kumimoji="1" lang="ja-JP" altLang="en-US" sz="1200" dirty="0"/>
                    </a:p>
                  </a:txBody>
                  <a:tcPr anchor="ctr"/>
                </a:tc>
                <a:tc>
                  <a:txBody>
                    <a:bodyPr/>
                    <a:lstStyle/>
                    <a:p>
                      <a:r>
                        <a:rPr kumimoji="1" lang="ja-JP" altLang="en-US" sz="1200" dirty="0" smtClean="0"/>
                        <a:t>スウェーデン</a:t>
                      </a:r>
                      <a:endParaRPr kumimoji="1" lang="ja-JP" altLang="en-US" sz="1200" dirty="0"/>
                    </a:p>
                  </a:txBody>
                  <a:tcPr anchor="ctr"/>
                </a:tc>
                <a:tc>
                  <a:txBody>
                    <a:bodyPr/>
                    <a:lstStyle/>
                    <a:p>
                      <a:pPr algn="ctr"/>
                      <a:r>
                        <a:rPr kumimoji="1" lang="en-US" altLang="ja-JP" sz="1200" dirty="0" smtClean="0"/>
                        <a:t>85.6</a:t>
                      </a:r>
                      <a:endParaRPr kumimoji="1" lang="ja-JP" altLang="en-US" sz="1200" dirty="0"/>
                    </a:p>
                  </a:txBody>
                  <a:tcPr anchor="ctr"/>
                </a:tc>
                <a:extLst>
                  <a:ext uri="{0D108BD9-81ED-4DB2-BD59-A6C34878D82A}">
                    <a16:rowId xmlns:a16="http://schemas.microsoft.com/office/drawing/2014/main" val="308662215"/>
                  </a:ext>
                </a:extLst>
              </a:tr>
              <a:tr h="266939">
                <a:tc>
                  <a:txBody>
                    <a:bodyPr/>
                    <a:lstStyle/>
                    <a:p>
                      <a:pPr algn="ctr"/>
                      <a:r>
                        <a:rPr kumimoji="1" lang="ja-JP" altLang="en-US" sz="1200" dirty="0" smtClean="0"/>
                        <a:t>３</a:t>
                      </a:r>
                      <a:endParaRPr kumimoji="1" lang="ja-JP" altLang="en-US" sz="1200" dirty="0"/>
                    </a:p>
                  </a:txBody>
                  <a:tcPr anchor="ctr"/>
                </a:tc>
                <a:tc>
                  <a:txBody>
                    <a:bodyPr/>
                    <a:lstStyle/>
                    <a:p>
                      <a:r>
                        <a:rPr kumimoji="1" lang="ja-JP" altLang="en-US" sz="1200" dirty="0" smtClean="0"/>
                        <a:t>デンマーク</a:t>
                      </a:r>
                      <a:endParaRPr kumimoji="1" lang="ja-JP" altLang="en-US" sz="1200" dirty="0"/>
                    </a:p>
                  </a:txBody>
                  <a:tcPr anchor="ctr"/>
                </a:tc>
                <a:tc>
                  <a:txBody>
                    <a:bodyPr/>
                    <a:lstStyle/>
                    <a:p>
                      <a:pPr algn="ctr"/>
                      <a:r>
                        <a:rPr kumimoji="1" lang="en-US" altLang="ja-JP" sz="1200" dirty="0" smtClean="0"/>
                        <a:t>84.9</a:t>
                      </a:r>
                      <a:endParaRPr kumimoji="1" lang="ja-JP" altLang="en-US" sz="1200" dirty="0"/>
                    </a:p>
                  </a:txBody>
                  <a:tcPr anchor="ctr"/>
                </a:tc>
                <a:extLst>
                  <a:ext uri="{0D108BD9-81ED-4DB2-BD59-A6C34878D82A}">
                    <a16:rowId xmlns:a16="http://schemas.microsoft.com/office/drawing/2014/main" val="4115681085"/>
                  </a:ext>
                </a:extLst>
              </a:tr>
              <a:tr h="266939">
                <a:tc>
                  <a:txBody>
                    <a:bodyPr/>
                    <a:lstStyle/>
                    <a:p>
                      <a:pPr algn="ctr"/>
                      <a:r>
                        <a:rPr kumimoji="1" lang="ja-JP" altLang="en-US" sz="1200" dirty="0" smtClean="0"/>
                        <a:t>４</a:t>
                      </a:r>
                      <a:endParaRPr kumimoji="1" lang="ja-JP" altLang="en-US" sz="1200" dirty="0"/>
                    </a:p>
                  </a:txBody>
                  <a:tcPr anchor="ctr"/>
                </a:tc>
                <a:tc>
                  <a:txBody>
                    <a:bodyPr/>
                    <a:lstStyle/>
                    <a:p>
                      <a:r>
                        <a:rPr kumimoji="1" lang="ja-JP" altLang="en-US" sz="1200" dirty="0" smtClean="0"/>
                        <a:t>ドイツ</a:t>
                      </a:r>
                      <a:endParaRPr kumimoji="1" lang="ja-JP" altLang="en-US" sz="1200" dirty="0"/>
                    </a:p>
                  </a:txBody>
                  <a:tcPr anchor="ctr"/>
                </a:tc>
                <a:tc>
                  <a:txBody>
                    <a:bodyPr/>
                    <a:lstStyle/>
                    <a:p>
                      <a:pPr algn="ctr"/>
                      <a:r>
                        <a:rPr kumimoji="1" lang="en-US" altLang="ja-JP" sz="1200" dirty="0" smtClean="0"/>
                        <a:t>82.5</a:t>
                      </a:r>
                      <a:endParaRPr kumimoji="1" lang="ja-JP" altLang="en-US" sz="1200" dirty="0"/>
                    </a:p>
                  </a:txBody>
                  <a:tcPr anchor="ctr"/>
                </a:tc>
                <a:extLst>
                  <a:ext uri="{0D108BD9-81ED-4DB2-BD59-A6C34878D82A}">
                    <a16:rowId xmlns:a16="http://schemas.microsoft.com/office/drawing/2014/main" val="2072378900"/>
                  </a:ext>
                </a:extLst>
              </a:tr>
              <a:tr h="266939">
                <a:tc>
                  <a:txBody>
                    <a:bodyPr/>
                    <a:lstStyle/>
                    <a:p>
                      <a:pPr algn="ctr"/>
                      <a:r>
                        <a:rPr kumimoji="1" lang="ja-JP" altLang="en-US" sz="1200" dirty="0" smtClean="0"/>
                        <a:t>５</a:t>
                      </a:r>
                      <a:endParaRPr kumimoji="1" lang="ja-JP" altLang="en-US" sz="1200" dirty="0"/>
                    </a:p>
                  </a:txBody>
                  <a:tcPr anchor="ctr"/>
                </a:tc>
                <a:tc>
                  <a:txBody>
                    <a:bodyPr/>
                    <a:lstStyle/>
                    <a:p>
                      <a:r>
                        <a:rPr kumimoji="1" lang="ja-JP" altLang="en-US" sz="1200" dirty="0" smtClean="0"/>
                        <a:t>ベルギー</a:t>
                      </a:r>
                      <a:endParaRPr kumimoji="1" lang="ja-JP" altLang="en-US" sz="1200" dirty="0"/>
                    </a:p>
                  </a:txBody>
                  <a:tcPr anchor="ctr"/>
                </a:tc>
                <a:tc>
                  <a:txBody>
                    <a:bodyPr/>
                    <a:lstStyle/>
                    <a:p>
                      <a:pPr algn="ctr"/>
                      <a:r>
                        <a:rPr kumimoji="1" lang="en-US" altLang="ja-JP" sz="1200" dirty="0" smtClean="0"/>
                        <a:t>82.2</a:t>
                      </a:r>
                      <a:endParaRPr kumimoji="1" lang="ja-JP" altLang="en-US" sz="1200" dirty="0"/>
                    </a:p>
                  </a:txBody>
                  <a:tcPr anchor="ctr"/>
                </a:tc>
                <a:extLst>
                  <a:ext uri="{0D108BD9-81ED-4DB2-BD59-A6C34878D82A}">
                    <a16:rowId xmlns:a16="http://schemas.microsoft.com/office/drawing/2014/main" val="2337457612"/>
                  </a:ext>
                </a:extLst>
              </a:tr>
              <a:tr h="266939">
                <a:tc>
                  <a:txBody>
                    <a:bodyPr/>
                    <a:lstStyle/>
                    <a:p>
                      <a:pPr algn="ctr"/>
                      <a:r>
                        <a:rPr kumimoji="1" lang="ja-JP" altLang="en-US" sz="1200" dirty="0" smtClean="0"/>
                        <a:t>６</a:t>
                      </a:r>
                      <a:endParaRPr kumimoji="1" lang="ja-JP" altLang="en-US" sz="1200" dirty="0"/>
                    </a:p>
                  </a:txBody>
                  <a:tcPr anchor="ctr"/>
                </a:tc>
                <a:tc>
                  <a:txBody>
                    <a:bodyPr/>
                    <a:lstStyle/>
                    <a:p>
                      <a:r>
                        <a:rPr kumimoji="1" lang="ja-JP" altLang="en-US" sz="1200" dirty="0" smtClean="0"/>
                        <a:t>オーストリア</a:t>
                      </a:r>
                      <a:endParaRPr kumimoji="1" lang="ja-JP" altLang="en-US" sz="1200" dirty="0"/>
                    </a:p>
                  </a:txBody>
                  <a:tcPr anchor="ctr"/>
                </a:tc>
                <a:tc>
                  <a:txBody>
                    <a:bodyPr/>
                    <a:lstStyle/>
                    <a:p>
                      <a:pPr algn="ctr"/>
                      <a:r>
                        <a:rPr kumimoji="1" lang="en-US" altLang="ja-JP" sz="1200" dirty="0" smtClean="0"/>
                        <a:t>82.1</a:t>
                      </a:r>
                      <a:endParaRPr kumimoji="1" lang="ja-JP" altLang="en-US" sz="1200" dirty="0"/>
                    </a:p>
                  </a:txBody>
                  <a:tcPr anchor="ctr"/>
                </a:tc>
                <a:extLst>
                  <a:ext uri="{0D108BD9-81ED-4DB2-BD59-A6C34878D82A}">
                    <a16:rowId xmlns:a16="http://schemas.microsoft.com/office/drawing/2014/main" val="3417304281"/>
                  </a:ext>
                </a:extLst>
              </a:tr>
              <a:tr h="266939">
                <a:tc>
                  <a:txBody>
                    <a:bodyPr/>
                    <a:lstStyle/>
                    <a:p>
                      <a:pPr algn="ctr"/>
                      <a:r>
                        <a:rPr kumimoji="1" lang="ja-JP" altLang="en-US" sz="1200" dirty="0" smtClean="0"/>
                        <a:t>７</a:t>
                      </a:r>
                      <a:endParaRPr kumimoji="1" lang="ja-JP" altLang="en-US" sz="1200" dirty="0"/>
                    </a:p>
                  </a:txBody>
                  <a:tcPr anchor="ctr"/>
                </a:tc>
                <a:tc>
                  <a:txBody>
                    <a:bodyPr/>
                    <a:lstStyle/>
                    <a:p>
                      <a:r>
                        <a:rPr kumimoji="1" lang="ja-JP" altLang="en-US" sz="1200" dirty="0" smtClean="0"/>
                        <a:t>ノルウェー</a:t>
                      </a:r>
                      <a:endParaRPr kumimoji="1" lang="ja-JP" altLang="en-US" sz="1200" dirty="0"/>
                    </a:p>
                  </a:txBody>
                  <a:tcPr anchor="ctr"/>
                </a:tc>
                <a:tc>
                  <a:txBody>
                    <a:bodyPr/>
                    <a:lstStyle/>
                    <a:p>
                      <a:pPr algn="ctr"/>
                      <a:r>
                        <a:rPr kumimoji="1" lang="en-US" altLang="ja-JP" sz="1200" dirty="0" smtClean="0"/>
                        <a:t>82.0</a:t>
                      </a:r>
                      <a:endParaRPr kumimoji="1" lang="ja-JP" altLang="en-US" sz="1200" dirty="0"/>
                    </a:p>
                  </a:txBody>
                  <a:tcPr anchor="ctr"/>
                </a:tc>
                <a:extLst>
                  <a:ext uri="{0D108BD9-81ED-4DB2-BD59-A6C34878D82A}">
                    <a16:rowId xmlns:a16="http://schemas.microsoft.com/office/drawing/2014/main" val="3741702604"/>
                  </a:ext>
                </a:extLst>
              </a:tr>
              <a:tr h="266939">
                <a:tc>
                  <a:txBody>
                    <a:bodyPr/>
                    <a:lstStyle/>
                    <a:p>
                      <a:pPr algn="ctr"/>
                      <a:r>
                        <a:rPr kumimoji="1" lang="ja-JP" altLang="en-US" sz="1200" dirty="0" smtClean="0"/>
                        <a:t>８</a:t>
                      </a:r>
                      <a:endParaRPr kumimoji="1" lang="ja-JP" altLang="en-US" sz="1200" dirty="0"/>
                    </a:p>
                  </a:txBody>
                  <a:tcPr anchor="ctr"/>
                </a:tc>
                <a:tc>
                  <a:txBody>
                    <a:bodyPr/>
                    <a:lstStyle/>
                    <a:p>
                      <a:r>
                        <a:rPr kumimoji="1" lang="ja-JP" altLang="en-US" sz="1200" dirty="0" smtClean="0"/>
                        <a:t>フランス</a:t>
                      </a:r>
                      <a:endParaRPr kumimoji="1" lang="ja-JP" altLang="en-US" sz="1200" dirty="0"/>
                    </a:p>
                  </a:txBody>
                  <a:tcPr anchor="ctr"/>
                </a:tc>
                <a:tc>
                  <a:txBody>
                    <a:bodyPr/>
                    <a:lstStyle/>
                    <a:p>
                      <a:pPr algn="ctr"/>
                      <a:r>
                        <a:rPr kumimoji="1" lang="en-US" altLang="ja-JP" sz="1200" dirty="0" smtClean="0"/>
                        <a:t>81.7</a:t>
                      </a:r>
                      <a:endParaRPr kumimoji="1" lang="ja-JP" altLang="en-US" sz="1200" dirty="0"/>
                    </a:p>
                  </a:txBody>
                  <a:tcPr anchor="ctr"/>
                </a:tc>
                <a:extLst>
                  <a:ext uri="{0D108BD9-81ED-4DB2-BD59-A6C34878D82A}">
                    <a16:rowId xmlns:a16="http://schemas.microsoft.com/office/drawing/2014/main" val="4026439131"/>
                  </a:ext>
                </a:extLst>
              </a:tr>
              <a:tr h="266939">
                <a:tc>
                  <a:txBody>
                    <a:bodyPr/>
                    <a:lstStyle/>
                    <a:p>
                      <a:pPr algn="ctr"/>
                      <a:r>
                        <a:rPr kumimoji="1" lang="ja-JP" altLang="en-US" sz="1200" dirty="0" smtClean="0"/>
                        <a:t>９</a:t>
                      </a:r>
                      <a:endParaRPr kumimoji="1" lang="ja-JP" altLang="en-US" sz="1200" dirty="0"/>
                    </a:p>
                  </a:txBody>
                  <a:tcPr anchor="ctr"/>
                </a:tc>
                <a:tc>
                  <a:txBody>
                    <a:bodyPr/>
                    <a:lstStyle/>
                    <a:p>
                      <a:r>
                        <a:rPr kumimoji="1" lang="ja-JP" altLang="en-US" sz="1200" dirty="0" smtClean="0"/>
                        <a:t>スロベニア</a:t>
                      </a:r>
                      <a:endParaRPr kumimoji="1" lang="ja-JP" altLang="en-US" sz="1200" dirty="0"/>
                    </a:p>
                  </a:txBody>
                  <a:tcPr anchor="ctr"/>
                </a:tc>
                <a:tc>
                  <a:txBody>
                    <a:bodyPr/>
                    <a:lstStyle/>
                    <a:p>
                      <a:pPr algn="ctr"/>
                      <a:r>
                        <a:rPr kumimoji="1" lang="en-US" altLang="ja-JP" sz="1200" dirty="0" smtClean="0"/>
                        <a:t>81.6</a:t>
                      </a:r>
                      <a:endParaRPr kumimoji="1" lang="ja-JP" altLang="en-US" sz="1200" dirty="0"/>
                    </a:p>
                  </a:txBody>
                  <a:tcPr anchor="ctr"/>
                </a:tc>
                <a:extLst>
                  <a:ext uri="{0D108BD9-81ED-4DB2-BD59-A6C34878D82A}">
                    <a16:rowId xmlns:a16="http://schemas.microsoft.com/office/drawing/2014/main" val="4079222872"/>
                  </a:ext>
                </a:extLst>
              </a:tr>
              <a:tr h="266939">
                <a:tc>
                  <a:txBody>
                    <a:bodyPr/>
                    <a:lstStyle/>
                    <a:p>
                      <a:pPr algn="ctr"/>
                      <a:r>
                        <a:rPr kumimoji="1" lang="en-US" altLang="ja-JP" sz="1200" dirty="0" smtClean="0"/>
                        <a:t>10</a:t>
                      </a:r>
                      <a:endParaRPr kumimoji="1" lang="ja-JP" altLang="en-US" sz="1200" dirty="0"/>
                    </a:p>
                  </a:txBody>
                  <a:tcPr anchor="ctr"/>
                </a:tc>
                <a:tc>
                  <a:txBody>
                    <a:bodyPr/>
                    <a:lstStyle/>
                    <a:p>
                      <a:r>
                        <a:rPr kumimoji="1" lang="ja-JP" altLang="en-US" sz="1200" dirty="0" smtClean="0"/>
                        <a:t>エストニア</a:t>
                      </a:r>
                      <a:endParaRPr kumimoji="1" lang="ja-JP" altLang="en-US" sz="1200" dirty="0"/>
                    </a:p>
                  </a:txBody>
                  <a:tcPr anchor="ctr"/>
                </a:tc>
                <a:tc>
                  <a:txBody>
                    <a:bodyPr/>
                    <a:lstStyle/>
                    <a:p>
                      <a:pPr algn="ctr"/>
                      <a:r>
                        <a:rPr kumimoji="1" lang="en-US" altLang="ja-JP" sz="1200" dirty="0" smtClean="0"/>
                        <a:t>81.6</a:t>
                      </a:r>
                      <a:endParaRPr kumimoji="1" lang="ja-JP" altLang="en-US" sz="1200" dirty="0"/>
                    </a:p>
                  </a:txBody>
                  <a:tcPr anchor="ctr"/>
                </a:tc>
                <a:extLst>
                  <a:ext uri="{0D108BD9-81ED-4DB2-BD59-A6C34878D82A}">
                    <a16:rowId xmlns:a16="http://schemas.microsoft.com/office/drawing/2014/main" val="1623698966"/>
                  </a:ext>
                </a:extLst>
              </a:tr>
              <a:tr h="266939">
                <a:tc>
                  <a:txBody>
                    <a:bodyPr/>
                    <a:lstStyle/>
                    <a:p>
                      <a:pPr algn="ctr"/>
                      <a:r>
                        <a:rPr kumimoji="1" lang="en-US" altLang="ja-JP" sz="1200" dirty="0" smtClean="0"/>
                        <a:t>11</a:t>
                      </a:r>
                      <a:endParaRPr kumimoji="1" lang="ja-JP" altLang="en-US" sz="1200" dirty="0"/>
                    </a:p>
                  </a:txBody>
                  <a:tcPr anchor="ctr"/>
                </a:tc>
                <a:tc>
                  <a:txBody>
                    <a:bodyPr/>
                    <a:lstStyle/>
                    <a:p>
                      <a:r>
                        <a:rPr kumimoji="1" lang="ja-JP" altLang="en-US" sz="1200" dirty="0" smtClean="0"/>
                        <a:t>オランダ</a:t>
                      </a:r>
                      <a:endParaRPr kumimoji="1" lang="ja-JP" altLang="en-US" sz="1200" dirty="0"/>
                    </a:p>
                  </a:txBody>
                  <a:tcPr anchor="ctr"/>
                </a:tc>
                <a:tc>
                  <a:txBody>
                    <a:bodyPr/>
                    <a:lstStyle/>
                    <a:p>
                      <a:pPr algn="ctr"/>
                      <a:r>
                        <a:rPr kumimoji="1" lang="en-US" altLang="ja-JP" sz="1200" dirty="0" smtClean="0"/>
                        <a:t>81.6</a:t>
                      </a:r>
                      <a:endParaRPr kumimoji="1" lang="ja-JP" altLang="en-US" sz="1200" dirty="0"/>
                    </a:p>
                  </a:txBody>
                  <a:tcPr anchor="ctr"/>
                </a:tc>
                <a:extLst>
                  <a:ext uri="{0D108BD9-81ED-4DB2-BD59-A6C34878D82A}">
                    <a16:rowId xmlns:a16="http://schemas.microsoft.com/office/drawing/2014/main" val="2252392675"/>
                  </a:ext>
                </a:extLst>
              </a:tr>
              <a:tr h="266939">
                <a:tc>
                  <a:txBody>
                    <a:bodyPr/>
                    <a:lstStyle/>
                    <a:p>
                      <a:pPr algn="ctr"/>
                      <a:r>
                        <a:rPr kumimoji="1" lang="en-US" altLang="ja-JP" sz="1200" dirty="0" smtClean="0"/>
                        <a:t>12</a:t>
                      </a:r>
                      <a:endParaRPr kumimoji="1" lang="ja-JP" altLang="en-US" sz="1200" dirty="0"/>
                    </a:p>
                  </a:txBody>
                  <a:tcPr anchor="ctr"/>
                </a:tc>
                <a:tc>
                  <a:txBody>
                    <a:bodyPr/>
                    <a:lstStyle/>
                    <a:p>
                      <a:r>
                        <a:rPr kumimoji="1" lang="ja-JP" altLang="en-US" sz="1200" dirty="0" smtClean="0"/>
                        <a:t>チェコ</a:t>
                      </a:r>
                      <a:endParaRPr kumimoji="1" lang="ja-JP" altLang="en-US" sz="1200" dirty="0"/>
                    </a:p>
                  </a:txBody>
                  <a:tcPr anchor="ctr"/>
                </a:tc>
                <a:tc>
                  <a:txBody>
                    <a:bodyPr/>
                    <a:lstStyle/>
                    <a:p>
                      <a:pPr algn="ctr"/>
                      <a:r>
                        <a:rPr kumimoji="1" lang="en-US" altLang="ja-JP" sz="1200" dirty="0" smtClean="0"/>
                        <a:t>81.4</a:t>
                      </a:r>
                      <a:endParaRPr kumimoji="1" lang="ja-JP" altLang="en-US" sz="1200" dirty="0"/>
                    </a:p>
                  </a:txBody>
                  <a:tcPr anchor="ctr"/>
                </a:tc>
                <a:extLst>
                  <a:ext uri="{0D108BD9-81ED-4DB2-BD59-A6C34878D82A}">
                    <a16:rowId xmlns:a16="http://schemas.microsoft.com/office/drawing/2014/main" val="2299853181"/>
                  </a:ext>
                </a:extLst>
              </a:tr>
              <a:tr h="266939">
                <a:tc>
                  <a:txBody>
                    <a:bodyPr/>
                    <a:lstStyle/>
                    <a:p>
                      <a:pPr algn="ctr"/>
                      <a:r>
                        <a:rPr kumimoji="1" lang="en-US" altLang="ja-JP" sz="1200" dirty="0" smtClean="0"/>
                        <a:t>13</a:t>
                      </a:r>
                      <a:endParaRPr kumimoji="1" lang="ja-JP" altLang="en-US" sz="1200" dirty="0"/>
                    </a:p>
                  </a:txBody>
                  <a:tcPr anchor="ctr"/>
                </a:tc>
                <a:tc>
                  <a:txBody>
                    <a:bodyPr/>
                    <a:lstStyle/>
                    <a:p>
                      <a:r>
                        <a:rPr kumimoji="1" lang="ja-JP" altLang="en-US" sz="1200" dirty="0" smtClean="0"/>
                        <a:t>アイルランド</a:t>
                      </a:r>
                      <a:endParaRPr kumimoji="1" lang="ja-JP" altLang="en-US" sz="1200" dirty="0"/>
                    </a:p>
                  </a:txBody>
                  <a:tcPr anchor="ctr"/>
                </a:tc>
                <a:tc>
                  <a:txBody>
                    <a:bodyPr/>
                    <a:lstStyle/>
                    <a:p>
                      <a:pPr algn="ctr"/>
                      <a:r>
                        <a:rPr kumimoji="1" lang="en-US" altLang="ja-JP" sz="1200" dirty="0" smtClean="0"/>
                        <a:t>81.0</a:t>
                      </a:r>
                      <a:endParaRPr kumimoji="1" lang="ja-JP" altLang="en-US" sz="1200" dirty="0"/>
                    </a:p>
                  </a:txBody>
                  <a:tcPr anchor="ctr"/>
                </a:tc>
                <a:extLst>
                  <a:ext uri="{0D108BD9-81ED-4DB2-BD59-A6C34878D82A}">
                    <a16:rowId xmlns:a16="http://schemas.microsoft.com/office/drawing/2014/main" val="2446057372"/>
                  </a:ext>
                </a:extLst>
              </a:tr>
              <a:tr h="266939">
                <a:tc>
                  <a:txBody>
                    <a:bodyPr/>
                    <a:lstStyle/>
                    <a:p>
                      <a:pPr algn="ctr"/>
                      <a:r>
                        <a:rPr kumimoji="1" lang="en-US" altLang="ja-JP" sz="1200" dirty="0" smtClean="0"/>
                        <a:t>14</a:t>
                      </a:r>
                      <a:endParaRPr kumimoji="1" lang="ja-JP" altLang="en-US" sz="1200" dirty="0"/>
                    </a:p>
                  </a:txBody>
                  <a:tcPr anchor="ctr"/>
                </a:tc>
                <a:tc>
                  <a:txBody>
                    <a:bodyPr/>
                    <a:lstStyle/>
                    <a:p>
                      <a:r>
                        <a:rPr kumimoji="1" lang="ja-JP" altLang="en-US" sz="1200" dirty="0" smtClean="0"/>
                        <a:t>クロアチア</a:t>
                      </a:r>
                      <a:endParaRPr kumimoji="1" lang="ja-JP" altLang="en-US" sz="1200" dirty="0"/>
                    </a:p>
                  </a:txBody>
                  <a:tcPr anchor="ctr"/>
                </a:tc>
                <a:tc>
                  <a:txBody>
                    <a:bodyPr/>
                    <a:lstStyle/>
                    <a:p>
                      <a:pPr algn="ctr"/>
                      <a:r>
                        <a:rPr kumimoji="1" lang="en-US" altLang="ja-JP" sz="1200" dirty="0" smtClean="0"/>
                        <a:t>80.4</a:t>
                      </a:r>
                      <a:endParaRPr kumimoji="1" lang="ja-JP" altLang="en-US" sz="1200" dirty="0"/>
                    </a:p>
                  </a:txBody>
                  <a:tcPr anchor="ctr"/>
                </a:tc>
                <a:extLst>
                  <a:ext uri="{0D108BD9-81ED-4DB2-BD59-A6C34878D82A}">
                    <a16:rowId xmlns:a16="http://schemas.microsoft.com/office/drawing/2014/main" val="2947056269"/>
                  </a:ext>
                </a:extLst>
              </a:tr>
              <a:tr h="266939">
                <a:tc>
                  <a:txBody>
                    <a:bodyPr/>
                    <a:lstStyle/>
                    <a:p>
                      <a:pPr algn="ctr"/>
                      <a:r>
                        <a:rPr kumimoji="1" lang="en-US" altLang="ja-JP" sz="1200" dirty="0" smtClean="0"/>
                        <a:t>15</a:t>
                      </a:r>
                      <a:endParaRPr kumimoji="1" lang="ja-JP" altLang="en-US" sz="1200" dirty="0"/>
                    </a:p>
                  </a:txBody>
                  <a:tcPr anchor="ctr"/>
                </a:tc>
                <a:tc>
                  <a:txBody>
                    <a:bodyPr/>
                    <a:lstStyle/>
                    <a:p>
                      <a:r>
                        <a:rPr kumimoji="1" lang="ja-JP" altLang="en-US" sz="1200" dirty="0" smtClean="0"/>
                        <a:t>ポーランド</a:t>
                      </a:r>
                      <a:endParaRPr kumimoji="1" lang="ja-JP" altLang="en-US" sz="1200" dirty="0"/>
                    </a:p>
                  </a:txBody>
                  <a:tcPr anchor="ctr"/>
                </a:tc>
                <a:tc>
                  <a:txBody>
                    <a:bodyPr/>
                    <a:lstStyle/>
                    <a:p>
                      <a:pPr algn="ctr"/>
                      <a:r>
                        <a:rPr kumimoji="1" lang="en-US" altLang="ja-JP" sz="1200" dirty="0" smtClean="0"/>
                        <a:t>80.2</a:t>
                      </a:r>
                      <a:endParaRPr kumimoji="1" lang="ja-JP" altLang="en-US" sz="1200" dirty="0"/>
                    </a:p>
                  </a:txBody>
                  <a:tcPr anchor="ctr"/>
                </a:tc>
                <a:extLst>
                  <a:ext uri="{0D108BD9-81ED-4DB2-BD59-A6C34878D82A}">
                    <a16:rowId xmlns:a16="http://schemas.microsoft.com/office/drawing/2014/main" val="3158205728"/>
                  </a:ext>
                </a:extLst>
              </a:tr>
              <a:tr h="266939">
                <a:tc>
                  <a:txBody>
                    <a:bodyPr/>
                    <a:lstStyle/>
                    <a:p>
                      <a:pPr algn="ctr"/>
                      <a:r>
                        <a:rPr kumimoji="1" lang="en-US" altLang="ja-JP" sz="1200" dirty="0" smtClean="0"/>
                        <a:t>16</a:t>
                      </a:r>
                      <a:endParaRPr kumimoji="1" lang="ja-JP" altLang="en-US" sz="1200" dirty="0"/>
                    </a:p>
                  </a:txBody>
                  <a:tcPr anchor="ctr"/>
                </a:tc>
                <a:tc>
                  <a:txBody>
                    <a:bodyPr/>
                    <a:lstStyle/>
                    <a:p>
                      <a:r>
                        <a:rPr kumimoji="1" lang="ja-JP" altLang="en-US" sz="1200" dirty="0" smtClean="0"/>
                        <a:t>スイス</a:t>
                      </a:r>
                      <a:endParaRPr kumimoji="1" lang="ja-JP" altLang="en-US" sz="1200" dirty="0"/>
                    </a:p>
                  </a:txBody>
                  <a:tcPr anchor="ctr"/>
                </a:tc>
                <a:tc>
                  <a:txBody>
                    <a:bodyPr/>
                    <a:lstStyle/>
                    <a:p>
                      <a:pPr algn="ctr"/>
                      <a:r>
                        <a:rPr kumimoji="1" lang="en-US" altLang="ja-JP" sz="1200" dirty="0" smtClean="0"/>
                        <a:t>80.1</a:t>
                      </a:r>
                      <a:endParaRPr kumimoji="1" lang="ja-JP" altLang="en-US" sz="1200" dirty="0"/>
                    </a:p>
                  </a:txBody>
                  <a:tcPr anchor="ctr"/>
                </a:tc>
                <a:extLst>
                  <a:ext uri="{0D108BD9-81ED-4DB2-BD59-A6C34878D82A}">
                    <a16:rowId xmlns:a16="http://schemas.microsoft.com/office/drawing/2014/main" val="3724559404"/>
                  </a:ext>
                </a:extLst>
              </a:tr>
              <a:tr h="266939">
                <a:tc>
                  <a:txBody>
                    <a:bodyPr/>
                    <a:lstStyle/>
                    <a:p>
                      <a:pPr algn="ctr"/>
                      <a:r>
                        <a:rPr kumimoji="1" lang="en-US" altLang="ja-JP" sz="1200" dirty="0" smtClean="0"/>
                        <a:t>17</a:t>
                      </a:r>
                      <a:endParaRPr kumimoji="1" lang="ja-JP" altLang="en-US" sz="1200" dirty="0"/>
                    </a:p>
                  </a:txBody>
                  <a:tcPr anchor="ctr">
                    <a:lnB w="19050" cap="flat" cmpd="sng" algn="ctr">
                      <a:solidFill>
                        <a:schemeClr val="tx1"/>
                      </a:solidFill>
                      <a:prstDash val="solid"/>
                      <a:round/>
                      <a:headEnd type="none" w="med" len="med"/>
                      <a:tailEnd type="none" w="med" len="med"/>
                    </a:lnB>
                  </a:tcPr>
                </a:tc>
                <a:tc>
                  <a:txBody>
                    <a:bodyPr/>
                    <a:lstStyle/>
                    <a:p>
                      <a:r>
                        <a:rPr kumimoji="1" lang="ja-JP" altLang="en-US" sz="1200" dirty="0" smtClean="0"/>
                        <a:t>イギリス</a:t>
                      </a:r>
                      <a:endParaRPr kumimoji="1" lang="ja-JP" altLang="en-US" sz="1200" dirty="0"/>
                    </a:p>
                  </a:txBody>
                  <a:tcPr anchor="ctr">
                    <a:lnB w="19050" cap="flat" cmpd="sng" algn="ctr">
                      <a:solidFill>
                        <a:schemeClr val="tx1"/>
                      </a:solidFill>
                      <a:prstDash val="solid"/>
                      <a:round/>
                      <a:headEnd type="none" w="med" len="med"/>
                      <a:tailEnd type="none" w="med" len="med"/>
                    </a:lnB>
                  </a:tcPr>
                </a:tc>
                <a:tc>
                  <a:txBody>
                    <a:bodyPr/>
                    <a:lstStyle/>
                    <a:p>
                      <a:pPr algn="ctr"/>
                      <a:r>
                        <a:rPr kumimoji="1" lang="en-US" altLang="ja-JP" sz="1200" dirty="0" smtClean="0"/>
                        <a:t>80.0</a:t>
                      </a:r>
                      <a:endParaRPr kumimoji="1" lang="ja-JP" altLang="en-US" sz="1200" dirty="0"/>
                    </a:p>
                  </a:txBody>
                  <a:tcPr anchor="ct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1240283"/>
                  </a:ext>
                </a:extLst>
              </a:tr>
              <a:tr h="266939">
                <a:tc>
                  <a:txBody>
                    <a:bodyPr/>
                    <a:lstStyle/>
                    <a:p>
                      <a:pPr algn="ctr"/>
                      <a:r>
                        <a:rPr kumimoji="1" lang="en-US" altLang="ja-JP" sz="1200" dirty="0" smtClean="0"/>
                        <a:t>18</a:t>
                      </a:r>
                      <a:endParaRPr kumimoji="1" lang="ja-JP" altLang="en-US" sz="1200" dirty="0"/>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ja-JP" altLang="en-US" sz="1200" dirty="0" smtClean="0"/>
                        <a:t>日本</a:t>
                      </a:r>
                      <a:endParaRPr kumimoji="1" lang="ja-JP" altLang="en-US" sz="1200" dirty="0"/>
                    </a:p>
                  </a:txBody>
                  <a:tcPr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en-US" altLang="ja-JP" sz="1200" dirty="0" smtClean="0"/>
                        <a:t>79.8</a:t>
                      </a:r>
                      <a:endParaRPr kumimoji="1" lang="ja-JP" altLang="en-US" sz="1200" dirty="0"/>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9516240"/>
                  </a:ext>
                </a:extLst>
              </a:tr>
              <a:tr h="266939">
                <a:tc>
                  <a:txBody>
                    <a:bodyPr/>
                    <a:lstStyle/>
                    <a:p>
                      <a:pPr algn="ctr"/>
                      <a:r>
                        <a:rPr kumimoji="1" lang="en-US" altLang="ja-JP" sz="1200" dirty="0" smtClean="0"/>
                        <a:t>19</a:t>
                      </a:r>
                      <a:endParaRPr kumimoji="1" lang="ja-JP" altLang="en-US" sz="1200" dirty="0"/>
                    </a:p>
                  </a:txBody>
                  <a:tcPr anchor="ctr">
                    <a:lnT w="19050" cap="flat" cmpd="sng" algn="ctr">
                      <a:solidFill>
                        <a:schemeClr val="tx1"/>
                      </a:solidFill>
                      <a:prstDash val="solid"/>
                      <a:round/>
                      <a:headEnd type="none" w="med" len="med"/>
                      <a:tailEnd type="none" w="med" len="med"/>
                    </a:lnT>
                  </a:tcPr>
                </a:tc>
                <a:tc>
                  <a:txBody>
                    <a:bodyPr/>
                    <a:lstStyle/>
                    <a:p>
                      <a:r>
                        <a:rPr kumimoji="1" lang="ja-JP" altLang="en-US" sz="1200" dirty="0" smtClean="0"/>
                        <a:t>スロバキア</a:t>
                      </a:r>
                      <a:endParaRPr kumimoji="1" lang="ja-JP" altLang="en-US" sz="1200" dirty="0"/>
                    </a:p>
                  </a:txBody>
                  <a:tcPr anchor="ctr">
                    <a:lnT w="19050" cap="flat" cmpd="sng" algn="ctr">
                      <a:solidFill>
                        <a:schemeClr val="tx1"/>
                      </a:solidFill>
                      <a:prstDash val="solid"/>
                      <a:round/>
                      <a:headEnd type="none" w="med" len="med"/>
                      <a:tailEnd type="none" w="med" len="med"/>
                    </a:lnT>
                  </a:tcPr>
                </a:tc>
                <a:tc>
                  <a:txBody>
                    <a:bodyPr/>
                    <a:lstStyle/>
                    <a:p>
                      <a:pPr algn="ctr"/>
                      <a:r>
                        <a:rPr kumimoji="1" lang="en-US" altLang="ja-JP" sz="1200" dirty="0" smtClean="0"/>
                        <a:t>79.6</a:t>
                      </a:r>
                      <a:endParaRPr kumimoji="1" lang="ja-JP" altLang="en-US" sz="1200" dirty="0"/>
                    </a:p>
                  </a:txBody>
                  <a:tcPr anchor="ct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4652272"/>
                  </a:ext>
                </a:extLst>
              </a:tr>
              <a:tr h="266939">
                <a:tc>
                  <a:txBody>
                    <a:bodyPr/>
                    <a:lstStyle/>
                    <a:p>
                      <a:pPr algn="ctr"/>
                      <a:r>
                        <a:rPr kumimoji="1" lang="en-US" altLang="ja-JP" sz="1200" dirty="0" smtClean="0"/>
                        <a:t>20</a:t>
                      </a:r>
                      <a:endParaRPr kumimoji="1" lang="ja-JP" altLang="en-US" sz="1200" dirty="0"/>
                    </a:p>
                  </a:txBody>
                  <a:tcPr anchor="ctr"/>
                </a:tc>
                <a:tc>
                  <a:txBody>
                    <a:bodyPr/>
                    <a:lstStyle/>
                    <a:p>
                      <a:r>
                        <a:rPr kumimoji="1" lang="ja-JP" altLang="en-US" sz="1200" dirty="0" smtClean="0"/>
                        <a:t>スペイン</a:t>
                      </a:r>
                      <a:endParaRPr kumimoji="1" lang="ja-JP" altLang="en-US" sz="1200" dirty="0"/>
                    </a:p>
                  </a:txBody>
                  <a:tcPr anchor="ctr"/>
                </a:tc>
                <a:tc>
                  <a:txBody>
                    <a:bodyPr/>
                    <a:lstStyle/>
                    <a:p>
                      <a:pPr algn="ctr"/>
                      <a:r>
                        <a:rPr kumimoji="1" lang="en-US" altLang="ja-JP" sz="1200" dirty="0" smtClean="0"/>
                        <a:t>79.5</a:t>
                      </a:r>
                      <a:endParaRPr kumimoji="1" lang="ja-JP" altLang="en-US" sz="1200" dirty="0"/>
                    </a:p>
                  </a:txBody>
                  <a:tcPr anchor="ctr"/>
                </a:tc>
                <a:extLst>
                  <a:ext uri="{0D108BD9-81ED-4DB2-BD59-A6C34878D82A}">
                    <a16:rowId xmlns:a16="http://schemas.microsoft.com/office/drawing/2014/main" val="4219424393"/>
                  </a:ext>
                </a:extLst>
              </a:tr>
            </a:tbl>
          </a:graphicData>
        </a:graphic>
      </p:graphicFrame>
      <p:sp>
        <p:nvSpPr>
          <p:cNvPr id="14" name="テキスト ボックス 13"/>
          <p:cNvSpPr txBox="1"/>
          <p:nvPr/>
        </p:nvSpPr>
        <p:spPr>
          <a:xfrm>
            <a:off x="3705157" y="631065"/>
            <a:ext cx="1082348" cy="307777"/>
          </a:xfrm>
          <a:prstGeom prst="rect">
            <a:avLst/>
          </a:prstGeom>
          <a:noFill/>
        </p:spPr>
        <p:txBody>
          <a:bodyPr wrap="none" rtlCol="0">
            <a:spAutoFit/>
          </a:bodyPr>
          <a:lstStyle/>
          <a:p>
            <a:r>
              <a:rPr kumimoji="1" lang="ja-JP" altLang="en-US" sz="1400" dirty="0" smtClean="0"/>
              <a:t>２０２０年</a:t>
            </a:r>
            <a:endParaRPr kumimoji="1" lang="ja-JP" altLang="en-US" sz="1400" dirty="0"/>
          </a:p>
        </p:txBody>
      </p:sp>
      <p:sp>
        <p:nvSpPr>
          <p:cNvPr id="15" name="テキスト ボックス 14"/>
          <p:cNvSpPr txBox="1"/>
          <p:nvPr/>
        </p:nvSpPr>
        <p:spPr>
          <a:xfrm>
            <a:off x="6810971" y="638560"/>
            <a:ext cx="1082348" cy="307777"/>
          </a:xfrm>
          <a:prstGeom prst="rect">
            <a:avLst/>
          </a:prstGeom>
          <a:noFill/>
        </p:spPr>
        <p:txBody>
          <a:bodyPr wrap="none" rtlCol="0">
            <a:spAutoFit/>
          </a:bodyPr>
          <a:lstStyle/>
          <a:p>
            <a:r>
              <a:rPr kumimoji="1" lang="ja-JP" altLang="en-US" sz="1400" dirty="0" smtClean="0"/>
              <a:t>２０２１年</a:t>
            </a:r>
            <a:endParaRPr kumimoji="1" lang="ja-JP" altLang="en-US" sz="1400" dirty="0"/>
          </a:p>
        </p:txBody>
      </p:sp>
      <p:sp>
        <p:nvSpPr>
          <p:cNvPr id="16" name="二等辺三角形 15"/>
          <p:cNvSpPr/>
          <p:nvPr/>
        </p:nvSpPr>
        <p:spPr>
          <a:xfrm rot="5400000">
            <a:off x="5811533" y="3669345"/>
            <a:ext cx="1521062" cy="17988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p:cNvSpPr/>
          <p:nvPr/>
        </p:nvSpPr>
        <p:spPr>
          <a:xfrm rot="5400000">
            <a:off x="2698442" y="3669345"/>
            <a:ext cx="1521062" cy="17988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810127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持続可能とは</a:t>
            </a:r>
            <a:endParaRPr kumimoji="1" lang="en-US" altLang="ja-JP" sz="2000" b="1" dirty="0">
              <a:latin typeface="Meiryo UI" panose="020B0604030504040204" pitchFamily="50" charset="-128"/>
              <a:ea typeface="Meiryo UI" panose="020B0604030504040204" pitchFamily="50" charset="-128"/>
            </a:endParaRPr>
          </a:p>
        </p:txBody>
      </p:sp>
      <p:sp>
        <p:nvSpPr>
          <p:cNvPr id="18" name="正方形/長方形 17"/>
          <p:cNvSpPr/>
          <p:nvPr/>
        </p:nvSpPr>
        <p:spPr>
          <a:xfrm>
            <a:off x="4788988" y="6466323"/>
            <a:ext cx="4852554" cy="261610"/>
          </a:xfrm>
          <a:prstGeom prst="rect">
            <a:avLst/>
          </a:prstGeom>
        </p:spPr>
        <p:txBody>
          <a:bodyPr wrap="square">
            <a:spAutoFit/>
          </a:bodyPr>
          <a:lstStyle/>
          <a:p>
            <a:r>
              <a:rPr lang="ja-JP" altLang="en-US" sz="1100" dirty="0"/>
              <a:t>「ブルントラント報告」（国連環境と開発に関する世界委員会、</a:t>
            </a:r>
            <a:r>
              <a:rPr lang="en-US" altLang="ja-JP" sz="1100" dirty="0"/>
              <a:t>1987</a:t>
            </a:r>
            <a:r>
              <a:rPr lang="ja-JP" altLang="en-US" sz="1100" dirty="0"/>
              <a:t>年）</a:t>
            </a:r>
          </a:p>
        </p:txBody>
      </p:sp>
      <p:sp>
        <p:nvSpPr>
          <p:cNvPr id="19" name="正方形/長方形 18"/>
          <p:cNvSpPr/>
          <p:nvPr/>
        </p:nvSpPr>
        <p:spPr>
          <a:xfrm>
            <a:off x="586782" y="2671531"/>
            <a:ext cx="8724900" cy="1754326"/>
          </a:xfrm>
          <a:prstGeom prst="rect">
            <a:avLst/>
          </a:prstGeom>
        </p:spPr>
        <p:txBody>
          <a:bodyPr wrap="square">
            <a:spAutoFit/>
          </a:bodyPr>
          <a:lstStyle/>
          <a:p>
            <a:pPr algn="ctr"/>
            <a:r>
              <a:rPr lang="ja-JP" altLang="ja-JP" sz="3600" dirty="0"/>
              <a:t>将来世代のニーズを損なうことなく</a:t>
            </a:r>
            <a:endParaRPr lang="en-US" altLang="ja-JP" sz="3600" dirty="0"/>
          </a:p>
          <a:p>
            <a:pPr algn="ctr"/>
            <a:endParaRPr lang="en-US" altLang="ja-JP" sz="3600" dirty="0"/>
          </a:p>
          <a:p>
            <a:pPr algn="ctr"/>
            <a:r>
              <a:rPr lang="ja-JP" altLang="ja-JP" sz="3600" dirty="0"/>
              <a:t>現在の世代のニーズを満たすこと</a:t>
            </a:r>
            <a:endParaRPr lang="ja-JP" altLang="en-US" sz="3600" dirty="0"/>
          </a:p>
        </p:txBody>
      </p:sp>
    </p:spTree>
    <p:extLst>
      <p:ext uri="{BB962C8B-B14F-4D97-AF65-F5344CB8AC3E}">
        <p14:creationId xmlns:p14="http://schemas.microsoft.com/office/powerpoint/2010/main" val="30810199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世界平均地上気温変化</a:t>
            </a:r>
            <a:endParaRPr kumimoji="1" lang="en-US" altLang="ja-JP" sz="200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508242" y="786908"/>
            <a:ext cx="8881980" cy="4452069"/>
          </a:xfrm>
          <a:prstGeom prst="rect">
            <a:avLst/>
          </a:prstGeom>
        </p:spPr>
      </p:pic>
      <p:sp>
        <p:nvSpPr>
          <p:cNvPr id="3" name="正方形/長方形 2"/>
          <p:cNvSpPr/>
          <p:nvPr/>
        </p:nvSpPr>
        <p:spPr>
          <a:xfrm>
            <a:off x="7050077" y="4893706"/>
            <a:ext cx="2589170" cy="253916"/>
          </a:xfrm>
          <a:prstGeom prst="rect">
            <a:avLst/>
          </a:prstGeom>
        </p:spPr>
        <p:txBody>
          <a:bodyPr wrap="none">
            <a:spAutoFit/>
          </a:bodyPr>
          <a:lstStyle/>
          <a:p>
            <a:r>
              <a:rPr lang="en-US" altLang="zh-TW" sz="1050" dirty="0">
                <a:solidFill>
                  <a:srgbClr val="333333"/>
                </a:solidFill>
              </a:rPr>
              <a:t>IPCC</a:t>
            </a:r>
            <a:r>
              <a:rPr lang="zh-TW" altLang="en-US" sz="1050" dirty="0">
                <a:solidFill>
                  <a:srgbClr val="333333"/>
                </a:solidFill>
              </a:rPr>
              <a:t>第</a:t>
            </a:r>
            <a:r>
              <a:rPr lang="en-US" altLang="zh-TW" sz="1050" dirty="0">
                <a:solidFill>
                  <a:srgbClr val="333333"/>
                </a:solidFill>
              </a:rPr>
              <a:t>5</a:t>
            </a:r>
            <a:r>
              <a:rPr lang="zh-TW" altLang="en-US" sz="1050" dirty="0">
                <a:solidFill>
                  <a:srgbClr val="333333"/>
                </a:solidFill>
              </a:rPr>
              <a:t>次評価報告書第</a:t>
            </a:r>
            <a:r>
              <a:rPr lang="en-US" altLang="zh-TW" sz="1050" dirty="0">
                <a:solidFill>
                  <a:srgbClr val="333333"/>
                </a:solidFill>
              </a:rPr>
              <a:t>1</a:t>
            </a:r>
            <a:r>
              <a:rPr lang="zh-TW" altLang="en-US" sz="1050" dirty="0">
                <a:solidFill>
                  <a:srgbClr val="333333"/>
                </a:solidFill>
              </a:rPr>
              <a:t>作業部会報告書</a:t>
            </a:r>
            <a:endParaRPr lang="ja-JP" altLang="en-US" sz="1050" dirty="0"/>
          </a:p>
        </p:txBody>
      </p:sp>
      <p:sp>
        <p:nvSpPr>
          <p:cNvPr id="4" name="正方形/長方形 3"/>
          <p:cNvSpPr/>
          <p:nvPr/>
        </p:nvSpPr>
        <p:spPr>
          <a:xfrm>
            <a:off x="346877" y="5367926"/>
            <a:ext cx="4953000" cy="769441"/>
          </a:xfrm>
          <a:prstGeom prst="rect">
            <a:avLst/>
          </a:prstGeom>
        </p:spPr>
        <p:txBody>
          <a:bodyPr>
            <a:spAutoFit/>
          </a:bodyPr>
          <a:lstStyle/>
          <a:p>
            <a:pPr marL="901700" indent="-901700"/>
            <a:r>
              <a:rPr lang="en-US" altLang="ja-JP" sz="1100" dirty="0"/>
              <a:t>RCP </a:t>
            </a:r>
            <a:r>
              <a:rPr lang="ja-JP" altLang="en-US" sz="1100" dirty="0" smtClean="0"/>
              <a:t>シナリオ：</a:t>
            </a:r>
            <a:r>
              <a:rPr lang="en-US" altLang="ja-JP" sz="1100" dirty="0"/>
              <a:t>RCP</a:t>
            </a:r>
            <a:r>
              <a:rPr lang="ja-JP" altLang="en-US" sz="1100" dirty="0"/>
              <a:t>（代表的濃度経路） シナリオと呼ばれる排出シナリオが、国際的に共通して用いられています。</a:t>
            </a:r>
            <a:r>
              <a:rPr lang="en-US" altLang="ja-JP" sz="1100" dirty="0" smtClean="0"/>
              <a:t>RCP </a:t>
            </a:r>
            <a:r>
              <a:rPr lang="ja-JP" altLang="en-US" sz="1100" dirty="0"/>
              <a:t>に続く数値は、その値が大きいほど</a:t>
            </a:r>
            <a:r>
              <a:rPr lang="en-US" altLang="ja-JP" sz="1100" dirty="0"/>
              <a:t>2100 </a:t>
            </a:r>
            <a:r>
              <a:rPr lang="ja-JP" altLang="en-US" sz="1100" dirty="0"/>
              <a:t>年までの温室効果ガス排出が多いことを意味し、将来的な気温上昇量が大きくなります。</a:t>
            </a: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3425" y="5367926"/>
            <a:ext cx="3253305" cy="1255776"/>
          </a:xfrm>
          <a:prstGeom prst="rect">
            <a:avLst/>
          </a:prstGeom>
        </p:spPr>
      </p:pic>
      <p:sp>
        <p:nvSpPr>
          <p:cNvPr id="6" name="正方形/長方形 5"/>
          <p:cNvSpPr/>
          <p:nvPr/>
        </p:nvSpPr>
        <p:spPr>
          <a:xfrm>
            <a:off x="5575286" y="6604084"/>
            <a:ext cx="4177775" cy="253916"/>
          </a:xfrm>
          <a:prstGeom prst="rect">
            <a:avLst/>
          </a:prstGeom>
        </p:spPr>
        <p:txBody>
          <a:bodyPr wrap="square">
            <a:spAutoFit/>
          </a:bodyPr>
          <a:lstStyle/>
          <a:p>
            <a:r>
              <a:rPr lang="en-US" altLang="zh-TW" sz="1050" dirty="0">
                <a:solidFill>
                  <a:srgbClr val="333333"/>
                </a:solidFill>
              </a:rPr>
              <a:t>IPCC</a:t>
            </a:r>
            <a:r>
              <a:rPr lang="zh-TW" altLang="en-US" sz="1050" dirty="0">
                <a:solidFill>
                  <a:srgbClr val="333333"/>
                </a:solidFill>
              </a:rPr>
              <a:t>第</a:t>
            </a:r>
            <a:r>
              <a:rPr lang="en-US" altLang="zh-TW" sz="1050" dirty="0">
                <a:solidFill>
                  <a:srgbClr val="333333"/>
                </a:solidFill>
              </a:rPr>
              <a:t>5</a:t>
            </a:r>
            <a:r>
              <a:rPr lang="zh-TW" altLang="en-US" sz="1050" dirty="0">
                <a:solidFill>
                  <a:srgbClr val="333333"/>
                </a:solidFill>
              </a:rPr>
              <a:t>次評価報告書第</a:t>
            </a:r>
            <a:r>
              <a:rPr lang="en-US" altLang="zh-TW" sz="1050" dirty="0">
                <a:solidFill>
                  <a:srgbClr val="333333"/>
                </a:solidFill>
              </a:rPr>
              <a:t>1</a:t>
            </a:r>
            <a:r>
              <a:rPr lang="zh-TW" altLang="en-US" sz="1050" dirty="0">
                <a:solidFill>
                  <a:srgbClr val="333333"/>
                </a:solidFill>
              </a:rPr>
              <a:t>作業部会</a:t>
            </a:r>
            <a:r>
              <a:rPr lang="zh-TW" altLang="en-US" sz="1050" dirty="0" smtClean="0">
                <a:solidFill>
                  <a:srgbClr val="333333"/>
                </a:solidFill>
              </a:rPr>
              <a:t>報告書</a:t>
            </a:r>
            <a:r>
              <a:rPr lang="ja-JP" altLang="en-US" sz="1050" dirty="0" smtClean="0"/>
              <a:t>から</a:t>
            </a:r>
            <a:r>
              <a:rPr lang="ja-JP" altLang="en-US" sz="1050" dirty="0"/>
              <a:t>みずほ情報総研作成</a:t>
            </a:r>
          </a:p>
        </p:txBody>
      </p:sp>
    </p:spTree>
    <p:extLst>
      <p:ext uri="{BB962C8B-B14F-4D97-AF65-F5344CB8AC3E}">
        <p14:creationId xmlns:p14="http://schemas.microsoft.com/office/powerpoint/2010/main" val="5367385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世界人口</a:t>
            </a:r>
            <a:r>
              <a:rPr kumimoji="1" lang="ja-JP" altLang="en-US" sz="2000" b="1" dirty="0">
                <a:latin typeface="Meiryo UI" panose="020B0604030504040204" pitchFamily="50" charset="-128"/>
                <a:ea typeface="Meiryo UI" panose="020B0604030504040204" pitchFamily="50" charset="-128"/>
              </a:rPr>
              <a:t>予測</a:t>
            </a:r>
            <a:endParaRPr kumimoji="1" lang="en-US" altLang="ja-JP" sz="2000" b="1" dirty="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3"/>
          <a:stretch>
            <a:fillRect/>
          </a:stretch>
        </p:blipFill>
        <p:spPr>
          <a:xfrm>
            <a:off x="299381" y="898717"/>
            <a:ext cx="9199661" cy="5590517"/>
          </a:xfrm>
          <a:prstGeom prst="rect">
            <a:avLst/>
          </a:prstGeom>
        </p:spPr>
      </p:pic>
      <p:sp>
        <p:nvSpPr>
          <p:cNvPr id="10" name="Shape 323"/>
          <p:cNvSpPr txBox="1">
            <a:spLocks/>
          </p:cNvSpPr>
          <p:nvPr/>
        </p:nvSpPr>
        <p:spPr>
          <a:xfrm>
            <a:off x="5481801" y="6483155"/>
            <a:ext cx="4283122" cy="374845"/>
          </a:xfrm>
          <a:prstGeom prst="rect">
            <a:avLst/>
          </a:prstGeom>
          <a:noFill/>
          <a:ln>
            <a:noFill/>
          </a:ln>
        </p:spPr>
        <p:txBody>
          <a:bodyPr vert="horz" lIns="91425" tIns="45700" rIns="91425" bIns="45700" rtlCol="0" anchor="ctr" anchorCtr="0">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SzPct val="25000"/>
            </a:pPr>
            <a:r>
              <a:rPr lang="ja-JP" altLang="en-US"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出典</a:t>
            </a:r>
            <a:r>
              <a:rPr lang="ja-JP" altLang="en-US"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：国際連合「世界人口予測・２０１９年版」（関連</a:t>
            </a:r>
            <a:r>
              <a:rPr lang="en-US" altLang="ja-JP"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HP</a:t>
            </a:r>
            <a:r>
              <a:rPr lang="ja-JP" altLang="en-US"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を含む）</a:t>
            </a:r>
            <a:endParaRPr lang="en-US"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Tree>
    <p:extLst>
      <p:ext uri="{BB962C8B-B14F-4D97-AF65-F5344CB8AC3E}">
        <p14:creationId xmlns:p14="http://schemas.microsoft.com/office/powerpoint/2010/main" val="7970740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日本の人口</a:t>
            </a:r>
            <a:endParaRPr kumimoji="1" lang="en-US" altLang="ja-JP" sz="2000" b="1" dirty="0">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477964" y="816450"/>
            <a:ext cx="9151828" cy="843649"/>
            <a:chOff x="477964" y="816450"/>
            <a:chExt cx="9151828" cy="843649"/>
          </a:xfrm>
        </p:grpSpPr>
        <p:sp>
          <p:nvSpPr>
            <p:cNvPr id="3" name="正方形/長方形 2"/>
            <p:cNvSpPr/>
            <p:nvPr/>
          </p:nvSpPr>
          <p:spPr>
            <a:xfrm>
              <a:off x="477964" y="816450"/>
              <a:ext cx="6447271" cy="815608"/>
            </a:xfrm>
            <a:prstGeom prst="rect">
              <a:avLst/>
            </a:prstGeom>
          </p:spPr>
          <p:txBody>
            <a:bodyPr wrap="square">
              <a:spAutoFit/>
            </a:bodyPr>
            <a:lstStyle/>
            <a:p>
              <a:r>
                <a:rPr lang="ja-JP" altLang="en-US" dirty="0" smtClean="0">
                  <a:latin typeface="+mn-ea"/>
                </a:rPr>
                <a:t>日本の人口　</a:t>
              </a:r>
              <a:r>
                <a:rPr lang="ja-JP" altLang="en-US" dirty="0">
                  <a:latin typeface="+mn-ea"/>
                </a:rPr>
                <a:t> </a:t>
              </a:r>
              <a:r>
                <a:rPr lang="ja-JP" altLang="en-US" sz="2400" dirty="0" smtClean="0">
                  <a:latin typeface="+mn-ea"/>
                </a:rPr>
                <a:t>１億２５２１万人</a:t>
              </a:r>
              <a:r>
                <a:rPr lang="ja-JP" altLang="en-US" sz="1400" dirty="0" smtClean="0">
                  <a:latin typeface="+mn-ea"/>
                </a:rPr>
                <a:t>（</a:t>
              </a:r>
              <a:r>
                <a:rPr lang="en-US" altLang="ja-JP" sz="1400" dirty="0" smtClean="0">
                  <a:latin typeface="+mn-ea"/>
                </a:rPr>
                <a:t>2021</a:t>
              </a:r>
              <a:r>
                <a:rPr lang="ja-JP" altLang="en-US" sz="1400" dirty="0" smtClean="0">
                  <a:latin typeface="+mn-ea"/>
                </a:rPr>
                <a:t>年</a:t>
              </a:r>
              <a:r>
                <a:rPr lang="en-US" altLang="ja-JP" sz="1400" dirty="0" smtClean="0">
                  <a:latin typeface="+mn-ea"/>
                </a:rPr>
                <a:t>9</a:t>
              </a:r>
              <a:r>
                <a:rPr lang="ja-JP" altLang="en-US" sz="1400" dirty="0" smtClean="0">
                  <a:latin typeface="+mn-ea"/>
                </a:rPr>
                <a:t>月</a:t>
              </a:r>
              <a:r>
                <a:rPr lang="en-US" altLang="ja-JP" sz="1400" dirty="0" smtClean="0">
                  <a:latin typeface="+mn-ea"/>
                </a:rPr>
                <a:t>1</a:t>
              </a:r>
              <a:r>
                <a:rPr lang="ja-JP" altLang="en-US" sz="1400" dirty="0" smtClean="0">
                  <a:latin typeface="+mn-ea"/>
                </a:rPr>
                <a:t>日 概算値）</a:t>
              </a:r>
              <a:r>
                <a:rPr lang="ja-JP" altLang="en-US" dirty="0" smtClean="0">
                  <a:latin typeface="+mn-ea"/>
                </a:rPr>
                <a:t>　</a:t>
              </a:r>
              <a:endParaRPr lang="en-US" altLang="ja-JP" dirty="0" smtClean="0">
                <a:latin typeface="+mn-ea"/>
              </a:endParaRPr>
            </a:p>
            <a:p>
              <a:pPr indent="1612900">
                <a:spcBef>
                  <a:spcPts val="600"/>
                </a:spcBef>
              </a:pPr>
              <a:r>
                <a:rPr lang="en-US" altLang="ja-JP" dirty="0" smtClean="0">
                  <a:latin typeface="+mn-ea"/>
                </a:rPr>
                <a:t>※</a:t>
              </a:r>
              <a:r>
                <a:rPr lang="ja-JP" altLang="en-US" dirty="0" smtClean="0">
                  <a:latin typeface="+mn-ea"/>
                </a:rPr>
                <a:t>前年同月と比べ５４万人減少</a:t>
              </a:r>
              <a:endParaRPr lang="en-US" altLang="ja-JP" dirty="0" smtClean="0">
                <a:latin typeface="+mn-ea"/>
              </a:endParaRPr>
            </a:p>
          </p:txBody>
        </p:sp>
        <p:sp>
          <p:nvSpPr>
            <p:cNvPr id="4" name="正方形/長方形 3"/>
            <p:cNvSpPr/>
            <p:nvPr/>
          </p:nvSpPr>
          <p:spPr>
            <a:xfrm>
              <a:off x="6367360" y="1383100"/>
              <a:ext cx="3262432" cy="276999"/>
            </a:xfrm>
            <a:prstGeom prst="rect">
              <a:avLst/>
            </a:prstGeom>
          </p:spPr>
          <p:txBody>
            <a:bodyPr wrap="none">
              <a:spAutoFit/>
            </a:bodyPr>
            <a:lstStyle/>
            <a:p>
              <a:r>
                <a:rPr lang="ja-JP" altLang="en-US" sz="1200" dirty="0" smtClean="0">
                  <a:latin typeface="ＭＳ Ｐゴシック" panose="020B0600070205080204" pitchFamily="50" charset="-128"/>
                  <a:ea typeface="ＭＳ Ｐゴシック" panose="020B0600070205080204" pitchFamily="50" charset="-128"/>
                </a:rPr>
                <a:t>出典：総務省統計局（</a:t>
              </a:r>
              <a:r>
                <a:rPr lang="en-US" altLang="ja-JP" sz="1200" dirty="0" smtClean="0">
                  <a:latin typeface="ＭＳ Ｐゴシック" panose="020B0600070205080204" pitchFamily="50" charset="-128"/>
                  <a:ea typeface="ＭＳ Ｐゴシック" panose="020B0600070205080204" pitchFamily="50" charset="-128"/>
                </a:rPr>
                <a:t>2021</a:t>
              </a:r>
              <a:r>
                <a:rPr lang="ja-JP" altLang="en-US" sz="1200" dirty="0">
                  <a:latin typeface="ＭＳ Ｐゴシック" panose="020B0600070205080204" pitchFamily="50" charset="-128"/>
                  <a:ea typeface="ＭＳ Ｐゴシック" panose="020B0600070205080204" pitchFamily="50" charset="-128"/>
                </a:rPr>
                <a:t>年</a:t>
              </a:r>
              <a:r>
                <a:rPr lang="en-US" altLang="ja-JP" sz="1200" dirty="0">
                  <a:latin typeface="ＭＳ Ｐゴシック" panose="020B0600070205080204" pitchFamily="50" charset="-128"/>
                  <a:ea typeface="ＭＳ Ｐゴシック" panose="020B0600070205080204" pitchFamily="50" charset="-128"/>
                </a:rPr>
                <a:t>9</a:t>
              </a:r>
              <a:r>
                <a:rPr lang="ja-JP" altLang="en-US" sz="1200" dirty="0">
                  <a:latin typeface="ＭＳ Ｐゴシック" panose="020B0600070205080204" pitchFamily="50" charset="-128"/>
                  <a:ea typeface="ＭＳ Ｐゴシック" panose="020B0600070205080204" pitchFamily="50" charset="-128"/>
                </a:rPr>
                <a:t>月</a:t>
              </a:r>
              <a:r>
                <a:rPr lang="en-US" altLang="ja-JP" sz="1200" dirty="0">
                  <a:latin typeface="ＭＳ Ｐゴシック" panose="020B0600070205080204" pitchFamily="50" charset="-128"/>
                  <a:ea typeface="ＭＳ Ｐゴシック" panose="020B0600070205080204" pitchFamily="50" charset="-128"/>
                </a:rPr>
                <a:t>21</a:t>
              </a:r>
              <a:r>
                <a:rPr lang="ja-JP" altLang="en-US" sz="1200" dirty="0">
                  <a:latin typeface="ＭＳ Ｐゴシック" panose="020B0600070205080204" pitchFamily="50" charset="-128"/>
                  <a:ea typeface="ＭＳ Ｐゴシック" panose="020B0600070205080204" pitchFamily="50" charset="-128"/>
                </a:rPr>
                <a:t>日公表</a:t>
              </a:r>
              <a:r>
                <a:rPr lang="ja-JP" altLang="en-US" sz="1200" dirty="0" smtClean="0">
                  <a:latin typeface="ＭＳ Ｐゴシック" panose="020B0600070205080204" pitchFamily="50" charset="-128"/>
                  <a:ea typeface="ＭＳ Ｐゴシック" panose="020B0600070205080204" pitchFamily="50" charset="-128"/>
                </a:rPr>
                <a:t>資料）</a:t>
              </a:r>
              <a:endParaRPr lang="ja-JP" altLang="en-US" sz="1200" dirty="0"/>
            </a:p>
          </p:txBody>
        </p:sp>
      </p:grpSp>
      <p:grpSp>
        <p:nvGrpSpPr>
          <p:cNvPr id="9" name="グループ化 8"/>
          <p:cNvGrpSpPr/>
          <p:nvPr/>
        </p:nvGrpSpPr>
        <p:grpSpPr>
          <a:xfrm>
            <a:off x="228330" y="1873321"/>
            <a:ext cx="9441803" cy="4893395"/>
            <a:chOff x="228330" y="1873321"/>
            <a:chExt cx="9441803" cy="4893395"/>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30" y="1901362"/>
              <a:ext cx="9441803" cy="4726855"/>
            </a:xfrm>
            <a:prstGeom prst="rect">
              <a:avLst/>
            </a:prstGeom>
          </p:spPr>
        </p:pic>
        <p:sp>
          <p:nvSpPr>
            <p:cNvPr id="2" name="正方形/長方形 1"/>
            <p:cNvSpPr/>
            <p:nvPr/>
          </p:nvSpPr>
          <p:spPr>
            <a:xfrm>
              <a:off x="923041" y="1873321"/>
              <a:ext cx="3326552" cy="369332"/>
            </a:xfrm>
            <a:prstGeom prst="rect">
              <a:avLst/>
            </a:prstGeom>
          </p:spPr>
          <p:txBody>
            <a:bodyPr wrap="none">
              <a:spAutoFit/>
            </a:bodyPr>
            <a:lstStyle/>
            <a:p>
              <a:r>
                <a:rPr kumimoji="1" lang="ja-JP" altLang="en-US" b="1" dirty="0">
                  <a:latin typeface="Meiryo UI" panose="020B0604030504040204" pitchFamily="50" charset="-128"/>
                  <a:ea typeface="Meiryo UI" panose="020B0604030504040204" pitchFamily="50" charset="-128"/>
                </a:rPr>
                <a:t>高齢者人口の割合（</a:t>
              </a:r>
              <a:r>
                <a:rPr kumimoji="1" lang="en-US" altLang="ja-JP" b="1" dirty="0">
                  <a:latin typeface="Meiryo UI" panose="020B0604030504040204" pitchFamily="50" charset="-128"/>
                  <a:ea typeface="Meiryo UI" panose="020B0604030504040204" pitchFamily="50" charset="-128"/>
                </a:rPr>
                <a:t>2020</a:t>
              </a:r>
              <a:r>
                <a:rPr kumimoji="1" lang="ja-JP" altLang="en-US" b="1" dirty="0">
                  <a:latin typeface="Meiryo UI" panose="020B0604030504040204" pitchFamily="50" charset="-128"/>
                  <a:ea typeface="Meiryo UI" panose="020B0604030504040204" pitchFamily="50" charset="-128"/>
                </a:rPr>
                <a:t>年）</a:t>
              </a:r>
              <a:endParaRPr kumimoji="1" lang="en-US" altLang="ja-JP" b="1" dirty="0">
                <a:latin typeface="Meiryo UI" panose="020B0604030504040204" pitchFamily="50" charset="-128"/>
                <a:ea typeface="Meiryo UI" panose="020B0604030504040204" pitchFamily="50" charset="-128"/>
              </a:endParaRPr>
            </a:p>
          </p:txBody>
        </p:sp>
        <p:sp>
          <p:nvSpPr>
            <p:cNvPr id="6" name="正方形/長方形 5"/>
            <p:cNvSpPr/>
            <p:nvPr/>
          </p:nvSpPr>
          <p:spPr>
            <a:xfrm>
              <a:off x="6478975" y="6489717"/>
              <a:ext cx="3191158" cy="276999"/>
            </a:xfrm>
            <a:prstGeom prst="rect">
              <a:avLst/>
            </a:prstGeom>
          </p:spPr>
          <p:txBody>
            <a:bodyPr wrap="square">
              <a:spAutoFit/>
            </a:bodyPr>
            <a:lstStyle/>
            <a:p>
              <a:r>
                <a:rPr lang="zh-TW" altLang="en-US" sz="1200" dirty="0">
                  <a:latin typeface="ＭＳ Ｐゴシック" panose="020B0600070205080204" pitchFamily="50" charset="-128"/>
                  <a:ea typeface="ＭＳ Ｐゴシック" panose="020B0600070205080204" pitchFamily="50" charset="-128"/>
                </a:rPr>
                <a:t>出典</a:t>
              </a:r>
              <a:r>
                <a:rPr lang="zh-TW" altLang="en-US" sz="1200" dirty="0" smtClean="0">
                  <a:latin typeface="ＭＳ Ｐゴシック" panose="020B0600070205080204" pitchFamily="50" charset="-128"/>
                  <a:ea typeface="ＭＳ Ｐゴシック" panose="020B0600070205080204" pitchFamily="50" charset="-128"/>
                </a:rPr>
                <a:t>：</a:t>
              </a:r>
              <a:r>
                <a:rPr lang="ja-JP" altLang="en-US" sz="1200" dirty="0">
                  <a:latin typeface="ＭＳ Ｐゴシック" panose="020B0600070205080204" pitchFamily="50" charset="-128"/>
                  <a:ea typeface="ＭＳ Ｐゴシック" panose="020B0600070205080204" pitchFamily="50" charset="-128"/>
                </a:rPr>
                <a:t>統計からみた我が国の高齢者</a:t>
              </a:r>
              <a:r>
                <a:rPr lang="zh-TW" altLang="en-US" sz="1200" dirty="0" smtClean="0">
                  <a:latin typeface="ＭＳ Ｐゴシック" panose="020B0600070205080204" pitchFamily="50" charset="-128"/>
                  <a:ea typeface="ＭＳ Ｐゴシック" panose="020B0600070205080204" pitchFamily="50" charset="-128"/>
                </a:rPr>
                <a:t>（</a:t>
              </a:r>
              <a:r>
                <a:rPr lang="ja-JP" altLang="en-US" sz="1200" dirty="0" smtClean="0">
                  <a:latin typeface="ＭＳ Ｐゴシック" panose="020B0600070205080204" pitchFamily="50" charset="-128"/>
                  <a:ea typeface="ＭＳ Ｐゴシック" panose="020B0600070205080204" pitchFamily="50" charset="-128"/>
                </a:rPr>
                <a:t>総務省</a:t>
              </a:r>
              <a:r>
                <a:rPr lang="zh-TW" altLang="en-US" sz="1200" dirty="0" smtClean="0">
                  <a:latin typeface="ＭＳ Ｐゴシック" panose="020B0600070205080204" pitchFamily="50" charset="-128"/>
                  <a:ea typeface="ＭＳ Ｐゴシック" panose="020B0600070205080204" pitchFamily="50" charset="-128"/>
                </a:rPr>
                <a:t>）</a:t>
              </a:r>
              <a:endParaRPr lang="ja-JP" altLang="en-US" sz="1200" dirty="0">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93211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健康寿命</a:t>
            </a:r>
            <a:endParaRPr kumimoji="1" lang="en-US" altLang="ja-JP" sz="2000" b="1" dirty="0">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613728" y="859539"/>
            <a:ext cx="8662297" cy="646331"/>
            <a:chOff x="613728" y="859539"/>
            <a:chExt cx="8662297" cy="646331"/>
          </a:xfrm>
        </p:grpSpPr>
        <p:sp>
          <p:nvSpPr>
            <p:cNvPr id="3" name="正方形/長方形 2"/>
            <p:cNvSpPr/>
            <p:nvPr/>
          </p:nvSpPr>
          <p:spPr>
            <a:xfrm>
              <a:off x="613728" y="859539"/>
              <a:ext cx="7741378" cy="369332"/>
            </a:xfrm>
            <a:prstGeom prst="rect">
              <a:avLst/>
            </a:prstGeom>
          </p:spPr>
          <p:txBody>
            <a:bodyPr wrap="square">
              <a:spAutoFit/>
            </a:bodyPr>
            <a:lstStyle/>
            <a:p>
              <a:r>
                <a:rPr lang="ja-JP" altLang="en-US" b="1" dirty="0" smtClean="0"/>
                <a:t>健康寿命：健康上</a:t>
              </a:r>
              <a:r>
                <a:rPr lang="ja-JP" altLang="en-US" b="1" dirty="0"/>
                <a:t>の問題で日常生活が制限されることなく生活できる期間</a:t>
              </a:r>
            </a:p>
          </p:txBody>
        </p:sp>
        <p:sp>
          <p:nvSpPr>
            <p:cNvPr id="6" name="正方形/長方形 5"/>
            <p:cNvSpPr/>
            <p:nvPr/>
          </p:nvSpPr>
          <p:spPr>
            <a:xfrm>
              <a:off x="7743233" y="1228871"/>
              <a:ext cx="1532792" cy="276999"/>
            </a:xfrm>
            <a:prstGeom prst="rect">
              <a:avLst/>
            </a:prstGeom>
          </p:spPr>
          <p:txBody>
            <a:bodyPr wrap="none">
              <a:spAutoFit/>
            </a:bodyPr>
            <a:lstStyle/>
            <a:p>
              <a:r>
                <a:rPr lang="ja-JP" altLang="en-US" sz="1200" dirty="0" smtClean="0">
                  <a:latin typeface="ＭＳ Ｐゴシック" panose="020B0600070205080204" pitchFamily="50" charset="-128"/>
                  <a:ea typeface="ＭＳ Ｐゴシック" panose="020B0600070205080204" pitchFamily="50" charset="-128"/>
                </a:rPr>
                <a:t>出典：厚生労働省</a:t>
              </a:r>
              <a:r>
                <a:rPr lang="en-US" altLang="ja-JP" sz="1200" dirty="0" smtClean="0">
                  <a:latin typeface="ＭＳ Ｐゴシック" panose="020B0600070205080204" pitchFamily="50" charset="-128"/>
                  <a:ea typeface="ＭＳ Ｐゴシック" panose="020B0600070205080204" pitchFamily="50" charset="-128"/>
                </a:rPr>
                <a:t>HP</a:t>
              </a:r>
              <a:endParaRPr lang="ja-JP" altLang="en-US" sz="1200" dirty="0"/>
            </a:p>
          </p:txBody>
        </p:sp>
      </p:grpSp>
      <p:grpSp>
        <p:nvGrpSpPr>
          <p:cNvPr id="5" name="グループ化 4"/>
          <p:cNvGrpSpPr/>
          <p:nvPr/>
        </p:nvGrpSpPr>
        <p:grpSpPr>
          <a:xfrm>
            <a:off x="1030587" y="1453225"/>
            <a:ext cx="8105813" cy="5245707"/>
            <a:chOff x="1030587" y="1453225"/>
            <a:chExt cx="8105813" cy="5245707"/>
          </a:xfrm>
        </p:grpSpPr>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494" y="1805844"/>
              <a:ext cx="7737906" cy="4893088"/>
            </a:xfrm>
            <a:prstGeom prst="rect">
              <a:avLst/>
            </a:prstGeom>
          </p:spPr>
        </p:pic>
        <p:sp>
          <p:nvSpPr>
            <p:cNvPr id="9" name="正方形/長方形 8"/>
            <p:cNvSpPr/>
            <p:nvPr/>
          </p:nvSpPr>
          <p:spPr>
            <a:xfrm>
              <a:off x="1030587" y="1453225"/>
              <a:ext cx="2194832" cy="369332"/>
            </a:xfrm>
            <a:prstGeom prst="rect">
              <a:avLst/>
            </a:prstGeom>
          </p:spPr>
          <p:txBody>
            <a:bodyPr wrap="none">
              <a:spAutoFit/>
            </a:bodyPr>
            <a:lstStyle/>
            <a:p>
              <a:r>
                <a:rPr kumimoji="1" lang="ja-JP" altLang="en-US" b="1" dirty="0" smtClean="0">
                  <a:latin typeface="Meiryo UI" panose="020B0604030504040204" pitchFamily="50" charset="-128"/>
                  <a:ea typeface="Meiryo UI" panose="020B0604030504040204" pitchFamily="50" charset="-128"/>
                </a:rPr>
                <a:t>平均寿命と健康寿命</a:t>
              </a:r>
              <a:endParaRPr kumimoji="1" lang="en-US" altLang="ja-JP" b="1"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113698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8690" y="426424"/>
            <a:ext cx="8628611" cy="5105624"/>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3200" b="1" i="1" dirty="0" smtClean="0">
                <a:latin typeface="Meiryo UI" panose="020B0604030504040204" pitchFamily="50" charset="-128"/>
                <a:ea typeface="Meiryo UI" panose="020B0604030504040204" pitchFamily="50" charset="-128"/>
              </a:rPr>
              <a:t>① </a:t>
            </a:r>
            <a:r>
              <a:rPr kumimoji="1" lang="en-US" altLang="ja-JP" sz="3200" b="1" i="1" dirty="0" smtClean="0">
                <a:latin typeface="Meiryo UI" panose="020B0604030504040204" pitchFamily="50" charset="-128"/>
                <a:ea typeface="Meiryo UI" panose="020B0604030504040204" pitchFamily="50" charset="-128"/>
              </a:rPr>
              <a:t>SDGs</a:t>
            </a:r>
            <a:r>
              <a:rPr kumimoji="1" lang="ja-JP" altLang="en-US" sz="3200" b="1" i="1" dirty="0">
                <a:latin typeface="Meiryo UI" panose="020B0604030504040204" pitchFamily="50" charset="-128"/>
                <a:ea typeface="Meiryo UI" panose="020B0604030504040204" pitchFamily="50" charset="-128"/>
              </a:rPr>
              <a:t>について</a:t>
            </a:r>
            <a:r>
              <a:rPr kumimoji="1" lang="en-US" altLang="ja-JP" sz="3200" b="1" dirty="0">
                <a:latin typeface="Meiryo UI" panose="020B0604030504040204" pitchFamily="50" charset="-128"/>
                <a:ea typeface="Meiryo UI" panose="020B0604030504040204" pitchFamily="50" charset="-128"/>
              </a:rPr>
              <a:t>	</a:t>
            </a:r>
            <a:endParaRPr kumimoji="1" lang="en-US" altLang="ja-JP" sz="32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latin typeface="Meiryo UI" panose="020B0604030504040204" pitchFamily="50" charset="-128"/>
                <a:ea typeface="Meiryo UI" panose="020B0604030504040204" pitchFamily="50" charset="-128"/>
              </a:rPr>
              <a:t>② 大阪</a:t>
            </a:r>
            <a:r>
              <a:rPr kumimoji="1" lang="ja-JP" altLang="en-US" sz="3200" b="1" dirty="0">
                <a:latin typeface="Meiryo UI" panose="020B0604030504040204" pitchFamily="50" charset="-128"/>
                <a:ea typeface="Meiryo UI" panose="020B0604030504040204" pitchFamily="50" charset="-128"/>
              </a:rPr>
              <a:t>と</a:t>
            </a:r>
            <a:r>
              <a:rPr kumimoji="1" lang="en-US" altLang="ja-JP" sz="3200" b="1" dirty="0">
                <a:latin typeface="Meiryo UI" panose="020B0604030504040204" pitchFamily="50" charset="-128"/>
                <a:ea typeface="Meiryo UI" panose="020B0604030504040204" pitchFamily="50" charset="-128"/>
              </a:rPr>
              <a:t>SDGs</a:t>
            </a:r>
            <a:r>
              <a:rPr kumimoji="1" lang="ja-JP" altLang="en-US" sz="3200" b="1" dirty="0" smtClean="0">
                <a:latin typeface="Meiryo UI" panose="020B0604030504040204" pitchFamily="50" charset="-128"/>
                <a:ea typeface="Meiryo UI" panose="020B0604030504040204" pitchFamily="50" charset="-128"/>
              </a:rPr>
              <a:t>について</a:t>
            </a:r>
            <a:endParaRPr kumimoji="1" lang="en-US" altLang="ja-JP" sz="32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latin typeface="Meiryo UI" panose="020B0604030504040204" pitchFamily="50" charset="-128"/>
                <a:ea typeface="Meiryo UI" panose="020B0604030504040204" pitchFamily="50" charset="-128"/>
              </a:rPr>
              <a:t>③ 「</a:t>
            </a:r>
            <a:r>
              <a:rPr kumimoji="1" lang="en-US" altLang="ja-JP" sz="3200" b="1" dirty="0">
                <a:latin typeface="Meiryo UI" panose="020B0604030504040204" pitchFamily="50" charset="-128"/>
                <a:ea typeface="Meiryo UI" panose="020B0604030504040204" pitchFamily="50" charset="-128"/>
              </a:rPr>
              <a:t>Osaka SDGs </a:t>
            </a:r>
            <a:r>
              <a:rPr kumimoji="1" lang="ja-JP" altLang="en-US" sz="3200" b="1" dirty="0">
                <a:latin typeface="Meiryo UI" panose="020B0604030504040204" pitchFamily="50" charset="-128"/>
                <a:ea typeface="Meiryo UI" panose="020B0604030504040204" pitchFamily="50" charset="-128"/>
              </a:rPr>
              <a:t>ビジョン</a:t>
            </a:r>
            <a:r>
              <a:rPr kumimoji="1" lang="ja-JP" altLang="en-US" sz="3200" b="1" dirty="0" smtClean="0">
                <a:latin typeface="Meiryo UI" panose="020B0604030504040204" pitchFamily="50" charset="-128"/>
                <a:ea typeface="Meiryo UI" panose="020B0604030504040204" pitchFamily="50" charset="-128"/>
              </a:rPr>
              <a:t>」</a:t>
            </a:r>
            <a:endParaRPr kumimoji="1" lang="en-US" altLang="ja-JP" sz="32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latin typeface="Meiryo UI" panose="020B0604030504040204" pitchFamily="50" charset="-128"/>
                <a:ea typeface="Meiryo UI" panose="020B0604030504040204" pitchFamily="50" charset="-128"/>
              </a:rPr>
              <a:t>④ </a:t>
            </a:r>
            <a:r>
              <a:rPr kumimoji="1" lang="en-US" altLang="ja-JP" sz="3200" b="1" dirty="0" smtClean="0">
                <a:latin typeface="Meiryo UI" panose="020B0604030504040204" pitchFamily="50" charset="-128"/>
                <a:ea typeface="Meiryo UI" panose="020B0604030504040204" pitchFamily="50" charset="-128"/>
              </a:rPr>
              <a:t>SDGs</a:t>
            </a:r>
            <a:r>
              <a:rPr kumimoji="1" lang="ja-JP" altLang="en-US" sz="3200" b="1" dirty="0">
                <a:latin typeface="Meiryo UI" panose="020B0604030504040204" pitchFamily="50" charset="-128"/>
                <a:ea typeface="Meiryo UI" panose="020B0604030504040204" pitchFamily="50" charset="-128"/>
              </a:rPr>
              <a:t>の進め方（例</a:t>
            </a:r>
            <a:r>
              <a:rPr kumimoji="1" lang="ja-JP" altLang="en-US" sz="3200" b="1" dirty="0" smtClean="0">
                <a:latin typeface="Meiryo UI" panose="020B0604030504040204" pitchFamily="50" charset="-128"/>
                <a:ea typeface="Meiryo UI" panose="020B0604030504040204" pitchFamily="50" charset="-128"/>
              </a:rPr>
              <a:t>）</a:t>
            </a:r>
            <a:endParaRPr kumimoji="1" lang="en-US" altLang="ja-JP" sz="3200" b="1" dirty="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latin typeface="Meiryo UI" panose="020B0604030504040204" pitchFamily="50" charset="-128"/>
                <a:ea typeface="Meiryo UI" panose="020B0604030504040204" pitchFamily="50" charset="-128"/>
              </a:rPr>
              <a:t>⑤ </a:t>
            </a:r>
            <a:r>
              <a:rPr kumimoji="1" lang="en-US" altLang="ja-JP" sz="3200" b="1" dirty="0" smtClean="0">
                <a:latin typeface="Meiryo UI" panose="020B0604030504040204" pitchFamily="50" charset="-128"/>
                <a:ea typeface="Meiryo UI" panose="020B0604030504040204" pitchFamily="50" charset="-128"/>
              </a:rPr>
              <a:t>SDGs</a:t>
            </a:r>
            <a:r>
              <a:rPr kumimoji="1" lang="ja-JP" altLang="en-US" sz="3200" b="1" dirty="0">
                <a:latin typeface="Meiryo UI" panose="020B0604030504040204" pitchFamily="50" charset="-128"/>
                <a:ea typeface="Meiryo UI" panose="020B0604030504040204" pitchFamily="50" charset="-128"/>
              </a:rPr>
              <a:t>の達成に</a:t>
            </a:r>
            <a:r>
              <a:rPr kumimoji="1" lang="ja-JP" altLang="en-US" sz="3200" b="1" dirty="0" smtClean="0">
                <a:latin typeface="Meiryo UI" panose="020B0604030504040204" pitchFamily="50" charset="-128"/>
                <a:ea typeface="Meiryo UI" panose="020B0604030504040204" pitchFamily="50" charset="-128"/>
              </a:rPr>
              <a:t>向けた様々</a:t>
            </a:r>
            <a:r>
              <a:rPr kumimoji="1" lang="ja-JP" altLang="en-US" sz="3200" b="1" dirty="0">
                <a:latin typeface="Meiryo UI" panose="020B0604030504040204" pitchFamily="50" charset="-128"/>
                <a:ea typeface="Meiryo UI" panose="020B0604030504040204" pitchFamily="50" charset="-128"/>
              </a:rPr>
              <a:t>な</a:t>
            </a:r>
            <a:r>
              <a:rPr kumimoji="1" lang="ja-JP" altLang="en-US" sz="3200" b="1" dirty="0" smtClean="0">
                <a:latin typeface="Meiryo UI" panose="020B0604030504040204" pitchFamily="50" charset="-128"/>
                <a:ea typeface="Meiryo UI" panose="020B0604030504040204" pitchFamily="50" charset="-128"/>
              </a:rPr>
              <a:t>連携</a:t>
            </a:r>
            <a:endParaRPr kumimoji="1" lang="en-US" altLang="ja-JP" sz="3200" b="1" dirty="0">
              <a:latin typeface="Meiryo UI" panose="020B0604030504040204" pitchFamily="50" charset="-128"/>
              <a:ea typeface="Meiryo UI" panose="020B0604030504040204" pitchFamily="50" charset="-128"/>
            </a:endParaRPr>
          </a:p>
          <a:p>
            <a:pPr indent="631825">
              <a:lnSpc>
                <a:spcPct val="150000"/>
              </a:lnSpc>
              <a:spcBef>
                <a:spcPts val="600"/>
              </a:spcBef>
            </a:pPr>
            <a:r>
              <a:rPr lang="ja-JP" altLang="en-US" sz="3200" b="1" dirty="0" smtClean="0">
                <a:latin typeface="メイリオ" panose="020B0604030504040204" pitchFamily="50" charset="-128"/>
                <a:ea typeface="メイリオ" panose="020B0604030504040204" pitchFamily="50" charset="-128"/>
              </a:rPr>
              <a:t>⑥ みんな</a:t>
            </a:r>
            <a:r>
              <a:rPr lang="ja-JP" altLang="en-US" sz="3200" b="1" dirty="0">
                <a:latin typeface="メイリオ" panose="020B0604030504040204" pitchFamily="50" charset="-128"/>
                <a:ea typeface="メイリオ" panose="020B0604030504040204" pitchFamily="50" charset="-128"/>
              </a:rPr>
              <a:t>で取組もう</a:t>
            </a:r>
            <a:r>
              <a:rPr lang="en-US" altLang="ja-JP" sz="3200" b="1" dirty="0" smtClean="0">
                <a:latin typeface="メイリオ" panose="020B0604030504040204" pitchFamily="50" charset="-128"/>
                <a:ea typeface="メイリオ" panose="020B0604030504040204" pitchFamily="50" charset="-128"/>
              </a:rPr>
              <a:t>SDGs</a:t>
            </a:r>
            <a:r>
              <a:rPr kumimoji="1" lang="en-US" altLang="ja-JP" sz="3200" b="1" dirty="0">
                <a:latin typeface="Meiryo UI" panose="020B0604030504040204" pitchFamily="50" charset="-128"/>
                <a:ea typeface="Meiryo UI" panose="020B0604030504040204" pitchFamily="50" charset="-128"/>
              </a:rPr>
              <a:t>						</a:t>
            </a:r>
            <a:r>
              <a:rPr kumimoji="1" lang="ja-JP" altLang="en-US" sz="32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	</a:t>
            </a: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2291046" y="5532047"/>
            <a:ext cx="5592849" cy="836269"/>
          </a:xfrm>
          <a:prstGeom prst="rect">
            <a:avLst/>
          </a:prstGeom>
        </p:spPr>
      </p:pic>
    </p:spTree>
    <p:extLst>
      <p:ext uri="{BB962C8B-B14F-4D97-AF65-F5344CB8AC3E}">
        <p14:creationId xmlns:p14="http://schemas.microsoft.com/office/powerpoint/2010/main" val="1084176587"/>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について</a:t>
            </a:r>
            <a:endParaRPr kumimoji="1" lang="en-US" altLang="ja-JP" sz="2000" b="1" dirty="0">
              <a:latin typeface="Meiryo UI" panose="020B0604030504040204" pitchFamily="50" charset="-128"/>
              <a:ea typeface="Meiryo UI" panose="020B0604030504040204" pitchFamily="50" charset="-128"/>
            </a:endParaRPr>
          </a:p>
        </p:txBody>
      </p:sp>
      <p:sp>
        <p:nvSpPr>
          <p:cNvPr id="2" name="正方形/長方形 1"/>
          <p:cNvSpPr/>
          <p:nvPr/>
        </p:nvSpPr>
        <p:spPr>
          <a:xfrm>
            <a:off x="299636" y="783382"/>
            <a:ext cx="9321491" cy="2369880"/>
          </a:xfrm>
          <a:prstGeom prst="rect">
            <a:avLst/>
          </a:prstGeom>
        </p:spPr>
        <p:txBody>
          <a:bodyPr wrap="square">
            <a:spAutoFit/>
          </a:bodyPr>
          <a:lstStyle/>
          <a:p>
            <a:pPr marL="271463" indent="-271463"/>
            <a:r>
              <a:rPr kumimoji="1" lang="ja-JP" altLang="en-US" sz="2000" dirty="0" smtClean="0">
                <a:solidFill>
                  <a:prstClr val="black"/>
                </a:solidFill>
                <a:latin typeface="Meiryo UI" panose="020B0604030504040204" pitchFamily="50" charset="-128"/>
                <a:ea typeface="Meiryo UI" panose="020B0604030504040204" pitchFamily="50" charset="-128"/>
              </a:rPr>
              <a:t>〇地球温暖化、大規模な自然災害、格差社会の拡大など、様々な社会問題が噴出</a:t>
            </a:r>
            <a:endParaRPr kumimoji="1" lang="en-US" altLang="ja-JP" sz="2000" dirty="0" smtClean="0">
              <a:solidFill>
                <a:prstClr val="black"/>
              </a:solidFill>
              <a:latin typeface="Meiryo UI" panose="020B0604030504040204" pitchFamily="50" charset="-128"/>
              <a:ea typeface="Meiryo UI" panose="020B0604030504040204" pitchFamily="50" charset="-128"/>
            </a:endParaRPr>
          </a:p>
          <a:p>
            <a:pPr marL="271463" indent="-271463"/>
            <a:endParaRPr kumimoji="1" lang="en-US" altLang="ja-JP" sz="2000" dirty="0">
              <a:solidFill>
                <a:prstClr val="black"/>
              </a:solidFill>
              <a:latin typeface="Meiryo UI" panose="020B0604030504040204" pitchFamily="50" charset="-128"/>
              <a:ea typeface="Meiryo UI" panose="020B0604030504040204" pitchFamily="50" charset="-128"/>
            </a:endParaRPr>
          </a:p>
          <a:p>
            <a:pPr marL="271463" indent="-271463"/>
            <a:r>
              <a:rPr kumimoji="1" lang="ja-JP" altLang="en-US" sz="2000" dirty="0" smtClean="0">
                <a:solidFill>
                  <a:prstClr val="black"/>
                </a:solidFill>
                <a:latin typeface="Meiryo UI" panose="020B0604030504040204" pitchFamily="50" charset="-128"/>
                <a:ea typeface="Meiryo UI" panose="020B0604030504040204" pitchFamily="50" charset="-128"/>
              </a:rPr>
              <a:t>〇新型コロナウイルスの感染拡大により新たな課題も顕在化</a:t>
            </a:r>
            <a:endParaRPr kumimoji="1" lang="en-US" altLang="ja-JP" sz="2000" dirty="0">
              <a:solidFill>
                <a:prstClr val="black"/>
              </a:solidFill>
              <a:latin typeface="Meiryo UI" panose="020B0604030504040204" pitchFamily="50" charset="-128"/>
              <a:ea typeface="Meiryo UI" panose="020B0604030504040204" pitchFamily="50" charset="-128"/>
            </a:endParaRPr>
          </a:p>
          <a:p>
            <a:pPr marL="271463" indent="-271463"/>
            <a:endParaRPr kumimoji="1" lang="en-US" altLang="ja-JP" sz="2000" dirty="0">
              <a:solidFill>
                <a:prstClr val="black"/>
              </a:solidFill>
              <a:latin typeface="Meiryo UI" panose="020B0604030504040204" pitchFamily="50" charset="-128"/>
              <a:ea typeface="Meiryo UI" panose="020B0604030504040204" pitchFamily="50" charset="-128"/>
            </a:endParaRPr>
          </a:p>
          <a:p>
            <a:pPr marL="271463" indent="-271463"/>
            <a:r>
              <a:rPr kumimoji="1" lang="ja-JP" altLang="en-US" sz="2000" dirty="0">
                <a:solidFill>
                  <a:prstClr val="black"/>
                </a:solidFill>
                <a:latin typeface="Meiryo UI" panose="020B0604030504040204" pitchFamily="50" charset="-128"/>
                <a:ea typeface="Meiryo UI" panose="020B0604030504040204" pitchFamily="50" charset="-128"/>
              </a:rPr>
              <a:t>〇社会経済の持続可能性そのものが脅かされ、人々の分断・孤立化・不安が高まる中、</a:t>
            </a:r>
            <a:endParaRPr kumimoji="1" lang="en-US" altLang="ja-JP" sz="2000" dirty="0">
              <a:solidFill>
                <a:prstClr val="black"/>
              </a:solidFill>
              <a:latin typeface="Meiryo UI" panose="020B0604030504040204" pitchFamily="50" charset="-128"/>
              <a:ea typeface="Meiryo UI" panose="020B0604030504040204" pitchFamily="50" charset="-128"/>
            </a:endParaRPr>
          </a:p>
          <a:p>
            <a:pPr marL="271463" indent="-271463"/>
            <a:r>
              <a:rPr kumimoji="1" lang="ja-JP" altLang="en-US" sz="2000" dirty="0">
                <a:solidFill>
                  <a:prstClr val="black"/>
                </a:solidFill>
                <a:latin typeface="Meiryo UI" panose="020B0604030504040204" pitchFamily="50" charset="-128"/>
                <a:ea typeface="Meiryo UI" panose="020B0604030504040204" pitchFamily="50" charset="-128"/>
              </a:rPr>
              <a:t>　人と人とのつながりや支え合う心を取り戻すとともに、</a:t>
            </a:r>
            <a:r>
              <a:rPr kumimoji="1" lang="ja-JP" altLang="en-US" sz="2400" b="1" u="sng" dirty="0">
                <a:solidFill>
                  <a:srgbClr val="FF0000"/>
                </a:solidFill>
                <a:latin typeface="Meiryo UI" panose="020B0604030504040204" pitchFamily="50" charset="-128"/>
                <a:ea typeface="Meiryo UI" panose="020B0604030504040204" pitchFamily="50" charset="-128"/>
              </a:rPr>
              <a:t>「誰一人取り残さない」という</a:t>
            </a:r>
            <a:r>
              <a:rPr kumimoji="1" lang="en-US" altLang="ja-JP" sz="2400" b="1" u="sng" dirty="0">
                <a:solidFill>
                  <a:srgbClr val="FF0000"/>
                </a:solidFill>
                <a:latin typeface="Meiryo UI" panose="020B0604030504040204" pitchFamily="50" charset="-128"/>
                <a:ea typeface="Meiryo UI" panose="020B0604030504040204" pitchFamily="50" charset="-128"/>
              </a:rPr>
              <a:t>SDGs</a:t>
            </a:r>
            <a:r>
              <a:rPr kumimoji="1" lang="ja-JP" altLang="en-US" sz="2400" b="1" u="sng" dirty="0">
                <a:solidFill>
                  <a:srgbClr val="FF0000"/>
                </a:solidFill>
                <a:latin typeface="Meiryo UI" panose="020B0604030504040204" pitchFamily="50" charset="-128"/>
                <a:ea typeface="Meiryo UI" panose="020B0604030504040204" pitchFamily="50" charset="-128"/>
              </a:rPr>
              <a:t>の理念の具体化がまさに求められている</a:t>
            </a:r>
            <a:r>
              <a:rPr kumimoji="1" lang="ja-JP" altLang="en-US" sz="2000" dirty="0">
                <a:solidFill>
                  <a:prstClr val="black"/>
                </a:solidFill>
                <a:latin typeface="Meiryo UI" panose="020B0604030504040204" pitchFamily="50" charset="-128"/>
                <a:ea typeface="Meiryo UI" panose="020B0604030504040204" pitchFamily="50" charset="-128"/>
              </a:rPr>
              <a:t>。</a:t>
            </a: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t="9811" b="8885"/>
          <a:stretch/>
        </p:blipFill>
        <p:spPr>
          <a:xfrm>
            <a:off x="2001574" y="3305580"/>
            <a:ext cx="5917617" cy="3401434"/>
          </a:xfrm>
          <a:prstGeom prst="rect">
            <a:avLst/>
          </a:prstGeom>
        </p:spPr>
      </p:pic>
    </p:spTree>
    <p:extLst>
      <p:ext uri="{BB962C8B-B14F-4D97-AF65-F5344CB8AC3E}">
        <p14:creationId xmlns:p14="http://schemas.microsoft.com/office/powerpoint/2010/main" val="3675234566"/>
      </p:ext>
    </p:extLst>
  </p:cSld>
  <p:clrMapOvr>
    <a:masterClrMapping/>
  </p:clrMapOvr>
  <mc:AlternateContent xmlns:mc="http://schemas.openxmlformats.org/markup-compatibility/2006" xmlns:p14="http://schemas.microsoft.com/office/powerpoint/2010/main">
    <mc:Choice Requires="p14">
      <p:transition spd="slow" p14:dur="2000" advTm="1814"/>
    </mc:Choice>
    <mc:Fallback xmlns="">
      <p:transition spd="slow" advTm="1814"/>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211792" y="1271613"/>
            <a:ext cx="7632951" cy="2443163"/>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algn="ctr">
              <a:lnSpc>
                <a:spcPct val="150000"/>
              </a:lnSpc>
            </a:pPr>
            <a:r>
              <a:rPr kumimoji="1" lang="ja-JP" altLang="en-US" sz="4800" b="1" u="sng" dirty="0" smtClean="0">
                <a:latin typeface="Meiryo UI" panose="020B0604030504040204" pitchFamily="50" charset="-128"/>
                <a:ea typeface="Meiryo UI" panose="020B0604030504040204" pitchFamily="50" charset="-128"/>
              </a:rPr>
              <a:t>大阪と</a:t>
            </a:r>
            <a:r>
              <a:rPr kumimoji="1" lang="en-US" altLang="ja-JP" sz="4800" b="1" u="sng" dirty="0" smtClean="0">
                <a:latin typeface="Meiryo UI" panose="020B0604030504040204" pitchFamily="50" charset="-128"/>
                <a:ea typeface="Meiryo UI" panose="020B0604030504040204" pitchFamily="50" charset="-128"/>
              </a:rPr>
              <a:t>SDGs</a:t>
            </a:r>
            <a:r>
              <a:rPr kumimoji="1" lang="ja-JP" altLang="en-US" sz="4800" b="1" u="sng" dirty="0" smtClean="0">
                <a:latin typeface="Meiryo UI" panose="020B0604030504040204" pitchFamily="50" charset="-128"/>
                <a:ea typeface="Meiryo UI" panose="020B0604030504040204" pitchFamily="50" charset="-128"/>
              </a:rPr>
              <a:t>について</a:t>
            </a:r>
            <a:endParaRPr kumimoji="1" lang="ja-JP" altLang="en-US" sz="6600" u="sng"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550967DC-5BD9-459A-AA57-984A0908FD5A}"/>
              </a:ext>
            </a:extLst>
          </p:cNvPr>
          <p:cNvPicPr>
            <a:picLocks noChangeAspect="1"/>
          </p:cNvPicPr>
          <p:nvPr/>
        </p:nvPicPr>
        <p:blipFill>
          <a:blip r:embed="rId3"/>
          <a:stretch>
            <a:fillRect/>
          </a:stretch>
        </p:blipFill>
        <p:spPr>
          <a:xfrm>
            <a:off x="1953087" y="4065617"/>
            <a:ext cx="5592849" cy="836269"/>
          </a:xfrm>
          <a:prstGeom prst="rect">
            <a:avLst/>
          </a:prstGeom>
        </p:spPr>
      </p:pic>
    </p:spTree>
    <p:extLst>
      <p:ext uri="{BB962C8B-B14F-4D97-AF65-F5344CB8AC3E}">
        <p14:creationId xmlns:p14="http://schemas.microsoft.com/office/powerpoint/2010/main" val="1125982358"/>
      </p:ext>
    </p:extLst>
  </p:cSld>
  <p:clrMapOvr>
    <a:masterClrMapping/>
  </p:clrMapOvr>
  <mc:AlternateContent xmlns:mc="http://schemas.openxmlformats.org/markup-compatibility/2006" xmlns:p14="http://schemas.microsoft.com/office/powerpoint/2010/main">
    <mc:Choice Requires="p14">
      <p:transition spd="slow" p14:dur="2000" advTm="1002"/>
    </mc:Choice>
    <mc:Fallback xmlns="">
      <p:transition spd="slow" advTm="1002"/>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B20388F-A125-4D2E-BBF0-E240911E1C91}" type="slidenum">
              <a:rPr kumimoji="1" lang="ja-JP" altLang="en-US" smtClean="0"/>
              <a:pPr/>
              <a:t>21</a:t>
            </a:fld>
            <a:endParaRPr kumimoji="1" lang="ja-JP" altLang="en-US"/>
          </a:p>
        </p:txBody>
      </p:sp>
      <p:sp>
        <p:nvSpPr>
          <p:cNvPr id="27" name="正方形/長方形 26"/>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と大阪</a:t>
            </a:r>
          </a:p>
        </p:txBody>
      </p:sp>
      <p:pic>
        <p:nvPicPr>
          <p:cNvPr id="23" name="図 22"/>
          <p:cNvPicPr>
            <a:picLocks noChangeAspect="1"/>
          </p:cNvPicPr>
          <p:nvPr/>
        </p:nvPicPr>
        <p:blipFill>
          <a:blip r:embed="rId3"/>
          <a:stretch>
            <a:fillRect/>
          </a:stretch>
        </p:blipFill>
        <p:spPr>
          <a:xfrm>
            <a:off x="52006" y="3806101"/>
            <a:ext cx="5094976" cy="2762463"/>
          </a:xfrm>
          <a:prstGeom prst="rect">
            <a:avLst/>
          </a:prstGeom>
        </p:spPr>
      </p:pic>
      <p:pic>
        <p:nvPicPr>
          <p:cNvPr id="24" name="図 23"/>
          <p:cNvPicPr>
            <a:picLocks noChangeAspect="1"/>
          </p:cNvPicPr>
          <p:nvPr/>
        </p:nvPicPr>
        <p:blipFill>
          <a:blip r:embed="rId4"/>
          <a:stretch>
            <a:fillRect/>
          </a:stretch>
        </p:blipFill>
        <p:spPr>
          <a:xfrm>
            <a:off x="4892840" y="3806102"/>
            <a:ext cx="5190186" cy="2762463"/>
          </a:xfrm>
          <a:prstGeom prst="rect">
            <a:avLst/>
          </a:prstGeom>
        </p:spPr>
      </p:pic>
      <p:sp>
        <p:nvSpPr>
          <p:cNvPr id="4" name="正方形/長方形 3"/>
          <p:cNvSpPr/>
          <p:nvPr/>
        </p:nvSpPr>
        <p:spPr>
          <a:xfrm>
            <a:off x="1746314" y="738765"/>
            <a:ext cx="6483285" cy="2655945"/>
          </a:xfrm>
          <a:prstGeom prst="rect">
            <a:avLst/>
          </a:prstGeom>
          <a:no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746314" y="746871"/>
            <a:ext cx="6483286" cy="418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Meiryo UI" panose="020B0604030504040204" pitchFamily="50" charset="-128"/>
                <a:ea typeface="Meiryo UI" panose="020B0604030504040204" pitchFamily="50" charset="-128"/>
              </a:rPr>
              <a:t>開放性</a:t>
            </a:r>
          </a:p>
        </p:txBody>
      </p:sp>
      <p:sp>
        <p:nvSpPr>
          <p:cNvPr id="6" name="テキスト ボックス 5"/>
          <p:cNvSpPr txBox="1"/>
          <p:nvPr/>
        </p:nvSpPr>
        <p:spPr>
          <a:xfrm>
            <a:off x="1746315" y="2805344"/>
            <a:ext cx="6577414" cy="646331"/>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大阪は、国内外の玄関口として、日本の重要拠点として、内外から多くの人やモノを受け入れ、様々な知識や技術を取り入れながら</a:t>
            </a:r>
            <a:r>
              <a:rPr kumimoji="1" lang="ja-JP" altLang="en-US" dirty="0" smtClean="0">
                <a:latin typeface="Meiryo UI" panose="020B0604030504040204" pitchFamily="50" charset="-128"/>
                <a:ea typeface="Meiryo UI" panose="020B0604030504040204" pitchFamily="50" charset="-128"/>
              </a:rPr>
              <a:t>発展</a:t>
            </a:r>
            <a:endParaRPr kumimoji="1" lang="ja-JP" altLang="en-US"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9279" y="1499054"/>
            <a:ext cx="2231127" cy="1295400"/>
          </a:xfrm>
          <a:prstGeom prst="rect">
            <a:avLst/>
          </a:prstGeom>
        </p:spPr>
      </p:pic>
      <p:sp>
        <p:nvSpPr>
          <p:cNvPr id="9" name="テキスト ボックス 8"/>
          <p:cNvSpPr txBox="1"/>
          <p:nvPr/>
        </p:nvSpPr>
        <p:spPr>
          <a:xfrm>
            <a:off x="5753665" y="1158263"/>
            <a:ext cx="2146742" cy="400110"/>
          </a:xfrm>
          <a:prstGeom prst="rect">
            <a:avLst/>
          </a:prstGeom>
          <a:noFill/>
        </p:spPr>
        <p:txBody>
          <a:bodyPr wrap="none" rtlCol="0">
            <a:spAutoFit/>
          </a:bodyPr>
          <a:lstStyle/>
          <a:p>
            <a:r>
              <a:rPr kumimoji="1" lang="en-US" altLang="ja-JP" sz="2000" b="1" dirty="0"/>
              <a:t>G20</a:t>
            </a:r>
            <a:r>
              <a:rPr kumimoji="1" lang="ja-JP" altLang="en-US" sz="2000" b="1" dirty="0"/>
              <a:t>大阪サミット</a:t>
            </a:r>
          </a:p>
        </p:txBody>
      </p:sp>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5474" y="1499054"/>
            <a:ext cx="2331720" cy="1249325"/>
          </a:xfrm>
          <a:prstGeom prst="rect">
            <a:avLst/>
          </a:prstGeom>
        </p:spPr>
      </p:pic>
      <p:sp>
        <p:nvSpPr>
          <p:cNvPr id="15" name="テキスト ボックス 14"/>
          <p:cNvSpPr txBox="1"/>
          <p:nvPr/>
        </p:nvSpPr>
        <p:spPr>
          <a:xfrm>
            <a:off x="2461319" y="1158263"/>
            <a:ext cx="1980029" cy="400110"/>
          </a:xfrm>
          <a:prstGeom prst="rect">
            <a:avLst/>
          </a:prstGeom>
          <a:noFill/>
        </p:spPr>
        <p:txBody>
          <a:bodyPr wrap="none" rtlCol="0">
            <a:spAutoFit/>
          </a:bodyPr>
          <a:lstStyle/>
          <a:p>
            <a:r>
              <a:rPr kumimoji="1" lang="ja-JP" altLang="en-US" sz="2000" b="1" dirty="0"/>
              <a:t>水都大阪の発展</a:t>
            </a:r>
          </a:p>
        </p:txBody>
      </p:sp>
      <p:sp>
        <p:nvSpPr>
          <p:cNvPr id="28" name="テキスト ボックス 10"/>
          <p:cNvSpPr txBox="1">
            <a:spLocks noChangeArrowheads="1"/>
          </p:cNvSpPr>
          <p:nvPr/>
        </p:nvSpPr>
        <p:spPr bwMode="auto">
          <a:xfrm>
            <a:off x="7700635" y="5716620"/>
            <a:ext cx="2122162" cy="200055"/>
          </a:xfrm>
          <a:prstGeom prst="rect">
            <a:avLst/>
          </a:prstGeom>
          <a:noFill/>
          <a:ln w="9525">
            <a:noFill/>
            <a:miter lim="800000"/>
            <a:headEnd/>
            <a:tailEnd/>
          </a:ln>
        </p:spPr>
        <p:txBody>
          <a:bodyPr wrap="square">
            <a:spAutoFit/>
          </a:bodyPr>
          <a:lstStyle/>
          <a:p>
            <a:r>
              <a:rPr lang="en-US" altLang="ja-JP" sz="700" dirty="0"/>
              <a:t>※</a:t>
            </a:r>
            <a:r>
              <a:rPr lang="ja-JP" altLang="en-US" sz="700" dirty="0"/>
              <a:t>出典：サントリーグループＨＰ</a:t>
            </a:r>
          </a:p>
        </p:txBody>
      </p:sp>
      <p:sp>
        <p:nvSpPr>
          <p:cNvPr id="30" name="テキスト ボックス 10"/>
          <p:cNvSpPr txBox="1">
            <a:spLocks noChangeArrowheads="1"/>
          </p:cNvSpPr>
          <p:nvPr/>
        </p:nvSpPr>
        <p:spPr bwMode="auto">
          <a:xfrm>
            <a:off x="5578473" y="5716620"/>
            <a:ext cx="2122162" cy="200055"/>
          </a:xfrm>
          <a:prstGeom prst="rect">
            <a:avLst/>
          </a:prstGeom>
          <a:noFill/>
          <a:ln w="9525">
            <a:noFill/>
            <a:miter lim="800000"/>
            <a:headEnd/>
            <a:tailEnd/>
          </a:ln>
        </p:spPr>
        <p:txBody>
          <a:bodyPr wrap="square">
            <a:spAutoFit/>
          </a:bodyPr>
          <a:lstStyle/>
          <a:p>
            <a:r>
              <a:rPr lang="en-US" altLang="ja-JP" sz="700" dirty="0"/>
              <a:t>※</a:t>
            </a:r>
            <a:r>
              <a:rPr lang="ja-JP" altLang="en-US" sz="700" dirty="0"/>
              <a:t>出典：大阪市立図書館ＨＰ</a:t>
            </a:r>
          </a:p>
        </p:txBody>
      </p:sp>
    </p:spTree>
    <p:extLst>
      <p:ext uri="{BB962C8B-B14F-4D97-AF65-F5344CB8AC3E}">
        <p14:creationId xmlns:p14="http://schemas.microsoft.com/office/powerpoint/2010/main" val="893233225"/>
      </p:ext>
    </p:extLst>
  </p:cSld>
  <p:clrMapOvr>
    <a:masterClrMapping/>
  </p:clrMapOvr>
  <mc:AlternateContent xmlns:mc="http://schemas.openxmlformats.org/markup-compatibility/2006" xmlns:p14="http://schemas.microsoft.com/office/powerpoint/2010/main">
    <mc:Choice Requires="p14">
      <p:transition spd="slow" p14:dur="2000" advTm="3436"/>
    </mc:Choice>
    <mc:Fallback xmlns="">
      <p:transition spd="slow" advTm="3436"/>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5311" y="783547"/>
            <a:ext cx="5902996" cy="3188837"/>
          </a:xfrm>
          <a:prstGeom prst="rect">
            <a:avLst/>
          </a:prstGeom>
          <a:noFill/>
          <a:ln>
            <a:noFill/>
          </a:ln>
        </p:spPr>
        <p:txBody>
          <a:bodyPr wrap="square" lIns="252000" tIns="144000" rIns="84392" bIns="42197" rtlCol="0">
            <a:spAutoFit/>
          </a:bodyPr>
          <a:lstStyle/>
          <a:p>
            <a:pPr>
              <a:lnSpc>
                <a:spcPts val="1900"/>
              </a:lnSpc>
              <a:spcBef>
                <a:spcPts val="1200"/>
              </a:spcBef>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◆テーマ：いのち輝く未来社会のデザイン</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“Designing Future Society for Our Lives”</a:t>
            </a:r>
          </a:p>
          <a:p>
            <a:pPr>
              <a:lnSpc>
                <a:spcPts val="1900"/>
              </a:lnSpc>
              <a:spcBef>
                <a:spcPts val="30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◆開催期間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4/13</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10/13(184</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日間）</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30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◆開催場所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夢洲（大阪市臨海部）</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30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◆入場者（想定）：</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2,800</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30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◆経済効果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兆円　　　　　　　　 </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854" y="3972384"/>
            <a:ext cx="4192361" cy="2577636"/>
          </a:xfrm>
          <a:prstGeom prst="rect">
            <a:avLst/>
          </a:prstGeom>
        </p:spPr>
      </p:pic>
      <p:sp>
        <p:nvSpPr>
          <p:cNvPr id="10" name="正方形/長方形 9"/>
          <p:cNvSpPr/>
          <p:nvPr/>
        </p:nvSpPr>
        <p:spPr>
          <a:xfrm>
            <a:off x="7371106" y="6580575"/>
            <a:ext cx="2534894" cy="262829"/>
          </a:xfrm>
          <a:prstGeom prst="rect">
            <a:avLst/>
          </a:prstGeom>
        </p:spPr>
        <p:txBody>
          <a:bodyPr wrap="square">
            <a:spAutoFit/>
          </a:bodyPr>
          <a:lstStyle/>
          <a:p>
            <a:r>
              <a:rPr lang="ja-JP" altLang="en-US" sz="1108" dirty="0"/>
              <a:t>提供：</a:t>
            </a:r>
            <a:r>
              <a:rPr lang="zh-CN" altLang="en-US" sz="1108" dirty="0"/>
              <a:t>２０２５年日本国際博覧会協会</a:t>
            </a:r>
          </a:p>
        </p:txBody>
      </p:sp>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3455" y="986344"/>
            <a:ext cx="4175760" cy="2668494"/>
          </a:xfrm>
          <a:prstGeom prst="rect">
            <a:avLst/>
          </a:prstGeom>
        </p:spPr>
      </p:pic>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551" y="3976217"/>
            <a:ext cx="5123151" cy="2583093"/>
          </a:xfrm>
          <a:prstGeom prst="rect">
            <a:avLst/>
          </a:prstGeom>
        </p:spPr>
      </p:pic>
      <p:sp>
        <p:nvSpPr>
          <p:cNvPr id="8" name="正方形/長方形 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2025</a:t>
            </a:r>
            <a:r>
              <a:rPr kumimoji="1" lang="ja-JP" altLang="en-US" sz="2000" b="1" dirty="0">
                <a:latin typeface="Meiryo UI" panose="020B0604030504040204" pitchFamily="50" charset="-128"/>
                <a:ea typeface="Meiryo UI" panose="020B0604030504040204" pitchFamily="50" charset="-128"/>
              </a:rPr>
              <a:t>年日本国際博覧会（大阪・関西万博）</a:t>
            </a:r>
          </a:p>
        </p:txBody>
      </p:sp>
    </p:spTree>
    <p:extLst>
      <p:ext uri="{BB962C8B-B14F-4D97-AF65-F5344CB8AC3E}">
        <p14:creationId xmlns:p14="http://schemas.microsoft.com/office/powerpoint/2010/main" val="17731294"/>
      </p:ext>
    </p:extLst>
  </p:cSld>
  <p:clrMapOvr>
    <a:masterClrMapping/>
  </p:clrMapOvr>
  <mc:AlternateContent xmlns:mc="http://schemas.openxmlformats.org/markup-compatibility/2006" xmlns:p14="http://schemas.microsoft.com/office/powerpoint/2010/main">
    <mc:Choice Requires="p14">
      <p:transition spd="slow" p14:dur="2000" advTm="1344"/>
    </mc:Choice>
    <mc:Fallback xmlns="">
      <p:transition spd="slow" advTm="1344"/>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と</a:t>
            </a:r>
            <a:r>
              <a:rPr kumimoji="1" lang="en-US" altLang="ja-JP" sz="2000" b="1" dirty="0">
                <a:latin typeface="Meiryo UI" panose="020B0604030504040204" pitchFamily="50" charset="-128"/>
                <a:ea typeface="Meiryo UI" panose="020B0604030504040204" pitchFamily="50" charset="-128"/>
              </a:rPr>
              <a:t>2025</a:t>
            </a:r>
            <a:r>
              <a:rPr kumimoji="1" lang="ja-JP" altLang="en-US" sz="2000" b="1" dirty="0">
                <a:latin typeface="Meiryo UI" panose="020B0604030504040204" pitchFamily="50" charset="-128"/>
                <a:ea typeface="Meiryo UI" panose="020B0604030504040204" pitchFamily="50" charset="-128"/>
              </a:rPr>
              <a:t>年大阪・関西万博</a:t>
            </a:r>
          </a:p>
        </p:txBody>
      </p:sp>
      <p:sp>
        <p:nvSpPr>
          <p:cNvPr id="40" name="正方形/長方形 39"/>
          <p:cNvSpPr/>
          <p:nvPr/>
        </p:nvSpPr>
        <p:spPr>
          <a:xfrm>
            <a:off x="115411" y="695046"/>
            <a:ext cx="9683386" cy="6115672"/>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tIns="144000" rIns="216000" rtlCol="0" anchor="t" anchorCtr="0"/>
          <a:lstStyle/>
          <a:p>
            <a:pPr marL="174625" indent="-174625">
              <a:lnSpc>
                <a:spcPts val="1400"/>
              </a:lnSpc>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lnSpc>
                <a:spcPts val="1400"/>
              </a:lnSpc>
              <a:spcBef>
                <a:spcPts val="0"/>
              </a:spcBef>
              <a:tabLst>
                <a:tab pos="185738" algn="l"/>
              </a:tabLst>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317411" y="995171"/>
            <a:ext cx="4510548" cy="5597555"/>
          </a:xfrm>
          <a:prstGeom prst="roundRect">
            <a:avLst>
              <a:gd name="adj" fmla="val 3149"/>
            </a:avLst>
          </a:prstGeom>
          <a:solidFill>
            <a:schemeClr val="bg1"/>
          </a:solidFill>
          <a:ln w="6350">
            <a:solidFill>
              <a:schemeClr val="accent5">
                <a:lumMod val="75000"/>
              </a:schemeClr>
            </a:solidFill>
          </a:ln>
        </p:spPr>
        <p:txBody>
          <a:bodyPr wrap="square">
            <a:noAutofit/>
          </a:bodyPr>
          <a:lstStyle/>
          <a:p>
            <a:pPr marL="174625" indent="-174625">
              <a:lnSpc>
                <a:spcPts val="1800"/>
              </a:lnSpc>
            </a:pPr>
            <a:endParaRPr lang="ja-JP" altLang="en-US"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780797" y="882929"/>
            <a:ext cx="3476613" cy="365465"/>
          </a:xfrm>
          <a:prstGeom prst="rect">
            <a:avLst/>
          </a:prstGeom>
          <a:solidFill>
            <a:schemeClr val="tx2">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Ins="0" rtlCol="0" anchor="ctr">
            <a:noAutofit/>
          </a:bodyPr>
          <a:lstStyle/>
          <a:p>
            <a:pPr algn="ctr">
              <a:tabLst>
                <a:tab pos="6550025" algn="l"/>
              </a:tabLst>
            </a:pPr>
            <a:r>
              <a:rPr kumimoji="1"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SDGs</a:t>
            </a:r>
            <a:endPar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849320" y="1485012"/>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将来像</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897588" y="1773026"/>
            <a:ext cx="3711912"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が達成された社会</a:t>
            </a:r>
            <a:endPar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881817" y="2249453"/>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理　念</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862767" y="2522095"/>
            <a:ext cx="4079260" cy="78483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誰一人取り残さない</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将来世代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のニーズを損なうことなく、</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今の世代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のニーズを満たす</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880547" y="3466459"/>
            <a:ext cx="1391015"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達成ポイント</a:t>
            </a:r>
          </a:p>
        </p:txBody>
      </p:sp>
      <p:sp>
        <p:nvSpPr>
          <p:cNvPr id="48" name="テキスト ボックス 47"/>
          <p:cNvSpPr txBox="1"/>
          <p:nvPr/>
        </p:nvSpPr>
        <p:spPr>
          <a:xfrm>
            <a:off x="935910" y="3752743"/>
            <a:ext cx="3824696"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先端技術を活用した社会課題の解決</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p:cNvSpPr txBox="1"/>
          <p:nvPr/>
        </p:nvSpPr>
        <p:spPr>
          <a:xfrm>
            <a:off x="876214" y="4264031"/>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特徴</a:t>
            </a:r>
          </a:p>
        </p:txBody>
      </p:sp>
      <p:sp>
        <p:nvSpPr>
          <p:cNvPr id="50" name="正方形/長方形 49"/>
          <p:cNvSpPr/>
          <p:nvPr/>
        </p:nvSpPr>
        <p:spPr>
          <a:xfrm>
            <a:off x="780797" y="4572344"/>
            <a:ext cx="3945494" cy="1015727"/>
          </a:xfrm>
          <a:prstGeom prst="rect">
            <a:avLst/>
          </a:prstGeom>
        </p:spPr>
        <p:txBody>
          <a:bodyPr wrap="square">
            <a:spAutoFit/>
          </a:bodyPr>
          <a:lstStyle/>
          <a:p>
            <a:pPr>
              <a:lnSpc>
                <a:spcPts val="1800"/>
              </a:lnSpc>
            </a:pPr>
            <a:r>
              <a:rPr lang="ja-JP" altLang="en-US" dirty="0">
                <a:latin typeface="Meiryo UI" panose="020B0604030504040204" pitchFamily="50" charset="-128"/>
                <a:ea typeface="Meiryo UI" panose="020B0604030504040204" pitchFamily="50" charset="-128"/>
              </a:rPr>
              <a:t>持続可能な社会の実現に向け、世界の大胆な変革が必要となることを、全ての国連加盟国が採択</a:t>
            </a:r>
            <a:r>
              <a:rPr lang="en-US" altLang="ja-JP" dirty="0">
                <a:latin typeface="Meiryo UI" panose="020B0604030504040204" pitchFamily="50" charset="-128"/>
                <a:ea typeface="Meiryo UI" panose="020B0604030504040204" pitchFamily="50" charset="-128"/>
              </a:rPr>
              <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人類の英知の結集</a:t>
            </a:r>
            <a:r>
              <a:rPr lang="ja-JP" altLang="en-US" dirty="0">
                <a:latin typeface="Meiryo UI" panose="020B0604030504040204" pitchFamily="50" charset="-128"/>
                <a:ea typeface="Meiryo UI" panose="020B0604030504040204" pitchFamily="50" charset="-128"/>
              </a:rPr>
              <a:t>）</a:t>
            </a:r>
            <a:endParaRPr lang="ja-JP" altLang="en-US" dirty="0"/>
          </a:p>
        </p:txBody>
      </p:sp>
      <p:sp>
        <p:nvSpPr>
          <p:cNvPr id="51" name="正方形/長方形 50"/>
          <p:cNvSpPr/>
          <p:nvPr/>
        </p:nvSpPr>
        <p:spPr>
          <a:xfrm>
            <a:off x="849320" y="5990213"/>
            <a:ext cx="3669444" cy="329001"/>
          </a:xfrm>
          <a:prstGeom prst="rect">
            <a:avLst/>
          </a:prstGeom>
        </p:spPr>
        <p:txBody>
          <a:bodyPr wrap="square" anchor="ctr">
            <a:spAutoFit/>
          </a:bodyPr>
          <a:lstStyle/>
          <a:p>
            <a:pPr marL="1162050" indent="-1162050">
              <a:lnSpc>
                <a:spcPts val="1800"/>
              </a:lnSpc>
            </a:pPr>
            <a:r>
              <a:rPr lang="ja-JP" altLang="en-US" b="1" dirty="0"/>
              <a:t>２０３０年</a:t>
            </a:r>
            <a:endParaRPr lang="ja-JP" altLang="en-US" dirty="0"/>
          </a:p>
        </p:txBody>
      </p:sp>
      <p:sp>
        <p:nvSpPr>
          <p:cNvPr id="52" name="テキスト ボックス 51"/>
          <p:cNvSpPr txBox="1"/>
          <p:nvPr/>
        </p:nvSpPr>
        <p:spPr>
          <a:xfrm>
            <a:off x="849320" y="5642630"/>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目標年限</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角丸四角形 53"/>
          <p:cNvSpPr/>
          <p:nvPr/>
        </p:nvSpPr>
        <p:spPr>
          <a:xfrm>
            <a:off x="5226786" y="978776"/>
            <a:ext cx="4432391" cy="5597554"/>
          </a:xfrm>
          <a:prstGeom prst="roundRect">
            <a:avLst>
              <a:gd name="adj" fmla="val 3149"/>
            </a:avLst>
          </a:prstGeom>
          <a:solidFill>
            <a:schemeClr val="bg1"/>
          </a:solidFill>
          <a:ln w="6350">
            <a:solidFill>
              <a:schemeClr val="accent5">
                <a:lumMod val="75000"/>
              </a:schemeClr>
            </a:solidFill>
          </a:ln>
        </p:spPr>
        <p:txBody>
          <a:bodyPr wrap="square">
            <a:noAutofit/>
          </a:bodyPr>
          <a:lstStyle/>
          <a:p>
            <a:pPr marL="174625" indent="-174625">
              <a:lnSpc>
                <a:spcPts val="1800"/>
              </a:lnSpc>
            </a:pPr>
            <a:endParaRPr lang="ja-JP" altLang="en-US"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5562769" y="1486710"/>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テーマ</a:t>
            </a:r>
          </a:p>
        </p:txBody>
      </p:sp>
      <p:sp>
        <p:nvSpPr>
          <p:cNvPr id="56" name="テキスト ボックス 55"/>
          <p:cNvSpPr txBox="1"/>
          <p:nvPr/>
        </p:nvSpPr>
        <p:spPr>
          <a:xfrm>
            <a:off x="5580989" y="2218953"/>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サブテーマ</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5580271" y="3458459"/>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コンセプト</a:t>
            </a:r>
          </a:p>
        </p:txBody>
      </p:sp>
      <p:sp>
        <p:nvSpPr>
          <p:cNvPr id="70" name="テキスト ボックス 69"/>
          <p:cNvSpPr txBox="1"/>
          <p:nvPr/>
        </p:nvSpPr>
        <p:spPr>
          <a:xfrm>
            <a:off x="5651173" y="1767482"/>
            <a:ext cx="3285545"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いのち輝く未来社会のデザイン</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テキスト ボックス 70"/>
          <p:cNvSpPr txBox="1"/>
          <p:nvPr/>
        </p:nvSpPr>
        <p:spPr>
          <a:xfrm>
            <a:off x="5419311" y="2598319"/>
            <a:ext cx="4539274" cy="78483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Saving Lives</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（いのちを</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救う</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Empowering Lives</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（いのちに</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力を与える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Connecting Lives</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（いのちを</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つなぐ</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p:cNvSpPr txBox="1"/>
          <p:nvPr/>
        </p:nvSpPr>
        <p:spPr>
          <a:xfrm>
            <a:off x="5536747" y="3775718"/>
            <a:ext cx="3809918" cy="553998"/>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People’s Living Lab</a:t>
            </a:r>
            <a:r>
              <a:rPr kumimoji="1"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（未来社会の実験場）</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テキスト ボックス 77"/>
          <p:cNvSpPr txBox="1"/>
          <p:nvPr/>
        </p:nvSpPr>
        <p:spPr>
          <a:xfrm>
            <a:off x="6197872" y="840630"/>
            <a:ext cx="2592000" cy="400110"/>
          </a:xfrm>
          <a:prstGeom prst="rect">
            <a:avLst/>
          </a:prstGeom>
          <a:solidFill>
            <a:schemeClr val="tx2">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Ins="108000" rtlCol="0" anchor="ctr">
            <a:spAutoFit/>
          </a:bodyPr>
          <a:lstStyle/>
          <a:p>
            <a:pPr algn="ctr">
              <a:tabLst>
                <a:tab pos="6550025" algn="l"/>
              </a:tabLst>
            </a:pPr>
            <a:r>
              <a:rPr kumimoji="1"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大阪・関西万博</a:t>
            </a:r>
          </a:p>
        </p:txBody>
      </p:sp>
      <p:sp>
        <p:nvSpPr>
          <p:cNvPr id="79" name="テキスト ボックス 78"/>
          <p:cNvSpPr txBox="1"/>
          <p:nvPr/>
        </p:nvSpPr>
        <p:spPr>
          <a:xfrm>
            <a:off x="5580271" y="4369377"/>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特徴</a:t>
            </a:r>
          </a:p>
        </p:txBody>
      </p:sp>
      <p:sp>
        <p:nvSpPr>
          <p:cNvPr id="80" name="正方形/長方形 79"/>
          <p:cNvSpPr/>
          <p:nvPr/>
        </p:nvSpPr>
        <p:spPr>
          <a:xfrm>
            <a:off x="5577477" y="4676223"/>
            <a:ext cx="3631902" cy="784895"/>
          </a:xfrm>
          <a:prstGeom prst="rect">
            <a:avLst/>
          </a:prstGeom>
        </p:spPr>
        <p:txBody>
          <a:bodyPr wrap="square">
            <a:spAutoFit/>
          </a:bodyPr>
          <a:lstStyle/>
          <a:p>
            <a:pPr>
              <a:lnSpc>
                <a:spcPts val="1800"/>
              </a:lnSpc>
            </a:pPr>
            <a:r>
              <a:rPr lang="ja-JP" altLang="en-US" dirty="0">
                <a:latin typeface="Meiryo UI" panose="020B0604030504040204" pitchFamily="50" charset="-128"/>
                <a:ea typeface="Meiryo UI" panose="020B0604030504040204" pitchFamily="50" charset="-128"/>
              </a:rPr>
              <a:t>地球規模のさまざまな課題に取り組むために、</a:t>
            </a:r>
            <a:r>
              <a:rPr lang="en-US" altLang="ja-JP" dirty="0">
                <a:latin typeface="Meiryo UI" panose="020B0604030504040204" pitchFamily="50" charset="-128"/>
                <a:ea typeface="Meiryo UI" panose="020B0604030504040204" pitchFamily="50" charset="-128"/>
              </a:rPr>
              <a:t/>
            </a:r>
            <a:br>
              <a:rPr lang="en-US" altLang="ja-JP" dirty="0">
                <a:latin typeface="Meiryo UI" panose="020B0604030504040204" pitchFamily="50" charset="-128"/>
                <a:ea typeface="Meiryo UI" panose="020B0604030504040204" pitchFamily="50" charset="-128"/>
              </a:rPr>
            </a:br>
            <a:r>
              <a:rPr lang="ja-JP" altLang="en-US" b="1" dirty="0">
                <a:latin typeface="Meiryo UI" panose="020B0604030504040204" pitchFamily="50" charset="-128"/>
                <a:ea typeface="Meiryo UI" panose="020B0604030504040204" pitchFamily="50" charset="-128"/>
              </a:rPr>
              <a:t>世界各地から英知を集める場</a:t>
            </a:r>
            <a:endParaRPr lang="ja-JP" altLang="en-US" b="1" dirty="0"/>
          </a:p>
        </p:txBody>
      </p:sp>
      <p:sp>
        <p:nvSpPr>
          <p:cNvPr id="81" name="テキスト ボックス 80"/>
          <p:cNvSpPr txBox="1"/>
          <p:nvPr/>
        </p:nvSpPr>
        <p:spPr>
          <a:xfrm>
            <a:off x="5637726" y="5609776"/>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開催時期</a:t>
            </a:r>
          </a:p>
        </p:txBody>
      </p:sp>
      <p:sp>
        <p:nvSpPr>
          <p:cNvPr id="83" name="正方形/長方形 82"/>
          <p:cNvSpPr/>
          <p:nvPr/>
        </p:nvSpPr>
        <p:spPr>
          <a:xfrm>
            <a:off x="5637726" y="5968790"/>
            <a:ext cx="3271933" cy="329770"/>
          </a:xfrm>
          <a:prstGeom prst="rect">
            <a:avLst/>
          </a:prstGeom>
        </p:spPr>
        <p:txBody>
          <a:bodyPr wrap="square" anchor="ctr">
            <a:spAutoFit/>
          </a:bodyPr>
          <a:lstStyle/>
          <a:p>
            <a:pPr>
              <a:lnSpc>
                <a:spcPts val="1800"/>
              </a:lnSpc>
            </a:pPr>
            <a:r>
              <a:rPr lang="ja-JP" altLang="en-US" b="1" dirty="0"/>
              <a:t>２０２５年</a:t>
            </a:r>
            <a:endParaRPr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29540630"/>
      </p:ext>
    </p:extLst>
  </p:cSld>
  <p:clrMapOvr>
    <a:masterClrMapping/>
  </p:clrMapOvr>
  <mc:AlternateContent xmlns:mc="http://schemas.openxmlformats.org/markup-compatibility/2006" xmlns:p14="http://schemas.microsoft.com/office/powerpoint/2010/main">
    <mc:Choice Requires="p14">
      <p:transition spd="slow" p14:dur="2000" advTm="1286"/>
    </mc:Choice>
    <mc:Fallback xmlns="">
      <p:transition spd="slow" advTm="1286"/>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211792" y="1271613"/>
            <a:ext cx="7632951" cy="2443163"/>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algn="ctr">
              <a:lnSpc>
                <a:spcPct val="150000"/>
              </a:lnSpc>
            </a:pPr>
            <a:r>
              <a:rPr kumimoji="1" lang="ja-JP" altLang="en-US" sz="4800" b="1" u="sng" dirty="0" smtClean="0">
                <a:latin typeface="Meiryo UI" panose="020B0604030504040204" pitchFamily="50" charset="-128"/>
                <a:ea typeface="Meiryo UI" panose="020B0604030504040204" pitchFamily="50" charset="-128"/>
              </a:rPr>
              <a:t>「</a:t>
            </a:r>
            <a:r>
              <a:rPr kumimoji="1" lang="en-US" altLang="ja-JP" sz="4800" b="1" u="sng" dirty="0" smtClean="0">
                <a:latin typeface="Meiryo UI" panose="020B0604030504040204" pitchFamily="50" charset="-128"/>
                <a:ea typeface="Meiryo UI" panose="020B0604030504040204" pitchFamily="50" charset="-128"/>
              </a:rPr>
              <a:t>Osaka SDGs </a:t>
            </a:r>
            <a:r>
              <a:rPr kumimoji="1" lang="ja-JP" altLang="en-US" sz="4800" b="1" u="sng" dirty="0" smtClean="0">
                <a:latin typeface="Meiryo UI" panose="020B0604030504040204" pitchFamily="50" charset="-128"/>
                <a:ea typeface="Meiryo UI" panose="020B0604030504040204" pitchFamily="50" charset="-128"/>
              </a:rPr>
              <a:t>ビジョン」</a:t>
            </a:r>
            <a:endParaRPr kumimoji="1" lang="ja-JP" altLang="en-US" sz="6600" u="sng"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550967DC-5BD9-459A-AA57-984A0908FD5A}"/>
              </a:ext>
            </a:extLst>
          </p:cNvPr>
          <p:cNvPicPr>
            <a:picLocks noChangeAspect="1"/>
          </p:cNvPicPr>
          <p:nvPr/>
        </p:nvPicPr>
        <p:blipFill>
          <a:blip r:embed="rId3"/>
          <a:stretch>
            <a:fillRect/>
          </a:stretch>
        </p:blipFill>
        <p:spPr>
          <a:xfrm>
            <a:off x="1953087" y="4065617"/>
            <a:ext cx="5592849" cy="836269"/>
          </a:xfrm>
          <a:prstGeom prst="rect">
            <a:avLst/>
          </a:prstGeom>
        </p:spPr>
      </p:pic>
    </p:spTree>
    <p:extLst>
      <p:ext uri="{BB962C8B-B14F-4D97-AF65-F5344CB8AC3E}">
        <p14:creationId xmlns:p14="http://schemas.microsoft.com/office/powerpoint/2010/main" val="2836201179"/>
      </p:ext>
    </p:extLst>
  </p:cSld>
  <p:clrMapOvr>
    <a:masterClrMapping/>
  </p:clrMapOvr>
  <mc:AlternateContent xmlns:mc="http://schemas.openxmlformats.org/markup-compatibility/2006" xmlns:p14="http://schemas.microsoft.com/office/powerpoint/2010/main">
    <mc:Choice Requires="p14">
      <p:transition spd="slow" p14:dur="2000" advTm="1002"/>
    </mc:Choice>
    <mc:Fallback xmlns="">
      <p:transition spd="slow" advTm="1002"/>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大阪府の役割</a:t>
            </a:r>
            <a:endParaRPr kumimoji="1" lang="en-US" altLang="ja-JP" sz="2000" b="1" dirty="0">
              <a:latin typeface="Meiryo UI" panose="020B0604030504040204" pitchFamily="50" charset="-128"/>
              <a:ea typeface="Meiryo UI" panose="020B0604030504040204" pitchFamily="50" charset="-128"/>
            </a:endParaRPr>
          </a:p>
        </p:txBody>
      </p:sp>
      <p:sp>
        <p:nvSpPr>
          <p:cNvPr id="67" name="正方形/長方形 66"/>
          <p:cNvSpPr/>
          <p:nvPr/>
        </p:nvSpPr>
        <p:spPr>
          <a:xfrm>
            <a:off x="96591" y="840740"/>
            <a:ext cx="9712817" cy="5781070"/>
          </a:xfrm>
          <a:prstGeom prst="rect">
            <a:avLst/>
          </a:prstGeom>
        </p:spPr>
        <p:txBody>
          <a:bodyPr wrap="square">
            <a:spAutoFit/>
          </a:bodyPr>
          <a:lstStyle/>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①　府民や企業、市町村など、様々なステークホルダーに</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を広く知って</a:t>
            </a:r>
            <a:r>
              <a:rPr lang="ja-JP" altLang="en-US" sz="2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いただく</a:t>
            </a:r>
            <a:endParaRPr lang="en-US" altLang="ja-JP" sz="1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更なる浸透</a:t>
            </a:r>
            <a:r>
              <a:rPr lang="ja-JP" altLang="en-US" dirty="0">
                <a:latin typeface="Meiryo UI" panose="020B0604030504040204" pitchFamily="50" charset="-128"/>
                <a:ea typeface="Meiryo UI" panose="020B0604030504040204" pitchFamily="50" charset="-128"/>
                <a:cs typeface="Meiryo UI" panose="020B0604030504040204" pitchFamily="50" charset="-128"/>
              </a:rPr>
              <a:t>を図り、これまでに</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になじみの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なかった</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新た</a:t>
            </a:r>
            <a:r>
              <a:rPr lang="ja-JP" altLang="en-US" b="1" dirty="0">
                <a:latin typeface="Meiryo UI" panose="020B0604030504040204" pitchFamily="50" charset="-128"/>
                <a:ea typeface="Meiryo UI" panose="020B0604030504040204" pitchFamily="50" charset="-128"/>
                <a:cs typeface="Meiryo UI" panose="020B0604030504040204" pitchFamily="50" charset="-128"/>
              </a:rPr>
              <a:t>なステークホルダー</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掘り起こし</a:t>
            </a:r>
            <a:r>
              <a:rPr lang="ja-JP" altLang="en-US" dirty="0">
                <a:latin typeface="Meiryo UI" panose="020B0604030504040204" pitchFamily="50" charset="-128"/>
                <a:ea typeface="Meiryo UI" panose="020B0604030504040204" pitchFamily="50" charset="-128"/>
                <a:cs typeface="Meiryo UI" panose="020B0604030504040204" pitchFamily="50" charset="-128"/>
              </a:rPr>
              <a:t>や具体的な行動に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つなげる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②　様々なステークホルダーの取組みを</a:t>
            </a:r>
            <a:r>
              <a:rPr lang="en-US" altLang="ja-JP" sz="22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実現に向けて</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相互につなぎ合わせていく</a:t>
            </a:r>
            <a:endPar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latin typeface="Meiryo UI" panose="020B0604030504040204" pitchFamily="50" charset="-128"/>
                <a:ea typeface="Meiryo UI" panose="020B0604030504040204" pitchFamily="50" charset="-128"/>
                <a:cs typeface="Meiryo UI" panose="020B0604030504040204" pitchFamily="50" charset="-128"/>
              </a:rPr>
              <a:t>プラットフォームや国関連機関、経済界、金融機関などと連携</a:t>
            </a:r>
            <a:r>
              <a:rPr lang="ja-JP" altLang="en-US" dirty="0">
                <a:latin typeface="Meiryo UI" panose="020B0604030504040204" pitchFamily="50" charset="-128"/>
                <a:ea typeface="Meiryo UI" panose="020B0604030504040204" pitchFamily="50" charset="-128"/>
                <a:cs typeface="Meiryo UI" panose="020B0604030504040204" pitchFamily="50" charset="-128"/>
              </a:rPr>
              <a:t>し、それぞれ</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ネットワーク</a:t>
            </a:r>
            <a:r>
              <a:rPr lang="ja-JP" altLang="en-US" dirty="0">
                <a:latin typeface="Meiryo UI" panose="020B0604030504040204" pitchFamily="50" charset="-128"/>
                <a:ea typeface="Meiryo UI" panose="020B0604030504040204" pitchFamily="50" charset="-128"/>
                <a:cs typeface="Meiryo UI" panose="020B0604030504040204" pitchFamily="50" charset="-128"/>
              </a:rPr>
              <a:t>を活かしながら、</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ステークホルダー間</a:t>
            </a:r>
            <a:r>
              <a:rPr lang="ja-JP" altLang="en-US" dirty="0">
                <a:latin typeface="Meiryo UI" panose="020B0604030504040204" pitchFamily="50" charset="-128"/>
                <a:ea typeface="Meiryo UI" panose="020B0604030504040204" pitchFamily="50" charset="-128"/>
                <a:cs typeface="Meiryo UI" panose="020B0604030504040204" pitchFamily="50" charset="-128"/>
              </a:rPr>
              <a:t>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マッチング</a:t>
            </a:r>
            <a:r>
              <a:rPr lang="ja-JP" altLang="en-US" dirty="0">
                <a:latin typeface="Meiryo UI" panose="020B0604030504040204" pitchFamily="50" charset="-128"/>
                <a:ea typeface="Meiryo UI" panose="020B0604030504040204" pitchFamily="50" charset="-128"/>
                <a:cs typeface="Meiryo UI" panose="020B0604030504040204" pitchFamily="50" charset="-128"/>
              </a:rPr>
              <a:t>と</a:t>
            </a:r>
            <a:r>
              <a:rPr lang="ja-JP" altLang="en-US" b="1" dirty="0">
                <a:latin typeface="Meiryo UI" panose="020B0604030504040204" pitchFamily="50" charset="-128"/>
                <a:ea typeface="Meiryo UI" panose="020B0604030504040204" pitchFamily="50" charset="-128"/>
                <a:cs typeface="Meiryo UI" panose="020B0604030504040204" pitchFamily="50" charset="-128"/>
              </a:rPr>
              <a:t>新たな取組みの創出</a:t>
            </a:r>
            <a:r>
              <a:rPr lang="ja-JP" altLang="en-US" dirty="0">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図る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③　</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府自らも</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ステークホルダーの一員として、</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に貢献</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する</a:t>
            </a: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 庁内各部局の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主体的な取組みの更なる充実・強化</a:t>
            </a:r>
            <a:r>
              <a:rPr lang="ja-JP" altLang="en-US" dirty="0">
                <a:latin typeface="Meiryo UI" panose="020B0604030504040204" pitchFamily="50" charset="-128"/>
                <a:ea typeface="Meiryo UI" panose="020B0604030504040204" pitchFamily="50" charset="-128"/>
                <a:cs typeface="Meiryo UI" panose="020B0604030504040204" pitchFamily="50" charset="-128"/>
              </a:rPr>
              <a:t>を図り、</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として取り組むからこそ</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施策</a:t>
            </a:r>
            <a:r>
              <a:rPr lang="ja-JP" altLang="en-US" dirty="0">
                <a:latin typeface="Meiryo UI" panose="020B0604030504040204" pitchFamily="50" charset="-128"/>
                <a:ea typeface="Meiryo UI" panose="020B0604030504040204" pitchFamily="50" charset="-128"/>
                <a:cs typeface="Meiryo UI" panose="020B0604030504040204" pitchFamily="50" charset="-128"/>
              </a:rPr>
              <a:t>を幅広く展開して</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いく</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④　ハード・ソフト両面から</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を具現化した都市づくり」を進める</a:t>
            </a:r>
            <a:endPar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 大阪の持続的成長や、府民の豊かさ、安全・安心の実現に向け、</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の理念に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沿った</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社会</a:t>
            </a:r>
            <a:r>
              <a:rPr lang="ja-JP" altLang="en-US" b="1" dirty="0">
                <a:latin typeface="Meiryo UI" panose="020B0604030504040204" pitchFamily="50" charset="-128"/>
                <a:ea typeface="Meiryo UI" panose="020B0604030504040204" pitchFamily="50" charset="-128"/>
                <a:cs typeface="Meiryo UI" panose="020B0604030504040204" pitchFamily="50" charset="-128"/>
              </a:rPr>
              <a:t>システムや価値観の変革</a:t>
            </a:r>
            <a:r>
              <a:rPr lang="ja-JP" altLang="en-US" dirty="0">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47430579"/>
      </p:ext>
    </p:extLst>
  </p:cSld>
  <p:clrMapOvr>
    <a:masterClrMapping/>
  </p:clrMapOvr>
  <mc:AlternateContent xmlns:mc="http://schemas.openxmlformats.org/markup-compatibility/2006" xmlns:p14="http://schemas.microsoft.com/office/powerpoint/2010/main">
    <mc:Choice Requires="p14">
      <p:transition spd="slow" p14:dur="2000" advTm="391"/>
    </mc:Choice>
    <mc:Fallback xmlns="">
      <p:transition spd="slow" advTm="391"/>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重点ゴール</a:t>
            </a:r>
            <a:endParaRPr kumimoji="1" lang="en-US" altLang="ja-JP" sz="2000" b="1" dirty="0">
              <a:latin typeface="Meiryo UI" panose="020B0604030504040204" pitchFamily="50" charset="-128"/>
              <a:ea typeface="Meiryo UI" panose="020B0604030504040204" pitchFamily="50" charset="-128"/>
            </a:endParaRPr>
          </a:p>
        </p:txBody>
      </p:sp>
      <p:grpSp>
        <p:nvGrpSpPr>
          <p:cNvPr id="3" name="グループ化 2"/>
          <p:cNvGrpSpPr>
            <a:grpSpLocks noChangeAspect="1"/>
          </p:cNvGrpSpPr>
          <p:nvPr/>
        </p:nvGrpSpPr>
        <p:grpSpPr>
          <a:xfrm>
            <a:off x="270573" y="1384917"/>
            <a:ext cx="9501089" cy="5122415"/>
            <a:chOff x="1343285" y="2913958"/>
            <a:chExt cx="8363996" cy="3802979"/>
          </a:xfrm>
        </p:grpSpPr>
        <p:sp>
          <p:nvSpPr>
            <p:cNvPr id="35" name="楕円 34"/>
            <p:cNvSpPr>
              <a:spLocks noChangeAspect="1"/>
            </p:cNvSpPr>
            <p:nvPr/>
          </p:nvSpPr>
          <p:spPr>
            <a:xfrm>
              <a:off x="1738308" y="3450162"/>
              <a:ext cx="6086464" cy="2786546"/>
            </a:xfrm>
            <a:prstGeom prst="ellipse">
              <a:avLst/>
            </a:prstGeom>
            <a:solidFill>
              <a:schemeClr val="bg1"/>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36" name="台形 35"/>
            <p:cNvSpPr>
              <a:spLocks/>
            </p:cNvSpPr>
            <p:nvPr/>
          </p:nvSpPr>
          <p:spPr>
            <a:xfrm rot="10800000">
              <a:off x="1982478" y="3949782"/>
              <a:ext cx="5583468" cy="1440000"/>
            </a:xfrm>
            <a:prstGeom prst="trapezoid">
              <a:avLst>
                <a:gd name="adj" fmla="val 0"/>
              </a:avLst>
            </a:prstGeom>
            <a:solidFill>
              <a:schemeClr val="bg1">
                <a:lumMod val="85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37" name="正方形/長方形 36"/>
            <p:cNvSpPr>
              <a:spLocks/>
            </p:cNvSpPr>
            <p:nvPr/>
          </p:nvSpPr>
          <p:spPr>
            <a:xfrm>
              <a:off x="2738148" y="3450315"/>
              <a:ext cx="4086780" cy="9000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pic>
          <p:nvPicPr>
            <p:cNvPr id="38" name="図 37"/>
            <p:cNvPicPr preferRelativeResize="0">
              <a:picLocks noChangeAspect="1"/>
            </p:cNvPicPr>
            <p:nvPr/>
          </p:nvPicPr>
          <p:blipFill>
            <a:blip r:embed="rId3"/>
            <a:stretch>
              <a:fillRect/>
            </a:stretch>
          </p:blipFill>
          <p:spPr>
            <a:xfrm>
              <a:off x="4400624" y="3525352"/>
              <a:ext cx="728045" cy="590318"/>
            </a:xfrm>
            <a:prstGeom prst="rect">
              <a:avLst/>
            </a:prstGeom>
          </p:spPr>
        </p:pic>
        <p:sp>
          <p:nvSpPr>
            <p:cNvPr id="40" name="正方形/長方形 39"/>
            <p:cNvSpPr>
              <a:spLocks noChangeAspect="1"/>
            </p:cNvSpPr>
            <p:nvPr/>
          </p:nvSpPr>
          <p:spPr>
            <a:xfrm>
              <a:off x="3603113" y="3570631"/>
              <a:ext cx="1098994"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ゴール３</a:t>
              </a:r>
              <a:endParaRPr lang="ja-JP" altLang="en-US" sz="1600" dirty="0">
                <a:latin typeface="Meiryo UI" panose="020B0604030504040204" pitchFamily="50" charset="-128"/>
                <a:ea typeface="Meiryo UI" panose="020B0604030504040204" pitchFamily="50" charset="-128"/>
              </a:endParaRPr>
            </a:p>
          </p:txBody>
        </p:sp>
        <p:pic>
          <p:nvPicPr>
            <p:cNvPr id="41" name="図 40"/>
            <p:cNvPicPr preferRelativeResize="0">
              <a:picLocks/>
            </p:cNvPicPr>
            <p:nvPr/>
          </p:nvPicPr>
          <p:blipFill>
            <a:blip r:embed="rId4" cstate="email">
              <a:extLst>
                <a:ext uri="{28A0092B-C50C-407E-A947-70E740481C1C}">
                  <a14:useLocalDpi xmlns:a14="http://schemas.microsoft.com/office/drawing/2010/main"/>
                </a:ext>
              </a:extLst>
            </a:blip>
            <a:stretch>
              <a:fillRect/>
            </a:stretch>
          </p:blipFill>
          <p:spPr>
            <a:xfrm>
              <a:off x="4412219" y="5565249"/>
              <a:ext cx="723985" cy="576000"/>
            </a:xfrm>
            <a:prstGeom prst="rect">
              <a:avLst/>
            </a:prstGeom>
          </p:spPr>
        </p:pic>
        <p:pic>
          <p:nvPicPr>
            <p:cNvPr id="42" name="図 41"/>
            <p:cNvPicPr preferRelativeResize="0">
              <a:picLocks noChangeAspect="1"/>
            </p:cNvPicPr>
            <p:nvPr/>
          </p:nvPicPr>
          <p:blipFill>
            <a:blip r:embed="rId5"/>
            <a:stretch>
              <a:fillRect/>
            </a:stretch>
          </p:blipFill>
          <p:spPr>
            <a:xfrm>
              <a:off x="6565587" y="4555371"/>
              <a:ext cx="695040" cy="604086"/>
            </a:xfrm>
            <a:prstGeom prst="rect">
              <a:avLst/>
            </a:prstGeom>
          </p:spPr>
        </p:pic>
        <p:pic>
          <p:nvPicPr>
            <p:cNvPr id="43" name="図 42"/>
            <p:cNvPicPr preferRelativeResize="0">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4239" y="4564432"/>
              <a:ext cx="734218" cy="596618"/>
            </a:xfrm>
            <a:prstGeom prst="rect">
              <a:avLst/>
            </a:prstGeom>
          </p:spPr>
        </p:pic>
        <p:pic>
          <p:nvPicPr>
            <p:cNvPr id="44" name="図 43"/>
            <p:cNvPicPr preferRelativeResize="0">
              <a:picLocks noChangeAspect="1"/>
            </p:cNvPicPr>
            <p:nvPr/>
          </p:nvPicPr>
          <p:blipFill>
            <a:blip r:embed="rId7"/>
            <a:stretch>
              <a:fillRect/>
            </a:stretch>
          </p:blipFill>
          <p:spPr>
            <a:xfrm>
              <a:off x="2900904" y="4564878"/>
              <a:ext cx="744802" cy="604086"/>
            </a:xfrm>
            <a:prstGeom prst="rect">
              <a:avLst/>
            </a:prstGeom>
          </p:spPr>
        </p:pic>
        <p:sp>
          <p:nvSpPr>
            <p:cNvPr id="45" name="正方形/長方形 44"/>
            <p:cNvSpPr>
              <a:spLocks noChangeAspect="1"/>
            </p:cNvSpPr>
            <p:nvPr/>
          </p:nvSpPr>
          <p:spPr>
            <a:xfrm>
              <a:off x="2179127" y="4570629"/>
              <a:ext cx="808700"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ゴール１</a:t>
              </a:r>
              <a:endParaRPr lang="ja-JP" altLang="en-US" sz="1600" dirty="0">
                <a:latin typeface="Meiryo UI" panose="020B0604030504040204" pitchFamily="50" charset="-128"/>
                <a:ea typeface="Meiryo UI" panose="020B0604030504040204" pitchFamily="50" charset="-128"/>
              </a:endParaRPr>
            </a:p>
          </p:txBody>
        </p:sp>
        <p:sp>
          <p:nvSpPr>
            <p:cNvPr id="46" name="正方形/長方形 45"/>
            <p:cNvSpPr>
              <a:spLocks noChangeAspect="1"/>
            </p:cNvSpPr>
            <p:nvPr/>
          </p:nvSpPr>
          <p:spPr>
            <a:xfrm>
              <a:off x="3825518" y="4583487"/>
              <a:ext cx="831265"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ゴール４</a:t>
              </a:r>
              <a:endParaRPr lang="ja-JP" altLang="en-US" sz="1600" dirty="0">
                <a:latin typeface="Meiryo UI" panose="020B0604030504040204" pitchFamily="50" charset="-128"/>
                <a:ea typeface="Meiryo UI" panose="020B0604030504040204" pitchFamily="50" charset="-128"/>
              </a:endParaRPr>
            </a:p>
          </p:txBody>
        </p:sp>
        <p:sp>
          <p:nvSpPr>
            <p:cNvPr id="47" name="正方形/長方形 46"/>
            <p:cNvSpPr>
              <a:spLocks noChangeAspect="1"/>
            </p:cNvSpPr>
            <p:nvPr/>
          </p:nvSpPr>
          <p:spPr>
            <a:xfrm>
              <a:off x="5731957" y="4564432"/>
              <a:ext cx="885391"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a:t>
              </a:r>
              <a:r>
                <a:rPr lang="en-US" altLang="ja-JP" sz="1600" b="1" dirty="0">
                  <a:latin typeface="Meiryo UI" panose="020B0604030504040204" pitchFamily="50" charset="-128"/>
                  <a:ea typeface="Meiryo UI" panose="020B0604030504040204" pitchFamily="50" charset="-128"/>
                </a:rPr>
                <a:t>12</a:t>
              </a:r>
              <a:endParaRPr lang="ja-JP" altLang="en-US" sz="1600" dirty="0">
                <a:latin typeface="Meiryo UI" panose="020B0604030504040204" pitchFamily="50" charset="-128"/>
                <a:ea typeface="Meiryo UI" panose="020B0604030504040204" pitchFamily="50" charset="-128"/>
              </a:endParaRPr>
            </a:p>
          </p:txBody>
        </p:sp>
        <p:sp>
          <p:nvSpPr>
            <p:cNvPr id="48" name="テキスト ボックス 64"/>
            <p:cNvSpPr txBox="1">
              <a:spLocks noChangeAspect="1"/>
            </p:cNvSpPr>
            <p:nvPr/>
          </p:nvSpPr>
          <p:spPr>
            <a:xfrm>
              <a:off x="2335432" y="4794449"/>
              <a:ext cx="793110" cy="1790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貧困</a:t>
              </a:r>
              <a:r>
                <a:rPr lang="ja-JP" altLang="en-US"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49" name="テキスト ボックス 65"/>
            <p:cNvSpPr txBox="1">
              <a:spLocks noChangeAspect="1"/>
            </p:cNvSpPr>
            <p:nvPr/>
          </p:nvSpPr>
          <p:spPr>
            <a:xfrm>
              <a:off x="3416676" y="3796182"/>
              <a:ext cx="1243832" cy="1790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健康と福祉」</a:t>
              </a:r>
            </a:p>
          </p:txBody>
        </p:sp>
        <p:sp>
          <p:nvSpPr>
            <p:cNvPr id="50" name="正方形/長方形 49"/>
            <p:cNvSpPr>
              <a:spLocks noChangeAspect="1"/>
            </p:cNvSpPr>
            <p:nvPr/>
          </p:nvSpPr>
          <p:spPr>
            <a:xfrm>
              <a:off x="3585519" y="5659225"/>
              <a:ext cx="1050831"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11</a:t>
              </a:r>
              <a:endParaRPr lang="ja-JP" altLang="en-US" sz="1200" dirty="0">
                <a:latin typeface="Meiryo UI" panose="020B0604030504040204" pitchFamily="50" charset="-128"/>
                <a:ea typeface="Meiryo UI" panose="020B0604030504040204" pitchFamily="50" charset="-128"/>
              </a:endParaRPr>
            </a:p>
          </p:txBody>
        </p:sp>
        <p:sp>
          <p:nvSpPr>
            <p:cNvPr id="51" name="正方形/長方形 50"/>
            <p:cNvSpPr>
              <a:spLocks noChangeAspect="1"/>
            </p:cNvSpPr>
            <p:nvPr/>
          </p:nvSpPr>
          <p:spPr>
            <a:xfrm>
              <a:off x="2823180" y="5126289"/>
              <a:ext cx="4392895" cy="3597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（「ゴール３」と関連する横断的な課題としての取組み）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2" name="楕円 51"/>
            <p:cNvSpPr>
              <a:spLocks noChangeAspect="1"/>
            </p:cNvSpPr>
            <p:nvPr/>
          </p:nvSpPr>
          <p:spPr>
            <a:xfrm>
              <a:off x="5253234" y="3595460"/>
              <a:ext cx="1117172"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600" b="1" dirty="0">
                  <a:latin typeface="Meiryo UI" panose="020B0604030504040204" pitchFamily="50" charset="-128"/>
                  <a:ea typeface="Meiryo UI" panose="020B0604030504040204" pitchFamily="50" charset="-128"/>
                </a:rPr>
                <a:t>重点</a:t>
              </a:r>
              <a:endParaRPr kumimoji="1" lang="en-US" altLang="ja-JP" sz="1600" b="1" dirty="0">
                <a:latin typeface="Meiryo UI" panose="020B0604030504040204" pitchFamily="50" charset="-128"/>
                <a:ea typeface="Meiryo UI" panose="020B0604030504040204" pitchFamily="50" charset="-128"/>
              </a:endParaRPr>
            </a:p>
            <a:p>
              <a:pPr algn="ctr">
                <a:lnSpc>
                  <a:spcPts val="1300"/>
                </a:lnSpc>
              </a:pPr>
              <a:r>
                <a:rPr kumimoji="1" lang="ja-JP" altLang="en-US" sz="1600" b="1" dirty="0">
                  <a:latin typeface="Meiryo UI" panose="020B0604030504040204" pitchFamily="50" charset="-128"/>
                  <a:ea typeface="Meiryo UI" panose="020B0604030504040204" pitchFamily="50" charset="-128"/>
                </a:rPr>
                <a:t>ゴール</a:t>
              </a:r>
              <a:r>
                <a:rPr kumimoji="1" lang="en-US" altLang="ja-JP" sz="1600" b="1" dirty="0">
                  <a:latin typeface="Meiryo UI" panose="020B0604030504040204" pitchFamily="50" charset="-128"/>
                  <a:ea typeface="Meiryo UI" panose="020B0604030504040204" pitchFamily="50" charset="-128"/>
                </a:rPr>
                <a:t>Ⅰ</a:t>
              </a:r>
              <a:endParaRPr kumimoji="1" lang="ja-JP" altLang="en-US" sz="1600" b="1" dirty="0">
                <a:latin typeface="Meiryo UI" panose="020B0604030504040204" pitchFamily="50" charset="-128"/>
                <a:ea typeface="Meiryo UI" panose="020B0604030504040204" pitchFamily="50" charset="-128"/>
              </a:endParaRPr>
            </a:p>
          </p:txBody>
        </p:sp>
        <p:sp>
          <p:nvSpPr>
            <p:cNvPr id="53" name="テキスト ボックス 70"/>
            <p:cNvSpPr txBox="1">
              <a:spLocks noChangeAspect="1"/>
            </p:cNvSpPr>
            <p:nvPr/>
          </p:nvSpPr>
          <p:spPr>
            <a:xfrm>
              <a:off x="4001356" y="4772875"/>
              <a:ext cx="829453" cy="1790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教育」</a:t>
              </a:r>
            </a:p>
          </p:txBody>
        </p:sp>
        <p:sp>
          <p:nvSpPr>
            <p:cNvPr id="54" name="大かっこ 53"/>
            <p:cNvSpPr>
              <a:spLocks noChangeAspect="1"/>
            </p:cNvSpPr>
            <p:nvPr/>
          </p:nvSpPr>
          <p:spPr>
            <a:xfrm>
              <a:off x="5687404" y="4748546"/>
              <a:ext cx="916116" cy="419322"/>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400"/>
                </a:lnSpc>
              </a:pPr>
              <a:r>
                <a:rPr lang="ja-JP" altLang="en-US" sz="12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持続可能な生産と消費」</a:t>
              </a:r>
              <a:endParaRPr kumimoji="1" lang="ja-JP" altLang="en-US" sz="1200" dirty="0">
                <a:latin typeface="Meiryo UI" panose="020B0604030504040204" pitchFamily="50" charset="-128"/>
                <a:ea typeface="Meiryo UI" panose="020B0604030504040204" pitchFamily="50" charset="-128"/>
              </a:endParaRPr>
            </a:p>
          </p:txBody>
        </p:sp>
        <p:sp>
          <p:nvSpPr>
            <p:cNvPr id="55" name="大かっこ 54"/>
            <p:cNvSpPr>
              <a:spLocks noChangeAspect="1"/>
            </p:cNvSpPr>
            <p:nvPr/>
          </p:nvSpPr>
          <p:spPr>
            <a:xfrm>
              <a:off x="3128542" y="5809450"/>
              <a:ext cx="1315011" cy="265015"/>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dirty="0">
                  <a:latin typeface="Meiryo UI" panose="020B0604030504040204" pitchFamily="50" charset="-128"/>
                  <a:ea typeface="Meiryo UI" panose="020B0604030504040204" pitchFamily="50" charset="-128"/>
                </a:rPr>
                <a:t>「持続可能都市」</a:t>
              </a:r>
              <a:endParaRPr kumimoji="1" lang="ja-JP" altLang="en-US" sz="1400" dirty="0">
                <a:latin typeface="Meiryo UI" panose="020B0604030504040204" pitchFamily="50" charset="-128"/>
                <a:ea typeface="Meiryo UI" panose="020B0604030504040204" pitchFamily="50" charset="-128"/>
              </a:endParaRPr>
            </a:p>
          </p:txBody>
        </p:sp>
        <p:sp>
          <p:nvSpPr>
            <p:cNvPr id="56" name="楕円 55"/>
            <p:cNvSpPr>
              <a:spLocks noChangeAspect="1"/>
            </p:cNvSpPr>
            <p:nvPr/>
          </p:nvSpPr>
          <p:spPr>
            <a:xfrm>
              <a:off x="5220056" y="5637249"/>
              <a:ext cx="1277850"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600" b="1" dirty="0">
                  <a:latin typeface="Meiryo UI" panose="020B0604030504040204" pitchFamily="50" charset="-128"/>
                  <a:ea typeface="Meiryo UI" panose="020B0604030504040204" pitchFamily="50" charset="-128"/>
                </a:rPr>
                <a:t>重点</a:t>
              </a:r>
              <a:endParaRPr kumimoji="1" lang="en-US" altLang="ja-JP" sz="1600" b="1" dirty="0">
                <a:latin typeface="Meiryo UI" panose="020B0604030504040204" pitchFamily="50" charset="-128"/>
                <a:ea typeface="Meiryo UI" panose="020B0604030504040204" pitchFamily="50" charset="-128"/>
              </a:endParaRPr>
            </a:p>
            <a:p>
              <a:pPr algn="ctr">
                <a:lnSpc>
                  <a:spcPts val="1300"/>
                </a:lnSpc>
              </a:pPr>
              <a:r>
                <a:rPr kumimoji="1" lang="ja-JP" altLang="en-US" sz="1600" b="1" dirty="0">
                  <a:latin typeface="Meiryo UI" panose="020B0604030504040204" pitchFamily="50" charset="-128"/>
                  <a:ea typeface="Meiryo UI" panose="020B0604030504040204" pitchFamily="50" charset="-128"/>
                </a:rPr>
                <a:t>ゴール</a:t>
              </a:r>
              <a:r>
                <a:rPr kumimoji="1" lang="en-US" altLang="ja-JP" sz="1600" b="1" dirty="0">
                  <a:latin typeface="Meiryo UI" panose="020B0604030504040204" pitchFamily="50" charset="-128"/>
                  <a:ea typeface="Meiryo UI" panose="020B0604030504040204" pitchFamily="50" charset="-128"/>
                </a:rPr>
                <a:t>Ⅱ</a:t>
              </a:r>
              <a:endParaRPr kumimoji="1" lang="ja-JP" altLang="en-US" sz="1600" b="1" dirty="0">
                <a:latin typeface="Meiryo UI" panose="020B0604030504040204" pitchFamily="50" charset="-128"/>
                <a:ea typeface="Meiryo UI" panose="020B0604030504040204" pitchFamily="50" charset="-128"/>
              </a:endParaRPr>
            </a:p>
          </p:txBody>
        </p:sp>
        <p:sp>
          <p:nvSpPr>
            <p:cNvPr id="57" name="正方形/長方形 56"/>
            <p:cNvSpPr>
              <a:spLocks noChangeAspect="1"/>
            </p:cNvSpPr>
            <p:nvPr/>
          </p:nvSpPr>
          <p:spPr>
            <a:xfrm>
              <a:off x="2955639" y="4109253"/>
              <a:ext cx="4185949" cy="3509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（“いのち”や暮らし、次世代の課題としての取組み）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8" name="正方形/長方形 57"/>
            <p:cNvSpPr/>
            <p:nvPr/>
          </p:nvSpPr>
          <p:spPr>
            <a:xfrm>
              <a:off x="2289911" y="6199726"/>
              <a:ext cx="5081795" cy="1777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Bef>
                  <a:spcPts val="0"/>
                </a:spcBef>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（他のゴールを集約しながら、様々な課題解決にバランスよく貢献）</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9" name="角丸四角形 58"/>
            <p:cNvSpPr/>
            <p:nvPr/>
          </p:nvSpPr>
          <p:spPr>
            <a:xfrm>
              <a:off x="1639295" y="3201958"/>
              <a:ext cx="6284490" cy="3389072"/>
            </a:xfrm>
            <a:prstGeom prst="roundRect">
              <a:avLst>
                <a:gd name="adj" fmla="val 0"/>
              </a:avLst>
            </a:prstGeom>
            <a:noFill/>
            <a:ln>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bIns="36000" rtlCol="0" anchor="b"/>
            <a:lstStyle/>
            <a:p>
              <a:pPr algn="ctr"/>
              <a:endParaRPr kumimoji="1"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60" name="正方形/長方形 59"/>
            <p:cNvSpPr>
              <a:spLocks/>
            </p:cNvSpPr>
            <p:nvPr/>
          </p:nvSpPr>
          <p:spPr>
            <a:xfrm>
              <a:off x="1343285" y="2913958"/>
              <a:ext cx="6984000" cy="288000"/>
            </a:xfrm>
            <a:prstGeom prst="rect">
              <a:avLst/>
            </a:prstGeom>
            <a:no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b="1" dirty="0">
                  <a:solidFill>
                    <a:schemeClr val="tx1"/>
                  </a:solidFill>
                  <a:latin typeface="Meiryo UI" panose="020B0604030504040204" pitchFamily="50" charset="-128"/>
                  <a:ea typeface="Meiryo UI" panose="020B0604030504040204" pitchFamily="50" charset="-128"/>
                </a:rPr>
                <a:t>国際社会全体の課題であるジェンダーや人権、気候変動への取組み</a:t>
              </a:r>
              <a:endParaRPr kumimoji="1" lang="en-US" altLang="ja-JP" b="1" dirty="0">
                <a:solidFill>
                  <a:schemeClr val="tx1"/>
                </a:solidFill>
                <a:latin typeface="Meiryo UI" panose="020B0604030504040204" pitchFamily="50" charset="-128"/>
                <a:ea typeface="Meiryo UI" panose="020B0604030504040204" pitchFamily="50" charset="-128"/>
              </a:endParaRPr>
            </a:p>
          </p:txBody>
        </p:sp>
        <p:sp>
          <p:nvSpPr>
            <p:cNvPr id="61" name="正方形/長方形 60"/>
            <p:cNvSpPr>
              <a:spLocks/>
            </p:cNvSpPr>
            <p:nvPr/>
          </p:nvSpPr>
          <p:spPr>
            <a:xfrm>
              <a:off x="2450252" y="6464937"/>
              <a:ext cx="4896000" cy="25200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600" b="1" dirty="0">
                  <a:solidFill>
                    <a:schemeClr val="tx1"/>
                  </a:solidFill>
                  <a:latin typeface="UD デジタル 教科書体 NK-B" panose="02020700000000000000" pitchFamily="18" charset="-128"/>
                  <a:ea typeface="UD デジタル 教科書体 NK-B" panose="02020700000000000000" pitchFamily="18" charset="-128"/>
                </a:rPr>
                <a:t>産業や雇用、イノベーションといった都市としての強みを活かす</a:t>
              </a:r>
              <a:endParaRPr kumimoji="1" lang="en-US" altLang="ja-JP" sz="1600" b="1" dirty="0">
                <a:solidFill>
                  <a:schemeClr val="tx1"/>
                </a:solidFill>
                <a:latin typeface="Meiryo UI" panose="020B0604030504040204" pitchFamily="50" charset="-128"/>
                <a:ea typeface="Meiryo UI" panose="020B0604030504040204" pitchFamily="50" charset="-128"/>
              </a:endParaRPr>
            </a:p>
          </p:txBody>
        </p:sp>
        <p:sp>
          <p:nvSpPr>
            <p:cNvPr id="62" name="角丸四角形 61"/>
            <p:cNvSpPr/>
            <p:nvPr/>
          </p:nvSpPr>
          <p:spPr>
            <a:xfrm>
              <a:off x="8255094" y="4212469"/>
              <a:ext cx="1452187"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b="1" dirty="0">
                  <a:latin typeface="Meiryo UI" panose="020B0604030504040204" pitchFamily="50" charset="-128"/>
                  <a:ea typeface="Meiryo UI" panose="020B0604030504040204" pitchFamily="50" charset="-128"/>
                </a:rPr>
                <a:t>府民の</a:t>
              </a:r>
              <a:endParaRPr kumimoji="1" lang="en-US" altLang="ja-JP" b="1" dirty="0">
                <a:latin typeface="Meiryo UI" panose="020B0604030504040204" pitchFamily="50" charset="-128"/>
                <a:ea typeface="Meiryo UI" panose="020B0604030504040204" pitchFamily="50" charset="-128"/>
              </a:endParaRPr>
            </a:p>
            <a:p>
              <a:pPr algn="ctr"/>
              <a:r>
                <a:rPr kumimoji="1"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63" name="角丸四角形 62"/>
            <p:cNvSpPr/>
            <p:nvPr/>
          </p:nvSpPr>
          <p:spPr>
            <a:xfrm>
              <a:off x="8219796" y="5649002"/>
              <a:ext cx="1452188"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b="1" dirty="0">
                  <a:latin typeface="Meiryo UI" panose="020B0604030504040204" pitchFamily="50" charset="-128"/>
                  <a:ea typeface="Meiryo UI" panose="020B0604030504040204" pitchFamily="50" charset="-128"/>
                </a:rPr>
                <a:t>地域（大阪）の</a:t>
              </a:r>
              <a:endParaRPr kumimoji="1" lang="en-US" altLang="ja-JP" b="1" dirty="0">
                <a:latin typeface="Meiryo UI" panose="020B0604030504040204" pitchFamily="50" charset="-128"/>
                <a:ea typeface="Meiryo UI" panose="020B0604030504040204" pitchFamily="50" charset="-128"/>
              </a:endParaRPr>
            </a:p>
            <a:p>
              <a:pPr algn="ctr"/>
              <a:r>
                <a:rPr kumimoji="1"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64" name="右中かっこ 63"/>
            <p:cNvSpPr/>
            <p:nvPr/>
          </p:nvSpPr>
          <p:spPr>
            <a:xfrm>
              <a:off x="7877291" y="3499590"/>
              <a:ext cx="253239" cy="2008394"/>
            </a:xfrm>
            <a:prstGeom prst="rightBrace">
              <a:avLst>
                <a:gd name="adj1" fmla="val 83970"/>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sp>
          <p:nvSpPr>
            <p:cNvPr id="65" name="右中かっこ 64"/>
            <p:cNvSpPr/>
            <p:nvPr/>
          </p:nvSpPr>
          <p:spPr>
            <a:xfrm>
              <a:off x="7888721" y="5518344"/>
              <a:ext cx="237577" cy="742658"/>
            </a:xfrm>
            <a:prstGeom prst="rightBrace">
              <a:avLst>
                <a:gd name="adj1" fmla="val 45959"/>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grpSp>
      <p:sp>
        <p:nvSpPr>
          <p:cNvPr id="39" name="正方形/長方形 38"/>
          <p:cNvSpPr/>
          <p:nvPr/>
        </p:nvSpPr>
        <p:spPr>
          <a:xfrm>
            <a:off x="-43930" y="678812"/>
            <a:ext cx="9301840" cy="4561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nSpc>
                <a:spcPts val="2600"/>
              </a:lnSpc>
              <a:spcBef>
                <a:spcPts val="0"/>
              </a:spcBef>
            </a:pP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年大阪・関西万博に向けて取り組む</a:t>
            </a:r>
            <a:r>
              <a:rPr lang="ja-JP" altLang="en-US" sz="2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「重点ゴール」</a:t>
            </a:r>
            <a:endParaRPr lang="en-US" altLang="ja-JP" sz="2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10635467"/>
      </p:ext>
    </p:extLst>
  </p:cSld>
  <p:clrMapOvr>
    <a:masterClrMapping/>
  </p:clrMapOvr>
  <mc:AlternateContent xmlns:mc="http://schemas.openxmlformats.org/markup-compatibility/2006" xmlns:p14="http://schemas.microsoft.com/office/powerpoint/2010/main">
    <mc:Choice Requires="p14">
      <p:transition spd="slow" p14:dur="2000" advTm="391"/>
    </mc:Choice>
    <mc:Fallback xmlns="">
      <p:transition spd="slow" advTm="391"/>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208"/>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solidFill>
                  <a:prstClr val="white"/>
                </a:solidFill>
                <a:latin typeface="Meiryo UI" panose="020B0604030504040204" pitchFamily="50" charset="-128"/>
                <a:ea typeface="Meiryo UI" panose="020B0604030504040204" pitchFamily="50" charset="-128"/>
              </a:rPr>
              <a:t>　</a:t>
            </a:r>
            <a:r>
              <a:rPr kumimoji="1" lang="en-US" altLang="ja-JP" sz="2000" b="1" dirty="0">
                <a:solidFill>
                  <a:prstClr val="white"/>
                </a:solidFill>
                <a:latin typeface="Meiryo UI" panose="020B0604030504040204" pitchFamily="50" charset="-128"/>
                <a:ea typeface="Meiryo UI" panose="020B0604030504040204" pitchFamily="50" charset="-128"/>
              </a:rPr>
              <a:t>2030</a:t>
            </a:r>
            <a:r>
              <a:rPr kumimoji="1" lang="ja-JP" altLang="en-US" sz="2000" b="1" dirty="0">
                <a:solidFill>
                  <a:prstClr val="white"/>
                </a:solidFill>
                <a:latin typeface="Meiryo UI" panose="020B0604030504040204" pitchFamily="50" charset="-128"/>
                <a:ea typeface="Meiryo UI" panose="020B0604030504040204" pitchFamily="50" charset="-128"/>
              </a:rPr>
              <a:t>年までの取組工程</a:t>
            </a:r>
            <a:endParaRPr kumimoji="1" lang="en-US" altLang="ja-JP" sz="2000" b="1" dirty="0">
              <a:solidFill>
                <a:prstClr val="white"/>
              </a:solidFill>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216377" y="1211243"/>
            <a:ext cx="9473247" cy="683264"/>
          </a:xfrm>
          <a:prstGeom prst="rect">
            <a:avLst/>
          </a:prstGeom>
          <a:noFill/>
        </p:spPr>
        <p:txBody>
          <a:bodyPr wrap="square" lIns="72000" tIns="64008" rIns="72000" bIns="64008" rtlCol="0">
            <a:spAutoFit/>
          </a:bodyPr>
          <a:lstStyle/>
          <a:p>
            <a:pPr marL="171450" indent="-171450">
              <a:buFont typeface="Meiryo UI" panose="020B0604030504040204" pitchFamily="50" charset="-128"/>
              <a:buChar cha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万博に向け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先進都市」としての基盤を整え</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目標年次に向けた総仕上げを図る中で、</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万博のレガシーとして「</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先進都市」を実現</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endParaRPr lang="ja-JP" altLang="en-US" spc="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4"/>
          <p:cNvGrpSpPr/>
          <p:nvPr/>
        </p:nvGrpSpPr>
        <p:grpSpPr>
          <a:xfrm>
            <a:off x="494453" y="2251112"/>
            <a:ext cx="9421602" cy="4268404"/>
            <a:chOff x="360048" y="2354064"/>
            <a:chExt cx="9421602" cy="3616843"/>
          </a:xfrm>
        </p:grpSpPr>
        <p:sp>
          <p:nvSpPr>
            <p:cNvPr id="34" name="右矢印 5"/>
            <p:cNvSpPr/>
            <p:nvPr/>
          </p:nvSpPr>
          <p:spPr>
            <a:xfrm>
              <a:off x="380482" y="5251000"/>
              <a:ext cx="9207106" cy="719907"/>
            </a:xfrm>
            <a:prstGeom prst="rightArrow">
              <a:avLst>
                <a:gd name="adj1" fmla="val 50894"/>
                <a:gd name="adj2" fmla="val 8559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52" name="テキスト ボックス 6"/>
            <p:cNvSpPr txBox="1"/>
            <p:nvPr/>
          </p:nvSpPr>
          <p:spPr>
            <a:xfrm>
              <a:off x="374749" y="5466283"/>
              <a:ext cx="1242328" cy="286875"/>
            </a:xfrm>
            <a:prstGeom prst="rect">
              <a:avLst/>
            </a:prstGeom>
            <a:noFill/>
          </p:spPr>
          <p:txBody>
            <a:bodyPr wrap="square" rtlCol="0">
              <a:spAutoFit/>
            </a:bodyPr>
            <a:lstStyle/>
            <a:p>
              <a:r>
                <a:rPr lang="ja-JP" altLang="en-US" sz="1600" b="1" dirty="0">
                  <a:solidFill>
                    <a:prstClr val="black"/>
                  </a:solidFill>
                  <a:latin typeface="Meiryo UI" panose="020B0604030504040204" pitchFamily="50" charset="-128"/>
                  <a:ea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rPr>
                <a:t>2020</a:t>
              </a:r>
              <a:r>
                <a:rPr lang="ja-JP" altLang="en-US" sz="1600" b="1" dirty="0">
                  <a:solidFill>
                    <a:prstClr val="black"/>
                  </a:solidFill>
                  <a:latin typeface="Meiryo UI" panose="020B0604030504040204" pitchFamily="50" charset="-128"/>
                  <a:ea typeface="Meiryo UI" panose="020B0604030504040204" pitchFamily="50" charset="-128"/>
                </a:rPr>
                <a:t>年　</a:t>
              </a:r>
            </a:p>
          </p:txBody>
        </p:sp>
        <p:sp>
          <p:nvSpPr>
            <p:cNvPr id="53" name="テキスト ボックス 7"/>
            <p:cNvSpPr txBox="1"/>
            <p:nvPr/>
          </p:nvSpPr>
          <p:spPr>
            <a:xfrm>
              <a:off x="3674578" y="5477405"/>
              <a:ext cx="940100" cy="286875"/>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2025</a:t>
              </a:r>
              <a:r>
                <a:rPr lang="ja-JP" altLang="en-US" sz="1600" b="1" dirty="0">
                  <a:solidFill>
                    <a:prstClr val="black"/>
                  </a:solidFill>
                  <a:latin typeface="Meiryo UI" panose="020B0604030504040204" pitchFamily="50" charset="-128"/>
                  <a:ea typeface="Meiryo UI" panose="020B0604030504040204" pitchFamily="50" charset="-128"/>
                </a:rPr>
                <a:t>年</a:t>
              </a:r>
            </a:p>
          </p:txBody>
        </p:sp>
        <p:sp>
          <p:nvSpPr>
            <p:cNvPr id="54" name="テキスト ボックス 8"/>
            <p:cNvSpPr txBox="1"/>
            <p:nvPr/>
          </p:nvSpPr>
          <p:spPr>
            <a:xfrm>
              <a:off x="7831729" y="5452083"/>
              <a:ext cx="1137373" cy="286875"/>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2030</a:t>
              </a:r>
              <a:r>
                <a:rPr lang="ja-JP" altLang="en-US" sz="1600" b="1" dirty="0">
                  <a:solidFill>
                    <a:prstClr val="black"/>
                  </a:solidFill>
                  <a:latin typeface="Meiryo UI" panose="020B0604030504040204" pitchFamily="50" charset="-128"/>
                  <a:ea typeface="Meiryo UI" panose="020B0604030504040204" pitchFamily="50" charset="-128"/>
                </a:rPr>
                <a:t>年　　　　　　　　　　　　　　　</a:t>
              </a:r>
            </a:p>
          </p:txBody>
        </p:sp>
        <p:cxnSp>
          <p:nvCxnSpPr>
            <p:cNvPr id="37" name="直線コネクタ 9"/>
            <p:cNvCxnSpPr/>
            <p:nvPr/>
          </p:nvCxnSpPr>
          <p:spPr>
            <a:xfrm>
              <a:off x="3618795" y="5168107"/>
              <a:ext cx="1071365" cy="333"/>
            </a:xfrm>
            <a:prstGeom prst="line">
              <a:avLst/>
            </a:prstGeom>
            <a:ln w="2222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10"/>
            <p:cNvCxnSpPr/>
            <p:nvPr/>
          </p:nvCxnSpPr>
          <p:spPr>
            <a:xfrm flipV="1">
              <a:off x="3515346" y="3146478"/>
              <a:ext cx="1082110" cy="426256"/>
            </a:xfrm>
            <a:prstGeom prst="line">
              <a:avLst/>
            </a:prstGeom>
            <a:ln w="2222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9" name="ホームベース 11"/>
            <p:cNvSpPr/>
            <p:nvPr/>
          </p:nvSpPr>
          <p:spPr>
            <a:xfrm>
              <a:off x="380482" y="3470141"/>
              <a:ext cx="3422708" cy="1708223"/>
            </a:xfrm>
            <a:prstGeom prst="homePlate">
              <a:avLst>
                <a:gd name="adj" fmla="val 8632"/>
              </a:avLst>
            </a:prstGeom>
            <a:solidFill>
              <a:schemeClr val="accent5">
                <a:lumMod val="75000"/>
              </a:schemeClr>
            </a:solidFill>
            <a:ln w="349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41" name="角丸四角形 12"/>
            <p:cNvSpPr/>
            <p:nvPr/>
          </p:nvSpPr>
          <p:spPr>
            <a:xfrm>
              <a:off x="7971062" y="2462654"/>
              <a:ext cx="468723" cy="2755108"/>
            </a:xfrm>
            <a:prstGeom prst="roundRect">
              <a:avLst>
                <a:gd name="adj" fmla="val 8062"/>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30" name="テキスト ボックス 13"/>
            <p:cNvSpPr txBox="1"/>
            <p:nvPr/>
          </p:nvSpPr>
          <p:spPr>
            <a:xfrm>
              <a:off x="7977520" y="2599930"/>
              <a:ext cx="430887" cy="2685910"/>
            </a:xfrm>
            <a:prstGeom prst="rect">
              <a:avLst/>
            </a:prstGeom>
            <a:noFill/>
            <a:effectLst/>
          </p:spPr>
          <p:txBody>
            <a:bodyPr vert="eaVert" wrap="square" rtlCol="0">
              <a:spAutoFit/>
            </a:bodyPr>
            <a:lstStyle/>
            <a:p>
              <a:pPr algn="ctr">
                <a:defRPr/>
              </a:pPr>
              <a:r>
                <a:rPr kumimoji="1" lang="ja-JP" altLang="en-US" sz="1600" dirty="0">
                  <a:solidFill>
                    <a:prstClr val="black"/>
                  </a:solidFill>
                  <a:latin typeface="Bauhaus 93" panose="04030905020B02020C02" pitchFamily="82" charset="0"/>
                  <a:ea typeface="HGS創英角ｺﾞｼｯｸUB" panose="020B0900000000000000" pitchFamily="50" charset="-128"/>
                </a:rPr>
                <a:t>Ｓ</a:t>
              </a:r>
              <a:r>
                <a:rPr lang="ja-JP" altLang="en-US" sz="1600" dirty="0">
                  <a:solidFill>
                    <a:prstClr val="black"/>
                  </a:solidFill>
                  <a:latin typeface="Bauhaus 93" panose="04030905020B02020C02" pitchFamily="82" charset="0"/>
                  <a:ea typeface="HGS創英角ｺﾞｼｯｸUB" panose="020B0900000000000000" pitchFamily="50" charset="-128"/>
                </a:rPr>
                <a:t>ＤＧｓ目標年次</a:t>
              </a:r>
              <a:endParaRPr kumimoji="1" lang="en-US" altLang="ja-JP" sz="1600" dirty="0">
                <a:solidFill>
                  <a:prstClr val="black"/>
                </a:solidFill>
                <a:latin typeface="Bauhaus 93" panose="04030905020B02020C02" pitchFamily="82" charset="0"/>
                <a:ea typeface="HGS創英角ｺﾞｼｯｸUB" panose="020B0900000000000000" pitchFamily="50" charset="-128"/>
              </a:endParaRPr>
            </a:p>
          </p:txBody>
        </p:sp>
        <p:sp>
          <p:nvSpPr>
            <p:cNvPr id="43" name="ホームベース 14"/>
            <p:cNvSpPr/>
            <p:nvPr/>
          </p:nvSpPr>
          <p:spPr>
            <a:xfrm>
              <a:off x="4567158" y="3159080"/>
              <a:ext cx="3383470" cy="2050104"/>
            </a:xfrm>
            <a:prstGeom prst="homePlate">
              <a:avLst>
                <a:gd name="adj" fmla="val 12172"/>
              </a:avLst>
            </a:prstGeom>
            <a:solidFill>
              <a:schemeClr val="accent5">
                <a:lumMod val="60000"/>
                <a:lumOff val="40000"/>
              </a:schemeClr>
            </a:solidFill>
            <a:ln w="19050">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dirty="0">
                <a:solidFill>
                  <a:prstClr val="white"/>
                </a:solidFill>
                <a:latin typeface="Calibri" panose="020F0502020204030204"/>
                <a:ea typeface="游ゴシック" panose="020B0400000000000000" pitchFamily="50" charset="-128"/>
              </a:endParaRPr>
            </a:p>
          </p:txBody>
        </p:sp>
        <p:sp>
          <p:nvSpPr>
            <p:cNvPr id="44" name="テキスト ボックス 15"/>
            <p:cNvSpPr txBox="1"/>
            <p:nvPr/>
          </p:nvSpPr>
          <p:spPr>
            <a:xfrm>
              <a:off x="4665273" y="3306167"/>
              <a:ext cx="3347139" cy="1799487"/>
            </a:xfrm>
            <a:prstGeom prst="rect">
              <a:avLst/>
            </a:prstGeom>
            <a:noFill/>
            <a:ln w="19050" cmpd="sng">
              <a:noFill/>
              <a:prstDash val="solid"/>
            </a:ln>
          </p:spPr>
          <p:txBody>
            <a:bodyPr wrap="square" rtlCol="0">
              <a:spAutoFit/>
            </a:bodyPr>
            <a:lstStyle/>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改めて、</a:t>
              </a:r>
              <a:r>
                <a:rPr lang="en-US" altLang="ja-JP" sz="1600" dirty="0">
                  <a:solidFill>
                    <a:prstClr val="black"/>
                  </a:solidFill>
                  <a:latin typeface="Meiryo UI" panose="020B0604030504040204" pitchFamily="50" charset="-128"/>
                  <a:ea typeface="Meiryo UI" panose="020B0604030504040204" pitchFamily="50" charset="-128"/>
                </a:rPr>
                <a:t>2025</a:t>
              </a:r>
              <a:r>
                <a:rPr lang="ja-JP" altLang="en-US" sz="1600" dirty="0">
                  <a:solidFill>
                    <a:prstClr val="black"/>
                  </a:solidFill>
                  <a:latin typeface="Meiryo UI" panose="020B0604030504040204" pitchFamily="50" charset="-128"/>
                  <a:ea typeface="Meiryo UI" panose="020B0604030504040204" pitchFamily="50" charset="-128"/>
                </a:rPr>
                <a:t>年時点の</a:t>
              </a:r>
              <a:r>
                <a:rPr lang="en-US" altLang="ja-JP" sz="1600" dirty="0">
                  <a:solidFill>
                    <a:prstClr val="black"/>
                  </a:solidFill>
                  <a:latin typeface="Meiryo UI" panose="020B0604030504040204" pitchFamily="50" charset="-128"/>
                  <a:ea typeface="Meiryo UI" panose="020B0604030504040204" pitchFamily="50" charset="-128"/>
                </a:rPr>
                <a:t>SDGs</a:t>
              </a:r>
            </a:p>
            <a:p>
              <a:pPr marL="96838" indent="-96838"/>
              <a:r>
                <a:rPr lang="ja-JP" altLang="en-US" sz="1600" dirty="0">
                  <a:solidFill>
                    <a:prstClr val="black"/>
                  </a:solidFill>
                  <a:latin typeface="Meiryo UI" panose="020B0604030504040204" pitchFamily="50" charset="-128"/>
                  <a:ea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rPr>
                <a:t>17</a:t>
              </a:r>
              <a:r>
                <a:rPr lang="ja-JP" altLang="en-US" sz="1600" dirty="0">
                  <a:solidFill>
                    <a:prstClr val="black"/>
                  </a:solidFill>
                  <a:latin typeface="Meiryo UI" panose="020B0604030504040204" pitchFamily="50" charset="-128"/>
                  <a:ea typeface="Meiryo UI" panose="020B0604030504040204" pitchFamily="50" charset="-128"/>
                </a:rPr>
                <a:t>ゴールの到達点を分析</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a:t>
              </a:r>
              <a:r>
                <a:rPr lang="en-US" altLang="ja-JP" sz="1600" dirty="0" err="1">
                  <a:solidFill>
                    <a:prstClr val="black"/>
                  </a:solidFill>
                  <a:latin typeface="Meiryo UI" panose="020B0604030504040204" pitchFamily="50" charset="-128"/>
                  <a:ea typeface="Meiryo UI" panose="020B0604030504040204" pitchFamily="50" charset="-128"/>
                </a:rPr>
                <a:t>SDGs+beyond</a:t>
              </a:r>
              <a:r>
                <a:rPr lang="ja-JP" altLang="en-US" sz="1600" dirty="0">
                  <a:solidFill>
                    <a:prstClr val="black"/>
                  </a:solidFill>
                  <a:latin typeface="Meiryo UI" panose="020B0604030504040204" pitchFamily="50" charset="-128"/>
                  <a:ea typeface="Meiryo UI" panose="020B0604030504040204" pitchFamily="50" charset="-128"/>
                </a:rPr>
                <a:t>」も見据え、</a:t>
              </a:r>
              <a:r>
                <a:rPr lang="en-US" altLang="ja-JP" sz="1600" dirty="0">
                  <a:solidFill>
                    <a:prstClr val="black"/>
                  </a:solidFill>
                  <a:latin typeface="Meiryo UI" panose="020B0604030504040204" pitchFamily="50" charset="-128"/>
                  <a:ea typeface="Meiryo UI" panose="020B0604030504040204" pitchFamily="50" charset="-128"/>
                </a:rPr>
                <a:t>SDGs</a:t>
              </a:r>
              <a:r>
                <a:rPr lang="ja-JP" altLang="en-US" sz="1600" dirty="0">
                  <a:solidFill>
                    <a:prstClr val="black"/>
                  </a:solidFill>
                  <a:latin typeface="Meiryo UI" panose="020B0604030504040204" pitchFamily="50" charset="-128"/>
                  <a:ea typeface="Meiryo UI" panose="020B0604030504040204" pitchFamily="50" charset="-128"/>
                </a:rPr>
                <a:t>達成に向け、オール大阪で</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r>
                <a:rPr lang="ja-JP" altLang="en-US" sz="1600" dirty="0">
                  <a:solidFill>
                    <a:prstClr val="black"/>
                  </a:solidFill>
                  <a:latin typeface="Meiryo UI" panose="020B0604030504040204" pitchFamily="50" charset="-128"/>
                  <a:ea typeface="Meiryo UI" panose="020B0604030504040204" pitchFamily="50" charset="-128"/>
                </a:rPr>
                <a:t>　総仕上げを図る</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a:t>
              </a:r>
              <a:r>
                <a:rPr lang="en-US" altLang="ja-JP" sz="1600" dirty="0">
                  <a:solidFill>
                    <a:prstClr val="black"/>
                  </a:solidFill>
                  <a:latin typeface="Meiryo UI" panose="020B0604030504040204" pitchFamily="50" charset="-128"/>
                  <a:ea typeface="Meiryo UI" panose="020B0604030504040204" pitchFamily="50" charset="-128"/>
                </a:rPr>
                <a:t>SDGs</a:t>
              </a:r>
              <a:r>
                <a:rPr lang="ja-JP" altLang="en-US" sz="1600" dirty="0">
                  <a:solidFill>
                    <a:prstClr val="black"/>
                  </a:solidFill>
                  <a:latin typeface="Meiryo UI" panose="020B0604030504040204" pitchFamily="50" charset="-128"/>
                  <a:ea typeface="Meiryo UI" panose="020B0604030504040204" pitchFamily="50" charset="-128"/>
                </a:rPr>
                <a:t>の取組みを通じ、様々な</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r>
                <a:rPr lang="ja-JP" altLang="en-US" sz="1600" dirty="0">
                  <a:solidFill>
                    <a:prstClr val="black"/>
                  </a:solidFill>
                  <a:latin typeface="Meiryo UI" panose="020B0604030504040204" pitchFamily="50" charset="-128"/>
                  <a:ea typeface="Meiryo UI" panose="020B0604030504040204" pitchFamily="50" charset="-128"/>
                </a:rPr>
                <a:t>　場面で世界に貢献していく</a:t>
              </a:r>
              <a:endParaRPr lang="en-US" altLang="ja-JP" sz="1600" dirty="0">
                <a:solidFill>
                  <a:prstClr val="black"/>
                </a:solidFill>
                <a:latin typeface="Meiryo UI" panose="020B0604030504040204" pitchFamily="50" charset="-128"/>
                <a:ea typeface="Meiryo UI" panose="020B0604030504040204" pitchFamily="50" charset="-128"/>
              </a:endParaRPr>
            </a:p>
          </p:txBody>
        </p:sp>
        <p:sp>
          <p:nvSpPr>
            <p:cNvPr id="45" name="楕円 16"/>
            <p:cNvSpPr/>
            <p:nvPr/>
          </p:nvSpPr>
          <p:spPr>
            <a:xfrm>
              <a:off x="671483" y="2672844"/>
              <a:ext cx="2711927"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1600" b="1" dirty="0">
                  <a:solidFill>
                    <a:prstClr val="white"/>
                  </a:solidFill>
                  <a:latin typeface="Meiryo UI" panose="020B0604030504040204" pitchFamily="50" charset="-128"/>
                  <a:ea typeface="Meiryo UI" panose="020B0604030504040204" pitchFamily="50" charset="-128"/>
                </a:rPr>
                <a:t>SDGs</a:t>
              </a:r>
              <a:r>
                <a:rPr kumimoji="1" lang="ja-JP" altLang="en-US" sz="1600" b="1" dirty="0">
                  <a:solidFill>
                    <a:prstClr val="white"/>
                  </a:solidFill>
                  <a:latin typeface="Meiryo UI" panose="020B0604030504040204" pitchFamily="50" charset="-128"/>
                  <a:ea typeface="Meiryo UI" panose="020B0604030504040204" pitchFamily="50" charset="-128"/>
                </a:rPr>
                <a:t>先進都市としての基盤を整える</a:t>
              </a:r>
            </a:p>
          </p:txBody>
        </p:sp>
        <p:sp>
          <p:nvSpPr>
            <p:cNvPr id="46" name="楕円 17"/>
            <p:cNvSpPr/>
            <p:nvPr/>
          </p:nvSpPr>
          <p:spPr>
            <a:xfrm>
              <a:off x="4720364" y="2354064"/>
              <a:ext cx="3015129"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solidFill>
                    <a:prstClr val="white"/>
                  </a:solidFill>
                  <a:latin typeface="Meiryo UI" panose="020B0604030504040204" pitchFamily="50" charset="-128"/>
                  <a:ea typeface="Meiryo UI" panose="020B0604030504040204" pitchFamily="50" charset="-128"/>
                </a:rPr>
                <a:t>万博のレガシーとして、</a:t>
              </a:r>
              <a:r>
                <a:rPr kumimoji="1" lang="en-US" altLang="ja-JP" sz="1600" b="1" dirty="0">
                  <a:solidFill>
                    <a:prstClr val="white"/>
                  </a:solidFill>
                  <a:latin typeface="Meiryo UI" panose="020B0604030504040204" pitchFamily="50" charset="-128"/>
                  <a:ea typeface="Meiryo UI" panose="020B0604030504040204" pitchFamily="50" charset="-128"/>
                </a:rPr>
                <a:t>SDGs</a:t>
              </a:r>
              <a:r>
                <a:rPr kumimoji="1" lang="ja-JP" altLang="en-US" sz="1600" b="1" dirty="0">
                  <a:solidFill>
                    <a:prstClr val="white"/>
                  </a:solidFill>
                  <a:latin typeface="Meiryo UI" panose="020B0604030504040204" pitchFamily="50" charset="-128"/>
                  <a:ea typeface="Meiryo UI" panose="020B0604030504040204" pitchFamily="50" charset="-128"/>
                </a:rPr>
                <a:t>先進都市を実現</a:t>
              </a:r>
            </a:p>
          </p:txBody>
        </p:sp>
        <p:sp>
          <p:nvSpPr>
            <p:cNvPr id="47" name="角丸四角形 18"/>
            <p:cNvSpPr/>
            <p:nvPr/>
          </p:nvSpPr>
          <p:spPr>
            <a:xfrm>
              <a:off x="3875828" y="2380396"/>
              <a:ext cx="468723" cy="2787712"/>
            </a:xfrm>
            <a:prstGeom prst="roundRect">
              <a:avLst>
                <a:gd name="adj" fmla="val 11333"/>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48" name="テキスト ボックス 19"/>
            <p:cNvSpPr txBox="1"/>
            <p:nvPr/>
          </p:nvSpPr>
          <p:spPr>
            <a:xfrm>
              <a:off x="3917473" y="2486190"/>
              <a:ext cx="430887" cy="2654047"/>
            </a:xfrm>
            <a:prstGeom prst="rect">
              <a:avLst/>
            </a:prstGeom>
            <a:noFill/>
            <a:effectLst/>
          </p:spPr>
          <p:txBody>
            <a:bodyPr vert="eaVert" wrap="square" rtlCol="0">
              <a:spAutoFit/>
            </a:bodyPr>
            <a:lstStyle/>
            <a:p>
              <a:pPr algn="ctr">
                <a:defRPr/>
              </a:pPr>
              <a:r>
                <a:rPr kumimoji="1" lang="ja-JP" altLang="en-US" sz="1600" dirty="0">
                  <a:solidFill>
                    <a:prstClr val="black"/>
                  </a:solidFill>
                  <a:latin typeface="Bauhaus 93" panose="04030905020B02020C02" pitchFamily="82" charset="0"/>
                  <a:ea typeface="HGS創英角ｺﾞｼｯｸUB" panose="020B0900000000000000" pitchFamily="50" charset="-128"/>
                </a:rPr>
                <a:t>大阪・関西万博</a:t>
              </a:r>
              <a:endParaRPr kumimoji="1" lang="en-US" altLang="ja-JP" sz="1600" dirty="0">
                <a:solidFill>
                  <a:prstClr val="black"/>
                </a:solidFill>
                <a:latin typeface="Bauhaus 93" panose="04030905020B02020C02" pitchFamily="82" charset="0"/>
                <a:ea typeface="HGS創英角ｺﾞｼｯｸUB" panose="020B0900000000000000" pitchFamily="50" charset="-128"/>
              </a:endParaRPr>
            </a:p>
          </p:txBody>
        </p:sp>
        <p:sp>
          <p:nvSpPr>
            <p:cNvPr id="32" name="テキスト ボックス 20"/>
            <p:cNvSpPr txBox="1"/>
            <p:nvPr/>
          </p:nvSpPr>
          <p:spPr>
            <a:xfrm>
              <a:off x="8517919" y="3840208"/>
              <a:ext cx="1263731" cy="495511"/>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SDGs</a:t>
              </a:r>
            </a:p>
            <a:p>
              <a:r>
                <a:rPr lang="en-US" altLang="ja-JP" sz="1600" b="1" dirty="0">
                  <a:solidFill>
                    <a:prstClr val="black"/>
                  </a:solidFill>
                  <a:latin typeface="Meiryo UI" panose="020B0604030504040204" pitchFamily="50" charset="-128"/>
                  <a:ea typeface="Meiryo UI" panose="020B0604030504040204" pitchFamily="50" charset="-128"/>
                </a:rPr>
                <a:t>+beyond</a:t>
              </a:r>
              <a:r>
                <a:rPr lang="ja-JP" altLang="en-US" sz="1600" b="1" dirty="0">
                  <a:solidFill>
                    <a:prstClr val="black"/>
                  </a:solidFill>
                  <a:latin typeface="Meiryo UI" panose="020B0604030504040204" pitchFamily="50" charset="-128"/>
                  <a:ea typeface="Meiryo UI" panose="020B0604030504040204" pitchFamily="50" charset="-128"/>
                </a:rPr>
                <a:t>　　　　　　　　　　　　　　　</a:t>
              </a:r>
            </a:p>
          </p:txBody>
        </p:sp>
        <p:sp>
          <p:nvSpPr>
            <p:cNvPr id="25" name="テキスト ボックス 26"/>
            <p:cNvSpPr txBox="1"/>
            <p:nvPr/>
          </p:nvSpPr>
          <p:spPr>
            <a:xfrm>
              <a:off x="360048" y="3655249"/>
              <a:ext cx="3296804" cy="1747328"/>
            </a:xfrm>
            <a:prstGeom prst="rect">
              <a:avLst/>
            </a:prstGeom>
            <a:noFill/>
            <a:ln w="19050" cmpd="sng">
              <a:noFill/>
              <a:prstDash val="solid"/>
            </a:ln>
          </p:spPr>
          <p:txBody>
            <a:bodyPr wrap="square" rtlCol="0">
              <a:spAutoFit/>
            </a:bodyPr>
            <a:lstStyle/>
            <a:p>
              <a:pPr marL="185738" indent="-185738"/>
              <a:r>
                <a:rPr lang="ja-JP" altLang="en-US" sz="1600" dirty="0">
                  <a:solidFill>
                    <a:prstClr val="white"/>
                  </a:solidFill>
                  <a:latin typeface="Meiryo UI" panose="020B0604030504040204" pitchFamily="50" charset="-128"/>
                  <a:ea typeface="Meiryo UI" panose="020B0604030504040204" pitchFamily="50" charset="-128"/>
                </a:rPr>
                <a:t>〇　誰もが</a:t>
              </a:r>
              <a:r>
                <a:rPr lang="en-US" altLang="ja-JP" sz="1600" dirty="0">
                  <a:solidFill>
                    <a:prstClr val="white"/>
                  </a:solidFill>
                  <a:latin typeface="Meiryo UI" panose="020B0604030504040204" pitchFamily="50" charset="-128"/>
                  <a:ea typeface="Meiryo UI" panose="020B0604030504040204" pitchFamily="50" charset="-128"/>
                </a:rPr>
                <a:t>SDGs</a:t>
              </a:r>
              <a:r>
                <a:rPr lang="ja-JP" altLang="en-US" sz="1600" dirty="0">
                  <a:solidFill>
                    <a:prstClr val="white"/>
                  </a:solidFill>
                  <a:latin typeface="Meiryo UI" panose="020B0604030504040204" pitchFamily="50" charset="-128"/>
                  <a:ea typeface="Meiryo UI" panose="020B0604030504040204" pitchFamily="50" charset="-128"/>
                </a:rPr>
                <a:t>を意識し、自律的に</a:t>
              </a:r>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r>
                <a:rPr lang="ja-JP" altLang="en-US" sz="1600" dirty="0">
                  <a:solidFill>
                    <a:prstClr val="white"/>
                  </a:solidFill>
                  <a:latin typeface="Meiryo UI" panose="020B0604030504040204" pitchFamily="50" charset="-128"/>
                  <a:ea typeface="Meiryo UI" panose="020B0604030504040204" pitchFamily="50" charset="-128"/>
                </a:rPr>
                <a:t>　行動する大阪を実現していく</a:t>
              </a:r>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r>
                <a:rPr lang="ja-JP" altLang="en-US" sz="1600" dirty="0">
                  <a:solidFill>
                    <a:prstClr val="white"/>
                  </a:solidFill>
                  <a:latin typeface="Meiryo UI" panose="020B0604030504040204" pitchFamily="50" charset="-128"/>
                  <a:ea typeface="Meiryo UI" panose="020B0604030504040204" pitchFamily="50" charset="-128"/>
                </a:rPr>
                <a:t>〇　様々なステークホルダーが自分なりの</a:t>
              </a:r>
              <a:r>
                <a:rPr lang="en-US" altLang="ja-JP" sz="1600" dirty="0">
                  <a:solidFill>
                    <a:prstClr val="white"/>
                  </a:solidFill>
                  <a:latin typeface="Meiryo UI" panose="020B0604030504040204" pitchFamily="50" charset="-128"/>
                  <a:ea typeface="Meiryo UI" panose="020B0604030504040204" pitchFamily="50" charset="-128"/>
                </a:rPr>
                <a:t>SDGs</a:t>
              </a:r>
              <a:r>
                <a:rPr lang="ja-JP" altLang="en-US" sz="1600" dirty="0">
                  <a:solidFill>
                    <a:prstClr val="white"/>
                  </a:solidFill>
                  <a:latin typeface="Meiryo UI" panose="020B0604030504040204" pitchFamily="50" charset="-128"/>
                  <a:ea typeface="Meiryo UI" panose="020B0604030504040204" pitchFamily="50" charset="-128"/>
                </a:rPr>
                <a:t>に取り組む中で、特に、重点ゴールの底上げに注力していく</a:t>
              </a:r>
              <a:endParaRPr lang="en-US" altLang="ja-JP" sz="1600" dirty="0">
                <a:solidFill>
                  <a:prstClr val="white"/>
                </a:solidFill>
                <a:latin typeface="Meiryo UI" panose="020B0604030504040204" pitchFamily="50" charset="-128"/>
                <a:ea typeface="Meiryo UI" panose="020B0604030504040204" pitchFamily="50" charset="-128"/>
              </a:endParaRPr>
            </a:p>
          </p:txBody>
        </p:sp>
      </p:grpSp>
      <p:sp>
        <p:nvSpPr>
          <p:cNvPr id="26" name="正方形/長方形 25"/>
          <p:cNvSpPr/>
          <p:nvPr/>
        </p:nvSpPr>
        <p:spPr>
          <a:xfrm>
            <a:off x="-120537" y="650981"/>
            <a:ext cx="9301840" cy="4561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nSpc>
                <a:spcPts val="2600"/>
              </a:lnSpc>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取組工程</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531125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正方形/長方形 8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先進都市をめざして</a:t>
            </a:r>
          </a:p>
        </p:txBody>
      </p:sp>
      <p:sp>
        <p:nvSpPr>
          <p:cNvPr id="150" name="正方形/長方形 149"/>
          <p:cNvSpPr/>
          <p:nvPr/>
        </p:nvSpPr>
        <p:spPr>
          <a:xfrm>
            <a:off x="266166" y="923990"/>
            <a:ext cx="9298591" cy="206290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185738" indent="-185738">
              <a:spcBef>
                <a:spcPts val="1200"/>
              </a:spcBef>
              <a:tabLst>
                <a:tab pos="185738" algn="l"/>
              </a:tabLst>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15" name="図 314"/>
          <p:cNvPicPr preferRelativeResize="0">
            <a:picLocks/>
          </p:cNvPicPr>
          <p:nvPr/>
        </p:nvPicPr>
        <p:blipFill>
          <a:blip r:embed="rId3">
            <a:grayscl/>
          </a:blip>
          <a:stretch>
            <a:fillRect/>
          </a:stretch>
        </p:blipFill>
        <p:spPr>
          <a:xfrm>
            <a:off x="144862" y="2702816"/>
            <a:ext cx="3145381" cy="3181033"/>
          </a:xfrm>
          <a:prstGeom prst="rect">
            <a:avLst/>
          </a:prstGeom>
          <a:ln w="3175">
            <a:solidFill>
              <a:schemeClr val="bg1">
                <a:lumMod val="65000"/>
              </a:schemeClr>
            </a:solidFill>
          </a:ln>
        </p:spPr>
      </p:pic>
      <p:pic>
        <p:nvPicPr>
          <p:cNvPr id="412" name="図 411"/>
          <p:cNvPicPr>
            <a:picLocks noChangeAspect="1"/>
          </p:cNvPicPr>
          <p:nvPr/>
        </p:nvPicPr>
        <p:blipFill>
          <a:blip r:embed="rId4"/>
          <a:stretch>
            <a:fillRect/>
          </a:stretch>
        </p:blipFill>
        <p:spPr>
          <a:xfrm>
            <a:off x="6873224" y="2677084"/>
            <a:ext cx="2962728" cy="3196150"/>
          </a:xfrm>
          <a:prstGeom prst="rect">
            <a:avLst/>
          </a:prstGeom>
        </p:spPr>
      </p:pic>
      <p:grpSp>
        <p:nvGrpSpPr>
          <p:cNvPr id="322" name="グループ化 321"/>
          <p:cNvGrpSpPr>
            <a:grpSpLocks noChangeAspect="1"/>
          </p:cNvGrpSpPr>
          <p:nvPr/>
        </p:nvGrpSpPr>
        <p:grpSpPr>
          <a:xfrm>
            <a:off x="1336405" y="3800298"/>
            <a:ext cx="1241441" cy="1381166"/>
            <a:chOff x="2143370" y="3987282"/>
            <a:chExt cx="921552" cy="1025273"/>
          </a:xfrm>
        </p:grpSpPr>
        <p:sp>
          <p:nvSpPr>
            <p:cNvPr id="334" name="二等辺三角形 333"/>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grpSp>
          <p:nvGrpSpPr>
            <p:cNvPr id="335" name="グループ化 334"/>
            <p:cNvGrpSpPr>
              <a:grpSpLocks noChangeAspect="1"/>
            </p:cNvGrpSpPr>
            <p:nvPr/>
          </p:nvGrpSpPr>
          <p:grpSpPr>
            <a:xfrm>
              <a:off x="2217547" y="4116000"/>
              <a:ext cx="816978" cy="896555"/>
              <a:chOff x="2246055" y="3937438"/>
              <a:chExt cx="1011529" cy="1110057"/>
            </a:xfrm>
          </p:grpSpPr>
          <p:pic>
            <p:nvPicPr>
              <p:cNvPr id="336" name="図 335"/>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337" name="図 336"/>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338" name="テキスト ボックス 42"/>
              <p:cNvSpPr txBox="1"/>
              <p:nvPr/>
            </p:nvSpPr>
            <p:spPr>
              <a:xfrm>
                <a:off x="2273922" y="4415322"/>
                <a:ext cx="376020"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経済</a:t>
                </a:r>
              </a:p>
            </p:txBody>
          </p:sp>
          <p:sp>
            <p:nvSpPr>
              <p:cNvPr id="339" name="テキスト ボックス 43"/>
              <p:cNvSpPr txBox="1"/>
              <p:nvPr/>
            </p:nvSpPr>
            <p:spPr>
              <a:xfrm>
                <a:off x="2578759" y="3937438"/>
                <a:ext cx="313371"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社会</a:t>
                </a:r>
              </a:p>
            </p:txBody>
          </p:sp>
          <p:sp>
            <p:nvSpPr>
              <p:cNvPr id="340" name="テキスト ボックス 44"/>
              <p:cNvSpPr txBox="1"/>
              <p:nvPr/>
            </p:nvSpPr>
            <p:spPr>
              <a:xfrm>
                <a:off x="2873901" y="4415322"/>
                <a:ext cx="368047"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環境</a:t>
                </a:r>
              </a:p>
            </p:txBody>
          </p:sp>
          <p:pic>
            <p:nvPicPr>
              <p:cNvPr id="341" name="図 340"/>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342" name="図 341"/>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pic>
            <p:nvPicPr>
              <p:cNvPr id="343" name="図 342"/>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sp>
            <p:nvSpPr>
              <p:cNvPr id="344" name="テキスト ボックス 43"/>
              <p:cNvSpPr txBox="1"/>
              <p:nvPr/>
            </p:nvSpPr>
            <p:spPr>
              <a:xfrm>
                <a:off x="2256711" y="4751678"/>
                <a:ext cx="1000873" cy="295817"/>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900"/>
                  </a:lnSpc>
                </a:pPr>
                <a:r>
                  <a:rPr kumimoji="1" lang="ja-JP" altLang="en-US" sz="1000" dirty="0">
                    <a:latin typeface="Meiryo UI" panose="020B0604030504040204" pitchFamily="50" charset="-128"/>
                    <a:ea typeface="Meiryo UI" panose="020B0604030504040204" pitchFamily="50" charset="-128"/>
                  </a:rPr>
                  <a:t>重点ゴールを中心とした府の取組み</a:t>
                </a:r>
              </a:p>
            </p:txBody>
          </p:sp>
        </p:grpSp>
      </p:grpSp>
      <p:pic>
        <p:nvPicPr>
          <p:cNvPr id="72" name="図 71"/>
          <p:cNvPicPr preferRelativeResize="0">
            <a:picLocks/>
          </p:cNvPicPr>
          <p:nvPr/>
        </p:nvPicPr>
        <p:blipFill>
          <a:blip r:embed="rId3">
            <a:grayscl/>
          </a:blip>
          <a:stretch>
            <a:fillRect/>
          </a:stretch>
        </p:blipFill>
        <p:spPr>
          <a:xfrm>
            <a:off x="3563417" y="2677084"/>
            <a:ext cx="3061110" cy="3252978"/>
          </a:xfrm>
          <a:prstGeom prst="rect">
            <a:avLst/>
          </a:prstGeom>
          <a:ln w="3175">
            <a:solidFill>
              <a:schemeClr val="bg1">
                <a:lumMod val="65000"/>
              </a:schemeClr>
            </a:solidFill>
          </a:ln>
        </p:spPr>
      </p:pic>
      <p:sp>
        <p:nvSpPr>
          <p:cNvPr id="413" name="右矢印 412"/>
          <p:cNvSpPr/>
          <p:nvPr/>
        </p:nvSpPr>
        <p:spPr>
          <a:xfrm>
            <a:off x="3157543" y="4219615"/>
            <a:ext cx="559490" cy="540000"/>
          </a:xfrm>
          <a:prstGeom prst="rightArrow">
            <a:avLst>
              <a:gd name="adj1" fmla="val 50000"/>
              <a:gd name="adj2" fmla="val 6302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cxnSp>
        <p:nvCxnSpPr>
          <p:cNvPr id="3" name="直線コネクタ 2"/>
          <p:cNvCxnSpPr>
            <a:stCxn id="272" idx="1"/>
          </p:cNvCxnSpPr>
          <p:nvPr/>
        </p:nvCxnSpPr>
        <p:spPr>
          <a:xfrm flipH="1">
            <a:off x="4337699" y="3334772"/>
            <a:ext cx="645563" cy="725206"/>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59" name="直線コネクタ 58"/>
          <p:cNvCxnSpPr>
            <a:endCxn id="79" idx="2"/>
          </p:cNvCxnSpPr>
          <p:nvPr/>
        </p:nvCxnSpPr>
        <p:spPr>
          <a:xfrm flipH="1" flipV="1">
            <a:off x="3866766" y="4781192"/>
            <a:ext cx="786775" cy="598790"/>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64" name="直線コネクタ 63"/>
          <p:cNvCxnSpPr/>
          <p:nvPr/>
        </p:nvCxnSpPr>
        <p:spPr>
          <a:xfrm flipH="1">
            <a:off x="4599656" y="4346088"/>
            <a:ext cx="594122" cy="337023"/>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68" name="直線コネクタ 67"/>
          <p:cNvCxnSpPr>
            <a:endCxn id="289" idx="3"/>
          </p:cNvCxnSpPr>
          <p:nvPr/>
        </p:nvCxnSpPr>
        <p:spPr>
          <a:xfrm>
            <a:off x="5596040" y="3803154"/>
            <a:ext cx="547464" cy="784509"/>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86" name="直線コネクタ 85"/>
          <p:cNvCxnSpPr/>
          <p:nvPr/>
        </p:nvCxnSpPr>
        <p:spPr>
          <a:xfrm flipH="1">
            <a:off x="5179069" y="4780078"/>
            <a:ext cx="288892" cy="525572"/>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87" name="直線コネクタ 86"/>
          <p:cNvCxnSpPr>
            <a:endCxn id="281" idx="1"/>
          </p:cNvCxnSpPr>
          <p:nvPr/>
        </p:nvCxnSpPr>
        <p:spPr>
          <a:xfrm flipH="1">
            <a:off x="4949303" y="3904380"/>
            <a:ext cx="82794" cy="1379432"/>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grpSp>
        <p:nvGrpSpPr>
          <p:cNvPr id="270" name="グループ化 269"/>
          <p:cNvGrpSpPr/>
          <p:nvPr/>
        </p:nvGrpSpPr>
        <p:grpSpPr>
          <a:xfrm>
            <a:off x="4744365" y="2946764"/>
            <a:ext cx="955586" cy="1038271"/>
            <a:chOff x="6529469" y="2488902"/>
            <a:chExt cx="680393" cy="722496"/>
          </a:xfrm>
        </p:grpSpPr>
        <p:sp>
          <p:nvSpPr>
            <p:cNvPr id="271" name="テキスト ボックス 43"/>
            <p:cNvSpPr txBox="1"/>
            <p:nvPr/>
          </p:nvSpPr>
          <p:spPr>
            <a:xfrm>
              <a:off x="6558379" y="3034707"/>
              <a:ext cx="614572" cy="176691"/>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50" dirty="0">
                  <a:latin typeface="Meiryo UI" panose="020B0604030504040204" pitchFamily="50" charset="-128"/>
                  <a:ea typeface="Meiryo UI" panose="020B0604030504040204" pitchFamily="50" charset="-128"/>
                </a:rPr>
                <a:t>府民の取組み</a:t>
              </a:r>
            </a:p>
          </p:txBody>
        </p:sp>
        <p:sp>
          <p:nvSpPr>
            <p:cNvPr id="272" name="二等辺三角形 271"/>
            <p:cNvSpPr>
              <a:spLocks noChangeAspect="1"/>
            </p:cNvSpPr>
            <p:nvPr/>
          </p:nvSpPr>
          <p:spPr>
            <a:xfrm>
              <a:off x="6529469" y="2488902"/>
              <a:ext cx="680393" cy="540000"/>
            </a:xfrm>
            <a:prstGeom prst="triangle">
              <a:avLst/>
            </a:prstGeom>
            <a:solidFill>
              <a:schemeClr val="bg1"/>
            </a:solidFill>
            <a:ln w="15875">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273" name="テキスト ボックス 42"/>
            <p:cNvSpPr txBox="1"/>
            <p:nvPr/>
          </p:nvSpPr>
          <p:spPr>
            <a:xfrm>
              <a:off x="6617039" y="2828344"/>
              <a:ext cx="279549"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経済</a:t>
              </a:r>
            </a:p>
          </p:txBody>
        </p:sp>
        <p:sp>
          <p:nvSpPr>
            <p:cNvPr id="274" name="テキスト ボックス 43"/>
            <p:cNvSpPr txBox="1"/>
            <p:nvPr/>
          </p:nvSpPr>
          <p:spPr>
            <a:xfrm>
              <a:off x="6758397" y="2626788"/>
              <a:ext cx="232973"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社会</a:t>
              </a:r>
              <a:endParaRPr kumimoji="1" lang="ja-JP" altLang="en-US" sz="900" dirty="0">
                <a:latin typeface="Meiryo UI" panose="020B0604030504040204" pitchFamily="50" charset="-128"/>
                <a:ea typeface="Meiryo UI" panose="020B0604030504040204" pitchFamily="50" charset="-128"/>
              </a:endParaRPr>
            </a:p>
          </p:txBody>
        </p:sp>
        <p:sp>
          <p:nvSpPr>
            <p:cNvPr id="275" name="テキスト ボックス 44"/>
            <p:cNvSpPr txBox="1"/>
            <p:nvPr/>
          </p:nvSpPr>
          <p:spPr>
            <a:xfrm>
              <a:off x="6872731" y="2825420"/>
              <a:ext cx="273622"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環境</a:t>
              </a:r>
            </a:p>
          </p:txBody>
        </p:sp>
      </p:grpSp>
      <p:grpSp>
        <p:nvGrpSpPr>
          <p:cNvPr id="284" name="グループ化 283"/>
          <p:cNvGrpSpPr/>
          <p:nvPr/>
        </p:nvGrpSpPr>
        <p:grpSpPr>
          <a:xfrm>
            <a:off x="5130193" y="4017830"/>
            <a:ext cx="1151758" cy="997314"/>
            <a:chOff x="6529460" y="2488902"/>
            <a:chExt cx="680393" cy="743650"/>
          </a:xfrm>
        </p:grpSpPr>
        <p:sp>
          <p:nvSpPr>
            <p:cNvPr id="285" name="テキスト ボックス 43"/>
            <p:cNvSpPr txBox="1"/>
            <p:nvPr/>
          </p:nvSpPr>
          <p:spPr>
            <a:xfrm>
              <a:off x="6587254" y="3037482"/>
              <a:ext cx="614573" cy="1950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100" dirty="0">
                  <a:latin typeface="Meiryo UI" panose="020B0604030504040204" pitchFamily="50" charset="-128"/>
                  <a:ea typeface="Meiryo UI" panose="020B0604030504040204" pitchFamily="50" charset="-128"/>
                </a:rPr>
                <a:t>企業の取組み</a:t>
              </a:r>
            </a:p>
          </p:txBody>
        </p:sp>
        <p:sp>
          <p:nvSpPr>
            <p:cNvPr id="286" name="二等辺三角形 285"/>
            <p:cNvSpPr>
              <a:spLocks noChangeAspect="1"/>
            </p:cNvSpPr>
            <p:nvPr/>
          </p:nvSpPr>
          <p:spPr>
            <a:xfrm>
              <a:off x="6529460" y="2488902"/>
              <a:ext cx="680393" cy="540000"/>
            </a:xfrm>
            <a:prstGeom prst="triangle">
              <a:avLst/>
            </a:prstGeom>
            <a:solidFill>
              <a:schemeClr val="bg1"/>
            </a:solidFill>
            <a:ln w="47625" cmpd="dbl">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287" name="テキスト ボックス 42"/>
            <p:cNvSpPr txBox="1"/>
            <p:nvPr/>
          </p:nvSpPr>
          <p:spPr>
            <a:xfrm>
              <a:off x="6624791" y="2817436"/>
              <a:ext cx="279549"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経済</a:t>
              </a:r>
            </a:p>
          </p:txBody>
        </p:sp>
        <p:sp>
          <p:nvSpPr>
            <p:cNvPr id="288" name="テキスト ボックス 43"/>
            <p:cNvSpPr txBox="1"/>
            <p:nvPr/>
          </p:nvSpPr>
          <p:spPr>
            <a:xfrm>
              <a:off x="6760294" y="2641586"/>
              <a:ext cx="232973"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社会</a:t>
              </a:r>
            </a:p>
          </p:txBody>
        </p:sp>
        <p:sp>
          <p:nvSpPr>
            <p:cNvPr id="289" name="テキスト ボックス 44"/>
            <p:cNvSpPr txBox="1"/>
            <p:nvPr/>
          </p:nvSpPr>
          <p:spPr>
            <a:xfrm>
              <a:off x="6854444" y="2822002"/>
              <a:ext cx="273622"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環境</a:t>
              </a:r>
            </a:p>
          </p:txBody>
        </p:sp>
      </p:grpSp>
      <p:grpSp>
        <p:nvGrpSpPr>
          <p:cNvPr id="276" name="グループ化 275"/>
          <p:cNvGrpSpPr/>
          <p:nvPr/>
        </p:nvGrpSpPr>
        <p:grpSpPr>
          <a:xfrm>
            <a:off x="4517125" y="4947808"/>
            <a:ext cx="1175412" cy="983542"/>
            <a:chOff x="6468870" y="2488902"/>
            <a:chExt cx="787439" cy="709209"/>
          </a:xfrm>
        </p:grpSpPr>
        <p:sp>
          <p:nvSpPr>
            <p:cNvPr id="277" name="テキスト ボックス 43"/>
            <p:cNvSpPr txBox="1"/>
            <p:nvPr/>
          </p:nvSpPr>
          <p:spPr>
            <a:xfrm>
              <a:off x="6468870" y="3015018"/>
              <a:ext cx="787439" cy="18309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50" dirty="0">
                  <a:latin typeface="Meiryo UI" panose="020B0604030504040204" pitchFamily="50" charset="-128"/>
                  <a:ea typeface="Meiryo UI" panose="020B0604030504040204" pitchFamily="50" charset="-128"/>
                </a:rPr>
                <a:t>市町村の取組み</a:t>
              </a:r>
            </a:p>
          </p:txBody>
        </p:sp>
        <p:sp>
          <p:nvSpPr>
            <p:cNvPr id="278" name="二等辺三角形 277"/>
            <p:cNvSpPr>
              <a:spLocks noChangeAspect="1"/>
            </p:cNvSpPr>
            <p:nvPr/>
          </p:nvSpPr>
          <p:spPr>
            <a:xfrm>
              <a:off x="6529469" y="2488902"/>
              <a:ext cx="680393" cy="540000"/>
            </a:xfrm>
            <a:prstGeom prst="triangle">
              <a:avLst/>
            </a:prstGeom>
            <a:solidFill>
              <a:schemeClr val="bg1"/>
            </a:solidFill>
            <a:ln w="28575" cmpd="thickThin">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280" name="テキスト ボックス 42"/>
            <p:cNvSpPr txBox="1"/>
            <p:nvPr/>
          </p:nvSpPr>
          <p:spPr>
            <a:xfrm>
              <a:off x="6625560" y="2808980"/>
              <a:ext cx="279549"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経済</a:t>
              </a:r>
            </a:p>
          </p:txBody>
        </p:sp>
        <p:sp>
          <p:nvSpPr>
            <p:cNvPr id="281" name="テキスト ボックス 43"/>
            <p:cNvSpPr txBox="1"/>
            <p:nvPr/>
          </p:nvSpPr>
          <p:spPr>
            <a:xfrm>
              <a:off x="6758397" y="2642413"/>
              <a:ext cx="232973"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社会</a:t>
              </a:r>
            </a:p>
          </p:txBody>
        </p:sp>
        <p:sp>
          <p:nvSpPr>
            <p:cNvPr id="282" name="テキスト ボックス 44"/>
            <p:cNvSpPr txBox="1"/>
            <p:nvPr/>
          </p:nvSpPr>
          <p:spPr>
            <a:xfrm>
              <a:off x="6866904" y="2817178"/>
              <a:ext cx="273622"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環境</a:t>
              </a:r>
            </a:p>
          </p:txBody>
        </p:sp>
      </p:grpSp>
      <p:sp>
        <p:nvSpPr>
          <p:cNvPr id="73" name="フリーフォーム 72"/>
          <p:cNvSpPr/>
          <p:nvPr/>
        </p:nvSpPr>
        <p:spPr>
          <a:xfrm>
            <a:off x="3949387" y="2702816"/>
            <a:ext cx="2263544" cy="3152431"/>
          </a:xfrm>
          <a:custGeom>
            <a:avLst/>
            <a:gdLst>
              <a:gd name="connsiteX0" fmla="*/ 2259919 w 2267011"/>
              <a:gd name="connsiteY0" fmla="*/ 1547010 h 2841407"/>
              <a:gd name="connsiteX1" fmla="*/ 1874157 w 2267011"/>
              <a:gd name="connsiteY1" fmla="*/ 2618572 h 2841407"/>
              <a:gd name="connsiteX2" fmla="*/ 159657 w 2267011"/>
              <a:gd name="connsiteY2" fmla="*/ 2761447 h 2841407"/>
              <a:gd name="connsiteX3" fmla="*/ 131082 w 2267011"/>
              <a:gd name="connsiteY3" fmla="*/ 1647022 h 2841407"/>
              <a:gd name="connsiteX4" fmla="*/ 659719 w 2267011"/>
              <a:gd name="connsiteY4" fmla="*/ 146835 h 2841407"/>
              <a:gd name="connsiteX5" fmla="*/ 2002744 w 2267011"/>
              <a:gd name="connsiteY5" fmla="*/ 218272 h 2841407"/>
              <a:gd name="connsiteX6" fmla="*/ 2259919 w 2267011"/>
              <a:gd name="connsiteY6" fmla="*/ 1547010 h 284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7011" h="2841407">
                <a:moveTo>
                  <a:pt x="2259919" y="1547010"/>
                </a:moveTo>
                <a:cubicBezTo>
                  <a:pt x="2238488" y="1947060"/>
                  <a:pt x="2224201" y="2416166"/>
                  <a:pt x="1874157" y="2618572"/>
                </a:cubicBezTo>
                <a:cubicBezTo>
                  <a:pt x="1524113" y="2820978"/>
                  <a:pt x="450169" y="2923372"/>
                  <a:pt x="159657" y="2761447"/>
                </a:cubicBezTo>
                <a:cubicBezTo>
                  <a:pt x="-130855" y="2599522"/>
                  <a:pt x="47738" y="2082791"/>
                  <a:pt x="131082" y="1647022"/>
                </a:cubicBezTo>
                <a:cubicBezTo>
                  <a:pt x="214426" y="1211253"/>
                  <a:pt x="347775" y="384960"/>
                  <a:pt x="659719" y="146835"/>
                </a:cubicBezTo>
                <a:cubicBezTo>
                  <a:pt x="971663" y="-91290"/>
                  <a:pt x="1736044" y="-19853"/>
                  <a:pt x="2002744" y="218272"/>
                </a:cubicBezTo>
                <a:cubicBezTo>
                  <a:pt x="2269444" y="456397"/>
                  <a:pt x="2281350" y="1146960"/>
                  <a:pt x="2259919" y="1547010"/>
                </a:cubicBezTo>
                <a:close/>
              </a:path>
            </a:pathLst>
          </a:cu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4" name="グループ化 73"/>
          <p:cNvGrpSpPr>
            <a:grpSpLocks noChangeAspect="1"/>
          </p:cNvGrpSpPr>
          <p:nvPr/>
        </p:nvGrpSpPr>
        <p:grpSpPr>
          <a:xfrm>
            <a:off x="3554511" y="3819468"/>
            <a:ext cx="1157838" cy="1303705"/>
            <a:chOff x="2143370" y="3987282"/>
            <a:chExt cx="921552" cy="1037653"/>
          </a:xfrm>
        </p:grpSpPr>
        <p:sp>
          <p:nvSpPr>
            <p:cNvPr id="75" name="二等辺三角形 74"/>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grpSp>
          <p:nvGrpSpPr>
            <p:cNvPr id="76" name="グループ化 75"/>
            <p:cNvGrpSpPr>
              <a:grpSpLocks noChangeAspect="1"/>
            </p:cNvGrpSpPr>
            <p:nvPr/>
          </p:nvGrpSpPr>
          <p:grpSpPr>
            <a:xfrm>
              <a:off x="2194255" y="4116000"/>
              <a:ext cx="842694" cy="908935"/>
              <a:chOff x="2217219" y="3937438"/>
              <a:chExt cx="1043369" cy="1125385"/>
            </a:xfrm>
          </p:grpSpPr>
          <p:pic>
            <p:nvPicPr>
              <p:cNvPr id="77" name="図 76"/>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78" name="図 77"/>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79" name="テキスト ボックス 42"/>
              <p:cNvSpPr txBox="1"/>
              <p:nvPr/>
            </p:nvSpPr>
            <p:spPr>
              <a:xfrm>
                <a:off x="2273922" y="4415322"/>
                <a:ext cx="376020"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経済</a:t>
                </a:r>
              </a:p>
            </p:txBody>
          </p:sp>
          <p:sp>
            <p:nvSpPr>
              <p:cNvPr id="80" name="テキスト ボックス 43"/>
              <p:cNvSpPr txBox="1"/>
              <p:nvPr/>
            </p:nvSpPr>
            <p:spPr>
              <a:xfrm>
                <a:off x="2578759" y="3937438"/>
                <a:ext cx="313371"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社会</a:t>
                </a:r>
              </a:p>
            </p:txBody>
          </p:sp>
          <p:sp>
            <p:nvSpPr>
              <p:cNvPr id="81" name="テキスト ボックス 44"/>
              <p:cNvSpPr txBox="1"/>
              <p:nvPr/>
            </p:nvSpPr>
            <p:spPr>
              <a:xfrm>
                <a:off x="2873901" y="4415322"/>
                <a:ext cx="368047"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環境</a:t>
                </a:r>
              </a:p>
            </p:txBody>
          </p:sp>
          <p:pic>
            <p:nvPicPr>
              <p:cNvPr id="82" name="図 81"/>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83" name="図 82"/>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sp>
            <p:nvSpPr>
              <p:cNvPr id="85" name="テキスト ボックス 43"/>
              <p:cNvSpPr txBox="1"/>
              <p:nvPr/>
            </p:nvSpPr>
            <p:spPr>
              <a:xfrm>
                <a:off x="2217219" y="4722275"/>
                <a:ext cx="1043369" cy="340548"/>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000"/>
                  </a:lnSpc>
                </a:pPr>
                <a:r>
                  <a:rPr kumimoji="1" lang="ja-JP" altLang="en-US" sz="1000" dirty="0">
                    <a:latin typeface="Meiryo UI" panose="020B0604030504040204" pitchFamily="50" charset="-128"/>
                    <a:ea typeface="Meiryo UI" panose="020B0604030504040204" pitchFamily="50" charset="-128"/>
                  </a:rPr>
                  <a:t>重点ゴールを中心とした府の取組み</a:t>
                </a:r>
              </a:p>
            </p:txBody>
          </p:sp>
          <p:pic>
            <p:nvPicPr>
              <p:cNvPr id="84" name="図 83"/>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grpSp>
      </p:grpSp>
      <p:sp>
        <p:nvSpPr>
          <p:cNvPr id="31" name="右矢印 30"/>
          <p:cNvSpPr>
            <a:spLocks/>
          </p:cNvSpPr>
          <p:nvPr/>
        </p:nvSpPr>
        <p:spPr>
          <a:xfrm>
            <a:off x="6381276" y="3717259"/>
            <a:ext cx="569095" cy="156460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67" name="二等辺三角形 66"/>
          <p:cNvSpPr>
            <a:spLocks noChangeAspect="1"/>
          </p:cNvSpPr>
          <p:nvPr/>
        </p:nvSpPr>
        <p:spPr>
          <a:xfrm>
            <a:off x="7991226" y="4262820"/>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89" name="二等辺三角形 88"/>
          <p:cNvSpPr>
            <a:spLocks noChangeAspect="1"/>
          </p:cNvSpPr>
          <p:nvPr/>
        </p:nvSpPr>
        <p:spPr>
          <a:xfrm>
            <a:off x="7503865" y="3964667"/>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p>
        </p:txBody>
      </p:sp>
      <p:sp>
        <p:nvSpPr>
          <p:cNvPr id="90" name="二等辺三角形 89"/>
          <p:cNvSpPr>
            <a:spLocks noChangeAspect="1"/>
          </p:cNvSpPr>
          <p:nvPr/>
        </p:nvSpPr>
        <p:spPr>
          <a:xfrm>
            <a:off x="7780520" y="4055764"/>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1" name="二等辺三角形 90"/>
          <p:cNvSpPr>
            <a:spLocks noChangeAspect="1"/>
          </p:cNvSpPr>
          <p:nvPr/>
        </p:nvSpPr>
        <p:spPr>
          <a:xfrm>
            <a:off x="7271558" y="4252773"/>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4" name="二等辺三角形 93"/>
          <p:cNvSpPr>
            <a:spLocks noChangeAspect="1"/>
          </p:cNvSpPr>
          <p:nvPr/>
        </p:nvSpPr>
        <p:spPr>
          <a:xfrm flipH="1">
            <a:off x="7221324" y="4713774"/>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5" name="二等辺三角形 94"/>
          <p:cNvSpPr>
            <a:spLocks noChangeAspect="1"/>
          </p:cNvSpPr>
          <p:nvPr/>
        </p:nvSpPr>
        <p:spPr>
          <a:xfrm flipH="1">
            <a:off x="8725417" y="3957534"/>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7" name="二等辺三角形 96"/>
          <p:cNvSpPr>
            <a:spLocks noChangeAspect="1"/>
          </p:cNvSpPr>
          <p:nvPr/>
        </p:nvSpPr>
        <p:spPr>
          <a:xfrm flipH="1">
            <a:off x="9141662" y="4898441"/>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8" name="二等辺三角形 97"/>
          <p:cNvSpPr>
            <a:spLocks noChangeAspect="1"/>
          </p:cNvSpPr>
          <p:nvPr/>
        </p:nvSpPr>
        <p:spPr>
          <a:xfrm flipH="1">
            <a:off x="9098939" y="4678413"/>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0" name="二等辺三角形 99"/>
          <p:cNvSpPr>
            <a:spLocks noChangeAspect="1"/>
          </p:cNvSpPr>
          <p:nvPr/>
        </p:nvSpPr>
        <p:spPr>
          <a:xfrm flipH="1">
            <a:off x="8944426" y="4286263"/>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4" name="二等辺三角形 103"/>
          <p:cNvSpPr>
            <a:spLocks noChangeAspect="1"/>
          </p:cNvSpPr>
          <p:nvPr/>
        </p:nvSpPr>
        <p:spPr>
          <a:xfrm>
            <a:off x="8021599" y="3871036"/>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6" name="正方形/長方形 105"/>
          <p:cNvSpPr/>
          <p:nvPr/>
        </p:nvSpPr>
        <p:spPr>
          <a:xfrm>
            <a:off x="4331115" y="2110939"/>
            <a:ext cx="1361422" cy="4431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正方形/長方形 106"/>
          <p:cNvSpPr/>
          <p:nvPr/>
        </p:nvSpPr>
        <p:spPr>
          <a:xfrm>
            <a:off x="7654600" y="2120297"/>
            <a:ext cx="1361422" cy="4431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正方形/長方形 107"/>
          <p:cNvSpPr/>
          <p:nvPr/>
        </p:nvSpPr>
        <p:spPr>
          <a:xfrm>
            <a:off x="577981" y="5994868"/>
            <a:ext cx="2722843" cy="7411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正方形/長方形 108"/>
          <p:cNvSpPr/>
          <p:nvPr/>
        </p:nvSpPr>
        <p:spPr>
          <a:xfrm>
            <a:off x="3387550" y="5910846"/>
            <a:ext cx="3326660" cy="8742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万博において、大阪のあらゆるステークホルダーが、会場の内外で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を体現し、行動する姿を世界に発信</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正方形/長方形 109"/>
          <p:cNvSpPr/>
          <p:nvPr/>
        </p:nvSpPr>
        <p:spPr>
          <a:xfrm>
            <a:off x="6873224" y="5890477"/>
            <a:ext cx="2812941" cy="8742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日本全体や世界とのつながりの中で、先頭に立って、世界とともに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を達成する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7280859" y="3982339"/>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p:cNvSpPr/>
          <p:nvPr/>
        </p:nvSpPr>
        <p:spPr>
          <a:xfrm>
            <a:off x="7063202" y="4471821"/>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p:cNvSpPr/>
          <p:nvPr/>
        </p:nvSpPr>
        <p:spPr>
          <a:xfrm>
            <a:off x="8764426" y="4168149"/>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楕円 111"/>
          <p:cNvSpPr/>
          <p:nvPr/>
        </p:nvSpPr>
        <p:spPr>
          <a:xfrm>
            <a:off x="7546958" y="4205279"/>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p:cNvSpPr/>
          <p:nvPr/>
        </p:nvSpPr>
        <p:spPr>
          <a:xfrm>
            <a:off x="9302552" y="4790441"/>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二等辺三角形 115"/>
          <p:cNvSpPr>
            <a:spLocks noChangeAspect="1"/>
          </p:cNvSpPr>
          <p:nvPr/>
        </p:nvSpPr>
        <p:spPr>
          <a:xfrm>
            <a:off x="7512130" y="4416532"/>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18" name="楕円 117"/>
          <p:cNvSpPr/>
          <p:nvPr/>
        </p:nvSpPr>
        <p:spPr>
          <a:xfrm>
            <a:off x="7705799" y="3819735"/>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二等辺三角形 118"/>
          <p:cNvSpPr>
            <a:spLocks noChangeAspect="1"/>
          </p:cNvSpPr>
          <p:nvPr/>
        </p:nvSpPr>
        <p:spPr>
          <a:xfrm>
            <a:off x="7941314" y="4933166"/>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20" name="正方形/長方形 119"/>
          <p:cNvSpPr/>
          <p:nvPr/>
        </p:nvSpPr>
        <p:spPr>
          <a:xfrm>
            <a:off x="9141662" y="5139717"/>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楕円 120"/>
          <p:cNvSpPr/>
          <p:nvPr/>
        </p:nvSpPr>
        <p:spPr>
          <a:xfrm>
            <a:off x="8944426" y="3848212"/>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341243" y="668564"/>
            <a:ext cx="9036309" cy="1220847"/>
          </a:xfrm>
          <a:prstGeom prst="rect">
            <a:avLst/>
          </a:prstGeom>
          <a:solidFill>
            <a:schemeClr val="accent1">
              <a:lumMod val="20000"/>
              <a:lumOff val="80000"/>
            </a:schemeClr>
          </a:solidFill>
        </p:spPr>
        <p:txBody>
          <a:bodyPr wrap="square" rtlCol="0">
            <a:spAutoFit/>
          </a:bodyPr>
          <a:lstStyle/>
          <a:p>
            <a:pPr>
              <a:lnSpc>
                <a:spcPts val="2200"/>
              </a:lnSpc>
            </a:pP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先進都市  ＝</a:t>
            </a:r>
            <a:r>
              <a:rPr kumimoji="1" lang="ja-JP" altLang="en-US" sz="2000" dirty="0">
                <a:latin typeface="Meiryo UI" panose="020B0604030504040204" pitchFamily="50" charset="-128"/>
                <a:ea typeface="Meiryo UI" panose="020B0604030504040204" pitchFamily="50" charset="-128"/>
              </a:rPr>
              <a:t>　誰もが</a:t>
            </a:r>
            <a:r>
              <a:rPr kumimoji="1" lang="en-US" altLang="ja-JP" sz="2000" dirty="0">
                <a:latin typeface="Meiryo UI" panose="020B0604030504040204" pitchFamily="50" charset="-128"/>
                <a:ea typeface="Meiryo UI" panose="020B0604030504040204" pitchFamily="50" charset="-128"/>
              </a:rPr>
              <a:t>SDGs</a:t>
            </a:r>
            <a:r>
              <a:rPr kumimoji="1" lang="ja-JP" altLang="en-US" sz="2000" dirty="0">
                <a:latin typeface="Meiryo UI" panose="020B0604030504040204" pitchFamily="50" charset="-128"/>
                <a:ea typeface="Meiryo UI" panose="020B0604030504040204" pitchFamily="50" charset="-128"/>
              </a:rPr>
              <a:t>を意識し、一人ひとりが自律的に</a:t>
            </a:r>
            <a:r>
              <a:rPr kumimoji="1" lang="en-US" altLang="ja-JP" sz="2000" dirty="0">
                <a:latin typeface="Meiryo UI" panose="020B0604030504040204" pitchFamily="50" charset="-128"/>
                <a:ea typeface="Meiryo UI" panose="020B0604030504040204" pitchFamily="50" charset="-128"/>
              </a:rPr>
              <a:t>17</a:t>
            </a:r>
            <a:r>
              <a:rPr kumimoji="1" lang="ja-JP" altLang="en-US" sz="2000" dirty="0">
                <a:latin typeface="Meiryo UI" panose="020B0604030504040204" pitchFamily="50" charset="-128"/>
                <a:ea typeface="Meiryo UI" panose="020B0604030504040204" pitchFamily="50" charset="-128"/>
              </a:rPr>
              <a:t>の</a:t>
            </a:r>
            <a:r>
              <a:rPr kumimoji="1" lang="en-US" altLang="ja-JP" sz="2000" dirty="0">
                <a:latin typeface="Meiryo UI" panose="020B0604030504040204" pitchFamily="50" charset="-128"/>
                <a:ea typeface="Meiryo UI" panose="020B0604030504040204" pitchFamily="50" charset="-128"/>
              </a:rPr>
              <a:t>SDGs</a:t>
            </a:r>
            <a:r>
              <a:rPr kumimoji="1" lang="ja-JP" altLang="en-US" sz="2000" dirty="0">
                <a:latin typeface="Meiryo UI" panose="020B0604030504040204" pitchFamily="50" charset="-128"/>
                <a:ea typeface="Meiryo UI" panose="020B0604030504040204" pitchFamily="50" charset="-128"/>
              </a:rPr>
              <a:t>全ての  </a:t>
            </a:r>
            <a:endParaRPr kumimoji="1" lang="en-US" altLang="ja-JP" sz="2000" dirty="0">
              <a:latin typeface="Meiryo UI" panose="020B0604030504040204" pitchFamily="50" charset="-128"/>
              <a:ea typeface="Meiryo UI" panose="020B0604030504040204" pitchFamily="50" charset="-128"/>
            </a:endParaRPr>
          </a:p>
          <a:p>
            <a:pPr>
              <a:lnSpc>
                <a:spcPts val="2200"/>
              </a:lnSpc>
            </a:pPr>
            <a:r>
              <a:rPr kumimoji="1" lang="en-US" altLang="ja-JP" sz="2000" dirty="0">
                <a:latin typeface="Meiryo UI" panose="020B0604030504040204" pitchFamily="50" charset="-128"/>
                <a:ea typeface="Meiryo UI" panose="020B0604030504040204" pitchFamily="50" charset="-128"/>
              </a:rPr>
              <a:t>                           </a:t>
            </a:r>
            <a:r>
              <a:rPr kumimoji="1" lang="ja-JP" altLang="en-US" sz="2000" dirty="0">
                <a:latin typeface="Meiryo UI" panose="020B0604030504040204" pitchFamily="50" charset="-128"/>
                <a:ea typeface="Meiryo UI" panose="020B0604030504040204" pitchFamily="50" charset="-128"/>
              </a:rPr>
              <a:t>達成をめざしていくこと</a:t>
            </a:r>
            <a:endParaRPr kumimoji="1" lang="en-US" altLang="ja-JP" sz="2000" dirty="0">
              <a:latin typeface="Meiryo UI" panose="020B0604030504040204" pitchFamily="50" charset="-128"/>
              <a:ea typeface="Meiryo UI" panose="020B0604030504040204" pitchFamily="50" charset="-128"/>
            </a:endParaRPr>
          </a:p>
          <a:p>
            <a:pPr>
              <a:lnSpc>
                <a:spcPts val="2200"/>
              </a:lnSpc>
            </a:pPr>
            <a:endParaRPr kumimoji="1" lang="en-US" altLang="ja-JP" sz="2000" dirty="0">
              <a:latin typeface="Meiryo UI" panose="020B0604030504040204" pitchFamily="50" charset="-128"/>
              <a:ea typeface="Meiryo UI" panose="020B0604030504040204" pitchFamily="50" charset="-128"/>
            </a:endParaRPr>
          </a:p>
          <a:p>
            <a:pPr>
              <a:lnSpc>
                <a:spcPts val="2200"/>
              </a:lnSpc>
            </a:pPr>
            <a:r>
              <a:rPr kumimoji="1" lang="ja-JP" altLang="en-US" sz="2000" dirty="0">
                <a:latin typeface="Meiryo UI" panose="020B0604030504040204" pitchFamily="50" charset="-128"/>
                <a:ea typeface="Meiryo UI" panose="020B0604030504040204" pitchFamily="50" charset="-128"/>
              </a:rPr>
              <a:t>→様々なステークホルダーが連携・協調し、「大阪」が</a:t>
            </a:r>
            <a:r>
              <a:rPr kumimoji="1" lang="en-US" altLang="ja-JP" sz="2000" dirty="0">
                <a:latin typeface="Meiryo UI" panose="020B0604030504040204" pitchFamily="50" charset="-128"/>
                <a:ea typeface="Meiryo UI" panose="020B0604030504040204" pitchFamily="50" charset="-128"/>
              </a:rPr>
              <a:t>SDGs</a:t>
            </a:r>
            <a:r>
              <a:rPr kumimoji="1" lang="ja-JP" altLang="en-US" sz="2000" dirty="0">
                <a:latin typeface="Meiryo UI" panose="020B0604030504040204" pitchFamily="50" charset="-128"/>
                <a:ea typeface="Meiryo UI" panose="020B0604030504040204" pitchFamily="50" charset="-128"/>
              </a:rPr>
              <a:t>を体現したまちを発信していく</a:t>
            </a:r>
          </a:p>
        </p:txBody>
      </p:sp>
    </p:spTree>
    <p:extLst>
      <p:ext uri="{BB962C8B-B14F-4D97-AF65-F5344CB8AC3E}">
        <p14:creationId xmlns:p14="http://schemas.microsoft.com/office/powerpoint/2010/main" val="1437555885"/>
      </p:ext>
    </p:extLst>
  </p:cSld>
  <p:clrMapOvr>
    <a:masterClrMapping/>
  </p:clrMapOvr>
  <mc:AlternateContent xmlns:mc="http://schemas.openxmlformats.org/markup-compatibility/2006" xmlns:p14="http://schemas.microsoft.com/office/powerpoint/2010/main">
    <mc:Choice Requires="p14">
      <p:transition spd="slow" p14:dur="2000" advTm="1535"/>
    </mc:Choice>
    <mc:Fallback xmlns="">
      <p:transition spd="slow" advTm="1535"/>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211792" y="1271613"/>
            <a:ext cx="7632951" cy="2443163"/>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algn="ctr">
              <a:lnSpc>
                <a:spcPct val="150000"/>
              </a:lnSpc>
              <a:spcBef>
                <a:spcPts val="600"/>
              </a:spcBef>
            </a:pPr>
            <a:r>
              <a:rPr kumimoji="1" lang="en-US" altLang="ja-JP" sz="4800" b="1" i="1" u="sng" dirty="0">
                <a:latin typeface="Meiryo UI" panose="020B0604030504040204" pitchFamily="50" charset="-128"/>
                <a:ea typeface="Meiryo UI" panose="020B0604030504040204" pitchFamily="50" charset="-128"/>
              </a:rPr>
              <a:t>SDGs</a:t>
            </a:r>
            <a:r>
              <a:rPr kumimoji="1" lang="ja-JP" altLang="en-US" sz="4800" b="1" i="1" u="sng" dirty="0">
                <a:latin typeface="Meiryo UI" panose="020B0604030504040204" pitchFamily="50" charset="-128"/>
                <a:ea typeface="Meiryo UI" panose="020B0604030504040204" pitchFamily="50" charset="-128"/>
              </a:rPr>
              <a:t>について</a:t>
            </a:r>
            <a:r>
              <a:rPr kumimoji="1" lang="en-US" altLang="ja-JP" sz="4800" b="1" dirty="0">
                <a:latin typeface="Meiryo UI" panose="020B0604030504040204" pitchFamily="50" charset="-128"/>
                <a:ea typeface="Meiryo UI" panose="020B0604030504040204" pitchFamily="50" charset="-128"/>
              </a:rPr>
              <a:t>	</a:t>
            </a:r>
          </a:p>
        </p:txBody>
      </p:sp>
      <p:pic>
        <p:nvPicPr>
          <p:cNvPr id="8" name="図 7">
            <a:extLst>
              <a:ext uri="{FF2B5EF4-FFF2-40B4-BE49-F238E27FC236}">
                <a16:creationId xmlns:a16="http://schemas.microsoft.com/office/drawing/2014/main" id="{550967DC-5BD9-459A-AA57-984A0908FD5A}"/>
              </a:ext>
            </a:extLst>
          </p:cNvPr>
          <p:cNvPicPr>
            <a:picLocks noChangeAspect="1"/>
          </p:cNvPicPr>
          <p:nvPr/>
        </p:nvPicPr>
        <p:blipFill>
          <a:blip r:embed="rId3"/>
          <a:stretch>
            <a:fillRect/>
          </a:stretch>
        </p:blipFill>
        <p:spPr>
          <a:xfrm>
            <a:off x="1953087" y="4065617"/>
            <a:ext cx="5592849" cy="836269"/>
          </a:xfrm>
          <a:prstGeom prst="rect">
            <a:avLst/>
          </a:prstGeom>
        </p:spPr>
      </p:pic>
    </p:spTree>
    <p:extLst>
      <p:ext uri="{BB962C8B-B14F-4D97-AF65-F5344CB8AC3E}">
        <p14:creationId xmlns:p14="http://schemas.microsoft.com/office/powerpoint/2010/main" val="2522499219"/>
      </p:ext>
    </p:extLst>
  </p:cSld>
  <p:clrMapOvr>
    <a:masterClrMapping/>
  </p:clrMapOvr>
  <mc:AlternateContent xmlns:mc="http://schemas.openxmlformats.org/markup-compatibility/2006" xmlns:p14="http://schemas.microsoft.com/office/powerpoint/2010/main">
    <mc:Choice Requires="p14">
      <p:transition spd="slow" p14:dur="2000" advTm="1002"/>
    </mc:Choice>
    <mc:Fallback xmlns="">
      <p:transition spd="slow" advTm="1002"/>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211792" y="1271613"/>
            <a:ext cx="7632951" cy="2443163"/>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algn="ctr">
              <a:lnSpc>
                <a:spcPct val="150000"/>
              </a:lnSpc>
            </a:pPr>
            <a:r>
              <a:rPr kumimoji="1" lang="en-US" altLang="ja-JP" sz="4800" b="1" u="sng" dirty="0" smtClean="0">
                <a:latin typeface="Meiryo UI" panose="020B0604030504040204" pitchFamily="50" charset="-128"/>
                <a:ea typeface="Meiryo UI" panose="020B0604030504040204" pitchFamily="50" charset="-128"/>
              </a:rPr>
              <a:t>SDGs</a:t>
            </a:r>
            <a:r>
              <a:rPr kumimoji="1" lang="ja-JP" altLang="en-US" sz="4800" b="1" u="sng" dirty="0" smtClean="0">
                <a:latin typeface="Meiryo UI" panose="020B0604030504040204" pitchFamily="50" charset="-128"/>
                <a:ea typeface="Meiryo UI" panose="020B0604030504040204" pitchFamily="50" charset="-128"/>
              </a:rPr>
              <a:t>の進め方（例）</a:t>
            </a:r>
            <a:endParaRPr kumimoji="1" lang="en-US" altLang="ja-JP" sz="4800" b="1" u="sng" dirty="0" smtClean="0">
              <a:latin typeface="Meiryo UI" panose="020B0604030504040204" pitchFamily="50" charset="-128"/>
              <a:ea typeface="Meiryo UI" panose="020B0604030504040204" pitchFamily="50" charset="-128"/>
            </a:endParaRPr>
          </a:p>
          <a:p>
            <a:pPr algn="ctr"/>
            <a:r>
              <a:rPr lang="ja-JP" altLang="en-US" sz="3200" dirty="0" smtClean="0"/>
              <a:t>～企業</a:t>
            </a:r>
            <a:r>
              <a:rPr lang="ja-JP" altLang="en-US" sz="3200" dirty="0"/>
              <a:t>による</a:t>
            </a:r>
            <a:r>
              <a:rPr lang="ja-JP" altLang="en-US" sz="3200" dirty="0" smtClean="0"/>
              <a:t>ＳＤＧｓ～</a:t>
            </a:r>
            <a:endParaRPr lang="en-US" altLang="ja-JP" sz="3200" dirty="0"/>
          </a:p>
          <a:p>
            <a:pPr algn="ctr"/>
            <a:r>
              <a:rPr lang="en-US" altLang="ja-JP" sz="1400" dirty="0"/>
              <a:t>SDGs</a:t>
            </a:r>
            <a:r>
              <a:rPr lang="ja-JP" altLang="en-US" sz="1400" dirty="0"/>
              <a:t> </a:t>
            </a:r>
            <a:r>
              <a:rPr lang="en-US" altLang="ja-JP" sz="1400" dirty="0"/>
              <a:t>Compass</a:t>
            </a:r>
            <a:r>
              <a:rPr lang="ja-JP" altLang="en-US" sz="1400" dirty="0"/>
              <a:t> </a:t>
            </a:r>
            <a:r>
              <a:rPr lang="en-US" altLang="ja-JP" sz="1400" dirty="0"/>
              <a:t>SDGs</a:t>
            </a:r>
            <a:r>
              <a:rPr lang="ja-JP" altLang="en-US" sz="1400" dirty="0"/>
              <a:t>の企業行動指針より　（</a:t>
            </a:r>
            <a:r>
              <a:rPr lang="en-US" altLang="ja-JP" sz="1400" dirty="0"/>
              <a:t>GRI</a:t>
            </a:r>
            <a:r>
              <a:rPr lang="ja-JP" altLang="en-US" sz="1400" dirty="0" err="1"/>
              <a:t>、</a:t>
            </a:r>
            <a:r>
              <a:rPr lang="ja-JP" altLang="en-US" sz="1400" dirty="0"/>
              <a:t>国連グローバル・コンパクト、</a:t>
            </a:r>
            <a:r>
              <a:rPr lang="en-US" altLang="ja-JP" sz="1400" dirty="0"/>
              <a:t>WBCSD</a:t>
            </a:r>
            <a:r>
              <a:rPr lang="ja-JP" altLang="en-US" sz="1400" dirty="0"/>
              <a:t>作成</a:t>
            </a:r>
            <a:r>
              <a:rPr lang="ja-JP" altLang="en-US" sz="1400" dirty="0" smtClean="0"/>
              <a:t>）</a:t>
            </a:r>
            <a:endParaRPr lang="en-US" altLang="ja-JP" sz="1400" dirty="0"/>
          </a:p>
        </p:txBody>
      </p:sp>
      <p:pic>
        <p:nvPicPr>
          <p:cNvPr id="8" name="図 7">
            <a:extLst>
              <a:ext uri="{FF2B5EF4-FFF2-40B4-BE49-F238E27FC236}">
                <a16:creationId xmlns:a16="http://schemas.microsoft.com/office/drawing/2014/main" id="{550967DC-5BD9-459A-AA57-984A0908FD5A}"/>
              </a:ext>
            </a:extLst>
          </p:cNvPr>
          <p:cNvPicPr>
            <a:picLocks noChangeAspect="1"/>
          </p:cNvPicPr>
          <p:nvPr/>
        </p:nvPicPr>
        <p:blipFill>
          <a:blip r:embed="rId3"/>
          <a:stretch>
            <a:fillRect/>
          </a:stretch>
        </p:blipFill>
        <p:spPr>
          <a:xfrm>
            <a:off x="1953087" y="4065617"/>
            <a:ext cx="5592849" cy="836269"/>
          </a:xfrm>
          <a:prstGeom prst="rect">
            <a:avLst/>
          </a:prstGeom>
        </p:spPr>
      </p:pic>
    </p:spTree>
    <p:extLst>
      <p:ext uri="{BB962C8B-B14F-4D97-AF65-F5344CB8AC3E}">
        <p14:creationId xmlns:p14="http://schemas.microsoft.com/office/powerpoint/2010/main" val="925949763"/>
      </p:ext>
    </p:extLst>
  </p:cSld>
  <p:clrMapOvr>
    <a:masterClrMapping/>
  </p:clrMapOvr>
  <mc:AlternateContent xmlns:mc="http://schemas.openxmlformats.org/markup-compatibility/2006" xmlns:p14="http://schemas.microsoft.com/office/powerpoint/2010/main">
    <mc:Choice Requires="p14">
      <p:transition spd="slow" p14:dur="2000" advTm="1002"/>
    </mc:Choice>
    <mc:Fallback xmlns="">
      <p:transition spd="slow" advTm="1002"/>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ＳＤＧｓに取組む多様なメリット</a:t>
            </a:r>
          </a:p>
        </p:txBody>
      </p:sp>
      <p:sp>
        <p:nvSpPr>
          <p:cNvPr id="12" name="テキスト ボックス 11"/>
          <p:cNvSpPr txBox="1"/>
          <p:nvPr/>
        </p:nvSpPr>
        <p:spPr>
          <a:xfrm>
            <a:off x="769595" y="1356197"/>
            <a:ext cx="6574236" cy="4401205"/>
          </a:xfrm>
          <a:prstGeom prst="rect">
            <a:avLst/>
          </a:prstGeom>
          <a:noFill/>
        </p:spPr>
        <p:txBody>
          <a:bodyPr wrap="none" rtlCol="0">
            <a:spAutoFit/>
          </a:bodyPr>
          <a:lstStyle/>
          <a:p>
            <a:pPr marL="232172" indent="-232172">
              <a:lnSpc>
                <a:spcPct val="200000"/>
              </a:lnSpc>
              <a:buFont typeface="Wingdings" panose="05000000000000000000" pitchFamily="2" charset="2"/>
              <a:buChar char="Ø"/>
            </a:pPr>
            <a:r>
              <a:rPr kumimoji="1" lang="ja-JP" altLang="en-US" sz="2800" dirty="0"/>
              <a:t>将来のビジネスチャンスの見極め</a:t>
            </a:r>
            <a:endParaRPr kumimoji="1" lang="en-US" altLang="ja-JP" sz="2800" dirty="0"/>
          </a:p>
          <a:p>
            <a:pPr marL="232172" indent="-232172">
              <a:lnSpc>
                <a:spcPct val="200000"/>
              </a:lnSpc>
              <a:buFont typeface="Wingdings" panose="05000000000000000000" pitchFamily="2" charset="2"/>
              <a:buChar char="Ø"/>
            </a:pPr>
            <a:r>
              <a:rPr lang="ja-JP" altLang="en-US" sz="2800" dirty="0"/>
              <a:t>企業の持続可能性に関わる価値の向上</a:t>
            </a:r>
            <a:endParaRPr lang="en-US" altLang="ja-JP" sz="2800" dirty="0"/>
          </a:p>
          <a:p>
            <a:pPr marL="232172" indent="-232172">
              <a:lnSpc>
                <a:spcPct val="200000"/>
              </a:lnSpc>
              <a:buFont typeface="Wingdings" panose="05000000000000000000" pitchFamily="2" charset="2"/>
              <a:buChar char="Ø"/>
            </a:pPr>
            <a:r>
              <a:rPr kumimoji="1" lang="ja-JP" altLang="en-US" sz="2800" dirty="0"/>
              <a:t>ステークホルダーとの関係の強化</a:t>
            </a:r>
            <a:endParaRPr kumimoji="1" lang="en-US" altLang="ja-JP" sz="2800" dirty="0"/>
          </a:p>
          <a:p>
            <a:pPr marL="232172" indent="-232172">
              <a:lnSpc>
                <a:spcPct val="200000"/>
              </a:lnSpc>
              <a:buFont typeface="Wingdings" panose="05000000000000000000" pitchFamily="2" charset="2"/>
              <a:buChar char="Ø"/>
            </a:pPr>
            <a:r>
              <a:rPr lang="ja-JP" altLang="en-US" sz="2800" dirty="0"/>
              <a:t>社会と市場の安定化</a:t>
            </a:r>
            <a:endParaRPr lang="en-US" altLang="ja-JP" sz="2800" dirty="0"/>
          </a:p>
          <a:p>
            <a:pPr marL="232172" indent="-232172">
              <a:lnSpc>
                <a:spcPct val="200000"/>
              </a:lnSpc>
              <a:buFont typeface="Wingdings" panose="05000000000000000000" pitchFamily="2" charset="2"/>
              <a:buChar char="Ø"/>
            </a:pPr>
            <a:r>
              <a:rPr kumimoji="1" lang="ja-JP" altLang="en-US" sz="2800" dirty="0"/>
              <a:t>共通言語の使用と目的の共有</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6341" y="1440594"/>
            <a:ext cx="1885950" cy="1885950"/>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1365" y="4125701"/>
            <a:ext cx="1885950" cy="1885950"/>
          </a:xfrm>
          <a:prstGeom prst="rect">
            <a:avLst/>
          </a:prstGeom>
        </p:spPr>
      </p:pic>
    </p:spTree>
    <p:extLst>
      <p:ext uri="{BB962C8B-B14F-4D97-AF65-F5344CB8AC3E}">
        <p14:creationId xmlns:p14="http://schemas.microsoft.com/office/powerpoint/2010/main" val="2127631581"/>
      </p:ext>
    </p:extLst>
  </p:cSld>
  <p:clrMapOvr>
    <a:masterClrMapping/>
  </p:clrMapOvr>
  <mc:AlternateContent xmlns:mc="http://schemas.openxmlformats.org/markup-compatibility/2006" xmlns:p14="http://schemas.microsoft.com/office/powerpoint/2010/main">
    <mc:Choice Requires="p14">
      <p:transition spd="slow" p14:dur="2000" advTm="1344"/>
    </mc:Choice>
    <mc:Fallback xmlns="">
      <p:transition spd="slow" advTm="1344"/>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ＳＤＧｓの進め方</a:t>
            </a:r>
            <a:endParaRPr kumimoji="1" lang="ja-JP" altLang="en-US" sz="2000" b="1" dirty="0">
              <a:latin typeface="Meiryo UI" panose="020B0604030504040204" pitchFamily="50" charset="-128"/>
              <a:ea typeface="Meiryo UI" panose="020B0604030504040204" pitchFamily="50" charset="-128"/>
            </a:endParaRPr>
          </a:p>
        </p:txBody>
      </p:sp>
      <p:sp>
        <p:nvSpPr>
          <p:cNvPr id="4" name="楕円 3"/>
          <p:cNvSpPr/>
          <p:nvPr/>
        </p:nvSpPr>
        <p:spPr>
          <a:xfrm>
            <a:off x="83922" y="784496"/>
            <a:ext cx="3611273" cy="1590630"/>
          </a:xfrm>
          <a:prstGeom prst="ellipse">
            <a:avLst/>
          </a:prstGeom>
          <a:solidFill>
            <a:srgbClr val="FF0000"/>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950" b="1" dirty="0"/>
              <a:t>ステップ１</a:t>
            </a:r>
            <a:endParaRPr kumimoji="1" lang="en-US" altLang="ja-JP" sz="1950" b="1" dirty="0"/>
          </a:p>
          <a:p>
            <a:pPr algn="ctr"/>
            <a:r>
              <a:rPr lang="en-US" altLang="ja-JP" sz="1950" b="1" dirty="0"/>
              <a:t>SDGs</a:t>
            </a:r>
            <a:r>
              <a:rPr lang="ja-JP" altLang="en-US" sz="1950" b="1" dirty="0"/>
              <a:t>を理解する</a:t>
            </a:r>
            <a:endParaRPr kumimoji="1" lang="ja-JP" altLang="en-US" sz="1950" b="1" dirty="0"/>
          </a:p>
        </p:txBody>
      </p:sp>
      <p:grpSp>
        <p:nvGrpSpPr>
          <p:cNvPr id="5" name="グループ化 4"/>
          <p:cNvGrpSpPr/>
          <p:nvPr/>
        </p:nvGrpSpPr>
        <p:grpSpPr>
          <a:xfrm>
            <a:off x="688528" y="2474344"/>
            <a:ext cx="3611274" cy="1755439"/>
            <a:chOff x="4749357" y="1901059"/>
            <a:chExt cx="3339327" cy="1785570"/>
          </a:xfrm>
        </p:grpSpPr>
        <p:sp>
          <p:nvSpPr>
            <p:cNvPr id="6" name="楕円 5"/>
            <p:cNvSpPr/>
            <p:nvPr/>
          </p:nvSpPr>
          <p:spPr>
            <a:xfrm>
              <a:off x="4749357" y="2068697"/>
              <a:ext cx="3339327" cy="1617932"/>
            </a:xfrm>
            <a:prstGeom prst="ellipse">
              <a:avLst/>
            </a:prstGeom>
            <a:solidFill>
              <a:srgbClr val="FFC000"/>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950" b="1" dirty="0"/>
                <a:t>ステップ２</a:t>
              </a:r>
              <a:endParaRPr kumimoji="1" lang="en-US" altLang="ja-JP" sz="1950" b="1" dirty="0"/>
            </a:p>
            <a:p>
              <a:pPr algn="ctr"/>
              <a:r>
                <a:rPr lang="ja-JP" altLang="en-US" sz="1950" b="1" dirty="0"/>
                <a:t>優先課題を決定する</a:t>
              </a:r>
              <a:endParaRPr kumimoji="1" lang="ja-JP" altLang="en-US" sz="1950" b="1" dirty="0"/>
            </a:p>
          </p:txBody>
        </p:sp>
        <p:sp>
          <p:nvSpPr>
            <p:cNvPr id="7" name="右矢印 6"/>
            <p:cNvSpPr/>
            <p:nvPr/>
          </p:nvSpPr>
          <p:spPr>
            <a:xfrm rot="3476450">
              <a:off x="5122965" y="1817997"/>
              <a:ext cx="335280" cy="501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grpSp>
      <p:grpSp>
        <p:nvGrpSpPr>
          <p:cNvPr id="9" name="グループ化 8"/>
          <p:cNvGrpSpPr/>
          <p:nvPr/>
        </p:nvGrpSpPr>
        <p:grpSpPr>
          <a:xfrm>
            <a:off x="4451451" y="2563329"/>
            <a:ext cx="4091734" cy="1590630"/>
            <a:chOff x="8228162" y="2068697"/>
            <a:chExt cx="3783606" cy="1617932"/>
          </a:xfrm>
        </p:grpSpPr>
        <p:sp>
          <p:nvSpPr>
            <p:cNvPr id="10" name="楕円 9"/>
            <p:cNvSpPr/>
            <p:nvPr/>
          </p:nvSpPr>
          <p:spPr>
            <a:xfrm>
              <a:off x="8672441" y="2068697"/>
              <a:ext cx="3339327" cy="1617932"/>
            </a:xfrm>
            <a:prstGeom prst="ellipse">
              <a:avLst/>
            </a:prstGeom>
            <a:solidFill>
              <a:srgbClr val="00B050"/>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950" b="1" dirty="0"/>
                <a:t>ステップ３</a:t>
              </a:r>
              <a:endParaRPr kumimoji="1" lang="en-US" altLang="ja-JP" sz="1950" b="1" dirty="0"/>
            </a:p>
            <a:p>
              <a:pPr algn="ctr"/>
              <a:r>
                <a:rPr lang="ja-JP" altLang="en-US" sz="1950" b="1" dirty="0"/>
                <a:t>目標を設定する</a:t>
              </a:r>
              <a:endParaRPr kumimoji="1" lang="ja-JP" altLang="en-US" sz="1950" b="1" dirty="0"/>
            </a:p>
          </p:txBody>
        </p:sp>
        <p:sp>
          <p:nvSpPr>
            <p:cNvPr id="11" name="右矢印 10"/>
            <p:cNvSpPr/>
            <p:nvPr/>
          </p:nvSpPr>
          <p:spPr>
            <a:xfrm>
              <a:off x="8228162" y="2601891"/>
              <a:ext cx="304800" cy="551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grpSp>
      <p:grpSp>
        <p:nvGrpSpPr>
          <p:cNvPr id="13" name="グループ化 12"/>
          <p:cNvGrpSpPr/>
          <p:nvPr/>
        </p:nvGrpSpPr>
        <p:grpSpPr>
          <a:xfrm>
            <a:off x="1944242" y="4099293"/>
            <a:ext cx="3611274" cy="1923835"/>
            <a:chOff x="2623015" y="3919418"/>
            <a:chExt cx="3339327" cy="1956856"/>
          </a:xfrm>
        </p:grpSpPr>
        <p:sp>
          <p:nvSpPr>
            <p:cNvPr id="14" name="楕円 13"/>
            <p:cNvSpPr/>
            <p:nvPr/>
          </p:nvSpPr>
          <p:spPr>
            <a:xfrm>
              <a:off x="2623015" y="4258342"/>
              <a:ext cx="3339327" cy="1617932"/>
            </a:xfrm>
            <a:prstGeom prst="ellipse">
              <a:avLst/>
            </a:prstGeom>
            <a:solidFill>
              <a:schemeClr val="accent2">
                <a:lumMod val="75000"/>
              </a:schemeClr>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950" b="1" dirty="0"/>
                <a:t>ステップ４</a:t>
              </a:r>
              <a:endParaRPr kumimoji="1" lang="en-US" altLang="ja-JP" sz="1950" b="1" dirty="0"/>
            </a:p>
            <a:p>
              <a:pPr algn="ctr"/>
              <a:r>
                <a:rPr lang="ja-JP" altLang="en-US" sz="1950" b="1" dirty="0"/>
                <a:t>経営へ統合する</a:t>
              </a:r>
              <a:endParaRPr kumimoji="1" lang="ja-JP" altLang="en-US" sz="1950" b="1" dirty="0"/>
            </a:p>
          </p:txBody>
        </p:sp>
        <p:sp>
          <p:nvSpPr>
            <p:cNvPr id="15" name="右矢印 14"/>
            <p:cNvSpPr/>
            <p:nvPr/>
          </p:nvSpPr>
          <p:spPr>
            <a:xfrm rot="7571640">
              <a:off x="5459581" y="3836356"/>
              <a:ext cx="335280" cy="501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grpSp>
      <p:grpSp>
        <p:nvGrpSpPr>
          <p:cNvPr id="3" name="グループ化 2"/>
          <p:cNvGrpSpPr/>
          <p:nvPr/>
        </p:nvGrpSpPr>
        <p:grpSpPr>
          <a:xfrm>
            <a:off x="1068640" y="4402554"/>
            <a:ext cx="8713836" cy="2310448"/>
            <a:chOff x="1068640" y="4402554"/>
            <a:chExt cx="8713836" cy="2310448"/>
          </a:xfrm>
        </p:grpSpPr>
        <p:grpSp>
          <p:nvGrpSpPr>
            <p:cNvPr id="16" name="グループ化 15"/>
            <p:cNvGrpSpPr/>
            <p:nvPr/>
          </p:nvGrpSpPr>
          <p:grpSpPr>
            <a:xfrm>
              <a:off x="5708724" y="4402554"/>
              <a:ext cx="4073752" cy="1590630"/>
              <a:chOff x="6266620" y="4258342"/>
              <a:chExt cx="3766979" cy="1617932"/>
            </a:xfrm>
          </p:grpSpPr>
          <p:sp>
            <p:nvSpPr>
              <p:cNvPr id="17" name="楕円 16"/>
              <p:cNvSpPr/>
              <p:nvPr/>
            </p:nvSpPr>
            <p:spPr>
              <a:xfrm>
                <a:off x="6694272" y="4258342"/>
                <a:ext cx="3339327" cy="1617932"/>
              </a:xfrm>
              <a:prstGeom prst="ellipse">
                <a:avLst/>
              </a:prstGeom>
              <a:solidFill>
                <a:schemeClr val="accent1">
                  <a:lumMod val="75000"/>
                </a:schemeClr>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950" b="1" dirty="0"/>
                  <a:t>ステップ５</a:t>
                </a:r>
                <a:endParaRPr kumimoji="1" lang="en-US" altLang="ja-JP" sz="1950" b="1" dirty="0"/>
              </a:p>
              <a:p>
                <a:pPr algn="ctr"/>
                <a:r>
                  <a:rPr lang="ja-JP" altLang="en-US" sz="1950" b="1" dirty="0"/>
                  <a:t>報告とコミュニケーション</a:t>
                </a:r>
                <a:endParaRPr kumimoji="1" lang="ja-JP" altLang="en-US" sz="1950" b="1" dirty="0"/>
              </a:p>
            </p:txBody>
          </p:sp>
          <p:sp>
            <p:nvSpPr>
              <p:cNvPr id="18" name="右矢印 17"/>
              <p:cNvSpPr/>
              <p:nvPr/>
            </p:nvSpPr>
            <p:spPr>
              <a:xfrm>
                <a:off x="6266620" y="4791535"/>
                <a:ext cx="304800" cy="551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grpSp>
        <p:grpSp>
          <p:nvGrpSpPr>
            <p:cNvPr id="2" name="グループ化 1"/>
            <p:cNvGrpSpPr/>
            <p:nvPr/>
          </p:nvGrpSpPr>
          <p:grpSpPr>
            <a:xfrm>
              <a:off x="1068640" y="6192514"/>
              <a:ext cx="8220618" cy="520488"/>
              <a:chOff x="1068640" y="6192514"/>
              <a:chExt cx="8220618" cy="520488"/>
            </a:xfrm>
          </p:grpSpPr>
          <p:pic>
            <p:nvPicPr>
              <p:cNvPr id="20" name="図 19">
                <a:extLst>
                  <a:ext uri="{FF2B5EF4-FFF2-40B4-BE49-F238E27FC236}">
                    <a16:creationId xmlns:a16="http://schemas.microsoft.com/office/drawing/2014/main" id="{0BFDF116-263C-4D42-871D-FBEE80541FFD}"/>
                  </a:ext>
                </a:extLst>
              </p:cNvPr>
              <p:cNvPicPr>
                <a:picLocks noChangeAspect="1"/>
              </p:cNvPicPr>
              <p:nvPr/>
            </p:nvPicPr>
            <p:blipFill>
              <a:blip r:embed="rId3"/>
              <a:stretch>
                <a:fillRect/>
              </a:stretch>
            </p:blipFill>
            <p:spPr>
              <a:xfrm>
                <a:off x="1068640" y="6192514"/>
                <a:ext cx="522469" cy="520488"/>
              </a:xfrm>
              <a:prstGeom prst="rect">
                <a:avLst/>
              </a:prstGeom>
            </p:spPr>
          </p:pic>
          <p:sp>
            <p:nvSpPr>
              <p:cNvPr id="21" name="テキスト ボックス 20">
                <a:extLst>
                  <a:ext uri="{FF2B5EF4-FFF2-40B4-BE49-F238E27FC236}">
                    <a16:creationId xmlns:a16="http://schemas.microsoft.com/office/drawing/2014/main" id="{3BA38037-AC26-42D5-8962-133CD51B2FED}"/>
                  </a:ext>
                </a:extLst>
              </p:cNvPr>
              <p:cNvSpPr txBox="1"/>
              <p:nvPr/>
            </p:nvSpPr>
            <p:spPr>
              <a:xfrm>
                <a:off x="1591108" y="6195873"/>
                <a:ext cx="7698150" cy="392415"/>
              </a:xfrm>
              <a:prstGeom prst="rect">
                <a:avLst/>
              </a:prstGeom>
              <a:noFill/>
            </p:spPr>
            <p:txBody>
              <a:bodyPr wrap="square">
                <a:spAutoFit/>
              </a:bodyPr>
              <a:lstStyle/>
              <a:p>
                <a:r>
                  <a:rPr lang="ja-JP" altLang="en-US" sz="1950" u="sng" dirty="0">
                    <a:latin typeface="Meiryo UI" panose="020B0604030504040204" pitchFamily="50" charset="-128"/>
                    <a:ea typeface="Meiryo UI" panose="020B0604030504040204" pitchFamily="50" charset="-128"/>
                  </a:rPr>
                  <a:t>まずは、自社の事業活動と</a:t>
                </a:r>
                <a:r>
                  <a:rPr lang="en-US" altLang="ja-JP" sz="1950" u="sng" dirty="0">
                    <a:latin typeface="Meiryo UI" panose="020B0604030504040204" pitchFamily="50" charset="-128"/>
                    <a:ea typeface="Meiryo UI" panose="020B0604030504040204" pitchFamily="50" charset="-128"/>
                  </a:rPr>
                  <a:t>SDGs</a:t>
                </a:r>
                <a:r>
                  <a:rPr lang="ja-JP" altLang="en-US" sz="1950" u="sng" dirty="0">
                    <a:latin typeface="Meiryo UI" panose="020B0604030504040204" pitchFamily="50" charset="-128"/>
                    <a:ea typeface="Meiryo UI" panose="020B0604030504040204" pitchFamily="50" charset="-128"/>
                  </a:rPr>
                  <a:t>の</a:t>
                </a:r>
                <a:r>
                  <a:rPr lang="en-US" altLang="ja-JP" sz="1950" u="sng" dirty="0">
                    <a:latin typeface="Meiryo UI" panose="020B0604030504040204" pitchFamily="50" charset="-128"/>
                    <a:ea typeface="Meiryo UI" panose="020B0604030504040204" pitchFamily="50" charset="-128"/>
                  </a:rPr>
                  <a:t>17</a:t>
                </a:r>
                <a:r>
                  <a:rPr lang="ja-JP" altLang="en-US" sz="1950" u="sng" dirty="0">
                    <a:latin typeface="Meiryo UI" panose="020B0604030504040204" pitchFamily="50" charset="-128"/>
                    <a:ea typeface="Meiryo UI" panose="020B0604030504040204" pitchFamily="50" charset="-128"/>
                  </a:rPr>
                  <a:t>ゴールが紐付いてないか確認を</a:t>
                </a:r>
              </a:p>
            </p:txBody>
          </p:sp>
          <p:pic>
            <p:nvPicPr>
              <p:cNvPr id="22" name="図 21">
                <a:extLst>
                  <a:ext uri="{FF2B5EF4-FFF2-40B4-BE49-F238E27FC236}">
                    <a16:creationId xmlns:a16="http://schemas.microsoft.com/office/drawing/2014/main" id="{3611F769-1BA0-4423-BA5E-6DF71838100E}"/>
                  </a:ext>
                </a:extLst>
              </p:cNvPr>
              <p:cNvPicPr>
                <a:picLocks noChangeAspect="1"/>
              </p:cNvPicPr>
              <p:nvPr/>
            </p:nvPicPr>
            <p:blipFill>
              <a:blip r:embed="rId3"/>
              <a:stretch>
                <a:fillRect/>
              </a:stretch>
            </p:blipFill>
            <p:spPr>
              <a:xfrm>
                <a:off x="8541262" y="6192514"/>
                <a:ext cx="522469" cy="520488"/>
              </a:xfrm>
              <a:prstGeom prst="rect">
                <a:avLst/>
              </a:prstGeom>
            </p:spPr>
          </p:pic>
        </p:grpSp>
      </p:grpSp>
    </p:spTree>
    <p:extLst>
      <p:ext uri="{BB962C8B-B14F-4D97-AF65-F5344CB8AC3E}">
        <p14:creationId xmlns:p14="http://schemas.microsoft.com/office/powerpoint/2010/main" val="1369800026"/>
      </p:ext>
    </p:extLst>
  </p:cSld>
  <p:clrMapOvr>
    <a:masterClrMapping/>
  </p:clrMapOvr>
  <mc:AlternateContent xmlns:mc="http://schemas.openxmlformats.org/markup-compatibility/2006" xmlns:p14="http://schemas.microsoft.com/office/powerpoint/2010/main">
    <mc:Choice Requires="p14">
      <p:transition spd="slow" p14:dur="2000" advTm="1344"/>
    </mc:Choice>
    <mc:Fallback xmlns="">
      <p:transition spd="slow" advTm="13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211793" y="1271615"/>
            <a:ext cx="7632951" cy="2443163"/>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algn="ctr">
              <a:lnSpc>
                <a:spcPct val="150000"/>
              </a:lnSpc>
            </a:pPr>
            <a:r>
              <a:rPr kumimoji="1" lang="en-US" altLang="ja-JP" sz="4800" b="1" u="sng" dirty="0" smtClean="0">
                <a:latin typeface="Meiryo UI" panose="020B0604030504040204" pitchFamily="50" charset="-128"/>
                <a:ea typeface="Meiryo UI" panose="020B0604030504040204" pitchFamily="50" charset="-128"/>
              </a:rPr>
              <a:t>SDGs</a:t>
            </a:r>
            <a:r>
              <a:rPr kumimoji="1" lang="ja-JP" altLang="en-US" sz="4800" b="1" u="sng" dirty="0" smtClean="0">
                <a:latin typeface="Meiryo UI" panose="020B0604030504040204" pitchFamily="50" charset="-128"/>
                <a:ea typeface="Meiryo UI" panose="020B0604030504040204" pitchFamily="50" charset="-128"/>
              </a:rPr>
              <a:t>の達成に向けた</a:t>
            </a:r>
            <a:endParaRPr kumimoji="1" lang="en-US" altLang="ja-JP" sz="4800" b="1" u="sng" dirty="0" smtClean="0">
              <a:latin typeface="Meiryo UI" panose="020B0604030504040204" pitchFamily="50" charset="-128"/>
              <a:ea typeface="Meiryo UI" panose="020B0604030504040204" pitchFamily="50" charset="-128"/>
            </a:endParaRPr>
          </a:p>
          <a:p>
            <a:pPr algn="ctr">
              <a:lnSpc>
                <a:spcPct val="150000"/>
              </a:lnSpc>
            </a:pPr>
            <a:r>
              <a:rPr kumimoji="1" lang="ja-JP" altLang="en-US" sz="4800" b="1" u="sng" dirty="0" smtClean="0">
                <a:latin typeface="Meiryo UI" panose="020B0604030504040204" pitchFamily="50" charset="-128"/>
                <a:ea typeface="Meiryo UI" panose="020B0604030504040204" pitchFamily="50" charset="-128"/>
              </a:rPr>
              <a:t>様々な連携</a:t>
            </a:r>
            <a:endParaRPr kumimoji="1" lang="ja-JP" altLang="en-US" sz="6600" u="sng"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550967DC-5BD9-459A-AA57-984A0908FD5A}"/>
              </a:ext>
            </a:extLst>
          </p:cNvPr>
          <p:cNvPicPr>
            <a:picLocks noChangeAspect="1"/>
          </p:cNvPicPr>
          <p:nvPr/>
        </p:nvPicPr>
        <p:blipFill>
          <a:blip r:embed="rId3"/>
          <a:stretch>
            <a:fillRect/>
          </a:stretch>
        </p:blipFill>
        <p:spPr>
          <a:xfrm>
            <a:off x="1953088" y="4065619"/>
            <a:ext cx="5592849" cy="836269"/>
          </a:xfrm>
          <a:prstGeom prst="rect">
            <a:avLst/>
          </a:prstGeom>
        </p:spPr>
      </p:pic>
    </p:spTree>
    <p:extLst>
      <p:ext uri="{BB962C8B-B14F-4D97-AF65-F5344CB8AC3E}">
        <p14:creationId xmlns:p14="http://schemas.microsoft.com/office/powerpoint/2010/main" val="326689736"/>
      </p:ext>
    </p:extLst>
  </p:cSld>
  <p:clrMapOvr>
    <a:masterClrMapping/>
  </p:clrMapOvr>
  <mc:AlternateContent xmlns:mc="http://schemas.openxmlformats.org/markup-compatibility/2006" xmlns:p14="http://schemas.microsoft.com/office/powerpoint/2010/main">
    <mc:Choice Requires="p14">
      <p:transition spd="slow" p14:dur="2000" advTm="391"/>
    </mc:Choice>
    <mc:Fallback xmlns="">
      <p:transition spd="slow" advTm="391"/>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連携企画（大阪商工会議所とのコラボレーション）</a:t>
            </a:r>
            <a:endParaRPr kumimoji="1" lang="ja-JP" altLang="en-US" b="1" dirty="0"/>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t="8102" b="26605"/>
          <a:stretch/>
        </p:blipFill>
        <p:spPr>
          <a:xfrm>
            <a:off x="880070" y="1578747"/>
            <a:ext cx="8219587" cy="3577890"/>
          </a:xfrm>
          <a:prstGeom prst="rect">
            <a:avLst/>
          </a:prstGeom>
        </p:spPr>
      </p:pic>
      <p:sp>
        <p:nvSpPr>
          <p:cNvPr id="8" name="テキスト ボックス 7"/>
          <p:cNvSpPr txBox="1"/>
          <p:nvPr/>
        </p:nvSpPr>
        <p:spPr>
          <a:xfrm>
            <a:off x="4409661" y="5470412"/>
            <a:ext cx="5086649" cy="442557"/>
          </a:xfrm>
          <a:prstGeom prst="rect">
            <a:avLst/>
          </a:prstGeom>
          <a:noFill/>
        </p:spPr>
        <p:txBody>
          <a:bodyPr wrap="none" rtlCol="0">
            <a:spAutoFit/>
          </a:bodyPr>
          <a:lstStyle/>
          <a:p>
            <a:r>
              <a:rPr kumimoji="1" lang="ja-JP" altLang="en-US" sz="1138" dirty="0" smtClean="0"/>
              <a:t>府内中</a:t>
            </a:r>
            <a:r>
              <a:rPr kumimoji="1" lang="ja-JP" altLang="en-US" sz="1138" dirty="0"/>
              <a:t>小企業向け</a:t>
            </a:r>
            <a:r>
              <a:rPr lang="ja-JP" altLang="en-US" sz="1138" dirty="0"/>
              <a:t>ＳＤＧｓ啓発イベント「おっ！</a:t>
            </a:r>
            <a:r>
              <a:rPr lang="en-US" altLang="ja-JP" sz="1138" dirty="0"/>
              <a:t>Saka</a:t>
            </a:r>
            <a:r>
              <a:rPr lang="ja-JP" altLang="en-US" sz="1138" dirty="0"/>
              <a:t>まるごとＳＤＧｓ」</a:t>
            </a:r>
            <a:endParaRPr lang="en-US" altLang="ja-JP" sz="1138" dirty="0"/>
          </a:p>
          <a:p>
            <a:pPr algn="r"/>
            <a:r>
              <a:rPr kumimoji="1" lang="ja-JP" altLang="en-US" sz="1138" dirty="0"/>
              <a:t>（</a:t>
            </a:r>
            <a:r>
              <a:rPr kumimoji="1" lang="en-US" altLang="ja-JP" sz="1138" dirty="0"/>
              <a:t>2020</a:t>
            </a:r>
            <a:r>
              <a:rPr kumimoji="1" lang="ja-JP" altLang="en-US" sz="1138" dirty="0"/>
              <a:t>年</a:t>
            </a:r>
            <a:r>
              <a:rPr kumimoji="1" lang="en-US" altLang="ja-JP" sz="1138" dirty="0"/>
              <a:t>8</a:t>
            </a:r>
            <a:r>
              <a:rPr kumimoji="1" lang="ja-JP" altLang="en-US" sz="1138" dirty="0"/>
              <a:t>月</a:t>
            </a:r>
            <a:r>
              <a:rPr kumimoji="1" lang="en-US" altLang="ja-JP" sz="1138" dirty="0"/>
              <a:t>26</a:t>
            </a:r>
            <a:r>
              <a:rPr kumimoji="1" lang="ja-JP" altLang="en-US" sz="1138" dirty="0"/>
              <a:t>日）</a:t>
            </a:r>
          </a:p>
        </p:txBody>
      </p:sp>
    </p:spTree>
    <p:extLst>
      <p:ext uri="{BB962C8B-B14F-4D97-AF65-F5344CB8AC3E}">
        <p14:creationId xmlns:p14="http://schemas.microsoft.com/office/powerpoint/2010/main" val="25702147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連携企画（</a:t>
            </a:r>
            <a:r>
              <a:rPr lang="ja-JP" altLang="en-US" dirty="0"/>
              <a:t>大阪商工会議所とのコラボレーション）</a:t>
            </a:r>
            <a:endParaRPr kumimoji="1" lang="ja-JP" altLang="en-US" b="1" dirty="0"/>
          </a:p>
        </p:txBody>
      </p:sp>
      <p:sp>
        <p:nvSpPr>
          <p:cNvPr id="8" name="テキスト ボックス 7"/>
          <p:cNvSpPr txBox="1"/>
          <p:nvPr/>
        </p:nvSpPr>
        <p:spPr>
          <a:xfrm>
            <a:off x="4409661" y="5470412"/>
            <a:ext cx="5038559" cy="617670"/>
          </a:xfrm>
          <a:prstGeom prst="rect">
            <a:avLst/>
          </a:prstGeom>
          <a:noFill/>
        </p:spPr>
        <p:txBody>
          <a:bodyPr wrap="none" rtlCol="0">
            <a:spAutoFit/>
          </a:bodyPr>
          <a:lstStyle/>
          <a:p>
            <a:r>
              <a:rPr kumimoji="1" lang="ja-JP" altLang="en-US" sz="1138" dirty="0"/>
              <a:t>大阪商工会議所とのコラボレーションイベントの様子</a:t>
            </a:r>
            <a:endParaRPr kumimoji="1" lang="en-US" altLang="ja-JP" sz="1138" dirty="0"/>
          </a:p>
          <a:p>
            <a:r>
              <a:rPr kumimoji="1" lang="ja-JP" altLang="en-US" sz="1138" dirty="0"/>
              <a:t>府内中小企業向け</a:t>
            </a:r>
            <a:r>
              <a:rPr lang="ja-JP" altLang="en-US" sz="1138" dirty="0"/>
              <a:t>ＳＤＧｓ啓発イベント「おっ！</a:t>
            </a:r>
            <a:r>
              <a:rPr lang="en-US" altLang="ja-JP" sz="1138" dirty="0"/>
              <a:t>Saka</a:t>
            </a:r>
            <a:r>
              <a:rPr lang="ja-JP" altLang="en-US" sz="1138" dirty="0"/>
              <a:t>まるごとＳＤＧｓ」</a:t>
            </a:r>
            <a:endParaRPr lang="en-US" altLang="ja-JP" sz="1138" dirty="0"/>
          </a:p>
          <a:p>
            <a:pPr algn="r"/>
            <a:r>
              <a:rPr kumimoji="1" lang="ja-JP" altLang="en-US" sz="1138" dirty="0"/>
              <a:t>（</a:t>
            </a:r>
            <a:r>
              <a:rPr kumimoji="1" lang="en-US" altLang="ja-JP" sz="1138" dirty="0"/>
              <a:t>2020</a:t>
            </a:r>
            <a:r>
              <a:rPr kumimoji="1" lang="ja-JP" altLang="en-US" sz="1138" dirty="0"/>
              <a:t>年</a:t>
            </a:r>
            <a:r>
              <a:rPr kumimoji="1" lang="en-US" altLang="ja-JP" sz="1138" dirty="0"/>
              <a:t>8</a:t>
            </a:r>
            <a:r>
              <a:rPr kumimoji="1" lang="ja-JP" altLang="en-US" sz="1138" dirty="0"/>
              <a:t>月</a:t>
            </a:r>
            <a:r>
              <a:rPr kumimoji="1" lang="en-US" altLang="ja-JP" sz="1138" dirty="0"/>
              <a:t>26</a:t>
            </a:r>
            <a:r>
              <a:rPr kumimoji="1" lang="ja-JP" altLang="en-US" sz="1138" dirty="0"/>
              <a:t>日）</a:t>
            </a:r>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t="33333" b="7368"/>
          <a:stretch/>
        </p:blipFill>
        <p:spPr>
          <a:xfrm>
            <a:off x="1034620" y="1507019"/>
            <a:ext cx="8125636" cy="3613770"/>
          </a:xfrm>
          <a:prstGeom prst="rect">
            <a:avLst/>
          </a:prstGeom>
        </p:spPr>
      </p:pic>
    </p:spTree>
    <p:extLst>
      <p:ext uri="{BB962C8B-B14F-4D97-AF65-F5344CB8AC3E}">
        <p14:creationId xmlns:p14="http://schemas.microsoft.com/office/powerpoint/2010/main" val="32581935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連携企画（大阪市</a:t>
            </a:r>
            <a:r>
              <a:rPr lang="ja-JP" altLang="en-US" dirty="0"/>
              <a:t>、</a:t>
            </a:r>
            <a:r>
              <a:rPr lang="ja-JP" altLang="en-US" dirty="0" smtClean="0"/>
              <a:t>アース製薬㈱と</a:t>
            </a:r>
            <a:r>
              <a:rPr lang="ja-JP" altLang="en-US" dirty="0"/>
              <a:t>のコラボレーション）</a:t>
            </a:r>
            <a:endParaRPr kumimoji="1" lang="ja-JP" altLang="en-US" b="1" dirty="0"/>
          </a:p>
        </p:txBody>
      </p:sp>
      <p:sp>
        <p:nvSpPr>
          <p:cNvPr id="8" name="テキスト ボックス 7"/>
          <p:cNvSpPr txBox="1"/>
          <p:nvPr/>
        </p:nvSpPr>
        <p:spPr>
          <a:xfrm>
            <a:off x="7292790" y="6115871"/>
            <a:ext cx="1955985" cy="267446"/>
          </a:xfrm>
          <a:prstGeom prst="rect">
            <a:avLst/>
          </a:prstGeom>
          <a:noFill/>
        </p:spPr>
        <p:txBody>
          <a:bodyPr wrap="none" rtlCol="0">
            <a:spAutoFit/>
          </a:bodyPr>
          <a:lstStyle/>
          <a:p>
            <a:r>
              <a:rPr kumimoji="1" lang="ja-JP" altLang="en-US" sz="1138" dirty="0"/>
              <a:t>本</a:t>
            </a:r>
            <a:r>
              <a:rPr kumimoji="1" lang="ja-JP" altLang="en-US" sz="1138" dirty="0" smtClean="0"/>
              <a:t>企画の</a:t>
            </a:r>
            <a:r>
              <a:rPr kumimoji="1" lang="en-US" altLang="ja-JP" sz="1138" dirty="0" smtClean="0"/>
              <a:t>HP</a:t>
            </a:r>
            <a:r>
              <a:rPr kumimoji="1" lang="ja-JP" altLang="en-US" sz="1138" dirty="0" err="1" smtClean="0"/>
              <a:t>での</a:t>
            </a:r>
            <a:r>
              <a:rPr kumimoji="1" lang="ja-JP" altLang="en-US" sz="1138" dirty="0" smtClean="0"/>
              <a:t>告知の様子</a:t>
            </a:r>
            <a:endParaRPr kumimoji="1" lang="ja-JP" altLang="en-US" sz="1138" dirty="0"/>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354" y="1341779"/>
            <a:ext cx="8591550" cy="3962400"/>
          </a:xfrm>
          <a:prstGeom prst="rect">
            <a:avLst/>
          </a:prstGeom>
        </p:spPr>
      </p:pic>
    </p:spTree>
    <p:extLst>
      <p:ext uri="{BB962C8B-B14F-4D97-AF65-F5344CB8AC3E}">
        <p14:creationId xmlns:p14="http://schemas.microsoft.com/office/powerpoint/2010/main" val="1799725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連携企画（バンタンデザイン研究所と</a:t>
            </a:r>
            <a:r>
              <a:rPr lang="ja-JP" altLang="en-US" dirty="0"/>
              <a:t>のコラボレーション）</a:t>
            </a:r>
            <a:endParaRPr kumimoji="1" lang="ja-JP" altLang="en-US" b="1" dirty="0"/>
          </a:p>
        </p:txBody>
      </p:sp>
      <p:pic>
        <p:nvPicPr>
          <p:cNvPr id="3" name="08_大量発生～ジンベイザメ編～">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1452" y="1046987"/>
            <a:ext cx="8831489" cy="4967713"/>
          </a:xfrm>
          <a:prstGeom prst="rect">
            <a:avLst/>
          </a:prstGeom>
        </p:spPr>
      </p:pic>
    </p:spTree>
    <p:extLst>
      <p:ext uri="{BB962C8B-B14F-4D97-AF65-F5344CB8AC3E}">
        <p14:creationId xmlns:p14="http://schemas.microsoft.com/office/powerpoint/2010/main" val="4131278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sz="4800" b="1" u="sng" dirty="0" smtClean="0">
                <a:latin typeface="メイリオ" panose="020B0604030504040204" pitchFamily="50" charset="-128"/>
                <a:ea typeface="メイリオ" panose="020B0604030504040204" pitchFamily="50" charset="-128"/>
              </a:rPr>
              <a:t>みんなで取組もう</a:t>
            </a:r>
            <a:r>
              <a:rPr lang="en-US" altLang="ja-JP" sz="4800" b="1" u="sng" dirty="0" smtClean="0">
                <a:latin typeface="メイリオ" panose="020B0604030504040204" pitchFamily="50" charset="-128"/>
                <a:ea typeface="メイリオ" panose="020B0604030504040204" pitchFamily="50" charset="-128"/>
              </a:rPr>
              <a:t>SDGs</a:t>
            </a:r>
            <a:endParaRPr kumimoji="1" lang="ja-JP" altLang="en-US" sz="4800" b="1" u="sng"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550967DC-5BD9-459A-AA57-984A0908FD5A}"/>
              </a:ext>
            </a:extLst>
          </p:cNvPr>
          <p:cNvPicPr>
            <a:picLocks noChangeAspect="1"/>
          </p:cNvPicPr>
          <p:nvPr/>
        </p:nvPicPr>
        <p:blipFill>
          <a:blip r:embed="rId3"/>
          <a:stretch>
            <a:fillRect/>
          </a:stretch>
        </p:blipFill>
        <p:spPr>
          <a:xfrm>
            <a:off x="2262182" y="4091378"/>
            <a:ext cx="5592849" cy="836269"/>
          </a:xfrm>
          <a:prstGeom prst="rect">
            <a:avLst/>
          </a:prstGeom>
        </p:spPr>
      </p:pic>
    </p:spTree>
    <p:extLst>
      <p:ext uri="{BB962C8B-B14F-4D97-AF65-F5344CB8AC3E}">
        <p14:creationId xmlns:p14="http://schemas.microsoft.com/office/powerpoint/2010/main" val="13147858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ＳＤＧｓの認知度（大阪）</a:t>
            </a:r>
            <a:endParaRPr kumimoji="1" lang="ja-JP" altLang="en-US" sz="2000" b="1" dirty="0">
              <a:latin typeface="Meiryo UI" panose="020B0604030504040204" pitchFamily="50" charset="-128"/>
              <a:ea typeface="Meiryo UI" panose="020B0604030504040204" pitchFamily="50" charset="-128"/>
            </a:endParaRPr>
          </a:p>
        </p:txBody>
      </p:sp>
      <p:graphicFrame>
        <p:nvGraphicFramePr>
          <p:cNvPr id="19" name="コンテンツ プレースホルダー 8"/>
          <p:cNvGraphicFramePr>
            <a:graphicFrameLocks/>
          </p:cNvGraphicFramePr>
          <p:nvPr>
            <p:extLst>
              <p:ext uri="{D42A27DB-BD31-4B8C-83A1-F6EECF244321}">
                <p14:modId xmlns:p14="http://schemas.microsoft.com/office/powerpoint/2010/main" val="484895874"/>
              </p:ext>
            </p:extLst>
          </p:nvPr>
        </p:nvGraphicFramePr>
        <p:xfrm>
          <a:off x="429198" y="1027071"/>
          <a:ext cx="9180116" cy="5041258"/>
        </p:xfrm>
        <a:graphic>
          <a:graphicData uri="http://schemas.openxmlformats.org/drawingml/2006/chart">
            <c:chart xmlns:c="http://schemas.openxmlformats.org/drawingml/2006/chart" xmlns:r="http://schemas.openxmlformats.org/officeDocument/2006/relationships" r:id="rId3"/>
          </a:graphicData>
        </a:graphic>
      </p:graphicFrame>
      <p:sp>
        <p:nvSpPr>
          <p:cNvPr id="24" name="正方形/長方形 23"/>
          <p:cNvSpPr/>
          <p:nvPr/>
        </p:nvSpPr>
        <p:spPr>
          <a:xfrm>
            <a:off x="1762609" y="6153730"/>
            <a:ext cx="6949290" cy="473280"/>
          </a:xfrm>
          <a:prstGeom prst="rect">
            <a:avLst/>
          </a:prstGeom>
          <a:ln w="12700">
            <a:noFill/>
          </a:ln>
        </p:spPr>
        <p:txBody>
          <a:bodyPr wrap="square" anchor="ctr">
            <a:noAutofit/>
          </a:bodyPr>
          <a:lstStyle/>
          <a:p>
            <a:pPr>
              <a:lnSpc>
                <a:spcPts val="1997"/>
              </a:lnSpc>
            </a:pPr>
            <a:r>
              <a:rPr lang="ja-JP" altLang="en-US" sz="1334" dirty="0">
                <a:latin typeface="+mn-ea"/>
              </a:rPr>
              <a:t>大阪府のネット調査（大阪</a:t>
            </a:r>
            <a:r>
              <a:rPr lang="en-US" altLang="ja-JP" sz="1334" dirty="0">
                <a:latin typeface="+mn-ea"/>
              </a:rPr>
              <a:t>Q</a:t>
            </a:r>
            <a:r>
              <a:rPr lang="ja-JP" altLang="en-US" sz="1334" dirty="0">
                <a:latin typeface="+mn-ea"/>
              </a:rPr>
              <a:t>ネット）を活用して、府民を対象に</a:t>
            </a:r>
            <a:r>
              <a:rPr lang="en-US" altLang="ja-JP" sz="1334" dirty="0">
                <a:latin typeface="+mn-ea"/>
              </a:rPr>
              <a:t>SDGs</a:t>
            </a:r>
            <a:r>
              <a:rPr lang="ja-JP" altLang="en-US" sz="1334" dirty="0">
                <a:latin typeface="+mn-ea"/>
              </a:rPr>
              <a:t>の認知度を調査</a:t>
            </a:r>
            <a:endParaRPr lang="en-US" altLang="ja-JP" sz="1334" dirty="0">
              <a:latin typeface="+mn-ea"/>
            </a:endParaRPr>
          </a:p>
          <a:p>
            <a:pPr>
              <a:lnSpc>
                <a:spcPts val="1997"/>
              </a:lnSpc>
            </a:pPr>
            <a:r>
              <a:rPr lang="ja-JP" altLang="en-US" sz="1334" dirty="0">
                <a:latin typeface="+mj-ea"/>
                <a:ea typeface="+mj-ea"/>
              </a:rPr>
              <a:t>（対象者条件：</a:t>
            </a:r>
            <a:r>
              <a:rPr lang="en-US" altLang="ja-JP" sz="1334" dirty="0">
                <a:latin typeface="+mj-ea"/>
                <a:ea typeface="+mj-ea"/>
              </a:rPr>
              <a:t>18</a:t>
            </a:r>
            <a:r>
              <a:rPr lang="ja-JP" altLang="ja-JP" sz="1334" dirty="0">
                <a:latin typeface="+mj-ea"/>
                <a:ea typeface="+mj-ea"/>
              </a:rPr>
              <a:t>歳以上の男女</a:t>
            </a:r>
            <a:r>
              <a:rPr lang="ja-JP" altLang="en-US" sz="1334" dirty="0">
                <a:latin typeface="+mj-ea"/>
                <a:ea typeface="+mj-ea"/>
              </a:rPr>
              <a:t>、サンプル数：１</a:t>
            </a:r>
            <a:r>
              <a:rPr lang="en-US" altLang="ja-JP" sz="1334" dirty="0">
                <a:latin typeface="+mj-ea"/>
                <a:ea typeface="+mj-ea"/>
              </a:rPr>
              <a:t>,000</a:t>
            </a:r>
            <a:r>
              <a:rPr lang="ja-JP" altLang="ja-JP" sz="1334" dirty="0">
                <a:latin typeface="+mj-ea"/>
                <a:ea typeface="+mj-ea"/>
              </a:rPr>
              <a:t>名</a:t>
            </a:r>
            <a:r>
              <a:rPr lang="ja-JP" altLang="en-US" sz="1334" dirty="0">
                <a:latin typeface="+mj-ea"/>
                <a:ea typeface="+mj-ea"/>
              </a:rPr>
              <a:t>）</a:t>
            </a:r>
            <a:endParaRPr lang="en-US" altLang="ja-JP" sz="1334" dirty="0">
              <a:latin typeface="+mj-ea"/>
              <a:ea typeface="+mj-ea"/>
            </a:endParaRPr>
          </a:p>
        </p:txBody>
      </p:sp>
      <p:sp>
        <p:nvSpPr>
          <p:cNvPr id="25" name="正方形/長方形 24"/>
          <p:cNvSpPr/>
          <p:nvPr/>
        </p:nvSpPr>
        <p:spPr>
          <a:xfrm>
            <a:off x="474022" y="941670"/>
            <a:ext cx="5456943" cy="444096"/>
          </a:xfrm>
          <a:prstGeom prst="rect">
            <a:avLst/>
          </a:prstGeom>
        </p:spPr>
        <p:txBody>
          <a:bodyPr wrap="none">
            <a:spAutoFit/>
          </a:bodyPr>
          <a:lstStyle/>
          <a:p>
            <a:r>
              <a:rPr lang="ja-JP" altLang="en-US" sz="2286" b="1" u="sng" dirty="0">
                <a:latin typeface="Meiryo UI" panose="020B0604030504040204" pitchFamily="50" charset="-128"/>
                <a:ea typeface="Meiryo UI" panose="020B0604030504040204" pitchFamily="50" charset="-128"/>
              </a:rPr>
              <a:t>府民全体の</a:t>
            </a:r>
            <a:r>
              <a:rPr lang="ja-JP" altLang="en-US" sz="2286" b="1" u="sng" dirty="0" smtClean="0">
                <a:latin typeface="Meiryo UI" panose="020B0604030504040204" pitchFamily="50" charset="-128"/>
                <a:ea typeface="Meiryo UI" panose="020B0604030504040204" pitchFamily="50" charset="-128"/>
              </a:rPr>
              <a:t>認知度：</a:t>
            </a:r>
            <a:r>
              <a:rPr lang="en-US" altLang="ja-JP" sz="2286" b="1" u="sng" dirty="0">
                <a:latin typeface="Meiryo UI" panose="020B0604030504040204" pitchFamily="50" charset="-128"/>
                <a:ea typeface="Meiryo UI" panose="020B0604030504040204" pitchFamily="50" charset="-128"/>
              </a:rPr>
              <a:t>72.3</a:t>
            </a:r>
            <a:r>
              <a:rPr lang="en-US" altLang="ja-JP" sz="2286" b="1" u="sng" dirty="0" smtClean="0">
                <a:latin typeface="Meiryo UI" panose="020B0604030504040204" pitchFamily="50" charset="-128"/>
                <a:ea typeface="Meiryo UI" panose="020B0604030504040204" pitchFamily="50" charset="-128"/>
              </a:rPr>
              <a:t>%</a:t>
            </a:r>
            <a:r>
              <a:rPr lang="ja-JP" altLang="en-US" sz="1334" dirty="0">
                <a:latin typeface="Meiryo UI" panose="020B0604030504040204" pitchFamily="50" charset="-128"/>
                <a:ea typeface="Meiryo UI" panose="020B0604030504040204" pitchFamily="50" charset="-128"/>
              </a:rPr>
              <a:t>（</a:t>
            </a:r>
            <a:r>
              <a:rPr lang="en-US" altLang="ja-JP" sz="1334" dirty="0">
                <a:latin typeface="Meiryo UI" panose="020B0604030504040204" pitchFamily="50" charset="-128"/>
                <a:ea typeface="Meiryo UI" panose="020B0604030504040204" pitchFamily="50" charset="-128"/>
              </a:rPr>
              <a:t>2021</a:t>
            </a:r>
            <a:r>
              <a:rPr lang="ja-JP" altLang="en-US" sz="1334" dirty="0" smtClean="0">
                <a:latin typeface="Meiryo UI" panose="020B0604030504040204" pitchFamily="50" charset="-128"/>
                <a:ea typeface="Meiryo UI" panose="020B0604030504040204" pitchFamily="50" charset="-128"/>
              </a:rPr>
              <a:t>年９月</a:t>
            </a:r>
            <a:r>
              <a:rPr lang="ja-JP" altLang="en-US" sz="1334" dirty="0">
                <a:latin typeface="Meiryo UI" panose="020B0604030504040204" pitchFamily="50" charset="-128"/>
                <a:ea typeface="Meiryo UI" panose="020B0604030504040204" pitchFamily="50" charset="-128"/>
              </a:rPr>
              <a:t>時点）</a:t>
            </a:r>
            <a:endParaRPr lang="en-US" altLang="ja-JP" sz="1334"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99387788"/>
      </p:ext>
    </p:extLst>
  </p:cSld>
  <p:clrMapOvr>
    <a:masterClrMapping/>
  </p:clrMapOvr>
  <mc:AlternateContent xmlns:mc="http://schemas.openxmlformats.org/markup-compatibility/2006" xmlns:p14="http://schemas.microsoft.com/office/powerpoint/2010/main">
    <mc:Choice Requires="p14">
      <p:transition spd="slow" p14:dur="2000" advTm="1344"/>
    </mc:Choice>
    <mc:Fallback xmlns="">
      <p:transition spd="slow" advTm="1344"/>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sz="2800" dirty="0"/>
          </a:p>
        </p:txBody>
      </p:sp>
      <p:sp>
        <p:nvSpPr>
          <p:cNvPr id="6" name="テキスト ボックス 5"/>
          <p:cNvSpPr txBox="1"/>
          <p:nvPr/>
        </p:nvSpPr>
        <p:spPr>
          <a:xfrm>
            <a:off x="349481" y="934096"/>
            <a:ext cx="9108844" cy="1862048"/>
          </a:xfrm>
          <a:prstGeom prst="rect">
            <a:avLst/>
          </a:prstGeom>
          <a:ln w="9525"/>
        </p:spPr>
        <p:style>
          <a:lnRef idx="2">
            <a:schemeClr val="accent5"/>
          </a:lnRef>
          <a:fillRef idx="1">
            <a:schemeClr val="lt1"/>
          </a:fillRef>
          <a:effectRef idx="0">
            <a:schemeClr val="accent5"/>
          </a:effectRef>
          <a:fontRef idx="minor">
            <a:schemeClr val="dk1"/>
          </a:fontRef>
        </p:style>
        <p:txBody>
          <a:bodyPr wrap="square" rtlCol="0">
            <a:spAutoFit/>
          </a:bodyPr>
          <a:lstStyle/>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a:t>
            </a:r>
            <a:r>
              <a:rPr lang="en-US" altLang="ja-JP" b="1" spc="-15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b="1" spc="-1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b="1" spc="-150" dirty="0">
                <a:latin typeface="Meiryo UI" panose="020B0604030504040204" pitchFamily="50" charset="-128"/>
                <a:ea typeface="Meiryo UI" panose="020B0604030504040204" pitchFamily="50" charset="-128"/>
                <a:cs typeface="Meiryo UI" panose="020B0604030504040204" pitchFamily="50" charset="-128"/>
              </a:rPr>
              <a:t>9</a:t>
            </a:r>
            <a:r>
              <a:rPr lang="ja-JP" altLang="en-US" b="1" spc="-150" dirty="0">
                <a:latin typeface="Meiryo UI" panose="020B0604030504040204" pitchFamily="50" charset="-128"/>
                <a:ea typeface="Meiryo UI" panose="020B0604030504040204" pitchFamily="50" charset="-128"/>
                <a:cs typeface="Meiryo UI" panose="020B0604030504040204" pitchFamily="50" charset="-128"/>
              </a:rPr>
              <a:t>月国連総会で採択</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された</a:t>
            </a:r>
            <a:r>
              <a:rPr lang="ja-JP" altLang="en-US" sz="23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「持続可能な開発のための</a:t>
            </a:r>
            <a:r>
              <a:rPr lang="en-US" altLang="ja-JP" sz="23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3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アジェンダ」</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pc="-150" dirty="0" smtClean="0">
                <a:latin typeface="Meiryo UI" panose="020B0604030504040204" pitchFamily="50" charset="-128"/>
                <a:ea typeface="Meiryo UI" panose="020B0604030504040204" pitchFamily="50" charset="-128"/>
                <a:cs typeface="Meiryo UI" panose="020B0604030504040204" pitchFamily="50" charset="-128"/>
              </a:rPr>
              <a:t>記載</a:t>
            </a:r>
            <a:endParaRPr lang="en-US" altLang="ja-JP" spc="-150" dirty="0">
              <a:latin typeface="Meiryo UI" panose="020B0604030504040204" pitchFamily="50" charset="-128"/>
              <a:ea typeface="Meiryo UI" panose="020B0604030504040204" pitchFamily="50" charset="-128"/>
              <a:cs typeface="Meiryo UI" panose="020B0604030504040204" pitchFamily="50" charset="-128"/>
            </a:endParaRPr>
          </a:p>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までの国際目標</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。発展途上国のみならず、先進国自身も取り組む。</a:t>
            </a:r>
          </a:p>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持続可能な世界を実現するための</a:t>
            </a:r>
            <a:r>
              <a:rPr lang="en-US" altLang="ja-JP"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のゴール</a:t>
            </a:r>
            <a:r>
              <a:rPr lang="en-US" altLang="ja-JP" b="1" u="sng"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目標</a:t>
            </a:r>
            <a:r>
              <a:rPr lang="en-US" altLang="ja-JP" b="1" u="sng"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b="1" u="sng" spc="-150"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169</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のターゲット</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から構成。</a:t>
            </a:r>
            <a:endParaRPr lang="en-US" altLang="ja-JP" spc="-1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Shape 129"/>
          <p:cNvPicPr preferRelativeResize="0">
            <a:picLocks/>
          </p:cNvPicPr>
          <p:nvPr/>
        </p:nvPicPr>
        <p:blipFill rotWithShape="1">
          <a:blip r:embed="rId3">
            <a:alphaModFix/>
          </a:blip>
          <a:srcRect/>
          <a:stretch/>
        </p:blipFill>
        <p:spPr>
          <a:xfrm>
            <a:off x="232926" y="3146813"/>
            <a:ext cx="4562795" cy="3034259"/>
          </a:xfrm>
          <a:prstGeom prst="rect">
            <a:avLst/>
          </a:prstGeom>
          <a:noFill/>
          <a:ln>
            <a:noFill/>
          </a:ln>
        </p:spPr>
      </p:pic>
      <p:sp>
        <p:nvSpPr>
          <p:cNvPr id="9" name="テキスト ボックス 8"/>
          <p:cNvSpPr txBox="1"/>
          <p:nvPr/>
        </p:nvSpPr>
        <p:spPr>
          <a:xfrm>
            <a:off x="6918142" y="6405109"/>
            <a:ext cx="3526963" cy="369332"/>
          </a:xfrm>
          <a:prstGeom prst="rect">
            <a:avLst/>
          </a:prstGeom>
          <a:noFill/>
        </p:spPr>
        <p:txBody>
          <a:bodyPr wrap="square" rtlCol="0">
            <a:spAutoFit/>
          </a:bodyPr>
          <a:lstStyle/>
          <a:p>
            <a:r>
              <a:rPr kumimoji="1" lang="ja-JP" altLang="en-US" dirty="0"/>
              <a:t>（出典）国連広報センター</a:t>
            </a:r>
          </a:p>
        </p:txBody>
      </p:sp>
      <p:sp>
        <p:nvSpPr>
          <p:cNvPr id="10" name="正方形/長方形 9"/>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rPr>
              <a:t>Sustainable </a:t>
            </a:r>
            <a:r>
              <a:rPr lang="en-US" altLang="ja-JP" sz="2000" b="1" dirty="0">
                <a:latin typeface="Meiryo UI" panose="020B0604030504040204" pitchFamily="50" charset="-128"/>
                <a:ea typeface="Meiryo UI" panose="020B0604030504040204" pitchFamily="50" charset="-128"/>
              </a:rPr>
              <a:t>Development </a:t>
            </a:r>
            <a:r>
              <a:rPr lang="en-US" altLang="ja-JP" sz="2000" b="1" dirty="0" smtClean="0">
                <a:latin typeface="Meiryo UI" panose="020B0604030504040204" pitchFamily="50" charset="-128"/>
                <a:ea typeface="Meiryo UI" panose="020B0604030504040204" pitchFamily="50" charset="-128"/>
              </a:rPr>
              <a:t>Goals</a:t>
            </a:r>
            <a:r>
              <a:rPr lang="ja-JP" altLang="en-US" sz="2000" b="1" dirty="0" smtClean="0">
                <a:latin typeface="Meiryo UI" panose="020B0604030504040204" pitchFamily="50" charset="-128"/>
                <a:ea typeface="Meiryo UI" panose="020B0604030504040204" pitchFamily="50" charset="-128"/>
              </a:rPr>
              <a:t>）</a:t>
            </a:r>
            <a:endParaRPr kumimoji="1" lang="en-US" altLang="ja-JP" sz="2000" b="1"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4"/>
          <a:stretch>
            <a:fillRect/>
          </a:stretch>
        </p:blipFill>
        <p:spPr>
          <a:xfrm>
            <a:off x="4960383" y="3102405"/>
            <a:ext cx="4627705" cy="3078667"/>
          </a:xfrm>
          <a:prstGeom prst="rect">
            <a:avLst/>
          </a:prstGeom>
        </p:spPr>
      </p:pic>
      <p:pic>
        <p:nvPicPr>
          <p:cNvPr id="1026"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5">
            <a:extLst>
              <a:ext uri="{28A0092B-C50C-407E-A947-70E740481C1C}">
                <a14:useLocalDpi xmlns:a14="http://schemas.microsoft.com/office/drawing/2010/main" val="0"/>
              </a:ext>
            </a:extLst>
          </a:blip>
          <a:srcRect l="20389" r="20514"/>
          <a:stretch/>
        </p:blipFill>
        <p:spPr bwMode="auto">
          <a:xfrm>
            <a:off x="8134271" y="1546749"/>
            <a:ext cx="1094704" cy="111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042702"/>
      </p:ext>
    </p:extLst>
  </p:cSld>
  <p:clrMapOvr>
    <a:masterClrMapping/>
  </p:clrMapOvr>
  <mc:AlternateContent xmlns:mc="http://schemas.openxmlformats.org/markup-compatibility/2006" xmlns:p14="http://schemas.microsoft.com/office/powerpoint/2010/main">
    <mc:Choice Requires="p14">
      <p:transition spd="slow" p14:dur="2000" advTm="1291"/>
    </mc:Choice>
    <mc:Fallback xmlns="">
      <p:transition spd="slow" advTm="1291"/>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大阪府の</a:t>
            </a:r>
            <a:r>
              <a:rPr kumimoji="1" lang="ja-JP" altLang="en-US" sz="2000" b="1" dirty="0" smtClean="0">
                <a:latin typeface="Meiryo UI" panose="020B0604030504040204" pitchFamily="50" charset="-128"/>
                <a:ea typeface="Meiryo UI" panose="020B0604030504040204" pitchFamily="50" charset="-128"/>
              </a:rPr>
              <a:t>取組</a:t>
            </a:r>
            <a:endParaRPr kumimoji="1" lang="ja-JP" altLang="en-US" sz="2000" b="1" dirty="0">
              <a:latin typeface="Meiryo UI" panose="020B0604030504040204" pitchFamily="50" charset="-128"/>
              <a:ea typeface="Meiryo UI" panose="020B0604030504040204" pitchFamily="50" charset="-128"/>
            </a:endParaRPr>
          </a:p>
        </p:txBody>
      </p:sp>
      <p:sp>
        <p:nvSpPr>
          <p:cNvPr id="45" name="正方形/長方形 44"/>
          <p:cNvSpPr/>
          <p:nvPr/>
        </p:nvSpPr>
        <p:spPr>
          <a:xfrm>
            <a:off x="107520" y="752238"/>
            <a:ext cx="7342334" cy="324875"/>
          </a:xfrm>
          <a:prstGeom prst="rect">
            <a:avLst/>
          </a:prstGeom>
          <a:noFill/>
        </p:spPr>
        <p:txBody>
          <a:bodyPr wrap="square">
            <a:spAutoFit/>
          </a:bodyPr>
          <a:lstStyle/>
          <a:p>
            <a:pPr marL="174625" indent="-174625">
              <a:lnSpc>
                <a:spcPts val="1600"/>
              </a:lnSpc>
            </a:pPr>
            <a:r>
              <a:rPr lang="ja-JP" altLang="en-US" sz="2400" b="1" dirty="0">
                <a:latin typeface="Meiryo UI" panose="020B0604030504040204" pitchFamily="50" charset="-128"/>
                <a:ea typeface="Meiryo UI" panose="020B0604030504040204" pitchFamily="50" charset="-128"/>
              </a:rPr>
              <a:t>〇大阪</a:t>
            </a:r>
            <a:r>
              <a:rPr lang="en-US" altLang="ja-JP" sz="2400" b="1" dirty="0">
                <a:latin typeface="Meiryo UI" panose="020B0604030504040204" pitchFamily="50" charset="-128"/>
                <a:ea typeface="Meiryo UI" panose="020B0604030504040204" pitchFamily="50" charset="-128"/>
              </a:rPr>
              <a:t>SDGs</a:t>
            </a:r>
            <a:r>
              <a:rPr lang="ja-JP" altLang="en-US" sz="2400" b="1" dirty="0">
                <a:latin typeface="Meiryo UI" panose="020B0604030504040204" pitchFamily="50" charset="-128"/>
                <a:ea typeface="Meiryo UI" panose="020B0604030504040204" pitchFamily="50" charset="-128"/>
              </a:rPr>
              <a:t>行動憲章の策定（令和３年１月）</a:t>
            </a:r>
            <a:endParaRPr lang="en-US" altLang="ja-JP" sz="2400" b="1" dirty="0">
              <a:latin typeface="Meiryo UI" panose="020B0604030504040204" pitchFamily="50" charset="-128"/>
              <a:ea typeface="Meiryo UI" panose="020B0604030504040204" pitchFamily="50" charset="-128"/>
            </a:endParaRPr>
          </a:p>
        </p:txBody>
      </p:sp>
      <p:sp>
        <p:nvSpPr>
          <p:cNvPr id="32" name="正方形/長方形 31"/>
          <p:cNvSpPr/>
          <p:nvPr/>
        </p:nvSpPr>
        <p:spPr>
          <a:xfrm>
            <a:off x="374303" y="1719337"/>
            <a:ext cx="9154990" cy="1456446"/>
          </a:xfrm>
          <a:prstGeom prst="rect">
            <a:avLst/>
          </a:prstGeom>
        </p:spPr>
        <p:txBody>
          <a:bodyPr wrap="square">
            <a:spAutoFit/>
          </a:bodyPr>
          <a:lstStyle/>
          <a:p>
            <a:pPr>
              <a:lnSpc>
                <a:spcPts val="2681"/>
              </a:lnSpc>
            </a:pPr>
            <a:r>
              <a:rPr lang="ja-JP" altLang="en-US" dirty="0">
                <a:latin typeface="Meiryo UI" panose="020B0604030504040204" pitchFamily="50" charset="-128"/>
                <a:ea typeface="Meiryo UI" panose="020B0604030504040204" pitchFamily="50" charset="-128"/>
              </a:rPr>
              <a:t>わたしたちは、「誰一人取り残さない、持続可能な社会の実現」をめざす“持続可能な開発のための</a:t>
            </a:r>
            <a:r>
              <a:rPr lang="en-US" altLang="ja-JP" dirty="0">
                <a:latin typeface="Meiryo UI" panose="020B0604030504040204" pitchFamily="50" charset="-128"/>
                <a:ea typeface="Meiryo UI" panose="020B0604030504040204" pitchFamily="50" charset="-128"/>
              </a:rPr>
              <a:t>2030</a:t>
            </a:r>
            <a:r>
              <a:rPr lang="ja-JP" altLang="en-US" dirty="0">
                <a:latin typeface="Meiryo UI" panose="020B0604030504040204" pitchFamily="50" charset="-128"/>
                <a:ea typeface="Meiryo UI" panose="020B0604030504040204" pitchFamily="50" charset="-128"/>
              </a:rPr>
              <a:t>アジェンダ”（</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）の理念に賛同し、</a:t>
            </a:r>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年大阪・関西万博の地元都市として、万博のテーマである「いのち輝く未来社会のデザイン」に向けて、</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の</a:t>
            </a:r>
            <a:r>
              <a:rPr lang="en-US" altLang="ja-JP" dirty="0">
                <a:latin typeface="Meiryo UI" panose="020B0604030504040204" pitchFamily="50" charset="-128"/>
                <a:ea typeface="Meiryo UI" panose="020B0604030504040204" pitchFamily="50" charset="-128"/>
              </a:rPr>
              <a:t>17</a:t>
            </a:r>
            <a:r>
              <a:rPr lang="ja-JP" altLang="en-US" dirty="0">
                <a:latin typeface="Meiryo UI" panose="020B0604030504040204" pitchFamily="50" charset="-128"/>
                <a:ea typeface="Meiryo UI" panose="020B0604030504040204" pitchFamily="50" charset="-128"/>
              </a:rPr>
              <a:t>ゴールの達成をめざします。</a:t>
            </a:r>
            <a:endParaRPr lang="en-US" altLang="ja-JP" dirty="0">
              <a:latin typeface="Meiryo UI" panose="020B0604030504040204" pitchFamily="50" charset="-128"/>
              <a:ea typeface="Meiryo UI" panose="020B0604030504040204" pitchFamily="50" charset="-128"/>
            </a:endParaRPr>
          </a:p>
        </p:txBody>
      </p:sp>
      <p:grpSp>
        <p:nvGrpSpPr>
          <p:cNvPr id="34" name="グループ化 33"/>
          <p:cNvGrpSpPr/>
          <p:nvPr/>
        </p:nvGrpSpPr>
        <p:grpSpPr>
          <a:xfrm>
            <a:off x="321956" y="3269275"/>
            <a:ext cx="9416652" cy="1770244"/>
            <a:chOff x="2035204" y="4146737"/>
            <a:chExt cx="9696382" cy="1881064"/>
          </a:xfrm>
        </p:grpSpPr>
        <p:grpSp>
          <p:nvGrpSpPr>
            <p:cNvPr id="35" name="グループ化 34"/>
            <p:cNvGrpSpPr/>
            <p:nvPr/>
          </p:nvGrpSpPr>
          <p:grpSpPr>
            <a:xfrm>
              <a:off x="2035204" y="4146737"/>
              <a:ext cx="9388016" cy="425158"/>
              <a:chOff x="2035204" y="4146737"/>
              <a:chExt cx="9388016" cy="425158"/>
            </a:xfrm>
          </p:grpSpPr>
          <p:sp>
            <p:nvSpPr>
              <p:cNvPr id="42" name="楕円 41"/>
              <p:cNvSpPr/>
              <p:nvPr/>
            </p:nvSpPr>
            <p:spPr>
              <a:xfrm>
                <a:off x="2035204" y="4197384"/>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1</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2324234" y="4146737"/>
                <a:ext cx="9098986" cy="425158"/>
              </a:xfrm>
              <a:prstGeom prst="rect">
                <a:avLst/>
              </a:prstGeom>
            </p:spPr>
            <p:txBody>
              <a:bodyPr wrap="square">
                <a:spAutoFit/>
              </a:bodyPr>
              <a:lstStyle/>
              <a:p>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かけがえのない“いのち”を大切にし、地域社会や環境に配慮して行動します。</a:t>
                </a:r>
                <a:endParaRPr lang="ja-JP" altLang="en-US" sz="2000" b="1" dirty="0">
                  <a:solidFill>
                    <a:srgbClr val="002060"/>
                  </a:solidFill>
                  <a:latin typeface="Meiryo UI" panose="020B0604030504040204" pitchFamily="50" charset="-128"/>
                  <a:ea typeface="Meiryo UI" panose="020B0604030504040204" pitchFamily="50" charset="-128"/>
                </a:endParaRPr>
              </a:p>
            </p:txBody>
          </p:sp>
        </p:grpSp>
        <p:grpSp>
          <p:nvGrpSpPr>
            <p:cNvPr id="36" name="グループ化 35"/>
            <p:cNvGrpSpPr/>
            <p:nvPr/>
          </p:nvGrpSpPr>
          <p:grpSpPr>
            <a:xfrm>
              <a:off x="2035204" y="4717201"/>
              <a:ext cx="9696382" cy="752201"/>
              <a:chOff x="2035204" y="4389185"/>
              <a:chExt cx="9696382" cy="752201"/>
            </a:xfrm>
          </p:grpSpPr>
          <p:sp>
            <p:nvSpPr>
              <p:cNvPr id="40" name="楕円 39"/>
              <p:cNvSpPr/>
              <p:nvPr/>
            </p:nvSpPr>
            <p:spPr>
              <a:xfrm>
                <a:off x="2035204" y="4445240"/>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2</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2306112" y="4389185"/>
                <a:ext cx="9425474" cy="752201"/>
              </a:xfrm>
              <a:prstGeom prst="rect">
                <a:avLst/>
              </a:prstGeom>
            </p:spPr>
            <p:txBody>
              <a:bodyPr wrap="square">
                <a:spAutoFit/>
              </a:bodyPr>
              <a:lstStyle/>
              <a:p>
                <a:r>
                  <a:rPr lang="en-US" altLang="ja-JP"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2030</a:t>
                </a:r>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年に住みたい魅力あふれる大阪をイメージし、できることから意識して行動します。</a:t>
                </a:r>
              </a:p>
            </p:txBody>
          </p:sp>
        </p:grpSp>
        <p:grpSp>
          <p:nvGrpSpPr>
            <p:cNvPr id="37" name="グループ化 36"/>
            <p:cNvGrpSpPr/>
            <p:nvPr/>
          </p:nvGrpSpPr>
          <p:grpSpPr>
            <a:xfrm>
              <a:off x="2035204" y="5275600"/>
              <a:ext cx="9520949" cy="752201"/>
              <a:chOff x="2035204" y="4617620"/>
              <a:chExt cx="9520949" cy="752201"/>
            </a:xfrm>
          </p:grpSpPr>
          <p:sp>
            <p:nvSpPr>
              <p:cNvPr id="38" name="楕円 37"/>
              <p:cNvSpPr/>
              <p:nvPr/>
            </p:nvSpPr>
            <p:spPr>
              <a:xfrm>
                <a:off x="2035204" y="4675743"/>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3</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2310517" y="4617620"/>
                <a:ext cx="9245636" cy="752201"/>
              </a:xfrm>
              <a:prstGeom prst="rect">
                <a:avLst/>
              </a:prstGeom>
            </p:spPr>
            <p:txBody>
              <a:bodyPr wrap="square">
                <a:spAutoFit/>
              </a:bodyPr>
              <a:lstStyle/>
              <a:p>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人と人との出会い、つながりを大事にしながら、互いに学びあい協力して行動します。</a:t>
                </a:r>
              </a:p>
            </p:txBody>
          </p:sp>
        </p:grpSp>
      </p:grpSp>
      <p:pic>
        <p:nvPicPr>
          <p:cNvPr id="46" name="図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78" y="5391134"/>
            <a:ext cx="533821" cy="533821"/>
          </a:xfrm>
          <a:prstGeom prst="rect">
            <a:avLst/>
          </a:prstGeom>
        </p:spPr>
      </p:pic>
      <p:pic>
        <p:nvPicPr>
          <p:cNvPr id="47" name="図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765" y="5391134"/>
            <a:ext cx="533821" cy="533821"/>
          </a:xfrm>
          <a:prstGeom prst="rect">
            <a:avLst/>
          </a:prstGeom>
        </p:spPr>
      </p:pic>
      <p:pic>
        <p:nvPicPr>
          <p:cNvPr id="48" name="図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2153" y="5391134"/>
            <a:ext cx="533821" cy="533821"/>
          </a:xfrm>
          <a:prstGeom prst="rect">
            <a:avLst/>
          </a:prstGeom>
        </p:spPr>
      </p:pic>
      <p:pic>
        <p:nvPicPr>
          <p:cNvPr id="49" name="図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6542" y="5391134"/>
            <a:ext cx="533821" cy="533821"/>
          </a:xfrm>
          <a:prstGeom prst="rect">
            <a:avLst/>
          </a:prstGeom>
        </p:spPr>
      </p:pic>
      <p:pic>
        <p:nvPicPr>
          <p:cNvPr id="52" name="図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0930" y="5391134"/>
            <a:ext cx="533821" cy="533821"/>
          </a:xfrm>
          <a:prstGeom prst="rect">
            <a:avLst/>
          </a:prstGeom>
        </p:spPr>
      </p:pic>
      <p:pic>
        <p:nvPicPr>
          <p:cNvPr id="53" name="図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5317" y="5391134"/>
            <a:ext cx="533821" cy="533821"/>
          </a:xfrm>
          <a:prstGeom prst="rect">
            <a:avLst/>
          </a:prstGeom>
        </p:spPr>
      </p:pic>
      <p:pic>
        <p:nvPicPr>
          <p:cNvPr id="57" name="図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9705" y="5391134"/>
            <a:ext cx="533821" cy="533821"/>
          </a:xfrm>
          <a:prstGeom prst="rect">
            <a:avLst/>
          </a:prstGeom>
        </p:spPr>
      </p:pic>
      <p:pic>
        <p:nvPicPr>
          <p:cNvPr id="58" name="図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44094" y="5391134"/>
            <a:ext cx="533821" cy="533821"/>
          </a:xfrm>
          <a:prstGeom prst="rect">
            <a:avLst/>
          </a:prstGeom>
        </p:spPr>
      </p:pic>
      <p:pic>
        <p:nvPicPr>
          <p:cNvPr id="59" name="図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8482" y="5391134"/>
            <a:ext cx="533821" cy="533821"/>
          </a:xfrm>
          <a:prstGeom prst="rect">
            <a:avLst/>
          </a:prstGeom>
        </p:spPr>
      </p:pic>
      <p:pic>
        <p:nvPicPr>
          <p:cNvPr id="60" name="図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2870" y="5391134"/>
            <a:ext cx="533821" cy="533821"/>
          </a:xfrm>
          <a:prstGeom prst="rect">
            <a:avLst/>
          </a:prstGeom>
        </p:spPr>
      </p:pic>
      <p:pic>
        <p:nvPicPr>
          <p:cNvPr id="61" name="図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07257" y="5391134"/>
            <a:ext cx="533821" cy="533821"/>
          </a:xfrm>
          <a:prstGeom prst="rect">
            <a:avLst/>
          </a:prstGeom>
        </p:spPr>
      </p:pic>
      <p:pic>
        <p:nvPicPr>
          <p:cNvPr id="63" name="図 6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61645" y="5391134"/>
            <a:ext cx="533821" cy="533821"/>
          </a:xfrm>
          <a:prstGeom prst="rect">
            <a:avLst/>
          </a:prstGeom>
        </p:spPr>
      </p:pic>
      <p:pic>
        <p:nvPicPr>
          <p:cNvPr id="64" name="図 6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16034" y="5391134"/>
            <a:ext cx="533821" cy="533821"/>
          </a:xfrm>
          <a:prstGeom prst="rect">
            <a:avLst/>
          </a:prstGeom>
        </p:spPr>
      </p:pic>
      <p:pic>
        <p:nvPicPr>
          <p:cNvPr id="65" name="図 6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70422" y="5391134"/>
            <a:ext cx="533821" cy="533821"/>
          </a:xfrm>
          <a:prstGeom prst="rect">
            <a:avLst/>
          </a:prstGeom>
        </p:spPr>
      </p:pic>
      <p:pic>
        <p:nvPicPr>
          <p:cNvPr id="66" name="図 6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24809" y="5391134"/>
            <a:ext cx="533821" cy="533821"/>
          </a:xfrm>
          <a:prstGeom prst="rect">
            <a:avLst/>
          </a:prstGeom>
        </p:spPr>
      </p:pic>
      <p:pic>
        <p:nvPicPr>
          <p:cNvPr id="67" name="図 6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79197" y="5391134"/>
            <a:ext cx="533821" cy="533821"/>
          </a:xfrm>
          <a:prstGeom prst="rect">
            <a:avLst/>
          </a:prstGeom>
        </p:spPr>
      </p:pic>
      <p:pic>
        <p:nvPicPr>
          <p:cNvPr id="68" name="図 6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133591" y="5391134"/>
            <a:ext cx="533821" cy="533821"/>
          </a:xfrm>
          <a:prstGeom prst="rect">
            <a:avLst/>
          </a:prstGeom>
        </p:spPr>
      </p:pic>
      <p:sp>
        <p:nvSpPr>
          <p:cNvPr id="71" name="正方形/長方形 70"/>
          <p:cNvSpPr/>
          <p:nvPr/>
        </p:nvSpPr>
        <p:spPr>
          <a:xfrm>
            <a:off x="173670" y="1355993"/>
            <a:ext cx="9590696" cy="5019051"/>
          </a:xfrm>
          <a:prstGeom prst="rect">
            <a:avLst/>
          </a:prstGeom>
          <a:noFill/>
          <a:ln w="101600" cmpd="thickThi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19123177"/>
      </p:ext>
    </p:extLst>
  </p:cSld>
  <p:clrMapOvr>
    <a:masterClrMapping/>
  </p:clrMapOvr>
  <mc:AlternateContent xmlns:mc="http://schemas.openxmlformats.org/markup-compatibility/2006" xmlns:p14="http://schemas.microsoft.com/office/powerpoint/2010/main">
    <mc:Choice Requires="p14">
      <p:transition spd="slow" p14:dur="2000" advTm="1922"/>
    </mc:Choice>
    <mc:Fallback xmlns="">
      <p:transition spd="slow" advTm="1922"/>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大阪府の</a:t>
            </a:r>
            <a:r>
              <a:rPr kumimoji="1" lang="ja-JP" altLang="en-US" sz="2000" b="1" dirty="0" smtClean="0">
                <a:latin typeface="Meiryo UI" panose="020B0604030504040204" pitchFamily="50" charset="-128"/>
                <a:ea typeface="Meiryo UI" panose="020B0604030504040204" pitchFamily="50" charset="-128"/>
              </a:rPr>
              <a:t>取組</a:t>
            </a:r>
            <a:endParaRPr kumimoji="1" lang="ja-JP" altLang="en-US" sz="2000" b="1" dirty="0">
              <a:latin typeface="Meiryo UI" panose="020B0604030504040204" pitchFamily="50" charset="-128"/>
              <a:ea typeface="Meiryo UI" panose="020B0604030504040204" pitchFamily="50" charset="-128"/>
            </a:endParaRPr>
          </a:p>
        </p:txBody>
      </p:sp>
      <p:sp>
        <p:nvSpPr>
          <p:cNvPr id="45" name="正方形/長方形 44"/>
          <p:cNvSpPr/>
          <p:nvPr/>
        </p:nvSpPr>
        <p:spPr>
          <a:xfrm>
            <a:off x="107521" y="790874"/>
            <a:ext cx="4335691" cy="530060"/>
          </a:xfrm>
          <a:prstGeom prst="rect">
            <a:avLst/>
          </a:prstGeom>
          <a:noFill/>
        </p:spPr>
        <p:txBody>
          <a:bodyPr wrap="square">
            <a:spAutoFit/>
          </a:bodyPr>
          <a:lstStyle/>
          <a:p>
            <a:pPr marL="174625" indent="-174625">
              <a:lnSpc>
                <a:spcPts val="1600"/>
              </a:lnSpc>
            </a:pPr>
            <a:r>
              <a:rPr lang="ja-JP" altLang="en-US" sz="2400" b="1" dirty="0">
                <a:latin typeface="Meiryo UI" panose="020B0604030504040204" pitchFamily="50" charset="-128"/>
                <a:ea typeface="Meiryo UI" panose="020B0604030504040204" pitchFamily="50" charset="-128"/>
              </a:rPr>
              <a:t>〇私の</a:t>
            </a:r>
            <a:r>
              <a:rPr lang="en-US" altLang="ja-JP" sz="2400" b="1" dirty="0">
                <a:latin typeface="Meiryo UI" panose="020B0604030504040204" pitchFamily="50" charset="-128"/>
                <a:ea typeface="Meiryo UI" panose="020B0604030504040204" pitchFamily="50" charset="-128"/>
              </a:rPr>
              <a:t>SDGs</a:t>
            </a:r>
            <a:r>
              <a:rPr lang="ja-JP" altLang="en-US" sz="2400" b="1" dirty="0">
                <a:latin typeface="Meiryo UI" panose="020B0604030504040204" pitchFamily="50" charset="-128"/>
                <a:ea typeface="Meiryo UI" panose="020B0604030504040204" pitchFamily="50" charset="-128"/>
              </a:rPr>
              <a:t>宣言プロジェクト</a:t>
            </a:r>
            <a:endParaRPr lang="en-US" altLang="ja-JP" sz="2400" b="1" dirty="0">
              <a:latin typeface="Meiryo UI" panose="020B0604030504040204" pitchFamily="50" charset="-128"/>
              <a:ea typeface="Meiryo UI" panose="020B0604030504040204" pitchFamily="50" charset="-128"/>
            </a:endParaRPr>
          </a:p>
        </p:txBody>
      </p:sp>
      <p:sp>
        <p:nvSpPr>
          <p:cNvPr id="44" name="正方形/長方形 43"/>
          <p:cNvSpPr/>
          <p:nvPr/>
        </p:nvSpPr>
        <p:spPr>
          <a:xfrm>
            <a:off x="82348" y="4011124"/>
            <a:ext cx="9742335" cy="2694351"/>
          </a:xfrm>
          <a:prstGeom prst="rect">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sz="1463"/>
          </a:p>
        </p:txBody>
      </p:sp>
      <p:sp>
        <p:nvSpPr>
          <p:cNvPr id="50" name="正方形/長方形 49"/>
          <p:cNvSpPr/>
          <p:nvPr/>
        </p:nvSpPr>
        <p:spPr>
          <a:xfrm>
            <a:off x="82347" y="4032154"/>
            <a:ext cx="2596459" cy="3967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取り組み宣言の例</a:t>
            </a:r>
          </a:p>
        </p:txBody>
      </p:sp>
      <p:sp>
        <p:nvSpPr>
          <p:cNvPr id="51" name="角丸四角形 50"/>
          <p:cNvSpPr/>
          <p:nvPr/>
        </p:nvSpPr>
        <p:spPr>
          <a:xfrm>
            <a:off x="841311" y="4536896"/>
            <a:ext cx="2519759" cy="743564"/>
          </a:xfrm>
          <a:prstGeom prst="roundRect">
            <a:avLst/>
          </a:prstGeom>
          <a:solidFill>
            <a:srgbClr val="FFCC66"/>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冷蔵庫の中を把握して、</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必要な分だけ買い足す</a:t>
            </a:r>
          </a:p>
        </p:txBody>
      </p:sp>
      <p:pic>
        <p:nvPicPr>
          <p:cNvPr id="54" name="図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56" y="4601145"/>
            <a:ext cx="610899" cy="610899"/>
          </a:xfrm>
          <a:prstGeom prst="rect">
            <a:avLst/>
          </a:prstGeom>
        </p:spPr>
      </p:pic>
      <p:pic>
        <p:nvPicPr>
          <p:cNvPr id="55" name="図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1632" y="4609639"/>
            <a:ext cx="607102" cy="607102"/>
          </a:xfrm>
          <a:prstGeom prst="rect">
            <a:avLst/>
          </a:prstGeom>
        </p:spPr>
      </p:pic>
      <p:grpSp>
        <p:nvGrpSpPr>
          <p:cNvPr id="56" name="グループ化 55"/>
          <p:cNvGrpSpPr/>
          <p:nvPr/>
        </p:nvGrpSpPr>
        <p:grpSpPr>
          <a:xfrm>
            <a:off x="5679441" y="2795907"/>
            <a:ext cx="3799086" cy="792859"/>
            <a:chOff x="7387792" y="5589156"/>
            <a:chExt cx="4150908" cy="989737"/>
          </a:xfrm>
        </p:grpSpPr>
        <p:sp>
          <p:nvSpPr>
            <p:cNvPr id="69" name="正方形/長方形 68"/>
            <p:cNvSpPr/>
            <p:nvPr/>
          </p:nvSpPr>
          <p:spPr>
            <a:xfrm>
              <a:off x="7387792" y="5589156"/>
              <a:ext cx="4150908" cy="9897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ts val="813"/>
                </a:lnSpc>
              </a:pPr>
              <a:endParaRPr kumimoji="1" lang="en-US" altLang="ja-JP" sz="1463" dirty="0">
                <a:latin typeface="Meiryo UI" panose="020B0604030504040204" pitchFamily="50" charset="-128"/>
                <a:ea typeface="Meiryo UI" panose="020B0604030504040204" pitchFamily="50" charset="-128"/>
              </a:endParaRPr>
            </a:p>
            <a:p>
              <a:pPr algn="ctr"/>
              <a:r>
                <a:rPr kumimoji="1" lang="ja-JP" altLang="en-US" sz="1600" b="1" dirty="0">
                  <a:latin typeface="Meiryo UI" panose="020B0604030504040204" pitchFamily="50" charset="-128"/>
                  <a:ea typeface="Meiryo UI" panose="020B0604030504040204" pitchFamily="50" charset="-128"/>
                </a:rPr>
                <a:t>詳しくは、府</a:t>
              </a:r>
              <a:r>
                <a:rPr kumimoji="1" lang="en-US" altLang="ja-JP" sz="1600" b="1" dirty="0">
                  <a:latin typeface="Meiryo UI" panose="020B0604030504040204" pitchFamily="50" charset="-128"/>
                  <a:ea typeface="Meiryo UI" panose="020B0604030504040204" pitchFamily="50" charset="-128"/>
                </a:rPr>
                <a:t>HP</a:t>
              </a:r>
              <a:r>
                <a:rPr kumimoji="1" lang="ja-JP" altLang="en-US" sz="1600" b="1" dirty="0">
                  <a:latin typeface="Meiryo UI" panose="020B0604030504040204" pitchFamily="50" charset="-128"/>
                  <a:ea typeface="Meiryo UI" panose="020B0604030504040204" pitchFamily="50" charset="-128"/>
                </a:rPr>
                <a:t>をご覧ください</a:t>
              </a:r>
            </a:p>
          </p:txBody>
        </p:sp>
        <p:sp>
          <p:nvSpPr>
            <p:cNvPr id="70" name="正方形/長方形 69"/>
            <p:cNvSpPr/>
            <p:nvPr/>
          </p:nvSpPr>
          <p:spPr>
            <a:xfrm>
              <a:off x="7612656" y="6133722"/>
              <a:ext cx="3254165" cy="341790"/>
            </a:xfrm>
            <a:prstGeom prst="rect">
              <a:avLst/>
            </a:prstGeom>
            <a:solidFill>
              <a:schemeClr val="bg1"/>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29250" tIns="58500" rIns="29250" bIns="58500"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大阪府　</a:t>
              </a:r>
              <a:r>
                <a:rPr kumimoji="1" lang="en-US" altLang="ja-JP" b="1" dirty="0">
                  <a:solidFill>
                    <a:schemeClr val="tx1"/>
                  </a:solidFill>
                  <a:latin typeface="Meiryo UI" panose="020B0604030504040204" pitchFamily="50" charset="-128"/>
                  <a:ea typeface="Meiryo UI" panose="020B0604030504040204" pitchFamily="50" charset="-128"/>
                </a:rPr>
                <a:t>SDGs</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73" name="角丸四角形 72"/>
            <p:cNvSpPr/>
            <p:nvPr/>
          </p:nvSpPr>
          <p:spPr>
            <a:xfrm>
              <a:off x="10957891" y="6109446"/>
              <a:ext cx="418825" cy="370783"/>
            </a:xfrm>
            <a:prstGeom prst="roundRect">
              <a:avLst>
                <a:gd name="adj" fmla="val 23935"/>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63" dirty="0">
                  <a:latin typeface="Meiryo UI" panose="020B0604030504040204" pitchFamily="50" charset="-128"/>
                  <a:ea typeface="Meiryo UI" panose="020B0604030504040204" pitchFamily="50" charset="-128"/>
                </a:rPr>
                <a:t>🔍</a:t>
              </a:r>
            </a:p>
          </p:txBody>
        </p:sp>
      </p:grpSp>
      <p:sp>
        <p:nvSpPr>
          <p:cNvPr id="80" name="角丸四角形 79"/>
          <p:cNvSpPr/>
          <p:nvPr/>
        </p:nvSpPr>
        <p:spPr>
          <a:xfrm>
            <a:off x="7403372" y="4538240"/>
            <a:ext cx="2310750" cy="744252"/>
          </a:xfrm>
          <a:prstGeom prst="roundRect">
            <a:avLst/>
          </a:prstGeom>
          <a:solidFill>
            <a:schemeClr val="accent2">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誰もが働きやすい</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職場環境を作る</a:t>
            </a:r>
            <a:endParaRPr kumimoji="1" lang="en-US" altLang="ja-JP" b="1" dirty="0">
              <a:solidFill>
                <a:srgbClr val="000000"/>
              </a:solidFill>
              <a:latin typeface="Meiryo UI" panose="020B0604030504040204" pitchFamily="50" charset="-128"/>
              <a:ea typeface="Meiryo UI" panose="020B0604030504040204" pitchFamily="50" charset="-128"/>
            </a:endParaRPr>
          </a:p>
        </p:txBody>
      </p:sp>
      <p:pic>
        <p:nvPicPr>
          <p:cNvPr id="81" name="図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3871" y="4619757"/>
            <a:ext cx="611325" cy="611325"/>
          </a:xfrm>
          <a:prstGeom prst="rect">
            <a:avLst/>
          </a:prstGeom>
        </p:spPr>
      </p:pic>
      <p:pic>
        <p:nvPicPr>
          <p:cNvPr id="82" name="Picture 6" descr="キラキラ飾りのイラスト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7416" y="5464160"/>
            <a:ext cx="517186" cy="517186"/>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6" descr="キラキラ飾りのイラスト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4962" y="5717067"/>
            <a:ext cx="517186" cy="517186"/>
          </a:xfrm>
          <a:prstGeom prst="rect">
            <a:avLst/>
          </a:prstGeom>
          <a:noFill/>
          <a:extLst>
            <a:ext uri="{909E8E84-426E-40dd-AFC4-6F175D3DCCD1}">
              <a14:hiddenFill xmlns:a14="http://schemas.microsoft.com/office/drawing/2010/main" xmlns="">
                <a:solidFill>
                  <a:srgbClr val="FFFFFF"/>
                </a:solidFill>
              </a14:hiddenFill>
            </a:ext>
          </a:extLst>
        </p:spPr>
      </p:pic>
      <p:pic>
        <p:nvPicPr>
          <p:cNvPr id="84" name="図 83"/>
          <p:cNvPicPr>
            <a:picLocks noChangeAspect="1"/>
          </p:cNvPicPr>
          <p:nvPr/>
        </p:nvPicPr>
        <p:blipFill rotWithShape="1">
          <a:blip r:embed="rId7" cstate="print">
            <a:extLst>
              <a:ext uri="{28A0092B-C50C-407E-A947-70E740481C1C}">
                <a14:useLocalDpi xmlns:a14="http://schemas.microsoft.com/office/drawing/2010/main" val="0"/>
              </a:ext>
            </a:extLst>
          </a:blip>
          <a:srcRect b="21060"/>
          <a:stretch/>
        </p:blipFill>
        <p:spPr>
          <a:xfrm>
            <a:off x="7578983" y="5365409"/>
            <a:ext cx="2125242" cy="1259236"/>
          </a:xfrm>
          <a:prstGeom prst="rect">
            <a:avLst/>
          </a:prstGeom>
        </p:spPr>
      </p:pic>
      <p:sp>
        <p:nvSpPr>
          <p:cNvPr id="86" name="正方形/長方形 85"/>
          <p:cNvSpPr/>
          <p:nvPr/>
        </p:nvSpPr>
        <p:spPr bwMode="white">
          <a:xfrm>
            <a:off x="4548941" y="5177430"/>
            <a:ext cx="527521" cy="27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88" name="角丸四角形 87"/>
          <p:cNvSpPr/>
          <p:nvPr/>
        </p:nvSpPr>
        <p:spPr>
          <a:xfrm>
            <a:off x="4133463" y="4531652"/>
            <a:ext cx="2310750" cy="744252"/>
          </a:xfrm>
          <a:prstGeom prst="roundRect">
            <a:avLst/>
          </a:prstGeom>
          <a:solidFill>
            <a:schemeClr val="accent5">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エコバッグやマイボトル、</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マイ容器を使う</a:t>
            </a:r>
          </a:p>
        </p:txBody>
      </p:sp>
      <p:pic>
        <p:nvPicPr>
          <p:cNvPr id="89" name="図 8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227" y="5462642"/>
            <a:ext cx="2518315" cy="1134835"/>
          </a:xfrm>
          <a:prstGeom prst="rect">
            <a:avLst/>
          </a:prstGeom>
        </p:spPr>
      </p:pic>
      <p:pic>
        <p:nvPicPr>
          <p:cNvPr id="90" name="図 8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6874" y="5354999"/>
            <a:ext cx="1692863" cy="1269647"/>
          </a:xfrm>
          <a:prstGeom prst="rect">
            <a:avLst/>
          </a:prstGeom>
        </p:spPr>
      </p:pic>
      <p:pic>
        <p:nvPicPr>
          <p:cNvPr id="91" name="Picture 16" descr="タッパーのイラスト"/>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47420" y="5812354"/>
            <a:ext cx="1006981" cy="903766"/>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角丸四角形 56"/>
          <p:cNvSpPr/>
          <p:nvPr/>
        </p:nvSpPr>
        <p:spPr>
          <a:xfrm>
            <a:off x="126292" y="1727281"/>
            <a:ext cx="1332000" cy="445247"/>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対　象</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8" name="角丸四角形 57"/>
          <p:cNvSpPr/>
          <p:nvPr/>
        </p:nvSpPr>
        <p:spPr>
          <a:xfrm>
            <a:off x="126292" y="2688779"/>
            <a:ext cx="1332000" cy="445247"/>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参加方法</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9" name="正方形/長方形 58"/>
          <p:cNvSpPr/>
          <p:nvPr/>
        </p:nvSpPr>
        <p:spPr>
          <a:xfrm>
            <a:off x="1530334" y="2496962"/>
            <a:ext cx="3546130" cy="848950"/>
          </a:xfrm>
          <a:prstGeom prst="rect">
            <a:avLst/>
          </a:prstGeom>
        </p:spPr>
        <p:txBody>
          <a:bodyPr wrap="square">
            <a:spAutoFit/>
          </a:bodyPr>
          <a:lstStyle/>
          <a:p>
            <a:pPr lvl="0">
              <a:lnSpc>
                <a:spcPts val="3000"/>
              </a:lnSpc>
              <a:defRPr/>
            </a:pPr>
            <a:r>
              <a:rPr kumimoji="1" lang="ja-JP" altLang="en-US" sz="2000" b="1" dirty="0">
                <a:latin typeface="Meiryo UI" panose="020B0604030504040204" pitchFamily="50" charset="-128"/>
                <a:ea typeface="Meiryo UI" panose="020B0604030504040204" pitchFamily="50" charset="-128"/>
              </a:rPr>
              <a:t>大阪府ホームページ</a:t>
            </a:r>
            <a:endParaRPr kumimoji="1" lang="en-US" altLang="ja-JP" sz="2000" b="1" dirty="0">
              <a:latin typeface="Meiryo UI" panose="020B0604030504040204" pitchFamily="50" charset="-128"/>
              <a:ea typeface="Meiryo UI" panose="020B0604030504040204" pitchFamily="50" charset="-128"/>
            </a:endParaRPr>
          </a:p>
          <a:p>
            <a:pPr lvl="0">
              <a:lnSpc>
                <a:spcPts val="3000"/>
              </a:lnSpc>
              <a:defRPr/>
            </a:pPr>
            <a:r>
              <a:rPr kumimoji="1" lang="ja-JP" altLang="en-US" sz="2000" b="1" dirty="0">
                <a:solidFill>
                  <a:prstClr val="black"/>
                </a:solidFill>
                <a:latin typeface="Meiryo UI" panose="020B0604030504040204" pitchFamily="50" charset="-128"/>
                <a:ea typeface="Meiryo UI" panose="020B0604030504040204" pitchFamily="50" charset="-128"/>
              </a:rPr>
              <a:t>大阪府</a:t>
            </a:r>
            <a:r>
              <a:rPr kumimoji="1" lang="en-US" altLang="ja-JP" sz="2000" b="1" dirty="0">
                <a:solidFill>
                  <a:prstClr val="black"/>
                </a:solidFill>
                <a:latin typeface="Meiryo UI" panose="020B0604030504040204" pitchFamily="50" charset="-128"/>
                <a:ea typeface="Meiryo UI" panose="020B0604030504040204" pitchFamily="50" charset="-128"/>
              </a:rPr>
              <a:t>SDGs【</a:t>
            </a:r>
            <a:r>
              <a:rPr kumimoji="1" lang="ja-JP" altLang="en-US" sz="2000" b="1" dirty="0">
                <a:solidFill>
                  <a:prstClr val="black"/>
                </a:solidFill>
                <a:latin typeface="Meiryo UI" panose="020B0604030504040204" pitchFamily="50" charset="-128"/>
                <a:ea typeface="Meiryo UI" panose="020B0604030504040204" pitchFamily="50" charset="-128"/>
              </a:rPr>
              <a:t>公式</a:t>
            </a:r>
            <a:r>
              <a:rPr kumimoji="1" lang="en-US" altLang="ja-JP" sz="2000" b="1" dirty="0">
                <a:solidFill>
                  <a:prstClr val="black"/>
                </a:solidFill>
                <a:latin typeface="Meiryo UI" panose="020B0604030504040204" pitchFamily="50" charset="-128"/>
                <a:ea typeface="Meiryo UI" panose="020B0604030504040204" pitchFamily="50" charset="-128"/>
              </a:rPr>
              <a:t>】Twitter</a:t>
            </a:r>
          </a:p>
        </p:txBody>
      </p:sp>
      <p:sp>
        <p:nvSpPr>
          <p:cNvPr id="63" name="角丸四角形 62"/>
          <p:cNvSpPr/>
          <p:nvPr/>
        </p:nvSpPr>
        <p:spPr>
          <a:xfrm>
            <a:off x="5237987" y="1799644"/>
            <a:ext cx="1332000" cy="445247"/>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宣言内容</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64" name="正方形/長方形 63"/>
          <p:cNvSpPr/>
          <p:nvPr/>
        </p:nvSpPr>
        <p:spPr>
          <a:xfrm>
            <a:off x="6684814" y="1629440"/>
            <a:ext cx="3438282" cy="848950"/>
          </a:xfrm>
          <a:prstGeom prst="rect">
            <a:avLst/>
          </a:prstGeom>
        </p:spPr>
        <p:txBody>
          <a:bodyPr wrap="square">
            <a:spAutoFit/>
          </a:bodyPr>
          <a:lstStyle/>
          <a:p>
            <a:pPr lvl="0">
              <a:lnSpc>
                <a:spcPts val="3000"/>
              </a:lnSpc>
              <a:defRPr/>
            </a:pP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の達成に向けた取組み</a:t>
            </a:r>
            <a:endParaRPr kumimoji="1" lang="en-US" altLang="ja-JP" sz="2000" b="1" dirty="0">
              <a:latin typeface="Meiryo UI" panose="020B0604030504040204" pitchFamily="50" charset="-128"/>
              <a:ea typeface="Meiryo UI" panose="020B0604030504040204" pitchFamily="50" charset="-128"/>
            </a:endParaRPr>
          </a:p>
          <a:p>
            <a:pPr lvl="0">
              <a:lnSpc>
                <a:spcPts val="3000"/>
              </a:lnSpc>
              <a:defRPr/>
            </a:pPr>
            <a:r>
              <a:rPr kumimoji="1" lang="ja-JP" altLang="en-US" sz="2000" b="1" dirty="0">
                <a:solidFill>
                  <a:prstClr val="black"/>
                </a:solidFill>
                <a:latin typeface="Meiryo UI" panose="020B0604030504040204" pitchFamily="50" charset="-128"/>
                <a:ea typeface="Meiryo UI" panose="020B0604030504040204" pitchFamily="50" charset="-128"/>
              </a:rPr>
              <a:t>関連するゴール</a:t>
            </a:r>
            <a:endParaRPr kumimoji="1" lang="en-US" altLang="ja-JP" sz="2000" b="1" dirty="0">
              <a:solidFill>
                <a:prstClr val="black"/>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1530334" y="1634197"/>
            <a:ext cx="3415155" cy="66221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nchorCtr="0"/>
          <a:lstStyle/>
          <a:p>
            <a:pPr lvl="0">
              <a:lnSpc>
                <a:spcPts val="3900"/>
              </a:lnSpc>
              <a:defRPr/>
            </a:pPr>
            <a:r>
              <a:rPr kumimoji="1" lang="ja-JP" altLang="en-US" sz="2000" b="1" dirty="0">
                <a:solidFill>
                  <a:schemeClr val="tx1"/>
                </a:solidFill>
                <a:latin typeface="Meiryo UI" panose="020B0604030504040204" pitchFamily="50" charset="-128"/>
                <a:ea typeface="Meiryo UI" panose="020B0604030504040204" pitchFamily="50" charset="-128"/>
              </a:rPr>
              <a:t>府民、府内の企業・団体など</a:t>
            </a:r>
            <a:endParaRPr kumimoji="1" lang="en-US" altLang="ja-JP" sz="2000"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70212082"/>
      </p:ext>
    </p:extLst>
  </p:cSld>
  <p:clrMapOvr>
    <a:masterClrMapping/>
  </p:clrMapOvr>
  <mc:AlternateContent xmlns:mc="http://schemas.openxmlformats.org/markup-compatibility/2006" xmlns:p14="http://schemas.microsoft.com/office/powerpoint/2010/main">
    <mc:Choice Requires="p14">
      <p:transition spd="slow" p14:dur="2000" advTm="4232"/>
    </mc:Choice>
    <mc:Fallback xmlns="">
      <p:transition spd="slow" advTm="4232"/>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私</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宣言プロジェクトへの参加方法</a:t>
            </a:r>
            <a:endParaRPr kumimoji="1" lang="ja-JP" altLang="en-US" sz="2000" b="1" dirty="0">
              <a:latin typeface="Meiryo UI" panose="020B0604030504040204" pitchFamily="50" charset="-128"/>
              <a:ea typeface="Meiryo UI" panose="020B0604030504040204" pitchFamily="50" charset="-128"/>
            </a:endParaRPr>
          </a:p>
        </p:txBody>
      </p:sp>
      <p:pic>
        <p:nvPicPr>
          <p:cNvPr id="34" name="図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162" y="4724673"/>
            <a:ext cx="980214" cy="980214"/>
          </a:xfrm>
          <a:prstGeom prst="rect">
            <a:avLst/>
          </a:prstGeom>
        </p:spPr>
      </p:pic>
      <p:pic>
        <p:nvPicPr>
          <p:cNvPr id="35" name="図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4623" y="2268468"/>
            <a:ext cx="841654" cy="841654"/>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2514" y="758284"/>
            <a:ext cx="4093114" cy="5792270"/>
          </a:xfrm>
          <a:prstGeom prst="rect">
            <a:avLst/>
          </a:prstGeom>
        </p:spPr>
      </p:pic>
      <p:sp>
        <p:nvSpPr>
          <p:cNvPr id="12" name="正方形/長方形 11"/>
          <p:cNvSpPr/>
          <p:nvPr/>
        </p:nvSpPr>
        <p:spPr>
          <a:xfrm>
            <a:off x="482932" y="879240"/>
            <a:ext cx="4194024" cy="6088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nchorCtr="0"/>
          <a:lstStyle/>
          <a:p>
            <a:pPr lvl="0">
              <a:lnSpc>
                <a:spcPts val="2000"/>
              </a:lnSpc>
              <a:defRPr/>
            </a:pPr>
            <a:r>
              <a:rPr kumimoji="1" lang="ja-JP" altLang="en-US" sz="1500" dirty="0" smtClean="0">
                <a:solidFill>
                  <a:schemeClr val="tx1"/>
                </a:solidFill>
                <a:latin typeface="Meiryo UI" panose="020B0604030504040204" pitchFamily="50" charset="-128"/>
                <a:ea typeface="Meiryo UI" panose="020B0604030504040204" pitchFamily="50" charset="-128"/>
              </a:rPr>
              <a:t>下記</a:t>
            </a:r>
            <a:r>
              <a:rPr kumimoji="1" lang="en-US" altLang="ja-JP" sz="1500" dirty="0">
                <a:solidFill>
                  <a:schemeClr val="tx1"/>
                </a:solidFill>
                <a:latin typeface="Meiryo UI" panose="020B0604030504040204" pitchFamily="50" charset="-128"/>
                <a:ea typeface="Meiryo UI" panose="020B0604030504040204" pitchFamily="50" charset="-128"/>
              </a:rPr>
              <a:t>QR</a:t>
            </a:r>
            <a:r>
              <a:rPr kumimoji="1" lang="ja-JP" altLang="en-US" sz="1500" dirty="0">
                <a:solidFill>
                  <a:schemeClr val="tx1"/>
                </a:solidFill>
                <a:latin typeface="Meiryo UI" panose="020B0604030504040204" pitchFamily="50" charset="-128"/>
                <a:ea typeface="Meiryo UI" panose="020B0604030504040204" pitchFamily="50" charset="-128"/>
              </a:rPr>
              <a:t>コードから参加ページにアクセスください。</a:t>
            </a:r>
            <a:endParaRPr kumimoji="1" lang="en-US" altLang="ja-JP" sz="1500" dirty="0">
              <a:solidFill>
                <a:schemeClr val="tx1"/>
              </a:solidFill>
              <a:latin typeface="Meiryo UI" panose="020B0604030504040204" pitchFamily="50" charset="-128"/>
              <a:ea typeface="Meiryo UI" panose="020B0604030504040204" pitchFamily="50" charset="-128"/>
            </a:endParaRPr>
          </a:p>
          <a:p>
            <a:pPr lvl="0">
              <a:lnSpc>
                <a:spcPts val="2000"/>
              </a:lnSpc>
              <a:defRPr/>
            </a:pPr>
            <a:r>
              <a:rPr kumimoji="1" lang="en-US" altLang="ja-JP" sz="1500" dirty="0">
                <a:solidFill>
                  <a:schemeClr val="tx1"/>
                </a:solidFill>
                <a:latin typeface="Meiryo UI" panose="020B0604030504040204" pitchFamily="50" charset="-128"/>
                <a:ea typeface="Meiryo UI" panose="020B0604030504040204" pitchFamily="50" charset="-128"/>
              </a:rPr>
              <a:t>Twitter</a:t>
            </a:r>
            <a:r>
              <a:rPr kumimoji="1" lang="ja-JP" altLang="en-US" sz="1500" dirty="0">
                <a:solidFill>
                  <a:schemeClr val="tx1"/>
                </a:solidFill>
                <a:latin typeface="Meiryo UI" panose="020B0604030504040204" pitchFamily="50" charset="-128"/>
                <a:ea typeface="Meiryo UI" panose="020B0604030504040204" pitchFamily="50" charset="-128"/>
              </a:rPr>
              <a:t>からもご参加いただけます。</a:t>
            </a:r>
            <a:endParaRPr kumimoji="1" lang="en-US" altLang="ja-JP" sz="1500"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1358489" y="1607343"/>
            <a:ext cx="2617788" cy="464230"/>
          </a:xfrm>
          <a:prstGeom prst="rect">
            <a:avLst/>
          </a:prstGeom>
        </p:spPr>
        <p:txBody>
          <a:bodyPr wrap="square">
            <a:spAutoFit/>
          </a:bodyPr>
          <a:lstStyle/>
          <a:p>
            <a:pPr lvl="0">
              <a:lnSpc>
                <a:spcPts val="3000"/>
              </a:lnSpc>
              <a:defRPr/>
            </a:pPr>
            <a:r>
              <a:rPr kumimoji="1" lang="ja-JP" altLang="en-US" sz="2000" b="1" u="sng" dirty="0">
                <a:latin typeface="Meiryo UI" panose="020B0604030504040204" pitchFamily="50" charset="-128"/>
                <a:ea typeface="Meiryo UI" panose="020B0604030504040204" pitchFamily="50" charset="-128"/>
              </a:rPr>
              <a:t>大阪府ホームページ</a:t>
            </a:r>
            <a:endParaRPr kumimoji="1" lang="en-US" altLang="ja-JP" sz="2000" b="1" u="sng" dirty="0">
              <a:latin typeface="Meiryo UI" panose="020B0604030504040204" pitchFamily="50" charset="-128"/>
              <a:ea typeface="Meiryo UI" panose="020B0604030504040204" pitchFamily="50" charset="-128"/>
            </a:endParaRPr>
          </a:p>
        </p:txBody>
      </p:sp>
      <p:sp>
        <p:nvSpPr>
          <p:cNvPr id="14" name="正方形/長方形 13"/>
          <p:cNvSpPr/>
          <p:nvPr/>
        </p:nvSpPr>
        <p:spPr>
          <a:xfrm>
            <a:off x="893016" y="3890874"/>
            <a:ext cx="3546130" cy="848950"/>
          </a:xfrm>
          <a:prstGeom prst="rect">
            <a:avLst/>
          </a:prstGeom>
        </p:spPr>
        <p:txBody>
          <a:bodyPr wrap="square">
            <a:spAutoFit/>
          </a:bodyPr>
          <a:lstStyle/>
          <a:p>
            <a:pPr lvl="0">
              <a:lnSpc>
                <a:spcPts val="3000"/>
              </a:lnSpc>
              <a:defRPr/>
            </a:pPr>
            <a:r>
              <a:rPr kumimoji="1" lang="ja-JP" altLang="en-US" sz="2000" b="1" u="sng" dirty="0">
                <a:solidFill>
                  <a:prstClr val="black"/>
                </a:solidFill>
                <a:latin typeface="Meiryo UI" panose="020B0604030504040204" pitchFamily="50" charset="-128"/>
                <a:ea typeface="Meiryo UI" panose="020B0604030504040204" pitchFamily="50" charset="-128"/>
              </a:rPr>
              <a:t>大阪府</a:t>
            </a:r>
            <a:r>
              <a:rPr kumimoji="1" lang="en-US" altLang="ja-JP" sz="2000" b="1" u="sng" dirty="0">
                <a:solidFill>
                  <a:prstClr val="black"/>
                </a:solidFill>
                <a:latin typeface="Meiryo UI" panose="020B0604030504040204" pitchFamily="50" charset="-128"/>
                <a:ea typeface="Meiryo UI" panose="020B0604030504040204" pitchFamily="50" charset="-128"/>
              </a:rPr>
              <a:t>SDGs【</a:t>
            </a:r>
            <a:r>
              <a:rPr kumimoji="1" lang="ja-JP" altLang="en-US" sz="2000" b="1" u="sng" dirty="0">
                <a:solidFill>
                  <a:prstClr val="black"/>
                </a:solidFill>
                <a:latin typeface="Meiryo UI" panose="020B0604030504040204" pitchFamily="50" charset="-128"/>
                <a:ea typeface="Meiryo UI" panose="020B0604030504040204" pitchFamily="50" charset="-128"/>
              </a:rPr>
              <a:t>公式</a:t>
            </a:r>
            <a:r>
              <a:rPr kumimoji="1" lang="en-US" altLang="ja-JP" sz="2000" b="1" u="sng" dirty="0">
                <a:solidFill>
                  <a:prstClr val="black"/>
                </a:solidFill>
                <a:latin typeface="Meiryo UI" panose="020B0604030504040204" pitchFamily="50" charset="-128"/>
                <a:ea typeface="Meiryo UI" panose="020B0604030504040204" pitchFamily="50" charset="-128"/>
              </a:rPr>
              <a:t>】Twitter</a:t>
            </a:r>
          </a:p>
          <a:p>
            <a:pPr>
              <a:lnSpc>
                <a:spcPts val="3000"/>
              </a:lnSpc>
              <a:defRPr/>
            </a:pPr>
            <a:r>
              <a:rPr lang="ja-JP" altLang="en-US" sz="2000" dirty="0">
                <a:latin typeface="HGｺﾞｼｯｸM" panose="020B0609000000000000" pitchFamily="49" charset="-128"/>
                <a:ea typeface="HGｺﾞｼｯｸM" panose="020B0609000000000000" pitchFamily="49" charset="-128"/>
              </a:rPr>
              <a:t>＠</a:t>
            </a:r>
            <a:r>
              <a:rPr lang="en-US" altLang="ja-JP" sz="2000" dirty="0" err="1">
                <a:latin typeface="HGｺﾞｼｯｸM" panose="020B0609000000000000" pitchFamily="49" charset="-128"/>
                <a:ea typeface="HGｺﾞｼｯｸM" panose="020B0609000000000000" pitchFamily="49" charset="-128"/>
              </a:rPr>
              <a:t>osakaprefSDGs</a:t>
            </a:r>
            <a:endParaRPr kumimoji="1" lang="ja-JP" altLang="en-US" sz="2000" dirty="0">
              <a:latin typeface="HGｺﾞｼｯｸM" panose="020B0609000000000000" pitchFamily="49" charset="-128"/>
              <a:ea typeface="HGｺﾞｼｯｸM" panose="020B0609000000000000" pitchFamily="49" charset="-128"/>
            </a:endParaRPr>
          </a:p>
        </p:txBody>
      </p:sp>
      <p:pic>
        <p:nvPicPr>
          <p:cNvPr id="15" name="図 14"/>
          <p:cNvPicPr>
            <a:picLocks noChangeAspect="1"/>
          </p:cNvPicPr>
          <p:nvPr/>
        </p:nvPicPr>
        <p:blipFill rotWithShape="1">
          <a:blip r:embed="rId6" cstate="print">
            <a:extLst>
              <a:ext uri="{28A0092B-C50C-407E-A947-70E740481C1C}">
                <a14:useLocalDpi xmlns:a14="http://schemas.microsoft.com/office/drawing/2010/main" val="0"/>
              </a:ext>
            </a:extLst>
          </a:blip>
          <a:srcRect l="25571" t="939" r="19719" b="939"/>
          <a:stretch/>
        </p:blipFill>
        <p:spPr>
          <a:xfrm>
            <a:off x="1333668" y="4699751"/>
            <a:ext cx="1076903" cy="1086433"/>
          </a:xfrm>
          <a:prstGeom prst="ellipse">
            <a:avLst/>
          </a:prstGeom>
          <a:ln>
            <a:solidFill>
              <a:schemeClr val="bg1">
                <a:lumMod val="85000"/>
              </a:schemeClr>
            </a:solidFill>
          </a:ln>
        </p:spPr>
      </p:pic>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985" y="2096860"/>
            <a:ext cx="2278307" cy="1122541"/>
          </a:xfrm>
          <a:prstGeom prst="rect">
            <a:avLst/>
          </a:prstGeom>
        </p:spPr>
      </p:pic>
      <p:sp>
        <p:nvSpPr>
          <p:cNvPr id="17" name="正方形/長方形 16"/>
          <p:cNvSpPr/>
          <p:nvPr/>
        </p:nvSpPr>
        <p:spPr>
          <a:xfrm>
            <a:off x="898139" y="3160208"/>
            <a:ext cx="3658640" cy="54080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nchorCtr="0"/>
          <a:lstStyle/>
          <a:p>
            <a:pPr lvl="0">
              <a:lnSpc>
                <a:spcPts val="2000"/>
              </a:lnSpc>
              <a:defRPr/>
            </a:pP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「私の</a:t>
            </a:r>
            <a:r>
              <a:rPr kumimoji="1" lang="en-US" altLang="ja-JP" sz="1400" dirty="0">
                <a:solidFill>
                  <a:schemeClr val="tx1"/>
                </a:solidFill>
                <a:latin typeface="Meiryo UI" panose="020B0604030504040204" pitchFamily="50" charset="-128"/>
                <a:ea typeface="Meiryo UI" panose="020B0604030504040204" pitchFamily="50" charset="-128"/>
              </a:rPr>
              <a:t>SDGs</a:t>
            </a:r>
            <a:r>
              <a:rPr kumimoji="1" lang="ja-JP" altLang="en-US" sz="1400" dirty="0">
                <a:solidFill>
                  <a:schemeClr val="tx1"/>
                </a:solidFill>
                <a:latin typeface="Meiryo UI" panose="020B0604030504040204" pitchFamily="50" charset="-128"/>
                <a:ea typeface="Meiryo UI" panose="020B0604030504040204" pitchFamily="50" charset="-128"/>
              </a:rPr>
              <a:t>宣言プロジェクト」ページから</a:t>
            </a:r>
            <a:endParaRPr kumimoji="1" lang="en-US" altLang="ja-JP" sz="1400" dirty="0">
              <a:solidFill>
                <a:schemeClr val="tx1"/>
              </a:solidFill>
              <a:latin typeface="Meiryo UI" panose="020B0604030504040204" pitchFamily="50" charset="-128"/>
              <a:ea typeface="Meiryo UI" panose="020B0604030504040204" pitchFamily="50" charset="-128"/>
            </a:endParaRPr>
          </a:p>
          <a:p>
            <a:pPr lvl="0">
              <a:lnSpc>
                <a:spcPts val="2000"/>
              </a:lnSpc>
              <a:defRPr/>
            </a:pPr>
            <a:r>
              <a:rPr kumimoji="1" lang="ja-JP" altLang="en-US" sz="1400" dirty="0">
                <a:solidFill>
                  <a:schemeClr val="tx1"/>
                </a:solidFill>
                <a:latin typeface="Meiryo UI" panose="020B0604030504040204" pitchFamily="50" charset="-128"/>
                <a:ea typeface="Meiryo UI" panose="020B0604030504040204" pitchFamily="50" charset="-128"/>
              </a:rPr>
              <a:t>　　参加フォームへアクセスいただけます。</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00595010-A8A4-415D-9D90-81619A9C7D7B}"/>
              </a:ext>
            </a:extLst>
          </p:cNvPr>
          <p:cNvSpPr txBox="1"/>
          <p:nvPr/>
        </p:nvSpPr>
        <p:spPr>
          <a:xfrm>
            <a:off x="940420" y="5786184"/>
            <a:ext cx="4468916" cy="615553"/>
          </a:xfrm>
          <a:prstGeom prst="rect">
            <a:avLst/>
          </a:prstGeom>
          <a:noFill/>
        </p:spPr>
        <p:txBody>
          <a:bodyPr wrap="none" rtlCol="0">
            <a:spAutoFit/>
          </a:bodyPr>
          <a:lstStyle/>
          <a:p>
            <a:r>
              <a:rPr kumimoji="1" lang="ja-JP" altLang="en-US" b="1" dirty="0">
                <a:solidFill>
                  <a:srgbClr val="FF0000"/>
                </a:solidFill>
                <a:latin typeface="Meiryo UI" panose="020B0604030504040204" pitchFamily="50" charset="-128"/>
                <a:ea typeface="Meiryo UI" panose="020B0604030504040204" pitchFamily="50" charset="-128"/>
              </a:rPr>
              <a:t>＃私の</a:t>
            </a:r>
            <a:r>
              <a:rPr kumimoji="1" lang="en-US" altLang="ja-JP" b="1" dirty="0">
                <a:solidFill>
                  <a:srgbClr val="FF0000"/>
                </a:solidFill>
                <a:latin typeface="Meiryo UI" panose="020B0604030504040204" pitchFamily="50" charset="-128"/>
                <a:ea typeface="Meiryo UI" panose="020B0604030504040204" pitchFamily="50" charset="-128"/>
              </a:rPr>
              <a:t>SDGs</a:t>
            </a:r>
            <a:r>
              <a:rPr kumimoji="1" lang="ja-JP" altLang="en-US" b="1" dirty="0">
                <a:solidFill>
                  <a:srgbClr val="FF0000"/>
                </a:solidFill>
                <a:latin typeface="Meiryo UI" panose="020B0604030504040204" pitchFamily="50" charset="-128"/>
                <a:ea typeface="Meiryo UI" panose="020B0604030504040204" pitchFamily="50" charset="-128"/>
              </a:rPr>
              <a:t>宣言プロジェクト</a:t>
            </a:r>
            <a:endParaRPr kumimoji="1" lang="en-US" altLang="ja-JP" b="1" dirty="0">
              <a:solidFill>
                <a:srgbClr val="FF0000"/>
              </a:solidFill>
              <a:latin typeface="Meiryo UI" panose="020B0604030504040204" pitchFamily="50" charset="-128"/>
              <a:ea typeface="Meiryo UI" panose="020B0604030504040204" pitchFamily="50" charset="-128"/>
            </a:endParaRPr>
          </a:p>
          <a:p>
            <a:r>
              <a:rPr kumimoji="1" lang="ja-JP" altLang="en-US" sz="1600" dirty="0">
                <a:solidFill>
                  <a:srgbClr val="FF0000"/>
                </a:solidFill>
                <a:latin typeface="Meiryo UI" panose="020B0604030504040204" pitchFamily="50" charset="-128"/>
                <a:ea typeface="Meiryo UI" panose="020B0604030504040204" pitchFamily="50" charset="-128"/>
              </a:rPr>
              <a:t>このハッシュタグをつけて投稿してください。</a:t>
            </a:r>
          </a:p>
        </p:txBody>
      </p:sp>
      <p:sp>
        <p:nvSpPr>
          <p:cNvPr id="5" name="正方形/長方形 4"/>
          <p:cNvSpPr/>
          <p:nvPr/>
        </p:nvSpPr>
        <p:spPr>
          <a:xfrm>
            <a:off x="456419" y="1607342"/>
            <a:ext cx="4116996" cy="216423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56419" y="3914498"/>
            <a:ext cx="4116996" cy="250937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83726506"/>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皆さんから寄せられた“私の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a:t>
            </a:r>
            <a:endParaRPr kumimoji="1" lang="ja-JP" altLang="en-US" sz="2000" b="1" dirty="0">
              <a:latin typeface="Meiryo UI" panose="020B0604030504040204" pitchFamily="50" charset="-128"/>
              <a:ea typeface="Meiryo UI" panose="020B0604030504040204" pitchFamily="50" charset="-128"/>
            </a:endParaRPr>
          </a:p>
        </p:txBody>
      </p:sp>
      <p:sp>
        <p:nvSpPr>
          <p:cNvPr id="8" name="フリーフォーム 7"/>
          <p:cNvSpPr/>
          <p:nvPr/>
        </p:nvSpPr>
        <p:spPr>
          <a:xfrm rot="60000" flipH="1">
            <a:off x="310788" y="2864394"/>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68A042"/>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779" y="3997494"/>
            <a:ext cx="632965" cy="632965"/>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459" y="3997495"/>
            <a:ext cx="632965" cy="632965"/>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139" y="3997494"/>
            <a:ext cx="632965" cy="632965"/>
          </a:xfrm>
          <a:prstGeom prst="rect">
            <a:avLst/>
          </a:prstGeom>
        </p:spPr>
      </p:pic>
      <p:sp>
        <p:nvSpPr>
          <p:cNvPr id="12" name="正方形/長方形 11"/>
          <p:cNvSpPr/>
          <p:nvPr/>
        </p:nvSpPr>
        <p:spPr>
          <a:xfrm rot="21360000">
            <a:off x="711995" y="3015792"/>
            <a:ext cx="3182839" cy="830997"/>
          </a:xfrm>
          <a:prstGeom prst="rect">
            <a:avLst/>
          </a:prstGeom>
        </p:spPr>
        <p:txBody>
          <a:bodyPr wrap="square">
            <a:spAutoFit/>
          </a:bodyPr>
          <a:lstStyle/>
          <a:p>
            <a:r>
              <a:rPr lang="ja-JP" altLang="en-US" sz="1600" dirty="0" smtClean="0">
                <a:solidFill>
                  <a:schemeClr val="bg1"/>
                </a:solidFill>
                <a:latin typeface="+mn-ea"/>
              </a:rPr>
              <a:t>毎日</a:t>
            </a:r>
            <a:r>
              <a:rPr lang="ja-JP" altLang="en-US" sz="1600" dirty="0">
                <a:solidFill>
                  <a:schemeClr val="bg1"/>
                </a:solidFill>
                <a:latin typeface="+mn-ea"/>
              </a:rPr>
              <a:t>、健康のため運動します</a:t>
            </a:r>
            <a:r>
              <a:rPr lang="ja-JP" altLang="en-US" sz="1600" dirty="0" smtClean="0">
                <a:solidFill>
                  <a:schemeClr val="bg1"/>
                </a:solidFill>
                <a:latin typeface="+mn-ea"/>
              </a:rPr>
              <a:t>。</a:t>
            </a:r>
            <a:endParaRPr lang="en-US" altLang="ja-JP" sz="1600" dirty="0" smtClean="0">
              <a:solidFill>
                <a:schemeClr val="bg1"/>
              </a:solidFill>
              <a:latin typeface="+mn-ea"/>
            </a:endParaRPr>
          </a:p>
          <a:p>
            <a:r>
              <a:rPr lang="ja-JP" altLang="en-US" sz="1600" dirty="0" smtClean="0">
                <a:solidFill>
                  <a:schemeClr val="bg1"/>
                </a:solidFill>
                <a:latin typeface="+mn-ea"/>
              </a:rPr>
              <a:t>家族</a:t>
            </a:r>
            <a:r>
              <a:rPr lang="ja-JP" altLang="en-US" sz="1600" dirty="0">
                <a:solidFill>
                  <a:schemeClr val="bg1"/>
                </a:solidFill>
                <a:latin typeface="+mn-ea"/>
              </a:rPr>
              <a:t>と一緒に地域の活動に参加し、地元をみんなで盛り上げる</a:t>
            </a:r>
            <a:r>
              <a:rPr lang="ja-JP" altLang="en-US" sz="1600" dirty="0" smtClean="0">
                <a:solidFill>
                  <a:schemeClr val="bg1"/>
                </a:solidFill>
                <a:latin typeface="+mn-ea"/>
              </a:rPr>
              <a:t>。</a:t>
            </a:r>
            <a:endParaRPr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13" name="正方形/長方形 12"/>
          <p:cNvSpPr/>
          <p:nvPr/>
        </p:nvSpPr>
        <p:spPr>
          <a:xfrm>
            <a:off x="299779" y="3083165"/>
            <a:ext cx="439089" cy="82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p:cNvGrpSpPr/>
          <p:nvPr/>
        </p:nvGrpSpPr>
        <p:grpSpPr>
          <a:xfrm>
            <a:off x="299779" y="1055518"/>
            <a:ext cx="3611009" cy="1766263"/>
            <a:chOff x="617965" y="1022713"/>
            <a:chExt cx="3611009" cy="1766263"/>
          </a:xfrm>
        </p:grpSpPr>
        <p:sp>
          <p:nvSpPr>
            <p:cNvPr id="15" name="フリーフォーム 14"/>
            <p:cNvSpPr/>
            <p:nvPr/>
          </p:nvSpPr>
          <p:spPr>
            <a:xfrm rot="60000" flipH="1">
              <a:off x="628974" y="1022713"/>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EAB200"/>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p:cNvSpPr/>
            <p:nvPr/>
          </p:nvSpPr>
          <p:spPr>
            <a:xfrm>
              <a:off x="617965" y="1241484"/>
              <a:ext cx="439089" cy="82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rot="21360000">
              <a:off x="1205209" y="1180026"/>
              <a:ext cx="2869506" cy="830997"/>
            </a:xfrm>
            <a:prstGeom prst="rect">
              <a:avLst/>
            </a:prstGeom>
          </p:spPr>
          <p:txBody>
            <a:bodyPr wrap="square">
              <a:spAutoFit/>
            </a:bodyPr>
            <a:lstStyle/>
            <a:p>
              <a:r>
                <a:rPr lang="ja-JP" altLang="en-US" sz="1600" dirty="0" smtClean="0">
                  <a:solidFill>
                    <a:schemeClr val="bg1"/>
                  </a:solidFill>
                  <a:latin typeface="+mn-ea"/>
                </a:rPr>
                <a:t> </a:t>
              </a:r>
              <a:r>
                <a:rPr lang="ja-JP" altLang="en-US" sz="1600" dirty="0">
                  <a:latin typeface="+mn-ea"/>
                </a:rPr>
                <a:t>食品ロスを減らすため冷蔵庫の中をチェックしてから買い物に行きます。	</a:t>
              </a:r>
            </a:p>
          </p:txBody>
        </p:sp>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965" y="2156011"/>
              <a:ext cx="632965" cy="632965"/>
            </a:xfrm>
            <a:prstGeom prst="rect">
              <a:avLst/>
            </a:prstGeom>
          </p:spPr>
        </p:pic>
      </p:grpSp>
      <p:sp>
        <p:nvSpPr>
          <p:cNvPr id="19" name="フリーフォーム 18"/>
          <p:cNvSpPr/>
          <p:nvPr/>
        </p:nvSpPr>
        <p:spPr>
          <a:xfrm rot="60000" flipH="1">
            <a:off x="6083909" y="4527360"/>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3D6DC3"/>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6072900" y="4746131"/>
            <a:ext cx="439089" cy="82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rot="21360000">
            <a:off x="6709309" y="4893336"/>
            <a:ext cx="2031325" cy="338554"/>
          </a:xfrm>
          <a:prstGeom prst="rect">
            <a:avLst/>
          </a:prstGeom>
        </p:spPr>
        <p:txBody>
          <a:bodyPr wrap="none">
            <a:spAutoFit/>
          </a:bodyPr>
          <a:lstStyle/>
          <a:p>
            <a:r>
              <a:rPr lang="ja-JP" altLang="en-US" sz="1600" dirty="0">
                <a:latin typeface="+mn-ea"/>
              </a:rPr>
              <a:t>釣り糸をひろう	</a:t>
            </a:r>
          </a:p>
        </p:txBody>
      </p:sp>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6034" y="5638693"/>
            <a:ext cx="632965" cy="632965"/>
          </a:xfrm>
          <a:prstGeom prst="rect">
            <a:avLst/>
          </a:prstGeom>
        </p:spPr>
      </p:pic>
      <p:sp>
        <p:nvSpPr>
          <p:cNvPr id="24" name="フリーフォーム 23"/>
          <p:cNvSpPr/>
          <p:nvPr/>
        </p:nvSpPr>
        <p:spPr>
          <a:xfrm rot="60000" flipH="1">
            <a:off x="3947551" y="2262849"/>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FF3F3F"/>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正方形/長方形 24"/>
          <p:cNvSpPr/>
          <p:nvPr/>
        </p:nvSpPr>
        <p:spPr>
          <a:xfrm>
            <a:off x="3936542" y="2481620"/>
            <a:ext cx="439089" cy="82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rot="21360000">
            <a:off x="4582809" y="2483440"/>
            <a:ext cx="2534105" cy="584775"/>
          </a:xfrm>
          <a:prstGeom prst="rect">
            <a:avLst/>
          </a:prstGeom>
        </p:spPr>
        <p:txBody>
          <a:bodyPr wrap="square">
            <a:spAutoFit/>
          </a:bodyPr>
          <a:lstStyle/>
          <a:p>
            <a:r>
              <a:rPr lang="ja-JP" altLang="en-US" sz="1600" dirty="0">
                <a:latin typeface="+mn-ea"/>
              </a:rPr>
              <a:t>仕事でも家庭でも男女公平を</a:t>
            </a:r>
            <a:r>
              <a:rPr lang="ja-JP" altLang="en-US" sz="1600" dirty="0" smtClean="0">
                <a:latin typeface="+mn-ea"/>
              </a:rPr>
              <a:t>心掛ける</a:t>
            </a:r>
            <a:r>
              <a:rPr lang="en-US" altLang="ja-JP" sz="1600" dirty="0">
                <a:latin typeface="+mn-ea"/>
              </a:rPr>
              <a:t>	</a:t>
            </a:r>
          </a:p>
        </p:txBody>
      </p:sp>
      <p:pic>
        <p:nvPicPr>
          <p:cNvPr id="27" name="図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9300" y="1756542"/>
            <a:ext cx="632965" cy="632965"/>
          </a:xfrm>
          <a:prstGeom prst="rect">
            <a:avLst/>
          </a:prstGeom>
        </p:spPr>
      </p:pic>
      <p:sp>
        <p:nvSpPr>
          <p:cNvPr id="31" name="フリーフォーム 30"/>
          <p:cNvSpPr/>
          <p:nvPr/>
        </p:nvSpPr>
        <p:spPr>
          <a:xfrm rot="60000" flipH="1">
            <a:off x="3947549" y="3314706"/>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A20078"/>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正方形/長方形 31"/>
          <p:cNvSpPr/>
          <p:nvPr/>
        </p:nvSpPr>
        <p:spPr>
          <a:xfrm>
            <a:off x="3936540" y="3533477"/>
            <a:ext cx="439089" cy="828000"/>
          </a:xfrm>
          <a:prstGeom prst="rect">
            <a:avLst/>
          </a:prstGeom>
          <a:solidFill>
            <a:srgbClr val="70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rot="21360000">
            <a:off x="4443479" y="3226385"/>
            <a:ext cx="2914044" cy="1077218"/>
          </a:xfrm>
          <a:prstGeom prst="rect">
            <a:avLst/>
          </a:prstGeom>
        </p:spPr>
        <p:txBody>
          <a:bodyPr wrap="square">
            <a:spAutoFit/>
          </a:bodyPr>
          <a:lstStyle/>
          <a:p>
            <a:endParaRPr lang="ja-JP" altLang="en-US" sz="1600" dirty="0">
              <a:solidFill>
                <a:schemeClr val="bg1"/>
              </a:solidFill>
              <a:latin typeface="+mn-ea"/>
            </a:endParaRPr>
          </a:p>
          <a:p>
            <a:r>
              <a:rPr lang="ja-JP" altLang="en-US" sz="1600" dirty="0">
                <a:solidFill>
                  <a:schemeClr val="bg1"/>
                </a:solidFill>
                <a:latin typeface="+mn-ea"/>
              </a:rPr>
              <a:t> 多様性を受け入れ、いつでも誰とでも、最高の職場環境を創る。	</a:t>
            </a:r>
          </a:p>
        </p:txBody>
      </p:sp>
      <p:pic>
        <p:nvPicPr>
          <p:cNvPr id="34" name="図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6810" y="4477192"/>
            <a:ext cx="632965" cy="632965"/>
          </a:xfrm>
          <a:prstGeom prst="rect">
            <a:avLst/>
          </a:prstGeom>
        </p:spPr>
      </p:pic>
      <p:pic>
        <p:nvPicPr>
          <p:cNvPr id="36" name="図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42398" y="4477191"/>
            <a:ext cx="632965" cy="632965"/>
          </a:xfrm>
          <a:prstGeom prst="rect">
            <a:avLst/>
          </a:prstGeom>
        </p:spPr>
      </p:pic>
      <p:sp>
        <p:nvSpPr>
          <p:cNvPr id="6" name="テキスト ボックス 5"/>
          <p:cNvSpPr txBox="1"/>
          <p:nvPr/>
        </p:nvSpPr>
        <p:spPr>
          <a:xfrm>
            <a:off x="3267644" y="6552185"/>
            <a:ext cx="6638356" cy="276999"/>
          </a:xfrm>
          <a:prstGeom prst="rect">
            <a:avLst/>
          </a:prstGeom>
          <a:noFill/>
        </p:spPr>
        <p:txBody>
          <a:bodyPr wrap="none" rtlCol="0">
            <a:spAutoFit/>
          </a:bodyPr>
          <a:lstStyle/>
          <a:p>
            <a:r>
              <a:rPr kumimoji="1" lang="ja-JP" altLang="en-US" sz="1200" dirty="0" smtClean="0"/>
              <a:t>各ゴールは“私の</a:t>
            </a:r>
            <a:r>
              <a:rPr kumimoji="1" lang="en-US" altLang="ja-JP" sz="1200" dirty="0" smtClean="0"/>
              <a:t>SDGs</a:t>
            </a:r>
            <a:r>
              <a:rPr kumimoji="1" lang="ja-JP" altLang="en-US" sz="1200" dirty="0" smtClean="0"/>
              <a:t>宣言”にあわせ、めざすゴールとして記載されたものを掲載しています。</a:t>
            </a:r>
            <a:endParaRPr kumimoji="1" lang="ja-JP" altLang="en-US" sz="1200" dirty="0"/>
          </a:p>
        </p:txBody>
      </p:sp>
      <p:pic>
        <p:nvPicPr>
          <p:cNvPr id="39" name="図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9779" y="5859453"/>
            <a:ext cx="632965" cy="632965"/>
          </a:xfrm>
          <a:prstGeom prst="rect">
            <a:avLst/>
          </a:prstGeom>
        </p:spPr>
      </p:pic>
      <p:sp>
        <p:nvSpPr>
          <p:cNvPr id="40" name="フリーフォーム 39"/>
          <p:cNvSpPr/>
          <p:nvPr/>
        </p:nvSpPr>
        <p:spPr>
          <a:xfrm rot="60000" flipH="1">
            <a:off x="310790" y="4678115"/>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F44B3E"/>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正方形/長方形 40"/>
          <p:cNvSpPr/>
          <p:nvPr/>
        </p:nvSpPr>
        <p:spPr>
          <a:xfrm>
            <a:off x="299781" y="4896886"/>
            <a:ext cx="439089" cy="828000"/>
          </a:xfrm>
          <a:prstGeom prst="rect">
            <a:avLst/>
          </a:prstGeom>
          <a:solidFill>
            <a:srgbClr val="C51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rot="21360000">
            <a:off x="803313" y="4920128"/>
            <a:ext cx="2981301" cy="584775"/>
          </a:xfrm>
          <a:prstGeom prst="rect">
            <a:avLst/>
          </a:prstGeom>
        </p:spPr>
        <p:txBody>
          <a:bodyPr wrap="square">
            <a:spAutoFit/>
          </a:bodyPr>
          <a:lstStyle/>
          <a:p>
            <a:r>
              <a:rPr lang="ja-JP" altLang="en-US" sz="1600" dirty="0" smtClean="0">
                <a:solidFill>
                  <a:schemeClr val="bg1"/>
                </a:solidFill>
                <a:latin typeface="+mn-ea"/>
              </a:rPr>
              <a:t> </a:t>
            </a:r>
            <a:r>
              <a:rPr lang="ja-JP" altLang="en-US" sz="1600" dirty="0">
                <a:latin typeface="+mn-ea"/>
              </a:rPr>
              <a:t>フェアトレードの商品を買います	</a:t>
            </a:r>
          </a:p>
        </p:txBody>
      </p:sp>
      <p:pic>
        <p:nvPicPr>
          <p:cNvPr id="44" name="図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79726" y="2062403"/>
            <a:ext cx="632965" cy="632965"/>
          </a:xfrm>
          <a:prstGeom prst="rect">
            <a:avLst/>
          </a:prstGeom>
        </p:spPr>
      </p:pic>
      <p:sp>
        <p:nvSpPr>
          <p:cNvPr id="45" name="フリーフォーム 44"/>
          <p:cNvSpPr/>
          <p:nvPr/>
        </p:nvSpPr>
        <p:spPr>
          <a:xfrm rot="60000" flipH="1">
            <a:off x="6138821" y="944999"/>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517D33"/>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正方形/長方形 45"/>
          <p:cNvSpPr/>
          <p:nvPr/>
        </p:nvSpPr>
        <p:spPr>
          <a:xfrm>
            <a:off x="6127812" y="1163770"/>
            <a:ext cx="439089" cy="828000"/>
          </a:xfrm>
          <a:prstGeom prst="rect">
            <a:avLst/>
          </a:prstGeom>
          <a:solidFill>
            <a:srgbClr val="283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rot="21360000">
            <a:off x="6645805" y="1104824"/>
            <a:ext cx="2944709" cy="830997"/>
          </a:xfrm>
          <a:prstGeom prst="rect">
            <a:avLst/>
          </a:prstGeom>
        </p:spPr>
        <p:txBody>
          <a:bodyPr wrap="square">
            <a:spAutoFit/>
          </a:bodyPr>
          <a:lstStyle/>
          <a:p>
            <a:r>
              <a:rPr lang="ja-JP" altLang="en-US" sz="1600" dirty="0" smtClean="0">
                <a:solidFill>
                  <a:schemeClr val="bg1"/>
                </a:solidFill>
                <a:latin typeface="+mn-ea"/>
              </a:rPr>
              <a:t> </a:t>
            </a:r>
            <a:r>
              <a:rPr lang="ja-JP" altLang="en-US" sz="1600" dirty="0">
                <a:solidFill>
                  <a:schemeClr val="bg1"/>
                </a:solidFill>
                <a:latin typeface="+mn-ea"/>
              </a:rPr>
              <a:t>避難場所の確認や非常食の準備をして、被害を最小限に抑える行動をします	</a:t>
            </a:r>
          </a:p>
        </p:txBody>
      </p:sp>
    </p:spTree>
    <p:extLst>
      <p:ext uri="{BB962C8B-B14F-4D97-AF65-F5344CB8AC3E}">
        <p14:creationId xmlns:p14="http://schemas.microsoft.com/office/powerpoint/2010/main" val="200905338"/>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企業や団体から寄せられた“私の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a:t>
            </a:r>
            <a:endParaRPr kumimoji="1" lang="ja-JP" altLang="en-US" sz="2000" b="1" dirty="0">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rotWithShape="1">
          <a:blip r:embed="rId3"/>
          <a:srcRect l="14930" t="19301" r="14998" b="6250"/>
          <a:stretch/>
        </p:blipFill>
        <p:spPr>
          <a:xfrm>
            <a:off x="201686" y="847166"/>
            <a:ext cx="9641543" cy="5759330"/>
          </a:xfrm>
          <a:prstGeom prst="rect">
            <a:avLst/>
          </a:prstGeom>
        </p:spPr>
      </p:pic>
      <p:sp>
        <p:nvSpPr>
          <p:cNvPr id="2" name="楕円 1"/>
          <p:cNvSpPr/>
          <p:nvPr/>
        </p:nvSpPr>
        <p:spPr>
          <a:xfrm>
            <a:off x="443752" y="2743200"/>
            <a:ext cx="2931460" cy="389965"/>
          </a:xfrm>
          <a:prstGeom prst="ellipse">
            <a:avLst/>
          </a:prstGeom>
          <a:no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a:off x="3741653" y="3065930"/>
            <a:ext cx="2422695" cy="389965"/>
          </a:xfrm>
          <a:prstGeom prst="ellipse">
            <a:avLst/>
          </a:prstGeom>
          <a:no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90632900"/>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3509210" y="2805937"/>
            <a:ext cx="360000" cy="358635"/>
          </a:xfrm>
          <a:prstGeom prst="rect">
            <a:avLst/>
          </a:prstGeom>
        </p:spPr>
      </p:pic>
      <p:sp>
        <p:nvSpPr>
          <p:cNvPr id="9" name="正方形/長方形 8"/>
          <p:cNvSpPr/>
          <p:nvPr/>
        </p:nvSpPr>
        <p:spPr>
          <a:xfrm>
            <a:off x="1202134" y="2750659"/>
            <a:ext cx="2160240" cy="469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kumimoji="1" lang="ja-JP" altLang="en-US" dirty="0">
                <a:solidFill>
                  <a:prstClr val="black"/>
                </a:solidFill>
                <a:latin typeface="Calibri"/>
                <a:ea typeface="Meiryo UI"/>
              </a:rPr>
              <a:t>大阪府　</a:t>
            </a:r>
            <a:r>
              <a:rPr kumimoji="1" lang="en-US" altLang="ja-JP" dirty="0">
                <a:solidFill>
                  <a:prstClr val="black"/>
                </a:solidFill>
                <a:latin typeface="Calibri"/>
                <a:ea typeface="Meiryo UI"/>
              </a:rPr>
              <a:t>SDGs</a:t>
            </a:r>
            <a:endParaRPr kumimoji="1" lang="ja-JP" altLang="en-US" dirty="0">
              <a:solidFill>
                <a:prstClr val="black"/>
              </a:solidFill>
              <a:latin typeface="Calibri"/>
              <a:ea typeface="Meiryo UI"/>
            </a:endParaRPr>
          </a:p>
        </p:txBody>
      </p:sp>
      <p:sp>
        <p:nvSpPr>
          <p:cNvPr id="10" name="正方形/長方形 9"/>
          <p:cNvSpPr/>
          <p:nvPr/>
        </p:nvSpPr>
        <p:spPr>
          <a:xfrm>
            <a:off x="4097266" y="2833555"/>
            <a:ext cx="5256163" cy="369332"/>
          </a:xfrm>
          <a:prstGeom prst="rect">
            <a:avLst/>
          </a:prstGeom>
        </p:spPr>
        <p:txBody>
          <a:bodyPr wrap="none">
            <a:spAutoFit/>
          </a:bodyPr>
          <a:lstStyle/>
          <a:p>
            <a:pPr defTabSz="914400"/>
            <a:r>
              <a:rPr kumimoji="1" lang="ja-JP" altLang="en-US" dirty="0">
                <a:solidFill>
                  <a:prstClr val="black"/>
                </a:solidFill>
                <a:latin typeface="Calibri"/>
                <a:ea typeface="Meiryo UI"/>
              </a:rPr>
              <a:t>⇒ </a:t>
            </a:r>
            <a:r>
              <a:rPr kumimoji="1" lang="en-US" altLang="ja-JP" dirty="0">
                <a:solidFill>
                  <a:prstClr val="black"/>
                </a:solidFill>
                <a:latin typeface="Calibri"/>
                <a:ea typeface="Meiryo UI"/>
              </a:rPr>
              <a:t>HP</a:t>
            </a:r>
            <a:r>
              <a:rPr kumimoji="1" lang="ja-JP" altLang="en-US" dirty="0">
                <a:solidFill>
                  <a:prstClr val="black"/>
                </a:solidFill>
                <a:latin typeface="Calibri"/>
                <a:ea typeface="Meiryo UI"/>
              </a:rPr>
              <a:t>「大阪府／大阪府におけるSDGsの取組み」</a:t>
            </a: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9043" y="6007781"/>
            <a:ext cx="1955179" cy="653122"/>
          </a:xfrm>
          <a:prstGeom prst="rect">
            <a:avLst/>
          </a:prstGeom>
        </p:spPr>
      </p:pic>
      <p:sp>
        <p:nvSpPr>
          <p:cNvPr id="7" name="正方形/長方形 6"/>
          <p:cNvSpPr/>
          <p:nvPr/>
        </p:nvSpPr>
        <p:spPr>
          <a:xfrm>
            <a:off x="498462" y="1443672"/>
            <a:ext cx="11726287" cy="1015663"/>
          </a:xfrm>
          <a:prstGeom prst="rect">
            <a:avLst/>
          </a:prstGeom>
        </p:spPr>
        <p:txBody>
          <a:bodyPr wrap="none">
            <a:spAutoFit/>
          </a:bodyPr>
          <a:lstStyle/>
          <a:p>
            <a:pPr defTabSz="914400"/>
            <a:r>
              <a:rPr kumimoji="1" lang="ja-JP" altLang="en-US" sz="6000" dirty="0" smtClean="0">
                <a:solidFill>
                  <a:prstClr val="black"/>
                </a:solidFill>
                <a:latin typeface="Calibri"/>
                <a:ea typeface="Meiryo UI"/>
              </a:rPr>
              <a:t>ご清聴ありがとうございました。</a:t>
            </a:r>
            <a:endParaRPr kumimoji="1" lang="ja-JP" altLang="en-US" sz="6000" dirty="0">
              <a:solidFill>
                <a:prstClr val="black"/>
              </a:solidFill>
              <a:latin typeface="Calibri"/>
              <a:ea typeface="Meiryo UI"/>
            </a:endParaRPr>
          </a:p>
        </p:txBody>
      </p:sp>
      <p:sp>
        <p:nvSpPr>
          <p:cNvPr id="5" name="テキスト ボックス 4"/>
          <p:cNvSpPr txBox="1"/>
          <p:nvPr/>
        </p:nvSpPr>
        <p:spPr>
          <a:xfrm>
            <a:off x="946641" y="3455895"/>
            <a:ext cx="7459180" cy="2315845"/>
          </a:xfrm>
          <a:prstGeom prst="roundRect">
            <a:avLst>
              <a:gd name="adj" fmla="val 11609"/>
            </a:avLst>
          </a:prstGeom>
          <a:solidFill>
            <a:schemeClr val="bg1"/>
          </a:solidFill>
          <a:ln w="66675" cmpd="dbl">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tIns="216000" bIns="216000" rtlCol="0" anchor="t">
            <a:noAutofit/>
          </a:bodyPr>
          <a:lstStyle/>
          <a:p>
            <a:pPr marL="174625" defTabSz="914400"/>
            <a:r>
              <a:rPr kumimoji="1" lang="en-US" altLang="ja-JP" sz="2400" b="1" dirty="0">
                <a:solidFill>
                  <a:prstClr val="black"/>
                </a:solidFill>
                <a:latin typeface="Meiryo UI" panose="020B0604030504040204" pitchFamily="50" charset="-128"/>
                <a:ea typeface="Meiryo UI" panose="020B0604030504040204" pitchFamily="50" charset="-128"/>
              </a:rPr>
              <a:t>【</a:t>
            </a:r>
            <a:r>
              <a:rPr kumimoji="1" lang="ja-JP" altLang="en-US" sz="2400" b="1" dirty="0">
                <a:solidFill>
                  <a:prstClr val="black"/>
                </a:solidFill>
                <a:latin typeface="Meiryo UI" panose="020B0604030504040204" pitchFamily="50" charset="-128"/>
                <a:ea typeface="Meiryo UI" panose="020B0604030504040204" pitchFamily="50" charset="-128"/>
              </a:rPr>
              <a:t>お問い合わせ先</a:t>
            </a:r>
            <a:r>
              <a:rPr kumimoji="1" lang="en-US" altLang="ja-JP" sz="2400" b="1" dirty="0">
                <a:solidFill>
                  <a:prstClr val="black"/>
                </a:solidFill>
                <a:latin typeface="Meiryo UI" panose="020B0604030504040204" pitchFamily="50" charset="-128"/>
                <a:ea typeface="Meiryo UI" panose="020B0604030504040204" pitchFamily="50" charset="-128"/>
              </a:rPr>
              <a:t>】</a:t>
            </a:r>
          </a:p>
          <a:p>
            <a:pPr marL="174625" defTabSz="914400">
              <a:lnSpc>
                <a:spcPts val="3300"/>
              </a:lnSpc>
            </a:pPr>
            <a:endParaRPr kumimoji="1" lang="en-US" altLang="ja-JP" sz="2400" b="1" dirty="0">
              <a:solidFill>
                <a:prstClr val="black"/>
              </a:solidFill>
              <a:latin typeface="Meiryo UI" panose="020B0604030504040204" pitchFamily="50" charset="-128"/>
              <a:ea typeface="Meiryo UI" panose="020B0604030504040204" pitchFamily="50" charset="-128"/>
            </a:endParaRPr>
          </a:p>
          <a:p>
            <a:pPr marL="174625" defTabSz="914400"/>
            <a:r>
              <a:rPr kumimoji="1" lang="ja-JP" altLang="en-US" sz="2400" b="1" dirty="0">
                <a:solidFill>
                  <a:prstClr val="black"/>
                </a:solidFill>
                <a:latin typeface="Meiryo UI" panose="020B0604030504040204" pitchFamily="50" charset="-128"/>
                <a:ea typeface="Meiryo UI" panose="020B0604030504040204" pitchFamily="50" charset="-128"/>
              </a:rPr>
              <a:t>大阪府 政策企画部 企画室 推進課</a:t>
            </a:r>
          </a:p>
          <a:p>
            <a:pPr marL="174625" defTabSz="914400"/>
            <a:r>
              <a:rPr kumimoji="1" lang="en-US" altLang="ja-JP" sz="2400" b="1" dirty="0">
                <a:solidFill>
                  <a:prstClr val="black"/>
                </a:solidFill>
                <a:latin typeface="Meiryo UI" panose="020B0604030504040204" pitchFamily="50" charset="-128"/>
                <a:ea typeface="Meiryo UI" panose="020B0604030504040204" pitchFamily="50" charset="-128"/>
              </a:rPr>
              <a:t>TEL:06-6941-0351</a:t>
            </a:r>
          </a:p>
          <a:p>
            <a:pPr marL="174625" defTabSz="914400"/>
            <a:r>
              <a:rPr kumimoji="1" lang="en-US" altLang="ja-JP" sz="2400" b="1" dirty="0" err="1">
                <a:solidFill>
                  <a:prstClr val="black"/>
                </a:solidFill>
                <a:latin typeface="Meiryo UI" panose="020B0604030504040204" pitchFamily="50" charset="-128"/>
                <a:ea typeface="Meiryo UI" panose="020B0604030504040204" pitchFamily="50" charset="-128"/>
              </a:rPr>
              <a:t>Mail:osaka_SDGs@gbox.pref.osaka.lg.jp</a:t>
            </a:r>
            <a:endParaRPr kumimoji="1" lang="en-US" altLang="ja-JP" sz="2400" b="1" dirty="0">
              <a:solidFill>
                <a:prstClr val="black"/>
              </a:solidFill>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5770" y1="5827" x2="75770" y2="5827"/>
                        <a14:foregroundMark x1="88296" y1="9756" x2="88296" y2="9756"/>
                        <a14:foregroundMark x1="62628" y1="3117" x2="62628" y2="3117"/>
                        <a14:foregroundMark x1="54415" y1="6098" x2="54415" y2="6098"/>
                        <a14:foregroundMark x1="63450" y1="7182" x2="63450" y2="7182"/>
                        <a14:foregroundMark x1="50308" y1="8130" x2="50308" y2="8130"/>
                        <a14:foregroundMark x1="85010" y1="91870" x2="85010" y2="91870"/>
                        <a14:foregroundMark x1="36961" y1="88618" x2="36961" y2="88618"/>
                      </a14:backgroundRemoval>
                    </a14:imgEffect>
                  </a14:imgLayer>
                </a14:imgProps>
              </a:ext>
              <a:ext uri="{28A0092B-C50C-407E-A947-70E740481C1C}">
                <a14:useLocalDpi xmlns:a14="http://schemas.microsoft.com/office/drawing/2010/main" val="0"/>
              </a:ext>
            </a:extLst>
          </a:blip>
          <a:stretch>
            <a:fillRect/>
          </a:stretch>
        </p:blipFill>
        <p:spPr>
          <a:xfrm>
            <a:off x="8156902" y="3455895"/>
            <a:ext cx="1536921" cy="2329051"/>
          </a:xfrm>
          <a:prstGeom prst="rect">
            <a:avLst/>
          </a:prstGeom>
        </p:spPr>
      </p:pic>
    </p:spTree>
    <p:extLst>
      <p:ext uri="{BB962C8B-B14F-4D97-AF65-F5344CB8AC3E}">
        <p14:creationId xmlns:p14="http://schemas.microsoft.com/office/powerpoint/2010/main" val="3254602549"/>
      </p:ext>
    </p:extLst>
  </p:cSld>
  <p:clrMapOvr>
    <a:masterClrMapping/>
  </p:clrMapOvr>
  <mc:AlternateContent xmlns:mc="http://schemas.openxmlformats.org/markup-compatibility/2006" xmlns:p14="http://schemas.microsoft.com/office/powerpoint/2010/main">
    <mc:Choice Requires="p14">
      <p:transition spd="slow" p14:dur="2000" advTm="1273"/>
    </mc:Choice>
    <mc:Fallback xmlns="">
      <p:transition spd="slow" advTm="127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smtClean="0">
                <a:latin typeface="Meiryo UI" panose="020B0604030504040204" pitchFamily="50" charset="-128"/>
                <a:ea typeface="Meiryo UI" panose="020B0604030504040204" pitchFamily="50" charset="-128"/>
              </a:rPr>
              <a:t>のゴール</a:t>
            </a:r>
            <a:endParaRPr kumimoji="1" lang="en-US" altLang="ja-JP" sz="2000" b="1" dirty="0">
              <a:latin typeface="Meiryo UI" panose="020B0604030504040204" pitchFamily="50" charset="-128"/>
              <a:ea typeface="Meiryo UI" panose="020B0604030504040204" pitchFamily="50" charset="-128"/>
            </a:endParaRPr>
          </a:p>
        </p:txBody>
      </p:sp>
      <p:sp>
        <p:nvSpPr>
          <p:cNvPr id="4" name="正方形/長方形 3"/>
          <p:cNvSpPr/>
          <p:nvPr/>
        </p:nvSpPr>
        <p:spPr>
          <a:xfrm>
            <a:off x="386247" y="2243189"/>
            <a:ext cx="4536000" cy="4324261"/>
          </a:xfrm>
          <a:prstGeom prst="rect">
            <a:avLst/>
          </a:prstGeom>
        </p:spPr>
        <p:txBody>
          <a:bodyPr wrap="square">
            <a:spAutoFit/>
          </a:bodyPr>
          <a:lstStyle/>
          <a:p>
            <a:pPr>
              <a:lnSpc>
                <a:spcPts val="2200"/>
              </a:lnSpc>
              <a:spcAft>
                <a:spcPts val="0"/>
              </a:spcAft>
            </a:pPr>
            <a:r>
              <a:rPr lang="ja-JP"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前文</a:t>
            </a:r>
            <a:endPar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spcAft>
                <a:spcPts val="0"/>
              </a:spcAft>
            </a:pPr>
            <a:r>
              <a:rPr lang="ja-JP"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このアジェンダは、人間、地球及び繁栄のための行動計画である。これはまた、より大きな自由における普遍的な平和の強化を追求ものでもある。我々は、極端な貧困を含む、あらゆる形態と側面の貧困を撲滅することが最大の地球規模の課題であり、持続可能な開発のための不可欠な必要条件であると認識する。</a:t>
            </a:r>
            <a:endPar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spcAft>
                <a:spcPts val="0"/>
              </a:spcAft>
            </a:pPr>
            <a:endParaRPr lang="en-US"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pPr>
            <a:r>
              <a:rPr lang="ja-JP" altLang="ja-JP" sz="1600" b="1" u="sng"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すべての国及びすべてのステークホルダーは、協同的なパートナーシップの下、この計画を実行する</a:t>
            </a:r>
            <a:r>
              <a:rPr lang="ja-JP" altLang="ja-JP" sz="1600" b="1"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ja-JP" sz="1200" kern="100" spc="100" dirty="0">
                <a:latin typeface="Meiryo UI" panose="020B0604030504040204" pitchFamily="50" charset="-128"/>
                <a:ea typeface="Meiryo UI" panose="020B0604030504040204" pitchFamily="50" charset="-128"/>
                <a:cs typeface="Times New Roman" panose="02020603050405020304" pitchFamily="18" charset="0"/>
              </a:rPr>
              <a:t>我々は、人類を貧困の恐怖及び欠乏の専制から解き放ち、地球を</a:t>
            </a:r>
            <a:r>
              <a:rPr lang="ja-JP" altLang="ja-JP" sz="1200" kern="100" spc="100" dirty="0" err="1">
                <a:latin typeface="Meiryo UI" panose="020B0604030504040204" pitchFamily="50" charset="-128"/>
                <a:ea typeface="Meiryo UI" panose="020B0604030504040204" pitchFamily="50" charset="-128"/>
                <a:cs typeface="Times New Roman" panose="02020603050405020304" pitchFamily="18" charset="0"/>
              </a:rPr>
              <a:t>癒やし</a:t>
            </a:r>
            <a:r>
              <a:rPr lang="ja-JP" altLang="ja-JP" sz="1200" kern="100" spc="100" dirty="0">
                <a:latin typeface="Meiryo UI" panose="020B0604030504040204" pitchFamily="50" charset="-128"/>
                <a:ea typeface="Meiryo UI" panose="020B0604030504040204" pitchFamily="50" charset="-128"/>
                <a:cs typeface="Times New Roman" panose="02020603050405020304" pitchFamily="18" charset="0"/>
              </a:rPr>
              <a:t>安全にすることを決意している。</a:t>
            </a:r>
            <a:r>
              <a:rPr lang="ja-JP"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我々は、世界を持続的かつ強靱（レジリエント）な道筋に移行させるために緊急に必要な、大胆かつ変革的な手段をとることに決意している。</a:t>
            </a:r>
            <a:endParaRPr lang="en-US"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200"/>
              </a:lnSpc>
            </a:pPr>
            <a:r>
              <a:rPr lang="ja-JP" altLang="ja-JP" sz="1200" kern="100" spc="100" dirty="0">
                <a:latin typeface="Meiryo UI" panose="020B0604030504040204" pitchFamily="50" charset="-128"/>
                <a:ea typeface="Meiryo UI" panose="020B0604030504040204" pitchFamily="50" charset="-128"/>
                <a:cs typeface="Times New Roman" panose="02020603050405020304" pitchFamily="18" charset="0"/>
              </a:rPr>
              <a:t>我々はこの共同の旅路に乗り出すにあたり、</a:t>
            </a:r>
            <a:r>
              <a:rPr lang="ja-JP" altLang="ja-JP" sz="1600" b="1" u="sng"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誰一人取り残さない</a:t>
            </a:r>
            <a:r>
              <a:rPr lang="ja-JP"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ことを誓う</a:t>
            </a:r>
            <a:r>
              <a:rPr lang="ja-JP" altLang="ja-JP" sz="1200" kern="100" spc="100"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kern="100" spc="100"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p:cNvSpPr/>
          <p:nvPr/>
        </p:nvSpPr>
        <p:spPr>
          <a:xfrm>
            <a:off x="8523088" y="776534"/>
            <a:ext cx="1010093" cy="5847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rPr>
              <a:t>仮 訳</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5185349" y="2525070"/>
            <a:ext cx="4536000" cy="3195747"/>
          </a:xfrm>
          <a:prstGeom prst="rect">
            <a:avLst/>
          </a:prstGeom>
        </p:spPr>
        <p:txBody>
          <a:bodyPr wrap="square">
            <a:spAutoFit/>
          </a:bodyPr>
          <a:lstStyle/>
          <a:p>
            <a:pPr>
              <a:lnSpc>
                <a:spcPts val="2200"/>
              </a:lnSpc>
            </a:pPr>
            <a:r>
              <a:rPr lang="ja-JP" altLang="en-US" sz="1200" dirty="0" smtClean="0">
                <a:solidFill>
                  <a:srgbClr val="000000"/>
                </a:solidFill>
                <a:latin typeface="Meiryo UI" panose="020B0604030504040204" pitchFamily="50" charset="-128"/>
                <a:ea typeface="Meiryo UI" panose="020B0604030504040204" pitchFamily="50" charset="-128"/>
              </a:rPr>
              <a:t>今日</a:t>
            </a:r>
            <a:r>
              <a:rPr lang="ja-JP" altLang="en-US" sz="1200" dirty="0">
                <a:solidFill>
                  <a:srgbClr val="000000"/>
                </a:solidFill>
                <a:latin typeface="Meiryo UI" panose="020B0604030504040204" pitchFamily="50" charset="-128"/>
                <a:ea typeface="Meiryo UI" panose="020B0604030504040204" pitchFamily="50" charset="-128"/>
              </a:rPr>
              <a:t>我々が発表する</a:t>
            </a:r>
            <a:r>
              <a:rPr lang="en-US" altLang="ja-JP" sz="1200" dirty="0">
                <a:solidFill>
                  <a:srgbClr val="000000"/>
                </a:solidFill>
                <a:latin typeface="Meiryo UI" panose="020B0604030504040204" pitchFamily="50" charset="-128"/>
                <a:ea typeface="Meiryo UI" panose="020B0604030504040204" pitchFamily="50" charset="-128"/>
              </a:rPr>
              <a:t>17</a:t>
            </a:r>
            <a:r>
              <a:rPr lang="ja-JP" altLang="en-US" sz="1200" dirty="0">
                <a:solidFill>
                  <a:srgbClr val="000000"/>
                </a:solidFill>
                <a:latin typeface="Meiryo UI" panose="020B0604030504040204" pitchFamily="50" charset="-128"/>
                <a:ea typeface="Meiryo UI" panose="020B0604030504040204" pitchFamily="50" charset="-128"/>
              </a:rPr>
              <a:t>の持続可能な開発のための目標（</a:t>
            </a:r>
            <a:r>
              <a:rPr lang="en-US" altLang="ja-JP" sz="1200" dirty="0">
                <a:solidFill>
                  <a:srgbClr val="000000"/>
                </a:solidFill>
                <a:latin typeface="Meiryo UI" panose="020B0604030504040204" pitchFamily="50" charset="-128"/>
                <a:ea typeface="Meiryo UI" panose="020B0604030504040204" pitchFamily="50" charset="-128"/>
              </a:rPr>
              <a:t>SDGs</a:t>
            </a:r>
            <a:r>
              <a:rPr lang="ja-JP" altLang="en-US" sz="1200" dirty="0">
                <a:solidFill>
                  <a:srgbClr val="000000"/>
                </a:solidFill>
                <a:latin typeface="Meiryo UI" panose="020B0604030504040204" pitchFamily="50" charset="-128"/>
                <a:ea typeface="Meiryo UI" panose="020B0604030504040204" pitchFamily="50" charset="-128"/>
              </a:rPr>
              <a:t>）と、</a:t>
            </a:r>
            <a:r>
              <a:rPr lang="en-US" altLang="ja-JP" sz="1200" dirty="0">
                <a:solidFill>
                  <a:srgbClr val="000000"/>
                </a:solidFill>
                <a:latin typeface="Meiryo UI" panose="020B0604030504040204" pitchFamily="50" charset="-128"/>
                <a:ea typeface="Meiryo UI" panose="020B0604030504040204" pitchFamily="50" charset="-128"/>
              </a:rPr>
              <a:t>169</a:t>
            </a:r>
            <a:r>
              <a:rPr lang="ja-JP" altLang="en-US" sz="1200" dirty="0">
                <a:solidFill>
                  <a:srgbClr val="000000"/>
                </a:solidFill>
                <a:latin typeface="Meiryo UI" panose="020B0604030504040204" pitchFamily="50" charset="-128"/>
                <a:ea typeface="Meiryo UI" panose="020B0604030504040204" pitchFamily="50" charset="-128"/>
              </a:rPr>
              <a:t>のターゲットは、この新しく普遍的なアジェンダの規模と野心を示している。これらの目標とターゲットは、</a:t>
            </a:r>
            <a:r>
              <a:rPr lang="ja-JP" altLang="en-US" sz="1200" dirty="0">
                <a:latin typeface="Meiryo UI" panose="020B0604030504040204" pitchFamily="50" charset="-128"/>
                <a:ea typeface="Meiryo UI" panose="020B0604030504040204" pitchFamily="50" charset="-128"/>
              </a:rPr>
              <a:t>ミレニアム開発目標（</a:t>
            </a:r>
            <a:r>
              <a:rPr lang="en-US" altLang="ja-JP" sz="1200" dirty="0">
                <a:latin typeface="Meiryo UI" panose="020B0604030504040204" pitchFamily="50" charset="-128"/>
                <a:ea typeface="Meiryo UI" panose="020B0604030504040204" pitchFamily="50" charset="-128"/>
              </a:rPr>
              <a:t>MDGs</a:t>
            </a:r>
            <a:r>
              <a:rPr lang="ja-JP" altLang="en-US" sz="1200" dirty="0">
                <a:latin typeface="Meiryo UI" panose="020B0604030504040204" pitchFamily="50" charset="-128"/>
                <a:ea typeface="Meiryo UI" panose="020B0604030504040204" pitchFamily="50" charset="-128"/>
              </a:rPr>
              <a:t>）を基にして、ミレニアム開発目標が達成で</a:t>
            </a:r>
            <a:r>
              <a:rPr lang="ja-JP" altLang="en-US" sz="1200" dirty="0">
                <a:solidFill>
                  <a:srgbClr val="000000"/>
                </a:solidFill>
                <a:latin typeface="Meiryo UI" panose="020B0604030504040204" pitchFamily="50" charset="-128"/>
                <a:ea typeface="Meiryo UI" panose="020B0604030504040204" pitchFamily="50" charset="-128"/>
              </a:rPr>
              <a:t>きなかったものを全うすることを目指すものである。これらは、すべての人々の人権を実現し、ジェンダー平等とすべての女性と女児の能力強化を達成することを目指す</a:t>
            </a:r>
            <a:r>
              <a:rPr lang="ja-JP" altLang="en-US" sz="1200" dirty="0" smtClean="0">
                <a:solidFill>
                  <a:srgbClr val="000000"/>
                </a:solidFill>
                <a:latin typeface="Meiryo UI" panose="020B0604030504040204" pitchFamily="50" charset="-128"/>
                <a:ea typeface="Meiryo UI" panose="020B0604030504040204" pitchFamily="50" charset="-128"/>
              </a:rPr>
              <a:t>。</a:t>
            </a:r>
            <a:endParaRPr lang="en-US" altLang="ja-JP" sz="1200" dirty="0" smtClean="0">
              <a:solidFill>
                <a:srgbClr val="000000"/>
              </a:solidFill>
              <a:latin typeface="Meiryo UI" panose="020B0604030504040204" pitchFamily="50" charset="-128"/>
              <a:ea typeface="Meiryo UI" panose="020B0604030504040204" pitchFamily="50" charset="-128"/>
            </a:endParaRPr>
          </a:p>
          <a:p>
            <a:pPr>
              <a:lnSpc>
                <a:spcPts val="2200"/>
              </a:lnSpc>
            </a:pPr>
            <a:r>
              <a:rPr lang="ja-JP" altLang="en-US" sz="1200" dirty="0" smtClean="0">
                <a:solidFill>
                  <a:srgbClr val="FF0000"/>
                </a:solidFill>
                <a:latin typeface="Meiryo UI" panose="020B0604030504040204" pitchFamily="50" charset="-128"/>
                <a:ea typeface="Meiryo UI" panose="020B0604030504040204" pitchFamily="50" charset="-128"/>
              </a:rPr>
              <a:t>これら</a:t>
            </a:r>
            <a:r>
              <a:rPr lang="ja-JP" altLang="en-US" sz="1200" dirty="0">
                <a:solidFill>
                  <a:srgbClr val="FF0000"/>
                </a:solidFill>
                <a:latin typeface="Meiryo UI" panose="020B0604030504040204" pitchFamily="50" charset="-128"/>
                <a:ea typeface="Meiryo UI" panose="020B0604030504040204" pitchFamily="50" charset="-128"/>
              </a:rPr>
              <a:t>の目標及びターゲットは、統合され不可分のものであり、持続可能な開発の三側面、すなわち</a:t>
            </a:r>
            <a:r>
              <a:rPr lang="ja-JP" altLang="en-US" sz="1600" b="1" u="sng" dirty="0">
                <a:solidFill>
                  <a:srgbClr val="FF0000"/>
                </a:solidFill>
                <a:latin typeface="Meiryo UI" panose="020B0604030504040204" pitchFamily="50" charset="-128"/>
                <a:ea typeface="Meiryo UI" panose="020B0604030504040204" pitchFamily="50" charset="-128"/>
              </a:rPr>
              <a:t>経済、社会及び環境の三側面を調和させるものである。</a:t>
            </a:r>
          </a:p>
          <a:p>
            <a:pPr>
              <a:lnSpc>
                <a:spcPts val="2200"/>
              </a:lnSpc>
            </a:pPr>
            <a:r>
              <a:rPr lang="ja-JP" altLang="en-US" sz="1200" dirty="0">
                <a:solidFill>
                  <a:srgbClr val="000000"/>
                </a:solidFill>
                <a:latin typeface="Meiryo UI" panose="020B0604030504040204" pitchFamily="50" charset="-128"/>
                <a:ea typeface="Meiryo UI" panose="020B0604030504040204" pitchFamily="50" charset="-128"/>
              </a:rPr>
              <a:t>これらの目標及びターゲットは、人類及び地球にとり極めて重要な分野で、向こう</a:t>
            </a:r>
            <a:r>
              <a:rPr lang="en-US" altLang="ja-JP" sz="1200" dirty="0">
                <a:solidFill>
                  <a:srgbClr val="000000"/>
                </a:solidFill>
                <a:latin typeface="Meiryo UI" panose="020B0604030504040204" pitchFamily="50" charset="-128"/>
                <a:ea typeface="Meiryo UI" panose="020B0604030504040204" pitchFamily="50" charset="-128"/>
              </a:rPr>
              <a:t>15</a:t>
            </a:r>
            <a:r>
              <a:rPr lang="ja-JP" altLang="en-US" sz="1200" dirty="0">
                <a:solidFill>
                  <a:srgbClr val="000000"/>
                </a:solidFill>
                <a:latin typeface="Meiryo UI" panose="020B0604030504040204" pitchFamily="50" charset="-128"/>
                <a:ea typeface="Meiryo UI" panose="020B0604030504040204" pitchFamily="50" charset="-128"/>
              </a:rPr>
              <a:t>年間にわたり、行動を促進するものになろう。</a:t>
            </a:r>
            <a:endParaRPr lang="ja-JP" altLang="en-US" sz="1200" dirty="0">
              <a:latin typeface="Meiryo UI" panose="020B0604030504040204" pitchFamily="50" charset="-128"/>
              <a:ea typeface="Meiryo UI" panose="020B0604030504040204" pitchFamily="50" charset="-128"/>
            </a:endParaRPr>
          </a:p>
        </p:txBody>
      </p:sp>
      <p:sp>
        <p:nvSpPr>
          <p:cNvPr id="7" name="正方形/長方形 6"/>
          <p:cNvSpPr/>
          <p:nvPr/>
        </p:nvSpPr>
        <p:spPr>
          <a:xfrm>
            <a:off x="172028" y="1330729"/>
            <a:ext cx="9554408" cy="723275"/>
          </a:xfrm>
          <a:prstGeom prst="rect">
            <a:avLst/>
          </a:prstGeom>
        </p:spPr>
        <p:txBody>
          <a:bodyPr wrap="square">
            <a:spAutoFit/>
          </a:bodyPr>
          <a:lstStyle/>
          <a:p>
            <a:pPr>
              <a:spcAft>
                <a:spcPts val="0"/>
              </a:spcAft>
            </a:pP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2015</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9</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月</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25</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日第</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70</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回国連総会で採択</a:t>
            </a:r>
            <a:endParaRPr lang="en-US"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spcBef>
                <a:spcPts val="600"/>
              </a:spcBef>
              <a:spcAft>
                <a:spcPts val="0"/>
              </a:spcAft>
            </a:pPr>
            <a:r>
              <a:rPr lang="ja-JP" altLang="ja-JP"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我々</a:t>
            </a:r>
            <a:r>
              <a:rPr lang="ja-JP"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の世界を変革する</a:t>
            </a:r>
            <a:r>
              <a:rPr lang="ja-JP" altLang="ja-JP"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：持続</a:t>
            </a:r>
            <a:r>
              <a:rPr lang="ja-JP"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可能な開発のための</a:t>
            </a:r>
            <a:r>
              <a:rPr lang="en-US"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ja-JP"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アジェンダ</a:t>
            </a:r>
            <a:r>
              <a:rPr lang="ja-JP" altLang="en-US"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（抜粋）</a:t>
            </a:r>
            <a:endParaRPr lang="ja-JP"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p:txBody>
      </p:sp>
      <p:sp>
        <p:nvSpPr>
          <p:cNvPr id="9" name="Shape 323"/>
          <p:cNvSpPr txBox="1">
            <a:spLocks/>
          </p:cNvSpPr>
          <p:nvPr/>
        </p:nvSpPr>
        <p:spPr>
          <a:xfrm>
            <a:off x="7049098" y="6567450"/>
            <a:ext cx="2853134" cy="161365"/>
          </a:xfrm>
          <a:prstGeom prst="rect">
            <a:avLst/>
          </a:prstGeom>
          <a:noFill/>
          <a:ln>
            <a:noFill/>
          </a:ln>
        </p:spPr>
        <p:txBody>
          <a:bodyPr vert="horz" lIns="91425" tIns="45700" rIns="91425" bIns="45700" rtlCol="0" anchor="ctr" anchorCtr="0">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SzPct val="25000"/>
            </a:pPr>
            <a:r>
              <a:rPr lang="ja-JP" altLang="en-US" sz="105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出典</a:t>
            </a:r>
            <a:r>
              <a:rPr lang="ja-JP" altLang="en-US" sz="1050"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：国際連合広報センターホーム</a:t>
            </a:r>
            <a:r>
              <a:rPr lang="ja-JP" altLang="en-US" sz="105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ページ</a:t>
            </a:r>
            <a:endParaRPr lang="en-US" sz="105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Tree>
    <p:extLst>
      <p:ext uri="{BB962C8B-B14F-4D97-AF65-F5344CB8AC3E}">
        <p14:creationId xmlns:p14="http://schemas.microsoft.com/office/powerpoint/2010/main" val="14482779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smtClean="0">
                <a:latin typeface="Meiryo UI" panose="020B0604030504040204" pitchFamily="50" charset="-128"/>
                <a:ea typeface="Meiryo UI" panose="020B0604030504040204" pitchFamily="50" charset="-128"/>
              </a:rPr>
              <a:t>のゴール</a:t>
            </a:r>
            <a:endParaRPr kumimoji="1" lang="en-US" altLang="ja-JP" sz="200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344" y="885599"/>
            <a:ext cx="8113776" cy="5730354"/>
          </a:xfrm>
          <a:prstGeom prst="rect">
            <a:avLst/>
          </a:prstGeom>
        </p:spPr>
      </p:pic>
    </p:spTree>
    <p:extLst>
      <p:ext uri="{BB962C8B-B14F-4D97-AF65-F5344CB8AC3E}">
        <p14:creationId xmlns:p14="http://schemas.microsoft.com/office/powerpoint/2010/main" val="42713411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smtClean="0">
                <a:latin typeface="Meiryo UI" panose="020B0604030504040204" pitchFamily="50" charset="-128"/>
                <a:ea typeface="Meiryo UI" panose="020B0604030504040204" pitchFamily="50" charset="-128"/>
              </a:rPr>
              <a:t>のゴール（５つの</a:t>
            </a:r>
            <a:r>
              <a:rPr kumimoji="1" lang="en-US" altLang="ja-JP" sz="2000" b="1" dirty="0" smtClean="0">
                <a:latin typeface="Meiryo UI" panose="020B0604030504040204" pitchFamily="50" charset="-128"/>
                <a:ea typeface="Meiryo UI" panose="020B0604030504040204" pitchFamily="50" charset="-128"/>
              </a:rPr>
              <a:t>P)</a:t>
            </a:r>
            <a:endParaRPr kumimoji="1" lang="en-US" altLang="ja-JP" sz="2000" b="1"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397" y="5884081"/>
            <a:ext cx="765888" cy="765888"/>
          </a:xfrm>
          <a:prstGeom prst="rect">
            <a:avLst/>
          </a:prstGeom>
        </p:spPr>
      </p:pic>
      <p:grpSp>
        <p:nvGrpSpPr>
          <p:cNvPr id="7" name="グループ化 6"/>
          <p:cNvGrpSpPr/>
          <p:nvPr/>
        </p:nvGrpSpPr>
        <p:grpSpPr>
          <a:xfrm>
            <a:off x="694489" y="779545"/>
            <a:ext cx="2424796" cy="1647865"/>
            <a:chOff x="801132" y="1613073"/>
            <a:chExt cx="2424796" cy="1647865"/>
          </a:xfrm>
        </p:grpSpPr>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132" y="1613073"/>
              <a:ext cx="765888" cy="765888"/>
            </a:xfrm>
            <a:prstGeom prst="rect">
              <a:avLst/>
            </a:prstGeom>
          </p:spPr>
        </p:pic>
        <p:pic>
          <p:nvPicPr>
            <p:cNvPr id="10" name="図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30586" y="1613073"/>
              <a:ext cx="765888" cy="765888"/>
            </a:xfrm>
            <a:prstGeom prst="rect">
              <a:avLst/>
            </a:prstGeom>
          </p:spPr>
        </p:pic>
        <p:pic>
          <p:nvPicPr>
            <p:cNvPr id="11" name="図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60040" y="1613073"/>
              <a:ext cx="765888" cy="765888"/>
            </a:xfrm>
            <a:prstGeom prst="rect">
              <a:avLst/>
            </a:prstGeom>
          </p:spPr>
        </p:pic>
        <p:pic>
          <p:nvPicPr>
            <p:cNvPr id="12" name="図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1132" y="2495050"/>
              <a:ext cx="765888" cy="765888"/>
            </a:xfrm>
            <a:prstGeom prst="rect">
              <a:avLst/>
            </a:prstGeom>
          </p:spPr>
        </p:pic>
        <p:pic>
          <p:nvPicPr>
            <p:cNvPr id="13" name="図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30586" y="2495050"/>
              <a:ext cx="765888" cy="765888"/>
            </a:xfrm>
            <a:prstGeom prst="rect">
              <a:avLst/>
            </a:prstGeom>
          </p:spPr>
        </p:pic>
        <p:pic>
          <p:nvPicPr>
            <p:cNvPr id="14" name="図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460040" y="2495050"/>
              <a:ext cx="765888" cy="765888"/>
            </a:xfrm>
            <a:prstGeom prst="rect">
              <a:avLst/>
            </a:prstGeom>
          </p:spPr>
        </p:pic>
      </p:grpSp>
      <p:grpSp>
        <p:nvGrpSpPr>
          <p:cNvPr id="15" name="グループ化 14"/>
          <p:cNvGrpSpPr/>
          <p:nvPr/>
        </p:nvGrpSpPr>
        <p:grpSpPr>
          <a:xfrm>
            <a:off x="7307969" y="1493167"/>
            <a:ext cx="2424796" cy="1648671"/>
            <a:chOff x="8801100" y="1612267"/>
            <a:chExt cx="2424796" cy="1648671"/>
          </a:xfrm>
        </p:grpSpPr>
        <p:pic>
          <p:nvPicPr>
            <p:cNvPr id="16" name="図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01100" y="1613879"/>
              <a:ext cx="765888" cy="765888"/>
            </a:xfrm>
            <a:prstGeom prst="rect">
              <a:avLst/>
            </a:prstGeom>
          </p:spPr>
        </p:pic>
        <p:pic>
          <p:nvPicPr>
            <p:cNvPr id="17" name="図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30554" y="1612267"/>
              <a:ext cx="765888" cy="765888"/>
            </a:xfrm>
            <a:prstGeom prst="rect">
              <a:avLst/>
            </a:prstGeom>
          </p:spPr>
        </p:pic>
        <p:pic>
          <p:nvPicPr>
            <p:cNvPr id="18" name="図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1100" y="2495050"/>
              <a:ext cx="765888" cy="765888"/>
            </a:xfrm>
            <a:prstGeom prst="rect">
              <a:avLst/>
            </a:prstGeom>
          </p:spPr>
        </p:pic>
        <p:pic>
          <p:nvPicPr>
            <p:cNvPr id="19" name="図 1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630554" y="2493438"/>
              <a:ext cx="765888" cy="765888"/>
            </a:xfrm>
            <a:prstGeom prst="rect">
              <a:avLst/>
            </a:prstGeom>
          </p:spPr>
        </p:pic>
        <p:pic>
          <p:nvPicPr>
            <p:cNvPr id="20" name="図 1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60008" y="2493438"/>
              <a:ext cx="765888" cy="765888"/>
            </a:xfrm>
            <a:prstGeom prst="rect">
              <a:avLst/>
            </a:prstGeom>
          </p:spPr>
        </p:pic>
      </p:grpSp>
      <p:grpSp>
        <p:nvGrpSpPr>
          <p:cNvPr id="21" name="グループ化 20"/>
          <p:cNvGrpSpPr/>
          <p:nvPr/>
        </p:nvGrpSpPr>
        <p:grpSpPr>
          <a:xfrm>
            <a:off x="81431" y="3687715"/>
            <a:ext cx="2417192" cy="1653610"/>
            <a:chOff x="804934" y="3656179"/>
            <a:chExt cx="2417192" cy="1653610"/>
          </a:xfrm>
        </p:grpSpPr>
        <p:pic>
          <p:nvPicPr>
            <p:cNvPr id="22" name="図 2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30586" y="3656179"/>
              <a:ext cx="765888" cy="765888"/>
            </a:xfrm>
            <a:prstGeom prst="rect">
              <a:avLst/>
            </a:prstGeom>
          </p:spPr>
        </p:pic>
        <p:pic>
          <p:nvPicPr>
            <p:cNvPr id="23" name="図 2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4934" y="4538156"/>
              <a:ext cx="765888" cy="765888"/>
            </a:xfrm>
            <a:prstGeom prst="rect">
              <a:avLst/>
            </a:prstGeom>
          </p:spPr>
        </p:pic>
        <p:pic>
          <p:nvPicPr>
            <p:cNvPr id="24" name="図 2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630586" y="4538156"/>
              <a:ext cx="765888" cy="765888"/>
            </a:xfrm>
            <a:prstGeom prst="rect">
              <a:avLst/>
            </a:prstGeom>
          </p:spPr>
        </p:pic>
        <p:pic>
          <p:nvPicPr>
            <p:cNvPr id="25" name="図 24"/>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56238" y="4543901"/>
              <a:ext cx="765888" cy="765888"/>
            </a:xfrm>
            <a:prstGeom prst="rect">
              <a:avLst/>
            </a:prstGeom>
          </p:spPr>
        </p:pic>
      </p:grpSp>
      <p:pic>
        <p:nvPicPr>
          <p:cNvPr id="26" name="図 2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922683" y="5884081"/>
            <a:ext cx="765888" cy="765888"/>
          </a:xfrm>
          <a:prstGeom prst="rect">
            <a:avLst/>
          </a:prstGeom>
        </p:spPr>
      </p:pic>
      <p:pic>
        <p:nvPicPr>
          <p:cNvPr id="27" name="Picture 7" descr="C:\Users\sakurai kazuko\Desktop\SustDevWheel-01_JAN_v1B.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590496" y="1503810"/>
            <a:ext cx="4717473" cy="5030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7083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nvPr>
        </p:nvGraphicFramePr>
        <p:xfrm>
          <a:off x="262462" y="742310"/>
          <a:ext cx="4519088" cy="5768640"/>
        </p:xfrm>
        <a:graphic>
          <a:graphicData uri="http://schemas.openxmlformats.org/drawingml/2006/table">
            <a:tbl>
              <a:tblPr firstRow="1" bandRow="1">
                <a:tableStyleId>{BC89EF96-8CEA-46FF-86C4-4CE0E7609802}</a:tableStyleId>
              </a:tblPr>
              <a:tblGrid>
                <a:gridCol w="1646800">
                  <a:extLst>
                    <a:ext uri="{9D8B030D-6E8A-4147-A177-3AD203B41FA5}">
                      <a16:colId xmlns:a16="http://schemas.microsoft.com/office/drawing/2014/main" val="20000"/>
                    </a:ext>
                  </a:extLst>
                </a:gridCol>
                <a:gridCol w="2872288">
                  <a:extLst>
                    <a:ext uri="{9D8B030D-6E8A-4147-A177-3AD203B41FA5}">
                      <a16:colId xmlns:a16="http://schemas.microsoft.com/office/drawing/2014/main" val="20001"/>
                    </a:ext>
                  </a:extLst>
                </a:gridCol>
              </a:tblGrid>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①</a:t>
                      </a:r>
                      <a:r>
                        <a:rPr lang="zh-TW" altLang="en-US" sz="1400" b="1" u="none" strike="noStrike" dirty="0">
                          <a:effectLst/>
                          <a:latin typeface="Meiryo UI" panose="020B0604030504040204" pitchFamily="50" charset="-128"/>
                          <a:ea typeface="Meiryo UI" panose="020B0604030504040204" pitchFamily="50" charset="-128"/>
                        </a:rPr>
                        <a:t>貧困</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あらゆる場所のあらゆる形態の貧困を終わらせる。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②</a:t>
                      </a:r>
                      <a:r>
                        <a:rPr lang="zh-TW" altLang="en-US" sz="1400" b="1" u="none" strike="noStrike" dirty="0">
                          <a:effectLst/>
                          <a:latin typeface="Meiryo UI" panose="020B0604030504040204" pitchFamily="50" charset="-128"/>
                          <a:ea typeface="Meiryo UI" panose="020B0604030504040204" pitchFamily="50" charset="-128"/>
                        </a:rPr>
                        <a:t>飢餓</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飢餓を終わらせ、食料安全保障及び栄養改善を実現し、持続可能な農業を促進する。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③</a:t>
                      </a:r>
                      <a:r>
                        <a:rPr lang="zh-TW" altLang="en-US" sz="1400" b="1" u="none" strike="noStrike" dirty="0">
                          <a:effectLst/>
                          <a:latin typeface="Meiryo UI" panose="020B0604030504040204" pitchFamily="50" charset="-128"/>
                          <a:ea typeface="Meiryo UI" panose="020B0604030504040204" pitchFamily="50" charset="-128"/>
                        </a:rPr>
                        <a:t>保健</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あらゆる年齢のすべての人々の健康的な生活を確保し、福祉を促進する。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④</a:t>
                      </a:r>
                      <a:r>
                        <a:rPr lang="zh-TW" altLang="en-US" sz="1400" b="1" u="none" strike="noStrike" dirty="0">
                          <a:effectLst/>
                          <a:latin typeface="Meiryo UI" panose="020B0604030504040204" pitchFamily="50" charset="-128"/>
                          <a:ea typeface="Meiryo UI" panose="020B0604030504040204" pitchFamily="50" charset="-128"/>
                        </a:rPr>
                        <a:t>教育</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すべての人に包摂的かつ公正な質の高い教育を確保し、生涯学習の機会を促進する。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⑤ジェンダー</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ジェンダー平等を達成し、すべての女性及び女児の能力強化を行う。</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⑥水・衛生</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すべての人々の水と衛生の利用可能性と持続可能な管理を確保する。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⑦エネルギー</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すべての人々の、安価かつ信頼できる持続可能な近代的エネルギーへのアクセスを確保する。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80352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⑧経済成長と</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雇用</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包摂的かつ持続可能な経済成長及びすべての人々の完全かつ生産的な雇用と働きがいのある人間らしい雇用</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ディーセント・ワーク</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r h="648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⑨インフラ、産業化、</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イノベーション</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強靱（レジリエント）なインフラ構築、</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包摂的かつ持続可能な産業化の</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促進及びイノベーションの推進を図る。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4" name="表 3"/>
          <p:cNvGraphicFramePr>
            <a:graphicFrameLocks noGrp="1"/>
          </p:cNvGraphicFramePr>
          <p:nvPr/>
        </p:nvGraphicFramePr>
        <p:xfrm>
          <a:off x="5126733" y="742310"/>
          <a:ext cx="4634114" cy="5097480"/>
        </p:xfrm>
        <a:graphic>
          <a:graphicData uri="http://schemas.openxmlformats.org/drawingml/2006/table">
            <a:tbl>
              <a:tblPr firstRow="1" bandRow="1">
                <a:tableStyleId>{BC89EF96-8CEA-46FF-86C4-4CE0E7609802}</a:tableStyleId>
              </a:tblPr>
              <a:tblGrid>
                <a:gridCol w="1111468">
                  <a:extLst>
                    <a:ext uri="{9D8B030D-6E8A-4147-A177-3AD203B41FA5}">
                      <a16:colId xmlns:a16="http://schemas.microsoft.com/office/drawing/2014/main" val="20000"/>
                    </a:ext>
                  </a:extLst>
                </a:gridCol>
                <a:gridCol w="3522646">
                  <a:extLst>
                    <a:ext uri="{9D8B030D-6E8A-4147-A177-3AD203B41FA5}">
                      <a16:colId xmlns:a16="http://schemas.microsoft.com/office/drawing/2014/main" val="20001"/>
                    </a:ext>
                  </a:extLst>
                </a:gridCol>
              </a:tblGrid>
              <a:tr h="3920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⑩</a:t>
                      </a:r>
                      <a:r>
                        <a:rPr lang="zh-TW" altLang="en-US" sz="1400" b="1" u="none" strike="noStrike" dirty="0">
                          <a:effectLst/>
                          <a:latin typeface="Meiryo UI" panose="020B0604030504040204" pitchFamily="50" charset="-128"/>
                          <a:ea typeface="Meiryo UI" panose="020B0604030504040204" pitchFamily="50" charset="-128"/>
                        </a:rPr>
                        <a:t>不平等</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各国内及び各国間の不平等を是正する。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76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⑪持続可能　</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な都市</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包摂的で安全かつ強靱</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レジリエント）で</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持続可能な都市及び人間居住を実現する。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40000">
                <a:tc>
                  <a:txBody>
                    <a:bodyPr/>
                    <a:lstStyle/>
                    <a:p>
                      <a:pPr algn="l" fontAlgn="ctr"/>
                      <a:r>
                        <a:rPr lang="ja-JP" altLang="en-US" sz="1400" b="1" u="none" strike="noStrike" spc="-150" dirty="0">
                          <a:effectLst/>
                          <a:latin typeface="Meiryo UI" panose="020B0604030504040204" pitchFamily="50" charset="-128"/>
                          <a:ea typeface="Meiryo UI" panose="020B0604030504040204" pitchFamily="50" charset="-128"/>
                        </a:rPr>
                        <a:t>⑫持続可能な</a:t>
                      </a:r>
                      <a:endParaRPr lang="en-US" altLang="ja-JP" sz="1400" b="1" u="none" strike="noStrike" spc="-150" dirty="0">
                        <a:effectLst/>
                        <a:latin typeface="Meiryo UI" panose="020B0604030504040204" pitchFamily="50" charset="-128"/>
                        <a:ea typeface="Meiryo UI" panose="020B0604030504040204" pitchFamily="50" charset="-128"/>
                      </a:endParaRPr>
                    </a:p>
                    <a:p>
                      <a:pPr algn="l" fontAlgn="ctr"/>
                      <a:r>
                        <a:rPr lang="ja-JP" altLang="en-US" sz="1400" b="1" u="none" strike="noStrike" spc="-150" dirty="0">
                          <a:effectLst/>
                          <a:latin typeface="Meiryo UI" panose="020B0604030504040204" pitchFamily="50" charset="-128"/>
                          <a:ea typeface="Meiryo UI" panose="020B0604030504040204" pitchFamily="50" charset="-128"/>
                        </a:rPr>
                        <a:t>　生産と消費</a:t>
                      </a:r>
                      <a:endParaRPr lang="ja-JP" altLang="en-US" sz="1400" b="1" i="0" u="none" strike="noStrike" spc="-15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持続可能な生産消費形態を確保する。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⑬</a:t>
                      </a:r>
                      <a:r>
                        <a:rPr lang="zh-TW" altLang="en-US" sz="1400" b="1" u="none" strike="noStrike" dirty="0">
                          <a:effectLst/>
                          <a:latin typeface="Meiryo UI" panose="020B0604030504040204" pitchFamily="50" charset="-128"/>
                          <a:ea typeface="Meiryo UI" panose="020B0604030504040204" pitchFamily="50" charset="-128"/>
                        </a:rPr>
                        <a:t>気候変動</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気候変動及びその影響を軽減するための緊急対策を講じる。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⑭</a:t>
                      </a:r>
                      <a:r>
                        <a:rPr lang="zh-TW" altLang="en-US" sz="1400" b="1" u="none" strike="noStrike" dirty="0">
                          <a:effectLst/>
                          <a:latin typeface="Meiryo UI" panose="020B0604030504040204" pitchFamily="50" charset="-128"/>
                          <a:ea typeface="Meiryo UI" panose="020B0604030504040204" pitchFamily="50" charset="-128"/>
                        </a:rPr>
                        <a:t>海洋資源</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持続可能な開発のために海洋・海洋資源を保全し、持続可能な形で利用する。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90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⑮</a:t>
                      </a:r>
                      <a:r>
                        <a:rPr lang="zh-TW" altLang="en-US" sz="1400" b="1" u="none" strike="noStrike" dirty="0">
                          <a:effectLst/>
                          <a:latin typeface="Meiryo UI" panose="020B0604030504040204" pitchFamily="50" charset="-128"/>
                          <a:ea typeface="Meiryo UI" panose="020B0604030504040204" pitchFamily="50" charset="-128"/>
                        </a:rPr>
                        <a:t>陸上資源</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陸域生態系の保護、回復、持続可能な利用の推進、持続可能な森林の経営、砂漠化への対処、ならびに土地の劣化の阻止・回復及び生物多様性の損失を阻止する。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1044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⑯</a:t>
                      </a:r>
                      <a:r>
                        <a:rPr lang="zh-TW" altLang="en-US" sz="1400" b="1" u="none" strike="noStrike" dirty="0">
                          <a:effectLst/>
                          <a:latin typeface="Meiryo UI" panose="020B0604030504040204" pitchFamily="50" charset="-128"/>
                          <a:ea typeface="Meiryo UI" panose="020B0604030504040204" pitchFamily="50" charset="-128"/>
                        </a:rPr>
                        <a:t>平和</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持続可能な開発のための平和で包摂的な社会を促進し、すべての人々に司法へのアクセスを提供し、あらゆるレベルにおいて効果的で説明責任のある包摂的な制度を構築する。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⑰</a:t>
                      </a:r>
                      <a:r>
                        <a:rPr lang="zh-TW" altLang="en-US" sz="1400" b="1" u="none" strike="noStrike" dirty="0">
                          <a:effectLst/>
                          <a:latin typeface="Meiryo UI" panose="020B0604030504040204" pitchFamily="50" charset="-128"/>
                          <a:ea typeface="Meiryo UI" panose="020B0604030504040204" pitchFamily="50" charset="-128"/>
                        </a:rPr>
                        <a:t>実施手段</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持続可能な開発のための実施手段を強化し、グローバル・パートナーシップを活性化する。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テキスト ボックス 4"/>
          <p:cNvSpPr txBox="1"/>
          <p:nvPr/>
        </p:nvSpPr>
        <p:spPr>
          <a:xfrm>
            <a:off x="4816381" y="6604084"/>
            <a:ext cx="5089619" cy="253916"/>
          </a:xfrm>
          <a:prstGeom prst="rect">
            <a:avLst/>
          </a:prstGeom>
          <a:noFill/>
        </p:spPr>
        <p:txBody>
          <a:bodyPr wrap="square" rtlCol="0">
            <a:spAutoFit/>
          </a:bodyPr>
          <a:lstStyle/>
          <a:p>
            <a:pPr algn="r"/>
            <a:r>
              <a:rPr lang="ja-JP" altLang="en-US" sz="1050" dirty="0">
                <a:latin typeface="+mn-ea"/>
              </a:rPr>
              <a:t>（出典）外務省　「持続可能な開発のための</a:t>
            </a:r>
            <a:r>
              <a:rPr lang="en-US" altLang="ja-JP" sz="1050" dirty="0">
                <a:latin typeface="+mn-ea"/>
              </a:rPr>
              <a:t>2030</a:t>
            </a:r>
            <a:r>
              <a:rPr lang="ja-JP" altLang="en-US" sz="1050" dirty="0">
                <a:latin typeface="+mn-ea"/>
              </a:rPr>
              <a:t>アジェンダ（仮訳）」</a:t>
            </a:r>
          </a:p>
        </p:txBody>
      </p:sp>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smtClean="0">
                <a:latin typeface="Meiryo UI" panose="020B0604030504040204" pitchFamily="50" charset="-128"/>
                <a:ea typeface="Meiryo UI" panose="020B0604030504040204" pitchFamily="50" charset="-128"/>
              </a:rPr>
              <a:t>のゴール</a:t>
            </a:r>
            <a:endParaRPr kumimoji="1" lang="en-US" altLang="ja-JP"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2653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のターゲット</a:t>
            </a:r>
            <a:endParaRPr kumimoji="1" lang="en-US" altLang="ja-JP" sz="2000" b="1" dirty="0">
              <a:latin typeface="Meiryo UI" panose="020B0604030504040204" pitchFamily="50" charset="-128"/>
              <a:ea typeface="Meiryo UI" panose="020B0604030504040204" pitchFamily="50" charset="-128"/>
            </a:endParaRPr>
          </a:p>
        </p:txBody>
      </p:sp>
      <p:sp>
        <p:nvSpPr>
          <p:cNvPr id="9" name="正方形/長方形 8"/>
          <p:cNvSpPr/>
          <p:nvPr/>
        </p:nvSpPr>
        <p:spPr>
          <a:xfrm>
            <a:off x="117116" y="708310"/>
            <a:ext cx="9840940" cy="467500"/>
          </a:xfrm>
          <a:prstGeom prst="rect">
            <a:avLst/>
          </a:prstGeom>
        </p:spPr>
        <p:txBody>
          <a:bodyPr wrap="square">
            <a:spAutoFit/>
          </a:bodyPr>
          <a:lstStyle/>
          <a:p>
            <a:pPr>
              <a:lnSpc>
                <a:spcPct val="150000"/>
              </a:lnSpc>
            </a:pPr>
            <a:r>
              <a:rPr lang="ja-JP" altLang="ja-JP" b="1" dirty="0"/>
              <a:t>あらゆる年齢のすべての人々の健康的な生活を確保し、福祉を促進する</a:t>
            </a:r>
            <a:endParaRPr lang="ja-JP" altLang="en-US" sz="2400" b="1" dirty="0"/>
          </a:p>
        </p:txBody>
      </p:sp>
      <p:graphicFrame>
        <p:nvGraphicFramePr>
          <p:cNvPr id="10" name="表 9"/>
          <p:cNvGraphicFramePr>
            <a:graphicFrameLocks noGrp="1"/>
          </p:cNvGraphicFramePr>
          <p:nvPr>
            <p:extLst/>
          </p:nvPr>
        </p:nvGraphicFramePr>
        <p:xfrm>
          <a:off x="2364623" y="1293387"/>
          <a:ext cx="7397942" cy="5171285"/>
        </p:xfrm>
        <a:graphic>
          <a:graphicData uri="http://schemas.openxmlformats.org/drawingml/2006/table">
            <a:tbl>
              <a:tblPr>
                <a:tableStyleId>{69C7853C-536D-4A76-A0AE-DD22124D55A5}</a:tableStyleId>
              </a:tblPr>
              <a:tblGrid>
                <a:gridCol w="728200">
                  <a:extLst>
                    <a:ext uri="{9D8B030D-6E8A-4147-A177-3AD203B41FA5}">
                      <a16:colId xmlns:a16="http://schemas.microsoft.com/office/drawing/2014/main" val="1173897209"/>
                    </a:ext>
                  </a:extLst>
                </a:gridCol>
                <a:gridCol w="6669742">
                  <a:extLst>
                    <a:ext uri="{9D8B030D-6E8A-4147-A177-3AD203B41FA5}">
                      <a16:colId xmlns:a16="http://schemas.microsoft.com/office/drawing/2014/main" val="2315538763"/>
                    </a:ext>
                  </a:extLst>
                </a:gridCol>
              </a:tblGrid>
              <a:tr h="270082">
                <a:tc>
                  <a:txBody>
                    <a:bodyPr/>
                    <a:lstStyle/>
                    <a:p>
                      <a:pPr algn="ctr"/>
                      <a:r>
                        <a:rPr lang="en-US" altLang="ja-JP" sz="1400" dirty="0" smtClean="0">
                          <a:latin typeface="+mn-ea"/>
                          <a:ea typeface="+mn-ea"/>
                        </a:rPr>
                        <a:t>3.1</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年までに、世界の妊産婦の死亡率を出生</a:t>
                      </a:r>
                      <a:r>
                        <a:rPr kumimoji="1" lang="en-US" altLang="ja-JP" sz="1100" kern="1200" dirty="0" smtClean="0">
                          <a:solidFill>
                            <a:schemeClr val="dk1"/>
                          </a:solidFill>
                          <a:effectLst/>
                          <a:latin typeface="+mn-lt"/>
                          <a:ea typeface="+mn-ea"/>
                          <a:cs typeface="+mn-cs"/>
                        </a:rPr>
                        <a:t>10</a:t>
                      </a:r>
                      <a:r>
                        <a:rPr kumimoji="1" lang="ja-JP" altLang="ja-JP" sz="1100" kern="1200" dirty="0" smtClean="0">
                          <a:solidFill>
                            <a:schemeClr val="dk1"/>
                          </a:solidFill>
                          <a:effectLst/>
                          <a:latin typeface="+mn-lt"/>
                          <a:ea typeface="+mn-ea"/>
                          <a:cs typeface="+mn-cs"/>
                        </a:rPr>
                        <a:t>万人当たり</a:t>
                      </a:r>
                      <a:r>
                        <a:rPr kumimoji="1" lang="en-US" altLang="ja-JP" sz="1100" kern="1200" dirty="0" smtClean="0">
                          <a:solidFill>
                            <a:schemeClr val="dk1"/>
                          </a:solidFill>
                          <a:effectLst/>
                          <a:latin typeface="+mn-lt"/>
                          <a:ea typeface="+mn-ea"/>
                          <a:cs typeface="+mn-cs"/>
                        </a:rPr>
                        <a:t>70</a:t>
                      </a:r>
                      <a:r>
                        <a:rPr kumimoji="1" lang="ja-JP" altLang="ja-JP" sz="1100" kern="1200" dirty="0" smtClean="0">
                          <a:solidFill>
                            <a:schemeClr val="dk1"/>
                          </a:solidFill>
                          <a:effectLst/>
                          <a:latin typeface="+mn-lt"/>
                          <a:ea typeface="+mn-ea"/>
                          <a:cs typeface="+mn-cs"/>
                        </a:rPr>
                        <a:t>人未満に削減する。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958742302"/>
                  </a:ext>
                </a:extLst>
              </a:tr>
              <a:tr h="540846">
                <a:tc>
                  <a:txBody>
                    <a:bodyPr/>
                    <a:lstStyle/>
                    <a:p>
                      <a:pPr algn="ctr"/>
                      <a:r>
                        <a:rPr lang="en-US" altLang="ja-JP" sz="1400" dirty="0" smtClean="0">
                          <a:latin typeface="+mn-ea"/>
                          <a:ea typeface="+mn-ea"/>
                        </a:rPr>
                        <a:t>3.2</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すべての国が新生児死亡率を少なくとも出生</a:t>
                      </a:r>
                      <a:r>
                        <a:rPr kumimoji="1" lang="en-US" altLang="ja-JP" sz="1100" kern="1200" dirty="0" smtClean="0">
                          <a:solidFill>
                            <a:schemeClr val="dk1"/>
                          </a:solidFill>
                          <a:effectLst/>
                          <a:latin typeface="+mn-lt"/>
                          <a:ea typeface="+mn-ea"/>
                          <a:cs typeface="+mn-cs"/>
                        </a:rPr>
                        <a:t>1,000</a:t>
                      </a:r>
                      <a:r>
                        <a:rPr kumimoji="1" lang="ja-JP" altLang="ja-JP" sz="1100" kern="1200" dirty="0" smtClean="0">
                          <a:solidFill>
                            <a:schemeClr val="dk1"/>
                          </a:solidFill>
                          <a:effectLst/>
                          <a:latin typeface="+mn-lt"/>
                          <a:ea typeface="+mn-ea"/>
                          <a:cs typeface="+mn-cs"/>
                        </a:rPr>
                        <a:t>件中</a:t>
                      </a:r>
                      <a:r>
                        <a:rPr kumimoji="1" lang="en-US" altLang="ja-JP" sz="1100" kern="1200" dirty="0" smtClean="0">
                          <a:solidFill>
                            <a:schemeClr val="dk1"/>
                          </a:solidFill>
                          <a:effectLst/>
                          <a:latin typeface="+mn-lt"/>
                          <a:ea typeface="+mn-ea"/>
                          <a:cs typeface="+mn-cs"/>
                        </a:rPr>
                        <a:t>12</a:t>
                      </a:r>
                      <a:r>
                        <a:rPr kumimoji="1" lang="ja-JP" altLang="ja-JP" sz="1100" kern="1200" dirty="0" smtClean="0">
                          <a:solidFill>
                            <a:schemeClr val="dk1"/>
                          </a:solidFill>
                          <a:effectLst/>
                          <a:latin typeface="+mn-lt"/>
                          <a:ea typeface="+mn-ea"/>
                          <a:cs typeface="+mn-cs"/>
                        </a:rPr>
                        <a:t>件以下まで減らし、</a:t>
                      </a:r>
                      <a:r>
                        <a:rPr kumimoji="1" lang="en-US" altLang="ja-JP" sz="1100" kern="1200" dirty="0" smtClean="0">
                          <a:solidFill>
                            <a:schemeClr val="dk1"/>
                          </a:solidFill>
                          <a:effectLst/>
                          <a:latin typeface="+mn-lt"/>
                          <a:ea typeface="+mn-ea"/>
                          <a:cs typeface="+mn-cs"/>
                        </a:rPr>
                        <a:t>5</a:t>
                      </a:r>
                      <a:r>
                        <a:rPr kumimoji="1" lang="ja-JP" altLang="ja-JP" sz="1100" kern="1200" dirty="0" smtClean="0">
                          <a:solidFill>
                            <a:schemeClr val="dk1"/>
                          </a:solidFill>
                          <a:effectLst/>
                          <a:latin typeface="+mn-lt"/>
                          <a:ea typeface="+mn-ea"/>
                          <a:cs typeface="+mn-cs"/>
                        </a:rPr>
                        <a:t>歳以下死亡率を少なくとも出生</a:t>
                      </a:r>
                      <a:r>
                        <a:rPr kumimoji="1" lang="en-US" altLang="ja-JP" sz="1100" kern="1200" dirty="0" smtClean="0">
                          <a:solidFill>
                            <a:schemeClr val="dk1"/>
                          </a:solidFill>
                          <a:effectLst/>
                          <a:latin typeface="+mn-lt"/>
                          <a:ea typeface="+mn-ea"/>
                          <a:cs typeface="+mn-cs"/>
                        </a:rPr>
                        <a:t>1,000</a:t>
                      </a:r>
                      <a:r>
                        <a:rPr kumimoji="1" lang="ja-JP" altLang="ja-JP" sz="1100" kern="1200" dirty="0" smtClean="0">
                          <a:solidFill>
                            <a:schemeClr val="dk1"/>
                          </a:solidFill>
                          <a:effectLst/>
                          <a:latin typeface="+mn-lt"/>
                          <a:ea typeface="+mn-ea"/>
                          <a:cs typeface="+mn-cs"/>
                        </a:rPr>
                        <a:t>件中</a:t>
                      </a:r>
                      <a:r>
                        <a:rPr kumimoji="1" lang="en-US" altLang="ja-JP" sz="1100" kern="1200" dirty="0" smtClean="0">
                          <a:solidFill>
                            <a:schemeClr val="dk1"/>
                          </a:solidFill>
                          <a:effectLst/>
                          <a:latin typeface="+mn-lt"/>
                          <a:ea typeface="+mn-ea"/>
                          <a:cs typeface="+mn-cs"/>
                        </a:rPr>
                        <a:t>25</a:t>
                      </a:r>
                      <a:r>
                        <a:rPr kumimoji="1" lang="ja-JP" altLang="ja-JP" sz="1100" kern="1200" dirty="0" smtClean="0">
                          <a:solidFill>
                            <a:schemeClr val="dk1"/>
                          </a:solidFill>
                          <a:effectLst/>
                          <a:latin typeface="+mn-lt"/>
                          <a:ea typeface="+mn-ea"/>
                          <a:cs typeface="+mn-cs"/>
                        </a:rPr>
                        <a:t>件以下まで減らすことを目指し、</a:t>
                      </a:r>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年までに、新生児及び</a:t>
                      </a:r>
                      <a:r>
                        <a:rPr kumimoji="1" lang="en-US" altLang="ja-JP" sz="1100" kern="1200" dirty="0" smtClean="0">
                          <a:solidFill>
                            <a:schemeClr val="dk1"/>
                          </a:solidFill>
                          <a:effectLst/>
                          <a:latin typeface="+mn-lt"/>
                          <a:ea typeface="+mn-ea"/>
                          <a:cs typeface="+mn-cs"/>
                        </a:rPr>
                        <a:t>5</a:t>
                      </a:r>
                      <a:r>
                        <a:rPr kumimoji="1" lang="ja-JP" altLang="ja-JP" sz="1100" kern="1200" dirty="0" smtClean="0">
                          <a:solidFill>
                            <a:schemeClr val="dk1"/>
                          </a:solidFill>
                          <a:effectLst/>
                          <a:latin typeface="+mn-lt"/>
                          <a:ea typeface="+mn-ea"/>
                          <a:cs typeface="+mn-cs"/>
                        </a:rPr>
                        <a:t>歳未満児の予防可能な死亡を根絶する。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233256950"/>
                  </a:ext>
                </a:extLst>
              </a:tr>
              <a:tr h="336176">
                <a:tc>
                  <a:txBody>
                    <a:bodyPr/>
                    <a:lstStyle/>
                    <a:p>
                      <a:pPr algn="ctr"/>
                      <a:r>
                        <a:rPr lang="en-US" altLang="ja-JP" sz="1400" dirty="0" smtClean="0">
                          <a:latin typeface="+mn-ea"/>
                          <a:ea typeface="+mn-ea"/>
                        </a:rPr>
                        <a:t>3.3</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年までに、エイズ、結核、マラリア及び顧みられない熱帯病といった伝染病を根絶するとともに肝炎、水系感染症及びその他の</a:t>
                      </a:r>
                      <a:r>
                        <a:rPr kumimoji="1" lang="ja-JP" altLang="ja-JP" sz="1100" b="1" kern="1200" dirty="0" smtClean="0">
                          <a:solidFill>
                            <a:srgbClr val="FF0000"/>
                          </a:solidFill>
                          <a:effectLst/>
                          <a:latin typeface="+mn-lt"/>
                          <a:ea typeface="+mn-ea"/>
                          <a:cs typeface="+mn-cs"/>
                        </a:rPr>
                        <a:t>感染症に対処</a:t>
                      </a:r>
                      <a:r>
                        <a:rPr kumimoji="1" lang="ja-JP" altLang="ja-JP" sz="1100" kern="1200" dirty="0" smtClean="0">
                          <a:solidFill>
                            <a:schemeClr val="dk1"/>
                          </a:solidFill>
                          <a:effectLst/>
                          <a:latin typeface="+mn-lt"/>
                          <a:ea typeface="+mn-ea"/>
                          <a:cs typeface="+mn-cs"/>
                        </a:rPr>
                        <a:t>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142975600"/>
                  </a:ext>
                </a:extLst>
              </a:tr>
              <a:tr h="0">
                <a:tc>
                  <a:txBody>
                    <a:bodyPr/>
                    <a:lstStyle/>
                    <a:p>
                      <a:pPr algn="ctr"/>
                      <a:r>
                        <a:rPr lang="en-US" altLang="ja-JP" sz="1400" dirty="0" smtClean="0">
                          <a:latin typeface="+mn-ea"/>
                          <a:ea typeface="+mn-ea"/>
                        </a:rPr>
                        <a:t>3.4</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年までに、非感染性疾患による若年死亡率を、予防や治療を通じて</a:t>
                      </a:r>
                      <a:r>
                        <a:rPr kumimoji="1" lang="en-US" altLang="ja-JP" sz="1100" kern="1200" dirty="0" smtClean="0">
                          <a:solidFill>
                            <a:schemeClr val="dk1"/>
                          </a:solidFill>
                          <a:effectLst/>
                          <a:latin typeface="+mn-lt"/>
                          <a:ea typeface="+mn-ea"/>
                          <a:cs typeface="+mn-cs"/>
                        </a:rPr>
                        <a:t>3</a:t>
                      </a:r>
                      <a:r>
                        <a:rPr kumimoji="1" lang="ja-JP" altLang="ja-JP" sz="1100" kern="1200" dirty="0" smtClean="0">
                          <a:solidFill>
                            <a:schemeClr val="dk1"/>
                          </a:solidFill>
                          <a:effectLst/>
                          <a:latin typeface="+mn-lt"/>
                          <a:ea typeface="+mn-ea"/>
                          <a:cs typeface="+mn-cs"/>
                        </a:rPr>
                        <a:t>分の</a:t>
                      </a:r>
                      <a:r>
                        <a:rPr kumimoji="1" lang="en-US" altLang="ja-JP" sz="1100" kern="1200" dirty="0" smtClean="0">
                          <a:solidFill>
                            <a:schemeClr val="dk1"/>
                          </a:solidFill>
                          <a:effectLst/>
                          <a:latin typeface="+mn-lt"/>
                          <a:ea typeface="+mn-ea"/>
                          <a:cs typeface="+mn-cs"/>
                        </a:rPr>
                        <a:t>1</a:t>
                      </a:r>
                      <a:r>
                        <a:rPr kumimoji="1" lang="ja-JP" altLang="ja-JP" sz="1100" kern="1200" dirty="0" smtClean="0">
                          <a:solidFill>
                            <a:schemeClr val="dk1"/>
                          </a:solidFill>
                          <a:effectLst/>
                          <a:latin typeface="+mn-lt"/>
                          <a:ea typeface="+mn-ea"/>
                          <a:cs typeface="+mn-cs"/>
                        </a:rPr>
                        <a:t>減少させ、精神保健及び福祉を促進する。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765084258"/>
                  </a:ext>
                </a:extLst>
              </a:tr>
              <a:tr h="247775">
                <a:tc>
                  <a:txBody>
                    <a:bodyPr/>
                    <a:lstStyle/>
                    <a:p>
                      <a:pPr algn="ctr"/>
                      <a:r>
                        <a:rPr lang="en-US" altLang="ja-JP" sz="1400" dirty="0" smtClean="0">
                          <a:latin typeface="+mn-ea"/>
                          <a:ea typeface="+mn-ea"/>
                        </a:rPr>
                        <a:t>3.5</a:t>
                      </a:r>
                      <a:endParaRPr lang="en-US" altLang="ja-JP" sz="1400" dirty="0">
                        <a:latin typeface="+mn-ea"/>
                        <a:ea typeface="+mn-ea"/>
                      </a:endParaRPr>
                    </a:p>
                  </a:txBody>
                  <a:tcPr marL="31650" marR="31650" marT="15825" marB="15825" anchor="ctr"/>
                </a:tc>
                <a:tc>
                  <a:txBody>
                    <a:bodyPr/>
                    <a:lstStyle/>
                    <a:p>
                      <a:r>
                        <a:rPr kumimoji="1" lang="ja-JP" altLang="ja-JP" sz="1100" b="1" kern="1200" dirty="0" smtClean="0">
                          <a:solidFill>
                            <a:srgbClr val="FF0000"/>
                          </a:solidFill>
                          <a:effectLst/>
                          <a:latin typeface="+mn-lt"/>
                          <a:ea typeface="+mn-ea"/>
                          <a:cs typeface="+mn-cs"/>
                        </a:rPr>
                        <a:t>薬物乱用やアルコール</a:t>
                      </a:r>
                      <a:r>
                        <a:rPr kumimoji="1" lang="ja-JP" altLang="ja-JP" sz="1100" kern="1200" dirty="0" smtClean="0">
                          <a:solidFill>
                            <a:schemeClr val="dk1"/>
                          </a:solidFill>
                          <a:effectLst/>
                          <a:latin typeface="+mn-lt"/>
                          <a:ea typeface="+mn-ea"/>
                          <a:cs typeface="+mn-cs"/>
                        </a:rPr>
                        <a:t>の有害な摂取を含む、</a:t>
                      </a:r>
                      <a:r>
                        <a:rPr kumimoji="1" lang="ja-JP" altLang="ja-JP" sz="1100" b="1" kern="1200" dirty="0" smtClean="0">
                          <a:solidFill>
                            <a:srgbClr val="FF0000"/>
                          </a:solidFill>
                          <a:effectLst/>
                          <a:latin typeface="+mn-lt"/>
                          <a:ea typeface="+mn-ea"/>
                          <a:cs typeface="+mn-cs"/>
                        </a:rPr>
                        <a:t>物質乱用の防止・治療を強化</a:t>
                      </a:r>
                      <a:r>
                        <a:rPr kumimoji="1" lang="ja-JP" altLang="ja-JP" sz="1100" kern="1200" dirty="0" smtClean="0">
                          <a:solidFill>
                            <a:schemeClr val="dk1"/>
                          </a:solidFill>
                          <a:effectLst/>
                          <a:latin typeface="+mn-lt"/>
                          <a:ea typeface="+mn-ea"/>
                          <a:cs typeface="+mn-cs"/>
                        </a:rPr>
                        <a:t>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663298110"/>
                  </a:ext>
                </a:extLst>
              </a:tr>
              <a:tr h="242047">
                <a:tc>
                  <a:txBody>
                    <a:bodyPr/>
                    <a:lstStyle/>
                    <a:p>
                      <a:pPr algn="ctr"/>
                      <a:r>
                        <a:rPr lang="en-US" altLang="ja-JP" sz="1400" dirty="0" smtClean="0">
                          <a:latin typeface="+mn-ea"/>
                          <a:ea typeface="+mn-ea"/>
                        </a:rPr>
                        <a:t>3.6</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2020</a:t>
                      </a:r>
                      <a:r>
                        <a:rPr kumimoji="1" lang="ja-JP" altLang="ja-JP" sz="1100" kern="1200" dirty="0" smtClean="0">
                          <a:solidFill>
                            <a:schemeClr val="dk1"/>
                          </a:solidFill>
                          <a:effectLst/>
                          <a:latin typeface="+mn-lt"/>
                          <a:ea typeface="+mn-ea"/>
                          <a:cs typeface="+mn-cs"/>
                        </a:rPr>
                        <a:t>年までに、</a:t>
                      </a:r>
                      <a:r>
                        <a:rPr kumimoji="1" lang="ja-JP" altLang="ja-JP" sz="1100" b="1" kern="1200" dirty="0" smtClean="0">
                          <a:solidFill>
                            <a:srgbClr val="FF0000"/>
                          </a:solidFill>
                          <a:effectLst/>
                          <a:latin typeface="+mn-lt"/>
                          <a:ea typeface="+mn-ea"/>
                          <a:cs typeface="+mn-cs"/>
                        </a:rPr>
                        <a:t>世界の道路交通事故による死傷者を半減</a:t>
                      </a:r>
                      <a:r>
                        <a:rPr kumimoji="1" lang="ja-JP" altLang="ja-JP" sz="1100" kern="1200" dirty="0" smtClean="0">
                          <a:solidFill>
                            <a:schemeClr val="dk1"/>
                          </a:solidFill>
                          <a:effectLst/>
                          <a:latin typeface="+mn-lt"/>
                          <a:ea typeface="+mn-ea"/>
                          <a:cs typeface="+mn-cs"/>
                        </a:rPr>
                        <a:t>させる。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617111833"/>
                  </a:ext>
                </a:extLst>
              </a:tr>
              <a:tr h="158402">
                <a:tc>
                  <a:txBody>
                    <a:bodyPr/>
                    <a:lstStyle/>
                    <a:p>
                      <a:pPr algn="ctr"/>
                      <a:r>
                        <a:rPr lang="en-US" altLang="ja-JP" sz="1400" dirty="0" smtClean="0">
                          <a:latin typeface="+mn-ea"/>
                          <a:ea typeface="+mn-ea"/>
                        </a:rPr>
                        <a:t>3.7</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年までに、家族計画、情報・教育及び性と生殖に関する健康の国家戦略・計画への組み入れを含む、性と生殖に関する保健サービスをすべての人々が利用できるようにする。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996177413"/>
                  </a:ext>
                </a:extLst>
              </a:tr>
              <a:tr h="547012">
                <a:tc>
                  <a:txBody>
                    <a:bodyPr/>
                    <a:lstStyle/>
                    <a:p>
                      <a:pPr algn="ctr"/>
                      <a:r>
                        <a:rPr lang="en-US" altLang="ja-JP" sz="1400" dirty="0" smtClean="0">
                          <a:latin typeface="+mn-ea"/>
                          <a:ea typeface="+mn-ea"/>
                        </a:rPr>
                        <a:t>3.8</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人々に対する財政リスクからの保護、質の高い基礎的な保健サービスへのアクセス及び安全で効果的かつ質が高く安価な必須医薬品とワクチンへのアクセスを含む、ユニバーサル・ヘルス・カバレッジ（</a:t>
                      </a:r>
                      <a:r>
                        <a:rPr kumimoji="1" lang="en-US" altLang="ja-JP" sz="1100" kern="1200" dirty="0" smtClean="0">
                          <a:solidFill>
                            <a:schemeClr val="dk1"/>
                          </a:solidFill>
                          <a:effectLst/>
                          <a:latin typeface="+mn-lt"/>
                          <a:ea typeface="+mn-ea"/>
                          <a:cs typeface="+mn-cs"/>
                        </a:rPr>
                        <a:t>UHC</a:t>
                      </a:r>
                      <a:r>
                        <a:rPr kumimoji="1" lang="ja-JP" altLang="ja-JP" sz="1100" kern="1200" dirty="0" smtClean="0">
                          <a:solidFill>
                            <a:schemeClr val="dk1"/>
                          </a:solidFill>
                          <a:effectLst/>
                          <a:latin typeface="+mn-lt"/>
                          <a:ea typeface="+mn-ea"/>
                          <a:cs typeface="+mn-cs"/>
                        </a:rPr>
                        <a:t>）を達成する。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808434611"/>
                  </a:ext>
                </a:extLst>
              </a:tr>
              <a:tr h="243057">
                <a:tc>
                  <a:txBody>
                    <a:bodyPr/>
                    <a:lstStyle/>
                    <a:p>
                      <a:pPr algn="ctr"/>
                      <a:r>
                        <a:rPr lang="en-US" altLang="ja-JP" sz="1400" dirty="0" smtClean="0">
                          <a:latin typeface="+mn-ea"/>
                          <a:ea typeface="+mn-ea"/>
                        </a:rPr>
                        <a:t>3.9</a:t>
                      </a:r>
                      <a:endParaRPr lang="en-US"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年までに、有害化学物質、ならびに大気、水質及び土壌の汚染による死亡及び疾病の件数を大幅に減少させる。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291983375"/>
                  </a:ext>
                </a:extLst>
              </a:tr>
              <a:tr h="249130">
                <a:tc>
                  <a:txBody>
                    <a:bodyPr/>
                    <a:lstStyle/>
                    <a:p>
                      <a:pPr algn="ctr"/>
                      <a:r>
                        <a:rPr lang="en-US" altLang="ja-JP" sz="1400" dirty="0" smtClean="0">
                          <a:latin typeface="+mn-ea"/>
                          <a:ea typeface="+mn-ea"/>
                        </a:rPr>
                        <a:t>3.a</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すべての国々において、たばこの規制に関する世界保健機関枠組条約の実施を適宜強化する。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4047695677"/>
                  </a:ext>
                </a:extLst>
              </a:tr>
              <a:tr h="547012">
                <a:tc>
                  <a:txBody>
                    <a:bodyPr/>
                    <a:lstStyle/>
                    <a:p>
                      <a:pPr algn="ctr"/>
                      <a:r>
                        <a:rPr lang="en-US" altLang="ja-JP" sz="1400" dirty="0" smtClean="0">
                          <a:latin typeface="+mn-ea"/>
                          <a:ea typeface="+mn-ea"/>
                        </a:rPr>
                        <a:t>3.b</a:t>
                      </a: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主に開発途上国に影響を及ぼす感染性及び非感染性疾患のワクチン及び医薬品の研究開発を支援する。また、知的所有権の貿易関連の側面に関する協定（</a:t>
                      </a:r>
                      <a:r>
                        <a:rPr kumimoji="1" lang="en-US" altLang="ja-JP" sz="1100" kern="1200" dirty="0" smtClean="0">
                          <a:solidFill>
                            <a:schemeClr val="dk1"/>
                          </a:solidFill>
                          <a:effectLst/>
                          <a:latin typeface="+mn-lt"/>
                          <a:ea typeface="+mn-ea"/>
                          <a:cs typeface="+mn-cs"/>
                        </a:rPr>
                        <a:t>TRIPS</a:t>
                      </a:r>
                      <a:r>
                        <a:rPr kumimoji="1" lang="ja-JP" altLang="ja-JP" sz="1100" kern="1200" dirty="0" smtClean="0">
                          <a:solidFill>
                            <a:schemeClr val="dk1"/>
                          </a:solidFill>
                          <a:effectLst/>
                          <a:latin typeface="+mn-lt"/>
                          <a:ea typeface="+mn-ea"/>
                          <a:cs typeface="+mn-cs"/>
                        </a:rPr>
                        <a:t>協定）及び公衆の健康に関するドーハ宣言に従い、安価な必須医薬品及びワクチンへのアクセスを提供する。同宣言は公衆衛生保護及び、特にすべての人々への医薬品のアクセス提供にかかわる「知的所有権の貿易関連の側面に関する協定（</a:t>
                      </a:r>
                      <a:r>
                        <a:rPr kumimoji="1" lang="en-US" altLang="ja-JP" sz="1100" kern="1200" dirty="0" smtClean="0">
                          <a:solidFill>
                            <a:schemeClr val="dk1"/>
                          </a:solidFill>
                          <a:effectLst/>
                          <a:latin typeface="+mn-lt"/>
                          <a:ea typeface="+mn-ea"/>
                          <a:cs typeface="+mn-cs"/>
                        </a:rPr>
                        <a:t>TRIPS</a:t>
                      </a:r>
                      <a:r>
                        <a:rPr kumimoji="1" lang="ja-JP" altLang="ja-JP" sz="1100" kern="1200" dirty="0" smtClean="0">
                          <a:solidFill>
                            <a:schemeClr val="dk1"/>
                          </a:solidFill>
                          <a:effectLst/>
                          <a:latin typeface="+mn-lt"/>
                          <a:ea typeface="+mn-ea"/>
                          <a:cs typeface="+mn-cs"/>
                        </a:rPr>
                        <a:t>協定）」の柔軟性に関する規定を最大限に行使する開発途上国の権利を確約したものである。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448756211"/>
                  </a:ext>
                </a:extLst>
              </a:tr>
              <a:tr h="246255">
                <a:tc>
                  <a:txBody>
                    <a:bodyPr/>
                    <a:lstStyle/>
                    <a:p>
                      <a:pPr algn="ctr"/>
                      <a:r>
                        <a:rPr lang="en-US" altLang="ja-JP" sz="1400" dirty="0" smtClean="0">
                          <a:latin typeface="+mn-ea"/>
                          <a:ea typeface="+mn-ea"/>
                        </a:rPr>
                        <a:t>3.c</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開発途上国、特に後発開発途上国及び小島嶼開発途上国において保健財政及び保健人材の採用、能力開発・訓練及び定着を大幅に拡大させる。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780406314"/>
                  </a:ext>
                </a:extLst>
              </a:tr>
              <a:tr h="0">
                <a:tc>
                  <a:txBody>
                    <a:bodyPr/>
                    <a:lstStyle/>
                    <a:p>
                      <a:pPr algn="ctr"/>
                      <a:r>
                        <a:rPr lang="en-US" altLang="ja-JP" sz="1400" dirty="0" smtClean="0">
                          <a:latin typeface="+mn-ea"/>
                          <a:ea typeface="+mn-ea"/>
                        </a:rPr>
                        <a:t>3.d</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すべての国々、特に開発途上国の国家・世界規模な健康危険因子の早期警告、危険因子緩和及び危険因子管理のための能力を強化する。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4018919202"/>
                  </a:ext>
                </a:extLst>
              </a:tr>
            </a:tbl>
          </a:graphicData>
        </a:graphic>
      </p:graphicFrame>
      <p:sp>
        <p:nvSpPr>
          <p:cNvPr id="12" name="正方形/長方形 11"/>
          <p:cNvSpPr/>
          <p:nvPr/>
        </p:nvSpPr>
        <p:spPr>
          <a:xfrm>
            <a:off x="6305266" y="6619164"/>
            <a:ext cx="3652790" cy="276999"/>
          </a:xfrm>
          <a:prstGeom prst="rect">
            <a:avLst/>
          </a:prstGeom>
        </p:spPr>
        <p:txBody>
          <a:bodyPr wrap="square">
            <a:spAutoFit/>
          </a:bodyPr>
          <a:lstStyle/>
          <a:p>
            <a:r>
              <a:rPr lang="ja-JP" altLang="en-US" sz="1200" dirty="0" smtClean="0">
                <a:solidFill>
                  <a:schemeClr val="tx1">
                    <a:lumMod val="75000"/>
                    <a:lumOff val="25000"/>
                  </a:schemeClr>
                </a:solidFill>
              </a:rPr>
              <a:t>出展：持続可能な開発のための</a:t>
            </a:r>
            <a:r>
              <a:rPr lang="en-US" altLang="ja-JP" sz="1200" dirty="0" smtClean="0">
                <a:solidFill>
                  <a:schemeClr val="tx1">
                    <a:lumMod val="75000"/>
                    <a:lumOff val="25000"/>
                  </a:schemeClr>
                </a:solidFill>
              </a:rPr>
              <a:t>2030</a:t>
            </a:r>
            <a:r>
              <a:rPr lang="ja-JP" altLang="en-US" sz="1200" dirty="0" smtClean="0">
                <a:solidFill>
                  <a:schemeClr val="tx1">
                    <a:lumMod val="75000"/>
                    <a:lumOff val="25000"/>
                  </a:schemeClr>
                </a:solidFill>
              </a:rPr>
              <a:t>アジェンダ</a:t>
            </a:r>
            <a:endParaRPr lang="ja-JP" altLang="en-US" sz="1200" dirty="0">
              <a:solidFill>
                <a:schemeClr val="tx1">
                  <a:lumMod val="75000"/>
                  <a:lumOff val="25000"/>
                </a:schemeClr>
              </a:solidFill>
            </a:endParaRPr>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81" y="1293386"/>
            <a:ext cx="1805926" cy="1805926"/>
          </a:xfrm>
          <a:prstGeom prst="rect">
            <a:avLst/>
          </a:prstGeom>
        </p:spPr>
      </p:pic>
    </p:spTree>
    <p:extLst>
      <p:ext uri="{BB962C8B-B14F-4D97-AF65-F5344CB8AC3E}">
        <p14:creationId xmlns:p14="http://schemas.microsoft.com/office/powerpoint/2010/main" val="2610570477"/>
      </p:ext>
    </p:extLst>
  </p:cSld>
  <p:clrMapOvr>
    <a:masterClrMapping/>
  </p:clrMapOvr>
  <mc:AlternateContent xmlns:mc="http://schemas.openxmlformats.org/markup-compatibility/2006" xmlns:p14="http://schemas.microsoft.com/office/powerpoint/2010/main">
    <mc:Choice Requires="p14">
      <p:transition spd="slow" p14:dur="2000" advTm="1814"/>
    </mc:Choice>
    <mc:Fallback xmlns="">
      <p:transition spd="slow" advTm="1814"/>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22920</TotalTime>
  <Words>4991</Words>
  <Application>Microsoft Office PowerPoint</Application>
  <PresentationFormat>A4 210 x 297 mm</PresentationFormat>
  <Paragraphs>674</Paragraphs>
  <Slides>45</Slides>
  <Notes>45</Notes>
  <HiddenSlides>0</HiddenSlides>
  <MMClips>1</MMClips>
  <ScaleCrop>false</ScaleCrop>
  <HeadingPairs>
    <vt:vector size="6" baseType="variant">
      <vt:variant>
        <vt:lpstr>使用されているフォント</vt:lpstr>
      </vt:variant>
      <vt:variant>
        <vt:i4>18</vt:i4>
      </vt:variant>
      <vt:variant>
        <vt:lpstr>テーマ</vt:lpstr>
      </vt:variant>
      <vt:variant>
        <vt:i4>4</vt:i4>
      </vt:variant>
      <vt:variant>
        <vt:lpstr>スライド タイトル</vt:lpstr>
      </vt:variant>
      <vt:variant>
        <vt:i4>45</vt:i4>
      </vt:variant>
    </vt:vector>
  </HeadingPairs>
  <TitlesOfParts>
    <vt:vector size="67" baseType="lpstr">
      <vt:lpstr>等线</vt:lpstr>
      <vt:lpstr>HGS創英角ｺﾞｼｯｸUB</vt:lpstr>
      <vt:lpstr>HGｺﾞｼｯｸM</vt:lpstr>
      <vt:lpstr>Meiryo UI</vt:lpstr>
      <vt:lpstr>ＭＳ Ｐゴシック</vt:lpstr>
      <vt:lpstr>ＭＳ 明朝</vt:lpstr>
      <vt:lpstr>新細明體</vt:lpstr>
      <vt:lpstr>UD デジタル 教科書体 NK-B</vt:lpstr>
      <vt:lpstr>メイリオ</vt:lpstr>
      <vt:lpstr>メイリオ-WinCharSetFFFF-H</vt:lpstr>
      <vt:lpstr>游ゴシック</vt:lpstr>
      <vt:lpstr>游ゴシック Light</vt:lpstr>
      <vt:lpstr>Arial</vt:lpstr>
      <vt:lpstr>Bauhaus 93</vt:lpstr>
      <vt:lpstr>Calibri</vt:lpstr>
      <vt:lpstr>Calibri Light</vt:lpstr>
      <vt:lpstr>Times New Roman</vt:lpstr>
      <vt:lpstr>Wingdings</vt:lpstr>
      <vt:lpstr>Office テーマ</vt:lpstr>
      <vt:lpstr>1_デザインの設定</vt:lpstr>
      <vt:lpstr>デザインの設定</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連携企画（大阪商工会議所とのコラボレーション）</vt:lpstr>
      <vt:lpstr>連携企画（大阪商工会議所とのコラボレーション）</vt:lpstr>
      <vt:lpstr>連携企画（大阪市、アース製薬㈱とのコラボレーション）</vt:lpstr>
      <vt:lpstr>連携企画（バンタンデザイン研究所とのコラボレーション）</vt:lpstr>
      <vt:lpstr>みんなで取組もうSDGs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dc:creator>
  <cp:lastModifiedBy>大阪府</cp:lastModifiedBy>
  <cp:revision>2015</cp:revision>
  <cp:lastPrinted>2021-10-13T05:10:42Z</cp:lastPrinted>
  <dcterms:created xsi:type="dcterms:W3CDTF">2019-02-01T00:27:44Z</dcterms:created>
  <dcterms:modified xsi:type="dcterms:W3CDTF">2021-12-13T06:16:41Z</dcterms:modified>
</cp:coreProperties>
</file>