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61" r:id="rId3"/>
    <p:sldId id="392" r:id="rId4"/>
    <p:sldId id="391" r:id="rId5"/>
    <p:sldId id="265" r:id="rId6"/>
    <p:sldId id="270" r:id="rId7"/>
    <p:sldId id="273" r:id="rId8"/>
    <p:sldId id="269" r:id="rId9"/>
    <p:sldId id="390" r:id="rId10"/>
    <p:sldId id="283" r:id="rId11"/>
    <p:sldId id="284" r:id="rId12"/>
    <p:sldId id="286" r:id="rId13"/>
    <p:sldId id="397" r:id="rId14"/>
    <p:sldId id="332" r:id="rId15"/>
    <p:sldId id="373" r:id="rId16"/>
    <p:sldId id="271" r:id="rId17"/>
    <p:sldId id="336" r:id="rId18"/>
    <p:sldId id="387" r:id="rId19"/>
    <p:sldId id="276" r:id="rId20"/>
    <p:sldId id="329" r:id="rId21"/>
    <p:sldId id="413" r:id="rId22"/>
    <p:sldId id="408" r:id="rId23"/>
    <p:sldId id="393" r:id="rId24"/>
    <p:sldId id="394" r:id="rId25"/>
    <p:sldId id="404" r:id="rId26"/>
    <p:sldId id="405" r:id="rId27"/>
    <p:sldId id="406" r:id="rId28"/>
    <p:sldId id="395" r:id="rId29"/>
    <p:sldId id="341" r:id="rId3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143"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notesViewPr>
    <p:cSldViewPr snapToGrid="0">
      <p:cViewPr varScale="1">
        <p:scale>
          <a:sx n="33" d="100"/>
          <a:sy n="33" d="100"/>
        </p:scale>
        <p:origin x="223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7364849948611036"/>
          <c:w val="0.88218145093268374"/>
          <c:h val="0.72056138340133191"/>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3.8420114780482385E-2"/>
                  <c:y val="-0.1719002513161569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93-46F1-8D60-E077991C9EC1}"/>
                </c:ext>
              </c:extLst>
            </c:dLbl>
            <c:dLbl>
              <c:idx val="1"/>
              <c:layout>
                <c:manualLayout>
                  <c:x val="3.2218626184765863E-2"/>
                  <c:y val="-0.2559593940930536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93-46F1-8D60-E077991C9EC1}"/>
                </c:ext>
              </c:extLst>
            </c:dLbl>
            <c:dLbl>
              <c:idx val="2"/>
              <c:layout>
                <c:manualLayout>
                  <c:x val="1.8227162690317621E-2"/>
                  <c:y val="-0.2543913075896310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93-46F1-8D60-E077991C9EC1}"/>
                </c:ext>
              </c:extLst>
            </c:dLbl>
            <c:dLbl>
              <c:idx val="3"/>
              <c:layout>
                <c:manualLayout>
                  <c:x val="1.8258670516907743E-2"/>
                  <c:y val="-0.2590702617986283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93-46F1-8D60-E077991C9EC1}"/>
                </c:ext>
              </c:extLst>
            </c:dLbl>
            <c:dLbl>
              <c:idx val="4"/>
              <c:layout>
                <c:manualLayout>
                  <c:x val="1.4169383033625424E-2"/>
                  <c:y val="-0.2477289260745137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49074658833E-2"/>
                      <c:h val="0.1136133239960877"/>
                    </c:manualLayout>
                  </c15:layout>
                </c:ext>
                <c:ext xmlns:c16="http://schemas.microsoft.com/office/drawing/2014/chart" uri="{C3380CC4-5D6E-409C-BE32-E72D297353CC}">
                  <c16:uniqueId val="{00000004-2493-46F1-8D60-E077991C9EC1}"/>
                </c:ext>
              </c:extLst>
            </c:dLbl>
            <c:dLbl>
              <c:idx val="5"/>
              <c:layout>
                <c:manualLayout>
                  <c:x val="2.833887763763442E-3"/>
                  <c:y val="-0.1823929490929237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93-46F1-8D60-E077991C9EC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17.899999999999999</c:v>
                </c:pt>
                <c:pt idx="1">
                  <c:v>14.7</c:v>
                </c:pt>
                <c:pt idx="2">
                  <c:v>25.4</c:v>
                </c:pt>
                <c:pt idx="3">
                  <c:v>31.4</c:v>
                </c:pt>
                <c:pt idx="4">
                  <c:v>43.5</c:v>
                </c:pt>
                <c:pt idx="5">
                  <c:v>53.4</c:v>
                </c:pt>
              </c:numCache>
            </c:numRef>
          </c:val>
          <c:smooth val="0"/>
          <c:extLst>
            <c:ext xmlns:c16="http://schemas.microsoft.com/office/drawing/2014/chart" uri="{C3380CC4-5D6E-409C-BE32-E72D297353CC}">
              <c16:uniqueId val="{00000006-2493-46F1-8D60-E077991C9EC1}"/>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19.399999999999999</c:v>
                </c:pt>
                <c:pt idx="1">
                  <c:v>17.399999999999999</c:v>
                </c:pt>
                <c:pt idx="2">
                  <c:v>33.1</c:v>
                </c:pt>
                <c:pt idx="3">
                  <c:v>39.1</c:v>
                </c:pt>
                <c:pt idx="4">
                  <c:v>52.4</c:v>
                </c:pt>
                <c:pt idx="5">
                  <c:v>62.1</c:v>
                </c:pt>
              </c:numCache>
            </c:numRef>
          </c:val>
          <c:smooth val="0"/>
          <c:extLst>
            <c:ext xmlns:c16="http://schemas.microsoft.com/office/drawing/2014/chart" uri="{C3380CC4-5D6E-409C-BE32-E72D297353CC}">
              <c16:uniqueId val="{00000007-2493-46F1-8D60-E077991C9EC1}"/>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16.600000000000001</c:v>
                </c:pt>
                <c:pt idx="1">
                  <c:v>12.2</c:v>
                </c:pt>
                <c:pt idx="2">
                  <c:v>18.5</c:v>
                </c:pt>
                <c:pt idx="3">
                  <c:v>24.4</c:v>
                </c:pt>
                <c:pt idx="4">
                  <c:v>35.4</c:v>
                </c:pt>
                <c:pt idx="5">
                  <c:v>45.5</c:v>
                </c:pt>
              </c:numCache>
            </c:numRef>
          </c:val>
          <c:smooth val="0"/>
          <c:extLst>
            <c:ext xmlns:c16="http://schemas.microsoft.com/office/drawing/2014/chart" uri="{C3380CC4-5D6E-409C-BE32-E72D297353CC}">
              <c16:uniqueId val="{00000008-2493-46F1-8D60-E077991C9EC1}"/>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6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smtClean="0"/>
            <a:t>単位：％</a:t>
          </a:r>
          <a:endParaRPr lang="ja-JP" alt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68E6BA0C-58A7-4AEB-AF68-0744D9025141}" type="datetimeFigureOut">
              <a:rPr kumimoji="1" lang="ja-JP" altLang="en-US" smtClean="0"/>
              <a:t>2021/4/23</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CC69788A-0617-4AD5-B32B-8F6F4E029616}" type="slidenum">
              <a:rPr kumimoji="1" lang="ja-JP" altLang="en-US" smtClean="0"/>
              <a:t>‹#›</a:t>
            </a:fld>
            <a:endParaRPr kumimoji="1" lang="ja-JP" altLang="en-US"/>
          </a:p>
        </p:txBody>
      </p:sp>
    </p:spTree>
    <p:extLst>
      <p:ext uri="{BB962C8B-B14F-4D97-AF65-F5344CB8AC3E}">
        <p14:creationId xmlns:p14="http://schemas.microsoft.com/office/powerpoint/2010/main" val="2219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C922142-490E-442E-A434-29B1DB263A96}" type="datetimeFigureOut">
              <a:rPr kumimoji="1" lang="ja-JP" altLang="en-US" smtClean="0"/>
              <a:t>2021/4/23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7363F86-D0CE-4A08-8709-C118D6DC9C69}" type="slidenum">
              <a:rPr kumimoji="1" lang="ja-JP" altLang="en-US" smtClean="0"/>
              <a:t>‹#›</a:t>
            </a:fld>
            <a:endParaRPr kumimoji="1" lang="ja-JP" altLang="en-US"/>
          </a:p>
        </p:txBody>
      </p:sp>
    </p:spTree>
    <p:extLst>
      <p:ext uri="{BB962C8B-B14F-4D97-AF65-F5344CB8AC3E}">
        <p14:creationId xmlns:p14="http://schemas.microsoft.com/office/powerpoint/2010/main" val="837459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1</a:t>
            </a:fld>
            <a:endParaRPr kumimoji="1" lang="ja-JP" altLang="en-US" dirty="0"/>
          </a:p>
        </p:txBody>
      </p:sp>
    </p:spTree>
    <p:extLst>
      <p:ext uri="{BB962C8B-B14F-4D97-AF65-F5344CB8AC3E}">
        <p14:creationId xmlns:p14="http://schemas.microsoft.com/office/powerpoint/2010/main" val="261578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15</a:t>
            </a:fld>
            <a:endParaRPr kumimoji="1" lang="ja-JP" altLang="en-US"/>
          </a:p>
        </p:txBody>
      </p:sp>
    </p:spTree>
    <p:extLst>
      <p:ext uri="{BB962C8B-B14F-4D97-AF65-F5344CB8AC3E}">
        <p14:creationId xmlns:p14="http://schemas.microsoft.com/office/powerpoint/2010/main" val="405967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18</a:t>
            </a:fld>
            <a:endParaRPr kumimoji="1" lang="ja-JP" altLang="en-US"/>
          </a:p>
        </p:txBody>
      </p:sp>
    </p:spTree>
    <p:extLst>
      <p:ext uri="{BB962C8B-B14F-4D97-AF65-F5344CB8AC3E}">
        <p14:creationId xmlns:p14="http://schemas.microsoft.com/office/powerpoint/2010/main" val="422554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20</a:t>
            </a:fld>
            <a:endParaRPr kumimoji="1" lang="ja-JP" altLang="en-US"/>
          </a:p>
        </p:txBody>
      </p:sp>
    </p:spTree>
    <p:extLst>
      <p:ext uri="{BB962C8B-B14F-4D97-AF65-F5344CB8AC3E}">
        <p14:creationId xmlns:p14="http://schemas.microsoft.com/office/powerpoint/2010/main" val="67882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2</a:t>
            </a:fld>
            <a:endParaRPr kumimoji="1" lang="ja-JP" altLang="en-US" dirty="0"/>
          </a:p>
        </p:txBody>
      </p:sp>
    </p:spTree>
    <p:extLst>
      <p:ext uri="{BB962C8B-B14F-4D97-AF65-F5344CB8AC3E}">
        <p14:creationId xmlns:p14="http://schemas.microsoft.com/office/powerpoint/2010/main" val="278832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5</a:t>
            </a:fld>
            <a:endParaRPr kumimoji="1" lang="ja-JP" altLang="en-US"/>
          </a:p>
        </p:txBody>
      </p:sp>
    </p:spTree>
    <p:extLst>
      <p:ext uri="{BB962C8B-B14F-4D97-AF65-F5344CB8AC3E}">
        <p14:creationId xmlns:p14="http://schemas.microsoft.com/office/powerpoint/2010/main" val="416149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6</a:t>
            </a:fld>
            <a:endParaRPr kumimoji="1" lang="ja-JP" altLang="en-US"/>
          </a:p>
        </p:txBody>
      </p:sp>
    </p:spTree>
    <p:extLst>
      <p:ext uri="{BB962C8B-B14F-4D97-AF65-F5344CB8AC3E}">
        <p14:creationId xmlns:p14="http://schemas.microsoft.com/office/powerpoint/2010/main" val="1620695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7</a:t>
            </a:fld>
            <a:endParaRPr kumimoji="1" lang="ja-JP" altLang="en-US"/>
          </a:p>
        </p:txBody>
      </p:sp>
    </p:spTree>
    <p:extLst>
      <p:ext uri="{BB962C8B-B14F-4D97-AF65-F5344CB8AC3E}">
        <p14:creationId xmlns:p14="http://schemas.microsoft.com/office/powerpoint/2010/main" val="132113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8</a:t>
            </a:fld>
            <a:endParaRPr kumimoji="1" lang="ja-JP" altLang="en-US"/>
          </a:p>
        </p:txBody>
      </p:sp>
    </p:spTree>
    <p:extLst>
      <p:ext uri="{BB962C8B-B14F-4D97-AF65-F5344CB8AC3E}">
        <p14:creationId xmlns:p14="http://schemas.microsoft.com/office/powerpoint/2010/main" val="194355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9</a:t>
            </a:fld>
            <a:endParaRPr kumimoji="1" lang="ja-JP" altLang="en-US"/>
          </a:p>
        </p:txBody>
      </p:sp>
    </p:spTree>
    <p:extLst>
      <p:ext uri="{BB962C8B-B14F-4D97-AF65-F5344CB8AC3E}">
        <p14:creationId xmlns:p14="http://schemas.microsoft.com/office/powerpoint/2010/main" val="239864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10</a:t>
            </a:fld>
            <a:endParaRPr kumimoji="1" lang="ja-JP" altLang="en-US"/>
          </a:p>
        </p:txBody>
      </p:sp>
    </p:spTree>
    <p:extLst>
      <p:ext uri="{BB962C8B-B14F-4D97-AF65-F5344CB8AC3E}">
        <p14:creationId xmlns:p14="http://schemas.microsoft.com/office/powerpoint/2010/main" val="400335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11</a:t>
            </a:fld>
            <a:endParaRPr kumimoji="1" lang="ja-JP" altLang="en-US"/>
          </a:p>
        </p:txBody>
      </p:sp>
    </p:spTree>
    <p:extLst>
      <p:ext uri="{BB962C8B-B14F-4D97-AF65-F5344CB8AC3E}">
        <p14:creationId xmlns:p14="http://schemas.microsoft.com/office/powerpoint/2010/main" val="21080291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grpSp>
        <p:nvGrpSpPr>
          <p:cNvPr id="7" name="グループ化 6"/>
          <p:cNvGrpSpPr/>
          <p:nvPr userDrawn="1"/>
        </p:nvGrpSpPr>
        <p:grpSpPr>
          <a:xfrm>
            <a:off x="564818" y="5089831"/>
            <a:ext cx="11063578" cy="1121338"/>
            <a:chOff x="-667340" y="1432232"/>
            <a:chExt cx="11063578" cy="1121338"/>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900" y="1432232"/>
              <a:ext cx="1121338" cy="1121338"/>
            </a:xfrm>
            <a:prstGeom prst="rect">
              <a:avLst/>
            </a:prstGeom>
          </p:spPr>
        </p:pic>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340" y="1432232"/>
              <a:ext cx="1121338" cy="1121338"/>
            </a:xfrm>
            <a:prstGeom prst="rect">
              <a:avLst/>
            </a:prstGeom>
          </p:spPr>
        </p:pic>
        <p:pic>
          <p:nvPicPr>
            <p:cNvPr id="18" name="図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479" y="1432232"/>
              <a:ext cx="1121338" cy="1121338"/>
            </a:xfrm>
            <a:prstGeom prst="rect">
              <a:avLst/>
            </a:prstGeom>
          </p:spPr>
        </p:pic>
        <p:pic>
          <p:nvPicPr>
            <p:cNvPr id="19" name="図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8298" y="1432232"/>
              <a:ext cx="1121338" cy="1121338"/>
            </a:xfrm>
            <a:prstGeom prst="rect">
              <a:avLst/>
            </a:prstGeom>
          </p:spPr>
        </p:pic>
        <p:pic>
          <p:nvPicPr>
            <p:cNvPr id="20" name="図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61036" y="1432232"/>
              <a:ext cx="1121338" cy="1121338"/>
            </a:xfrm>
            <a:prstGeom prst="rect">
              <a:avLst/>
            </a:prstGeom>
          </p:spPr>
        </p:pic>
        <p:pic>
          <p:nvPicPr>
            <p:cNvPr id="21" name="図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03774" y="1432232"/>
              <a:ext cx="1121338" cy="1121338"/>
            </a:xfrm>
            <a:prstGeom prst="rect">
              <a:avLst/>
            </a:prstGeom>
          </p:spPr>
        </p:pic>
        <p:pic>
          <p:nvPicPr>
            <p:cNvPr id="22" name="図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46593" y="1432232"/>
              <a:ext cx="1121338" cy="1121338"/>
            </a:xfrm>
            <a:prstGeom prst="rect">
              <a:avLst/>
            </a:prstGeom>
          </p:spPr>
        </p:pic>
        <p:pic>
          <p:nvPicPr>
            <p:cNvPr id="23" name="図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89362" y="1432232"/>
              <a:ext cx="1121338" cy="1121338"/>
            </a:xfrm>
            <a:prstGeom prst="rect">
              <a:avLst/>
            </a:prstGeom>
          </p:spPr>
        </p:pic>
        <p:pic>
          <p:nvPicPr>
            <p:cNvPr id="24" name="図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32131" y="1432232"/>
              <a:ext cx="1121338" cy="1121338"/>
            </a:xfrm>
            <a:prstGeom prst="rect">
              <a:avLst/>
            </a:prstGeom>
          </p:spPr>
        </p:pic>
      </p:grpSp>
      <p:grpSp>
        <p:nvGrpSpPr>
          <p:cNvPr id="27" name="グループ化 26"/>
          <p:cNvGrpSpPr/>
          <p:nvPr userDrawn="1"/>
        </p:nvGrpSpPr>
        <p:grpSpPr>
          <a:xfrm>
            <a:off x="564818" y="266324"/>
            <a:ext cx="11062364" cy="1126152"/>
            <a:chOff x="-666126" y="218819"/>
            <a:chExt cx="11062364" cy="1126152"/>
          </a:xfrm>
        </p:grpSpPr>
        <p:pic>
          <p:nvPicPr>
            <p:cNvPr id="9" name="図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75479" y="218819"/>
              <a:ext cx="1121338" cy="1121338"/>
            </a:xfrm>
            <a:prstGeom prst="rect">
              <a:avLst/>
            </a:prstGeom>
          </p:spPr>
        </p:pic>
        <p:pic>
          <p:nvPicPr>
            <p:cNvPr id="10" name="図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15750" y="218819"/>
              <a:ext cx="1121338" cy="1121338"/>
            </a:xfrm>
            <a:prstGeom prst="rect">
              <a:avLst/>
            </a:prstGeom>
          </p:spPr>
        </p:pic>
        <p:pic>
          <p:nvPicPr>
            <p:cNvPr id="11" name="図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61036" y="223633"/>
              <a:ext cx="1121338" cy="1121338"/>
            </a:xfrm>
            <a:prstGeom prst="rect">
              <a:avLst/>
            </a:prstGeom>
          </p:spPr>
        </p:pic>
        <p:pic>
          <p:nvPicPr>
            <p:cNvPr id="12" name="図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03824" y="218819"/>
              <a:ext cx="1121338" cy="1121338"/>
            </a:xfrm>
            <a:prstGeom prst="rect">
              <a:avLst/>
            </a:prstGeom>
          </p:spPr>
        </p:pic>
        <p:pic>
          <p:nvPicPr>
            <p:cNvPr id="13" name="図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546593" y="218819"/>
              <a:ext cx="1121338" cy="1121338"/>
            </a:xfrm>
            <a:prstGeom prst="rect">
              <a:avLst/>
            </a:prstGeom>
          </p:spPr>
        </p:pic>
        <p:pic>
          <p:nvPicPr>
            <p:cNvPr id="14" name="図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89362" y="218819"/>
              <a:ext cx="1121338" cy="1121338"/>
            </a:xfrm>
            <a:prstGeom prst="rect">
              <a:avLst/>
            </a:prstGeom>
          </p:spPr>
        </p:pic>
        <p:pic>
          <p:nvPicPr>
            <p:cNvPr id="15" name="図 1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32131" y="218819"/>
              <a:ext cx="1121338" cy="1121338"/>
            </a:xfrm>
            <a:prstGeom prst="rect">
              <a:avLst/>
            </a:prstGeom>
          </p:spPr>
        </p:pic>
        <p:pic>
          <p:nvPicPr>
            <p:cNvPr id="16" name="図 1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274900" y="218819"/>
              <a:ext cx="1121338" cy="1121338"/>
            </a:xfrm>
            <a:prstGeom prst="rect">
              <a:avLst/>
            </a:prstGeom>
          </p:spPr>
        </p:pic>
        <p:pic>
          <p:nvPicPr>
            <p:cNvPr id="25" name="図 2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6126" y="218819"/>
              <a:ext cx="1122672" cy="1122672"/>
            </a:xfrm>
            <a:prstGeom prst="rect">
              <a:avLst/>
            </a:prstGeom>
          </p:spPr>
        </p:pic>
      </p:grpSp>
    </p:spTree>
    <p:extLst>
      <p:ext uri="{BB962C8B-B14F-4D97-AF65-F5344CB8AC3E}">
        <p14:creationId xmlns:p14="http://schemas.microsoft.com/office/powerpoint/2010/main" val="36683351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3DE9BFA-80F3-4AA1-94B4-EB77593C66F6}" type="datetimeFigureOut">
              <a:rPr kumimoji="1" lang="ja-JP" altLang="en-US" smtClean="0"/>
              <a:t>2021/4/23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55471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14970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04561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grpSp>
        <p:nvGrpSpPr>
          <p:cNvPr id="26" name="グループ化 25"/>
          <p:cNvGrpSpPr/>
          <p:nvPr userDrawn="1"/>
        </p:nvGrpSpPr>
        <p:grpSpPr>
          <a:xfrm>
            <a:off x="2396474" y="4657062"/>
            <a:ext cx="7399052" cy="1615455"/>
            <a:chOff x="311602" y="4668122"/>
            <a:chExt cx="7399052" cy="1615455"/>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2789" y="5506785"/>
              <a:ext cx="765888" cy="765888"/>
            </a:xfrm>
            <a:prstGeom prst="rect">
              <a:avLst/>
            </a:prstGeom>
          </p:spPr>
        </p:pic>
        <p:pic>
          <p:nvPicPr>
            <p:cNvPr id="9" name="図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602" y="4668122"/>
              <a:ext cx="765888" cy="765888"/>
            </a:xfrm>
            <a:prstGeom prst="rect">
              <a:avLst/>
            </a:prstGeom>
          </p:spPr>
        </p:pic>
        <p:pic>
          <p:nvPicPr>
            <p:cNvPr id="10" name="図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1056" y="4668122"/>
              <a:ext cx="765888" cy="765888"/>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70510" y="4668122"/>
              <a:ext cx="765888" cy="76588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98775" y="4668122"/>
              <a:ext cx="765888" cy="76588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28229" y="4668122"/>
              <a:ext cx="765888" cy="765888"/>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57683" y="4668122"/>
              <a:ext cx="765888" cy="765888"/>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87137" y="4669734"/>
              <a:ext cx="765888" cy="765888"/>
            </a:xfrm>
            <a:prstGeom prst="rect">
              <a:avLst/>
            </a:prstGeom>
          </p:spPr>
        </p:pic>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16591" y="4668122"/>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40766" y="4668122"/>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1602" y="5512237"/>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2667" y="5512237"/>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3123" y="5512237"/>
              <a:ext cx="765888" cy="765888"/>
            </a:xfrm>
            <a:prstGeom prst="rect">
              <a:avLst/>
            </a:prstGeom>
          </p:spPr>
        </p:pic>
        <p:pic>
          <p:nvPicPr>
            <p:cNvPr id="21" name="図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98775" y="5511944"/>
              <a:ext cx="765888" cy="765888"/>
            </a:xfrm>
            <a:prstGeom prst="rect">
              <a:avLst/>
            </a:prstGeom>
          </p:spPr>
        </p:pic>
        <p:pic>
          <p:nvPicPr>
            <p:cNvPr id="22" name="図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624427" y="5511944"/>
              <a:ext cx="765888" cy="765888"/>
            </a:xfrm>
            <a:prstGeom prst="rect">
              <a:avLst/>
            </a:prstGeom>
          </p:spPr>
        </p:pic>
        <p:pic>
          <p:nvPicPr>
            <p:cNvPr id="23" name="図 2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450079" y="5517689"/>
              <a:ext cx="765888" cy="765888"/>
            </a:xfrm>
            <a:prstGeom prst="rect">
              <a:avLst/>
            </a:prstGeom>
          </p:spPr>
        </p:pic>
        <p:pic>
          <p:nvPicPr>
            <p:cNvPr id="24" name="図 2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287137" y="5508397"/>
              <a:ext cx="765888" cy="765888"/>
            </a:xfrm>
            <a:prstGeom prst="rect">
              <a:avLst/>
            </a:prstGeom>
          </p:spPr>
        </p:pic>
        <p:pic>
          <p:nvPicPr>
            <p:cNvPr id="25" name="図 2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943854" y="5505873"/>
              <a:ext cx="766800" cy="766800"/>
            </a:xfrm>
            <a:prstGeom prst="rect">
              <a:avLst/>
            </a:prstGeom>
          </p:spPr>
        </p:pic>
      </p:grpSp>
    </p:spTree>
    <p:extLst>
      <p:ext uri="{BB962C8B-B14F-4D97-AF65-F5344CB8AC3E}">
        <p14:creationId xmlns:p14="http://schemas.microsoft.com/office/powerpoint/2010/main" val="4257664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84243" y="171421"/>
            <a:ext cx="9869557" cy="1325563"/>
          </a:xfrm>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hasCustomPrompt="1"/>
          </p:nvPr>
        </p:nvSpPr>
        <p:spPr/>
        <p:txBody>
          <a:bodyPr/>
          <a:lstStyle>
            <a:lvl1pPr marL="0" indent="0">
              <a:buNone/>
              <a:defRPr/>
            </a:lvl1pPr>
          </a:lstStyle>
          <a:p>
            <a:pPr lvl="0"/>
            <a:r>
              <a:rPr kumimoji="1" lang="ja-JP" altLang="en-US" dirty="0" smtClean="0"/>
              <a:t>〇マスター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cxnSp>
        <p:nvCxnSpPr>
          <p:cNvPr id="8" name="直線コネクタ 7"/>
          <p:cNvCxnSpPr/>
          <p:nvPr userDrawn="1"/>
        </p:nvCxnSpPr>
        <p:spPr>
          <a:xfrm>
            <a:off x="0" y="149698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20" y="317368"/>
            <a:ext cx="1033671" cy="1033671"/>
          </a:xfrm>
          <a:prstGeom prst="rect">
            <a:avLst/>
          </a:prstGeom>
        </p:spPr>
      </p:pic>
    </p:spTree>
    <p:extLst>
      <p:ext uri="{BB962C8B-B14F-4D97-AF65-F5344CB8AC3E}">
        <p14:creationId xmlns:p14="http://schemas.microsoft.com/office/powerpoint/2010/main" val="2745339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8274717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3DE9BFA-80F3-4AA1-94B4-EB77593C66F6}" type="datetimeFigureOut">
              <a:rPr kumimoji="1" lang="ja-JP" altLang="en-US" smtClean="0"/>
              <a:t>2021/4/23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35859188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3DE9BFA-80F3-4AA1-94B4-EB77593C66F6}" type="datetimeFigureOut">
              <a:rPr kumimoji="1" lang="ja-JP" altLang="en-US" smtClean="0"/>
              <a:t>2021/4/23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41676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3DE9BFA-80F3-4AA1-94B4-EB77593C66F6}" type="datetimeFigureOut">
              <a:rPr kumimoji="1" lang="ja-JP" altLang="en-US" smtClean="0"/>
              <a:t>2021/4/23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53383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DE9BFA-80F3-4AA1-94B4-EB77593C66F6}" type="datetimeFigureOut">
              <a:rPr kumimoji="1" lang="ja-JP" altLang="en-US" smtClean="0"/>
              <a:t>2021/4/23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82641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3DE9BFA-80F3-4AA1-94B4-EB77593C66F6}" type="datetimeFigureOut">
              <a:rPr kumimoji="1" lang="ja-JP" altLang="en-US" smtClean="0"/>
              <a:t>2021/4/23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76428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E9BFA-80F3-4AA1-94B4-EB77593C66F6}" type="datetimeFigureOut">
              <a:rPr kumimoji="1" lang="ja-JP" altLang="en-US" smtClean="0"/>
              <a:t>2021/4/23</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6764944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3.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34.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43.png"/><Relationship Id="rId16"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image" Target="../media/image56.png"/><Relationship Id="rId7" Type="http://schemas.openxmlformats.org/officeDocument/2006/relationships/image" Target="../media/image13.png"/><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image" Target="../media/image55.png"/><Relationship Id="rId16" Type="http://schemas.openxmlformats.org/officeDocument/2006/relationships/image" Target="../media/image6.png"/><Relationship Id="rId20"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5.png"/><Relationship Id="rId10" Type="http://schemas.openxmlformats.org/officeDocument/2006/relationships/image" Target="../media/image16.png"/><Relationship Id="rId19"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twitter.com/osakaprefSDGs" TargetMode="External"/><Relationship Id="rId1" Type="http://schemas.openxmlformats.org/officeDocument/2006/relationships/slideLayout" Target="../slideLayouts/slideLayout3.xml"/><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8.tmp"/><Relationship Id="rId5" Type="http://schemas.openxmlformats.org/officeDocument/2006/relationships/image" Target="../media/image27.jpeg"/><Relationship Id="rId4" Type="http://schemas.openxmlformats.org/officeDocument/2006/relationships/image" Target="../media/image26.tmp"/></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3"/>
          <a:stretch>
            <a:fillRect/>
          </a:stretch>
        </p:blipFill>
        <p:spPr>
          <a:xfrm>
            <a:off x="0" y="0"/>
            <a:ext cx="12192000" cy="6858000"/>
          </a:xfrm>
          <a:prstGeom prst="rect">
            <a:avLst/>
          </a:prstGeom>
        </p:spPr>
      </p:pic>
      <p:sp>
        <p:nvSpPr>
          <p:cNvPr id="5" name="テキスト ボックス 4"/>
          <p:cNvSpPr txBox="1"/>
          <p:nvPr/>
        </p:nvSpPr>
        <p:spPr>
          <a:xfrm>
            <a:off x="1001483" y="352922"/>
            <a:ext cx="10189029" cy="769441"/>
          </a:xfrm>
          <a:prstGeom prst="rect">
            <a:avLst/>
          </a:prstGeom>
          <a:noFill/>
        </p:spPr>
        <p:txBody>
          <a:bodyPr wrap="square" rtlCol="0">
            <a:spAutoFit/>
          </a:bodyPr>
          <a:lstStyle/>
          <a:p>
            <a:pPr algn="dist"/>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先進都市の実現に向けて</a:t>
            </a:r>
            <a:endParaRPr kumimoji="1" lang="en-US" altLang="ja-JP" sz="4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06459" y="5665485"/>
            <a:ext cx="3179075" cy="784830"/>
          </a:xfrm>
          <a:prstGeom prst="rect">
            <a:avLst/>
          </a:prstGeom>
          <a:noFill/>
        </p:spPr>
        <p:txBody>
          <a:bodyPr wrap="none" rtlCol="0">
            <a:spAutoFit/>
          </a:bodyPr>
          <a:lstStyle/>
          <a:p>
            <a:pPr algn="ctr"/>
            <a:r>
              <a:rPr kumimoji="1" lang="en-US" altLang="ja-JP" sz="2000" b="1" dirty="0" smtClean="0">
                <a:solidFill>
                  <a:schemeClr val="bg1"/>
                </a:solidFill>
                <a:latin typeface="Meiryo UI" panose="020B0604030504040204" pitchFamily="50" charset="-128"/>
                <a:ea typeface="Meiryo UI" panose="020B0604030504040204" pitchFamily="50" charset="-128"/>
              </a:rPr>
              <a:t>202</a:t>
            </a:r>
            <a:r>
              <a:rPr kumimoji="1" lang="ja-JP" altLang="en-US" sz="2000" b="1" dirty="0" smtClean="0">
                <a:solidFill>
                  <a:schemeClr val="bg1"/>
                </a:solidFill>
                <a:latin typeface="Meiryo UI" panose="020B0604030504040204" pitchFamily="50" charset="-128"/>
                <a:ea typeface="Meiryo UI" panose="020B0604030504040204" pitchFamily="50" charset="-128"/>
              </a:rPr>
              <a:t>１年</a:t>
            </a:r>
            <a:r>
              <a:rPr lang="ja-JP" altLang="en-US" sz="2000" b="1" dirty="0">
                <a:solidFill>
                  <a:schemeClr val="bg1"/>
                </a:solidFill>
                <a:latin typeface="Meiryo UI" panose="020B0604030504040204" pitchFamily="50" charset="-128"/>
                <a:ea typeface="Meiryo UI" panose="020B0604030504040204" pitchFamily="50" charset="-128"/>
              </a:rPr>
              <a:t>４</a:t>
            </a:r>
            <a:r>
              <a:rPr kumimoji="1" lang="ja-JP" altLang="en-US" sz="2000" b="1" dirty="0" smtClean="0">
                <a:solidFill>
                  <a:schemeClr val="bg1"/>
                </a:solidFill>
                <a:latin typeface="Meiryo UI" panose="020B0604030504040204" pitchFamily="50" charset="-128"/>
                <a:ea typeface="Meiryo UI" panose="020B0604030504040204" pitchFamily="50" charset="-128"/>
              </a:rPr>
              <a:t>月</a:t>
            </a:r>
            <a:r>
              <a:rPr kumimoji="1" lang="en-US" altLang="ja-JP" sz="2000" b="1" dirty="0" smtClean="0">
                <a:solidFill>
                  <a:schemeClr val="bg1"/>
                </a:solidFill>
                <a:latin typeface="Meiryo UI" panose="020B0604030504040204" pitchFamily="50" charset="-128"/>
                <a:ea typeface="Meiryo UI" panose="020B0604030504040204" pitchFamily="50" charset="-128"/>
              </a:rPr>
              <a:t>2</a:t>
            </a:r>
            <a:r>
              <a:rPr kumimoji="1" lang="ja-JP" altLang="en-US" sz="2000" b="1" dirty="0" smtClean="0">
                <a:solidFill>
                  <a:schemeClr val="bg1"/>
                </a:solidFill>
                <a:latin typeface="Meiryo UI" panose="020B0604030504040204" pitchFamily="50" charset="-128"/>
                <a:ea typeface="Meiryo UI" panose="020B0604030504040204" pitchFamily="50" charset="-128"/>
              </a:rPr>
              <a:t>０日</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spcBef>
                <a:spcPts val="600"/>
              </a:spcBef>
            </a:pPr>
            <a:r>
              <a:rPr kumimoji="1" lang="ja-JP" altLang="en-US" sz="2000" b="1" dirty="0" smtClean="0">
                <a:solidFill>
                  <a:schemeClr val="bg1"/>
                </a:solidFill>
                <a:latin typeface="Meiryo UI" panose="020B0604030504040204" pitchFamily="50" charset="-128"/>
                <a:ea typeface="Meiryo UI" panose="020B0604030504040204" pitchFamily="50" charset="-128"/>
              </a:rPr>
              <a:t>大阪府 政策企画部 企画室</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6525" y="3817257"/>
            <a:ext cx="4305476" cy="3040743"/>
          </a:xfrm>
          <a:prstGeom prst="rect">
            <a:avLst/>
          </a:prstGeom>
        </p:spPr>
      </p:pic>
    </p:spTree>
    <p:extLst>
      <p:ext uri="{BB962C8B-B14F-4D97-AF65-F5344CB8AC3E}">
        <p14:creationId xmlns:p14="http://schemas.microsoft.com/office/powerpoint/2010/main" val="188441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4042" y="1090832"/>
            <a:ext cx="10668000" cy="2387600"/>
          </a:xfrm>
        </p:spPr>
        <p:txBody>
          <a:bodyPr/>
          <a:lstStyle/>
          <a:p>
            <a:r>
              <a:rPr kumimoji="1" lang="ja-JP" altLang="en-US" dirty="0" smtClean="0"/>
              <a:t>Ｏｓａｋａ </a:t>
            </a:r>
            <a:r>
              <a:rPr lang="ja-JP" altLang="en-US" dirty="0" smtClean="0"/>
              <a:t>ＳＤＧｓ</a:t>
            </a:r>
            <a:r>
              <a:rPr kumimoji="1" lang="ja-JP" altLang="en-US" dirty="0" smtClean="0"/>
              <a:t> ビジョン</a:t>
            </a:r>
            <a:endParaRPr kumimoji="1" lang="ja-JP" altLang="en-US" dirty="0"/>
          </a:p>
        </p:txBody>
      </p:sp>
    </p:spTree>
    <p:extLst>
      <p:ext uri="{BB962C8B-B14F-4D97-AF65-F5344CB8AC3E}">
        <p14:creationId xmlns:p14="http://schemas.microsoft.com/office/powerpoint/2010/main" val="1286520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ＳＤＧｓ先進都市に向けて</a:t>
            </a:r>
            <a:endParaRPr kumimoji="1" lang="ja-JP" altLang="en-US" dirty="0"/>
          </a:p>
        </p:txBody>
      </p:sp>
      <p:sp>
        <p:nvSpPr>
          <p:cNvPr id="4" name="テキスト ボックス 3"/>
          <p:cNvSpPr txBox="1"/>
          <p:nvPr/>
        </p:nvSpPr>
        <p:spPr>
          <a:xfrm>
            <a:off x="631672" y="1794867"/>
            <a:ext cx="11175466" cy="800219"/>
          </a:xfrm>
          <a:prstGeom prst="rect">
            <a:avLst/>
          </a:prstGeom>
          <a:solidFill>
            <a:schemeClr val="accent1">
              <a:lumMod val="20000"/>
              <a:lumOff val="80000"/>
            </a:schemeClr>
          </a:solidFill>
        </p:spPr>
        <p:txBody>
          <a:bodyPr wrap="square" rtlCol="0">
            <a:spAutoFit/>
          </a:bodyPr>
          <a:lstStyle/>
          <a:p>
            <a:r>
              <a:rPr lang="en-US" altLang="ja-JP" sz="2800" b="1" dirty="0">
                <a:latin typeface="Meiryo UI" panose="020B0604030504040204" pitchFamily="50" charset="-128"/>
                <a:ea typeface="Meiryo UI" panose="020B0604030504040204" pitchFamily="50" charset="-128"/>
              </a:rPr>
              <a:t>SDGs</a:t>
            </a:r>
            <a:r>
              <a:rPr lang="ja-JP" altLang="en-US" sz="2800" b="1" dirty="0">
                <a:latin typeface="Meiryo UI" panose="020B0604030504040204" pitchFamily="50" charset="-128"/>
                <a:ea typeface="Meiryo UI" panose="020B0604030504040204" pitchFamily="50" charset="-128"/>
              </a:rPr>
              <a:t>先進都市</a:t>
            </a:r>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世界の先頭に立って</a:t>
            </a:r>
            <a:r>
              <a:rPr lang="en-US" altLang="ja-JP" sz="2800" b="1" dirty="0" smtClean="0">
                <a:latin typeface="Meiryo UI" panose="020B0604030504040204" pitchFamily="50" charset="-128"/>
                <a:ea typeface="Meiryo UI" panose="020B0604030504040204" pitchFamily="50" charset="-128"/>
              </a:rPr>
              <a:t>SDGs</a:t>
            </a:r>
            <a:r>
              <a:rPr lang="ja-JP" altLang="en-US" sz="2800" b="1" dirty="0" smtClean="0">
                <a:latin typeface="Meiryo UI" panose="020B0604030504040204" pitchFamily="50" charset="-128"/>
                <a:ea typeface="Meiryo UI" panose="020B0604030504040204" pitchFamily="50" charset="-128"/>
              </a:rPr>
              <a:t>の達成に貢献</a:t>
            </a:r>
            <a:endParaRPr lang="en-US" altLang="ja-JP" sz="2800" b="1" dirty="0" smtClean="0">
              <a:latin typeface="Meiryo UI" panose="020B0604030504040204" pitchFamily="50" charset="-128"/>
              <a:ea typeface="Meiryo UI" panose="020B0604030504040204" pitchFamily="50" charset="-128"/>
            </a:endParaRPr>
          </a:p>
          <a:p>
            <a:pPr indent="3136900"/>
            <a:r>
              <a:rPr lang="ja-JP" altLang="en-US" dirty="0" smtClean="0">
                <a:latin typeface="Meiryo UI" panose="020B0604030504040204" pitchFamily="50" charset="-128"/>
                <a:ea typeface="Meiryo UI" panose="020B0604030504040204" pitchFamily="50" charset="-128"/>
              </a:rPr>
              <a:t>誰</a:t>
            </a:r>
            <a:r>
              <a:rPr lang="ja-JP" altLang="en-US" dirty="0">
                <a:latin typeface="Meiryo UI" panose="020B0604030504040204" pitchFamily="50" charset="-128"/>
                <a:ea typeface="Meiryo UI" panose="020B0604030504040204" pitchFamily="50" charset="-128"/>
              </a:rPr>
              <a:t>もが</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を意識し、一人ひとりが</a:t>
            </a:r>
            <a:r>
              <a:rPr lang="ja-JP" altLang="en-US" dirty="0" smtClean="0">
                <a:latin typeface="Meiryo UI" panose="020B0604030504040204" pitchFamily="50" charset="-128"/>
                <a:ea typeface="Meiryo UI" panose="020B0604030504040204" pitchFamily="50" charset="-128"/>
              </a:rPr>
              <a:t>自律的に</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の達成をめざす大阪を実現</a:t>
            </a:r>
            <a:endParaRPr lang="en-US" altLang="ja-JP" dirty="0" smtClean="0">
              <a:latin typeface="Meiryo UI" panose="020B0604030504040204" pitchFamily="50" charset="-128"/>
              <a:ea typeface="Meiryo UI" panose="020B0604030504040204" pitchFamily="50" charset="-128"/>
            </a:endParaRPr>
          </a:p>
        </p:txBody>
      </p:sp>
      <p:pic>
        <p:nvPicPr>
          <p:cNvPr id="5" name="図 4"/>
          <p:cNvPicPr preferRelativeResize="0">
            <a:picLocks/>
          </p:cNvPicPr>
          <p:nvPr/>
        </p:nvPicPr>
        <p:blipFill rotWithShape="1">
          <a:blip r:embed="rId3">
            <a:grayscl/>
          </a:blip>
          <a:srcRect l="8494"/>
          <a:stretch/>
        </p:blipFill>
        <p:spPr>
          <a:xfrm>
            <a:off x="1632082" y="3074982"/>
            <a:ext cx="2616547" cy="2891848"/>
          </a:xfrm>
          <a:prstGeom prst="rect">
            <a:avLst/>
          </a:prstGeom>
          <a:ln w="3175">
            <a:solidFill>
              <a:schemeClr val="bg1">
                <a:lumMod val="65000"/>
              </a:schemeClr>
            </a:solidFill>
          </a:ln>
        </p:spPr>
      </p:pic>
      <p:pic>
        <p:nvPicPr>
          <p:cNvPr id="6" name="図 5"/>
          <p:cNvPicPr>
            <a:picLocks noChangeAspect="1"/>
          </p:cNvPicPr>
          <p:nvPr/>
        </p:nvPicPr>
        <p:blipFill>
          <a:blip r:embed="rId4"/>
          <a:stretch>
            <a:fillRect/>
          </a:stretch>
        </p:blipFill>
        <p:spPr>
          <a:xfrm>
            <a:off x="8219533" y="3182009"/>
            <a:ext cx="2448535" cy="2641446"/>
          </a:xfrm>
          <a:prstGeom prst="rect">
            <a:avLst/>
          </a:prstGeom>
        </p:spPr>
      </p:pic>
      <p:grpSp>
        <p:nvGrpSpPr>
          <p:cNvPr id="7" name="グループ化 6"/>
          <p:cNvGrpSpPr>
            <a:grpSpLocks noChangeAspect="1"/>
          </p:cNvGrpSpPr>
          <p:nvPr/>
        </p:nvGrpSpPr>
        <p:grpSpPr>
          <a:xfrm>
            <a:off x="2533346" y="4147726"/>
            <a:ext cx="1025985" cy="1221424"/>
            <a:chOff x="2143370" y="3987282"/>
            <a:chExt cx="921552" cy="1097098"/>
          </a:xfrm>
        </p:grpSpPr>
        <p:sp>
          <p:nvSpPr>
            <p:cNvPr id="8" name="二等辺三角形 7"/>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grpSp>
          <p:nvGrpSpPr>
            <p:cNvPr id="9" name="グループ化 8"/>
            <p:cNvGrpSpPr>
              <a:grpSpLocks noChangeAspect="1"/>
            </p:cNvGrpSpPr>
            <p:nvPr/>
          </p:nvGrpSpPr>
          <p:grpSpPr>
            <a:xfrm>
              <a:off x="2175336" y="4155710"/>
              <a:ext cx="846558" cy="928670"/>
              <a:chOff x="2193794" y="3986604"/>
              <a:chExt cx="1048154" cy="1149820"/>
            </a:xfrm>
          </p:grpSpPr>
          <p:pic>
            <p:nvPicPr>
              <p:cNvPr id="10" name="図 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11" name="図 10"/>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12" name="テキスト ボックス 42"/>
              <p:cNvSpPr txBox="1"/>
              <p:nvPr/>
            </p:nvSpPr>
            <p:spPr>
              <a:xfrm>
                <a:off x="2273922" y="4464489"/>
                <a:ext cx="376020"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900" b="1" dirty="0">
                    <a:latin typeface="Meiryo UI" panose="020B0604030504040204" pitchFamily="50" charset="-128"/>
                    <a:ea typeface="Meiryo UI" panose="020B0604030504040204" pitchFamily="50" charset="-128"/>
                  </a:rPr>
                  <a:t>経済</a:t>
                </a:r>
              </a:p>
            </p:txBody>
          </p:sp>
          <p:sp>
            <p:nvSpPr>
              <p:cNvPr id="13" name="テキスト ボックス 43"/>
              <p:cNvSpPr txBox="1"/>
              <p:nvPr/>
            </p:nvSpPr>
            <p:spPr>
              <a:xfrm>
                <a:off x="2578759" y="3986604"/>
                <a:ext cx="313371"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900" b="1" dirty="0">
                    <a:latin typeface="Meiryo UI" panose="020B0604030504040204" pitchFamily="50" charset="-128"/>
                    <a:ea typeface="Meiryo UI" panose="020B0604030504040204" pitchFamily="50" charset="-128"/>
                  </a:rPr>
                  <a:t>社会</a:t>
                </a:r>
              </a:p>
            </p:txBody>
          </p:sp>
          <p:sp>
            <p:nvSpPr>
              <p:cNvPr id="14" name="テキスト ボックス 44"/>
              <p:cNvSpPr txBox="1"/>
              <p:nvPr/>
            </p:nvSpPr>
            <p:spPr>
              <a:xfrm>
                <a:off x="2873901" y="4464488"/>
                <a:ext cx="368047"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900" b="1" dirty="0">
                    <a:latin typeface="Meiryo UI" panose="020B0604030504040204" pitchFamily="50" charset="-128"/>
                    <a:ea typeface="Meiryo UI" panose="020B0604030504040204" pitchFamily="50" charset="-128"/>
                  </a:rPr>
                  <a:t>環境</a:t>
                </a:r>
              </a:p>
            </p:txBody>
          </p:sp>
          <p:pic>
            <p:nvPicPr>
              <p:cNvPr id="15" name="図 14"/>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16" name="図 15"/>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17" name="図 16"/>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18" name="テキスト ボックス 43"/>
              <p:cNvSpPr txBox="1"/>
              <p:nvPr/>
            </p:nvSpPr>
            <p:spPr>
              <a:xfrm>
                <a:off x="2193794" y="4777029"/>
                <a:ext cx="1038509" cy="35939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lang="ja-JP" altLang="en-US" sz="1000" dirty="0">
                    <a:latin typeface="Meiryo UI" panose="020B0604030504040204" pitchFamily="50" charset="-128"/>
                    <a:ea typeface="Meiryo UI" panose="020B0604030504040204" pitchFamily="50" charset="-128"/>
                  </a:rPr>
                  <a:t>重点ゴールを中心と</a:t>
                </a:r>
                <a:r>
                  <a:rPr lang="ja-JP" altLang="en-US" sz="1000" dirty="0" smtClean="0">
                    <a:latin typeface="Meiryo UI" panose="020B0604030504040204" pitchFamily="50" charset="-128"/>
                    <a:ea typeface="Meiryo UI" panose="020B0604030504040204" pitchFamily="50" charset="-128"/>
                  </a:rPr>
                  <a:t>した取組み</a:t>
                </a:r>
                <a:endParaRPr lang="ja-JP" altLang="en-US" sz="1000" dirty="0">
                  <a:latin typeface="Meiryo UI" panose="020B0604030504040204" pitchFamily="50" charset="-128"/>
                  <a:ea typeface="Meiryo UI" panose="020B0604030504040204" pitchFamily="50" charset="-128"/>
                </a:endParaRPr>
              </a:p>
            </p:txBody>
          </p:sp>
        </p:grpSp>
      </p:grpSp>
      <p:pic>
        <p:nvPicPr>
          <p:cNvPr id="19" name="図 18"/>
          <p:cNvPicPr preferRelativeResize="0">
            <a:picLocks/>
          </p:cNvPicPr>
          <p:nvPr/>
        </p:nvPicPr>
        <p:blipFill>
          <a:blip r:embed="rId3">
            <a:grayscl/>
          </a:blip>
          <a:stretch>
            <a:fillRect/>
          </a:stretch>
        </p:blipFill>
        <p:spPr>
          <a:xfrm>
            <a:off x="4791771" y="3052520"/>
            <a:ext cx="2782827" cy="2957253"/>
          </a:xfrm>
          <a:prstGeom prst="rect">
            <a:avLst/>
          </a:prstGeom>
          <a:ln w="3175">
            <a:solidFill>
              <a:schemeClr val="bg1">
                <a:lumMod val="65000"/>
              </a:schemeClr>
            </a:solidFill>
          </a:ln>
        </p:spPr>
      </p:pic>
      <p:sp>
        <p:nvSpPr>
          <p:cNvPr id="20" name="右矢印 19"/>
          <p:cNvSpPr/>
          <p:nvPr/>
        </p:nvSpPr>
        <p:spPr>
          <a:xfrm>
            <a:off x="4272187" y="4471734"/>
            <a:ext cx="508627" cy="490909"/>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cxnSp>
        <p:nvCxnSpPr>
          <p:cNvPr id="21" name="直線コネクタ 20"/>
          <p:cNvCxnSpPr>
            <a:stCxn id="29" idx="1"/>
          </p:cNvCxnSpPr>
          <p:nvPr/>
        </p:nvCxnSpPr>
        <p:spPr>
          <a:xfrm flipH="1">
            <a:off x="5456256" y="3574266"/>
            <a:ext cx="637936" cy="680321"/>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22" name="直線コネクタ 21"/>
          <p:cNvCxnSpPr>
            <a:endCxn id="51" idx="2"/>
          </p:cNvCxnSpPr>
          <p:nvPr/>
        </p:nvCxnSpPr>
        <p:spPr>
          <a:xfrm flipH="1" flipV="1">
            <a:off x="5002259" y="4920177"/>
            <a:ext cx="705837" cy="66016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23" name="直線コネクタ 22"/>
          <p:cNvCxnSpPr/>
          <p:nvPr/>
        </p:nvCxnSpPr>
        <p:spPr>
          <a:xfrm flipH="1">
            <a:off x="5715874" y="4588981"/>
            <a:ext cx="540111" cy="306385"/>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24" name="直線コネクタ 23"/>
          <p:cNvCxnSpPr>
            <a:endCxn id="38" idx="3"/>
          </p:cNvCxnSpPr>
          <p:nvPr/>
        </p:nvCxnSpPr>
        <p:spPr>
          <a:xfrm>
            <a:off x="6710137" y="4066387"/>
            <a:ext cx="482812" cy="74237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25" name="直線コネクタ 24"/>
          <p:cNvCxnSpPr/>
          <p:nvPr/>
        </p:nvCxnSpPr>
        <p:spPr>
          <a:xfrm flipH="1">
            <a:off x="6281413" y="5031541"/>
            <a:ext cx="262629" cy="47779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26" name="直線コネクタ 25"/>
          <p:cNvCxnSpPr>
            <a:endCxn id="43" idx="1"/>
          </p:cNvCxnSpPr>
          <p:nvPr/>
        </p:nvCxnSpPr>
        <p:spPr>
          <a:xfrm flipH="1">
            <a:off x="6052654" y="4194655"/>
            <a:ext cx="64893" cy="13308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 name="グループ化 26"/>
          <p:cNvGrpSpPr/>
          <p:nvPr/>
        </p:nvGrpSpPr>
        <p:grpSpPr>
          <a:xfrm>
            <a:off x="5877013" y="3221532"/>
            <a:ext cx="868715" cy="943883"/>
            <a:chOff x="6529469" y="2488902"/>
            <a:chExt cx="680393" cy="722496"/>
          </a:xfrm>
        </p:grpSpPr>
        <p:sp>
          <p:nvSpPr>
            <p:cNvPr id="28"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050" dirty="0">
                  <a:latin typeface="Meiryo UI" panose="020B0604030504040204" pitchFamily="50" charset="-128"/>
                  <a:ea typeface="Meiryo UI" panose="020B0604030504040204" pitchFamily="50" charset="-128"/>
                </a:rPr>
                <a:t>府民の取組み</a:t>
              </a:r>
            </a:p>
          </p:txBody>
        </p:sp>
        <p:sp>
          <p:nvSpPr>
            <p:cNvPr id="29" name="二等辺三角形 28"/>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30"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経済</a:t>
              </a:r>
            </a:p>
          </p:txBody>
        </p:sp>
        <p:sp>
          <p:nvSpPr>
            <p:cNvPr id="31"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社会</a:t>
              </a:r>
              <a:endParaRPr lang="ja-JP" altLang="en-US" sz="900" dirty="0">
                <a:latin typeface="Meiryo UI" panose="020B0604030504040204" pitchFamily="50" charset="-128"/>
                <a:ea typeface="Meiryo UI" panose="020B0604030504040204" pitchFamily="50" charset="-128"/>
              </a:endParaRPr>
            </a:p>
          </p:txBody>
        </p:sp>
        <p:sp>
          <p:nvSpPr>
            <p:cNvPr id="32"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環境</a:t>
              </a:r>
            </a:p>
          </p:txBody>
        </p:sp>
      </p:grpSp>
      <p:grpSp>
        <p:nvGrpSpPr>
          <p:cNvPr id="33" name="グループ化 32"/>
          <p:cNvGrpSpPr/>
          <p:nvPr/>
        </p:nvGrpSpPr>
        <p:grpSpPr>
          <a:xfrm>
            <a:off x="6271758" y="4290736"/>
            <a:ext cx="1047053" cy="906649"/>
            <a:chOff x="6529460" y="2488902"/>
            <a:chExt cx="680393" cy="743650"/>
          </a:xfrm>
        </p:grpSpPr>
        <p:sp>
          <p:nvSpPr>
            <p:cNvPr id="34"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100" dirty="0">
                  <a:latin typeface="Meiryo UI" panose="020B0604030504040204" pitchFamily="50" charset="-128"/>
                  <a:ea typeface="Meiryo UI" panose="020B0604030504040204" pitchFamily="50" charset="-128"/>
                </a:rPr>
                <a:t>企業の取組み</a:t>
              </a:r>
            </a:p>
          </p:txBody>
        </p:sp>
        <p:sp>
          <p:nvSpPr>
            <p:cNvPr id="35" name="二等辺三角形 34"/>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36"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経済</a:t>
              </a:r>
            </a:p>
          </p:txBody>
        </p:sp>
        <p:sp>
          <p:nvSpPr>
            <p:cNvPr id="37"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社会</a:t>
              </a:r>
            </a:p>
          </p:txBody>
        </p:sp>
        <p:sp>
          <p:nvSpPr>
            <p:cNvPr id="38"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環境</a:t>
              </a:r>
            </a:p>
          </p:txBody>
        </p:sp>
      </p:grpSp>
      <p:grpSp>
        <p:nvGrpSpPr>
          <p:cNvPr id="39" name="グループ化 38"/>
          <p:cNvGrpSpPr/>
          <p:nvPr/>
        </p:nvGrpSpPr>
        <p:grpSpPr>
          <a:xfrm>
            <a:off x="5659765" y="5220088"/>
            <a:ext cx="1068556" cy="894129"/>
            <a:chOff x="6468870" y="2488902"/>
            <a:chExt cx="787439" cy="709209"/>
          </a:xfrm>
        </p:grpSpPr>
        <p:sp>
          <p:nvSpPr>
            <p:cNvPr id="40"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050" dirty="0">
                  <a:latin typeface="Meiryo UI" panose="020B0604030504040204" pitchFamily="50" charset="-128"/>
                  <a:ea typeface="Meiryo UI" panose="020B0604030504040204" pitchFamily="50" charset="-128"/>
                </a:rPr>
                <a:t>市町村の取組み</a:t>
              </a:r>
            </a:p>
          </p:txBody>
        </p:sp>
        <p:sp>
          <p:nvSpPr>
            <p:cNvPr id="41" name="二等辺三角形 40"/>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42"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経済</a:t>
              </a:r>
            </a:p>
          </p:txBody>
        </p:sp>
        <p:sp>
          <p:nvSpPr>
            <p:cNvPr id="43"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社会</a:t>
              </a:r>
            </a:p>
          </p:txBody>
        </p:sp>
        <p:sp>
          <p:nvSpPr>
            <p:cNvPr id="44"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環境</a:t>
              </a:r>
            </a:p>
          </p:txBody>
        </p:sp>
      </p:grpSp>
      <p:sp>
        <p:nvSpPr>
          <p:cNvPr id="45" name="フリーフォーム 44"/>
          <p:cNvSpPr/>
          <p:nvPr/>
        </p:nvSpPr>
        <p:spPr>
          <a:xfrm>
            <a:off x="5141488" y="3073682"/>
            <a:ext cx="2057767" cy="2865846"/>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6" name="グループ化 45"/>
          <p:cNvGrpSpPr>
            <a:grpSpLocks noChangeAspect="1"/>
          </p:cNvGrpSpPr>
          <p:nvPr/>
        </p:nvGrpSpPr>
        <p:grpSpPr>
          <a:xfrm>
            <a:off x="4741712" y="4160174"/>
            <a:ext cx="988596" cy="1186543"/>
            <a:chOff x="2140976" y="3987282"/>
            <a:chExt cx="952086" cy="1142725"/>
          </a:xfrm>
        </p:grpSpPr>
        <p:sp>
          <p:nvSpPr>
            <p:cNvPr id="47" name="二等辺三角形 46"/>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grpSp>
          <p:nvGrpSpPr>
            <p:cNvPr id="48" name="グループ化 47"/>
            <p:cNvGrpSpPr>
              <a:grpSpLocks noChangeAspect="1"/>
            </p:cNvGrpSpPr>
            <p:nvPr/>
          </p:nvGrpSpPr>
          <p:grpSpPr>
            <a:xfrm>
              <a:off x="2140976" y="4149524"/>
              <a:ext cx="952086" cy="980483"/>
              <a:chOff x="2151253" y="3978945"/>
              <a:chExt cx="1178811" cy="1213971"/>
            </a:xfrm>
          </p:grpSpPr>
          <p:pic>
            <p:nvPicPr>
              <p:cNvPr id="49" name="図 48"/>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50" name="図 49"/>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51" name="テキスト ボックス 42"/>
              <p:cNvSpPr txBox="1"/>
              <p:nvPr/>
            </p:nvSpPr>
            <p:spPr>
              <a:xfrm>
                <a:off x="2273922" y="4456829"/>
                <a:ext cx="376020"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900" b="1" dirty="0">
                    <a:latin typeface="Meiryo UI" panose="020B0604030504040204" pitchFamily="50" charset="-128"/>
                    <a:ea typeface="Meiryo UI" panose="020B0604030504040204" pitchFamily="50" charset="-128"/>
                  </a:rPr>
                  <a:t>経済</a:t>
                </a:r>
              </a:p>
            </p:txBody>
          </p:sp>
          <p:sp>
            <p:nvSpPr>
              <p:cNvPr id="52" name="テキスト ボックス 43"/>
              <p:cNvSpPr txBox="1"/>
              <p:nvPr/>
            </p:nvSpPr>
            <p:spPr>
              <a:xfrm>
                <a:off x="2578759" y="3978945"/>
                <a:ext cx="313371"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900" b="1" dirty="0">
                    <a:latin typeface="Meiryo UI" panose="020B0604030504040204" pitchFamily="50" charset="-128"/>
                    <a:ea typeface="Meiryo UI" panose="020B0604030504040204" pitchFamily="50" charset="-128"/>
                  </a:rPr>
                  <a:t>社会</a:t>
                </a:r>
              </a:p>
            </p:txBody>
          </p:sp>
          <p:sp>
            <p:nvSpPr>
              <p:cNvPr id="53" name="テキスト ボックス 44"/>
              <p:cNvSpPr txBox="1"/>
              <p:nvPr/>
            </p:nvSpPr>
            <p:spPr>
              <a:xfrm>
                <a:off x="2873901" y="4456828"/>
                <a:ext cx="368047"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900" b="1" dirty="0">
                    <a:latin typeface="Meiryo UI" panose="020B0604030504040204" pitchFamily="50" charset="-128"/>
                    <a:ea typeface="Meiryo UI" panose="020B0604030504040204" pitchFamily="50" charset="-128"/>
                  </a:rPr>
                  <a:t>環境</a:t>
                </a:r>
              </a:p>
            </p:txBody>
          </p:sp>
          <p:pic>
            <p:nvPicPr>
              <p:cNvPr id="54" name="図 53"/>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55" name="図 54"/>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56" name="テキスト ボックス 43"/>
              <p:cNvSpPr txBox="1"/>
              <p:nvPr/>
            </p:nvSpPr>
            <p:spPr>
              <a:xfrm>
                <a:off x="2151253" y="4776987"/>
                <a:ext cx="1178811" cy="41592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lang="ja-JP" altLang="en-US" sz="1000" dirty="0">
                    <a:latin typeface="Meiryo UI" panose="020B0604030504040204" pitchFamily="50" charset="-128"/>
                    <a:ea typeface="Meiryo UI" panose="020B0604030504040204" pitchFamily="50" charset="-128"/>
                  </a:rPr>
                  <a:t>重点ゴールを中心と</a:t>
                </a:r>
                <a:r>
                  <a:rPr lang="ja-JP" altLang="en-US" sz="1000" dirty="0" smtClean="0">
                    <a:latin typeface="Meiryo UI" panose="020B0604030504040204" pitchFamily="50" charset="-128"/>
                    <a:ea typeface="Meiryo UI" panose="020B0604030504040204" pitchFamily="50" charset="-128"/>
                  </a:rPr>
                  <a:t>した取組み</a:t>
                </a:r>
                <a:endParaRPr lang="ja-JP" altLang="en-US" sz="1000" dirty="0">
                  <a:latin typeface="Meiryo UI" panose="020B0604030504040204" pitchFamily="50" charset="-128"/>
                  <a:ea typeface="Meiryo UI" panose="020B0604030504040204" pitchFamily="50" charset="-128"/>
                </a:endParaRPr>
              </a:p>
            </p:txBody>
          </p:sp>
          <p:pic>
            <p:nvPicPr>
              <p:cNvPr id="57" name="図 56"/>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58" name="右矢印 57"/>
          <p:cNvSpPr>
            <a:spLocks/>
          </p:cNvSpPr>
          <p:nvPr/>
        </p:nvSpPr>
        <p:spPr>
          <a:xfrm>
            <a:off x="7496357" y="4015951"/>
            <a:ext cx="517359" cy="142236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59" name="二等辺三角形 58"/>
          <p:cNvSpPr>
            <a:spLocks noChangeAspect="1"/>
          </p:cNvSpPr>
          <p:nvPr/>
        </p:nvSpPr>
        <p:spPr>
          <a:xfrm>
            <a:off x="9097962" y="4502889"/>
            <a:ext cx="166887" cy="119008"/>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60" name="二等辺三角形 59"/>
          <p:cNvSpPr>
            <a:spLocks noChangeAspect="1"/>
          </p:cNvSpPr>
          <p:nvPr/>
        </p:nvSpPr>
        <p:spPr>
          <a:xfrm>
            <a:off x="8610601" y="4204736"/>
            <a:ext cx="166887" cy="119008"/>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p>
        </p:txBody>
      </p:sp>
      <p:sp>
        <p:nvSpPr>
          <p:cNvPr id="61" name="二等辺三角形 60"/>
          <p:cNvSpPr>
            <a:spLocks noChangeAspect="1"/>
          </p:cNvSpPr>
          <p:nvPr/>
        </p:nvSpPr>
        <p:spPr>
          <a:xfrm>
            <a:off x="8887256" y="4295833"/>
            <a:ext cx="166887" cy="119008"/>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62" name="二等辺三角形 61"/>
          <p:cNvSpPr>
            <a:spLocks noChangeAspect="1"/>
          </p:cNvSpPr>
          <p:nvPr/>
        </p:nvSpPr>
        <p:spPr>
          <a:xfrm>
            <a:off x="8378294" y="4492842"/>
            <a:ext cx="166887" cy="119008"/>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63" name="二等辺三角形 62"/>
          <p:cNvSpPr>
            <a:spLocks noChangeAspect="1"/>
          </p:cNvSpPr>
          <p:nvPr/>
        </p:nvSpPr>
        <p:spPr>
          <a:xfrm flipH="1">
            <a:off x="8328060" y="4953843"/>
            <a:ext cx="166887" cy="119008"/>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64" name="二等辺三角形 63"/>
          <p:cNvSpPr>
            <a:spLocks noChangeAspect="1"/>
          </p:cNvSpPr>
          <p:nvPr/>
        </p:nvSpPr>
        <p:spPr>
          <a:xfrm flipH="1">
            <a:off x="9832153" y="4197603"/>
            <a:ext cx="166887" cy="119008"/>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65" name="二等辺三角形 64"/>
          <p:cNvSpPr>
            <a:spLocks noChangeAspect="1"/>
          </p:cNvSpPr>
          <p:nvPr/>
        </p:nvSpPr>
        <p:spPr>
          <a:xfrm flipH="1">
            <a:off x="10248398" y="5138510"/>
            <a:ext cx="166887" cy="119008"/>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66" name="二等辺三角形 65"/>
          <p:cNvSpPr>
            <a:spLocks noChangeAspect="1"/>
          </p:cNvSpPr>
          <p:nvPr/>
        </p:nvSpPr>
        <p:spPr>
          <a:xfrm flipH="1">
            <a:off x="10205675" y="4918482"/>
            <a:ext cx="166887" cy="119008"/>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67" name="二等辺三角形 66"/>
          <p:cNvSpPr>
            <a:spLocks noChangeAspect="1"/>
          </p:cNvSpPr>
          <p:nvPr/>
        </p:nvSpPr>
        <p:spPr>
          <a:xfrm flipH="1">
            <a:off x="10051162" y="4526332"/>
            <a:ext cx="166887" cy="119008"/>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68" name="二等辺三角形 67"/>
          <p:cNvSpPr>
            <a:spLocks noChangeAspect="1"/>
          </p:cNvSpPr>
          <p:nvPr/>
        </p:nvSpPr>
        <p:spPr>
          <a:xfrm>
            <a:off x="9128335" y="4111105"/>
            <a:ext cx="166887" cy="119008"/>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69" name="正方形/長方形 68"/>
          <p:cNvSpPr/>
          <p:nvPr/>
        </p:nvSpPr>
        <p:spPr>
          <a:xfrm>
            <a:off x="5498719" y="2610974"/>
            <a:ext cx="1237656" cy="4029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8822204" y="2620332"/>
            <a:ext cx="1237656" cy="4029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1667194" y="6581022"/>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4454217" y="6037607"/>
            <a:ext cx="3326660" cy="7515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8013716" y="6007381"/>
            <a:ext cx="2904493" cy="6366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8376617" y="4216458"/>
            <a:ext cx="130909" cy="130909"/>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p:cNvSpPr/>
          <p:nvPr/>
        </p:nvSpPr>
        <p:spPr>
          <a:xfrm>
            <a:off x="8158960" y="4705940"/>
            <a:ext cx="130909" cy="130909"/>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6" name="正方形/長方形 75"/>
          <p:cNvSpPr/>
          <p:nvPr/>
        </p:nvSpPr>
        <p:spPr>
          <a:xfrm>
            <a:off x="9860184" y="4402268"/>
            <a:ext cx="130909" cy="130909"/>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7" name="楕円 76"/>
          <p:cNvSpPr/>
          <p:nvPr/>
        </p:nvSpPr>
        <p:spPr>
          <a:xfrm>
            <a:off x="8644352" y="4441034"/>
            <a:ext cx="163636" cy="163636"/>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楕円 77"/>
          <p:cNvSpPr/>
          <p:nvPr/>
        </p:nvSpPr>
        <p:spPr>
          <a:xfrm>
            <a:off x="10399946" y="5026196"/>
            <a:ext cx="163636" cy="163636"/>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二等辺三角形 78"/>
          <p:cNvSpPr>
            <a:spLocks noChangeAspect="1"/>
          </p:cNvSpPr>
          <p:nvPr/>
        </p:nvSpPr>
        <p:spPr>
          <a:xfrm>
            <a:off x="8618866" y="4656601"/>
            <a:ext cx="166887" cy="119008"/>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80" name="楕円 79"/>
          <p:cNvSpPr/>
          <p:nvPr/>
        </p:nvSpPr>
        <p:spPr>
          <a:xfrm>
            <a:off x="8803193" y="4055490"/>
            <a:ext cx="163636" cy="163636"/>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 name="二等辺三角形 80"/>
          <p:cNvSpPr>
            <a:spLocks noChangeAspect="1"/>
          </p:cNvSpPr>
          <p:nvPr/>
        </p:nvSpPr>
        <p:spPr>
          <a:xfrm>
            <a:off x="9048050" y="5173235"/>
            <a:ext cx="166887" cy="119008"/>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82" name="正方形/長方形 81"/>
          <p:cNvSpPr/>
          <p:nvPr/>
        </p:nvSpPr>
        <p:spPr>
          <a:xfrm>
            <a:off x="10237420" y="5373836"/>
            <a:ext cx="130909" cy="130909"/>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楕円 82"/>
          <p:cNvSpPr/>
          <p:nvPr/>
        </p:nvSpPr>
        <p:spPr>
          <a:xfrm>
            <a:off x="10041820" y="4083967"/>
            <a:ext cx="163636" cy="163636"/>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211552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取組工程</a:t>
            </a:r>
            <a:endParaRPr kumimoji="1" lang="ja-JP" altLang="en-US" dirty="0"/>
          </a:p>
        </p:txBody>
      </p:sp>
      <p:sp>
        <p:nvSpPr>
          <p:cNvPr id="4" name="正方形/長方形 3"/>
          <p:cNvSpPr/>
          <p:nvPr/>
        </p:nvSpPr>
        <p:spPr>
          <a:xfrm>
            <a:off x="2588686" y="5654612"/>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164025" y="4502763"/>
            <a:ext cx="2280201" cy="605294"/>
          </a:xfrm>
          <a:prstGeom prst="rect">
            <a:avLst/>
          </a:prstGeom>
          <a:noFill/>
          <a:ln w="19050" cmpd="sng">
            <a:noFill/>
            <a:prstDash val="solid"/>
          </a:ln>
        </p:spPr>
        <p:txBody>
          <a:bodyPr wrap="square" rtlCol="0">
            <a:spAutoFit/>
          </a:bodyPr>
          <a:lstStyle/>
          <a:p>
            <a:pPr marL="90488" indent="-90488" defTabSz="457200">
              <a:lnSpc>
                <a:spcPts val="1300"/>
              </a:lnSpc>
            </a:pPr>
            <a:r>
              <a:rPr lang="ja-JP" altLang="en-US" sz="1050" dirty="0" smtClean="0">
                <a:solidFill>
                  <a:schemeClr val="bg1"/>
                </a:solidFill>
                <a:latin typeface="Meiryo UI" panose="020B0604030504040204" pitchFamily="50" charset="-128"/>
                <a:ea typeface="Meiryo UI" panose="020B0604030504040204" pitchFamily="50" charset="-128"/>
              </a:rPr>
              <a:t>〇 </a:t>
            </a:r>
            <a:r>
              <a:rPr lang="ja-JP" altLang="en-US" sz="1050" spc="-100" dirty="0" smtClean="0">
                <a:solidFill>
                  <a:schemeClr val="bg1"/>
                </a:solidFill>
                <a:latin typeface="Meiryo UI" panose="020B0604030504040204" pitchFamily="50" charset="-128"/>
                <a:ea typeface="Meiryo UI" panose="020B0604030504040204" pitchFamily="50" charset="-128"/>
              </a:rPr>
              <a:t>重点ゴールを中心にした取組み</a:t>
            </a:r>
            <a:endParaRPr lang="en-US" altLang="ja-JP" sz="1050" spc="-100" dirty="0" smtClean="0">
              <a:solidFill>
                <a:schemeClr val="bg1"/>
              </a:solidFill>
              <a:latin typeface="Meiryo UI" panose="020B0604030504040204" pitchFamily="50" charset="-128"/>
              <a:ea typeface="Meiryo UI" panose="020B0604030504040204" pitchFamily="50" charset="-128"/>
            </a:endParaRPr>
          </a:p>
          <a:p>
            <a:pPr marL="90488" indent="-90488" defTabSz="457200">
              <a:lnSpc>
                <a:spcPts val="1300"/>
              </a:lnSpc>
              <a:spcBef>
                <a:spcPts val="100"/>
              </a:spcBef>
            </a:pPr>
            <a:r>
              <a:rPr lang="ja-JP" altLang="en-US" sz="1050" dirty="0">
                <a:solidFill>
                  <a:schemeClr val="bg1"/>
                </a:solidFill>
                <a:latin typeface="Meiryo UI" panose="020B0604030504040204" pitchFamily="50" charset="-128"/>
                <a:ea typeface="Meiryo UI" panose="020B0604030504040204" pitchFamily="50" charset="-128"/>
              </a:rPr>
              <a:t>　</a:t>
            </a:r>
            <a:r>
              <a:rPr lang="ja-JP" altLang="en-US" sz="1050" spc="-100" dirty="0" smtClean="0">
                <a:solidFill>
                  <a:schemeClr val="bg1"/>
                </a:solidFill>
                <a:latin typeface="Meiryo UI" panose="020B0604030504040204" pitchFamily="50" charset="-128"/>
                <a:ea typeface="Meiryo UI" panose="020B0604030504040204" pitchFamily="50" charset="-128"/>
              </a:rPr>
              <a:t>   ・ゴール３、ゴール</a:t>
            </a:r>
            <a:r>
              <a:rPr lang="en-US" altLang="ja-JP" sz="1050" spc="-100" dirty="0" smtClean="0">
                <a:solidFill>
                  <a:schemeClr val="bg1"/>
                </a:solidFill>
                <a:latin typeface="Meiryo UI" panose="020B0604030504040204" pitchFamily="50" charset="-128"/>
                <a:ea typeface="Meiryo UI" panose="020B0604030504040204" pitchFamily="50" charset="-128"/>
              </a:rPr>
              <a:t>11</a:t>
            </a:r>
          </a:p>
          <a:p>
            <a:pPr marL="90488" indent="-90488" defTabSz="457200">
              <a:lnSpc>
                <a:spcPts val="1300"/>
              </a:lnSpc>
            </a:pPr>
            <a:r>
              <a:rPr lang="en-US" altLang="ja-JP" sz="1050" spc="-100" dirty="0">
                <a:solidFill>
                  <a:schemeClr val="bg1"/>
                </a:solidFill>
                <a:latin typeface="Meiryo UI" panose="020B0604030504040204" pitchFamily="50" charset="-128"/>
                <a:ea typeface="Meiryo UI" panose="020B0604030504040204" pitchFamily="50" charset="-128"/>
              </a:rPr>
              <a:t> </a:t>
            </a:r>
            <a:r>
              <a:rPr lang="en-US" altLang="ja-JP" sz="1050" spc="-100" dirty="0" smtClean="0">
                <a:solidFill>
                  <a:schemeClr val="bg1"/>
                </a:solidFill>
                <a:latin typeface="Meiryo UI" panose="020B0604030504040204" pitchFamily="50" charset="-128"/>
                <a:ea typeface="Meiryo UI" panose="020B0604030504040204" pitchFamily="50" charset="-128"/>
              </a:rPr>
              <a:t>    </a:t>
            </a:r>
            <a:r>
              <a:rPr lang="ja-JP" altLang="en-US" sz="1050" spc="-100" dirty="0" smtClean="0">
                <a:solidFill>
                  <a:schemeClr val="bg1"/>
                </a:solidFill>
                <a:latin typeface="Meiryo UI" panose="020B0604030504040204" pitchFamily="50" charset="-128"/>
                <a:ea typeface="Meiryo UI" panose="020B0604030504040204" pitchFamily="50" charset="-128"/>
              </a:rPr>
              <a:t>・ゴール１、ゴール４、ゴール</a:t>
            </a:r>
            <a:r>
              <a:rPr lang="en-US" altLang="ja-JP" sz="1050" spc="-100" dirty="0" smtClean="0">
                <a:solidFill>
                  <a:schemeClr val="bg1"/>
                </a:solidFill>
                <a:latin typeface="Meiryo UI" panose="020B0604030504040204" pitchFamily="50" charset="-128"/>
                <a:ea typeface="Meiryo UI" panose="020B0604030504040204" pitchFamily="50" charset="-128"/>
              </a:rPr>
              <a:t>12</a:t>
            </a:r>
          </a:p>
        </p:txBody>
      </p:sp>
      <p:grpSp>
        <p:nvGrpSpPr>
          <p:cNvPr id="6" name="グループ化 5"/>
          <p:cNvGrpSpPr/>
          <p:nvPr/>
        </p:nvGrpSpPr>
        <p:grpSpPr>
          <a:xfrm>
            <a:off x="851900" y="1965277"/>
            <a:ext cx="10543985" cy="4553277"/>
            <a:chOff x="230810" y="901553"/>
            <a:chExt cx="6328155" cy="2097364"/>
          </a:xfrm>
        </p:grpSpPr>
        <p:sp>
          <p:nvSpPr>
            <p:cNvPr id="7" name="テキスト ボックス 6"/>
            <p:cNvSpPr txBox="1"/>
            <p:nvPr/>
          </p:nvSpPr>
          <p:spPr>
            <a:xfrm>
              <a:off x="5457996" y="1725342"/>
              <a:ext cx="1100969" cy="326231"/>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beyond</a:t>
              </a:r>
              <a:endParaRPr kumimoji="1" lang="ja-JP" altLang="en-US" dirty="0">
                <a:latin typeface="Meiryo UI" panose="020B0604030504040204" pitchFamily="50" charset="-128"/>
                <a:ea typeface="Meiryo UI" panose="020B0604030504040204" pitchFamily="50" charset="-128"/>
              </a:endParaRPr>
            </a:p>
          </p:txBody>
        </p:sp>
        <p:sp>
          <p:nvSpPr>
            <p:cNvPr id="8" name="ホームベース 7"/>
            <p:cNvSpPr/>
            <p:nvPr/>
          </p:nvSpPr>
          <p:spPr>
            <a:xfrm>
              <a:off x="288277" y="1702345"/>
              <a:ext cx="1958285" cy="953464"/>
            </a:xfrm>
            <a:prstGeom prst="homePlate">
              <a:avLst>
                <a:gd name="adj" fmla="val 2153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a:r>
                <a:rPr kumimoji="1" lang="ja-JP" altLang="en-US" sz="1600" dirty="0" smtClean="0">
                  <a:latin typeface="Meiryo UI" panose="020B0604030504040204" pitchFamily="50" charset="-128"/>
                  <a:ea typeface="Meiryo UI" panose="020B0604030504040204" pitchFamily="50" charset="-128"/>
                </a:rPr>
                <a:t>〇誰もが</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を意識し、自律的に行動する大阪を実現していく</a:t>
              </a:r>
              <a:endParaRPr kumimoji="1" lang="en-US" altLang="ja-JP" sz="1600" dirty="0" smtClean="0">
                <a:latin typeface="Meiryo UI" panose="020B0604030504040204" pitchFamily="50" charset="-128"/>
                <a:ea typeface="Meiryo UI" panose="020B0604030504040204" pitchFamily="50" charset="-128"/>
              </a:endParaRPr>
            </a:p>
            <a:p>
              <a:pPr marL="93663" indent="-93663">
                <a:spcBef>
                  <a:spcPts val="600"/>
                </a:spcBef>
              </a:pPr>
              <a:r>
                <a:rPr kumimoji="1" lang="ja-JP" altLang="en-US" sz="1600" dirty="0" smtClean="0">
                  <a:latin typeface="Meiryo UI" panose="020B0604030504040204" pitchFamily="50" charset="-128"/>
                  <a:ea typeface="Meiryo UI" panose="020B0604030504040204" pitchFamily="50" charset="-128"/>
                </a:rPr>
                <a:t>〇様々なステークホルダーが自分なりの</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に取組む中で、特に、重点ゴールの底上げに注力していく</a:t>
              </a:r>
              <a:endParaRPr kumimoji="1" lang="ja-JP" altLang="en-US" sz="1600" dirty="0">
                <a:latin typeface="Meiryo UI" panose="020B0604030504040204" pitchFamily="50" charset="-128"/>
                <a:ea typeface="Meiryo UI" panose="020B0604030504040204" pitchFamily="50" charset="-128"/>
              </a:endParaRPr>
            </a:p>
          </p:txBody>
        </p:sp>
        <p:sp>
          <p:nvSpPr>
            <p:cNvPr id="9" name="ホームベース 8"/>
            <p:cNvSpPr/>
            <p:nvPr/>
          </p:nvSpPr>
          <p:spPr>
            <a:xfrm>
              <a:off x="2762665" y="1516070"/>
              <a:ext cx="2221811" cy="1139739"/>
            </a:xfrm>
            <a:prstGeom prst="homePlate">
              <a:avLst>
                <a:gd name="adj" fmla="val 17692"/>
              </a:avLst>
            </a:prstGeom>
            <a:solidFill>
              <a:schemeClr val="accent6">
                <a:lumMod val="75000"/>
              </a:scheme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a:r>
                <a:rPr kumimoji="1" lang="ja-JP" altLang="en-US" sz="1600" dirty="0" smtClean="0">
                  <a:latin typeface="Meiryo UI" panose="020B0604030504040204" pitchFamily="50" charset="-128"/>
                  <a:ea typeface="Meiryo UI" panose="020B0604030504040204" pitchFamily="50" charset="-128"/>
                </a:rPr>
                <a:t>〇改めて、</a:t>
              </a:r>
              <a:r>
                <a:rPr kumimoji="1" lang="en-US" altLang="ja-JP" sz="1600" dirty="0" smtClean="0">
                  <a:latin typeface="Meiryo UI" panose="020B0604030504040204" pitchFamily="50" charset="-128"/>
                  <a:ea typeface="Meiryo UI" panose="020B0604030504040204" pitchFamily="50" charset="-128"/>
                </a:rPr>
                <a:t>2025</a:t>
              </a:r>
              <a:r>
                <a:rPr kumimoji="1" lang="ja-JP" altLang="en-US" sz="1600" dirty="0" smtClean="0">
                  <a:latin typeface="Meiryo UI" panose="020B0604030504040204" pitchFamily="50" charset="-128"/>
                  <a:ea typeface="Meiryo UI" panose="020B0604030504040204" pitchFamily="50" charset="-128"/>
                </a:rPr>
                <a:t>年時点の</a:t>
              </a:r>
              <a:r>
                <a:rPr kumimoji="1" lang="en-US" altLang="ja-JP" sz="1600" dirty="0" smtClean="0">
                  <a:latin typeface="Meiryo UI" panose="020B0604030504040204" pitchFamily="50" charset="-128"/>
                  <a:ea typeface="Meiryo UI" panose="020B0604030504040204" pitchFamily="50" charset="-128"/>
                </a:rPr>
                <a:t>SDGs17</a:t>
              </a:r>
              <a:r>
                <a:rPr kumimoji="1" lang="ja-JP" altLang="en-US" sz="1600" dirty="0" smtClean="0">
                  <a:latin typeface="Meiryo UI" panose="020B0604030504040204" pitchFamily="50" charset="-128"/>
                  <a:ea typeface="Meiryo UI" panose="020B0604030504040204" pitchFamily="50" charset="-128"/>
                </a:rPr>
                <a:t>ゴールの到達点を分析</a:t>
              </a:r>
              <a:endParaRPr kumimoji="1" lang="en-US" altLang="ja-JP" sz="1600" dirty="0" smtClean="0">
                <a:latin typeface="Meiryo UI" panose="020B0604030504040204" pitchFamily="50" charset="-128"/>
                <a:ea typeface="Meiryo UI" panose="020B0604030504040204" pitchFamily="50" charset="-128"/>
              </a:endParaRPr>
            </a:p>
            <a:p>
              <a:pPr marL="93663" indent="-93663">
                <a:spcBef>
                  <a:spcPts val="600"/>
                </a:spcBef>
              </a:pPr>
              <a:r>
                <a:rPr kumimoji="1" lang="ja-JP" altLang="en-US" sz="1600" spc="-100" dirty="0" smtClean="0">
                  <a:latin typeface="Meiryo UI" panose="020B0604030504040204" pitchFamily="50" charset="-128"/>
                  <a:ea typeface="Meiryo UI" panose="020B0604030504040204" pitchFamily="50" charset="-128"/>
                </a:rPr>
                <a:t>〇「</a:t>
              </a:r>
              <a:r>
                <a:rPr kumimoji="1" lang="en-US" altLang="ja-JP" sz="1600" spc="-100" dirty="0" smtClean="0">
                  <a:latin typeface="Meiryo UI" panose="020B0604030504040204" pitchFamily="50" charset="-128"/>
                  <a:ea typeface="Meiryo UI" panose="020B0604030504040204" pitchFamily="50" charset="-128"/>
                </a:rPr>
                <a:t>SDGs</a:t>
              </a:r>
              <a:r>
                <a:rPr kumimoji="1" lang="ja-JP" altLang="en-US" sz="1600" spc="-100" dirty="0" smtClean="0">
                  <a:latin typeface="Meiryo UI" panose="020B0604030504040204" pitchFamily="50" charset="-128"/>
                  <a:ea typeface="Meiryo UI" panose="020B0604030504040204" pitchFamily="50" charset="-128"/>
                </a:rPr>
                <a:t>＋</a:t>
              </a:r>
              <a:r>
                <a:rPr kumimoji="1" lang="en-US" altLang="ja-JP" sz="1600" spc="-100" dirty="0" smtClean="0">
                  <a:latin typeface="Meiryo UI" panose="020B0604030504040204" pitchFamily="50" charset="-128"/>
                  <a:ea typeface="Meiryo UI" panose="020B0604030504040204" pitchFamily="50" charset="-128"/>
                </a:rPr>
                <a:t>beyond</a:t>
              </a:r>
              <a:r>
                <a:rPr kumimoji="1" lang="ja-JP" altLang="en-US" sz="1600" spc="-100" dirty="0" smtClean="0">
                  <a:latin typeface="Meiryo UI" panose="020B0604030504040204" pitchFamily="50" charset="-128"/>
                  <a:ea typeface="Meiryo UI" panose="020B0604030504040204" pitchFamily="50" charset="-128"/>
                </a:rPr>
                <a:t>」を見据え、</a:t>
              </a:r>
              <a:r>
                <a:rPr kumimoji="1" lang="en-US" altLang="ja-JP" sz="1600" spc="-100" dirty="0" smtClean="0">
                  <a:latin typeface="Meiryo UI" panose="020B0604030504040204" pitchFamily="50" charset="-128"/>
                  <a:ea typeface="Meiryo UI" panose="020B0604030504040204" pitchFamily="50" charset="-128"/>
                </a:rPr>
                <a:t>SDGs</a:t>
              </a:r>
              <a:r>
                <a:rPr kumimoji="1" lang="ja-JP" altLang="en-US" sz="1600" spc="-100" dirty="0" smtClean="0">
                  <a:latin typeface="Meiryo UI" panose="020B0604030504040204" pitchFamily="50" charset="-128"/>
                  <a:ea typeface="Meiryo UI" panose="020B0604030504040204" pitchFamily="50" charset="-128"/>
                </a:rPr>
                <a:t>達成に向けオール大阪で総仕上げを図る</a:t>
              </a:r>
              <a:endParaRPr kumimoji="1" lang="en-US" altLang="ja-JP" sz="1600" spc="-100" dirty="0" smtClean="0">
                <a:latin typeface="Meiryo UI" panose="020B0604030504040204" pitchFamily="50" charset="-128"/>
                <a:ea typeface="Meiryo UI" panose="020B0604030504040204" pitchFamily="50" charset="-128"/>
              </a:endParaRPr>
            </a:p>
            <a:p>
              <a:pPr marL="93663" indent="-93663">
                <a:spcBef>
                  <a:spcPts val="600"/>
                </a:spcBef>
              </a:pPr>
              <a:r>
                <a:rPr kumimoji="1" lang="ja-JP" altLang="en-US" sz="1600" dirty="0" smtClean="0">
                  <a:latin typeface="Meiryo UI" panose="020B0604030504040204" pitchFamily="50" charset="-128"/>
                  <a:ea typeface="Meiryo UI" panose="020B0604030504040204" pitchFamily="50" charset="-128"/>
                </a:rPr>
                <a:t>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の取組みを通じ、様々な場面で世界に貢献していく</a:t>
              </a:r>
              <a:endParaRPr kumimoji="1" lang="ja-JP" altLang="en-US" sz="1600" dirty="0">
                <a:latin typeface="Meiryo UI" panose="020B0604030504040204" pitchFamily="50" charset="-128"/>
                <a:ea typeface="Meiryo UI" panose="020B0604030504040204" pitchFamily="50" charset="-128"/>
              </a:endParaRPr>
            </a:p>
          </p:txBody>
        </p:sp>
        <p:sp>
          <p:nvSpPr>
            <p:cNvPr id="10" name="角丸四角形 9"/>
            <p:cNvSpPr/>
            <p:nvPr/>
          </p:nvSpPr>
          <p:spPr>
            <a:xfrm>
              <a:off x="5089425" y="1158323"/>
              <a:ext cx="331691" cy="146778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目標年次</a:t>
              </a:r>
              <a:endParaRPr kumimoji="1" lang="ja-JP" altLang="en-US" dirty="0">
                <a:latin typeface="Meiryo UI" panose="020B0604030504040204" pitchFamily="50" charset="-128"/>
                <a:ea typeface="Meiryo UI" panose="020B0604030504040204" pitchFamily="50" charset="-128"/>
              </a:endParaRPr>
            </a:p>
          </p:txBody>
        </p:sp>
        <p:sp>
          <p:nvSpPr>
            <p:cNvPr id="11" name="右矢印 10"/>
            <p:cNvSpPr/>
            <p:nvPr/>
          </p:nvSpPr>
          <p:spPr>
            <a:xfrm>
              <a:off x="284703" y="2586231"/>
              <a:ext cx="5941923" cy="41268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Meiryo UI" panose="020B0604030504040204" pitchFamily="50" charset="-128"/>
                  <a:ea typeface="Meiryo UI" panose="020B0604030504040204" pitchFamily="50" charset="-128"/>
                </a:rPr>
                <a:t>2020</a:t>
              </a:r>
              <a:r>
                <a:rPr kumimoji="1" lang="ja-JP" altLang="en-US" dirty="0" smtClean="0">
                  <a:solidFill>
                    <a:schemeClr val="tx1"/>
                  </a:solidFill>
                  <a:latin typeface="Meiryo UI" panose="020B0604030504040204" pitchFamily="50" charset="-128"/>
                  <a:ea typeface="Meiryo UI" panose="020B0604030504040204" pitchFamily="50" charset="-128"/>
                </a:rPr>
                <a:t>年　　　　　　　　　　　　　　　　</a:t>
              </a:r>
              <a:r>
                <a:rPr kumimoji="1" lang="en-US" altLang="ja-JP" dirty="0">
                  <a:solidFill>
                    <a:schemeClr val="tx1"/>
                  </a:solidFill>
                  <a:latin typeface="Meiryo UI" panose="020B0604030504040204" pitchFamily="50" charset="-128"/>
                  <a:ea typeface="Meiryo UI" panose="020B0604030504040204" pitchFamily="50" charset="-128"/>
                </a:rPr>
                <a:t>2</a:t>
              </a:r>
              <a:r>
                <a:rPr kumimoji="1" lang="en-US" altLang="ja-JP" dirty="0" smtClean="0">
                  <a:solidFill>
                    <a:schemeClr val="tx1"/>
                  </a:solidFill>
                  <a:latin typeface="Meiryo UI" panose="020B0604030504040204" pitchFamily="50" charset="-128"/>
                  <a:ea typeface="Meiryo UI" panose="020B0604030504040204" pitchFamily="50" charset="-128"/>
                </a:rPr>
                <a:t>025</a:t>
              </a:r>
              <a:r>
                <a:rPr kumimoji="1" lang="ja-JP" altLang="en-US" dirty="0" smtClean="0">
                  <a:solidFill>
                    <a:schemeClr val="tx1"/>
                  </a:solidFill>
                  <a:latin typeface="Meiryo UI" panose="020B0604030504040204" pitchFamily="50" charset="-128"/>
                  <a:ea typeface="Meiryo UI" panose="020B0604030504040204" pitchFamily="50" charset="-128"/>
                </a:rPr>
                <a:t>年　　　　　　　　　　　　　　　　　　　　　　    　</a:t>
              </a:r>
              <a:r>
                <a:rPr kumimoji="1" lang="en-US" altLang="ja-JP" dirty="0" smtClean="0">
                  <a:solidFill>
                    <a:schemeClr val="tx1"/>
                  </a:solidFill>
                  <a:latin typeface="Meiryo UI" panose="020B0604030504040204" pitchFamily="50" charset="-128"/>
                  <a:ea typeface="Meiryo UI" panose="020B0604030504040204" pitchFamily="50" charset="-128"/>
                </a:rPr>
                <a:t>2030</a:t>
              </a:r>
              <a:r>
                <a:rPr kumimoji="1" lang="ja-JP" altLang="en-US" dirty="0" smtClean="0">
                  <a:solidFill>
                    <a:schemeClr val="tx1"/>
                  </a:solidFill>
                  <a:latin typeface="Meiryo UI" panose="020B0604030504040204" pitchFamily="50" charset="-128"/>
                  <a:ea typeface="Meiryo UI" panose="020B0604030504040204" pitchFamily="50" charset="-128"/>
                </a:rPr>
                <a:t>年</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2" name="楕円 11"/>
            <p:cNvSpPr/>
            <p:nvPr/>
          </p:nvSpPr>
          <p:spPr>
            <a:xfrm>
              <a:off x="230810" y="1120640"/>
              <a:ext cx="1814764" cy="55383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先進都市としての基盤を整える</a:t>
              </a:r>
              <a:endParaRPr kumimoji="1" lang="ja-JP" altLang="en-US" dirty="0">
                <a:latin typeface="Meiryo UI" panose="020B0604030504040204" pitchFamily="50" charset="-128"/>
                <a:ea typeface="Meiryo UI" panose="020B0604030504040204" pitchFamily="50" charset="-128"/>
              </a:endParaRPr>
            </a:p>
          </p:txBody>
        </p:sp>
        <p:sp>
          <p:nvSpPr>
            <p:cNvPr id="13" name="楕円 12"/>
            <p:cNvSpPr/>
            <p:nvPr/>
          </p:nvSpPr>
          <p:spPr>
            <a:xfrm>
              <a:off x="2650643" y="901553"/>
              <a:ext cx="2208122" cy="5867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万博のレガシーとして、</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先進都市を実現</a:t>
              </a:r>
              <a:endParaRPr kumimoji="1" lang="ja-JP" altLang="en-US"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flipV="1">
              <a:off x="1963845" y="1516070"/>
              <a:ext cx="798820" cy="175371"/>
            </a:xfrm>
            <a:prstGeom prst="line">
              <a:avLst/>
            </a:prstGeom>
            <a:ln>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963845" y="2653845"/>
              <a:ext cx="798820" cy="0"/>
            </a:xfrm>
            <a:prstGeom prst="line">
              <a:avLst/>
            </a:prstGeom>
            <a:ln>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2276234" y="1158323"/>
              <a:ext cx="331691" cy="146778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latin typeface="Meiryo UI" panose="020B0604030504040204" pitchFamily="50" charset="-128"/>
                  <a:ea typeface="Meiryo UI" panose="020B0604030504040204" pitchFamily="50" charset="-128"/>
                </a:rPr>
                <a:t>大阪・関西万博</a:t>
              </a:r>
              <a:endParaRPr kumimoji="1" lang="ja-JP" altLang="en-US"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730578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大阪府の役割</a:t>
            </a:r>
            <a:endParaRPr kumimoji="1" lang="ja-JP" altLang="en-US" dirty="0"/>
          </a:p>
        </p:txBody>
      </p:sp>
      <p:sp>
        <p:nvSpPr>
          <p:cNvPr id="3" name="正方形/長方形 2"/>
          <p:cNvSpPr/>
          <p:nvPr/>
        </p:nvSpPr>
        <p:spPr>
          <a:xfrm>
            <a:off x="419724" y="2080292"/>
            <a:ext cx="11152682" cy="3970318"/>
          </a:xfrm>
          <a:prstGeom prst="rect">
            <a:avLst/>
          </a:prstGeom>
        </p:spPr>
        <p:txBody>
          <a:bodyPr wrap="square">
            <a:spAutoFit/>
          </a:bodyPr>
          <a:lstStyle/>
          <a:p>
            <a:pPr marL="185738" indent="-185738">
              <a:tabLst>
                <a:tab pos="185738" algn="l"/>
              </a:tabLs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600"/>
              </a:spcBef>
              <a:tabLst>
                <a:tab pos="185738"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600"/>
              </a:spcBef>
              <a:tabLst>
                <a:tab pos="185738"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する</a:t>
            </a:r>
          </a:p>
          <a:p>
            <a:pPr marL="185738" indent="-185738">
              <a:spcBef>
                <a:spcPts val="600"/>
              </a:spcBef>
              <a:tabLst>
                <a:tab pos="185738"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600"/>
              </a:spcBef>
              <a:tabLst>
                <a:tab pos="185738"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6837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４つの視点</a:t>
            </a:r>
            <a:endParaRPr kumimoji="1" lang="ja-JP" altLang="en-US" dirty="0"/>
          </a:p>
        </p:txBody>
      </p:sp>
      <p:sp>
        <p:nvSpPr>
          <p:cNvPr id="5" name="テキスト ボックス 4"/>
          <p:cNvSpPr txBox="1"/>
          <p:nvPr/>
        </p:nvSpPr>
        <p:spPr>
          <a:xfrm>
            <a:off x="1230532" y="1776050"/>
            <a:ext cx="9921003" cy="1237262"/>
          </a:xfrm>
          <a:prstGeom prst="rect">
            <a:avLst/>
          </a:prstGeom>
          <a:noFill/>
        </p:spPr>
        <p:txBody>
          <a:bodyPr wrap="square" lIns="72000" tIns="64008" rIns="72000" bIns="64008" rtlCol="0">
            <a:spAutoFit/>
          </a:bodyPr>
          <a:lstStyle/>
          <a:p>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年大阪・関西万博に向け、</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や福祉、農業、環境、エネルギー、人権、ジェンダーなど</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全てを俯瞰しながら、特に、次の４つの</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視点</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から絞り込んだ</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「重点ゴール</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」に注力していく。</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332615" y="4192545"/>
            <a:ext cx="2232000" cy="1980000"/>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府民や若者、企業の関心・期待が高いゴールを把握し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なステークホルダーの自律的な取組みの広がりに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896507" y="4178058"/>
            <a:ext cx="2232000" cy="1980000"/>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「国際的な日本の評価」と「国内評価」を一つの拠り所</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ゴールの現在の到達点の分析し、大阪の立ち位置を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把握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4313111" y="3578603"/>
            <a:ext cx="2232000"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ja-JP" altLang="en-US" sz="1600" b="1" dirty="0" smtClean="0">
                <a:latin typeface="Meiryo UI" panose="020B0604030504040204" pitchFamily="50" charset="-128"/>
                <a:ea typeface="Meiryo UI" panose="020B0604030504040204" pitchFamily="50" charset="-128"/>
              </a:rPr>
              <a:t>府民や企業が重要と</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考えるゴールの把握</a:t>
            </a:r>
            <a:endParaRPr lang="ja-JP" altLang="en-US" sz="1600"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6740518" y="4188833"/>
            <a:ext cx="2232000" cy="1980000"/>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府政運営の基本的な方針などの府の政策や、大阪のポテンシャルを踏まえることで、強みを活かし、弱みを克服して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6750270" y="3584590"/>
            <a:ext cx="2232000"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288000" tIns="36000" rIns="36000" bIns="36000" rtlCol="0" anchor="ctr"/>
          <a:lstStyle/>
          <a:p>
            <a:r>
              <a:rPr lang="ja-JP" altLang="en-US" sz="1600" b="1" dirty="0" smtClean="0">
                <a:latin typeface="Meiryo UI" panose="020B0604030504040204" pitchFamily="50" charset="-128"/>
                <a:ea typeface="Meiryo UI" panose="020B0604030504040204" pitchFamily="50" charset="-128"/>
              </a:rPr>
              <a:t>府の政策や大阪の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ポテンシャル</a:t>
            </a:r>
            <a:r>
              <a:rPr lang="ja-JP" altLang="en-US" sz="1600" b="1" dirty="0">
                <a:latin typeface="Meiryo UI" panose="020B0604030504040204" pitchFamily="50" charset="-128"/>
                <a:ea typeface="Meiryo UI" panose="020B0604030504040204" pitchFamily="50" charset="-128"/>
              </a:rPr>
              <a:t>　　</a:t>
            </a:r>
          </a:p>
        </p:txBody>
      </p:sp>
      <p:sp>
        <p:nvSpPr>
          <p:cNvPr id="14" name="正方形/長方形 13"/>
          <p:cNvSpPr/>
          <p:nvPr/>
        </p:nvSpPr>
        <p:spPr>
          <a:xfrm>
            <a:off x="9187430" y="4183497"/>
            <a:ext cx="1800000" cy="1980000"/>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大阪と世界とのつながりや、世界の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先進国の特性などを踏まえ、グローバルな視点で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9187430" y="3580564"/>
            <a:ext cx="1800000" cy="600320"/>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世界の動きを</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視野に</a:t>
            </a:r>
            <a:r>
              <a:rPr lang="ja-JP" altLang="en-US" sz="1600" b="1" dirty="0">
                <a:latin typeface="Meiryo UI" panose="020B0604030504040204" pitchFamily="50" charset="-128"/>
                <a:ea typeface="Meiryo UI" panose="020B0604030504040204" pitchFamily="50" charset="-128"/>
              </a:rPr>
              <a:t>入</a:t>
            </a:r>
            <a:r>
              <a:rPr lang="ja-JP" altLang="en-US" sz="1600" b="1" dirty="0" smtClean="0">
                <a:latin typeface="Meiryo UI" panose="020B0604030504040204" pitchFamily="50" charset="-128"/>
                <a:ea typeface="Meiryo UI" panose="020B0604030504040204" pitchFamily="50" charset="-128"/>
              </a:rPr>
              <a:t>れる</a:t>
            </a:r>
            <a:r>
              <a:rPr lang="ja-JP" altLang="en-US" sz="1600" b="1" dirty="0">
                <a:latin typeface="Meiryo UI" panose="020B0604030504040204" pitchFamily="50" charset="-128"/>
                <a:ea typeface="Meiryo UI" panose="020B0604030504040204" pitchFamily="50" charset="-128"/>
              </a:rPr>
              <a:t>　　</a:t>
            </a:r>
          </a:p>
        </p:txBody>
      </p:sp>
      <p:sp>
        <p:nvSpPr>
          <p:cNvPr id="18" name="角丸四角形 17"/>
          <p:cNvSpPr/>
          <p:nvPr/>
        </p:nvSpPr>
        <p:spPr>
          <a:xfrm>
            <a:off x="1875952" y="3578603"/>
            <a:ext cx="2232000"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08000" tIns="36000" rIns="36000" bIns="36000" rtlCol="0" anchor="ctr"/>
          <a:lstStyle/>
          <a:p>
            <a:r>
              <a:rPr lang="en-US" altLang="ja-JP" sz="1600" b="1" dirty="0" smtClean="0">
                <a:latin typeface="Meiryo UI" panose="020B0604030504040204" pitchFamily="50" charset="-128"/>
                <a:ea typeface="Meiryo UI" panose="020B0604030504040204" pitchFamily="50" charset="-128"/>
              </a:rPr>
              <a:t>SDGs17</a:t>
            </a:r>
            <a:r>
              <a:rPr lang="ja-JP" altLang="en-US" sz="1600" b="1" dirty="0">
                <a:latin typeface="Meiryo UI" panose="020B0604030504040204" pitchFamily="50" charset="-128"/>
                <a:ea typeface="Meiryo UI" panose="020B0604030504040204" pitchFamily="50" charset="-128"/>
              </a:rPr>
              <a:t>ゴール</a:t>
            </a:r>
            <a:r>
              <a:rPr lang="ja-JP" altLang="en-US" sz="1600" b="1" dirty="0" smtClean="0">
                <a:latin typeface="Meiryo UI" panose="020B0604030504040204" pitchFamily="50" charset="-128"/>
                <a:ea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現在の到達点の分析</a:t>
            </a:r>
            <a:r>
              <a:rPr lang="ja-JP" altLang="en-US" sz="1600" b="1" dirty="0">
                <a:latin typeface="Meiryo UI" panose="020B0604030504040204" pitchFamily="50" charset="-128"/>
                <a:ea typeface="Meiryo UI" panose="020B0604030504040204" pitchFamily="50" charset="-128"/>
              </a:rPr>
              <a:t>　　</a:t>
            </a:r>
          </a:p>
        </p:txBody>
      </p:sp>
      <p:sp>
        <p:nvSpPr>
          <p:cNvPr id="20" name="楕円 19"/>
          <p:cNvSpPr/>
          <p:nvPr/>
        </p:nvSpPr>
        <p:spPr>
          <a:xfrm rot="21043780">
            <a:off x="1506187" y="3286382"/>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
        <p:nvSpPr>
          <p:cNvPr id="21" name="楕円 20"/>
          <p:cNvSpPr/>
          <p:nvPr/>
        </p:nvSpPr>
        <p:spPr>
          <a:xfrm rot="21043780">
            <a:off x="4086107" y="3286383"/>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22" name="楕円 21"/>
          <p:cNvSpPr/>
          <p:nvPr/>
        </p:nvSpPr>
        <p:spPr>
          <a:xfrm rot="21043780">
            <a:off x="6550337" y="3264919"/>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
        <p:nvSpPr>
          <p:cNvPr id="23" name="楕円 22"/>
          <p:cNvSpPr/>
          <p:nvPr/>
        </p:nvSpPr>
        <p:spPr>
          <a:xfrm rot="21043780">
            <a:off x="9014567" y="3264919"/>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55654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重点ゴール</a:t>
            </a:r>
            <a:endParaRPr kumimoji="1" lang="ja-JP" altLang="en-US" dirty="0"/>
          </a:p>
        </p:txBody>
      </p:sp>
      <p:grpSp>
        <p:nvGrpSpPr>
          <p:cNvPr id="4" name="グループ化 3"/>
          <p:cNvGrpSpPr>
            <a:grpSpLocks noChangeAspect="1"/>
          </p:cNvGrpSpPr>
          <p:nvPr/>
        </p:nvGrpSpPr>
        <p:grpSpPr>
          <a:xfrm>
            <a:off x="849477" y="2445404"/>
            <a:ext cx="9813769" cy="3843082"/>
            <a:chOff x="1343285" y="2913958"/>
            <a:chExt cx="8363996" cy="3802979"/>
          </a:xfrm>
        </p:grpSpPr>
        <p:sp>
          <p:nvSpPr>
            <p:cNvPr id="5" name="楕円 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ja-JP" altLang="en-US" sz="1400"/>
            </a:p>
          </p:txBody>
        </p:sp>
        <p:sp>
          <p:nvSpPr>
            <p:cNvPr id="6" name="台形 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ja-JP" altLang="en-US" sz="1400"/>
            </a:p>
          </p:txBody>
        </p:sp>
        <p:sp>
          <p:nvSpPr>
            <p:cNvPr id="7" name="正方形/長方形 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ja-JP" altLang="en-US" sz="1400"/>
            </a:p>
          </p:txBody>
        </p:sp>
        <p:pic>
          <p:nvPicPr>
            <p:cNvPr id="8" name="図 7"/>
            <p:cNvPicPr preferRelativeResize="0">
              <a:picLocks noChangeAspect="1"/>
            </p:cNvPicPr>
            <p:nvPr/>
          </p:nvPicPr>
          <p:blipFill>
            <a:blip r:embed="rId3"/>
            <a:stretch>
              <a:fillRect/>
            </a:stretch>
          </p:blipFill>
          <p:spPr>
            <a:xfrm>
              <a:off x="4400624" y="3491757"/>
              <a:ext cx="593784" cy="623915"/>
            </a:xfrm>
            <a:prstGeom prst="rect">
              <a:avLst/>
            </a:prstGeom>
          </p:spPr>
        </p:pic>
        <p:sp>
          <p:nvSpPr>
            <p:cNvPr id="9" name="正方形/長方形 8"/>
            <p:cNvSpPr>
              <a:spLocks noChangeAspect="1"/>
            </p:cNvSpPr>
            <p:nvPr/>
          </p:nvSpPr>
          <p:spPr>
            <a:xfrm>
              <a:off x="3603113" y="3570631"/>
              <a:ext cx="1098994"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10" name="図 9"/>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397567" y="5452243"/>
              <a:ext cx="596842" cy="638215"/>
            </a:xfrm>
            <a:prstGeom prst="rect">
              <a:avLst/>
            </a:prstGeom>
          </p:spPr>
        </p:pic>
        <p:pic>
          <p:nvPicPr>
            <p:cNvPr id="11" name="図 10"/>
            <p:cNvPicPr preferRelativeResize="0">
              <a:picLocks noChangeAspect="1"/>
            </p:cNvPicPr>
            <p:nvPr/>
          </p:nvPicPr>
          <p:blipFill>
            <a:blip r:embed="rId5"/>
            <a:stretch>
              <a:fillRect/>
            </a:stretch>
          </p:blipFill>
          <p:spPr>
            <a:xfrm>
              <a:off x="6612050" y="4446128"/>
              <a:ext cx="586604" cy="660694"/>
            </a:xfrm>
            <a:prstGeom prst="rect">
              <a:avLst/>
            </a:prstGeom>
          </p:spPr>
        </p:pic>
        <p:pic>
          <p:nvPicPr>
            <p:cNvPr id="12" name="図 11"/>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0701" y="4456374"/>
              <a:ext cx="619668" cy="652528"/>
            </a:xfrm>
            <a:prstGeom prst="rect">
              <a:avLst/>
            </a:prstGeom>
          </p:spPr>
        </p:pic>
        <p:pic>
          <p:nvPicPr>
            <p:cNvPr id="13" name="図 12"/>
            <p:cNvPicPr preferRelativeResize="0">
              <a:picLocks noChangeAspect="1"/>
            </p:cNvPicPr>
            <p:nvPr/>
          </p:nvPicPr>
          <p:blipFill>
            <a:blip r:embed="rId7"/>
            <a:stretch>
              <a:fillRect/>
            </a:stretch>
          </p:blipFill>
          <p:spPr>
            <a:xfrm>
              <a:off x="2947368" y="4455636"/>
              <a:ext cx="628604" cy="660694"/>
            </a:xfrm>
            <a:prstGeom prst="rect">
              <a:avLst/>
            </a:prstGeom>
          </p:spPr>
        </p:pic>
        <p:sp>
          <p:nvSpPr>
            <p:cNvPr id="14" name="正方形/長方形 13"/>
            <p:cNvSpPr>
              <a:spLocks noChangeAspect="1"/>
            </p:cNvSpPr>
            <p:nvPr/>
          </p:nvSpPr>
          <p:spPr>
            <a:xfrm>
              <a:off x="2179127" y="4570629"/>
              <a:ext cx="808700"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15" name="正方形/長方形 14"/>
            <p:cNvSpPr>
              <a:spLocks noChangeAspect="1"/>
            </p:cNvSpPr>
            <p:nvPr/>
          </p:nvSpPr>
          <p:spPr>
            <a:xfrm>
              <a:off x="3825518" y="4583487"/>
              <a:ext cx="831265"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16" name="正方形/長方形 15"/>
            <p:cNvSpPr>
              <a:spLocks noChangeAspect="1"/>
            </p:cNvSpPr>
            <p:nvPr/>
          </p:nvSpPr>
          <p:spPr>
            <a:xfrm>
              <a:off x="5731957" y="4564432"/>
              <a:ext cx="885391"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17" name="テキスト ボックス 64"/>
            <p:cNvSpPr txBox="1">
              <a:spLocks noChangeAspect="1"/>
            </p:cNvSpPr>
            <p:nvPr/>
          </p:nvSpPr>
          <p:spPr>
            <a:xfrm>
              <a:off x="2335432" y="4794449"/>
              <a:ext cx="793110" cy="1637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「貧困」</a:t>
              </a:r>
            </a:p>
          </p:txBody>
        </p:sp>
        <p:sp>
          <p:nvSpPr>
            <p:cNvPr id="18" name="テキスト ボックス 65"/>
            <p:cNvSpPr txBox="1">
              <a:spLocks noChangeAspect="1"/>
            </p:cNvSpPr>
            <p:nvPr/>
          </p:nvSpPr>
          <p:spPr>
            <a:xfrm>
              <a:off x="3416676" y="3796182"/>
              <a:ext cx="1243832" cy="1637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「健康と福祉」</a:t>
              </a:r>
            </a:p>
          </p:txBody>
        </p:sp>
        <p:sp>
          <p:nvSpPr>
            <p:cNvPr id="19" name="正方形/長方形 18"/>
            <p:cNvSpPr>
              <a:spLocks noChangeAspect="1"/>
            </p:cNvSpPr>
            <p:nvPr/>
          </p:nvSpPr>
          <p:spPr>
            <a:xfrm>
              <a:off x="3585519" y="5659225"/>
              <a:ext cx="1050831"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lang="ja-JP" altLang="en-US" sz="1200" b="1" dirty="0">
                  <a:latin typeface="Meiryo UI" panose="020B0604030504040204" pitchFamily="50" charset="-128"/>
                  <a:ea typeface="Meiryo UI" panose="020B0604030504040204" pitchFamily="50" charset="-128"/>
                </a:rPr>
                <a:t>ゴール</a:t>
              </a:r>
              <a:r>
                <a:rPr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20" name="正方形/長方形 19"/>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a:t>
              </a:r>
              <a:r>
                <a:rPr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な課題と</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1" name="楕円 20"/>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600" b="1" dirty="0">
                  <a:latin typeface="Meiryo UI" panose="020B0604030504040204" pitchFamily="50" charset="-128"/>
                  <a:ea typeface="Meiryo UI" panose="020B0604030504040204" pitchFamily="50" charset="-128"/>
                </a:rPr>
                <a:t>重点</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Ⅰ</a:t>
              </a:r>
              <a:endParaRPr lang="ja-JP" altLang="en-US" sz="1600" b="1" dirty="0">
                <a:latin typeface="Meiryo UI" panose="020B0604030504040204" pitchFamily="50" charset="-128"/>
                <a:ea typeface="Meiryo UI" panose="020B0604030504040204" pitchFamily="50" charset="-128"/>
              </a:endParaRPr>
            </a:p>
          </p:txBody>
        </p:sp>
        <p:sp>
          <p:nvSpPr>
            <p:cNvPr id="22" name="テキスト ボックス 70"/>
            <p:cNvSpPr txBox="1">
              <a:spLocks noChangeAspect="1"/>
            </p:cNvSpPr>
            <p:nvPr/>
          </p:nvSpPr>
          <p:spPr>
            <a:xfrm>
              <a:off x="4001356" y="4772875"/>
              <a:ext cx="829453" cy="1637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「教育」</a:t>
              </a:r>
            </a:p>
          </p:txBody>
        </p:sp>
        <p:sp>
          <p:nvSpPr>
            <p:cNvPr id="23" name="大かっこ 22"/>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lang="ja-JP" altLang="en-US" sz="1200" dirty="0">
                <a:latin typeface="Meiryo UI" panose="020B0604030504040204" pitchFamily="50" charset="-128"/>
                <a:ea typeface="Meiryo UI" panose="020B0604030504040204" pitchFamily="50" charset="-128"/>
              </a:endParaRPr>
            </a:p>
          </p:txBody>
        </p:sp>
        <p:sp>
          <p:nvSpPr>
            <p:cNvPr id="24" name="大かっこ 23"/>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p>
          </p:txBody>
        </p:sp>
        <p:sp>
          <p:nvSpPr>
            <p:cNvPr id="25" name="楕円 24"/>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600" b="1" dirty="0">
                  <a:latin typeface="Meiryo UI" panose="020B0604030504040204" pitchFamily="50" charset="-128"/>
                  <a:ea typeface="Meiryo UI" panose="020B0604030504040204" pitchFamily="50" charset="-128"/>
                </a:rPr>
                <a:t>重点</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Ⅱ</a:t>
              </a:r>
              <a:endParaRPr lang="ja-JP" altLang="en-US" sz="1600" b="1" dirty="0">
                <a:latin typeface="Meiryo UI" panose="020B0604030504040204" pitchFamily="50" charset="-128"/>
                <a:ea typeface="Meiryo UI" panose="020B0604030504040204" pitchFamily="50" charset="-128"/>
              </a:endParaRPr>
            </a:p>
          </p:txBody>
        </p:sp>
        <p:sp>
          <p:nvSpPr>
            <p:cNvPr id="26" name="正方形/長方形 25"/>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a:t>
              </a:r>
              <a:r>
                <a:rPr lang="ja-JP" altLang="en-US" sz="1400" b="1">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世代</a:t>
              </a:r>
              <a:r>
                <a:rPr lang="ja-JP" altLang="en-US" sz="1400" b="1"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の課題と</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7" name="正方形/長方形 26"/>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a:t>
              </a:r>
              <a:r>
                <a:rPr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な課題解決</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8" name="角丸四角形 27"/>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9" name="正方形/長方形 28"/>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tx1"/>
                  </a:solidFill>
                  <a:latin typeface="Meiryo UI" panose="020B0604030504040204" pitchFamily="50" charset="-128"/>
                  <a:ea typeface="Meiryo UI" panose="020B0604030504040204" pitchFamily="50" charset="-128"/>
                </a:rPr>
                <a:t>国際社会</a:t>
              </a:r>
              <a:r>
                <a:rPr lang="ja-JP" altLang="en-US" b="1">
                  <a:solidFill>
                    <a:schemeClr val="tx1"/>
                  </a:solidFill>
                  <a:latin typeface="Meiryo UI" panose="020B0604030504040204" pitchFamily="50" charset="-128"/>
                  <a:ea typeface="Meiryo UI" panose="020B0604030504040204" pitchFamily="50" charset="-128"/>
                </a:rPr>
                <a:t>全体</a:t>
              </a:r>
              <a:r>
                <a:rPr lang="ja-JP" altLang="en-US" b="1" smtClean="0">
                  <a:solidFill>
                    <a:schemeClr val="tx1"/>
                  </a:solidFill>
                  <a:latin typeface="Meiryo UI" panose="020B0604030504040204" pitchFamily="50" charset="-128"/>
                  <a:ea typeface="Meiryo UI" panose="020B0604030504040204" pitchFamily="50" charset="-128"/>
                </a:rPr>
                <a:t>の課題で</a:t>
              </a:r>
              <a:r>
                <a:rPr lang="ja-JP" altLang="en-US" b="1" dirty="0">
                  <a:solidFill>
                    <a:schemeClr val="tx1"/>
                  </a:solidFill>
                  <a:latin typeface="Meiryo UI" panose="020B0604030504040204" pitchFamily="50" charset="-128"/>
                  <a:ea typeface="Meiryo UI" panose="020B0604030504040204" pitchFamily="50" charset="-128"/>
                </a:rPr>
                <a:t>あるジェンダーや人権、気候変動への取組み</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31" name="角丸四角形 30"/>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b="1" dirty="0">
                  <a:latin typeface="Meiryo UI" panose="020B0604030504040204" pitchFamily="50" charset="-128"/>
                  <a:ea typeface="Meiryo UI" panose="020B0604030504040204" pitchFamily="50" charset="-128"/>
                </a:rPr>
                <a:t>府民の</a:t>
              </a:r>
              <a:endParaRPr lang="en-US" altLang="ja-JP" b="1" dirty="0">
                <a:latin typeface="Meiryo UI" panose="020B0604030504040204" pitchFamily="50" charset="-128"/>
                <a:ea typeface="Meiryo UI" panose="020B0604030504040204" pitchFamily="50" charset="-128"/>
              </a:endParaRPr>
            </a:p>
            <a:p>
              <a:pPr algn="ctr"/>
              <a:r>
                <a:rPr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32" name="角丸四角形 31"/>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b="1" dirty="0">
                  <a:latin typeface="Meiryo UI" panose="020B0604030504040204" pitchFamily="50" charset="-128"/>
                  <a:ea typeface="Meiryo UI" panose="020B0604030504040204" pitchFamily="50" charset="-128"/>
                </a:rPr>
                <a:t>地域（大阪）の</a:t>
              </a:r>
              <a:endParaRPr lang="en-US" altLang="ja-JP" b="1" dirty="0">
                <a:latin typeface="Meiryo UI" panose="020B0604030504040204" pitchFamily="50" charset="-128"/>
                <a:ea typeface="Meiryo UI" panose="020B0604030504040204" pitchFamily="50" charset="-128"/>
              </a:endParaRPr>
            </a:p>
            <a:p>
              <a:pPr algn="ctr"/>
              <a:r>
                <a:rPr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33" name="右中かっこ 32"/>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ja-JP" altLang="en-US" sz="1400"/>
            </a:p>
          </p:txBody>
        </p:sp>
        <p:sp>
          <p:nvSpPr>
            <p:cNvPr id="34" name="右中かっこ 33"/>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ja-JP" altLang="en-US" sz="1400"/>
            </a:p>
          </p:txBody>
        </p:sp>
      </p:grpSp>
      <p:sp>
        <p:nvSpPr>
          <p:cNvPr id="35" name="正方形/長方形 34"/>
          <p:cNvSpPr/>
          <p:nvPr/>
        </p:nvSpPr>
        <p:spPr>
          <a:xfrm>
            <a:off x="593872" y="1743117"/>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8844492" y="6146659"/>
            <a:ext cx="2781255" cy="397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latin typeface="+mn-ea"/>
              </a:rPr>
              <a:t>大阪府　</a:t>
            </a:r>
            <a:r>
              <a:rPr lang="en-US" altLang="ja-JP" dirty="0" smtClean="0">
                <a:solidFill>
                  <a:prstClr val="black"/>
                </a:solidFill>
                <a:latin typeface="+mn-ea"/>
              </a:rPr>
              <a:t>SDGs</a:t>
            </a:r>
            <a:r>
              <a:rPr lang="ja-JP" altLang="en-US" dirty="0" smtClean="0">
                <a:solidFill>
                  <a:prstClr val="black"/>
                </a:solidFill>
                <a:latin typeface="+mn-ea"/>
              </a:rPr>
              <a:t>ビジョン</a:t>
            </a:r>
            <a:endParaRPr lang="ja-JP" altLang="en-US" dirty="0">
              <a:solidFill>
                <a:prstClr val="black"/>
              </a:solidFill>
              <a:latin typeface="+mn-ea"/>
            </a:endParaRPr>
          </a:p>
        </p:txBody>
      </p:sp>
      <p:pic>
        <p:nvPicPr>
          <p:cNvPr id="37" name="図 36"/>
          <p:cNvPicPr>
            <a:picLocks noChangeAspect="1"/>
          </p:cNvPicPr>
          <p:nvPr/>
        </p:nvPicPr>
        <p:blipFill>
          <a:blip r:embed="rId8"/>
          <a:stretch>
            <a:fillRect/>
          </a:stretch>
        </p:blipFill>
        <p:spPr>
          <a:xfrm>
            <a:off x="11714817" y="6160630"/>
            <a:ext cx="354071" cy="352728"/>
          </a:xfrm>
          <a:prstGeom prst="rect">
            <a:avLst/>
          </a:prstGeom>
        </p:spPr>
      </p:pic>
      <p:sp>
        <p:nvSpPr>
          <p:cNvPr id="3" name="正方形/長方形 2"/>
          <p:cNvSpPr/>
          <p:nvPr/>
        </p:nvSpPr>
        <p:spPr>
          <a:xfrm>
            <a:off x="7349640" y="6544426"/>
            <a:ext cx="4851521" cy="369332"/>
          </a:xfrm>
          <a:prstGeom prst="rect">
            <a:avLst/>
          </a:prstGeom>
        </p:spPr>
        <p:txBody>
          <a:bodyPr wrap="none">
            <a:spAutoFit/>
          </a:bodyPr>
          <a:lstStyle/>
          <a:p>
            <a:r>
              <a:rPr lang="en-US" altLang="ja-JP" dirty="0"/>
              <a:t>http://www.pref.osaka.lg.jp/kikaku_keikaku/sdgs/</a:t>
            </a:r>
            <a:endParaRPr lang="ja-JP" altLang="en-US" dirty="0"/>
          </a:p>
        </p:txBody>
      </p:sp>
    </p:spTree>
    <p:extLst>
      <p:ext uri="{BB962C8B-B14F-4D97-AF65-F5344CB8AC3E}">
        <p14:creationId xmlns:p14="http://schemas.microsoft.com/office/powerpoint/2010/main" val="3458760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ＳＤＧｓ未来都市</a:t>
            </a:r>
            <a:endParaRPr kumimoji="1" lang="ja-JP" altLang="en-US" dirty="0"/>
          </a:p>
        </p:txBody>
      </p:sp>
    </p:spTree>
    <p:extLst>
      <p:ext uri="{BB962C8B-B14F-4D97-AF65-F5344CB8AC3E}">
        <p14:creationId xmlns:p14="http://schemas.microsoft.com/office/powerpoint/2010/main" val="3007000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ＳＤＧｓ未来都市計画</a:t>
            </a:r>
            <a:r>
              <a:rPr lang="ja-JP" altLang="en-US" sz="3200" dirty="0" smtClean="0"/>
              <a:t>（大阪府</a:t>
            </a:r>
            <a:r>
              <a:rPr lang="ja-JP" altLang="en-US" sz="3200" dirty="0"/>
              <a:t>・</a:t>
            </a:r>
            <a:r>
              <a:rPr lang="ja-JP" altLang="en-US" sz="3200" dirty="0" smtClean="0"/>
              <a:t>大阪市）</a:t>
            </a:r>
            <a:endParaRPr kumimoji="1" lang="ja-JP" altLang="en-US" sz="3200" dirty="0"/>
          </a:p>
        </p:txBody>
      </p:sp>
      <p:sp>
        <p:nvSpPr>
          <p:cNvPr id="4" name="正方形/長方形 3"/>
          <p:cNvSpPr/>
          <p:nvPr/>
        </p:nvSpPr>
        <p:spPr>
          <a:xfrm>
            <a:off x="688665" y="1694834"/>
            <a:ext cx="10665135" cy="2451953"/>
          </a:xfrm>
          <a:prstGeom prst="rect">
            <a:avLst/>
          </a:prstGeom>
        </p:spPr>
        <p:txBody>
          <a:bodyPr wrap="square">
            <a:spAutoFit/>
          </a:bodyPr>
          <a:lstStyle/>
          <a:p>
            <a:pPr algn="just">
              <a:spcAft>
                <a:spcPts val="0"/>
              </a:spcAft>
            </a:pPr>
            <a:r>
              <a:rPr lang="ja-JP" altLang="ja-JP" sz="2000" b="1" kern="100" dirty="0" smtClean="0">
                <a:latin typeface="Meiryo UI" panose="020B0604030504040204" pitchFamily="50" charset="-128"/>
                <a:ea typeface="Meiryo UI" panose="020B0604030504040204" pitchFamily="50" charset="-128"/>
                <a:cs typeface="Times New Roman" panose="02020603050405020304" pitchFamily="18" charset="0"/>
              </a:rPr>
              <a:t>タイトル</a:t>
            </a:r>
            <a:endPar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a:p>
            <a:pPr indent="265113" algn="just">
              <a:spcAft>
                <a:spcPts val="0"/>
              </a:spcAft>
            </a:pP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2025</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年大阪・関西万博をインパクトとした「</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先進都市」の実現に</a:t>
            </a:r>
            <a:r>
              <a:rPr lang="ja-JP"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向けて</a:t>
            </a:r>
            <a:endPar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600"/>
              </a:spcBef>
              <a:spcAft>
                <a:spcPts val="0"/>
              </a:spcAft>
            </a:pPr>
            <a:endPar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600"/>
              </a:spcBef>
              <a:spcAft>
                <a:spcPts val="0"/>
              </a:spcAft>
            </a:pPr>
            <a:r>
              <a:rPr lang="en-US" altLang="ja-JP" sz="2000" b="1"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ja-JP" sz="2000" b="1" kern="100" dirty="0">
                <a:latin typeface="Meiryo UI" panose="020B0604030504040204" pitchFamily="50" charset="-128"/>
                <a:ea typeface="Meiryo UI" panose="020B0604030504040204" pitchFamily="50" charset="-128"/>
                <a:cs typeface="Times New Roman" panose="02020603050405020304" pitchFamily="18" charset="0"/>
              </a:rPr>
              <a:t>未来</a:t>
            </a:r>
            <a:r>
              <a:rPr lang="ja-JP" altLang="ja-JP" sz="2000" b="1" kern="100" dirty="0" smtClean="0">
                <a:latin typeface="Meiryo UI" panose="020B0604030504040204" pitchFamily="50" charset="-128"/>
                <a:ea typeface="Meiryo UI" panose="020B0604030504040204" pitchFamily="50" charset="-128"/>
                <a:cs typeface="Times New Roman" panose="02020603050405020304" pitchFamily="18" charset="0"/>
              </a:rPr>
              <a:t>都市</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b="1" kern="100" dirty="0" smtClean="0">
                <a:latin typeface="Meiryo UI" panose="020B0604030504040204" pitchFamily="50" charset="-128"/>
                <a:ea typeface="Meiryo UI" panose="020B0604030504040204" pitchFamily="50" charset="-128"/>
                <a:cs typeface="Times New Roman" panose="02020603050405020304" pitchFamily="18" charset="0"/>
              </a:rPr>
              <a:t>計画</a:t>
            </a:r>
            <a:r>
              <a:rPr lang="ja-JP" altLang="ja-JP" sz="2000" b="1" kern="100" dirty="0" smtClean="0">
                <a:latin typeface="Meiryo UI" panose="020B0604030504040204" pitchFamily="50" charset="-128"/>
                <a:ea typeface="Meiryo UI" panose="020B0604030504040204" pitchFamily="50" charset="-128"/>
                <a:cs typeface="Times New Roman" panose="02020603050405020304" pitchFamily="18" charset="0"/>
              </a:rPr>
              <a:t>概要</a:t>
            </a:r>
            <a:endParaRPr lang="en-US" altLang="ja-JP" sz="20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77800" algn="just">
              <a:spcBef>
                <a:spcPts val="400"/>
              </a:spcBef>
              <a:spcAft>
                <a:spcPts val="0"/>
              </a:spcAft>
            </a:pP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　「いのち輝く未来社会のデザイン」をテーマに掲げる大阪・関西万博の開催都市として、行政だけでなく、府民や企業、市町村、金融機関、経済界などあらゆるステークホルダーとの連携を広げつつ、</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年のあるべき</a:t>
            </a:r>
            <a:r>
              <a:rPr lang="ja-JP"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姿に</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向け、一人ひとりが</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を意識し自律的に行動する「</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先進都市」の実現をめざす</a:t>
            </a:r>
            <a:r>
              <a:rPr lang="ja-JP"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849" y="4150846"/>
            <a:ext cx="3494677" cy="2621008"/>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020" y="4150846"/>
            <a:ext cx="3494677" cy="2621008"/>
          </a:xfrm>
          <a:prstGeom prst="rect">
            <a:avLst/>
          </a:prstGeom>
        </p:spPr>
      </p:pic>
    </p:spTree>
    <p:extLst>
      <p:ext uri="{BB962C8B-B14F-4D97-AF65-F5344CB8AC3E}">
        <p14:creationId xmlns:p14="http://schemas.microsoft.com/office/powerpoint/2010/main" val="1070287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大阪ブルー・オーシャン・ビジョン</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243" y="1584503"/>
            <a:ext cx="9370364" cy="5273497"/>
          </a:xfrm>
          <a:prstGeom prst="rect">
            <a:avLst/>
          </a:prstGeom>
        </p:spPr>
      </p:pic>
    </p:spTree>
    <p:extLst>
      <p:ext uri="{BB962C8B-B14F-4D97-AF65-F5344CB8AC3E}">
        <p14:creationId xmlns:p14="http://schemas.microsoft.com/office/powerpoint/2010/main" val="2153503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自治体ＳＤＧｓモデル事業</a:t>
            </a:r>
            <a:endParaRPr kumimoji="1" lang="ja-JP" altLang="en-US" dirty="0"/>
          </a:p>
        </p:txBody>
      </p:sp>
      <p:sp>
        <p:nvSpPr>
          <p:cNvPr id="4" name="正方形/長方形 3"/>
          <p:cNvSpPr/>
          <p:nvPr/>
        </p:nvSpPr>
        <p:spPr>
          <a:xfrm>
            <a:off x="435341" y="1704583"/>
            <a:ext cx="11475921" cy="1308050"/>
          </a:xfrm>
          <a:prstGeom prst="rect">
            <a:avLst/>
          </a:prstGeom>
        </p:spPr>
        <p:txBody>
          <a:bodyPr wrap="square">
            <a:spAutoFit/>
          </a:bodyPr>
          <a:lstStyle/>
          <a:p>
            <a:pPr algn="just">
              <a:spcBef>
                <a:spcPts val="600"/>
              </a:spcBef>
              <a:spcAft>
                <a:spcPts val="0"/>
              </a:spcAft>
            </a:pPr>
            <a:r>
              <a:rPr lang="ja-JP"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モデル</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事業の取組概要（大阪発「大阪ブルー・オーシャン・ビジョン」推進プロジェクト）</a:t>
            </a:r>
          </a:p>
          <a:p>
            <a:pPr marL="177800" indent="95250" algn="just">
              <a:spcBef>
                <a:spcPts val="600"/>
              </a:spcBef>
            </a:pPr>
            <a:r>
              <a:rPr lang="ja-JP" altLang="en-US" dirty="0" smtClean="0">
                <a:latin typeface="Meiryo UI" panose="020B0604030504040204" pitchFamily="50" charset="-128"/>
                <a:ea typeface="Meiryo UI" panose="020B0604030504040204" pitchFamily="50" charset="-128"/>
              </a:rPr>
              <a:t>日本</a:t>
            </a:r>
            <a:r>
              <a:rPr lang="ja-JP" altLang="en-US" dirty="0">
                <a:latin typeface="Meiryo UI" panose="020B0604030504040204" pitchFamily="50" charset="-128"/>
                <a:ea typeface="Meiryo UI" panose="020B0604030504040204" pitchFamily="50" charset="-128"/>
              </a:rPr>
              <a:t>で</a:t>
            </a:r>
            <a:r>
              <a:rPr lang="ja-JP" altLang="en-US" dirty="0" smtClean="0">
                <a:latin typeface="Meiryo UI" panose="020B0604030504040204" pitchFamily="50" charset="-128"/>
                <a:ea typeface="Meiryo UI" panose="020B0604030504040204" pitchFamily="50" charset="-128"/>
              </a:rPr>
              <a:t>初めて開催された「</a:t>
            </a:r>
            <a:r>
              <a:rPr lang="en-US" altLang="ja-JP" dirty="0" smtClean="0">
                <a:latin typeface="Meiryo UI" panose="020B0604030504040204" pitchFamily="50" charset="-128"/>
                <a:ea typeface="Meiryo UI" panose="020B0604030504040204" pitchFamily="50" charset="-128"/>
              </a:rPr>
              <a:t>G20</a:t>
            </a:r>
            <a:r>
              <a:rPr lang="ja-JP" altLang="en-US" dirty="0" smtClean="0">
                <a:latin typeface="Meiryo UI" panose="020B0604030504040204" pitchFamily="50" charset="-128"/>
                <a:ea typeface="Meiryo UI" panose="020B0604030504040204" pitchFamily="50" charset="-128"/>
              </a:rPr>
              <a:t>サミット」（</a:t>
            </a:r>
            <a:r>
              <a:rPr lang="en-US" altLang="ja-JP" dirty="0" smtClean="0">
                <a:latin typeface="Meiryo UI" panose="020B0604030504040204" pitchFamily="50" charset="-128"/>
                <a:ea typeface="Meiryo UI" panose="020B0604030504040204" pitchFamily="50" charset="-128"/>
              </a:rPr>
              <a:t>G20</a:t>
            </a:r>
            <a:r>
              <a:rPr lang="ja-JP" altLang="en-US" dirty="0">
                <a:latin typeface="Meiryo UI" panose="020B0604030504040204" pitchFamily="50" charset="-128"/>
                <a:ea typeface="Meiryo UI" panose="020B0604030504040204" pitchFamily="50" charset="-128"/>
              </a:rPr>
              <a:t>大阪</a:t>
            </a:r>
            <a:r>
              <a:rPr lang="ja-JP" altLang="en-US" dirty="0" smtClean="0">
                <a:latin typeface="Meiryo UI" panose="020B0604030504040204" pitchFamily="50" charset="-128"/>
                <a:ea typeface="Meiryo UI" panose="020B0604030504040204" pitchFamily="50" charset="-128"/>
              </a:rPr>
              <a:t>サミット）の</a:t>
            </a:r>
            <a:r>
              <a:rPr lang="ja-JP" altLang="en-US" dirty="0">
                <a:latin typeface="Meiryo UI" panose="020B0604030504040204" pitchFamily="50" charset="-128"/>
                <a:ea typeface="Meiryo UI" panose="020B0604030504040204" pitchFamily="50" charset="-128"/>
              </a:rPr>
              <a:t>象徴的レガシーである「大阪ブルー・オーシャン・ビジョン（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を先導する取組みとして、</a:t>
            </a:r>
            <a:r>
              <a:rPr lang="ja-JP" altLang="ja-JP" kern="100" dirty="0" smtClean="0">
                <a:latin typeface="Meiryo UI" panose="020B0604030504040204" pitchFamily="50" charset="-128"/>
                <a:ea typeface="Meiryo UI" panose="020B0604030504040204" pitchFamily="50" charset="-128"/>
                <a:cs typeface="Times New Roman" panose="02020603050405020304" pitchFamily="18" charset="0"/>
              </a:rPr>
              <a:t>プラスチック</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ごみ問題解決に</a:t>
            </a:r>
            <a:r>
              <a:rPr lang="ja-JP" altLang="ja-JP" kern="100" dirty="0" smtClean="0">
                <a:latin typeface="Meiryo UI" panose="020B0604030504040204" pitchFamily="50" charset="-128"/>
                <a:ea typeface="Meiryo UI" panose="020B0604030504040204" pitchFamily="50" charset="-128"/>
                <a:cs typeface="Times New Roman" panose="02020603050405020304" pitchFamily="18" charset="0"/>
              </a:rPr>
              <a:t>向け、</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経済、社会、環境の三側面から、３</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R</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（リデュース、リユース、リサイクル）などの普及啓発や、海岸漂着ごみの実態調査、海ごみの回収などを府域全体で幅広く実施する</a:t>
            </a:r>
            <a:r>
              <a:rPr lang="ja-JP" altLang="ja-JP"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0" name="グループ化 19"/>
          <p:cNvGrpSpPr/>
          <p:nvPr/>
        </p:nvGrpSpPr>
        <p:grpSpPr>
          <a:xfrm>
            <a:off x="5865233" y="4189870"/>
            <a:ext cx="6046029" cy="2095050"/>
            <a:chOff x="1647191" y="5199788"/>
            <a:chExt cx="6046029" cy="2095050"/>
          </a:xfrm>
        </p:grpSpPr>
        <p:sp>
          <p:nvSpPr>
            <p:cNvPr id="5" name="二等辺三角形 4"/>
            <p:cNvSpPr/>
            <p:nvPr/>
          </p:nvSpPr>
          <p:spPr>
            <a:xfrm rot="10800000">
              <a:off x="4183344" y="5245372"/>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177080" y="5269956"/>
              <a:ext cx="1040153" cy="123111"/>
            </a:xfrm>
            <a:prstGeom prst="rect">
              <a:avLst/>
            </a:prstGeom>
            <a:noFill/>
          </p:spPr>
          <p:txBody>
            <a:bodyPr wrap="square" lIns="0" tIns="0" rIns="0" bIns="0" rtlCol="0" anchor="ctr" anchorCtr="0">
              <a:spAutoFit/>
            </a:bodyPr>
            <a:lstStyle/>
            <a:p>
              <a:r>
                <a:rPr lang="ja-JP" altLang="en-US" sz="800" b="1" dirty="0" smtClean="0">
                  <a:latin typeface="+mn-ea"/>
                  <a:cs typeface="Meiryo UI" panose="020B0604030504040204" pitchFamily="50" charset="-128"/>
                </a:rPr>
                <a:t>事業連携協定</a:t>
              </a:r>
              <a:endParaRPr lang="en-US" altLang="ja-JP" sz="800" b="1" dirty="0">
                <a:latin typeface="+mn-ea"/>
                <a:cs typeface="Meiryo UI" panose="020B0604030504040204" pitchFamily="50" charset="-128"/>
              </a:endParaRPr>
            </a:p>
          </p:txBody>
        </p:sp>
        <p:sp>
          <p:nvSpPr>
            <p:cNvPr id="7" name="二等辺三角形 6"/>
            <p:cNvSpPr/>
            <p:nvPr/>
          </p:nvSpPr>
          <p:spPr>
            <a:xfrm>
              <a:off x="4210751" y="6971841"/>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990584" y="7047794"/>
              <a:ext cx="1040153" cy="123111"/>
            </a:xfrm>
            <a:prstGeom prst="rect">
              <a:avLst/>
            </a:prstGeom>
            <a:noFill/>
          </p:spPr>
          <p:txBody>
            <a:bodyPr wrap="square" lIns="0" tIns="0" rIns="0" bIns="0" rtlCol="0" anchor="ctr" anchorCtr="0">
              <a:spAutoFit/>
            </a:bodyPr>
            <a:lstStyle/>
            <a:p>
              <a:pPr algn="ctr"/>
              <a:r>
                <a:rPr lang="ja-JP" altLang="en-US" sz="800" b="1" dirty="0" smtClean="0">
                  <a:latin typeface="+mn-ea"/>
                  <a:cs typeface="Meiryo UI" panose="020B0604030504040204" pitchFamily="50" charset="-128"/>
                </a:rPr>
                <a:t>制度融資</a:t>
              </a:r>
              <a:endParaRPr lang="en-US" altLang="ja-JP" sz="800" b="1" dirty="0">
                <a:latin typeface="+mn-ea"/>
                <a:cs typeface="Meiryo UI" panose="020B0604030504040204" pitchFamily="50" charset="-128"/>
              </a:endParaRPr>
            </a:p>
          </p:txBody>
        </p:sp>
        <p:sp>
          <p:nvSpPr>
            <p:cNvPr id="9" name="テキスト ボックス 8"/>
            <p:cNvSpPr txBox="1"/>
            <p:nvPr/>
          </p:nvSpPr>
          <p:spPr>
            <a:xfrm>
              <a:off x="4852383" y="5266956"/>
              <a:ext cx="1734105" cy="123111"/>
            </a:xfrm>
            <a:prstGeom prst="rect">
              <a:avLst/>
            </a:prstGeom>
            <a:noFill/>
          </p:spPr>
          <p:txBody>
            <a:bodyPr wrap="square" lIns="0" tIns="0" rIns="0" bIns="0" rtlCol="0" anchor="ctr" anchorCtr="0">
              <a:spAutoFit/>
            </a:bodyPr>
            <a:lstStyle/>
            <a:p>
              <a:pPr algn="ct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自治体（公募及び適否の判断）</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893564" y="7028495"/>
              <a:ext cx="2769748" cy="123111"/>
            </a:xfrm>
            <a:prstGeom prst="rect">
              <a:avLst/>
            </a:prstGeom>
            <a:noFill/>
          </p:spPr>
          <p:txBody>
            <a:bodyPr wrap="square" lIns="0" tIns="0" rIns="0" bIns="0" rtlCol="0" anchor="ctr" anchorCtr="0">
              <a:spAutoFit/>
            </a:bodyPr>
            <a:lstStyle/>
            <a:p>
              <a:pPr algn="ct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地域の金融機関（設備投資支援</a:t>
              </a:r>
              <a:r>
                <a:rPr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ビジネス支援資金</a:t>
              </a:r>
              <a:r>
                <a:rPr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p:nvPicPr>
          <p:blipFill>
            <a:blip r:embed="rId2"/>
            <a:stretch>
              <a:fillRect/>
            </a:stretch>
          </p:blipFill>
          <p:spPr>
            <a:xfrm>
              <a:off x="1826695" y="5496049"/>
              <a:ext cx="5684127" cy="1424773"/>
            </a:xfrm>
            <a:prstGeom prst="rect">
              <a:avLst/>
            </a:prstGeom>
            <a:ln>
              <a:solidFill>
                <a:schemeClr val="accent1"/>
              </a:solidFill>
            </a:ln>
          </p:spPr>
        </p:pic>
        <p:sp>
          <p:nvSpPr>
            <p:cNvPr id="12" name="正方形/長方形 11"/>
            <p:cNvSpPr/>
            <p:nvPr/>
          </p:nvSpPr>
          <p:spPr>
            <a:xfrm>
              <a:off x="1647191" y="5199788"/>
              <a:ext cx="6046029" cy="209505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5805862" y="3884235"/>
            <a:ext cx="3840657"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≪新たなペットボトル回収・リサイクルシステム≫　事業スキーム</a:t>
            </a:r>
            <a:endParaRPr kumimoji="1" lang="ja-JP" altLang="en-US" sz="12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35341" y="3884235"/>
            <a:ext cx="5021191"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「大阪ブルー・オーシャン・ビジョン」推進</a:t>
            </a:r>
            <a:r>
              <a:rPr kumimoji="1" lang="ja-JP" altLang="en-US" sz="1600" b="1" dirty="0" smtClean="0">
                <a:latin typeface="Meiryo UI" panose="020B0604030504040204" pitchFamily="50" charset="-128"/>
                <a:ea typeface="Meiryo UI" panose="020B0604030504040204" pitchFamily="50" charset="-128"/>
              </a:rPr>
              <a:t>事業</a:t>
            </a:r>
            <a:endParaRPr kumimoji="1" lang="ja-JP" altLang="en-US" sz="16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5456532" y="3088586"/>
            <a:ext cx="6454730" cy="297517"/>
          </a:xfrm>
          <a:prstGeom prst="rect">
            <a:avLst/>
          </a:prstGeom>
          <a:noFill/>
          <a:ln>
            <a:noFill/>
            <a:prstDash val="sysDot"/>
          </a:ln>
        </p:spPr>
        <p:txBody>
          <a:bodyPr wrap="square">
            <a:spAutoFit/>
          </a:bodyPr>
          <a:lstStyle/>
          <a:p>
            <a:pPr marL="174625" indent="-174625">
              <a:lnSpc>
                <a:spcPts val="1600"/>
              </a:lnSpc>
            </a:pP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2050</a:t>
            </a:r>
            <a:r>
              <a:rPr lang="ja-JP" altLang="en-US" sz="1200" dirty="0" smtClean="0">
                <a:latin typeface="Meiryo UI" panose="020B0604030504040204" pitchFamily="50" charset="-128"/>
                <a:ea typeface="Meiryo UI" panose="020B0604030504040204" pitchFamily="50" charset="-128"/>
              </a:rPr>
              <a:t>年までに海洋プラスチックごみによる新たな汚染をゼロにすることをめざす世界共通のビジョン</a:t>
            </a:r>
            <a:endParaRPr lang="ja-JP" altLang="en-US" sz="1200" dirty="0">
              <a:latin typeface="Meiryo UI" panose="020B0604030504040204" pitchFamily="50" charset="-128"/>
              <a:ea typeface="Meiryo UI" panose="020B0604030504040204" pitchFamily="50" charset="-128"/>
            </a:endParaRPr>
          </a:p>
        </p:txBody>
      </p:sp>
      <p:sp>
        <p:nvSpPr>
          <p:cNvPr id="16" name="正方形/長方形 15"/>
          <p:cNvSpPr/>
          <p:nvPr/>
        </p:nvSpPr>
        <p:spPr>
          <a:xfrm>
            <a:off x="696989" y="4318593"/>
            <a:ext cx="4985846" cy="1569660"/>
          </a:xfrm>
          <a:prstGeom prst="rect">
            <a:avLst/>
          </a:prstGeom>
        </p:spPr>
        <p:txBody>
          <a:bodyPr wrap="square">
            <a:spAutoFit/>
          </a:bodyPr>
          <a:lstStyle/>
          <a:p>
            <a:pPr indent="95250" algn="just">
              <a:spcBef>
                <a:spcPts val="600"/>
              </a:spcBef>
              <a:spcAft>
                <a:spcPts val="0"/>
              </a:spcAft>
            </a:pPr>
            <a:r>
              <a:rPr lang="ja-JP" altLang="ja-JP" sz="1600" kern="100" dirty="0">
                <a:cs typeface="Times New Roman" panose="02020603050405020304" pitchFamily="18" charset="0"/>
              </a:rPr>
              <a:t>特に、三側面をつなぐ統合的取組を、「大阪ブルー・オーシャン・ビジョン」推進事業と銘打ち、ビジョンの実現等に貢献するための計画を策定し、同計画に</a:t>
            </a:r>
            <a:r>
              <a:rPr lang="ja-JP" altLang="ja-JP" sz="1600" kern="100" dirty="0" smtClean="0">
                <a:cs typeface="Times New Roman" panose="02020603050405020304" pitchFamily="18" charset="0"/>
              </a:rPr>
              <a:t>基づ</a:t>
            </a:r>
            <a:r>
              <a:rPr lang="ja-JP" altLang="en-US" sz="1600" kern="100" dirty="0" smtClean="0">
                <a:cs typeface="Times New Roman" panose="02020603050405020304" pitchFamily="18" charset="0"/>
              </a:rPr>
              <a:t>き「新たなペットボトル回収・リサイクルシステム」を</a:t>
            </a:r>
            <a:r>
              <a:rPr lang="ja-JP" altLang="ja-JP" sz="1600" kern="100" dirty="0" smtClean="0">
                <a:cs typeface="Times New Roman" panose="02020603050405020304" pitchFamily="18" charset="0"/>
              </a:rPr>
              <a:t>推進</a:t>
            </a:r>
            <a:r>
              <a:rPr lang="ja-JP" altLang="ja-JP" sz="1600" kern="100" dirty="0">
                <a:cs typeface="Times New Roman" panose="02020603050405020304" pitchFamily="18" charset="0"/>
              </a:rPr>
              <a:t>するとともに、大阪の取組みを国内外に情報発信する。</a:t>
            </a:r>
          </a:p>
        </p:txBody>
      </p:sp>
    </p:spTree>
    <p:extLst>
      <p:ext uri="{BB962C8B-B14F-4D97-AF65-F5344CB8AC3E}">
        <p14:creationId xmlns:p14="http://schemas.microsoft.com/office/powerpoint/2010/main" val="2651302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はじめに</a:t>
            </a:r>
            <a:endParaRPr kumimoji="1" lang="ja-JP" altLang="en-US" dirty="0"/>
          </a:p>
        </p:txBody>
      </p:sp>
    </p:spTree>
    <p:extLst>
      <p:ext uri="{BB962C8B-B14F-4D97-AF65-F5344CB8AC3E}">
        <p14:creationId xmlns:p14="http://schemas.microsoft.com/office/powerpoint/2010/main" val="875241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US" altLang="ja-JP" dirty="0" smtClean="0"/>
              <a:t/>
            </a:r>
            <a:br>
              <a:rPr lang="en-US" altLang="ja-JP" dirty="0" smtClean="0"/>
            </a:br>
            <a:r>
              <a:rPr lang="ja-JP" altLang="en-US" dirty="0" smtClean="0"/>
              <a:t>みんなで達成しようＳＤＧｓ</a:t>
            </a:r>
            <a:endParaRPr kumimoji="1" lang="ja-JP" altLang="en-US" dirty="0"/>
          </a:p>
        </p:txBody>
      </p:sp>
    </p:spTree>
    <p:extLst>
      <p:ext uri="{BB962C8B-B14F-4D97-AF65-F5344CB8AC3E}">
        <p14:creationId xmlns:p14="http://schemas.microsoft.com/office/powerpoint/2010/main" val="2631759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大阪府の役割（再掲）</a:t>
            </a:r>
            <a:endParaRPr kumimoji="1" lang="ja-JP" altLang="en-US" dirty="0"/>
          </a:p>
        </p:txBody>
      </p:sp>
      <p:sp>
        <p:nvSpPr>
          <p:cNvPr id="3" name="正方形/長方形 2"/>
          <p:cNvSpPr/>
          <p:nvPr/>
        </p:nvSpPr>
        <p:spPr>
          <a:xfrm>
            <a:off x="419724" y="2080292"/>
            <a:ext cx="11152682" cy="3970318"/>
          </a:xfrm>
          <a:prstGeom prst="rect">
            <a:avLst/>
          </a:prstGeom>
        </p:spPr>
        <p:txBody>
          <a:bodyPr wrap="square">
            <a:spAutoFit/>
          </a:bodyPr>
          <a:lstStyle/>
          <a:p>
            <a:pPr marL="185738" indent="-185738">
              <a:tabLst>
                <a:tab pos="185738" algn="l"/>
              </a:tabLs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600"/>
              </a:spcBef>
              <a:tabLst>
                <a:tab pos="185738"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600"/>
              </a:spcBef>
              <a:tabLst>
                <a:tab pos="185738"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する</a:t>
            </a:r>
          </a:p>
          <a:p>
            <a:pPr marL="185738" indent="-185738">
              <a:spcBef>
                <a:spcPts val="600"/>
              </a:spcBef>
              <a:tabLst>
                <a:tab pos="185738"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600"/>
              </a:spcBef>
              <a:tabLst>
                <a:tab pos="185738"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1848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認知度の推移 </a:t>
            </a:r>
            <a:endParaRPr kumimoji="1" lang="ja-JP" altLang="en-US" dirty="0"/>
          </a:p>
        </p:txBody>
      </p:sp>
      <p:graphicFrame>
        <p:nvGraphicFramePr>
          <p:cNvPr id="3" name="コンテンツ プレースホルダー 8"/>
          <p:cNvGraphicFramePr>
            <a:graphicFrameLocks/>
          </p:cNvGraphicFramePr>
          <p:nvPr>
            <p:extLst/>
          </p:nvPr>
        </p:nvGraphicFramePr>
        <p:xfrm>
          <a:off x="1364389" y="2336596"/>
          <a:ext cx="8962952" cy="3620754"/>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1123532" y="1755058"/>
            <a:ext cx="3039471"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認知度（大阪）</a:t>
            </a:r>
          </a:p>
        </p:txBody>
      </p:sp>
      <p:sp>
        <p:nvSpPr>
          <p:cNvPr id="5" name="正方形/長方形 4"/>
          <p:cNvSpPr/>
          <p:nvPr/>
        </p:nvSpPr>
        <p:spPr>
          <a:xfrm>
            <a:off x="2198292" y="6158422"/>
            <a:ext cx="7295146" cy="496834"/>
          </a:xfrm>
          <a:prstGeom prst="rect">
            <a:avLst/>
          </a:prstGeom>
          <a:ln w="12700">
            <a:noFill/>
          </a:ln>
        </p:spPr>
        <p:txBody>
          <a:bodyPr wrap="square" anchor="ctr">
            <a:noAutofit/>
          </a:bodyPr>
          <a:lstStyle/>
          <a:p>
            <a:pPr>
              <a:lnSpc>
                <a:spcPts val="2096"/>
              </a:lnSpc>
            </a:pPr>
            <a:r>
              <a:rPr lang="ja-JP" altLang="en-US" sz="1400" dirty="0" smtClean="0">
                <a:latin typeface="+mn-ea"/>
              </a:rPr>
              <a:t>大阪府</a:t>
            </a:r>
            <a:r>
              <a:rPr lang="ja-JP" altLang="en-US" sz="1400" dirty="0">
                <a:latin typeface="+mn-ea"/>
              </a:rPr>
              <a:t>のネット調査（大阪</a:t>
            </a:r>
            <a:r>
              <a:rPr lang="en-US" altLang="ja-JP" sz="1400" dirty="0">
                <a:latin typeface="+mn-ea"/>
              </a:rPr>
              <a:t>Q</a:t>
            </a:r>
            <a:r>
              <a:rPr lang="ja-JP" altLang="en-US" sz="1400" dirty="0">
                <a:latin typeface="+mn-ea"/>
              </a:rPr>
              <a:t>ネット）を活用して、府民を対象に</a:t>
            </a:r>
            <a:r>
              <a:rPr lang="en-US" altLang="ja-JP" sz="1400" dirty="0">
                <a:latin typeface="+mn-ea"/>
              </a:rPr>
              <a:t>SDGs</a:t>
            </a:r>
            <a:r>
              <a:rPr lang="ja-JP" altLang="en-US" sz="1400" dirty="0">
                <a:latin typeface="+mn-ea"/>
              </a:rPr>
              <a:t>の認知度を</a:t>
            </a:r>
            <a:r>
              <a:rPr lang="ja-JP" altLang="en-US" sz="1400" dirty="0" smtClean="0">
                <a:latin typeface="+mn-ea"/>
              </a:rPr>
              <a:t>調査</a:t>
            </a:r>
            <a:endParaRPr lang="en-US" altLang="ja-JP" sz="1400" dirty="0">
              <a:latin typeface="+mn-ea"/>
            </a:endParaRPr>
          </a:p>
          <a:p>
            <a:pPr>
              <a:lnSpc>
                <a:spcPts val="2096"/>
              </a:lnSpc>
            </a:pPr>
            <a:r>
              <a:rPr lang="ja-JP" altLang="en-US" sz="1400" dirty="0" smtClean="0">
                <a:latin typeface="+mj-ea"/>
                <a:ea typeface="+mj-ea"/>
              </a:rPr>
              <a:t>（</a:t>
            </a:r>
            <a:r>
              <a:rPr lang="ja-JP" altLang="en-US" sz="1400" dirty="0">
                <a:latin typeface="+mj-ea"/>
                <a:ea typeface="+mj-ea"/>
              </a:rPr>
              <a:t>対象者条件：</a:t>
            </a:r>
            <a:r>
              <a:rPr lang="en-US" altLang="ja-JP" sz="1400" dirty="0">
                <a:latin typeface="+mj-ea"/>
                <a:ea typeface="+mj-ea"/>
              </a:rPr>
              <a:t>18</a:t>
            </a:r>
            <a:r>
              <a:rPr lang="ja-JP" altLang="ja-JP" sz="1400" dirty="0">
                <a:latin typeface="+mj-ea"/>
                <a:ea typeface="+mj-ea"/>
              </a:rPr>
              <a:t>歳以上の男女</a:t>
            </a:r>
            <a:r>
              <a:rPr lang="ja-JP" altLang="en-US" sz="1400" dirty="0">
                <a:latin typeface="+mj-ea"/>
                <a:ea typeface="+mj-ea"/>
              </a:rPr>
              <a:t>、サンプル数</a:t>
            </a:r>
            <a:r>
              <a:rPr lang="ja-JP" altLang="en-US" sz="1400" dirty="0" smtClean="0">
                <a:latin typeface="+mj-ea"/>
                <a:ea typeface="+mj-ea"/>
              </a:rPr>
              <a:t>：１</a:t>
            </a:r>
            <a:r>
              <a:rPr lang="en-US" altLang="ja-JP" sz="1400" dirty="0" smtClean="0">
                <a:latin typeface="+mj-ea"/>
                <a:ea typeface="+mj-ea"/>
              </a:rPr>
              <a:t>,000</a:t>
            </a:r>
            <a:r>
              <a:rPr lang="ja-JP" altLang="ja-JP" sz="1400" dirty="0">
                <a:latin typeface="+mj-ea"/>
                <a:ea typeface="+mj-ea"/>
              </a:rPr>
              <a:t>名</a:t>
            </a:r>
            <a:r>
              <a:rPr lang="ja-JP" altLang="en-US" sz="1400" dirty="0">
                <a:latin typeface="+mj-ea"/>
                <a:ea typeface="+mj-ea"/>
              </a:rPr>
              <a:t>）</a:t>
            </a:r>
            <a:endParaRPr lang="en-US" altLang="ja-JP" sz="1400" dirty="0">
              <a:latin typeface="+mj-ea"/>
              <a:ea typeface="+mj-ea"/>
            </a:endParaRPr>
          </a:p>
        </p:txBody>
      </p:sp>
      <p:sp>
        <p:nvSpPr>
          <p:cNvPr id="6" name="正方形/長方形 5"/>
          <p:cNvSpPr/>
          <p:nvPr/>
        </p:nvSpPr>
        <p:spPr>
          <a:xfrm>
            <a:off x="5235386" y="1721826"/>
            <a:ext cx="5889754"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ja-JP" altLang="en-US" sz="2400" b="1" u="sng" dirty="0" smtClean="0">
                <a:latin typeface="Meiryo UI" panose="020B0604030504040204" pitchFamily="50" charset="-128"/>
                <a:ea typeface="Meiryo UI" panose="020B0604030504040204" pitchFamily="50" charset="-128"/>
              </a:rPr>
              <a:t>、</a:t>
            </a:r>
            <a:r>
              <a:rPr lang="en-US" altLang="ja-JP" sz="2400" b="1" u="sng" dirty="0" smtClean="0">
                <a:latin typeface="Meiryo UI" panose="020B0604030504040204" pitchFamily="50" charset="-128"/>
                <a:ea typeface="Meiryo UI" panose="020B0604030504040204" pitchFamily="50" charset="-128"/>
              </a:rPr>
              <a:t>53.4%</a:t>
            </a:r>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年３月</a:t>
            </a:r>
            <a:r>
              <a:rPr lang="ja-JP" altLang="en-US" sz="1400" dirty="0">
                <a:latin typeface="Meiryo UI" panose="020B0604030504040204" pitchFamily="50" charset="-128"/>
                <a:ea typeface="Meiryo UI" panose="020B0604030504040204" pitchFamily="50" charset="-128"/>
              </a:rPr>
              <a:t>時点）</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4435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a:t>
            </a:r>
            <a:r>
              <a:rPr lang="en-US" altLang="ja-JP" dirty="0">
                <a:latin typeface="+mn-ea"/>
              </a:rPr>
              <a:t>SDGs</a:t>
            </a:r>
            <a:r>
              <a:rPr kumimoji="1" lang="ja-JP" altLang="en-US" dirty="0" smtClean="0"/>
              <a:t>行動憲章</a:t>
            </a:r>
            <a:endParaRPr kumimoji="1" lang="ja-JP" altLang="en-US" dirty="0"/>
          </a:p>
        </p:txBody>
      </p:sp>
      <p:sp>
        <p:nvSpPr>
          <p:cNvPr id="4" name="正方形/長方形 3"/>
          <p:cNvSpPr/>
          <p:nvPr/>
        </p:nvSpPr>
        <p:spPr>
          <a:xfrm>
            <a:off x="277557" y="1765158"/>
            <a:ext cx="11694049" cy="584775"/>
          </a:xfrm>
          <a:prstGeom prst="rect">
            <a:avLst/>
          </a:prstGeom>
        </p:spPr>
        <p:txBody>
          <a:bodyPr wrap="square">
            <a:spAutoFit/>
          </a:bodyPr>
          <a:lstStyle/>
          <a:p>
            <a:r>
              <a:rPr lang="ja-JP" altLang="en-US" sz="1600" dirty="0" smtClean="0"/>
              <a:t>府民や府内企業・団体などあらゆるステークホルダーに</a:t>
            </a:r>
            <a:r>
              <a:rPr lang="en-US" altLang="ja-JP" sz="1600" dirty="0">
                <a:latin typeface="+mn-ea"/>
              </a:rPr>
              <a:t>SDGs</a:t>
            </a:r>
            <a:r>
              <a:rPr lang="ja-JP" altLang="en-US" sz="1600" dirty="0" smtClean="0"/>
              <a:t>を知ってもらい、具体的な行動につなげていただくことを目的に「大阪</a:t>
            </a:r>
            <a:r>
              <a:rPr lang="en-US" altLang="ja-JP" sz="1600" dirty="0">
                <a:latin typeface="+mn-ea"/>
              </a:rPr>
              <a:t>SDGs</a:t>
            </a:r>
            <a:r>
              <a:rPr lang="ja-JP" altLang="en-US" sz="1600" dirty="0" smtClean="0"/>
              <a:t>行動憲章」を策定しました。</a:t>
            </a:r>
            <a:r>
              <a:rPr lang="ja-JP" altLang="en-US" sz="1400" dirty="0">
                <a:latin typeface="+mn-ea"/>
              </a:rPr>
              <a:t>（</a:t>
            </a:r>
            <a:r>
              <a:rPr lang="en-US" altLang="ja-JP" sz="1400" dirty="0">
                <a:latin typeface="+mn-ea"/>
              </a:rPr>
              <a:t>2021</a:t>
            </a:r>
            <a:r>
              <a:rPr lang="ja-JP" altLang="en-US" sz="1400" dirty="0">
                <a:latin typeface="+mn-ea"/>
              </a:rPr>
              <a:t>年（令和</a:t>
            </a:r>
            <a:r>
              <a:rPr lang="en-US" altLang="ja-JP" sz="1400" dirty="0">
                <a:latin typeface="+mn-ea"/>
              </a:rPr>
              <a:t>3</a:t>
            </a:r>
            <a:r>
              <a:rPr lang="ja-JP" altLang="en-US" sz="1400" dirty="0">
                <a:latin typeface="+mn-ea"/>
              </a:rPr>
              <a:t>年</a:t>
            </a:r>
            <a:r>
              <a:rPr lang="ja-JP" altLang="en-US" sz="1400" dirty="0" smtClean="0">
                <a:latin typeface="+mn-ea"/>
              </a:rPr>
              <a:t>）</a:t>
            </a:r>
            <a:r>
              <a:rPr lang="en-US" altLang="ja-JP" sz="1400" dirty="0" smtClean="0">
                <a:latin typeface="+mn-ea"/>
              </a:rPr>
              <a:t>1</a:t>
            </a:r>
            <a:r>
              <a:rPr lang="ja-JP" altLang="en-US" sz="1400" dirty="0" smtClean="0">
                <a:latin typeface="+mn-ea"/>
              </a:rPr>
              <a:t>月</a:t>
            </a:r>
            <a:r>
              <a:rPr lang="en-US" altLang="ja-JP" sz="1400" dirty="0" smtClean="0">
                <a:latin typeface="+mn-ea"/>
              </a:rPr>
              <a:t>22</a:t>
            </a:r>
            <a:r>
              <a:rPr lang="ja-JP" altLang="en-US" sz="1400" dirty="0" smtClean="0">
                <a:latin typeface="+mn-ea"/>
              </a:rPr>
              <a:t>日</a:t>
            </a:r>
            <a:r>
              <a:rPr lang="ja-JP" altLang="en-US" sz="1400" dirty="0">
                <a:latin typeface="+mn-ea"/>
              </a:rPr>
              <a:t>）</a:t>
            </a:r>
            <a:endParaRPr lang="en-US" altLang="ja-JP" sz="1400" dirty="0">
              <a:latin typeface="+mn-ea"/>
            </a:endParaRPr>
          </a:p>
        </p:txBody>
      </p:sp>
      <p:grpSp>
        <p:nvGrpSpPr>
          <p:cNvPr id="3" name="グループ化 2"/>
          <p:cNvGrpSpPr/>
          <p:nvPr/>
        </p:nvGrpSpPr>
        <p:grpSpPr>
          <a:xfrm>
            <a:off x="1" y="2881369"/>
            <a:ext cx="12192000" cy="3600113"/>
            <a:chOff x="1" y="2881369"/>
            <a:chExt cx="12192000" cy="3600113"/>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920" y="3057281"/>
              <a:ext cx="531111" cy="531111"/>
            </a:xfrm>
            <a:prstGeom prst="rect">
              <a:avLst/>
            </a:prstGeom>
          </p:spPr>
        </p:pic>
        <p:sp>
          <p:nvSpPr>
            <p:cNvPr id="29" name="テキスト ボックス 28"/>
            <p:cNvSpPr txBox="1"/>
            <p:nvPr/>
          </p:nvSpPr>
          <p:spPr>
            <a:xfrm>
              <a:off x="1837583" y="4379327"/>
              <a:ext cx="8449693" cy="830997"/>
            </a:xfrm>
            <a:prstGeom prst="rect">
              <a:avLst/>
            </a:prstGeom>
            <a:noFill/>
          </p:spPr>
          <p:txBody>
            <a:bodyPr wrap="square" rtlCol="0">
              <a:spAutoFit/>
            </a:bodyPr>
            <a:lstStyle/>
            <a:p>
              <a:pPr algn="dist"/>
              <a:r>
                <a:rPr kumimoji="1" lang="ja-JP" altLang="en-US" sz="1600"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1600" dirty="0">
                  <a:latin typeface="Meiryo UI" panose="020B0604030504040204" pitchFamily="50" charset="-128"/>
                  <a:ea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rPr>
                <a:t>アジェンダ”（</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）の理念に賛同し、</a:t>
              </a:r>
              <a:r>
                <a:rPr kumimoji="1" lang="en-US" altLang="ja-JP" sz="1600" dirty="0">
                  <a:latin typeface="Meiryo UI" panose="020B0604030504040204" pitchFamily="50" charset="-128"/>
                  <a:ea typeface="Meiryo UI" panose="020B0604030504040204" pitchFamily="50" charset="-128"/>
                </a:rPr>
                <a:t>2025</a:t>
              </a:r>
              <a:r>
                <a:rPr kumimoji="1" lang="ja-JP" altLang="en-US" sz="1600" dirty="0">
                  <a:latin typeface="Meiryo UI" panose="020B0604030504040204" pitchFamily="50" charset="-128"/>
                  <a:ea typeface="Meiryo UI" panose="020B0604030504040204" pitchFamily="50" charset="-128"/>
                </a:rPr>
                <a:t>年大阪・関西万博の地元都市として</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万博</a:t>
              </a:r>
              <a:r>
                <a:rPr kumimoji="1" lang="ja-JP" altLang="en-US" sz="1600" dirty="0">
                  <a:latin typeface="Meiryo UI" panose="020B0604030504040204" pitchFamily="50" charset="-128"/>
                  <a:ea typeface="Meiryo UI" panose="020B0604030504040204" pitchFamily="50" charset="-128"/>
                </a:rPr>
                <a:t>のテーマで</a:t>
              </a:r>
              <a:r>
                <a:rPr kumimoji="1" lang="ja-JP" altLang="en-US" sz="1600" dirty="0" smtClean="0">
                  <a:latin typeface="Meiryo UI" panose="020B0604030504040204" pitchFamily="50" charset="-128"/>
                  <a:ea typeface="Meiryo UI" panose="020B0604030504040204" pitchFamily="50" charset="-128"/>
                </a:rPr>
                <a:t>ある「</a:t>
              </a:r>
              <a:r>
                <a:rPr kumimoji="1" lang="ja-JP" altLang="en-US" sz="1600" dirty="0">
                  <a:latin typeface="Meiryo UI" panose="020B0604030504040204" pitchFamily="50" charset="-128"/>
                  <a:ea typeface="Meiryo UI" panose="020B0604030504040204" pitchFamily="50" charset="-128"/>
                </a:rPr>
                <a:t>いのち輝く未来社会</a:t>
              </a:r>
              <a:r>
                <a:rPr kumimoji="1" lang="ja-JP" altLang="en-US" sz="1600" dirty="0" smtClean="0">
                  <a:latin typeface="Meiryo UI" panose="020B0604030504040204" pitchFamily="50" charset="-128"/>
                  <a:ea typeface="Meiryo UI" panose="020B0604030504040204" pitchFamily="50" charset="-128"/>
                </a:rPr>
                <a:t>のデザイン</a:t>
              </a:r>
              <a:r>
                <a:rPr kumimoji="1" lang="ja-JP" altLang="en-US" sz="1600" dirty="0">
                  <a:latin typeface="Meiryo UI" panose="020B0604030504040204" pitchFamily="50" charset="-128"/>
                  <a:ea typeface="Meiryo UI" panose="020B0604030504040204" pitchFamily="50" charset="-128"/>
                </a:rPr>
                <a:t>」に向けて、</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a:t>
              </a:r>
              <a:r>
                <a:rPr kumimoji="1" lang="en-US" altLang="ja-JP" sz="1600" dirty="0">
                  <a:latin typeface="Meiryo UI" panose="020B0604030504040204" pitchFamily="50" charset="-128"/>
                  <a:ea typeface="Meiryo UI" panose="020B0604030504040204" pitchFamily="50" charset="-128"/>
                </a:rPr>
                <a:t>17</a:t>
              </a:r>
              <a:r>
                <a:rPr kumimoji="1" lang="ja-JP" altLang="en-US" sz="1600" dirty="0">
                  <a:latin typeface="Meiryo UI" panose="020B0604030504040204" pitchFamily="50" charset="-128"/>
                  <a:ea typeface="Meiryo UI" panose="020B0604030504040204" pitchFamily="50" charset="-128"/>
                </a:rPr>
                <a:t>ゴールの達成をめざします。</a:t>
              </a:r>
            </a:p>
          </p:txBody>
        </p:sp>
        <p:sp>
          <p:nvSpPr>
            <p:cNvPr id="30" name="テキスト ボックス 29"/>
            <p:cNvSpPr txBox="1"/>
            <p:nvPr/>
          </p:nvSpPr>
          <p:spPr>
            <a:xfrm>
              <a:off x="2654494" y="5210324"/>
              <a:ext cx="7098350" cy="1061829"/>
            </a:xfrm>
            <a:prstGeom prst="rect">
              <a:avLst/>
            </a:prstGeom>
            <a:noFill/>
          </p:spPr>
          <p:txBody>
            <a:bodyPr wrap="square" rtlCol="0">
              <a:sp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２．</a:t>
              </a:r>
              <a:r>
                <a:rPr kumimoji="1" lang="en-US" altLang="ja-JP" sz="1400" dirty="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31" name="正方形/長方形 30"/>
            <p:cNvSpPr/>
            <p:nvPr/>
          </p:nvSpPr>
          <p:spPr>
            <a:xfrm>
              <a:off x="1" y="3057281"/>
              <a:ext cx="12192000" cy="54000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b="1" u="sng" spc="600" dirty="0">
                  <a:solidFill>
                    <a:schemeClr val="tx1"/>
                  </a:solidFill>
                  <a:latin typeface="Meiryo UI" panose="020B0604030504040204" pitchFamily="50" charset="-128"/>
                  <a:ea typeface="Meiryo UI" panose="020B0604030504040204" pitchFamily="50" charset="-128"/>
                </a:rPr>
                <a:t>大阪</a:t>
              </a:r>
              <a:r>
                <a:rPr kumimoji="1" lang="en-US" altLang="zh-TW" b="1" u="sng" spc="600" dirty="0">
                  <a:solidFill>
                    <a:schemeClr val="tx1"/>
                  </a:solidFill>
                  <a:latin typeface="Meiryo UI" panose="020B0604030504040204" pitchFamily="50" charset="-128"/>
                  <a:ea typeface="Meiryo UI" panose="020B0604030504040204" pitchFamily="50" charset="-128"/>
                </a:rPr>
                <a:t>SDGs</a:t>
              </a:r>
              <a:r>
                <a:rPr kumimoji="1" lang="zh-TW" altLang="en-US" b="1" u="sng" spc="600" dirty="0">
                  <a:solidFill>
                    <a:schemeClr val="tx1"/>
                  </a:solidFill>
                  <a:latin typeface="Meiryo UI" panose="020B0604030504040204" pitchFamily="50" charset="-128"/>
                  <a:ea typeface="Meiryo UI" panose="020B0604030504040204" pitchFamily="50" charset="-128"/>
                </a:rPr>
                <a:t>行動憲章</a:t>
              </a:r>
            </a:p>
          </p:txBody>
        </p:sp>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890" y="3069798"/>
              <a:ext cx="531111" cy="531111"/>
            </a:xfrm>
            <a:prstGeom prst="rect">
              <a:avLst/>
            </a:prstGeom>
          </p:spPr>
        </p:pic>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7978" y="3706034"/>
              <a:ext cx="463043" cy="463043"/>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2973" y="3706034"/>
              <a:ext cx="463043" cy="463043"/>
            </a:xfrm>
            <a:prstGeom prst="rect">
              <a:avLst/>
            </a:prstGeom>
          </p:spPr>
        </p:pic>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7968" y="3706034"/>
              <a:ext cx="463043" cy="463043"/>
            </a:xfrm>
            <a:prstGeom prst="rect">
              <a:avLst/>
            </a:prstGeom>
          </p:spPr>
        </p:pic>
        <p:pic>
          <p:nvPicPr>
            <p:cNvPr id="36" name="図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7958" y="3706034"/>
              <a:ext cx="463043" cy="463043"/>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7948" y="3706034"/>
              <a:ext cx="463043" cy="463043"/>
            </a:xfrm>
            <a:prstGeom prst="rect">
              <a:avLst/>
            </a:prstGeom>
          </p:spPr>
        </p:pic>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2963" y="3706034"/>
              <a:ext cx="463043" cy="463043"/>
            </a:xfrm>
            <a:prstGeom prst="rect">
              <a:avLst/>
            </a:prstGeom>
          </p:spPr>
        </p:pic>
        <p:pic>
          <p:nvPicPr>
            <p:cNvPr id="39" name="図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2953" y="3706034"/>
              <a:ext cx="463043" cy="463043"/>
            </a:xfrm>
            <a:prstGeom prst="rect">
              <a:avLst/>
            </a:prstGeom>
          </p:spPr>
        </p:pic>
        <p:pic>
          <p:nvPicPr>
            <p:cNvPr id="40" name="図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32943" y="3706034"/>
              <a:ext cx="463043" cy="463043"/>
            </a:xfrm>
            <a:prstGeom prst="rect">
              <a:avLst/>
            </a:prstGeom>
          </p:spPr>
        </p:pic>
        <p:pic>
          <p:nvPicPr>
            <p:cNvPr id="41" name="図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7938" y="3706034"/>
              <a:ext cx="463043" cy="463043"/>
            </a:xfrm>
            <a:prstGeom prst="rect">
              <a:avLst/>
            </a:prstGeom>
          </p:spPr>
        </p:pic>
        <p:pic>
          <p:nvPicPr>
            <p:cNvPr id="42" name="図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02933" y="3706034"/>
              <a:ext cx="463043" cy="463043"/>
            </a:xfrm>
            <a:prstGeom prst="rect">
              <a:avLst/>
            </a:prstGeom>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72924" y="3706034"/>
              <a:ext cx="463043" cy="463043"/>
            </a:xfrm>
            <a:prstGeom prst="rect">
              <a:avLst/>
            </a:prstGeom>
          </p:spPr>
        </p:pic>
        <p:pic>
          <p:nvPicPr>
            <p:cNvPr id="44" name="図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42916" y="3706034"/>
              <a:ext cx="463043" cy="463043"/>
            </a:xfrm>
            <a:prstGeom prst="rect">
              <a:avLst/>
            </a:prstGeom>
          </p:spPr>
        </p:pic>
        <p:pic>
          <p:nvPicPr>
            <p:cNvPr id="45" name="図 4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87928" y="3706034"/>
              <a:ext cx="463043" cy="463043"/>
            </a:xfrm>
            <a:prstGeom prst="rect">
              <a:avLst/>
            </a:prstGeom>
          </p:spPr>
        </p:pic>
        <p:pic>
          <p:nvPicPr>
            <p:cNvPr id="46" name="図 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57920" y="3706034"/>
              <a:ext cx="463043" cy="463043"/>
            </a:xfrm>
            <a:prstGeom prst="rect">
              <a:avLst/>
            </a:prstGeom>
          </p:spPr>
        </p:pic>
        <p:pic>
          <p:nvPicPr>
            <p:cNvPr id="47" name="図 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27912" y="3706034"/>
              <a:ext cx="463043" cy="463043"/>
            </a:xfrm>
            <a:prstGeom prst="rect">
              <a:avLst/>
            </a:prstGeom>
          </p:spPr>
        </p:pic>
        <p:pic>
          <p:nvPicPr>
            <p:cNvPr id="48" name="図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12908" y="3706034"/>
              <a:ext cx="463043" cy="463043"/>
            </a:xfrm>
            <a:prstGeom prst="rect">
              <a:avLst/>
            </a:prstGeom>
          </p:spPr>
        </p:pic>
        <p:pic>
          <p:nvPicPr>
            <p:cNvPr id="49" name="図 4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97906" y="3706034"/>
              <a:ext cx="463043" cy="463043"/>
            </a:xfrm>
            <a:prstGeom prst="rect">
              <a:avLst/>
            </a:prstGeom>
          </p:spPr>
        </p:pic>
        <p:sp>
          <p:nvSpPr>
            <p:cNvPr id="50" name="正方形/長方形 49"/>
            <p:cNvSpPr/>
            <p:nvPr/>
          </p:nvSpPr>
          <p:spPr>
            <a:xfrm>
              <a:off x="1484243" y="2881369"/>
              <a:ext cx="9156375" cy="3600113"/>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372697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私の</a:t>
            </a:r>
            <a:r>
              <a:rPr lang="en-US" altLang="ja-JP" dirty="0">
                <a:latin typeface="+mn-ea"/>
              </a:rPr>
              <a:t>SDGs</a:t>
            </a:r>
            <a:r>
              <a:rPr kumimoji="1" lang="ja-JP" altLang="en-US" dirty="0" smtClean="0"/>
              <a:t>宣言プロジェクト</a:t>
            </a:r>
            <a:endParaRPr kumimoji="1" lang="ja-JP" altLang="en-US" dirty="0"/>
          </a:p>
        </p:txBody>
      </p:sp>
      <p:sp>
        <p:nvSpPr>
          <p:cNvPr id="4" name="正方形/長方形 3"/>
          <p:cNvSpPr/>
          <p:nvPr/>
        </p:nvSpPr>
        <p:spPr>
          <a:xfrm>
            <a:off x="277557" y="1671029"/>
            <a:ext cx="11694049" cy="938719"/>
          </a:xfrm>
          <a:prstGeom prst="rect">
            <a:avLst/>
          </a:prstGeom>
        </p:spPr>
        <p:txBody>
          <a:bodyPr wrap="square">
            <a:spAutoFit/>
          </a:bodyPr>
          <a:lstStyle/>
          <a:p>
            <a:pPr marL="93663" indent="-93663">
              <a:lnSpc>
                <a:spcPts val="2200"/>
              </a:lnSpc>
            </a:pPr>
            <a:r>
              <a:rPr lang="ja-JP" altLang="en-US" sz="1600" dirty="0" smtClean="0">
                <a:latin typeface="+mn-ea"/>
              </a:rPr>
              <a:t>「大阪</a:t>
            </a:r>
            <a:r>
              <a:rPr lang="en-US" altLang="ja-JP" sz="1600" dirty="0" smtClean="0">
                <a:latin typeface="+mn-ea"/>
              </a:rPr>
              <a:t>SDGs</a:t>
            </a:r>
            <a:r>
              <a:rPr lang="ja-JP" altLang="en-US" sz="1600" dirty="0" smtClean="0">
                <a:latin typeface="+mn-ea"/>
              </a:rPr>
              <a:t>行動憲章」の趣旨に沿って、各ステークホルダーの行動を促すため、</a:t>
            </a:r>
            <a:r>
              <a:rPr lang="en-US" altLang="ja-JP" sz="1600" dirty="0" smtClean="0">
                <a:latin typeface="+mn-ea"/>
              </a:rPr>
              <a:t>SDGs</a:t>
            </a:r>
            <a:r>
              <a:rPr lang="ja-JP" altLang="en-US" sz="1600" dirty="0" smtClean="0">
                <a:latin typeface="+mn-ea"/>
              </a:rPr>
              <a:t>を達成に向け自らが行う行動を宣言していただくプロジェクトを開始しました。　</a:t>
            </a:r>
            <a:r>
              <a:rPr lang="ja-JP" altLang="en-US" sz="1400" dirty="0" smtClean="0">
                <a:latin typeface="+mn-ea"/>
              </a:rPr>
              <a:t>（</a:t>
            </a:r>
            <a:r>
              <a:rPr lang="en-US" altLang="ja-JP" sz="1400" dirty="0" smtClean="0">
                <a:latin typeface="+mn-ea"/>
              </a:rPr>
              <a:t>2021</a:t>
            </a:r>
            <a:r>
              <a:rPr lang="ja-JP" altLang="en-US" sz="1400" dirty="0" smtClean="0">
                <a:latin typeface="+mn-ea"/>
              </a:rPr>
              <a:t>年（令和</a:t>
            </a:r>
            <a:r>
              <a:rPr lang="en-US" altLang="ja-JP" sz="1400" dirty="0" smtClean="0">
                <a:latin typeface="+mn-ea"/>
              </a:rPr>
              <a:t>3</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24</a:t>
            </a:r>
            <a:r>
              <a:rPr lang="ja-JP" altLang="en-US" sz="1400" dirty="0" smtClean="0">
                <a:latin typeface="+mn-ea"/>
              </a:rPr>
              <a:t>日）</a:t>
            </a:r>
            <a:endParaRPr lang="en-US" altLang="ja-JP" sz="1400" dirty="0" smtClean="0">
              <a:latin typeface="+mn-ea"/>
            </a:endParaRPr>
          </a:p>
          <a:p>
            <a:pPr indent="93663">
              <a:lnSpc>
                <a:spcPts val="2200"/>
              </a:lnSpc>
            </a:pPr>
            <a:r>
              <a:rPr lang="ja-JP" altLang="en-US" sz="1600" dirty="0" smtClean="0">
                <a:latin typeface="+mn-ea"/>
              </a:rPr>
              <a:t>宣言いただいた内容は府ホームページ等で紹介することにより、オール大阪で</a:t>
            </a:r>
            <a:r>
              <a:rPr lang="en-US" altLang="ja-JP" sz="1600" dirty="0" smtClean="0">
                <a:latin typeface="+mn-ea"/>
              </a:rPr>
              <a:t>SDGs</a:t>
            </a:r>
            <a:r>
              <a:rPr lang="ja-JP" altLang="en-US" sz="1600" dirty="0" smtClean="0">
                <a:latin typeface="+mn-ea"/>
              </a:rPr>
              <a:t>の達成をめざす機運の醸成につなげます。</a:t>
            </a:r>
            <a:endParaRPr lang="en-US" altLang="ja-JP" sz="1600" dirty="0" smtClean="0">
              <a:latin typeface="+mn-ea"/>
            </a:endParaRPr>
          </a:p>
        </p:txBody>
      </p:sp>
      <p:sp>
        <p:nvSpPr>
          <p:cNvPr id="17" name="テキスト ボックス 16"/>
          <p:cNvSpPr txBox="1"/>
          <p:nvPr/>
        </p:nvSpPr>
        <p:spPr>
          <a:xfrm>
            <a:off x="424325" y="2665832"/>
            <a:ext cx="7595477" cy="1849224"/>
          </a:xfrm>
          <a:prstGeom prst="rect">
            <a:avLst/>
          </a:prstGeom>
          <a:noFill/>
        </p:spPr>
        <p:txBody>
          <a:bodyPr wrap="none" rtlCol="0">
            <a:spAutoFit/>
          </a:bodyPr>
          <a:lstStyle/>
          <a:p>
            <a:pPr>
              <a:lnSpc>
                <a:spcPts val="1900"/>
              </a:lnSpc>
            </a:pPr>
            <a:r>
              <a:rPr kumimoji="1" lang="ja-JP" altLang="en-US" sz="1600" b="1" dirty="0" smtClean="0"/>
              <a:t>プロジェクト概要</a:t>
            </a:r>
            <a:endParaRPr kumimoji="1" lang="en-US" altLang="ja-JP" sz="1600" b="1" dirty="0" smtClean="0"/>
          </a:p>
          <a:p>
            <a:pPr>
              <a:lnSpc>
                <a:spcPts val="1900"/>
              </a:lnSpc>
              <a:spcBef>
                <a:spcPts val="400"/>
              </a:spcBef>
            </a:pPr>
            <a:r>
              <a:rPr lang="ja-JP" altLang="en-US" sz="1400" dirty="0" smtClean="0"/>
              <a:t>＜参加対象＞　府民、府内企業・団体など</a:t>
            </a:r>
            <a:endParaRPr lang="en-US" altLang="ja-JP" sz="1400" dirty="0" smtClean="0"/>
          </a:p>
          <a:p>
            <a:pPr>
              <a:lnSpc>
                <a:spcPts val="1900"/>
              </a:lnSpc>
            </a:pPr>
            <a:r>
              <a:rPr kumimoji="1" lang="ja-JP" altLang="en-US" sz="1400" dirty="0" smtClean="0"/>
              <a:t>＜参加方法＞　① 大阪府インターネット申請・申込みサービスの利用</a:t>
            </a:r>
            <a:endParaRPr lang="en-US" altLang="ja-JP" sz="1400" dirty="0"/>
          </a:p>
          <a:p>
            <a:pPr indent="1250950">
              <a:lnSpc>
                <a:spcPts val="1900"/>
              </a:lnSpc>
            </a:pPr>
            <a:r>
              <a:rPr lang="ja-JP" altLang="en-US" sz="1400" dirty="0" smtClean="0"/>
              <a:t>② </a:t>
            </a:r>
            <a:r>
              <a:rPr lang="en-US" altLang="ja-JP" sz="1400" dirty="0" smtClean="0"/>
              <a:t>Twitter</a:t>
            </a:r>
            <a:r>
              <a:rPr lang="ja-JP" altLang="en-US" sz="1400" dirty="0" smtClean="0"/>
              <a:t>「大阪府</a:t>
            </a:r>
            <a:r>
              <a:rPr lang="en-US" altLang="ja-JP" sz="1400" dirty="0" smtClean="0"/>
              <a:t>SDGs</a:t>
            </a:r>
            <a:r>
              <a:rPr lang="en-US" altLang="ja-JP" sz="1400" dirty="0"/>
              <a:t>【</a:t>
            </a:r>
            <a:r>
              <a:rPr lang="ja-JP" altLang="en-US" sz="1400" dirty="0" smtClean="0"/>
              <a:t>公式</a:t>
            </a:r>
            <a:r>
              <a:rPr lang="en-US" altLang="ja-JP" sz="1400" dirty="0" smtClean="0"/>
              <a:t>】</a:t>
            </a:r>
            <a:r>
              <a:rPr lang="ja-JP" altLang="en-US" sz="1400" dirty="0" smtClean="0"/>
              <a:t>（</a:t>
            </a:r>
            <a:r>
              <a:rPr lang="en-US" altLang="ja-JP" sz="1400" dirty="0" smtClean="0"/>
              <a:t>@</a:t>
            </a:r>
            <a:r>
              <a:rPr lang="en-US" altLang="ja-JP" sz="1400" dirty="0" err="1" smtClean="0"/>
              <a:t>osakaprefSDGs</a:t>
            </a:r>
            <a:r>
              <a:rPr lang="ja-JP" altLang="en-US" sz="1400" dirty="0" smtClean="0"/>
              <a:t>）」アカウントへの投稿</a:t>
            </a:r>
            <a:endParaRPr lang="en-US" altLang="ja-JP" sz="1400" dirty="0"/>
          </a:p>
          <a:p>
            <a:pPr indent="1250950">
              <a:lnSpc>
                <a:spcPts val="1900"/>
              </a:lnSpc>
            </a:pPr>
            <a:r>
              <a:rPr kumimoji="1" lang="ja-JP" altLang="en-US" sz="1400" dirty="0" smtClean="0"/>
              <a:t>③ 事務局に参加用紙を提出</a:t>
            </a:r>
            <a:endParaRPr kumimoji="1" lang="en-US" altLang="ja-JP" sz="1400" dirty="0" smtClean="0"/>
          </a:p>
          <a:p>
            <a:pPr>
              <a:lnSpc>
                <a:spcPts val="1900"/>
              </a:lnSpc>
            </a:pPr>
            <a:r>
              <a:rPr lang="ja-JP" altLang="en-US" sz="1400" dirty="0" smtClean="0"/>
              <a:t>＜宣言内容＞　</a:t>
            </a:r>
            <a:r>
              <a:rPr lang="en-US" altLang="ja-JP" sz="1400" dirty="0">
                <a:latin typeface="+mn-ea"/>
              </a:rPr>
              <a:t> </a:t>
            </a:r>
            <a:r>
              <a:rPr lang="en-US" altLang="ja-JP" sz="1400" dirty="0" smtClean="0">
                <a:latin typeface="+mn-ea"/>
              </a:rPr>
              <a:t>SDGs</a:t>
            </a:r>
            <a:r>
              <a:rPr lang="ja-JP" altLang="en-US" sz="1400" dirty="0" smtClean="0">
                <a:latin typeface="+mn-ea"/>
              </a:rPr>
              <a:t>の達成に向けた取組み　＋　関連するゴール</a:t>
            </a:r>
            <a:endParaRPr lang="en-US" altLang="ja-JP" sz="1400" dirty="0" smtClean="0">
              <a:latin typeface="+mn-ea"/>
            </a:endParaRPr>
          </a:p>
          <a:p>
            <a:pPr indent="1519238">
              <a:lnSpc>
                <a:spcPts val="1900"/>
              </a:lnSpc>
            </a:pPr>
            <a:r>
              <a:rPr kumimoji="1" lang="en-US" altLang="ja-JP" sz="1400" dirty="0" smtClean="0">
                <a:latin typeface="+mn-ea"/>
              </a:rPr>
              <a:t>※Twitter</a:t>
            </a:r>
            <a:r>
              <a:rPr kumimoji="1" lang="ja-JP" altLang="en-US" sz="1400" dirty="0" smtClean="0">
                <a:latin typeface="+mn-ea"/>
              </a:rPr>
              <a:t>の場合は「＃</a:t>
            </a:r>
            <a:r>
              <a:rPr lang="ja-JP" altLang="en-US" sz="1400" dirty="0">
                <a:latin typeface="+mn-ea"/>
              </a:rPr>
              <a:t>私</a:t>
            </a:r>
            <a:r>
              <a:rPr lang="ja-JP" altLang="en-US" sz="1400" dirty="0" smtClean="0">
                <a:latin typeface="+mn-ea"/>
              </a:rPr>
              <a:t>の</a:t>
            </a:r>
            <a:r>
              <a:rPr lang="en-US" altLang="ja-JP" sz="1400" dirty="0" smtClean="0">
                <a:latin typeface="+mn-ea"/>
              </a:rPr>
              <a:t>SDGs</a:t>
            </a:r>
            <a:r>
              <a:rPr lang="ja-JP" altLang="en-US" sz="1400" dirty="0" smtClean="0">
                <a:latin typeface="+mn-ea"/>
              </a:rPr>
              <a:t>宣言プロジェクト」を付けて投稿</a:t>
            </a:r>
            <a:endParaRPr kumimoji="1" lang="en-US" altLang="ja-JP" sz="1400" dirty="0"/>
          </a:p>
        </p:txBody>
      </p:sp>
      <p:sp>
        <p:nvSpPr>
          <p:cNvPr id="18" name="正方形/長方形 17"/>
          <p:cNvSpPr/>
          <p:nvPr/>
        </p:nvSpPr>
        <p:spPr>
          <a:xfrm>
            <a:off x="101350" y="4770779"/>
            <a:ext cx="11990566" cy="2038245"/>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9" name="正方形/長方形 18"/>
          <p:cNvSpPr/>
          <p:nvPr/>
        </p:nvSpPr>
        <p:spPr>
          <a:xfrm>
            <a:off x="92946" y="4561769"/>
            <a:ext cx="2100771"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UD デジタル 教科書体 NK-B" panose="02020700000000000000" pitchFamily="18" charset="-128"/>
                <a:ea typeface="UD デジタル 教科書体 NK-B" panose="02020700000000000000" pitchFamily="18" charset="-128"/>
              </a:rPr>
              <a:t>取り組み宣言の例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0" name="角丸四角形 19"/>
          <p:cNvSpPr/>
          <p:nvPr/>
        </p:nvSpPr>
        <p:spPr>
          <a:xfrm>
            <a:off x="1035461" y="5076134"/>
            <a:ext cx="2880000" cy="54575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b="1" dirty="0" smtClean="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endPar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483" y="4991866"/>
            <a:ext cx="751876" cy="751876"/>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2777" y="5002321"/>
            <a:ext cx="747203" cy="747203"/>
          </a:xfrm>
          <a:prstGeom prst="rect">
            <a:avLst/>
          </a:prstGeom>
        </p:spPr>
      </p:pic>
      <p:sp>
        <p:nvSpPr>
          <p:cNvPr id="23" name="角丸四角形 22"/>
          <p:cNvSpPr/>
          <p:nvPr/>
        </p:nvSpPr>
        <p:spPr>
          <a:xfrm>
            <a:off x="9111842" y="5078130"/>
            <a:ext cx="2844000" cy="546255"/>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b="1" dirty="0" smtClean="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b="1" dirty="0" smtClean="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7841" y="5014773"/>
            <a:ext cx="752400" cy="752400"/>
          </a:xfrm>
          <a:prstGeom prst="rect">
            <a:avLst/>
          </a:prstGeom>
        </p:spPr>
      </p:pic>
      <p:pic>
        <p:nvPicPr>
          <p:cNvPr id="25" name="Picture 6" descr="キラキラ飾りのイラスト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6794" y="5685634"/>
            <a:ext cx="636537" cy="6365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キラキラ飾りのイラスト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8414" y="5838394"/>
            <a:ext cx="636537" cy="636537"/>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a:picLocks noChangeAspect="1"/>
          </p:cNvPicPr>
          <p:nvPr/>
        </p:nvPicPr>
        <p:blipFill rotWithShape="1">
          <a:blip r:embed="rId6" cstate="print">
            <a:extLst>
              <a:ext uri="{28A0092B-C50C-407E-A947-70E740481C1C}">
                <a14:useLocalDpi xmlns:a14="http://schemas.microsoft.com/office/drawing/2010/main" val="0"/>
              </a:ext>
            </a:extLst>
          </a:blip>
          <a:srcRect b="21060"/>
          <a:stretch/>
        </p:blipFill>
        <p:spPr>
          <a:xfrm>
            <a:off x="9690992" y="5576303"/>
            <a:ext cx="1829888" cy="1084234"/>
          </a:xfrm>
          <a:prstGeom prst="rect">
            <a:avLst/>
          </a:prstGeom>
        </p:spPr>
      </p:pic>
      <p:sp>
        <p:nvSpPr>
          <p:cNvPr id="28" name="正方形/長方形 27"/>
          <p:cNvSpPr/>
          <p:nvPr/>
        </p:nvSpPr>
        <p:spPr bwMode="white">
          <a:xfrm>
            <a:off x="5598698" y="5554649"/>
            <a:ext cx="649255" cy="342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087339" y="5070021"/>
            <a:ext cx="2844000" cy="546255"/>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b="1" dirty="0" smtClean="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マイ</a:t>
            </a:r>
            <a:r>
              <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rPr>
              <a:t>容器</a:t>
            </a: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を使う</a:t>
            </a:r>
            <a:endPar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30" name="図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8710" y="5654465"/>
            <a:ext cx="2240973" cy="1009856"/>
          </a:xfrm>
          <a:prstGeom prst="rect">
            <a:avLst/>
          </a:prstGeom>
        </p:spPr>
      </p:pic>
      <p:pic>
        <p:nvPicPr>
          <p:cNvPr id="31" name="図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0491" y="5655950"/>
            <a:ext cx="1388120" cy="1041090"/>
          </a:xfrm>
          <a:prstGeom prst="rect">
            <a:avLst/>
          </a:prstGeom>
        </p:spPr>
      </p:pic>
      <p:pic>
        <p:nvPicPr>
          <p:cNvPr id="32" name="Picture 16" descr="タッパー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0948" y="6012833"/>
            <a:ext cx="787278" cy="706582"/>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45201" y="3811116"/>
            <a:ext cx="884790" cy="884790"/>
          </a:xfrm>
          <a:prstGeom prst="rect">
            <a:avLst/>
          </a:prstGeom>
        </p:spPr>
      </p:pic>
      <p:pic>
        <p:nvPicPr>
          <p:cNvPr id="34" name="図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85062" y="3894980"/>
            <a:ext cx="717061" cy="717061"/>
          </a:xfrm>
          <a:prstGeom prst="rect">
            <a:avLst/>
          </a:prstGeom>
        </p:spPr>
      </p:pic>
      <p:pic>
        <p:nvPicPr>
          <p:cNvPr id="35" name="図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88981" y="3670526"/>
            <a:ext cx="1165970" cy="1165970"/>
          </a:xfrm>
          <a:prstGeom prst="rect">
            <a:avLst/>
          </a:prstGeom>
        </p:spPr>
      </p:pic>
    </p:spTree>
    <p:extLst>
      <p:ext uri="{BB962C8B-B14F-4D97-AF65-F5344CB8AC3E}">
        <p14:creationId xmlns:p14="http://schemas.microsoft.com/office/powerpoint/2010/main" val="2589069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私の</a:t>
            </a:r>
            <a:r>
              <a:rPr lang="en-US" altLang="ja-JP" dirty="0">
                <a:latin typeface="+mn-ea"/>
              </a:rPr>
              <a:t>SDGs</a:t>
            </a:r>
            <a:r>
              <a:rPr lang="ja-JP" altLang="en-US" dirty="0"/>
              <a:t>宣言プロジェクト</a:t>
            </a:r>
            <a:endParaRPr kumimoji="1" lang="ja-JP" altLang="en-US" dirty="0"/>
          </a:p>
        </p:txBody>
      </p:sp>
      <p:sp>
        <p:nvSpPr>
          <p:cNvPr id="4" name="テキスト ボックス 3"/>
          <p:cNvSpPr txBox="1"/>
          <p:nvPr/>
        </p:nvSpPr>
        <p:spPr>
          <a:xfrm>
            <a:off x="674557" y="1843789"/>
            <a:ext cx="4339650" cy="646331"/>
          </a:xfrm>
          <a:prstGeom prst="rect">
            <a:avLst/>
          </a:prstGeom>
          <a:noFill/>
        </p:spPr>
        <p:txBody>
          <a:bodyPr wrap="none" rtlCol="0">
            <a:spAutoFit/>
          </a:bodyPr>
          <a:lstStyle/>
          <a:p>
            <a:r>
              <a:rPr kumimoji="1" lang="ja-JP" altLang="en-US" sz="3600" b="1" dirty="0" smtClean="0">
                <a:solidFill>
                  <a:srgbClr val="002060"/>
                </a:solidFill>
              </a:rPr>
              <a:t>宣言件数　３０４件</a:t>
            </a:r>
            <a:endParaRPr kumimoji="1" lang="en-US" altLang="ja-JP" sz="3600" b="1" dirty="0" smtClean="0">
              <a:solidFill>
                <a:srgbClr val="002060"/>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644" y="4770798"/>
            <a:ext cx="1714500" cy="1714500"/>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644" y="2519463"/>
            <a:ext cx="1714500" cy="1714500"/>
          </a:xfrm>
          <a:prstGeom prst="rect">
            <a:avLst/>
          </a:prstGeom>
        </p:spPr>
      </p:pic>
      <p:sp>
        <p:nvSpPr>
          <p:cNvPr id="7" name="正方形/長方形 6"/>
          <p:cNvSpPr/>
          <p:nvPr/>
        </p:nvSpPr>
        <p:spPr>
          <a:xfrm>
            <a:off x="3121513" y="3007381"/>
            <a:ext cx="2318479" cy="369332"/>
          </a:xfrm>
          <a:prstGeom prst="rect">
            <a:avLst/>
          </a:prstGeom>
        </p:spPr>
        <p:txBody>
          <a:bodyPr wrap="square">
            <a:spAutoFit/>
          </a:bodyPr>
          <a:lstStyle/>
          <a:p>
            <a:r>
              <a:rPr lang="ja-JP" altLang="en-US" b="1" dirty="0" smtClean="0"/>
              <a:t>学校　　１７２件</a:t>
            </a:r>
            <a:endParaRPr lang="ja-JP" altLang="en-US" b="1" dirty="0"/>
          </a:p>
        </p:txBody>
      </p:sp>
      <p:sp>
        <p:nvSpPr>
          <p:cNvPr id="8" name="正方形/長方形 7"/>
          <p:cNvSpPr/>
          <p:nvPr/>
        </p:nvSpPr>
        <p:spPr>
          <a:xfrm>
            <a:off x="3121513" y="5071776"/>
            <a:ext cx="3041943" cy="923330"/>
          </a:xfrm>
          <a:prstGeom prst="rect">
            <a:avLst/>
          </a:prstGeom>
        </p:spPr>
        <p:txBody>
          <a:bodyPr wrap="square">
            <a:spAutoFit/>
          </a:bodyPr>
          <a:lstStyle/>
          <a:p>
            <a:r>
              <a:rPr lang="ja-JP" altLang="en-US" b="1" dirty="0" smtClean="0"/>
              <a:t>企業・ＮＰＯなど各種団体</a:t>
            </a:r>
            <a:endParaRPr lang="en-US" altLang="ja-JP" b="1" dirty="0"/>
          </a:p>
          <a:p>
            <a:endParaRPr lang="en-US" altLang="ja-JP" b="1" dirty="0" smtClean="0"/>
          </a:p>
          <a:p>
            <a:r>
              <a:rPr lang="ja-JP" altLang="en-US" b="1" dirty="0" smtClean="0"/>
              <a:t>４４件</a:t>
            </a:r>
            <a:endParaRPr lang="en-US" altLang="ja-JP" b="1" dirty="0"/>
          </a:p>
        </p:txBody>
      </p:sp>
      <p:graphicFrame>
        <p:nvGraphicFramePr>
          <p:cNvPr id="9" name="表 8"/>
          <p:cNvGraphicFramePr>
            <a:graphicFrameLocks noGrp="1"/>
          </p:cNvGraphicFramePr>
          <p:nvPr>
            <p:extLst>
              <p:ext uri="{D42A27DB-BD31-4B8C-83A1-F6EECF244321}">
                <p14:modId xmlns:p14="http://schemas.microsoft.com/office/powerpoint/2010/main" val="2335614468"/>
              </p:ext>
            </p:extLst>
          </p:nvPr>
        </p:nvGraphicFramePr>
        <p:xfrm>
          <a:off x="6624215" y="1853137"/>
          <a:ext cx="4876800" cy="1373300"/>
        </p:xfrm>
        <a:graphic>
          <a:graphicData uri="http://schemas.openxmlformats.org/drawingml/2006/table">
            <a:tbl>
              <a:tblPr firstRow="1" bandRow="1">
                <a:tableStyleId>{BC89EF96-8CEA-46FF-86C4-4CE0E7609802}</a:tableStyleId>
              </a:tblPr>
              <a:tblGrid>
                <a:gridCol w="812800">
                  <a:extLst>
                    <a:ext uri="{9D8B030D-6E8A-4147-A177-3AD203B41FA5}">
                      <a16:colId xmlns:a16="http://schemas.microsoft.com/office/drawing/2014/main" val="2278172995"/>
                    </a:ext>
                  </a:extLst>
                </a:gridCol>
                <a:gridCol w="812800">
                  <a:extLst>
                    <a:ext uri="{9D8B030D-6E8A-4147-A177-3AD203B41FA5}">
                      <a16:colId xmlns:a16="http://schemas.microsoft.com/office/drawing/2014/main" val="2598948645"/>
                    </a:ext>
                  </a:extLst>
                </a:gridCol>
                <a:gridCol w="812800">
                  <a:extLst>
                    <a:ext uri="{9D8B030D-6E8A-4147-A177-3AD203B41FA5}">
                      <a16:colId xmlns:a16="http://schemas.microsoft.com/office/drawing/2014/main" val="2506423071"/>
                    </a:ext>
                  </a:extLst>
                </a:gridCol>
                <a:gridCol w="812800">
                  <a:extLst>
                    <a:ext uri="{9D8B030D-6E8A-4147-A177-3AD203B41FA5}">
                      <a16:colId xmlns:a16="http://schemas.microsoft.com/office/drawing/2014/main" val="2770415895"/>
                    </a:ext>
                  </a:extLst>
                </a:gridCol>
                <a:gridCol w="812800">
                  <a:extLst>
                    <a:ext uri="{9D8B030D-6E8A-4147-A177-3AD203B41FA5}">
                      <a16:colId xmlns:a16="http://schemas.microsoft.com/office/drawing/2014/main" val="745862287"/>
                    </a:ext>
                  </a:extLst>
                </a:gridCol>
                <a:gridCol w="812800">
                  <a:extLst>
                    <a:ext uri="{9D8B030D-6E8A-4147-A177-3AD203B41FA5}">
                      <a16:colId xmlns:a16="http://schemas.microsoft.com/office/drawing/2014/main" val="3615578790"/>
                    </a:ext>
                  </a:extLst>
                </a:gridCol>
              </a:tblGrid>
              <a:tr h="75870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623444582"/>
                  </a:ext>
                </a:extLst>
              </a:tr>
              <a:tr h="614597">
                <a:tc>
                  <a:txBody>
                    <a:bodyPr/>
                    <a:lstStyle/>
                    <a:p>
                      <a:pPr algn="ctr"/>
                      <a:r>
                        <a:rPr kumimoji="1" lang="ja-JP" altLang="en-US" dirty="0" smtClean="0"/>
                        <a:t>４９</a:t>
                      </a:r>
                      <a:endParaRPr kumimoji="1" lang="ja-JP" altLang="en-US" dirty="0"/>
                    </a:p>
                  </a:txBody>
                  <a:tcPr anchor="ctr"/>
                </a:tc>
                <a:tc>
                  <a:txBody>
                    <a:bodyPr/>
                    <a:lstStyle/>
                    <a:p>
                      <a:pPr algn="ctr"/>
                      <a:r>
                        <a:rPr kumimoji="1" lang="ja-JP" altLang="en-US" dirty="0" smtClean="0"/>
                        <a:t>４３</a:t>
                      </a:r>
                      <a:endParaRPr kumimoji="1" lang="ja-JP" altLang="en-US" dirty="0"/>
                    </a:p>
                  </a:txBody>
                  <a:tcPr anchor="ctr"/>
                </a:tc>
                <a:tc>
                  <a:txBody>
                    <a:bodyPr/>
                    <a:lstStyle/>
                    <a:p>
                      <a:pPr algn="ctr"/>
                      <a:r>
                        <a:rPr kumimoji="1" lang="ja-JP" altLang="en-US" b="1" dirty="0" smtClean="0">
                          <a:solidFill>
                            <a:srgbClr val="FF0000"/>
                          </a:solidFill>
                        </a:rPr>
                        <a:t>７０</a:t>
                      </a:r>
                      <a:endParaRPr kumimoji="1" lang="ja-JP" altLang="en-US" b="1" dirty="0">
                        <a:solidFill>
                          <a:srgbClr val="FF0000"/>
                        </a:solidFill>
                      </a:endParaRPr>
                    </a:p>
                  </a:txBody>
                  <a:tcPr anchor="ctr"/>
                </a:tc>
                <a:tc>
                  <a:txBody>
                    <a:bodyPr/>
                    <a:lstStyle/>
                    <a:p>
                      <a:pPr algn="ctr"/>
                      <a:r>
                        <a:rPr kumimoji="1" lang="ja-JP" altLang="en-US" b="1" u="sng" dirty="0" smtClean="0">
                          <a:solidFill>
                            <a:srgbClr val="FFC000"/>
                          </a:solidFill>
                        </a:rPr>
                        <a:t>３８</a:t>
                      </a:r>
                      <a:endParaRPr kumimoji="1" lang="ja-JP" altLang="en-US" b="1" u="sng" dirty="0">
                        <a:solidFill>
                          <a:srgbClr val="FFC000"/>
                        </a:solidFill>
                      </a:endParaRPr>
                    </a:p>
                  </a:txBody>
                  <a:tcPr anchor="ctr"/>
                </a:tc>
                <a:tc>
                  <a:txBody>
                    <a:bodyPr/>
                    <a:lstStyle/>
                    <a:p>
                      <a:pPr algn="ctr"/>
                      <a:r>
                        <a:rPr kumimoji="1" lang="ja-JP" altLang="en-US" dirty="0" smtClean="0"/>
                        <a:t>５５</a:t>
                      </a:r>
                      <a:endParaRPr kumimoji="1" lang="ja-JP" altLang="en-US" dirty="0"/>
                    </a:p>
                  </a:txBody>
                  <a:tcPr anchor="ctr"/>
                </a:tc>
                <a:tc>
                  <a:txBody>
                    <a:bodyPr/>
                    <a:lstStyle/>
                    <a:p>
                      <a:pPr algn="ctr"/>
                      <a:r>
                        <a:rPr kumimoji="1" lang="ja-JP" altLang="en-US" b="1" u="sng" dirty="0" smtClean="0">
                          <a:solidFill>
                            <a:srgbClr val="C89800"/>
                          </a:solidFill>
                        </a:rPr>
                        <a:t>２４</a:t>
                      </a:r>
                      <a:endParaRPr kumimoji="1" lang="en-US" altLang="ja-JP" b="1" u="sng" dirty="0" smtClean="0">
                        <a:solidFill>
                          <a:srgbClr val="C89800"/>
                        </a:solidFill>
                      </a:endParaRPr>
                    </a:p>
                  </a:txBody>
                  <a:tcPr anchor="ctr"/>
                </a:tc>
                <a:extLst>
                  <a:ext uri="{0D108BD9-81ED-4DB2-BD59-A6C34878D82A}">
                    <a16:rowId xmlns:a16="http://schemas.microsoft.com/office/drawing/2014/main" val="1331785158"/>
                  </a:ext>
                </a:extLst>
              </a:tr>
            </a:tbl>
          </a:graphicData>
        </a:graphic>
      </p:graphicFrame>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5595" y="1919351"/>
            <a:ext cx="616310" cy="616310"/>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9429" y="1919351"/>
            <a:ext cx="616310" cy="616310"/>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6001" y="1919351"/>
            <a:ext cx="616310" cy="616310"/>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2573" y="1919351"/>
            <a:ext cx="616310" cy="616310"/>
          </a:xfrm>
          <a:prstGeom prst="rect">
            <a:avLst/>
          </a:prstGeom>
        </p:spPr>
      </p:pic>
      <p:graphicFrame>
        <p:nvGraphicFramePr>
          <p:cNvPr id="16" name="表 15"/>
          <p:cNvGraphicFramePr>
            <a:graphicFrameLocks noGrp="1"/>
          </p:cNvGraphicFramePr>
          <p:nvPr>
            <p:extLst>
              <p:ext uri="{D42A27DB-BD31-4B8C-83A1-F6EECF244321}">
                <p14:modId xmlns:p14="http://schemas.microsoft.com/office/powerpoint/2010/main" val="3587076763"/>
              </p:ext>
            </p:extLst>
          </p:nvPr>
        </p:nvGraphicFramePr>
        <p:xfrm>
          <a:off x="6624215" y="3292651"/>
          <a:ext cx="4876800" cy="1373300"/>
        </p:xfrm>
        <a:graphic>
          <a:graphicData uri="http://schemas.openxmlformats.org/drawingml/2006/table">
            <a:tbl>
              <a:tblPr firstRow="1" bandRow="1">
                <a:tableStyleId>{BC89EF96-8CEA-46FF-86C4-4CE0E7609802}</a:tableStyleId>
              </a:tblPr>
              <a:tblGrid>
                <a:gridCol w="812800">
                  <a:extLst>
                    <a:ext uri="{9D8B030D-6E8A-4147-A177-3AD203B41FA5}">
                      <a16:colId xmlns:a16="http://schemas.microsoft.com/office/drawing/2014/main" val="2278172995"/>
                    </a:ext>
                  </a:extLst>
                </a:gridCol>
                <a:gridCol w="812800">
                  <a:extLst>
                    <a:ext uri="{9D8B030D-6E8A-4147-A177-3AD203B41FA5}">
                      <a16:colId xmlns:a16="http://schemas.microsoft.com/office/drawing/2014/main" val="2598948645"/>
                    </a:ext>
                  </a:extLst>
                </a:gridCol>
                <a:gridCol w="812800">
                  <a:extLst>
                    <a:ext uri="{9D8B030D-6E8A-4147-A177-3AD203B41FA5}">
                      <a16:colId xmlns:a16="http://schemas.microsoft.com/office/drawing/2014/main" val="2506423071"/>
                    </a:ext>
                  </a:extLst>
                </a:gridCol>
                <a:gridCol w="812800">
                  <a:extLst>
                    <a:ext uri="{9D8B030D-6E8A-4147-A177-3AD203B41FA5}">
                      <a16:colId xmlns:a16="http://schemas.microsoft.com/office/drawing/2014/main" val="2770415895"/>
                    </a:ext>
                  </a:extLst>
                </a:gridCol>
                <a:gridCol w="812800">
                  <a:extLst>
                    <a:ext uri="{9D8B030D-6E8A-4147-A177-3AD203B41FA5}">
                      <a16:colId xmlns:a16="http://schemas.microsoft.com/office/drawing/2014/main" val="745862287"/>
                    </a:ext>
                  </a:extLst>
                </a:gridCol>
                <a:gridCol w="812800">
                  <a:extLst>
                    <a:ext uri="{9D8B030D-6E8A-4147-A177-3AD203B41FA5}">
                      <a16:colId xmlns:a16="http://schemas.microsoft.com/office/drawing/2014/main" val="3615578790"/>
                    </a:ext>
                  </a:extLst>
                </a:gridCol>
              </a:tblGrid>
              <a:tr h="75870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623444582"/>
                  </a:ext>
                </a:extLst>
              </a:tr>
              <a:tr h="614597">
                <a:tc>
                  <a:txBody>
                    <a:bodyPr/>
                    <a:lstStyle/>
                    <a:p>
                      <a:pPr algn="ctr"/>
                      <a:r>
                        <a:rPr kumimoji="1" lang="ja-JP" altLang="en-US" dirty="0" smtClean="0"/>
                        <a:t>５２</a:t>
                      </a:r>
                      <a:endParaRPr kumimoji="1" lang="ja-JP" altLang="en-US" dirty="0"/>
                    </a:p>
                  </a:txBody>
                  <a:tcPr anchor="ctr"/>
                </a:tc>
                <a:tc>
                  <a:txBody>
                    <a:bodyPr/>
                    <a:lstStyle/>
                    <a:p>
                      <a:pPr algn="ctr"/>
                      <a:r>
                        <a:rPr kumimoji="1" lang="ja-JP" altLang="en-US" dirty="0" smtClean="0"/>
                        <a:t>５６</a:t>
                      </a:r>
                      <a:endParaRPr kumimoji="1" lang="ja-JP" altLang="en-US" dirty="0"/>
                    </a:p>
                  </a:txBody>
                  <a:tcPr anchor="ctr"/>
                </a:tc>
                <a:tc>
                  <a:txBody>
                    <a:bodyPr/>
                    <a:lstStyle/>
                    <a:p>
                      <a:pPr algn="ctr"/>
                      <a:r>
                        <a:rPr kumimoji="1" lang="ja-JP" altLang="en-US" b="1" u="sng" dirty="0" smtClean="0">
                          <a:solidFill>
                            <a:srgbClr val="FFC000"/>
                          </a:solidFill>
                        </a:rPr>
                        <a:t>３０</a:t>
                      </a:r>
                      <a:endParaRPr kumimoji="1" lang="ja-JP" altLang="en-US" b="1" u="sng" dirty="0">
                        <a:solidFill>
                          <a:srgbClr val="FFC000"/>
                        </a:solidFill>
                      </a:endParaRPr>
                    </a:p>
                  </a:txBody>
                  <a:tcPr anchor="ctr"/>
                </a:tc>
                <a:tc>
                  <a:txBody>
                    <a:bodyPr/>
                    <a:lstStyle/>
                    <a:p>
                      <a:pPr algn="ctr"/>
                      <a:r>
                        <a:rPr kumimoji="1" lang="ja-JP" altLang="en-US" dirty="0" smtClean="0"/>
                        <a:t>５２</a:t>
                      </a:r>
                      <a:endParaRPr kumimoji="1" lang="ja-JP" altLang="en-US" dirty="0"/>
                    </a:p>
                  </a:txBody>
                  <a:tcPr anchor="ctr"/>
                </a:tc>
                <a:tc>
                  <a:txBody>
                    <a:bodyPr/>
                    <a:lstStyle/>
                    <a:p>
                      <a:pPr algn="ctr"/>
                      <a:r>
                        <a:rPr kumimoji="1" lang="ja-JP" altLang="en-US" dirty="0" smtClean="0"/>
                        <a:t>７５</a:t>
                      </a:r>
                      <a:endParaRPr kumimoji="1" lang="ja-JP" altLang="en-US" dirty="0"/>
                    </a:p>
                  </a:txBody>
                  <a:tcPr anchor="ctr"/>
                </a:tc>
                <a:tc>
                  <a:txBody>
                    <a:bodyPr/>
                    <a:lstStyle/>
                    <a:p>
                      <a:pPr algn="ctr"/>
                      <a:r>
                        <a:rPr kumimoji="1" lang="ja-JP" altLang="en-US" dirty="0" smtClean="0"/>
                        <a:t>７５</a:t>
                      </a:r>
                      <a:endParaRPr kumimoji="1" lang="en-US" altLang="ja-JP" dirty="0" smtClean="0"/>
                    </a:p>
                  </a:txBody>
                  <a:tcPr anchor="ctr"/>
                </a:tc>
                <a:extLst>
                  <a:ext uri="{0D108BD9-81ED-4DB2-BD59-A6C34878D82A}">
                    <a16:rowId xmlns:a16="http://schemas.microsoft.com/office/drawing/2014/main" val="1331785158"/>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406416353"/>
              </p:ext>
            </p:extLst>
          </p:nvPr>
        </p:nvGraphicFramePr>
        <p:xfrm>
          <a:off x="6624215" y="4767590"/>
          <a:ext cx="4876800" cy="1373300"/>
        </p:xfrm>
        <a:graphic>
          <a:graphicData uri="http://schemas.openxmlformats.org/drawingml/2006/table">
            <a:tbl>
              <a:tblPr firstRow="1" bandRow="1">
                <a:tableStyleId>{BC89EF96-8CEA-46FF-86C4-4CE0E7609802}</a:tableStyleId>
              </a:tblPr>
              <a:tblGrid>
                <a:gridCol w="812800">
                  <a:extLst>
                    <a:ext uri="{9D8B030D-6E8A-4147-A177-3AD203B41FA5}">
                      <a16:colId xmlns:a16="http://schemas.microsoft.com/office/drawing/2014/main" val="2278172995"/>
                    </a:ext>
                  </a:extLst>
                </a:gridCol>
                <a:gridCol w="812800">
                  <a:extLst>
                    <a:ext uri="{9D8B030D-6E8A-4147-A177-3AD203B41FA5}">
                      <a16:colId xmlns:a16="http://schemas.microsoft.com/office/drawing/2014/main" val="2598948645"/>
                    </a:ext>
                  </a:extLst>
                </a:gridCol>
                <a:gridCol w="812800">
                  <a:extLst>
                    <a:ext uri="{9D8B030D-6E8A-4147-A177-3AD203B41FA5}">
                      <a16:colId xmlns:a16="http://schemas.microsoft.com/office/drawing/2014/main" val="2506423071"/>
                    </a:ext>
                  </a:extLst>
                </a:gridCol>
                <a:gridCol w="812800">
                  <a:extLst>
                    <a:ext uri="{9D8B030D-6E8A-4147-A177-3AD203B41FA5}">
                      <a16:colId xmlns:a16="http://schemas.microsoft.com/office/drawing/2014/main" val="2770415895"/>
                    </a:ext>
                  </a:extLst>
                </a:gridCol>
                <a:gridCol w="812800">
                  <a:extLst>
                    <a:ext uri="{9D8B030D-6E8A-4147-A177-3AD203B41FA5}">
                      <a16:colId xmlns:a16="http://schemas.microsoft.com/office/drawing/2014/main" val="745862287"/>
                    </a:ext>
                  </a:extLst>
                </a:gridCol>
                <a:gridCol w="812800">
                  <a:extLst>
                    <a:ext uri="{9D8B030D-6E8A-4147-A177-3AD203B41FA5}">
                      <a16:colId xmlns:a16="http://schemas.microsoft.com/office/drawing/2014/main" val="3615578790"/>
                    </a:ext>
                  </a:extLst>
                </a:gridCol>
              </a:tblGrid>
              <a:tr h="75870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623444582"/>
                  </a:ext>
                </a:extLst>
              </a:tr>
              <a:tr h="614597">
                <a:tc>
                  <a:txBody>
                    <a:bodyPr/>
                    <a:lstStyle/>
                    <a:p>
                      <a:pPr algn="ctr"/>
                      <a:r>
                        <a:rPr kumimoji="1" lang="ja-JP" altLang="en-US" b="1" dirty="0" smtClean="0">
                          <a:solidFill>
                            <a:srgbClr val="FF0000"/>
                          </a:solidFill>
                        </a:rPr>
                        <a:t>８１</a:t>
                      </a:r>
                      <a:endParaRPr kumimoji="1" lang="ja-JP" altLang="en-US" b="1" dirty="0">
                        <a:solidFill>
                          <a:srgbClr val="FF0000"/>
                        </a:solidFill>
                      </a:endParaRPr>
                    </a:p>
                  </a:txBody>
                  <a:tcPr anchor="ctr"/>
                </a:tc>
                <a:tc>
                  <a:txBody>
                    <a:bodyPr/>
                    <a:lstStyle/>
                    <a:p>
                      <a:pPr algn="ctr"/>
                      <a:r>
                        <a:rPr kumimoji="1" lang="ja-JP" altLang="en-US" b="1" dirty="0" smtClean="0">
                          <a:solidFill>
                            <a:srgbClr val="FF0000"/>
                          </a:solidFill>
                        </a:rPr>
                        <a:t>７９</a:t>
                      </a:r>
                      <a:endParaRPr kumimoji="1" lang="ja-JP" altLang="en-US" b="1" dirty="0">
                        <a:solidFill>
                          <a:srgbClr val="FF0000"/>
                        </a:solidFill>
                      </a:endParaRPr>
                    </a:p>
                  </a:txBody>
                  <a:tcPr anchor="ctr"/>
                </a:tc>
                <a:tc>
                  <a:txBody>
                    <a:bodyPr/>
                    <a:lstStyle/>
                    <a:p>
                      <a:pPr algn="ctr"/>
                      <a:r>
                        <a:rPr kumimoji="1" lang="ja-JP" altLang="en-US" dirty="0" smtClean="0"/>
                        <a:t>５２</a:t>
                      </a:r>
                      <a:endParaRPr kumimoji="1" lang="ja-JP" altLang="en-US" dirty="0"/>
                    </a:p>
                  </a:txBody>
                  <a:tcPr anchor="ctr"/>
                </a:tc>
                <a:tc>
                  <a:txBody>
                    <a:bodyPr/>
                    <a:lstStyle/>
                    <a:p>
                      <a:pPr algn="ctr"/>
                      <a:r>
                        <a:rPr kumimoji="1" lang="ja-JP" altLang="en-US" dirty="0" smtClean="0"/>
                        <a:t>４２</a:t>
                      </a:r>
                      <a:endParaRPr kumimoji="1" lang="ja-JP" altLang="en-US" dirty="0"/>
                    </a:p>
                  </a:txBody>
                  <a:tcPr anchor="ctr"/>
                </a:tc>
                <a:tc>
                  <a:txBody>
                    <a:bodyPr/>
                    <a:lstStyle/>
                    <a:p>
                      <a:pPr algn="ctr"/>
                      <a:r>
                        <a:rPr kumimoji="1" lang="ja-JP" altLang="en-US" dirty="0" smtClean="0"/>
                        <a:t>５８</a:t>
                      </a: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1331785158"/>
                  </a:ext>
                </a:extLst>
              </a:tr>
            </a:tbl>
          </a:graphicData>
        </a:graphic>
      </p:graphicFrame>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4558" y="1919351"/>
            <a:ext cx="616310" cy="616310"/>
          </a:xfrm>
          <a:prstGeom prst="rect">
            <a:avLst/>
          </a:prstGeom>
        </p:spPr>
      </p:pic>
      <p:pic>
        <p:nvPicPr>
          <p:cNvPr id="19" name="図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76521" y="1919351"/>
            <a:ext cx="616310" cy="616310"/>
          </a:xfrm>
          <a:prstGeom prst="rect">
            <a:avLst/>
          </a:prstGeom>
        </p:spPr>
      </p:pic>
      <p:pic>
        <p:nvPicPr>
          <p:cNvPr id="20" name="図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15595" y="3362991"/>
            <a:ext cx="616310" cy="616310"/>
          </a:xfrm>
          <a:prstGeom prst="rect">
            <a:avLst/>
          </a:prstGeom>
        </p:spPr>
      </p:pic>
      <p:pic>
        <p:nvPicPr>
          <p:cNvPr id="21" name="図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39429" y="3362991"/>
            <a:ext cx="616310" cy="616310"/>
          </a:xfrm>
          <a:prstGeom prst="rect">
            <a:avLst/>
          </a:prstGeom>
        </p:spPr>
      </p:pic>
      <p:pic>
        <p:nvPicPr>
          <p:cNvPr id="22" name="図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56001" y="3362991"/>
            <a:ext cx="616310" cy="616310"/>
          </a:xfrm>
          <a:prstGeom prst="rect">
            <a:avLst/>
          </a:prstGeom>
        </p:spPr>
      </p:pic>
      <p:pic>
        <p:nvPicPr>
          <p:cNvPr id="23" name="図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72573" y="3363605"/>
            <a:ext cx="616310" cy="616310"/>
          </a:xfrm>
          <a:prstGeom prst="rect">
            <a:avLst/>
          </a:prstGeom>
        </p:spPr>
      </p:pic>
      <p:pic>
        <p:nvPicPr>
          <p:cNvPr id="24" name="図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54558" y="3362991"/>
            <a:ext cx="616310" cy="616310"/>
          </a:xfrm>
          <a:prstGeom prst="rect">
            <a:avLst/>
          </a:prstGeom>
        </p:spPr>
      </p:pic>
      <p:pic>
        <p:nvPicPr>
          <p:cNvPr id="25" name="図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76521" y="3362991"/>
            <a:ext cx="616310" cy="616310"/>
          </a:xfrm>
          <a:prstGeom prst="rect">
            <a:avLst/>
          </a:prstGeom>
        </p:spPr>
      </p:pic>
      <p:pic>
        <p:nvPicPr>
          <p:cNvPr id="30" name="図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15595" y="4837930"/>
            <a:ext cx="616310" cy="616310"/>
          </a:xfrm>
          <a:prstGeom prst="rect">
            <a:avLst/>
          </a:prstGeom>
        </p:spPr>
      </p:pic>
      <p:pic>
        <p:nvPicPr>
          <p:cNvPr id="31" name="図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39429" y="4841734"/>
            <a:ext cx="616310" cy="616310"/>
          </a:xfrm>
          <a:prstGeom prst="rect">
            <a:avLst/>
          </a:prstGeom>
        </p:spPr>
      </p:pic>
      <p:pic>
        <p:nvPicPr>
          <p:cNvPr id="32" name="図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56001" y="4837930"/>
            <a:ext cx="616310" cy="616310"/>
          </a:xfrm>
          <a:prstGeom prst="rect">
            <a:avLst/>
          </a:prstGeom>
        </p:spPr>
      </p:pic>
      <p:pic>
        <p:nvPicPr>
          <p:cNvPr id="33" name="図 3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72573" y="4837930"/>
            <a:ext cx="616310" cy="616310"/>
          </a:xfrm>
          <a:prstGeom prst="rect">
            <a:avLst/>
          </a:prstGeom>
        </p:spPr>
      </p:pic>
      <p:pic>
        <p:nvPicPr>
          <p:cNvPr id="34" name="図 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954558" y="4837930"/>
            <a:ext cx="616310" cy="616310"/>
          </a:xfrm>
          <a:prstGeom prst="rect">
            <a:avLst/>
          </a:prstGeom>
        </p:spPr>
      </p:pic>
      <p:sp>
        <p:nvSpPr>
          <p:cNvPr id="35" name="テキスト ボックス 34"/>
          <p:cNvSpPr txBox="1"/>
          <p:nvPr/>
        </p:nvSpPr>
        <p:spPr>
          <a:xfrm>
            <a:off x="6624215" y="6300632"/>
            <a:ext cx="4314001" cy="307777"/>
          </a:xfrm>
          <a:prstGeom prst="rect">
            <a:avLst/>
          </a:prstGeom>
          <a:noFill/>
        </p:spPr>
        <p:txBody>
          <a:bodyPr wrap="none" rtlCol="0">
            <a:spAutoFit/>
          </a:bodyPr>
          <a:lstStyle/>
          <a:p>
            <a:r>
              <a:rPr kumimoji="1" lang="ja-JP" altLang="en-US" sz="1400" dirty="0" smtClean="0"/>
              <a:t>宣言されたゴールの数（複数のゴールが選択可能）</a:t>
            </a:r>
            <a:endParaRPr kumimoji="1" lang="ja-JP" altLang="en-US" sz="1400" dirty="0"/>
          </a:p>
        </p:txBody>
      </p:sp>
    </p:spTree>
    <p:extLst>
      <p:ext uri="{BB962C8B-B14F-4D97-AF65-F5344CB8AC3E}">
        <p14:creationId xmlns:p14="http://schemas.microsoft.com/office/powerpoint/2010/main" val="1448724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私の</a:t>
            </a:r>
            <a:r>
              <a:rPr lang="en-US" altLang="ja-JP" dirty="0">
                <a:latin typeface="+mn-ea"/>
              </a:rPr>
              <a:t>SDGs</a:t>
            </a:r>
            <a:r>
              <a:rPr lang="ja-JP" altLang="en-US" dirty="0"/>
              <a:t>宣言プロジェクト</a:t>
            </a:r>
            <a:endParaRPr kumimoji="1" lang="ja-JP" altLang="en-US" dirty="0"/>
          </a:p>
        </p:txBody>
      </p:sp>
      <p:sp>
        <p:nvSpPr>
          <p:cNvPr id="16" name="正方形/長方形 15"/>
          <p:cNvSpPr/>
          <p:nvPr/>
        </p:nvSpPr>
        <p:spPr>
          <a:xfrm>
            <a:off x="1599807" y="1858438"/>
            <a:ext cx="9574471" cy="1323439"/>
          </a:xfrm>
          <a:prstGeom prst="rect">
            <a:avLst/>
          </a:prstGeom>
        </p:spPr>
        <p:txBody>
          <a:bodyPr wrap="square">
            <a:spAutoFit/>
          </a:bodyPr>
          <a:lstStyle/>
          <a:p>
            <a:pPr marL="185738" indent="-185738"/>
            <a:r>
              <a:rPr lang="ja-JP" altLang="en-US" sz="1600" dirty="0" smtClean="0"/>
              <a:t>・英語</a:t>
            </a:r>
            <a:r>
              <a:rPr lang="ja-JP" altLang="en-US" sz="1600" dirty="0"/>
              <a:t>を、世界に、発信</a:t>
            </a:r>
            <a:r>
              <a:rPr lang="ja-JP" altLang="en-US" sz="1600" dirty="0" smtClean="0"/>
              <a:t>する</a:t>
            </a:r>
            <a:endParaRPr lang="en-US" altLang="ja-JP" sz="1600" dirty="0" smtClean="0"/>
          </a:p>
          <a:p>
            <a:pPr marL="185738" indent="-185738"/>
            <a:r>
              <a:rPr lang="ja-JP" altLang="en-US" sz="1600" dirty="0" smtClean="0"/>
              <a:t>・想像力</a:t>
            </a:r>
            <a:r>
              <a:rPr lang="ja-JP" altLang="en-US" sz="1600" dirty="0"/>
              <a:t>を換起し育成する為の工作教室の</a:t>
            </a:r>
            <a:r>
              <a:rPr lang="ja-JP" altLang="en-US" sz="1600" dirty="0" smtClean="0"/>
              <a:t>実施</a:t>
            </a:r>
            <a:endParaRPr lang="en-US" altLang="ja-JP" sz="1600" dirty="0"/>
          </a:p>
          <a:p>
            <a:pPr marL="185738" indent="-185738"/>
            <a:r>
              <a:rPr lang="ja-JP" altLang="en-US" sz="1600" dirty="0" smtClean="0"/>
              <a:t>・地域</a:t>
            </a:r>
            <a:r>
              <a:rPr lang="ja-JP" altLang="en-US" sz="1600" dirty="0"/>
              <a:t>に環境にやさしいくらしを伝える </a:t>
            </a:r>
            <a:endParaRPr lang="en-US" altLang="ja-JP" sz="1600" dirty="0" smtClean="0"/>
          </a:p>
          <a:p>
            <a:pPr marL="185738" indent="-185738"/>
            <a:r>
              <a:rPr lang="ja-JP" altLang="en-US" sz="1600" dirty="0" smtClean="0"/>
              <a:t>・現在</a:t>
            </a:r>
            <a:r>
              <a:rPr lang="ja-JP" altLang="en-US" sz="1600" dirty="0"/>
              <a:t>している学習塾のアルバイトで、生徒に質の高い授業を届けたいです。学習において誰も置いていかれない環境づくりに貢献します </a:t>
            </a: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58" y="1851368"/>
            <a:ext cx="1201014" cy="1201014"/>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58" y="3639518"/>
            <a:ext cx="1201014" cy="1201014"/>
          </a:xfrm>
          <a:prstGeom prst="rect">
            <a:avLst/>
          </a:prstGeom>
        </p:spPr>
      </p:pic>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758" y="5427668"/>
            <a:ext cx="1201014" cy="1201014"/>
          </a:xfrm>
          <a:prstGeom prst="rect">
            <a:avLst/>
          </a:prstGeom>
        </p:spPr>
      </p:pic>
      <p:sp>
        <p:nvSpPr>
          <p:cNvPr id="21" name="正方形/長方形 20"/>
          <p:cNvSpPr/>
          <p:nvPr/>
        </p:nvSpPr>
        <p:spPr>
          <a:xfrm>
            <a:off x="1657473" y="5427668"/>
            <a:ext cx="9544149" cy="830997"/>
          </a:xfrm>
          <a:prstGeom prst="rect">
            <a:avLst/>
          </a:prstGeom>
        </p:spPr>
        <p:txBody>
          <a:bodyPr wrap="square">
            <a:spAutoFit/>
          </a:bodyPr>
          <a:lstStyle/>
          <a:p>
            <a:r>
              <a:rPr lang="ja-JP" altLang="en-US" sz="1600" dirty="0" smtClean="0"/>
              <a:t>・安心して楽しく・元気に働き続けられる職場を、社員一丸となって目指します。</a:t>
            </a:r>
            <a:endParaRPr lang="en-US" altLang="ja-JP" sz="1600" dirty="0" smtClean="0"/>
          </a:p>
          <a:p>
            <a:r>
              <a:rPr lang="ja-JP" altLang="en-US" sz="1600" dirty="0" smtClean="0"/>
              <a:t>・地球</a:t>
            </a:r>
            <a:r>
              <a:rPr lang="ja-JP" altLang="en-US" sz="1600" dirty="0"/>
              <a:t>環境との共生を図りながら、全ての人が活躍できる、する、世の中の実現に取り組んで行きたい</a:t>
            </a:r>
            <a:r>
              <a:rPr lang="ja-JP" altLang="en-US" sz="1600" dirty="0" smtClean="0"/>
              <a:t>。</a:t>
            </a:r>
            <a:endParaRPr lang="en-US" altLang="ja-JP" sz="1600" dirty="0" smtClean="0"/>
          </a:p>
          <a:p>
            <a:r>
              <a:rPr lang="ja-JP" altLang="en-US" sz="1600" dirty="0"/>
              <a:t>・地元や大阪産の野菜や食べものを積極的に無駄なく食べ、環境問題、地方創成に取り組む</a:t>
            </a:r>
            <a:r>
              <a:rPr lang="ja-JP" altLang="en-US" sz="1600" dirty="0" smtClean="0"/>
              <a:t>！</a:t>
            </a:r>
            <a:endParaRPr lang="en-US" altLang="ja-JP" sz="1600" dirty="0"/>
          </a:p>
        </p:txBody>
      </p:sp>
      <p:sp>
        <p:nvSpPr>
          <p:cNvPr id="23" name="正方形/長方形 22"/>
          <p:cNvSpPr/>
          <p:nvPr/>
        </p:nvSpPr>
        <p:spPr>
          <a:xfrm>
            <a:off x="1657473" y="3639518"/>
            <a:ext cx="9919761" cy="1077218"/>
          </a:xfrm>
          <a:prstGeom prst="rect">
            <a:avLst/>
          </a:prstGeom>
        </p:spPr>
        <p:txBody>
          <a:bodyPr wrap="square">
            <a:spAutoFit/>
          </a:bodyPr>
          <a:lstStyle/>
          <a:p>
            <a:r>
              <a:rPr lang="ja-JP" altLang="en-US" sz="1600" dirty="0" smtClean="0"/>
              <a:t>・マイタンブラー</a:t>
            </a:r>
            <a:r>
              <a:rPr lang="ja-JP" altLang="en-US" sz="1600" dirty="0"/>
              <a:t>などを利用し、ゴミを減らす</a:t>
            </a:r>
            <a:endParaRPr lang="en-US" altLang="ja-JP" sz="1600" dirty="0" smtClean="0"/>
          </a:p>
          <a:p>
            <a:r>
              <a:rPr lang="ja-JP" altLang="en-US" sz="1600" dirty="0" smtClean="0"/>
              <a:t>・節水</a:t>
            </a:r>
            <a:r>
              <a:rPr lang="ja-JP" altLang="en-US" sz="1600" dirty="0"/>
              <a:t>や洗い方を工夫して、水を大切に使います </a:t>
            </a:r>
            <a:endParaRPr lang="en-US" altLang="ja-JP" sz="1600" dirty="0" smtClean="0"/>
          </a:p>
          <a:p>
            <a:r>
              <a:rPr lang="ja-JP" altLang="en-US" sz="1600" dirty="0" smtClean="0"/>
              <a:t>・不足</a:t>
            </a:r>
            <a:r>
              <a:rPr lang="ja-JP" altLang="en-US" sz="1600" dirty="0"/>
              <a:t>で困っている人たちの事を思い浮かべながら水の無駄使いを</a:t>
            </a:r>
            <a:r>
              <a:rPr lang="ja-JP" altLang="en-US" sz="1600" dirty="0" smtClean="0"/>
              <a:t>やめます</a:t>
            </a:r>
            <a:endParaRPr lang="en-US" altLang="ja-JP" sz="1600" dirty="0" smtClean="0"/>
          </a:p>
          <a:p>
            <a:r>
              <a:rPr lang="ja-JP" altLang="en-US" sz="1600" dirty="0" smtClean="0"/>
              <a:t>・大阪</a:t>
            </a:r>
            <a:r>
              <a:rPr lang="ja-JP" altLang="en-US" sz="1600" dirty="0"/>
              <a:t>イメージ発信地、道頓堀をキレイにしたい。万博までゴミゼロ、清潔を推進する行動をおこしたい。</a:t>
            </a:r>
          </a:p>
        </p:txBody>
      </p:sp>
    </p:spTree>
    <p:extLst>
      <p:ext uri="{BB962C8B-B14F-4D97-AF65-F5344CB8AC3E}">
        <p14:creationId xmlns:p14="http://schemas.microsoft.com/office/powerpoint/2010/main" val="3923958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私の</a:t>
            </a:r>
            <a:r>
              <a:rPr lang="en-US" altLang="ja-JP" dirty="0">
                <a:latin typeface="+mn-ea"/>
              </a:rPr>
              <a:t>SDGs</a:t>
            </a:r>
            <a:r>
              <a:rPr lang="ja-JP" altLang="en-US" dirty="0"/>
              <a:t>宣言プロジェクト</a:t>
            </a:r>
            <a:endParaRPr kumimoji="1" lang="ja-JP" altLang="en-US" dirty="0"/>
          </a:p>
        </p:txBody>
      </p:sp>
      <p:sp>
        <p:nvSpPr>
          <p:cNvPr id="3" name="角丸四角形 2"/>
          <p:cNvSpPr/>
          <p:nvPr/>
        </p:nvSpPr>
        <p:spPr>
          <a:xfrm>
            <a:off x="315821" y="1709476"/>
            <a:ext cx="3354945" cy="969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mn-ea"/>
              </a:rPr>
              <a:t>世界での飢餓問題、日本での食ロスは今日でも大きな課題として残されたまま</a:t>
            </a:r>
            <a:br>
              <a:rPr lang="ja-JP" altLang="en-US" sz="1200" dirty="0">
                <a:latin typeface="+mn-ea"/>
              </a:rPr>
            </a:br>
            <a:r>
              <a:rPr lang="ja-JP" altLang="en-US" sz="1200" dirty="0">
                <a:latin typeface="+mn-ea"/>
              </a:rPr>
              <a:t>そこで、まずは日本で身近に「廃棄寸前の食品から購入する」よう心がけたい </a:t>
            </a:r>
          </a:p>
        </p:txBody>
      </p:sp>
      <p:sp>
        <p:nvSpPr>
          <p:cNvPr id="16" name="角丸四角形 15"/>
          <p:cNvSpPr/>
          <p:nvPr/>
        </p:nvSpPr>
        <p:spPr>
          <a:xfrm>
            <a:off x="6381751" y="5480887"/>
            <a:ext cx="5664794" cy="123106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mn-ea"/>
              </a:rPr>
              <a:t>この活動を知ってください。なぜこの活動に参加をしたいか、ということに気づかされると思います。</a:t>
            </a:r>
            <a:br>
              <a:rPr lang="ja-JP" altLang="en-US" sz="1200" dirty="0">
                <a:latin typeface="+mn-ea"/>
              </a:rPr>
            </a:br>
            <a:r>
              <a:rPr lang="ja-JP" altLang="en-US" sz="1200" dirty="0">
                <a:latin typeface="+mn-ea"/>
              </a:rPr>
              <a:t>日本は先進国ですが、足りないもの、足りないことがたくさんあります。仕事でも家庭でも精一杯の良い教育をする、たくさんのお友だちと遊び良い関わりをする、子供たちの笑顔を護りたい </a:t>
            </a:r>
          </a:p>
        </p:txBody>
      </p:sp>
      <p:sp>
        <p:nvSpPr>
          <p:cNvPr id="4" name="楕円 3"/>
          <p:cNvSpPr/>
          <p:nvPr/>
        </p:nvSpPr>
        <p:spPr>
          <a:xfrm>
            <a:off x="4436171" y="1837763"/>
            <a:ext cx="2210419" cy="9605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n-ea"/>
              </a:rPr>
              <a:t>国際交流の場を今後も提供する </a:t>
            </a:r>
          </a:p>
        </p:txBody>
      </p:sp>
      <p:sp>
        <p:nvSpPr>
          <p:cNvPr id="18" name="楕円 17"/>
          <p:cNvSpPr/>
          <p:nvPr/>
        </p:nvSpPr>
        <p:spPr>
          <a:xfrm>
            <a:off x="9988083" y="2793099"/>
            <a:ext cx="1892894" cy="7216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n-ea"/>
              </a:rPr>
              <a:t>釣り糸をひろう </a:t>
            </a:r>
          </a:p>
        </p:txBody>
      </p:sp>
      <p:sp>
        <p:nvSpPr>
          <p:cNvPr id="5" name="対角する 2 つの角を切り取った四角形 4"/>
          <p:cNvSpPr/>
          <p:nvPr/>
        </p:nvSpPr>
        <p:spPr>
          <a:xfrm>
            <a:off x="4587182" y="3054615"/>
            <a:ext cx="3663677" cy="936338"/>
          </a:xfrm>
          <a:prstGeom prst="snip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mn-ea"/>
              </a:rPr>
              <a:t>大阪の良いところ、悪いところを改めて見つめ直し、誇れる部分は積極的にアピールし、悪い部分は個人個人ができることを行い改善する </a:t>
            </a:r>
          </a:p>
        </p:txBody>
      </p:sp>
      <p:sp>
        <p:nvSpPr>
          <p:cNvPr id="20" name="対角する 2 つの角を切り取った四角形 19"/>
          <p:cNvSpPr/>
          <p:nvPr/>
        </p:nvSpPr>
        <p:spPr>
          <a:xfrm>
            <a:off x="7690123" y="1649397"/>
            <a:ext cx="3663677" cy="936968"/>
          </a:xfrm>
          <a:prstGeom prst="snip2Diag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mn-ea"/>
              </a:rPr>
              <a:t>コーヒーやチョコレートなどを購入する際には、国際フェアトレード認証などの付いたエシカルな商品を意識して購入するようにします。 </a:t>
            </a:r>
          </a:p>
        </p:txBody>
      </p:sp>
      <p:sp>
        <p:nvSpPr>
          <p:cNvPr id="6" name="六角形 5"/>
          <p:cNvSpPr/>
          <p:nvPr/>
        </p:nvSpPr>
        <p:spPr>
          <a:xfrm>
            <a:off x="296406" y="4090360"/>
            <a:ext cx="2219679" cy="817915"/>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mn-ea"/>
              </a:rPr>
              <a:t>仕事でも家庭でも男女公平を心掛ける</a:t>
            </a:r>
            <a:r>
              <a:rPr lang="en-US" altLang="ja-JP" sz="1200" dirty="0">
                <a:latin typeface="+mn-ea"/>
              </a:rPr>
              <a:t>(*^^*)</a:t>
            </a:r>
            <a:r>
              <a:rPr lang="ja-JP" altLang="en-US" sz="1200" dirty="0">
                <a:latin typeface="+mn-ea"/>
              </a:rPr>
              <a:t> </a:t>
            </a:r>
          </a:p>
        </p:txBody>
      </p:sp>
      <p:sp>
        <p:nvSpPr>
          <p:cNvPr id="9" name="六角形 8"/>
          <p:cNvSpPr/>
          <p:nvPr/>
        </p:nvSpPr>
        <p:spPr>
          <a:xfrm>
            <a:off x="3115309" y="4099598"/>
            <a:ext cx="1740229" cy="1018263"/>
          </a:xfrm>
          <a:prstGeom prst="hexag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mn-ea"/>
              </a:rPr>
              <a:t>プラスチックゴミの削減のために、普段からマイバッグを持ち歩く </a:t>
            </a:r>
          </a:p>
        </p:txBody>
      </p:sp>
      <p:sp>
        <p:nvSpPr>
          <p:cNvPr id="10" name="波線 9"/>
          <p:cNvSpPr/>
          <p:nvPr/>
        </p:nvSpPr>
        <p:spPr>
          <a:xfrm>
            <a:off x="827224" y="5394572"/>
            <a:ext cx="3539061" cy="1154815"/>
          </a:xfrm>
          <a:prstGeom prst="wav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n-ea"/>
              </a:rPr>
              <a:t>生産者側と消費者側、両方が責任を持ってモノをつくり、つかう。リユース、リデュース、リサイクル </a:t>
            </a:r>
          </a:p>
        </p:txBody>
      </p:sp>
      <p:sp>
        <p:nvSpPr>
          <p:cNvPr id="35" name="波線 34"/>
          <p:cNvSpPr/>
          <p:nvPr/>
        </p:nvSpPr>
        <p:spPr>
          <a:xfrm>
            <a:off x="8605102" y="3514757"/>
            <a:ext cx="3493442" cy="952392"/>
          </a:xfrm>
          <a:prstGeom prst="wave">
            <a:avLst>
              <a:gd name="adj1" fmla="val 12500"/>
              <a:gd name="adj2" fmla="val 47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mn-ea"/>
              </a:rPr>
              <a:t>高齢者と運動できるようなスポーツ教室に行く </a:t>
            </a:r>
          </a:p>
          <a:p>
            <a:pPr algn="ctr"/>
            <a:endParaRPr kumimoji="1" lang="ja-JP" altLang="en-US" sz="1200" dirty="0"/>
          </a:p>
        </p:txBody>
      </p:sp>
      <p:sp>
        <p:nvSpPr>
          <p:cNvPr id="36" name="対角する 2 つの角を切り取った四角形 35"/>
          <p:cNvSpPr/>
          <p:nvPr/>
        </p:nvSpPr>
        <p:spPr>
          <a:xfrm>
            <a:off x="780685" y="2840934"/>
            <a:ext cx="2425215" cy="851554"/>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mn-ea"/>
              </a:rPr>
              <a:t>できるだけ車を使わないように、自動車や電車などの公共交通機関の利用を増やす </a:t>
            </a:r>
          </a:p>
        </p:txBody>
      </p:sp>
      <p:sp>
        <p:nvSpPr>
          <p:cNvPr id="37" name="六角形 36"/>
          <p:cNvSpPr/>
          <p:nvPr/>
        </p:nvSpPr>
        <p:spPr>
          <a:xfrm>
            <a:off x="5751168" y="4499318"/>
            <a:ext cx="3474045" cy="82739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mn-ea"/>
              </a:rPr>
              <a:t>大阪府の職員として、老若男女を問わず健康で快適に住み続けられる大阪のまちづくりを進めたい</a:t>
            </a:r>
          </a:p>
        </p:txBody>
      </p:sp>
    </p:spTree>
    <p:extLst>
      <p:ext uri="{BB962C8B-B14F-4D97-AF65-F5344CB8AC3E}">
        <p14:creationId xmlns:p14="http://schemas.microsoft.com/office/powerpoint/2010/main" val="263591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ppt_x"/>
                                          </p:val>
                                        </p:tav>
                                        <p:tav tm="100000">
                                          <p:val>
                                            <p:strVal val="#ppt_x"/>
                                          </p:val>
                                        </p:tav>
                                      </p:tavLst>
                                    </p:anim>
                                    <p:anim calcmode="lin" valueType="num">
                                      <p:cBhvr additive="base">
                                        <p:cTn id="5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2000"/>
                                        <p:tgtEl>
                                          <p:spTgt spid="18"/>
                                        </p:tgtEl>
                                      </p:cBhvr>
                                    </p:animEffect>
                                    <p:anim calcmode="lin" valueType="num">
                                      <p:cBhvr>
                                        <p:cTn id="59" dur="2000" fill="hold"/>
                                        <p:tgtEl>
                                          <p:spTgt spid="18"/>
                                        </p:tgtEl>
                                        <p:attrNameLst>
                                          <p:attrName>ppt_w</p:attrName>
                                        </p:attrNameLst>
                                      </p:cBhvr>
                                      <p:tavLst>
                                        <p:tav tm="0" fmla="#ppt_w*sin(2.5*pi*$)">
                                          <p:val>
                                            <p:fltVal val="0"/>
                                          </p:val>
                                        </p:tav>
                                        <p:tav tm="100000">
                                          <p:val>
                                            <p:fltVal val="1"/>
                                          </p:val>
                                        </p:tav>
                                      </p:tavLst>
                                    </p:anim>
                                    <p:anim calcmode="lin" valueType="num">
                                      <p:cBhvr>
                                        <p:cTn id="60"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4" grpId="0" animBg="1"/>
      <p:bldP spid="18" grpId="0" animBg="1"/>
      <p:bldP spid="5" grpId="0" animBg="1"/>
      <p:bldP spid="20" grpId="0" animBg="1"/>
      <p:bldP spid="6" grpId="0" animBg="1"/>
      <p:bldP spid="9" grpId="0" animBg="1"/>
      <p:bldP spid="10" grpId="0" animBg="1"/>
      <p:bldP spid="35" grpId="0" animBg="1"/>
      <p:bldP spid="36" grpId="0" animBg="1"/>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a:t>
            </a:r>
            <a:r>
              <a:rPr lang="en-US" altLang="ja-JP" dirty="0" smtClean="0">
                <a:latin typeface="+mn-ea"/>
              </a:rPr>
              <a:t>SDGs</a:t>
            </a:r>
            <a:r>
              <a:rPr kumimoji="1" lang="en-US" altLang="ja-JP" dirty="0" smtClean="0"/>
              <a:t>【</a:t>
            </a:r>
            <a:r>
              <a:rPr kumimoji="1" lang="ja-JP" altLang="en-US" dirty="0" smtClean="0"/>
              <a:t>公式</a:t>
            </a:r>
            <a:r>
              <a:rPr kumimoji="1" lang="en-US" altLang="ja-JP" dirty="0" smtClean="0"/>
              <a:t>】Twitter</a:t>
            </a:r>
            <a:endParaRPr kumimoji="1" lang="ja-JP" altLang="en-US" dirty="0"/>
          </a:p>
        </p:txBody>
      </p:sp>
      <p:sp>
        <p:nvSpPr>
          <p:cNvPr id="7" name="正方形/長方形 6"/>
          <p:cNvSpPr/>
          <p:nvPr/>
        </p:nvSpPr>
        <p:spPr>
          <a:xfrm>
            <a:off x="277557" y="1697923"/>
            <a:ext cx="11694049" cy="338554"/>
          </a:xfrm>
          <a:prstGeom prst="rect">
            <a:avLst/>
          </a:prstGeom>
        </p:spPr>
        <p:txBody>
          <a:bodyPr wrap="square">
            <a:spAutoFit/>
          </a:bodyPr>
          <a:lstStyle/>
          <a:p>
            <a:r>
              <a:rPr lang="en-US" altLang="ja-JP" sz="1600" dirty="0" smtClean="0">
                <a:latin typeface="+mn-ea"/>
              </a:rPr>
              <a:t>SDGs</a:t>
            </a:r>
            <a:r>
              <a:rPr lang="ja-JP" altLang="en-US" sz="1600" dirty="0" smtClean="0">
                <a:latin typeface="+mn-ea"/>
              </a:rPr>
              <a:t>に関する情報発信や、私の</a:t>
            </a:r>
            <a:r>
              <a:rPr lang="en-US" altLang="ja-JP" sz="1600" dirty="0" smtClean="0">
                <a:latin typeface="+mn-ea"/>
              </a:rPr>
              <a:t>SDGS</a:t>
            </a:r>
            <a:r>
              <a:rPr lang="ja-JP" altLang="en-US" sz="1600" dirty="0" smtClean="0">
                <a:latin typeface="+mn-ea"/>
              </a:rPr>
              <a:t>宣言プロジェクトの拡散を図るため“大阪</a:t>
            </a:r>
            <a:r>
              <a:rPr lang="en-US" altLang="ja-JP" sz="1600" dirty="0" smtClean="0">
                <a:latin typeface="+mn-ea"/>
              </a:rPr>
              <a:t>SDGs【</a:t>
            </a:r>
            <a:r>
              <a:rPr lang="ja-JP" altLang="en-US" sz="1600" dirty="0" smtClean="0">
                <a:latin typeface="+mn-ea"/>
              </a:rPr>
              <a:t>公式</a:t>
            </a:r>
            <a:r>
              <a:rPr lang="en-US" altLang="ja-JP" sz="1600" dirty="0" smtClean="0">
                <a:latin typeface="+mn-ea"/>
              </a:rPr>
              <a:t>】Twitter</a:t>
            </a:r>
            <a:r>
              <a:rPr lang="ja-JP" altLang="en-US" sz="1600" dirty="0" smtClean="0">
                <a:latin typeface="+mn-ea"/>
              </a:rPr>
              <a:t>”を開設</a:t>
            </a:r>
            <a:endParaRPr lang="en-US" altLang="ja-JP" sz="1600" dirty="0" smtClean="0">
              <a:latin typeface="+mn-ea"/>
            </a:endParaRPr>
          </a:p>
        </p:txBody>
      </p:sp>
      <p:sp>
        <p:nvSpPr>
          <p:cNvPr id="3" name="正方形/長方形 2"/>
          <p:cNvSpPr/>
          <p:nvPr/>
        </p:nvSpPr>
        <p:spPr>
          <a:xfrm>
            <a:off x="425823" y="2237416"/>
            <a:ext cx="6889377" cy="584775"/>
          </a:xfrm>
          <a:prstGeom prst="rect">
            <a:avLst/>
          </a:prstGeom>
        </p:spPr>
        <p:txBody>
          <a:bodyPr wrap="square">
            <a:spAutoFit/>
          </a:bodyPr>
          <a:lstStyle/>
          <a:p>
            <a:pPr>
              <a:spcAft>
                <a:spcPts val="0"/>
              </a:spcAft>
            </a:pPr>
            <a:r>
              <a:rPr lang="en-US" altLang="ja-JP" sz="1600" dirty="0" smtClean="0">
                <a:latin typeface="+mn-ea"/>
                <a:cs typeface="ＭＳ Ｐゴシック" panose="020B0600070205080204" pitchFamily="50" charset="-128"/>
              </a:rPr>
              <a:t>Twitter</a:t>
            </a:r>
            <a:r>
              <a:rPr lang="ja-JP" altLang="en-US" sz="1600" dirty="0" smtClean="0">
                <a:latin typeface="+mn-ea"/>
                <a:cs typeface="ＭＳ Ｐゴシック" panose="020B0600070205080204" pitchFamily="50" charset="-128"/>
              </a:rPr>
              <a:t>アカウント</a:t>
            </a:r>
            <a:r>
              <a:rPr lang="ja-JP" altLang="ja-JP" sz="1600" dirty="0" smtClean="0">
                <a:latin typeface="+mn-ea"/>
                <a:cs typeface="ＭＳ Ｐゴシック" panose="020B0600070205080204" pitchFamily="50" charset="-128"/>
              </a:rPr>
              <a:t>「</a:t>
            </a:r>
            <a:r>
              <a:rPr lang="ja-JP" altLang="ja-JP" sz="1600" dirty="0">
                <a:latin typeface="+mn-ea"/>
                <a:cs typeface="ＭＳ Ｐゴシック" panose="020B0600070205080204" pitchFamily="50" charset="-128"/>
              </a:rPr>
              <a:t>大阪府</a:t>
            </a:r>
            <a:r>
              <a:rPr lang="en-US" altLang="ja-JP" sz="1600" dirty="0">
                <a:latin typeface="+mn-ea"/>
                <a:cs typeface="ＭＳ Ｐゴシック" panose="020B0600070205080204" pitchFamily="50" charset="-128"/>
              </a:rPr>
              <a:t>SDGs</a:t>
            </a:r>
            <a:r>
              <a:rPr lang="ja-JP" altLang="ja-JP" sz="1600" dirty="0">
                <a:latin typeface="+mn-ea"/>
                <a:cs typeface="ＭＳ Ｐゴシック" panose="020B0600070205080204" pitchFamily="50" charset="-128"/>
              </a:rPr>
              <a:t>【公式】（＠</a:t>
            </a:r>
            <a:r>
              <a:rPr lang="en-US" altLang="ja-JP" sz="1600" dirty="0" err="1">
                <a:latin typeface="+mn-ea"/>
                <a:cs typeface="ＭＳ Ｐゴシック" panose="020B0600070205080204" pitchFamily="50" charset="-128"/>
              </a:rPr>
              <a:t>osakaprefSDGs</a:t>
            </a:r>
            <a:r>
              <a:rPr lang="ja-JP" altLang="ja-JP" sz="1600" dirty="0">
                <a:latin typeface="+mn-ea"/>
                <a:cs typeface="ＭＳ Ｐゴシック" panose="020B0600070205080204" pitchFamily="50" charset="-128"/>
              </a:rPr>
              <a:t>）</a:t>
            </a:r>
            <a:r>
              <a:rPr lang="ja-JP" altLang="ja-JP" sz="1600" dirty="0" smtClean="0">
                <a:latin typeface="+mn-ea"/>
                <a:cs typeface="ＭＳ Ｐゴシック" panose="020B0600070205080204" pitchFamily="50" charset="-128"/>
              </a:rPr>
              <a:t>」</a:t>
            </a:r>
            <a:r>
              <a:rPr lang="en-US" altLang="ja-JP" sz="1600" dirty="0">
                <a:latin typeface="+mn-ea"/>
                <a:cs typeface="ＭＳ Ｐゴシック" panose="020B0600070205080204" pitchFamily="50" charset="-128"/>
              </a:rPr>
              <a:t/>
            </a:r>
            <a:br>
              <a:rPr lang="en-US" altLang="ja-JP" sz="1600" dirty="0">
                <a:latin typeface="+mn-ea"/>
                <a:cs typeface="ＭＳ Ｐゴシック" panose="020B0600070205080204" pitchFamily="50" charset="-128"/>
              </a:rPr>
            </a:br>
            <a:r>
              <a:rPr lang="en-US" altLang="ja-JP" sz="1600" u="sng" dirty="0" smtClean="0">
                <a:solidFill>
                  <a:srgbClr val="0000FF"/>
                </a:solidFill>
                <a:latin typeface="+mn-ea"/>
                <a:cs typeface="ＭＳ Ｐゴシック" panose="020B0600070205080204" pitchFamily="50" charset="-128"/>
                <a:hlinkClick r:id="rId2"/>
              </a:rPr>
              <a:t>https</a:t>
            </a:r>
            <a:r>
              <a:rPr lang="en-US" altLang="ja-JP" sz="1600" u="sng" dirty="0">
                <a:solidFill>
                  <a:srgbClr val="0000FF"/>
                </a:solidFill>
                <a:latin typeface="+mn-ea"/>
                <a:cs typeface="ＭＳ Ｐゴシック" panose="020B0600070205080204" pitchFamily="50" charset="-128"/>
                <a:hlinkClick r:id="rId2"/>
              </a:rPr>
              <a:t>://twitter.com/osakaprefSDGs</a:t>
            </a:r>
            <a:endParaRPr lang="ja-JP" altLang="ja-JP" sz="1600" dirty="0">
              <a:effectLst/>
              <a:latin typeface="+mn-ea"/>
              <a:cs typeface="ＭＳ Ｐゴシック" panose="020B0600070205080204" pitchFamily="50" charset="-128"/>
            </a:endParaRPr>
          </a:p>
        </p:txBody>
      </p:sp>
      <p:pic>
        <p:nvPicPr>
          <p:cNvPr id="4" name="図 3"/>
          <p:cNvPicPr>
            <a:picLocks noChangeAspect="1"/>
          </p:cNvPicPr>
          <p:nvPr/>
        </p:nvPicPr>
        <p:blipFill rotWithShape="1">
          <a:blip r:embed="rId3"/>
          <a:srcRect l="22151" t="9614" r="2703" b="23641"/>
          <a:stretch/>
        </p:blipFill>
        <p:spPr>
          <a:xfrm>
            <a:off x="879238" y="3023130"/>
            <a:ext cx="7113774" cy="3552482"/>
          </a:xfrm>
          <a:prstGeom prst="rect">
            <a:avLst/>
          </a:prstGeom>
        </p:spPr>
      </p:pic>
      <p:grpSp>
        <p:nvGrpSpPr>
          <p:cNvPr id="8" name="グループ化 7"/>
          <p:cNvGrpSpPr/>
          <p:nvPr/>
        </p:nvGrpSpPr>
        <p:grpSpPr>
          <a:xfrm>
            <a:off x="8035457" y="1921704"/>
            <a:ext cx="4093698" cy="2481914"/>
            <a:chOff x="8035457" y="1921704"/>
            <a:chExt cx="4093698" cy="2481914"/>
          </a:xfrm>
        </p:grpSpPr>
        <p:sp>
          <p:nvSpPr>
            <p:cNvPr id="6" name="爆発 1 5"/>
            <p:cNvSpPr/>
            <p:nvPr/>
          </p:nvSpPr>
          <p:spPr>
            <a:xfrm>
              <a:off x="8035457" y="1921704"/>
              <a:ext cx="4093698" cy="2481914"/>
            </a:xfrm>
            <a:prstGeom prst="irregularSeal1">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152932" y="2700996"/>
              <a:ext cx="3858749" cy="923330"/>
            </a:xfrm>
            <a:prstGeom prst="rect">
              <a:avLst/>
            </a:prstGeom>
            <a:noFill/>
          </p:spPr>
          <p:txBody>
            <a:bodyPr wrap="none" rtlCol="0">
              <a:spAutoFit/>
            </a:bodyPr>
            <a:lstStyle/>
            <a:p>
              <a:r>
                <a:rPr lang="en-US" altLang="ja-JP" b="1" dirty="0" smtClean="0">
                  <a:solidFill>
                    <a:srgbClr val="FF0000"/>
                  </a:solidFill>
                  <a:latin typeface="+mn-ea"/>
                  <a:cs typeface="ＭＳ Ｐゴシック" panose="020B0600070205080204" pitchFamily="50" charset="-128"/>
                </a:rPr>
                <a:t>Twitter</a:t>
              </a:r>
              <a:r>
                <a:rPr lang="ja-JP" altLang="en-US" b="1" dirty="0" smtClean="0">
                  <a:solidFill>
                    <a:srgbClr val="FF0000"/>
                  </a:solidFill>
                  <a:latin typeface="+mn-ea"/>
                  <a:cs typeface="ＭＳ Ｐゴシック" panose="020B0600070205080204" pitchFamily="50" charset="-128"/>
                </a:rPr>
                <a:t>をフォローしてください。</a:t>
              </a:r>
              <a:endParaRPr lang="en-US" altLang="ja-JP" b="1" dirty="0" smtClean="0">
                <a:solidFill>
                  <a:srgbClr val="FF0000"/>
                </a:solidFill>
                <a:latin typeface="+mn-ea"/>
                <a:cs typeface="ＭＳ Ｐゴシック" panose="020B0600070205080204" pitchFamily="50" charset="-128"/>
              </a:endParaRPr>
            </a:p>
            <a:p>
              <a:endParaRPr lang="en-US" altLang="ja-JP" b="1" dirty="0">
                <a:solidFill>
                  <a:srgbClr val="FF0000"/>
                </a:solidFill>
                <a:latin typeface="+mn-ea"/>
                <a:cs typeface="ＭＳ Ｐゴシック" panose="020B0600070205080204" pitchFamily="50" charset="-128"/>
              </a:endParaRPr>
            </a:p>
            <a:p>
              <a:r>
                <a:rPr lang="ja-JP" altLang="en-US" b="1" dirty="0" smtClean="0">
                  <a:solidFill>
                    <a:srgbClr val="FF0000"/>
                  </a:solidFill>
                  <a:latin typeface="+mn-ea"/>
                  <a:cs typeface="ＭＳ Ｐゴシック" panose="020B0600070205080204" pitchFamily="50" charset="-128"/>
                </a:rPr>
                <a:t>＃</a:t>
              </a:r>
              <a:r>
                <a:rPr lang="ja-JP" altLang="en-US" b="1" dirty="0" smtClean="0">
                  <a:solidFill>
                    <a:srgbClr val="FF0000"/>
                  </a:solidFill>
                  <a:latin typeface="+mn-ea"/>
                </a:rPr>
                <a:t>私</a:t>
              </a:r>
              <a:r>
                <a:rPr lang="ja-JP" altLang="en-US" b="1" dirty="0">
                  <a:solidFill>
                    <a:srgbClr val="FF0000"/>
                  </a:solidFill>
                  <a:latin typeface="+mn-ea"/>
                </a:rPr>
                <a:t>の</a:t>
              </a:r>
              <a:r>
                <a:rPr lang="en-US" altLang="ja-JP" b="1" dirty="0">
                  <a:solidFill>
                    <a:srgbClr val="FF0000"/>
                  </a:solidFill>
                  <a:latin typeface="+mn-ea"/>
                </a:rPr>
                <a:t>SDGS</a:t>
              </a:r>
              <a:r>
                <a:rPr lang="ja-JP" altLang="en-US" b="1" dirty="0">
                  <a:solidFill>
                    <a:srgbClr val="FF0000"/>
                  </a:solidFill>
                  <a:latin typeface="+mn-ea"/>
                </a:rPr>
                <a:t>宣言</a:t>
              </a:r>
              <a:r>
                <a:rPr lang="ja-JP" altLang="en-US" b="1" dirty="0" smtClean="0">
                  <a:solidFill>
                    <a:srgbClr val="FF0000"/>
                  </a:solidFill>
                  <a:latin typeface="+mn-ea"/>
                </a:rPr>
                <a:t>プロジェクト</a:t>
              </a:r>
              <a:endParaRPr kumimoji="1" lang="ja-JP" altLang="en-US" b="1" dirty="0">
                <a:solidFill>
                  <a:srgbClr val="FF0000"/>
                </a:solidFill>
              </a:endParaRPr>
            </a:p>
          </p:txBody>
        </p:sp>
      </p:grpSp>
    </p:spTree>
    <p:extLst>
      <p:ext uri="{BB962C8B-B14F-4D97-AF65-F5344CB8AC3E}">
        <p14:creationId xmlns:p14="http://schemas.microsoft.com/office/powerpoint/2010/main" val="31623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48853" y="987451"/>
            <a:ext cx="9144000" cy="1590857"/>
          </a:xfrm>
        </p:spPr>
        <p:txBody>
          <a:bodyPr>
            <a:normAutofit/>
          </a:bodyPr>
          <a:lstStyle/>
          <a:p>
            <a:r>
              <a:rPr kumimoji="1" lang="ja-JP" altLang="en-US" sz="4400" dirty="0" smtClean="0"/>
              <a:t>ご清聴ありがとうございました</a:t>
            </a:r>
            <a:r>
              <a:rPr kumimoji="1" lang="ja-JP" altLang="en-US" sz="4400" u="none" dirty="0" smtClean="0"/>
              <a:t>。</a:t>
            </a:r>
            <a:endParaRPr kumimoji="1" lang="ja-JP" altLang="en-US" sz="4400" u="none" dirty="0"/>
          </a:p>
        </p:txBody>
      </p:sp>
      <p:pic>
        <p:nvPicPr>
          <p:cNvPr id="4" name="図 3"/>
          <p:cNvPicPr>
            <a:picLocks noChangeAspect="1"/>
          </p:cNvPicPr>
          <p:nvPr/>
        </p:nvPicPr>
        <p:blipFill>
          <a:blip r:embed="rId2"/>
          <a:stretch>
            <a:fillRect/>
          </a:stretch>
        </p:blipFill>
        <p:spPr>
          <a:xfrm>
            <a:off x="4827243" y="4484029"/>
            <a:ext cx="360000" cy="358635"/>
          </a:xfrm>
          <a:prstGeom prst="rect">
            <a:avLst/>
          </a:prstGeom>
        </p:spPr>
      </p:pic>
      <p:sp>
        <p:nvSpPr>
          <p:cNvPr id="5" name="正方形/長方形 4"/>
          <p:cNvSpPr/>
          <p:nvPr/>
        </p:nvSpPr>
        <p:spPr>
          <a:xfrm>
            <a:off x="2520167" y="4428751"/>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6" name="正方形/長方形 5"/>
          <p:cNvSpPr/>
          <p:nvPr/>
        </p:nvSpPr>
        <p:spPr>
          <a:xfrm>
            <a:off x="5415298" y="4511649"/>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sp>
        <p:nvSpPr>
          <p:cNvPr id="8" name="正方形/長方形 7"/>
          <p:cNvSpPr/>
          <p:nvPr/>
        </p:nvSpPr>
        <p:spPr>
          <a:xfrm>
            <a:off x="3171976" y="2958409"/>
            <a:ext cx="5848048" cy="1308050"/>
          </a:xfrm>
          <a:prstGeom prst="rect">
            <a:avLst/>
          </a:prstGeom>
        </p:spPr>
        <p:txBody>
          <a:bodyPr wrap="square">
            <a:spAutoFit/>
          </a:bodyPr>
          <a:lstStyle/>
          <a:p>
            <a:pPr marL="174625"/>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お問い合わせ先</a:t>
            </a:r>
            <a:r>
              <a:rPr lang="en-US" altLang="ja-JP" dirty="0" smtClean="0">
                <a:solidFill>
                  <a:prstClr val="black"/>
                </a:solidFill>
                <a:latin typeface="Meiryo UI" panose="020B0604030504040204" pitchFamily="50" charset="-128"/>
                <a:ea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endParaRPr>
          </a:p>
          <a:p>
            <a:pPr marL="174625">
              <a:spcBef>
                <a:spcPts val="600"/>
              </a:spcBef>
            </a:pPr>
            <a:r>
              <a:rPr lang="ja-JP" altLang="en-US" dirty="0">
                <a:solidFill>
                  <a:prstClr val="black"/>
                </a:solidFill>
                <a:latin typeface="Meiryo UI" panose="020B0604030504040204" pitchFamily="50" charset="-128"/>
                <a:ea typeface="Meiryo UI" panose="020B0604030504040204" pitchFamily="50" charset="-128"/>
              </a:rPr>
              <a:t>大阪府 政策企画部 企画室 推進課</a:t>
            </a:r>
          </a:p>
          <a:p>
            <a:pPr marL="174625"/>
            <a:r>
              <a:rPr lang="en-US" altLang="ja-JP" dirty="0">
                <a:solidFill>
                  <a:prstClr val="black"/>
                </a:solidFill>
                <a:latin typeface="Meiryo UI" panose="020B0604030504040204" pitchFamily="50" charset="-128"/>
                <a:ea typeface="Meiryo UI" panose="020B0604030504040204" pitchFamily="50" charset="-128"/>
              </a:rPr>
              <a:t>TEL:06-6941-0351</a:t>
            </a:r>
          </a:p>
          <a:p>
            <a:pPr marL="174625"/>
            <a:r>
              <a:rPr lang="en-US" altLang="ja-JP" sz="2000" dirty="0" smtClean="0">
                <a:solidFill>
                  <a:prstClr val="black"/>
                </a:solidFill>
                <a:latin typeface="Meiryo UI" panose="020B0604030504040204" pitchFamily="50" charset="-128"/>
                <a:ea typeface="Meiryo UI" panose="020B0604030504040204" pitchFamily="50" charset="-128"/>
              </a:rPr>
              <a:t>Mail:</a:t>
            </a:r>
            <a:r>
              <a:rPr lang="ja-JP" altLang="en-US" sz="2000" dirty="0" smtClean="0">
                <a:solidFill>
                  <a:prstClr val="black"/>
                </a:solidFill>
                <a:latin typeface="Meiryo UI" panose="020B0604030504040204" pitchFamily="50" charset="-128"/>
                <a:ea typeface="Meiryo UI" panose="020B0604030504040204" pitchFamily="50" charset="-128"/>
              </a:rPr>
              <a:t> </a:t>
            </a:r>
            <a:r>
              <a:rPr lang="en-US" altLang="ja-JP" sz="2000" dirty="0">
                <a:solidFill>
                  <a:prstClr val="black"/>
                </a:solidFill>
                <a:latin typeface="Meiryo UI" panose="020B0604030504040204" pitchFamily="50" charset="-128"/>
                <a:ea typeface="Meiryo UI" panose="020B0604030504040204" pitchFamily="50" charset="-128"/>
              </a:rPr>
              <a:t>o</a:t>
            </a:r>
            <a:r>
              <a:rPr lang="en-US" altLang="ja-JP" sz="2000" dirty="0" smtClean="0">
                <a:solidFill>
                  <a:prstClr val="black"/>
                </a:solidFill>
                <a:latin typeface="Meiryo UI" panose="020B0604030504040204" pitchFamily="50" charset="-128"/>
                <a:ea typeface="Meiryo UI" panose="020B0604030504040204" pitchFamily="50" charset="-128"/>
              </a:rPr>
              <a:t>saka_SDGs@gbox.pref.osaka.lg.jp</a:t>
            </a:r>
            <a:endParaRPr lang="en-US" altLang="ja-JP" sz="20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08711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ＳＤＧｓ 啓発動画①</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130" y="1649452"/>
            <a:ext cx="9028959" cy="5078408"/>
          </a:xfrm>
          <a:prstGeom prst="rect">
            <a:avLst/>
          </a:prstGeom>
        </p:spPr>
      </p:pic>
    </p:spTree>
    <p:extLst>
      <p:ext uri="{BB962C8B-B14F-4D97-AF65-F5344CB8AC3E}">
        <p14:creationId xmlns:p14="http://schemas.microsoft.com/office/powerpoint/2010/main" val="4006206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ＳＤＧｓ </a:t>
            </a:r>
            <a:r>
              <a:rPr lang="ja-JP" altLang="en-US" dirty="0" smtClean="0"/>
              <a:t>啓発動画②</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852" y="1608889"/>
            <a:ext cx="9333785" cy="5249111"/>
          </a:xfrm>
          <a:prstGeom prst="rect">
            <a:avLst/>
          </a:prstGeom>
        </p:spPr>
      </p:pic>
    </p:spTree>
    <p:extLst>
      <p:ext uri="{BB962C8B-B14F-4D97-AF65-F5344CB8AC3E}">
        <p14:creationId xmlns:p14="http://schemas.microsoft.com/office/powerpoint/2010/main" val="2851025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ＳＤＧｓと大阪</a:t>
            </a:r>
            <a:endParaRPr kumimoji="1" lang="ja-JP" altLang="en-US" dirty="0"/>
          </a:p>
        </p:txBody>
      </p:sp>
    </p:spTree>
    <p:extLst>
      <p:ext uri="{BB962C8B-B14F-4D97-AF65-F5344CB8AC3E}">
        <p14:creationId xmlns:p14="http://schemas.microsoft.com/office/powerpoint/2010/main" val="4020534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大阪でのＳＤＧｓのスタート</a:t>
            </a:r>
            <a:endParaRPr kumimoji="1" lang="ja-JP" altLang="en-US" dirty="0"/>
          </a:p>
        </p:txBody>
      </p:sp>
      <p:pic>
        <p:nvPicPr>
          <p:cNvPr id="4" name="図 3"/>
          <p:cNvPicPr>
            <a:picLocks noChangeAspect="1"/>
          </p:cNvPicPr>
          <p:nvPr/>
        </p:nvPicPr>
        <p:blipFill>
          <a:blip r:embed="rId3"/>
          <a:stretch>
            <a:fillRect/>
          </a:stretch>
        </p:blipFill>
        <p:spPr>
          <a:xfrm>
            <a:off x="1949825" y="1651215"/>
            <a:ext cx="7637930" cy="5041267"/>
          </a:xfrm>
          <a:prstGeom prst="rect">
            <a:avLst/>
          </a:prstGeom>
        </p:spPr>
      </p:pic>
      <p:sp>
        <p:nvSpPr>
          <p:cNvPr id="3" name="テキスト ボックス 2"/>
          <p:cNvSpPr txBox="1"/>
          <p:nvPr/>
        </p:nvSpPr>
        <p:spPr>
          <a:xfrm>
            <a:off x="9852898" y="5528671"/>
            <a:ext cx="2031325" cy="907941"/>
          </a:xfrm>
          <a:prstGeom prst="rect">
            <a:avLst/>
          </a:prstGeom>
          <a:noFill/>
        </p:spPr>
        <p:txBody>
          <a:bodyPr wrap="none" rtlCol="0">
            <a:spAutoFit/>
          </a:bodyPr>
          <a:lstStyle/>
          <a:p>
            <a:r>
              <a:rPr kumimoji="1" lang="en-US" altLang="ja-JP" sz="2400" b="1" dirty="0" smtClean="0">
                <a:solidFill>
                  <a:srgbClr val="FF0000"/>
                </a:solidFill>
              </a:rPr>
              <a:t>2018</a:t>
            </a:r>
            <a:r>
              <a:rPr kumimoji="1" lang="ja-JP" altLang="en-US" sz="2400" b="1" dirty="0" smtClean="0">
                <a:solidFill>
                  <a:srgbClr val="FF0000"/>
                </a:solidFill>
              </a:rPr>
              <a:t>年</a:t>
            </a:r>
            <a:r>
              <a:rPr kumimoji="1" lang="en-US" altLang="ja-JP" sz="2400" b="1" dirty="0" smtClean="0">
                <a:solidFill>
                  <a:srgbClr val="FF0000"/>
                </a:solidFill>
              </a:rPr>
              <a:t>11</a:t>
            </a:r>
            <a:r>
              <a:rPr kumimoji="1" lang="ja-JP" altLang="en-US" sz="2400" b="1" dirty="0" smtClean="0">
                <a:solidFill>
                  <a:srgbClr val="FF0000"/>
                </a:solidFill>
              </a:rPr>
              <a:t>月</a:t>
            </a:r>
            <a:endParaRPr kumimoji="1" lang="en-US" altLang="ja-JP" sz="2400" b="1" dirty="0" smtClean="0">
              <a:solidFill>
                <a:srgbClr val="FF0000"/>
              </a:solidFill>
            </a:endParaRPr>
          </a:p>
          <a:p>
            <a:pPr>
              <a:spcBef>
                <a:spcPts val="600"/>
              </a:spcBef>
            </a:pPr>
            <a:r>
              <a:rPr kumimoji="1" lang="ja-JP" altLang="en-US" sz="2400" b="1" dirty="0" smtClean="0">
                <a:solidFill>
                  <a:srgbClr val="FF0000"/>
                </a:solidFill>
              </a:rPr>
              <a:t>万博開催決定</a:t>
            </a:r>
            <a:endParaRPr kumimoji="1" lang="ja-JP" altLang="en-US" sz="2400" b="1" dirty="0">
              <a:solidFill>
                <a:srgbClr val="FF0000"/>
              </a:solidFill>
            </a:endParaRPr>
          </a:p>
        </p:txBody>
      </p:sp>
    </p:spTree>
    <p:extLst>
      <p:ext uri="{BB962C8B-B14F-4D97-AF65-F5344CB8AC3E}">
        <p14:creationId xmlns:p14="http://schemas.microsoft.com/office/powerpoint/2010/main" val="37019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ＳＤＧｓと大阪・関西万博</a:t>
            </a:r>
            <a:endParaRPr kumimoji="1" lang="ja-JP" altLang="en-US" dirty="0"/>
          </a:p>
        </p:txBody>
      </p:sp>
      <p:sp>
        <p:nvSpPr>
          <p:cNvPr id="4" name="角丸四角形 3"/>
          <p:cNvSpPr/>
          <p:nvPr/>
        </p:nvSpPr>
        <p:spPr>
          <a:xfrm>
            <a:off x="426526" y="1776296"/>
            <a:ext cx="5609910" cy="495416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673400" y="1677226"/>
            <a:ext cx="2591999"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97592" y="2325825"/>
            <a:ext cx="1008000" cy="31335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065398" y="2306384"/>
            <a:ext cx="3711912"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97592" y="3016640"/>
            <a:ext cx="1008000" cy="31335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059077" y="2954370"/>
            <a:ext cx="3718233" cy="9233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91605" y="4071683"/>
            <a:ext cx="1157984" cy="322757"/>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tabLst>
                <a:tab pos="6550025" algn="l"/>
              </a:tabLst>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達成ﾎﾟｲﾝﾄ</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158130" y="4044451"/>
            <a:ext cx="3824696"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a:t>
            </a:r>
            <a:r>
              <a:rPr lang="ja-JP" altLang="en-US" b="1">
                <a:solidFill>
                  <a:prstClr val="black"/>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b="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社会課題の</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697592" y="4801097"/>
            <a:ext cx="1008000" cy="31335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tabLst>
                <a:tab pos="6550025" algn="l"/>
              </a:tabLst>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059077" y="4715614"/>
            <a:ext cx="3718233" cy="1200329"/>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a:t>
            </a:r>
            <a:r>
              <a:rPr lang="ja-JP" altLang="en-US" dirty="0" smtClean="0">
                <a:latin typeface="Meiryo UI" panose="020B0604030504040204" pitchFamily="50" charset="-128"/>
                <a:ea typeface="Meiryo UI" panose="020B0604030504040204" pitchFamily="50" charset="-128"/>
              </a:rPr>
              <a:t>採択</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14" name="正方形/長方形 13"/>
          <p:cNvSpPr/>
          <p:nvPr/>
        </p:nvSpPr>
        <p:spPr>
          <a:xfrm>
            <a:off x="2052435" y="6111410"/>
            <a:ext cx="1429977" cy="369332"/>
          </a:xfrm>
          <a:prstGeom prst="rect">
            <a:avLst/>
          </a:prstGeom>
        </p:spPr>
        <p:txBody>
          <a:bodyPr wrap="square" anchor="ctr">
            <a:spAutoFit/>
          </a:bodyPr>
          <a:lstStyle/>
          <a:p>
            <a:pPr marL="1162050" indent="-1162050"/>
            <a:r>
              <a:rPr lang="ja-JP" altLang="en-US" b="1" dirty="0"/>
              <a:t>２０３０年</a:t>
            </a:r>
            <a:endParaRPr lang="ja-JP" altLang="en-US" dirty="0"/>
          </a:p>
        </p:txBody>
      </p:sp>
      <p:sp>
        <p:nvSpPr>
          <p:cNvPr id="15" name="テキスト ボックス 14"/>
          <p:cNvSpPr txBox="1"/>
          <p:nvPr/>
        </p:nvSpPr>
        <p:spPr>
          <a:xfrm>
            <a:off x="697592" y="6076489"/>
            <a:ext cx="1008000" cy="31335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224564" y="1776296"/>
            <a:ext cx="5609910" cy="495089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6579794" y="2326440"/>
            <a:ext cx="1008000" cy="31335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18" name="テキスト ボックス 17"/>
          <p:cNvSpPr txBox="1"/>
          <p:nvPr/>
        </p:nvSpPr>
        <p:spPr>
          <a:xfrm>
            <a:off x="6579794" y="2955204"/>
            <a:ext cx="1008000" cy="31335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579794" y="4044451"/>
            <a:ext cx="1008000" cy="31335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20" name="テキスト ボックス 19"/>
          <p:cNvSpPr txBox="1"/>
          <p:nvPr/>
        </p:nvSpPr>
        <p:spPr>
          <a:xfrm>
            <a:off x="7968763" y="2326440"/>
            <a:ext cx="3285545"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7968763" y="2944876"/>
            <a:ext cx="3865711" cy="9233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7939679" y="4024479"/>
            <a:ext cx="3809918" cy="64633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Lab</a:t>
            </a:r>
          </a:p>
          <a:p>
            <a:pPr>
              <a:tabLst>
                <a:tab pos="6550025" algn="l"/>
              </a:tabLst>
            </a:pP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573473" y="1677226"/>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24" name="テキスト ボックス 23"/>
          <p:cNvSpPr txBox="1"/>
          <p:nvPr/>
        </p:nvSpPr>
        <p:spPr>
          <a:xfrm>
            <a:off x="6573473" y="4796070"/>
            <a:ext cx="1008000" cy="31335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25" name="正方形/長方形 24"/>
          <p:cNvSpPr/>
          <p:nvPr/>
        </p:nvSpPr>
        <p:spPr>
          <a:xfrm>
            <a:off x="7968763" y="4827083"/>
            <a:ext cx="378083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地球規模の</a:t>
            </a:r>
            <a:r>
              <a:rPr lang="ja-JP" altLang="en-US">
                <a:latin typeface="Meiryo UI" panose="020B0604030504040204" pitchFamily="50" charset="-128"/>
                <a:ea typeface="Meiryo UI" panose="020B0604030504040204" pitchFamily="50" charset="-128"/>
              </a:rPr>
              <a:t>さまざま</a:t>
            </a:r>
            <a:r>
              <a:rPr lang="ja-JP" altLang="en-US" smtClean="0">
                <a:latin typeface="Meiryo UI" panose="020B0604030504040204" pitchFamily="50" charset="-128"/>
                <a:ea typeface="Meiryo UI" panose="020B0604030504040204" pitchFamily="50" charset="-128"/>
              </a:rPr>
              <a:t>な課題に</a:t>
            </a:r>
            <a:r>
              <a:rPr lang="ja-JP" altLang="en-US" dirty="0">
                <a:latin typeface="Meiryo UI" panose="020B0604030504040204" pitchFamily="50" charset="-128"/>
                <a:ea typeface="Meiryo UI" panose="020B0604030504040204" pitchFamily="50" charset="-128"/>
              </a:rPr>
              <a:t>取り組むために</a:t>
            </a:r>
            <a:r>
              <a:rPr lang="ja-JP" altLang="en-US"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世界</a:t>
            </a:r>
            <a:r>
              <a:rPr lang="ja-JP" altLang="en-US" b="1" dirty="0">
                <a:latin typeface="Meiryo UI" panose="020B0604030504040204" pitchFamily="50" charset="-128"/>
                <a:ea typeface="Meiryo UI" panose="020B0604030504040204" pitchFamily="50" charset="-128"/>
              </a:rPr>
              <a:t>各地から英知を集める場</a:t>
            </a:r>
            <a:endParaRPr lang="ja-JP" altLang="en-US" b="1" dirty="0"/>
          </a:p>
        </p:txBody>
      </p:sp>
      <p:sp>
        <p:nvSpPr>
          <p:cNvPr id="26" name="テキスト ボックス 25"/>
          <p:cNvSpPr txBox="1"/>
          <p:nvPr/>
        </p:nvSpPr>
        <p:spPr>
          <a:xfrm>
            <a:off x="6573473" y="6077104"/>
            <a:ext cx="1008000" cy="31335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27" name="正方形/長方形 26"/>
          <p:cNvSpPr/>
          <p:nvPr/>
        </p:nvSpPr>
        <p:spPr>
          <a:xfrm>
            <a:off x="7968763" y="6077104"/>
            <a:ext cx="1458018" cy="376792"/>
          </a:xfrm>
          <a:prstGeom prst="rect">
            <a:avLst/>
          </a:prstGeom>
        </p:spPr>
        <p:txBody>
          <a:bodyPr wrap="square" anchor="ctr">
            <a:spAutoFit/>
          </a:bodyPr>
          <a:lstStyle/>
          <a:p>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9948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noGrp="1"/>
          </p:cNvSpPr>
          <p:nvPr>
            <p:ph type="title"/>
          </p:nvPr>
        </p:nvSpPr>
        <p:spPr>
          <a:xfrm>
            <a:off x="61521" y="1611972"/>
            <a:ext cx="6120888" cy="2157785"/>
          </a:xfrm>
          <a:prstGeom prst="rect">
            <a:avLst/>
          </a:prstGeom>
          <a:noFill/>
          <a:ln>
            <a:noFill/>
          </a:ln>
        </p:spPr>
        <p:txBody>
          <a:bodyPr wrap="square" lIns="252000" tIns="144000" rIns="84392" bIns="42197" rtlCol="0">
            <a:spAutoFit/>
          </a:bodyPr>
          <a:lstStyle/>
          <a:p>
            <a:pPr>
              <a:lnSpc>
                <a:spcPct val="100000"/>
              </a:lnSpc>
              <a:spcBef>
                <a:spcPts val="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ct val="100000"/>
              </a:lnSpc>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defTabSz="981075">
              <a:lnSpc>
                <a:spcPct val="100000"/>
              </a:lnSpc>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Picture 6">
            <a:extLst>
              <a:ext uri="{FF2B5EF4-FFF2-40B4-BE49-F238E27FC236}">
                <a16:creationId xmlns:a16="http://schemas.microsoft.com/office/drawing/2014/main" id="{7DBC6240-7FD4-481D-937C-1BBA5EE14B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565" y="4871687"/>
            <a:ext cx="2653739" cy="184781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9937521" y="5303530"/>
            <a:ext cx="2079017"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出典：経済産業省パンフレット</a:t>
            </a:r>
            <a:endParaRPr lang="en-US" altLang="ja-JP" sz="1200" dirty="0">
              <a:solidFill>
                <a:schemeClr val="tx1">
                  <a:lumMod val="95000"/>
                  <a:lumOff val="5000"/>
                </a:schemeClr>
              </a:solidFill>
            </a:endParaRPr>
          </a:p>
        </p:txBody>
      </p:sp>
      <p:pic>
        <p:nvPicPr>
          <p:cNvPr id="7" name="図 6"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739" y="3943520"/>
            <a:ext cx="4122470" cy="2775980"/>
          </a:xfrm>
          <a:prstGeom prst="rect">
            <a:avLst/>
          </a:prstGeom>
        </p:spPr>
      </p:pic>
      <p:pic>
        <p:nvPicPr>
          <p:cNvPr id="8" name="Picture 4">
            <a:extLst>
              <a:ext uri="{FF2B5EF4-FFF2-40B4-BE49-F238E27FC236}">
                <a16:creationId xmlns:a16="http://schemas.microsoft.com/office/drawing/2014/main" id="{58FB8F99-6A43-44A0-AD64-D669440080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6565" y="2932696"/>
            <a:ext cx="2653739" cy="184788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画面の領域"/>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629" y="1794796"/>
            <a:ext cx="4700909" cy="3508733"/>
          </a:xfrm>
          <a:prstGeom prst="rect">
            <a:avLst/>
          </a:prstGeom>
        </p:spPr>
      </p:pic>
      <p:sp>
        <p:nvSpPr>
          <p:cNvPr id="10" name="タイトル 1"/>
          <p:cNvSpPr txBox="1">
            <a:spLocks/>
          </p:cNvSpPr>
          <p:nvPr/>
        </p:nvSpPr>
        <p:spPr>
          <a:xfrm>
            <a:off x="1484243" y="171421"/>
            <a:ext cx="9869557"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mj-ea"/>
              </a:rPr>
              <a:t>2025</a:t>
            </a:r>
            <a:r>
              <a:rPr lang="ja-JP" altLang="en-US" dirty="0">
                <a:latin typeface="+mj-ea"/>
              </a:rPr>
              <a:t>年日本国際</a:t>
            </a:r>
            <a:r>
              <a:rPr lang="ja-JP" altLang="en-US" dirty="0" smtClean="0">
                <a:latin typeface="+mj-ea"/>
              </a:rPr>
              <a:t>博覧会</a:t>
            </a:r>
            <a:endParaRPr lang="en-US" altLang="ja-JP" dirty="0" smtClean="0">
              <a:latin typeface="+mj-ea"/>
            </a:endParaRPr>
          </a:p>
          <a:p>
            <a:r>
              <a:rPr lang="ja-JP" altLang="en-US" dirty="0" smtClean="0">
                <a:latin typeface="+mj-ea"/>
              </a:rPr>
              <a:t>（</a:t>
            </a:r>
            <a:r>
              <a:rPr lang="ja-JP" altLang="en-US" dirty="0">
                <a:latin typeface="+mj-ea"/>
              </a:rPr>
              <a:t>大阪・関西万博）</a:t>
            </a:r>
            <a:endParaRPr lang="en-US" altLang="ja-JP" dirty="0">
              <a:latin typeface="+mj-ea"/>
            </a:endParaRPr>
          </a:p>
        </p:txBody>
      </p:sp>
    </p:spTree>
    <p:extLst>
      <p:ext uri="{BB962C8B-B14F-4D97-AF65-F5344CB8AC3E}">
        <p14:creationId xmlns:p14="http://schemas.microsoft.com/office/powerpoint/2010/main" val="2345271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484243" y="171421"/>
            <a:ext cx="9869557"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mj-ea"/>
              </a:rPr>
              <a:t>2025</a:t>
            </a:r>
            <a:r>
              <a:rPr lang="ja-JP" altLang="en-US" dirty="0">
                <a:latin typeface="+mj-ea"/>
              </a:rPr>
              <a:t>年日本国際</a:t>
            </a:r>
            <a:r>
              <a:rPr lang="ja-JP" altLang="en-US" dirty="0" smtClean="0">
                <a:latin typeface="+mj-ea"/>
              </a:rPr>
              <a:t>博覧会</a:t>
            </a:r>
            <a:endParaRPr lang="en-US" altLang="ja-JP" dirty="0" smtClean="0">
              <a:latin typeface="+mj-ea"/>
            </a:endParaRPr>
          </a:p>
          <a:p>
            <a:r>
              <a:rPr lang="ja-JP" altLang="en-US" dirty="0" smtClean="0">
                <a:latin typeface="+mj-ea"/>
              </a:rPr>
              <a:t>（</a:t>
            </a:r>
            <a:r>
              <a:rPr lang="ja-JP" altLang="en-US" dirty="0">
                <a:latin typeface="+mj-ea"/>
              </a:rPr>
              <a:t>大阪・関西万博）</a:t>
            </a:r>
            <a:endParaRPr lang="en-US" altLang="ja-JP" dirty="0">
              <a:latin typeface="+mj-ea"/>
            </a:endParaRP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1294" y="1664953"/>
            <a:ext cx="3005258" cy="278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224001" y="2206171"/>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13" name="フリーフォーム 12"/>
          <p:cNvSpPr/>
          <p:nvPr/>
        </p:nvSpPr>
        <p:spPr>
          <a:xfrm>
            <a:off x="1061689" y="2469706"/>
            <a:ext cx="762049" cy="587546"/>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14" name="直線矢印コネクタ 13"/>
          <p:cNvCxnSpPr/>
          <p:nvPr/>
        </p:nvCxnSpPr>
        <p:spPr>
          <a:xfrm>
            <a:off x="1029648" y="2287029"/>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テキスト ボックス 14"/>
          <p:cNvSpPr txBox="1"/>
          <p:nvPr/>
        </p:nvSpPr>
        <p:spPr>
          <a:xfrm>
            <a:off x="1923550" y="3104726"/>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sp>
        <p:nvSpPr>
          <p:cNvPr id="16" name="正方形/長方形 15"/>
          <p:cNvSpPr/>
          <p:nvPr/>
        </p:nvSpPr>
        <p:spPr>
          <a:xfrm>
            <a:off x="9131371" y="6394695"/>
            <a:ext cx="3060629"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提供：</a:t>
            </a:r>
            <a:r>
              <a:rPr lang="zh-CN" altLang="en-US" sz="1200" dirty="0">
                <a:latin typeface="Meiryo UI" panose="020B0604030504040204" pitchFamily="50" charset="-128"/>
                <a:ea typeface="Meiryo UI" panose="020B0604030504040204" pitchFamily="50" charset="-128"/>
              </a:rPr>
              <a:t>２０２５年日本国際博覧会</a:t>
            </a:r>
            <a:r>
              <a:rPr lang="zh-CN" altLang="en-US" sz="1200" dirty="0" smtClean="0">
                <a:latin typeface="Meiryo UI" panose="020B0604030504040204" pitchFamily="50" charset="-128"/>
                <a:ea typeface="Meiryo UI" panose="020B0604030504040204" pitchFamily="50" charset="-128"/>
              </a:rPr>
              <a:t>協会</a:t>
            </a:r>
            <a:endParaRPr lang="zh-CN" altLang="en-US" sz="1200"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31" y="4617521"/>
            <a:ext cx="3115721" cy="1915673"/>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458" y="1587079"/>
            <a:ext cx="7380820" cy="3721410"/>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4784" y="4617521"/>
            <a:ext cx="3065077" cy="1915673"/>
          </a:xfrm>
          <a:prstGeom prst="rect">
            <a:avLst/>
          </a:prstGeom>
        </p:spPr>
      </p:pic>
    </p:spTree>
    <p:extLst>
      <p:ext uri="{BB962C8B-B14F-4D97-AF65-F5344CB8AC3E}">
        <p14:creationId xmlns:p14="http://schemas.microsoft.com/office/powerpoint/2010/main" val="1872537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4195</TotalTime>
  <Words>2903</Words>
  <Application>Microsoft Office PowerPoint</Application>
  <PresentationFormat>ワイド画面</PresentationFormat>
  <Paragraphs>291</Paragraphs>
  <Slides>29</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29</vt:i4>
      </vt:variant>
    </vt:vector>
  </HeadingPairs>
  <TitlesOfParts>
    <vt:vector size="38" baseType="lpstr">
      <vt:lpstr>Meiryo UI</vt:lpstr>
      <vt:lpstr>ＭＳ Ｐゴシック</vt:lpstr>
      <vt:lpstr>UD デジタル 教科書体 NK-B</vt:lpstr>
      <vt:lpstr>メイリオ</vt:lpstr>
      <vt:lpstr>游ゴシック</vt:lpstr>
      <vt:lpstr>Arial</vt:lpstr>
      <vt:lpstr>Calibri</vt:lpstr>
      <vt:lpstr>Times New Roman</vt:lpstr>
      <vt:lpstr>Office テーマ</vt:lpstr>
      <vt:lpstr>PowerPoint プレゼンテーション</vt:lpstr>
      <vt:lpstr>はじめに</vt:lpstr>
      <vt:lpstr>ＳＤＧｓ 啓発動画①</vt:lpstr>
      <vt:lpstr>ＳＤＧｓ 啓発動画②</vt:lpstr>
      <vt:lpstr>ＳＤＧｓと大阪</vt:lpstr>
      <vt:lpstr>大阪でのＳＤＧｓのスタート</vt:lpstr>
      <vt:lpstr>ＳＤＧｓと大阪・関西万博</vt:lpstr>
      <vt:lpstr>◆テーマ：いのち輝く未来社会のデザイン 　 　　　　　　 “Designing Future Society for Our Lives” ◆開催期間 ：2025年4/13～10/13(184日間） ◆開催場所 ：夢洲（大阪市臨海部） ◆入場者（想定）：約2,800万人 ◆経済効果 ：約2兆円　　　　　　　　 </vt:lpstr>
      <vt:lpstr>PowerPoint プレゼンテーション</vt:lpstr>
      <vt:lpstr>Ｏｓａｋａ ＳＤＧｓ ビジョン</vt:lpstr>
      <vt:lpstr>ＳＤＧｓ先進都市に向けて</vt:lpstr>
      <vt:lpstr>取組工程</vt:lpstr>
      <vt:lpstr>大阪府の役割</vt:lpstr>
      <vt:lpstr>４つの視点</vt:lpstr>
      <vt:lpstr>重点ゴール</vt:lpstr>
      <vt:lpstr>ＳＤＧｓ未来都市</vt:lpstr>
      <vt:lpstr>ＳＤＧｓ未来都市計画（大阪府・大阪市）</vt:lpstr>
      <vt:lpstr>大阪ブルー・オーシャン・ビジョン</vt:lpstr>
      <vt:lpstr>自治体ＳＤＧｓモデル事業</vt:lpstr>
      <vt:lpstr> みんなで達成しようＳＤＧｓ</vt:lpstr>
      <vt:lpstr>大阪府の役割（再掲）</vt:lpstr>
      <vt:lpstr>認知度の推移 </vt:lpstr>
      <vt:lpstr>大阪SDGs行動憲章</vt:lpstr>
      <vt:lpstr>私のSDGs宣言プロジェクト</vt:lpstr>
      <vt:lpstr>私のSDGs宣言プロジェクト</vt:lpstr>
      <vt:lpstr>私のSDGs宣言プロジェクト</vt:lpstr>
      <vt:lpstr>私のSDGs宣言プロジェクト</vt:lpstr>
      <vt:lpstr>大阪SDGs【公式】Twitter</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仲平　浩祥</dc:creator>
  <cp:lastModifiedBy>水谷　祐子</cp:lastModifiedBy>
  <cp:revision>251</cp:revision>
  <cp:lastPrinted>2020-10-22T06:29:30Z</cp:lastPrinted>
  <dcterms:created xsi:type="dcterms:W3CDTF">2020-08-26T07:07:13Z</dcterms:created>
  <dcterms:modified xsi:type="dcterms:W3CDTF">2021-04-23T01:15:25Z</dcterms:modified>
</cp:coreProperties>
</file>