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67" r:id="rId2"/>
    <p:sldId id="269" r:id="rId3"/>
    <p:sldId id="270" r:id="rId4"/>
    <p:sldId id="271" r:id="rId5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1741" autoAdjust="0"/>
  </p:normalViewPr>
  <p:slideViewPr>
    <p:cSldViewPr snapToGrid="0">
      <p:cViewPr varScale="1">
        <p:scale>
          <a:sx n="68" d="100"/>
          <a:sy n="68" d="100"/>
        </p:scale>
        <p:origin x="14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4BA8E9-430B-45C1-9048-8EC62E22F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93DF70-7607-4D5B-8705-44E73A330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094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3DF70-7607-4D5B-8705-44E73A330597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623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46C43-E2D2-4744-9336-CEBCFF800EA3}" type="datetime1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8997B-318D-4A26-B919-DE7E259BD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994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DBB3B-5C7D-4BC8-AB29-C96ACEB7AD34}" type="datetime1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8997B-318D-4A26-B919-DE7E259BD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9386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979AF-AA1C-4A1E-B5D3-B5A4279EE27D}" type="datetime1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8997B-318D-4A26-B919-DE7E259BD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7798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8F978-E3D7-4BD2-B9AB-93FAC7F63317}" type="datetime1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56600" y="6356351"/>
            <a:ext cx="628650" cy="365125"/>
          </a:xfr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/>
          <a:lstStyle>
            <a:lvl1pPr algn="ctr">
              <a:defRPr sz="1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C38997B-318D-4A26-B919-DE7E259BD40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0921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9B91-3B0C-4E38-94C4-8ECCA7589156}" type="datetime1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8997B-318D-4A26-B919-DE7E259BD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5817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59ED2-B888-4D31-B569-CC1011E29415}" type="datetime1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8997B-318D-4A26-B919-DE7E259BD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2958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B5FA5-0509-4535-AC46-F82F0E9FD7B3}" type="datetime1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8997B-318D-4A26-B919-DE7E259BD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1859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8A8A-033D-40BA-B788-645FD3D810FA}" type="datetime1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8997B-318D-4A26-B919-DE7E259BD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8867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DACB7-23E5-4C2D-B66A-5C00AD5AC372}" type="datetime1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8997B-318D-4A26-B919-DE7E259BD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3829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4B992-8041-44DA-B424-EEA3DDCAEE39}" type="datetime1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8997B-318D-4A26-B919-DE7E259BD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7842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3C1EF-3A0E-4D3F-9571-B4B4A951B9AF}" type="datetime1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8997B-318D-4A26-B919-DE7E259BD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8222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F29FA-01BD-4375-A972-6A293CA63D5B}" type="datetime1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8997B-318D-4A26-B919-DE7E259BD40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78725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0"/>
            <a:ext cx="9144000" cy="4034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本日</a:t>
            </a:r>
            <a:r>
              <a:rPr kumimoji="1" lang="ja-JP" altLang="en-US" sz="2000" b="1" dirty="0" smtClean="0"/>
              <a:t>の内容</a:t>
            </a:r>
            <a:endParaRPr kumimoji="1" lang="en-US" altLang="ja-JP" sz="20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1022" y="2918930"/>
            <a:ext cx="8834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◆ワーク②</a:t>
            </a:r>
            <a:endParaRPr kumimoji="1" lang="en-US" altLang="ja-JP" b="1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21022" y="645699"/>
            <a:ext cx="8834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◆ワーク①</a:t>
            </a:r>
            <a:endParaRPr kumimoji="1" lang="en-US" altLang="ja-JP" b="1" dirty="0" smtClean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41478" y="990656"/>
            <a:ext cx="854560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600" dirty="0" smtClean="0"/>
              <a:t>一人ひとりの具体的行動と</a:t>
            </a:r>
            <a:r>
              <a:rPr kumimoji="1" lang="en-US" altLang="ja-JP" sz="1600" dirty="0" smtClean="0"/>
              <a:t>SDGs</a:t>
            </a:r>
            <a:r>
              <a:rPr kumimoji="1" lang="ja-JP" altLang="en-US" sz="1600" dirty="0" smtClean="0"/>
              <a:t>の関連を考える。</a:t>
            </a:r>
            <a:endParaRPr kumimoji="1" lang="en-US" altLang="ja-JP" sz="1600" dirty="0" smtClean="0"/>
          </a:p>
          <a:p>
            <a:r>
              <a:rPr kumimoji="1" lang="ja-JP" altLang="en-US" sz="1600" dirty="0" smtClean="0"/>
              <a:t>　</a:t>
            </a:r>
            <a:endParaRPr kumimoji="1" lang="en-US" altLang="ja-JP" sz="1600" dirty="0"/>
          </a:p>
          <a:p>
            <a:pPr marL="174625" indent="-174625"/>
            <a:r>
              <a:rPr kumimoji="1" lang="en-US" altLang="ja-JP" sz="1600" dirty="0" smtClean="0"/>
              <a:t>※</a:t>
            </a:r>
            <a:r>
              <a:rPr kumimoji="1" lang="ja-JP" altLang="en-US" sz="1600" dirty="0"/>
              <a:t>みなさん</a:t>
            </a:r>
            <a:r>
              <a:rPr kumimoji="1" lang="ja-JP" altLang="en-US" sz="1600" dirty="0" smtClean="0"/>
              <a:t>（あるいは身近な人）の日々の行動が</a:t>
            </a:r>
            <a:r>
              <a:rPr kumimoji="1" lang="en-US" altLang="ja-JP" sz="1600" dirty="0" smtClean="0"/>
              <a:t>SDGs</a:t>
            </a:r>
            <a:r>
              <a:rPr kumimoji="1" lang="ja-JP" altLang="en-US" sz="1600" dirty="0" smtClean="0"/>
              <a:t>のどの</a:t>
            </a:r>
            <a:r>
              <a:rPr kumimoji="1" lang="en-US" altLang="ja-JP" sz="1600" dirty="0" smtClean="0"/>
              <a:t>17</a:t>
            </a:r>
            <a:r>
              <a:rPr kumimoji="1" lang="ja-JP" altLang="en-US" sz="1600" dirty="0" smtClean="0"/>
              <a:t>ゴールに関連するかを考えていただき、</a:t>
            </a:r>
            <a:r>
              <a:rPr kumimoji="1" lang="en-US" altLang="ja-JP" sz="1600" dirty="0" smtClean="0"/>
              <a:t>SDGs</a:t>
            </a:r>
            <a:r>
              <a:rPr kumimoji="1" lang="ja-JP" altLang="en-US" sz="1600" dirty="0" smtClean="0"/>
              <a:t>とのつながりを議論していただく。（一つひとつの行動とゴールとの関係を整理）</a:t>
            </a:r>
            <a:endParaRPr kumimoji="1" lang="en-US" altLang="ja-JP" sz="1600" dirty="0" smtClean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41478" y="3256192"/>
            <a:ext cx="833045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600" dirty="0" smtClean="0"/>
              <a:t>一つひとつの行動が、社会への影響や他のゴールに与える影響を考える。</a:t>
            </a:r>
            <a:endParaRPr kumimoji="1" lang="en-US" altLang="ja-JP" sz="1600" dirty="0" smtClean="0"/>
          </a:p>
          <a:p>
            <a:pPr marL="174625" indent="-174625">
              <a:spcBef>
                <a:spcPts val="600"/>
              </a:spcBef>
            </a:pPr>
            <a:r>
              <a:rPr kumimoji="1" lang="en-US" altLang="ja-JP" sz="1600" dirty="0" smtClean="0"/>
              <a:t>※</a:t>
            </a:r>
            <a:r>
              <a:rPr kumimoji="1" lang="ja-JP" altLang="en-US" sz="1600" dirty="0" smtClean="0"/>
              <a:t>ワーク①で出た取組みを</a:t>
            </a:r>
            <a:r>
              <a:rPr kumimoji="1" lang="ja-JP" altLang="en-US" sz="1600" dirty="0"/>
              <a:t>いく</a:t>
            </a:r>
            <a:r>
              <a:rPr kumimoji="1" lang="ja-JP" altLang="en-US" sz="1600" dirty="0" smtClean="0"/>
              <a:t>つか選び、その取組みの先にある社会への影響や</a:t>
            </a:r>
            <a:endParaRPr kumimoji="1" lang="en-US" altLang="ja-JP" sz="1600" dirty="0" smtClean="0"/>
          </a:p>
          <a:p>
            <a:pPr marL="174625" indent="-174625">
              <a:spcBef>
                <a:spcPts val="600"/>
              </a:spcBef>
            </a:pPr>
            <a:r>
              <a:rPr kumimoji="1" lang="ja-JP" altLang="en-US" sz="1600" dirty="0"/>
              <a:t>　</a:t>
            </a:r>
            <a:r>
              <a:rPr kumimoji="1" lang="ja-JP" altLang="en-US" sz="1600" dirty="0" smtClean="0"/>
              <a:t>他のゴールへの影響を考えていいただく。</a:t>
            </a:r>
            <a:endParaRPr kumimoji="1" lang="en-US" altLang="ja-JP" sz="1600" dirty="0" smtClean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21022" y="4869161"/>
            <a:ext cx="8834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◆ワーク③</a:t>
            </a:r>
            <a:endParaRPr kumimoji="1" lang="en-US" altLang="ja-JP" b="1" dirty="0" smtClean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41478" y="5206423"/>
            <a:ext cx="833045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600" dirty="0" smtClean="0"/>
              <a:t>「私の</a:t>
            </a:r>
            <a:r>
              <a:rPr kumimoji="1" lang="en-US" altLang="ja-JP" sz="1600" dirty="0" smtClean="0"/>
              <a:t>SDGs</a:t>
            </a:r>
            <a:r>
              <a:rPr kumimoji="1" lang="ja-JP" altLang="en-US" sz="1600" dirty="0" smtClean="0"/>
              <a:t>宣言プロジェクト」宣言用紙に自身がチャレンジする取組みを記入する。</a:t>
            </a:r>
            <a:endParaRPr kumimoji="1" lang="en-US" altLang="ja-JP" sz="1600" dirty="0" smtClean="0"/>
          </a:p>
          <a:p>
            <a:pPr>
              <a:spcBef>
                <a:spcPts val="600"/>
              </a:spcBef>
            </a:pPr>
            <a:r>
              <a:rPr kumimoji="1" lang="ja-JP" altLang="en-US" sz="1600" dirty="0" smtClean="0"/>
              <a:t>また、自身がどんな取組をするのか、その取組がどのゴールの目標達成につながるのかを発表する。</a:t>
            </a:r>
            <a:endParaRPr kumimoji="1" lang="en-US" altLang="ja-JP" sz="1600" dirty="0" smtClean="0"/>
          </a:p>
          <a:p>
            <a:pPr>
              <a:spcBef>
                <a:spcPts val="600"/>
              </a:spcBef>
            </a:pPr>
            <a:r>
              <a:rPr kumimoji="1" lang="en-US" altLang="ja-JP" sz="1600" dirty="0" smtClean="0"/>
              <a:t>※</a:t>
            </a:r>
            <a:r>
              <a:rPr kumimoji="1" lang="ja-JP" altLang="en-US" sz="1600" dirty="0" smtClean="0"/>
              <a:t>宣言することで、</a:t>
            </a:r>
            <a:r>
              <a:rPr kumimoji="1" lang="en-US" altLang="ja-JP" sz="1600" dirty="0" smtClean="0"/>
              <a:t>SDGs</a:t>
            </a:r>
            <a:r>
              <a:rPr kumimoji="1" lang="ja-JP" altLang="en-US" sz="1600" dirty="0" smtClean="0"/>
              <a:t>を自分事化していただき、実際の行動につなげる。</a:t>
            </a:r>
            <a:endParaRPr kumimoji="1" lang="en-US" altLang="ja-JP" sz="1600" dirty="0" smtClean="0"/>
          </a:p>
        </p:txBody>
      </p:sp>
      <p:sp>
        <p:nvSpPr>
          <p:cNvPr id="3" name="下矢印 2"/>
          <p:cNvSpPr/>
          <p:nvPr/>
        </p:nvSpPr>
        <p:spPr>
          <a:xfrm>
            <a:off x="4301544" y="2391369"/>
            <a:ext cx="515155" cy="4548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下矢印 15"/>
          <p:cNvSpPr/>
          <p:nvPr/>
        </p:nvSpPr>
        <p:spPr>
          <a:xfrm>
            <a:off x="4280803" y="4418660"/>
            <a:ext cx="515155" cy="4548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8997B-318D-4A26-B919-DE7E259BD40F}" type="slidenum">
              <a:rPr kumimoji="1" lang="ja-JP" altLang="en-US" smtClean="0"/>
              <a:t>1</a:t>
            </a:fld>
            <a:endParaRPr kumimoji="1" lang="ja-JP" altLang="en-US"/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055" y="311056"/>
            <a:ext cx="1038617" cy="1038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90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0"/>
            <a:ext cx="9144000" cy="4034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/>
              <a:t>ワーク①</a:t>
            </a:r>
            <a:endParaRPr kumimoji="1" lang="ja-JP" altLang="en-US" sz="2000" b="1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9320" y="428634"/>
            <a:ext cx="8870318" cy="1705252"/>
          </a:xfrm>
          <a:prstGeom prst="rect">
            <a:avLst/>
          </a:prstGeom>
          <a:noFill/>
          <a:ln>
            <a:noFill/>
          </a:ln>
        </p:spPr>
        <p:txBody>
          <a:bodyPr wrap="square" tIns="180000" bIns="0" rtlCol="0">
            <a:sp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kumimoji="1" lang="ja-JP" altLang="en-US" sz="2400" dirty="0"/>
              <a:t>　</a:t>
            </a:r>
            <a:r>
              <a:rPr kumimoji="1" lang="ja-JP" altLang="en-US" sz="2400" u="sng" dirty="0" smtClean="0"/>
              <a:t>一人</a:t>
            </a:r>
            <a:r>
              <a:rPr kumimoji="1" lang="ja-JP" altLang="en-US" sz="2400" u="sng" dirty="0"/>
              <a:t>ひとりの具体的行動と</a:t>
            </a:r>
            <a:r>
              <a:rPr kumimoji="1" lang="en-US" altLang="ja-JP" sz="2400" u="sng" dirty="0"/>
              <a:t>SDGs</a:t>
            </a:r>
            <a:r>
              <a:rPr kumimoji="1" lang="ja-JP" altLang="en-US" sz="2400" u="sng" dirty="0"/>
              <a:t>の関連を考える</a:t>
            </a:r>
            <a:r>
              <a:rPr kumimoji="1" lang="ja-JP" altLang="en-US" sz="2400" u="sng" dirty="0" smtClean="0"/>
              <a:t>。</a:t>
            </a:r>
            <a:endParaRPr kumimoji="1" lang="en-US" altLang="ja-JP" sz="2000" dirty="0" smtClean="0"/>
          </a:p>
          <a:p>
            <a:pPr marL="538163" indent="-269875"/>
            <a:r>
              <a:rPr kumimoji="1" lang="en-US" altLang="ja-JP" sz="2000" dirty="0" smtClean="0"/>
              <a:t>※</a:t>
            </a:r>
            <a:r>
              <a:rPr kumimoji="1" lang="ja-JP" altLang="en-US" sz="2000" dirty="0" smtClean="0"/>
              <a:t>あなた（</a:t>
            </a:r>
            <a:r>
              <a:rPr kumimoji="1" lang="ja-JP" altLang="en-US" sz="2000" dirty="0"/>
              <a:t>あるいは身近な人）の日々の行動が</a:t>
            </a:r>
            <a:r>
              <a:rPr kumimoji="1" lang="en-US" altLang="ja-JP" sz="2000" dirty="0"/>
              <a:t>SDGs</a:t>
            </a:r>
            <a:r>
              <a:rPr kumimoji="1" lang="ja-JP" altLang="en-US" sz="2000" dirty="0"/>
              <a:t>のど</a:t>
            </a:r>
            <a:r>
              <a:rPr kumimoji="1" lang="ja-JP" altLang="en-US" sz="2000" dirty="0" smtClean="0"/>
              <a:t>の</a:t>
            </a:r>
            <a:r>
              <a:rPr kumimoji="1" lang="en-US" altLang="ja-JP" sz="2000" dirty="0" smtClean="0"/>
              <a:t>17</a:t>
            </a:r>
            <a:r>
              <a:rPr kumimoji="1" lang="ja-JP" altLang="en-US" sz="2000" dirty="0"/>
              <a:t>ゴールに関連するかを考えていただき、</a:t>
            </a:r>
            <a:r>
              <a:rPr kumimoji="1" lang="en-US" altLang="ja-JP" sz="2000" dirty="0"/>
              <a:t>SDGs</a:t>
            </a:r>
            <a:r>
              <a:rPr kumimoji="1" lang="ja-JP" altLang="en-US" sz="2000" dirty="0"/>
              <a:t>とのつながりを議論して</a:t>
            </a:r>
            <a:r>
              <a:rPr kumimoji="1" lang="ja-JP" altLang="en-US" sz="2000" dirty="0" smtClean="0"/>
              <a:t>いただきます。</a:t>
            </a:r>
            <a:endParaRPr kumimoji="1" lang="en-US" altLang="ja-JP" sz="2000" dirty="0" smtClean="0"/>
          </a:p>
          <a:p>
            <a:pPr marL="538163" indent="-269875">
              <a:spcBef>
                <a:spcPts val="600"/>
              </a:spcBef>
            </a:pPr>
            <a:r>
              <a:rPr kumimoji="1" lang="ja-JP" altLang="en-US" sz="2000" dirty="0"/>
              <a:t>　</a:t>
            </a:r>
            <a:r>
              <a:rPr kumimoji="1" lang="ja-JP" altLang="en-US" sz="2000" dirty="0" smtClean="0"/>
              <a:t>⇒一つ</a:t>
            </a:r>
            <a:r>
              <a:rPr kumimoji="1" lang="ja-JP" altLang="en-US" sz="2000" dirty="0"/>
              <a:t>ひとつの行動とゴールとの関係を</a:t>
            </a:r>
            <a:r>
              <a:rPr kumimoji="1" lang="ja-JP" altLang="en-US" sz="2000" dirty="0" smtClean="0"/>
              <a:t>整理</a:t>
            </a:r>
            <a:endParaRPr kumimoji="1" lang="en-US" altLang="ja-JP" sz="2000" dirty="0" smtClean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60993" y="2697661"/>
            <a:ext cx="6635456" cy="874255"/>
          </a:xfrm>
          <a:prstGeom prst="rect">
            <a:avLst/>
          </a:prstGeom>
          <a:noFill/>
          <a:ln>
            <a:noFill/>
          </a:ln>
        </p:spPr>
        <p:txBody>
          <a:bodyPr wrap="square" tIns="180000" bIns="0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2000" dirty="0" smtClean="0"/>
              <a:t>　行動・取組みＡ⇒ゴール</a:t>
            </a:r>
            <a:r>
              <a:rPr kumimoji="1" lang="ja-JP" altLang="en-US" sz="2000" dirty="0"/>
              <a:t>９</a:t>
            </a:r>
            <a:endParaRPr kumimoji="1" lang="en-US" altLang="ja-JP" sz="2000" dirty="0" smtClean="0"/>
          </a:p>
          <a:p>
            <a:pPr>
              <a:spcBef>
                <a:spcPts val="600"/>
              </a:spcBef>
            </a:pPr>
            <a:r>
              <a:rPr kumimoji="1" lang="ja-JP" altLang="en-US" sz="2000" dirty="0" smtClean="0"/>
              <a:t>　行動・取組みＢ⇒ゴール３、６　　など</a:t>
            </a:r>
            <a:endParaRPr kumimoji="1" lang="en-US" altLang="ja-JP" sz="2000" dirty="0" smtClean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1722828"/>
              </p:ext>
            </p:extLst>
          </p:nvPr>
        </p:nvGraphicFramePr>
        <p:xfrm>
          <a:off x="412124" y="3746606"/>
          <a:ext cx="8229600" cy="2976168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6208294">
                  <a:extLst>
                    <a:ext uri="{9D8B030D-6E8A-4147-A177-3AD203B41FA5}">
                      <a16:colId xmlns:a16="http://schemas.microsoft.com/office/drawing/2014/main" val="1739453494"/>
                    </a:ext>
                  </a:extLst>
                </a:gridCol>
                <a:gridCol w="2021306">
                  <a:extLst>
                    <a:ext uri="{9D8B030D-6E8A-4147-A177-3AD203B41FA5}">
                      <a16:colId xmlns:a16="http://schemas.microsoft.com/office/drawing/2014/main" val="1959010513"/>
                    </a:ext>
                  </a:extLst>
                </a:gridCol>
              </a:tblGrid>
              <a:tr h="49602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具体的な行動・取組み</a:t>
                      </a:r>
                      <a:endParaRPr kumimoji="1" lang="ja-JP" altLang="en-US" sz="20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SDGs</a:t>
                      </a:r>
                      <a:r>
                        <a:rPr kumimoji="1" lang="ja-JP" altLang="en-US" sz="2000" dirty="0" smtClean="0"/>
                        <a:t>のゴール</a:t>
                      </a:r>
                      <a:endParaRPr kumimoji="1" lang="ja-JP" altLang="en-US" sz="20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681704"/>
                  </a:ext>
                </a:extLst>
              </a:tr>
              <a:tr h="49602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0621227"/>
                  </a:ext>
                </a:extLst>
              </a:tr>
              <a:tr h="49602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369456"/>
                  </a:ext>
                </a:extLst>
              </a:tr>
              <a:tr h="49602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7581993"/>
                  </a:ext>
                </a:extLst>
              </a:tr>
              <a:tr h="49602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4763814"/>
                  </a:ext>
                </a:extLst>
              </a:tr>
              <a:tr h="49602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929029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760993" y="2303962"/>
            <a:ext cx="1473596" cy="489534"/>
          </a:xfrm>
          <a:prstGeom prst="rect">
            <a:avLst/>
          </a:prstGeom>
          <a:noFill/>
          <a:ln w="28575">
            <a:solidFill>
              <a:schemeClr val="bg1">
                <a:lumMod val="65000"/>
              </a:schemeClr>
            </a:solidFill>
          </a:ln>
        </p:spPr>
        <p:txBody>
          <a:bodyPr wrap="square" tIns="180000" bIns="0" rtlCol="0" anchor="t">
            <a:spAutoFit/>
          </a:bodyPr>
          <a:lstStyle/>
          <a:p>
            <a:pPr algn="ctr">
              <a:spcBef>
                <a:spcPts val="600"/>
              </a:spcBef>
            </a:pPr>
            <a:r>
              <a:rPr kumimoji="1" lang="ja-JP" altLang="en-US" sz="2000" dirty="0" smtClean="0"/>
              <a:t>イメージ</a:t>
            </a:r>
            <a:endParaRPr kumimoji="1" lang="en-US" altLang="ja-JP" sz="2000" dirty="0" smtClean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8489592" y="6474184"/>
            <a:ext cx="628650" cy="365125"/>
          </a:xfrm>
        </p:spPr>
        <p:txBody>
          <a:bodyPr/>
          <a:lstStyle/>
          <a:p>
            <a:fld id="{2C38997B-318D-4A26-B919-DE7E259BD40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12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134471" y="420640"/>
            <a:ext cx="8754035" cy="1905307"/>
          </a:xfrm>
          <a:prstGeom prst="rect">
            <a:avLst/>
          </a:prstGeom>
          <a:noFill/>
          <a:ln>
            <a:noFill/>
          </a:ln>
        </p:spPr>
        <p:txBody>
          <a:bodyPr wrap="square" tIns="180000" bIns="0" rtlCol="0">
            <a:spAutoFit/>
          </a:bodyPr>
          <a:lstStyle/>
          <a:p>
            <a:pPr marL="1169988" indent="-1169988">
              <a:spcBef>
                <a:spcPts val="600"/>
              </a:spcBef>
            </a:pPr>
            <a:r>
              <a:rPr kumimoji="1" lang="ja-JP" altLang="en-US" sz="2400" dirty="0"/>
              <a:t>　</a:t>
            </a:r>
            <a:r>
              <a:rPr kumimoji="1" lang="ja-JP" altLang="en-US" sz="2400" u="sng" dirty="0" smtClean="0"/>
              <a:t>一つ</a:t>
            </a:r>
            <a:r>
              <a:rPr kumimoji="1" lang="ja-JP" altLang="en-US" sz="2400" u="sng" dirty="0"/>
              <a:t>ひとつの行動が、社会への影響や他のゴール</a:t>
            </a:r>
            <a:r>
              <a:rPr kumimoji="1" lang="ja-JP" altLang="en-US" sz="2400" u="sng" dirty="0" smtClean="0"/>
              <a:t>に</a:t>
            </a:r>
            <a:endParaRPr kumimoji="1" lang="en-US" altLang="ja-JP" sz="2400" u="sng" dirty="0"/>
          </a:p>
          <a:p>
            <a:pPr marL="1169988" indent="-1169988">
              <a:spcBef>
                <a:spcPts val="600"/>
              </a:spcBef>
            </a:pPr>
            <a:r>
              <a:rPr kumimoji="1" lang="ja-JP" altLang="en-US" sz="2400" dirty="0" smtClean="0"/>
              <a:t>　</a:t>
            </a:r>
            <a:r>
              <a:rPr kumimoji="1" lang="ja-JP" altLang="en-US" sz="2400" u="sng" dirty="0" smtClean="0"/>
              <a:t>与える</a:t>
            </a:r>
            <a:r>
              <a:rPr kumimoji="1" lang="ja-JP" altLang="en-US" sz="2400" u="sng" dirty="0"/>
              <a:t>影響を考える</a:t>
            </a:r>
            <a:r>
              <a:rPr kumimoji="1" lang="ja-JP" altLang="en-US" sz="2400" u="sng" dirty="0" smtClean="0"/>
              <a:t>。</a:t>
            </a:r>
            <a:endParaRPr kumimoji="1" lang="en-US" altLang="ja-JP" sz="2400" u="sng" dirty="0" smtClean="0"/>
          </a:p>
          <a:p>
            <a:pPr marL="1169988" indent="-1169988">
              <a:spcBef>
                <a:spcPts val="600"/>
              </a:spcBef>
            </a:pPr>
            <a:endParaRPr kumimoji="1" lang="en-US" altLang="ja-JP" sz="1050" dirty="0" smtClean="0"/>
          </a:p>
          <a:p>
            <a:pPr marL="538163" indent="-269875"/>
            <a:r>
              <a:rPr kumimoji="1" lang="en-US" altLang="ja-JP" sz="2000" dirty="0" smtClean="0"/>
              <a:t>※</a:t>
            </a:r>
            <a:r>
              <a:rPr kumimoji="1" lang="ja-JP" altLang="en-US" sz="2000" dirty="0" smtClean="0"/>
              <a:t>ワーク①で出た行動・取組みをいくつか選び、その</a:t>
            </a:r>
            <a:r>
              <a:rPr kumimoji="1" lang="ja-JP" altLang="en-US" sz="2000" dirty="0"/>
              <a:t>取組みの先にある社会への影響や他のゴールへの影響を</a:t>
            </a:r>
            <a:r>
              <a:rPr kumimoji="1" lang="ja-JP" altLang="en-US" sz="2000" dirty="0" smtClean="0"/>
              <a:t>考えていただきます。</a:t>
            </a:r>
            <a:endParaRPr kumimoji="1" lang="en-US" altLang="ja-JP" sz="2000" dirty="0"/>
          </a:p>
        </p:txBody>
      </p:sp>
      <p:sp>
        <p:nvSpPr>
          <p:cNvPr id="42" name="正方形/長方形 41"/>
          <p:cNvSpPr/>
          <p:nvPr/>
        </p:nvSpPr>
        <p:spPr>
          <a:xfrm>
            <a:off x="0" y="0"/>
            <a:ext cx="9144000" cy="4034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/>
              <a:t>ワーク②</a:t>
            </a:r>
            <a:endParaRPr kumimoji="1" lang="ja-JP" altLang="en-US" sz="2000" b="1" dirty="0"/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825739" y="2533121"/>
            <a:ext cx="1473596" cy="489534"/>
          </a:xfrm>
          <a:prstGeom prst="rect">
            <a:avLst/>
          </a:prstGeom>
          <a:noFill/>
          <a:ln w="28575">
            <a:solidFill>
              <a:schemeClr val="bg1">
                <a:lumMod val="65000"/>
              </a:schemeClr>
            </a:solidFill>
          </a:ln>
        </p:spPr>
        <p:txBody>
          <a:bodyPr wrap="square" tIns="180000" bIns="0" rtlCol="0" anchor="t">
            <a:spAutoFit/>
          </a:bodyPr>
          <a:lstStyle/>
          <a:p>
            <a:pPr algn="ctr">
              <a:spcBef>
                <a:spcPts val="600"/>
              </a:spcBef>
            </a:pPr>
            <a:r>
              <a:rPr kumimoji="1" lang="ja-JP" altLang="en-US" sz="2000" dirty="0" smtClean="0"/>
              <a:t>イメージ</a:t>
            </a:r>
            <a:endParaRPr kumimoji="1" lang="en-US" altLang="ja-JP" sz="2000" dirty="0" smtClean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8997B-318D-4A26-B919-DE7E259BD40F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117" name="楕円 116"/>
          <p:cNvSpPr/>
          <p:nvPr/>
        </p:nvSpPr>
        <p:spPr>
          <a:xfrm>
            <a:off x="4120789" y="2585345"/>
            <a:ext cx="1507277" cy="103957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健康のために歩く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18" name="楕円 117"/>
          <p:cNvSpPr/>
          <p:nvPr/>
        </p:nvSpPr>
        <p:spPr>
          <a:xfrm>
            <a:off x="3040195" y="3992465"/>
            <a:ext cx="1507277" cy="103957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kumimoji="1" lang="en-US" altLang="ja-JP" b="1" dirty="0" smtClean="0">
                <a:solidFill>
                  <a:prstClr val="black"/>
                </a:solidFill>
              </a:rPr>
              <a:t>CO2</a:t>
            </a:r>
            <a:r>
              <a:rPr kumimoji="1" lang="ja-JP" altLang="en-US" b="1" dirty="0" smtClean="0">
                <a:solidFill>
                  <a:prstClr val="black"/>
                </a:solidFill>
              </a:rPr>
              <a:t>の削減</a:t>
            </a:r>
            <a:endParaRPr kumimoji="1" lang="ja-JP" altLang="en-US" b="1" dirty="0">
              <a:solidFill>
                <a:prstClr val="black"/>
              </a:solidFill>
            </a:endParaRPr>
          </a:p>
        </p:txBody>
      </p:sp>
      <p:sp>
        <p:nvSpPr>
          <p:cNvPr id="119" name="楕円 118"/>
          <p:cNvSpPr/>
          <p:nvPr/>
        </p:nvSpPr>
        <p:spPr>
          <a:xfrm>
            <a:off x="5088866" y="4084833"/>
            <a:ext cx="1507277" cy="103957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kumimoji="1" lang="ja-JP" altLang="en-US" b="1" dirty="0" smtClean="0">
                <a:solidFill>
                  <a:prstClr val="black"/>
                </a:solidFill>
              </a:rPr>
              <a:t>社会保険料の減少</a:t>
            </a:r>
            <a:endParaRPr kumimoji="1" lang="ja-JP" altLang="en-US" b="1" dirty="0">
              <a:solidFill>
                <a:prstClr val="black"/>
              </a:solidFill>
            </a:endParaRPr>
          </a:p>
        </p:txBody>
      </p:sp>
      <p:sp>
        <p:nvSpPr>
          <p:cNvPr id="120" name="楕円 119"/>
          <p:cNvSpPr/>
          <p:nvPr/>
        </p:nvSpPr>
        <p:spPr>
          <a:xfrm>
            <a:off x="6849323" y="3485928"/>
            <a:ext cx="1507277" cy="103957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生産力の</a:t>
            </a:r>
            <a:r>
              <a:rPr kumimoji="1" lang="en-US" altLang="ja-JP" b="1" dirty="0" smtClean="0">
                <a:solidFill>
                  <a:schemeClr val="tx1"/>
                </a:solidFill>
              </a:rPr>
              <a:t/>
            </a:r>
            <a:br>
              <a:rPr kumimoji="1" lang="en-US" altLang="ja-JP" b="1" dirty="0" smtClean="0">
                <a:solidFill>
                  <a:schemeClr val="tx1"/>
                </a:solidFill>
              </a:rPr>
            </a:br>
            <a:r>
              <a:rPr kumimoji="1" lang="ja-JP" altLang="en-US" b="1" dirty="0" smtClean="0">
                <a:solidFill>
                  <a:schemeClr val="tx1"/>
                </a:solidFill>
              </a:rPr>
              <a:t>向上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21" name="楕円 120"/>
          <p:cNvSpPr/>
          <p:nvPr/>
        </p:nvSpPr>
        <p:spPr>
          <a:xfrm>
            <a:off x="502418" y="4726594"/>
            <a:ext cx="1507277" cy="103957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持続可能なまち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22" name="楕円 121"/>
          <p:cNvSpPr/>
          <p:nvPr/>
        </p:nvSpPr>
        <p:spPr>
          <a:xfrm>
            <a:off x="2851819" y="5507949"/>
            <a:ext cx="1507277" cy="103957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森の豊かさ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23" name="楕円 122"/>
          <p:cNvSpPr/>
          <p:nvPr/>
        </p:nvSpPr>
        <p:spPr>
          <a:xfrm>
            <a:off x="4939037" y="5546645"/>
            <a:ext cx="1507277" cy="103957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海の豊かさ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24" name="楕円 123"/>
          <p:cNvSpPr/>
          <p:nvPr/>
        </p:nvSpPr>
        <p:spPr>
          <a:xfrm>
            <a:off x="6928169" y="5371702"/>
            <a:ext cx="1507277" cy="103957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経済成長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cxnSp>
        <p:nvCxnSpPr>
          <p:cNvPr id="125" name="直線矢印コネクタ 124"/>
          <p:cNvCxnSpPr>
            <a:stCxn id="117" idx="3"/>
            <a:endCxn id="118" idx="0"/>
          </p:cNvCxnSpPr>
          <p:nvPr/>
        </p:nvCxnSpPr>
        <p:spPr>
          <a:xfrm flipH="1">
            <a:off x="3793834" y="3472678"/>
            <a:ext cx="547691" cy="519787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線矢印コネクタ 125"/>
          <p:cNvCxnSpPr>
            <a:stCxn id="117" idx="4"/>
            <a:endCxn id="119" idx="0"/>
          </p:cNvCxnSpPr>
          <p:nvPr/>
        </p:nvCxnSpPr>
        <p:spPr>
          <a:xfrm>
            <a:off x="4874428" y="3624920"/>
            <a:ext cx="968077" cy="459913"/>
          </a:xfrm>
          <a:prstGeom prst="straightConnector1">
            <a:avLst/>
          </a:prstGeom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7" name="直線矢印コネクタ 126"/>
          <p:cNvCxnSpPr>
            <a:stCxn id="117" idx="5"/>
            <a:endCxn id="120" idx="1"/>
          </p:cNvCxnSpPr>
          <p:nvPr/>
        </p:nvCxnSpPr>
        <p:spPr>
          <a:xfrm>
            <a:off x="5407330" y="3472678"/>
            <a:ext cx="1662729" cy="165492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線矢印コネクタ 127"/>
          <p:cNvCxnSpPr>
            <a:stCxn id="118" idx="4"/>
            <a:endCxn id="121" idx="7"/>
          </p:cNvCxnSpPr>
          <p:nvPr/>
        </p:nvCxnSpPr>
        <p:spPr>
          <a:xfrm flipH="1" flipV="1">
            <a:off x="1788959" y="4878836"/>
            <a:ext cx="2004875" cy="153204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線矢印コネクタ 128"/>
          <p:cNvCxnSpPr>
            <a:stCxn id="118" idx="4"/>
            <a:endCxn id="122" idx="0"/>
          </p:cNvCxnSpPr>
          <p:nvPr/>
        </p:nvCxnSpPr>
        <p:spPr>
          <a:xfrm flipH="1">
            <a:off x="3605458" y="5032040"/>
            <a:ext cx="188376" cy="475909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直線矢印コネクタ 129"/>
          <p:cNvCxnSpPr>
            <a:stCxn id="118" idx="4"/>
            <a:endCxn id="123" idx="0"/>
          </p:cNvCxnSpPr>
          <p:nvPr/>
        </p:nvCxnSpPr>
        <p:spPr>
          <a:xfrm>
            <a:off x="3793834" y="5032040"/>
            <a:ext cx="1898842" cy="514605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直線矢印コネクタ 130"/>
          <p:cNvCxnSpPr>
            <a:stCxn id="119" idx="4"/>
          </p:cNvCxnSpPr>
          <p:nvPr/>
        </p:nvCxnSpPr>
        <p:spPr>
          <a:xfrm flipH="1">
            <a:off x="2009695" y="5124408"/>
            <a:ext cx="3832810" cy="247294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直線矢印コネクタ 131"/>
          <p:cNvCxnSpPr>
            <a:stCxn id="120" idx="4"/>
            <a:endCxn id="124" idx="0"/>
          </p:cNvCxnSpPr>
          <p:nvPr/>
        </p:nvCxnSpPr>
        <p:spPr>
          <a:xfrm>
            <a:off x="7602962" y="4525503"/>
            <a:ext cx="78846" cy="846199"/>
          </a:xfrm>
          <a:prstGeom prst="straightConnector1">
            <a:avLst/>
          </a:prstGeom>
          <a:ln w="38100" cap="flat" cmpd="sng" algn="ctr">
            <a:solidFill>
              <a:srgbClr val="00B05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3" name="直線矢印コネクタ 132"/>
          <p:cNvCxnSpPr>
            <a:stCxn id="122" idx="6"/>
            <a:endCxn id="123" idx="2"/>
          </p:cNvCxnSpPr>
          <p:nvPr/>
        </p:nvCxnSpPr>
        <p:spPr>
          <a:xfrm>
            <a:off x="4359096" y="6027737"/>
            <a:ext cx="579941" cy="38696"/>
          </a:xfrm>
          <a:prstGeom prst="straightConnector1">
            <a:avLst/>
          </a:prstGeom>
          <a:ln w="38100" cap="flat" cmpd="sng" algn="ctr">
            <a:solidFill>
              <a:srgbClr val="00B05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4" name="カギ線コネクタ 133"/>
          <p:cNvCxnSpPr>
            <a:stCxn id="124" idx="4"/>
            <a:endCxn id="121" idx="4"/>
          </p:cNvCxnSpPr>
          <p:nvPr/>
        </p:nvCxnSpPr>
        <p:spPr>
          <a:xfrm rot="5400000" flipH="1">
            <a:off x="4146379" y="2875848"/>
            <a:ext cx="645108" cy="6425751"/>
          </a:xfrm>
          <a:prstGeom prst="bentConnector3">
            <a:avLst>
              <a:gd name="adj1" fmla="val -35436"/>
            </a:avLst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楕円 135"/>
          <p:cNvSpPr/>
          <p:nvPr/>
        </p:nvSpPr>
        <p:spPr>
          <a:xfrm>
            <a:off x="1901313" y="3048300"/>
            <a:ext cx="1507277" cy="103957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貧困が</a:t>
            </a:r>
            <a:r>
              <a:rPr kumimoji="1" lang="en-US" altLang="ja-JP" b="1" dirty="0" smtClean="0">
                <a:solidFill>
                  <a:schemeClr val="tx1"/>
                </a:solidFill>
              </a:rPr>
              <a:t/>
            </a:r>
            <a:br>
              <a:rPr kumimoji="1" lang="en-US" altLang="ja-JP" b="1" dirty="0" smtClean="0">
                <a:solidFill>
                  <a:schemeClr val="tx1"/>
                </a:solidFill>
              </a:rPr>
            </a:br>
            <a:r>
              <a:rPr kumimoji="1" lang="ja-JP" altLang="en-US" b="1" dirty="0" smtClean="0">
                <a:solidFill>
                  <a:schemeClr val="tx1"/>
                </a:solidFill>
              </a:rPr>
              <a:t>なくなる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cxnSp>
        <p:nvCxnSpPr>
          <p:cNvPr id="137" name="直線矢印コネクタ 136"/>
          <p:cNvCxnSpPr>
            <a:stCxn id="136" idx="4"/>
            <a:endCxn id="121" idx="0"/>
          </p:cNvCxnSpPr>
          <p:nvPr/>
        </p:nvCxnSpPr>
        <p:spPr>
          <a:xfrm flipH="1">
            <a:off x="1256057" y="4087875"/>
            <a:ext cx="1398895" cy="638719"/>
          </a:xfrm>
          <a:prstGeom prst="straightConnector1">
            <a:avLst/>
          </a:prstGeom>
          <a:ln w="38100" cap="flat" cmpd="sng" algn="ctr">
            <a:solidFill>
              <a:srgbClr val="00B05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8" name="直線矢印コネクタ 137"/>
          <p:cNvCxnSpPr>
            <a:stCxn id="136" idx="6"/>
            <a:endCxn id="119" idx="1"/>
          </p:cNvCxnSpPr>
          <p:nvPr/>
        </p:nvCxnSpPr>
        <p:spPr>
          <a:xfrm>
            <a:off x="3408590" y="3568088"/>
            <a:ext cx="1901012" cy="668987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538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0"/>
            <a:ext cx="9144000" cy="4034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/>
              <a:t>ワーク③</a:t>
            </a:r>
            <a:endParaRPr kumimoji="1" lang="ja-JP" altLang="en-US" sz="2000" b="1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9320" y="428634"/>
            <a:ext cx="8870318" cy="1705252"/>
          </a:xfrm>
          <a:prstGeom prst="rect">
            <a:avLst/>
          </a:prstGeom>
          <a:noFill/>
          <a:ln>
            <a:noFill/>
          </a:ln>
        </p:spPr>
        <p:txBody>
          <a:bodyPr wrap="square" tIns="180000" bIns="0" rtlCol="0">
            <a:sp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kumimoji="1" lang="ja-JP" altLang="en-US" sz="2400" dirty="0"/>
              <a:t>　自身</a:t>
            </a:r>
            <a:r>
              <a:rPr kumimoji="1" lang="ja-JP" altLang="en-US" sz="2400" dirty="0" smtClean="0"/>
              <a:t>がチャレンジする</a:t>
            </a:r>
            <a:r>
              <a:rPr kumimoji="1" lang="en-US" altLang="ja-JP" sz="2400" dirty="0" smtClean="0"/>
              <a:t>SDGs</a:t>
            </a:r>
            <a:r>
              <a:rPr kumimoji="1" lang="ja-JP" altLang="en-US" sz="2400" dirty="0" smtClean="0"/>
              <a:t>の取組みを宣言する。</a:t>
            </a:r>
            <a:endParaRPr kumimoji="1" lang="en-US" altLang="ja-JP" sz="2000" dirty="0" smtClean="0"/>
          </a:p>
          <a:p>
            <a:pPr marL="538163" indent="-269875"/>
            <a:r>
              <a:rPr kumimoji="1" lang="en-US" altLang="ja-JP" sz="2000" dirty="0" smtClean="0"/>
              <a:t>※</a:t>
            </a:r>
            <a:r>
              <a:rPr kumimoji="1" lang="ja-JP" altLang="en-US" sz="2000" dirty="0"/>
              <a:t>自身がどんな取組をするのか、その取組がどのゴールの目標達成につながるのかを</a:t>
            </a:r>
            <a:r>
              <a:rPr kumimoji="1" lang="ja-JP" altLang="en-US" sz="2000" dirty="0" smtClean="0"/>
              <a:t>発表していただきます。</a:t>
            </a:r>
            <a:endParaRPr kumimoji="1" lang="en-US" altLang="ja-JP" sz="2000" dirty="0" smtClean="0"/>
          </a:p>
          <a:p>
            <a:pPr marL="538163" indent="-269875">
              <a:spcBef>
                <a:spcPts val="600"/>
              </a:spcBef>
            </a:pPr>
            <a:r>
              <a:rPr kumimoji="1" lang="ja-JP" altLang="en-US" sz="2000" dirty="0"/>
              <a:t>　⇒宣言すること</a:t>
            </a:r>
            <a:r>
              <a:rPr kumimoji="1" lang="ja-JP" altLang="en-US" sz="2000" dirty="0" smtClean="0"/>
              <a:t>で</a:t>
            </a:r>
            <a:r>
              <a:rPr kumimoji="1" lang="en-US" altLang="ja-JP" sz="2000" dirty="0" smtClean="0"/>
              <a:t>SDGs</a:t>
            </a:r>
            <a:r>
              <a:rPr kumimoji="1" lang="ja-JP" altLang="en-US" sz="2000" dirty="0"/>
              <a:t>を自分事化</a:t>
            </a:r>
            <a:r>
              <a:rPr kumimoji="1" lang="ja-JP" altLang="en-US" sz="2000" dirty="0" smtClean="0"/>
              <a:t>し、</a:t>
            </a:r>
            <a:r>
              <a:rPr kumimoji="1" lang="ja-JP" altLang="en-US" sz="2000" dirty="0"/>
              <a:t>実際の行動に</a:t>
            </a:r>
            <a:r>
              <a:rPr kumimoji="1" lang="ja-JP" altLang="en-US" sz="2000" dirty="0" smtClean="0"/>
              <a:t>つなげる</a:t>
            </a:r>
            <a:endParaRPr kumimoji="1" lang="en-US" altLang="ja-JP" sz="2000" dirty="0" smtClean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60993" y="2303962"/>
            <a:ext cx="1473596" cy="489534"/>
          </a:xfrm>
          <a:prstGeom prst="rect">
            <a:avLst/>
          </a:prstGeom>
          <a:noFill/>
          <a:ln w="28575">
            <a:solidFill>
              <a:schemeClr val="bg1">
                <a:lumMod val="65000"/>
              </a:schemeClr>
            </a:solidFill>
          </a:ln>
        </p:spPr>
        <p:txBody>
          <a:bodyPr wrap="square" tIns="180000" bIns="0" rtlCol="0" anchor="t">
            <a:spAutoFit/>
          </a:bodyPr>
          <a:lstStyle/>
          <a:p>
            <a:pPr algn="ctr">
              <a:spcBef>
                <a:spcPts val="600"/>
              </a:spcBef>
            </a:pPr>
            <a:r>
              <a:rPr kumimoji="1" lang="ja-JP" altLang="en-US" sz="2000" dirty="0" smtClean="0"/>
              <a:t>イメージ</a:t>
            </a:r>
            <a:endParaRPr kumimoji="1" lang="en-US" altLang="ja-JP" sz="2000" dirty="0" smtClean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5393" y="2963572"/>
            <a:ext cx="2552939" cy="3687578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11" name="テキスト ボックス 10"/>
          <p:cNvSpPr txBox="1"/>
          <p:nvPr/>
        </p:nvSpPr>
        <p:spPr>
          <a:xfrm>
            <a:off x="3987807" y="3464144"/>
            <a:ext cx="4821526" cy="2751692"/>
          </a:xfrm>
          <a:prstGeom prst="rect">
            <a:avLst/>
          </a:prstGeom>
          <a:noFill/>
          <a:ln>
            <a:noFill/>
          </a:ln>
        </p:spPr>
        <p:txBody>
          <a:bodyPr wrap="square" tIns="180000" bIns="0" rtlCol="0">
            <a:sp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kumimoji="1" lang="ja-JP" altLang="en-US" sz="2400" b="1" dirty="0" smtClean="0"/>
              <a:t>○私の</a:t>
            </a:r>
            <a:r>
              <a:rPr kumimoji="1" lang="en-US" altLang="ja-JP" sz="2400" b="1" dirty="0" smtClean="0"/>
              <a:t>SDGs</a:t>
            </a:r>
            <a:r>
              <a:rPr kumimoji="1" lang="ja-JP" altLang="en-US" sz="2400" b="1" dirty="0" smtClean="0"/>
              <a:t>宣言は</a:t>
            </a:r>
            <a:r>
              <a:rPr kumimoji="1" lang="ja-JP" altLang="en-US" sz="2400" b="1" dirty="0"/>
              <a:t>・・</a:t>
            </a:r>
            <a:r>
              <a:rPr kumimoji="1" lang="ja-JP" altLang="en-US" sz="2400" b="1" dirty="0" smtClean="0"/>
              <a:t>・</a:t>
            </a:r>
            <a:endParaRPr kumimoji="1" lang="en-US" altLang="ja-JP" sz="2400" b="1" dirty="0" smtClean="0"/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kumimoji="1" lang="ja-JP" altLang="en-US" sz="2400" b="1" dirty="0" smtClean="0"/>
              <a:t>○その理由は・・・</a:t>
            </a:r>
            <a:endParaRPr kumimoji="1" lang="en-US" altLang="ja-JP" sz="2400" b="1" dirty="0" smtClean="0"/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kumimoji="1" lang="ja-JP" altLang="en-US" sz="2400" b="1" dirty="0" smtClean="0"/>
              <a:t>○達成につながるゴールは・・・</a:t>
            </a:r>
            <a:endParaRPr kumimoji="1" lang="en-US" altLang="ja-JP" sz="2400" b="1" dirty="0" smtClean="0"/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kumimoji="1" lang="en-US" altLang="ja-JP" sz="1100" b="1" dirty="0" smtClean="0"/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kumimoji="1" lang="ja-JP" altLang="en-US" sz="2400" dirty="0" smtClean="0"/>
              <a:t>　</a:t>
            </a:r>
            <a:r>
              <a:rPr kumimoji="1" lang="ja-JP" altLang="en-US" sz="2400" u="sng" dirty="0" smtClean="0"/>
              <a:t>取組はいくつでも</a:t>
            </a:r>
            <a:r>
              <a:rPr kumimoji="1" lang="en-US" altLang="ja-JP" sz="2400" u="sng" dirty="0" smtClean="0"/>
              <a:t>OK</a:t>
            </a:r>
            <a:r>
              <a:rPr kumimoji="1" lang="ja-JP" altLang="en-US" sz="2400" u="sng" dirty="0" smtClean="0"/>
              <a:t>！</a:t>
            </a:r>
            <a:endParaRPr kumimoji="1" lang="en-US" altLang="ja-JP" sz="2400" u="sng" dirty="0" smtClean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8997B-318D-4A26-B919-DE7E259BD40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272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2005</TotalTime>
  <Words>471</Words>
  <Application>Microsoft Office PowerPoint</Application>
  <PresentationFormat>画面に合わせる (4:3)</PresentationFormat>
  <Paragraphs>52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仲平　浩祥</dc:creator>
  <cp:lastModifiedBy>大阪府</cp:lastModifiedBy>
  <cp:revision>287</cp:revision>
  <cp:lastPrinted>2021-01-20T03:03:10Z</cp:lastPrinted>
  <dcterms:created xsi:type="dcterms:W3CDTF">2020-06-02T02:43:57Z</dcterms:created>
  <dcterms:modified xsi:type="dcterms:W3CDTF">2021-12-16T01:48:12Z</dcterms:modified>
</cp:coreProperties>
</file>