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53" r:id="rId3"/>
    <p:sldId id="337" r:id="rId4"/>
    <p:sldId id="294" r:id="rId5"/>
    <p:sldId id="390" r:id="rId6"/>
    <p:sldId id="295" r:id="rId7"/>
    <p:sldId id="354" r:id="rId8"/>
    <p:sldId id="356" r:id="rId9"/>
    <p:sldId id="411" r:id="rId10"/>
    <p:sldId id="410" r:id="rId11"/>
    <p:sldId id="408" r:id="rId12"/>
    <p:sldId id="409" r:id="rId13"/>
    <p:sldId id="395" r:id="rId14"/>
    <p:sldId id="360" r:id="rId15"/>
    <p:sldId id="391" r:id="rId16"/>
    <p:sldId id="394" r:id="rId17"/>
    <p:sldId id="404" r:id="rId18"/>
    <p:sldId id="393" r:id="rId19"/>
    <p:sldId id="361" r:id="rId20"/>
    <p:sldId id="362" r:id="rId21"/>
    <p:sldId id="363" r:id="rId22"/>
    <p:sldId id="364" r:id="rId23"/>
    <p:sldId id="365" r:id="rId24"/>
    <p:sldId id="366" r:id="rId25"/>
    <p:sldId id="367" r:id="rId26"/>
    <p:sldId id="412" r:id="rId27"/>
    <p:sldId id="370" r:id="rId28"/>
    <p:sldId id="375" r:id="rId29"/>
    <p:sldId id="376" r:id="rId30"/>
    <p:sldId id="413" r:id="rId31"/>
    <p:sldId id="396" r:id="rId32"/>
    <p:sldId id="414" r:id="rId33"/>
    <p:sldId id="398" r:id="rId34"/>
    <p:sldId id="377" r:id="rId35"/>
    <p:sldId id="383" r:id="rId36"/>
    <p:sldId id="384" r:id="rId37"/>
    <p:sldId id="385" r:id="rId38"/>
    <p:sldId id="402" r:id="rId39"/>
    <p:sldId id="403" r:id="rId40"/>
    <p:sldId id="399" r:id="rId4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5186" autoAdjust="0"/>
  </p:normalViewPr>
  <p:slideViewPr>
    <p:cSldViewPr snapToGrid="0" showGuides="1">
      <p:cViewPr varScale="1">
        <p:scale>
          <a:sx n="86" d="100"/>
          <a:sy n="86" d="100"/>
        </p:scale>
        <p:origin x="588" y="90"/>
      </p:cViewPr>
      <p:guideLst>
        <p:guide orient="horz" pos="220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7364849948611036"/>
          <c:w val="0.88218145093268374"/>
          <c:h val="0.72056138340133191"/>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3.8420114780482385E-2"/>
                  <c:y val="-0.1719002513161569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E60-4F3A-BB82-3119D401E09C}"/>
                </c:ext>
              </c:extLst>
            </c:dLbl>
            <c:dLbl>
              <c:idx val="1"/>
              <c:layout>
                <c:manualLayout>
                  <c:x val="3.2218626184765863E-2"/>
                  <c:y val="-0.255959394093053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E60-4F3A-BB82-3119D401E09C}"/>
                </c:ext>
              </c:extLst>
            </c:dLbl>
            <c:dLbl>
              <c:idx val="2"/>
              <c:layout>
                <c:manualLayout>
                  <c:x val="1.8227162690317621E-2"/>
                  <c:y val="-0.2543913075896310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E60-4F3A-BB82-3119D401E09C}"/>
                </c:ext>
              </c:extLst>
            </c:dLbl>
            <c:dLbl>
              <c:idx val="3"/>
              <c:layout>
                <c:manualLayout>
                  <c:x val="1.8258670516907743E-2"/>
                  <c:y val="-0.2590702617986283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E60-4F3A-BB82-3119D401E09C}"/>
                </c:ext>
              </c:extLst>
            </c:dLbl>
            <c:dLbl>
              <c:idx val="4"/>
              <c:layout>
                <c:manualLayout>
                  <c:x val="1.4169383033625424E-2"/>
                  <c:y val="-0.2477289260745137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49074658833E-2"/>
                      <c:h val="0.1136133239960877"/>
                    </c:manualLayout>
                  </c15:layout>
                </c:ext>
                <c:ext xmlns:c16="http://schemas.microsoft.com/office/drawing/2014/chart" uri="{C3380CC4-5D6E-409C-BE32-E72D297353CC}">
                  <c16:uniqueId val="{00000004-8E60-4F3A-BB82-3119D401E09C}"/>
                </c:ext>
              </c:extLst>
            </c:dLbl>
            <c:dLbl>
              <c:idx val="5"/>
              <c:layout>
                <c:manualLayout>
                  <c:x val="2.833887763763442E-3"/>
                  <c:y val="-0.1823929490929237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E60-4F3A-BB82-3119D401E09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17.899999999999999</c:v>
                </c:pt>
                <c:pt idx="1">
                  <c:v>14.7</c:v>
                </c:pt>
                <c:pt idx="2">
                  <c:v>25.4</c:v>
                </c:pt>
                <c:pt idx="3">
                  <c:v>31.4</c:v>
                </c:pt>
                <c:pt idx="4">
                  <c:v>43.5</c:v>
                </c:pt>
                <c:pt idx="5">
                  <c:v>53.4</c:v>
                </c:pt>
              </c:numCache>
            </c:numRef>
          </c:val>
          <c:smooth val="0"/>
          <c:extLst>
            <c:ext xmlns:c16="http://schemas.microsoft.com/office/drawing/2014/chart" uri="{C3380CC4-5D6E-409C-BE32-E72D297353CC}">
              <c16:uniqueId val="{00000006-8E60-4F3A-BB82-3119D401E09C}"/>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19.399999999999999</c:v>
                </c:pt>
                <c:pt idx="1">
                  <c:v>17.399999999999999</c:v>
                </c:pt>
                <c:pt idx="2">
                  <c:v>33.1</c:v>
                </c:pt>
                <c:pt idx="3">
                  <c:v>39.1</c:v>
                </c:pt>
                <c:pt idx="4">
                  <c:v>52.4</c:v>
                </c:pt>
                <c:pt idx="5">
                  <c:v>62.1</c:v>
                </c:pt>
              </c:numCache>
            </c:numRef>
          </c:val>
          <c:smooth val="0"/>
          <c:extLst>
            <c:ext xmlns:c16="http://schemas.microsoft.com/office/drawing/2014/chart" uri="{C3380CC4-5D6E-409C-BE32-E72D297353CC}">
              <c16:uniqueId val="{00000007-8E60-4F3A-BB82-3119D401E09C}"/>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c:v>
                </c:pt>
                <c:pt idx="2">
                  <c:v>18.5</c:v>
                </c:pt>
                <c:pt idx="3">
                  <c:v>24.4</c:v>
                </c:pt>
                <c:pt idx="4">
                  <c:v>35.4</c:v>
                </c:pt>
                <c:pt idx="5">
                  <c:v>45.5</c:v>
                </c:pt>
              </c:numCache>
            </c:numRef>
          </c:val>
          <c:smooth val="0"/>
          <c:extLst>
            <c:ext xmlns:c16="http://schemas.microsoft.com/office/drawing/2014/chart" uri="{C3380CC4-5D6E-409C-BE32-E72D297353CC}">
              <c16:uniqueId val="{00000008-8E60-4F3A-BB82-3119D401E09C}"/>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6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認知度（性別）</a:t>
            </a:r>
            <a:endParaRPr lang="ja-JP" altLang="en-US" sz="1600" dirty="0"/>
          </a:p>
        </c:rich>
      </c:tx>
      <c:layout>
        <c:manualLayout>
          <c:xMode val="edge"/>
          <c:yMode val="edge"/>
          <c:x val="5.8120347622016061E-4"/>
          <c:y val="8.604898626502342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4464820022239927E-2"/>
                  <c:y val="-2.9506360905388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5DA-4FB3-AE1D-07325A04EFEC}"/>
                </c:ext>
              </c:extLst>
            </c:dLbl>
            <c:dLbl>
              <c:idx val="1"/>
              <c:layout>
                <c:manualLayout>
                  <c:x val="-6.1162050055599678E-3"/>
                  <c:y val="-3.657505385684091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4128404667386807E-2"/>
                      <c:h val="4.816608944961509E-2"/>
                    </c:manualLayout>
                  </c15:layout>
                </c:ext>
                <c:ext xmlns:c16="http://schemas.microsoft.com/office/drawing/2014/chart" uri="{C3380CC4-5D6E-409C-BE32-E72D297353CC}">
                  <c16:uniqueId val="{00000001-65DA-4FB3-AE1D-07325A04EFE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7.2</c:v>
                </c:pt>
                <c:pt idx="1">
                  <c:v>4.8</c:v>
                </c:pt>
                <c:pt idx="2">
                  <c:v>15.6</c:v>
                </c:pt>
                <c:pt idx="3">
                  <c:v>20.2</c:v>
                </c:pt>
                <c:pt idx="4">
                  <c:v>28.2</c:v>
                </c:pt>
                <c:pt idx="5" formatCode="General">
                  <c:v>38.1</c:v>
                </c:pt>
              </c:numCache>
            </c:numRef>
          </c:val>
          <c:extLst>
            <c:ext xmlns:c16="http://schemas.microsoft.com/office/drawing/2014/chart" uri="{C3380CC4-5D6E-409C-BE32-E72D297353CC}">
              <c16:uniqueId val="{00000002-65DA-4FB3-AE1D-07325A04EFEC}"/>
            </c:ext>
          </c:extLst>
        </c:ser>
        <c:ser>
          <c:idx val="1"/>
          <c:order val="1"/>
          <c:tx>
            <c:strRef>
              <c:f>Sheet1!$C$1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12.2</c:v>
                </c:pt>
                <c:pt idx="1">
                  <c:v>12.6</c:v>
                </c:pt>
                <c:pt idx="2">
                  <c:v>17.5</c:v>
                </c:pt>
                <c:pt idx="3">
                  <c:v>18.899999999999999</c:v>
                </c:pt>
                <c:pt idx="4">
                  <c:v>24.2</c:v>
                </c:pt>
                <c:pt idx="5" formatCode="0.0##&quot;%&quot;">
                  <c:v>24</c:v>
                </c:pt>
              </c:numCache>
            </c:numRef>
          </c:val>
          <c:extLst>
            <c:ext xmlns:c16="http://schemas.microsoft.com/office/drawing/2014/chart" uri="{C3380CC4-5D6E-409C-BE32-E72D297353CC}">
              <c16:uniqueId val="{00000003-65DA-4FB3-AE1D-07325A04EFEC}"/>
            </c:ext>
          </c:extLst>
        </c:ser>
        <c:dLbls>
          <c:showLegendKey val="0"/>
          <c:showVal val="0"/>
          <c:showCatName val="0"/>
          <c:showSerName val="0"/>
          <c:showPercent val="0"/>
          <c:showBubbleSize val="0"/>
        </c:dLbls>
        <c:gapWidth val="150"/>
        <c:overlap val="100"/>
        <c:axId val="425427407"/>
        <c:axId val="425420335"/>
      </c:barChart>
      <c:barChart>
        <c:barDir val="bar"/>
        <c:grouping val="stacked"/>
        <c:varyColors val="0"/>
        <c:ser>
          <c:idx val="2"/>
          <c:order val="2"/>
          <c:tx>
            <c:strRef>
              <c:f>Sheet1!$D$1</c:f>
              <c:strCache>
                <c:ptCount val="1"/>
                <c:pt idx="0">
                  <c:v>合計</c:v>
                </c:pt>
              </c:strCache>
            </c:strRef>
          </c:tx>
          <c:spPr>
            <a:noFill/>
            <a:ln>
              <a:noFill/>
            </a:ln>
            <a:effectLst/>
          </c:spPr>
          <c:invertIfNegative val="0"/>
          <c:dLbls>
            <c:dLbl>
              <c:idx val="0"/>
              <c:layout>
                <c:manualLayout>
                  <c:x val="0.63082923700101767"/>
                  <c:y val="-4.05206031424141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5DA-4FB3-AE1D-07325A04EFEC}"/>
                </c:ext>
              </c:extLst>
            </c:dLbl>
            <c:dLbl>
              <c:idx val="1"/>
              <c:layout>
                <c:manualLayout>
                  <c:x val="0.64220152558379651"/>
                  <c:y val="-6.0473127138732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5DA-4FB3-AE1D-07325A04EFEC}"/>
                </c:ext>
              </c:extLst>
            </c:dLbl>
            <c:dLbl>
              <c:idx val="2"/>
              <c:layout>
                <c:manualLayout>
                  <c:x val="0.55761994865277342"/>
                  <c:y val="-8.21496798401808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5DA-4FB3-AE1D-07325A04EFEC}"/>
                </c:ext>
              </c:extLst>
            </c:dLbl>
            <c:dLbl>
              <c:idx val="3"/>
              <c:layout>
                <c:manualLayout>
                  <c:x val="0.52599363047815706"/>
                  <c:y val="-8.21496798401792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5DA-4FB3-AE1D-07325A04EFEC}"/>
                </c:ext>
              </c:extLst>
            </c:dLbl>
            <c:dLbl>
              <c:idx val="4"/>
              <c:layout>
                <c:manualLayout>
                  <c:x val="0.45540154812225281"/>
                  <c:y val="4.75718771586353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5DA-4FB3-AE1D-07325A04EFEC}"/>
                </c:ext>
              </c:extLst>
            </c:dLbl>
            <c:dLbl>
              <c:idx val="5"/>
              <c:layout>
                <c:manualLayout>
                  <c:x val="0.40366953036695785"/>
                  <c:y val="4.30244931325117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5DA-4FB3-AE1D-07325A04EFEC}"/>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19.399999999999999</c:v>
                </c:pt>
                <c:pt idx="1">
                  <c:v>17.399999999999999</c:v>
                </c:pt>
                <c:pt idx="2">
                  <c:v>33.1</c:v>
                </c:pt>
                <c:pt idx="3">
                  <c:v>39.099999999999994</c:v>
                </c:pt>
                <c:pt idx="4">
                  <c:v>52.4</c:v>
                </c:pt>
                <c:pt idx="5">
                  <c:v>62.1</c:v>
                </c:pt>
              </c:numCache>
            </c:numRef>
          </c:val>
          <c:extLst>
            <c:ext xmlns:c16="http://schemas.microsoft.com/office/drawing/2014/chart" uri="{C3380CC4-5D6E-409C-BE32-E72D297353CC}">
              <c16:uniqueId val="{0000000A-65DA-4FB3-AE1D-07325A04EFEC}"/>
            </c:ext>
          </c:extLst>
        </c:ser>
        <c:dLbls>
          <c:showLegendKey val="0"/>
          <c:showVal val="0"/>
          <c:showCatName val="0"/>
          <c:showSerName val="0"/>
          <c:showPercent val="0"/>
          <c:showBubbleSize val="0"/>
        </c:dLbls>
        <c:gapWidth val="150"/>
        <c:overlap val="100"/>
        <c:axId val="249988047"/>
        <c:axId val="249986383"/>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l"/>
        <c:lblOffset val="100"/>
        <c:noMultiLvlLbl val="0"/>
      </c:catAx>
      <c:valAx>
        <c:axId val="425420335"/>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425427407"/>
        <c:crosses val="autoZero"/>
        <c:crossBetween val="between"/>
      </c:valAx>
      <c:valAx>
        <c:axId val="249986383"/>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9988047"/>
        <c:crosses val="max"/>
        <c:crossBetween val="between"/>
      </c:valAx>
      <c:dateAx>
        <c:axId val="249988047"/>
        <c:scaling>
          <c:orientation val="minMax"/>
        </c:scaling>
        <c:delete val="1"/>
        <c:axPos val="l"/>
        <c:numFmt formatCode="yyyy&quot;年&quot;m&quot;月&quot;" sourceLinked="1"/>
        <c:majorTickMark val="out"/>
        <c:minorTickMark val="none"/>
        <c:tickLblPos val="nextTo"/>
        <c:crossAx val="249986383"/>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1.8348615016679903E-2"/>
                  <c:y val="-3.59184009092257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F1-425A-809E-6187CC4F0ABF}"/>
                </c:ext>
              </c:extLst>
            </c:dLbl>
            <c:dLbl>
              <c:idx val="1"/>
              <c:layout>
                <c:manualLayout>
                  <c:x val="-2.752292252501988E-2"/>
                  <c:y val="-2.99321600555088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F1-425A-809E-6187CC4F0AB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4.4000000000000004</c:v>
                </c:pt>
                <c:pt idx="1">
                  <c:v>3.4</c:v>
                </c:pt>
                <c:pt idx="2">
                  <c:v>6.3</c:v>
                </c:pt>
                <c:pt idx="3">
                  <c:v>12.2</c:v>
                </c:pt>
                <c:pt idx="4">
                  <c:v>13.3</c:v>
                </c:pt>
                <c:pt idx="5">
                  <c:v>22.3</c:v>
                </c:pt>
              </c:numCache>
            </c:numRef>
          </c:val>
          <c:extLst>
            <c:ext xmlns:c16="http://schemas.microsoft.com/office/drawing/2014/chart" uri="{C3380CC4-5D6E-409C-BE32-E72D297353CC}">
              <c16:uniqueId val="{00000002-63F1-425A-809E-6187CC4F0ABF}"/>
            </c:ext>
          </c:extLst>
        </c:ser>
        <c:ser>
          <c:idx val="1"/>
          <c:order val="1"/>
          <c:tx>
            <c:strRef>
              <c:f>Sheet1!$C$1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12.2</c:v>
                </c:pt>
                <c:pt idx="1">
                  <c:v>8.8000000000000007</c:v>
                </c:pt>
                <c:pt idx="2">
                  <c:v>12.2</c:v>
                </c:pt>
                <c:pt idx="3">
                  <c:v>12.2</c:v>
                </c:pt>
                <c:pt idx="4">
                  <c:v>22.1</c:v>
                </c:pt>
                <c:pt idx="5">
                  <c:v>23.2</c:v>
                </c:pt>
              </c:numCache>
            </c:numRef>
          </c:val>
          <c:extLst>
            <c:ext xmlns:c16="http://schemas.microsoft.com/office/drawing/2014/chart" uri="{C3380CC4-5D6E-409C-BE32-E72D297353CC}">
              <c16:uniqueId val="{00000003-63F1-425A-809E-6187CC4F0ABF}"/>
            </c:ext>
          </c:extLst>
        </c:ser>
        <c:dLbls>
          <c:showLegendKey val="0"/>
          <c:showVal val="0"/>
          <c:showCatName val="0"/>
          <c:showSerName val="0"/>
          <c:showPercent val="0"/>
          <c:showBubbleSize val="0"/>
        </c:dLbls>
        <c:gapWidth val="150"/>
        <c:overlap val="100"/>
        <c:axId val="425427407"/>
        <c:axId val="425420335"/>
      </c:barChart>
      <c:barChart>
        <c:barDir val="bar"/>
        <c:grouping val="stacked"/>
        <c:varyColors val="0"/>
        <c:ser>
          <c:idx val="2"/>
          <c:order val="2"/>
          <c:tx>
            <c:strRef>
              <c:f>Sheet1!$D$1</c:f>
              <c:strCache>
                <c:ptCount val="1"/>
                <c:pt idx="0">
                  <c:v>合計</c:v>
                </c:pt>
              </c:strCache>
            </c:strRef>
          </c:tx>
          <c:spPr>
            <a:noFill/>
            <a:ln>
              <a:noFill/>
            </a:ln>
            <a:effectLst/>
          </c:spPr>
          <c:invertIfNegative val="0"/>
          <c:dLbls>
            <c:dLbl>
              <c:idx val="0"/>
              <c:layout>
                <c:manualLayout>
                  <c:x val="0.64987486707491471"/>
                  <c:y val="-4.85838941364391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3F1-425A-809E-6187CC4F0ABF}"/>
                </c:ext>
              </c:extLst>
            </c:dLbl>
            <c:dLbl>
              <c:idx val="1"/>
              <c:layout>
                <c:manualLayout>
                  <c:x val="0.67145502548494729"/>
                  <c:y val="-7.11191420974389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3F1-425A-809E-6187CC4F0ABF}"/>
                </c:ext>
              </c:extLst>
            </c:dLbl>
            <c:dLbl>
              <c:idx val="2"/>
              <c:layout>
                <c:manualLayout>
                  <c:x val="0.63752085548751425"/>
                  <c:y val="-9.082079430235985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3F1-425A-809E-6187CC4F0ABF}"/>
                </c:ext>
              </c:extLst>
            </c:dLbl>
            <c:dLbl>
              <c:idx val="3"/>
              <c:layout>
                <c:manualLayout>
                  <c:x val="0.60504588207253118"/>
                  <c:y val="-2.44199697467562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3F1-425A-809E-6187CC4F0ABF}"/>
                </c:ext>
              </c:extLst>
            </c:dLbl>
            <c:dLbl>
              <c:idx val="4"/>
              <c:layout>
                <c:manualLayout>
                  <c:x val="0.5480984837373033"/>
                  <c:y val="5.68673074449359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3F1-425A-809E-6187CC4F0ABF}"/>
                </c:ext>
              </c:extLst>
            </c:dLbl>
            <c:dLbl>
              <c:idx val="5"/>
              <c:layout>
                <c:manualLayout>
                  <c:x val="0.49275764548421402"/>
                  <c:y val="5.16975522226690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3F1-425A-809E-6187CC4F0ABF}"/>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12.200000000000001</c:v>
                </c:pt>
                <c:pt idx="2">
                  <c:v>18.5</c:v>
                </c:pt>
                <c:pt idx="3">
                  <c:v>24.4</c:v>
                </c:pt>
                <c:pt idx="4">
                  <c:v>35.400000000000006</c:v>
                </c:pt>
                <c:pt idx="5">
                  <c:v>45.5</c:v>
                </c:pt>
              </c:numCache>
            </c:numRef>
          </c:val>
          <c:extLst>
            <c:ext xmlns:c16="http://schemas.microsoft.com/office/drawing/2014/chart" uri="{C3380CC4-5D6E-409C-BE32-E72D297353CC}">
              <c16:uniqueId val="{0000000A-63F1-425A-809E-6187CC4F0ABF}"/>
            </c:ext>
          </c:extLst>
        </c:ser>
        <c:dLbls>
          <c:showLegendKey val="0"/>
          <c:showVal val="0"/>
          <c:showCatName val="0"/>
          <c:showSerName val="0"/>
          <c:showPercent val="0"/>
          <c:showBubbleSize val="0"/>
        </c:dLbls>
        <c:gapWidth val="150"/>
        <c:overlap val="100"/>
        <c:axId val="249988047"/>
        <c:axId val="249986383"/>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425427407"/>
        <c:crosses val="autoZero"/>
        <c:crossBetween val="between"/>
      </c:valAx>
      <c:valAx>
        <c:axId val="249986383"/>
        <c:scaling>
          <c:orientation val="minMax"/>
          <c:max val="7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9988047"/>
        <c:crosses val="max"/>
        <c:crossBetween val="between"/>
      </c:valAx>
      <c:dateAx>
        <c:axId val="249988047"/>
        <c:scaling>
          <c:orientation val="minMax"/>
        </c:scaling>
        <c:delete val="1"/>
        <c:axPos val="l"/>
        <c:numFmt formatCode="yyyy&quot;年&quot;m&quot;月&quot;" sourceLinked="1"/>
        <c:majorTickMark val="out"/>
        <c:minorTickMark val="none"/>
        <c:tickLblPos val="nextTo"/>
        <c:crossAx val="249986383"/>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認知度（年齢別）</a:t>
            </a:r>
            <a:endParaRPr lang="ja-JP" altLang="en-US" sz="1600" dirty="0"/>
          </a:p>
        </c:rich>
      </c:tx>
      <c:layout>
        <c:manualLayout>
          <c:xMode val="edge"/>
          <c:yMode val="edge"/>
          <c:x val="0"/>
          <c:y val="1.9986492984838196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840276915736194"/>
          <c:y val="8.1299502149807662E-2"/>
          <c:w val="0.82866199402690899"/>
          <c:h val="0.87107713142113596"/>
        </c:manualLayout>
      </c:layout>
      <c:barChart>
        <c:barDir val="bar"/>
        <c:grouping val="stacked"/>
        <c:varyColors val="0"/>
        <c:ser>
          <c:idx val="0"/>
          <c:order val="0"/>
          <c:tx>
            <c:strRef>
              <c:f>Sheet1!$C$1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4.419169976315235E-4"/>
                  <c:y val="-4.09994302199481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085-406E-812B-FC944C552FB2}"/>
                </c:ext>
              </c:extLst>
            </c:dLbl>
            <c:dLbl>
              <c:idx val="1"/>
              <c:layout>
                <c:manualLayout>
                  <c:x val="-4.419169976315235E-4"/>
                  <c:y val="-2.088708552502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85-406E-812B-FC944C552FB2}"/>
                </c:ext>
              </c:extLst>
            </c:dLbl>
            <c:dLbl>
              <c:idx val="2"/>
              <c:layout>
                <c:manualLayout>
                  <c:x val="-9.0085808505944876E-3"/>
                  <c:y val="2.309673366719934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85-406E-812B-FC944C552FB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Sheet1!$B$2:$B$35</c:f>
              <c:numCache>
                <c:formatCode>yyyy"年"m"月"</c:formatCode>
                <c:ptCount val="34"/>
                <c:pt idx="0">
                  <c:v>43405</c:v>
                </c:pt>
                <c:pt idx="1">
                  <c:v>43525</c:v>
                </c:pt>
                <c:pt idx="2">
                  <c:v>43739</c:v>
                </c:pt>
                <c:pt idx="3">
                  <c:v>43891</c:v>
                </c:pt>
                <c:pt idx="4">
                  <c:v>44105</c:v>
                </c:pt>
                <c:pt idx="5">
                  <c:v>44256</c:v>
                </c:pt>
                <c:pt idx="7">
                  <c:v>43405</c:v>
                </c:pt>
                <c:pt idx="8">
                  <c:v>43525</c:v>
                </c:pt>
                <c:pt idx="9">
                  <c:v>43739</c:v>
                </c:pt>
                <c:pt idx="10">
                  <c:v>43891</c:v>
                </c:pt>
                <c:pt idx="11">
                  <c:v>44105</c:v>
                </c:pt>
                <c:pt idx="12">
                  <c:v>44256</c:v>
                </c:pt>
                <c:pt idx="14">
                  <c:v>43405</c:v>
                </c:pt>
                <c:pt idx="15">
                  <c:v>43525</c:v>
                </c:pt>
                <c:pt idx="16">
                  <c:v>43739</c:v>
                </c:pt>
                <c:pt idx="17">
                  <c:v>43891</c:v>
                </c:pt>
                <c:pt idx="18">
                  <c:v>44105</c:v>
                </c:pt>
                <c:pt idx="19">
                  <c:v>44256</c:v>
                </c:pt>
                <c:pt idx="21">
                  <c:v>43405</c:v>
                </c:pt>
                <c:pt idx="22">
                  <c:v>43525</c:v>
                </c:pt>
                <c:pt idx="23">
                  <c:v>43739</c:v>
                </c:pt>
                <c:pt idx="24">
                  <c:v>43891</c:v>
                </c:pt>
                <c:pt idx="25">
                  <c:v>44105</c:v>
                </c:pt>
                <c:pt idx="26">
                  <c:v>44256</c:v>
                </c:pt>
                <c:pt idx="28">
                  <c:v>43405</c:v>
                </c:pt>
                <c:pt idx="29">
                  <c:v>43525</c:v>
                </c:pt>
                <c:pt idx="30">
                  <c:v>43739</c:v>
                </c:pt>
                <c:pt idx="31">
                  <c:v>43891</c:v>
                </c:pt>
                <c:pt idx="32">
                  <c:v>44105</c:v>
                </c:pt>
                <c:pt idx="33">
                  <c:v>44256</c:v>
                </c:pt>
              </c:numCache>
            </c:numRef>
          </c:cat>
          <c:val>
            <c:numRef>
              <c:f>Sheet1!$C$2:$C$35</c:f>
              <c:numCache>
                <c:formatCode>General\%</c:formatCode>
                <c:ptCount val="34"/>
                <c:pt idx="0">
                  <c:v>2.1</c:v>
                </c:pt>
                <c:pt idx="1">
                  <c:v>1.3</c:v>
                </c:pt>
                <c:pt idx="2">
                  <c:v>5</c:v>
                </c:pt>
                <c:pt idx="3">
                  <c:v>8.6999999999999993</c:v>
                </c:pt>
                <c:pt idx="4">
                  <c:v>12.9</c:v>
                </c:pt>
                <c:pt idx="5">
                  <c:v>19.7</c:v>
                </c:pt>
                <c:pt idx="7">
                  <c:v>4.4000000000000004</c:v>
                </c:pt>
                <c:pt idx="8">
                  <c:v>5.0999999999999996</c:v>
                </c:pt>
                <c:pt idx="9">
                  <c:v>10.9</c:v>
                </c:pt>
                <c:pt idx="10">
                  <c:v>8</c:v>
                </c:pt>
                <c:pt idx="11">
                  <c:v>21.9</c:v>
                </c:pt>
                <c:pt idx="12">
                  <c:v>24.8</c:v>
                </c:pt>
                <c:pt idx="14">
                  <c:v>7.6</c:v>
                </c:pt>
                <c:pt idx="15">
                  <c:v>5.4</c:v>
                </c:pt>
                <c:pt idx="16">
                  <c:v>11.9</c:v>
                </c:pt>
                <c:pt idx="17" formatCode="0.0&quot;%&quot;">
                  <c:v>20</c:v>
                </c:pt>
                <c:pt idx="18">
                  <c:v>21.6</c:v>
                </c:pt>
                <c:pt idx="19" formatCode="0.0&quot;%&quot;">
                  <c:v>33</c:v>
                </c:pt>
                <c:pt idx="21">
                  <c:v>7.4</c:v>
                </c:pt>
                <c:pt idx="22">
                  <c:v>4.7</c:v>
                </c:pt>
                <c:pt idx="23">
                  <c:v>14.8</c:v>
                </c:pt>
                <c:pt idx="24">
                  <c:v>20.100000000000001</c:v>
                </c:pt>
                <c:pt idx="25">
                  <c:v>24.8</c:v>
                </c:pt>
                <c:pt idx="26">
                  <c:v>34.200000000000003</c:v>
                </c:pt>
                <c:pt idx="28">
                  <c:v>12.2</c:v>
                </c:pt>
                <c:pt idx="29">
                  <c:v>8.1</c:v>
                </c:pt>
                <c:pt idx="30">
                  <c:v>19.600000000000001</c:v>
                </c:pt>
                <c:pt idx="31">
                  <c:v>33.1</c:v>
                </c:pt>
                <c:pt idx="32">
                  <c:v>32.4</c:v>
                </c:pt>
                <c:pt idx="33" formatCode="0.0&quot;%&quot;">
                  <c:v>52</c:v>
                </c:pt>
              </c:numCache>
            </c:numRef>
          </c:val>
          <c:extLst>
            <c:ext xmlns:c16="http://schemas.microsoft.com/office/drawing/2014/chart" uri="{C3380CC4-5D6E-409C-BE32-E72D297353CC}">
              <c16:uniqueId val="{00000003-2085-406E-812B-FC944C552FB2}"/>
            </c:ext>
          </c:extLst>
        </c:ser>
        <c:ser>
          <c:idx val="1"/>
          <c:order val="1"/>
          <c:tx>
            <c:strRef>
              <c:f>Sheet1!$D$1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Sheet1!$B$2:$B$35</c:f>
              <c:numCache>
                <c:formatCode>yyyy"年"m"月"</c:formatCode>
                <c:ptCount val="34"/>
                <c:pt idx="0">
                  <c:v>43405</c:v>
                </c:pt>
                <c:pt idx="1">
                  <c:v>43525</c:v>
                </c:pt>
                <c:pt idx="2">
                  <c:v>43739</c:v>
                </c:pt>
                <c:pt idx="3">
                  <c:v>43891</c:v>
                </c:pt>
                <c:pt idx="4">
                  <c:v>44105</c:v>
                </c:pt>
                <c:pt idx="5">
                  <c:v>44256</c:v>
                </c:pt>
                <c:pt idx="7">
                  <c:v>43405</c:v>
                </c:pt>
                <c:pt idx="8">
                  <c:v>43525</c:v>
                </c:pt>
                <c:pt idx="9">
                  <c:v>43739</c:v>
                </c:pt>
                <c:pt idx="10">
                  <c:v>43891</c:v>
                </c:pt>
                <c:pt idx="11">
                  <c:v>44105</c:v>
                </c:pt>
                <c:pt idx="12">
                  <c:v>44256</c:v>
                </c:pt>
                <c:pt idx="14">
                  <c:v>43405</c:v>
                </c:pt>
                <c:pt idx="15">
                  <c:v>43525</c:v>
                </c:pt>
                <c:pt idx="16">
                  <c:v>43739</c:v>
                </c:pt>
                <c:pt idx="17">
                  <c:v>43891</c:v>
                </c:pt>
                <c:pt idx="18">
                  <c:v>44105</c:v>
                </c:pt>
                <c:pt idx="19">
                  <c:v>44256</c:v>
                </c:pt>
                <c:pt idx="21">
                  <c:v>43405</c:v>
                </c:pt>
                <c:pt idx="22">
                  <c:v>43525</c:v>
                </c:pt>
                <c:pt idx="23">
                  <c:v>43739</c:v>
                </c:pt>
                <c:pt idx="24">
                  <c:v>43891</c:v>
                </c:pt>
                <c:pt idx="25">
                  <c:v>44105</c:v>
                </c:pt>
                <c:pt idx="26">
                  <c:v>44256</c:v>
                </c:pt>
                <c:pt idx="28">
                  <c:v>43405</c:v>
                </c:pt>
                <c:pt idx="29">
                  <c:v>43525</c:v>
                </c:pt>
                <c:pt idx="30">
                  <c:v>43739</c:v>
                </c:pt>
                <c:pt idx="31">
                  <c:v>43891</c:v>
                </c:pt>
                <c:pt idx="32">
                  <c:v>44105</c:v>
                </c:pt>
                <c:pt idx="33">
                  <c:v>44256</c:v>
                </c:pt>
              </c:numCache>
            </c:numRef>
          </c:cat>
          <c:val>
            <c:numRef>
              <c:f>Sheet1!$D$2:$D$35</c:f>
              <c:numCache>
                <c:formatCode>General\%</c:formatCode>
                <c:ptCount val="34"/>
                <c:pt idx="0">
                  <c:v>11.3</c:v>
                </c:pt>
                <c:pt idx="1">
                  <c:v>7.6</c:v>
                </c:pt>
                <c:pt idx="2">
                  <c:v>14.7</c:v>
                </c:pt>
                <c:pt idx="3">
                  <c:v>13.9</c:v>
                </c:pt>
                <c:pt idx="4">
                  <c:v>23.9</c:v>
                </c:pt>
                <c:pt idx="5">
                  <c:v>22.8</c:v>
                </c:pt>
                <c:pt idx="7">
                  <c:v>16.100000000000001</c:v>
                </c:pt>
                <c:pt idx="8">
                  <c:v>7.3</c:v>
                </c:pt>
                <c:pt idx="9">
                  <c:v>13.1</c:v>
                </c:pt>
                <c:pt idx="10">
                  <c:v>16.8</c:v>
                </c:pt>
                <c:pt idx="11">
                  <c:v>23.4</c:v>
                </c:pt>
                <c:pt idx="12">
                  <c:v>23.4</c:v>
                </c:pt>
                <c:pt idx="14" formatCode="0.0&quot;%&quot;">
                  <c:v>13</c:v>
                </c:pt>
                <c:pt idx="15">
                  <c:v>10.3</c:v>
                </c:pt>
                <c:pt idx="16">
                  <c:v>15.7</c:v>
                </c:pt>
                <c:pt idx="17">
                  <c:v>8.6</c:v>
                </c:pt>
                <c:pt idx="18">
                  <c:v>18.399999999999999</c:v>
                </c:pt>
                <c:pt idx="19">
                  <c:v>23.2</c:v>
                </c:pt>
                <c:pt idx="21">
                  <c:v>10.1</c:v>
                </c:pt>
                <c:pt idx="22">
                  <c:v>13.4</c:v>
                </c:pt>
                <c:pt idx="23">
                  <c:v>14.8</c:v>
                </c:pt>
                <c:pt idx="24">
                  <c:v>20.100000000000001</c:v>
                </c:pt>
                <c:pt idx="25">
                  <c:v>22.8</c:v>
                </c:pt>
                <c:pt idx="26">
                  <c:v>25.5</c:v>
                </c:pt>
                <c:pt idx="28">
                  <c:v>12.2</c:v>
                </c:pt>
                <c:pt idx="29">
                  <c:v>18.899999999999999</c:v>
                </c:pt>
                <c:pt idx="30">
                  <c:v>14.9</c:v>
                </c:pt>
                <c:pt idx="31">
                  <c:v>21.6</c:v>
                </c:pt>
                <c:pt idx="32" formatCode="0.0&quot;%&quot;">
                  <c:v>27</c:v>
                </c:pt>
                <c:pt idx="33">
                  <c:v>24.3</c:v>
                </c:pt>
              </c:numCache>
            </c:numRef>
          </c:val>
          <c:extLst>
            <c:ext xmlns:c16="http://schemas.microsoft.com/office/drawing/2014/chart" uri="{C3380CC4-5D6E-409C-BE32-E72D297353CC}">
              <c16:uniqueId val="{00000004-2085-406E-812B-FC944C552FB2}"/>
            </c:ext>
          </c:extLst>
        </c:ser>
        <c:dLbls>
          <c:showLegendKey val="0"/>
          <c:showVal val="0"/>
          <c:showCatName val="0"/>
          <c:showSerName val="0"/>
          <c:showPercent val="0"/>
          <c:showBubbleSize val="0"/>
        </c:dLbls>
        <c:gapWidth val="150"/>
        <c:overlap val="100"/>
        <c:axId val="425427407"/>
        <c:axId val="425420335"/>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max val="80"/>
        </c:scaling>
        <c:delete val="1"/>
        <c:axPos val="b"/>
        <c:numFmt formatCode="General\%" sourceLinked="1"/>
        <c:majorTickMark val="out"/>
        <c:minorTickMark val="none"/>
        <c:tickLblPos val="nextTo"/>
        <c:crossAx val="425427407"/>
        <c:crosses val="autoZero"/>
        <c:crossBetween val="between"/>
      </c:valAx>
      <c:spPr>
        <a:noFill/>
        <a:ln>
          <a:noFill/>
        </a:ln>
        <a:effectLst/>
      </c:spPr>
    </c:plotArea>
    <c:legend>
      <c:legendPos val="b"/>
      <c:layout>
        <c:manualLayout>
          <c:xMode val="edge"/>
          <c:yMode val="edge"/>
          <c:x val="4.9999988177715421E-2"/>
          <c:y val="0.95713775575259785"/>
          <c:w val="0.89999978719887752"/>
          <c:h val="3.376467967260229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2021/8/18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292446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237216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158945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6290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88612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386476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170273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455613" y="811213"/>
            <a:ext cx="5846762" cy="4049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75680" y="5131832"/>
            <a:ext cx="5405420" cy="4861734"/>
          </a:xfrm>
          <a:prstGeom prst="rect">
            <a:avLst/>
          </a:prstGeom>
          <a:noFill/>
          <a:ln>
            <a:noFill/>
          </a:ln>
        </p:spPr>
        <p:txBody>
          <a:bodyPr lIns="91418" tIns="45696" rIns="91418" bIns="45696" anchor="t" anchorCtr="0">
            <a:noAutofit/>
          </a:bodyPr>
          <a:lstStyle/>
          <a:p>
            <a:pPr algn="just">
              <a:buSzPct val="25000"/>
            </a:pPr>
            <a:endParaRPr lang="en-US" altLang="ja-JP" sz="1300" dirty="0" smtClean="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27275" y="10261786"/>
            <a:ext cx="2927936" cy="540193"/>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0630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455613" y="811213"/>
            <a:ext cx="5846762" cy="4049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75680" y="5131832"/>
            <a:ext cx="5405420" cy="4861734"/>
          </a:xfrm>
          <a:prstGeom prst="rect">
            <a:avLst/>
          </a:prstGeom>
          <a:noFill/>
          <a:ln>
            <a:noFill/>
          </a:ln>
        </p:spPr>
        <p:txBody>
          <a:bodyPr lIns="91418" tIns="45696" rIns="91418" bIns="45696" anchor="t" anchorCtr="0">
            <a:noAutofit/>
          </a:bodyPr>
          <a:lstStyle/>
          <a:p>
            <a:pPr algn="just">
              <a:buSzPct val="25000"/>
            </a:pPr>
            <a:endParaRPr lang="en-US" altLang="ja-JP" sz="1300" dirty="0" smtClean="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27275" y="10261786"/>
            <a:ext cx="2927936" cy="540193"/>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96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455613" y="811213"/>
            <a:ext cx="5846762" cy="4049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75680" y="5131832"/>
            <a:ext cx="5405420" cy="4861734"/>
          </a:xfrm>
          <a:prstGeom prst="rect">
            <a:avLst/>
          </a:prstGeom>
          <a:noFill/>
          <a:ln>
            <a:noFill/>
          </a:ln>
        </p:spPr>
        <p:txBody>
          <a:bodyPr lIns="91418" tIns="45696" rIns="91418" bIns="45696" anchor="t" anchorCtr="0">
            <a:noAutofit/>
          </a:bodyPr>
          <a:lstStyle/>
          <a:p>
            <a:pPr algn="just">
              <a:buSzPct val="25000"/>
            </a:pPr>
            <a:endParaRPr lang="en-US" altLang="ja-JP" sz="1300" dirty="0" smtClean="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27275" y="10261786"/>
            <a:ext cx="2927936" cy="540193"/>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819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161330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217184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2680949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370790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1365735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4031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397879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200638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3488079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9263" y="1479550"/>
            <a:ext cx="5759450" cy="398938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51026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2927154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39441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1139722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1160002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3632345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2878095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1576772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34</a:t>
            </a:fld>
            <a:endParaRPr kumimoji="1" lang="ja-JP" altLang="en-US"/>
          </a:p>
        </p:txBody>
      </p:sp>
    </p:spTree>
    <p:extLst>
      <p:ext uri="{BB962C8B-B14F-4D97-AF65-F5344CB8AC3E}">
        <p14:creationId xmlns:p14="http://schemas.microsoft.com/office/powerpoint/2010/main" val="2574418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35</a:t>
            </a:fld>
            <a:endParaRPr kumimoji="1" lang="ja-JP" altLang="en-US"/>
          </a:p>
        </p:txBody>
      </p:sp>
    </p:spTree>
    <p:extLst>
      <p:ext uri="{BB962C8B-B14F-4D97-AF65-F5344CB8AC3E}">
        <p14:creationId xmlns:p14="http://schemas.microsoft.com/office/powerpoint/2010/main" val="724481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36</a:t>
            </a:fld>
            <a:endParaRPr kumimoji="1" lang="ja-JP" altLang="en-US"/>
          </a:p>
        </p:txBody>
      </p:sp>
    </p:spTree>
    <p:extLst>
      <p:ext uri="{BB962C8B-B14F-4D97-AF65-F5344CB8AC3E}">
        <p14:creationId xmlns:p14="http://schemas.microsoft.com/office/powerpoint/2010/main" val="2830273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37</a:t>
            </a:fld>
            <a:endParaRPr kumimoji="1" lang="ja-JP" altLang="en-US"/>
          </a:p>
        </p:txBody>
      </p:sp>
    </p:spTree>
    <p:extLst>
      <p:ext uri="{BB962C8B-B14F-4D97-AF65-F5344CB8AC3E}">
        <p14:creationId xmlns:p14="http://schemas.microsoft.com/office/powerpoint/2010/main" val="3145903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38</a:t>
            </a:fld>
            <a:endParaRPr kumimoji="1" lang="ja-JP" altLang="en-US"/>
          </a:p>
        </p:txBody>
      </p:sp>
    </p:spTree>
    <p:extLst>
      <p:ext uri="{BB962C8B-B14F-4D97-AF65-F5344CB8AC3E}">
        <p14:creationId xmlns:p14="http://schemas.microsoft.com/office/powerpoint/2010/main" val="2529337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39</a:t>
            </a:fld>
            <a:endParaRPr kumimoji="1" lang="ja-JP" altLang="en-US"/>
          </a:p>
        </p:txBody>
      </p:sp>
    </p:spTree>
    <p:extLst>
      <p:ext uri="{BB962C8B-B14F-4D97-AF65-F5344CB8AC3E}">
        <p14:creationId xmlns:p14="http://schemas.microsoft.com/office/powerpoint/2010/main" val="17733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317616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339838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35107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77443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224182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248969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99085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2021/8/18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4E8E610-1190-48B2-AF88-EED397A753CF}" type="datetime1">
              <a:rPr kumimoji="1" lang="ja-JP" altLang="en-US" smtClean="0"/>
              <a:t>2021/8/18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408050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83B1-B88B-433A-AE53-CC4F42E3546A}" type="datetimeFigureOut">
              <a:rPr kumimoji="1" lang="ja-JP" altLang="en-US" smtClean="0"/>
              <a:t>2021/8/18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60.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56.png"/><Relationship Id="rId7"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57.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82.jp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jpeg"/><Relationship Id="rId9"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90.png"/><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514248"/>
            <a:ext cx="8420100" cy="2949575"/>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について</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38250" y="4463824"/>
            <a:ext cx="7429500" cy="1394052"/>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７</a:t>
            </a:r>
            <a:r>
              <a:rPr kumimoji="1"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14</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大阪府　企画室　推進課</a:t>
            </a: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927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746035"/>
            <a:ext cx="9199661" cy="5590517"/>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10</a:t>
            </a:fld>
            <a:endParaRPr kumimoji="1" lang="ja-JP" altLang="en-US" dirty="0"/>
          </a:p>
        </p:txBody>
      </p:sp>
      <p:sp>
        <p:nvSpPr>
          <p:cNvPr id="4" name="Shape 323"/>
          <p:cNvSpPr txBox="1">
            <a:spLocks/>
          </p:cNvSpPr>
          <p:nvPr/>
        </p:nvSpPr>
        <p:spPr>
          <a:xfrm>
            <a:off x="5622878" y="6336552"/>
            <a:ext cx="4283122"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：国際連合「世界人口予測・</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2019</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年版」（関連</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を含む）</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5" name="正方形/長方形 4"/>
          <p:cNvSpPr/>
          <p:nvPr/>
        </p:nvSpPr>
        <p:spPr>
          <a:xfrm>
            <a:off x="401471" y="164132"/>
            <a:ext cx="9103056" cy="461665"/>
          </a:xfrm>
          <a:prstGeom prst="rect">
            <a:avLst/>
          </a:prstGeom>
        </p:spPr>
        <p:txBody>
          <a:bodyPr wrap="square">
            <a:spAutoFit/>
          </a:bodyPr>
          <a:lstStyle/>
          <a:p>
            <a:pPr algn="ctr"/>
            <a:r>
              <a:rPr lang="ja-JP" altLang="en-US" sz="2400" b="1" u="sng" dirty="0" smtClean="0"/>
              <a:t>世界人口の増加</a:t>
            </a:r>
            <a:endParaRPr lang="ja-JP" altLang="en-US" sz="2000" u="sng" dirty="0"/>
          </a:p>
        </p:txBody>
      </p:sp>
    </p:spTree>
    <p:extLst>
      <p:ext uri="{BB962C8B-B14F-4D97-AF65-F5344CB8AC3E}">
        <p14:creationId xmlns:p14="http://schemas.microsoft.com/office/powerpoint/2010/main" val="3792804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61895"/>
            <a:ext cx="9526568" cy="5548719"/>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8254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dirty="0"/>
          </a:p>
        </p:txBody>
      </p:sp>
      <p:sp>
        <p:nvSpPr>
          <p:cNvPr id="8" name="正方形/長方形 7"/>
          <p:cNvSpPr/>
          <p:nvPr/>
        </p:nvSpPr>
        <p:spPr>
          <a:xfrm>
            <a:off x="409433" y="735202"/>
            <a:ext cx="9103056" cy="461665"/>
          </a:xfrm>
          <a:prstGeom prst="rect">
            <a:avLst/>
          </a:prstGeom>
        </p:spPr>
        <p:txBody>
          <a:bodyPr wrap="square">
            <a:spAutoFit/>
          </a:bodyPr>
          <a:lstStyle/>
          <a:p>
            <a:pPr algn="ctr"/>
            <a:r>
              <a:rPr lang="ja-JP" altLang="en-US" sz="2400" b="1" u="sng" dirty="0" smtClean="0"/>
              <a:t>高齢者人口の割合</a:t>
            </a:r>
            <a:r>
              <a:rPr lang="ja-JP" altLang="en-US" sz="2000" u="sng" dirty="0" smtClean="0"/>
              <a:t>（</a:t>
            </a:r>
            <a:r>
              <a:rPr lang="en-US" altLang="ja-JP" sz="2000" u="sng" dirty="0" smtClean="0"/>
              <a:t>2020</a:t>
            </a:r>
            <a:r>
              <a:rPr lang="ja-JP" altLang="en-US" sz="2000" u="sng" dirty="0" smtClean="0"/>
              <a:t>年</a:t>
            </a:r>
            <a:r>
              <a:rPr lang="ja-JP" altLang="en-US" sz="2000" u="sng" dirty="0"/>
              <a:t>）</a:t>
            </a:r>
          </a:p>
        </p:txBody>
      </p:sp>
      <p:sp>
        <p:nvSpPr>
          <p:cNvPr id="9" name="正方形/長方形 8"/>
          <p:cNvSpPr/>
          <p:nvPr/>
        </p:nvSpPr>
        <p:spPr>
          <a:xfrm>
            <a:off x="6114207" y="6489719"/>
            <a:ext cx="3944203" cy="276999"/>
          </a:xfrm>
          <a:prstGeom prst="rect">
            <a:avLst/>
          </a:prstGeom>
        </p:spPr>
        <p:txBody>
          <a:bodyPr wrap="square">
            <a:spAutoFit/>
          </a:bodyPr>
          <a:lstStyle/>
          <a:p>
            <a:r>
              <a:rPr lang="zh-TW" altLang="en-US" sz="1200" dirty="0"/>
              <a:t>出典</a:t>
            </a:r>
            <a:r>
              <a:rPr lang="zh-TW" altLang="en-US" sz="1200" dirty="0" smtClean="0"/>
              <a:t>：</a:t>
            </a:r>
            <a:r>
              <a:rPr lang="ja-JP" altLang="en-US" sz="1200" dirty="0"/>
              <a:t>統計からみた我が国の高齢者</a:t>
            </a:r>
            <a:r>
              <a:rPr lang="zh-TW" altLang="en-US" sz="1200" dirty="0" smtClean="0"/>
              <a:t>（</a:t>
            </a:r>
            <a:r>
              <a:rPr lang="ja-JP" altLang="en-US" sz="1200" dirty="0" smtClean="0"/>
              <a:t>総務省</a:t>
            </a:r>
            <a:r>
              <a:rPr lang="zh-TW" altLang="en-US" sz="1200" dirty="0" smtClean="0"/>
              <a:t>）</a:t>
            </a:r>
            <a:endParaRPr lang="ja-JP" altLang="en-US" sz="1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87" y="1375769"/>
            <a:ext cx="9441803" cy="4726855"/>
          </a:xfrm>
          <a:prstGeom prst="rect">
            <a:avLst/>
          </a:prstGeom>
        </p:spPr>
      </p:pic>
    </p:spTree>
    <p:extLst>
      <p:ext uri="{BB962C8B-B14F-4D97-AF65-F5344CB8AC3E}">
        <p14:creationId xmlns:p14="http://schemas.microsoft.com/office/powerpoint/2010/main" val="3770319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13</a:t>
            </a:fld>
            <a:endParaRPr kumimoji="1" lang="ja-JP" altLang="en-US" dirty="0"/>
          </a:p>
        </p:txBody>
      </p:sp>
    </p:spTree>
    <p:extLst>
      <p:ext uri="{BB962C8B-B14F-4D97-AF65-F5344CB8AC3E}">
        <p14:creationId xmlns:p14="http://schemas.microsoft.com/office/powerpoint/2010/main" val="342321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78488" y="236199"/>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666946" y="620884"/>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955580" y="620884"/>
            <a:ext cx="2731829" cy="3683091"/>
          </a:xfrm>
          <a:prstGeom prst="rect">
            <a:avLst/>
          </a:prstGeom>
        </p:spPr>
      </p:pic>
      <p:sp>
        <p:nvSpPr>
          <p:cNvPr id="7" name="テキスト ボックス 6"/>
          <p:cNvSpPr txBox="1"/>
          <p:nvPr/>
        </p:nvSpPr>
        <p:spPr>
          <a:xfrm>
            <a:off x="1654672" y="600969"/>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sp>
        <p:nvSpPr>
          <p:cNvPr id="2" name="加算 1"/>
          <p:cNvSpPr/>
          <p:nvPr/>
        </p:nvSpPr>
        <p:spPr>
          <a:xfrm>
            <a:off x="4459773" y="4390707"/>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780" y="5277848"/>
            <a:ext cx="6810375" cy="1438275"/>
          </a:xfrm>
          <a:prstGeom prst="rect">
            <a:avLst/>
          </a:prstGeom>
        </p:spPr>
      </p:pic>
    </p:spTree>
    <p:extLst>
      <p:ext uri="{BB962C8B-B14F-4D97-AF65-F5344CB8AC3E}">
        <p14:creationId xmlns:p14="http://schemas.microsoft.com/office/powerpoint/2010/main" val="2205852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各ゴールの課題</a:t>
            </a:r>
            <a:r>
              <a:rPr kumimoji="1" lang="en-US" altLang="ja-JP" sz="5400" dirty="0"/>
              <a:t>《</a:t>
            </a:r>
            <a:r>
              <a:rPr kumimoji="1" lang="ja-JP" altLang="en-US" sz="5400" dirty="0"/>
              <a:t>例</a:t>
            </a:r>
            <a:r>
              <a:rPr kumimoji="1" lang="en-US" altLang="ja-JP" sz="5400" dirty="0"/>
              <a:t>》</a:t>
            </a:r>
          </a:p>
          <a:p>
            <a:pPr algn="ctr"/>
            <a:endParaRPr kumimoji="1" lang="en-US" altLang="ja-JP" sz="1500" dirty="0"/>
          </a:p>
          <a:p>
            <a:pPr algn="ctr"/>
            <a:r>
              <a:rPr kumimoji="1" lang="ja-JP" altLang="en-US" sz="3000" dirty="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a:p>
        </p:txBody>
      </p:sp>
    </p:spTree>
    <p:extLst>
      <p:ext uri="{BB962C8B-B14F-4D97-AF65-F5344CB8AC3E}">
        <p14:creationId xmlns:p14="http://schemas.microsoft.com/office/powerpoint/2010/main" val="3438528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64122" y="512239"/>
            <a:ext cx="9566032" cy="1295929"/>
          </a:xfrm>
          <a:prstGeom prst="rect">
            <a:avLst/>
          </a:prstGeom>
          <a:noFill/>
          <a:ln>
            <a:noFill/>
          </a:ln>
        </p:spPr>
        <p:txBody>
          <a:bodyPr vert="horz" lIns="91425" tIns="45700" rIns="91425" bIns="45700" rtlCol="0" anchor="ctr" anchorCtr="0">
            <a:noAutofit/>
          </a:bodyPr>
          <a:lstStyle/>
          <a:p>
            <a:pPr lvl="0">
              <a:buSzPct val="25000"/>
            </a:pPr>
            <a:r>
              <a:rPr lang="ja-JP" altLang="en-US" sz="2800" b="1" dirty="0" smtClean="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t>5</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：ジェンダー平等を達成し</a:t>
            </a:r>
            <a:r>
              <a:rPr lang="ja-JP" altLang="en-US" sz="2800" b="1" dirty="0" smtClean="0">
                <a:latin typeface="Arial" panose="020B0604020202020204" pitchFamily="34" charset="0"/>
                <a:ea typeface="ＭＳ Ｐゴシック" panose="020B0600070205080204" pitchFamily="50" charset="-128"/>
                <a:cs typeface="Arial" panose="020B0604020202020204" pitchFamily="34" charset="0"/>
              </a:rPr>
              <a:t>、</a:t>
            </a:r>
            <a: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smtClean="0">
                <a:latin typeface="Arial" panose="020B0604020202020204" pitchFamily="34" charset="0"/>
                <a:ea typeface="ＭＳ Ｐゴシック" panose="020B0600070205080204" pitchFamily="50" charset="-128"/>
                <a:cs typeface="Arial" panose="020B0604020202020204" pitchFamily="34" charset="0"/>
              </a:rPr>
              <a:t>　　　すべて</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の女性及び女児</a:t>
            </a:r>
            <a:r>
              <a:rPr lang="ja-JP" altLang="en-US" sz="2800" b="1" dirty="0" smtClean="0">
                <a:latin typeface="Arial" panose="020B0604020202020204" pitchFamily="34" charset="0"/>
                <a:ea typeface="ＭＳ Ｐゴシック" panose="020B0600070205080204" pitchFamily="50" charset="-128"/>
                <a:cs typeface="Arial" panose="020B0604020202020204" pitchFamily="34" charset="0"/>
              </a:rPr>
              <a:t>の能力</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強化を行う。</a:t>
            </a:r>
            <a:br>
              <a:rPr lang="ja-JP" altLang="en-US" sz="2800" b="1" dirty="0">
                <a:latin typeface="Arial" panose="020B0604020202020204" pitchFamily="34" charset="0"/>
                <a:ea typeface="ＭＳ Ｐゴシック" panose="020B0600070205080204" pitchFamily="50" charset="-128"/>
                <a:cs typeface="Arial" panose="020B0604020202020204" pitchFamily="34" charset="0"/>
              </a:rPr>
            </a:br>
            <a:endParaRPr lang="en-US" sz="2800" b="1" dirty="0">
              <a:solidFill>
                <a:schemeClr val="dk1"/>
              </a:solidFill>
              <a:latin typeface="+mj-ea"/>
              <a:cs typeface="Arial" panose="020B0604020202020204" pitchFamily="34" charset="0"/>
              <a:sym typeface="Calibri"/>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29" y="2905925"/>
            <a:ext cx="2160000" cy="216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3897383454"/>
              </p:ext>
            </p:extLst>
          </p:nvPr>
        </p:nvGraphicFramePr>
        <p:xfrm>
          <a:off x="2417988" y="3159586"/>
          <a:ext cx="6225558" cy="1330527"/>
        </p:xfrm>
        <a:graphic>
          <a:graphicData uri="http://schemas.openxmlformats.org/drawingml/2006/table">
            <a:tbl>
              <a:tblPr firstRow="1" bandRow="1">
                <a:tableStyleId>{5C22544A-7EE6-4342-B048-85BDC9FD1C3A}</a:tableStyleId>
              </a:tblPr>
              <a:tblGrid>
                <a:gridCol w="1037593">
                  <a:extLst>
                    <a:ext uri="{9D8B030D-6E8A-4147-A177-3AD203B41FA5}">
                      <a16:colId xmlns:a16="http://schemas.microsoft.com/office/drawing/2014/main" val="2421867675"/>
                    </a:ext>
                  </a:extLst>
                </a:gridCol>
                <a:gridCol w="1037593">
                  <a:extLst>
                    <a:ext uri="{9D8B030D-6E8A-4147-A177-3AD203B41FA5}">
                      <a16:colId xmlns:a16="http://schemas.microsoft.com/office/drawing/2014/main" val="2022477966"/>
                    </a:ext>
                  </a:extLst>
                </a:gridCol>
                <a:gridCol w="1037593">
                  <a:extLst>
                    <a:ext uri="{9D8B030D-6E8A-4147-A177-3AD203B41FA5}">
                      <a16:colId xmlns:a16="http://schemas.microsoft.com/office/drawing/2014/main" val="2868126698"/>
                    </a:ext>
                  </a:extLst>
                </a:gridCol>
                <a:gridCol w="1037593">
                  <a:extLst>
                    <a:ext uri="{9D8B030D-6E8A-4147-A177-3AD203B41FA5}">
                      <a16:colId xmlns:a16="http://schemas.microsoft.com/office/drawing/2014/main" val="2609998226"/>
                    </a:ext>
                  </a:extLst>
                </a:gridCol>
                <a:gridCol w="1037593">
                  <a:extLst>
                    <a:ext uri="{9D8B030D-6E8A-4147-A177-3AD203B41FA5}">
                      <a16:colId xmlns:a16="http://schemas.microsoft.com/office/drawing/2014/main" val="3106444081"/>
                    </a:ext>
                  </a:extLst>
                </a:gridCol>
                <a:gridCol w="1037593">
                  <a:extLst>
                    <a:ext uri="{9D8B030D-6E8A-4147-A177-3AD203B41FA5}">
                      <a16:colId xmlns:a16="http://schemas.microsoft.com/office/drawing/2014/main" val="2476262079"/>
                    </a:ext>
                  </a:extLst>
                </a:gridCol>
              </a:tblGrid>
              <a:tr h="501053">
                <a:tc>
                  <a:txBody>
                    <a:bodyPr/>
                    <a:lstStyle/>
                    <a:p>
                      <a:pPr algn="ctr"/>
                      <a:r>
                        <a:rPr kumimoji="1" lang="ja-JP" altLang="en-US" dirty="0" smtClean="0"/>
                        <a:t>年</a:t>
                      </a:r>
                      <a:endParaRPr kumimoji="1" lang="ja-JP" altLang="en-US" dirty="0"/>
                    </a:p>
                  </a:txBody>
                  <a:tcPr anchor="ctr"/>
                </a:tc>
                <a:tc>
                  <a:txBody>
                    <a:bodyPr/>
                    <a:lstStyle/>
                    <a:p>
                      <a:pPr algn="ctr"/>
                      <a:r>
                        <a:rPr kumimoji="1" lang="ja-JP" altLang="en-US" dirty="0" smtClean="0"/>
                        <a:t>政治</a:t>
                      </a:r>
                      <a:endParaRPr kumimoji="1" lang="ja-JP" altLang="en-US" dirty="0"/>
                    </a:p>
                  </a:txBody>
                  <a:tcPr anchor="ctr"/>
                </a:tc>
                <a:tc>
                  <a:txBody>
                    <a:bodyPr/>
                    <a:lstStyle/>
                    <a:p>
                      <a:pPr algn="ctr"/>
                      <a:r>
                        <a:rPr kumimoji="1" lang="ja-JP" altLang="en-US" dirty="0" smtClean="0"/>
                        <a:t>経済</a:t>
                      </a:r>
                      <a:endParaRPr kumimoji="1" lang="ja-JP" altLang="en-US" dirty="0"/>
                    </a:p>
                  </a:txBody>
                  <a:tcPr anchor="ctr"/>
                </a:tc>
                <a:tc>
                  <a:txBody>
                    <a:bodyPr/>
                    <a:lstStyle/>
                    <a:p>
                      <a:pPr algn="ctr"/>
                      <a:r>
                        <a:rPr kumimoji="1" lang="ja-JP" altLang="en-US" dirty="0" smtClean="0"/>
                        <a:t>教育</a:t>
                      </a:r>
                      <a:endParaRPr kumimoji="1" lang="ja-JP" altLang="en-US" dirty="0"/>
                    </a:p>
                  </a:txBody>
                  <a:tcPr anchor="ctr"/>
                </a:tc>
                <a:tc>
                  <a:txBody>
                    <a:bodyPr/>
                    <a:lstStyle/>
                    <a:p>
                      <a:pPr algn="ctr"/>
                      <a:r>
                        <a:rPr kumimoji="1" lang="ja-JP" altLang="en-US" dirty="0" smtClean="0"/>
                        <a:t>健康</a:t>
                      </a:r>
                      <a:endParaRPr kumimoji="1" lang="ja-JP" altLang="en-US" dirty="0"/>
                    </a:p>
                  </a:txBody>
                  <a:tcPr anchor="ctr"/>
                </a:tc>
                <a:tc>
                  <a:txBody>
                    <a:bodyPr/>
                    <a:lstStyle/>
                    <a:p>
                      <a:pPr algn="ctr"/>
                      <a:r>
                        <a:rPr kumimoji="1" lang="ja-JP" altLang="en-US" dirty="0" smtClean="0"/>
                        <a:t>総合</a:t>
                      </a:r>
                      <a:endParaRPr kumimoji="1" lang="ja-JP" altLang="en-US" dirty="0"/>
                    </a:p>
                  </a:txBody>
                  <a:tcPr anchor="ctr"/>
                </a:tc>
                <a:extLst>
                  <a:ext uri="{0D108BD9-81ED-4DB2-BD59-A6C34878D82A}">
                    <a16:rowId xmlns:a16="http://schemas.microsoft.com/office/drawing/2014/main" val="2808195635"/>
                  </a:ext>
                </a:extLst>
              </a:tr>
              <a:tr h="829474">
                <a:tc>
                  <a:txBody>
                    <a:bodyPr/>
                    <a:lstStyle/>
                    <a:p>
                      <a:pPr algn="ctr"/>
                      <a:r>
                        <a:rPr kumimoji="1" lang="en-US" altLang="ja-JP" dirty="0" smtClean="0"/>
                        <a:t>2020</a:t>
                      </a:r>
                      <a:endParaRPr kumimoji="1" lang="ja-JP" altLang="en-US" dirty="0"/>
                    </a:p>
                  </a:txBody>
                  <a:tcPr anchor="ctr"/>
                </a:tc>
                <a:tc>
                  <a:txBody>
                    <a:bodyPr/>
                    <a:lstStyle/>
                    <a:p>
                      <a:pPr algn="ctr"/>
                      <a:r>
                        <a:rPr kumimoji="1" lang="en-US" altLang="ja-JP" dirty="0" smtClean="0"/>
                        <a:t>147</a:t>
                      </a:r>
                      <a:r>
                        <a:rPr kumimoji="1" lang="ja-JP" altLang="en-US" dirty="0" smtClean="0"/>
                        <a:t>位</a:t>
                      </a:r>
                      <a:endParaRPr kumimoji="1" lang="ja-JP" altLang="en-US" dirty="0"/>
                    </a:p>
                  </a:txBody>
                  <a:tcPr anchor="ctr"/>
                </a:tc>
                <a:tc>
                  <a:txBody>
                    <a:bodyPr/>
                    <a:lstStyle/>
                    <a:p>
                      <a:pPr algn="ctr"/>
                      <a:r>
                        <a:rPr kumimoji="1" lang="en-US" altLang="ja-JP" dirty="0" smtClean="0"/>
                        <a:t>117</a:t>
                      </a:r>
                      <a:r>
                        <a:rPr kumimoji="1" lang="ja-JP" altLang="en-US" dirty="0" smtClean="0"/>
                        <a:t>位</a:t>
                      </a:r>
                      <a:endParaRPr kumimoji="1" lang="ja-JP" altLang="en-US" dirty="0"/>
                    </a:p>
                  </a:txBody>
                  <a:tcPr anchor="ctr"/>
                </a:tc>
                <a:tc>
                  <a:txBody>
                    <a:bodyPr/>
                    <a:lstStyle/>
                    <a:p>
                      <a:pPr algn="ctr"/>
                      <a:r>
                        <a:rPr kumimoji="1" lang="en-US" altLang="ja-JP" dirty="0" smtClean="0"/>
                        <a:t>92</a:t>
                      </a:r>
                      <a:r>
                        <a:rPr kumimoji="1" lang="ja-JP" altLang="en-US" dirty="0" smtClean="0"/>
                        <a:t>位</a:t>
                      </a:r>
                      <a:endParaRPr kumimoji="1" lang="ja-JP" altLang="en-US" dirty="0"/>
                    </a:p>
                  </a:txBody>
                  <a:tcPr anchor="ctr"/>
                </a:tc>
                <a:tc>
                  <a:txBody>
                    <a:bodyPr/>
                    <a:lstStyle/>
                    <a:p>
                      <a:pPr algn="ctr"/>
                      <a:r>
                        <a:rPr kumimoji="1" lang="en-US" altLang="ja-JP" dirty="0" smtClean="0"/>
                        <a:t>65</a:t>
                      </a:r>
                      <a:r>
                        <a:rPr kumimoji="1" lang="ja-JP" altLang="en-US" dirty="0" smtClean="0"/>
                        <a:t>位</a:t>
                      </a:r>
                      <a:endParaRPr kumimoji="1" lang="ja-JP" altLang="en-US" dirty="0"/>
                    </a:p>
                  </a:txBody>
                  <a:tcPr anchor="ctr"/>
                </a:tc>
                <a:tc>
                  <a:txBody>
                    <a:bodyPr/>
                    <a:lstStyle/>
                    <a:p>
                      <a:pPr algn="ctr"/>
                      <a:r>
                        <a:rPr kumimoji="1" lang="en-US" altLang="ja-JP" dirty="0" smtClean="0"/>
                        <a:t>120</a:t>
                      </a:r>
                      <a:r>
                        <a:rPr kumimoji="1" lang="ja-JP" altLang="en-US" dirty="0" smtClean="0"/>
                        <a:t>位</a:t>
                      </a:r>
                      <a:endParaRPr kumimoji="1" lang="ja-JP" altLang="en-US" dirty="0"/>
                    </a:p>
                  </a:txBody>
                  <a:tcPr anchor="ctr"/>
                </a:tc>
                <a:extLst>
                  <a:ext uri="{0D108BD9-81ED-4DB2-BD59-A6C34878D82A}">
                    <a16:rowId xmlns:a16="http://schemas.microsoft.com/office/drawing/2014/main" val="2935401620"/>
                  </a:ext>
                </a:extLst>
              </a:tr>
            </a:tbl>
          </a:graphicData>
        </a:graphic>
      </p:graphicFrame>
      <p:sp>
        <p:nvSpPr>
          <p:cNvPr id="13" name="正方形/長方形 12"/>
          <p:cNvSpPr/>
          <p:nvPr/>
        </p:nvSpPr>
        <p:spPr>
          <a:xfrm>
            <a:off x="2417988" y="2364163"/>
            <a:ext cx="5212741" cy="646331"/>
          </a:xfrm>
          <a:prstGeom prst="rect">
            <a:avLst/>
          </a:prstGeom>
        </p:spPr>
        <p:txBody>
          <a:bodyPr wrap="square">
            <a:spAutoFit/>
          </a:bodyPr>
          <a:lstStyle/>
          <a:p>
            <a:r>
              <a:rPr lang="ja-JP" altLang="en-US" spc="-120" dirty="0" smtClean="0"/>
              <a:t>グローバル・ジェンダー・ギャップ指数における日本の順位</a:t>
            </a:r>
            <a:endParaRPr lang="en-US" altLang="ja-JP" spc="-120" dirty="0" smtClean="0"/>
          </a:p>
          <a:p>
            <a:r>
              <a:rPr lang="ja-JP" altLang="en-US" spc="-120" dirty="0" smtClean="0"/>
              <a:t>（</a:t>
            </a:r>
            <a:r>
              <a:rPr lang="en-US" altLang="ja-JP" spc="-120" dirty="0" smtClean="0"/>
              <a:t>2019</a:t>
            </a:r>
            <a:r>
              <a:rPr lang="ja-JP" altLang="en-US" spc="-120" dirty="0" smtClean="0"/>
              <a:t>年と</a:t>
            </a:r>
            <a:r>
              <a:rPr lang="en-US" altLang="ja-JP" spc="-120" dirty="0" smtClean="0"/>
              <a:t>2020</a:t>
            </a:r>
            <a:r>
              <a:rPr lang="ja-JP" altLang="en-US" spc="-120" dirty="0" smtClean="0"/>
              <a:t>年の各項目の比較）</a:t>
            </a:r>
            <a:endParaRPr lang="ja-JP" altLang="en-US" spc="-120" dirty="0"/>
          </a:p>
        </p:txBody>
      </p:sp>
      <p:sp>
        <p:nvSpPr>
          <p:cNvPr id="11" name="Shape 323"/>
          <p:cNvSpPr txBox="1">
            <a:spLocks/>
          </p:cNvSpPr>
          <p:nvPr/>
        </p:nvSpPr>
        <p:spPr>
          <a:xfrm>
            <a:off x="3241442" y="4608725"/>
            <a:ext cx="4597959" cy="429682"/>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資料</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：世界経済フォーラム（</a:t>
            </a:r>
            <a:r>
              <a:rPr lang="en-US" altLang="ja-JP"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The Global Gender Gap Report </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2021</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1026" name="Picture 2" descr="接客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9974" y="5272962"/>
            <a:ext cx="1415317" cy="1344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陳列のイラスト（女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6324" y="5383308"/>
            <a:ext cx="1193669" cy="11668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ビニール袋を持つ人のイラスト（女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1929" y="5139232"/>
            <a:ext cx="639555" cy="14726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ビニール袋を持つ人のイラスト（男の子）"/>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6339" y="5509279"/>
            <a:ext cx="644980" cy="9485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8602438" y="3824849"/>
            <a:ext cx="1303562" cy="338554"/>
          </a:xfrm>
          <a:prstGeom prst="rect">
            <a:avLst/>
          </a:prstGeom>
          <a:noFill/>
        </p:spPr>
        <p:txBody>
          <a:bodyPr wrap="none" rtlCol="0">
            <a:spAutoFit/>
          </a:bodyPr>
          <a:lstStyle/>
          <a:p>
            <a:r>
              <a:rPr kumimoji="1" lang="en-US" altLang="ja-JP" sz="1600" dirty="0" smtClean="0"/>
              <a:t>※156</a:t>
            </a:r>
            <a:r>
              <a:rPr kumimoji="1" lang="ja-JP" altLang="en-US" sz="1600" dirty="0" smtClean="0"/>
              <a:t>ヵ国中</a:t>
            </a:r>
            <a:endParaRPr kumimoji="1" lang="ja-JP" altLang="en-US" sz="1600" dirty="0"/>
          </a:p>
        </p:txBody>
      </p:sp>
    </p:spTree>
    <p:extLst>
      <p:ext uri="{BB962C8B-B14F-4D97-AF65-F5344CB8AC3E}">
        <p14:creationId xmlns:p14="http://schemas.microsoft.com/office/powerpoint/2010/main" val="1170397150"/>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260415" y="345910"/>
            <a:ext cx="9906000" cy="664471"/>
          </a:xfrm>
          <a:prstGeom prst="rect">
            <a:avLst/>
          </a:prstGeom>
          <a:noFill/>
          <a:ln>
            <a:noFill/>
          </a:ln>
        </p:spPr>
        <p:txBody>
          <a:bodyPr vert="horz" lIns="91425" tIns="45700" rIns="91425" bIns="45700" rtlCol="0" anchor="ctr" anchorCtr="0">
            <a:noAutofit/>
          </a:bodyPr>
          <a:lstStyle/>
          <a:p>
            <a:pPr lvl="0">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t>12</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：持続可能な消費と生産のパターンを確保する</a:t>
            </a:r>
            <a:endParaRPr lang="en-US" sz="2800" b="1" dirty="0">
              <a:solidFill>
                <a:schemeClr val="dk1"/>
              </a:solidFill>
              <a:latin typeface="+mj-ea"/>
              <a:cs typeface="Arial" panose="020B0604020202020204" pitchFamily="34" charset="0"/>
              <a:sym typeface="Calibri"/>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4" y="2734515"/>
            <a:ext cx="2160000" cy="2160000"/>
          </a:xfrm>
          <a:prstGeom prst="rect">
            <a:avLst/>
          </a:prstGeom>
        </p:spPr>
      </p:pic>
      <p:pic>
        <p:nvPicPr>
          <p:cNvPr id="2050" name="Picture 2" descr="図：1年間の食品ロスは、約612万トン＝東京ドーム約5杯分。東京ドーム（約体積124万立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291" y="1388695"/>
            <a:ext cx="3632654" cy="2320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図：世界では、まだ食べられる食糧が13億トンも廃棄に。そのうち日本では、約612万トン廃棄している。国民1人あたりに換算すると、毎日お茶碗1杯分の食料を捨てていることになります。"/>
          <p:cNvPicPr>
            <a:picLocks noChangeAspect="1" noChangeArrowheads="1"/>
          </p:cNvPicPr>
          <p:nvPr/>
        </p:nvPicPr>
        <p:blipFill rotWithShape="1">
          <a:blip r:embed="rId5">
            <a:extLst>
              <a:ext uri="{28A0092B-C50C-407E-A947-70E740481C1C}">
                <a14:useLocalDpi xmlns:a14="http://schemas.microsoft.com/office/drawing/2010/main" val="0"/>
              </a:ext>
            </a:extLst>
          </a:blip>
          <a:srcRect l="10100" t="70455" r="19294"/>
          <a:stretch/>
        </p:blipFill>
        <p:spPr bwMode="auto">
          <a:xfrm>
            <a:off x="6332724" y="1388695"/>
            <a:ext cx="3372383" cy="12504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図：世界では9人に1人が栄養不足…　but…　日本ではたくさん輸入しているのにたくさん捨てている。62％輸入、38％自給。"/>
          <p:cNvPicPr>
            <a:picLocks noChangeAspect="1" noChangeArrowheads="1"/>
          </p:cNvPicPr>
          <p:nvPr/>
        </p:nvPicPr>
        <p:blipFill rotWithShape="1">
          <a:blip r:embed="rId6">
            <a:extLst>
              <a:ext uri="{28A0092B-C50C-407E-A947-70E740481C1C}">
                <a14:useLocalDpi xmlns:a14="http://schemas.microsoft.com/office/drawing/2010/main" val="0"/>
              </a:ext>
            </a:extLst>
          </a:blip>
          <a:srcRect l="23094" t="67804" r="681"/>
          <a:stretch/>
        </p:blipFill>
        <p:spPr bwMode="auto">
          <a:xfrm>
            <a:off x="6332724" y="2735331"/>
            <a:ext cx="3372383" cy="10228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グラフ：事業系食品ロス量の推移と削減目標　半減目標（273万トン）廃棄量は2000年から減少傾向ではあるが、未達。"/>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416" y="3854336"/>
            <a:ext cx="5527416" cy="2763709"/>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323"/>
          <p:cNvSpPr txBox="1">
            <a:spLocks/>
          </p:cNvSpPr>
          <p:nvPr/>
        </p:nvSpPr>
        <p:spPr>
          <a:xfrm>
            <a:off x="6689943" y="6428318"/>
            <a:ext cx="4597959" cy="429682"/>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出典：農林水産省</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21" name="図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2052" y="5433692"/>
            <a:ext cx="1392920" cy="933606"/>
          </a:xfrm>
          <a:prstGeom prst="rect">
            <a:avLst/>
          </a:prstGeom>
        </p:spPr>
      </p:pic>
    </p:spTree>
    <p:extLst>
      <p:ext uri="{BB962C8B-B14F-4D97-AF65-F5344CB8AC3E}">
        <p14:creationId xmlns:p14="http://schemas.microsoft.com/office/powerpoint/2010/main" val="115194280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4" name="正方形/長方形 3"/>
          <p:cNvSpPr/>
          <p:nvPr/>
        </p:nvSpPr>
        <p:spPr>
          <a:xfrm>
            <a:off x="6993857" y="4559378"/>
            <a:ext cx="2789311" cy="307777"/>
          </a:xfrm>
          <a:prstGeom prst="rect">
            <a:avLst/>
          </a:prstGeom>
        </p:spPr>
        <p:txBody>
          <a:bodyPr wrap="square">
            <a:spAutoFit/>
          </a:bodyPr>
          <a:lstStyle/>
          <a:p>
            <a:r>
              <a:rPr lang="ja-JP" altLang="en-US" sz="1400" spc="-120" dirty="0" smtClean="0"/>
              <a:t>大阪湾の海岸に漂着したプラスチックごみ</a:t>
            </a:r>
            <a:endParaRPr lang="ja-JP" altLang="en-US" sz="1400" spc="-120" dirty="0"/>
          </a:p>
        </p:txBody>
      </p:sp>
      <p:sp>
        <p:nvSpPr>
          <p:cNvPr id="11" name="正方形/長方形 10"/>
          <p:cNvSpPr/>
          <p:nvPr/>
        </p:nvSpPr>
        <p:spPr>
          <a:xfrm>
            <a:off x="2275599" y="4967922"/>
            <a:ext cx="4785843" cy="830997"/>
          </a:xfrm>
          <a:prstGeom prst="rect">
            <a:avLst/>
          </a:prstGeom>
        </p:spPr>
        <p:txBody>
          <a:bodyPr wrap="square">
            <a:spAutoFit/>
          </a:bodyPr>
          <a:lstStyle/>
          <a:p>
            <a:r>
              <a:rPr lang="en-US" altLang="ja-JP" sz="1600" dirty="0" smtClean="0"/>
              <a:t>2050</a:t>
            </a:r>
            <a:r>
              <a:rPr lang="ja-JP" altLang="en-US" sz="1600" dirty="0" smtClean="0"/>
              <a:t>年には海洋プラスチックごみは海の魚の量を上回り、</a:t>
            </a:r>
            <a:endParaRPr lang="en-US" altLang="ja-JP" sz="1600" dirty="0" smtClean="0"/>
          </a:p>
          <a:p>
            <a:r>
              <a:rPr lang="ja-JP" altLang="en-US" sz="1600" dirty="0" smtClean="0"/>
              <a:t>消費する原油の</a:t>
            </a:r>
            <a:r>
              <a:rPr lang="en-US" altLang="ja-JP" sz="1600" dirty="0" smtClean="0"/>
              <a:t>20</a:t>
            </a:r>
            <a:r>
              <a:rPr lang="ja-JP" altLang="en-US" sz="1600" dirty="0" smtClean="0"/>
              <a:t>％がプラスチック制作に使用されると</a:t>
            </a:r>
            <a:endParaRPr lang="en-US" altLang="ja-JP" sz="1600" dirty="0" smtClean="0"/>
          </a:p>
          <a:p>
            <a:r>
              <a:rPr lang="ja-JP" altLang="en-US" sz="1600" dirty="0" smtClean="0"/>
              <a:t>予測されている。</a:t>
            </a:r>
            <a:endParaRPr lang="ja-JP" altLang="en-US" sz="16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85" y="2456178"/>
            <a:ext cx="2160000" cy="2160000"/>
          </a:xfrm>
          <a:prstGeom prst="rect">
            <a:avLst/>
          </a:prstGeom>
        </p:spPr>
      </p:pic>
      <p:pic>
        <p:nvPicPr>
          <p:cNvPr id="1026" name="Picture 2" descr="大阪湾の海岸に漂着したプラスチックご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463" y="2370029"/>
            <a:ext cx="2857365" cy="21430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図3-1-2　BAUシナリオにおけるプラスチック量の拡大、石油消費量"/>
          <p:cNvPicPr>
            <a:picLocks noChangeAspect="1" noChangeArrowheads="1"/>
          </p:cNvPicPr>
          <p:nvPr/>
        </p:nvPicPr>
        <p:blipFill rotWithShape="1">
          <a:blip r:embed="rId5">
            <a:extLst>
              <a:ext uri="{28A0092B-C50C-407E-A947-70E740481C1C}">
                <a14:useLocalDpi xmlns:a14="http://schemas.microsoft.com/office/drawing/2010/main" val="0"/>
              </a:ext>
            </a:extLst>
          </a:blip>
          <a:srcRect t="15764" b="26164"/>
          <a:stretch/>
        </p:blipFill>
        <p:spPr bwMode="auto">
          <a:xfrm>
            <a:off x="2336814" y="1879468"/>
            <a:ext cx="4429125" cy="3125337"/>
          </a:xfrm>
          <a:prstGeom prst="rect">
            <a:avLst/>
          </a:prstGeom>
          <a:noFill/>
          <a:extLst>
            <a:ext uri="{909E8E84-426E-40DD-AFC4-6F175D3DCCD1}">
              <a14:hiddenFill xmlns:a14="http://schemas.microsoft.com/office/drawing/2010/main">
                <a:solidFill>
                  <a:srgbClr val="FFFFFF"/>
                </a:solidFill>
              </a14:hiddenFill>
            </a:ext>
          </a:extLst>
        </p:spPr>
      </p:pic>
      <p:sp>
        <p:nvSpPr>
          <p:cNvPr id="210" name="Shape 210"/>
          <p:cNvSpPr txBox="1">
            <a:spLocks noGrp="1"/>
          </p:cNvSpPr>
          <p:nvPr>
            <p:ph type="title"/>
          </p:nvPr>
        </p:nvSpPr>
        <p:spPr>
          <a:xfrm>
            <a:off x="285312" y="14021"/>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smtClean="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t>14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：海洋と海洋資源を持続可能な開発に向けて保全し</a:t>
            </a:r>
            <a:r>
              <a:rPr lang="ja-JP" altLang="en-US" sz="2800" b="1" dirty="0" smtClean="0">
                <a:latin typeface="Arial" panose="020B0604020202020204" pitchFamily="34" charset="0"/>
                <a:ea typeface="ＭＳ Ｐゴシック" panose="020B0600070205080204" pitchFamily="50" charset="-128"/>
                <a:cs typeface="Arial" panose="020B0604020202020204" pitchFamily="34" charset="0"/>
              </a:rPr>
              <a:t>、</a:t>
            </a:r>
            <a: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smtClean="0">
                <a:latin typeface="Arial" panose="020B0604020202020204" pitchFamily="34" charset="0"/>
                <a:ea typeface="ＭＳ Ｐゴシック" panose="020B0600070205080204" pitchFamily="50" charset="-128"/>
                <a:cs typeface="Arial" panose="020B0604020202020204" pitchFamily="34" charset="0"/>
              </a:rPr>
              <a:t>　　　　 持続</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可能な形で利用する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20" name="Shape 323"/>
          <p:cNvSpPr txBox="1">
            <a:spLocks/>
          </p:cNvSpPr>
          <p:nvPr/>
        </p:nvSpPr>
        <p:spPr>
          <a:xfrm>
            <a:off x="1757126" y="5917279"/>
            <a:ext cx="5887349" cy="186386"/>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資料：</a:t>
            </a:r>
            <a:r>
              <a:rPr lang="en-US" altLang="ja-JP"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The </a:t>
            </a:r>
            <a:r>
              <a:rPr lang="en-US" altLang="ja-JP"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New Plastics </a:t>
            </a:r>
            <a:r>
              <a:rPr lang="en-US" altLang="ja-JP"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Economy</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　</a:t>
            </a:r>
            <a:r>
              <a:rPr lang="en-US" altLang="ja-JP"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Rethinking </a:t>
            </a:r>
            <a:r>
              <a:rPr lang="en-US" altLang="ja-JP"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the future </a:t>
            </a:r>
            <a:r>
              <a:rPr lang="en-US" altLang="ja-JP"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of </a:t>
            </a:r>
            <a:r>
              <a:rPr lang="en-US" altLang="ja-JP"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plastics</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074" name="Picture 2" descr="有料レジ袋のイラスト（有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4475" y="5276023"/>
            <a:ext cx="957608" cy="12825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つぶしたペットボトル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094419">
            <a:off x="8561317" y="5402163"/>
            <a:ext cx="1160820" cy="103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4032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smtClean="0"/>
              <a:t>の</a:t>
            </a:r>
            <a:r>
              <a:rPr lang="ja-JP" altLang="en-US" dirty="0" smtClean="0"/>
              <a:t>理念・ポイント</a:t>
            </a:r>
            <a:endParaRPr kumimoji="1" lang="ja-JP" altLang="en-US" sz="2400" dirty="0"/>
          </a:p>
        </p:txBody>
      </p:sp>
      <p:sp>
        <p:nvSpPr>
          <p:cNvPr id="3" name="正方形/長方形 2"/>
          <p:cNvSpPr/>
          <p:nvPr/>
        </p:nvSpPr>
        <p:spPr>
          <a:xfrm>
            <a:off x="506760" y="1449030"/>
            <a:ext cx="8892480" cy="4471044"/>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、社会、環境の</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横</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83981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テーマ</a:t>
            </a:r>
            <a:endParaRPr kumimoji="1" lang="ja-JP" altLang="en-US" dirty="0"/>
          </a:p>
        </p:txBody>
      </p:sp>
      <p:sp>
        <p:nvSpPr>
          <p:cNvPr id="4" name="テキスト ボックス 3"/>
          <p:cNvSpPr txBox="1"/>
          <p:nvPr/>
        </p:nvSpPr>
        <p:spPr>
          <a:xfrm>
            <a:off x="1234162" y="1478861"/>
            <a:ext cx="7447462" cy="4401205"/>
          </a:xfrm>
          <a:prstGeom prst="rect">
            <a:avLst/>
          </a:prstGeom>
          <a:noFill/>
        </p:spPr>
        <p:txBody>
          <a:bodyPr wrap="square" rtlCol="0">
            <a:spAutoFit/>
          </a:bodyPr>
          <a:lstStyle/>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．なぜ</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３</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．大阪府の</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の取組み</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４．</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の進め方</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6793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a:t>
            </a:r>
            <a:r>
              <a:rPr lang="ja-JP" altLang="en-US" sz="2400" dirty="0" smtClean="0"/>
              <a:t>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ポイント１</a:t>
            </a:r>
            <a:endParaRPr kumimoji="1" lang="en-US" altLang="ja-JP" sz="2000" b="1" dirty="0" smtClean="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国連の全加盟国で合意。「誰も否定できない」明確な価値とゴールの提示。</a:t>
            </a: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ポイント２</a:t>
            </a:r>
            <a:endParaRPr kumimoji="1" lang="en-US" altLang="ja-JP" sz="2000" b="1" dirty="0" smtClean="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17</a:t>
            </a:r>
            <a:r>
              <a:rPr kumimoji="1" lang="ja-JP" altLang="en-US" sz="2000" dirty="0" smtClean="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Tree>
    <p:extLst>
      <p:ext uri="{BB962C8B-B14F-4D97-AF65-F5344CB8AC3E}">
        <p14:creationId xmlns:p14="http://schemas.microsoft.com/office/powerpoint/2010/main" val="4290935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②</a:t>
            </a:r>
            <a:r>
              <a:rPr lang="ja-JP" altLang="en-US" sz="2400" dirty="0"/>
              <a:t>経済、社会、環境の統合による課題解決と新しい価値の</a:t>
            </a:r>
            <a:r>
              <a:rPr lang="ja-JP" altLang="en-US" sz="2400" dirty="0" smtClean="0"/>
              <a:t>創造</a:t>
            </a:r>
            <a:endParaRPr kumimoji="1" lang="ja-JP" altLang="en-US" sz="2400" dirty="0"/>
          </a:p>
        </p:txBody>
      </p:sp>
      <p:pic>
        <p:nvPicPr>
          <p:cNvPr id="7" name="図 6"/>
          <p:cNvPicPr>
            <a:picLocks noChangeAspect="1"/>
          </p:cNvPicPr>
          <p:nvPr/>
        </p:nvPicPr>
        <p:blipFill>
          <a:blip r:embed="rId3"/>
          <a:stretch>
            <a:fillRect/>
          </a:stretch>
        </p:blipFill>
        <p:spPr>
          <a:xfrm>
            <a:off x="3039228" y="856343"/>
            <a:ext cx="3827544" cy="2572657"/>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：社会課題の併記</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これまで対立すると考えられていた、</a:t>
            </a:r>
            <a:r>
              <a:rPr kumimoji="1"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人権と開発」、「環境と経済成長」等の社会課題を併記。</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（「より良い社会」というより高次のビジョンの提示）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（ビジネスなど、自己メリット追及型の課題解決アプローチの許容）</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7636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a:t>
            </a:r>
            <a:r>
              <a:rPr lang="ja-JP" altLang="en-US" sz="2400" dirty="0" smtClean="0"/>
              <a:t>取り残さない</a:t>
            </a:r>
            <a:endParaRPr kumimoji="1" lang="ja-JP" altLang="en-US" sz="2400" dirty="0"/>
          </a:p>
        </p:txBody>
      </p:sp>
      <p:sp>
        <p:nvSpPr>
          <p:cNvPr id="6" name="テキスト ボックス 5"/>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7" name="正方形/長方形 6"/>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Tree>
    <p:extLst>
      <p:ext uri="{BB962C8B-B14F-4D97-AF65-F5344CB8AC3E}">
        <p14:creationId xmlns:p14="http://schemas.microsoft.com/office/powerpoint/2010/main" val="1155736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a:t>
            </a:r>
            <a:r>
              <a:rPr lang="ja-JP" altLang="en-US" sz="2400" dirty="0" smtClean="0"/>
              <a:t>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smtClean="0">
                <a:latin typeface="Meiryo UI" panose="020B0604030504040204" pitchFamily="50" charset="-128"/>
                <a:ea typeface="Meiryo UI" panose="020B0604030504040204" pitchFamily="50" charset="-128"/>
              </a:rPr>
              <a:t>(1)</a:t>
            </a:r>
            <a:r>
              <a:rPr kumimoji="1" lang="ja-JP" altLang="en-US" b="1" dirty="0" smtClean="0">
                <a:latin typeface="Meiryo UI" panose="020B0604030504040204" pitchFamily="50" charset="-128"/>
                <a:ea typeface="Meiryo UI" panose="020B0604030504040204" pitchFamily="50" charset="-128"/>
              </a:rPr>
              <a:t>同時解決</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あるゴールの解決のための取組みを、別のゴールの課題解決につなげ</a:t>
            </a:r>
            <a:r>
              <a:rPr kumimoji="1" lang="ja-JP" altLang="en-US" dirty="0">
                <a:latin typeface="Meiryo UI" panose="020B0604030504040204" pitchFamily="50" charset="-128"/>
                <a:ea typeface="Meiryo UI" panose="020B0604030504040204" pitchFamily="50" charset="-128"/>
              </a:rPr>
              <a:t>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en-US" altLang="ja-JP" b="1" dirty="0" smtClean="0">
                <a:latin typeface="Meiryo UI" panose="020B0604030504040204" pitchFamily="50" charset="-128"/>
                <a:ea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rPr>
              <a:t>インパクトのベクトルを変える</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smtClean="0">
                <a:latin typeface="Meiryo UI" panose="020B0604030504040204" pitchFamily="50" charset="-128"/>
                <a:ea typeface="Meiryo UI" panose="020B0604030504040204" pitchFamily="50" charset="-128"/>
              </a:rPr>
              <a:t>(3)</a:t>
            </a:r>
            <a:r>
              <a:rPr kumimoji="1" lang="ja-JP" altLang="en-US" b="1" dirty="0" smtClean="0">
                <a:latin typeface="Meiryo UI" panose="020B0604030504040204" pitchFamily="50" charset="-128"/>
                <a:ea typeface="Meiryo UI" panose="020B0604030504040204" pitchFamily="50" charset="-128"/>
              </a:rPr>
              <a:t>トレードオフの考慮</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9161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a:t>
            </a:r>
            <a:r>
              <a:rPr lang="ja-JP" altLang="en-US" sz="2400" dirty="0" smtClean="0"/>
              <a:t>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「バックキャスティング」</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未来</a:t>
            </a:r>
            <a:r>
              <a:rPr kumimoji="1" lang="ja-JP" altLang="en-US" sz="1600" dirty="0">
                <a:latin typeface="Meiryo UI" panose="020B0604030504040204" pitchFamily="50" charset="-128"/>
                <a:ea typeface="Meiryo UI" panose="020B0604030504040204" pitchFamily="50" charset="-128"/>
              </a:rPr>
              <a:t>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「フォアキャスティング」</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smtClean="0">
                <a:latin typeface="Meiryo UI" panose="020B0604030504040204" pitchFamily="50" charset="-128"/>
                <a:ea typeface="Meiryo UI" panose="020B0604030504040204" pitchFamily="50" charset="-128"/>
              </a:rPr>
              <a:t>過去</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あるべき</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社会像</a:t>
            </a:r>
            <a:endParaRPr kumimoji="1" lang="ja-JP" altLang="en-US" sz="1400" dirty="0">
              <a:latin typeface="Meiryo UI" panose="020B0604030504040204" pitchFamily="50" charset="-128"/>
              <a:ea typeface="Meiryo UI" panose="020B0604030504040204" pitchFamily="50" charset="-128"/>
            </a:endParaRP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a:t>
            </a:r>
            <a:r>
              <a:rPr kumimoji="1" lang="ja-JP" altLang="en-US" sz="1400" dirty="0" smtClean="0">
                <a:latin typeface="Meiryo UI" panose="020B0604030504040204" pitchFamily="50" charset="-128"/>
                <a:ea typeface="Meiryo UI" panose="020B0604030504040204" pitchFamily="50" charset="-128"/>
              </a:rPr>
              <a:t>な</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めざす姿</a:t>
            </a:r>
            <a:endParaRPr kumimoji="1" lang="en-US" altLang="ja-JP" sz="14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：社会課題解決のイメージの変革</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義務的な行動ではなく、主体的な行動の誘発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：「小役人」からの脱却</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8702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a:t>
            </a:r>
            <a:r>
              <a:rPr lang="ja-JP" altLang="en-US" sz="2400" dirty="0" smtClean="0"/>
              <a:t>作る</a:t>
            </a:r>
            <a:endParaRPr kumimoji="1" lang="ja-JP" altLang="en-US" sz="2400" dirty="0"/>
          </a:p>
        </p:txBody>
      </p:sp>
      <p:sp>
        <p:nvSpPr>
          <p:cNvPr id="3" name="テキスト ボックス 2"/>
          <p:cNvSpPr txBox="1"/>
          <p:nvPr/>
        </p:nvSpPr>
        <p:spPr>
          <a:xfrm>
            <a:off x="259349" y="1181388"/>
            <a:ext cx="9387301"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は</a:t>
            </a:r>
            <a:r>
              <a:rPr kumimoji="1" lang="en-US" altLang="ja-JP" dirty="0" smtClean="0">
                <a:latin typeface="Meiryo UI" panose="020B0604030504040204" pitchFamily="50" charset="-128"/>
                <a:ea typeface="Meiryo UI" panose="020B0604030504040204" pitchFamily="50" charset="-128"/>
              </a:rPr>
              <a:t>2030</a:t>
            </a:r>
            <a:r>
              <a:rPr kumimoji="1" lang="ja-JP" altLang="en-US" dirty="0" smtClean="0">
                <a:latin typeface="Meiryo UI" panose="020B0604030504040204" pitchFamily="50" charset="-128"/>
                <a:ea typeface="Meiryo UI" panose="020B0604030504040204" pitchFamily="50" charset="-128"/>
              </a:rPr>
              <a:t>年にあるべきゴールのみを提示（⇔京都議定書等）</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プロジェクトベースで、 </a:t>
            </a:r>
            <a:r>
              <a:rPr kumimoji="1" lang="en-US" altLang="ja-JP" dirty="0" smtClean="0">
                <a:latin typeface="Meiryo UI" panose="020B0604030504040204" pitchFamily="50" charset="-128"/>
                <a:ea typeface="Meiryo UI" panose="020B0604030504040204" pitchFamily="50" charset="-128"/>
              </a:rPr>
              <a:t>17</a:t>
            </a:r>
            <a:r>
              <a:rPr kumimoji="1" lang="ja-JP" altLang="en-US" dirty="0" smtClean="0">
                <a:latin typeface="Meiryo UI" panose="020B0604030504040204" pitchFamily="50" charset="-128"/>
                <a:ea typeface="Meiryo UI" panose="020B0604030504040204" pitchFamily="50" charset="-128"/>
              </a:rPr>
              <a:t>ゴール・</a:t>
            </a:r>
            <a:r>
              <a:rPr kumimoji="1" lang="en-US" altLang="ja-JP" dirty="0" smtClean="0">
                <a:latin typeface="Meiryo UI" panose="020B0604030504040204" pitchFamily="50" charset="-128"/>
                <a:ea typeface="Meiryo UI" panose="020B0604030504040204" pitchFamily="50" charset="-128"/>
              </a:rPr>
              <a:t>169</a:t>
            </a:r>
            <a:r>
              <a:rPr kumimoji="1" lang="ja-JP" altLang="en-US" dirty="0" smtClean="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ターゲットと</a:t>
            </a:r>
            <a:r>
              <a:rPr kumimoji="1" lang="ja-JP" altLang="en-US" dirty="0" smtClean="0">
                <a:latin typeface="Meiryo UI" panose="020B0604030504040204" pitchFamily="50" charset="-128"/>
                <a:ea typeface="Meiryo UI" panose="020B0604030504040204" pitchFamily="50" charset="-128"/>
              </a:rPr>
              <a:t>のロジックを整理する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・「健康のために走る」→「交通機関を使用しないため石油の使用量が減る」（ゴール１３）</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smtClean="0">
                <a:latin typeface="Meiryo UI" panose="020B0604030504040204" pitchFamily="50" charset="-128"/>
                <a:ea typeface="Meiryo UI" panose="020B0604030504040204" pitchFamily="50" charset="-128"/>
              </a:rPr>
              <a:t>14</a:t>
            </a:r>
            <a:r>
              <a:rPr kumimoji="1" lang="ja-JP" altLang="en-US" sz="1600" dirty="0" smtClean="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pPr algn="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健康には悪い？</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なんでも</a:t>
            </a:r>
            <a:r>
              <a:rPr kumimoji="1" lang="en-US" altLang="ja-JP" dirty="0" smtClean="0">
                <a:latin typeface="Meiryo UI" panose="020B0604030504040204" pitchFamily="50" charset="-128"/>
                <a:ea typeface="Meiryo UI" panose="020B0604030504040204" pitchFamily="50" charset="-128"/>
              </a:rPr>
              <a:t>SDGs</a:t>
            </a:r>
          </a:p>
        </p:txBody>
      </p:sp>
    </p:spTree>
    <p:extLst>
      <p:ext uri="{BB962C8B-B14F-4D97-AF65-F5344CB8AC3E}">
        <p14:creationId xmlns:p14="http://schemas.microsoft.com/office/powerpoint/2010/main" val="742303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．大阪府の</a:t>
            </a:r>
            <a:r>
              <a:rPr kumimoji="1" lang="en-US" altLang="ja-JP" sz="4800" b="1" dirty="0" smtClean="0"/>
              <a:t>SDGs</a:t>
            </a:r>
            <a:r>
              <a:rPr kumimoji="1" lang="ja-JP" altLang="en-US" sz="4800" b="1" dirty="0" smtClean="0"/>
              <a:t>の取組み</a:t>
            </a:r>
            <a:endParaRPr kumimoji="1" lang="ja-JP" altLang="en-US" sz="4800" b="1" dirty="0"/>
          </a:p>
        </p:txBody>
      </p:sp>
    </p:spTree>
    <p:extLst>
      <p:ext uri="{BB962C8B-B14F-4D97-AF65-F5344CB8AC3E}">
        <p14:creationId xmlns:p14="http://schemas.microsoft.com/office/powerpoint/2010/main" val="4134323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400" b="1" dirty="0"/>
              <a:t>2025</a:t>
            </a:r>
            <a:r>
              <a:rPr lang="ja-JP" altLang="en-US" sz="2400" b="1" dirty="0"/>
              <a:t>年日本国際博覧会（大阪・関西万博）</a:t>
            </a:r>
            <a:endParaRPr kumimoji="1" lang="ja-JP" altLang="en-US" sz="2400" b="1" dirty="0"/>
          </a:p>
        </p:txBody>
      </p:sp>
      <p:sp>
        <p:nvSpPr>
          <p:cNvPr id="8" name="テキスト ボックス 7"/>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7193" y="3972385"/>
            <a:ext cx="4314411" cy="2652678"/>
          </a:xfrm>
          <a:prstGeom prst="rect">
            <a:avLst/>
          </a:prstGeom>
        </p:spPr>
      </p:pic>
    </p:spTree>
    <p:extLst>
      <p:ext uri="{BB962C8B-B14F-4D97-AF65-F5344CB8AC3E}">
        <p14:creationId xmlns:p14="http://schemas.microsoft.com/office/powerpoint/2010/main" val="10637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400" b="1" dirty="0" smtClean="0"/>
              <a:t>SDGs</a:t>
            </a:r>
            <a:r>
              <a:rPr kumimoji="1" lang="ja-JP" altLang="en-US" sz="2400" b="1" dirty="0" smtClean="0"/>
              <a:t>ビジョンの取組み工程</a:t>
            </a:r>
            <a:endParaRPr kumimoji="1" lang="ja-JP" altLang="en-US" sz="2400" b="1" dirty="0"/>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28</a:t>
            </a:fld>
            <a:endParaRPr kumimoji="1" lang="ja-JP" altLang="en-US"/>
          </a:p>
        </p:txBody>
      </p:sp>
      <p:sp>
        <p:nvSpPr>
          <p:cNvPr id="27" name="右矢印 5"/>
          <p:cNvSpPr/>
          <p:nvPr/>
        </p:nvSpPr>
        <p:spPr>
          <a:xfrm>
            <a:off x="481637" y="5320779"/>
            <a:ext cx="9207106" cy="849596"/>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6"/>
          <p:cNvSpPr txBox="1"/>
          <p:nvPr/>
        </p:nvSpPr>
        <p:spPr>
          <a:xfrm>
            <a:off x="475904" y="5574845"/>
            <a:ext cx="1242328" cy="399543"/>
          </a:xfrm>
          <a:prstGeom prst="rect">
            <a:avLst/>
          </a:prstGeom>
          <a:noFill/>
        </p:spPr>
        <p:txBody>
          <a:bodyPr wrap="square" rtlCol="0">
            <a:spAutoFit/>
          </a:bodyPr>
          <a:lstStyle/>
          <a:p>
            <a:pPr defTabSz="457200"/>
            <a:r>
              <a:rPr lang="ja-JP" altLang="en-US" sz="16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　</a:t>
            </a:r>
            <a:endParaRPr lang="ja-JP" altLang="en-US" sz="1600" b="1" dirty="0">
              <a:latin typeface="Meiryo UI" panose="020B0604030504040204" pitchFamily="50" charset="-128"/>
              <a:ea typeface="Meiryo UI" panose="020B0604030504040204" pitchFamily="50" charset="-128"/>
            </a:endParaRPr>
          </a:p>
        </p:txBody>
      </p:sp>
      <p:sp>
        <p:nvSpPr>
          <p:cNvPr id="29" name="テキスト ボックス 7"/>
          <p:cNvSpPr txBox="1"/>
          <p:nvPr/>
        </p:nvSpPr>
        <p:spPr>
          <a:xfrm>
            <a:off x="3775733" y="5587970"/>
            <a:ext cx="940100" cy="399543"/>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a:t>
            </a:r>
            <a:endParaRPr lang="ja-JP" altLang="en-US" sz="1600" b="1" dirty="0">
              <a:latin typeface="Meiryo UI" panose="020B0604030504040204" pitchFamily="50" charset="-128"/>
              <a:ea typeface="Meiryo UI" panose="020B0604030504040204" pitchFamily="50" charset="-128"/>
            </a:endParaRPr>
          </a:p>
        </p:txBody>
      </p:sp>
      <p:sp>
        <p:nvSpPr>
          <p:cNvPr id="30" name="テキスト ボックス 8"/>
          <p:cNvSpPr txBox="1"/>
          <p:nvPr/>
        </p:nvSpPr>
        <p:spPr>
          <a:xfrm>
            <a:off x="7932884" y="5558087"/>
            <a:ext cx="1137373" cy="399543"/>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2030</a:t>
            </a:r>
            <a:r>
              <a:rPr lang="ja-JP" altLang="en-US" sz="1600" b="1" dirty="0" smtClean="0">
                <a:latin typeface="Meiryo UI" panose="020B0604030504040204" pitchFamily="50" charset="-128"/>
                <a:ea typeface="Meiryo UI" panose="020B0604030504040204" pitchFamily="50" charset="-128"/>
              </a:rPr>
              <a:t>年　　　　　　　　　　　　　　</a:t>
            </a:r>
            <a:r>
              <a:rPr lang="ja-JP" altLang="en-US" sz="1600" b="1" dirty="0">
                <a:latin typeface="Meiryo UI" panose="020B0604030504040204" pitchFamily="50" charset="-128"/>
                <a:ea typeface="Meiryo UI" panose="020B0604030504040204" pitchFamily="50" charset="-128"/>
              </a:rPr>
              <a:t>　</a:t>
            </a:r>
          </a:p>
        </p:txBody>
      </p:sp>
      <p:cxnSp>
        <p:nvCxnSpPr>
          <p:cNvPr id="31" name="直線コネクタ 9"/>
          <p:cNvCxnSpPr/>
          <p:nvPr/>
        </p:nvCxnSpPr>
        <p:spPr>
          <a:xfrm>
            <a:off x="3719950" y="5056704"/>
            <a:ext cx="1071365" cy="39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10"/>
          <p:cNvCxnSpPr/>
          <p:nvPr/>
        </p:nvCxnSpPr>
        <p:spPr>
          <a:xfrm flipV="1">
            <a:off x="3616501" y="2670885"/>
            <a:ext cx="1082110" cy="503044"/>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ホームベース 11"/>
          <p:cNvSpPr/>
          <p:nvPr/>
        </p:nvSpPr>
        <p:spPr>
          <a:xfrm>
            <a:off x="481637" y="3052855"/>
            <a:ext cx="3422708" cy="201595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角丸四角形 12"/>
          <p:cNvSpPr/>
          <p:nvPr/>
        </p:nvSpPr>
        <p:spPr>
          <a:xfrm>
            <a:off x="8072217" y="1863878"/>
            <a:ext cx="468723" cy="3251431"/>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13"/>
          <p:cNvSpPr txBox="1"/>
          <p:nvPr/>
        </p:nvSpPr>
        <p:spPr>
          <a:xfrm>
            <a:off x="8078675" y="2025884"/>
            <a:ext cx="430887" cy="316976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Ｓ</a:t>
            </a:r>
            <a:r>
              <a:rPr lang="ja-JP" altLang="en-US" sz="1600" dirty="0" smtClean="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40" name="ホームベース 14"/>
          <p:cNvSpPr/>
          <p:nvPr/>
        </p:nvSpPr>
        <p:spPr>
          <a:xfrm>
            <a:off x="4668313" y="2685758"/>
            <a:ext cx="3383470" cy="2419423"/>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15"/>
          <p:cNvSpPr txBox="1"/>
          <p:nvPr/>
        </p:nvSpPr>
        <p:spPr>
          <a:xfrm>
            <a:off x="4766428" y="2859342"/>
            <a:ext cx="3347139" cy="2123658"/>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smtClean="0">
                <a:latin typeface="Meiryo UI" panose="020B0604030504040204" pitchFamily="50" charset="-128"/>
                <a:ea typeface="Meiryo UI" panose="020B0604030504040204" pitchFamily="50" charset="-128"/>
              </a:rPr>
              <a:t>〇 改めて、</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年時点の</a:t>
            </a:r>
            <a:r>
              <a:rPr lang="en-US" altLang="ja-JP" sz="1600" dirty="0" smtClean="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ゴールの到達点を分析</a:t>
            </a:r>
            <a:endParaRPr lang="en-US" altLang="ja-JP" sz="1600" dirty="0" smtClean="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err="1" smtClean="0">
                <a:latin typeface="Meiryo UI" panose="020B0604030504040204" pitchFamily="50" charset="-128"/>
                <a:ea typeface="Meiryo UI" panose="020B0604030504040204" pitchFamily="50" charset="-128"/>
              </a:rPr>
              <a:t>SDGs+beyond</a:t>
            </a:r>
            <a:r>
              <a:rPr lang="ja-JP" altLang="en-US" sz="1600" dirty="0" smtClean="0">
                <a:latin typeface="Meiryo UI" panose="020B0604030504040204" pitchFamily="50" charset="-128"/>
                <a:ea typeface="Meiryo UI" panose="020B0604030504040204" pitchFamily="50" charset="-128"/>
              </a:rPr>
              <a:t>」も見据え、</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50" name="楕円 16"/>
          <p:cNvSpPr/>
          <p:nvPr/>
        </p:nvSpPr>
        <p:spPr>
          <a:xfrm>
            <a:off x="772638" y="1862553"/>
            <a:ext cx="2711927"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先進都市としての基盤を整える</a:t>
            </a:r>
            <a:endParaRPr kumimoji="1" lang="ja-JP" altLang="en-US" sz="1600" b="1" dirty="0">
              <a:latin typeface="Meiryo UI" panose="020B0604030504040204" pitchFamily="50" charset="-128"/>
              <a:ea typeface="Meiryo UI" panose="020B0604030504040204" pitchFamily="50" charset="-128"/>
            </a:endParaRPr>
          </a:p>
        </p:txBody>
      </p:sp>
      <p:sp>
        <p:nvSpPr>
          <p:cNvPr id="56" name="楕円 17"/>
          <p:cNvSpPr/>
          <p:nvPr/>
        </p:nvSpPr>
        <p:spPr>
          <a:xfrm>
            <a:off x="4821519" y="1486346"/>
            <a:ext cx="3015129"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smtClean="0">
                <a:latin typeface="Meiryo UI" panose="020B0604030504040204" pitchFamily="50" charset="-128"/>
                <a:ea typeface="Meiryo UI" panose="020B0604030504040204" pitchFamily="50" charset="-128"/>
              </a:rPr>
              <a:t>万博のレガシーとして、</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先進都市を実現</a:t>
            </a:r>
            <a:endParaRPr kumimoji="1" lang="ja-JP" altLang="en-US" sz="1600" b="1" dirty="0">
              <a:latin typeface="Meiryo UI" panose="020B0604030504040204" pitchFamily="50" charset="-128"/>
              <a:ea typeface="Meiryo UI" panose="020B0604030504040204" pitchFamily="50" charset="-128"/>
            </a:endParaRPr>
          </a:p>
        </p:txBody>
      </p:sp>
      <p:sp>
        <p:nvSpPr>
          <p:cNvPr id="57" name="角丸四角形 18"/>
          <p:cNvSpPr/>
          <p:nvPr/>
        </p:nvSpPr>
        <p:spPr>
          <a:xfrm>
            <a:off x="3976983" y="1783425"/>
            <a:ext cx="468723" cy="3289908"/>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19"/>
          <p:cNvSpPr txBox="1"/>
          <p:nvPr/>
        </p:nvSpPr>
        <p:spPr>
          <a:xfrm>
            <a:off x="3999308" y="1908277"/>
            <a:ext cx="450207" cy="3132164"/>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59" name="テキスト ボックス 20"/>
          <p:cNvSpPr txBox="1"/>
          <p:nvPr/>
        </p:nvSpPr>
        <p:spPr>
          <a:xfrm>
            <a:off x="8619074" y="3489588"/>
            <a:ext cx="1263731" cy="690120"/>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SDGs</a:t>
            </a:r>
          </a:p>
          <a:p>
            <a:pPr defTabSz="457200"/>
            <a:r>
              <a:rPr lang="en-US" altLang="ja-JP" sz="1600" b="1" dirty="0" smtClean="0">
                <a:latin typeface="Meiryo UI" panose="020B0604030504040204" pitchFamily="50" charset="-128"/>
                <a:ea typeface="Meiryo UI" panose="020B0604030504040204" pitchFamily="50" charset="-128"/>
              </a:rPr>
              <a:t>+beyond</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a:t>
            </a:r>
          </a:p>
        </p:txBody>
      </p:sp>
      <p:sp>
        <p:nvSpPr>
          <p:cNvPr id="61" name="テキスト ボックス 26"/>
          <p:cNvSpPr txBox="1"/>
          <p:nvPr/>
        </p:nvSpPr>
        <p:spPr>
          <a:xfrm>
            <a:off x="461203" y="3271310"/>
            <a:ext cx="3296804" cy="1569660"/>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a:t>
            </a:r>
            <a:r>
              <a:rPr lang="ja-JP" altLang="en-US" sz="1600" dirty="0" smtClean="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誰</a:t>
            </a:r>
            <a:r>
              <a:rPr lang="ja-JP" altLang="en-US" sz="1600" dirty="0" smtClean="0">
                <a:solidFill>
                  <a:schemeClr val="bg1"/>
                </a:solidFill>
                <a:latin typeface="Meiryo UI" panose="020B0604030504040204" pitchFamily="50" charset="-128"/>
                <a:ea typeface="Meiryo UI" panose="020B0604030504040204" pitchFamily="50" charset="-128"/>
              </a:rPr>
              <a:t>もが</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を意識し、自律的に</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rPr>
              <a:t>行動する大阪を実現していく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smtClean="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3121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extLst/>
          </a:blip>
          <a:stretch>
            <a:fillRect/>
          </a:stretch>
        </p:blipFill>
        <p:spPr>
          <a:xfrm>
            <a:off x="446243" y="3026003"/>
            <a:ext cx="2844000" cy="2857846"/>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999342"/>
            <a:ext cx="2812941" cy="2988537"/>
          </a:xfrm>
          <a:prstGeom prst="rect">
            <a:avLst/>
          </a:prstGeom>
        </p:spPr>
      </p:pic>
      <p:grpSp>
        <p:nvGrpSpPr>
          <p:cNvPr id="322" name="グループ化 321"/>
          <p:cNvGrpSpPr>
            <a:grpSpLocks noChangeAspect="1"/>
          </p:cNvGrpSpPr>
          <p:nvPr/>
        </p:nvGrpSpPr>
        <p:grpSpPr>
          <a:xfrm>
            <a:off x="1605849" y="4100066"/>
            <a:ext cx="971998" cy="1081397"/>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grpSp>
      </p:grpSp>
      <p:pic>
        <p:nvPicPr>
          <p:cNvPr id="72" name="図 71"/>
          <p:cNvPicPr preferRelativeResize="0">
            <a:picLocks/>
          </p:cNvPicPr>
          <p:nvPr/>
        </p:nvPicPr>
        <p:blipFill>
          <a:blip r:embed="rId3">
            <a:grayscl/>
            <a:extLst/>
          </a:blip>
          <a:stretch>
            <a:fillRect/>
          </a:stretch>
        </p:blipFill>
        <p:spPr>
          <a:xfrm>
            <a:off x="3601102" y="3028258"/>
            <a:ext cx="2844000" cy="2857846"/>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246876" y="3634545"/>
            <a:ext cx="794274" cy="53458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4007637" y="4838178"/>
            <a:ext cx="645904" cy="54180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440094" y="3947664"/>
            <a:ext cx="220722" cy="67495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821557" y="3904380"/>
            <a:ext cx="210539" cy="12384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851868" y="3364545"/>
            <a:ext cx="757259" cy="706150"/>
            <a:chOff x="6529469" y="2488902"/>
            <a:chExt cx="680393" cy="706150"/>
          </a:xfrm>
        </p:grpSpPr>
        <p:sp>
          <p:nvSpPr>
            <p:cNvPr id="271" name="テキスト ボックス 43"/>
            <p:cNvSpPr txBox="1"/>
            <p:nvPr/>
          </p:nvSpPr>
          <p:spPr>
            <a:xfrm>
              <a:off x="6558379" y="3051052"/>
              <a:ext cx="614572"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府民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798596"/>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74" name="テキスト ボックス 43"/>
            <p:cNvSpPr txBox="1"/>
            <p:nvPr/>
          </p:nvSpPr>
          <p:spPr>
            <a:xfrm>
              <a:off x="6758397" y="259703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795672"/>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4974247" y="4162339"/>
            <a:ext cx="757257" cy="716449"/>
            <a:chOff x="6529460" y="2488902"/>
            <a:chExt cx="680393" cy="716449"/>
          </a:xfrm>
        </p:grpSpPr>
        <p:sp>
          <p:nvSpPr>
            <p:cNvPr id="285" name="テキスト ボックス 43"/>
            <p:cNvSpPr txBox="1"/>
            <p:nvPr/>
          </p:nvSpPr>
          <p:spPr>
            <a:xfrm>
              <a:off x="6560269" y="3061351"/>
              <a:ext cx="614573"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企</a:t>
              </a:r>
              <a:r>
                <a:rPr kumimoji="1" lang="ja-JP" altLang="en-US" sz="900" dirty="0" smtClean="0">
                  <a:latin typeface="Meiryo UI" panose="020B0604030504040204" pitchFamily="50" charset="-128"/>
                  <a:ea typeface="Meiryo UI" panose="020B0604030504040204" pitchFamily="50" charset="-128"/>
                </a:rPr>
                <a:t>業の取組み</a:t>
              </a:r>
              <a:endParaRPr kumimoji="1" lang="ja-JP" altLang="en-US" sz="900" dirty="0">
                <a:latin typeface="Meiryo UI" panose="020B0604030504040204" pitchFamily="50" charset="-128"/>
                <a:ea typeface="Meiryo UI" panose="020B0604030504040204" pitchFamily="50" charset="-128"/>
              </a:endParaRP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793817"/>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8" name="テキスト ボックス 43"/>
            <p:cNvSpPr txBox="1"/>
            <p:nvPr/>
          </p:nvSpPr>
          <p:spPr>
            <a:xfrm>
              <a:off x="6760294" y="2617967"/>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9" name="テキスト ボックス 44"/>
            <p:cNvSpPr txBox="1"/>
            <p:nvPr/>
          </p:nvSpPr>
          <p:spPr>
            <a:xfrm>
              <a:off x="6854444" y="2798384"/>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9"/>
            <a:ext cx="828003" cy="725909"/>
            <a:chOff x="6468870" y="2488902"/>
            <a:chExt cx="787439" cy="667302"/>
          </a:xfrm>
        </p:grpSpPr>
        <p:sp>
          <p:nvSpPr>
            <p:cNvPr id="277" name="テキスト ボックス 43"/>
            <p:cNvSpPr txBox="1"/>
            <p:nvPr/>
          </p:nvSpPr>
          <p:spPr>
            <a:xfrm>
              <a:off x="6468870" y="3056923"/>
              <a:ext cx="787439" cy="992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市町村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782335"/>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1" name="テキスト ボックス 43"/>
            <p:cNvSpPr txBox="1"/>
            <p:nvPr/>
          </p:nvSpPr>
          <p:spPr>
            <a:xfrm>
              <a:off x="6758397" y="261576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2" name="テキスト ボックス 44"/>
            <p:cNvSpPr txBox="1"/>
            <p:nvPr/>
          </p:nvSpPr>
          <p:spPr>
            <a:xfrm>
              <a:off x="6866904" y="2790533"/>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3013840"/>
            <a:ext cx="1932151" cy="2841407"/>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747403" y="4036661"/>
            <a:ext cx="964946" cy="1086512"/>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043079" y="3658967"/>
            <a:ext cx="90772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533740" y="2661875"/>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739154" y="26957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458095" y="5899229"/>
            <a:ext cx="2987007"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48580" y="825129"/>
            <a:ext cx="9036309" cy="1635735"/>
          </a:xfrm>
          <a:prstGeom prst="rect">
            <a:avLst/>
          </a:prstGeom>
          <a:solidFill>
            <a:schemeClr val="accent1">
              <a:lumMod val="20000"/>
              <a:lumOff val="80000"/>
            </a:schemeClr>
          </a:solidFill>
        </p:spPr>
        <p:txBody>
          <a:bodyPr wrap="square" rtlCol="0" anchor="ctr">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誰もが</a:t>
            </a:r>
            <a:r>
              <a:rPr kumimoji="1" lang="en-US" altLang="ja-JP" dirty="0" smtClean="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を意識し、一人ひとりが自律的に</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全ての達成をめざしていく</a:t>
            </a:r>
            <a:r>
              <a:rPr kumimoji="1" lang="ja-JP" altLang="en-US" dirty="0" smtClean="0">
                <a:latin typeface="Meiryo UI" panose="020B0604030504040204" pitchFamily="50" charset="-128"/>
                <a:ea typeface="Meiryo UI" panose="020B0604030504040204" pitchFamily="50" charset="-128"/>
              </a:rPr>
              <a:t>こと</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　様々なステークホルダーが連携・協調し、「大阪」が</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を体現したまちを発信していく</a:t>
            </a:r>
            <a:endParaRPr kumimoji="1" lang="ja-JP" altLang="en-US" dirty="0">
              <a:latin typeface="Meiryo UI" panose="020B0604030504040204" pitchFamily="50" charset="-128"/>
              <a:ea typeface="Meiryo UI" panose="020B0604030504040204" pitchFamily="50" charset="-128"/>
            </a:endParaRPr>
          </a:p>
        </p:txBody>
      </p:sp>
      <p:sp>
        <p:nvSpPr>
          <p:cNvPr id="5" name="タイトル 4"/>
          <p:cNvSpPr>
            <a:spLocks noGrp="1"/>
          </p:cNvSpPr>
          <p:nvPr>
            <p:ph type="title"/>
          </p:nvPr>
        </p:nvSpPr>
        <p:spPr/>
        <p:txBody>
          <a:bodyPr/>
          <a:lstStyle/>
          <a:p>
            <a:r>
              <a:rPr lang="en-US" altLang="ja-JP" b="1" dirty="0" smtClean="0"/>
              <a:t>SDGs</a:t>
            </a:r>
            <a:r>
              <a:rPr lang="ja-JP" altLang="en-US" b="1" dirty="0"/>
              <a:t>先進都市を</a:t>
            </a:r>
            <a:r>
              <a:rPr lang="ja-JP" altLang="en-US" b="1" dirty="0" smtClean="0"/>
              <a:t>めざして</a:t>
            </a:r>
            <a:endParaRPr kumimoji="1" lang="ja-JP" altLang="en-US" b="1" dirty="0"/>
          </a:p>
        </p:txBody>
      </p:sp>
    </p:spTree>
    <p:extLst>
      <p:ext uri="{BB962C8B-B14F-4D97-AF65-F5344CB8AC3E}">
        <p14:creationId xmlns:p14="http://schemas.microsoft.com/office/powerpoint/2010/main" val="2302504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smtClean="0"/>
              <a:t>１．</a:t>
            </a:r>
            <a:r>
              <a:rPr kumimoji="1" lang="en-US" altLang="ja-JP" sz="4800" b="1" dirty="0" smtClean="0"/>
              <a:t>SDGs</a:t>
            </a:r>
            <a:r>
              <a:rPr kumimoji="1" lang="ja-JP" altLang="en-US" sz="4800" b="1" dirty="0" smtClean="0"/>
              <a:t>とは</a:t>
            </a:r>
            <a:endParaRPr kumimoji="1" lang="ja-JP" altLang="en-US" sz="4800" b="1" dirty="0"/>
          </a:p>
        </p:txBody>
      </p:sp>
    </p:spTree>
    <p:extLst>
      <p:ext uri="{BB962C8B-B14F-4D97-AF65-F5344CB8AC3E}">
        <p14:creationId xmlns:p14="http://schemas.microsoft.com/office/powerpoint/2010/main" val="513796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b="1" dirty="0" smtClean="0"/>
              <a:t>重点ゴール（</a:t>
            </a:r>
            <a:r>
              <a:rPr kumimoji="1" lang="en-US" altLang="ja-JP" b="1" dirty="0" smtClean="0"/>
              <a:t>Osaka SDGs </a:t>
            </a:r>
            <a:r>
              <a:rPr kumimoji="1" lang="ja-JP" altLang="en-US" b="1" dirty="0" smtClean="0"/>
              <a:t>ビジョン）</a:t>
            </a:r>
            <a:endParaRPr kumimoji="1" lang="ja-JP" altLang="en-US" b="1" dirty="0"/>
          </a:p>
        </p:txBody>
      </p:sp>
      <p:grpSp>
        <p:nvGrpSpPr>
          <p:cNvPr id="88" name="グループ化 87"/>
          <p:cNvGrpSpPr>
            <a:grpSpLocks noChangeAspect="1"/>
          </p:cNvGrpSpPr>
          <p:nvPr/>
        </p:nvGrpSpPr>
        <p:grpSpPr>
          <a:xfrm>
            <a:off x="180402" y="1843238"/>
            <a:ext cx="9658693" cy="3843082"/>
            <a:chOff x="1343285" y="2913958"/>
            <a:chExt cx="8231830" cy="3802979"/>
          </a:xfrm>
        </p:grpSpPr>
        <p:sp>
          <p:nvSpPr>
            <p:cNvPr id="92" name="楕円 91"/>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sz="1400"/>
            </a:p>
          </p:txBody>
        </p:sp>
        <p:sp>
          <p:nvSpPr>
            <p:cNvPr id="93" name="台形 92"/>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sz="1400"/>
            </a:p>
          </p:txBody>
        </p:sp>
        <p:sp>
          <p:nvSpPr>
            <p:cNvPr id="96" name="正方形/長方形 95"/>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sz="1400"/>
            </a:p>
          </p:txBody>
        </p:sp>
        <p:pic>
          <p:nvPicPr>
            <p:cNvPr id="99" name="図 98"/>
            <p:cNvPicPr preferRelativeResize="0">
              <a:picLocks noChangeAspect="1"/>
            </p:cNvPicPr>
            <p:nvPr/>
          </p:nvPicPr>
          <p:blipFill>
            <a:blip r:embed="rId3"/>
            <a:stretch>
              <a:fillRect/>
            </a:stretch>
          </p:blipFill>
          <p:spPr>
            <a:xfrm>
              <a:off x="4400624" y="3491757"/>
              <a:ext cx="593784" cy="623915"/>
            </a:xfrm>
            <a:prstGeom prst="rect">
              <a:avLst/>
            </a:prstGeom>
          </p:spPr>
        </p:pic>
        <p:sp>
          <p:nvSpPr>
            <p:cNvPr id="101" name="正方形/長方形 100"/>
            <p:cNvSpPr>
              <a:spLocks noChangeAspect="1"/>
            </p:cNvSpPr>
            <p:nvPr/>
          </p:nvSpPr>
          <p:spPr>
            <a:xfrm>
              <a:off x="3603113" y="3570631"/>
              <a:ext cx="1098994"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102" name="図 101"/>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397567" y="5452243"/>
              <a:ext cx="596842" cy="638215"/>
            </a:xfrm>
            <a:prstGeom prst="rect">
              <a:avLst/>
            </a:prstGeom>
          </p:spPr>
        </p:pic>
        <p:pic>
          <p:nvPicPr>
            <p:cNvPr id="103" name="図 102"/>
            <p:cNvPicPr preferRelativeResize="0">
              <a:picLocks noChangeAspect="1"/>
            </p:cNvPicPr>
            <p:nvPr/>
          </p:nvPicPr>
          <p:blipFill>
            <a:blip r:embed="rId5"/>
            <a:stretch>
              <a:fillRect/>
            </a:stretch>
          </p:blipFill>
          <p:spPr>
            <a:xfrm>
              <a:off x="6612050" y="4446128"/>
              <a:ext cx="586604" cy="660694"/>
            </a:xfrm>
            <a:prstGeom prst="rect">
              <a:avLst/>
            </a:prstGeom>
          </p:spPr>
        </p:pic>
        <p:pic>
          <p:nvPicPr>
            <p:cNvPr id="113" name="図 11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0701" y="4456374"/>
              <a:ext cx="619668" cy="652528"/>
            </a:xfrm>
            <a:prstGeom prst="rect">
              <a:avLst/>
            </a:prstGeom>
          </p:spPr>
        </p:pic>
        <p:pic>
          <p:nvPicPr>
            <p:cNvPr id="114" name="図 113"/>
            <p:cNvPicPr preferRelativeResize="0">
              <a:picLocks noChangeAspect="1"/>
            </p:cNvPicPr>
            <p:nvPr/>
          </p:nvPicPr>
          <p:blipFill>
            <a:blip r:embed="rId7"/>
            <a:stretch>
              <a:fillRect/>
            </a:stretch>
          </p:blipFill>
          <p:spPr>
            <a:xfrm>
              <a:off x="2947368" y="4455636"/>
              <a:ext cx="628604" cy="660694"/>
            </a:xfrm>
            <a:prstGeom prst="rect">
              <a:avLst/>
            </a:prstGeom>
          </p:spPr>
        </p:pic>
        <p:sp>
          <p:nvSpPr>
            <p:cNvPr id="117" name="正方形/長方形 116"/>
            <p:cNvSpPr>
              <a:spLocks noChangeAspect="1"/>
            </p:cNvSpPr>
            <p:nvPr/>
          </p:nvSpPr>
          <p:spPr>
            <a:xfrm>
              <a:off x="2179127" y="4570629"/>
              <a:ext cx="808700"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122" name="正方形/長方形 121"/>
            <p:cNvSpPr>
              <a:spLocks noChangeAspect="1"/>
            </p:cNvSpPr>
            <p:nvPr/>
          </p:nvSpPr>
          <p:spPr>
            <a:xfrm>
              <a:off x="3825518" y="4583487"/>
              <a:ext cx="831265"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123" name="正方形/長方形 122"/>
            <p:cNvSpPr>
              <a:spLocks noChangeAspect="1"/>
            </p:cNvSpPr>
            <p:nvPr/>
          </p:nvSpPr>
          <p:spPr>
            <a:xfrm>
              <a:off x="5731957" y="4564432"/>
              <a:ext cx="88539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124" name="テキスト ボックス 64"/>
            <p:cNvSpPr txBox="1">
              <a:spLocks noChangeAspect="1"/>
            </p:cNvSpPr>
            <p:nvPr/>
          </p:nvSpPr>
          <p:spPr>
            <a:xfrm>
              <a:off x="2335432" y="4794449"/>
              <a:ext cx="793110" cy="163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「貧困」</a:t>
              </a:r>
            </a:p>
          </p:txBody>
        </p:sp>
        <p:sp>
          <p:nvSpPr>
            <p:cNvPr id="125" name="テキスト ボックス 65"/>
            <p:cNvSpPr txBox="1">
              <a:spLocks noChangeAspect="1"/>
            </p:cNvSpPr>
            <p:nvPr/>
          </p:nvSpPr>
          <p:spPr>
            <a:xfrm>
              <a:off x="3416676" y="3796182"/>
              <a:ext cx="1243832" cy="163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「健康と福祉」</a:t>
              </a:r>
            </a:p>
          </p:txBody>
        </p:sp>
        <p:sp>
          <p:nvSpPr>
            <p:cNvPr id="126" name="正方形/長方形 125"/>
            <p:cNvSpPr>
              <a:spLocks noChangeAspect="1"/>
            </p:cNvSpPr>
            <p:nvPr/>
          </p:nvSpPr>
          <p:spPr>
            <a:xfrm>
              <a:off x="3585519" y="5659225"/>
              <a:ext cx="105083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lang="ja-JP" altLang="en-US" sz="1200" b="1" dirty="0">
                  <a:latin typeface="Meiryo UI" panose="020B0604030504040204" pitchFamily="50" charset="-128"/>
                  <a:ea typeface="Meiryo UI" panose="020B0604030504040204" pitchFamily="50" charset="-128"/>
                </a:rPr>
                <a:t>ゴール</a:t>
              </a:r>
              <a:r>
                <a:rPr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127" name="正方形/長方形 126"/>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28" name="楕円 127"/>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600" b="1" dirty="0">
                  <a:latin typeface="Meiryo UI" panose="020B0604030504040204" pitchFamily="50" charset="-128"/>
                  <a:ea typeface="Meiryo UI" panose="020B0604030504040204" pitchFamily="50" charset="-128"/>
                </a:rPr>
                <a:t>重点</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Ⅰ</a:t>
              </a:r>
              <a:endParaRPr lang="ja-JP" altLang="en-US" sz="1600" b="1" dirty="0">
                <a:latin typeface="Meiryo UI" panose="020B0604030504040204" pitchFamily="50" charset="-128"/>
                <a:ea typeface="Meiryo UI" panose="020B0604030504040204" pitchFamily="50" charset="-128"/>
              </a:endParaRPr>
            </a:p>
          </p:txBody>
        </p:sp>
        <p:sp>
          <p:nvSpPr>
            <p:cNvPr id="129" name="テキスト ボックス 70"/>
            <p:cNvSpPr txBox="1">
              <a:spLocks noChangeAspect="1"/>
            </p:cNvSpPr>
            <p:nvPr/>
          </p:nvSpPr>
          <p:spPr>
            <a:xfrm>
              <a:off x="4001356" y="4772875"/>
              <a:ext cx="829453" cy="163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「教育」</a:t>
              </a:r>
            </a:p>
          </p:txBody>
        </p:sp>
        <p:sp>
          <p:nvSpPr>
            <p:cNvPr id="130" name="大かっこ 129"/>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lang="ja-JP" altLang="en-US" sz="1200" dirty="0">
                <a:latin typeface="Meiryo UI" panose="020B0604030504040204" pitchFamily="50" charset="-128"/>
                <a:ea typeface="Meiryo UI" panose="020B0604030504040204" pitchFamily="50" charset="-128"/>
              </a:endParaRPr>
            </a:p>
          </p:txBody>
        </p:sp>
        <p:sp>
          <p:nvSpPr>
            <p:cNvPr id="131" name="大かっこ 130"/>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p>
          </p:txBody>
        </p:sp>
        <p:sp>
          <p:nvSpPr>
            <p:cNvPr id="132" name="楕円 131"/>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1600" b="1" dirty="0">
                  <a:latin typeface="Meiryo UI" panose="020B0604030504040204" pitchFamily="50" charset="-128"/>
                  <a:ea typeface="Meiryo UI" panose="020B0604030504040204" pitchFamily="50" charset="-128"/>
                </a:rPr>
                <a:t>重点</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Ⅱ</a:t>
              </a:r>
              <a:endParaRPr lang="ja-JP" altLang="en-US" sz="1600" b="1" dirty="0">
                <a:latin typeface="Meiryo UI" panose="020B0604030504040204" pitchFamily="50" charset="-128"/>
                <a:ea typeface="Meiryo UI" panose="020B0604030504040204" pitchFamily="50" charset="-128"/>
              </a:endParaRPr>
            </a:p>
          </p:txBody>
        </p:sp>
        <p:sp>
          <p:nvSpPr>
            <p:cNvPr id="133" name="正方形/長方形 132"/>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a:t>
              </a:r>
              <a:r>
                <a:rPr lang="ja-JP" altLang="en-US" sz="1400" b="1">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世代の課題と</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34" name="正方形/長方形 133"/>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35" name="角丸四角形 134"/>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6" name="正方形/長方形 135"/>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tx1"/>
                  </a:solidFill>
                  <a:latin typeface="Meiryo UI" panose="020B0604030504040204" pitchFamily="50" charset="-128"/>
                  <a:ea typeface="Meiryo UI" panose="020B0604030504040204" pitchFamily="50" charset="-128"/>
                </a:rPr>
                <a:t>国際社会</a:t>
              </a:r>
              <a:r>
                <a:rPr lang="ja-JP" altLang="en-US" b="1">
                  <a:solidFill>
                    <a:schemeClr val="tx1"/>
                  </a:solidFill>
                  <a:latin typeface="Meiryo UI" panose="020B0604030504040204" pitchFamily="50" charset="-128"/>
                  <a:ea typeface="Meiryo UI" panose="020B0604030504040204" pitchFamily="50" charset="-128"/>
                </a:rPr>
                <a:t>全体の課題で</a:t>
              </a:r>
              <a:r>
                <a:rPr lang="ja-JP" altLang="en-US" b="1" dirty="0">
                  <a:solidFill>
                    <a:schemeClr val="tx1"/>
                  </a:solidFill>
                  <a:latin typeface="Meiryo UI" panose="020B0604030504040204" pitchFamily="50" charset="-128"/>
                  <a:ea typeface="Meiryo UI" panose="020B0604030504040204" pitchFamily="50" charset="-128"/>
                </a:rPr>
                <a:t>あるジェンダーや人権、気候変動への取組み</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137" name="正方形/長方形 136"/>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138" name="角丸四角形 137"/>
            <p:cNvSpPr/>
            <p:nvPr/>
          </p:nvSpPr>
          <p:spPr>
            <a:xfrm>
              <a:off x="8198072" y="4212469"/>
              <a:ext cx="1377042"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府民の</a:t>
              </a:r>
              <a:endParaRPr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139" name="角丸四角形 138"/>
            <p:cNvSpPr/>
            <p:nvPr/>
          </p:nvSpPr>
          <p:spPr>
            <a:xfrm>
              <a:off x="8162776" y="5649002"/>
              <a:ext cx="1412339"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地域（大阪）の</a:t>
              </a:r>
              <a:endParaRPr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140" name="右中かっこ 139"/>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ja-JP" altLang="en-US" sz="1400"/>
            </a:p>
          </p:txBody>
        </p:sp>
        <p:sp>
          <p:nvSpPr>
            <p:cNvPr id="141" name="右中かっこ 140"/>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ja-JP" altLang="en-US" sz="1400"/>
            </a:p>
          </p:txBody>
        </p:sp>
      </p:grpSp>
      <p:sp>
        <p:nvSpPr>
          <p:cNvPr id="142" name="正方形/長方形 141"/>
          <p:cNvSpPr/>
          <p:nvPr/>
        </p:nvSpPr>
        <p:spPr>
          <a:xfrm>
            <a:off x="-75203" y="114095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正方形/長方形 142"/>
          <p:cNvSpPr/>
          <p:nvPr/>
        </p:nvSpPr>
        <p:spPr>
          <a:xfrm>
            <a:off x="5539122" y="6090901"/>
            <a:ext cx="2781255" cy="397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mn-ea"/>
              </a:rPr>
              <a:t>大阪府　</a:t>
            </a:r>
            <a:r>
              <a:rPr lang="en-US" altLang="ja-JP" dirty="0">
                <a:solidFill>
                  <a:prstClr val="black"/>
                </a:solidFill>
                <a:latin typeface="+mn-ea"/>
              </a:rPr>
              <a:t>SDGs</a:t>
            </a:r>
            <a:r>
              <a:rPr lang="ja-JP" altLang="en-US" dirty="0">
                <a:solidFill>
                  <a:prstClr val="black"/>
                </a:solidFill>
                <a:latin typeface="+mn-ea"/>
              </a:rPr>
              <a:t>ビジョン</a:t>
            </a:r>
          </a:p>
        </p:txBody>
      </p:sp>
      <p:pic>
        <p:nvPicPr>
          <p:cNvPr id="144" name="図 143"/>
          <p:cNvPicPr>
            <a:picLocks noChangeAspect="1"/>
          </p:cNvPicPr>
          <p:nvPr/>
        </p:nvPicPr>
        <p:blipFill>
          <a:blip r:embed="rId8"/>
          <a:stretch>
            <a:fillRect/>
          </a:stretch>
        </p:blipFill>
        <p:spPr>
          <a:xfrm>
            <a:off x="8409447" y="6104872"/>
            <a:ext cx="354071" cy="352728"/>
          </a:xfrm>
          <a:prstGeom prst="rect">
            <a:avLst/>
          </a:prstGeom>
        </p:spPr>
      </p:pic>
      <p:sp>
        <p:nvSpPr>
          <p:cNvPr id="145" name="正方形/長方形 144"/>
          <p:cNvSpPr/>
          <p:nvPr/>
        </p:nvSpPr>
        <p:spPr>
          <a:xfrm>
            <a:off x="4044270" y="6488668"/>
            <a:ext cx="4851521" cy="369332"/>
          </a:xfrm>
          <a:prstGeom prst="rect">
            <a:avLst/>
          </a:prstGeom>
        </p:spPr>
        <p:txBody>
          <a:bodyPr wrap="none">
            <a:spAutoFit/>
          </a:bodyPr>
          <a:lstStyle/>
          <a:p>
            <a:r>
              <a:rPr lang="en-US" altLang="ja-JP" dirty="0"/>
              <a:t>http://www.pref.osaka.lg.jp/kikaku_keikaku/sdgs/</a:t>
            </a:r>
            <a:endParaRPr lang="ja-JP" altLang="en-US" dirty="0"/>
          </a:p>
        </p:txBody>
      </p:sp>
    </p:spTree>
    <p:extLst>
      <p:ext uri="{BB962C8B-B14F-4D97-AF65-F5344CB8AC3E}">
        <p14:creationId xmlns:p14="http://schemas.microsoft.com/office/powerpoint/2010/main" val="3525624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b="1" dirty="0" smtClean="0"/>
              <a:t>SDGs</a:t>
            </a:r>
            <a:r>
              <a:rPr lang="ja-JP" altLang="en-US" dirty="0" smtClean="0"/>
              <a:t>の認知度調査</a:t>
            </a:r>
            <a:endParaRPr kumimoji="1" lang="ja-JP" altLang="en-US" b="1" dirty="0"/>
          </a:p>
        </p:txBody>
      </p:sp>
      <p:graphicFrame>
        <p:nvGraphicFramePr>
          <p:cNvPr id="88" name="コンテンツ プレースホルダー 8"/>
          <p:cNvGraphicFramePr>
            <a:graphicFrameLocks/>
          </p:cNvGraphicFramePr>
          <p:nvPr/>
        </p:nvGraphicFramePr>
        <p:xfrm>
          <a:off x="625044" y="1845249"/>
          <a:ext cx="8538027" cy="3449098"/>
        </p:xfrm>
        <a:graphic>
          <a:graphicData uri="http://schemas.openxmlformats.org/drawingml/2006/chart">
            <c:chart xmlns:c="http://schemas.openxmlformats.org/drawingml/2006/chart" xmlns:r="http://schemas.openxmlformats.org/officeDocument/2006/relationships" r:id="rId3"/>
          </a:graphicData>
        </a:graphic>
      </p:graphicFrame>
      <p:sp>
        <p:nvSpPr>
          <p:cNvPr id="92" name="テキスト ボックス 91"/>
          <p:cNvSpPr txBox="1"/>
          <p:nvPr/>
        </p:nvSpPr>
        <p:spPr>
          <a:xfrm>
            <a:off x="395606" y="826423"/>
            <a:ext cx="2895373" cy="38549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93" name="正方形/長方形 92"/>
          <p:cNvSpPr/>
          <p:nvPr/>
        </p:nvSpPr>
        <p:spPr>
          <a:xfrm>
            <a:off x="1843292" y="5629295"/>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96" name="正方形/長方形 95"/>
          <p:cNvSpPr/>
          <p:nvPr/>
        </p:nvSpPr>
        <p:spPr>
          <a:xfrm>
            <a:off x="4017900" y="1207564"/>
            <a:ext cx="5618846"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en-US" altLang="ja-JP" sz="2286" b="1" u="sng" dirty="0">
                <a:latin typeface="Meiryo UI" panose="020B0604030504040204" pitchFamily="50" charset="-128"/>
                <a:ea typeface="Meiryo UI" panose="020B0604030504040204" pitchFamily="50" charset="-128"/>
              </a:rPr>
              <a:t>53.4%</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2021</a:t>
            </a:r>
            <a:r>
              <a:rPr lang="ja-JP" altLang="en-US" sz="1334" dirty="0">
                <a:latin typeface="Meiryo UI" panose="020B0604030504040204" pitchFamily="50" charset="-128"/>
                <a:ea typeface="Meiryo UI" panose="020B0604030504040204" pitchFamily="50" charset="-128"/>
              </a:rPr>
              <a:t>年３月時点）</a:t>
            </a:r>
            <a:endParaRPr lang="en-US" altLang="ja-JP" sz="1334"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3797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b="1" dirty="0" smtClean="0"/>
              <a:t>SDGs</a:t>
            </a:r>
            <a:r>
              <a:rPr lang="ja-JP" altLang="en-US" dirty="0" smtClean="0"/>
              <a:t>の認知度調査</a:t>
            </a:r>
            <a:endParaRPr kumimoji="1" lang="ja-JP" altLang="en-US" b="1" dirty="0"/>
          </a:p>
        </p:txBody>
      </p:sp>
      <p:graphicFrame>
        <p:nvGraphicFramePr>
          <p:cNvPr id="9" name="グラフ 8"/>
          <p:cNvGraphicFramePr/>
          <p:nvPr>
            <p:extLst>
              <p:ext uri="{D42A27DB-BD31-4B8C-83A1-F6EECF244321}">
                <p14:modId xmlns:p14="http://schemas.microsoft.com/office/powerpoint/2010/main" val="145885378"/>
              </p:ext>
            </p:extLst>
          </p:nvPr>
        </p:nvGraphicFramePr>
        <p:xfrm>
          <a:off x="5384495" y="915757"/>
          <a:ext cx="4363360" cy="2951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p:nvPr>
            <p:extLst>
              <p:ext uri="{D42A27DB-BD31-4B8C-83A1-F6EECF244321}">
                <p14:modId xmlns:p14="http://schemas.microsoft.com/office/powerpoint/2010/main" val="3602546509"/>
              </p:ext>
            </p:extLst>
          </p:nvPr>
        </p:nvGraphicFramePr>
        <p:xfrm>
          <a:off x="5384495" y="4041874"/>
          <a:ext cx="4363360" cy="2456596"/>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4912055" y="2212618"/>
            <a:ext cx="323165" cy="1253906"/>
          </a:xfrm>
          <a:prstGeom prst="rect">
            <a:avLst/>
          </a:prstGeom>
          <a:noFill/>
          <a:ln>
            <a:solidFill>
              <a:schemeClr val="tx1"/>
            </a:solidFill>
          </a:ln>
        </p:spPr>
        <p:txBody>
          <a:bodyPr vert="eaVert" wrap="square" rtlCol="0" anchor="ctr">
            <a:spAutoFit/>
          </a:bodyPr>
          <a:lstStyle/>
          <a:p>
            <a:pPr algn="ctr"/>
            <a:r>
              <a:rPr kumimoji="1" lang="ja-JP" altLang="en-US" sz="900" dirty="0" smtClean="0"/>
              <a:t>男性（</a:t>
            </a:r>
            <a:r>
              <a:rPr kumimoji="1" lang="en-US" altLang="ja-JP" sz="900" dirty="0" smtClean="0"/>
              <a:t>4</a:t>
            </a:r>
            <a:r>
              <a:rPr kumimoji="1" lang="ja-JP" altLang="en-US" sz="900" dirty="0" smtClean="0"/>
              <a:t>７５人）</a:t>
            </a:r>
            <a:endParaRPr kumimoji="1" lang="ja-JP" altLang="en-US" sz="900" dirty="0"/>
          </a:p>
        </p:txBody>
      </p:sp>
      <p:sp>
        <p:nvSpPr>
          <p:cNvPr id="12" name="テキスト ボックス 11"/>
          <p:cNvSpPr txBox="1"/>
          <p:nvPr/>
        </p:nvSpPr>
        <p:spPr>
          <a:xfrm>
            <a:off x="4912054" y="4901616"/>
            <a:ext cx="323165" cy="1253906"/>
          </a:xfrm>
          <a:prstGeom prst="rect">
            <a:avLst/>
          </a:prstGeom>
          <a:noFill/>
          <a:ln>
            <a:solidFill>
              <a:schemeClr val="tx1"/>
            </a:solidFill>
          </a:ln>
        </p:spPr>
        <p:txBody>
          <a:bodyPr vert="eaVert" wrap="square" rtlCol="0" anchor="ctr">
            <a:spAutoFit/>
          </a:bodyPr>
          <a:lstStyle/>
          <a:p>
            <a:pPr algn="ctr"/>
            <a:r>
              <a:rPr kumimoji="1" lang="ja-JP" altLang="en-US" sz="900" dirty="0"/>
              <a:t>女</a:t>
            </a:r>
            <a:r>
              <a:rPr kumimoji="1" lang="ja-JP" altLang="en-US" sz="900" dirty="0" smtClean="0"/>
              <a:t>性（５２５人）</a:t>
            </a:r>
            <a:endParaRPr kumimoji="1" lang="ja-JP" altLang="en-US" sz="900" dirty="0"/>
          </a:p>
        </p:txBody>
      </p:sp>
      <p:sp>
        <p:nvSpPr>
          <p:cNvPr id="2" name="正方形/長方形 1"/>
          <p:cNvSpPr/>
          <p:nvPr/>
        </p:nvSpPr>
        <p:spPr>
          <a:xfrm>
            <a:off x="9191708" y="4380931"/>
            <a:ext cx="515203" cy="272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191708" y="1694597"/>
            <a:ext cx="532204" cy="272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グラフ 14"/>
          <p:cNvGraphicFramePr/>
          <p:nvPr>
            <p:extLst>
              <p:ext uri="{D42A27DB-BD31-4B8C-83A1-F6EECF244321}">
                <p14:modId xmlns:p14="http://schemas.microsoft.com/office/powerpoint/2010/main" val="2979511397"/>
              </p:ext>
            </p:extLst>
          </p:nvPr>
        </p:nvGraphicFramePr>
        <p:xfrm>
          <a:off x="493438" y="915757"/>
          <a:ext cx="4229301" cy="5656320"/>
        </p:xfrm>
        <a:graphic>
          <a:graphicData uri="http://schemas.openxmlformats.org/drawingml/2006/chart">
            <c:chart xmlns:c="http://schemas.openxmlformats.org/drawingml/2006/chart" xmlns:r="http://schemas.openxmlformats.org/officeDocument/2006/relationships" r:id="rId5"/>
          </a:graphicData>
        </a:graphic>
      </p:graphicFrame>
      <p:sp>
        <p:nvSpPr>
          <p:cNvPr id="16" name="テキスト ボックス 15"/>
          <p:cNvSpPr txBox="1"/>
          <p:nvPr/>
        </p:nvSpPr>
        <p:spPr>
          <a:xfrm>
            <a:off x="264084" y="1326463"/>
            <a:ext cx="210215" cy="907004"/>
          </a:xfrm>
          <a:prstGeom prst="rect">
            <a:avLst/>
          </a:prstGeom>
          <a:noFill/>
          <a:ln>
            <a:solidFill>
              <a:schemeClr val="tx1"/>
            </a:solidFill>
          </a:ln>
        </p:spPr>
        <p:txBody>
          <a:bodyPr vert="eaVert" wrap="square" rtlCol="0" anchor="ctr">
            <a:spAutoFit/>
          </a:bodyPr>
          <a:lstStyle/>
          <a:p>
            <a:pPr algn="ctr"/>
            <a:r>
              <a:rPr kumimoji="1" lang="en-US" altLang="ja-JP" sz="800" dirty="0" smtClean="0"/>
              <a:t>18</a:t>
            </a:r>
            <a:r>
              <a:rPr kumimoji="1" lang="ja-JP" altLang="en-US" sz="800" dirty="0" smtClean="0"/>
              <a:t>歳～</a:t>
            </a:r>
            <a:r>
              <a:rPr kumimoji="1" lang="en-US" altLang="ja-JP" sz="800" dirty="0" smtClean="0"/>
              <a:t>20</a:t>
            </a:r>
            <a:r>
              <a:rPr kumimoji="1" lang="ja-JP" altLang="en-US" sz="800" dirty="0" smtClean="0"/>
              <a:t>歳代</a:t>
            </a:r>
            <a:endParaRPr kumimoji="1" lang="ja-JP" altLang="en-US" sz="800" dirty="0"/>
          </a:p>
        </p:txBody>
      </p:sp>
      <p:sp>
        <p:nvSpPr>
          <p:cNvPr id="17" name="テキスト ボックス 16"/>
          <p:cNvSpPr txBox="1"/>
          <p:nvPr/>
        </p:nvSpPr>
        <p:spPr>
          <a:xfrm>
            <a:off x="264084" y="2473075"/>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30</a:t>
            </a:r>
            <a:r>
              <a:rPr kumimoji="1" lang="ja-JP" altLang="en-US" sz="800" dirty="0" smtClean="0"/>
              <a:t>歳代</a:t>
            </a:r>
            <a:endParaRPr kumimoji="1" lang="ja-JP" altLang="en-US" sz="800" dirty="0"/>
          </a:p>
        </p:txBody>
      </p:sp>
      <p:sp>
        <p:nvSpPr>
          <p:cNvPr id="18" name="テキスト ボックス 17"/>
          <p:cNvSpPr txBox="1"/>
          <p:nvPr/>
        </p:nvSpPr>
        <p:spPr>
          <a:xfrm>
            <a:off x="264084" y="3498293"/>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40</a:t>
            </a:r>
            <a:r>
              <a:rPr kumimoji="1" lang="ja-JP" altLang="en-US" sz="800" dirty="0" smtClean="0"/>
              <a:t>歳代</a:t>
            </a:r>
            <a:endParaRPr kumimoji="1" lang="ja-JP" altLang="en-US" sz="800" dirty="0"/>
          </a:p>
        </p:txBody>
      </p:sp>
      <p:sp>
        <p:nvSpPr>
          <p:cNvPr id="19" name="テキスト ボックス 18"/>
          <p:cNvSpPr txBox="1"/>
          <p:nvPr/>
        </p:nvSpPr>
        <p:spPr>
          <a:xfrm>
            <a:off x="264084" y="4487127"/>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50</a:t>
            </a:r>
            <a:r>
              <a:rPr kumimoji="1" lang="ja-JP" altLang="en-US" sz="800" dirty="0" smtClean="0"/>
              <a:t>歳代</a:t>
            </a:r>
            <a:endParaRPr kumimoji="1" lang="ja-JP" altLang="en-US" sz="800" dirty="0"/>
          </a:p>
        </p:txBody>
      </p:sp>
      <p:sp>
        <p:nvSpPr>
          <p:cNvPr id="20" name="テキスト ボックス 19"/>
          <p:cNvSpPr txBox="1"/>
          <p:nvPr/>
        </p:nvSpPr>
        <p:spPr>
          <a:xfrm>
            <a:off x="264084" y="5442465"/>
            <a:ext cx="210215" cy="843250"/>
          </a:xfrm>
          <a:prstGeom prst="rect">
            <a:avLst/>
          </a:prstGeom>
          <a:noFill/>
          <a:ln>
            <a:solidFill>
              <a:schemeClr val="tx1"/>
            </a:solidFill>
          </a:ln>
        </p:spPr>
        <p:txBody>
          <a:bodyPr vert="eaVert" wrap="square" rtlCol="0" anchor="ctr">
            <a:spAutoFit/>
          </a:bodyPr>
          <a:lstStyle/>
          <a:p>
            <a:pPr algn="ctr"/>
            <a:r>
              <a:rPr kumimoji="1" lang="en-US" altLang="ja-JP" sz="800" dirty="0" smtClean="0"/>
              <a:t>60</a:t>
            </a:r>
            <a:r>
              <a:rPr kumimoji="1" lang="ja-JP" altLang="en-US" sz="800" dirty="0" smtClean="0"/>
              <a:t>歳代以上</a:t>
            </a:r>
            <a:endParaRPr kumimoji="1" lang="ja-JP" altLang="en-US" sz="800" dirty="0"/>
          </a:p>
        </p:txBody>
      </p:sp>
      <p:sp>
        <p:nvSpPr>
          <p:cNvPr id="21" name="正方形/長方形 20"/>
          <p:cNvSpPr/>
          <p:nvPr/>
        </p:nvSpPr>
        <p:spPr>
          <a:xfrm>
            <a:off x="519741" y="1383526"/>
            <a:ext cx="4163243" cy="1243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06104" y="2394654"/>
            <a:ext cx="3461598" cy="133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11790" y="3407389"/>
            <a:ext cx="3273032" cy="1388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06104" y="4425156"/>
            <a:ext cx="2865249" cy="130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19741" y="5427020"/>
            <a:ext cx="2613074" cy="1388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2272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例えばこんなことも</a:t>
            </a:r>
            <a:r>
              <a:rPr lang="en-US" altLang="ja-JP" dirty="0" smtClean="0"/>
              <a:t>SDGs</a:t>
            </a:r>
            <a:r>
              <a:rPr lang="ja-JP" altLang="en-US" dirty="0" smtClean="0"/>
              <a:t>です</a:t>
            </a:r>
            <a:r>
              <a:rPr lang="ja-JP" altLang="en-US" dirty="0"/>
              <a:t>。</a:t>
            </a:r>
            <a:endParaRPr kumimoji="1" lang="ja-JP" altLang="en-US" b="1" dirty="0"/>
          </a:p>
        </p:txBody>
      </p:sp>
      <p:pic>
        <p:nvPicPr>
          <p:cNvPr id="7" name="図 6"/>
          <p:cNvPicPr>
            <a:picLocks noChangeAspect="1"/>
          </p:cNvPicPr>
          <p:nvPr/>
        </p:nvPicPr>
        <p:blipFill>
          <a:blip r:embed="rId3"/>
          <a:stretch>
            <a:fillRect/>
          </a:stretch>
        </p:blipFill>
        <p:spPr>
          <a:xfrm>
            <a:off x="217909" y="765662"/>
            <a:ext cx="9523007" cy="4293158"/>
          </a:xfrm>
          <a:prstGeom prst="rect">
            <a:avLst/>
          </a:prstGeom>
        </p:spPr>
      </p:pic>
      <p:sp>
        <p:nvSpPr>
          <p:cNvPr id="8" name="正方形/長方形 7"/>
          <p:cNvSpPr/>
          <p:nvPr/>
        </p:nvSpPr>
        <p:spPr>
          <a:xfrm>
            <a:off x="330202" y="5058820"/>
            <a:ext cx="9523007" cy="1799180"/>
          </a:xfrm>
          <a:prstGeom prst="rect">
            <a:avLst/>
          </a:prstGeom>
          <a:ln w="12700">
            <a:noFill/>
          </a:ln>
        </p:spPr>
        <p:txBody>
          <a:bodyPr wrap="square" anchor="ctr">
            <a:noAutofit/>
          </a:bodyPr>
          <a:lstStyle/>
          <a:p>
            <a:pPr>
              <a:lnSpc>
                <a:spcPts val="1997"/>
              </a:lnSpc>
            </a:pPr>
            <a:r>
              <a:rPr lang="ja-JP" altLang="en-US" sz="1400" dirty="0" smtClean="0">
                <a:latin typeface="+mj-ea"/>
                <a:ea typeface="+mj-ea"/>
              </a:rPr>
              <a:t>・食べ</a:t>
            </a:r>
            <a:r>
              <a:rPr lang="ja-JP" altLang="en-US" sz="1400" dirty="0">
                <a:latin typeface="+mj-ea"/>
                <a:ea typeface="+mj-ea"/>
              </a:rPr>
              <a:t>残</a:t>
            </a:r>
            <a:r>
              <a:rPr lang="ja-JP" altLang="en-US" sz="1400" dirty="0" smtClean="0">
                <a:latin typeface="+mj-ea"/>
                <a:ea typeface="+mj-ea"/>
              </a:rPr>
              <a:t>しをしないようにする</a:t>
            </a:r>
            <a:r>
              <a:rPr lang="ja-JP" altLang="en-US" sz="1400" dirty="0">
                <a:latin typeface="+mj-ea"/>
                <a:ea typeface="+mj-ea"/>
              </a:rPr>
              <a:t>　</a:t>
            </a:r>
            <a:r>
              <a:rPr lang="ja-JP" altLang="en-US" sz="1400" dirty="0" smtClean="0">
                <a:latin typeface="+mj-ea"/>
                <a:ea typeface="+mj-ea"/>
              </a:rPr>
              <a:t>　　　　　・服は捨てずに、なるべくリサイクルする　　　　　　・詰め替え可能な商品を買う</a:t>
            </a:r>
            <a:endParaRPr lang="en-US" altLang="ja-JP" sz="1400" dirty="0" smtClean="0">
              <a:latin typeface="+mj-ea"/>
              <a:ea typeface="+mj-ea"/>
            </a:endParaRPr>
          </a:p>
          <a:p>
            <a:pPr>
              <a:lnSpc>
                <a:spcPts val="1997"/>
              </a:lnSpc>
            </a:pPr>
            <a:r>
              <a:rPr lang="ja-JP" altLang="en-US" sz="1400" dirty="0" smtClean="0">
                <a:latin typeface="+mj-ea"/>
                <a:ea typeface="+mj-ea"/>
              </a:rPr>
              <a:t>・</a:t>
            </a:r>
            <a:r>
              <a:rPr lang="ja-JP" altLang="en-US" sz="1400" dirty="0">
                <a:latin typeface="+mj-ea"/>
                <a:ea typeface="+mj-ea"/>
              </a:rPr>
              <a:t>使</a:t>
            </a:r>
            <a:r>
              <a:rPr lang="ja-JP" altLang="en-US" sz="1400" dirty="0" smtClean="0">
                <a:latin typeface="+mj-ea"/>
                <a:ea typeface="+mj-ea"/>
              </a:rPr>
              <a:t>っていない部屋の電気や家電の電源はこまめに消す、節水を心がける</a:t>
            </a:r>
            <a:endParaRPr lang="en-US" altLang="ja-JP" sz="1400" dirty="0" smtClean="0">
              <a:latin typeface="+mj-ea"/>
              <a:ea typeface="+mj-ea"/>
            </a:endParaRPr>
          </a:p>
          <a:p>
            <a:pPr>
              <a:lnSpc>
                <a:spcPts val="1997"/>
              </a:lnSpc>
            </a:pPr>
            <a:r>
              <a:rPr lang="ja-JP" altLang="en-US" sz="1400" dirty="0" smtClean="0">
                <a:latin typeface="+mj-ea"/>
                <a:ea typeface="+mj-ea"/>
              </a:rPr>
              <a:t>・仕事や買い物で歩いていける所は歩いて行くようにする</a:t>
            </a:r>
            <a:endParaRPr lang="en-US" altLang="ja-JP" sz="1400" dirty="0" smtClean="0">
              <a:latin typeface="+mj-ea"/>
              <a:ea typeface="+mj-ea"/>
            </a:endParaRPr>
          </a:p>
          <a:p>
            <a:pPr>
              <a:lnSpc>
                <a:spcPts val="1997"/>
              </a:lnSpc>
            </a:pPr>
            <a:r>
              <a:rPr lang="ja-JP" altLang="en-US" sz="1400" dirty="0" smtClean="0">
                <a:latin typeface="+mj-ea"/>
                <a:ea typeface="+mj-ea"/>
              </a:rPr>
              <a:t>・ごみの分別に取組む、可能な限りリサイクルを進める、再利用できるものを自分で考えて使うようにする</a:t>
            </a:r>
            <a:endParaRPr lang="en-US" altLang="ja-JP" sz="1400" dirty="0" smtClean="0">
              <a:latin typeface="+mj-ea"/>
              <a:ea typeface="+mj-ea"/>
            </a:endParaRPr>
          </a:p>
          <a:p>
            <a:pPr>
              <a:lnSpc>
                <a:spcPts val="1997"/>
              </a:lnSpc>
            </a:pPr>
            <a:r>
              <a:rPr lang="ja-JP" altLang="en-US" sz="1400" dirty="0" smtClean="0">
                <a:latin typeface="+mj-ea"/>
                <a:ea typeface="+mj-ea"/>
              </a:rPr>
              <a:t>・コーヒーやチョコレートなどを購入する際には、国際フェアトレード認証などの付いたエシカルな商品を意識して購入するようにする</a:t>
            </a:r>
            <a:endParaRPr lang="en-US" altLang="ja-JP" sz="1400" dirty="0" smtClean="0">
              <a:latin typeface="+mj-ea"/>
              <a:ea typeface="+mj-ea"/>
            </a:endParaRPr>
          </a:p>
        </p:txBody>
      </p:sp>
    </p:spTree>
    <p:extLst>
      <p:ext uri="{BB962C8B-B14F-4D97-AF65-F5344CB8AC3E}">
        <p14:creationId xmlns:p14="http://schemas.microsoft.com/office/powerpoint/2010/main" val="3000009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43400" y="1069430"/>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ja-JP" altLang="en-US" sz="4800" b="1" dirty="0" smtClean="0"/>
              <a:t>．</a:t>
            </a:r>
            <a:r>
              <a:rPr kumimoji="1" lang="en-US" altLang="ja-JP" sz="4800" b="1" dirty="0" smtClean="0"/>
              <a:t>SDGs</a:t>
            </a:r>
            <a:r>
              <a:rPr kumimoji="1" lang="ja-JP" altLang="en-US" sz="4800" b="1" dirty="0" smtClean="0"/>
              <a:t>の進め方</a:t>
            </a:r>
            <a:endParaRPr kumimoji="1" lang="en-US" altLang="ja-JP" sz="4800" b="1" dirty="0" smtClean="0"/>
          </a:p>
        </p:txBody>
      </p:sp>
    </p:spTree>
    <p:extLst>
      <p:ext uri="{BB962C8B-B14F-4D97-AF65-F5344CB8AC3E}">
        <p14:creationId xmlns:p14="http://schemas.microsoft.com/office/powerpoint/2010/main" val="4119824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1707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95535" y="-21156"/>
            <a:ext cx="9483307" cy="1077020"/>
          </a:xfrm>
        </p:spPr>
        <p:txBody>
          <a:bodyPr>
            <a:normAutofit/>
          </a:bodyPr>
          <a:lstStyle/>
          <a:p>
            <a:r>
              <a:rPr lang="en-US" altLang="ja-JP" sz="4400" dirty="0">
                <a:latin typeface="Meiryo UI" panose="020B0604030504040204" pitchFamily="50" charset="-128"/>
                <a:ea typeface="Meiryo UI" panose="020B0604030504040204" pitchFamily="50" charset="-128"/>
              </a:rPr>
              <a:t>Dari K</a:t>
            </a:r>
            <a:r>
              <a:rPr lang="ja-JP" altLang="en-US" sz="4400" dirty="0"/>
              <a:t>（ダリケー）株式会社</a:t>
            </a:r>
          </a:p>
        </p:txBody>
      </p:sp>
      <p:sp>
        <p:nvSpPr>
          <p:cNvPr id="4" name="正方形/長方形 3"/>
          <p:cNvSpPr/>
          <p:nvPr/>
        </p:nvSpPr>
        <p:spPr>
          <a:xfrm>
            <a:off x="2270651" y="1744736"/>
            <a:ext cx="7239586" cy="2785378"/>
          </a:xfrm>
          <a:prstGeom prst="rect">
            <a:avLst/>
          </a:prstGeom>
          <a:ln w="25400" cmpd="dbl">
            <a:noFill/>
          </a:ln>
        </p:spPr>
        <p:txBody>
          <a:bodyPr wrap="square">
            <a:spAutoFit/>
          </a:bodyPr>
          <a:lstStyle/>
          <a:p>
            <a:pPr>
              <a:lnSpc>
                <a:spcPts val="2113"/>
              </a:lnSpc>
            </a:pPr>
            <a:r>
              <a:rPr lang="ja-JP" altLang="en-US" sz="2400" dirty="0">
                <a:latin typeface="+mj-ea"/>
                <a:ea typeface="+mj-ea"/>
              </a:rPr>
              <a:t>＜主な事業＞</a:t>
            </a:r>
            <a:endParaRPr lang="en-US" altLang="ja-JP" sz="2400" dirty="0">
              <a:latin typeface="+mj-ea"/>
              <a:ea typeface="+mj-ea"/>
            </a:endParaRPr>
          </a:p>
          <a:p>
            <a:pPr>
              <a:lnSpc>
                <a:spcPts val="2113"/>
              </a:lnSpc>
            </a:pPr>
            <a:r>
              <a:rPr lang="ja-JP" altLang="en-US" sz="2400" dirty="0">
                <a:latin typeface="+mj-ea"/>
                <a:ea typeface="+mj-ea"/>
              </a:rPr>
              <a:t>日本ではあまり馴染みのないインドネシア産カカオ豆の栽培から、それらを使用したチョコレートを製造・販売まで一貫して行う京都のチョコレート店</a:t>
            </a:r>
            <a:endParaRPr lang="en-US" altLang="ja-JP" sz="2400" dirty="0">
              <a:latin typeface="+mj-ea"/>
              <a:ea typeface="+mj-ea"/>
            </a:endParaRPr>
          </a:p>
          <a:p>
            <a:pPr>
              <a:lnSpc>
                <a:spcPts val="2113"/>
              </a:lnSpc>
            </a:pPr>
            <a:endParaRPr lang="en-US" altLang="ja-JP" sz="1950" dirty="0">
              <a:latin typeface="+mj-ea"/>
              <a:ea typeface="+mj-ea"/>
            </a:endParaRPr>
          </a:p>
          <a:p>
            <a:pPr>
              <a:lnSpc>
                <a:spcPts val="2113"/>
              </a:lnSpc>
            </a:pPr>
            <a:r>
              <a:rPr lang="zh-CN" altLang="en-US" sz="1463" dirty="0">
                <a:latin typeface="メイリオ" panose="020B0604030504040204" pitchFamily="50" charset="-128"/>
                <a:ea typeface="メイリオ" panose="020B0604030504040204" pitchFamily="50" charset="-128"/>
              </a:rPr>
              <a:t>〒</a:t>
            </a:r>
            <a:r>
              <a:rPr lang="en-US" altLang="zh-CN" sz="1463" dirty="0">
                <a:latin typeface="メイリオ" panose="020B0604030504040204" pitchFamily="50" charset="-128"/>
                <a:ea typeface="メイリオ" panose="020B0604030504040204" pitchFamily="50" charset="-128"/>
              </a:rPr>
              <a:t>603-8205 </a:t>
            </a:r>
            <a:r>
              <a:rPr lang="zh-CN" altLang="en-US" sz="1463" dirty="0">
                <a:latin typeface="メイリオ" panose="020B0604030504040204" pitchFamily="50" charset="-128"/>
                <a:ea typeface="メイリオ" panose="020B0604030504040204" pitchFamily="50" charset="-128"/>
              </a:rPr>
              <a:t>京都府京都市北区紫竹西高縄町</a:t>
            </a:r>
            <a:r>
              <a:rPr lang="en-US" altLang="zh-CN" sz="1463" dirty="0">
                <a:latin typeface="メイリオ" panose="020B0604030504040204" pitchFamily="50" charset="-128"/>
                <a:ea typeface="メイリオ" panose="020B0604030504040204" pitchFamily="50" charset="-128"/>
              </a:rPr>
              <a:t>72</a:t>
            </a:r>
            <a:r>
              <a:rPr lang="zh-CN" altLang="en-US" sz="1463" dirty="0">
                <a:latin typeface="メイリオ" panose="020B0604030504040204" pitchFamily="50" charset="-128"/>
                <a:ea typeface="メイリオ" panose="020B0604030504040204" pitchFamily="50" charset="-128"/>
              </a:rPr>
              <a:t>－</a:t>
            </a:r>
            <a:r>
              <a:rPr lang="en-US" altLang="zh-CN" sz="1463" dirty="0">
                <a:latin typeface="メイリオ" panose="020B0604030504040204" pitchFamily="50" charset="-128"/>
                <a:ea typeface="メイリオ" panose="020B0604030504040204" pitchFamily="50" charset="-128"/>
              </a:rPr>
              <a:t>2</a:t>
            </a:r>
            <a:endParaRPr lang="en-US" altLang="ja-JP" sz="1463" dirty="0">
              <a:latin typeface="メイリオ" panose="020B0604030504040204" pitchFamily="50" charset="-128"/>
              <a:ea typeface="メイリオ" panose="020B0604030504040204" pitchFamily="50" charset="-128"/>
            </a:endParaRPr>
          </a:p>
          <a:p>
            <a:pPr>
              <a:lnSpc>
                <a:spcPts val="2113"/>
              </a:lnSpc>
            </a:pPr>
            <a:r>
              <a:rPr lang="en-US" altLang="ja-JP" sz="1625" dirty="0">
                <a:latin typeface="メイリオ" panose="020B0604030504040204" pitchFamily="50" charset="-128"/>
                <a:ea typeface="メイリオ" panose="020B0604030504040204" pitchFamily="50" charset="-128"/>
              </a:rPr>
              <a:t>https://www.dari-k.com/</a:t>
            </a:r>
            <a:endParaRPr lang="ja-JP" altLang="en-US" sz="1625" dirty="0">
              <a:latin typeface="メイリオ" panose="020B0604030504040204" pitchFamily="50" charset="-128"/>
              <a:ea typeface="メイリオ" panose="020B0604030504040204" pitchFamily="50" charset="-128"/>
            </a:endParaRPr>
          </a:p>
          <a:p>
            <a:pPr>
              <a:lnSpc>
                <a:spcPts val="2113"/>
              </a:lnSpc>
            </a:pPr>
            <a:endParaRPr lang="en-US" altLang="ja-JP" sz="1625" dirty="0"/>
          </a:p>
          <a:p>
            <a:pPr>
              <a:lnSpc>
                <a:spcPts val="2113"/>
              </a:lnSpc>
            </a:pPr>
            <a:endParaRPr lang="en-US" altLang="ja-JP" sz="1625" dirty="0"/>
          </a:p>
          <a:p>
            <a:pPr>
              <a:lnSpc>
                <a:spcPts val="2113"/>
              </a:lnSpc>
            </a:pPr>
            <a:endParaRPr lang="en-US" altLang="ja-JP" sz="1625" dirty="0"/>
          </a:p>
        </p:txBody>
      </p:sp>
      <p:pic>
        <p:nvPicPr>
          <p:cNvPr id="2050" name="Picture 2" descr="板チョコのイラスト（ミルク）">
            <a:extLst>
              <a:ext uri="{FF2B5EF4-FFF2-40B4-BE49-F238E27FC236}">
                <a16:creationId xmlns:a16="http://schemas.microsoft.com/office/drawing/2014/main" id="{1073D8C7-2B52-47ED-8D74-141FA784D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615"/>
            <a:ext cx="2169401" cy="237742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BCFF0626-711B-4843-8C48-779514402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35" y="4530114"/>
            <a:ext cx="3222519" cy="2148345"/>
          </a:xfrm>
          <a:prstGeom prst="rect">
            <a:avLst/>
          </a:prstGeom>
        </p:spPr>
      </p:pic>
      <p:pic>
        <p:nvPicPr>
          <p:cNvPr id="13" name="図 12">
            <a:extLst>
              <a:ext uri="{FF2B5EF4-FFF2-40B4-BE49-F238E27FC236}">
                <a16:creationId xmlns:a16="http://schemas.microsoft.com/office/drawing/2014/main" id="{36CFE2F2-4B48-4C31-BC11-CA013FA68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310" y="4530113"/>
            <a:ext cx="3105380" cy="2148345"/>
          </a:xfrm>
          <a:prstGeom prst="rect">
            <a:avLst/>
          </a:prstGeom>
        </p:spPr>
      </p:pic>
      <p:pic>
        <p:nvPicPr>
          <p:cNvPr id="15" name="図 14">
            <a:extLst>
              <a:ext uri="{FF2B5EF4-FFF2-40B4-BE49-F238E27FC236}">
                <a16:creationId xmlns:a16="http://schemas.microsoft.com/office/drawing/2014/main" id="{48D42A8E-1089-4779-B3CE-3A35F3C043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946" y="4530112"/>
            <a:ext cx="3222211" cy="2148345"/>
          </a:xfrm>
          <a:prstGeom prst="rect">
            <a:avLst/>
          </a:prstGeom>
        </p:spPr>
      </p:pic>
    </p:spTree>
    <p:extLst>
      <p:ext uri="{BB962C8B-B14F-4D97-AF65-F5344CB8AC3E}">
        <p14:creationId xmlns:p14="http://schemas.microsoft.com/office/powerpoint/2010/main" val="312176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6608" y="12303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101272" y="150748"/>
            <a:ext cx="9483307" cy="1077020"/>
          </a:xfrm>
        </p:spPr>
        <p:txBody>
          <a:bodyPr>
            <a:normAutofit fontScale="90000"/>
          </a:bodyPr>
          <a:lstStyle/>
          <a:p>
            <a:r>
              <a:rPr lang="en-US" altLang="ja-JP" sz="4900" dirty="0">
                <a:latin typeface="Meiryo UI" panose="020B0604030504040204" pitchFamily="50" charset="-128"/>
                <a:ea typeface="Meiryo UI" panose="020B0604030504040204" pitchFamily="50" charset="-128"/>
              </a:rPr>
              <a:t>Dari K</a:t>
            </a:r>
            <a:r>
              <a:rPr lang="ja-JP" altLang="en-US" sz="4900" dirty="0"/>
              <a:t>（ダリケー）株式会社</a:t>
            </a:r>
            <a:r>
              <a:rPr lang="en-US" altLang="ja-JP" dirty="0"/>
              <a:t/>
            </a:r>
            <a:br>
              <a:rPr lang="en-US" altLang="ja-JP" dirty="0"/>
            </a:br>
            <a:r>
              <a:rPr lang="ja-JP" altLang="en-US" sz="2600" dirty="0"/>
              <a:t>～「カカオ」を通して世界を変える</a:t>
            </a:r>
            <a:r>
              <a:rPr lang="en-US" altLang="ja-JP" sz="2600" dirty="0"/>
              <a:t>‐</a:t>
            </a:r>
            <a:r>
              <a:rPr lang="ja-JP" altLang="en-US" sz="2600" dirty="0"/>
              <a:t>努力が報われる社会に</a:t>
            </a:r>
            <a:r>
              <a:rPr lang="en-US" altLang="ja-JP" sz="2600" dirty="0"/>
              <a:t>‐</a:t>
            </a:r>
            <a:r>
              <a:rPr lang="ja-JP" altLang="en-US" sz="2600" dirty="0"/>
              <a:t>～</a:t>
            </a:r>
          </a:p>
        </p:txBody>
      </p:sp>
      <p:sp>
        <p:nvSpPr>
          <p:cNvPr id="4" name="正方形/長方形 3"/>
          <p:cNvSpPr/>
          <p:nvPr/>
        </p:nvSpPr>
        <p:spPr>
          <a:xfrm>
            <a:off x="2181163" y="1464994"/>
            <a:ext cx="7626824" cy="3721532"/>
          </a:xfrm>
          <a:prstGeom prst="rect">
            <a:avLst/>
          </a:prstGeom>
          <a:ln w="25400" cmpd="dbl">
            <a:solidFill>
              <a:schemeClr val="accent1"/>
            </a:solidFill>
          </a:ln>
        </p:spPr>
        <p:txBody>
          <a:bodyPr wrap="square">
            <a:spAutoFit/>
          </a:bodyPr>
          <a:lstStyle/>
          <a:p>
            <a:pPr>
              <a:lnSpc>
                <a:spcPts val="500"/>
              </a:lnSpc>
            </a:pPr>
            <a:endParaRPr lang="en-US" altLang="ja-JP" sz="2200" b="1" i="1" spc="-100" dirty="0" smtClean="0"/>
          </a:p>
          <a:p>
            <a:pPr>
              <a:lnSpc>
                <a:spcPts val="2113"/>
              </a:lnSpc>
            </a:pPr>
            <a:r>
              <a:rPr lang="ja-JP" altLang="en-US" sz="2200" b="1" i="1" spc="-100" dirty="0" smtClean="0"/>
              <a:t>＜</a:t>
            </a:r>
            <a:r>
              <a:rPr lang="ja-JP" altLang="en-US" sz="2200" b="1" i="1" spc="-100" dirty="0"/>
              <a:t>カカオ豆の栽培からチョコレートの製造・販売まで</a:t>
            </a:r>
            <a:r>
              <a:rPr lang="ja-JP" altLang="en-US" sz="2200" b="1" i="1" spc="-100" dirty="0" smtClean="0"/>
              <a:t>を一貫</a:t>
            </a:r>
            <a:r>
              <a:rPr lang="ja-JP" altLang="en-US" sz="2200" b="1" i="1" spc="-100" dirty="0"/>
              <a:t>して実施＞</a:t>
            </a:r>
            <a:endParaRPr lang="en-US" altLang="ja-JP" sz="2200" b="1" i="1" spc="-100" dirty="0"/>
          </a:p>
          <a:p>
            <a:pPr>
              <a:lnSpc>
                <a:spcPts val="2113"/>
              </a:lnSpc>
            </a:pPr>
            <a:endParaRPr lang="en-US" altLang="ja-JP" sz="1625" dirty="0"/>
          </a:p>
          <a:p>
            <a:pPr>
              <a:lnSpc>
                <a:spcPts val="1706"/>
              </a:lnSpc>
            </a:pPr>
            <a:r>
              <a:rPr lang="ja-JP" altLang="en-US" sz="1625" dirty="0"/>
              <a:t>　　　　　</a:t>
            </a:r>
            <a:r>
              <a:rPr lang="ja-JP" altLang="en-US" sz="1625" dirty="0" smtClean="0"/>
              <a:t>　　　　</a:t>
            </a:r>
            <a:r>
              <a:rPr lang="ja-JP" altLang="en-US" sz="1700" dirty="0" smtClean="0"/>
              <a:t>カカオ</a:t>
            </a:r>
            <a:r>
              <a:rPr lang="ja-JP" altLang="en-US" sz="1700" dirty="0"/>
              <a:t>の生産量世界第３位であるインドネシアで、高品質</a:t>
            </a:r>
            <a:r>
              <a:rPr lang="ja-JP" altLang="en-US" sz="1700" dirty="0" smtClean="0"/>
              <a:t>なカカオ豆作り　　</a:t>
            </a:r>
            <a:endParaRPr lang="en-US" altLang="ja-JP" sz="1700" dirty="0" smtClean="0"/>
          </a:p>
          <a:p>
            <a:pPr>
              <a:lnSpc>
                <a:spcPts val="1706"/>
              </a:lnSpc>
            </a:pPr>
            <a:r>
              <a:rPr lang="ja-JP" altLang="en-US" sz="1700" dirty="0"/>
              <a:t>　</a:t>
            </a:r>
            <a:r>
              <a:rPr lang="ja-JP" altLang="en-US" sz="1700" dirty="0" smtClean="0"/>
              <a:t>　　　　　　　　に必要</a:t>
            </a:r>
            <a:r>
              <a:rPr lang="ja-JP" altLang="en-US" sz="1700" dirty="0"/>
              <a:t>不可欠な発酵技術を指導し、直接</a:t>
            </a:r>
            <a:r>
              <a:rPr lang="ja-JP" altLang="en-US" sz="1700" dirty="0" smtClean="0"/>
              <a:t>買い取ること</a:t>
            </a:r>
            <a:r>
              <a:rPr lang="ja-JP" altLang="en-US" sz="1700" dirty="0"/>
              <a:t>で、生産者の</a:t>
            </a:r>
            <a:r>
              <a:rPr lang="ja-JP" altLang="en-US" sz="1700" dirty="0" smtClean="0"/>
              <a:t>所　　</a:t>
            </a:r>
            <a:endParaRPr lang="en-US" altLang="ja-JP" sz="1700" dirty="0" smtClean="0"/>
          </a:p>
          <a:p>
            <a:pPr>
              <a:lnSpc>
                <a:spcPts val="1706"/>
              </a:lnSpc>
            </a:pPr>
            <a:r>
              <a:rPr lang="ja-JP" altLang="en-US" sz="1700" dirty="0"/>
              <a:t>　</a:t>
            </a:r>
            <a:r>
              <a:rPr lang="ja-JP" altLang="en-US" sz="1700" dirty="0" smtClean="0"/>
              <a:t>　　　　　　　　得向上を</a:t>
            </a:r>
            <a:r>
              <a:rPr lang="ja-JP" altLang="en-US" sz="1700" dirty="0"/>
              <a:t>実現</a:t>
            </a:r>
            <a:endParaRPr lang="en-US" altLang="ja-JP" sz="1700" dirty="0"/>
          </a:p>
          <a:p>
            <a:pPr>
              <a:lnSpc>
                <a:spcPts val="1706"/>
              </a:lnSpc>
            </a:pPr>
            <a:r>
              <a:rPr lang="ja-JP" altLang="en-US" sz="1625" dirty="0"/>
              <a:t>　　　　</a:t>
            </a:r>
            <a:endParaRPr lang="en-US" altLang="ja-JP" sz="1625" dirty="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カカオ</a:t>
            </a:r>
            <a:r>
              <a:rPr lang="ja-JP" altLang="en-US" sz="1700" dirty="0"/>
              <a:t>のほか、トロピカルフルーツなども一緒に栽培する方法　　　</a:t>
            </a:r>
            <a:endParaRPr lang="en-US" altLang="ja-JP" sz="1700" dirty="0"/>
          </a:p>
          <a:p>
            <a:pPr>
              <a:lnSpc>
                <a:spcPts val="2113"/>
              </a:lnSpc>
            </a:pPr>
            <a:r>
              <a:rPr lang="ja-JP" altLang="en-US" sz="1700" dirty="0"/>
              <a:t>　　　　　</a:t>
            </a:r>
            <a:r>
              <a:rPr lang="ja-JP" altLang="en-US" sz="1700" dirty="0" smtClean="0"/>
              <a:t>　　　（アグロフォレストリー</a:t>
            </a:r>
            <a:r>
              <a:rPr lang="ja-JP" altLang="en-US" sz="1700" dirty="0"/>
              <a:t>農法）を指導し持続的な土地利用を実現</a:t>
            </a:r>
            <a:r>
              <a:rPr lang="ja-JP" altLang="en-US" sz="1625" dirty="0"/>
              <a:t>　</a:t>
            </a:r>
            <a:endParaRPr lang="en-US" altLang="ja-JP" sz="1625" dirty="0"/>
          </a:p>
          <a:p>
            <a:pPr>
              <a:lnSpc>
                <a:spcPts val="2113"/>
              </a:lnSpc>
            </a:pPr>
            <a:r>
              <a:rPr lang="ja-JP" altLang="en-US" sz="1625" dirty="0"/>
              <a:t>　　　　</a:t>
            </a:r>
            <a:endParaRPr lang="en-US" altLang="ja-JP" sz="1625" dirty="0"/>
          </a:p>
          <a:p>
            <a:pPr>
              <a:lnSpc>
                <a:spcPts val="2113"/>
              </a:lnSpc>
            </a:pPr>
            <a:r>
              <a:rPr lang="ja-JP" altLang="en-US" sz="1625" dirty="0"/>
              <a:t>　　　　</a:t>
            </a:r>
            <a:r>
              <a:rPr lang="ja-JP" altLang="en-US" sz="1625" dirty="0" smtClean="0"/>
              <a:t>　　　　　　　</a:t>
            </a:r>
            <a:r>
              <a:rPr lang="ja-JP" altLang="en-US" sz="1625" dirty="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カカオ</a:t>
            </a:r>
            <a:r>
              <a:rPr lang="ja-JP" altLang="en-US" sz="1700" dirty="0"/>
              <a:t>農園ツアーを開催し、生産者と消費者の交流を行い、</a:t>
            </a:r>
            <a:r>
              <a:rPr lang="ja-JP" altLang="en-US" sz="1700" dirty="0" smtClean="0"/>
              <a:t>生産者の</a:t>
            </a:r>
            <a:endParaRPr lang="en-US" altLang="ja-JP" sz="1700" dirty="0"/>
          </a:p>
          <a:p>
            <a:pPr>
              <a:lnSpc>
                <a:spcPts val="2113"/>
              </a:lnSpc>
            </a:pPr>
            <a:r>
              <a:rPr lang="ja-JP" altLang="en-US" sz="1700" dirty="0"/>
              <a:t>　　　　　</a:t>
            </a:r>
            <a:r>
              <a:rPr lang="ja-JP" altLang="en-US" sz="1700" dirty="0" smtClean="0"/>
              <a:t>　　　　働きがい</a:t>
            </a:r>
            <a:r>
              <a:rPr lang="ja-JP" altLang="en-US" sz="1700" dirty="0"/>
              <a:t>、やる気を</a:t>
            </a:r>
            <a:r>
              <a:rPr lang="ja-JP" altLang="en-US" sz="1700" dirty="0" smtClean="0"/>
              <a:t>アップ</a:t>
            </a:r>
            <a:endParaRPr lang="en-US" altLang="ja-JP" sz="1700" dirty="0" smtClean="0"/>
          </a:p>
          <a:p>
            <a:pPr>
              <a:lnSpc>
                <a:spcPts val="2113"/>
              </a:lnSpc>
            </a:pPr>
            <a:endParaRPr lang="en-US" altLang="ja-JP" sz="1625" dirty="0"/>
          </a:p>
        </p:txBody>
      </p:sp>
      <p:sp>
        <p:nvSpPr>
          <p:cNvPr id="5" name="テキスト ボックス 4"/>
          <p:cNvSpPr txBox="1"/>
          <p:nvPr/>
        </p:nvSpPr>
        <p:spPr>
          <a:xfrm>
            <a:off x="101272" y="5352279"/>
            <a:ext cx="9804728" cy="1472198"/>
          </a:xfrm>
          <a:prstGeom prst="rect">
            <a:avLst/>
          </a:prstGeom>
          <a:noFill/>
        </p:spPr>
        <p:txBody>
          <a:bodyPr wrap="square" rtlCol="0">
            <a:spAutoFit/>
          </a:bodyPr>
          <a:lstStyle/>
          <a:p>
            <a:r>
              <a:rPr lang="ja-JP" altLang="en-US" b="1" u="sng" dirty="0"/>
              <a:t>◆「三方良し」のビジネスモデルの実現</a:t>
            </a:r>
            <a:endParaRPr lang="en-US" altLang="ja-JP" b="1" u="sng" dirty="0"/>
          </a:p>
          <a:p>
            <a:pPr>
              <a:lnSpc>
                <a:spcPts val="700"/>
              </a:lnSpc>
            </a:pPr>
            <a:endParaRPr lang="en-US" altLang="ja-JP" sz="1200" b="1" dirty="0" smtClean="0"/>
          </a:p>
          <a:p>
            <a:r>
              <a:rPr lang="en-US" altLang="ja-JP" sz="1200" b="1" dirty="0" smtClean="0"/>
              <a:t>【</a:t>
            </a:r>
            <a:r>
              <a:rPr lang="ja-JP" altLang="en-US" sz="1200" b="1" dirty="0"/>
              <a:t>主な</a:t>
            </a:r>
            <a:r>
              <a:rPr kumimoji="1" lang="ja-JP" altLang="en-US" sz="1200" b="1" dirty="0"/>
              <a:t>メリット</a:t>
            </a:r>
            <a:r>
              <a:rPr kumimoji="1" lang="en-US" altLang="ja-JP" sz="1200" b="1" dirty="0"/>
              <a:t>】</a:t>
            </a:r>
          </a:p>
          <a:p>
            <a:pPr>
              <a:lnSpc>
                <a:spcPts val="700"/>
              </a:lnSpc>
            </a:pPr>
            <a:endParaRPr lang="en-US" altLang="ja-JP" sz="1600" dirty="0" smtClean="0"/>
          </a:p>
          <a:p>
            <a:r>
              <a:rPr lang="ja-JP" altLang="en-US" sz="1600" dirty="0" smtClean="0"/>
              <a:t>（</a:t>
            </a:r>
            <a:r>
              <a:rPr lang="ja-JP" altLang="en-US" sz="1600" dirty="0"/>
              <a:t>１）生産者　　高品質なカカオの栽培・加工技術の習得と所得の向上　　　　　　　　　　　</a:t>
            </a:r>
            <a:endParaRPr lang="en-US" altLang="ja-JP" sz="1600" dirty="0"/>
          </a:p>
          <a:p>
            <a:r>
              <a:rPr lang="ja-JP" altLang="en-US" sz="1600" dirty="0"/>
              <a:t>（２）</a:t>
            </a:r>
            <a:r>
              <a:rPr lang="en-US" altLang="ja-JP" sz="1600" dirty="0"/>
              <a:t>Dari K</a:t>
            </a:r>
            <a:r>
              <a:rPr lang="ja-JP" altLang="en-US" sz="1600" dirty="0"/>
              <a:t>　　</a:t>
            </a:r>
            <a:r>
              <a:rPr lang="ja-JP" altLang="en-US" sz="1600" spc="-81" dirty="0"/>
              <a:t>高品質なカカオ豆の確保、美味しさとストーリー性の実現によるブランド化、販路拡大</a:t>
            </a:r>
            <a:endParaRPr lang="en-US" altLang="ja-JP" sz="1600" spc="-81" dirty="0"/>
          </a:p>
          <a:p>
            <a:r>
              <a:rPr lang="ja-JP" altLang="en-US" sz="1600" dirty="0"/>
              <a:t>（３）消費者　　美味しいチョコレートを楽しみながら、社会にも貢献できる</a:t>
            </a:r>
            <a:endParaRPr lang="en-US" altLang="ja-JP" sz="16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964" y="1944361"/>
            <a:ext cx="935046" cy="93504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964" y="2985658"/>
            <a:ext cx="935046" cy="91489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6964" y="4076016"/>
            <a:ext cx="935046" cy="93504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18" y="1715568"/>
            <a:ext cx="2088946" cy="139263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18" y="3443105"/>
            <a:ext cx="2088946" cy="1392631"/>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2260" y="263588"/>
            <a:ext cx="1358213" cy="905562"/>
          </a:xfrm>
          <a:prstGeom prst="rect">
            <a:avLst/>
          </a:prstGeom>
        </p:spPr>
      </p:pic>
    </p:spTree>
    <p:extLst>
      <p:ext uri="{BB962C8B-B14F-4D97-AF65-F5344CB8AC3E}">
        <p14:creationId xmlns:p14="http://schemas.microsoft.com/office/powerpoint/2010/main" val="2946335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234991"/>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211347" y="141182"/>
            <a:ext cx="9483307" cy="1077020"/>
          </a:xfrm>
        </p:spPr>
        <p:txBody>
          <a:bodyPr>
            <a:normAutofit fontScale="90000"/>
          </a:bodyPr>
          <a:lstStyle/>
          <a:p>
            <a:r>
              <a:rPr lang="ja-JP" altLang="en-US" sz="4900" dirty="0"/>
              <a:t>株式会社</a:t>
            </a:r>
            <a:r>
              <a:rPr lang="en-US" altLang="ja-JP" sz="4900" dirty="0"/>
              <a:t>Style Agent</a:t>
            </a:r>
            <a:r>
              <a:rPr lang="ja-JP" altLang="en-US" sz="3250" dirty="0"/>
              <a:t>（スタイルエージェント）</a:t>
            </a:r>
            <a:r>
              <a:rPr lang="en-US" altLang="ja-JP" dirty="0"/>
              <a:t/>
            </a:r>
            <a:br>
              <a:rPr lang="en-US" altLang="ja-JP" dirty="0"/>
            </a:br>
            <a:r>
              <a:rPr lang="ja-JP" altLang="en-US" sz="2600" dirty="0"/>
              <a:t>～限りある資源を大切にする、ゴミ箱のないセカイへ～</a:t>
            </a:r>
          </a:p>
        </p:txBody>
      </p:sp>
      <p:sp>
        <p:nvSpPr>
          <p:cNvPr id="4" name="正方形/長方形 3"/>
          <p:cNvSpPr/>
          <p:nvPr/>
        </p:nvSpPr>
        <p:spPr>
          <a:xfrm>
            <a:off x="3282089" y="1526555"/>
            <a:ext cx="6556431" cy="4529445"/>
          </a:xfrm>
          <a:prstGeom prst="rect">
            <a:avLst/>
          </a:prstGeom>
          <a:ln w="25400" cmpd="dbl">
            <a:solidFill>
              <a:schemeClr val="accent1"/>
            </a:solidFill>
          </a:ln>
        </p:spPr>
        <p:txBody>
          <a:bodyPr wrap="square">
            <a:spAutoFit/>
          </a:bodyPr>
          <a:lstStyle/>
          <a:p>
            <a:pPr>
              <a:lnSpc>
                <a:spcPts val="1000"/>
              </a:lnSpc>
            </a:pPr>
            <a:endParaRPr lang="en-US" altLang="ja-JP" sz="2400" b="1" i="1" dirty="0" smtClean="0"/>
          </a:p>
          <a:p>
            <a:pPr>
              <a:lnSpc>
                <a:spcPts val="2113"/>
              </a:lnSpc>
            </a:pPr>
            <a:r>
              <a:rPr lang="ja-JP" altLang="en-US" sz="2400" b="1" i="1" dirty="0" smtClean="0"/>
              <a:t>＜</a:t>
            </a:r>
            <a:r>
              <a:rPr lang="ja-JP" altLang="en-US" sz="2400" b="1" i="1" dirty="0"/>
              <a:t>サスティナブルなファッションを実現＞</a:t>
            </a:r>
            <a:endParaRPr lang="en-US" altLang="ja-JP" sz="2400" dirty="0"/>
          </a:p>
          <a:p>
            <a:pPr>
              <a:lnSpc>
                <a:spcPts val="2113"/>
              </a:lnSpc>
            </a:pPr>
            <a:endParaRPr lang="en-US" altLang="ja-JP" sz="1625" dirty="0"/>
          </a:p>
          <a:p>
            <a:pPr>
              <a:lnSpc>
                <a:spcPts val="2113"/>
              </a:lnSpc>
            </a:pPr>
            <a:r>
              <a:rPr lang="ja-JP" altLang="en-US" sz="1625" dirty="0"/>
              <a:t>　　　　　</a:t>
            </a:r>
            <a:r>
              <a:rPr lang="ja-JP" altLang="en-US" sz="1700" dirty="0" smtClean="0"/>
              <a:t>      「</a:t>
            </a:r>
            <a:r>
              <a:rPr lang="ja-JP" altLang="en-US" sz="1700" dirty="0"/>
              <a:t>サスティナブル」の理念に賛同するデザイナーが</a:t>
            </a:r>
            <a:r>
              <a:rPr lang="ja-JP" altLang="en-US" sz="1700" dirty="0" smtClean="0"/>
              <a:t>制作したリメイ　</a:t>
            </a:r>
            <a:endParaRPr lang="en-US" altLang="ja-JP" sz="1700" dirty="0" smtClean="0"/>
          </a:p>
          <a:p>
            <a:pPr>
              <a:lnSpc>
                <a:spcPts val="2113"/>
              </a:lnSpc>
            </a:pPr>
            <a:r>
              <a:rPr lang="ja-JP" altLang="en-US" sz="1700" dirty="0"/>
              <a:t>　</a:t>
            </a:r>
            <a:r>
              <a:rPr lang="ja-JP" altLang="en-US" sz="1700" dirty="0" smtClean="0"/>
              <a:t>　　　　　　　ク商品</a:t>
            </a:r>
            <a:r>
              <a:rPr lang="ja-JP" altLang="en-US" sz="1700" dirty="0"/>
              <a:t>や海外ブランドのリユース商品を</a:t>
            </a:r>
            <a:r>
              <a:rPr lang="ja-JP" altLang="en-US" sz="1700" dirty="0" smtClean="0"/>
              <a:t>取りそろえたファッション　</a:t>
            </a:r>
            <a:endParaRPr lang="en-US" altLang="ja-JP" sz="1700" dirty="0" smtClean="0"/>
          </a:p>
          <a:p>
            <a:pPr>
              <a:lnSpc>
                <a:spcPts val="2113"/>
              </a:lnSpc>
            </a:pPr>
            <a:r>
              <a:rPr lang="ja-JP" altLang="en-US" sz="1700" dirty="0"/>
              <a:t>　</a:t>
            </a:r>
            <a:r>
              <a:rPr lang="ja-JP" altLang="en-US" sz="1700" dirty="0" smtClean="0"/>
              <a:t>　　　　　　　ブランドを展開</a:t>
            </a:r>
            <a:endParaRPr lang="en-US" altLang="ja-JP" sz="1700" dirty="0"/>
          </a:p>
          <a:p>
            <a:pPr>
              <a:lnSpc>
                <a:spcPts val="2113"/>
              </a:lnSpc>
            </a:pPr>
            <a:endParaRPr lang="en-US" altLang="ja-JP" sz="1625" dirty="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服飾</a:t>
            </a:r>
            <a:r>
              <a:rPr lang="ja-JP" altLang="en-US" sz="1700" dirty="0"/>
              <a:t>専門学校と連携し、リメイクやリサイクルの</a:t>
            </a:r>
            <a:r>
              <a:rPr lang="ja-JP" altLang="en-US" sz="1700" dirty="0" smtClean="0"/>
              <a:t>大切さを次代の</a:t>
            </a:r>
            <a:r>
              <a:rPr lang="ja-JP" altLang="en-US" sz="1700" dirty="0"/>
              <a:t>　</a:t>
            </a:r>
            <a:endParaRPr lang="en-US" altLang="ja-JP" sz="1700" dirty="0"/>
          </a:p>
          <a:p>
            <a:pPr>
              <a:lnSpc>
                <a:spcPts val="2113"/>
              </a:lnSpc>
            </a:pPr>
            <a:r>
              <a:rPr lang="ja-JP" altLang="en-US" sz="1700" dirty="0"/>
              <a:t>　　　　　　　</a:t>
            </a:r>
            <a:r>
              <a:rPr lang="ja-JP" altLang="en-US" sz="1700" dirty="0" smtClean="0"/>
              <a:t>　デザイナー</a:t>
            </a:r>
            <a:r>
              <a:rPr lang="ja-JP" altLang="en-US" sz="1700" dirty="0"/>
              <a:t>に伝えていく</a:t>
            </a:r>
            <a:endParaRPr lang="en-US" altLang="ja-JP" sz="1700" dirty="0"/>
          </a:p>
          <a:p>
            <a:pPr>
              <a:lnSpc>
                <a:spcPts val="2113"/>
              </a:lnSpc>
            </a:pPr>
            <a:endParaRPr lang="en-US" altLang="ja-JP" sz="1625" dirty="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　「</a:t>
            </a:r>
            <a:r>
              <a:rPr lang="ja-JP" altLang="en-US" sz="1700" dirty="0"/>
              <a:t>サステナブルな社会とファッション」をテーマに</a:t>
            </a:r>
            <a:r>
              <a:rPr lang="ja-JP" altLang="en-US" sz="1700" dirty="0" smtClean="0"/>
              <a:t>、様々</a:t>
            </a:r>
            <a:r>
              <a:rPr lang="ja-JP" altLang="en-US" sz="1700" dirty="0"/>
              <a:t>な</a:t>
            </a:r>
            <a:r>
              <a:rPr lang="ja-JP" altLang="en-US" sz="1700" dirty="0" smtClean="0"/>
              <a:t>クリエイ　　　</a:t>
            </a:r>
            <a:endParaRPr lang="en-US" altLang="ja-JP" sz="1700" dirty="0" smtClean="0"/>
          </a:p>
          <a:p>
            <a:pPr>
              <a:lnSpc>
                <a:spcPts val="2113"/>
              </a:lnSpc>
            </a:pPr>
            <a:r>
              <a:rPr lang="ja-JP" altLang="en-US" sz="1700" dirty="0"/>
              <a:t>　</a:t>
            </a:r>
            <a:r>
              <a:rPr lang="ja-JP" altLang="en-US" sz="1700" dirty="0" smtClean="0"/>
              <a:t>　　　　　　　ターや</a:t>
            </a:r>
            <a:r>
              <a:rPr lang="ja-JP" altLang="en-US" sz="1700" dirty="0"/>
              <a:t>アーティスト、多様な</a:t>
            </a:r>
            <a:r>
              <a:rPr lang="ja-JP" altLang="en-US" sz="1700" dirty="0" smtClean="0"/>
              <a:t>デザイナーと連携</a:t>
            </a:r>
            <a:endParaRPr lang="en-US" altLang="ja-JP" sz="1700" dirty="0" smtClean="0"/>
          </a:p>
          <a:p>
            <a:pPr>
              <a:lnSpc>
                <a:spcPts val="2113"/>
              </a:lnSpc>
            </a:pPr>
            <a:endParaRPr lang="en-US" altLang="ja-JP" sz="1625" dirty="0" smtClean="0"/>
          </a:p>
          <a:p>
            <a:pPr>
              <a:lnSpc>
                <a:spcPts val="2113"/>
              </a:lnSpc>
            </a:pPr>
            <a:endParaRPr lang="en-US" altLang="ja-JP" sz="1625"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317" y="2199853"/>
            <a:ext cx="927677" cy="921015"/>
          </a:xfrm>
          <a:prstGeom prst="rect">
            <a:avLst/>
          </a:prstGeom>
        </p:spPr>
      </p:pic>
      <p:pic>
        <p:nvPicPr>
          <p:cNvPr id="2" name="図 1"/>
          <p:cNvPicPr>
            <a:picLocks noChangeAspect="1"/>
          </p:cNvPicPr>
          <p:nvPr/>
        </p:nvPicPr>
        <p:blipFill>
          <a:blip r:embed="rId4"/>
          <a:stretch>
            <a:fillRect/>
          </a:stretch>
        </p:blipFill>
        <p:spPr>
          <a:xfrm>
            <a:off x="47574" y="1451076"/>
            <a:ext cx="3042279" cy="4264716"/>
          </a:xfrm>
          <a:prstGeom prst="rect">
            <a:avLst/>
          </a:prstGeom>
        </p:spPr>
      </p:pic>
      <p:sp>
        <p:nvSpPr>
          <p:cNvPr id="3" name="テキスト ボックス 2"/>
          <p:cNvSpPr txBox="1"/>
          <p:nvPr/>
        </p:nvSpPr>
        <p:spPr>
          <a:xfrm>
            <a:off x="211347" y="5927760"/>
            <a:ext cx="2306172" cy="430887"/>
          </a:xfrm>
          <a:prstGeom prst="rect">
            <a:avLst/>
          </a:prstGeom>
          <a:noFill/>
        </p:spPr>
        <p:txBody>
          <a:bodyPr wrap="square" rtlCol="0">
            <a:spAutoFit/>
          </a:bodyPr>
          <a:lstStyle/>
          <a:p>
            <a:r>
              <a:rPr kumimoji="1" lang="ja-JP" altLang="en-US" sz="1100" dirty="0"/>
              <a:t>▲</a:t>
            </a:r>
            <a:r>
              <a:rPr kumimoji="1" lang="en-US" altLang="ja-JP" sz="1100" dirty="0"/>
              <a:t>2020</a:t>
            </a:r>
            <a:r>
              <a:rPr kumimoji="1" lang="ja-JP" altLang="en-US" sz="1100" dirty="0"/>
              <a:t>年</a:t>
            </a:r>
            <a:r>
              <a:rPr kumimoji="1" lang="en-US" altLang="ja-JP" sz="1100" dirty="0"/>
              <a:t>8</a:t>
            </a:r>
            <a:r>
              <a:rPr kumimoji="1" lang="ja-JP" altLang="en-US" sz="1100" dirty="0"/>
              <a:t>月</a:t>
            </a:r>
            <a:r>
              <a:rPr kumimoji="1" lang="en-US" altLang="ja-JP" sz="1100" dirty="0"/>
              <a:t>12</a:t>
            </a:r>
            <a:r>
              <a:rPr kumimoji="1" lang="ja-JP" altLang="en-US" sz="1100" dirty="0"/>
              <a:t>日～</a:t>
            </a:r>
            <a:r>
              <a:rPr kumimoji="1" lang="en-US" altLang="ja-JP" sz="1100" dirty="0"/>
              <a:t>25</a:t>
            </a:r>
            <a:r>
              <a:rPr kumimoji="1" lang="ja-JP" altLang="en-US" sz="1100" dirty="0"/>
              <a:t>日</a:t>
            </a:r>
            <a:endParaRPr kumimoji="1" lang="en-US" altLang="ja-JP" sz="1100" dirty="0"/>
          </a:p>
          <a:p>
            <a:r>
              <a:rPr lang="ja-JP" altLang="en-US" sz="1100" dirty="0"/>
              <a:t>阪神百貨店３階催事スペースに出店</a:t>
            </a:r>
            <a:endParaRPr kumimoji="1" lang="ja-JP" altLang="en-US" sz="110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6317" y="3446266"/>
            <a:ext cx="927677" cy="927677"/>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6316" y="4751133"/>
            <a:ext cx="927677" cy="927677"/>
          </a:xfrm>
          <a:prstGeom prst="rect">
            <a:avLst/>
          </a:prstGeom>
        </p:spPr>
      </p:pic>
      <p:sp>
        <p:nvSpPr>
          <p:cNvPr id="16" name="正方形/長方形 15"/>
          <p:cNvSpPr/>
          <p:nvPr/>
        </p:nvSpPr>
        <p:spPr>
          <a:xfrm>
            <a:off x="5427129" y="6056732"/>
            <a:ext cx="5818625" cy="667619"/>
          </a:xfrm>
          <a:prstGeom prst="rect">
            <a:avLst/>
          </a:prstGeom>
        </p:spPr>
        <p:txBody>
          <a:bodyPr wrap="square">
            <a:spAutoFit/>
          </a:bodyPr>
          <a:lstStyle/>
          <a:p>
            <a:r>
              <a:rPr lang="ja-JP" altLang="en-US" sz="1219" dirty="0"/>
              <a:t>神戸オフィス：〒</a:t>
            </a:r>
            <a:r>
              <a:rPr lang="en-US" altLang="ja-JP" sz="1219" dirty="0"/>
              <a:t>651-0087</a:t>
            </a:r>
          </a:p>
          <a:p>
            <a:r>
              <a:rPr lang="ja-JP" altLang="en-US" sz="1219" dirty="0"/>
              <a:t>兵庫県神戸市中央区御幸通</a:t>
            </a:r>
            <a:r>
              <a:rPr lang="en-US" altLang="ja-JP" sz="1219" dirty="0"/>
              <a:t>2</a:t>
            </a:r>
            <a:r>
              <a:rPr lang="ja-JP" altLang="en-US" sz="1219" dirty="0"/>
              <a:t>丁目</a:t>
            </a:r>
            <a:r>
              <a:rPr lang="en-US" altLang="ja-JP" sz="1219" dirty="0"/>
              <a:t>1</a:t>
            </a:r>
            <a:r>
              <a:rPr lang="ja-JP" altLang="en-US" sz="1219" dirty="0"/>
              <a:t>番</a:t>
            </a:r>
            <a:r>
              <a:rPr lang="en-US" altLang="ja-JP" sz="1219" dirty="0"/>
              <a:t>6</a:t>
            </a:r>
            <a:r>
              <a:rPr lang="ja-JP" altLang="en-US" sz="1219" dirty="0"/>
              <a:t>号ジェイルミナ三宮ビル</a:t>
            </a:r>
            <a:endParaRPr lang="en-US" altLang="ja-JP" sz="1219" dirty="0"/>
          </a:p>
          <a:p>
            <a:r>
              <a:rPr lang="en-US" altLang="ja-JP" sz="1300" dirty="0"/>
              <a:t>http://style-agent.jp/index.html</a:t>
            </a:r>
            <a:endParaRPr lang="ja-JP" altLang="en-US" sz="1300" dirty="0"/>
          </a:p>
        </p:txBody>
      </p:sp>
    </p:spTree>
    <p:extLst>
      <p:ext uri="{BB962C8B-B14F-4D97-AF65-F5344CB8AC3E}">
        <p14:creationId xmlns:p14="http://schemas.microsoft.com/office/powerpoint/2010/main" val="3541365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1707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95535" y="-21156"/>
            <a:ext cx="9483307" cy="1077020"/>
          </a:xfrm>
        </p:spPr>
        <p:txBody>
          <a:bodyPr>
            <a:normAutofit/>
          </a:bodyPr>
          <a:lstStyle/>
          <a:p>
            <a:r>
              <a:rPr lang="ja-JP" altLang="en-US" sz="4400" dirty="0" smtClean="0">
                <a:latin typeface="Meiryo UI" panose="020B0604030504040204" pitchFamily="50" charset="-128"/>
                <a:ea typeface="Meiryo UI" panose="020B0604030504040204" pitchFamily="50" charset="-128"/>
              </a:rPr>
              <a:t>いずみ市民生協</a:t>
            </a:r>
            <a:endParaRPr lang="ja-JP" altLang="en-US" sz="4400" dirty="0"/>
          </a:p>
        </p:txBody>
      </p:sp>
      <p:sp>
        <p:nvSpPr>
          <p:cNvPr id="4" name="正方形/長方形 3"/>
          <p:cNvSpPr/>
          <p:nvPr/>
        </p:nvSpPr>
        <p:spPr>
          <a:xfrm>
            <a:off x="4001642" y="1727061"/>
            <a:ext cx="5904358" cy="1438855"/>
          </a:xfrm>
          <a:prstGeom prst="rect">
            <a:avLst/>
          </a:prstGeom>
          <a:ln w="25400" cmpd="dbl">
            <a:noFill/>
          </a:ln>
        </p:spPr>
        <p:txBody>
          <a:bodyPr wrap="square">
            <a:spAutoFit/>
          </a:bodyPr>
          <a:lstStyle/>
          <a:p>
            <a:pPr>
              <a:lnSpc>
                <a:spcPts val="2113"/>
              </a:lnSpc>
            </a:pPr>
            <a:r>
              <a:rPr lang="ja-JP" altLang="en-US" sz="2400" dirty="0">
                <a:latin typeface="+mj-ea"/>
                <a:ea typeface="+mj-ea"/>
              </a:rPr>
              <a:t>＜主な事業＞</a:t>
            </a:r>
            <a:endParaRPr lang="en-US" altLang="ja-JP" sz="2400" dirty="0">
              <a:latin typeface="+mj-ea"/>
              <a:ea typeface="+mj-ea"/>
            </a:endParaRPr>
          </a:p>
          <a:p>
            <a:pPr>
              <a:lnSpc>
                <a:spcPts val="2113"/>
              </a:lnSpc>
            </a:pPr>
            <a:r>
              <a:rPr lang="ja-JP" altLang="en-US" sz="2400" dirty="0" smtClean="0">
                <a:latin typeface="+mj-ea"/>
                <a:ea typeface="+mj-ea"/>
              </a:rPr>
              <a:t>食品や日用雑貨、ファッション・コスメ、チケット、保険や電気など暮らしに関するあらゆる製品・サービスを提供</a:t>
            </a:r>
            <a:endParaRPr lang="en-US" altLang="ja-JP" sz="1625" dirty="0"/>
          </a:p>
          <a:p>
            <a:pPr>
              <a:lnSpc>
                <a:spcPts val="2113"/>
              </a:lnSpc>
            </a:pPr>
            <a:endParaRPr lang="en-US" altLang="ja-JP" sz="1625"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22" y="1727061"/>
            <a:ext cx="3429000" cy="1498600"/>
          </a:xfrm>
          <a:prstGeom prst="rect">
            <a:avLst/>
          </a:prstGeom>
        </p:spPr>
      </p:pic>
      <p:sp>
        <p:nvSpPr>
          <p:cNvPr id="6" name="正方形/長方形 5"/>
          <p:cNvSpPr/>
          <p:nvPr/>
        </p:nvSpPr>
        <p:spPr>
          <a:xfrm>
            <a:off x="464022" y="3412610"/>
            <a:ext cx="3321743" cy="276999"/>
          </a:xfrm>
          <a:prstGeom prst="rect">
            <a:avLst/>
          </a:prstGeom>
        </p:spPr>
        <p:txBody>
          <a:bodyPr wrap="none">
            <a:spAutoFit/>
          </a:bodyPr>
          <a:lstStyle/>
          <a:p>
            <a:r>
              <a:rPr lang="ja-JP" altLang="en-US" sz="1200" dirty="0"/>
              <a:t>いずみ市民生協グループは、</a:t>
            </a:r>
            <a:r>
              <a:rPr lang="en-US" altLang="ja-JP" sz="1200" dirty="0"/>
              <a:t>SDGs</a:t>
            </a:r>
            <a:r>
              <a:rPr lang="ja-JP" altLang="en-US" sz="1200" dirty="0"/>
              <a:t>にとりくんでいます</a:t>
            </a: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04" y="4195175"/>
            <a:ext cx="2618107" cy="2074726"/>
          </a:xfrm>
          <a:prstGeom prst="rect">
            <a:avLst/>
          </a:prstGeom>
        </p:spPr>
      </p:pic>
      <p:sp>
        <p:nvSpPr>
          <p:cNvPr id="14" name="正方形/長方形 13"/>
          <p:cNvSpPr/>
          <p:nvPr/>
        </p:nvSpPr>
        <p:spPr>
          <a:xfrm>
            <a:off x="979705" y="6291183"/>
            <a:ext cx="1165704" cy="307777"/>
          </a:xfrm>
          <a:prstGeom prst="rect">
            <a:avLst/>
          </a:prstGeom>
        </p:spPr>
        <p:txBody>
          <a:bodyPr wrap="none">
            <a:spAutoFit/>
          </a:bodyPr>
          <a:lstStyle/>
          <a:p>
            <a:r>
              <a:rPr lang="ja-JP" altLang="en-US" sz="1400" dirty="0" smtClean="0"/>
              <a:t>エコバスツアー</a:t>
            </a:r>
            <a:endParaRPr lang="ja-JP" altLang="en-US" sz="1400" dirty="0"/>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138" y="4302684"/>
            <a:ext cx="2962877" cy="1979202"/>
          </a:xfrm>
          <a:prstGeom prst="rect">
            <a:avLst/>
          </a:prstGeom>
        </p:spPr>
      </p:pic>
      <p:sp>
        <p:nvSpPr>
          <p:cNvPr id="16" name="正方形/長方形 15"/>
          <p:cNvSpPr/>
          <p:nvPr/>
        </p:nvSpPr>
        <p:spPr>
          <a:xfrm>
            <a:off x="3538990" y="6291183"/>
            <a:ext cx="1845377" cy="307777"/>
          </a:xfrm>
          <a:prstGeom prst="rect">
            <a:avLst/>
          </a:prstGeom>
        </p:spPr>
        <p:txBody>
          <a:bodyPr wrap="none">
            <a:spAutoFit/>
          </a:bodyPr>
          <a:lstStyle/>
          <a:p>
            <a:r>
              <a:rPr lang="ja-JP" altLang="en-US" sz="1400" dirty="0" smtClean="0"/>
              <a:t>配送でのリサイクル回収</a:t>
            </a:r>
            <a:endParaRPr lang="ja-JP" altLang="en-US" sz="1400" dirty="0"/>
          </a:p>
        </p:txBody>
      </p:sp>
      <p:pic>
        <p:nvPicPr>
          <p:cNvPr id="10" name="図 9"/>
          <p:cNvPicPr>
            <a:picLocks noChangeAspect="1"/>
          </p:cNvPicPr>
          <p:nvPr/>
        </p:nvPicPr>
        <p:blipFill rotWithShape="1">
          <a:blip r:embed="rId6">
            <a:extLst>
              <a:ext uri="{28A0092B-C50C-407E-A947-70E740481C1C}">
                <a14:useLocalDpi xmlns:a14="http://schemas.microsoft.com/office/drawing/2010/main" val="0"/>
              </a:ext>
            </a:extLst>
          </a:blip>
          <a:srcRect l="2627" r="2884" b="12630"/>
          <a:stretch/>
        </p:blipFill>
        <p:spPr>
          <a:xfrm>
            <a:off x="6056897" y="4302683"/>
            <a:ext cx="3821808" cy="1967217"/>
          </a:xfrm>
          <a:prstGeom prst="rect">
            <a:avLst/>
          </a:prstGeom>
        </p:spPr>
      </p:pic>
      <p:sp>
        <p:nvSpPr>
          <p:cNvPr id="18" name="正方形/長方形 17"/>
          <p:cNvSpPr/>
          <p:nvPr/>
        </p:nvSpPr>
        <p:spPr>
          <a:xfrm>
            <a:off x="7045112" y="6291183"/>
            <a:ext cx="1710725" cy="307777"/>
          </a:xfrm>
          <a:prstGeom prst="rect">
            <a:avLst/>
          </a:prstGeom>
        </p:spPr>
        <p:txBody>
          <a:bodyPr wrap="none">
            <a:spAutoFit/>
          </a:bodyPr>
          <a:lstStyle/>
          <a:p>
            <a:r>
              <a:rPr lang="ja-JP" altLang="en-US" sz="1400" dirty="0" smtClean="0"/>
              <a:t>食品リサイクル・ループ</a:t>
            </a:r>
            <a:endParaRPr lang="ja-JP" altLang="en-US" sz="1400" dirty="0"/>
          </a:p>
        </p:txBody>
      </p:sp>
    </p:spTree>
    <p:extLst>
      <p:ext uri="{BB962C8B-B14F-4D97-AF65-F5344CB8AC3E}">
        <p14:creationId xmlns:p14="http://schemas.microsoft.com/office/powerpoint/2010/main" val="3740734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1707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95535" y="-21156"/>
            <a:ext cx="9483307" cy="1077020"/>
          </a:xfrm>
        </p:spPr>
        <p:txBody>
          <a:bodyPr>
            <a:normAutofit/>
          </a:bodyPr>
          <a:lstStyle/>
          <a:p>
            <a:r>
              <a:rPr lang="ja-JP" altLang="en-US" sz="4400" dirty="0" smtClean="0">
                <a:latin typeface="Meiryo UI" panose="020B0604030504040204" pitchFamily="50" charset="-128"/>
                <a:ea typeface="Meiryo UI" panose="020B0604030504040204" pitchFamily="50" charset="-128"/>
              </a:rPr>
              <a:t>大阪府の取組み</a:t>
            </a:r>
            <a:endParaRPr lang="ja-JP" altLang="en-US" sz="4400" dirty="0"/>
          </a:p>
        </p:txBody>
      </p:sp>
      <p:sp>
        <p:nvSpPr>
          <p:cNvPr id="6" name="正方形/長方形 5"/>
          <p:cNvSpPr/>
          <p:nvPr/>
        </p:nvSpPr>
        <p:spPr>
          <a:xfrm>
            <a:off x="219893" y="1242136"/>
            <a:ext cx="1800493" cy="276999"/>
          </a:xfrm>
          <a:prstGeom prst="rect">
            <a:avLst/>
          </a:prstGeom>
        </p:spPr>
        <p:txBody>
          <a:bodyPr wrap="none">
            <a:spAutoFit/>
          </a:bodyPr>
          <a:lstStyle/>
          <a:p>
            <a:r>
              <a:rPr lang="en-US" altLang="ja-JP" sz="1200" dirty="0" smtClean="0"/>
              <a:t>【</a:t>
            </a:r>
            <a:r>
              <a:rPr lang="ja-JP" altLang="en-US" sz="1200" dirty="0" smtClean="0"/>
              <a:t>マイボトル普及の取組み</a:t>
            </a:r>
            <a:r>
              <a:rPr lang="en-US" altLang="ja-JP" sz="1200" dirty="0" smtClean="0"/>
              <a:t>】</a:t>
            </a:r>
            <a:endParaRPr lang="ja-JP" altLang="en-US" sz="1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93" y="1549400"/>
            <a:ext cx="3810000" cy="2143125"/>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1192" y="1565610"/>
            <a:ext cx="1121778" cy="2126915"/>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449" y="1645676"/>
            <a:ext cx="2026680" cy="2464443"/>
          </a:xfrm>
          <a:prstGeom prst="rect">
            <a:avLst/>
          </a:prstGeom>
        </p:spPr>
      </p:pic>
      <p:sp>
        <p:nvSpPr>
          <p:cNvPr id="17" name="正方形/長方形 16"/>
          <p:cNvSpPr/>
          <p:nvPr/>
        </p:nvSpPr>
        <p:spPr>
          <a:xfrm>
            <a:off x="6527285" y="1324501"/>
            <a:ext cx="2795958" cy="276999"/>
          </a:xfrm>
          <a:prstGeom prst="rect">
            <a:avLst/>
          </a:prstGeom>
        </p:spPr>
        <p:txBody>
          <a:bodyPr wrap="none">
            <a:spAutoFit/>
          </a:bodyPr>
          <a:lstStyle/>
          <a:p>
            <a:r>
              <a:rPr lang="en-US" altLang="ja-JP" sz="1200" dirty="0" smtClean="0"/>
              <a:t>【</a:t>
            </a:r>
            <a:r>
              <a:rPr lang="ja-JP" altLang="en-US" sz="1200" dirty="0" smtClean="0"/>
              <a:t>マイ容器サービスマップ（仮称）の作成</a:t>
            </a:r>
            <a:r>
              <a:rPr lang="en-US" altLang="ja-JP" sz="1200" dirty="0" smtClean="0"/>
              <a:t>】</a:t>
            </a:r>
            <a:endParaRPr lang="ja-JP" altLang="en-US" sz="1200" dirty="0"/>
          </a:p>
        </p:txBody>
      </p:sp>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123" y="4256900"/>
            <a:ext cx="2353728" cy="2338036"/>
          </a:xfrm>
          <a:prstGeom prst="rect">
            <a:avLst/>
          </a:prstGeom>
        </p:spPr>
      </p:pic>
      <p:sp>
        <p:nvSpPr>
          <p:cNvPr id="19" name="正方形/長方形 18"/>
          <p:cNvSpPr/>
          <p:nvPr/>
        </p:nvSpPr>
        <p:spPr>
          <a:xfrm>
            <a:off x="218668" y="3994016"/>
            <a:ext cx="1752403" cy="276999"/>
          </a:xfrm>
          <a:prstGeom prst="rect">
            <a:avLst/>
          </a:prstGeom>
        </p:spPr>
        <p:txBody>
          <a:bodyPr wrap="none">
            <a:spAutoFit/>
          </a:bodyPr>
          <a:lstStyle/>
          <a:p>
            <a:r>
              <a:rPr lang="en-US" altLang="ja-JP" sz="1200" dirty="0" smtClean="0"/>
              <a:t>【</a:t>
            </a:r>
            <a:r>
              <a:rPr lang="ja-JP" altLang="en-US" sz="1200" dirty="0" smtClean="0"/>
              <a:t>食品ロス削減の取組み</a:t>
            </a:r>
            <a:r>
              <a:rPr lang="en-US" altLang="ja-JP" sz="1200" dirty="0" smtClean="0"/>
              <a:t>】</a:t>
            </a:r>
            <a:endParaRPr lang="ja-JP" altLang="en-US" sz="1200" dirty="0"/>
          </a:p>
        </p:txBody>
      </p:sp>
      <p:pic>
        <p:nvPicPr>
          <p:cNvPr id="22" name="図 21"/>
          <p:cNvPicPr/>
          <p:nvPr/>
        </p:nvPicPr>
        <p:blipFill>
          <a:blip r:embed="rId7" cstate="print">
            <a:extLst>
              <a:ext uri="{28A0092B-C50C-407E-A947-70E740481C1C}">
                <a14:useLocalDpi xmlns:a14="http://schemas.microsoft.com/office/drawing/2010/main"/>
              </a:ext>
            </a:extLst>
          </a:blip>
          <a:stretch>
            <a:fillRect/>
          </a:stretch>
        </p:blipFill>
        <p:spPr>
          <a:xfrm>
            <a:off x="2735438" y="4641695"/>
            <a:ext cx="1329055" cy="1838325"/>
          </a:xfrm>
          <a:prstGeom prst="rect">
            <a:avLst/>
          </a:prstGeom>
        </p:spPr>
      </p:pic>
      <p:pic>
        <p:nvPicPr>
          <p:cNvPr id="24" name="図 23"/>
          <p:cNvPicPr/>
          <p:nvPr/>
        </p:nvPicPr>
        <p:blipFill>
          <a:blip r:embed="rId8" cstate="print">
            <a:extLst>
              <a:ext uri="{28A0092B-C50C-407E-A947-70E740481C1C}">
                <a14:useLocalDpi xmlns:a14="http://schemas.microsoft.com/office/drawing/2010/main"/>
              </a:ext>
            </a:extLst>
          </a:blip>
          <a:stretch>
            <a:fillRect/>
          </a:stretch>
        </p:blipFill>
        <p:spPr>
          <a:xfrm>
            <a:off x="4127080" y="4375085"/>
            <a:ext cx="1271270" cy="2070100"/>
          </a:xfrm>
          <a:prstGeom prst="rect">
            <a:avLst/>
          </a:prstGeom>
        </p:spPr>
      </p:pic>
      <p:sp>
        <p:nvSpPr>
          <p:cNvPr id="26" name="正方形/長方形 25"/>
          <p:cNvSpPr/>
          <p:nvPr/>
        </p:nvSpPr>
        <p:spPr>
          <a:xfrm>
            <a:off x="280310" y="6581001"/>
            <a:ext cx="4922101" cy="276999"/>
          </a:xfrm>
          <a:prstGeom prst="rect">
            <a:avLst/>
          </a:prstGeom>
        </p:spPr>
        <p:txBody>
          <a:bodyPr wrap="square">
            <a:spAutoFit/>
          </a:bodyPr>
          <a:lstStyle/>
          <a:p>
            <a:r>
              <a:rPr lang="ja-JP" altLang="en-US" sz="1200" dirty="0" smtClean="0"/>
              <a:t>飲食店の食品ロス削減に向けた食べきりモデル実証実験（令和元年度）</a:t>
            </a:r>
            <a:endParaRPr lang="ja-JP" altLang="en-US" sz="1200" dirty="0"/>
          </a:p>
        </p:txBody>
      </p:sp>
      <p:pic>
        <p:nvPicPr>
          <p:cNvPr id="1026" name="Picture 2" descr="ダブルスーツのイラスト（女性用）"/>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1489" y="4980443"/>
            <a:ext cx="1177277" cy="1380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bp.blogspot.com/-IRW9WKmdA_o/XZR9zJdYLkI/AAAAAAABVVk/s-0I9VkbvcAaNZwnwkn40073-qV1B2XNwCNcBGAsYHQ/s1600/shoes_side09_pump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0237" y="4865527"/>
            <a:ext cx="1001668" cy="4618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チークのイラスト（化粧品）"/>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8823" y="5096431"/>
            <a:ext cx="780774" cy="809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ビジネスバッグ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2038" y="5385833"/>
            <a:ext cx="739064" cy="739064"/>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6041739" y="4668529"/>
            <a:ext cx="2480166" cy="276999"/>
          </a:xfrm>
          <a:prstGeom prst="rect">
            <a:avLst/>
          </a:prstGeom>
        </p:spPr>
        <p:txBody>
          <a:bodyPr wrap="none">
            <a:spAutoFit/>
          </a:bodyPr>
          <a:lstStyle/>
          <a:p>
            <a:r>
              <a:rPr lang="en-US" altLang="ja-JP" sz="1200" dirty="0" smtClean="0"/>
              <a:t>【</a:t>
            </a:r>
            <a:r>
              <a:rPr lang="ja-JP" altLang="en-US" sz="1200" dirty="0" smtClean="0"/>
              <a:t>困難・課題を抱える女性への支援</a:t>
            </a:r>
            <a:r>
              <a:rPr lang="en-US" altLang="ja-JP" sz="1200" dirty="0" smtClean="0"/>
              <a:t>】</a:t>
            </a:r>
            <a:endParaRPr lang="ja-JP" altLang="en-US" sz="1200" dirty="0"/>
          </a:p>
        </p:txBody>
      </p:sp>
      <p:sp>
        <p:nvSpPr>
          <p:cNvPr id="20" name="正方形/長方形 19"/>
          <p:cNvSpPr/>
          <p:nvPr/>
        </p:nvSpPr>
        <p:spPr>
          <a:xfrm>
            <a:off x="5775460" y="6350168"/>
            <a:ext cx="4187406" cy="461665"/>
          </a:xfrm>
          <a:prstGeom prst="rect">
            <a:avLst/>
          </a:prstGeom>
        </p:spPr>
        <p:txBody>
          <a:bodyPr wrap="square">
            <a:spAutoFit/>
          </a:bodyPr>
          <a:lstStyle/>
          <a:p>
            <a:r>
              <a:rPr lang="ja-JP" altLang="en-US" sz="1200" dirty="0" smtClean="0"/>
              <a:t>協賛企業等から提供を受けた衣料（面接用スーツ等）や</a:t>
            </a:r>
            <a:endParaRPr lang="en-US" altLang="ja-JP" sz="1200" dirty="0" smtClean="0"/>
          </a:p>
          <a:p>
            <a:r>
              <a:rPr lang="ja-JP" altLang="en-US" sz="1200" dirty="0" smtClean="0"/>
              <a:t>生活用品（靴・鞄・化粧品等）の提供、生理用品の配布を行う</a:t>
            </a:r>
            <a:endParaRPr lang="ja-JP" altLang="en-US" sz="1200" dirty="0"/>
          </a:p>
        </p:txBody>
      </p:sp>
    </p:spTree>
    <p:extLst>
      <p:ext uri="{BB962C8B-B14F-4D97-AF65-F5344CB8AC3E}">
        <p14:creationId xmlns:p14="http://schemas.microsoft.com/office/powerpoint/2010/main" val="3221448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20933" y="956678"/>
            <a:ext cx="8892480" cy="1985159"/>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月国連総会で、全</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244(</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重複を除くと</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232)</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の指標が採択。）</a:t>
            </a: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6918142" y="6405109"/>
            <a:ext cx="3526963" cy="369332"/>
          </a:xfrm>
          <a:prstGeom prst="rect">
            <a:avLst/>
          </a:prstGeom>
          <a:noFill/>
        </p:spPr>
        <p:txBody>
          <a:bodyPr wrap="square" rtlCol="0">
            <a:spAutoFit/>
          </a:bodyPr>
          <a:lstStyle/>
          <a:p>
            <a:r>
              <a:rPr kumimoji="1" lang="ja-JP" altLang="en-US" dirty="0" smtClean="0"/>
              <a:t>（出典）国連広報センター</a:t>
            </a:r>
            <a:endParaRPr kumimoji="1" lang="ja-JP" altLang="en-US" dirty="0"/>
          </a:p>
        </p:txBody>
      </p:sp>
    </p:spTree>
    <p:extLst>
      <p:ext uri="{BB962C8B-B14F-4D97-AF65-F5344CB8AC3E}">
        <p14:creationId xmlns:p14="http://schemas.microsoft.com/office/powerpoint/2010/main" val="1060117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154633" y="3833860"/>
            <a:ext cx="5373756" cy="2038649"/>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b="1"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お問い合わせ先</a:t>
            </a:r>
            <a:r>
              <a:rPr kumimoji="1" lang="en-US" altLang="ja-JP"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b="1" dirty="0">
                <a:solidFill>
                  <a:prstClr val="black"/>
                </a:solidFill>
                <a:latin typeface="Meiryo UI" panose="020B0604030504040204" pitchFamily="50" charset="-128"/>
                <a:ea typeface="Meiryo UI" panose="020B0604030504040204" pitchFamily="50" charset="-128"/>
              </a:rPr>
              <a:t>TEL:06-6941-0351</a:t>
            </a:r>
          </a:p>
          <a:p>
            <a:pPr marL="174625" defTabSz="914400"/>
            <a:r>
              <a:rPr kumimoji="1" lang="en-US" altLang="ja-JP"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b="1"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6481511" y="2673453"/>
            <a:ext cx="360000" cy="358635"/>
          </a:xfrm>
          <a:prstGeom prst="rect">
            <a:avLst/>
          </a:prstGeom>
        </p:spPr>
      </p:pic>
      <p:sp>
        <p:nvSpPr>
          <p:cNvPr id="9" name="正方形/長方形 8"/>
          <p:cNvSpPr/>
          <p:nvPr/>
        </p:nvSpPr>
        <p:spPr>
          <a:xfrm>
            <a:off x="4174435" y="2618175"/>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847628" y="3223241"/>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2" y="6007781"/>
            <a:ext cx="1955179" cy="653122"/>
          </a:xfrm>
          <a:prstGeom prst="rect">
            <a:avLst/>
          </a:prstGeom>
        </p:spPr>
      </p:pic>
      <p:sp>
        <p:nvSpPr>
          <p:cNvPr id="7" name="正方形/長方形 6"/>
          <p:cNvSpPr/>
          <p:nvPr/>
        </p:nvSpPr>
        <p:spPr>
          <a:xfrm>
            <a:off x="3904530" y="1265444"/>
            <a:ext cx="6286593" cy="707886"/>
          </a:xfrm>
          <a:prstGeom prst="rect">
            <a:avLst/>
          </a:prstGeom>
        </p:spPr>
        <p:txBody>
          <a:bodyPr wrap="square">
            <a:spAutoFit/>
          </a:bodyPr>
          <a:lstStyle/>
          <a:p>
            <a:pPr defTabSz="914400"/>
            <a:r>
              <a:rPr kumimoji="1" lang="ja-JP" altLang="en-US" sz="4000" dirty="0">
                <a:solidFill>
                  <a:prstClr val="black"/>
                </a:solidFill>
                <a:latin typeface="Calibri"/>
                <a:ea typeface="Meiryo UI"/>
              </a:rPr>
              <a:t>ご清聴ありがとうございました。</a:t>
            </a:r>
          </a:p>
        </p:txBody>
      </p:sp>
      <p:pic>
        <p:nvPicPr>
          <p:cNvPr id="11" name="図 10">
            <a:extLst>
              <a:ext uri="{FF2B5EF4-FFF2-40B4-BE49-F238E27FC236}">
                <a16:creationId xmlns:a16="http://schemas.microsoft.com/office/drawing/2014/main" id="{11FBD673-34A2-4E1F-BD76-DFEA19EA27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19" y="848866"/>
            <a:ext cx="3628093" cy="5134207"/>
          </a:xfrm>
          <a:prstGeom prst="rect">
            <a:avLst/>
          </a:prstGeom>
        </p:spPr>
      </p:pic>
    </p:spTree>
    <p:extLst>
      <p:ext uri="{BB962C8B-B14F-4D97-AF65-F5344CB8AC3E}">
        <p14:creationId xmlns:p14="http://schemas.microsoft.com/office/powerpoint/2010/main" val="105526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13" name="正方形/長方形 12"/>
          <p:cNvSpPr/>
          <p:nvPr/>
        </p:nvSpPr>
        <p:spPr>
          <a:xfrm>
            <a:off x="292254" y="935699"/>
            <a:ext cx="9321491" cy="1754326"/>
          </a:xfrm>
          <a:prstGeom prst="rect">
            <a:avLst/>
          </a:prstGeom>
        </p:spPr>
        <p:txBody>
          <a:bodyPr wrap="square">
            <a:spAutoFit/>
          </a:bodyPr>
          <a:lstStyle/>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〇コロナ禍により、様々な社会問題や課題が顕在化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400" b="1" u="sng" dirty="0">
                <a:solidFill>
                  <a:srgbClr val="00206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002060"/>
                </a:solidFill>
                <a:latin typeface="Meiryo UI" panose="020B0604030504040204" pitchFamily="50" charset="-128"/>
                <a:ea typeface="Meiryo UI" panose="020B0604030504040204" pitchFamily="50" charset="-128"/>
              </a:rPr>
              <a:t>SDGs</a:t>
            </a:r>
            <a:r>
              <a:rPr kumimoji="1" lang="ja-JP" altLang="en-US" sz="2400" b="1" u="sng" dirty="0">
                <a:solidFill>
                  <a:srgbClr val="002060"/>
                </a:solidFill>
                <a:latin typeface="Meiryo UI" panose="020B0604030504040204" pitchFamily="50" charset="-128"/>
                <a:ea typeface="Meiryo UI" panose="020B0604030504040204" pitchFamily="50" charset="-128"/>
              </a:rPr>
              <a:t>の理念の具体化が今まさに求められている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1564103" y="2883210"/>
            <a:ext cx="6777792" cy="3895860"/>
          </a:xfrm>
          <a:prstGeom prst="rect">
            <a:avLst/>
          </a:prstGeom>
        </p:spPr>
      </p:pic>
    </p:spTree>
    <p:extLst>
      <p:ext uri="{BB962C8B-B14F-4D97-AF65-F5344CB8AC3E}">
        <p14:creationId xmlns:p14="http://schemas.microsoft.com/office/powerpoint/2010/main" val="2664050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nvPr>
        </p:nvGraphicFramePr>
        <p:xfrm>
          <a:off x="262462" y="742310"/>
          <a:ext cx="4519088" cy="598200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extLst/>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241033" y="6597352"/>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Tree>
    <p:extLst>
      <p:ext uri="{BB962C8B-B14F-4D97-AF65-F5344CB8AC3E}">
        <p14:creationId xmlns:p14="http://schemas.microsoft.com/office/powerpoint/2010/main" val="421842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a:t>
            </a:r>
            <a:r>
              <a:rPr kumimoji="1" lang="ja-JP" altLang="en-US" sz="4800" b="1" dirty="0" smtClean="0"/>
              <a:t>．なぜ</a:t>
            </a:r>
            <a:r>
              <a:rPr kumimoji="1" lang="en-US" altLang="ja-JP" sz="4800" b="1" dirty="0" smtClean="0"/>
              <a:t>SDGs</a:t>
            </a:r>
            <a:endParaRPr kumimoji="1" lang="ja-JP" altLang="en-US" sz="4800" b="1" dirty="0"/>
          </a:p>
        </p:txBody>
      </p:sp>
    </p:spTree>
    <p:extLst>
      <p:ext uri="{BB962C8B-B14F-4D97-AF65-F5344CB8AC3E}">
        <p14:creationId xmlns:p14="http://schemas.microsoft.com/office/powerpoint/2010/main" val="2040084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95799" y="6429376"/>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r>
              <a:rPr lang="ja-JP" altLang="en-US" sz="1400" dirty="0" smtClean="0"/>
              <a:t>）</a:t>
            </a:r>
            <a:endParaRPr lang="ja-JP" altLang="en-US" sz="1400" dirty="0"/>
          </a:p>
        </p:txBody>
      </p:sp>
      <p:sp>
        <p:nvSpPr>
          <p:cNvPr id="3" name="正方形/長方形 2"/>
          <p:cNvSpPr/>
          <p:nvPr/>
        </p:nvSpPr>
        <p:spPr>
          <a:xfrm>
            <a:off x="590550" y="3597883"/>
            <a:ext cx="8724900" cy="1754326"/>
          </a:xfrm>
          <a:prstGeom prst="rect">
            <a:avLst/>
          </a:prstGeom>
        </p:spPr>
        <p:txBody>
          <a:bodyPr wrap="square">
            <a:spAutoFit/>
          </a:bodyPr>
          <a:lstStyle/>
          <a:p>
            <a:pPr algn="ctr"/>
            <a:r>
              <a:rPr lang="ja-JP" altLang="ja-JP" sz="3600" dirty="0"/>
              <a:t>将来世代のニーズを損なうこと</a:t>
            </a:r>
            <a:r>
              <a:rPr lang="ja-JP" altLang="ja-JP" sz="3600" dirty="0" smtClean="0"/>
              <a:t>なく</a:t>
            </a:r>
            <a:endParaRPr lang="en-US" altLang="ja-JP" sz="3600" dirty="0" smtClean="0"/>
          </a:p>
          <a:p>
            <a:pPr algn="ctr"/>
            <a:endParaRPr lang="en-US" altLang="ja-JP" sz="3600" dirty="0" smtClean="0"/>
          </a:p>
          <a:p>
            <a:pPr algn="ctr"/>
            <a:r>
              <a:rPr lang="ja-JP" altLang="ja-JP" sz="3600" dirty="0" smtClean="0"/>
              <a:t>現在</a:t>
            </a:r>
            <a:r>
              <a:rPr lang="ja-JP" altLang="ja-JP" sz="3600" dirty="0"/>
              <a:t>の世代のニーズを満たすこと</a:t>
            </a:r>
            <a:endParaRPr lang="ja-JP" altLang="en-US" sz="3600" dirty="0"/>
          </a:p>
        </p:txBody>
      </p:sp>
      <p:sp>
        <p:nvSpPr>
          <p:cNvPr id="4" name="テキスト ボックス 3"/>
          <p:cNvSpPr txBox="1"/>
          <p:nvPr/>
        </p:nvSpPr>
        <p:spPr>
          <a:xfrm>
            <a:off x="2588419" y="1597387"/>
            <a:ext cx="4729162" cy="923330"/>
          </a:xfrm>
          <a:prstGeom prst="rect">
            <a:avLst/>
          </a:prstGeom>
          <a:noFill/>
        </p:spPr>
        <p:txBody>
          <a:bodyPr wrap="square" rtlCol="0">
            <a:spAutoFit/>
          </a:bodyPr>
          <a:lstStyle/>
          <a:p>
            <a:pPr algn="ctr"/>
            <a:r>
              <a:rPr kumimoji="1" lang="ja-JP" altLang="en-US" sz="5400" b="1" dirty="0" smtClean="0"/>
              <a:t>持続可能とは</a:t>
            </a:r>
            <a:endParaRPr kumimoji="1" lang="en-US" altLang="ja-JP" sz="5400" b="1" dirty="0" smtClean="0"/>
          </a:p>
        </p:txBody>
      </p:sp>
    </p:spTree>
    <p:extLst>
      <p:ext uri="{BB962C8B-B14F-4D97-AF65-F5344CB8AC3E}">
        <p14:creationId xmlns:p14="http://schemas.microsoft.com/office/powerpoint/2010/main" val="1148488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9</a:t>
            </a:fld>
            <a:endParaRPr kumimoji="1" lang="ja-JP" altLang="en-US"/>
          </a:p>
        </p:txBody>
      </p:sp>
      <p:pic>
        <p:nvPicPr>
          <p:cNvPr id="1026" name="Picture 2" descr="IPCC第5次評価報告書図SPM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85" y="1338750"/>
            <a:ext cx="9280698" cy="4772117"/>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23"/>
          <p:cNvSpPr txBox="1">
            <a:spLocks/>
          </p:cNvSpPr>
          <p:nvPr/>
        </p:nvSpPr>
        <p:spPr>
          <a:xfrm>
            <a:off x="7905053" y="5923444"/>
            <a:ext cx="2000947"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：気象庁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57423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2471</TotalTime>
  <Words>3496</Words>
  <Application>Microsoft Office PowerPoint</Application>
  <PresentationFormat>A4 210 x 297 mm</PresentationFormat>
  <Paragraphs>459</Paragraphs>
  <Slides>40</Slides>
  <Notes>40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40</vt:i4>
      </vt:variant>
    </vt:vector>
  </HeadingPairs>
  <TitlesOfParts>
    <vt:vector size="51" baseType="lpstr">
      <vt:lpstr>HGS創英角ｺﾞｼｯｸUB</vt:lpstr>
      <vt:lpstr>Meiryo UI</vt:lpstr>
      <vt:lpstr>ＭＳ Ｐゴシック</vt:lpstr>
      <vt:lpstr>ＭＳ Ｐ明朝</vt:lpstr>
      <vt:lpstr>UD デジタル 教科書体 NK-B</vt:lpstr>
      <vt:lpstr>メイリオ</vt:lpstr>
      <vt:lpstr>游ゴシック</vt:lpstr>
      <vt:lpstr>Arial</vt:lpstr>
      <vt:lpstr>Bauhaus 93</vt:lpstr>
      <vt:lpstr>Calibri</vt:lpstr>
      <vt:lpstr>Office テーマ</vt:lpstr>
      <vt:lpstr>SDGsについて</vt:lpstr>
      <vt:lpstr>テーマ</vt:lpstr>
      <vt:lpstr>PowerPoint プレゼンテーション</vt:lpstr>
      <vt:lpstr>SDGsとは</vt:lpstr>
      <vt:lpstr>SDGsとは</vt:lpstr>
      <vt:lpstr>SDGsの17のゴール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PowerPoint プレゼンテーション</vt:lpstr>
      <vt:lpstr>目標5：ジェンダー平等を達成し、 　　　　すべての女性及び女児の能力強化を行う。 </vt:lpstr>
      <vt:lpstr>目標12：持続可能な消費と生産のパターンを確保する</vt:lpstr>
      <vt:lpstr>目標14：海洋と海洋資源を持続可能な開発に向けて保全し、 　　　　　 持続可能な形で利用する</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2025年日本国際博覧会（大阪・関西万博）</vt:lpstr>
      <vt:lpstr>SDGsビジョンの取組み工程</vt:lpstr>
      <vt:lpstr>SDGs先進都市をめざして</vt:lpstr>
      <vt:lpstr>重点ゴール（Osaka SDGs ビジョン）</vt:lpstr>
      <vt:lpstr>SDGsの認知度調査</vt:lpstr>
      <vt:lpstr>SDGsの認知度調査</vt:lpstr>
      <vt:lpstr>例えばこんなこともSDGsです。</vt:lpstr>
      <vt:lpstr>PowerPoint プレゼンテーション</vt:lpstr>
      <vt:lpstr>Dari K（ダリケー）株式会社</vt:lpstr>
      <vt:lpstr>Dari K（ダリケー）株式会社 ～「カカオ」を通して世界を変える‐努力が報われる社会に‐～</vt:lpstr>
      <vt:lpstr>株式会社Style Agent（スタイルエージェント） ～限りある資源を大切にする、ゴミ箱のないセカイへ～</vt:lpstr>
      <vt:lpstr>いずみ市民生協</vt:lpstr>
      <vt:lpstr>大阪府の取組み</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大阪府</cp:lastModifiedBy>
  <cp:revision>176</cp:revision>
  <cp:lastPrinted>2021-07-06T07:06:42Z</cp:lastPrinted>
  <dcterms:created xsi:type="dcterms:W3CDTF">2019-06-04T04:06:36Z</dcterms:created>
  <dcterms:modified xsi:type="dcterms:W3CDTF">2021-08-18T04:14:38Z</dcterms:modified>
</cp:coreProperties>
</file>