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87" r:id="rId6"/>
    <p:sldId id="337" r:id="rId7"/>
    <p:sldId id="293" r:id="rId8"/>
    <p:sldId id="294" r:id="rId9"/>
    <p:sldId id="295" r:id="rId10"/>
    <p:sldId id="372" r:id="rId11"/>
    <p:sldId id="352" r:id="rId12"/>
    <p:sldId id="353" r:id="rId13"/>
    <p:sldId id="365" r:id="rId14"/>
    <p:sldId id="296" r:id="rId15"/>
    <p:sldId id="338" r:id="rId16"/>
    <p:sldId id="370" r:id="rId17"/>
    <p:sldId id="369" r:id="rId18"/>
    <p:sldId id="371" r:id="rId19"/>
    <p:sldId id="373" r:id="rId20"/>
    <p:sldId id="377" r:id="rId21"/>
    <p:sldId id="378" r:id="rId22"/>
    <p:sldId id="374" r:id="rId23"/>
    <p:sldId id="375" r:id="rId24"/>
    <p:sldId id="380" r:id="rId25"/>
    <p:sldId id="379" r:id="rId26"/>
    <p:sldId id="376" r:id="rId27"/>
    <p:sldId id="360" r:id="rId2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3662" autoAdjust="0"/>
  </p:normalViewPr>
  <p:slideViewPr>
    <p:cSldViewPr snapToGrid="0" showGuides="1">
      <p:cViewPr varScale="1">
        <p:scale>
          <a:sx n="62" d="100"/>
          <a:sy n="62" d="100"/>
        </p:scale>
        <p:origin x="1356" y="72"/>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14</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63F86-D0CE-4A08-8709-C118D6DC9C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721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33460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59281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492D9D-1369-41D9-A58A-91E3A0BB8E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7581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492D9D-1369-41D9-A58A-91E3A0BB8E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77956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4063158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057154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492D9D-1369-41D9-A58A-91E3A0BB8E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3919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24</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smtClean="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408956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2022/3/29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2022/3/29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9.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2.png"/><Relationship Id="rId5" Type="http://schemas.openxmlformats.org/officeDocument/2006/relationships/image" Target="../media/image46.png"/><Relationship Id="rId10" Type="http://schemas.openxmlformats.org/officeDocument/2006/relationships/image" Target="../media/image30.png"/><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osakaprefSDG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と大阪</a:t>
            </a: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lang="ja-JP" altLang="en-US" smtClean="0">
                <a:latin typeface="Meiryo UI" panose="020B0604030504040204" pitchFamily="50" charset="-128"/>
                <a:ea typeface="Meiryo UI" panose="020B0604030504040204" pitchFamily="50" charset="-128"/>
              </a:rPr>
              <a:t>大阪府政策企画部企画室推進課</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10</a:t>
            </a:fld>
            <a:endParaRPr kumimoji="1" lang="ja-JP" altLang="en-US" dirty="0"/>
          </a:p>
        </p:txBody>
      </p:sp>
    </p:spTree>
    <p:extLst>
      <p:ext uri="{BB962C8B-B14F-4D97-AF65-F5344CB8AC3E}">
        <p14:creationId xmlns:p14="http://schemas.microsoft.com/office/powerpoint/2010/main" val="424971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2180865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３</a:t>
            </a:r>
            <a:r>
              <a:rPr kumimoji="1" lang="en-US" altLang="ja-JP" sz="4800" b="1" dirty="0" smtClean="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53846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13</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15</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smtClean="0">
                <a:ln>
                  <a:noFill/>
                </a:ln>
                <a:solidFill>
                  <a:prstClr val="black"/>
                </a:solidFill>
                <a:effectLst/>
                <a:uLnTx/>
                <a:uFillTx/>
                <a:latin typeface="Meiryo UI"/>
                <a:ea typeface="Meiryo UI"/>
                <a:cs typeface="+mn-cs"/>
              </a:rPr>
              <a:t>4.</a:t>
            </a:r>
            <a:r>
              <a:rPr kumimoji="1" lang="ja-JP" altLang="en-US" sz="4800" b="1" i="0" u="none" strike="noStrike" kern="1200" cap="none" spc="0" normalizeH="0" baseline="0" noProof="0" dirty="0" smtClean="0">
                <a:ln>
                  <a:noFill/>
                </a:ln>
                <a:solidFill>
                  <a:prstClr val="black"/>
                </a:solidFill>
                <a:effectLst/>
                <a:uLnTx/>
                <a:uFillTx/>
                <a:latin typeface="Meiryo UI"/>
                <a:ea typeface="Meiryo UI"/>
                <a:cs typeface="+mn-cs"/>
              </a:rPr>
              <a:t>みんな</a:t>
            </a:r>
            <a:r>
              <a:rPr kumimoji="1" lang="ja-JP" altLang="en-US" sz="4800" b="1" i="0" u="none" strike="noStrike" kern="1200" cap="none" spc="0" normalizeH="0" baseline="0" noProof="0" dirty="0">
                <a:ln>
                  <a:noFill/>
                </a:ln>
                <a:solidFill>
                  <a:prstClr val="black"/>
                </a:solidFill>
                <a:effectLst/>
                <a:uLnTx/>
                <a:uFillTx/>
                <a:latin typeface="Meiryo UI"/>
                <a:ea typeface="Meiryo UI"/>
                <a:cs typeface="+mn-cs"/>
              </a:rPr>
              <a:t>で取り組もう！</a:t>
            </a:r>
            <a:r>
              <a:rPr kumimoji="1" lang="en-US" altLang="ja-JP" sz="4800" b="1" i="0" u="none" strike="noStrike" kern="1200" cap="none" spc="0" normalizeH="0" baseline="0" noProof="0" dirty="0">
                <a:ln>
                  <a:noFill/>
                </a:ln>
                <a:solidFill>
                  <a:prstClr val="black"/>
                </a:solidFill>
                <a:effectLst/>
                <a:uLnTx/>
                <a:uFillTx/>
                <a:latin typeface="Meiryo UI"/>
                <a:ea typeface="Meiryo UI"/>
                <a:cs typeface="+mn-cs"/>
              </a:rPr>
              <a:t>SDGs</a:t>
            </a:r>
            <a:endParaRPr kumimoji="1" lang="ja-JP" altLang="en-US" sz="48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3600C5-E09F-42B5-8802-35E7D4C4D45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797085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4479"/>
            <a:ext cx="8543925" cy="1325563"/>
          </a:xfrm>
        </p:spPr>
        <p:txBody>
          <a:bodyPr>
            <a:normAutofit/>
          </a:bodyPr>
          <a:lstStyle/>
          <a:p>
            <a:r>
              <a:rPr kumimoji="1" lang="en-US" altLang="ja-JP" sz="2800" dirty="0" smtClean="0"/>
              <a:t>SDG</a:t>
            </a:r>
            <a:r>
              <a:rPr kumimoji="1" lang="ja-JP" altLang="en-US" sz="2800" dirty="0" err="1" smtClean="0"/>
              <a:t>ｓ</a:t>
            </a:r>
            <a:r>
              <a:rPr kumimoji="1" lang="ja-JP" altLang="en-US" sz="2800" dirty="0" smtClean="0"/>
              <a:t>を知ってもらう！</a:t>
            </a:r>
            <a:endParaRPr kumimoji="1" lang="ja-JP" altLang="en-US" sz="2800" dirty="0"/>
          </a:p>
        </p:txBody>
      </p:sp>
      <p:sp>
        <p:nvSpPr>
          <p:cNvPr id="3" name="コンテンツ プレースホルダー 2"/>
          <p:cNvSpPr>
            <a:spLocks noGrp="1"/>
          </p:cNvSpPr>
          <p:nvPr>
            <p:ph idx="1"/>
          </p:nvPr>
        </p:nvSpPr>
        <p:spPr>
          <a:xfrm>
            <a:off x="182274" y="831169"/>
            <a:ext cx="8543925" cy="4351338"/>
          </a:xfrm>
        </p:spPr>
        <p:txBody>
          <a:bodyPr/>
          <a:lstStyle/>
          <a:p>
            <a:r>
              <a:rPr kumimoji="1" lang="ja-JP" altLang="en-US" dirty="0" smtClean="0"/>
              <a:t>上荘小学校で</a:t>
            </a:r>
            <a:r>
              <a:rPr kumimoji="1" lang="en-US" altLang="ja-JP" dirty="0" smtClean="0"/>
              <a:t>SDG</a:t>
            </a:r>
            <a:r>
              <a:rPr kumimoji="1" lang="ja-JP" altLang="en-US" dirty="0" err="1" smtClean="0"/>
              <a:t>ｓ</a:t>
            </a:r>
            <a:r>
              <a:rPr kumimoji="1" lang="ja-JP" altLang="en-US" dirty="0" smtClean="0"/>
              <a:t>出前講座を実施</a:t>
            </a:r>
            <a:endParaRPr kumimoji="1" lang="ja-JP" altLang="en-US" dirty="0"/>
          </a:p>
        </p:txBody>
      </p:sp>
      <p:sp>
        <p:nvSpPr>
          <p:cNvPr id="4" name="スライド番号プレースホルダー 3"/>
          <p:cNvSpPr>
            <a:spLocks noGrp="1"/>
          </p:cNvSpPr>
          <p:nvPr>
            <p:ph type="sldNum" sz="quarter" idx="12"/>
          </p:nvPr>
        </p:nvSpPr>
        <p:spPr/>
        <p:txBody>
          <a:bodyPr/>
          <a:lstStyle/>
          <a:p>
            <a:fld id="{E93600C5-E09F-42B5-8802-35E7D4C4D45F}" type="slidenum">
              <a:rPr kumimoji="1" lang="ja-JP" altLang="en-US" smtClean="0"/>
              <a:t>17</a:t>
            </a:fld>
            <a:endParaRPr kumimoji="1" lang="ja-JP" altLang="en-US"/>
          </a:p>
        </p:txBody>
      </p:sp>
      <p:cxnSp>
        <p:nvCxnSpPr>
          <p:cNvPr id="7" name="直線コネクタ 6"/>
          <p:cNvCxnSpPr/>
          <p:nvPr/>
        </p:nvCxnSpPr>
        <p:spPr>
          <a:xfrm>
            <a:off x="0" y="750448"/>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8" y="1276695"/>
            <a:ext cx="5476238" cy="326618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512" y="3221700"/>
            <a:ext cx="4179536" cy="3134652"/>
          </a:xfrm>
          <a:prstGeom prst="rect">
            <a:avLst/>
          </a:prstGeom>
        </p:spPr>
      </p:pic>
      <p:sp>
        <p:nvSpPr>
          <p:cNvPr id="12" name="テキスト ボックス 11"/>
          <p:cNvSpPr txBox="1"/>
          <p:nvPr/>
        </p:nvSpPr>
        <p:spPr>
          <a:xfrm>
            <a:off x="386607" y="5204419"/>
            <a:ext cx="4429418" cy="646331"/>
          </a:xfrm>
          <a:prstGeom prst="rect">
            <a:avLst/>
          </a:prstGeom>
          <a:noFill/>
          <a:ln>
            <a:solidFill>
              <a:schemeClr val="tx1"/>
            </a:solidFill>
            <a:prstDash val="sysDash"/>
          </a:ln>
        </p:spPr>
        <p:txBody>
          <a:bodyPr wrap="none" rtlCol="0">
            <a:spAutoFit/>
          </a:bodyPr>
          <a:lstStyle/>
          <a:p>
            <a:r>
              <a:rPr kumimoji="1" lang="ja-JP" altLang="en-US" dirty="0" smtClean="0"/>
              <a:t>子どもたちから、身近な</a:t>
            </a:r>
            <a:r>
              <a:rPr kumimoji="1" lang="en-US" altLang="ja-JP" dirty="0" smtClean="0"/>
              <a:t>SDGs</a:t>
            </a:r>
            <a:r>
              <a:rPr kumimoji="1" lang="ja-JP" altLang="en-US" dirty="0" smtClean="0"/>
              <a:t>についてたくさんの</a:t>
            </a:r>
            <a:endParaRPr kumimoji="1" lang="en-US" altLang="ja-JP" dirty="0" smtClean="0"/>
          </a:p>
          <a:p>
            <a:r>
              <a:rPr kumimoji="1" lang="ja-JP" altLang="en-US" dirty="0"/>
              <a:t>意見</a:t>
            </a:r>
            <a:r>
              <a:rPr kumimoji="1" lang="ja-JP" altLang="en-US" dirty="0" smtClean="0"/>
              <a:t>をいただきました。</a:t>
            </a:r>
            <a:endParaRPr kumimoji="1" lang="en-US" altLang="ja-JP" dirty="0" smtClean="0"/>
          </a:p>
        </p:txBody>
      </p:sp>
      <p:sp>
        <p:nvSpPr>
          <p:cNvPr id="13" name="テキスト ボックス 12"/>
          <p:cNvSpPr txBox="1"/>
          <p:nvPr/>
        </p:nvSpPr>
        <p:spPr>
          <a:xfrm>
            <a:off x="5917490" y="1710378"/>
            <a:ext cx="3661580" cy="646331"/>
          </a:xfrm>
          <a:prstGeom prst="rect">
            <a:avLst/>
          </a:prstGeom>
          <a:noFill/>
          <a:ln>
            <a:solidFill>
              <a:schemeClr val="tx1"/>
            </a:solidFill>
            <a:prstDash val="sysDash"/>
          </a:ln>
        </p:spPr>
        <p:txBody>
          <a:bodyPr wrap="none" rtlCol="0">
            <a:spAutoFit/>
          </a:bodyPr>
          <a:lstStyle/>
          <a:p>
            <a:r>
              <a:rPr kumimoji="1" lang="ja-JP" altLang="en-US" dirty="0" smtClean="0"/>
              <a:t>クイズ形式で</a:t>
            </a:r>
            <a:r>
              <a:rPr kumimoji="1" lang="en-US" altLang="ja-JP" dirty="0" smtClean="0"/>
              <a:t>SDGs</a:t>
            </a:r>
            <a:r>
              <a:rPr kumimoji="1" lang="ja-JP" altLang="en-US" dirty="0" smtClean="0"/>
              <a:t>について学んでもう</a:t>
            </a:r>
            <a:endParaRPr kumimoji="1" lang="en-US" altLang="ja-JP" dirty="0" smtClean="0"/>
          </a:p>
          <a:p>
            <a:r>
              <a:rPr kumimoji="1" lang="en-US" altLang="ja-JP" dirty="0"/>
              <a:t>SDGs</a:t>
            </a:r>
            <a:r>
              <a:rPr kumimoji="1" lang="ja-JP" altLang="en-US" dirty="0" smtClean="0"/>
              <a:t>講座を行いました。</a:t>
            </a:r>
            <a:endParaRPr kumimoji="1" lang="en-US" altLang="ja-JP" dirty="0" smtClean="0"/>
          </a:p>
        </p:txBody>
      </p:sp>
    </p:spTree>
    <p:extLst>
      <p:ext uri="{BB962C8B-B14F-4D97-AF65-F5344CB8AC3E}">
        <p14:creationId xmlns:p14="http://schemas.microsoft.com/office/powerpoint/2010/main" val="170120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4479"/>
            <a:ext cx="8543925" cy="1325563"/>
          </a:xfrm>
        </p:spPr>
        <p:txBody>
          <a:bodyPr>
            <a:normAutofit/>
          </a:bodyPr>
          <a:lstStyle/>
          <a:p>
            <a:r>
              <a:rPr kumimoji="1" lang="en-US" altLang="ja-JP" sz="2800" dirty="0" smtClean="0"/>
              <a:t>SDG</a:t>
            </a:r>
            <a:r>
              <a:rPr kumimoji="1" lang="ja-JP" altLang="en-US" sz="2800" dirty="0" err="1" smtClean="0"/>
              <a:t>ｓ</a:t>
            </a:r>
            <a:r>
              <a:rPr kumimoji="1" lang="ja-JP" altLang="en-US" sz="2800" dirty="0" smtClean="0"/>
              <a:t>を知ってもらう！</a:t>
            </a:r>
            <a:endParaRPr kumimoji="1" lang="ja-JP" altLang="en-US" sz="2800" dirty="0"/>
          </a:p>
        </p:txBody>
      </p:sp>
      <p:sp>
        <p:nvSpPr>
          <p:cNvPr id="3" name="コンテンツ プレースホルダー 2"/>
          <p:cNvSpPr>
            <a:spLocks noGrp="1"/>
          </p:cNvSpPr>
          <p:nvPr>
            <p:ph idx="1"/>
          </p:nvPr>
        </p:nvSpPr>
        <p:spPr>
          <a:xfrm>
            <a:off x="182274" y="831169"/>
            <a:ext cx="8543925" cy="4351338"/>
          </a:xfrm>
        </p:spPr>
        <p:txBody>
          <a:bodyPr/>
          <a:lstStyle/>
          <a:p>
            <a:r>
              <a:rPr kumimoji="1" lang="ja-JP" altLang="en-US" dirty="0" smtClean="0"/>
              <a:t>上荘小学校で</a:t>
            </a:r>
            <a:r>
              <a:rPr kumimoji="1" lang="en-US" altLang="ja-JP" dirty="0" smtClean="0"/>
              <a:t>SDG</a:t>
            </a:r>
            <a:r>
              <a:rPr kumimoji="1" lang="ja-JP" altLang="en-US" dirty="0" err="1" smtClean="0"/>
              <a:t>ｓ</a:t>
            </a:r>
            <a:r>
              <a:rPr kumimoji="1" lang="ja-JP" altLang="en-US" dirty="0" smtClean="0"/>
              <a:t>出前講座を実施</a:t>
            </a:r>
            <a:endParaRPr kumimoji="1" lang="ja-JP" altLang="en-US" dirty="0"/>
          </a:p>
        </p:txBody>
      </p:sp>
      <p:sp>
        <p:nvSpPr>
          <p:cNvPr id="4" name="スライド番号プレースホルダー 3"/>
          <p:cNvSpPr>
            <a:spLocks noGrp="1"/>
          </p:cNvSpPr>
          <p:nvPr>
            <p:ph type="sldNum" sz="quarter" idx="12"/>
          </p:nvPr>
        </p:nvSpPr>
        <p:spPr/>
        <p:txBody>
          <a:bodyPr/>
          <a:lstStyle/>
          <a:p>
            <a:fld id="{E93600C5-E09F-42B5-8802-35E7D4C4D45F}" type="slidenum">
              <a:rPr kumimoji="1" lang="ja-JP" altLang="en-US" smtClean="0"/>
              <a:t>18</a:t>
            </a:fld>
            <a:endParaRPr kumimoji="1" lang="ja-JP" altLang="en-US"/>
          </a:p>
        </p:txBody>
      </p:sp>
      <p:cxnSp>
        <p:nvCxnSpPr>
          <p:cNvPr id="7" name="直線コネクタ 6"/>
          <p:cNvCxnSpPr/>
          <p:nvPr/>
        </p:nvCxnSpPr>
        <p:spPr>
          <a:xfrm>
            <a:off x="0" y="750448"/>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74" y="1308391"/>
            <a:ext cx="5557737" cy="327120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4236" y="2950251"/>
            <a:ext cx="5363872" cy="3764969"/>
          </a:xfrm>
          <a:prstGeom prst="rect">
            <a:avLst/>
          </a:prstGeom>
        </p:spPr>
      </p:pic>
      <p:sp>
        <p:nvSpPr>
          <p:cNvPr id="5" name="テキスト ボックス 4"/>
          <p:cNvSpPr txBox="1"/>
          <p:nvPr/>
        </p:nvSpPr>
        <p:spPr>
          <a:xfrm>
            <a:off x="5899934" y="1736380"/>
            <a:ext cx="3961341" cy="646331"/>
          </a:xfrm>
          <a:prstGeom prst="rect">
            <a:avLst/>
          </a:prstGeom>
          <a:noFill/>
          <a:ln>
            <a:solidFill>
              <a:schemeClr val="tx1"/>
            </a:solidFill>
            <a:prstDash val="sysDash"/>
          </a:ln>
        </p:spPr>
        <p:txBody>
          <a:bodyPr wrap="none" rtlCol="0">
            <a:spAutoFit/>
          </a:bodyPr>
          <a:lstStyle/>
          <a:p>
            <a:r>
              <a:rPr kumimoji="1" lang="ja-JP" altLang="en-US" dirty="0" smtClean="0"/>
              <a:t>海洋プラスチックや海の生物、漁業の話、</a:t>
            </a:r>
            <a:endParaRPr kumimoji="1" lang="en-US" altLang="ja-JP" dirty="0" smtClean="0"/>
          </a:p>
          <a:p>
            <a:r>
              <a:rPr kumimoji="1" lang="ja-JP" altLang="en-US" dirty="0" smtClean="0"/>
              <a:t>食品ロスなどをテーマに授業を行いました。</a:t>
            </a:r>
            <a:endParaRPr kumimoji="1" lang="ja-JP" altLang="en-US" dirty="0"/>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09" y="4766903"/>
            <a:ext cx="2572618" cy="1929463"/>
          </a:xfrm>
          <a:prstGeom prst="rect">
            <a:avLst/>
          </a:prstGeom>
        </p:spPr>
      </p:pic>
    </p:spTree>
    <p:extLst>
      <p:ext uri="{BB962C8B-B14F-4D97-AF65-F5344CB8AC3E}">
        <p14:creationId xmlns:p14="http://schemas.microsoft.com/office/powerpoint/2010/main" val="54653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2096" b="0" i="0" u="none" strike="noStrike" kern="1200" cap="none" spc="0" normalizeH="0" baseline="0" noProof="0" dirty="0">
                <a:ln>
                  <a:noFill/>
                </a:ln>
                <a:solidFill>
                  <a:prstClr val="black"/>
                </a:solidFill>
                <a:effectLst/>
                <a:uLnTx/>
                <a:uFillTx/>
                <a:latin typeface="Meiryo UI"/>
                <a:ea typeface="Meiryo UI"/>
                <a:cs typeface="+mn-cs"/>
              </a:rPr>
              <a:t>わたしたちは、「誰一人取り残さない、持続可能な社会の実現」をめざす“持続可能な開発のための</a:t>
            </a:r>
            <a:r>
              <a:rPr kumimoji="1" lang="en-US" altLang="ja-JP" sz="2096" b="0" i="0" u="none" strike="noStrike" kern="1200" cap="none" spc="0" normalizeH="0" baseline="0" noProof="0" dirty="0">
                <a:ln>
                  <a:noFill/>
                </a:ln>
                <a:solidFill>
                  <a:prstClr val="black"/>
                </a:solidFill>
                <a:effectLst/>
                <a:uLnTx/>
                <a:uFillTx/>
                <a:latin typeface="Meiryo UI"/>
                <a:ea typeface="Meiryo UI"/>
                <a:cs typeface="+mn-cs"/>
              </a:rPr>
              <a:t>2030</a:t>
            </a:r>
            <a:r>
              <a:rPr kumimoji="1" lang="ja-JP" altLang="en-US" sz="2096" b="0" i="0" u="none" strike="noStrike" kern="1200" cap="none" spc="0" normalizeH="0" baseline="0" noProof="0" dirty="0">
                <a:ln>
                  <a:noFill/>
                </a:ln>
                <a:solidFill>
                  <a:prstClr val="black"/>
                </a:solidFill>
                <a:effectLst/>
                <a:uLnTx/>
                <a:uFillTx/>
                <a:latin typeface="Meiryo UI"/>
                <a:ea typeface="Meiryo UI"/>
                <a:cs typeface="+mn-cs"/>
              </a:rPr>
              <a:t>アジェンダ”（</a:t>
            </a:r>
            <a:r>
              <a:rPr kumimoji="1" lang="en-US" altLang="ja-JP" sz="2096" b="0" i="0" u="none" strike="noStrike" kern="1200" cap="none" spc="0" normalizeH="0" baseline="0" noProof="0" dirty="0">
                <a:ln>
                  <a:noFill/>
                </a:ln>
                <a:solidFill>
                  <a:prstClr val="black"/>
                </a:solidFill>
                <a:effectLst/>
                <a:uLnTx/>
                <a:uFillTx/>
                <a:latin typeface="Meiryo UI"/>
                <a:ea typeface="Meiryo UI"/>
                <a:cs typeface="+mn-cs"/>
              </a:rPr>
              <a:t>SDGs</a:t>
            </a:r>
            <a:r>
              <a:rPr kumimoji="1" lang="ja-JP" altLang="en-US" sz="2096" b="0" i="0" u="none" strike="noStrike" kern="1200" cap="none" spc="0" normalizeH="0" baseline="0" noProof="0" dirty="0">
                <a:ln>
                  <a:noFill/>
                </a:ln>
                <a:solidFill>
                  <a:prstClr val="black"/>
                </a:solidFill>
                <a:effectLst/>
                <a:uLnTx/>
                <a:uFillTx/>
                <a:latin typeface="Meiryo UI"/>
                <a:ea typeface="Meiryo UI"/>
                <a:cs typeface="+mn-cs"/>
              </a:rPr>
              <a:t>）の理念に賛同し、</a:t>
            </a:r>
            <a:r>
              <a:rPr kumimoji="1" lang="en-US" altLang="ja-JP" sz="2096"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2096" b="0" i="0" u="none" strike="noStrike" kern="1200" cap="none" spc="0" normalizeH="0" baseline="0" noProof="0" dirty="0">
                <a:ln>
                  <a:noFill/>
                </a:ln>
                <a:solidFill>
                  <a:prstClr val="black"/>
                </a:solidFill>
                <a:effectLst/>
                <a:uLnTx/>
                <a:uFillTx/>
                <a:latin typeface="Meiryo UI"/>
                <a:ea typeface="Meiryo UI"/>
                <a:cs typeface="+mn-cs"/>
              </a:rPr>
              <a:t>年大阪・関西万博の地元都市として、万博のテーマである「いのち輝く未来社会のデザイン」に向けて、</a:t>
            </a:r>
            <a:r>
              <a:rPr kumimoji="1" lang="en-US" altLang="ja-JP" sz="2096" b="0" i="0" u="none" strike="noStrike" kern="1200" cap="none" spc="0" normalizeH="0" baseline="0" noProof="0" dirty="0">
                <a:ln>
                  <a:noFill/>
                </a:ln>
                <a:solidFill>
                  <a:prstClr val="black"/>
                </a:solidFill>
                <a:effectLst/>
                <a:uLnTx/>
                <a:uFillTx/>
                <a:latin typeface="Meiryo UI"/>
                <a:ea typeface="Meiryo UI"/>
                <a:cs typeface="+mn-cs"/>
              </a:rPr>
              <a:t>SDGs</a:t>
            </a:r>
            <a:r>
              <a:rPr kumimoji="1" lang="ja-JP" altLang="en-US" sz="2096" b="0" i="0" u="none" strike="noStrike" kern="1200" cap="none" spc="0" normalizeH="0" baseline="0" noProof="0" dirty="0">
                <a:ln>
                  <a:noFill/>
                </a:ln>
                <a:solidFill>
                  <a:prstClr val="black"/>
                </a:solidFill>
                <a:effectLst/>
                <a:uLnTx/>
                <a:uFillTx/>
                <a:latin typeface="Meiryo UI"/>
                <a:ea typeface="Meiryo UI"/>
                <a:cs typeface="+mn-cs"/>
              </a:rPr>
              <a:t>の</a:t>
            </a:r>
            <a:r>
              <a:rPr kumimoji="1" lang="en-US" altLang="ja-JP" sz="2096" b="0"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2096" b="0" i="0" u="none" strike="noStrike" kern="1200" cap="none" spc="0" normalizeH="0" baseline="0" noProof="0" dirty="0">
                <a:ln>
                  <a:noFill/>
                </a:ln>
                <a:solidFill>
                  <a:prstClr val="black"/>
                </a:solidFill>
                <a:effectLst/>
                <a:uLnTx/>
                <a:uFillTx/>
                <a:latin typeface="Meiryo UI"/>
                <a:ea typeface="Meiryo UI"/>
                <a:cs typeface="+mn-cs"/>
              </a:rPr>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marL="0" marR="0" lvl="0" indent="0" algn="l" defTabSz="457200" rtl="0" eaLnBrk="1" fontAlgn="auto" latinLnBrk="0" hangingPunct="1">
              <a:lnSpc>
                <a:spcPts val="1905"/>
              </a:lnSpc>
              <a:spcBef>
                <a:spcPts val="0"/>
              </a:spcBef>
              <a:spcAft>
                <a:spcPts val="0"/>
              </a:spcAft>
              <a:buClrTx/>
              <a:buSzTx/>
              <a:buFontTx/>
              <a:buNone/>
              <a:tabLst/>
              <a:defRPr/>
            </a:pPr>
            <a:r>
              <a:rPr kumimoji="1" lang="ja-JP" altLang="en-US" sz="1905" b="0" i="0" u="none" strike="noStrike" kern="1200" cap="none" spc="0" normalizeH="0" baseline="0" noProof="0" dirty="0">
                <a:ln>
                  <a:noFill/>
                </a:ln>
                <a:solidFill>
                  <a:prstClr val="black"/>
                </a:solidFill>
                <a:effectLst/>
                <a:uLnTx/>
                <a:uFillTx/>
                <a:latin typeface="Meiryo UI"/>
                <a:ea typeface="Meiryo UI"/>
                <a:cs typeface="+mn-cs"/>
              </a:rPr>
              <a:t>１．かけがえのない“いのち”を大切にし、地域社会や環境に配慮して行動します。</a:t>
            </a:r>
            <a:endParaRPr kumimoji="1" lang="en-US" altLang="ja-JP" sz="190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ts val="1905"/>
              </a:lnSpc>
              <a:spcBef>
                <a:spcPts val="0"/>
              </a:spcBef>
              <a:spcAft>
                <a:spcPts val="0"/>
              </a:spcAft>
              <a:buClrTx/>
              <a:buSzTx/>
              <a:buFontTx/>
              <a:buNone/>
              <a:tabLst/>
              <a:defRPr/>
            </a:pPr>
            <a:endParaRPr kumimoji="1" lang="en-US" altLang="ja-JP" sz="190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ts val="1905"/>
              </a:lnSpc>
              <a:spcBef>
                <a:spcPts val="0"/>
              </a:spcBef>
              <a:spcAft>
                <a:spcPts val="0"/>
              </a:spcAft>
              <a:buClrTx/>
              <a:buSzTx/>
              <a:buFontTx/>
              <a:buNone/>
              <a:tabLst/>
              <a:defRPr/>
            </a:pPr>
            <a:r>
              <a:rPr kumimoji="1" lang="ja-JP" altLang="en-US" sz="1905" b="0" i="0" u="none" strike="noStrike" kern="1200" cap="none" spc="0" normalizeH="0" baseline="0" noProof="0" dirty="0">
                <a:ln>
                  <a:noFill/>
                </a:ln>
                <a:solidFill>
                  <a:prstClr val="black"/>
                </a:solidFill>
                <a:effectLst/>
                <a:uLnTx/>
                <a:uFillTx/>
                <a:latin typeface="Meiryo UI"/>
                <a:ea typeface="Meiryo UI"/>
                <a:cs typeface="+mn-cs"/>
              </a:rPr>
              <a:t>２．</a:t>
            </a:r>
            <a:r>
              <a:rPr kumimoji="1" lang="en-US" altLang="ja-JP" sz="1905" b="0" i="0" u="none" strike="noStrike" kern="1200" cap="none" spc="0" normalizeH="0" baseline="0" noProof="0" dirty="0">
                <a:ln>
                  <a:noFill/>
                </a:ln>
                <a:solidFill>
                  <a:prstClr val="black"/>
                </a:solidFill>
                <a:effectLst/>
                <a:uLnTx/>
                <a:uFillTx/>
                <a:latin typeface="Meiryo UI"/>
                <a:ea typeface="Meiryo UI"/>
                <a:cs typeface="+mn-cs"/>
              </a:rPr>
              <a:t>2030</a:t>
            </a:r>
            <a:r>
              <a:rPr kumimoji="1" lang="ja-JP" altLang="en-US" sz="1905" b="0" i="0" u="none" strike="noStrike" kern="1200" cap="none" spc="0" normalizeH="0" baseline="0" noProof="0" dirty="0">
                <a:ln>
                  <a:noFill/>
                </a:ln>
                <a:solidFill>
                  <a:prstClr val="black"/>
                </a:solidFill>
                <a:effectLst/>
                <a:uLnTx/>
                <a:uFillTx/>
                <a:latin typeface="Meiryo UI"/>
                <a:ea typeface="Meiryo UI"/>
                <a:cs typeface="+mn-cs"/>
              </a:rPr>
              <a:t>年に住みたい魅力あふれる大阪をイメージし、できることから意識して行動します。</a:t>
            </a:r>
            <a:endParaRPr kumimoji="1" lang="en-US" altLang="ja-JP" sz="190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ts val="1905"/>
              </a:lnSpc>
              <a:spcBef>
                <a:spcPts val="0"/>
              </a:spcBef>
              <a:spcAft>
                <a:spcPts val="0"/>
              </a:spcAft>
              <a:buClrTx/>
              <a:buSzTx/>
              <a:buFontTx/>
              <a:buNone/>
              <a:tabLst/>
              <a:defRPr/>
            </a:pPr>
            <a:endParaRPr kumimoji="1" lang="en-US" altLang="ja-JP" sz="190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ts val="1905"/>
              </a:lnSpc>
              <a:spcBef>
                <a:spcPts val="0"/>
              </a:spcBef>
              <a:spcAft>
                <a:spcPts val="0"/>
              </a:spcAft>
              <a:buClrTx/>
              <a:buSzTx/>
              <a:buFontTx/>
              <a:buNone/>
              <a:tabLst/>
              <a:defRPr/>
            </a:pPr>
            <a:r>
              <a:rPr kumimoji="1" lang="ja-JP" altLang="en-US" sz="1905" b="0" i="0" u="none" strike="noStrike" kern="1200" cap="none" spc="0" normalizeH="0" baseline="0" noProof="0" dirty="0">
                <a:ln>
                  <a:noFill/>
                </a:ln>
                <a:solidFill>
                  <a:prstClr val="black"/>
                </a:solidFill>
                <a:effectLst/>
                <a:uLnTx/>
                <a:uFillTx/>
                <a:latin typeface="Meiryo UI"/>
                <a:ea typeface="Meiryo UI"/>
                <a:cs typeface="+mn-cs"/>
              </a:rPr>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3048" b="1" i="0" u="sng" strike="noStrike" kern="1200" cap="none" spc="57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en-US" altLang="zh-TW" sz="3048" b="1" i="0" u="sng" strike="noStrike" kern="1200" cap="none" spc="57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zh-TW" altLang="en-US" sz="3048" b="1" i="0" u="sng" strike="noStrike" kern="1200" cap="none" spc="57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209261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900268" y="1296403"/>
            <a:ext cx="7955558" cy="6247864"/>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  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万博</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４</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a:t>私のＳＤＧｓ宣言プロジェクト</a:t>
            </a:r>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「大阪</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a:t>
            </a:r>
            <a:r>
              <a:rPr kumimoji="1" lang="ja-JP" altLang="en-US" sz="1800" b="1" i="0" u="none" strike="noStrike" kern="1200" cap="none" spc="0" normalizeH="0" baseline="0" noProof="0" dirty="0" err="1">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ｓ</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行動憲章」の趣旨に沿って、皆さんがチャレンジする</a:t>
            </a:r>
            <a:r>
              <a:rPr kumimoji="0"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a:t>
            </a:r>
            <a:r>
              <a:rPr kumimoji="0" lang="ja-JP" altLang="en-US" sz="1800" b="1" i="0" u="none" strike="noStrike" kern="1200" cap="none" spc="0" normalizeH="0" baseline="0" noProof="0" dirty="0" err="1">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ｓ</a:t>
            </a: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達成</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に向けた取組みを</a:t>
            </a:r>
            <a:endPar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宣言していただくプロジェクトです。</a:t>
            </a:r>
            <a:endPar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皆さんの宣言は、大阪府ホームページなどで広く発信し、オール大阪で</a:t>
            </a:r>
            <a:r>
              <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ｓ達成の機運を醸成し</a:t>
            </a:r>
            <a:endPar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1800" b="1" i="0" u="none" strike="noStrike" kern="1200" cap="none" spc="0" normalizeH="0" baseline="0" noProof="0" dirty="0" err="1">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て</a:t>
            </a:r>
            <a:r>
              <a:rPr kumimoji="1"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いきたいと考えています。</a:t>
            </a:r>
            <a:endParaRPr kumimoji="1"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多くの方に</a:t>
            </a:r>
            <a:r>
              <a:rPr kumimoji="0"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a:t>
            </a:r>
            <a:r>
              <a:rPr kumimoji="0" lang="ja-JP" altLang="en-US" sz="1800" b="1" i="0" u="none" strike="noStrike" kern="1200" cap="none" spc="0" normalizeH="0" baseline="0" noProof="0" dirty="0" err="1">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ｓ</a:t>
            </a:r>
            <a:r>
              <a:rPr kumimoji="0" lang="ja-JP" altLang="en-US"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の取組みの輪を広げるためるため、ぜひ皆さんも参加してください。</a:t>
            </a:r>
            <a:endParaRPr kumimoji="0" lang="en-US" altLang="ja-JP" sz="1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ts val="813"/>
                </a:lnSpc>
                <a:spcBef>
                  <a:spcPts val="0"/>
                </a:spcBef>
                <a:spcAft>
                  <a:spcPts val="0"/>
                </a:spcAft>
                <a:buClrTx/>
                <a:buSzTx/>
                <a:buFontTx/>
                <a:buNone/>
                <a:tabLst/>
                <a:defRPr/>
              </a:pPr>
              <a:endParaRPr kumimoji="1" lang="en-US" altLang="ja-JP" sz="1463"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詳しくは、府</a:t>
              </a:r>
              <a:r>
                <a:rPr kumimoji="1" lang="en-US" altLang="ja-JP" sz="1138"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HP</a:t>
              </a:r>
              <a:r>
                <a:rPr kumimoji="1" lang="ja-JP" altLang="en-US" sz="1138"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　</a:t>
              </a:r>
              <a:r>
                <a:rPr kumimoji="1" lang="en-US" altLang="ja-JP" sz="1463"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SDGs</a:t>
              </a:r>
              <a:endParaRPr kumimoji="1" lang="ja-JP" altLang="en-US" sz="1463"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0" i="0" u="none" strike="noStrike" kern="1200" cap="none" spc="0" normalizeH="0" baseline="0" noProof="0" dirty="0">
                  <a:ln>
                    <a:noFill/>
                  </a:ln>
                  <a:solidFill>
                    <a:prstClr val="white"/>
                  </a:solidFill>
                  <a:effectLst/>
                  <a:uLnTx/>
                  <a:uFillTx/>
                  <a:latin typeface="Meiryo UI"/>
                  <a:ea typeface="Meiryo UI"/>
                  <a:cs typeface="+mn-cs"/>
                </a:rPr>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対　象</a:t>
            </a:r>
            <a:endParaRPr kumimoji="1" lang="en-US" altLang="ja-JP" sz="1463"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参加方法</a:t>
            </a:r>
            <a:endParaRPr kumimoji="1" lang="en-US" altLang="ja-JP" sz="1463"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正方形/長方形 10"/>
          <p:cNvSpPr/>
          <p:nvPr/>
        </p:nvSpPr>
        <p:spPr>
          <a:xfrm>
            <a:off x="1390051" y="3488886"/>
            <a:ext cx="4037991" cy="707886"/>
          </a:xfrm>
          <a:prstGeom prst="rect">
            <a:avLst/>
          </a:prstGeom>
        </p:spPr>
        <p:txBody>
          <a:bodyPr wrap="square">
            <a:spAutoFit/>
          </a:bodyPr>
          <a:lstStyle/>
          <a:p>
            <a:pPr marL="0" marR="0" lvl="0" indent="0" algn="l" defTabSz="457200" rtl="0" eaLnBrk="1" fontAlgn="auto" latinLnBrk="0" hangingPunct="1">
              <a:lnSpc>
                <a:spcPts val="2438"/>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大阪府ホームページ</a:t>
            </a:r>
            <a:endParaRPr kumimoji="1" lang="en-US" altLang="ja-JP"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ts val="2438"/>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a:t>
            </a:r>
            <a:r>
              <a:rPr kumimoji="1" lang="en-US" altLang="ja-JP"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SDGs【</a:t>
            </a:r>
            <a:r>
              <a:rPr kumimoji="1" lang="ja-JP" altLang="en-US"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公式</a:t>
            </a:r>
            <a:r>
              <a:rPr kumimoji="1" lang="en-US" altLang="ja-JP"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宣言内容</a:t>
            </a:r>
            <a:endParaRPr kumimoji="1" lang="en-US" altLang="ja-JP" sz="1463"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正方形/長方形 16"/>
          <p:cNvSpPr/>
          <p:nvPr/>
        </p:nvSpPr>
        <p:spPr>
          <a:xfrm>
            <a:off x="5452495" y="2951452"/>
            <a:ext cx="4453557" cy="400110"/>
          </a:xfrm>
          <a:prstGeom prst="rect">
            <a:avLst/>
          </a:prstGeom>
        </p:spPr>
        <p:txBody>
          <a:bodyPr wrap="square">
            <a:spAutoFit/>
          </a:bodyPr>
          <a:lstStyle/>
          <a:p>
            <a:pPr marL="0" marR="0" lvl="0" indent="0" algn="l" defTabSz="457200" rtl="0" eaLnBrk="1" fontAlgn="auto" latinLnBrk="0" hangingPunct="1">
              <a:lnSpc>
                <a:spcPts val="2438"/>
              </a:lnSpc>
              <a:spcBef>
                <a:spcPts val="0"/>
              </a:spcBef>
              <a:spcAft>
                <a:spcPts val="0"/>
              </a:spcAft>
              <a:buClrTx/>
              <a:buSzTx/>
              <a:buFontTx/>
              <a:buNone/>
              <a:tabLst/>
              <a:defRPr/>
            </a:pPr>
            <a:r>
              <a:rPr kumimoji="1" lang="en-US" altLang="ja-JP"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SDGs</a:t>
            </a:r>
            <a:r>
              <a:rPr kumimoji="1" lang="ja-JP" altLang="en-US"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の達成に向けた取組み ＋ 関連するゴール</a:t>
            </a:r>
            <a:endParaRPr kumimoji="1" lang="en-US" altLang="ja-JP"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ts val="3169"/>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府民、府内の企業・団体など</a:t>
            </a:r>
            <a:endParaRPr kumimoji="1" lang="en-US" altLang="ja-JP" sz="1625"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black"/>
              </a:solidFill>
              <a:effectLst/>
              <a:uLnTx/>
              <a:uFillTx/>
              <a:latin typeface="Meiryo UI"/>
              <a:ea typeface="Meiryo UI"/>
              <a:cs typeface="+mn-cs"/>
            </a:endParaRPr>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rPr>
              <a:t>冷蔵庫の中を把握して、</a:t>
            </a:r>
            <a:endParaRPr kumimoji="1" lang="en-US" altLang="ja-JP"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rPr>
              <a:t>誰もが働きやすい</a:t>
            </a:r>
            <a:endParaRPr kumimoji="1" lang="en-US" altLang="ja-JP"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rPr>
              <a:t>職場環境を作る</a:t>
            </a:r>
            <a:endParaRPr kumimoji="1" lang="en-US" altLang="ja-JP"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a:ea typeface="Meiryo UI"/>
              <a:cs typeface="+mn-cs"/>
            </a:endParaRPr>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rPr>
              <a:t>エコバッグやマイボトル、</a:t>
            </a:r>
            <a:endParaRPr kumimoji="1" lang="en-US" altLang="ja-JP"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525018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皆さんから寄せられた“私の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3267644" y="6552185"/>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Tree>
    <p:extLst>
      <p:ext uri="{BB962C8B-B14F-4D97-AF65-F5344CB8AC3E}">
        <p14:creationId xmlns:p14="http://schemas.microsoft.com/office/powerpoint/2010/main" val="197882929"/>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smtClean="0">
                <a:latin typeface="+mn-ea"/>
              </a:rPr>
              <a:t>SDGs</a:t>
            </a:r>
            <a:r>
              <a:rPr kumimoji="1" lang="en-US" altLang="ja-JP" dirty="0" smtClean="0"/>
              <a:t>【</a:t>
            </a:r>
            <a:r>
              <a:rPr kumimoji="1" lang="ja-JP" altLang="en-US" dirty="0" smtClean="0"/>
              <a:t>公式</a:t>
            </a:r>
            <a:r>
              <a:rPr kumimoji="1" lang="en-US" altLang="ja-JP" dirty="0" smtClean="0"/>
              <a:t>】Twitter</a:t>
            </a:r>
            <a:endParaRPr kumimoji="1" lang="ja-JP" altLang="en-US" dirty="0"/>
          </a:p>
        </p:txBody>
      </p:sp>
      <p:sp>
        <p:nvSpPr>
          <p:cNvPr id="7" name="正方形/長方形 6"/>
          <p:cNvSpPr/>
          <p:nvPr/>
        </p:nvSpPr>
        <p:spPr>
          <a:xfrm>
            <a:off x="918572" y="1560090"/>
            <a:ext cx="950141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Meiryo UI"/>
                <a:ea typeface="Meiryo UI"/>
                <a:cs typeface="+mn-cs"/>
              </a:rPr>
              <a:t>SDGs</a:t>
            </a:r>
            <a:r>
              <a:rPr kumimoji="0" lang="ja-JP" altLang="en-US" sz="2000" b="1" i="0" u="none" strike="noStrike" kern="1200" cap="none" spc="0" normalizeH="0" baseline="0" noProof="0" dirty="0">
                <a:ln>
                  <a:noFill/>
                </a:ln>
                <a:solidFill>
                  <a:prstClr val="black"/>
                </a:solidFill>
                <a:effectLst/>
                <a:uLnTx/>
                <a:uFillTx/>
                <a:latin typeface="Meiryo UI"/>
                <a:ea typeface="Meiryo UI"/>
                <a:cs typeface="+mn-cs"/>
              </a:rPr>
              <a:t>に関する情報発信や、私の</a:t>
            </a:r>
            <a:r>
              <a:rPr kumimoji="0" lang="en-US" altLang="ja-JP" sz="2000" b="1" i="0" u="none" strike="noStrike" kern="1200" cap="none" spc="0" normalizeH="0" baseline="0" noProof="0" dirty="0">
                <a:ln>
                  <a:noFill/>
                </a:ln>
                <a:solidFill>
                  <a:prstClr val="black"/>
                </a:solidFill>
                <a:effectLst/>
                <a:uLnTx/>
                <a:uFillTx/>
                <a:latin typeface="Meiryo UI"/>
                <a:ea typeface="Meiryo UI"/>
                <a:cs typeface="+mn-cs"/>
              </a:rPr>
              <a:t>SDGS</a:t>
            </a:r>
            <a:r>
              <a:rPr kumimoji="0" lang="ja-JP" altLang="en-US" sz="2000" b="1" i="0" u="none" strike="noStrike" kern="1200" cap="none" spc="0" normalizeH="0" baseline="0" noProof="0" dirty="0">
                <a:ln>
                  <a:noFill/>
                </a:ln>
                <a:solidFill>
                  <a:prstClr val="black"/>
                </a:solidFill>
                <a:effectLst/>
                <a:uLnTx/>
                <a:uFillTx/>
                <a:latin typeface="Meiryo UI"/>
                <a:ea typeface="Meiryo UI"/>
                <a:cs typeface="+mn-cs"/>
              </a:rPr>
              <a:t>宣言プロジェクトの拡散を図る</a:t>
            </a:r>
            <a:r>
              <a:rPr kumimoji="0" lang="ja-JP" altLang="en-US" sz="2000" b="1" i="0" u="none" strike="noStrike" kern="1200" cap="none" spc="0" normalizeH="0" baseline="0" noProof="0" dirty="0" smtClean="0">
                <a:ln>
                  <a:noFill/>
                </a:ln>
                <a:solidFill>
                  <a:prstClr val="black"/>
                </a:solidFill>
                <a:effectLst/>
                <a:uLnTx/>
                <a:uFillTx/>
                <a:latin typeface="Meiryo UI"/>
                <a:ea typeface="Meiryo UI"/>
                <a:cs typeface="+mn-cs"/>
              </a:rPr>
              <a:t>ため</a:t>
            </a:r>
            <a:endParaRPr kumimoji="0" lang="en-US" altLang="ja-JP" sz="2000"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2000" b="1" i="0" u="none" strike="noStrike" kern="1200" cap="none" spc="0" normalizeH="0" baseline="0" noProof="0" dirty="0">
                <a:ln>
                  <a:noFill/>
                </a:ln>
                <a:solidFill>
                  <a:prstClr val="black"/>
                </a:solidFill>
                <a:effectLst/>
                <a:uLnTx/>
                <a:uFillTx/>
                <a:latin typeface="Meiryo UI"/>
                <a:ea typeface="Meiryo UI"/>
                <a:cs typeface="+mn-cs"/>
              </a:rPr>
              <a:t>大阪</a:t>
            </a:r>
            <a:r>
              <a:rPr kumimoji="0" lang="en-US" altLang="ja-JP" sz="2000" b="1" i="0" u="none" strike="noStrike" kern="1200" cap="none" spc="0" normalizeH="0" baseline="0" noProof="0" dirty="0">
                <a:ln>
                  <a:noFill/>
                </a:ln>
                <a:solidFill>
                  <a:prstClr val="black"/>
                </a:solidFill>
                <a:effectLst/>
                <a:uLnTx/>
                <a:uFillTx/>
                <a:latin typeface="Meiryo UI"/>
                <a:ea typeface="Meiryo UI"/>
                <a:cs typeface="+mn-cs"/>
              </a:rPr>
              <a:t>SDGs【</a:t>
            </a:r>
            <a:r>
              <a:rPr kumimoji="0" lang="ja-JP" altLang="en-US" sz="2000" b="1" i="0" u="none" strike="noStrike" kern="1200" cap="none" spc="0" normalizeH="0" baseline="0" noProof="0" dirty="0">
                <a:ln>
                  <a:noFill/>
                </a:ln>
                <a:solidFill>
                  <a:prstClr val="black"/>
                </a:solidFill>
                <a:effectLst/>
                <a:uLnTx/>
                <a:uFillTx/>
                <a:latin typeface="Meiryo UI"/>
                <a:ea typeface="Meiryo UI"/>
                <a:cs typeface="+mn-cs"/>
              </a:rPr>
              <a:t>公式</a:t>
            </a:r>
            <a:r>
              <a:rPr kumimoji="0" lang="en-US" altLang="ja-JP" sz="2000" b="1" i="0" u="none" strike="noStrike" kern="1200" cap="none" spc="0" normalizeH="0" baseline="0" noProof="0" dirty="0">
                <a:ln>
                  <a:noFill/>
                </a:ln>
                <a:solidFill>
                  <a:prstClr val="black"/>
                </a:solidFill>
                <a:effectLst/>
                <a:uLnTx/>
                <a:uFillTx/>
                <a:latin typeface="Meiryo UI"/>
                <a:ea typeface="Meiryo UI"/>
                <a:cs typeface="+mn-cs"/>
              </a:rPr>
              <a:t>】Twitter</a:t>
            </a:r>
            <a:r>
              <a:rPr kumimoji="0" lang="ja-JP" altLang="en-US" sz="2000" b="1" i="0" u="none" strike="noStrike" kern="1200" cap="none" spc="0" normalizeH="0" baseline="0" noProof="0" dirty="0">
                <a:ln>
                  <a:noFill/>
                </a:ln>
                <a:solidFill>
                  <a:prstClr val="black"/>
                </a:solidFill>
                <a:effectLst/>
                <a:uLnTx/>
                <a:uFillTx/>
                <a:latin typeface="Meiryo UI"/>
                <a:ea typeface="Meiryo UI"/>
                <a:cs typeface="+mn-cs"/>
              </a:rPr>
              <a:t>”を開設</a:t>
            </a:r>
            <a:endParaRPr kumimoji="0" lang="en-US" altLang="ja-JP" sz="20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正方形/長方形 2"/>
          <p:cNvSpPr/>
          <p:nvPr/>
        </p:nvSpPr>
        <p:spPr>
          <a:xfrm>
            <a:off x="345982" y="2460838"/>
            <a:ext cx="5597619"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Twitter</a:t>
            </a:r>
            <a:r>
              <a:rPr kumimoji="0" lang="ja-JP" altLang="en-US"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アカウント</a:t>
            </a:r>
            <a:r>
              <a:rPr kumimoji="0" lang="ja-JP"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「大阪府</a:t>
            </a:r>
            <a:r>
              <a:rPr kumimoji="0" lang="en-US"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SDGs</a:t>
            </a:r>
            <a:r>
              <a:rPr kumimoji="0" lang="ja-JP"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【公式】（＠</a:t>
            </a:r>
            <a:r>
              <a:rPr kumimoji="0" lang="en-US" altLang="ja-JP" sz="1300" b="0" i="0" u="none" strike="noStrike" kern="1200" cap="none" spc="0" normalizeH="0" baseline="0" noProof="0" dirty="0" err="1">
                <a:ln>
                  <a:noFill/>
                </a:ln>
                <a:solidFill>
                  <a:prstClr val="black"/>
                </a:solidFill>
                <a:effectLst/>
                <a:uLnTx/>
                <a:uFillTx/>
                <a:latin typeface="Meiryo UI"/>
                <a:ea typeface="Meiryo UI"/>
                <a:cs typeface="ＭＳ Ｐゴシック" panose="020B0600070205080204" pitchFamily="50" charset="-128"/>
              </a:rPr>
              <a:t>osakaprefSDGs</a:t>
            </a:r>
            <a:r>
              <a:rPr kumimoji="0" lang="ja-JP"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a:t>
            </a:r>
            <a:r>
              <a:rPr kumimoji="0" lang="en-US"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
            </a:r>
            <a:br>
              <a:rPr kumimoji="0" lang="en-US"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br>
            <a:r>
              <a:rPr kumimoji="0" lang="en-US" altLang="ja-JP" sz="1300" b="0" i="0" u="sng" strike="noStrike" kern="1200" cap="none" spc="0" normalizeH="0" baseline="0" noProof="0" dirty="0">
                <a:ln>
                  <a:noFill/>
                </a:ln>
                <a:solidFill>
                  <a:srgbClr val="0000FF"/>
                </a:solidFill>
                <a:effectLst/>
                <a:uLnTx/>
                <a:uFillTx/>
                <a:latin typeface="Meiryo UI"/>
                <a:ea typeface="Meiryo UI"/>
                <a:cs typeface="ＭＳ Ｐゴシック" panose="020B0600070205080204" pitchFamily="50" charset="-128"/>
                <a:hlinkClick r:id="rId3"/>
              </a:rPr>
              <a:t>https://twitter.com/osakaprefSDGs</a:t>
            </a:r>
            <a:endParaRPr kumimoji="0" lang="ja-JP" altLang="ja-JP" sz="13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endParaRPr>
          </a:p>
        </p:txBody>
      </p:sp>
      <p:pic>
        <p:nvPicPr>
          <p:cNvPr id="4" name="図 3"/>
          <p:cNvPicPr>
            <a:picLocks noChangeAspect="1"/>
          </p:cNvPicPr>
          <p:nvPr/>
        </p:nvPicPr>
        <p:blipFill rotWithShape="1">
          <a:blip r:embed="rId4"/>
          <a:srcRect l="22151" t="9614" r="2703" b="23641"/>
          <a:stretch/>
        </p:blipFill>
        <p:spPr>
          <a:xfrm>
            <a:off x="345982" y="3236390"/>
            <a:ext cx="6885987" cy="3438730"/>
          </a:xfrm>
          <a:prstGeom prst="rect">
            <a:avLst/>
          </a:prstGeom>
        </p:spPr>
      </p:pic>
      <p:grpSp>
        <p:nvGrpSpPr>
          <p:cNvPr id="8" name="グループ化 7"/>
          <p:cNvGrpSpPr/>
          <p:nvPr/>
        </p:nvGrpSpPr>
        <p:grpSpPr>
          <a:xfrm>
            <a:off x="6579870" y="2228112"/>
            <a:ext cx="3326130" cy="2016555"/>
            <a:chOff x="8035457" y="1921704"/>
            <a:chExt cx="4093698" cy="2481914"/>
          </a:xfrm>
        </p:grpSpPr>
        <p:sp>
          <p:nvSpPr>
            <p:cNvPr id="6" name="爆発 1 5"/>
            <p:cNvSpPr/>
            <p:nvPr/>
          </p:nvSpPr>
          <p:spPr>
            <a:xfrm>
              <a:off x="8035457" y="1921704"/>
              <a:ext cx="4093698" cy="2481914"/>
            </a:xfrm>
            <a:prstGeom prst="irregularSeal1">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a:ea typeface="Meiryo UI"/>
                <a:cs typeface="+mn-cs"/>
              </a:endParaRPr>
            </a:p>
          </p:txBody>
        </p:sp>
        <p:sp>
          <p:nvSpPr>
            <p:cNvPr id="5" name="テキスト ボックス 4"/>
            <p:cNvSpPr txBox="1"/>
            <p:nvPr/>
          </p:nvSpPr>
          <p:spPr>
            <a:xfrm>
              <a:off x="8152931" y="2700996"/>
              <a:ext cx="3893452" cy="113640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0000"/>
                  </a:solidFill>
                  <a:effectLst/>
                  <a:uLnTx/>
                  <a:uFillTx/>
                  <a:latin typeface="Meiryo UI"/>
                  <a:ea typeface="Meiryo UI"/>
                  <a:cs typeface="ＭＳ Ｐゴシック" panose="020B0600070205080204" pitchFamily="50" charset="-128"/>
                </a:rPr>
                <a:t>Twitter</a:t>
              </a:r>
              <a:r>
                <a:rPr kumimoji="0" lang="ja-JP" altLang="en-US" sz="1800" b="1" i="0" u="none" strike="noStrike" kern="1200" cap="none" spc="0" normalizeH="0" baseline="0" noProof="0" dirty="0">
                  <a:ln>
                    <a:noFill/>
                  </a:ln>
                  <a:solidFill>
                    <a:srgbClr val="FF0000"/>
                  </a:solidFill>
                  <a:effectLst/>
                  <a:uLnTx/>
                  <a:uFillTx/>
                  <a:latin typeface="Meiryo UI"/>
                  <a:ea typeface="Meiryo UI"/>
                  <a:cs typeface="ＭＳ Ｐゴシック" panose="020B0600070205080204" pitchFamily="50" charset="-128"/>
                </a:rPr>
                <a:t>をフォローしてください。</a:t>
              </a:r>
              <a:endParaRPr kumimoji="0" lang="en-US" altLang="ja-JP" sz="1800" b="1" i="0" u="none" strike="noStrike" kern="1200" cap="none" spc="0" normalizeH="0" baseline="0" noProof="0" dirty="0">
                <a:ln>
                  <a:noFill/>
                </a:ln>
                <a:solidFill>
                  <a:srgbClr val="FF0000"/>
                </a:solidFill>
                <a:effectLst/>
                <a:uLnTx/>
                <a:uFillTx/>
                <a:latin typeface="Meiryo UI"/>
                <a:ea typeface="Meiryo UI"/>
                <a:cs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FF0000"/>
                </a:solidFill>
                <a:effectLst/>
                <a:uLnTx/>
                <a:uFillTx/>
                <a:latin typeface="Meiryo UI"/>
                <a:ea typeface="Meiryo UI"/>
                <a:cs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a:ea typeface="Meiryo UI"/>
                  <a:cs typeface="ＭＳ Ｐゴシック" panose="020B0600070205080204" pitchFamily="50" charset="-128"/>
                </a:rPr>
                <a:t>＃</a:t>
              </a:r>
              <a:r>
                <a:rPr kumimoji="0" lang="ja-JP" altLang="en-US" sz="1800" b="1" i="0" u="none" strike="noStrike" kern="1200" cap="none" spc="0" normalizeH="0" baseline="0" noProof="0" dirty="0">
                  <a:ln>
                    <a:noFill/>
                  </a:ln>
                  <a:solidFill>
                    <a:srgbClr val="FF0000"/>
                  </a:solidFill>
                  <a:effectLst/>
                  <a:uLnTx/>
                  <a:uFillTx/>
                  <a:latin typeface="Meiryo UI"/>
                  <a:ea typeface="Meiryo UI"/>
                  <a:cs typeface="+mn-cs"/>
                </a:rPr>
                <a:t>私の</a:t>
              </a:r>
              <a:r>
                <a:rPr kumimoji="0" lang="en-US" altLang="ja-JP" sz="1800" b="1" i="0" u="none" strike="noStrike" kern="1200" cap="none" spc="0" normalizeH="0" baseline="0" noProof="0" dirty="0">
                  <a:ln>
                    <a:noFill/>
                  </a:ln>
                  <a:solidFill>
                    <a:srgbClr val="FF0000"/>
                  </a:solidFill>
                  <a:effectLst/>
                  <a:uLnTx/>
                  <a:uFillTx/>
                  <a:latin typeface="Meiryo UI"/>
                  <a:ea typeface="Meiryo UI"/>
                  <a:cs typeface="+mn-cs"/>
                </a:rPr>
                <a:t>SDGS</a:t>
              </a:r>
              <a:r>
                <a:rPr kumimoji="0" lang="ja-JP" altLang="en-US" sz="1800" b="1" i="0" u="none" strike="noStrike" kern="1200" cap="none" spc="0" normalizeH="0" baseline="0" noProof="0" dirty="0">
                  <a:ln>
                    <a:noFill/>
                  </a:ln>
                  <a:solidFill>
                    <a:srgbClr val="FF0000"/>
                  </a:solidFill>
                  <a:effectLst/>
                  <a:uLnTx/>
                  <a:uFillTx/>
                  <a:latin typeface="Meiryo UI"/>
                  <a:ea typeface="Meiryo UI"/>
                  <a:cs typeface="+mn-cs"/>
                </a:rPr>
                <a:t>宣言プロジェクト</a:t>
              </a:r>
              <a:endParaRPr kumimoji="1" lang="ja-JP" altLang="en-US" sz="1800" b="1" i="0" u="none" strike="noStrike" kern="1200" cap="none" spc="0" normalizeH="0" baseline="0" noProof="0" dirty="0">
                <a:ln>
                  <a:noFill/>
                </a:ln>
                <a:solidFill>
                  <a:srgbClr val="FF0000"/>
                </a:solidFill>
                <a:effectLst/>
                <a:uLnTx/>
                <a:uFillTx/>
                <a:latin typeface="Meiryo UI"/>
                <a:ea typeface="Meiryo UI"/>
                <a:cs typeface="+mn-cs"/>
              </a:endParaRPr>
            </a:p>
          </p:txBody>
        </p:sp>
      </p:grpSp>
    </p:spTree>
    <p:extLst>
      <p:ext uri="{BB962C8B-B14F-4D97-AF65-F5344CB8AC3E}">
        <p14:creationId xmlns:p14="http://schemas.microsoft.com/office/powerpoint/2010/main" val="30289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299989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１</a:t>
            </a:r>
            <a:r>
              <a:rPr kumimoji="1" lang="en-US" altLang="ja-JP" sz="4800" b="1" dirty="0" smtClean="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Shape 147"/>
          <p:cNvPicPr preferRelativeResize="0">
            <a:picLocks/>
          </p:cNvPicPr>
          <p:nvPr/>
        </p:nvPicPr>
        <p:blipFill rotWithShape="1">
          <a:blip r:embed="rId3">
            <a:alphaModFix/>
          </a:blip>
          <a:srcRect/>
          <a:stretch/>
        </p:blipFill>
        <p:spPr>
          <a:xfrm>
            <a:off x="4853325" y="3050009"/>
            <a:ext cx="4648895" cy="3099262"/>
          </a:xfrm>
          <a:prstGeom prst="rect">
            <a:avLst/>
          </a:prstGeom>
          <a:noFill/>
          <a:ln>
            <a:noFill/>
          </a:ln>
        </p:spPr>
      </p:pic>
      <p:sp>
        <p:nvSpPr>
          <p:cNvPr id="9" name="テキスト ボックス 8"/>
          <p:cNvSpPr txBox="1"/>
          <p:nvPr/>
        </p:nvSpPr>
        <p:spPr>
          <a:xfrm>
            <a:off x="137699" y="6420019"/>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pic>
        <p:nvPicPr>
          <p:cNvPr id="10" name="Shape 129"/>
          <p:cNvPicPr preferRelativeResize="0">
            <a:picLocks/>
          </p:cNvPicPr>
          <p:nvPr/>
        </p:nvPicPr>
        <p:blipFill rotWithShape="1">
          <a:blip r:embed="rId4">
            <a:alphaModFix/>
          </a:blip>
          <a:srcRect/>
          <a:stretch/>
        </p:blipFill>
        <p:spPr>
          <a:xfrm>
            <a:off x="137699" y="3050009"/>
            <a:ext cx="4562795" cy="3034259"/>
          </a:xfrm>
          <a:prstGeom prst="rect">
            <a:avLst/>
          </a:prstGeom>
          <a:noFill/>
          <a:ln>
            <a:noFill/>
          </a:ln>
        </p:spPr>
      </p:pic>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２</a:t>
            </a:r>
            <a:r>
              <a:rPr kumimoji="1" lang="en-US" altLang="ja-JP" sz="4800" b="1" dirty="0" smtClean="0"/>
              <a:t>.</a:t>
            </a:r>
            <a:r>
              <a:rPr kumimoji="1" lang="ja-JP" altLang="en-US" sz="4800" b="1" dirty="0" smtClean="0"/>
              <a:t>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dirty="0"/>
          </a:p>
        </p:txBody>
      </p:sp>
    </p:spTree>
    <p:extLst>
      <p:ext uri="{BB962C8B-B14F-4D97-AF65-F5344CB8AC3E}">
        <p14:creationId xmlns:p14="http://schemas.microsoft.com/office/powerpoint/2010/main" val="319801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a:t>
            </a:r>
            <a:r>
              <a:rPr kumimoji="1" lang="ja-JP" altLang="en-US" sz="5400" b="1" dirty="0" smtClean="0"/>
              <a:t>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a:p>
        </p:txBody>
      </p:sp>
    </p:spTree>
    <p:extLst>
      <p:ext uri="{BB962C8B-B14F-4D97-AF65-F5344CB8AC3E}">
        <p14:creationId xmlns:p14="http://schemas.microsoft.com/office/powerpoint/2010/main" val="1917026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9</a:t>
            </a:fld>
            <a:endParaRPr kumimoji="1" lang="ja-JP" altLang="en-US"/>
          </a:p>
        </p:txBody>
      </p:sp>
    </p:spTree>
    <p:extLst>
      <p:ext uri="{BB962C8B-B14F-4D97-AF65-F5344CB8AC3E}">
        <p14:creationId xmlns:p14="http://schemas.microsoft.com/office/powerpoint/2010/main" val="3833515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3.xml><?xml version="1.0" encoding="utf-8"?>
<ds:datastoreItem xmlns:ds="http://schemas.openxmlformats.org/officeDocument/2006/customXml" ds:itemID="{2896C1C0-315B-4D2D-A4B3-42269BABB600}">
  <ds:schemaRefs>
    <ds:schemaRef ds:uri="http://schemas.microsoft.com/office/2006/metadata/properties"/>
    <ds:schemaRef ds:uri="95b611f9-4c1d-46a1-999d-3a494f2e8c1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3792</TotalTime>
  <Words>1627</Words>
  <Application>Microsoft Office PowerPoint</Application>
  <PresentationFormat>A4 210 x 297 mm</PresentationFormat>
  <Paragraphs>230</Paragraphs>
  <Slides>24</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Meiryo UI</vt:lpstr>
      <vt:lpstr>ＭＳ Ｐゴシック</vt:lpstr>
      <vt:lpstr>ＭＳ Ｐ明朝</vt:lpstr>
      <vt:lpstr>UD デジタル 教科書体 NK-B</vt:lpstr>
      <vt:lpstr>メイリオ</vt:lpstr>
      <vt:lpstr>游ゴシック</vt:lpstr>
      <vt:lpstr>Arial</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PowerPoint プレゼンテーション</vt:lpstr>
      <vt:lpstr>SDGsが達成できなかったら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企業・団体の取組み紹介</vt:lpstr>
      <vt:lpstr>SDGｓを知ってもらう！</vt:lpstr>
      <vt:lpstr>SDGｓを知ってもらう！</vt:lpstr>
      <vt:lpstr>PowerPoint プレゼンテーション</vt:lpstr>
      <vt:lpstr>私のＳＤＧｓ宣言プロジェクト</vt:lpstr>
      <vt:lpstr>PowerPoint プレゼンテーション</vt:lpstr>
      <vt:lpstr>PowerPoint プレゼンテーション</vt:lpstr>
      <vt:lpstr>大阪SDGs【公式】Twitter</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226</cp:revision>
  <cp:lastPrinted>2022-02-14T09:44:45Z</cp:lastPrinted>
  <dcterms:created xsi:type="dcterms:W3CDTF">2019-06-04T04:06:36Z</dcterms:created>
  <dcterms:modified xsi:type="dcterms:W3CDTF">2022-03-29T06:49:20Z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