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353" r:id="rId3"/>
    <p:sldId id="337" r:id="rId4"/>
    <p:sldId id="415" r:id="rId5"/>
    <p:sldId id="416" r:id="rId6"/>
    <p:sldId id="295" r:id="rId7"/>
    <p:sldId id="354" r:id="rId8"/>
    <p:sldId id="356" r:id="rId9"/>
    <p:sldId id="411" r:id="rId10"/>
    <p:sldId id="410" r:id="rId11"/>
    <p:sldId id="408" r:id="rId12"/>
    <p:sldId id="409" r:id="rId13"/>
    <p:sldId id="395" r:id="rId14"/>
    <p:sldId id="360" r:id="rId15"/>
    <p:sldId id="391" r:id="rId16"/>
    <p:sldId id="404" r:id="rId17"/>
    <p:sldId id="393" r:id="rId18"/>
    <p:sldId id="361" r:id="rId19"/>
    <p:sldId id="362" r:id="rId20"/>
    <p:sldId id="363" r:id="rId21"/>
    <p:sldId id="364" r:id="rId22"/>
    <p:sldId id="365" r:id="rId23"/>
    <p:sldId id="366" r:id="rId24"/>
    <p:sldId id="367" r:id="rId25"/>
    <p:sldId id="412" r:id="rId26"/>
    <p:sldId id="370" r:id="rId27"/>
    <p:sldId id="417" r:id="rId28"/>
    <p:sldId id="396" r:id="rId29"/>
    <p:sldId id="414" r:id="rId30"/>
    <p:sldId id="398" r:id="rId31"/>
    <p:sldId id="377" r:id="rId32"/>
    <p:sldId id="383" r:id="rId33"/>
    <p:sldId id="384" r:id="rId34"/>
    <p:sldId id="402" r:id="rId35"/>
    <p:sldId id="399" r:id="rId36"/>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82205" autoAdjust="0"/>
  </p:normalViewPr>
  <p:slideViewPr>
    <p:cSldViewPr snapToGrid="0" showGuides="1">
      <p:cViewPr varScale="1">
        <p:scale>
          <a:sx n="59" d="100"/>
          <a:sy n="59" d="100"/>
        </p:scale>
        <p:origin x="690" y="60"/>
      </p:cViewPr>
      <p:guideLst>
        <p:guide orient="horz" pos="2205"/>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水谷 祐子" userId="fef26cfa4235db4a" providerId="LiveId" clId="{FAD8A331-1AA0-43C6-918A-70238A783562}"/>
    <pc:docChg chg="modSld">
      <pc:chgData name="水谷 祐子" userId="fef26cfa4235db4a" providerId="LiveId" clId="{FAD8A331-1AA0-43C6-918A-70238A783562}" dt="2021-10-13T04:29:51.739" v="81" actId="20577"/>
      <pc:docMkLst>
        <pc:docMk/>
      </pc:docMkLst>
      <pc:sldChg chg="modNotesTx">
        <pc:chgData name="水谷 祐子" userId="fef26cfa4235db4a" providerId="LiveId" clId="{FAD8A331-1AA0-43C6-918A-70238A783562}" dt="2021-10-13T04:22:15.013" v="40" actId="6549"/>
        <pc:sldMkLst>
          <pc:docMk/>
          <pc:sldMk cId="10637139" sldId="370"/>
        </pc:sldMkLst>
      </pc:sldChg>
      <pc:sldChg chg="modNotesTx">
        <pc:chgData name="水谷 祐子" userId="fef26cfa4235db4a" providerId="LiveId" clId="{FAD8A331-1AA0-43C6-918A-70238A783562}" dt="2021-10-13T04:29:51.739" v="81" actId="20577"/>
        <pc:sldMkLst>
          <pc:docMk/>
          <pc:sldMk cId="1055260854" sldId="399"/>
        </pc:sldMkLst>
      </pc:sldChg>
      <pc:sldChg chg="modNotesTx">
        <pc:chgData name="水谷 祐子" userId="fef26cfa4235db4a" providerId="LiveId" clId="{FAD8A331-1AA0-43C6-918A-70238A783562}" dt="2021-10-13T04:22:07.012" v="13" actId="20577"/>
        <pc:sldMkLst>
          <pc:docMk/>
          <pc:sldMk cId="4134323705" sldId="412"/>
        </pc:sldMkLst>
      </pc:sldChg>
      <pc:sldChg chg="modNotesTx">
        <pc:chgData name="水谷 祐子" userId="fef26cfa4235db4a" providerId="LiveId" clId="{FAD8A331-1AA0-43C6-918A-70238A783562}" dt="2021-10-13T04:23:08.172" v="41"/>
        <pc:sldMkLst>
          <pc:docMk/>
          <pc:sldMk cId="420724250" sldId="41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575978092931889E-2"/>
          <c:y val="0.17364849948611036"/>
          <c:w val="0.88218145093268374"/>
          <c:h val="0.72056138340133191"/>
        </c:manualLayout>
      </c:layout>
      <c:lineChart>
        <c:grouping val="standard"/>
        <c:varyColors val="0"/>
        <c:ser>
          <c:idx val="0"/>
          <c:order val="0"/>
          <c:tx>
            <c:strRef>
              <c:f>Sheet1!$B$1</c:f>
              <c:strCache>
                <c:ptCount val="1"/>
                <c:pt idx="0">
                  <c:v>全体</c:v>
                </c:pt>
              </c:strCache>
            </c:strRef>
          </c:tx>
          <c:spPr>
            <a:ln w="28575" cap="sq">
              <a:solidFill>
                <a:schemeClr val="accent1"/>
              </a:solidFill>
              <a:round/>
            </a:ln>
            <a:effectLst/>
          </c:spPr>
          <c:marker>
            <c:symbol val="circle"/>
            <c:size val="20"/>
            <c:spPr>
              <a:solidFill>
                <a:srgbClr val="002060"/>
              </a:solidFill>
              <a:ln w="9525">
                <a:solidFill>
                  <a:schemeClr val="accent1"/>
                </a:solidFill>
              </a:ln>
              <a:effectLst/>
            </c:spPr>
          </c:marker>
          <c:dLbls>
            <c:dLbl>
              <c:idx val="0"/>
              <c:layout>
                <c:manualLayout>
                  <c:x val="3.8420114780482385E-2"/>
                  <c:y val="-0.17190025131615697"/>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E60-4F3A-BB82-3119D401E09C}"/>
                </c:ext>
              </c:extLst>
            </c:dLbl>
            <c:dLbl>
              <c:idx val="1"/>
              <c:layout>
                <c:manualLayout>
                  <c:x val="3.2218626184765863E-2"/>
                  <c:y val="-0.2559593940930536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E60-4F3A-BB82-3119D401E09C}"/>
                </c:ext>
              </c:extLst>
            </c:dLbl>
            <c:dLbl>
              <c:idx val="2"/>
              <c:layout>
                <c:manualLayout>
                  <c:x val="1.8227162690317621E-2"/>
                  <c:y val="-0.2543913075896310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E60-4F3A-BB82-3119D401E09C}"/>
                </c:ext>
              </c:extLst>
            </c:dLbl>
            <c:dLbl>
              <c:idx val="3"/>
              <c:layout>
                <c:manualLayout>
                  <c:x val="1.8258670516907743E-2"/>
                  <c:y val="-0.25907026179862835"/>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E60-4F3A-BB82-3119D401E09C}"/>
                </c:ext>
              </c:extLst>
            </c:dLbl>
            <c:dLbl>
              <c:idx val="4"/>
              <c:layout>
                <c:manualLayout>
                  <c:x val="1.4169383033625424E-2"/>
                  <c:y val="-0.24772892607451377"/>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7.6992249074658833E-2"/>
                      <c:h val="0.1136133239960877"/>
                    </c:manualLayout>
                  </c15:layout>
                </c:ext>
                <c:ext xmlns:c16="http://schemas.microsoft.com/office/drawing/2014/chart" uri="{C3380CC4-5D6E-409C-BE32-E72D297353CC}">
                  <c16:uniqueId val="{00000004-8E60-4F3A-BB82-3119D401E09C}"/>
                </c:ext>
              </c:extLst>
            </c:dLbl>
            <c:dLbl>
              <c:idx val="5"/>
              <c:layout>
                <c:manualLayout>
                  <c:x val="0"/>
                  <c:y val="-0.11243258382336484"/>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E60-4F3A-BB82-3119D401E09C}"/>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Sheet1!$B$2:$B$7</c:f>
              <c:numCache>
                <c:formatCode>General</c:formatCode>
                <c:ptCount val="6"/>
                <c:pt idx="0">
                  <c:v>17.899999999999999</c:v>
                </c:pt>
                <c:pt idx="1">
                  <c:v>14.7</c:v>
                </c:pt>
                <c:pt idx="2">
                  <c:v>25.4</c:v>
                </c:pt>
                <c:pt idx="3">
                  <c:v>31.4</c:v>
                </c:pt>
                <c:pt idx="4">
                  <c:v>43.5</c:v>
                </c:pt>
                <c:pt idx="5">
                  <c:v>53.4</c:v>
                </c:pt>
              </c:numCache>
            </c:numRef>
          </c:val>
          <c:smooth val="0"/>
          <c:extLst>
            <c:ext xmlns:c16="http://schemas.microsoft.com/office/drawing/2014/chart" uri="{C3380CC4-5D6E-409C-BE32-E72D297353CC}">
              <c16:uniqueId val="{00000006-8E60-4F3A-BB82-3119D401E09C}"/>
            </c:ext>
          </c:extLst>
        </c:ser>
        <c:ser>
          <c:idx val="1"/>
          <c:order val="1"/>
          <c:tx>
            <c:strRef>
              <c:f>Sheet1!$C$1</c:f>
              <c:strCache>
                <c:ptCount val="1"/>
                <c:pt idx="0">
                  <c:v>男性</c:v>
                </c:pt>
              </c:strCache>
            </c:strRef>
          </c:tx>
          <c:spPr>
            <a:ln w="28575" cap="rnd">
              <a:solidFill>
                <a:schemeClr val="accent6">
                  <a:lumMod val="75000"/>
                </a:schemeClr>
              </a:solidFill>
              <a:prstDash val="sysDash"/>
              <a:round/>
            </a:ln>
            <a:effectLst/>
          </c:spPr>
          <c:marker>
            <c:symbol val="triangle"/>
            <c:size val="15"/>
            <c:spPr>
              <a:solidFill>
                <a:srgbClr val="00B050"/>
              </a:solidFill>
              <a:ln w="9525">
                <a:solidFill>
                  <a:schemeClr val="accent6">
                    <a:lumMod val="50000"/>
                  </a:schemeClr>
                </a:solidFill>
                <a:prstDash val="sysDash"/>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Sheet1!$C$2:$C$7</c:f>
              <c:numCache>
                <c:formatCode>General</c:formatCode>
                <c:ptCount val="6"/>
                <c:pt idx="0">
                  <c:v>19.399999999999999</c:v>
                </c:pt>
                <c:pt idx="1">
                  <c:v>17.399999999999999</c:v>
                </c:pt>
                <c:pt idx="2">
                  <c:v>33.1</c:v>
                </c:pt>
                <c:pt idx="3">
                  <c:v>39.1</c:v>
                </c:pt>
                <c:pt idx="4">
                  <c:v>52.4</c:v>
                </c:pt>
                <c:pt idx="5">
                  <c:v>62.1</c:v>
                </c:pt>
              </c:numCache>
            </c:numRef>
          </c:val>
          <c:smooth val="0"/>
          <c:extLst>
            <c:ext xmlns:c16="http://schemas.microsoft.com/office/drawing/2014/chart" uri="{C3380CC4-5D6E-409C-BE32-E72D297353CC}">
              <c16:uniqueId val="{00000007-8E60-4F3A-BB82-3119D401E09C}"/>
            </c:ext>
          </c:extLst>
        </c:ser>
        <c:ser>
          <c:idx val="2"/>
          <c:order val="2"/>
          <c:tx>
            <c:strRef>
              <c:f>Sheet1!$D$1</c:f>
              <c:strCache>
                <c:ptCount val="1"/>
                <c:pt idx="0">
                  <c:v>女性</c:v>
                </c:pt>
              </c:strCache>
            </c:strRef>
          </c:tx>
          <c:spPr>
            <a:ln w="28575" cap="rnd">
              <a:solidFill>
                <a:schemeClr val="accent4">
                  <a:lumMod val="75000"/>
                </a:schemeClr>
              </a:solidFill>
              <a:prstDash val="sysDash"/>
              <a:round/>
            </a:ln>
            <a:effectLst/>
          </c:spPr>
          <c:marker>
            <c:symbol val="square"/>
            <c:size val="15"/>
            <c:spPr>
              <a:solidFill>
                <a:schemeClr val="accent4"/>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Sheet1!$D$2:$D$7</c:f>
              <c:numCache>
                <c:formatCode>General</c:formatCode>
                <c:ptCount val="6"/>
                <c:pt idx="0">
                  <c:v>16.600000000000001</c:v>
                </c:pt>
                <c:pt idx="1">
                  <c:v>12.2</c:v>
                </c:pt>
                <c:pt idx="2">
                  <c:v>18.5</c:v>
                </c:pt>
                <c:pt idx="3">
                  <c:v>24.4</c:v>
                </c:pt>
                <c:pt idx="4">
                  <c:v>35.4</c:v>
                </c:pt>
                <c:pt idx="5">
                  <c:v>45.5</c:v>
                </c:pt>
              </c:numCache>
            </c:numRef>
          </c:val>
          <c:smooth val="0"/>
          <c:extLst>
            <c:ext xmlns:c16="http://schemas.microsoft.com/office/drawing/2014/chart" uri="{C3380CC4-5D6E-409C-BE32-E72D297353CC}">
              <c16:uniqueId val="{00000008-8E60-4F3A-BB82-3119D401E09C}"/>
            </c:ext>
          </c:extLst>
        </c:ser>
        <c:dLbls>
          <c:showLegendKey val="0"/>
          <c:showVal val="0"/>
          <c:showCatName val="0"/>
          <c:showSerName val="0"/>
          <c:showPercent val="0"/>
          <c:showBubbleSize val="0"/>
        </c:dLbls>
        <c:marker val="1"/>
        <c:smooth val="0"/>
        <c:axId val="790140127"/>
        <c:axId val="790144287"/>
      </c:lineChart>
      <c:catAx>
        <c:axId val="790140127"/>
        <c:scaling>
          <c:orientation val="minMax"/>
        </c:scaling>
        <c:delete val="0"/>
        <c:axPos val="b"/>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4287"/>
        <c:crosses val="autoZero"/>
        <c:auto val="0"/>
        <c:lblAlgn val="ctr"/>
        <c:lblOffset val="100"/>
        <c:noMultiLvlLbl val="0"/>
      </c:catAx>
      <c:valAx>
        <c:axId val="790144287"/>
        <c:scaling>
          <c:orientation val="minMax"/>
          <c:max val="65"/>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0127"/>
        <c:crosses val="autoZero"/>
        <c:crossBetween val="between"/>
      </c:valAx>
      <c:spPr>
        <a:noFill/>
        <a:ln>
          <a:noFill/>
        </a:ln>
        <a:effectLst/>
      </c:spPr>
    </c:plotArea>
    <c:legend>
      <c:legendPos val="b"/>
      <c:layout>
        <c:manualLayout>
          <c:xMode val="edge"/>
          <c:yMode val="edge"/>
          <c:x val="0.13812479215183737"/>
          <c:y val="2.9910277646604751E-2"/>
          <c:w val="0.29147223424528174"/>
          <c:h val="7.14334377681838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ja-JP" altLang="en-US" sz="1600" dirty="0"/>
              <a:t>■</a:t>
            </a:r>
            <a:r>
              <a:rPr lang="en-US" altLang="ja-JP" sz="1600" dirty="0"/>
              <a:t>SDGs</a:t>
            </a:r>
            <a:r>
              <a:rPr lang="ja-JP" altLang="en-US" sz="1600" dirty="0"/>
              <a:t>認知度（性別）</a:t>
            </a:r>
          </a:p>
        </c:rich>
      </c:tx>
      <c:layout>
        <c:manualLayout>
          <c:xMode val="edge"/>
          <c:yMode val="edge"/>
          <c:x val="5.8120347622016061E-4"/>
          <c:y val="8.6048986265023428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stacked"/>
        <c:varyColors val="0"/>
        <c:ser>
          <c:idx val="0"/>
          <c:order val="0"/>
          <c:tx>
            <c:strRef>
              <c:f>Sheet1!$B$1</c:f>
              <c:strCache>
                <c:ptCount val="1"/>
                <c:pt idx="0">
                  <c:v>SDGsを知っている</c:v>
                </c:pt>
              </c:strCache>
            </c:strRef>
          </c:tx>
          <c:spPr>
            <a:pattFill prst="ltVert">
              <a:fgClr>
                <a:schemeClr val="accent1"/>
              </a:fgClr>
              <a:bgClr>
                <a:schemeClr val="bg1"/>
              </a:bgClr>
            </a:pattFill>
            <a:ln w="3175">
              <a:solidFill>
                <a:schemeClr val="tx1"/>
              </a:solidFill>
            </a:ln>
            <a:effectLst/>
          </c:spPr>
          <c:invertIfNegative val="0"/>
          <c:dLbls>
            <c:dLbl>
              <c:idx val="0"/>
              <c:layout>
                <c:manualLayout>
                  <c:x val="-2.4464820022239927E-2"/>
                  <c:y val="-2.950636090538835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5DA-4FB3-AE1D-07325A04EFEC}"/>
                </c:ext>
              </c:extLst>
            </c:dLbl>
            <c:dLbl>
              <c:idx val="1"/>
              <c:layout>
                <c:manualLayout>
                  <c:x val="-6.1162050055599678E-3"/>
                  <c:y val="-3.6575053856840914E-2"/>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7.4128404667386807E-2"/>
                      <c:h val="4.816608944961509E-2"/>
                    </c:manualLayout>
                  </c15:layout>
                </c:ext>
                <c:ext xmlns:c16="http://schemas.microsoft.com/office/drawing/2014/chart" uri="{C3380CC4-5D6E-409C-BE32-E72D297353CC}">
                  <c16:uniqueId val="{00000001-65DA-4FB3-AE1D-07325A04EFEC}"/>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Sheet1!$B$2:$B$7</c:f>
              <c:numCache>
                <c:formatCode>General\%</c:formatCode>
                <c:ptCount val="6"/>
                <c:pt idx="0">
                  <c:v>7.2</c:v>
                </c:pt>
                <c:pt idx="1">
                  <c:v>4.8</c:v>
                </c:pt>
                <c:pt idx="2">
                  <c:v>15.6</c:v>
                </c:pt>
                <c:pt idx="3">
                  <c:v>20.2</c:v>
                </c:pt>
                <c:pt idx="4">
                  <c:v>28.2</c:v>
                </c:pt>
                <c:pt idx="5" formatCode="General">
                  <c:v>38.1</c:v>
                </c:pt>
              </c:numCache>
            </c:numRef>
          </c:val>
          <c:extLst>
            <c:ext xmlns:c16="http://schemas.microsoft.com/office/drawing/2014/chart" uri="{C3380CC4-5D6E-409C-BE32-E72D297353CC}">
              <c16:uniqueId val="{00000002-65DA-4FB3-AE1D-07325A04EFEC}"/>
            </c:ext>
          </c:extLst>
        </c:ser>
        <c:ser>
          <c:idx val="1"/>
          <c:order val="1"/>
          <c:tx>
            <c:strRef>
              <c:f>Sheet1!$C$1</c:f>
              <c:strCache>
                <c:ptCount val="1"/>
                <c:pt idx="0">
                  <c:v>SDGsということばは聞いたことがある。ロゴを見たことがある</c:v>
                </c:pt>
              </c:strCache>
            </c:strRef>
          </c:tx>
          <c:spPr>
            <a:pattFill prst="ltHorz">
              <a:fgClr>
                <a:schemeClr val="accent1"/>
              </a:fgClr>
              <a:bgClr>
                <a:schemeClr val="bg1"/>
              </a:bgClr>
            </a:pattFill>
            <a:ln w="3175">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Sheet1!$C$2:$C$7</c:f>
              <c:numCache>
                <c:formatCode>General\%</c:formatCode>
                <c:ptCount val="6"/>
                <c:pt idx="0">
                  <c:v>12.2</c:v>
                </c:pt>
                <c:pt idx="1">
                  <c:v>12.6</c:v>
                </c:pt>
                <c:pt idx="2">
                  <c:v>17.5</c:v>
                </c:pt>
                <c:pt idx="3">
                  <c:v>18.899999999999999</c:v>
                </c:pt>
                <c:pt idx="4">
                  <c:v>24.2</c:v>
                </c:pt>
                <c:pt idx="5" formatCode="0.0##&quot;%&quot;">
                  <c:v>24</c:v>
                </c:pt>
              </c:numCache>
            </c:numRef>
          </c:val>
          <c:extLst>
            <c:ext xmlns:c16="http://schemas.microsoft.com/office/drawing/2014/chart" uri="{C3380CC4-5D6E-409C-BE32-E72D297353CC}">
              <c16:uniqueId val="{00000003-65DA-4FB3-AE1D-07325A04EFEC}"/>
            </c:ext>
          </c:extLst>
        </c:ser>
        <c:dLbls>
          <c:showLegendKey val="0"/>
          <c:showVal val="0"/>
          <c:showCatName val="0"/>
          <c:showSerName val="0"/>
          <c:showPercent val="0"/>
          <c:showBubbleSize val="0"/>
        </c:dLbls>
        <c:gapWidth val="150"/>
        <c:overlap val="100"/>
        <c:axId val="425427407"/>
        <c:axId val="425420335"/>
      </c:barChart>
      <c:barChart>
        <c:barDir val="bar"/>
        <c:grouping val="stacked"/>
        <c:varyColors val="0"/>
        <c:ser>
          <c:idx val="2"/>
          <c:order val="2"/>
          <c:tx>
            <c:strRef>
              <c:f>Sheet1!$D$1</c:f>
              <c:strCache>
                <c:ptCount val="1"/>
                <c:pt idx="0">
                  <c:v>合計</c:v>
                </c:pt>
              </c:strCache>
            </c:strRef>
          </c:tx>
          <c:spPr>
            <a:noFill/>
            <a:ln>
              <a:noFill/>
            </a:ln>
            <a:effectLst/>
          </c:spPr>
          <c:invertIfNegative val="0"/>
          <c:dLbls>
            <c:dLbl>
              <c:idx val="0"/>
              <c:layout>
                <c:manualLayout>
                  <c:x val="0.63082923700101767"/>
                  <c:y val="-4.052060314241412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5DA-4FB3-AE1D-07325A04EFEC}"/>
                </c:ext>
              </c:extLst>
            </c:dLbl>
            <c:dLbl>
              <c:idx val="1"/>
              <c:layout>
                <c:manualLayout>
                  <c:x val="0.64220152558379651"/>
                  <c:y val="-6.04731271387323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5DA-4FB3-AE1D-07325A04EFEC}"/>
                </c:ext>
              </c:extLst>
            </c:dLbl>
            <c:dLbl>
              <c:idx val="2"/>
              <c:layout>
                <c:manualLayout>
                  <c:x val="0.55761994865277342"/>
                  <c:y val="-8.214967984018082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5DA-4FB3-AE1D-07325A04EFEC}"/>
                </c:ext>
              </c:extLst>
            </c:dLbl>
            <c:dLbl>
              <c:idx val="3"/>
              <c:layout>
                <c:manualLayout>
                  <c:x val="0.52599363047815706"/>
                  <c:y val="-8.214967984017924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5DA-4FB3-AE1D-07325A04EFEC}"/>
                </c:ext>
              </c:extLst>
            </c:dLbl>
            <c:dLbl>
              <c:idx val="4"/>
              <c:layout>
                <c:manualLayout>
                  <c:x val="0.45540154812225281"/>
                  <c:y val="4.757187715863537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5DA-4FB3-AE1D-07325A04EFEC}"/>
                </c:ext>
              </c:extLst>
            </c:dLbl>
            <c:dLbl>
              <c:idx val="5"/>
              <c:layout>
                <c:manualLayout>
                  <c:x val="0.40366953036695785"/>
                  <c:y val="4.30244931325117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5DA-4FB3-AE1D-07325A04EFEC}"/>
                </c:ext>
              </c:extLst>
            </c:dLbl>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Sheet1!$D$2:$D$7</c:f>
              <c:numCache>
                <c:formatCode>General\%</c:formatCode>
                <c:ptCount val="6"/>
                <c:pt idx="0">
                  <c:v>19.399999999999999</c:v>
                </c:pt>
                <c:pt idx="1">
                  <c:v>17.399999999999999</c:v>
                </c:pt>
                <c:pt idx="2">
                  <c:v>33.1</c:v>
                </c:pt>
                <c:pt idx="3">
                  <c:v>39.099999999999994</c:v>
                </c:pt>
                <c:pt idx="4">
                  <c:v>52.4</c:v>
                </c:pt>
                <c:pt idx="5">
                  <c:v>62.1</c:v>
                </c:pt>
              </c:numCache>
            </c:numRef>
          </c:val>
          <c:extLst>
            <c:ext xmlns:c16="http://schemas.microsoft.com/office/drawing/2014/chart" uri="{C3380CC4-5D6E-409C-BE32-E72D297353CC}">
              <c16:uniqueId val="{0000000A-65DA-4FB3-AE1D-07325A04EFEC}"/>
            </c:ext>
          </c:extLst>
        </c:ser>
        <c:dLbls>
          <c:showLegendKey val="0"/>
          <c:showVal val="0"/>
          <c:showCatName val="0"/>
          <c:showSerName val="0"/>
          <c:showPercent val="0"/>
          <c:showBubbleSize val="0"/>
        </c:dLbls>
        <c:gapWidth val="150"/>
        <c:overlap val="100"/>
        <c:axId val="249988047"/>
        <c:axId val="249986383"/>
      </c:barChart>
      <c:catAx>
        <c:axId val="425427407"/>
        <c:scaling>
          <c:orientation val="minMax"/>
        </c:scaling>
        <c:delete val="0"/>
        <c:axPos val="l"/>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5420335"/>
        <c:crosses val="autoZero"/>
        <c:auto val="0"/>
        <c:lblAlgn val="l"/>
        <c:lblOffset val="100"/>
        <c:noMultiLvlLbl val="0"/>
      </c:catAx>
      <c:valAx>
        <c:axId val="425420335"/>
        <c:scaling>
          <c:orientation val="minMax"/>
        </c:scaling>
        <c:delete val="1"/>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crossAx val="425427407"/>
        <c:crosses val="autoZero"/>
        <c:crossBetween val="between"/>
      </c:valAx>
      <c:valAx>
        <c:axId val="249986383"/>
        <c:scaling>
          <c:orientation val="minMax"/>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49988047"/>
        <c:crosses val="max"/>
        <c:crossBetween val="between"/>
      </c:valAx>
      <c:dateAx>
        <c:axId val="249988047"/>
        <c:scaling>
          <c:orientation val="minMax"/>
        </c:scaling>
        <c:delete val="1"/>
        <c:axPos val="l"/>
        <c:numFmt formatCode="yyyy&quot;年&quot;m&quot;月&quot;" sourceLinked="1"/>
        <c:majorTickMark val="out"/>
        <c:minorTickMark val="none"/>
        <c:tickLblPos val="nextTo"/>
        <c:crossAx val="249986383"/>
        <c:crosses val="autoZero"/>
        <c:auto val="1"/>
        <c:lblOffset val="100"/>
        <c:baseTimeUnit val="months"/>
      </c:date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SDGsを知っている</c:v>
                </c:pt>
              </c:strCache>
            </c:strRef>
          </c:tx>
          <c:spPr>
            <a:pattFill prst="ltVert">
              <a:fgClr>
                <a:schemeClr val="accent1"/>
              </a:fgClr>
              <a:bgClr>
                <a:schemeClr val="bg1"/>
              </a:bgClr>
            </a:pattFill>
            <a:ln w="3175">
              <a:solidFill>
                <a:schemeClr val="tx1"/>
              </a:solidFill>
            </a:ln>
            <a:effectLst/>
          </c:spPr>
          <c:invertIfNegative val="0"/>
          <c:dLbls>
            <c:dLbl>
              <c:idx val="0"/>
              <c:layout>
                <c:manualLayout>
                  <c:x val="-1.8348615016679903E-2"/>
                  <c:y val="-3.591840090922570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3F1-425A-809E-6187CC4F0ABF}"/>
                </c:ext>
              </c:extLst>
            </c:dLbl>
            <c:dLbl>
              <c:idx val="1"/>
              <c:layout>
                <c:manualLayout>
                  <c:x val="-2.752292252501988E-2"/>
                  <c:y val="-2.993216005550883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3F1-425A-809E-6187CC4F0ABF}"/>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Sheet1!$B$2:$B$7</c:f>
              <c:numCache>
                <c:formatCode>General\%</c:formatCode>
                <c:ptCount val="6"/>
                <c:pt idx="0">
                  <c:v>4.4000000000000004</c:v>
                </c:pt>
                <c:pt idx="1">
                  <c:v>3.4</c:v>
                </c:pt>
                <c:pt idx="2">
                  <c:v>6.3</c:v>
                </c:pt>
                <c:pt idx="3">
                  <c:v>12.2</c:v>
                </c:pt>
                <c:pt idx="4">
                  <c:v>13.3</c:v>
                </c:pt>
                <c:pt idx="5">
                  <c:v>22.3</c:v>
                </c:pt>
              </c:numCache>
            </c:numRef>
          </c:val>
          <c:extLst>
            <c:ext xmlns:c16="http://schemas.microsoft.com/office/drawing/2014/chart" uri="{C3380CC4-5D6E-409C-BE32-E72D297353CC}">
              <c16:uniqueId val="{00000002-63F1-425A-809E-6187CC4F0ABF}"/>
            </c:ext>
          </c:extLst>
        </c:ser>
        <c:ser>
          <c:idx val="1"/>
          <c:order val="1"/>
          <c:tx>
            <c:strRef>
              <c:f>Sheet1!$C$1</c:f>
              <c:strCache>
                <c:ptCount val="1"/>
                <c:pt idx="0">
                  <c:v>SDGsということばは聞いたことがある。ロゴを見たことがある</c:v>
                </c:pt>
              </c:strCache>
            </c:strRef>
          </c:tx>
          <c:spPr>
            <a:pattFill prst="ltHorz">
              <a:fgClr>
                <a:schemeClr val="accent1"/>
              </a:fgClr>
              <a:bgClr>
                <a:schemeClr val="bg1"/>
              </a:bgClr>
            </a:pattFill>
            <a:ln w="3175">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Sheet1!$C$2:$C$7</c:f>
              <c:numCache>
                <c:formatCode>General\%</c:formatCode>
                <c:ptCount val="6"/>
                <c:pt idx="0">
                  <c:v>12.2</c:v>
                </c:pt>
                <c:pt idx="1">
                  <c:v>8.8000000000000007</c:v>
                </c:pt>
                <c:pt idx="2">
                  <c:v>12.2</c:v>
                </c:pt>
                <c:pt idx="3">
                  <c:v>12.2</c:v>
                </c:pt>
                <c:pt idx="4">
                  <c:v>22.1</c:v>
                </c:pt>
                <c:pt idx="5">
                  <c:v>23.2</c:v>
                </c:pt>
              </c:numCache>
            </c:numRef>
          </c:val>
          <c:extLst>
            <c:ext xmlns:c16="http://schemas.microsoft.com/office/drawing/2014/chart" uri="{C3380CC4-5D6E-409C-BE32-E72D297353CC}">
              <c16:uniqueId val="{00000003-63F1-425A-809E-6187CC4F0ABF}"/>
            </c:ext>
          </c:extLst>
        </c:ser>
        <c:dLbls>
          <c:showLegendKey val="0"/>
          <c:showVal val="0"/>
          <c:showCatName val="0"/>
          <c:showSerName val="0"/>
          <c:showPercent val="0"/>
          <c:showBubbleSize val="0"/>
        </c:dLbls>
        <c:gapWidth val="150"/>
        <c:overlap val="100"/>
        <c:axId val="425427407"/>
        <c:axId val="425420335"/>
      </c:barChart>
      <c:barChart>
        <c:barDir val="bar"/>
        <c:grouping val="stacked"/>
        <c:varyColors val="0"/>
        <c:ser>
          <c:idx val="2"/>
          <c:order val="2"/>
          <c:tx>
            <c:strRef>
              <c:f>Sheet1!$D$1</c:f>
              <c:strCache>
                <c:ptCount val="1"/>
                <c:pt idx="0">
                  <c:v>合計</c:v>
                </c:pt>
              </c:strCache>
            </c:strRef>
          </c:tx>
          <c:spPr>
            <a:noFill/>
            <a:ln>
              <a:noFill/>
            </a:ln>
            <a:effectLst/>
          </c:spPr>
          <c:invertIfNegative val="0"/>
          <c:dLbls>
            <c:dLbl>
              <c:idx val="0"/>
              <c:layout>
                <c:manualLayout>
                  <c:x val="0.64987486707491471"/>
                  <c:y val="-4.85838941364391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3F1-425A-809E-6187CC4F0ABF}"/>
                </c:ext>
              </c:extLst>
            </c:dLbl>
            <c:dLbl>
              <c:idx val="1"/>
              <c:layout>
                <c:manualLayout>
                  <c:x val="0.67145502548494729"/>
                  <c:y val="-7.11191420974389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3F1-425A-809E-6187CC4F0ABF}"/>
                </c:ext>
              </c:extLst>
            </c:dLbl>
            <c:dLbl>
              <c:idx val="2"/>
              <c:layout>
                <c:manualLayout>
                  <c:x val="0.63752085548751425"/>
                  <c:y val="-9.082079430235985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3F1-425A-809E-6187CC4F0ABF}"/>
                </c:ext>
              </c:extLst>
            </c:dLbl>
            <c:dLbl>
              <c:idx val="3"/>
              <c:layout>
                <c:manualLayout>
                  <c:x val="0.60504588207253118"/>
                  <c:y val="-2.441996974675621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3F1-425A-809E-6187CC4F0ABF}"/>
                </c:ext>
              </c:extLst>
            </c:dLbl>
            <c:dLbl>
              <c:idx val="4"/>
              <c:layout>
                <c:manualLayout>
                  <c:x val="0.5480984837373033"/>
                  <c:y val="5.68673074449359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3F1-425A-809E-6187CC4F0ABF}"/>
                </c:ext>
              </c:extLst>
            </c:dLbl>
            <c:dLbl>
              <c:idx val="5"/>
              <c:layout>
                <c:manualLayout>
                  <c:x val="0.49275764548421402"/>
                  <c:y val="5.169755222266909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3F1-425A-809E-6187CC4F0ABF}"/>
                </c:ext>
              </c:extLst>
            </c:dLbl>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Sheet1!$D$2:$D$7</c:f>
              <c:numCache>
                <c:formatCode>General\%</c:formatCode>
                <c:ptCount val="6"/>
                <c:pt idx="0">
                  <c:v>16.600000000000001</c:v>
                </c:pt>
                <c:pt idx="1">
                  <c:v>12.200000000000001</c:v>
                </c:pt>
                <c:pt idx="2">
                  <c:v>18.5</c:v>
                </c:pt>
                <c:pt idx="3">
                  <c:v>24.4</c:v>
                </c:pt>
                <c:pt idx="4">
                  <c:v>35.400000000000006</c:v>
                </c:pt>
                <c:pt idx="5">
                  <c:v>45.5</c:v>
                </c:pt>
              </c:numCache>
            </c:numRef>
          </c:val>
          <c:extLst>
            <c:ext xmlns:c16="http://schemas.microsoft.com/office/drawing/2014/chart" uri="{C3380CC4-5D6E-409C-BE32-E72D297353CC}">
              <c16:uniqueId val="{0000000A-63F1-425A-809E-6187CC4F0ABF}"/>
            </c:ext>
          </c:extLst>
        </c:ser>
        <c:dLbls>
          <c:showLegendKey val="0"/>
          <c:showVal val="0"/>
          <c:showCatName val="0"/>
          <c:showSerName val="0"/>
          <c:showPercent val="0"/>
          <c:showBubbleSize val="0"/>
        </c:dLbls>
        <c:gapWidth val="150"/>
        <c:overlap val="100"/>
        <c:axId val="249988047"/>
        <c:axId val="249986383"/>
      </c:barChart>
      <c:catAx>
        <c:axId val="425427407"/>
        <c:scaling>
          <c:orientation val="minMax"/>
        </c:scaling>
        <c:delete val="0"/>
        <c:axPos val="l"/>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5420335"/>
        <c:crosses val="autoZero"/>
        <c:auto val="0"/>
        <c:lblAlgn val="ctr"/>
        <c:lblOffset val="100"/>
        <c:noMultiLvlLbl val="0"/>
      </c:catAx>
      <c:valAx>
        <c:axId val="425420335"/>
        <c:scaling>
          <c:orientation val="minMax"/>
        </c:scaling>
        <c:delete val="1"/>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crossAx val="425427407"/>
        <c:crosses val="autoZero"/>
        <c:crossBetween val="between"/>
      </c:valAx>
      <c:valAx>
        <c:axId val="249986383"/>
        <c:scaling>
          <c:orientation val="minMax"/>
          <c:max val="70"/>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49988047"/>
        <c:crosses val="max"/>
        <c:crossBetween val="between"/>
      </c:valAx>
      <c:dateAx>
        <c:axId val="249988047"/>
        <c:scaling>
          <c:orientation val="minMax"/>
        </c:scaling>
        <c:delete val="1"/>
        <c:axPos val="l"/>
        <c:numFmt formatCode="yyyy&quot;年&quot;m&quot;月&quot;" sourceLinked="1"/>
        <c:majorTickMark val="out"/>
        <c:minorTickMark val="none"/>
        <c:tickLblPos val="nextTo"/>
        <c:crossAx val="249986383"/>
        <c:crosses val="autoZero"/>
        <c:auto val="1"/>
        <c:lblOffset val="100"/>
        <c:baseTimeUnit val="months"/>
      </c:date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ja-JP" altLang="en-US" sz="1600" dirty="0"/>
              <a:t>■</a:t>
            </a:r>
            <a:r>
              <a:rPr lang="en-US" altLang="ja-JP" sz="1600" dirty="0"/>
              <a:t>SDGs</a:t>
            </a:r>
            <a:r>
              <a:rPr lang="ja-JP" altLang="en-US" sz="1600" dirty="0"/>
              <a:t>認知度（年齢別）</a:t>
            </a:r>
          </a:p>
        </c:rich>
      </c:tx>
      <c:layout>
        <c:manualLayout>
          <c:xMode val="edge"/>
          <c:yMode val="edge"/>
          <c:x val="0"/>
          <c:y val="1.9986492984838196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6840276915736194"/>
          <c:y val="8.1299502149807662E-2"/>
          <c:w val="0.82866199402690899"/>
          <c:h val="0.87107713142113596"/>
        </c:manualLayout>
      </c:layout>
      <c:barChart>
        <c:barDir val="bar"/>
        <c:grouping val="stacked"/>
        <c:varyColors val="0"/>
        <c:ser>
          <c:idx val="0"/>
          <c:order val="0"/>
          <c:tx>
            <c:strRef>
              <c:f>Sheet1!$C$1</c:f>
              <c:strCache>
                <c:ptCount val="1"/>
                <c:pt idx="0">
                  <c:v>SDGsを知っている</c:v>
                </c:pt>
              </c:strCache>
            </c:strRef>
          </c:tx>
          <c:spPr>
            <a:pattFill prst="ltVert">
              <a:fgClr>
                <a:schemeClr val="accent1"/>
              </a:fgClr>
              <a:bgClr>
                <a:schemeClr val="bg1"/>
              </a:bgClr>
            </a:pattFill>
            <a:ln w="3175">
              <a:solidFill>
                <a:schemeClr val="tx1"/>
              </a:solidFill>
            </a:ln>
            <a:effectLst/>
          </c:spPr>
          <c:invertIfNegative val="0"/>
          <c:dLbls>
            <c:dLbl>
              <c:idx val="0"/>
              <c:layout>
                <c:manualLayout>
                  <c:x val="-4.419169976315235E-4"/>
                  <c:y val="-4.099943021994819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085-406E-812B-FC944C552FB2}"/>
                </c:ext>
              </c:extLst>
            </c:dLbl>
            <c:dLbl>
              <c:idx val="1"/>
              <c:layout>
                <c:manualLayout>
                  <c:x val="-4.419169976315235E-4"/>
                  <c:y val="-2.0887085525022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085-406E-812B-FC944C552FB2}"/>
                </c:ext>
              </c:extLst>
            </c:dLbl>
            <c:dLbl>
              <c:idx val="2"/>
              <c:layout>
                <c:manualLayout>
                  <c:x val="-9.0085808505944876E-3"/>
                  <c:y val="2.309673366719934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085-406E-812B-FC944C552FB2}"/>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Sheet1!$B$2:$B$35</c:f>
              <c:numCache>
                <c:formatCode>yyyy"年"m"月"</c:formatCode>
                <c:ptCount val="34"/>
                <c:pt idx="0">
                  <c:v>43405</c:v>
                </c:pt>
                <c:pt idx="1">
                  <c:v>43525</c:v>
                </c:pt>
                <c:pt idx="2">
                  <c:v>43739</c:v>
                </c:pt>
                <c:pt idx="3">
                  <c:v>43891</c:v>
                </c:pt>
                <c:pt idx="4">
                  <c:v>44105</c:v>
                </c:pt>
                <c:pt idx="5">
                  <c:v>44256</c:v>
                </c:pt>
                <c:pt idx="7">
                  <c:v>43405</c:v>
                </c:pt>
                <c:pt idx="8">
                  <c:v>43525</c:v>
                </c:pt>
                <c:pt idx="9">
                  <c:v>43739</c:v>
                </c:pt>
                <c:pt idx="10">
                  <c:v>43891</c:v>
                </c:pt>
                <c:pt idx="11">
                  <c:v>44105</c:v>
                </c:pt>
                <c:pt idx="12">
                  <c:v>44256</c:v>
                </c:pt>
                <c:pt idx="14">
                  <c:v>43405</c:v>
                </c:pt>
                <c:pt idx="15">
                  <c:v>43525</c:v>
                </c:pt>
                <c:pt idx="16">
                  <c:v>43739</c:v>
                </c:pt>
                <c:pt idx="17">
                  <c:v>43891</c:v>
                </c:pt>
                <c:pt idx="18">
                  <c:v>44105</c:v>
                </c:pt>
                <c:pt idx="19">
                  <c:v>44256</c:v>
                </c:pt>
                <c:pt idx="21">
                  <c:v>43405</c:v>
                </c:pt>
                <c:pt idx="22">
                  <c:v>43525</c:v>
                </c:pt>
                <c:pt idx="23">
                  <c:v>43739</c:v>
                </c:pt>
                <c:pt idx="24">
                  <c:v>43891</c:v>
                </c:pt>
                <c:pt idx="25">
                  <c:v>44105</c:v>
                </c:pt>
                <c:pt idx="26">
                  <c:v>44256</c:v>
                </c:pt>
                <c:pt idx="28">
                  <c:v>43405</c:v>
                </c:pt>
                <c:pt idx="29">
                  <c:v>43525</c:v>
                </c:pt>
                <c:pt idx="30">
                  <c:v>43739</c:v>
                </c:pt>
                <c:pt idx="31">
                  <c:v>43891</c:v>
                </c:pt>
                <c:pt idx="32">
                  <c:v>44105</c:v>
                </c:pt>
                <c:pt idx="33">
                  <c:v>44256</c:v>
                </c:pt>
              </c:numCache>
            </c:numRef>
          </c:cat>
          <c:val>
            <c:numRef>
              <c:f>Sheet1!$C$2:$C$35</c:f>
              <c:numCache>
                <c:formatCode>General\%</c:formatCode>
                <c:ptCount val="34"/>
                <c:pt idx="0">
                  <c:v>2.1</c:v>
                </c:pt>
                <c:pt idx="1">
                  <c:v>1.3</c:v>
                </c:pt>
                <c:pt idx="2">
                  <c:v>5</c:v>
                </c:pt>
                <c:pt idx="3">
                  <c:v>8.6999999999999993</c:v>
                </c:pt>
                <c:pt idx="4">
                  <c:v>12.9</c:v>
                </c:pt>
                <c:pt idx="5">
                  <c:v>19.7</c:v>
                </c:pt>
                <c:pt idx="7">
                  <c:v>4.4000000000000004</c:v>
                </c:pt>
                <c:pt idx="8">
                  <c:v>5.0999999999999996</c:v>
                </c:pt>
                <c:pt idx="9">
                  <c:v>10.9</c:v>
                </c:pt>
                <c:pt idx="10">
                  <c:v>8</c:v>
                </c:pt>
                <c:pt idx="11">
                  <c:v>21.9</c:v>
                </c:pt>
                <c:pt idx="12">
                  <c:v>24.8</c:v>
                </c:pt>
                <c:pt idx="14">
                  <c:v>7.6</c:v>
                </c:pt>
                <c:pt idx="15">
                  <c:v>5.4</c:v>
                </c:pt>
                <c:pt idx="16">
                  <c:v>11.9</c:v>
                </c:pt>
                <c:pt idx="17" formatCode="0.0&quot;%&quot;">
                  <c:v>20</c:v>
                </c:pt>
                <c:pt idx="18">
                  <c:v>21.6</c:v>
                </c:pt>
                <c:pt idx="19" formatCode="0.0&quot;%&quot;">
                  <c:v>33</c:v>
                </c:pt>
                <c:pt idx="21">
                  <c:v>7.4</c:v>
                </c:pt>
                <c:pt idx="22">
                  <c:v>4.7</c:v>
                </c:pt>
                <c:pt idx="23">
                  <c:v>14.8</c:v>
                </c:pt>
                <c:pt idx="24">
                  <c:v>20.100000000000001</c:v>
                </c:pt>
                <c:pt idx="25">
                  <c:v>24.8</c:v>
                </c:pt>
                <c:pt idx="26">
                  <c:v>34.200000000000003</c:v>
                </c:pt>
                <c:pt idx="28">
                  <c:v>12.2</c:v>
                </c:pt>
                <c:pt idx="29">
                  <c:v>8.1</c:v>
                </c:pt>
                <c:pt idx="30">
                  <c:v>19.600000000000001</c:v>
                </c:pt>
                <c:pt idx="31">
                  <c:v>33.1</c:v>
                </c:pt>
                <c:pt idx="32">
                  <c:v>32.4</c:v>
                </c:pt>
                <c:pt idx="33" formatCode="0.0&quot;%&quot;">
                  <c:v>52</c:v>
                </c:pt>
              </c:numCache>
            </c:numRef>
          </c:val>
          <c:extLst>
            <c:ext xmlns:c16="http://schemas.microsoft.com/office/drawing/2014/chart" uri="{C3380CC4-5D6E-409C-BE32-E72D297353CC}">
              <c16:uniqueId val="{00000003-2085-406E-812B-FC944C552FB2}"/>
            </c:ext>
          </c:extLst>
        </c:ser>
        <c:ser>
          <c:idx val="1"/>
          <c:order val="1"/>
          <c:tx>
            <c:strRef>
              <c:f>Sheet1!$D$1</c:f>
              <c:strCache>
                <c:ptCount val="1"/>
                <c:pt idx="0">
                  <c:v>SDGsということばは聞いたことがある。ロゴを見たことがある</c:v>
                </c:pt>
              </c:strCache>
            </c:strRef>
          </c:tx>
          <c:spPr>
            <a:pattFill prst="ltHorz">
              <a:fgClr>
                <a:schemeClr val="accent1"/>
              </a:fgClr>
              <a:bgClr>
                <a:schemeClr val="bg1"/>
              </a:bgClr>
            </a:pattFill>
            <a:ln w="3175">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Sheet1!$B$2:$B$35</c:f>
              <c:numCache>
                <c:formatCode>yyyy"年"m"月"</c:formatCode>
                <c:ptCount val="34"/>
                <c:pt idx="0">
                  <c:v>43405</c:v>
                </c:pt>
                <c:pt idx="1">
                  <c:v>43525</c:v>
                </c:pt>
                <c:pt idx="2">
                  <c:v>43739</c:v>
                </c:pt>
                <c:pt idx="3">
                  <c:v>43891</c:v>
                </c:pt>
                <c:pt idx="4">
                  <c:v>44105</c:v>
                </c:pt>
                <c:pt idx="5">
                  <c:v>44256</c:v>
                </c:pt>
                <c:pt idx="7">
                  <c:v>43405</c:v>
                </c:pt>
                <c:pt idx="8">
                  <c:v>43525</c:v>
                </c:pt>
                <c:pt idx="9">
                  <c:v>43739</c:v>
                </c:pt>
                <c:pt idx="10">
                  <c:v>43891</c:v>
                </c:pt>
                <c:pt idx="11">
                  <c:v>44105</c:v>
                </c:pt>
                <c:pt idx="12">
                  <c:v>44256</c:v>
                </c:pt>
                <c:pt idx="14">
                  <c:v>43405</c:v>
                </c:pt>
                <c:pt idx="15">
                  <c:v>43525</c:v>
                </c:pt>
                <c:pt idx="16">
                  <c:v>43739</c:v>
                </c:pt>
                <c:pt idx="17">
                  <c:v>43891</c:v>
                </c:pt>
                <c:pt idx="18">
                  <c:v>44105</c:v>
                </c:pt>
                <c:pt idx="19">
                  <c:v>44256</c:v>
                </c:pt>
                <c:pt idx="21">
                  <c:v>43405</c:v>
                </c:pt>
                <c:pt idx="22">
                  <c:v>43525</c:v>
                </c:pt>
                <c:pt idx="23">
                  <c:v>43739</c:v>
                </c:pt>
                <c:pt idx="24">
                  <c:v>43891</c:v>
                </c:pt>
                <c:pt idx="25">
                  <c:v>44105</c:v>
                </c:pt>
                <c:pt idx="26">
                  <c:v>44256</c:v>
                </c:pt>
                <c:pt idx="28">
                  <c:v>43405</c:v>
                </c:pt>
                <c:pt idx="29">
                  <c:v>43525</c:v>
                </c:pt>
                <c:pt idx="30">
                  <c:v>43739</c:v>
                </c:pt>
                <c:pt idx="31">
                  <c:v>43891</c:v>
                </c:pt>
                <c:pt idx="32">
                  <c:v>44105</c:v>
                </c:pt>
                <c:pt idx="33">
                  <c:v>44256</c:v>
                </c:pt>
              </c:numCache>
            </c:numRef>
          </c:cat>
          <c:val>
            <c:numRef>
              <c:f>Sheet1!$D$2:$D$35</c:f>
              <c:numCache>
                <c:formatCode>General\%</c:formatCode>
                <c:ptCount val="34"/>
                <c:pt idx="0">
                  <c:v>11.3</c:v>
                </c:pt>
                <c:pt idx="1">
                  <c:v>7.6</c:v>
                </c:pt>
                <c:pt idx="2">
                  <c:v>14.7</c:v>
                </c:pt>
                <c:pt idx="3">
                  <c:v>13.9</c:v>
                </c:pt>
                <c:pt idx="4">
                  <c:v>23.9</c:v>
                </c:pt>
                <c:pt idx="5">
                  <c:v>22.8</c:v>
                </c:pt>
                <c:pt idx="7">
                  <c:v>16.100000000000001</c:v>
                </c:pt>
                <c:pt idx="8">
                  <c:v>7.3</c:v>
                </c:pt>
                <c:pt idx="9">
                  <c:v>13.1</c:v>
                </c:pt>
                <c:pt idx="10">
                  <c:v>16.8</c:v>
                </c:pt>
                <c:pt idx="11">
                  <c:v>23.4</c:v>
                </c:pt>
                <c:pt idx="12">
                  <c:v>23.4</c:v>
                </c:pt>
                <c:pt idx="14" formatCode="0.0&quot;%&quot;">
                  <c:v>13</c:v>
                </c:pt>
                <c:pt idx="15">
                  <c:v>10.3</c:v>
                </c:pt>
                <c:pt idx="16">
                  <c:v>15.7</c:v>
                </c:pt>
                <c:pt idx="17">
                  <c:v>8.6</c:v>
                </c:pt>
                <c:pt idx="18">
                  <c:v>18.399999999999999</c:v>
                </c:pt>
                <c:pt idx="19">
                  <c:v>23.2</c:v>
                </c:pt>
                <c:pt idx="21">
                  <c:v>10.1</c:v>
                </c:pt>
                <c:pt idx="22">
                  <c:v>13.4</c:v>
                </c:pt>
                <c:pt idx="23">
                  <c:v>14.8</c:v>
                </c:pt>
                <c:pt idx="24">
                  <c:v>20.100000000000001</c:v>
                </c:pt>
                <c:pt idx="25">
                  <c:v>22.8</c:v>
                </c:pt>
                <c:pt idx="26">
                  <c:v>25.5</c:v>
                </c:pt>
                <c:pt idx="28">
                  <c:v>12.2</c:v>
                </c:pt>
                <c:pt idx="29">
                  <c:v>18.899999999999999</c:v>
                </c:pt>
                <c:pt idx="30">
                  <c:v>14.9</c:v>
                </c:pt>
                <c:pt idx="31">
                  <c:v>21.6</c:v>
                </c:pt>
                <c:pt idx="32" formatCode="0.0&quot;%&quot;">
                  <c:v>27</c:v>
                </c:pt>
                <c:pt idx="33">
                  <c:v>24.3</c:v>
                </c:pt>
              </c:numCache>
            </c:numRef>
          </c:val>
          <c:extLst>
            <c:ext xmlns:c16="http://schemas.microsoft.com/office/drawing/2014/chart" uri="{C3380CC4-5D6E-409C-BE32-E72D297353CC}">
              <c16:uniqueId val="{00000004-2085-406E-812B-FC944C552FB2}"/>
            </c:ext>
          </c:extLst>
        </c:ser>
        <c:dLbls>
          <c:showLegendKey val="0"/>
          <c:showVal val="0"/>
          <c:showCatName val="0"/>
          <c:showSerName val="0"/>
          <c:showPercent val="0"/>
          <c:showBubbleSize val="0"/>
        </c:dLbls>
        <c:gapWidth val="150"/>
        <c:overlap val="100"/>
        <c:axId val="425427407"/>
        <c:axId val="425420335"/>
      </c:barChart>
      <c:catAx>
        <c:axId val="425427407"/>
        <c:scaling>
          <c:orientation val="minMax"/>
        </c:scaling>
        <c:delete val="0"/>
        <c:axPos val="l"/>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425420335"/>
        <c:crosses val="autoZero"/>
        <c:auto val="0"/>
        <c:lblAlgn val="ctr"/>
        <c:lblOffset val="100"/>
        <c:noMultiLvlLbl val="0"/>
      </c:catAx>
      <c:valAx>
        <c:axId val="425420335"/>
        <c:scaling>
          <c:orientation val="minMax"/>
          <c:max val="80"/>
        </c:scaling>
        <c:delete val="1"/>
        <c:axPos val="b"/>
        <c:numFmt formatCode="General\%" sourceLinked="1"/>
        <c:majorTickMark val="out"/>
        <c:minorTickMark val="none"/>
        <c:tickLblPos val="nextTo"/>
        <c:crossAx val="425427407"/>
        <c:crosses val="autoZero"/>
        <c:crossBetween val="between"/>
      </c:valAx>
      <c:spPr>
        <a:noFill/>
        <a:ln>
          <a:noFill/>
        </a:ln>
        <a:effectLst/>
      </c:spPr>
    </c:plotArea>
    <c:legend>
      <c:legendPos val="b"/>
      <c:layout>
        <c:manualLayout>
          <c:xMode val="edge"/>
          <c:yMode val="edge"/>
          <c:x val="4.9999988177715421E-2"/>
          <c:y val="0.95713775575259785"/>
          <c:w val="0.89999978719887752"/>
          <c:h val="3.376467967260229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0.05107</cdr:x>
      <cdr:y>0.05899</cdr:y>
    </cdr:to>
    <cdr:sp macro="" textlink="">
      <cdr:nvSpPr>
        <cdr:cNvPr id="2" name="テキスト ボックス 1"/>
        <cdr:cNvSpPr txBox="1"/>
      </cdr:nvSpPr>
      <cdr:spPr>
        <a:xfrm xmlns:a="http://schemas.openxmlformats.org/drawingml/2006/main">
          <a:off x="-1540043" y="-2258149"/>
          <a:ext cx="501217" cy="2350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dirty="0"/>
            <a:t>単位：％</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A4950B8-E072-443F-BC0B-A3703FCDECB0}" type="datetimeFigureOut">
              <a:rPr kumimoji="1" lang="ja-JP" altLang="en-US" smtClean="0"/>
              <a:t>2021/12/13</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2492D9D-1369-41D9-A58A-91E3A0BB8E60}" type="slidenum">
              <a:rPr kumimoji="1" lang="ja-JP" altLang="en-US" smtClean="0"/>
              <a:t>‹#›</a:t>
            </a:fld>
            <a:endParaRPr kumimoji="1" lang="ja-JP" altLang="en-US"/>
          </a:p>
        </p:txBody>
      </p:sp>
    </p:spTree>
    <p:extLst>
      <p:ext uri="{BB962C8B-B14F-4D97-AF65-F5344CB8AC3E}">
        <p14:creationId xmlns:p14="http://schemas.microsoft.com/office/powerpoint/2010/main" val="41102724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a:t>
            </a:fld>
            <a:endParaRPr kumimoji="1" lang="ja-JP" altLang="en-US"/>
          </a:p>
        </p:txBody>
      </p:sp>
    </p:spTree>
    <p:extLst>
      <p:ext uri="{BB962C8B-B14F-4D97-AF65-F5344CB8AC3E}">
        <p14:creationId xmlns:p14="http://schemas.microsoft.com/office/powerpoint/2010/main" val="2924465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10</a:t>
            </a:fld>
            <a:endParaRPr kumimoji="1" lang="ja-JP" altLang="en-US"/>
          </a:p>
        </p:txBody>
      </p:sp>
    </p:spTree>
    <p:extLst>
      <p:ext uri="{BB962C8B-B14F-4D97-AF65-F5344CB8AC3E}">
        <p14:creationId xmlns:p14="http://schemas.microsoft.com/office/powerpoint/2010/main" val="2372163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11</a:t>
            </a:fld>
            <a:endParaRPr kumimoji="1" lang="ja-JP" altLang="en-US"/>
          </a:p>
        </p:txBody>
      </p:sp>
    </p:spTree>
    <p:extLst>
      <p:ext uri="{BB962C8B-B14F-4D97-AF65-F5344CB8AC3E}">
        <p14:creationId xmlns:p14="http://schemas.microsoft.com/office/powerpoint/2010/main" val="1589451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12</a:t>
            </a:fld>
            <a:endParaRPr kumimoji="1" lang="ja-JP" altLang="en-US"/>
          </a:p>
        </p:txBody>
      </p:sp>
    </p:spTree>
    <p:extLst>
      <p:ext uri="{BB962C8B-B14F-4D97-AF65-F5344CB8AC3E}">
        <p14:creationId xmlns:p14="http://schemas.microsoft.com/office/powerpoint/2010/main" val="162904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13</a:t>
            </a:fld>
            <a:endParaRPr kumimoji="1" lang="ja-JP" altLang="en-US"/>
          </a:p>
        </p:txBody>
      </p:sp>
    </p:spTree>
    <p:extLst>
      <p:ext uri="{BB962C8B-B14F-4D97-AF65-F5344CB8AC3E}">
        <p14:creationId xmlns:p14="http://schemas.microsoft.com/office/powerpoint/2010/main" val="1886125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14</a:t>
            </a:fld>
            <a:endParaRPr kumimoji="1" lang="ja-JP" altLang="en-US"/>
          </a:p>
        </p:txBody>
      </p:sp>
    </p:spTree>
    <p:extLst>
      <p:ext uri="{BB962C8B-B14F-4D97-AF65-F5344CB8AC3E}">
        <p14:creationId xmlns:p14="http://schemas.microsoft.com/office/powerpoint/2010/main" val="3864769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15</a:t>
            </a:fld>
            <a:endParaRPr kumimoji="1" lang="ja-JP" altLang="en-US"/>
          </a:p>
        </p:txBody>
      </p:sp>
    </p:spTree>
    <p:extLst>
      <p:ext uri="{BB962C8B-B14F-4D97-AF65-F5344CB8AC3E}">
        <p14:creationId xmlns:p14="http://schemas.microsoft.com/office/powerpoint/2010/main" val="1702730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455613" y="811213"/>
            <a:ext cx="5846762" cy="4049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75680" y="5131832"/>
            <a:ext cx="5405420" cy="4861734"/>
          </a:xfrm>
          <a:prstGeom prst="rect">
            <a:avLst/>
          </a:prstGeom>
          <a:noFill/>
          <a:ln>
            <a:noFill/>
          </a:ln>
        </p:spPr>
        <p:txBody>
          <a:bodyPr lIns="91418" tIns="45696" rIns="91418" bIns="45696" anchor="t" anchorCtr="0">
            <a:noAutofit/>
          </a:bodyPr>
          <a:lstStyle/>
          <a:p>
            <a:pPr algn="just">
              <a:buSzPct val="25000"/>
            </a:pPr>
            <a:endParaRPr lang="en-US" altLang="ja-JP" sz="1300" dirty="0">
              <a:latin typeface="Meiryo UI" panose="020B0604030504040204" pitchFamily="50" charset="-128"/>
              <a:ea typeface="Meiryo UI" panose="020B0604030504040204" pitchFamily="50" charset="-128"/>
              <a:cs typeface="Arial" panose="020B0604020202020204" pitchFamily="34" charset="0"/>
            </a:endParaRPr>
          </a:p>
        </p:txBody>
      </p:sp>
      <p:sp>
        <p:nvSpPr>
          <p:cNvPr id="319" name="Shape 319"/>
          <p:cNvSpPr txBox="1">
            <a:spLocks noGrp="1"/>
          </p:cNvSpPr>
          <p:nvPr>
            <p:ph type="sldNum" idx="12"/>
          </p:nvPr>
        </p:nvSpPr>
        <p:spPr>
          <a:xfrm>
            <a:off x="3827275" y="10261786"/>
            <a:ext cx="2927936" cy="540193"/>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6961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455613" y="811213"/>
            <a:ext cx="5846762" cy="4049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75680" y="5131832"/>
            <a:ext cx="5405420" cy="4861734"/>
          </a:xfrm>
          <a:prstGeom prst="rect">
            <a:avLst/>
          </a:prstGeom>
          <a:noFill/>
          <a:ln>
            <a:noFill/>
          </a:ln>
        </p:spPr>
        <p:txBody>
          <a:bodyPr lIns="91418" tIns="45696" rIns="91418" bIns="45696" anchor="t" anchorCtr="0">
            <a:noAutofit/>
          </a:bodyPr>
          <a:lstStyle/>
          <a:p>
            <a:pPr algn="just">
              <a:buSzPct val="25000"/>
            </a:pPr>
            <a:endParaRPr lang="en-US" altLang="ja-JP" sz="1300" dirty="0">
              <a:latin typeface="Meiryo UI" panose="020B0604030504040204" pitchFamily="50" charset="-128"/>
              <a:ea typeface="Meiryo UI" panose="020B0604030504040204" pitchFamily="50" charset="-128"/>
              <a:cs typeface="Arial" panose="020B0604020202020204" pitchFamily="34" charset="0"/>
            </a:endParaRPr>
          </a:p>
        </p:txBody>
      </p:sp>
      <p:sp>
        <p:nvSpPr>
          <p:cNvPr id="208" name="Shape 208"/>
          <p:cNvSpPr txBox="1">
            <a:spLocks noGrp="1"/>
          </p:cNvSpPr>
          <p:nvPr>
            <p:ph type="sldNum" idx="12"/>
          </p:nvPr>
        </p:nvSpPr>
        <p:spPr>
          <a:xfrm>
            <a:off x="3827275" y="10261786"/>
            <a:ext cx="2927936" cy="540193"/>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8194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18</a:t>
            </a:fld>
            <a:endParaRPr kumimoji="1" lang="ja-JP" altLang="en-US"/>
          </a:p>
        </p:txBody>
      </p:sp>
    </p:spTree>
    <p:extLst>
      <p:ext uri="{BB962C8B-B14F-4D97-AF65-F5344CB8AC3E}">
        <p14:creationId xmlns:p14="http://schemas.microsoft.com/office/powerpoint/2010/main" val="1613302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19</a:t>
            </a:fld>
            <a:endParaRPr kumimoji="1" lang="ja-JP" altLang="en-US"/>
          </a:p>
        </p:txBody>
      </p:sp>
    </p:spTree>
    <p:extLst>
      <p:ext uri="{BB962C8B-B14F-4D97-AF65-F5344CB8AC3E}">
        <p14:creationId xmlns:p14="http://schemas.microsoft.com/office/powerpoint/2010/main" val="2680949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a:t>
            </a:fld>
            <a:endParaRPr kumimoji="1" lang="ja-JP" altLang="en-US"/>
          </a:p>
        </p:txBody>
      </p:sp>
    </p:spTree>
    <p:extLst>
      <p:ext uri="{BB962C8B-B14F-4D97-AF65-F5344CB8AC3E}">
        <p14:creationId xmlns:p14="http://schemas.microsoft.com/office/powerpoint/2010/main" val="2171848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20</a:t>
            </a:fld>
            <a:endParaRPr kumimoji="1" lang="ja-JP" altLang="en-US"/>
          </a:p>
        </p:txBody>
      </p:sp>
    </p:spTree>
    <p:extLst>
      <p:ext uri="{BB962C8B-B14F-4D97-AF65-F5344CB8AC3E}">
        <p14:creationId xmlns:p14="http://schemas.microsoft.com/office/powerpoint/2010/main" val="370790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21</a:t>
            </a:fld>
            <a:endParaRPr kumimoji="1" lang="ja-JP" altLang="en-US"/>
          </a:p>
        </p:txBody>
      </p:sp>
    </p:spTree>
    <p:extLst>
      <p:ext uri="{BB962C8B-B14F-4D97-AF65-F5344CB8AC3E}">
        <p14:creationId xmlns:p14="http://schemas.microsoft.com/office/powerpoint/2010/main" val="1365735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22</a:t>
            </a:fld>
            <a:endParaRPr kumimoji="1" lang="ja-JP" altLang="en-US"/>
          </a:p>
        </p:txBody>
      </p:sp>
    </p:spTree>
    <p:extLst>
      <p:ext uri="{BB962C8B-B14F-4D97-AF65-F5344CB8AC3E}">
        <p14:creationId xmlns:p14="http://schemas.microsoft.com/office/powerpoint/2010/main" val="40317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23</a:t>
            </a:fld>
            <a:endParaRPr kumimoji="1" lang="ja-JP" altLang="en-US"/>
          </a:p>
        </p:txBody>
      </p:sp>
    </p:spTree>
    <p:extLst>
      <p:ext uri="{BB962C8B-B14F-4D97-AF65-F5344CB8AC3E}">
        <p14:creationId xmlns:p14="http://schemas.microsoft.com/office/powerpoint/2010/main" val="3978799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24</a:t>
            </a:fld>
            <a:endParaRPr kumimoji="1" lang="ja-JP" altLang="en-US"/>
          </a:p>
        </p:txBody>
      </p:sp>
    </p:spTree>
    <p:extLst>
      <p:ext uri="{BB962C8B-B14F-4D97-AF65-F5344CB8AC3E}">
        <p14:creationId xmlns:p14="http://schemas.microsoft.com/office/powerpoint/2010/main" val="200638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25</a:t>
            </a:fld>
            <a:endParaRPr kumimoji="1" lang="ja-JP" altLang="en-US"/>
          </a:p>
        </p:txBody>
      </p:sp>
    </p:spTree>
    <p:extLst>
      <p:ext uri="{BB962C8B-B14F-4D97-AF65-F5344CB8AC3E}">
        <p14:creationId xmlns:p14="http://schemas.microsoft.com/office/powerpoint/2010/main" val="3488079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9263" y="1479550"/>
            <a:ext cx="5759450" cy="3989388"/>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51026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27</a:t>
            </a:fld>
            <a:endParaRPr kumimoji="1" lang="ja-JP" altLang="en-US"/>
          </a:p>
        </p:txBody>
      </p:sp>
    </p:spTree>
    <p:extLst>
      <p:ext uri="{BB962C8B-B14F-4D97-AF65-F5344CB8AC3E}">
        <p14:creationId xmlns:p14="http://schemas.microsoft.com/office/powerpoint/2010/main" val="4146725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28</a:t>
            </a:fld>
            <a:endParaRPr kumimoji="1" lang="ja-JP" altLang="en-US"/>
          </a:p>
        </p:txBody>
      </p:sp>
    </p:spTree>
    <p:extLst>
      <p:ext uri="{BB962C8B-B14F-4D97-AF65-F5344CB8AC3E}">
        <p14:creationId xmlns:p14="http://schemas.microsoft.com/office/powerpoint/2010/main" val="3632345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29</a:t>
            </a:fld>
            <a:endParaRPr kumimoji="1" lang="ja-JP" altLang="en-US"/>
          </a:p>
        </p:txBody>
      </p:sp>
    </p:spTree>
    <p:extLst>
      <p:ext uri="{BB962C8B-B14F-4D97-AF65-F5344CB8AC3E}">
        <p14:creationId xmlns:p14="http://schemas.microsoft.com/office/powerpoint/2010/main" val="2878095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a:t>
            </a:fld>
            <a:endParaRPr kumimoji="1" lang="ja-JP" altLang="en-US"/>
          </a:p>
        </p:txBody>
      </p:sp>
    </p:spTree>
    <p:extLst>
      <p:ext uri="{BB962C8B-B14F-4D97-AF65-F5344CB8AC3E}">
        <p14:creationId xmlns:p14="http://schemas.microsoft.com/office/powerpoint/2010/main" val="1139722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30</a:t>
            </a:fld>
            <a:endParaRPr kumimoji="1" lang="ja-JP" altLang="en-US"/>
          </a:p>
        </p:txBody>
      </p:sp>
    </p:spTree>
    <p:extLst>
      <p:ext uri="{BB962C8B-B14F-4D97-AF65-F5344CB8AC3E}">
        <p14:creationId xmlns:p14="http://schemas.microsoft.com/office/powerpoint/2010/main" val="1576772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31</a:t>
            </a:fld>
            <a:endParaRPr kumimoji="1" lang="ja-JP" altLang="en-US"/>
          </a:p>
        </p:txBody>
      </p:sp>
    </p:spTree>
    <p:extLst>
      <p:ext uri="{BB962C8B-B14F-4D97-AF65-F5344CB8AC3E}">
        <p14:creationId xmlns:p14="http://schemas.microsoft.com/office/powerpoint/2010/main" val="25744181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32</a:t>
            </a:fld>
            <a:endParaRPr kumimoji="1" lang="ja-JP" altLang="en-US"/>
          </a:p>
        </p:txBody>
      </p:sp>
    </p:spTree>
    <p:extLst>
      <p:ext uri="{BB962C8B-B14F-4D97-AF65-F5344CB8AC3E}">
        <p14:creationId xmlns:p14="http://schemas.microsoft.com/office/powerpoint/2010/main" val="7244816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33</a:t>
            </a:fld>
            <a:endParaRPr kumimoji="1" lang="ja-JP" altLang="en-US"/>
          </a:p>
        </p:txBody>
      </p:sp>
    </p:spTree>
    <p:extLst>
      <p:ext uri="{BB962C8B-B14F-4D97-AF65-F5344CB8AC3E}">
        <p14:creationId xmlns:p14="http://schemas.microsoft.com/office/powerpoint/2010/main" val="2830273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34</a:t>
            </a:fld>
            <a:endParaRPr kumimoji="1" lang="ja-JP" altLang="en-US"/>
          </a:p>
        </p:txBody>
      </p:sp>
    </p:spTree>
    <p:extLst>
      <p:ext uri="{BB962C8B-B14F-4D97-AF65-F5344CB8AC3E}">
        <p14:creationId xmlns:p14="http://schemas.microsoft.com/office/powerpoint/2010/main" val="2529337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35</a:t>
            </a:fld>
            <a:endParaRPr kumimoji="1" lang="ja-JP" altLang="en-US"/>
          </a:p>
        </p:txBody>
      </p:sp>
    </p:spTree>
    <p:extLst>
      <p:ext uri="{BB962C8B-B14F-4D97-AF65-F5344CB8AC3E}">
        <p14:creationId xmlns:p14="http://schemas.microsoft.com/office/powerpoint/2010/main" val="3398380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4</a:t>
            </a:fld>
            <a:endParaRPr kumimoji="1" lang="ja-JP" altLang="en-US"/>
          </a:p>
        </p:txBody>
      </p:sp>
    </p:spTree>
    <p:extLst>
      <p:ext uri="{BB962C8B-B14F-4D97-AF65-F5344CB8AC3E}">
        <p14:creationId xmlns:p14="http://schemas.microsoft.com/office/powerpoint/2010/main" val="1107845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80010" indent="0" algn="just">
              <a:lnSpc>
                <a:spcPct val="100000"/>
              </a:lnSpc>
              <a:spcBef>
                <a:spcPts val="600"/>
              </a:spcBef>
              <a:buFont typeface="Meiryo UI" panose="020B0604030504040204" pitchFamily="50" charset="-128"/>
              <a:buNone/>
            </a:pPr>
            <a:endParaRPr lang="ja-JP" altLang="en-US" sz="1300" i="0" dirty="0">
              <a:solidFill>
                <a:srgbClr val="333333"/>
              </a:solidFill>
              <a:effectLst/>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5</a:t>
            </a:fld>
            <a:endParaRPr kumimoji="1" lang="ja-JP" altLang="en-US"/>
          </a:p>
        </p:txBody>
      </p:sp>
    </p:spTree>
    <p:extLst>
      <p:ext uri="{BB962C8B-B14F-4D97-AF65-F5344CB8AC3E}">
        <p14:creationId xmlns:p14="http://schemas.microsoft.com/office/powerpoint/2010/main" val="1796869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6</a:t>
            </a:fld>
            <a:endParaRPr kumimoji="1" lang="ja-JP" altLang="en-US"/>
          </a:p>
        </p:txBody>
      </p:sp>
    </p:spTree>
    <p:extLst>
      <p:ext uri="{BB962C8B-B14F-4D97-AF65-F5344CB8AC3E}">
        <p14:creationId xmlns:p14="http://schemas.microsoft.com/office/powerpoint/2010/main" val="1774436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7</a:t>
            </a:fld>
            <a:endParaRPr kumimoji="1" lang="ja-JP" altLang="en-US"/>
          </a:p>
        </p:txBody>
      </p:sp>
    </p:spTree>
    <p:extLst>
      <p:ext uri="{BB962C8B-B14F-4D97-AF65-F5344CB8AC3E}">
        <p14:creationId xmlns:p14="http://schemas.microsoft.com/office/powerpoint/2010/main" val="2241827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8</a:t>
            </a:fld>
            <a:endParaRPr kumimoji="1" lang="ja-JP" altLang="en-US"/>
          </a:p>
        </p:txBody>
      </p:sp>
    </p:spTree>
    <p:extLst>
      <p:ext uri="{BB962C8B-B14F-4D97-AF65-F5344CB8AC3E}">
        <p14:creationId xmlns:p14="http://schemas.microsoft.com/office/powerpoint/2010/main" val="2489695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9</a:t>
            </a:fld>
            <a:endParaRPr kumimoji="1" lang="ja-JP" altLang="en-US"/>
          </a:p>
        </p:txBody>
      </p:sp>
    </p:spTree>
    <p:extLst>
      <p:ext uri="{BB962C8B-B14F-4D97-AF65-F5344CB8AC3E}">
        <p14:creationId xmlns:p14="http://schemas.microsoft.com/office/powerpoint/2010/main" val="990851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12183B1-B88B-433A-AE53-CC4F42E3546A}" type="datetimeFigureOut">
              <a:rPr kumimoji="1" lang="ja-JP" altLang="en-US" smtClean="0"/>
              <a:t>2021/12/13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22379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12183B1-B88B-433A-AE53-CC4F42E3546A}" type="datetimeFigureOut">
              <a:rPr kumimoji="1" lang="ja-JP" altLang="en-US" smtClean="0"/>
              <a:t>2021/12/13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5972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12183B1-B88B-433A-AE53-CC4F42E3546A}" type="datetimeFigureOut">
              <a:rPr kumimoji="1" lang="ja-JP" altLang="en-US" smtClean="0"/>
              <a:t>2021/12/13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2095659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E6014F7-CC6A-40D1-B6C1-DDBFECDF1B8F}" type="datetime1">
              <a:rPr kumimoji="1" lang="ja-JP" altLang="en-US" smtClean="0"/>
              <a:t>2021/12/13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37598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B4E8E610-1190-48B2-AF88-EED397A753CF}" type="datetime1">
              <a:rPr kumimoji="1" lang="ja-JP" altLang="en-US" smtClean="0"/>
              <a:t>2021/12/13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09"/>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408050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12183B1-B88B-433A-AE53-CC4F42E3546A}" type="datetimeFigureOut">
              <a:rPr kumimoji="1" lang="ja-JP" altLang="en-US" smtClean="0"/>
              <a:t>2021/12/13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724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12183B1-B88B-433A-AE53-CC4F42E3546A}" type="datetimeFigureOut">
              <a:rPr kumimoji="1" lang="ja-JP" altLang="en-US" smtClean="0"/>
              <a:t>2021/12/13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031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12183B1-B88B-433A-AE53-CC4F42E3546A}" type="datetimeFigureOut">
              <a:rPr kumimoji="1" lang="ja-JP" altLang="en-US" smtClean="0"/>
              <a:t>2021/12/13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41109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12183B1-B88B-433A-AE53-CC4F42E3546A}" type="datetimeFigureOut">
              <a:rPr kumimoji="1" lang="ja-JP" altLang="en-US" smtClean="0"/>
              <a:t>2021/12/13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32473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37699" y="113336"/>
            <a:ext cx="8543925" cy="416751"/>
          </a:xfrm>
        </p:spPr>
        <p:txBody>
          <a:bodyPr>
            <a:noAutofit/>
          </a:bodyPr>
          <a:lstStyle>
            <a:lvl1pPr>
              <a:defRPr sz="2400" b="1">
                <a:solidFill>
                  <a:schemeClr val="accent5">
                    <a:lumMod val="50000"/>
                  </a:schemeClr>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12183B1-B88B-433A-AE53-CC4F42E3546A}" type="datetimeFigureOut">
              <a:rPr kumimoji="1" lang="ja-JP" altLang="en-US" smtClean="0"/>
              <a:t>2021/12/13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cxnSp>
        <p:nvCxnSpPr>
          <p:cNvPr id="7" name="直線コネクタ 6"/>
          <p:cNvCxnSpPr/>
          <p:nvPr userDrawn="1"/>
        </p:nvCxnSpPr>
        <p:spPr>
          <a:xfrm>
            <a:off x="18430" y="583095"/>
            <a:ext cx="9900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30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183B1-B88B-433A-AE53-CC4F42E3546A}" type="datetimeFigureOut">
              <a:rPr kumimoji="1" lang="ja-JP" altLang="en-US" smtClean="0"/>
              <a:t>2021/12/13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02294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12183B1-B88B-433A-AE53-CC4F42E3546A}" type="datetimeFigureOut">
              <a:rPr kumimoji="1" lang="ja-JP" altLang="en-US" smtClean="0"/>
              <a:t>2021/12/13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412430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12183B1-B88B-433A-AE53-CC4F42E3546A}" type="datetimeFigureOut">
              <a:rPr kumimoji="1" lang="ja-JP" altLang="en-US" smtClean="0"/>
              <a:t>2021/12/13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62193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183B1-B88B-433A-AE53-CC4F42E3546A}" type="datetimeFigureOut">
              <a:rPr kumimoji="1" lang="ja-JP" altLang="en-US" smtClean="0"/>
              <a:t>2021/12/13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831979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gif"/><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png"/><Relationship Id="rId7" Type="http://schemas.openxmlformats.org/officeDocument/2006/relationships/image" Target="../media/image56.jpe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64.png"/><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1514248"/>
            <a:ext cx="8420100" cy="2949575"/>
          </a:xfrm>
          <a:ln>
            <a:noFill/>
          </a:ln>
        </p:spPr>
        <p:style>
          <a:lnRef idx="2">
            <a:schemeClr val="accent1"/>
          </a:lnRef>
          <a:fillRef idx="1">
            <a:schemeClr val="lt1"/>
          </a:fillRef>
          <a:effectRef idx="0">
            <a:schemeClr val="accent1"/>
          </a:effectRef>
          <a:fontRef idx="minor">
            <a:schemeClr val="dk1"/>
          </a:fontRef>
        </p:style>
        <p:txBody>
          <a:bodyPr anchor="ctr">
            <a:normAutofit/>
          </a:bodyPr>
          <a:lstStyle/>
          <a:p>
            <a:pPr>
              <a:lnSpc>
                <a:spcPct val="150000"/>
              </a:lnSpc>
            </a:pPr>
            <a:r>
              <a:rPr kumimoji="1" lang="en-US" altLang="ja-JP" sz="6600" b="1" dirty="0">
                <a:solidFill>
                  <a:schemeClr val="accent1">
                    <a:lumMod val="50000"/>
                  </a:schemeClr>
                </a:solidFill>
                <a:latin typeface="Meiryo UI" panose="020B0604030504040204" pitchFamily="50" charset="-128"/>
                <a:ea typeface="Meiryo UI" panose="020B0604030504040204" pitchFamily="50" charset="-128"/>
              </a:rPr>
              <a:t>SDGs</a:t>
            </a:r>
            <a:r>
              <a:rPr kumimoji="1" lang="ja-JP" altLang="en-US" sz="6600" b="1" dirty="0">
                <a:solidFill>
                  <a:schemeClr val="accent1">
                    <a:lumMod val="50000"/>
                  </a:schemeClr>
                </a:solidFill>
                <a:latin typeface="Meiryo UI" panose="020B0604030504040204" pitchFamily="50" charset="-128"/>
                <a:ea typeface="Meiryo UI" panose="020B0604030504040204" pitchFamily="50" charset="-128"/>
              </a:rPr>
              <a:t>について</a:t>
            </a:r>
          </a:p>
        </p:txBody>
      </p:sp>
      <p:sp>
        <p:nvSpPr>
          <p:cNvPr id="3" name="サブタイトル 2"/>
          <p:cNvSpPr>
            <a:spLocks noGrp="1"/>
          </p:cNvSpPr>
          <p:nvPr>
            <p:ph type="subTitle" idx="1"/>
          </p:nvPr>
        </p:nvSpPr>
        <p:spPr>
          <a:xfrm>
            <a:off x="1238250" y="4463824"/>
            <a:ext cx="7429500" cy="1394052"/>
          </a:xfrm>
        </p:spPr>
        <p:txBody>
          <a:bodyPr>
            <a:normAutofit/>
          </a:bodyPr>
          <a:lstStyle/>
          <a:p>
            <a:pPr>
              <a:lnSpc>
                <a:spcPct val="150000"/>
              </a:lnSpc>
            </a:pPr>
            <a:r>
              <a:rPr kumimoji="1" lang="ja-JP" altLang="en-US" dirty="0">
                <a:latin typeface="Meiryo UI" panose="020B0604030504040204" pitchFamily="50" charset="-128"/>
                <a:ea typeface="Meiryo UI" panose="020B0604030504040204" pitchFamily="50" charset="-128"/>
              </a:rPr>
              <a:t>令和</a:t>
            </a:r>
            <a:r>
              <a:rPr lang="ja-JP" altLang="en-US" dirty="0">
                <a:latin typeface="Meiryo UI" panose="020B0604030504040204" pitchFamily="50" charset="-128"/>
                <a:ea typeface="Meiryo UI" panose="020B0604030504040204" pitchFamily="50" charset="-128"/>
              </a:rPr>
              <a:t>３</a:t>
            </a:r>
            <a:r>
              <a:rPr kumimoji="1"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10</a:t>
            </a:r>
            <a:r>
              <a:rPr kumimoji="1"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14</a:t>
            </a:r>
            <a:r>
              <a:rPr kumimoji="1" lang="ja-JP" altLang="en-US" dirty="0">
                <a:latin typeface="Meiryo UI" panose="020B0604030504040204" pitchFamily="50" charset="-128"/>
                <a:ea typeface="Meiryo UI" panose="020B0604030504040204" pitchFamily="50" charset="-128"/>
              </a:rPr>
              <a:t>日</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大阪府　企画室　推進課</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79273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53169" y="746035"/>
            <a:ext cx="9199661" cy="5590517"/>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10</a:t>
            </a:fld>
            <a:endParaRPr kumimoji="1" lang="ja-JP" altLang="en-US" dirty="0"/>
          </a:p>
        </p:txBody>
      </p:sp>
      <p:sp>
        <p:nvSpPr>
          <p:cNvPr id="4" name="Shape 323"/>
          <p:cNvSpPr txBox="1">
            <a:spLocks/>
          </p:cNvSpPr>
          <p:nvPr/>
        </p:nvSpPr>
        <p:spPr>
          <a:xfrm>
            <a:off x="5622878" y="6336552"/>
            <a:ext cx="4283122" cy="37484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出典：国際連合「世界人口予測・</a:t>
            </a:r>
            <a:r>
              <a:rPr lang="en-US" altLang="ja-JP"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2019</a:t>
            </a:r>
            <a:r>
              <a:rPr lang="ja-JP" alt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年版」（関連</a:t>
            </a:r>
            <a:r>
              <a:rPr lang="en-US" altLang="ja-JP"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HP</a:t>
            </a:r>
            <a:r>
              <a:rPr lang="ja-JP" alt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を含む）</a:t>
            </a:r>
            <a:endParaRPr 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
        <p:nvSpPr>
          <p:cNvPr id="5" name="正方形/長方形 4"/>
          <p:cNvSpPr/>
          <p:nvPr/>
        </p:nvSpPr>
        <p:spPr>
          <a:xfrm>
            <a:off x="401471" y="164132"/>
            <a:ext cx="9103056" cy="461665"/>
          </a:xfrm>
          <a:prstGeom prst="rect">
            <a:avLst/>
          </a:prstGeom>
        </p:spPr>
        <p:txBody>
          <a:bodyPr wrap="square">
            <a:spAutoFit/>
          </a:bodyPr>
          <a:lstStyle/>
          <a:p>
            <a:pPr algn="ctr"/>
            <a:r>
              <a:rPr lang="ja-JP" altLang="en-US" sz="2400" b="1" u="sng" dirty="0"/>
              <a:t>世界人口の増加</a:t>
            </a:r>
            <a:endParaRPr lang="ja-JP" altLang="en-US" sz="2000" u="sng" dirty="0"/>
          </a:p>
        </p:txBody>
      </p:sp>
    </p:spTree>
    <p:extLst>
      <p:ext uri="{BB962C8B-B14F-4D97-AF65-F5344CB8AC3E}">
        <p14:creationId xmlns:p14="http://schemas.microsoft.com/office/powerpoint/2010/main" val="3792804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89716" y="561895"/>
            <a:ext cx="9526568" cy="5548719"/>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11</a:t>
            </a:fld>
            <a:endParaRPr kumimoji="1" lang="ja-JP" altLang="en-US" dirty="0"/>
          </a:p>
        </p:txBody>
      </p:sp>
    </p:spTree>
    <p:extLst>
      <p:ext uri="{BB962C8B-B14F-4D97-AF65-F5344CB8AC3E}">
        <p14:creationId xmlns:p14="http://schemas.microsoft.com/office/powerpoint/2010/main" val="182544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12</a:t>
            </a:fld>
            <a:endParaRPr kumimoji="1" lang="ja-JP" altLang="en-US" dirty="0"/>
          </a:p>
        </p:txBody>
      </p:sp>
      <p:sp>
        <p:nvSpPr>
          <p:cNvPr id="8" name="正方形/長方形 7"/>
          <p:cNvSpPr/>
          <p:nvPr/>
        </p:nvSpPr>
        <p:spPr>
          <a:xfrm>
            <a:off x="409433" y="735202"/>
            <a:ext cx="9103056" cy="461665"/>
          </a:xfrm>
          <a:prstGeom prst="rect">
            <a:avLst/>
          </a:prstGeom>
        </p:spPr>
        <p:txBody>
          <a:bodyPr wrap="square">
            <a:spAutoFit/>
          </a:bodyPr>
          <a:lstStyle/>
          <a:p>
            <a:pPr algn="ctr"/>
            <a:r>
              <a:rPr lang="ja-JP" altLang="en-US" sz="2400" b="1" u="sng" dirty="0"/>
              <a:t>高齢者人口の割合</a:t>
            </a:r>
            <a:r>
              <a:rPr lang="ja-JP" altLang="en-US" sz="2000" u="sng" dirty="0"/>
              <a:t>（</a:t>
            </a:r>
            <a:r>
              <a:rPr lang="en-US" altLang="ja-JP" sz="2000" u="sng" dirty="0"/>
              <a:t>2020</a:t>
            </a:r>
            <a:r>
              <a:rPr lang="ja-JP" altLang="en-US" sz="2000" u="sng" dirty="0"/>
              <a:t>年）</a:t>
            </a:r>
          </a:p>
        </p:txBody>
      </p:sp>
      <p:sp>
        <p:nvSpPr>
          <p:cNvPr id="9" name="正方形/長方形 8"/>
          <p:cNvSpPr/>
          <p:nvPr/>
        </p:nvSpPr>
        <p:spPr>
          <a:xfrm>
            <a:off x="6114207" y="6489719"/>
            <a:ext cx="3944203" cy="276999"/>
          </a:xfrm>
          <a:prstGeom prst="rect">
            <a:avLst/>
          </a:prstGeom>
        </p:spPr>
        <p:txBody>
          <a:bodyPr wrap="square">
            <a:spAutoFit/>
          </a:bodyPr>
          <a:lstStyle/>
          <a:p>
            <a:r>
              <a:rPr lang="zh-TW" altLang="en-US" sz="1200" dirty="0"/>
              <a:t>出典：</a:t>
            </a:r>
            <a:r>
              <a:rPr lang="ja-JP" altLang="en-US" sz="1200" dirty="0"/>
              <a:t>統計からみた我が国の高齢者</a:t>
            </a:r>
            <a:r>
              <a:rPr lang="zh-TW" altLang="en-US" sz="1200" dirty="0"/>
              <a:t>（</a:t>
            </a:r>
            <a:r>
              <a:rPr lang="ja-JP" altLang="en-US" sz="1200" dirty="0"/>
              <a:t>総務省</a:t>
            </a:r>
            <a:r>
              <a:rPr lang="zh-TW" altLang="en-US" sz="1200" dirty="0"/>
              <a:t>）</a:t>
            </a:r>
            <a:endParaRPr lang="ja-JP" altLang="en-US" sz="1200"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87" y="1375769"/>
            <a:ext cx="9441803" cy="4726855"/>
          </a:xfrm>
          <a:prstGeom prst="rect">
            <a:avLst/>
          </a:prstGeom>
        </p:spPr>
      </p:pic>
    </p:spTree>
    <p:extLst>
      <p:ext uri="{BB962C8B-B14F-4D97-AF65-F5344CB8AC3E}">
        <p14:creationId xmlns:p14="http://schemas.microsoft.com/office/powerpoint/2010/main" val="3770319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4"/>
          <p:cNvSpPr>
            <a:spLocks noGrp="1"/>
          </p:cNvSpPr>
          <p:nvPr>
            <p:ph type="title"/>
          </p:nvPr>
        </p:nvSpPr>
        <p:spPr/>
        <p:txBody>
          <a:bodyPr/>
          <a:lstStyle/>
          <a:p>
            <a:r>
              <a:rPr lang="en-US" altLang="ja-JP" dirty="0"/>
              <a:t>SDGs</a:t>
            </a:r>
            <a:r>
              <a:rPr lang="ja-JP" altLang="en-US" dirty="0"/>
              <a:t>が達成できなかったら</a:t>
            </a:r>
            <a:endParaRPr kumimoji="1" lang="ja-JP" altLang="en-US" b="1" dirty="0"/>
          </a:p>
        </p:txBody>
      </p:sp>
      <p:pic>
        <p:nvPicPr>
          <p:cNvPr id="88" name="図 87"/>
          <p:cNvPicPr>
            <a:picLocks noChangeAspect="1"/>
          </p:cNvPicPr>
          <p:nvPr/>
        </p:nvPicPr>
        <p:blipFill>
          <a:blip r:embed="rId3"/>
          <a:stretch>
            <a:fillRect/>
          </a:stretch>
        </p:blipFill>
        <p:spPr>
          <a:xfrm>
            <a:off x="-60761" y="2453120"/>
            <a:ext cx="1514151" cy="1615095"/>
          </a:xfrm>
          <a:prstGeom prst="rect">
            <a:avLst/>
          </a:prstGeom>
        </p:spPr>
      </p:pic>
      <p:pic>
        <p:nvPicPr>
          <p:cNvPr id="92" name="図 91"/>
          <p:cNvPicPr>
            <a:picLocks noChangeAspect="1"/>
          </p:cNvPicPr>
          <p:nvPr/>
        </p:nvPicPr>
        <p:blipFill>
          <a:blip r:embed="rId4"/>
          <a:stretch>
            <a:fillRect/>
          </a:stretch>
        </p:blipFill>
        <p:spPr>
          <a:xfrm>
            <a:off x="2993571" y="1660797"/>
            <a:ext cx="3937000" cy="3858260"/>
          </a:xfrm>
          <a:prstGeom prst="rect">
            <a:avLst/>
          </a:prstGeom>
        </p:spPr>
      </p:pic>
      <p:pic>
        <p:nvPicPr>
          <p:cNvPr id="93" name="図 92"/>
          <p:cNvPicPr>
            <a:picLocks noChangeAspect="1"/>
          </p:cNvPicPr>
          <p:nvPr/>
        </p:nvPicPr>
        <p:blipFill>
          <a:blip r:embed="rId5"/>
          <a:stretch>
            <a:fillRect/>
          </a:stretch>
        </p:blipFill>
        <p:spPr>
          <a:xfrm>
            <a:off x="1772213" y="2556289"/>
            <a:ext cx="1413766" cy="1275924"/>
          </a:xfrm>
          <a:prstGeom prst="rect">
            <a:avLst/>
          </a:prstGeom>
        </p:spPr>
      </p:pic>
      <p:pic>
        <p:nvPicPr>
          <p:cNvPr id="96" name="図 95"/>
          <p:cNvPicPr>
            <a:picLocks noChangeAspect="1"/>
          </p:cNvPicPr>
          <p:nvPr/>
        </p:nvPicPr>
        <p:blipFill>
          <a:blip r:embed="rId6"/>
          <a:stretch>
            <a:fillRect/>
          </a:stretch>
        </p:blipFill>
        <p:spPr>
          <a:xfrm>
            <a:off x="943423" y="3389797"/>
            <a:ext cx="1854774" cy="1873509"/>
          </a:xfrm>
          <a:prstGeom prst="rect">
            <a:avLst/>
          </a:prstGeom>
        </p:spPr>
      </p:pic>
      <p:pic>
        <p:nvPicPr>
          <p:cNvPr id="99" name="図 98"/>
          <p:cNvPicPr>
            <a:picLocks noChangeAspect="1"/>
          </p:cNvPicPr>
          <p:nvPr/>
        </p:nvPicPr>
        <p:blipFill>
          <a:blip r:embed="rId7"/>
          <a:stretch>
            <a:fillRect/>
          </a:stretch>
        </p:blipFill>
        <p:spPr>
          <a:xfrm>
            <a:off x="5905074" y="210627"/>
            <a:ext cx="1986573" cy="1752599"/>
          </a:xfrm>
          <a:prstGeom prst="rect">
            <a:avLst/>
          </a:prstGeom>
        </p:spPr>
      </p:pic>
      <p:pic>
        <p:nvPicPr>
          <p:cNvPr id="101" name="図 100"/>
          <p:cNvPicPr>
            <a:picLocks noChangeAspect="1"/>
          </p:cNvPicPr>
          <p:nvPr/>
        </p:nvPicPr>
        <p:blipFill>
          <a:blip r:embed="rId8"/>
          <a:stretch>
            <a:fillRect/>
          </a:stretch>
        </p:blipFill>
        <p:spPr>
          <a:xfrm>
            <a:off x="8201022" y="423821"/>
            <a:ext cx="1433286" cy="1225460"/>
          </a:xfrm>
          <a:prstGeom prst="rect">
            <a:avLst/>
          </a:prstGeom>
        </p:spPr>
      </p:pic>
      <p:pic>
        <p:nvPicPr>
          <p:cNvPr id="102" name="図 101"/>
          <p:cNvPicPr>
            <a:picLocks noChangeAspect="1"/>
          </p:cNvPicPr>
          <p:nvPr/>
        </p:nvPicPr>
        <p:blipFill rotWithShape="1">
          <a:blip r:embed="rId9"/>
          <a:srcRect t="42574"/>
          <a:stretch/>
        </p:blipFill>
        <p:spPr>
          <a:xfrm>
            <a:off x="6350000" y="5829176"/>
            <a:ext cx="1705428" cy="940193"/>
          </a:xfrm>
          <a:prstGeom prst="rect">
            <a:avLst/>
          </a:prstGeom>
        </p:spPr>
      </p:pic>
      <p:pic>
        <p:nvPicPr>
          <p:cNvPr id="103" name="図 102"/>
          <p:cNvPicPr>
            <a:picLocks noChangeAspect="1"/>
          </p:cNvPicPr>
          <p:nvPr/>
        </p:nvPicPr>
        <p:blipFill>
          <a:blip r:embed="rId10"/>
          <a:stretch>
            <a:fillRect/>
          </a:stretch>
        </p:blipFill>
        <p:spPr>
          <a:xfrm>
            <a:off x="2164094" y="5479362"/>
            <a:ext cx="1212588" cy="1158022"/>
          </a:xfrm>
          <a:prstGeom prst="rect">
            <a:avLst/>
          </a:prstGeom>
        </p:spPr>
      </p:pic>
      <p:pic>
        <p:nvPicPr>
          <p:cNvPr id="113" name="図 112"/>
          <p:cNvPicPr>
            <a:picLocks noChangeAspect="1"/>
          </p:cNvPicPr>
          <p:nvPr/>
        </p:nvPicPr>
        <p:blipFill>
          <a:blip r:embed="rId11"/>
          <a:stretch>
            <a:fillRect/>
          </a:stretch>
        </p:blipFill>
        <p:spPr>
          <a:xfrm>
            <a:off x="382112" y="5252706"/>
            <a:ext cx="1393827" cy="1478862"/>
          </a:xfrm>
          <a:prstGeom prst="rect">
            <a:avLst/>
          </a:prstGeom>
        </p:spPr>
      </p:pic>
      <p:pic>
        <p:nvPicPr>
          <p:cNvPr id="114" name="図 113"/>
          <p:cNvPicPr>
            <a:picLocks noChangeAspect="1"/>
          </p:cNvPicPr>
          <p:nvPr/>
        </p:nvPicPr>
        <p:blipFill>
          <a:blip r:embed="rId12"/>
          <a:stretch>
            <a:fillRect/>
          </a:stretch>
        </p:blipFill>
        <p:spPr>
          <a:xfrm>
            <a:off x="6906001" y="4173543"/>
            <a:ext cx="1415143" cy="1340848"/>
          </a:xfrm>
          <a:prstGeom prst="rect">
            <a:avLst/>
          </a:prstGeom>
        </p:spPr>
      </p:pic>
      <p:pic>
        <p:nvPicPr>
          <p:cNvPr id="6" name="図 5"/>
          <p:cNvPicPr>
            <a:picLocks noChangeAspect="1"/>
          </p:cNvPicPr>
          <p:nvPr/>
        </p:nvPicPr>
        <p:blipFill>
          <a:blip r:embed="rId13"/>
          <a:stretch>
            <a:fillRect/>
          </a:stretch>
        </p:blipFill>
        <p:spPr>
          <a:xfrm>
            <a:off x="8262790" y="4846051"/>
            <a:ext cx="1395186" cy="1576481"/>
          </a:xfrm>
          <a:prstGeom prst="rect">
            <a:avLst/>
          </a:prstGeom>
        </p:spPr>
      </p:pic>
      <p:sp>
        <p:nvSpPr>
          <p:cNvPr id="7" name="角丸四角形 6"/>
          <p:cNvSpPr/>
          <p:nvPr/>
        </p:nvSpPr>
        <p:spPr>
          <a:xfrm>
            <a:off x="142579" y="1054213"/>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地球温暖化の進行</a:t>
            </a:r>
          </a:p>
        </p:txBody>
      </p:sp>
      <p:sp>
        <p:nvSpPr>
          <p:cNvPr id="16" name="角丸四角形 15"/>
          <p:cNvSpPr/>
          <p:nvPr/>
        </p:nvSpPr>
        <p:spPr>
          <a:xfrm>
            <a:off x="2225103" y="1039726"/>
            <a:ext cx="2283681" cy="310952"/>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エネルギー問題の深刻化</a:t>
            </a:r>
          </a:p>
        </p:txBody>
      </p:sp>
      <p:sp>
        <p:nvSpPr>
          <p:cNvPr id="17" name="角丸四角形 16"/>
          <p:cNvSpPr/>
          <p:nvPr/>
        </p:nvSpPr>
        <p:spPr>
          <a:xfrm>
            <a:off x="164995" y="1495875"/>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自然災害の増加</a:t>
            </a:r>
          </a:p>
        </p:txBody>
      </p:sp>
      <p:sp>
        <p:nvSpPr>
          <p:cNvPr id="18" name="角丸四角形 17"/>
          <p:cNvSpPr/>
          <p:nvPr/>
        </p:nvSpPr>
        <p:spPr>
          <a:xfrm>
            <a:off x="2216218" y="1490489"/>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水問題の深刻化</a:t>
            </a:r>
          </a:p>
        </p:txBody>
      </p:sp>
      <p:sp>
        <p:nvSpPr>
          <p:cNvPr id="19" name="角丸四角形 18"/>
          <p:cNvSpPr/>
          <p:nvPr/>
        </p:nvSpPr>
        <p:spPr>
          <a:xfrm>
            <a:off x="164995" y="1963226"/>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生物多様性の喪失</a:t>
            </a:r>
          </a:p>
        </p:txBody>
      </p:sp>
      <p:sp>
        <p:nvSpPr>
          <p:cNvPr id="20" name="角丸四角形 19"/>
          <p:cNvSpPr/>
          <p:nvPr/>
        </p:nvSpPr>
        <p:spPr>
          <a:xfrm>
            <a:off x="2240472" y="1963226"/>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気候変動の激化</a:t>
            </a:r>
          </a:p>
        </p:txBody>
      </p:sp>
      <p:sp>
        <p:nvSpPr>
          <p:cNvPr id="21" name="角丸四角形 20"/>
          <p:cNvSpPr/>
          <p:nvPr/>
        </p:nvSpPr>
        <p:spPr>
          <a:xfrm>
            <a:off x="3614845" y="5479362"/>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経済危機の頻発</a:t>
            </a:r>
          </a:p>
        </p:txBody>
      </p:sp>
      <p:sp>
        <p:nvSpPr>
          <p:cNvPr id="22" name="角丸四角形 21"/>
          <p:cNvSpPr/>
          <p:nvPr/>
        </p:nvSpPr>
        <p:spPr>
          <a:xfrm>
            <a:off x="5664890" y="5470365"/>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若年失業率の高さ</a:t>
            </a:r>
          </a:p>
        </p:txBody>
      </p:sp>
      <p:sp>
        <p:nvSpPr>
          <p:cNvPr id="23" name="角丸四角形 22"/>
          <p:cNvSpPr/>
          <p:nvPr/>
        </p:nvSpPr>
        <p:spPr>
          <a:xfrm>
            <a:off x="3614845" y="5899580"/>
            <a:ext cx="2134627" cy="356284"/>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社会福祉財源の不足</a:t>
            </a:r>
          </a:p>
        </p:txBody>
      </p:sp>
      <p:sp>
        <p:nvSpPr>
          <p:cNvPr id="24" name="角丸四角形 23"/>
          <p:cNvSpPr/>
          <p:nvPr/>
        </p:nvSpPr>
        <p:spPr>
          <a:xfrm>
            <a:off x="4199409" y="6367494"/>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経済格差の拡大</a:t>
            </a:r>
          </a:p>
        </p:txBody>
      </p:sp>
      <p:sp>
        <p:nvSpPr>
          <p:cNvPr id="25" name="角丸四角形 24"/>
          <p:cNvSpPr/>
          <p:nvPr/>
        </p:nvSpPr>
        <p:spPr>
          <a:xfrm>
            <a:off x="6661128" y="2177010"/>
            <a:ext cx="962700" cy="30829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貧困</a:t>
            </a:r>
          </a:p>
        </p:txBody>
      </p:sp>
      <p:sp>
        <p:nvSpPr>
          <p:cNvPr id="26" name="角丸四角形 25"/>
          <p:cNvSpPr/>
          <p:nvPr/>
        </p:nvSpPr>
        <p:spPr>
          <a:xfrm>
            <a:off x="7760048" y="2167721"/>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感染症の拡大</a:t>
            </a:r>
          </a:p>
        </p:txBody>
      </p:sp>
      <p:sp>
        <p:nvSpPr>
          <p:cNvPr id="27" name="角丸四角形 26"/>
          <p:cNvSpPr/>
          <p:nvPr/>
        </p:nvSpPr>
        <p:spPr>
          <a:xfrm>
            <a:off x="6743966" y="2612678"/>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教育機会の不平等</a:t>
            </a:r>
          </a:p>
        </p:txBody>
      </p:sp>
      <p:sp>
        <p:nvSpPr>
          <p:cNvPr id="28" name="角丸四角形 27"/>
          <p:cNvSpPr/>
          <p:nvPr/>
        </p:nvSpPr>
        <p:spPr>
          <a:xfrm>
            <a:off x="6958010" y="3045060"/>
            <a:ext cx="1053982" cy="34519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人口爆発</a:t>
            </a:r>
          </a:p>
        </p:txBody>
      </p:sp>
      <p:sp>
        <p:nvSpPr>
          <p:cNvPr id="29" name="角丸四角形 28"/>
          <p:cNvSpPr/>
          <p:nvPr/>
        </p:nvSpPr>
        <p:spPr>
          <a:xfrm>
            <a:off x="8100284" y="3054281"/>
            <a:ext cx="1618701" cy="32143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少子高齢化</a:t>
            </a:r>
          </a:p>
        </p:txBody>
      </p:sp>
      <p:sp>
        <p:nvSpPr>
          <p:cNvPr id="30" name="角丸四角形 29"/>
          <p:cNvSpPr/>
          <p:nvPr/>
        </p:nvSpPr>
        <p:spPr>
          <a:xfrm>
            <a:off x="6898360" y="3509613"/>
            <a:ext cx="2454187" cy="310778"/>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様々な差別とハラスメント</a:t>
            </a:r>
          </a:p>
        </p:txBody>
      </p:sp>
      <p:sp>
        <p:nvSpPr>
          <p:cNvPr id="31" name="角丸四角形 30"/>
          <p:cNvSpPr/>
          <p:nvPr/>
        </p:nvSpPr>
        <p:spPr>
          <a:xfrm>
            <a:off x="7623827" y="3909422"/>
            <a:ext cx="2243905" cy="290393"/>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紛争の長期化・複雑化</a:t>
            </a:r>
          </a:p>
        </p:txBody>
      </p:sp>
      <p:sp>
        <p:nvSpPr>
          <p:cNvPr id="2" name="スライド番号プレースホルダー 1"/>
          <p:cNvSpPr>
            <a:spLocks noGrp="1"/>
          </p:cNvSpPr>
          <p:nvPr>
            <p:ph type="sldNum" sz="quarter" idx="12"/>
          </p:nvPr>
        </p:nvSpPr>
        <p:spPr>
          <a:xfrm>
            <a:off x="7638882" y="6463758"/>
            <a:ext cx="2228850" cy="365125"/>
          </a:xfrm>
        </p:spPr>
        <p:txBody>
          <a:bodyPr/>
          <a:lstStyle/>
          <a:p>
            <a:fld id="{E93600C5-E09F-42B5-8802-35E7D4C4D45F}" type="slidenum">
              <a:rPr kumimoji="1" lang="ja-JP" altLang="en-US" smtClean="0"/>
              <a:t>13</a:t>
            </a:fld>
            <a:endParaRPr kumimoji="1" lang="ja-JP" altLang="en-US" dirty="0"/>
          </a:p>
        </p:txBody>
      </p:sp>
    </p:spTree>
    <p:extLst>
      <p:ext uri="{BB962C8B-B14F-4D97-AF65-F5344CB8AC3E}">
        <p14:creationId xmlns:p14="http://schemas.microsoft.com/office/powerpoint/2010/main" val="342321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referRelativeResize="0">
            <a:picLocks noChangeAspect="1"/>
          </p:cNvPicPr>
          <p:nvPr/>
        </p:nvPicPr>
        <p:blipFill>
          <a:blip r:embed="rId3"/>
          <a:stretch>
            <a:fillRect/>
          </a:stretch>
        </p:blipFill>
        <p:spPr>
          <a:xfrm>
            <a:off x="178488" y="236199"/>
            <a:ext cx="3261919" cy="4154508"/>
          </a:xfrm>
          <a:prstGeom prst="rect">
            <a:avLst/>
          </a:prstGeom>
          <a:scene3d>
            <a:camera prst="orthographicFront">
              <a:rot lat="0" lon="0" rev="21594000"/>
            </a:camera>
            <a:lightRig rig="threePt" dir="t"/>
          </a:scene3d>
        </p:spPr>
      </p:pic>
      <p:pic>
        <p:nvPicPr>
          <p:cNvPr id="5" name="図 4"/>
          <p:cNvPicPr>
            <a:picLocks noChangeAspect="1"/>
          </p:cNvPicPr>
          <p:nvPr/>
        </p:nvPicPr>
        <p:blipFill rotWithShape="1">
          <a:blip r:embed="rId4"/>
          <a:srcRect l="30161" t="18428" r="53441" b="41463"/>
          <a:stretch/>
        </p:blipFill>
        <p:spPr>
          <a:xfrm>
            <a:off x="3666946" y="620884"/>
            <a:ext cx="2787204" cy="3683091"/>
          </a:xfrm>
          <a:prstGeom prst="rect">
            <a:avLst/>
          </a:prstGeom>
        </p:spPr>
      </p:pic>
      <p:pic>
        <p:nvPicPr>
          <p:cNvPr id="6" name="図 5"/>
          <p:cNvPicPr>
            <a:picLocks noChangeAspect="1"/>
          </p:cNvPicPr>
          <p:nvPr/>
        </p:nvPicPr>
        <p:blipFill rotWithShape="1">
          <a:blip r:embed="rId4"/>
          <a:srcRect l="30161" t="59079" r="53441" b="-1"/>
          <a:stretch/>
        </p:blipFill>
        <p:spPr>
          <a:xfrm>
            <a:off x="6955580" y="620884"/>
            <a:ext cx="2731829" cy="3683091"/>
          </a:xfrm>
          <a:prstGeom prst="rect">
            <a:avLst/>
          </a:prstGeom>
        </p:spPr>
      </p:pic>
      <p:sp>
        <p:nvSpPr>
          <p:cNvPr id="7" name="テキスト ボックス 6"/>
          <p:cNvSpPr txBox="1"/>
          <p:nvPr/>
        </p:nvSpPr>
        <p:spPr>
          <a:xfrm>
            <a:off x="1654672" y="600969"/>
            <a:ext cx="7030235" cy="3730228"/>
          </a:xfrm>
          <a:prstGeom prst="ellipse">
            <a:avLst/>
          </a:prstGeom>
          <a:noFill/>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n-US" altLang="ja-JP" sz="5363" dirty="0">
                <a:solidFill>
                  <a:schemeClr val="tx2">
                    <a:lumMod val="50000"/>
                  </a:schemeClr>
                </a:solidFill>
                <a:latin typeface="Meiryo UI" panose="020B0604030504040204" pitchFamily="50" charset="-128"/>
                <a:ea typeface="Meiryo UI" panose="020B0604030504040204" pitchFamily="50" charset="-128"/>
              </a:rPr>
              <a:t>2030</a:t>
            </a:r>
            <a:r>
              <a:rPr lang="ja-JP" altLang="en-US" sz="5363" dirty="0">
                <a:solidFill>
                  <a:schemeClr val="tx2">
                    <a:lumMod val="50000"/>
                  </a:schemeClr>
                </a:solidFill>
                <a:latin typeface="Meiryo UI" panose="020B0604030504040204" pitchFamily="50" charset="-128"/>
                <a:ea typeface="Meiryo UI" panose="020B0604030504040204" pitchFamily="50" charset="-128"/>
              </a:rPr>
              <a:t>アジェンダ本文</a:t>
            </a:r>
            <a:endParaRPr lang="en-US" altLang="ja-JP" sz="5363" dirty="0">
              <a:solidFill>
                <a:schemeClr val="tx2">
                  <a:lumMod val="50000"/>
                </a:schemeClr>
              </a:solidFill>
              <a:latin typeface="Meiryo UI" panose="020B0604030504040204" pitchFamily="50" charset="-128"/>
              <a:ea typeface="Meiryo UI" panose="020B0604030504040204" pitchFamily="50" charset="-128"/>
            </a:endParaRPr>
          </a:p>
          <a:p>
            <a:pPr algn="ctr"/>
            <a:r>
              <a:rPr lang="en-US" altLang="ja-JP" sz="4388" dirty="0">
                <a:solidFill>
                  <a:schemeClr val="tx2">
                    <a:lumMod val="50000"/>
                  </a:schemeClr>
                </a:solidFill>
                <a:latin typeface="Meiryo UI" panose="020B0604030504040204" pitchFamily="50" charset="-128"/>
                <a:ea typeface="Meiryo UI" panose="020B0604030504040204" pitchFamily="50" charset="-128"/>
              </a:rPr>
              <a:t>35</a:t>
            </a:r>
            <a:r>
              <a:rPr lang="ja-JP" altLang="en-US" sz="4388" dirty="0">
                <a:solidFill>
                  <a:schemeClr val="tx2">
                    <a:lumMod val="50000"/>
                  </a:schemeClr>
                </a:solidFill>
                <a:latin typeface="Meiryo UI" panose="020B0604030504040204" pitchFamily="50" charset="-128"/>
                <a:ea typeface="Meiryo UI" panose="020B0604030504040204" pitchFamily="50" charset="-128"/>
              </a:rPr>
              <a:t>ページ、</a:t>
            </a:r>
            <a:r>
              <a:rPr lang="en-US" altLang="ja-JP" sz="4388" dirty="0">
                <a:solidFill>
                  <a:schemeClr val="tx2">
                    <a:lumMod val="50000"/>
                  </a:schemeClr>
                </a:solidFill>
                <a:latin typeface="Meiryo UI" panose="020B0604030504040204" pitchFamily="50" charset="-128"/>
                <a:ea typeface="Meiryo UI" panose="020B0604030504040204" pitchFamily="50" charset="-128"/>
              </a:rPr>
              <a:t>91</a:t>
            </a:r>
            <a:r>
              <a:rPr lang="ja-JP" altLang="en-US" sz="4388" dirty="0">
                <a:solidFill>
                  <a:schemeClr val="tx2">
                    <a:lumMod val="50000"/>
                  </a:schemeClr>
                </a:solidFill>
                <a:latin typeface="Meiryo UI" panose="020B0604030504040204" pitchFamily="50" charset="-128"/>
                <a:ea typeface="Meiryo UI" panose="020B0604030504040204" pitchFamily="50" charset="-128"/>
              </a:rPr>
              <a:t>段落</a:t>
            </a:r>
          </a:p>
        </p:txBody>
      </p:sp>
      <p:sp>
        <p:nvSpPr>
          <p:cNvPr id="2" name="加算 1"/>
          <p:cNvSpPr/>
          <p:nvPr/>
        </p:nvSpPr>
        <p:spPr>
          <a:xfrm>
            <a:off x="4459773" y="4390707"/>
            <a:ext cx="986453" cy="887141"/>
          </a:xfrm>
          <a:prstGeom prst="mathPlus">
            <a:avLst>
              <a:gd name="adj1" fmla="val 8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7780" y="5277848"/>
            <a:ext cx="6810375" cy="1438275"/>
          </a:xfrm>
          <a:prstGeom prst="rect">
            <a:avLst/>
          </a:prstGeom>
        </p:spPr>
      </p:pic>
    </p:spTree>
    <p:extLst>
      <p:ext uri="{BB962C8B-B14F-4D97-AF65-F5344CB8AC3E}">
        <p14:creationId xmlns:p14="http://schemas.microsoft.com/office/powerpoint/2010/main" val="2205852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73976" y="2555250"/>
            <a:ext cx="8271162" cy="1615827"/>
          </a:xfrm>
          <a:prstGeom prst="rect">
            <a:avLst/>
          </a:prstGeom>
          <a:noFill/>
        </p:spPr>
        <p:txBody>
          <a:bodyPr wrap="square" rtlCol="0">
            <a:spAutoFit/>
          </a:bodyPr>
          <a:lstStyle/>
          <a:p>
            <a:pPr algn="ctr"/>
            <a:r>
              <a:rPr kumimoji="1" lang="ja-JP" altLang="en-US" sz="5400" dirty="0"/>
              <a:t>各ゴールの課題</a:t>
            </a:r>
            <a:r>
              <a:rPr kumimoji="1" lang="en-US" altLang="ja-JP" sz="5400" dirty="0"/>
              <a:t>《</a:t>
            </a:r>
            <a:r>
              <a:rPr kumimoji="1" lang="ja-JP" altLang="en-US" sz="5400" dirty="0"/>
              <a:t>例</a:t>
            </a:r>
            <a:r>
              <a:rPr kumimoji="1" lang="en-US" altLang="ja-JP" sz="5400" dirty="0"/>
              <a:t>》</a:t>
            </a:r>
          </a:p>
          <a:p>
            <a:pPr algn="ctr"/>
            <a:endParaRPr kumimoji="1" lang="en-US" altLang="ja-JP" sz="1500" dirty="0"/>
          </a:p>
          <a:p>
            <a:pPr algn="ctr"/>
            <a:r>
              <a:rPr kumimoji="1" lang="ja-JP" altLang="en-US" sz="3000" dirty="0"/>
              <a:t>（どんな問題が発生しているのか）</a:t>
            </a:r>
            <a:endParaRPr kumimoji="1" lang="en-US" altLang="ja-JP" sz="3000"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15</a:t>
            </a:fld>
            <a:endParaRPr kumimoji="1" lang="ja-JP" altLang="en-US"/>
          </a:p>
        </p:txBody>
      </p:sp>
    </p:spTree>
    <p:extLst>
      <p:ext uri="{BB962C8B-B14F-4D97-AF65-F5344CB8AC3E}">
        <p14:creationId xmlns:p14="http://schemas.microsoft.com/office/powerpoint/2010/main" val="3438528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260415" y="345910"/>
            <a:ext cx="9906000" cy="664471"/>
          </a:xfrm>
          <a:prstGeom prst="rect">
            <a:avLst/>
          </a:prstGeom>
          <a:noFill/>
          <a:ln>
            <a:noFill/>
          </a:ln>
        </p:spPr>
        <p:txBody>
          <a:bodyPr vert="horz" lIns="91425" tIns="45700" rIns="91425" bIns="45700" rtlCol="0" anchor="ctr" anchorCtr="0">
            <a:noAutofit/>
          </a:bodyPr>
          <a:lstStyle/>
          <a:p>
            <a:pPr lvl="0">
              <a:buSzPct val="25000"/>
            </a:pP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目標</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：持続可能な消費と生産のパターンを確保する</a:t>
            </a:r>
            <a:endParaRPr lang="en-US" sz="2800" b="1" dirty="0">
              <a:solidFill>
                <a:schemeClr val="dk1"/>
              </a:solidFill>
              <a:latin typeface="+mj-ea"/>
              <a:cs typeface="Arial" panose="020B0604020202020204" pitchFamily="34" charset="0"/>
              <a:sym typeface="Calibri"/>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14" y="2734515"/>
            <a:ext cx="2160000" cy="2160000"/>
          </a:xfrm>
          <a:prstGeom prst="rect">
            <a:avLst/>
          </a:prstGeom>
        </p:spPr>
      </p:pic>
      <p:pic>
        <p:nvPicPr>
          <p:cNvPr id="2050" name="Picture 2" descr="図：1年間の食品ロスは、約612万トン＝東京ドーム約5杯分。東京ドーム（約体積124万立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4291" y="1388695"/>
            <a:ext cx="3632654" cy="23208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図：世界では、まだ食べられる食糧が13億トンも廃棄に。そのうち日本では、約612万トン廃棄している。国民1人あたりに換算すると、毎日お茶碗1杯分の食料を捨てていることになります。"/>
          <p:cNvPicPr>
            <a:picLocks noChangeAspect="1" noChangeArrowheads="1"/>
          </p:cNvPicPr>
          <p:nvPr/>
        </p:nvPicPr>
        <p:blipFill rotWithShape="1">
          <a:blip r:embed="rId5">
            <a:extLst>
              <a:ext uri="{28A0092B-C50C-407E-A947-70E740481C1C}">
                <a14:useLocalDpi xmlns:a14="http://schemas.microsoft.com/office/drawing/2010/main" val="0"/>
              </a:ext>
            </a:extLst>
          </a:blip>
          <a:srcRect l="10100" t="70455" r="19294"/>
          <a:stretch/>
        </p:blipFill>
        <p:spPr bwMode="auto">
          <a:xfrm>
            <a:off x="6332724" y="1388695"/>
            <a:ext cx="3372383" cy="12504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図：世界では9人に1人が栄養不足…　but…　日本ではたくさん輸入しているのにたくさん捨てている。62％輸入、38％自給。"/>
          <p:cNvPicPr>
            <a:picLocks noChangeAspect="1" noChangeArrowheads="1"/>
          </p:cNvPicPr>
          <p:nvPr/>
        </p:nvPicPr>
        <p:blipFill rotWithShape="1">
          <a:blip r:embed="rId6">
            <a:extLst>
              <a:ext uri="{28A0092B-C50C-407E-A947-70E740481C1C}">
                <a14:useLocalDpi xmlns:a14="http://schemas.microsoft.com/office/drawing/2010/main" val="0"/>
              </a:ext>
            </a:extLst>
          </a:blip>
          <a:srcRect l="23094" t="67804" r="681"/>
          <a:stretch/>
        </p:blipFill>
        <p:spPr bwMode="auto">
          <a:xfrm>
            <a:off x="6332724" y="2735331"/>
            <a:ext cx="3372383" cy="102284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グラフ：事業系食品ロス量の推移と削減目標　半減目標（273万トン）廃棄量は2000年から減少傾向ではあるが、未達。"/>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8416" y="3854336"/>
            <a:ext cx="5527416" cy="2763709"/>
          </a:xfrm>
          <a:prstGeom prst="rect">
            <a:avLst/>
          </a:prstGeom>
          <a:noFill/>
          <a:extLst>
            <a:ext uri="{909E8E84-426E-40DD-AFC4-6F175D3DCCD1}">
              <a14:hiddenFill xmlns:a14="http://schemas.microsoft.com/office/drawing/2010/main">
                <a:solidFill>
                  <a:srgbClr val="FFFFFF"/>
                </a:solidFill>
              </a14:hiddenFill>
            </a:ext>
          </a:extLst>
        </p:spPr>
      </p:pic>
      <p:sp>
        <p:nvSpPr>
          <p:cNvPr id="18" name="Shape 323"/>
          <p:cNvSpPr txBox="1">
            <a:spLocks/>
          </p:cNvSpPr>
          <p:nvPr/>
        </p:nvSpPr>
        <p:spPr>
          <a:xfrm>
            <a:off x="6689943" y="6428318"/>
            <a:ext cx="4597959" cy="429682"/>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出典：農林水産省</a:t>
            </a:r>
            <a:r>
              <a:rPr lang="en-US" altLang="ja-JP"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HP</a:t>
            </a:r>
            <a:endParaRPr 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pic>
        <p:nvPicPr>
          <p:cNvPr id="21" name="図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2052" y="5433692"/>
            <a:ext cx="1392920" cy="933606"/>
          </a:xfrm>
          <a:prstGeom prst="rect">
            <a:avLst/>
          </a:prstGeom>
        </p:spPr>
      </p:pic>
    </p:spTree>
    <p:extLst>
      <p:ext uri="{BB962C8B-B14F-4D97-AF65-F5344CB8AC3E}">
        <p14:creationId xmlns:p14="http://schemas.microsoft.com/office/powerpoint/2010/main" val="1151942806"/>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4" name="正方形/長方形 3"/>
          <p:cNvSpPr/>
          <p:nvPr/>
        </p:nvSpPr>
        <p:spPr>
          <a:xfrm>
            <a:off x="6993857" y="4559378"/>
            <a:ext cx="2789311" cy="307777"/>
          </a:xfrm>
          <a:prstGeom prst="rect">
            <a:avLst/>
          </a:prstGeom>
        </p:spPr>
        <p:txBody>
          <a:bodyPr wrap="square">
            <a:spAutoFit/>
          </a:bodyPr>
          <a:lstStyle/>
          <a:p>
            <a:r>
              <a:rPr lang="ja-JP" altLang="en-US" sz="1400" spc="-120" dirty="0"/>
              <a:t>大阪湾の海岸に漂着したプラスチックごみ</a:t>
            </a:r>
          </a:p>
        </p:txBody>
      </p:sp>
      <p:sp>
        <p:nvSpPr>
          <p:cNvPr id="11" name="正方形/長方形 10"/>
          <p:cNvSpPr/>
          <p:nvPr/>
        </p:nvSpPr>
        <p:spPr>
          <a:xfrm>
            <a:off x="2275599" y="4967922"/>
            <a:ext cx="4785843" cy="830997"/>
          </a:xfrm>
          <a:prstGeom prst="rect">
            <a:avLst/>
          </a:prstGeom>
        </p:spPr>
        <p:txBody>
          <a:bodyPr wrap="square">
            <a:spAutoFit/>
          </a:bodyPr>
          <a:lstStyle/>
          <a:p>
            <a:r>
              <a:rPr lang="en-US" altLang="ja-JP" sz="1600" dirty="0"/>
              <a:t>2050</a:t>
            </a:r>
            <a:r>
              <a:rPr lang="ja-JP" altLang="en-US" sz="1600" dirty="0"/>
              <a:t>年には海洋プラスチックごみは海の魚の量を上回り、</a:t>
            </a:r>
            <a:endParaRPr lang="en-US" altLang="ja-JP" sz="1600" dirty="0"/>
          </a:p>
          <a:p>
            <a:r>
              <a:rPr lang="ja-JP" altLang="en-US" sz="1600" dirty="0"/>
              <a:t>消費する原油の</a:t>
            </a:r>
            <a:r>
              <a:rPr lang="en-US" altLang="ja-JP" sz="1600" dirty="0"/>
              <a:t>20</a:t>
            </a:r>
            <a:r>
              <a:rPr lang="ja-JP" altLang="en-US" sz="1600" dirty="0"/>
              <a:t>％がプラスチック制作に使用されると</a:t>
            </a:r>
            <a:endParaRPr lang="en-US" altLang="ja-JP" sz="1600" dirty="0"/>
          </a:p>
          <a:p>
            <a:r>
              <a:rPr lang="ja-JP" altLang="en-US" sz="1600" dirty="0"/>
              <a:t>予測されている。</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85" y="2456178"/>
            <a:ext cx="2160000" cy="2160000"/>
          </a:xfrm>
          <a:prstGeom prst="rect">
            <a:avLst/>
          </a:prstGeom>
        </p:spPr>
      </p:pic>
      <p:pic>
        <p:nvPicPr>
          <p:cNvPr id="1026" name="Picture 2" descr="大阪湾の海岸に漂着したプラスチックご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3463" y="2370029"/>
            <a:ext cx="2857365" cy="21430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図3-1-2　BAUシナリオにおけるプラスチック量の拡大、石油消費量"/>
          <p:cNvPicPr>
            <a:picLocks noChangeAspect="1" noChangeArrowheads="1"/>
          </p:cNvPicPr>
          <p:nvPr/>
        </p:nvPicPr>
        <p:blipFill rotWithShape="1">
          <a:blip r:embed="rId5">
            <a:extLst>
              <a:ext uri="{28A0092B-C50C-407E-A947-70E740481C1C}">
                <a14:useLocalDpi xmlns:a14="http://schemas.microsoft.com/office/drawing/2010/main" val="0"/>
              </a:ext>
            </a:extLst>
          </a:blip>
          <a:srcRect t="15764" b="26164"/>
          <a:stretch/>
        </p:blipFill>
        <p:spPr bwMode="auto">
          <a:xfrm>
            <a:off x="2336814" y="1879468"/>
            <a:ext cx="4429125" cy="3125337"/>
          </a:xfrm>
          <a:prstGeom prst="rect">
            <a:avLst/>
          </a:prstGeom>
          <a:noFill/>
          <a:extLst>
            <a:ext uri="{909E8E84-426E-40DD-AFC4-6F175D3DCCD1}">
              <a14:hiddenFill xmlns:a14="http://schemas.microsoft.com/office/drawing/2010/main">
                <a:solidFill>
                  <a:srgbClr val="FFFFFF"/>
                </a:solidFill>
              </a14:hiddenFill>
            </a:ext>
          </a:extLst>
        </p:spPr>
      </p:pic>
      <p:sp>
        <p:nvSpPr>
          <p:cNvPr id="210" name="Shape 210"/>
          <p:cNvSpPr txBox="1">
            <a:spLocks noGrp="1"/>
          </p:cNvSpPr>
          <p:nvPr>
            <p:ph type="title"/>
          </p:nvPr>
        </p:nvSpPr>
        <p:spPr>
          <a:xfrm>
            <a:off x="285312" y="14021"/>
            <a:ext cx="9135778" cy="1143000"/>
          </a:xfrm>
          <a:prstGeom prst="rect">
            <a:avLst/>
          </a:prstGeom>
          <a:noFill/>
          <a:ln>
            <a:noFill/>
          </a:ln>
        </p:spPr>
        <p:txBody>
          <a:bodyPr vert="horz" lIns="91425" tIns="45700" rIns="91425" bIns="45700" rtlCol="0" anchor="ctr" anchorCtr="0">
            <a:normAutofit/>
          </a:bodyPr>
          <a:lstStyle/>
          <a:p>
            <a:pPr lvl="0" algn="just">
              <a:buSzPct val="25000"/>
            </a:pP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目標</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：海洋と海洋資源を持続可能な開発に向けて保全し、</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
            </a:r>
            <a:br>
              <a:rPr lang="en-US" altLang="ja-JP" sz="2800" b="1" dirty="0">
                <a:latin typeface="Arial" panose="020B0604020202020204" pitchFamily="34" charset="0"/>
                <a:ea typeface="ＭＳ Ｐゴシック" panose="020B0600070205080204" pitchFamily="50" charset="-128"/>
                <a:cs typeface="Arial" panose="020B0604020202020204" pitchFamily="34" charset="0"/>
              </a:rPr>
            </a:b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　　　　　 持続可能な形で利用する</a:t>
            </a:r>
            <a:endParaRPr lang="en-US" sz="2800" b="1" dirty="0">
              <a:solidFill>
                <a:schemeClr val="dk1"/>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
        <p:nvSpPr>
          <p:cNvPr id="20" name="Shape 323"/>
          <p:cNvSpPr txBox="1">
            <a:spLocks/>
          </p:cNvSpPr>
          <p:nvPr/>
        </p:nvSpPr>
        <p:spPr>
          <a:xfrm>
            <a:off x="1757126" y="5917279"/>
            <a:ext cx="5887349" cy="186386"/>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資料：</a:t>
            </a:r>
            <a:r>
              <a:rPr lang="en-US" altLang="ja-JP"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The New Plastics Economy</a:t>
            </a:r>
            <a:r>
              <a:rPr lang="ja-JP" alt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　</a:t>
            </a:r>
            <a:r>
              <a:rPr lang="en-US" altLang="ja-JP"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Rethinking the future of plastics</a:t>
            </a:r>
            <a:endParaRPr 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pic>
        <p:nvPicPr>
          <p:cNvPr id="3074" name="Picture 2" descr="有料レジ袋のイラスト（有料）"/>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4475" y="5276023"/>
            <a:ext cx="957608" cy="12825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つぶしたペットボトルのイラスト"/>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3094419">
            <a:off x="8561317" y="5402163"/>
            <a:ext cx="1160820" cy="1030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840326"/>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a:t>SDGs</a:t>
            </a:r>
            <a:r>
              <a:rPr lang="ja-JP" altLang="en-US" sz="2400" dirty="0"/>
              <a:t>の</a:t>
            </a:r>
            <a:r>
              <a:rPr lang="ja-JP" altLang="en-US" dirty="0"/>
              <a:t>理念・ポイント</a:t>
            </a:r>
            <a:endParaRPr kumimoji="1" lang="ja-JP" altLang="en-US" sz="2400" dirty="0"/>
          </a:p>
        </p:txBody>
      </p:sp>
      <p:sp>
        <p:nvSpPr>
          <p:cNvPr id="3" name="正方形/長方形 2"/>
          <p:cNvSpPr/>
          <p:nvPr/>
        </p:nvSpPr>
        <p:spPr>
          <a:xfrm>
            <a:off x="506760" y="1449030"/>
            <a:ext cx="8892480" cy="4471044"/>
          </a:xfrm>
          <a:prstGeom prst="rect">
            <a:avLst/>
          </a:prstGeom>
        </p:spPr>
        <p:style>
          <a:lnRef idx="2">
            <a:schemeClr val="accent5"/>
          </a:lnRef>
          <a:fillRef idx="1">
            <a:schemeClr val="lt1"/>
          </a:fillRef>
          <a:effectRef idx="0">
            <a:schemeClr val="accent5"/>
          </a:effectRef>
          <a:fontRef idx="minor">
            <a:schemeClr val="dk1"/>
          </a:fontRef>
        </p:style>
        <p:txBody>
          <a:bodyPr wrap="square" anchor="ctr">
            <a:noAutofit/>
          </a:bodyPr>
          <a:lstStyle/>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は世界共通の言語</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②経済、社会、環境の統合的解決</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③誰一人取り残さない</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④横串の視点</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⑤バックキャスティング</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⑥ルールを決めた必達目標ではなく、各主体がめざすべき目標を作る</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83981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①</a:t>
            </a:r>
            <a:r>
              <a:rPr lang="en-US" altLang="ja-JP" sz="2400" dirty="0"/>
              <a:t>SDGs</a:t>
            </a:r>
            <a:r>
              <a:rPr lang="ja-JP" altLang="en-US" sz="2400" dirty="0"/>
              <a:t>は世界共通の言語</a:t>
            </a:r>
            <a:endParaRPr kumimoji="1" lang="ja-JP" altLang="en-US" sz="2400" dirty="0"/>
          </a:p>
        </p:txBody>
      </p:sp>
      <p:pic>
        <p:nvPicPr>
          <p:cNvPr id="3" name="図 2"/>
          <p:cNvPicPr>
            <a:picLocks noChangeAspect="1"/>
          </p:cNvPicPr>
          <p:nvPr/>
        </p:nvPicPr>
        <p:blipFill rotWithShape="1">
          <a:blip r:embed="rId3"/>
          <a:srcRect l="8937" t="17853" r="29656"/>
          <a:stretch/>
        </p:blipFill>
        <p:spPr>
          <a:xfrm>
            <a:off x="5727909" y="4047447"/>
            <a:ext cx="3154833" cy="2280114"/>
          </a:xfrm>
          <a:prstGeom prst="rect">
            <a:avLst/>
          </a:prstGeom>
        </p:spPr>
      </p:pic>
      <p:sp>
        <p:nvSpPr>
          <p:cNvPr id="4" name="テキスト ボックス 3"/>
          <p:cNvSpPr txBox="1"/>
          <p:nvPr/>
        </p:nvSpPr>
        <p:spPr>
          <a:xfrm>
            <a:off x="544192" y="850773"/>
            <a:ext cx="8817616" cy="26021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sz="2000" b="1" dirty="0">
                <a:latin typeface="Meiryo UI" panose="020B0604030504040204" pitchFamily="50" charset="-128"/>
                <a:ea typeface="Meiryo UI" panose="020B0604030504040204" pitchFamily="50" charset="-128"/>
              </a:rPr>
              <a:t>ポイント１</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国連の全加盟国で合意。「誰も否定できない」明確な価値とゴールの提示。</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en-US" altLang="ja-JP" sz="2000" dirty="0">
              <a:latin typeface="Meiryo UI" panose="020B0604030504040204" pitchFamily="50" charset="-128"/>
              <a:ea typeface="Meiryo UI" panose="020B0604030504040204" pitchFamily="50" charset="-128"/>
            </a:endParaRPr>
          </a:p>
          <a:p>
            <a:pPr>
              <a:lnSpc>
                <a:spcPct val="150000"/>
              </a:lnSpc>
            </a:pPr>
            <a:r>
              <a:rPr kumimoji="1" lang="ja-JP" altLang="en-US" sz="2000" b="1" dirty="0">
                <a:latin typeface="Meiryo UI" panose="020B0604030504040204" pitchFamily="50" charset="-128"/>
                <a:ea typeface="Meiryo UI" panose="020B0604030504040204" pitchFamily="50" charset="-128"/>
              </a:rPr>
              <a:t>ポイント２</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のゴールのアイコンは世界共通の言語。コミットしている社会課題を世界に宣誓。</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ja-JP" altLang="en-US" sz="2000" dirty="0">
              <a:latin typeface="Meiryo UI" panose="020B0604030504040204" pitchFamily="50" charset="-128"/>
              <a:ea typeface="Meiryo UI" panose="020B0604030504040204" pitchFamily="50" charset="-128"/>
            </a:endParaRPr>
          </a:p>
        </p:txBody>
      </p:sp>
      <p:pic>
        <p:nvPicPr>
          <p:cNvPr id="5" name="Shape 129"/>
          <p:cNvPicPr preferRelativeResize="0">
            <a:picLocks/>
          </p:cNvPicPr>
          <p:nvPr/>
        </p:nvPicPr>
        <p:blipFill rotWithShape="1">
          <a:blip r:embed="rId4">
            <a:alphaModFix/>
          </a:blip>
          <a:srcRect/>
          <a:stretch/>
        </p:blipFill>
        <p:spPr>
          <a:xfrm>
            <a:off x="621269" y="3970999"/>
            <a:ext cx="4147995" cy="2279684"/>
          </a:xfrm>
          <a:prstGeom prst="rect">
            <a:avLst/>
          </a:prstGeom>
          <a:noFill/>
          <a:ln>
            <a:noFill/>
          </a:ln>
        </p:spPr>
      </p:pic>
    </p:spTree>
    <p:extLst>
      <p:ext uri="{BB962C8B-B14F-4D97-AF65-F5344CB8AC3E}">
        <p14:creationId xmlns:p14="http://schemas.microsoft.com/office/powerpoint/2010/main" val="4290935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テーマ</a:t>
            </a:r>
          </a:p>
        </p:txBody>
      </p:sp>
      <p:sp>
        <p:nvSpPr>
          <p:cNvPr id="4" name="テキスト ボックス 3"/>
          <p:cNvSpPr txBox="1"/>
          <p:nvPr/>
        </p:nvSpPr>
        <p:spPr>
          <a:xfrm>
            <a:off x="1234162" y="1478861"/>
            <a:ext cx="7447462" cy="4401205"/>
          </a:xfrm>
          <a:prstGeom prst="rect">
            <a:avLst/>
          </a:prstGeom>
          <a:noFill/>
        </p:spPr>
        <p:txBody>
          <a:bodyPr wrap="square" rtlCol="0">
            <a:spAutoFit/>
          </a:bodyPr>
          <a:lstStyle/>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１．</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とは</a:t>
            </a:r>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２．なぜ</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３．大阪府と</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４．</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の進め方</a:t>
            </a:r>
          </a:p>
        </p:txBody>
      </p:sp>
    </p:spTree>
    <p:extLst>
      <p:ext uri="{BB962C8B-B14F-4D97-AF65-F5344CB8AC3E}">
        <p14:creationId xmlns:p14="http://schemas.microsoft.com/office/powerpoint/2010/main" val="1976793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②経済、社会、環境の統合による課題解決と新しい価値の創造</a:t>
            </a:r>
            <a:endParaRPr kumimoji="1" lang="ja-JP" altLang="en-US" sz="2400" dirty="0"/>
          </a:p>
        </p:txBody>
      </p:sp>
      <p:pic>
        <p:nvPicPr>
          <p:cNvPr id="7" name="図 6"/>
          <p:cNvPicPr>
            <a:picLocks noChangeAspect="1"/>
          </p:cNvPicPr>
          <p:nvPr/>
        </p:nvPicPr>
        <p:blipFill>
          <a:blip r:embed="rId3"/>
          <a:stretch>
            <a:fillRect/>
          </a:stretch>
        </p:blipFill>
        <p:spPr>
          <a:xfrm>
            <a:off x="3039228" y="856343"/>
            <a:ext cx="3827544" cy="2572657"/>
          </a:xfrm>
          <a:prstGeom prst="rect">
            <a:avLst/>
          </a:prstGeom>
        </p:spPr>
      </p:pic>
      <p:sp>
        <p:nvSpPr>
          <p:cNvPr id="8" name="テキスト ボックス 7"/>
          <p:cNvSpPr txBox="1"/>
          <p:nvPr/>
        </p:nvSpPr>
        <p:spPr>
          <a:xfrm>
            <a:off x="340992" y="3610201"/>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：社会課題の併記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これまで対立すると考えられていた、「人権と開発」、「環境と経済成長」等の社会課題を併記。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（「より良い社会」というより高次のビジョンの提示）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：経済的な視点の包摂</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「持続可能性」≒「経済性の担保」　⇒　経済的な要素の必要性を謳う。</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（ビジネスなど、自己メリット追及型の課題解決アプローチの許容）</a:t>
            </a:r>
          </a:p>
        </p:txBody>
      </p:sp>
    </p:spTree>
    <p:extLst>
      <p:ext uri="{BB962C8B-B14F-4D97-AF65-F5344CB8AC3E}">
        <p14:creationId xmlns:p14="http://schemas.microsoft.com/office/powerpoint/2010/main" val="2257636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③誰一人取り残さない</a:t>
            </a:r>
            <a:endParaRPr kumimoji="1" lang="ja-JP" altLang="en-US" sz="2400" dirty="0"/>
          </a:p>
        </p:txBody>
      </p:sp>
      <p:sp>
        <p:nvSpPr>
          <p:cNvPr id="6" name="テキスト ボックス 5"/>
          <p:cNvSpPr txBox="1"/>
          <p:nvPr/>
        </p:nvSpPr>
        <p:spPr>
          <a:xfrm>
            <a:off x="2798618" y="1357070"/>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7" name="正方形/長方形 6"/>
          <p:cNvSpPr/>
          <p:nvPr/>
        </p:nvSpPr>
        <p:spPr>
          <a:xfrm>
            <a:off x="413657" y="2485385"/>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社会的に弱い立場にある人々をも含め市民ひとりひとり、排除や摩擦、孤独や孤立から援護し、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40992" y="3552145"/>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：野心的（背伸び）</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全ての人を救済するというハードルの高い、野心的な理念・ビジョンの提示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：支えあいの精神</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a:latin typeface="Meiryo UI" panose="020B0604030504040204" pitchFamily="50" charset="-128"/>
                <a:ea typeface="Meiryo UI" panose="020B0604030504040204" pitchFamily="50" charset="-128"/>
              </a:rPr>
              <a:t>個人</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⇒どんな人間も必ず課題解決のアクターになりうる。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54" y="850929"/>
            <a:ext cx="1889264" cy="1634456"/>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586" y="803347"/>
            <a:ext cx="1682038" cy="1682038"/>
          </a:xfrm>
          <a:prstGeom prst="rect">
            <a:avLst/>
          </a:prstGeom>
        </p:spPr>
      </p:pic>
    </p:spTree>
    <p:extLst>
      <p:ext uri="{BB962C8B-B14F-4D97-AF65-F5344CB8AC3E}">
        <p14:creationId xmlns:p14="http://schemas.microsoft.com/office/powerpoint/2010/main" val="1155736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④横串の視点</a:t>
            </a:r>
            <a:endParaRPr kumimoji="1" lang="ja-JP" altLang="en-US" sz="2400" dirty="0"/>
          </a:p>
        </p:txBody>
      </p:sp>
      <p:sp>
        <p:nvSpPr>
          <p:cNvPr id="4" name="テキスト ボックス 3"/>
          <p:cNvSpPr txBox="1"/>
          <p:nvPr/>
        </p:nvSpPr>
        <p:spPr>
          <a:xfrm>
            <a:off x="219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en-US" altLang="ja-JP" b="1" dirty="0">
                <a:latin typeface="Meiryo UI" panose="020B0604030504040204" pitchFamily="50" charset="-128"/>
                <a:ea typeface="Meiryo UI" panose="020B0604030504040204" pitchFamily="50" charset="-128"/>
              </a:rPr>
              <a:t>(1)</a:t>
            </a:r>
            <a:r>
              <a:rPr kumimoji="1" lang="ja-JP" altLang="en-US" b="1" dirty="0">
                <a:latin typeface="Meiryo UI" panose="020B0604030504040204" pitchFamily="50" charset="-128"/>
                <a:ea typeface="Meiryo UI" panose="020B0604030504040204" pitchFamily="50" charset="-128"/>
              </a:rPr>
              <a:t>同時解決</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あるゴールの解決のための取組みを、別のゴールの課題解決につなげる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(2)</a:t>
            </a:r>
            <a:r>
              <a:rPr kumimoji="1" lang="ja-JP" altLang="en-US" b="1" dirty="0">
                <a:latin typeface="Meiryo UI" panose="020B0604030504040204" pitchFamily="50" charset="-128"/>
                <a:ea typeface="Meiryo UI" panose="020B0604030504040204" pitchFamily="50" charset="-128"/>
              </a:rPr>
              <a:t>インパクトのベクトルを変える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社会に悪影響を及ぼすアクションに工夫を加え、別のゴールのポジティブアクションに変える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(3)</a:t>
            </a:r>
            <a:r>
              <a:rPr kumimoji="1" lang="ja-JP" altLang="en-US" b="1" dirty="0">
                <a:latin typeface="Meiryo UI" panose="020B0604030504040204" pitchFamily="50" charset="-128"/>
                <a:ea typeface="Meiryo UI" panose="020B0604030504040204" pitchFamily="50" charset="-128"/>
              </a:rPr>
              <a:t>トレードオフの考慮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社会のためにしていることが、他のゴールの視点で見ると悪影響を及ぼす可能性を考慮する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8902" y="1662420"/>
            <a:ext cx="984938" cy="1008000"/>
          </a:xfrm>
          <a:prstGeom prst="rect">
            <a:avLst/>
          </a:prstGeom>
        </p:spPr>
      </p:pic>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0858" y="1672956"/>
            <a:ext cx="992266" cy="1008000"/>
          </a:xfrm>
          <a:prstGeom prst="rect">
            <a:avLst/>
          </a:prstGeom>
        </p:spPr>
      </p:pic>
      <p:pic>
        <p:nvPicPr>
          <p:cNvPr id="7"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9833" y="1673372"/>
            <a:ext cx="992265" cy="1008000"/>
          </a:xfrm>
          <a:prstGeom prst="rect">
            <a:avLst/>
          </a:prstGeom>
        </p:spPr>
      </p:pic>
      <p:sp>
        <p:nvSpPr>
          <p:cNvPr id="8" name="右矢印 7"/>
          <p:cNvSpPr/>
          <p:nvPr/>
        </p:nvSpPr>
        <p:spPr>
          <a:xfrm>
            <a:off x="3637472"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6004602"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7637" y="3787634"/>
            <a:ext cx="1056335" cy="1008000"/>
          </a:xfrm>
          <a:prstGeom prst="rect">
            <a:avLst/>
          </a:prstGeom>
        </p:spPr>
      </p:pic>
      <p:pic>
        <p:nvPicPr>
          <p:cNvPr id="11"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3178" y="3787634"/>
            <a:ext cx="1015806" cy="1008000"/>
          </a:xfrm>
          <a:prstGeom prst="rect">
            <a:avLst/>
          </a:prstGeom>
        </p:spPr>
      </p:pic>
      <p:sp>
        <p:nvSpPr>
          <p:cNvPr id="12" name="フローチャート: 結合子 11"/>
          <p:cNvSpPr/>
          <p:nvPr/>
        </p:nvSpPr>
        <p:spPr>
          <a:xfrm>
            <a:off x="5879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乗算 12"/>
          <p:cNvSpPr/>
          <p:nvPr/>
        </p:nvSpPr>
        <p:spPr>
          <a:xfrm>
            <a:off x="2309856" y="338732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6664" y="5664945"/>
            <a:ext cx="991888" cy="1008000"/>
          </a:xfrm>
          <a:prstGeom prst="rect">
            <a:avLst/>
          </a:prstGeom>
        </p:spPr>
      </p:pic>
      <p:pic>
        <p:nvPicPr>
          <p:cNvPr id="15"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45516" y="5740577"/>
            <a:ext cx="1023258" cy="1008000"/>
          </a:xfrm>
          <a:prstGeom prst="rect">
            <a:avLst/>
          </a:prstGeom>
        </p:spPr>
      </p:pic>
      <p:sp>
        <p:nvSpPr>
          <p:cNvPr id="16" name="左右矢印 15"/>
          <p:cNvSpPr/>
          <p:nvPr/>
        </p:nvSpPr>
        <p:spPr>
          <a:xfrm>
            <a:off x="4461376" y="592422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49161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⑤バックキャスティング</a:t>
            </a:r>
            <a:endParaRPr kumimoji="1" lang="ja-JP" altLang="en-US" sz="2400" dirty="0"/>
          </a:p>
        </p:txBody>
      </p:sp>
      <p:sp>
        <p:nvSpPr>
          <p:cNvPr id="3" name="テキスト ボックス 2"/>
          <p:cNvSpPr txBox="1"/>
          <p:nvPr/>
        </p:nvSpPr>
        <p:spPr>
          <a:xfrm>
            <a:off x="36101" y="1001486"/>
            <a:ext cx="4968000" cy="1138773"/>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「バックキャスティング」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未来のある時点に目標を設定しておき、そこから振り返って現在すべきことを考える方法</a:t>
            </a:r>
          </a:p>
        </p:txBody>
      </p:sp>
      <p:sp>
        <p:nvSpPr>
          <p:cNvPr id="7" name="テキスト ボックス 6"/>
          <p:cNvSpPr txBox="1"/>
          <p:nvPr/>
        </p:nvSpPr>
        <p:spPr>
          <a:xfrm>
            <a:off x="0" y="2419530"/>
            <a:ext cx="4968000" cy="1384995"/>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「フォアキャスティング」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過去のデータや実績などに基づき、現状で実現可能と考えられることを積み上げて、未来の目標に近づけようとする方法</a:t>
            </a:r>
          </a:p>
        </p:txBody>
      </p:sp>
      <p:cxnSp>
        <p:nvCxnSpPr>
          <p:cNvPr id="9" name="直線矢印コネクタ 8"/>
          <p:cNvCxnSpPr/>
          <p:nvPr/>
        </p:nvCxnSpPr>
        <p:spPr>
          <a:xfrm>
            <a:off x="5080000" y="3247799"/>
            <a:ext cx="4572000"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10" name="フローチャート: 結合子 9"/>
          <p:cNvSpPr/>
          <p:nvPr/>
        </p:nvSpPr>
        <p:spPr>
          <a:xfrm>
            <a:off x="5171660" y="3126134"/>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1" name="フローチャート: 結合子 10"/>
          <p:cNvSpPr/>
          <p:nvPr/>
        </p:nvSpPr>
        <p:spPr>
          <a:xfrm>
            <a:off x="7036746" y="3144505"/>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2" name="フローチャート: 結合子 11"/>
          <p:cNvSpPr/>
          <p:nvPr/>
        </p:nvSpPr>
        <p:spPr>
          <a:xfrm>
            <a:off x="9028832" y="3144505"/>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080000" y="3532943"/>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過去</a:t>
            </a:r>
          </a:p>
        </p:txBody>
      </p:sp>
      <p:sp>
        <p:nvSpPr>
          <p:cNvPr id="14" name="テキスト ボックス 13"/>
          <p:cNvSpPr txBox="1"/>
          <p:nvPr/>
        </p:nvSpPr>
        <p:spPr>
          <a:xfrm>
            <a:off x="6945086" y="3532943"/>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現在</a:t>
            </a:r>
          </a:p>
        </p:txBody>
      </p:sp>
      <p:sp>
        <p:nvSpPr>
          <p:cNvPr id="15" name="テキスト ボックス 14"/>
          <p:cNvSpPr txBox="1"/>
          <p:nvPr/>
        </p:nvSpPr>
        <p:spPr>
          <a:xfrm>
            <a:off x="8850086" y="3540858"/>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未来</a:t>
            </a:r>
          </a:p>
        </p:txBody>
      </p:sp>
      <p:sp>
        <p:nvSpPr>
          <p:cNvPr id="17" name="右矢印 16"/>
          <p:cNvSpPr/>
          <p:nvPr/>
        </p:nvSpPr>
        <p:spPr>
          <a:xfrm rot="20981710">
            <a:off x="5315539" y="2442654"/>
            <a:ext cx="2038740" cy="246219"/>
          </a:xfrm>
          <a:prstGeom prst="rightArrow">
            <a:avLst/>
          </a:prstGeom>
          <a:pattFill prst="pct70">
            <a:fgClr>
              <a:schemeClr val="accent5">
                <a:lumMod val="20000"/>
                <a:lumOff val="80000"/>
              </a:schemeClr>
            </a:fgClr>
            <a:bgClr>
              <a:schemeClr val="bg1"/>
            </a:bgClr>
          </a:patt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20981710">
            <a:off x="7460324" y="2085658"/>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rot="19185854">
            <a:off x="7162973" y="1549821"/>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8850086" y="624618"/>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あるべき</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社会像</a:t>
            </a:r>
          </a:p>
        </p:txBody>
      </p:sp>
      <p:sp>
        <p:nvSpPr>
          <p:cNvPr id="21" name="上カーブ矢印 20"/>
          <p:cNvSpPr/>
          <p:nvPr/>
        </p:nvSpPr>
        <p:spPr>
          <a:xfrm rot="8719183">
            <a:off x="6782595" y="1114865"/>
            <a:ext cx="1842670" cy="53433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2" name="上カーブ矢印 21"/>
          <p:cNvSpPr/>
          <p:nvPr/>
        </p:nvSpPr>
        <p:spPr>
          <a:xfrm rot="20927056">
            <a:off x="5411336" y="2739574"/>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3" name="上カーブ矢印 22"/>
          <p:cNvSpPr/>
          <p:nvPr/>
        </p:nvSpPr>
        <p:spPr>
          <a:xfrm rot="20927056">
            <a:off x="7413665" y="2395028"/>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4" name="角丸四角形 23"/>
          <p:cNvSpPr/>
          <p:nvPr/>
        </p:nvSpPr>
        <p:spPr>
          <a:xfrm>
            <a:off x="8875838" y="1474536"/>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現実的な</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めざす姿</a:t>
            </a:r>
            <a:endParaRPr kumimoji="1" lang="en-US" altLang="ja-JP" sz="14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11964" y="4176257"/>
            <a:ext cx="9282072" cy="21698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：社会課題解決のイメージの変革</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義務的な行動ではなく、主体的な行動の誘発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：「小役人」からの脱却</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できない理由を考えるのではなく、よりよくするためのアイディアを出す</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58702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699" y="113336"/>
            <a:ext cx="9376841" cy="416751"/>
          </a:xfrm>
        </p:spPr>
        <p:txBody>
          <a:bodyPr/>
          <a:lstStyle/>
          <a:p>
            <a:r>
              <a:rPr lang="ja-JP" altLang="en-US" sz="2400" dirty="0"/>
              <a:t>⑥ルールを決めた必達目標ではなく、各主体がめざすべき目標を作る</a:t>
            </a:r>
            <a:endParaRPr kumimoji="1" lang="ja-JP" altLang="en-US" sz="2400" dirty="0"/>
          </a:p>
        </p:txBody>
      </p:sp>
      <p:sp>
        <p:nvSpPr>
          <p:cNvPr id="3" name="テキスト ボックス 2"/>
          <p:cNvSpPr txBox="1"/>
          <p:nvPr/>
        </p:nvSpPr>
        <p:spPr>
          <a:xfrm>
            <a:off x="259349" y="1181388"/>
            <a:ext cx="9387301" cy="46628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は</a:t>
            </a:r>
            <a:r>
              <a:rPr kumimoji="1" lang="en-US" altLang="ja-JP" dirty="0">
                <a:latin typeface="Meiryo UI" panose="020B0604030504040204" pitchFamily="50" charset="-128"/>
                <a:ea typeface="Meiryo UI" panose="020B0604030504040204" pitchFamily="50" charset="-128"/>
              </a:rPr>
              <a:t>2030</a:t>
            </a:r>
            <a:r>
              <a:rPr kumimoji="1" lang="ja-JP" altLang="en-US" dirty="0">
                <a:latin typeface="Meiryo UI" panose="020B0604030504040204" pitchFamily="50" charset="-128"/>
                <a:ea typeface="Meiryo UI" panose="020B0604030504040204" pitchFamily="50" charset="-128"/>
              </a:rPr>
              <a:t>年にあるべきゴールのみを提示（⇔京都議定書等）</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「健康のために走る」、「ラーメンの汁を飲み干す」、「トイレでも手を洗わない」</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：世界の共通目標と、個人や地域の取組みがつながる</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プロジェクトベースで、 </a:t>
            </a:r>
            <a:r>
              <a:rPr kumimoji="1" lang="en-US" altLang="ja-JP" dirty="0">
                <a:latin typeface="Meiryo UI" panose="020B0604030504040204" pitchFamily="50" charset="-128"/>
                <a:ea typeface="Meiryo UI" panose="020B0604030504040204" pitchFamily="50" charset="-128"/>
              </a:rPr>
              <a:t>17</a:t>
            </a:r>
            <a:r>
              <a:rPr kumimoji="1" lang="ja-JP" altLang="en-US" dirty="0">
                <a:latin typeface="Meiryo UI" panose="020B0604030504040204" pitchFamily="50" charset="-128"/>
                <a:ea typeface="Meiryo UI" panose="020B0604030504040204" pitchFamily="50" charset="-128"/>
              </a:rPr>
              <a:t>ゴール・</a:t>
            </a:r>
            <a:r>
              <a:rPr kumimoji="1" lang="en-US" altLang="ja-JP" dirty="0">
                <a:latin typeface="Meiryo UI" panose="020B0604030504040204" pitchFamily="50" charset="-128"/>
                <a:ea typeface="Meiryo UI" panose="020B0604030504040204" pitchFamily="50" charset="-128"/>
              </a:rPr>
              <a:t>169</a:t>
            </a:r>
            <a:r>
              <a:rPr kumimoji="1" lang="ja-JP" altLang="en-US" dirty="0">
                <a:latin typeface="Meiryo UI" panose="020B0604030504040204" pitchFamily="50" charset="-128"/>
                <a:ea typeface="Meiryo UI" panose="020B0604030504040204" pitchFamily="50" charset="-128"/>
              </a:rPr>
              <a:t>のターゲットとのロジックを整理する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20034" y="3958676"/>
            <a:ext cx="9094506" cy="2062103"/>
          </a:xfrm>
          <a:prstGeom prst="rect">
            <a:avLst/>
          </a:prstGeom>
          <a:noFill/>
          <a:ln>
            <a:solidFill>
              <a:schemeClr val="accent1">
                <a:lumMod val="75000"/>
              </a:schemeClr>
            </a:solidFill>
            <a:prstDash val="dash"/>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（例）</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・「健康のために走る」→「交通機関を使用しないため石油の使用量が減る」（ゴール１３）</a:t>
            </a:r>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・「ラーメンの汁を飲み干す」→「ラーメンの汁の廃棄の減少」→「持続可能な海洋資源の構築」（ゴール</a:t>
            </a:r>
            <a:r>
              <a:rPr kumimoji="1" lang="en-US" altLang="ja-JP" sz="1600" dirty="0">
                <a:latin typeface="Meiryo UI" panose="020B0604030504040204" pitchFamily="50" charset="-128"/>
                <a:ea typeface="Meiryo UI" panose="020B0604030504040204" pitchFamily="50" charset="-128"/>
              </a:rPr>
              <a:t>14</a:t>
            </a:r>
            <a:r>
              <a:rPr kumimoji="1" lang="ja-JP" altLang="en-US" sz="1600"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a:p>
            <a:pPr algn="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健康には悪い？</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・「トイレで手を洗わない」→「水の節約」→「持続可能な水環境の整備」（ゴール６）</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不衛生では？</a:t>
            </a:r>
            <a:endParaRPr kumimoji="1" lang="en-US" altLang="ja-JP" sz="1600" dirty="0">
              <a:latin typeface="Meiryo UI" panose="020B0604030504040204" pitchFamily="50" charset="-128"/>
              <a:ea typeface="Meiryo UI" panose="020B0604030504040204" pitchFamily="50" charset="-128"/>
            </a:endParaRPr>
          </a:p>
          <a:p>
            <a:endParaRPr kumimoji="1" lang="ja-JP" altLang="en-US" sz="1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445055" y="2258924"/>
            <a:ext cx="3243662" cy="369332"/>
          </a:xfrm>
          <a:prstGeom prst="rect">
            <a:avLst/>
          </a:prstGeom>
          <a:noFill/>
          <a:ln>
            <a:solidFill>
              <a:schemeClr val="accent1">
                <a:lumMod val="75000"/>
              </a:schemeClr>
            </a:solidFill>
            <a:prstDash val="dash"/>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なんでも</a:t>
            </a:r>
            <a:r>
              <a:rPr kumimoji="1" lang="en-US" altLang="ja-JP" dirty="0">
                <a:latin typeface="Meiryo UI" panose="020B0604030504040204" pitchFamily="50" charset="-128"/>
                <a:ea typeface="Meiryo UI" panose="020B0604030504040204" pitchFamily="50" charset="-128"/>
              </a:rPr>
              <a:t>SDGs</a:t>
            </a:r>
          </a:p>
        </p:txBody>
      </p:sp>
    </p:spTree>
    <p:extLst>
      <p:ext uri="{BB962C8B-B14F-4D97-AF65-F5344CB8AC3E}">
        <p14:creationId xmlns:p14="http://schemas.microsoft.com/office/powerpoint/2010/main" val="742303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３．大阪府と</a:t>
            </a:r>
            <a:r>
              <a:rPr kumimoji="1" lang="en-US" altLang="ja-JP" sz="4800" b="1" dirty="0"/>
              <a:t>SDGs</a:t>
            </a:r>
            <a:endParaRPr kumimoji="1" lang="ja-JP" altLang="en-US" sz="4800" b="1" dirty="0"/>
          </a:p>
        </p:txBody>
      </p:sp>
    </p:spTree>
    <p:extLst>
      <p:ext uri="{BB962C8B-B14F-4D97-AF65-F5344CB8AC3E}">
        <p14:creationId xmlns:p14="http://schemas.microsoft.com/office/powerpoint/2010/main" val="4134323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sz="2400" b="1" dirty="0"/>
              <a:t>2025</a:t>
            </a:r>
            <a:r>
              <a:rPr lang="ja-JP" altLang="en-US" sz="2400" b="1" dirty="0"/>
              <a:t>年日本国際博覧会（大阪・関西万博）</a:t>
            </a:r>
            <a:endParaRPr kumimoji="1" lang="ja-JP" altLang="en-US" sz="2400" b="1" dirty="0"/>
          </a:p>
        </p:txBody>
      </p:sp>
      <p:sp>
        <p:nvSpPr>
          <p:cNvPr id="8" name="テキスト ボックス 7"/>
          <p:cNvSpPr txBox="1"/>
          <p:nvPr/>
        </p:nvSpPr>
        <p:spPr>
          <a:xfrm>
            <a:off x="-105311" y="783547"/>
            <a:ext cx="9866972" cy="3188837"/>
          </a:xfrm>
          <a:prstGeom prst="rect">
            <a:avLst/>
          </a:prstGeom>
          <a:noFill/>
          <a:ln>
            <a:noFill/>
          </a:ln>
        </p:spPr>
        <p:txBody>
          <a:bodyPr wrap="square" lIns="252000" tIns="144000" rIns="84392" bIns="42197" rtlCol="0">
            <a:spAutoFit/>
          </a:bodyPr>
          <a:lstStyle/>
          <a:p>
            <a:pPr>
              <a:lnSpc>
                <a:spcPts val="1900"/>
              </a:lnSpc>
              <a:spcBef>
                <a:spcPts val="12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◆開催期間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10/13(184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53039" y="6625063"/>
            <a:ext cx="3275961"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提供：</a:t>
            </a:r>
            <a:r>
              <a:rPr lang="zh-CN" altLang="en-US" sz="1200" dirty="0">
                <a:latin typeface="Meiryo UI" panose="020B0604030504040204" pitchFamily="50" charset="-128"/>
                <a:ea typeface="Meiryo UI" panose="020B0604030504040204" pitchFamily="50" charset="-128"/>
                <a:cs typeface="Meiryo UI" panose="020B0604030504040204" pitchFamily="50" charset="-128"/>
              </a:rPr>
              <a:t>２０２５年日本国際博覧会協会</a:t>
            </a:r>
          </a:p>
          <a:p>
            <a:endParaRPr lang="en-US" altLang="ja-JP" sz="1200" dirty="0">
              <a:solidFill>
                <a:schemeClr val="tx1">
                  <a:lumMod val="95000"/>
                  <a:lumOff val="5000"/>
                </a:schemeClr>
              </a:solidFill>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 y="3956568"/>
            <a:ext cx="4175760" cy="2668494"/>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0537" y="1519545"/>
            <a:ext cx="4015081" cy="2258434"/>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7193" y="3972385"/>
            <a:ext cx="4314411" cy="2652678"/>
          </a:xfrm>
          <a:prstGeom prst="rect">
            <a:avLst/>
          </a:prstGeom>
        </p:spPr>
      </p:pic>
    </p:spTree>
    <p:extLst>
      <p:ext uri="{BB962C8B-B14F-4D97-AF65-F5344CB8AC3E}">
        <p14:creationId xmlns:p14="http://schemas.microsoft.com/office/powerpoint/2010/main" val="10637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973" y="114847"/>
            <a:ext cx="9906000" cy="54000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solidFill>
                  <a:schemeClr val="tx1"/>
                </a:solidFill>
                <a:latin typeface="Meiryo UI" panose="020B0604030504040204" pitchFamily="50" charset="-128"/>
                <a:ea typeface="Meiryo UI" panose="020B0604030504040204" pitchFamily="50" charset="-128"/>
              </a:rPr>
              <a:t>SDGs</a:t>
            </a:r>
            <a:r>
              <a:rPr kumimoji="1" lang="ja-JP" altLang="en-US" sz="2000" b="1" dirty="0">
                <a:solidFill>
                  <a:schemeClr val="tx1"/>
                </a:solidFill>
                <a:latin typeface="Meiryo UI" panose="020B0604030504040204" pitchFamily="50" charset="-128"/>
                <a:ea typeface="Meiryo UI" panose="020B0604030504040204" pitchFamily="50" charset="-128"/>
              </a:rPr>
              <a:t>と</a:t>
            </a:r>
            <a:r>
              <a:rPr kumimoji="1" lang="en-US" altLang="ja-JP" sz="2000" b="1" dirty="0">
                <a:solidFill>
                  <a:schemeClr val="tx1"/>
                </a:solidFill>
                <a:latin typeface="Meiryo UI" panose="020B0604030504040204" pitchFamily="50" charset="-128"/>
                <a:ea typeface="Meiryo UI" panose="020B0604030504040204" pitchFamily="50" charset="-128"/>
              </a:rPr>
              <a:t>2025</a:t>
            </a:r>
            <a:r>
              <a:rPr kumimoji="1" lang="ja-JP" altLang="en-US" sz="2000" b="1" dirty="0">
                <a:solidFill>
                  <a:schemeClr val="tx1"/>
                </a:solidFill>
                <a:latin typeface="Meiryo UI" panose="020B0604030504040204" pitchFamily="50" charset="-128"/>
                <a:ea typeface="Meiryo UI" panose="020B0604030504040204" pitchFamily="50" charset="-128"/>
              </a:rPr>
              <a:t>年大阪・関西万博</a:t>
            </a:r>
          </a:p>
        </p:txBody>
      </p:sp>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2"/>
            <a:ext cx="4510548" cy="543771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7"/>
            <a:ext cx="4432391" cy="5454108"/>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0724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b="1" dirty="0"/>
              <a:t>SDGs</a:t>
            </a:r>
            <a:r>
              <a:rPr lang="ja-JP" altLang="en-US" dirty="0"/>
              <a:t>の認知度調査</a:t>
            </a:r>
            <a:endParaRPr kumimoji="1" lang="ja-JP" altLang="en-US" b="1" dirty="0"/>
          </a:p>
        </p:txBody>
      </p:sp>
      <p:graphicFrame>
        <p:nvGraphicFramePr>
          <p:cNvPr id="88" name="コンテンツ プレースホルダー 8"/>
          <p:cNvGraphicFramePr>
            <a:graphicFrameLocks/>
          </p:cNvGraphicFramePr>
          <p:nvPr>
            <p:extLst>
              <p:ext uri="{D42A27DB-BD31-4B8C-83A1-F6EECF244321}">
                <p14:modId xmlns:p14="http://schemas.microsoft.com/office/powerpoint/2010/main" val="571792309"/>
              </p:ext>
            </p:extLst>
          </p:nvPr>
        </p:nvGraphicFramePr>
        <p:xfrm>
          <a:off x="625044" y="1845249"/>
          <a:ext cx="8538027" cy="3449098"/>
        </p:xfrm>
        <a:graphic>
          <a:graphicData uri="http://schemas.openxmlformats.org/drawingml/2006/chart">
            <c:chart xmlns:c="http://schemas.openxmlformats.org/drawingml/2006/chart" xmlns:r="http://schemas.openxmlformats.org/officeDocument/2006/relationships" r:id="rId3"/>
          </a:graphicData>
        </a:graphic>
      </p:graphicFrame>
      <p:sp>
        <p:nvSpPr>
          <p:cNvPr id="92" name="テキスト ボックス 91"/>
          <p:cNvSpPr txBox="1"/>
          <p:nvPr/>
        </p:nvSpPr>
        <p:spPr>
          <a:xfrm>
            <a:off x="395606" y="826423"/>
            <a:ext cx="2895373" cy="38549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90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90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90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認知度（大阪）</a:t>
            </a:r>
          </a:p>
        </p:txBody>
      </p:sp>
      <p:sp>
        <p:nvSpPr>
          <p:cNvPr id="93" name="正方形/長方形 92"/>
          <p:cNvSpPr/>
          <p:nvPr/>
        </p:nvSpPr>
        <p:spPr>
          <a:xfrm>
            <a:off x="1843292" y="5629295"/>
            <a:ext cx="6949290" cy="473280"/>
          </a:xfrm>
          <a:prstGeom prst="rect">
            <a:avLst/>
          </a:prstGeom>
          <a:ln w="12700">
            <a:noFill/>
          </a:ln>
        </p:spPr>
        <p:txBody>
          <a:bodyPr wrap="square" anchor="ctr">
            <a:noAutofit/>
          </a:bodyPr>
          <a:lstStyle/>
          <a:p>
            <a:pPr>
              <a:lnSpc>
                <a:spcPts val="1997"/>
              </a:lnSpc>
            </a:pPr>
            <a:r>
              <a:rPr lang="ja-JP" altLang="en-US" sz="1334" dirty="0">
                <a:latin typeface="+mn-ea"/>
              </a:rPr>
              <a:t>大阪府のネット調査（大阪</a:t>
            </a:r>
            <a:r>
              <a:rPr lang="en-US" altLang="ja-JP" sz="1334" dirty="0">
                <a:latin typeface="+mn-ea"/>
              </a:rPr>
              <a:t>Q</a:t>
            </a:r>
            <a:r>
              <a:rPr lang="ja-JP" altLang="en-US" sz="1334" dirty="0">
                <a:latin typeface="+mn-ea"/>
              </a:rPr>
              <a:t>ネット）を活用して、府民を対象に</a:t>
            </a:r>
            <a:r>
              <a:rPr lang="en-US" altLang="ja-JP" sz="1334" dirty="0">
                <a:latin typeface="+mn-ea"/>
              </a:rPr>
              <a:t>SDGs</a:t>
            </a:r>
            <a:r>
              <a:rPr lang="ja-JP" altLang="en-US" sz="1334" dirty="0">
                <a:latin typeface="+mn-ea"/>
              </a:rPr>
              <a:t>の認知度を調査</a:t>
            </a:r>
            <a:endParaRPr lang="en-US" altLang="ja-JP" sz="1334" dirty="0">
              <a:latin typeface="+mn-ea"/>
            </a:endParaRPr>
          </a:p>
          <a:p>
            <a:pPr>
              <a:lnSpc>
                <a:spcPts val="1997"/>
              </a:lnSpc>
            </a:pPr>
            <a:r>
              <a:rPr lang="ja-JP" altLang="en-US" sz="1334" dirty="0">
                <a:latin typeface="+mj-ea"/>
                <a:ea typeface="+mj-ea"/>
              </a:rPr>
              <a:t>（対象者条件：</a:t>
            </a:r>
            <a:r>
              <a:rPr lang="en-US" altLang="ja-JP" sz="1334" dirty="0">
                <a:latin typeface="+mj-ea"/>
                <a:ea typeface="+mj-ea"/>
              </a:rPr>
              <a:t>18</a:t>
            </a:r>
            <a:r>
              <a:rPr lang="ja-JP" altLang="ja-JP" sz="1334" dirty="0">
                <a:latin typeface="+mj-ea"/>
                <a:ea typeface="+mj-ea"/>
              </a:rPr>
              <a:t>歳以上の男女</a:t>
            </a:r>
            <a:r>
              <a:rPr lang="ja-JP" altLang="en-US" sz="1334" dirty="0">
                <a:latin typeface="+mj-ea"/>
                <a:ea typeface="+mj-ea"/>
              </a:rPr>
              <a:t>、サンプル数：１</a:t>
            </a:r>
            <a:r>
              <a:rPr lang="en-US" altLang="ja-JP" sz="1334" dirty="0">
                <a:latin typeface="+mj-ea"/>
                <a:ea typeface="+mj-ea"/>
              </a:rPr>
              <a:t>,000</a:t>
            </a:r>
            <a:r>
              <a:rPr lang="ja-JP" altLang="ja-JP" sz="1334" dirty="0">
                <a:latin typeface="+mj-ea"/>
                <a:ea typeface="+mj-ea"/>
              </a:rPr>
              <a:t>名</a:t>
            </a:r>
            <a:r>
              <a:rPr lang="ja-JP" altLang="en-US" sz="1334" dirty="0">
                <a:latin typeface="+mj-ea"/>
                <a:ea typeface="+mj-ea"/>
              </a:rPr>
              <a:t>）</a:t>
            </a:r>
            <a:endParaRPr lang="en-US" altLang="ja-JP" sz="1334" dirty="0">
              <a:latin typeface="+mj-ea"/>
              <a:ea typeface="+mj-ea"/>
            </a:endParaRPr>
          </a:p>
        </p:txBody>
      </p:sp>
      <p:sp>
        <p:nvSpPr>
          <p:cNvPr id="96" name="正方形/長方形 95"/>
          <p:cNvSpPr/>
          <p:nvPr/>
        </p:nvSpPr>
        <p:spPr>
          <a:xfrm>
            <a:off x="4017900" y="1207564"/>
            <a:ext cx="5618846" cy="444096"/>
          </a:xfrm>
          <a:prstGeom prst="rect">
            <a:avLst/>
          </a:prstGeom>
        </p:spPr>
        <p:txBody>
          <a:bodyPr wrap="none">
            <a:spAutoFit/>
          </a:bodyPr>
          <a:lstStyle/>
          <a:p>
            <a:r>
              <a:rPr lang="ja-JP" altLang="en-US" sz="2286" b="1" u="sng" dirty="0">
                <a:latin typeface="Meiryo UI" panose="020B0604030504040204" pitchFamily="50" charset="-128"/>
                <a:ea typeface="Meiryo UI" panose="020B0604030504040204" pitchFamily="50" charset="-128"/>
              </a:rPr>
              <a:t>府民全体の認知度は、</a:t>
            </a:r>
            <a:r>
              <a:rPr lang="en-US" altLang="ja-JP" sz="2286" b="1" u="sng" dirty="0">
                <a:latin typeface="Meiryo UI" panose="020B0604030504040204" pitchFamily="50" charset="-128"/>
                <a:ea typeface="Meiryo UI" panose="020B0604030504040204" pitchFamily="50" charset="-128"/>
              </a:rPr>
              <a:t>53.4%</a:t>
            </a:r>
            <a:r>
              <a:rPr lang="ja-JP" altLang="en-US" sz="1334" dirty="0">
                <a:latin typeface="Meiryo UI" panose="020B0604030504040204" pitchFamily="50" charset="-128"/>
                <a:ea typeface="Meiryo UI" panose="020B0604030504040204" pitchFamily="50" charset="-128"/>
              </a:rPr>
              <a:t>（</a:t>
            </a:r>
            <a:r>
              <a:rPr lang="en-US" altLang="ja-JP" sz="1334" dirty="0">
                <a:latin typeface="Meiryo UI" panose="020B0604030504040204" pitchFamily="50" charset="-128"/>
                <a:ea typeface="Meiryo UI" panose="020B0604030504040204" pitchFamily="50" charset="-128"/>
              </a:rPr>
              <a:t>2021</a:t>
            </a:r>
            <a:r>
              <a:rPr lang="ja-JP" altLang="en-US" sz="1334" dirty="0">
                <a:latin typeface="Meiryo UI" panose="020B0604030504040204" pitchFamily="50" charset="-128"/>
                <a:ea typeface="Meiryo UI" panose="020B0604030504040204" pitchFamily="50" charset="-128"/>
              </a:rPr>
              <a:t>年３月時点）</a:t>
            </a:r>
            <a:endParaRPr lang="en-US" altLang="ja-JP" sz="1334"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93797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b="1" dirty="0"/>
              <a:t>SDGs</a:t>
            </a:r>
            <a:r>
              <a:rPr lang="ja-JP" altLang="en-US" dirty="0"/>
              <a:t>の認知度調査</a:t>
            </a:r>
            <a:endParaRPr kumimoji="1" lang="ja-JP" altLang="en-US" b="1" dirty="0"/>
          </a:p>
        </p:txBody>
      </p:sp>
      <p:graphicFrame>
        <p:nvGraphicFramePr>
          <p:cNvPr id="9" name="グラフ 8"/>
          <p:cNvGraphicFramePr/>
          <p:nvPr>
            <p:extLst>
              <p:ext uri="{D42A27DB-BD31-4B8C-83A1-F6EECF244321}">
                <p14:modId xmlns:p14="http://schemas.microsoft.com/office/powerpoint/2010/main" val="145885378"/>
              </p:ext>
            </p:extLst>
          </p:nvPr>
        </p:nvGraphicFramePr>
        <p:xfrm>
          <a:off x="5384495" y="915757"/>
          <a:ext cx="4363360" cy="29518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p:nvPr>
            <p:extLst>
              <p:ext uri="{D42A27DB-BD31-4B8C-83A1-F6EECF244321}">
                <p14:modId xmlns:p14="http://schemas.microsoft.com/office/powerpoint/2010/main" val="3602546509"/>
              </p:ext>
            </p:extLst>
          </p:nvPr>
        </p:nvGraphicFramePr>
        <p:xfrm>
          <a:off x="5384495" y="4041874"/>
          <a:ext cx="4363360" cy="2456596"/>
        </p:xfrm>
        <a:graphic>
          <a:graphicData uri="http://schemas.openxmlformats.org/drawingml/2006/chart">
            <c:chart xmlns:c="http://schemas.openxmlformats.org/drawingml/2006/chart" xmlns:r="http://schemas.openxmlformats.org/officeDocument/2006/relationships" r:id="rId4"/>
          </a:graphicData>
        </a:graphic>
      </p:graphicFrame>
      <p:sp>
        <p:nvSpPr>
          <p:cNvPr id="11" name="テキスト ボックス 10"/>
          <p:cNvSpPr txBox="1"/>
          <p:nvPr/>
        </p:nvSpPr>
        <p:spPr>
          <a:xfrm>
            <a:off x="4912055" y="2212618"/>
            <a:ext cx="323165" cy="1253906"/>
          </a:xfrm>
          <a:prstGeom prst="rect">
            <a:avLst/>
          </a:prstGeom>
          <a:noFill/>
          <a:ln>
            <a:solidFill>
              <a:schemeClr val="tx1"/>
            </a:solidFill>
          </a:ln>
        </p:spPr>
        <p:txBody>
          <a:bodyPr vert="eaVert" wrap="square" rtlCol="0" anchor="ctr">
            <a:spAutoFit/>
          </a:bodyPr>
          <a:lstStyle/>
          <a:p>
            <a:pPr algn="ctr"/>
            <a:r>
              <a:rPr kumimoji="1" lang="ja-JP" altLang="en-US" sz="900" dirty="0"/>
              <a:t>男性（</a:t>
            </a:r>
            <a:r>
              <a:rPr kumimoji="1" lang="en-US" altLang="ja-JP" sz="900" dirty="0"/>
              <a:t>4</a:t>
            </a:r>
            <a:r>
              <a:rPr kumimoji="1" lang="ja-JP" altLang="en-US" sz="900" dirty="0"/>
              <a:t>７５人）</a:t>
            </a:r>
          </a:p>
        </p:txBody>
      </p:sp>
      <p:sp>
        <p:nvSpPr>
          <p:cNvPr id="12" name="テキスト ボックス 11"/>
          <p:cNvSpPr txBox="1"/>
          <p:nvPr/>
        </p:nvSpPr>
        <p:spPr>
          <a:xfrm>
            <a:off x="4912054" y="4901616"/>
            <a:ext cx="323165" cy="1253906"/>
          </a:xfrm>
          <a:prstGeom prst="rect">
            <a:avLst/>
          </a:prstGeom>
          <a:noFill/>
          <a:ln>
            <a:solidFill>
              <a:schemeClr val="tx1"/>
            </a:solidFill>
          </a:ln>
        </p:spPr>
        <p:txBody>
          <a:bodyPr vert="eaVert" wrap="square" rtlCol="0" anchor="ctr">
            <a:spAutoFit/>
          </a:bodyPr>
          <a:lstStyle/>
          <a:p>
            <a:pPr algn="ctr"/>
            <a:r>
              <a:rPr kumimoji="1" lang="ja-JP" altLang="en-US" sz="900" dirty="0"/>
              <a:t>女性（５２５人）</a:t>
            </a:r>
          </a:p>
        </p:txBody>
      </p:sp>
      <p:sp>
        <p:nvSpPr>
          <p:cNvPr id="2" name="正方形/長方形 1"/>
          <p:cNvSpPr/>
          <p:nvPr/>
        </p:nvSpPr>
        <p:spPr>
          <a:xfrm>
            <a:off x="9191708" y="4380931"/>
            <a:ext cx="515203" cy="2729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9191708" y="1694597"/>
            <a:ext cx="532204" cy="2729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 name="グラフ 14"/>
          <p:cNvGraphicFramePr/>
          <p:nvPr>
            <p:extLst>
              <p:ext uri="{D42A27DB-BD31-4B8C-83A1-F6EECF244321}">
                <p14:modId xmlns:p14="http://schemas.microsoft.com/office/powerpoint/2010/main" val="2979511397"/>
              </p:ext>
            </p:extLst>
          </p:nvPr>
        </p:nvGraphicFramePr>
        <p:xfrm>
          <a:off x="493438" y="915757"/>
          <a:ext cx="4229301" cy="5656320"/>
        </p:xfrm>
        <a:graphic>
          <a:graphicData uri="http://schemas.openxmlformats.org/drawingml/2006/chart">
            <c:chart xmlns:c="http://schemas.openxmlformats.org/drawingml/2006/chart" xmlns:r="http://schemas.openxmlformats.org/officeDocument/2006/relationships" r:id="rId5"/>
          </a:graphicData>
        </a:graphic>
      </p:graphicFrame>
      <p:sp>
        <p:nvSpPr>
          <p:cNvPr id="16" name="テキスト ボックス 15"/>
          <p:cNvSpPr txBox="1"/>
          <p:nvPr/>
        </p:nvSpPr>
        <p:spPr>
          <a:xfrm>
            <a:off x="264084" y="1326463"/>
            <a:ext cx="210215" cy="907004"/>
          </a:xfrm>
          <a:prstGeom prst="rect">
            <a:avLst/>
          </a:prstGeom>
          <a:noFill/>
          <a:ln>
            <a:solidFill>
              <a:schemeClr val="tx1"/>
            </a:solidFill>
          </a:ln>
        </p:spPr>
        <p:txBody>
          <a:bodyPr vert="eaVert" wrap="square" rtlCol="0" anchor="ctr">
            <a:spAutoFit/>
          </a:bodyPr>
          <a:lstStyle/>
          <a:p>
            <a:pPr algn="ctr"/>
            <a:r>
              <a:rPr kumimoji="1" lang="en-US" altLang="ja-JP" sz="800" dirty="0"/>
              <a:t>18</a:t>
            </a:r>
            <a:r>
              <a:rPr kumimoji="1" lang="ja-JP" altLang="en-US" sz="800" dirty="0"/>
              <a:t>歳～</a:t>
            </a:r>
            <a:r>
              <a:rPr kumimoji="1" lang="en-US" altLang="ja-JP" sz="800" dirty="0"/>
              <a:t>20</a:t>
            </a:r>
            <a:r>
              <a:rPr kumimoji="1" lang="ja-JP" altLang="en-US" sz="800" dirty="0"/>
              <a:t>歳代</a:t>
            </a:r>
          </a:p>
        </p:txBody>
      </p:sp>
      <p:sp>
        <p:nvSpPr>
          <p:cNvPr id="17" name="テキスト ボックス 16"/>
          <p:cNvSpPr txBox="1"/>
          <p:nvPr/>
        </p:nvSpPr>
        <p:spPr>
          <a:xfrm>
            <a:off x="264084" y="2473075"/>
            <a:ext cx="210215" cy="653946"/>
          </a:xfrm>
          <a:prstGeom prst="rect">
            <a:avLst/>
          </a:prstGeom>
          <a:noFill/>
          <a:ln>
            <a:solidFill>
              <a:schemeClr val="tx1"/>
            </a:solidFill>
          </a:ln>
        </p:spPr>
        <p:txBody>
          <a:bodyPr vert="eaVert" wrap="square" rtlCol="0" anchor="ctr">
            <a:spAutoFit/>
          </a:bodyPr>
          <a:lstStyle/>
          <a:p>
            <a:pPr algn="ctr"/>
            <a:r>
              <a:rPr kumimoji="1" lang="en-US" altLang="ja-JP" sz="800" dirty="0"/>
              <a:t>30</a:t>
            </a:r>
            <a:r>
              <a:rPr kumimoji="1" lang="ja-JP" altLang="en-US" sz="800" dirty="0"/>
              <a:t>歳代</a:t>
            </a:r>
          </a:p>
        </p:txBody>
      </p:sp>
      <p:sp>
        <p:nvSpPr>
          <p:cNvPr id="18" name="テキスト ボックス 17"/>
          <p:cNvSpPr txBox="1"/>
          <p:nvPr/>
        </p:nvSpPr>
        <p:spPr>
          <a:xfrm>
            <a:off x="264084" y="3498293"/>
            <a:ext cx="210215" cy="653946"/>
          </a:xfrm>
          <a:prstGeom prst="rect">
            <a:avLst/>
          </a:prstGeom>
          <a:noFill/>
          <a:ln>
            <a:solidFill>
              <a:schemeClr val="tx1"/>
            </a:solidFill>
          </a:ln>
        </p:spPr>
        <p:txBody>
          <a:bodyPr vert="eaVert" wrap="square" rtlCol="0" anchor="ctr">
            <a:spAutoFit/>
          </a:bodyPr>
          <a:lstStyle/>
          <a:p>
            <a:pPr algn="ctr"/>
            <a:r>
              <a:rPr kumimoji="1" lang="en-US" altLang="ja-JP" sz="800" dirty="0"/>
              <a:t>40</a:t>
            </a:r>
            <a:r>
              <a:rPr kumimoji="1" lang="ja-JP" altLang="en-US" sz="800" dirty="0"/>
              <a:t>歳代</a:t>
            </a:r>
          </a:p>
        </p:txBody>
      </p:sp>
      <p:sp>
        <p:nvSpPr>
          <p:cNvPr id="19" name="テキスト ボックス 18"/>
          <p:cNvSpPr txBox="1"/>
          <p:nvPr/>
        </p:nvSpPr>
        <p:spPr>
          <a:xfrm>
            <a:off x="264084" y="4487127"/>
            <a:ext cx="210215" cy="653946"/>
          </a:xfrm>
          <a:prstGeom prst="rect">
            <a:avLst/>
          </a:prstGeom>
          <a:noFill/>
          <a:ln>
            <a:solidFill>
              <a:schemeClr val="tx1"/>
            </a:solidFill>
          </a:ln>
        </p:spPr>
        <p:txBody>
          <a:bodyPr vert="eaVert" wrap="square" rtlCol="0" anchor="ctr">
            <a:spAutoFit/>
          </a:bodyPr>
          <a:lstStyle/>
          <a:p>
            <a:pPr algn="ctr"/>
            <a:r>
              <a:rPr kumimoji="1" lang="en-US" altLang="ja-JP" sz="800" dirty="0"/>
              <a:t>50</a:t>
            </a:r>
            <a:r>
              <a:rPr kumimoji="1" lang="ja-JP" altLang="en-US" sz="800" dirty="0"/>
              <a:t>歳代</a:t>
            </a:r>
          </a:p>
        </p:txBody>
      </p:sp>
      <p:sp>
        <p:nvSpPr>
          <p:cNvPr id="20" name="テキスト ボックス 19"/>
          <p:cNvSpPr txBox="1"/>
          <p:nvPr/>
        </p:nvSpPr>
        <p:spPr>
          <a:xfrm>
            <a:off x="264084" y="5442465"/>
            <a:ext cx="210215" cy="843250"/>
          </a:xfrm>
          <a:prstGeom prst="rect">
            <a:avLst/>
          </a:prstGeom>
          <a:noFill/>
          <a:ln>
            <a:solidFill>
              <a:schemeClr val="tx1"/>
            </a:solidFill>
          </a:ln>
        </p:spPr>
        <p:txBody>
          <a:bodyPr vert="eaVert" wrap="square" rtlCol="0" anchor="ctr">
            <a:spAutoFit/>
          </a:bodyPr>
          <a:lstStyle/>
          <a:p>
            <a:pPr algn="ctr"/>
            <a:r>
              <a:rPr kumimoji="1" lang="en-US" altLang="ja-JP" sz="800" dirty="0"/>
              <a:t>60</a:t>
            </a:r>
            <a:r>
              <a:rPr kumimoji="1" lang="ja-JP" altLang="en-US" sz="800" dirty="0"/>
              <a:t>歳代以上</a:t>
            </a:r>
          </a:p>
        </p:txBody>
      </p:sp>
      <p:sp>
        <p:nvSpPr>
          <p:cNvPr id="21" name="正方形/長方形 20"/>
          <p:cNvSpPr/>
          <p:nvPr/>
        </p:nvSpPr>
        <p:spPr>
          <a:xfrm>
            <a:off x="519741" y="1383526"/>
            <a:ext cx="4163243" cy="1243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506104" y="2394654"/>
            <a:ext cx="3461598" cy="1338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511790" y="3407389"/>
            <a:ext cx="3273032" cy="13889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506104" y="4425156"/>
            <a:ext cx="2865249" cy="1309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519741" y="5427020"/>
            <a:ext cx="2613074" cy="13889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92272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１．</a:t>
            </a:r>
            <a:r>
              <a:rPr kumimoji="1" lang="en-US" altLang="ja-JP" sz="4800" b="1" dirty="0"/>
              <a:t>SDGs</a:t>
            </a:r>
            <a:r>
              <a:rPr kumimoji="1" lang="ja-JP" altLang="en-US" sz="4800" b="1" dirty="0"/>
              <a:t>とは</a:t>
            </a:r>
          </a:p>
        </p:txBody>
      </p:sp>
    </p:spTree>
    <p:extLst>
      <p:ext uri="{BB962C8B-B14F-4D97-AF65-F5344CB8AC3E}">
        <p14:creationId xmlns:p14="http://schemas.microsoft.com/office/powerpoint/2010/main" val="513796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例えばこんなことも</a:t>
            </a:r>
            <a:r>
              <a:rPr lang="en-US" altLang="ja-JP" dirty="0"/>
              <a:t>SDGs</a:t>
            </a:r>
            <a:r>
              <a:rPr lang="ja-JP" altLang="en-US" dirty="0"/>
              <a:t>です。</a:t>
            </a:r>
            <a:endParaRPr kumimoji="1" lang="ja-JP" altLang="en-US" b="1" dirty="0"/>
          </a:p>
        </p:txBody>
      </p:sp>
      <p:pic>
        <p:nvPicPr>
          <p:cNvPr id="7" name="図 6"/>
          <p:cNvPicPr>
            <a:picLocks noChangeAspect="1"/>
          </p:cNvPicPr>
          <p:nvPr/>
        </p:nvPicPr>
        <p:blipFill>
          <a:blip r:embed="rId3"/>
          <a:stretch>
            <a:fillRect/>
          </a:stretch>
        </p:blipFill>
        <p:spPr>
          <a:xfrm>
            <a:off x="217909" y="765662"/>
            <a:ext cx="9523007" cy="4293158"/>
          </a:xfrm>
          <a:prstGeom prst="rect">
            <a:avLst/>
          </a:prstGeom>
        </p:spPr>
      </p:pic>
      <p:sp>
        <p:nvSpPr>
          <p:cNvPr id="8" name="正方形/長方形 7"/>
          <p:cNvSpPr/>
          <p:nvPr/>
        </p:nvSpPr>
        <p:spPr>
          <a:xfrm>
            <a:off x="330202" y="5058820"/>
            <a:ext cx="9523007" cy="1799180"/>
          </a:xfrm>
          <a:prstGeom prst="rect">
            <a:avLst/>
          </a:prstGeom>
          <a:ln w="12700">
            <a:noFill/>
          </a:ln>
        </p:spPr>
        <p:txBody>
          <a:bodyPr wrap="square" anchor="ctr">
            <a:noAutofit/>
          </a:bodyPr>
          <a:lstStyle/>
          <a:p>
            <a:pPr>
              <a:lnSpc>
                <a:spcPts val="1997"/>
              </a:lnSpc>
            </a:pPr>
            <a:r>
              <a:rPr lang="ja-JP" altLang="en-US" sz="1400" dirty="0">
                <a:latin typeface="+mj-ea"/>
                <a:ea typeface="+mj-ea"/>
              </a:rPr>
              <a:t>・食べ残しをしないようにする　　　　　　・服は捨てずに、なるべくリサイクルする　　　　　　・詰め替え可能な商品を買う</a:t>
            </a:r>
            <a:endParaRPr lang="en-US" altLang="ja-JP" sz="1400" dirty="0">
              <a:latin typeface="+mj-ea"/>
              <a:ea typeface="+mj-ea"/>
            </a:endParaRPr>
          </a:p>
          <a:p>
            <a:pPr>
              <a:lnSpc>
                <a:spcPts val="1997"/>
              </a:lnSpc>
            </a:pPr>
            <a:r>
              <a:rPr lang="ja-JP" altLang="en-US" sz="1400" dirty="0">
                <a:latin typeface="+mj-ea"/>
                <a:ea typeface="+mj-ea"/>
              </a:rPr>
              <a:t>・使っていない部屋の電気や家電の電源はこまめに消す、節水を心がける</a:t>
            </a:r>
            <a:endParaRPr lang="en-US" altLang="ja-JP" sz="1400" dirty="0">
              <a:latin typeface="+mj-ea"/>
              <a:ea typeface="+mj-ea"/>
            </a:endParaRPr>
          </a:p>
          <a:p>
            <a:pPr>
              <a:lnSpc>
                <a:spcPts val="1997"/>
              </a:lnSpc>
            </a:pPr>
            <a:r>
              <a:rPr lang="ja-JP" altLang="en-US" sz="1400" dirty="0">
                <a:latin typeface="+mj-ea"/>
                <a:ea typeface="+mj-ea"/>
              </a:rPr>
              <a:t>・仕事や買い物で歩いていける所は歩いて行くようにする</a:t>
            </a:r>
            <a:endParaRPr lang="en-US" altLang="ja-JP" sz="1400" dirty="0">
              <a:latin typeface="+mj-ea"/>
              <a:ea typeface="+mj-ea"/>
            </a:endParaRPr>
          </a:p>
          <a:p>
            <a:pPr>
              <a:lnSpc>
                <a:spcPts val="1997"/>
              </a:lnSpc>
            </a:pPr>
            <a:r>
              <a:rPr lang="ja-JP" altLang="en-US" sz="1400" dirty="0">
                <a:latin typeface="+mj-ea"/>
                <a:ea typeface="+mj-ea"/>
              </a:rPr>
              <a:t>・ごみの分別に取組む、可能な限りリサイクルを進める、再利用できるものを自分で考えて使うようにする</a:t>
            </a:r>
            <a:endParaRPr lang="en-US" altLang="ja-JP" sz="1400" dirty="0">
              <a:latin typeface="+mj-ea"/>
              <a:ea typeface="+mj-ea"/>
            </a:endParaRPr>
          </a:p>
          <a:p>
            <a:pPr>
              <a:lnSpc>
                <a:spcPts val="1997"/>
              </a:lnSpc>
            </a:pPr>
            <a:r>
              <a:rPr lang="ja-JP" altLang="en-US" sz="1400" dirty="0">
                <a:latin typeface="+mj-ea"/>
                <a:ea typeface="+mj-ea"/>
              </a:rPr>
              <a:t>・コーヒーやチョコレートなどを購入する際には、国際フェアトレード認証などの付いたエシカルな商品を意識して購入するようにする</a:t>
            </a:r>
            <a:endParaRPr lang="en-US" altLang="ja-JP" sz="1400" dirty="0">
              <a:latin typeface="+mj-ea"/>
              <a:ea typeface="+mj-ea"/>
            </a:endParaRPr>
          </a:p>
        </p:txBody>
      </p:sp>
    </p:spTree>
    <p:extLst>
      <p:ext uri="{BB962C8B-B14F-4D97-AF65-F5344CB8AC3E}">
        <p14:creationId xmlns:p14="http://schemas.microsoft.com/office/powerpoint/2010/main" val="3000009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43400" y="1069430"/>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４．</a:t>
            </a:r>
            <a:r>
              <a:rPr kumimoji="1" lang="en-US" altLang="ja-JP" sz="4800" b="1" dirty="0"/>
              <a:t>SDGs</a:t>
            </a:r>
            <a:r>
              <a:rPr kumimoji="1" lang="ja-JP" altLang="en-US" sz="4800" b="1" dirty="0"/>
              <a:t>の進め方</a:t>
            </a:r>
            <a:endParaRPr kumimoji="1" lang="en-US" altLang="ja-JP" sz="4800" b="1" dirty="0"/>
          </a:p>
        </p:txBody>
      </p:sp>
    </p:spTree>
    <p:extLst>
      <p:ext uri="{BB962C8B-B14F-4D97-AF65-F5344CB8AC3E}">
        <p14:creationId xmlns:p14="http://schemas.microsoft.com/office/powerpoint/2010/main" val="4119824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0" y="1170779"/>
            <a:ext cx="99060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1" name="タイトル 1"/>
          <p:cNvSpPr>
            <a:spLocks noGrp="1"/>
          </p:cNvSpPr>
          <p:nvPr>
            <p:ph type="title"/>
          </p:nvPr>
        </p:nvSpPr>
        <p:spPr>
          <a:xfrm>
            <a:off x="95535" y="-21156"/>
            <a:ext cx="9483307" cy="1077020"/>
          </a:xfrm>
        </p:spPr>
        <p:txBody>
          <a:bodyPr>
            <a:normAutofit/>
          </a:bodyPr>
          <a:lstStyle/>
          <a:p>
            <a:r>
              <a:rPr lang="en-US" altLang="ja-JP" sz="4400" dirty="0">
                <a:latin typeface="Meiryo UI" panose="020B0604030504040204" pitchFamily="50" charset="-128"/>
                <a:ea typeface="Meiryo UI" panose="020B0604030504040204" pitchFamily="50" charset="-128"/>
              </a:rPr>
              <a:t>Dari K</a:t>
            </a:r>
            <a:r>
              <a:rPr lang="ja-JP" altLang="en-US" sz="4400" dirty="0"/>
              <a:t>（ダリケー）株式会社</a:t>
            </a:r>
          </a:p>
        </p:txBody>
      </p:sp>
      <p:sp>
        <p:nvSpPr>
          <p:cNvPr id="4" name="正方形/長方形 3"/>
          <p:cNvSpPr/>
          <p:nvPr/>
        </p:nvSpPr>
        <p:spPr>
          <a:xfrm>
            <a:off x="2270651" y="1744736"/>
            <a:ext cx="7239586" cy="2785378"/>
          </a:xfrm>
          <a:prstGeom prst="rect">
            <a:avLst/>
          </a:prstGeom>
          <a:ln w="25400" cmpd="dbl">
            <a:noFill/>
          </a:ln>
        </p:spPr>
        <p:txBody>
          <a:bodyPr wrap="square">
            <a:spAutoFit/>
          </a:bodyPr>
          <a:lstStyle/>
          <a:p>
            <a:pPr>
              <a:lnSpc>
                <a:spcPts val="2113"/>
              </a:lnSpc>
            </a:pPr>
            <a:r>
              <a:rPr lang="ja-JP" altLang="en-US" sz="2400" dirty="0">
                <a:latin typeface="+mj-ea"/>
                <a:ea typeface="+mj-ea"/>
              </a:rPr>
              <a:t>＜主な事業＞</a:t>
            </a:r>
            <a:endParaRPr lang="en-US" altLang="ja-JP" sz="2400" dirty="0">
              <a:latin typeface="+mj-ea"/>
              <a:ea typeface="+mj-ea"/>
            </a:endParaRPr>
          </a:p>
          <a:p>
            <a:pPr>
              <a:lnSpc>
                <a:spcPts val="2113"/>
              </a:lnSpc>
            </a:pPr>
            <a:r>
              <a:rPr lang="ja-JP" altLang="en-US" sz="2400" dirty="0">
                <a:latin typeface="+mj-ea"/>
                <a:ea typeface="+mj-ea"/>
              </a:rPr>
              <a:t>日本ではあまり馴染みのないインドネシア産カカオ豆の栽培から、それらを使用したチョコレートを製造・販売まで一貫して行う京都のチョコレート店</a:t>
            </a:r>
            <a:endParaRPr lang="en-US" altLang="ja-JP" sz="2400" dirty="0">
              <a:latin typeface="+mj-ea"/>
              <a:ea typeface="+mj-ea"/>
            </a:endParaRPr>
          </a:p>
          <a:p>
            <a:pPr>
              <a:lnSpc>
                <a:spcPts val="2113"/>
              </a:lnSpc>
            </a:pPr>
            <a:endParaRPr lang="en-US" altLang="ja-JP" sz="1950" dirty="0">
              <a:latin typeface="+mj-ea"/>
              <a:ea typeface="+mj-ea"/>
            </a:endParaRPr>
          </a:p>
          <a:p>
            <a:pPr>
              <a:lnSpc>
                <a:spcPts val="2113"/>
              </a:lnSpc>
            </a:pPr>
            <a:r>
              <a:rPr lang="zh-CN" altLang="en-US" sz="1463" dirty="0">
                <a:latin typeface="メイリオ" panose="020B0604030504040204" pitchFamily="50" charset="-128"/>
                <a:ea typeface="メイリオ" panose="020B0604030504040204" pitchFamily="50" charset="-128"/>
              </a:rPr>
              <a:t>〒</a:t>
            </a:r>
            <a:r>
              <a:rPr lang="en-US" altLang="zh-CN" sz="1463" dirty="0">
                <a:latin typeface="メイリオ" panose="020B0604030504040204" pitchFamily="50" charset="-128"/>
                <a:ea typeface="メイリオ" panose="020B0604030504040204" pitchFamily="50" charset="-128"/>
              </a:rPr>
              <a:t>603-8205 </a:t>
            </a:r>
            <a:r>
              <a:rPr lang="zh-CN" altLang="en-US" sz="1463" dirty="0">
                <a:latin typeface="メイリオ" panose="020B0604030504040204" pitchFamily="50" charset="-128"/>
                <a:ea typeface="メイリオ" panose="020B0604030504040204" pitchFamily="50" charset="-128"/>
              </a:rPr>
              <a:t>京都府京都市北区紫竹西高縄町</a:t>
            </a:r>
            <a:r>
              <a:rPr lang="en-US" altLang="zh-CN" sz="1463" dirty="0">
                <a:latin typeface="メイリオ" panose="020B0604030504040204" pitchFamily="50" charset="-128"/>
                <a:ea typeface="メイリオ" panose="020B0604030504040204" pitchFamily="50" charset="-128"/>
              </a:rPr>
              <a:t>72</a:t>
            </a:r>
            <a:r>
              <a:rPr lang="zh-CN" altLang="en-US" sz="1463" dirty="0">
                <a:latin typeface="メイリオ" panose="020B0604030504040204" pitchFamily="50" charset="-128"/>
                <a:ea typeface="メイリオ" panose="020B0604030504040204" pitchFamily="50" charset="-128"/>
              </a:rPr>
              <a:t>－</a:t>
            </a:r>
            <a:r>
              <a:rPr lang="en-US" altLang="zh-CN" sz="1463" dirty="0">
                <a:latin typeface="メイリオ" panose="020B0604030504040204" pitchFamily="50" charset="-128"/>
                <a:ea typeface="メイリオ" panose="020B0604030504040204" pitchFamily="50" charset="-128"/>
              </a:rPr>
              <a:t>2</a:t>
            </a:r>
            <a:endParaRPr lang="en-US" altLang="ja-JP" sz="1463" dirty="0">
              <a:latin typeface="メイリオ" panose="020B0604030504040204" pitchFamily="50" charset="-128"/>
              <a:ea typeface="メイリオ" panose="020B0604030504040204" pitchFamily="50" charset="-128"/>
            </a:endParaRPr>
          </a:p>
          <a:p>
            <a:pPr>
              <a:lnSpc>
                <a:spcPts val="2113"/>
              </a:lnSpc>
            </a:pPr>
            <a:r>
              <a:rPr lang="en-US" altLang="ja-JP" sz="1625" dirty="0">
                <a:latin typeface="メイリオ" panose="020B0604030504040204" pitchFamily="50" charset="-128"/>
                <a:ea typeface="メイリオ" panose="020B0604030504040204" pitchFamily="50" charset="-128"/>
              </a:rPr>
              <a:t>https://www.dari-k.com/</a:t>
            </a:r>
            <a:endParaRPr lang="ja-JP" altLang="en-US" sz="1625" dirty="0">
              <a:latin typeface="メイリオ" panose="020B0604030504040204" pitchFamily="50" charset="-128"/>
              <a:ea typeface="メイリオ" panose="020B0604030504040204" pitchFamily="50" charset="-128"/>
            </a:endParaRPr>
          </a:p>
          <a:p>
            <a:pPr>
              <a:lnSpc>
                <a:spcPts val="2113"/>
              </a:lnSpc>
            </a:pPr>
            <a:endParaRPr lang="en-US" altLang="ja-JP" sz="1625" dirty="0"/>
          </a:p>
          <a:p>
            <a:pPr>
              <a:lnSpc>
                <a:spcPts val="2113"/>
              </a:lnSpc>
            </a:pPr>
            <a:endParaRPr lang="en-US" altLang="ja-JP" sz="1625" dirty="0"/>
          </a:p>
          <a:p>
            <a:pPr>
              <a:lnSpc>
                <a:spcPts val="2113"/>
              </a:lnSpc>
            </a:pPr>
            <a:endParaRPr lang="en-US" altLang="ja-JP" sz="1625" dirty="0"/>
          </a:p>
        </p:txBody>
      </p:sp>
      <p:pic>
        <p:nvPicPr>
          <p:cNvPr id="2050" name="Picture 2" descr="板チョコのイラスト（ミルク）">
            <a:extLst>
              <a:ext uri="{FF2B5EF4-FFF2-40B4-BE49-F238E27FC236}">
                <a16:creationId xmlns:a16="http://schemas.microsoft.com/office/drawing/2014/main" id="{1073D8C7-2B52-47ED-8D74-141FA784D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1615"/>
            <a:ext cx="2169401" cy="2377426"/>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BCFF0626-711B-4843-8C48-7795144021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35" y="4530114"/>
            <a:ext cx="3222519" cy="2148345"/>
          </a:xfrm>
          <a:prstGeom prst="rect">
            <a:avLst/>
          </a:prstGeom>
        </p:spPr>
      </p:pic>
      <p:pic>
        <p:nvPicPr>
          <p:cNvPr id="13" name="図 12">
            <a:extLst>
              <a:ext uri="{FF2B5EF4-FFF2-40B4-BE49-F238E27FC236}">
                <a16:creationId xmlns:a16="http://schemas.microsoft.com/office/drawing/2014/main" id="{36CFE2F2-4B48-4C31-BC11-CA013FA686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0310" y="4530113"/>
            <a:ext cx="3105380" cy="2148345"/>
          </a:xfrm>
          <a:prstGeom prst="rect">
            <a:avLst/>
          </a:prstGeom>
        </p:spPr>
      </p:pic>
      <p:pic>
        <p:nvPicPr>
          <p:cNvPr id="15" name="図 14">
            <a:extLst>
              <a:ext uri="{FF2B5EF4-FFF2-40B4-BE49-F238E27FC236}">
                <a16:creationId xmlns:a16="http://schemas.microsoft.com/office/drawing/2014/main" id="{48D42A8E-1089-4779-B3CE-3A35F3C043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7946" y="4530112"/>
            <a:ext cx="3222211" cy="2148345"/>
          </a:xfrm>
          <a:prstGeom prst="rect">
            <a:avLst/>
          </a:prstGeom>
        </p:spPr>
      </p:pic>
    </p:spTree>
    <p:extLst>
      <p:ext uri="{BB962C8B-B14F-4D97-AF65-F5344CB8AC3E}">
        <p14:creationId xmlns:p14="http://schemas.microsoft.com/office/powerpoint/2010/main" val="312176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6608" y="1230379"/>
            <a:ext cx="99060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1" name="タイトル 1"/>
          <p:cNvSpPr>
            <a:spLocks noGrp="1"/>
          </p:cNvSpPr>
          <p:nvPr>
            <p:ph type="title"/>
          </p:nvPr>
        </p:nvSpPr>
        <p:spPr>
          <a:xfrm>
            <a:off x="101272" y="150748"/>
            <a:ext cx="9483307" cy="1077020"/>
          </a:xfrm>
        </p:spPr>
        <p:txBody>
          <a:bodyPr>
            <a:normAutofit fontScale="90000"/>
          </a:bodyPr>
          <a:lstStyle/>
          <a:p>
            <a:r>
              <a:rPr lang="en-US" altLang="ja-JP" sz="4900" dirty="0">
                <a:latin typeface="Meiryo UI" panose="020B0604030504040204" pitchFamily="50" charset="-128"/>
                <a:ea typeface="Meiryo UI" panose="020B0604030504040204" pitchFamily="50" charset="-128"/>
              </a:rPr>
              <a:t>Dari K</a:t>
            </a:r>
            <a:r>
              <a:rPr lang="ja-JP" altLang="en-US" sz="4900" dirty="0"/>
              <a:t>（ダリケー）株式会社</a:t>
            </a:r>
            <a:r>
              <a:rPr lang="en-US" altLang="ja-JP" dirty="0"/>
              <a:t/>
            </a:r>
            <a:br>
              <a:rPr lang="en-US" altLang="ja-JP" dirty="0"/>
            </a:br>
            <a:r>
              <a:rPr lang="ja-JP" altLang="en-US" sz="2600" dirty="0"/>
              <a:t>～「カカオ」を通して世界を変える</a:t>
            </a:r>
            <a:r>
              <a:rPr lang="en-US" altLang="ja-JP" sz="2600" dirty="0"/>
              <a:t>‐</a:t>
            </a:r>
            <a:r>
              <a:rPr lang="ja-JP" altLang="en-US" sz="2600" dirty="0"/>
              <a:t>努力が報われる社会に</a:t>
            </a:r>
            <a:r>
              <a:rPr lang="en-US" altLang="ja-JP" sz="2600" dirty="0"/>
              <a:t>‐</a:t>
            </a:r>
            <a:r>
              <a:rPr lang="ja-JP" altLang="en-US" sz="2600" dirty="0"/>
              <a:t>～</a:t>
            </a:r>
          </a:p>
        </p:txBody>
      </p:sp>
      <p:sp>
        <p:nvSpPr>
          <p:cNvPr id="4" name="正方形/長方形 3"/>
          <p:cNvSpPr/>
          <p:nvPr/>
        </p:nvSpPr>
        <p:spPr>
          <a:xfrm>
            <a:off x="2181163" y="1464994"/>
            <a:ext cx="7626824" cy="3721532"/>
          </a:xfrm>
          <a:prstGeom prst="rect">
            <a:avLst/>
          </a:prstGeom>
          <a:ln w="25400" cmpd="dbl">
            <a:solidFill>
              <a:schemeClr val="accent1"/>
            </a:solidFill>
          </a:ln>
        </p:spPr>
        <p:txBody>
          <a:bodyPr wrap="square">
            <a:spAutoFit/>
          </a:bodyPr>
          <a:lstStyle/>
          <a:p>
            <a:pPr>
              <a:lnSpc>
                <a:spcPts val="500"/>
              </a:lnSpc>
            </a:pPr>
            <a:endParaRPr lang="en-US" altLang="ja-JP" sz="2200" b="1" i="1" spc="-100" dirty="0"/>
          </a:p>
          <a:p>
            <a:pPr>
              <a:lnSpc>
                <a:spcPts val="2113"/>
              </a:lnSpc>
            </a:pPr>
            <a:r>
              <a:rPr lang="ja-JP" altLang="en-US" sz="2200" b="1" i="1" spc="-100" dirty="0"/>
              <a:t>＜カカオ豆の栽培からチョコレートの製造・販売までを一貫して実施＞</a:t>
            </a:r>
            <a:endParaRPr lang="en-US" altLang="ja-JP" sz="2200" b="1" i="1" spc="-100" dirty="0"/>
          </a:p>
          <a:p>
            <a:pPr>
              <a:lnSpc>
                <a:spcPts val="2113"/>
              </a:lnSpc>
            </a:pPr>
            <a:endParaRPr lang="en-US" altLang="ja-JP" sz="1625" dirty="0"/>
          </a:p>
          <a:p>
            <a:pPr>
              <a:lnSpc>
                <a:spcPts val="1706"/>
              </a:lnSpc>
            </a:pPr>
            <a:r>
              <a:rPr lang="ja-JP" altLang="en-US" sz="1625" dirty="0"/>
              <a:t>　　　　　　　　　</a:t>
            </a:r>
            <a:r>
              <a:rPr lang="ja-JP" altLang="en-US" sz="1700" dirty="0"/>
              <a:t>カカオの生産量世界第３位であるインドネシアで、高品質なカカオ豆作り　　</a:t>
            </a:r>
            <a:endParaRPr lang="en-US" altLang="ja-JP" sz="1700" dirty="0"/>
          </a:p>
          <a:p>
            <a:pPr>
              <a:lnSpc>
                <a:spcPts val="1706"/>
              </a:lnSpc>
            </a:pPr>
            <a:r>
              <a:rPr lang="ja-JP" altLang="en-US" sz="1700" dirty="0"/>
              <a:t>　　　　　　　　　に必要不可欠な発酵技術を指導し、直接買い取ることで、生産者の所　　</a:t>
            </a:r>
            <a:endParaRPr lang="en-US" altLang="ja-JP" sz="1700" dirty="0"/>
          </a:p>
          <a:p>
            <a:pPr>
              <a:lnSpc>
                <a:spcPts val="1706"/>
              </a:lnSpc>
            </a:pPr>
            <a:r>
              <a:rPr lang="ja-JP" altLang="en-US" sz="1700" dirty="0"/>
              <a:t>　　　　　　　　　得向上を実現</a:t>
            </a:r>
            <a:endParaRPr lang="en-US" altLang="ja-JP" sz="1700" dirty="0"/>
          </a:p>
          <a:p>
            <a:pPr>
              <a:lnSpc>
                <a:spcPts val="1706"/>
              </a:lnSpc>
            </a:pPr>
            <a:r>
              <a:rPr lang="ja-JP" altLang="en-US" sz="1625" dirty="0"/>
              <a:t>　　　　</a:t>
            </a:r>
            <a:endParaRPr lang="en-US" altLang="ja-JP" sz="1625" dirty="0"/>
          </a:p>
          <a:p>
            <a:pPr>
              <a:lnSpc>
                <a:spcPts val="2113"/>
              </a:lnSpc>
            </a:pPr>
            <a:r>
              <a:rPr lang="ja-JP" altLang="en-US" sz="1625" dirty="0"/>
              <a:t>　　　　　　　　</a:t>
            </a:r>
            <a:endParaRPr lang="en-US" altLang="ja-JP" sz="1625" dirty="0"/>
          </a:p>
          <a:p>
            <a:pPr>
              <a:lnSpc>
                <a:spcPts val="2113"/>
              </a:lnSpc>
            </a:pPr>
            <a:r>
              <a:rPr lang="ja-JP" altLang="en-US" sz="1625" dirty="0"/>
              <a:t>　　　　　　　　　</a:t>
            </a:r>
            <a:r>
              <a:rPr lang="ja-JP" altLang="en-US" sz="1700" dirty="0"/>
              <a:t>カカオのほか、トロピカルフルーツなども一緒に栽培する方法　　　</a:t>
            </a:r>
            <a:endParaRPr lang="en-US" altLang="ja-JP" sz="1700" dirty="0"/>
          </a:p>
          <a:p>
            <a:pPr>
              <a:lnSpc>
                <a:spcPts val="2113"/>
              </a:lnSpc>
            </a:pPr>
            <a:r>
              <a:rPr lang="ja-JP" altLang="en-US" sz="1700" dirty="0"/>
              <a:t>　　　　　　　　（アグロフォレストリー農法）を指導し持続的な土地利用を実現</a:t>
            </a:r>
            <a:r>
              <a:rPr lang="ja-JP" altLang="en-US" sz="1625" dirty="0"/>
              <a:t>　</a:t>
            </a:r>
            <a:endParaRPr lang="en-US" altLang="ja-JP" sz="1625" dirty="0"/>
          </a:p>
          <a:p>
            <a:pPr>
              <a:lnSpc>
                <a:spcPts val="2113"/>
              </a:lnSpc>
            </a:pPr>
            <a:r>
              <a:rPr lang="ja-JP" altLang="en-US" sz="1625" dirty="0"/>
              <a:t>　　　　</a:t>
            </a:r>
            <a:endParaRPr lang="en-US" altLang="ja-JP" sz="1625" dirty="0"/>
          </a:p>
          <a:p>
            <a:pPr>
              <a:lnSpc>
                <a:spcPts val="2113"/>
              </a:lnSpc>
            </a:pPr>
            <a:r>
              <a:rPr lang="ja-JP" altLang="en-US" sz="1625" dirty="0"/>
              <a:t>　　　　　　　　　　　　</a:t>
            </a:r>
            <a:endParaRPr lang="en-US" altLang="ja-JP" sz="1625" dirty="0"/>
          </a:p>
          <a:p>
            <a:pPr>
              <a:lnSpc>
                <a:spcPts val="2113"/>
              </a:lnSpc>
            </a:pPr>
            <a:r>
              <a:rPr lang="ja-JP" altLang="en-US" sz="1625" dirty="0"/>
              <a:t>　　　　　　　　　</a:t>
            </a:r>
            <a:r>
              <a:rPr lang="ja-JP" altLang="en-US" sz="1700" dirty="0"/>
              <a:t>カカオ農園ツアーを開催し、生産者と消費者の交流を行い、生産者の</a:t>
            </a:r>
            <a:endParaRPr lang="en-US" altLang="ja-JP" sz="1700" dirty="0"/>
          </a:p>
          <a:p>
            <a:pPr>
              <a:lnSpc>
                <a:spcPts val="2113"/>
              </a:lnSpc>
            </a:pPr>
            <a:r>
              <a:rPr lang="ja-JP" altLang="en-US" sz="1700" dirty="0"/>
              <a:t>　　　　　　　　　働きがい、やる気をアップ</a:t>
            </a:r>
            <a:endParaRPr lang="en-US" altLang="ja-JP" sz="1700" dirty="0"/>
          </a:p>
          <a:p>
            <a:pPr>
              <a:lnSpc>
                <a:spcPts val="2113"/>
              </a:lnSpc>
            </a:pPr>
            <a:endParaRPr lang="en-US" altLang="ja-JP" sz="1625" dirty="0"/>
          </a:p>
        </p:txBody>
      </p:sp>
      <p:sp>
        <p:nvSpPr>
          <p:cNvPr id="5" name="テキスト ボックス 4"/>
          <p:cNvSpPr txBox="1"/>
          <p:nvPr/>
        </p:nvSpPr>
        <p:spPr>
          <a:xfrm>
            <a:off x="101272" y="5352279"/>
            <a:ext cx="9804728" cy="1472198"/>
          </a:xfrm>
          <a:prstGeom prst="rect">
            <a:avLst/>
          </a:prstGeom>
          <a:noFill/>
        </p:spPr>
        <p:txBody>
          <a:bodyPr wrap="square" rtlCol="0">
            <a:spAutoFit/>
          </a:bodyPr>
          <a:lstStyle/>
          <a:p>
            <a:r>
              <a:rPr lang="ja-JP" altLang="en-US" b="1" u="sng" dirty="0"/>
              <a:t>◆「三方良し」のビジネスモデルの実現</a:t>
            </a:r>
            <a:endParaRPr lang="en-US" altLang="ja-JP" b="1" u="sng" dirty="0"/>
          </a:p>
          <a:p>
            <a:pPr>
              <a:lnSpc>
                <a:spcPts val="700"/>
              </a:lnSpc>
            </a:pPr>
            <a:endParaRPr lang="en-US" altLang="ja-JP" sz="1200" b="1" dirty="0"/>
          </a:p>
          <a:p>
            <a:r>
              <a:rPr lang="en-US" altLang="ja-JP" sz="1200" b="1" dirty="0"/>
              <a:t>【</a:t>
            </a:r>
            <a:r>
              <a:rPr lang="ja-JP" altLang="en-US" sz="1200" b="1" dirty="0"/>
              <a:t>主な</a:t>
            </a:r>
            <a:r>
              <a:rPr kumimoji="1" lang="ja-JP" altLang="en-US" sz="1200" b="1" dirty="0"/>
              <a:t>メリット</a:t>
            </a:r>
            <a:r>
              <a:rPr kumimoji="1" lang="en-US" altLang="ja-JP" sz="1200" b="1" dirty="0"/>
              <a:t>】</a:t>
            </a:r>
          </a:p>
          <a:p>
            <a:pPr>
              <a:lnSpc>
                <a:spcPts val="700"/>
              </a:lnSpc>
            </a:pPr>
            <a:endParaRPr lang="en-US" altLang="ja-JP" sz="1600" dirty="0"/>
          </a:p>
          <a:p>
            <a:r>
              <a:rPr lang="ja-JP" altLang="en-US" sz="1600" dirty="0"/>
              <a:t>（１）生産者　　高品質なカカオの栽培・加工技術の習得と所得の向上　　　　　　　　　　　</a:t>
            </a:r>
            <a:endParaRPr lang="en-US" altLang="ja-JP" sz="1600" dirty="0"/>
          </a:p>
          <a:p>
            <a:r>
              <a:rPr lang="ja-JP" altLang="en-US" sz="1600" dirty="0"/>
              <a:t>（２）</a:t>
            </a:r>
            <a:r>
              <a:rPr lang="en-US" altLang="ja-JP" sz="1600" dirty="0"/>
              <a:t>Dari K</a:t>
            </a:r>
            <a:r>
              <a:rPr lang="ja-JP" altLang="en-US" sz="1600" dirty="0"/>
              <a:t>　　</a:t>
            </a:r>
            <a:r>
              <a:rPr lang="ja-JP" altLang="en-US" sz="1600" spc="-81" dirty="0"/>
              <a:t>高品質なカカオ豆の確保、美味しさとストーリー性の実現によるブランド化、販路拡大</a:t>
            </a:r>
            <a:endParaRPr lang="en-US" altLang="ja-JP" sz="1600" spc="-81" dirty="0"/>
          </a:p>
          <a:p>
            <a:r>
              <a:rPr lang="ja-JP" altLang="en-US" sz="1600" dirty="0"/>
              <a:t>（３）消費者　　美味しいチョコレートを楽しみながら、社会にも貢献できる</a:t>
            </a:r>
            <a:endParaRPr lang="en-US" altLang="ja-JP" sz="16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6964" y="1944361"/>
            <a:ext cx="935046" cy="935046"/>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6964" y="2985658"/>
            <a:ext cx="935046" cy="914895"/>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6964" y="4076016"/>
            <a:ext cx="935046" cy="935046"/>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18" y="1715568"/>
            <a:ext cx="2088946" cy="1392631"/>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18" y="3443105"/>
            <a:ext cx="2088946" cy="1392631"/>
          </a:xfrm>
          <a:prstGeom prst="rect">
            <a:avLst/>
          </a:prstGeom>
        </p:spPr>
      </p:pic>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42260" y="263588"/>
            <a:ext cx="1358213" cy="905562"/>
          </a:xfrm>
          <a:prstGeom prst="rect">
            <a:avLst/>
          </a:prstGeom>
        </p:spPr>
      </p:pic>
    </p:spTree>
    <p:extLst>
      <p:ext uri="{BB962C8B-B14F-4D97-AF65-F5344CB8AC3E}">
        <p14:creationId xmlns:p14="http://schemas.microsoft.com/office/powerpoint/2010/main" val="2946335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0" y="1170779"/>
            <a:ext cx="99060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1" name="タイトル 1"/>
          <p:cNvSpPr>
            <a:spLocks noGrp="1"/>
          </p:cNvSpPr>
          <p:nvPr>
            <p:ph type="title"/>
          </p:nvPr>
        </p:nvSpPr>
        <p:spPr>
          <a:xfrm>
            <a:off x="95535" y="-21156"/>
            <a:ext cx="9483307" cy="1077020"/>
          </a:xfrm>
        </p:spPr>
        <p:txBody>
          <a:bodyPr>
            <a:normAutofit/>
          </a:bodyPr>
          <a:lstStyle/>
          <a:p>
            <a:r>
              <a:rPr lang="ja-JP" altLang="en-US" sz="4400" dirty="0">
                <a:latin typeface="Meiryo UI" panose="020B0604030504040204" pitchFamily="50" charset="-128"/>
                <a:ea typeface="Meiryo UI" panose="020B0604030504040204" pitchFamily="50" charset="-128"/>
              </a:rPr>
              <a:t>いずみ市民生協</a:t>
            </a:r>
            <a:endParaRPr lang="ja-JP" altLang="en-US" sz="4400" dirty="0"/>
          </a:p>
        </p:txBody>
      </p:sp>
      <p:sp>
        <p:nvSpPr>
          <p:cNvPr id="4" name="正方形/長方形 3"/>
          <p:cNvSpPr/>
          <p:nvPr/>
        </p:nvSpPr>
        <p:spPr>
          <a:xfrm>
            <a:off x="4001642" y="1727061"/>
            <a:ext cx="5904358" cy="1438855"/>
          </a:xfrm>
          <a:prstGeom prst="rect">
            <a:avLst/>
          </a:prstGeom>
          <a:ln w="25400" cmpd="dbl">
            <a:noFill/>
          </a:ln>
        </p:spPr>
        <p:txBody>
          <a:bodyPr wrap="square">
            <a:spAutoFit/>
          </a:bodyPr>
          <a:lstStyle/>
          <a:p>
            <a:pPr>
              <a:lnSpc>
                <a:spcPts val="2113"/>
              </a:lnSpc>
            </a:pPr>
            <a:r>
              <a:rPr lang="ja-JP" altLang="en-US" sz="2400" dirty="0">
                <a:latin typeface="+mj-ea"/>
                <a:ea typeface="+mj-ea"/>
              </a:rPr>
              <a:t>＜主な事業＞</a:t>
            </a:r>
            <a:endParaRPr lang="en-US" altLang="ja-JP" sz="2400" dirty="0">
              <a:latin typeface="+mj-ea"/>
              <a:ea typeface="+mj-ea"/>
            </a:endParaRPr>
          </a:p>
          <a:p>
            <a:pPr>
              <a:lnSpc>
                <a:spcPts val="2113"/>
              </a:lnSpc>
            </a:pPr>
            <a:r>
              <a:rPr lang="ja-JP" altLang="en-US" sz="2400" dirty="0">
                <a:latin typeface="+mj-ea"/>
                <a:ea typeface="+mj-ea"/>
              </a:rPr>
              <a:t>食品や日用雑貨、ファッション・コスメ、チケット、保険や電気など暮らしに関するあらゆる製品・サービスを提供</a:t>
            </a:r>
            <a:endParaRPr lang="en-US" altLang="ja-JP" sz="1625" dirty="0"/>
          </a:p>
          <a:p>
            <a:pPr>
              <a:lnSpc>
                <a:spcPts val="2113"/>
              </a:lnSpc>
            </a:pPr>
            <a:endParaRPr lang="en-US" altLang="ja-JP" sz="1625"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22" y="1727061"/>
            <a:ext cx="3429000" cy="1498600"/>
          </a:xfrm>
          <a:prstGeom prst="rect">
            <a:avLst/>
          </a:prstGeom>
        </p:spPr>
      </p:pic>
      <p:sp>
        <p:nvSpPr>
          <p:cNvPr id="6" name="正方形/長方形 5"/>
          <p:cNvSpPr/>
          <p:nvPr/>
        </p:nvSpPr>
        <p:spPr>
          <a:xfrm>
            <a:off x="464022" y="3412610"/>
            <a:ext cx="3321743" cy="276999"/>
          </a:xfrm>
          <a:prstGeom prst="rect">
            <a:avLst/>
          </a:prstGeom>
        </p:spPr>
        <p:txBody>
          <a:bodyPr wrap="none">
            <a:spAutoFit/>
          </a:bodyPr>
          <a:lstStyle/>
          <a:p>
            <a:r>
              <a:rPr lang="ja-JP" altLang="en-US" sz="1200" dirty="0"/>
              <a:t>いずみ市民生協グループは、</a:t>
            </a:r>
            <a:r>
              <a:rPr lang="en-US" altLang="ja-JP" sz="1200" dirty="0"/>
              <a:t>SDGs</a:t>
            </a:r>
            <a:r>
              <a:rPr lang="ja-JP" altLang="en-US" sz="1200" dirty="0"/>
              <a:t>にとりくんでいます</a:t>
            </a:r>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504" y="4195175"/>
            <a:ext cx="2618107" cy="2074726"/>
          </a:xfrm>
          <a:prstGeom prst="rect">
            <a:avLst/>
          </a:prstGeom>
        </p:spPr>
      </p:pic>
      <p:sp>
        <p:nvSpPr>
          <p:cNvPr id="14" name="正方形/長方形 13"/>
          <p:cNvSpPr/>
          <p:nvPr/>
        </p:nvSpPr>
        <p:spPr>
          <a:xfrm>
            <a:off x="979705" y="6291183"/>
            <a:ext cx="1165704" cy="307777"/>
          </a:xfrm>
          <a:prstGeom prst="rect">
            <a:avLst/>
          </a:prstGeom>
        </p:spPr>
        <p:txBody>
          <a:bodyPr wrap="none">
            <a:spAutoFit/>
          </a:bodyPr>
          <a:lstStyle/>
          <a:p>
            <a:r>
              <a:rPr lang="ja-JP" altLang="en-US" sz="1400" dirty="0"/>
              <a:t>エコバスツアー</a:t>
            </a:r>
          </a:p>
        </p:txBody>
      </p:sp>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7138" y="4302684"/>
            <a:ext cx="2962877" cy="1979202"/>
          </a:xfrm>
          <a:prstGeom prst="rect">
            <a:avLst/>
          </a:prstGeom>
        </p:spPr>
      </p:pic>
      <p:sp>
        <p:nvSpPr>
          <p:cNvPr id="16" name="正方形/長方形 15"/>
          <p:cNvSpPr/>
          <p:nvPr/>
        </p:nvSpPr>
        <p:spPr>
          <a:xfrm>
            <a:off x="3538990" y="6291183"/>
            <a:ext cx="1845377" cy="307777"/>
          </a:xfrm>
          <a:prstGeom prst="rect">
            <a:avLst/>
          </a:prstGeom>
        </p:spPr>
        <p:txBody>
          <a:bodyPr wrap="none">
            <a:spAutoFit/>
          </a:bodyPr>
          <a:lstStyle/>
          <a:p>
            <a:r>
              <a:rPr lang="ja-JP" altLang="en-US" sz="1400" dirty="0"/>
              <a:t>配送でのリサイクル回収</a:t>
            </a:r>
          </a:p>
        </p:txBody>
      </p:sp>
      <p:pic>
        <p:nvPicPr>
          <p:cNvPr id="10" name="図 9"/>
          <p:cNvPicPr>
            <a:picLocks noChangeAspect="1"/>
          </p:cNvPicPr>
          <p:nvPr/>
        </p:nvPicPr>
        <p:blipFill rotWithShape="1">
          <a:blip r:embed="rId6">
            <a:extLst>
              <a:ext uri="{28A0092B-C50C-407E-A947-70E740481C1C}">
                <a14:useLocalDpi xmlns:a14="http://schemas.microsoft.com/office/drawing/2010/main" val="0"/>
              </a:ext>
            </a:extLst>
          </a:blip>
          <a:srcRect l="2627" r="2884" b="12630"/>
          <a:stretch/>
        </p:blipFill>
        <p:spPr>
          <a:xfrm>
            <a:off x="6056897" y="4302683"/>
            <a:ext cx="3821808" cy="1967217"/>
          </a:xfrm>
          <a:prstGeom prst="rect">
            <a:avLst/>
          </a:prstGeom>
        </p:spPr>
      </p:pic>
      <p:sp>
        <p:nvSpPr>
          <p:cNvPr id="18" name="正方形/長方形 17"/>
          <p:cNvSpPr/>
          <p:nvPr/>
        </p:nvSpPr>
        <p:spPr>
          <a:xfrm>
            <a:off x="7045112" y="6291183"/>
            <a:ext cx="1710725" cy="307777"/>
          </a:xfrm>
          <a:prstGeom prst="rect">
            <a:avLst/>
          </a:prstGeom>
        </p:spPr>
        <p:txBody>
          <a:bodyPr wrap="none">
            <a:spAutoFit/>
          </a:bodyPr>
          <a:lstStyle/>
          <a:p>
            <a:r>
              <a:rPr lang="ja-JP" altLang="en-US" sz="1400" dirty="0"/>
              <a:t>食品リサイクル・ループ</a:t>
            </a:r>
          </a:p>
        </p:txBody>
      </p:sp>
    </p:spTree>
    <p:extLst>
      <p:ext uri="{BB962C8B-B14F-4D97-AF65-F5344CB8AC3E}">
        <p14:creationId xmlns:p14="http://schemas.microsoft.com/office/powerpoint/2010/main" val="3740734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154633" y="3833860"/>
            <a:ext cx="5373756" cy="2038649"/>
          </a:xfrm>
          <a:prstGeom prst="roundRect">
            <a:avLst>
              <a:gd name="adj" fmla="val 11609"/>
            </a:avLst>
          </a:prstGeom>
          <a:solidFill>
            <a:schemeClr val="bg1"/>
          </a:solidFill>
          <a:ln w="66675" cmpd="dbl">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tIns="216000" bIns="216000" rtlCol="0" anchor="t">
            <a:noAutofit/>
          </a:bodyPr>
          <a:lstStyle/>
          <a:p>
            <a:pPr marL="174625" defTabSz="914400"/>
            <a:r>
              <a:rPr kumimoji="1" lang="en-US" altLang="ja-JP" b="1" dirty="0">
                <a:solidFill>
                  <a:prstClr val="black"/>
                </a:solidFill>
                <a:latin typeface="Meiryo UI" panose="020B0604030504040204" pitchFamily="50" charset="-128"/>
                <a:ea typeface="Meiryo UI" panose="020B0604030504040204" pitchFamily="50" charset="-128"/>
              </a:rPr>
              <a:t>【</a:t>
            </a:r>
            <a:r>
              <a:rPr kumimoji="1" lang="ja-JP" altLang="en-US" b="1" dirty="0">
                <a:solidFill>
                  <a:prstClr val="black"/>
                </a:solidFill>
                <a:latin typeface="Meiryo UI" panose="020B0604030504040204" pitchFamily="50" charset="-128"/>
                <a:ea typeface="Meiryo UI" panose="020B0604030504040204" pitchFamily="50" charset="-128"/>
              </a:rPr>
              <a:t>お問い合わせ先</a:t>
            </a:r>
            <a:r>
              <a:rPr kumimoji="1" lang="en-US" altLang="ja-JP" b="1" dirty="0">
                <a:solidFill>
                  <a:prstClr val="black"/>
                </a:solidFill>
                <a:latin typeface="Meiryo UI" panose="020B0604030504040204" pitchFamily="50" charset="-128"/>
                <a:ea typeface="Meiryo UI" panose="020B0604030504040204" pitchFamily="50" charset="-128"/>
              </a:rPr>
              <a:t>】</a:t>
            </a:r>
          </a:p>
          <a:p>
            <a:pPr marL="174625" defTabSz="914400">
              <a:lnSpc>
                <a:spcPts val="3300"/>
              </a:lnSpc>
            </a:pPr>
            <a:endParaRPr kumimoji="1" lang="en-US" altLang="ja-JP" b="1" dirty="0">
              <a:solidFill>
                <a:prstClr val="black"/>
              </a:solidFill>
              <a:latin typeface="Meiryo UI" panose="020B0604030504040204" pitchFamily="50" charset="-128"/>
              <a:ea typeface="Meiryo UI" panose="020B0604030504040204" pitchFamily="50" charset="-128"/>
            </a:endParaRPr>
          </a:p>
          <a:p>
            <a:pPr marL="174625" defTabSz="914400"/>
            <a:r>
              <a:rPr kumimoji="1" lang="ja-JP" altLang="en-US" b="1" dirty="0">
                <a:solidFill>
                  <a:prstClr val="black"/>
                </a:solidFill>
                <a:latin typeface="Meiryo UI" panose="020B0604030504040204" pitchFamily="50" charset="-128"/>
                <a:ea typeface="Meiryo UI" panose="020B0604030504040204" pitchFamily="50" charset="-128"/>
              </a:rPr>
              <a:t>大阪府 政策企画部 企画室 推進課</a:t>
            </a:r>
          </a:p>
          <a:p>
            <a:pPr marL="174625" defTabSz="914400"/>
            <a:r>
              <a:rPr kumimoji="1" lang="en-US" altLang="ja-JP" b="1" dirty="0">
                <a:solidFill>
                  <a:prstClr val="black"/>
                </a:solidFill>
                <a:latin typeface="Meiryo UI" panose="020B0604030504040204" pitchFamily="50" charset="-128"/>
                <a:ea typeface="Meiryo UI" panose="020B0604030504040204" pitchFamily="50" charset="-128"/>
              </a:rPr>
              <a:t>TEL:06-6941-0351</a:t>
            </a:r>
          </a:p>
          <a:p>
            <a:pPr marL="174625" defTabSz="914400"/>
            <a:r>
              <a:rPr kumimoji="1" lang="en-US" altLang="ja-JP" b="1" dirty="0" err="1">
                <a:solidFill>
                  <a:prstClr val="black"/>
                </a:solidFill>
                <a:latin typeface="Meiryo UI" panose="020B0604030504040204" pitchFamily="50" charset="-128"/>
                <a:ea typeface="Meiryo UI" panose="020B0604030504040204" pitchFamily="50" charset="-128"/>
              </a:rPr>
              <a:t>Mail:osaka_SDGs@gbox.pref.osaka.lg.jp</a:t>
            </a:r>
            <a:endParaRPr kumimoji="1" lang="en-US" altLang="ja-JP" b="1" dirty="0">
              <a:solidFill>
                <a:prstClr val="black"/>
              </a:solidFill>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3"/>
          <a:stretch>
            <a:fillRect/>
          </a:stretch>
        </p:blipFill>
        <p:spPr>
          <a:xfrm>
            <a:off x="6481511" y="2673453"/>
            <a:ext cx="360000" cy="358635"/>
          </a:xfrm>
          <a:prstGeom prst="rect">
            <a:avLst/>
          </a:prstGeom>
        </p:spPr>
      </p:pic>
      <p:sp>
        <p:nvSpPr>
          <p:cNvPr id="9" name="正方形/長方形 8"/>
          <p:cNvSpPr/>
          <p:nvPr/>
        </p:nvSpPr>
        <p:spPr>
          <a:xfrm>
            <a:off x="4174435" y="2618175"/>
            <a:ext cx="2160240"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ja-JP" altLang="en-US" dirty="0">
                <a:solidFill>
                  <a:prstClr val="black"/>
                </a:solidFill>
                <a:latin typeface="Calibri"/>
                <a:ea typeface="Meiryo UI"/>
              </a:rPr>
              <a:t>大阪府　</a:t>
            </a:r>
            <a:r>
              <a:rPr kumimoji="1" lang="en-US" altLang="ja-JP" dirty="0">
                <a:solidFill>
                  <a:prstClr val="black"/>
                </a:solidFill>
                <a:latin typeface="Calibri"/>
                <a:ea typeface="Meiryo UI"/>
              </a:rPr>
              <a:t>SDGs</a:t>
            </a:r>
            <a:endParaRPr kumimoji="1" lang="ja-JP" altLang="en-US" dirty="0">
              <a:solidFill>
                <a:prstClr val="black"/>
              </a:solidFill>
              <a:latin typeface="Calibri"/>
              <a:ea typeface="Meiryo UI"/>
            </a:endParaRPr>
          </a:p>
        </p:txBody>
      </p:sp>
      <p:sp>
        <p:nvSpPr>
          <p:cNvPr id="10" name="正方形/長方形 9"/>
          <p:cNvSpPr/>
          <p:nvPr/>
        </p:nvSpPr>
        <p:spPr>
          <a:xfrm>
            <a:off x="4847628" y="3223241"/>
            <a:ext cx="4653838" cy="369332"/>
          </a:xfrm>
          <a:prstGeom prst="rect">
            <a:avLst/>
          </a:prstGeom>
        </p:spPr>
        <p:txBody>
          <a:bodyPr wrap="none">
            <a:spAutoFit/>
          </a:bodyPr>
          <a:lstStyle/>
          <a:p>
            <a:pPr defTabSz="914400"/>
            <a:r>
              <a:rPr kumimoji="1" lang="ja-JP" altLang="en-US" dirty="0">
                <a:solidFill>
                  <a:prstClr val="black"/>
                </a:solidFill>
                <a:latin typeface="Calibri"/>
                <a:ea typeface="Meiryo UI"/>
              </a:rPr>
              <a:t>⇒ </a:t>
            </a:r>
            <a:r>
              <a:rPr kumimoji="1" lang="en-US" altLang="ja-JP" dirty="0">
                <a:solidFill>
                  <a:prstClr val="black"/>
                </a:solidFill>
                <a:latin typeface="Calibri"/>
                <a:ea typeface="Meiryo UI"/>
              </a:rPr>
              <a:t>HP</a:t>
            </a:r>
            <a:r>
              <a:rPr kumimoji="1" lang="ja-JP" altLang="en-US" dirty="0">
                <a:solidFill>
                  <a:prstClr val="black"/>
                </a:solidFill>
                <a:latin typeface="Calibri"/>
                <a:ea typeface="Meiryo UI"/>
              </a:rPr>
              <a:t>「大阪府／大阪府におけるSDGsの取組み」</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9042" y="6007781"/>
            <a:ext cx="1955179" cy="653122"/>
          </a:xfrm>
          <a:prstGeom prst="rect">
            <a:avLst/>
          </a:prstGeom>
        </p:spPr>
      </p:pic>
      <p:sp>
        <p:nvSpPr>
          <p:cNvPr id="7" name="正方形/長方形 6"/>
          <p:cNvSpPr/>
          <p:nvPr/>
        </p:nvSpPr>
        <p:spPr>
          <a:xfrm>
            <a:off x="3904530" y="1265444"/>
            <a:ext cx="6286593" cy="707886"/>
          </a:xfrm>
          <a:prstGeom prst="rect">
            <a:avLst/>
          </a:prstGeom>
        </p:spPr>
        <p:txBody>
          <a:bodyPr wrap="square">
            <a:spAutoFit/>
          </a:bodyPr>
          <a:lstStyle/>
          <a:p>
            <a:pPr defTabSz="914400"/>
            <a:r>
              <a:rPr kumimoji="1" lang="ja-JP" altLang="en-US" sz="4000" dirty="0">
                <a:solidFill>
                  <a:prstClr val="black"/>
                </a:solidFill>
                <a:latin typeface="Calibri"/>
                <a:ea typeface="Meiryo UI"/>
              </a:rPr>
              <a:t>ご清聴ありがとうございました。</a:t>
            </a:r>
          </a:p>
        </p:txBody>
      </p:sp>
      <p:pic>
        <p:nvPicPr>
          <p:cNvPr id="11" name="図 10">
            <a:extLst>
              <a:ext uri="{FF2B5EF4-FFF2-40B4-BE49-F238E27FC236}">
                <a16:creationId xmlns:a16="http://schemas.microsoft.com/office/drawing/2014/main" id="{11FBD673-34A2-4E1F-BD76-DFEA19EA27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019" y="848866"/>
            <a:ext cx="3628093" cy="5134207"/>
          </a:xfrm>
          <a:prstGeom prst="rect">
            <a:avLst/>
          </a:prstGeom>
        </p:spPr>
      </p:pic>
    </p:spTree>
    <p:extLst>
      <p:ext uri="{BB962C8B-B14F-4D97-AF65-F5344CB8AC3E}">
        <p14:creationId xmlns:p14="http://schemas.microsoft.com/office/powerpoint/2010/main" val="1055260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420" y="309900"/>
            <a:ext cx="8927159" cy="6311225"/>
          </a:xfrm>
          <a:prstGeom prst="rect">
            <a:avLst/>
          </a:prstGeom>
        </p:spPr>
      </p:pic>
      <p:sp>
        <p:nvSpPr>
          <p:cNvPr id="2" name="スライド番号プレースホルダー 1"/>
          <p:cNvSpPr>
            <a:spLocks noGrp="1"/>
          </p:cNvSpPr>
          <p:nvPr>
            <p:ph type="sldNum" sz="quarter" idx="12"/>
          </p:nvPr>
        </p:nvSpPr>
        <p:spPr>
          <a:xfrm>
            <a:off x="7677150" y="6438562"/>
            <a:ext cx="2228850" cy="365125"/>
          </a:xfrm>
        </p:spPr>
        <p:txBody>
          <a:bodyPr/>
          <a:lstStyle/>
          <a:p>
            <a:fld id="{E93600C5-E09F-42B5-8802-35E7D4C4D45F}" type="slidenum">
              <a:rPr kumimoji="1" lang="ja-JP" altLang="en-US" smtClean="0"/>
              <a:t>4</a:t>
            </a:fld>
            <a:endParaRPr kumimoji="1" lang="ja-JP" altLang="en-US"/>
          </a:p>
        </p:txBody>
      </p:sp>
    </p:spTree>
    <p:extLst>
      <p:ext uri="{BB962C8B-B14F-4D97-AF65-F5344CB8AC3E}">
        <p14:creationId xmlns:p14="http://schemas.microsoft.com/office/powerpoint/2010/main" val="660633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とは</a:t>
            </a:r>
          </a:p>
        </p:txBody>
      </p:sp>
      <p:sp>
        <p:nvSpPr>
          <p:cNvPr id="6" name="テキスト ボックス 5"/>
          <p:cNvSpPr txBox="1"/>
          <p:nvPr/>
        </p:nvSpPr>
        <p:spPr>
          <a:xfrm>
            <a:off x="514143" y="1101317"/>
            <a:ext cx="8892480" cy="147437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された「持続可能な開発のための</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アジェンダ」に記載。</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z="20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349481" y="3192981"/>
            <a:ext cx="4562795" cy="3034259"/>
          </a:xfrm>
          <a:prstGeom prst="rect">
            <a:avLst/>
          </a:prstGeom>
          <a:noFill/>
          <a:ln>
            <a:noFill/>
          </a:ln>
        </p:spPr>
      </p:pic>
      <p:pic>
        <p:nvPicPr>
          <p:cNvPr id="8" name="Shape 147"/>
          <p:cNvPicPr preferRelativeResize="0">
            <a:picLocks/>
          </p:cNvPicPr>
          <p:nvPr/>
        </p:nvPicPr>
        <p:blipFill rotWithShape="1">
          <a:blip r:embed="rId4">
            <a:alphaModFix/>
          </a:blip>
          <a:srcRect/>
          <a:stretch/>
        </p:blipFill>
        <p:spPr>
          <a:xfrm>
            <a:off x="4960383" y="3146925"/>
            <a:ext cx="4648895" cy="3099262"/>
          </a:xfrm>
          <a:prstGeom prst="rect">
            <a:avLst/>
          </a:prstGeom>
          <a:noFill/>
          <a:ln>
            <a:noFill/>
          </a:ln>
        </p:spPr>
      </p:pic>
      <p:sp>
        <p:nvSpPr>
          <p:cNvPr id="9" name="テキスト ボックス 8"/>
          <p:cNvSpPr txBox="1"/>
          <p:nvPr/>
        </p:nvSpPr>
        <p:spPr>
          <a:xfrm>
            <a:off x="219624" y="6309701"/>
            <a:ext cx="3526963" cy="369332"/>
          </a:xfrm>
          <a:prstGeom prst="rect">
            <a:avLst/>
          </a:prstGeom>
          <a:noFill/>
        </p:spPr>
        <p:txBody>
          <a:bodyPr wrap="square" rtlCol="0">
            <a:spAutoFit/>
          </a:bodyPr>
          <a:lstStyle/>
          <a:p>
            <a:r>
              <a:rPr kumimoji="1" lang="ja-JP" altLang="en-US" dirty="0"/>
              <a:t>（出典）国連広報センター</a:t>
            </a:r>
          </a:p>
        </p:txBody>
      </p:sp>
      <p:sp>
        <p:nvSpPr>
          <p:cNvPr id="3" name="スライド番号プレースホルダー 2"/>
          <p:cNvSpPr>
            <a:spLocks noGrp="1"/>
          </p:cNvSpPr>
          <p:nvPr>
            <p:ph type="sldNum" sz="quarter" idx="12"/>
          </p:nvPr>
        </p:nvSpPr>
        <p:spPr>
          <a:xfrm>
            <a:off x="7177773" y="6386097"/>
            <a:ext cx="2228850" cy="365125"/>
          </a:xfrm>
        </p:spPr>
        <p:txBody>
          <a:bodyPr/>
          <a:lstStyle/>
          <a:p>
            <a:fld id="{E93600C5-E09F-42B5-8802-35E7D4C4D45F}" type="slidenum">
              <a:rPr kumimoji="1" lang="ja-JP" altLang="en-US" smtClean="0"/>
              <a:t>5</a:t>
            </a:fld>
            <a:endParaRPr kumimoji="1" lang="ja-JP" altLang="en-US" dirty="0"/>
          </a:p>
        </p:txBody>
      </p:sp>
    </p:spTree>
    <p:extLst>
      <p:ext uri="{BB962C8B-B14F-4D97-AF65-F5344CB8AC3E}">
        <p14:creationId xmlns:p14="http://schemas.microsoft.com/office/powerpoint/2010/main" val="607138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の</a:t>
            </a:r>
            <a:r>
              <a:rPr kumimoji="1" lang="en-US" altLang="ja-JP" dirty="0"/>
              <a:t>17</a:t>
            </a:r>
            <a:r>
              <a:rPr kumimoji="1" lang="ja-JP" altLang="en-US" dirty="0"/>
              <a:t>のゴール</a:t>
            </a:r>
          </a:p>
        </p:txBody>
      </p:sp>
      <p:graphicFrame>
        <p:nvGraphicFramePr>
          <p:cNvPr id="3" name="表 2"/>
          <p:cNvGraphicFramePr>
            <a:graphicFrameLocks noGrp="1"/>
          </p:cNvGraphicFramePr>
          <p:nvPr/>
        </p:nvGraphicFramePr>
        <p:xfrm>
          <a:off x="262462" y="742310"/>
          <a:ext cx="4519088" cy="598200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8035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648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nvGraphicFramePr>
        <p:xfrm>
          <a:off x="5126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0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5241033" y="6597352"/>
            <a:ext cx="4174907" cy="253916"/>
          </a:xfrm>
          <a:prstGeom prst="rect">
            <a:avLst/>
          </a:prstGeom>
          <a:noFill/>
        </p:spPr>
        <p:txBody>
          <a:bodyPr wrap="square" rtlCol="0">
            <a:spAutoFit/>
          </a:bodyPr>
          <a:lstStyle/>
          <a:p>
            <a:pPr algn="r"/>
            <a:r>
              <a:rPr lang="ja-JP" altLang="en-US" sz="1050" dirty="0">
                <a:latin typeface="ＭＳ Ｐ明朝" panose="02020600040205080304" pitchFamily="18" charset="-128"/>
                <a:ea typeface="ＭＳ Ｐ明朝" panose="02020600040205080304" pitchFamily="18" charset="-128"/>
              </a:rPr>
              <a:t>（出典）外務省　「持続可能な開発のための</a:t>
            </a:r>
            <a:r>
              <a:rPr lang="en-US" altLang="ja-JP" sz="1050" dirty="0">
                <a:latin typeface="ＭＳ Ｐ明朝" panose="02020600040205080304" pitchFamily="18" charset="-128"/>
                <a:ea typeface="ＭＳ Ｐ明朝" panose="02020600040205080304" pitchFamily="18" charset="-128"/>
              </a:rPr>
              <a:t>2030</a:t>
            </a:r>
            <a:r>
              <a:rPr lang="ja-JP" altLang="en-US" sz="1050" dirty="0">
                <a:latin typeface="ＭＳ Ｐ明朝" panose="02020600040205080304" pitchFamily="18" charset="-128"/>
                <a:ea typeface="ＭＳ Ｐ明朝" panose="02020600040205080304" pitchFamily="18" charset="-128"/>
              </a:rPr>
              <a:t>アジェンダ（仮訳）」</a:t>
            </a:r>
          </a:p>
        </p:txBody>
      </p:sp>
    </p:spTree>
    <p:extLst>
      <p:ext uri="{BB962C8B-B14F-4D97-AF65-F5344CB8AC3E}">
        <p14:creationId xmlns:p14="http://schemas.microsoft.com/office/powerpoint/2010/main" val="4218424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２．なぜ</a:t>
            </a:r>
            <a:r>
              <a:rPr kumimoji="1" lang="en-US" altLang="ja-JP" sz="4800" b="1" dirty="0"/>
              <a:t>SDGs</a:t>
            </a:r>
            <a:endParaRPr kumimoji="1" lang="ja-JP" altLang="en-US" sz="4800" b="1" dirty="0"/>
          </a:p>
        </p:txBody>
      </p:sp>
    </p:spTree>
    <p:extLst>
      <p:ext uri="{BB962C8B-B14F-4D97-AF65-F5344CB8AC3E}">
        <p14:creationId xmlns:p14="http://schemas.microsoft.com/office/powerpoint/2010/main" val="2040084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495799" y="6429376"/>
            <a:ext cx="5410201" cy="307777"/>
          </a:xfrm>
          <a:prstGeom prst="rect">
            <a:avLst/>
          </a:prstGeom>
        </p:spPr>
        <p:txBody>
          <a:bodyPr wrap="square">
            <a:spAutoFit/>
          </a:bodyPr>
          <a:lstStyle/>
          <a:p>
            <a:r>
              <a:rPr lang="ja-JP" altLang="en-US" sz="1400" dirty="0"/>
              <a:t>「ブルントラント報告」（国連環境と開発に関する世界委員会、</a:t>
            </a:r>
            <a:r>
              <a:rPr lang="en-US" altLang="ja-JP" sz="1400" dirty="0"/>
              <a:t>1987</a:t>
            </a:r>
            <a:r>
              <a:rPr lang="ja-JP" altLang="en-US" sz="1400" dirty="0"/>
              <a:t>年）</a:t>
            </a:r>
          </a:p>
        </p:txBody>
      </p:sp>
      <p:sp>
        <p:nvSpPr>
          <p:cNvPr id="3" name="正方形/長方形 2"/>
          <p:cNvSpPr/>
          <p:nvPr/>
        </p:nvSpPr>
        <p:spPr>
          <a:xfrm>
            <a:off x="590550" y="3597883"/>
            <a:ext cx="8724900" cy="1754326"/>
          </a:xfrm>
          <a:prstGeom prst="rect">
            <a:avLst/>
          </a:prstGeom>
        </p:spPr>
        <p:txBody>
          <a:bodyPr wrap="square">
            <a:spAutoFit/>
          </a:bodyPr>
          <a:lstStyle/>
          <a:p>
            <a:pPr algn="ctr"/>
            <a:r>
              <a:rPr lang="ja-JP" altLang="ja-JP" sz="3600" dirty="0"/>
              <a:t>将来世代のニーズを損なうことなく</a:t>
            </a:r>
            <a:endParaRPr lang="en-US" altLang="ja-JP" sz="3600" dirty="0"/>
          </a:p>
          <a:p>
            <a:pPr algn="ctr"/>
            <a:endParaRPr lang="en-US" altLang="ja-JP" sz="3600" dirty="0"/>
          </a:p>
          <a:p>
            <a:pPr algn="ctr"/>
            <a:r>
              <a:rPr lang="ja-JP" altLang="ja-JP" sz="3600" dirty="0"/>
              <a:t>現在の世代のニーズを満たすこと</a:t>
            </a:r>
            <a:endParaRPr lang="ja-JP" altLang="en-US" sz="3600" dirty="0"/>
          </a:p>
        </p:txBody>
      </p:sp>
      <p:sp>
        <p:nvSpPr>
          <p:cNvPr id="4" name="テキスト ボックス 3"/>
          <p:cNvSpPr txBox="1"/>
          <p:nvPr/>
        </p:nvSpPr>
        <p:spPr>
          <a:xfrm>
            <a:off x="2588419" y="1597387"/>
            <a:ext cx="4729162" cy="923330"/>
          </a:xfrm>
          <a:prstGeom prst="rect">
            <a:avLst/>
          </a:prstGeom>
          <a:noFill/>
        </p:spPr>
        <p:txBody>
          <a:bodyPr wrap="square" rtlCol="0">
            <a:spAutoFit/>
          </a:bodyPr>
          <a:lstStyle/>
          <a:p>
            <a:pPr algn="ctr"/>
            <a:r>
              <a:rPr kumimoji="1" lang="ja-JP" altLang="en-US" sz="5400" b="1" dirty="0"/>
              <a:t>持続可能とは</a:t>
            </a:r>
            <a:endParaRPr kumimoji="1" lang="en-US" altLang="ja-JP" sz="5400" b="1" dirty="0"/>
          </a:p>
        </p:txBody>
      </p:sp>
    </p:spTree>
    <p:extLst>
      <p:ext uri="{BB962C8B-B14F-4D97-AF65-F5344CB8AC3E}">
        <p14:creationId xmlns:p14="http://schemas.microsoft.com/office/powerpoint/2010/main" val="1148488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9</a:t>
            </a:fld>
            <a:endParaRPr kumimoji="1" lang="ja-JP" altLang="en-US"/>
          </a:p>
        </p:txBody>
      </p:sp>
      <p:pic>
        <p:nvPicPr>
          <p:cNvPr id="1026" name="Picture 2" descr="IPCC第5次評価報告書図SPM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85" y="1338750"/>
            <a:ext cx="9280698" cy="4772117"/>
          </a:xfrm>
          <a:prstGeom prst="rect">
            <a:avLst/>
          </a:prstGeom>
          <a:noFill/>
          <a:extLst>
            <a:ext uri="{909E8E84-426E-40DD-AFC4-6F175D3DCCD1}">
              <a14:hiddenFill xmlns:a14="http://schemas.microsoft.com/office/drawing/2010/main">
                <a:solidFill>
                  <a:srgbClr val="FFFFFF"/>
                </a:solidFill>
              </a14:hiddenFill>
            </a:ext>
          </a:extLst>
        </p:spPr>
      </p:pic>
      <p:sp>
        <p:nvSpPr>
          <p:cNvPr id="5" name="Shape 323"/>
          <p:cNvSpPr txBox="1">
            <a:spLocks/>
          </p:cNvSpPr>
          <p:nvPr/>
        </p:nvSpPr>
        <p:spPr>
          <a:xfrm>
            <a:off x="7905053" y="5923444"/>
            <a:ext cx="2000947" cy="37484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出典：気象庁</a:t>
            </a:r>
            <a:endParaRPr 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Tree>
    <p:extLst>
      <p:ext uri="{BB962C8B-B14F-4D97-AF65-F5344CB8AC3E}">
        <p14:creationId xmlns:p14="http://schemas.microsoft.com/office/powerpoint/2010/main" val="5742380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2">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2648</TotalTime>
  <Words>2654</Words>
  <Application>Microsoft Office PowerPoint</Application>
  <PresentationFormat>A4 210 x 297 mm</PresentationFormat>
  <Paragraphs>353</Paragraphs>
  <Slides>35</Slides>
  <Notes>35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35</vt:i4>
      </vt:variant>
    </vt:vector>
  </HeadingPairs>
  <TitlesOfParts>
    <vt:vector size="43" baseType="lpstr">
      <vt:lpstr>Meiryo UI</vt:lpstr>
      <vt:lpstr>ＭＳ Ｐゴシック</vt:lpstr>
      <vt:lpstr>ＭＳ Ｐ明朝</vt:lpstr>
      <vt:lpstr>メイリオ</vt:lpstr>
      <vt:lpstr>游ゴシック</vt:lpstr>
      <vt:lpstr>Arial</vt:lpstr>
      <vt:lpstr>Calibri</vt:lpstr>
      <vt:lpstr>Office テーマ</vt:lpstr>
      <vt:lpstr>SDGsについて</vt:lpstr>
      <vt:lpstr>テーマ</vt:lpstr>
      <vt:lpstr>PowerPoint プレゼンテーション</vt:lpstr>
      <vt:lpstr>PowerPoint プレゼンテーション</vt:lpstr>
      <vt:lpstr>SDGsとは</vt:lpstr>
      <vt:lpstr>SDGsの17のゴール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SDGsが達成できなかったら</vt:lpstr>
      <vt:lpstr>PowerPoint プレゼンテーション</vt:lpstr>
      <vt:lpstr>PowerPoint プレゼンテーション</vt:lpstr>
      <vt:lpstr>目標12：持続可能な消費と生産のパターンを確保する</vt:lpstr>
      <vt:lpstr>目標14：海洋と海洋資源を持続可能な開発に向けて保全し、 　　　　　 持続可能な形で利用する</vt:lpstr>
      <vt:lpstr>SDGsの理念・ポイント</vt:lpstr>
      <vt:lpstr>①SDGsは世界共通の言語</vt:lpstr>
      <vt:lpstr>②経済、社会、環境の統合による課題解決と新しい価値の創造</vt:lpstr>
      <vt:lpstr>③誰一人取り残さない</vt:lpstr>
      <vt:lpstr>④横串の視点</vt:lpstr>
      <vt:lpstr>⑤バックキャスティング</vt:lpstr>
      <vt:lpstr>⑥ルールを決めた必達目標ではなく、各主体がめざすべき目標を作る</vt:lpstr>
      <vt:lpstr>PowerPoint プレゼンテーション</vt:lpstr>
      <vt:lpstr>2025年日本国際博覧会（大阪・関西万博）</vt:lpstr>
      <vt:lpstr>PowerPoint プレゼンテーション</vt:lpstr>
      <vt:lpstr>SDGsの認知度調査</vt:lpstr>
      <vt:lpstr>SDGsの認知度調査</vt:lpstr>
      <vt:lpstr>例えばこんなこともSDGsです。</vt:lpstr>
      <vt:lpstr>PowerPoint プレゼンテーション</vt:lpstr>
      <vt:lpstr>Dari K（ダリケー）株式会社</vt:lpstr>
      <vt:lpstr>Dari K（ダリケー）株式会社 ～「カカオ」を通して世界を変える‐努力が報われる社会に‐～</vt:lpstr>
      <vt:lpstr>いずみ市民生協</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グローバル人材育成講座（実践編） 国際協力コース</dc:title>
  <dc:creator>大阪府</dc:creator>
  <cp:lastModifiedBy>大阪府</cp:lastModifiedBy>
  <cp:revision>181</cp:revision>
  <cp:lastPrinted>2021-07-06T07:06:42Z</cp:lastPrinted>
  <dcterms:created xsi:type="dcterms:W3CDTF">2019-06-04T04:06:36Z</dcterms:created>
  <dcterms:modified xsi:type="dcterms:W3CDTF">2021-12-13T05:52:57Z</dcterms:modified>
</cp:coreProperties>
</file>