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4" r:id="rId2"/>
  </p:sldMasterIdLst>
  <p:notesMasterIdLst>
    <p:notesMasterId r:id="rId16"/>
  </p:notesMasterIdLst>
  <p:sldIdLst>
    <p:sldId id="260" r:id="rId3"/>
    <p:sldId id="282" r:id="rId4"/>
    <p:sldId id="288" r:id="rId5"/>
    <p:sldId id="304" r:id="rId6"/>
    <p:sldId id="289" r:id="rId7"/>
    <p:sldId id="305" r:id="rId8"/>
    <p:sldId id="301" r:id="rId9"/>
    <p:sldId id="298" r:id="rId10"/>
    <p:sldId id="303" r:id="rId11"/>
    <p:sldId id="302" r:id="rId12"/>
    <p:sldId id="306" r:id="rId13"/>
    <p:sldId id="300" r:id="rId14"/>
    <p:sldId id="295" r:id="rId15"/>
  </p:sldIdLst>
  <p:sldSz cx="9906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1" autoAdjust="0"/>
    <p:restoredTop sz="94434" autoAdjust="0"/>
  </p:normalViewPr>
  <p:slideViewPr>
    <p:cSldViewPr snapToGrid="0" showGuides="1">
      <p:cViewPr varScale="1">
        <p:scale>
          <a:sx n="68" d="100"/>
          <a:sy n="68" d="100"/>
        </p:scale>
        <p:origin x="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1095375" y="1243013"/>
            <a:ext cx="4616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6</a:t>
            </a:fld>
            <a:endParaRPr kumimoji="1" lang="ja-JP" altLang="en-US"/>
          </a:p>
        </p:txBody>
      </p:sp>
    </p:spTree>
    <p:extLst>
      <p:ext uri="{BB962C8B-B14F-4D97-AF65-F5344CB8AC3E}">
        <p14:creationId xmlns:p14="http://schemas.microsoft.com/office/powerpoint/2010/main" val="179118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29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2E3C50B-D8C0-44AF-8E5C-89B6DCD4CAEE}"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278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3587735-3CE1-45D2-9C92-D867D9216D27}"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1552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83297"/>
            <a:ext cx="2135981"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83297"/>
            <a:ext cx="6284119"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AE9B8DA-56B5-4158-B70A-2C37A5F4D6CE}"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83175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150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26071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94832"/>
            <a:ext cx="8543925" cy="2994714"/>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0" y="4817877"/>
            <a:ext cx="8543925"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422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3359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83300"/>
            <a:ext cx="8543925"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2022/3/24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60895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2022/3/24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04208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2022/3/24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35953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1" y="1036571"/>
            <a:ext cx="5014913"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3AD25C-54C3-4478-8F29-69E0612A9371}"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762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1235CAC-6FFF-49B7-AC71-BD905E4738A3}"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9020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1" y="1036571"/>
            <a:ext cx="5014913"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951155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AAF079-9333-4938-BEC4-B6AB0F987CBD}"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695799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83297"/>
            <a:ext cx="2135981"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83297"/>
            <a:ext cx="6284119"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91276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0943"/>
            <a:ext cx="682898"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4838722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94831"/>
            <a:ext cx="8543925" cy="2994714"/>
          </a:xfrm>
        </p:spPr>
        <p:txBody>
          <a:bodyPr anchor="b"/>
          <a:lstStyle>
            <a:lvl1pPr>
              <a:defRPr sz="629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817876"/>
            <a:ext cx="8543925"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B2C9F2D-816D-4C9C-8E93-9775826336D4}" type="datetime1">
              <a:rPr kumimoji="1" lang="ja-JP" altLang="en-US" smtClean="0"/>
              <a:t>2022/3/24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681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633E976-3691-4ADD-B9B6-C575BCFC738C}"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078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83299"/>
            <a:ext cx="8543925"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BC80A88-7CD2-4BAC-A01D-911E4ACD2C9E}" type="datetime1">
              <a:rPr kumimoji="1" lang="ja-JP" altLang="en-US" smtClean="0"/>
              <a:t>2022/3/24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966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144D7B8-86D4-40D6-A027-E17EBAA6FDE3}" type="datetime1">
              <a:rPr kumimoji="1" lang="ja-JP" altLang="en-US" smtClean="0"/>
              <a:t>2022/3/24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350196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571B-9E1F-44B7-97CF-7F0AF1699C33}" type="datetime1">
              <a:rPr kumimoji="1" lang="ja-JP" altLang="en-US" smtClean="0"/>
              <a:t>2022/3/24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27440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1036570"/>
            <a:ext cx="5014913"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4D014FB-4BE6-40E0-B7EF-F039431F8D3C}"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22529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1036570"/>
            <a:ext cx="5014913"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smtClean="0"/>
              <a:t>図を追加</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188EB7D-7546-49BB-9DAB-84AAB1E186DA}" type="datetime1">
              <a:rPr kumimoji="1" lang="ja-JP" altLang="en-US" smtClean="0"/>
              <a:t>2022/3/24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1431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83299"/>
            <a:ext cx="8543925"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916484"/>
            <a:ext cx="8543925"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672698"/>
            <a:ext cx="2228850"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909227D1-5AFF-45D3-8CBD-92BFA66D22B5}" type="datetime1">
              <a:rPr kumimoji="1" lang="ja-JP" altLang="en-US" smtClean="0"/>
              <a:t>2022/3/24</a:t>
            </a:fld>
            <a:endParaRPr kumimoji="1" lang="ja-JP" altLang="en-US"/>
          </a:p>
        </p:txBody>
      </p:sp>
      <p:sp>
        <p:nvSpPr>
          <p:cNvPr id="5" name="Footer Placeholder 4"/>
          <p:cNvSpPr>
            <a:spLocks noGrp="1"/>
          </p:cNvSpPr>
          <p:nvPr>
            <p:ph type="ftr" sz="quarter" idx="3"/>
          </p:nvPr>
        </p:nvSpPr>
        <p:spPr>
          <a:xfrm>
            <a:off x="3281363" y="6672698"/>
            <a:ext cx="3343275"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8"/>
            <a:ext cx="2228850"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09076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83300"/>
            <a:ext cx="8543925"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9" y="1916484"/>
            <a:ext cx="8543925"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672699"/>
            <a:ext cx="222885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31DDF8A9-5178-434A-87B5-6A444874AE77}" type="datetime1">
              <a:rPr kumimoji="1" lang="ja-JP" altLang="en-US" smtClean="0"/>
              <a:t>2022/3/24</a:t>
            </a:fld>
            <a:endParaRPr kumimoji="1" lang="ja-JP" altLang="en-US"/>
          </a:p>
        </p:txBody>
      </p:sp>
      <p:sp>
        <p:nvSpPr>
          <p:cNvPr id="5" name="Footer Placeholder 4"/>
          <p:cNvSpPr>
            <a:spLocks noGrp="1"/>
          </p:cNvSpPr>
          <p:nvPr>
            <p:ph type="ftr" sz="quarter" idx="3"/>
          </p:nvPr>
        </p:nvSpPr>
        <p:spPr>
          <a:xfrm>
            <a:off x="3281364" y="6672699"/>
            <a:ext cx="3343275"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9"/>
            <a:ext cx="222885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1470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78325"/>
            <a:ext cx="9906000" cy="157930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en-US" altLang="ja-JP" sz="2800" b="1" dirty="0" smtClean="0">
                <a:latin typeface="Meiryo UI" panose="020B0604030504040204" pitchFamily="50" charset="-128"/>
                <a:ea typeface="Meiryo UI" panose="020B0604030504040204" pitchFamily="50" charset="-128"/>
              </a:rPr>
              <a:t>SDGs</a:t>
            </a:r>
            <a:r>
              <a:rPr kumimoji="1" lang="ja-JP" altLang="en-US" sz="2800" b="1" dirty="0" smtClean="0">
                <a:latin typeface="Meiryo UI" panose="020B0604030504040204" pitchFamily="50" charset="-128"/>
                <a:ea typeface="Meiryo UI" panose="020B0604030504040204" pitchFamily="50" charset="-128"/>
              </a:rPr>
              <a:t>認知度調査（</a:t>
            </a:r>
            <a:r>
              <a:rPr kumimoji="1" lang="en-US" altLang="ja-JP" sz="2800" b="1" dirty="0" smtClean="0">
                <a:latin typeface="Meiryo UI" panose="020B0604030504040204" pitchFamily="50" charset="-128"/>
                <a:ea typeface="Meiryo UI" panose="020B0604030504040204" pitchFamily="50" charset="-128"/>
              </a:rPr>
              <a:t>Q</a:t>
            </a:r>
            <a:r>
              <a:rPr kumimoji="1" lang="ja-JP" altLang="en-US" sz="2800" b="1" dirty="0" smtClean="0">
                <a:latin typeface="Meiryo UI" panose="020B0604030504040204" pitchFamily="50" charset="-128"/>
                <a:ea typeface="Meiryo UI" panose="020B0604030504040204" pitchFamily="50" charset="-128"/>
              </a:rPr>
              <a:t>ネット）</a:t>
            </a:r>
            <a:endParaRPr kumimoji="1" lang="en-US" altLang="ja-JP" sz="2800" b="1" dirty="0" smtClean="0">
              <a:latin typeface="Meiryo UI" panose="020B0604030504040204" pitchFamily="50" charset="-128"/>
              <a:ea typeface="Meiryo UI" panose="020B0604030504040204" pitchFamily="50" charset="-128"/>
            </a:endParaRPr>
          </a:p>
          <a:p>
            <a:pPr algn="ctr">
              <a:lnSpc>
                <a:spcPct val="150000"/>
              </a:lnSpc>
            </a:pPr>
            <a:r>
              <a:rPr kumimoji="1" lang="en-US" altLang="ja-JP" sz="2800" b="1" dirty="0" smtClean="0">
                <a:latin typeface="Meiryo UI" panose="020B0604030504040204" pitchFamily="50" charset="-128"/>
                <a:ea typeface="Meiryo UI" panose="020B0604030504040204" pitchFamily="50" charset="-128"/>
              </a:rPr>
              <a:t>2022</a:t>
            </a:r>
            <a:r>
              <a:rPr kumimoji="1" lang="ja-JP" altLang="en-US" sz="2800" b="1" dirty="0" smtClean="0">
                <a:latin typeface="Meiryo UI" panose="020B0604030504040204" pitchFamily="50" charset="-128"/>
                <a:ea typeface="Meiryo UI" panose="020B0604030504040204" pitchFamily="50" charset="-128"/>
              </a:rPr>
              <a:t>年</a:t>
            </a:r>
            <a:r>
              <a:rPr kumimoji="1" lang="ja-JP" altLang="en-US" sz="2800" b="1" dirty="0">
                <a:latin typeface="Meiryo UI" panose="020B0604030504040204" pitchFamily="50" charset="-128"/>
                <a:ea typeface="Meiryo UI" panose="020B0604030504040204" pitchFamily="50" charset="-128"/>
              </a:rPr>
              <a:t>３</a:t>
            </a:r>
            <a:r>
              <a:rPr kumimoji="1" lang="ja-JP" altLang="en-US" sz="2800" b="1" dirty="0" smtClean="0">
                <a:latin typeface="Meiryo UI" panose="020B0604030504040204" pitchFamily="50" charset="-128"/>
                <a:ea typeface="Meiryo UI" panose="020B0604030504040204" pitchFamily="50" charset="-128"/>
              </a:rPr>
              <a:t>月調査</a:t>
            </a:r>
            <a:endParaRPr kumimoji="1" lang="en-US" altLang="ja-JP" sz="28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0996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意識度（全体・性別）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9</a:t>
            </a:fld>
            <a:endParaRPr kumimoji="1" lang="ja-JP" altLang="en-US">
              <a:solidFill>
                <a:prstClr val="black"/>
              </a:solidFill>
            </a:endParaRPr>
          </a:p>
        </p:txBody>
      </p:sp>
      <p:sp>
        <p:nvSpPr>
          <p:cNvPr id="5" name="テキスト ボックス 4"/>
          <p:cNvSpPr txBox="1"/>
          <p:nvPr/>
        </p:nvSpPr>
        <p:spPr>
          <a:xfrm>
            <a:off x="168791" y="1148685"/>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68791" y="3119099"/>
            <a:ext cx="609472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0524" y="660301"/>
            <a:ext cx="8439139" cy="496834"/>
          </a:xfrm>
          <a:prstGeom prst="rect">
            <a:avLst/>
          </a:prstGeom>
          <a:ln w="12700">
            <a:noFill/>
          </a:ln>
        </p:spPr>
        <p:txBody>
          <a:bodyPr wrap="square" anchor="t">
            <a:noAutofit/>
          </a:bodyPr>
          <a:lstStyle/>
          <a:p>
            <a:pPr>
              <a:lnSpc>
                <a:spcPts val="2096"/>
              </a:lnSpc>
            </a:pPr>
            <a:r>
              <a:rPr lang="ja-JP" altLang="en-US" sz="1400" dirty="0" smtClean="0">
                <a:latin typeface="+mn-ea"/>
              </a:rPr>
              <a:t>〇</a:t>
            </a:r>
            <a:r>
              <a:rPr lang="en-US" altLang="ja-JP" sz="1400" dirty="0" smtClean="0">
                <a:latin typeface="+mn-ea"/>
              </a:rPr>
              <a:t>SDGs</a:t>
            </a:r>
            <a:r>
              <a:rPr lang="ja-JP" altLang="en-US" sz="1400" dirty="0" smtClean="0">
                <a:latin typeface="+mn-ea"/>
              </a:rPr>
              <a:t>を知っていた人の中で、</a:t>
            </a:r>
            <a:r>
              <a:rPr lang="en-US" altLang="ja-JP" sz="1400" dirty="0" smtClean="0">
                <a:latin typeface="+mn-ea"/>
              </a:rPr>
              <a:t>SDGs</a:t>
            </a:r>
            <a:r>
              <a:rPr lang="ja-JP" altLang="en-US" sz="1400" dirty="0" smtClean="0">
                <a:latin typeface="+mn-ea"/>
              </a:rPr>
              <a:t>を意識して行動している割合は、</a:t>
            </a:r>
            <a:r>
              <a:rPr lang="en-US" altLang="ja-JP" sz="1400" dirty="0" smtClean="0">
                <a:latin typeface="+mn-ea"/>
              </a:rPr>
              <a:t>81.2%</a:t>
            </a:r>
            <a:r>
              <a:rPr lang="ja-JP" altLang="en-US" sz="1400" dirty="0" err="1" smtClean="0">
                <a:latin typeface="+mn-ea"/>
              </a:rPr>
              <a:t>。</a:t>
            </a:r>
            <a:endParaRPr lang="en-US" altLang="ja-JP" sz="1400" dirty="0" smtClean="0">
              <a:latin typeface="+mn-ea"/>
            </a:endParaRPr>
          </a:p>
        </p:txBody>
      </p:sp>
      <p:sp>
        <p:nvSpPr>
          <p:cNvPr id="17" name="テキスト ボックス 16"/>
          <p:cNvSpPr txBox="1"/>
          <p:nvPr/>
        </p:nvSpPr>
        <p:spPr>
          <a:xfrm>
            <a:off x="455372" y="3672532"/>
            <a:ext cx="323165" cy="1365545"/>
          </a:xfrm>
          <a:prstGeom prst="rect">
            <a:avLst/>
          </a:prstGeom>
          <a:noFill/>
          <a:ln>
            <a:solidFill>
              <a:schemeClr val="tx1"/>
            </a:solidFill>
          </a:ln>
        </p:spPr>
        <p:txBody>
          <a:bodyPr vert="eaVert" wrap="square" rtlCol="0" anchor="ctr">
            <a:spAutoFit/>
          </a:bodyPr>
          <a:lstStyle/>
          <a:p>
            <a:pPr algn="ctr"/>
            <a:r>
              <a:rPr kumimoji="1" lang="ja-JP" altLang="en-US" sz="900" dirty="0" smtClean="0"/>
              <a:t>男　　性</a:t>
            </a:r>
            <a:endParaRPr kumimoji="1" lang="ja-JP" altLang="en-US" sz="900" dirty="0"/>
          </a:p>
        </p:txBody>
      </p:sp>
      <p:sp>
        <p:nvSpPr>
          <p:cNvPr id="18" name="テキスト ボックス 17"/>
          <p:cNvSpPr txBox="1"/>
          <p:nvPr/>
        </p:nvSpPr>
        <p:spPr>
          <a:xfrm>
            <a:off x="443429" y="5250716"/>
            <a:ext cx="323165" cy="1365808"/>
          </a:xfrm>
          <a:prstGeom prst="rect">
            <a:avLst/>
          </a:prstGeom>
          <a:noFill/>
          <a:ln>
            <a:solidFill>
              <a:schemeClr val="tx1"/>
            </a:solidFill>
          </a:ln>
        </p:spPr>
        <p:txBody>
          <a:bodyPr vert="eaVert" wrap="square" rtlCol="0" anchor="ctr">
            <a:spAutoFit/>
          </a:bodyPr>
          <a:lstStyle/>
          <a:p>
            <a:pPr algn="ctr"/>
            <a:r>
              <a:rPr kumimoji="1" lang="ja-JP" altLang="en-US" sz="900" dirty="0" smtClean="0"/>
              <a:t>女　　性</a:t>
            </a:r>
            <a:endParaRPr kumimoji="1" lang="ja-JP" altLang="en-US" sz="900" dirty="0"/>
          </a:p>
        </p:txBody>
      </p:sp>
      <p:pic>
        <p:nvPicPr>
          <p:cNvPr id="2" name="図 1"/>
          <p:cNvPicPr>
            <a:picLocks noChangeAspect="1"/>
          </p:cNvPicPr>
          <p:nvPr/>
        </p:nvPicPr>
        <p:blipFill>
          <a:blip r:embed="rId2"/>
          <a:stretch>
            <a:fillRect/>
          </a:stretch>
        </p:blipFill>
        <p:spPr>
          <a:xfrm>
            <a:off x="605011" y="1565636"/>
            <a:ext cx="8998476" cy="1505843"/>
          </a:xfrm>
          <a:prstGeom prst="rect">
            <a:avLst/>
          </a:prstGeom>
        </p:spPr>
      </p:pic>
      <p:pic>
        <p:nvPicPr>
          <p:cNvPr id="6" name="図 5"/>
          <p:cNvPicPr>
            <a:picLocks noChangeAspect="1"/>
          </p:cNvPicPr>
          <p:nvPr/>
        </p:nvPicPr>
        <p:blipFill>
          <a:blip r:embed="rId3"/>
          <a:stretch>
            <a:fillRect/>
          </a:stretch>
        </p:blipFill>
        <p:spPr>
          <a:xfrm>
            <a:off x="762175" y="3421196"/>
            <a:ext cx="8327858" cy="3773751"/>
          </a:xfrm>
          <a:prstGeom prst="rect">
            <a:avLst/>
          </a:prstGeom>
        </p:spPr>
      </p:pic>
    </p:spTree>
    <p:extLst>
      <p:ext uri="{BB962C8B-B14F-4D97-AF65-F5344CB8AC3E}">
        <p14:creationId xmlns:p14="http://schemas.microsoft.com/office/powerpoint/2010/main" val="3750103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意識度（年代別）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
        <p:nvSpPr>
          <p:cNvPr id="19" name="テキスト ボックス 18"/>
          <p:cNvSpPr txBox="1"/>
          <p:nvPr/>
        </p:nvSpPr>
        <p:spPr>
          <a:xfrm>
            <a:off x="628063" y="968780"/>
            <a:ext cx="252000" cy="972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smtClean="0"/>
              <a:t>18</a:t>
            </a:r>
            <a:r>
              <a:rPr kumimoji="1" lang="ja-JP" altLang="en-US" sz="800" dirty="0" smtClean="0"/>
              <a:t>～</a:t>
            </a:r>
            <a:r>
              <a:rPr kumimoji="1" lang="en-US" altLang="ja-JP" sz="800" dirty="0" smtClean="0"/>
              <a:t>20</a:t>
            </a:r>
            <a:r>
              <a:rPr kumimoji="1" lang="ja-JP" altLang="en-US" sz="800" dirty="0" smtClean="0"/>
              <a:t>歳代</a:t>
            </a:r>
            <a:endParaRPr kumimoji="1" lang="ja-JP" altLang="en-US" sz="800" dirty="0"/>
          </a:p>
        </p:txBody>
      </p:sp>
      <p:sp>
        <p:nvSpPr>
          <p:cNvPr id="20" name="テキスト ボックス 19"/>
          <p:cNvSpPr txBox="1"/>
          <p:nvPr/>
        </p:nvSpPr>
        <p:spPr>
          <a:xfrm>
            <a:off x="628063" y="2080250"/>
            <a:ext cx="252000" cy="972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30</a:t>
            </a:r>
            <a:r>
              <a:rPr kumimoji="1" lang="ja-JP" altLang="en-US" sz="800" dirty="0" smtClean="0"/>
              <a:t>歳代</a:t>
            </a:r>
            <a:endParaRPr kumimoji="1" lang="ja-JP" altLang="en-US" sz="800" dirty="0"/>
          </a:p>
        </p:txBody>
      </p:sp>
      <p:sp>
        <p:nvSpPr>
          <p:cNvPr id="21" name="テキスト ボックス 20"/>
          <p:cNvSpPr txBox="1"/>
          <p:nvPr/>
        </p:nvSpPr>
        <p:spPr>
          <a:xfrm>
            <a:off x="628063" y="3151379"/>
            <a:ext cx="252000" cy="972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40</a:t>
            </a:r>
            <a:r>
              <a:rPr kumimoji="1" lang="ja-JP" altLang="en-US" sz="800" dirty="0" smtClean="0"/>
              <a:t>歳代</a:t>
            </a:r>
            <a:endParaRPr kumimoji="1" lang="ja-JP" altLang="en-US" sz="800" dirty="0"/>
          </a:p>
        </p:txBody>
      </p:sp>
      <p:sp>
        <p:nvSpPr>
          <p:cNvPr id="22" name="テキスト ボックス 21"/>
          <p:cNvSpPr txBox="1"/>
          <p:nvPr/>
        </p:nvSpPr>
        <p:spPr>
          <a:xfrm>
            <a:off x="628063" y="4249402"/>
            <a:ext cx="252000" cy="972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50</a:t>
            </a:r>
            <a:r>
              <a:rPr kumimoji="1" lang="ja-JP" altLang="en-US" sz="800" dirty="0" smtClean="0"/>
              <a:t>歳代</a:t>
            </a:r>
            <a:endParaRPr kumimoji="1" lang="ja-JP" altLang="en-US" sz="800" dirty="0"/>
          </a:p>
        </p:txBody>
      </p:sp>
      <p:sp>
        <p:nvSpPr>
          <p:cNvPr id="23" name="テキスト ボックス 22"/>
          <p:cNvSpPr txBox="1"/>
          <p:nvPr/>
        </p:nvSpPr>
        <p:spPr>
          <a:xfrm>
            <a:off x="628063" y="5333978"/>
            <a:ext cx="252000" cy="972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smtClean="0"/>
              <a:t>60</a:t>
            </a:r>
            <a:r>
              <a:rPr kumimoji="1" lang="ja-JP" altLang="en-US" sz="800" dirty="0" smtClean="0"/>
              <a:t>歳代以上</a:t>
            </a:r>
            <a:endParaRPr kumimoji="1" lang="ja-JP" altLang="en-US" sz="800" dirty="0"/>
          </a:p>
        </p:txBody>
      </p:sp>
      <p:pic>
        <p:nvPicPr>
          <p:cNvPr id="2" name="図 1"/>
          <p:cNvPicPr>
            <a:picLocks noChangeAspect="1"/>
          </p:cNvPicPr>
          <p:nvPr/>
        </p:nvPicPr>
        <p:blipFill>
          <a:blip r:embed="rId2"/>
          <a:stretch>
            <a:fillRect/>
          </a:stretch>
        </p:blipFill>
        <p:spPr>
          <a:xfrm>
            <a:off x="365903" y="774068"/>
            <a:ext cx="9120406" cy="6242845"/>
          </a:xfrm>
          <a:prstGeom prst="rect">
            <a:avLst/>
          </a:prstGeom>
        </p:spPr>
      </p:pic>
    </p:spTree>
    <p:extLst>
      <p:ext uri="{BB962C8B-B14F-4D97-AF65-F5344CB8AC3E}">
        <p14:creationId xmlns:p14="http://schemas.microsoft.com/office/powerpoint/2010/main" val="118039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認知度調査</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
        <p:nvSpPr>
          <p:cNvPr id="13" name="正方形/長方形 12"/>
          <p:cNvSpPr/>
          <p:nvPr/>
        </p:nvSpPr>
        <p:spPr>
          <a:xfrm>
            <a:off x="186460" y="781596"/>
            <a:ext cx="9719540" cy="708100"/>
          </a:xfrm>
          <a:prstGeom prst="rect">
            <a:avLst/>
          </a:prstGeom>
          <a:ln w="12700">
            <a:noFill/>
          </a:ln>
        </p:spPr>
        <p:txBody>
          <a:bodyPr wrap="square" anchor="ctr">
            <a:noAutofit/>
          </a:bodyPr>
          <a:lstStyle/>
          <a:p>
            <a:pPr>
              <a:lnSpc>
                <a:spcPts val="2096"/>
              </a:lnSpc>
            </a:pPr>
            <a:r>
              <a:rPr lang="ja-JP" altLang="en-US" sz="1400" dirty="0" smtClean="0">
                <a:latin typeface="+mn-ea"/>
              </a:rPr>
              <a:t>〇どういった団体等が行う取組みについて興味があるかについては、「国」、「市町村」、「大阪府庁」の割合が高い。</a:t>
            </a:r>
            <a:endParaRPr lang="en-US" altLang="ja-JP" sz="1400" dirty="0">
              <a:latin typeface="+mn-ea"/>
            </a:endParaRPr>
          </a:p>
          <a:p>
            <a:pPr>
              <a:lnSpc>
                <a:spcPts val="2096"/>
              </a:lnSpc>
            </a:pPr>
            <a:r>
              <a:rPr lang="ja-JP" altLang="en-US" sz="1400" dirty="0" smtClean="0">
                <a:latin typeface="+mn-ea"/>
              </a:rPr>
              <a:t>〇</a:t>
            </a:r>
            <a:r>
              <a:rPr lang="en-US" altLang="ja-JP" sz="1400" dirty="0" smtClean="0">
                <a:latin typeface="+mn-ea"/>
              </a:rPr>
              <a:t>SDGs</a:t>
            </a:r>
            <a:r>
              <a:rPr lang="ja-JP" altLang="en-US" sz="1400" dirty="0" smtClean="0">
                <a:latin typeface="+mn-ea"/>
              </a:rPr>
              <a:t>を広めるため大阪府に期待する取組みは、「情報提供・広報活動」、「具体的な行動を考えるためのヒントの掲示」の割合が</a:t>
            </a:r>
            <a:endParaRPr lang="en-US" altLang="ja-JP" sz="1400" dirty="0" smtClean="0">
              <a:latin typeface="+mn-ea"/>
            </a:endParaRPr>
          </a:p>
          <a:p>
            <a:pPr>
              <a:lnSpc>
                <a:spcPts val="2096"/>
              </a:lnSpc>
            </a:pPr>
            <a:r>
              <a:rPr lang="ja-JP" altLang="en-US" sz="1400" dirty="0">
                <a:latin typeface="+mn-ea"/>
              </a:rPr>
              <a:t>　</a:t>
            </a:r>
            <a:r>
              <a:rPr lang="ja-JP" altLang="en-US" sz="1400" dirty="0" smtClean="0">
                <a:latin typeface="+mn-ea"/>
              </a:rPr>
              <a:t>高い。</a:t>
            </a:r>
            <a:endParaRPr lang="en-US" altLang="ja-JP" sz="1400" dirty="0" smtClean="0">
              <a:latin typeface="+mn-ea"/>
            </a:endParaRPr>
          </a:p>
        </p:txBody>
      </p:sp>
      <p:sp>
        <p:nvSpPr>
          <p:cNvPr id="2" name="テキスト ボックス 1"/>
          <p:cNvSpPr txBox="1"/>
          <p:nvPr/>
        </p:nvSpPr>
        <p:spPr>
          <a:xfrm>
            <a:off x="107441" y="1638880"/>
            <a:ext cx="4732386" cy="338554"/>
          </a:xfrm>
          <a:prstGeom prst="rect">
            <a:avLst/>
          </a:prstGeom>
          <a:noFill/>
        </p:spPr>
        <p:txBody>
          <a:bodyPr wrap="none" rtlCol="0">
            <a:spAutoFit/>
          </a:bodyPr>
          <a:lstStyle/>
          <a:p>
            <a:r>
              <a:rPr kumimoji="1" lang="ja-JP" altLang="en-US" sz="1600" b="1" dirty="0" smtClean="0">
                <a:solidFill>
                  <a:schemeClr val="accent3">
                    <a:lumMod val="50000"/>
                  </a:schemeClr>
                </a:solidFill>
              </a:rPr>
              <a:t>■どういった団体等が行う取組みについて興味があるか</a:t>
            </a:r>
            <a:endParaRPr kumimoji="1" lang="ja-JP" altLang="en-US" sz="1600" b="1" dirty="0">
              <a:solidFill>
                <a:schemeClr val="accent3">
                  <a:lumMod val="50000"/>
                </a:schemeClr>
              </a:solidFill>
            </a:endParaRPr>
          </a:p>
        </p:txBody>
      </p:sp>
      <p:pic>
        <p:nvPicPr>
          <p:cNvPr id="3" name="図 2"/>
          <p:cNvPicPr>
            <a:picLocks noChangeAspect="1"/>
          </p:cNvPicPr>
          <p:nvPr/>
        </p:nvPicPr>
        <p:blipFill>
          <a:blip r:embed="rId2"/>
          <a:stretch>
            <a:fillRect/>
          </a:stretch>
        </p:blipFill>
        <p:spPr>
          <a:xfrm>
            <a:off x="186460" y="1544751"/>
            <a:ext cx="4633362" cy="5645385"/>
          </a:xfrm>
          <a:prstGeom prst="rect">
            <a:avLst/>
          </a:prstGeom>
        </p:spPr>
      </p:pic>
      <p:pic>
        <p:nvPicPr>
          <p:cNvPr id="7" name="図 6"/>
          <p:cNvPicPr>
            <a:picLocks noChangeAspect="1"/>
          </p:cNvPicPr>
          <p:nvPr/>
        </p:nvPicPr>
        <p:blipFill>
          <a:blip r:embed="rId3"/>
          <a:stretch>
            <a:fillRect/>
          </a:stretch>
        </p:blipFill>
        <p:spPr>
          <a:xfrm>
            <a:off x="5059677" y="1489696"/>
            <a:ext cx="4779678" cy="5645385"/>
          </a:xfrm>
          <a:prstGeom prst="rect">
            <a:avLst/>
          </a:prstGeom>
        </p:spPr>
      </p:pic>
    </p:spTree>
    <p:extLst>
      <p:ext uri="{BB962C8B-B14F-4D97-AF65-F5344CB8AC3E}">
        <p14:creationId xmlns:p14="http://schemas.microsoft.com/office/powerpoint/2010/main" val="364011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206" y="636701"/>
            <a:ext cx="9693105" cy="6444583"/>
          </a:xfrm>
          <a:prstGeom prst="roundRect">
            <a:avLst>
              <a:gd name="adj" fmla="val 5593"/>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0" dirty="0"/>
          </a:p>
        </p:txBody>
      </p:sp>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を意識して行動していること（主な意見）</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
        <p:nvSpPr>
          <p:cNvPr id="15" name="テキスト ボックス 14"/>
          <p:cNvSpPr txBox="1"/>
          <p:nvPr/>
        </p:nvSpPr>
        <p:spPr>
          <a:xfrm>
            <a:off x="169227" y="783566"/>
            <a:ext cx="4771531" cy="61508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・様々な事に目を向けるようにしている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必要なものしか買わない。ごみをできるだけ減らす。</a:t>
            </a: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・買い物は必要な物を選んで使い切る。ごみを出さない。無駄な電気を使わない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を尊重しあう。</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買い物の際、必要なものを必要なだけ買って、廃棄物を少なくする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使い切る</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よう心掛ける。自然のものからできているものを中心に買い物をする。</a:t>
            </a: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・買い物で、消費期限が近い物を選ぶことが出来ることを心がけている。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・日常</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の新聞に関連記事掲載されれば読むようにしている。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をこまめに消したり水の出しっ放しをやめ、食料は必要な分を食べ切れるだけ</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すぐ食べる</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ものは賞味期限の近いものから買う。</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での取り組みに参加して今後も継続していきたい</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・他者</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への敬意、配慮を意識して判断し行動する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・節電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・節水・リサイクル・分別・エコバック・マイボトル等日常でできることをしています。</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・世の中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の多様性を理解する。環境保全に取り組む。</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差別をなくし、みんなが生き生きと明るく楽しく生活できるような社会にしたい。</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との触れ合いの中で、差別的な文言を発することなく、平等を根底に強く意識</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の回りで出来る限り環境や人に対する気遣いを心がけている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購入する際に意識的に選ぶようにしている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、ゴミ分別再資源化、コミュニティ参加、ボランティア</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・主婦</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なので普段の食生活、買い物などでの行動で無駄なく過ごせるよう</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・自宅</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での食品の扱い、買いだめをし過ぎない、必要な量だけ購入</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有るものは冷凍保存</a:t>
            </a:r>
          </a:p>
        </p:txBody>
      </p:sp>
      <p:sp>
        <p:nvSpPr>
          <p:cNvPr id="16" name="テキスト ボックス 15"/>
          <p:cNvSpPr txBox="1"/>
          <p:nvPr/>
        </p:nvSpPr>
        <p:spPr>
          <a:xfrm>
            <a:off x="5072432" y="654506"/>
            <a:ext cx="4714879" cy="644022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・食器類の汚れは落とし、なるべく排水溝に流さないようにして</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環境を意識して、ゴミを削減するように、エコバッグを利用しています。</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可能性を意識した行動をする事。明日の責任は、今の行動にある。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の無駄遣いをしないようにし、健康に生活することを心がけている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・子供</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で処分する様な物を買わない</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洋服は流行やトレンドがあるがあまり考えず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にいった服を長く</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着る破れたり</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ほつれたり穴があいたら小さな穴なら裁縫で</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塞ぎ</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着る様にしている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・詰め替え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製品を買うようにしている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保護のため節電、節水、資源の再利用に心掛けている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破壊に繋がらないように、できることから始めている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エコバッグ持参や、無駄な買い物はしない、など。）</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へ様々な取り組みをしている商品の購入</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の美化、例えば毎朝町内の吸い殻やごみの排除及び清掃している。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・何</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かひとつではなく少し意識して行動することが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・マイバッグ</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、マイボトルを使う。節電節水、差別しない。リサイクルする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食品</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を使い切る。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・ゴミ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の分別、ゴミを出さない工夫（再利用、無包装、リサイクルボックスへの投函）</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・あらゆるもののリサイクルを考えて実行している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に取り組む企業の洋服などはチェックしている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に賛同している企業の商品を選ぶようにしている。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テレの特集番組を子供と観る</a:t>
            </a:r>
          </a:p>
          <a:p>
            <a:pPr marL="185738" indent="-185738">
              <a:lnSpc>
                <a:spcPct val="150000"/>
              </a:lnSpc>
              <a:tabLst>
                <a:tab pos="6239554" algn="l"/>
              </a:tabLs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つかう責任」として無駄なものを最小限に減らし、詰替え用などを購入するよう</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tabLst>
                <a:tab pos="6239554" algn="l"/>
              </a:tabLs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p>
        </p:txBody>
      </p:sp>
    </p:spTree>
    <p:extLst>
      <p:ext uri="{BB962C8B-B14F-4D97-AF65-F5344CB8AC3E}">
        <p14:creationId xmlns:p14="http://schemas.microsoft.com/office/powerpoint/2010/main" val="91009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認知度（大阪）</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a:t>
            </a:fld>
            <a:endParaRPr kumimoji="1" lang="ja-JP" altLang="en-US">
              <a:solidFill>
                <a:prstClr val="black"/>
              </a:solidFill>
            </a:endParaRPr>
          </a:p>
        </p:txBody>
      </p:sp>
      <p:sp>
        <p:nvSpPr>
          <p:cNvPr id="13" name="正方形/長方形 12"/>
          <p:cNvSpPr/>
          <p:nvPr/>
        </p:nvSpPr>
        <p:spPr>
          <a:xfrm>
            <a:off x="1567503" y="6471537"/>
            <a:ext cx="7295146" cy="496834"/>
          </a:xfrm>
          <a:prstGeom prst="rect">
            <a:avLst/>
          </a:prstGeom>
          <a:ln w="12700">
            <a:noFill/>
          </a:ln>
        </p:spPr>
        <p:txBody>
          <a:bodyPr wrap="square" anchor="ctr">
            <a:noAutofit/>
          </a:bodyPr>
          <a:lstStyle/>
          <a:p>
            <a:pPr>
              <a:lnSpc>
                <a:spcPts val="2096"/>
              </a:lnSpc>
            </a:pPr>
            <a:r>
              <a:rPr lang="ja-JP" altLang="en-US" sz="1400" dirty="0" smtClean="0">
                <a:latin typeface="+mn-ea"/>
              </a:rPr>
              <a:t>大阪府</a:t>
            </a:r>
            <a:r>
              <a:rPr lang="ja-JP" altLang="en-US" sz="1400" dirty="0">
                <a:latin typeface="+mn-ea"/>
              </a:rPr>
              <a:t>のネット調査（大阪</a:t>
            </a:r>
            <a:r>
              <a:rPr lang="en-US" altLang="ja-JP" sz="1400" dirty="0">
                <a:latin typeface="+mn-ea"/>
              </a:rPr>
              <a:t>Q</a:t>
            </a:r>
            <a:r>
              <a:rPr lang="ja-JP" altLang="en-US" sz="1400" dirty="0">
                <a:latin typeface="+mn-ea"/>
              </a:rPr>
              <a:t>ネット）を活用して、府民を対象に</a:t>
            </a:r>
            <a:r>
              <a:rPr lang="en-US" altLang="ja-JP" sz="1400" dirty="0">
                <a:latin typeface="+mn-ea"/>
              </a:rPr>
              <a:t>SDGs</a:t>
            </a:r>
            <a:r>
              <a:rPr lang="ja-JP" altLang="en-US" sz="1400" dirty="0">
                <a:latin typeface="+mn-ea"/>
              </a:rPr>
              <a:t>の認知度を</a:t>
            </a:r>
            <a:r>
              <a:rPr lang="ja-JP" altLang="en-US" sz="1400" dirty="0" smtClean="0">
                <a:latin typeface="+mn-ea"/>
              </a:rPr>
              <a:t>調査</a:t>
            </a:r>
            <a:endParaRPr lang="en-US" altLang="ja-JP" sz="1400" dirty="0">
              <a:latin typeface="+mn-ea"/>
            </a:endParaRPr>
          </a:p>
          <a:p>
            <a:pPr>
              <a:lnSpc>
                <a:spcPts val="2096"/>
              </a:lnSpc>
            </a:pPr>
            <a:r>
              <a:rPr lang="ja-JP" altLang="en-US" sz="1400" dirty="0" smtClean="0">
                <a:latin typeface="+mj-ea"/>
                <a:ea typeface="+mj-ea"/>
              </a:rPr>
              <a:t>（</a:t>
            </a:r>
            <a:r>
              <a:rPr lang="ja-JP" altLang="en-US" sz="1400" dirty="0">
                <a:latin typeface="+mj-ea"/>
                <a:ea typeface="+mj-ea"/>
              </a:rPr>
              <a:t>対象者条件：</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a:t>
            </a:r>
            <a:r>
              <a:rPr lang="ja-JP" altLang="en-US" sz="1400" dirty="0" smtClean="0">
                <a:latin typeface="+mj-ea"/>
                <a:ea typeface="+mj-ea"/>
              </a:rPr>
              <a:t>：１</a:t>
            </a:r>
            <a:r>
              <a:rPr lang="en-US" altLang="ja-JP" sz="1400" dirty="0" smtClean="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
        <p:nvSpPr>
          <p:cNvPr id="16" name="正方形/長方形 15"/>
          <p:cNvSpPr/>
          <p:nvPr/>
        </p:nvSpPr>
        <p:spPr>
          <a:xfrm>
            <a:off x="168791" y="763505"/>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ja-JP" altLang="en-US" sz="2400" b="1" u="sng" dirty="0" smtClean="0">
                <a:latin typeface="Meiryo UI" panose="020B0604030504040204" pitchFamily="50" charset="-128"/>
                <a:ea typeface="Meiryo UI" panose="020B0604030504040204" pitchFamily="50" charset="-128"/>
              </a:rPr>
              <a:t>、</a:t>
            </a:r>
            <a:r>
              <a:rPr lang="en-US" altLang="ja-JP" sz="2400" b="1" u="sng" dirty="0" smtClean="0">
                <a:latin typeface="Meiryo UI" panose="020B0604030504040204" pitchFamily="50" charset="-128"/>
                <a:ea typeface="Meiryo UI" panose="020B0604030504040204" pitchFamily="50" charset="-128"/>
              </a:rPr>
              <a:t>79.5%</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231239" y="1255541"/>
            <a:ext cx="9443522" cy="4688230"/>
          </a:xfrm>
          <a:prstGeom prst="rect">
            <a:avLst/>
          </a:prstGeom>
        </p:spPr>
      </p:pic>
    </p:spTree>
    <p:extLst>
      <p:ext uri="{BB962C8B-B14F-4D97-AF65-F5344CB8AC3E}">
        <p14:creationId xmlns:p14="http://schemas.microsoft.com/office/powerpoint/2010/main" val="236664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smtClean="0">
                <a:solidFill>
                  <a:prstClr val="white"/>
                </a:solidFill>
                <a:latin typeface="Meiryo UI" panose="020B0604030504040204" pitchFamily="50" charset="-128"/>
                <a:ea typeface="Meiryo UI" panose="020B0604030504040204" pitchFamily="50" charset="-128"/>
              </a:rPr>
              <a:t>認知度（全体）</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2</a:t>
            </a:fld>
            <a:endParaRPr kumimoji="1" lang="ja-JP" altLang="en-US">
              <a:solidFill>
                <a:prstClr val="black"/>
              </a:solidFill>
            </a:endParaRPr>
          </a:p>
        </p:txBody>
      </p:sp>
      <p:sp>
        <p:nvSpPr>
          <p:cNvPr id="13" name="正方形/長方形 12"/>
          <p:cNvSpPr/>
          <p:nvPr/>
        </p:nvSpPr>
        <p:spPr>
          <a:xfrm>
            <a:off x="290524" y="719055"/>
            <a:ext cx="9498274" cy="410498"/>
          </a:xfrm>
          <a:prstGeom prst="rect">
            <a:avLst/>
          </a:prstGeom>
          <a:ln w="12700">
            <a:noFill/>
          </a:ln>
        </p:spPr>
        <p:txBody>
          <a:bodyPr wrap="square" anchor="ctr">
            <a:noAutofit/>
          </a:bodyPr>
          <a:lstStyle/>
          <a:p>
            <a:pPr>
              <a:lnSpc>
                <a:spcPts val="2096"/>
              </a:lnSpc>
            </a:pPr>
            <a:r>
              <a:rPr lang="ja-JP" altLang="en-US" sz="1400" dirty="0" smtClean="0">
                <a:latin typeface="+mn-ea"/>
              </a:rPr>
              <a:t>〇府民全体の認知度は直近調査で</a:t>
            </a:r>
            <a:r>
              <a:rPr lang="en-US" altLang="ja-JP" sz="1400" dirty="0" smtClean="0">
                <a:latin typeface="+mn-ea"/>
              </a:rPr>
              <a:t>79.5</a:t>
            </a:r>
            <a:r>
              <a:rPr lang="ja-JP" altLang="en-US" sz="1400" dirty="0" smtClean="0">
                <a:latin typeface="+mn-ea"/>
              </a:rPr>
              <a:t>％</a:t>
            </a:r>
            <a:endParaRPr lang="en-US" altLang="ja-JP" sz="1400" dirty="0" smtClean="0">
              <a:latin typeface="+mn-ea"/>
            </a:endParaRPr>
          </a:p>
        </p:txBody>
      </p:sp>
      <p:pic>
        <p:nvPicPr>
          <p:cNvPr id="2" name="図 1"/>
          <p:cNvPicPr>
            <a:picLocks noChangeAspect="1"/>
          </p:cNvPicPr>
          <p:nvPr/>
        </p:nvPicPr>
        <p:blipFill>
          <a:blip r:embed="rId2"/>
          <a:stretch>
            <a:fillRect/>
          </a:stretch>
        </p:blipFill>
        <p:spPr>
          <a:xfrm>
            <a:off x="1069509" y="1274154"/>
            <a:ext cx="7766977" cy="5797798"/>
          </a:xfrm>
          <a:prstGeom prst="rect">
            <a:avLst/>
          </a:prstGeom>
        </p:spPr>
      </p:pic>
    </p:spTree>
    <p:extLst>
      <p:ext uri="{BB962C8B-B14F-4D97-AF65-F5344CB8AC3E}">
        <p14:creationId xmlns:p14="http://schemas.microsoft.com/office/powerpoint/2010/main" val="13374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smtClean="0">
                <a:solidFill>
                  <a:prstClr val="white"/>
                </a:solidFill>
                <a:latin typeface="Meiryo UI" panose="020B0604030504040204" pitchFamily="50" charset="-128"/>
                <a:ea typeface="Meiryo UI" panose="020B0604030504040204" pitchFamily="50" charset="-128"/>
              </a:rPr>
              <a:t>認知度（性別）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3</a:t>
            </a:fld>
            <a:endParaRPr kumimoji="1" lang="ja-JP" altLang="en-US">
              <a:solidFill>
                <a:prstClr val="black"/>
              </a:solidFill>
            </a:endParaRPr>
          </a:p>
        </p:txBody>
      </p:sp>
      <p:sp>
        <p:nvSpPr>
          <p:cNvPr id="13" name="正方形/長方形 12"/>
          <p:cNvSpPr/>
          <p:nvPr/>
        </p:nvSpPr>
        <p:spPr>
          <a:xfrm>
            <a:off x="290524" y="719055"/>
            <a:ext cx="9498274" cy="692886"/>
          </a:xfrm>
          <a:prstGeom prst="rect">
            <a:avLst/>
          </a:prstGeom>
          <a:ln w="12700">
            <a:noFill/>
          </a:ln>
        </p:spPr>
        <p:txBody>
          <a:bodyPr wrap="square" anchor="ctr">
            <a:noAutofit/>
          </a:bodyPr>
          <a:lstStyle/>
          <a:p>
            <a:pPr>
              <a:lnSpc>
                <a:spcPts val="2096"/>
              </a:lnSpc>
            </a:pPr>
            <a:r>
              <a:rPr lang="ja-JP" altLang="en-US" sz="1400" dirty="0" smtClean="0">
                <a:latin typeface="+mn-ea"/>
              </a:rPr>
              <a:t>〇男女別では、男性の認知度が高い傾向にあるが、男女ともに認知度が上がっている。</a:t>
            </a:r>
            <a:endParaRPr lang="en-US" altLang="ja-JP" sz="1400" dirty="0" smtClean="0">
              <a:latin typeface="+mn-ea"/>
            </a:endParaRPr>
          </a:p>
          <a:p>
            <a:pPr>
              <a:lnSpc>
                <a:spcPts val="2096"/>
              </a:lnSpc>
            </a:pPr>
            <a:r>
              <a:rPr lang="ja-JP" altLang="en-US" sz="1400" dirty="0">
                <a:latin typeface="+mn-ea"/>
              </a:rPr>
              <a:t>　</a:t>
            </a:r>
            <a:r>
              <a:rPr lang="ja-JP" altLang="en-US" sz="1400" dirty="0" smtClean="0">
                <a:latin typeface="+mn-ea"/>
              </a:rPr>
              <a:t>（男女別認知度の差　　今回調査：</a:t>
            </a:r>
            <a:r>
              <a:rPr lang="en-US" altLang="ja-JP" sz="1400" dirty="0" smtClean="0">
                <a:latin typeface="+mn-ea"/>
              </a:rPr>
              <a:t>6.3</a:t>
            </a:r>
            <a:r>
              <a:rPr lang="ja-JP" altLang="en-US" sz="1400" dirty="0" smtClean="0">
                <a:latin typeface="+mn-ea"/>
              </a:rPr>
              <a:t>ポイント　前回調査：</a:t>
            </a:r>
            <a:r>
              <a:rPr lang="en-US" altLang="ja-JP" sz="1400" dirty="0" smtClean="0">
                <a:latin typeface="+mn-ea"/>
              </a:rPr>
              <a:t>4.7</a:t>
            </a:r>
            <a:r>
              <a:rPr lang="ja-JP" altLang="en-US" sz="1400" dirty="0" smtClean="0">
                <a:latin typeface="+mn-ea"/>
              </a:rPr>
              <a:t>ポイント）</a:t>
            </a:r>
            <a:endParaRPr lang="en-US" altLang="ja-JP" sz="1400" dirty="0">
              <a:latin typeface="+mn-ea"/>
            </a:endParaRPr>
          </a:p>
        </p:txBody>
      </p:sp>
      <p:pic>
        <p:nvPicPr>
          <p:cNvPr id="4" name="図 3"/>
          <p:cNvPicPr>
            <a:picLocks noChangeAspect="1"/>
          </p:cNvPicPr>
          <p:nvPr/>
        </p:nvPicPr>
        <p:blipFill>
          <a:blip r:embed="rId2"/>
          <a:stretch>
            <a:fillRect/>
          </a:stretch>
        </p:blipFill>
        <p:spPr>
          <a:xfrm>
            <a:off x="348749" y="1590522"/>
            <a:ext cx="9193565" cy="5425910"/>
          </a:xfrm>
          <a:prstGeom prst="rect">
            <a:avLst/>
          </a:prstGeom>
        </p:spPr>
      </p:pic>
    </p:spTree>
    <p:extLst>
      <p:ext uri="{BB962C8B-B14F-4D97-AF65-F5344CB8AC3E}">
        <p14:creationId xmlns:p14="http://schemas.microsoft.com/office/powerpoint/2010/main" val="307027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smtClean="0">
                <a:solidFill>
                  <a:prstClr val="white"/>
                </a:solidFill>
                <a:latin typeface="Meiryo UI" panose="020B0604030504040204" pitchFamily="50" charset="-128"/>
                <a:ea typeface="Meiryo UI" panose="020B0604030504040204" pitchFamily="50" charset="-128"/>
              </a:rPr>
              <a:t>認知度（年齢別）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4</a:t>
            </a:fld>
            <a:endParaRPr kumimoji="1" lang="ja-JP" altLang="en-US">
              <a:solidFill>
                <a:prstClr val="black"/>
              </a:solidFill>
            </a:endParaRPr>
          </a:p>
        </p:txBody>
      </p:sp>
      <p:sp>
        <p:nvSpPr>
          <p:cNvPr id="13" name="正方形/長方形 12"/>
          <p:cNvSpPr/>
          <p:nvPr/>
        </p:nvSpPr>
        <p:spPr>
          <a:xfrm>
            <a:off x="186460" y="641498"/>
            <a:ext cx="9602338" cy="451813"/>
          </a:xfrm>
          <a:prstGeom prst="rect">
            <a:avLst/>
          </a:prstGeom>
          <a:ln w="12700">
            <a:noFill/>
          </a:ln>
        </p:spPr>
        <p:txBody>
          <a:bodyPr wrap="square" anchor="ctr">
            <a:noAutofit/>
          </a:bodyPr>
          <a:lstStyle/>
          <a:p>
            <a:pPr>
              <a:lnSpc>
                <a:spcPts val="2096"/>
              </a:lnSpc>
            </a:pPr>
            <a:r>
              <a:rPr lang="ja-JP" altLang="en-US" sz="1400" dirty="0" smtClean="0">
                <a:latin typeface="+mn-ea"/>
              </a:rPr>
              <a:t>〇年齢別での認知度の差は少なく、</a:t>
            </a:r>
            <a:r>
              <a:rPr lang="en-US" altLang="ja-JP" sz="1400" dirty="0" smtClean="0">
                <a:latin typeface="+mn-ea"/>
              </a:rPr>
              <a:t>18</a:t>
            </a:r>
            <a:r>
              <a:rPr lang="ja-JP" altLang="en-US" sz="1400" dirty="0" smtClean="0">
                <a:latin typeface="+mn-ea"/>
              </a:rPr>
              <a:t>歳～</a:t>
            </a:r>
            <a:r>
              <a:rPr lang="en-US" altLang="ja-JP" sz="1400" dirty="0" smtClean="0">
                <a:latin typeface="+mn-ea"/>
              </a:rPr>
              <a:t>20</a:t>
            </a:r>
            <a:r>
              <a:rPr lang="ja-JP" altLang="en-US" sz="1400" dirty="0" smtClean="0">
                <a:latin typeface="+mn-ea"/>
              </a:rPr>
              <a:t>歳を除くすべての年代で認知度が上がっている。</a:t>
            </a:r>
            <a:endParaRPr lang="en-US" altLang="ja-JP" sz="1400" dirty="0" smtClean="0">
              <a:latin typeface="+mn-ea"/>
            </a:endParaRPr>
          </a:p>
        </p:txBody>
      </p:sp>
      <p:pic>
        <p:nvPicPr>
          <p:cNvPr id="3" name="図 2"/>
          <p:cNvPicPr>
            <a:picLocks noChangeAspect="1"/>
          </p:cNvPicPr>
          <p:nvPr/>
        </p:nvPicPr>
        <p:blipFill>
          <a:blip r:embed="rId2"/>
          <a:stretch>
            <a:fillRect/>
          </a:stretch>
        </p:blipFill>
        <p:spPr>
          <a:xfrm>
            <a:off x="134946" y="1079864"/>
            <a:ext cx="9662997" cy="6041660"/>
          </a:xfrm>
          <a:prstGeom prst="rect">
            <a:avLst/>
          </a:prstGeom>
        </p:spPr>
      </p:pic>
    </p:spTree>
    <p:extLst>
      <p:ext uri="{BB962C8B-B14F-4D97-AF65-F5344CB8AC3E}">
        <p14:creationId xmlns:p14="http://schemas.microsoft.com/office/powerpoint/2010/main" val="2249669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en-US" altLang="ja-JP" sz="2000" b="1" dirty="0" smtClean="0">
                <a:solidFill>
                  <a:prstClr val="white"/>
                </a:solidFill>
                <a:latin typeface="Meiryo UI" panose="020B0604030504040204" pitchFamily="50" charset="-128"/>
                <a:ea typeface="Meiryo UI" panose="020B0604030504040204" pitchFamily="50" charset="-128"/>
              </a:rPr>
              <a:t>SDGs</a:t>
            </a:r>
            <a:r>
              <a:rPr kumimoji="1" lang="ja-JP" altLang="en-US" sz="2000" b="1" dirty="0" smtClean="0">
                <a:solidFill>
                  <a:prstClr val="white"/>
                </a:solidFill>
                <a:latin typeface="Meiryo UI" panose="020B0604030504040204" pitchFamily="50" charset="-128"/>
                <a:ea typeface="Meiryo UI" panose="020B0604030504040204" pitchFamily="50" charset="-128"/>
              </a:rPr>
              <a:t>を知ったきっかけ</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5</a:t>
            </a:fld>
            <a:endParaRPr kumimoji="1" lang="ja-JP" altLang="en-US">
              <a:solidFill>
                <a:prstClr val="black"/>
              </a:solidFill>
            </a:endParaRPr>
          </a:p>
        </p:txBody>
      </p:sp>
      <p:sp>
        <p:nvSpPr>
          <p:cNvPr id="13" name="正方形/長方形 12"/>
          <p:cNvSpPr/>
          <p:nvPr/>
        </p:nvSpPr>
        <p:spPr>
          <a:xfrm>
            <a:off x="186460" y="722180"/>
            <a:ext cx="9602338" cy="352892"/>
          </a:xfrm>
          <a:prstGeom prst="rect">
            <a:avLst/>
          </a:prstGeom>
          <a:ln w="12700">
            <a:noFill/>
          </a:ln>
        </p:spPr>
        <p:txBody>
          <a:bodyPr wrap="square" anchor="ctr">
            <a:noAutofit/>
          </a:bodyPr>
          <a:lstStyle/>
          <a:p>
            <a:pPr>
              <a:lnSpc>
                <a:spcPts val="2096"/>
              </a:lnSpc>
            </a:pPr>
            <a:r>
              <a:rPr lang="ja-JP" altLang="en-US" sz="1400" dirty="0" smtClean="0">
                <a:latin typeface="+mn-ea"/>
              </a:rPr>
              <a:t>〇</a:t>
            </a:r>
            <a:r>
              <a:rPr lang="en-US" altLang="ja-JP" sz="1400" dirty="0" smtClean="0">
                <a:latin typeface="+mn-ea"/>
              </a:rPr>
              <a:t>SDGs</a:t>
            </a:r>
            <a:r>
              <a:rPr lang="ja-JP" altLang="en-US" sz="1400" dirty="0" smtClean="0">
                <a:latin typeface="+mn-ea"/>
              </a:rPr>
              <a:t>を知るきっかけは</a:t>
            </a:r>
            <a:r>
              <a:rPr lang="ja-JP" altLang="en-US" sz="1400" dirty="0">
                <a:latin typeface="+mn-ea"/>
              </a:rPr>
              <a:t>、 「テレビ・ラジオ</a:t>
            </a:r>
            <a:r>
              <a:rPr lang="ja-JP" altLang="en-US" sz="1400" dirty="0" smtClean="0">
                <a:latin typeface="+mn-ea"/>
              </a:rPr>
              <a:t>」が最も高く、次いで「ニュースサイト・ニュースアプリ」が高い。</a:t>
            </a:r>
            <a:endParaRPr lang="en-US" altLang="ja-JP" sz="1400" dirty="0" smtClean="0">
              <a:latin typeface="+mn-ea"/>
            </a:endParaRPr>
          </a:p>
        </p:txBody>
      </p:sp>
      <p:sp>
        <p:nvSpPr>
          <p:cNvPr id="3" name="テキスト ボックス 2"/>
          <p:cNvSpPr txBox="1"/>
          <p:nvPr/>
        </p:nvSpPr>
        <p:spPr>
          <a:xfrm>
            <a:off x="7398454" y="1348369"/>
            <a:ext cx="1828139" cy="400110"/>
          </a:xfrm>
          <a:prstGeom prst="rect">
            <a:avLst/>
          </a:prstGeom>
          <a:noFill/>
          <a:ln>
            <a:solidFill>
              <a:schemeClr val="bg1">
                <a:lumMod val="65000"/>
              </a:schemeClr>
            </a:solidFill>
          </a:ln>
        </p:spPr>
        <p:txBody>
          <a:bodyPr wrap="square" rtlCol="0">
            <a:spAutoFit/>
          </a:bodyPr>
          <a:lstStyle/>
          <a:p>
            <a:r>
              <a:rPr kumimoji="1" lang="ja-JP" altLang="en-US" sz="1000" dirty="0" smtClean="0"/>
              <a:t>下記の他、自由記述欄には</a:t>
            </a:r>
            <a:endParaRPr kumimoji="1" lang="en-US" altLang="ja-JP" sz="1000" dirty="0" smtClean="0"/>
          </a:p>
          <a:p>
            <a:r>
              <a:rPr kumimoji="1" lang="ja-JP" altLang="en-US" sz="1000" dirty="0" smtClean="0"/>
              <a:t>「電車」という回答が複数あった。</a:t>
            </a:r>
            <a:endParaRPr kumimoji="1" lang="en-US" altLang="ja-JP" sz="1000" dirty="0" smtClean="0"/>
          </a:p>
        </p:txBody>
      </p:sp>
      <p:pic>
        <p:nvPicPr>
          <p:cNvPr id="2" name="図 1"/>
          <p:cNvPicPr>
            <a:picLocks noChangeAspect="1"/>
          </p:cNvPicPr>
          <p:nvPr/>
        </p:nvPicPr>
        <p:blipFill>
          <a:blip r:embed="rId2"/>
          <a:stretch>
            <a:fillRect/>
          </a:stretch>
        </p:blipFill>
        <p:spPr>
          <a:xfrm>
            <a:off x="523870" y="1243331"/>
            <a:ext cx="8858256" cy="5840474"/>
          </a:xfrm>
          <a:prstGeom prst="rect">
            <a:avLst/>
          </a:prstGeom>
        </p:spPr>
      </p:pic>
    </p:spTree>
    <p:extLst>
      <p:ext uri="{BB962C8B-B14F-4D97-AF65-F5344CB8AC3E}">
        <p14:creationId xmlns:p14="http://schemas.microsoft.com/office/powerpoint/2010/main" val="75990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大阪で重要と思うゴール</a:t>
            </a:r>
            <a:r>
              <a:rPr kumimoji="1" lang="ja-JP" altLang="en-US" sz="1600" b="1" dirty="0" smtClean="0">
                <a:solidFill>
                  <a:prstClr val="white"/>
                </a:solidFill>
                <a:latin typeface="Meiryo UI" panose="020B0604030504040204" pitchFamily="50" charset="-128"/>
                <a:ea typeface="Meiryo UI" panose="020B0604030504040204" pitchFamily="50" charset="-128"/>
              </a:rPr>
              <a:t>（複数選択可）</a:t>
            </a:r>
            <a:endParaRPr kumimoji="1" lang="zh-TW" altLang="en-US" sz="16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6</a:t>
            </a:fld>
            <a:endParaRPr kumimoji="1" lang="ja-JP" altLang="en-US">
              <a:solidFill>
                <a:prstClr val="black"/>
              </a:solidFill>
            </a:endParaRPr>
          </a:p>
        </p:txBody>
      </p:sp>
      <p:sp>
        <p:nvSpPr>
          <p:cNvPr id="13" name="正方形/長方形 12"/>
          <p:cNvSpPr/>
          <p:nvPr/>
        </p:nvSpPr>
        <p:spPr>
          <a:xfrm>
            <a:off x="412948" y="636140"/>
            <a:ext cx="9189552" cy="470768"/>
          </a:xfrm>
          <a:prstGeom prst="rect">
            <a:avLst/>
          </a:prstGeom>
          <a:ln w="12700">
            <a:noFill/>
          </a:ln>
        </p:spPr>
        <p:txBody>
          <a:bodyPr wrap="square" anchor="ctr">
            <a:noAutofit/>
          </a:bodyPr>
          <a:lstStyle/>
          <a:p>
            <a:pPr>
              <a:lnSpc>
                <a:spcPts val="2096"/>
              </a:lnSpc>
            </a:pPr>
            <a:r>
              <a:rPr lang="ja-JP" altLang="en-US" sz="1400" dirty="0" smtClean="0">
                <a:latin typeface="+mn-ea"/>
              </a:rPr>
              <a:t>〇重要だと思う高い</a:t>
            </a:r>
            <a:r>
              <a:rPr lang="ja-JP" altLang="en-US" sz="1400" dirty="0">
                <a:latin typeface="+mn-ea"/>
              </a:rPr>
              <a:t>ゴールの順位は</a:t>
            </a:r>
            <a:r>
              <a:rPr lang="ja-JP" altLang="en-US" sz="1400" dirty="0" smtClean="0">
                <a:latin typeface="+mn-ea"/>
              </a:rPr>
              <a:t>、昨年度と大きな変化は</a:t>
            </a:r>
            <a:r>
              <a:rPr lang="ja-JP" altLang="en-US" sz="1400" dirty="0">
                <a:latin typeface="+mn-ea"/>
              </a:rPr>
              <a:t>見られない。（重点ゴールへの関心は以前高い傾向にある。</a:t>
            </a:r>
            <a:r>
              <a:rPr lang="ja-JP" altLang="en-US" sz="1400" dirty="0" smtClean="0">
                <a:latin typeface="+mn-ea"/>
              </a:rPr>
              <a:t>）</a:t>
            </a:r>
            <a:endParaRPr lang="en-US" altLang="ja-JP" sz="1400" dirty="0" smtClean="0">
              <a:latin typeface="+mn-ea"/>
            </a:endParaRPr>
          </a:p>
        </p:txBody>
      </p:sp>
      <p:pic>
        <p:nvPicPr>
          <p:cNvPr id="3" name="図 2"/>
          <p:cNvPicPr>
            <a:picLocks noChangeAspect="1"/>
          </p:cNvPicPr>
          <p:nvPr/>
        </p:nvPicPr>
        <p:blipFill>
          <a:blip r:embed="rId3"/>
          <a:stretch>
            <a:fillRect/>
          </a:stretch>
        </p:blipFill>
        <p:spPr>
          <a:xfrm>
            <a:off x="78282" y="1367746"/>
            <a:ext cx="9723963" cy="5432007"/>
          </a:xfrm>
          <a:prstGeom prst="rect">
            <a:avLst/>
          </a:prstGeom>
        </p:spPr>
      </p:pic>
    </p:spTree>
    <p:extLst>
      <p:ext uri="{BB962C8B-B14F-4D97-AF65-F5344CB8AC3E}">
        <p14:creationId xmlns:p14="http://schemas.microsoft.com/office/powerpoint/2010/main" val="2786615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認知度調査</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7</a:t>
            </a:fld>
            <a:endParaRPr kumimoji="1" lang="ja-JP" altLang="en-US">
              <a:solidFill>
                <a:prstClr val="black"/>
              </a:solidFill>
            </a:endParaRPr>
          </a:p>
        </p:txBody>
      </p:sp>
      <p:sp>
        <p:nvSpPr>
          <p:cNvPr id="5" name="テキスト ボックス 4"/>
          <p:cNvSpPr txBox="1"/>
          <p:nvPr/>
        </p:nvSpPr>
        <p:spPr>
          <a:xfrm>
            <a:off x="168791" y="1561945"/>
            <a:ext cx="450322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行動憲章の認知度</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96317" y="438076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行動憲章の趣旨への賛同率</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0524" y="853516"/>
            <a:ext cx="8610589" cy="496834"/>
          </a:xfrm>
          <a:prstGeom prst="rect">
            <a:avLst/>
          </a:prstGeom>
          <a:ln w="12700">
            <a:noFill/>
          </a:ln>
        </p:spPr>
        <p:txBody>
          <a:bodyPr wrap="square" anchor="ctr">
            <a:noAutofit/>
          </a:bodyPr>
          <a:lstStyle/>
          <a:p>
            <a:pPr>
              <a:lnSpc>
                <a:spcPts val="2096"/>
              </a:lnSpc>
            </a:pPr>
            <a:r>
              <a:rPr lang="ja-JP" altLang="en-US" sz="1400" dirty="0" smtClean="0">
                <a:latin typeface="+mn-ea"/>
              </a:rPr>
              <a:t>〇大阪</a:t>
            </a:r>
            <a:r>
              <a:rPr lang="en-US" altLang="ja-JP" sz="1400" dirty="0" smtClean="0">
                <a:latin typeface="+mn-ea"/>
              </a:rPr>
              <a:t>SDGs</a:t>
            </a:r>
            <a:r>
              <a:rPr lang="ja-JP" altLang="en-US" sz="1400" dirty="0" smtClean="0">
                <a:latin typeface="+mn-ea"/>
              </a:rPr>
              <a:t>行動憲章の認知度は、</a:t>
            </a:r>
            <a:r>
              <a:rPr lang="en-US" altLang="ja-JP" sz="1400" dirty="0" smtClean="0">
                <a:latin typeface="+mn-ea"/>
              </a:rPr>
              <a:t>30.6%</a:t>
            </a:r>
            <a:r>
              <a:rPr lang="ja-JP" altLang="en-US" sz="1400" dirty="0" err="1" smtClean="0">
                <a:latin typeface="+mn-ea"/>
              </a:rPr>
              <a:t>。</a:t>
            </a:r>
            <a:endParaRPr lang="en-US" altLang="ja-JP" sz="1400" dirty="0" smtClean="0">
              <a:latin typeface="+mn-ea"/>
            </a:endParaRPr>
          </a:p>
          <a:p>
            <a:pPr>
              <a:lnSpc>
                <a:spcPts val="2096"/>
              </a:lnSpc>
            </a:pPr>
            <a:r>
              <a:rPr lang="ja-JP" altLang="en-US" sz="1400" dirty="0" smtClean="0">
                <a:latin typeface="+mn-ea"/>
              </a:rPr>
              <a:t>〇行動憲章の趣旨に賛同していただける方は、</a:t>
            </a:r>
            <a:r>
              <a:rPr lang="en-US" altLang="ja-JP" sz="1400" dirty="0" smtClean="0">
                <a:latin typeface="+mn-ea"/>
              </a:rPr>
              <a:t>49.2</a:t>
            </a:r>
            <a:r>
              <a:rPr lang="ja-JP" altLang="en-US" sz="1400" dirty="0" smtClean="0">
                <a:latin typeface="+mn-ea"/>
              </a:rPr>
              <a:t>％。</a:t>
            </a:r>
            <a:endParaRPr lang="en-US" altLang="ja-JP" sz="1400" dirty="0">
              <a:latin typeface="+mj-ea"/>
              <a:ea typeface="+mj-ea"/>
            </a:endParaRPr>
          </a:p>
        </p:txBody>
      </p:sp>
      <p:pic>
        <p:nvPicPr>
          <p:cNvPr id="2" name="図 1"/>
          <p:cNvPicPr>
            <a:picLocks noChangeAspect="1"/>
          </p:cNvPicPr>
          <p:nvPr/>
        </p:nvPicPr>
        <p:blipFill>
          <a:blip r:embed="rId2"/>
          <a:stretch>
            <a:fillRect/>
          </a:stretch>
        </p:blipFill>
        <p:spPr>
          <a:xfrm>
            <a:off x="420229" y="2195212"/>
            <a:ext cx="9065538" cy="1877731"/>
          </a:xfrm>
          <a:prstGeom prst="rect">
            <a:avLst/>
          </a:prstGeom>
        </p:spPr>
      </p:pic>
      <p:pic>
        <p:nvPicPr>
          <p:cNvPr id="6" name="図 5"/>
          <p:cNvPicPr>
            <a:picLocks noChangeAspect="1"/>
          </p:cNvPicPr>
          <p:nvPr/>
        </p:nvPicPr>
        <p:blipFill>
          <a:blip r:embed="rId3"/>
          <a:stretch>
            <a:fillRect/>
          </a:stretch>
        </p:blipFill>
        <p:spPr>
          <a:xfrm>
            <a:off x="625672" y="5096742"/>
            <a:ext cx="8821677" cy="1877731"/>
          </a:xfrm>
          <a:prstGeom prst="rect">
            <a:avLst/>
          </a:prstGeom>
        </p:spPr>
      </p:pic>
    </p:spTree>
    <p:extLst>
      <p:ext uri="{BB962C8B-B14F-4D97-AF65-F5344CB8AC3E}">
        <p14:creationId xmlns:p14="http://schemas.microsoft.com/office/powerpoint/2010/main" val="421281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smtClean="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認知度調査</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8</a:t>
            </a:fld>
            <a:endParaRPr kumimoji="1" lang="ja-JP" altLang="en-US">
              <a:solidFill>
                <a:prstClr val="black"/>
              </a:solidFill>
            </a:endParaRPr>
          </a:p>
        </p:txBody>
      </p:sp>
      <p:sp>
        <p:nvSpPr>
          <p:cNvPr id="5" name="テキスト ボックス 4"/>
          <p:cNvSpPr txBox="1"/>
          <p:nvPr/>
        </p:nvSpPr>
        <p:spPr>
          <a:xfrm>
            <a:off x="168791" y="1561945"/>
            <a:ext cx="450322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宣言プロジェクトの認知度</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96317" y="438076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■私の</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宣言プロジェクトへの参加意思</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0524" y="853516"/>
            <a:ext cx="8610589" cy="496834"/>
          </a:xfrm>
          <a:prstGeom prst="rect">
            <a:avLst/>
          </a:prstGeom>
          <a:ln w="12700">
            <a:noFill/>
          </a:ln>
        </p:spPr>
        <p:txBody>
          <a:bodyPr wrap="square" anchor="ctr">
            <a:noAutofit/>
          </a:bodyPr>
          <a:lstStyle/>
          <a:p>
            <a:pPr>
              <a:lnSpc>
                <a:spcPts val="2096"/>
              </a:lnSpc>
            </a:pPr>
            <a:r>
              <a:rPr lang="ja-JP" altLang="en-US" sz="1400" dirty="0" smtClean="0">
                <a:latin typeface="+mn-ea"/>
              </a:rPr>
              <a:t>〇</a:t>
            </a:r>
            <a:r>
              <a:rPr lang="ja-JP" altLang="en-US" sz="1400" dirty="0">
                <a:latin typeface="+mn-ea"/>
              </a:rPr>
              <a:t>私</a:t>
            </a:r>
            <a:r>
              <a:rPr lang="ja-JP" altLang="en-US" sz="1400" dirty="0" smtClean="0">
                <a:latin typeface="+mn-ea"/>
              </a:rPr>
              <a:t>の</a:t>
            </a:r>
            <a:r>
              <a:rPr lang="en-US" altLang="ja-JP" sz="1400" dirty="0" smtClean="0">
                <a:latin typeface="+mn-ea"/>
              </a:rPr>
              <a:t>SDGs</a:t>
            </a:r>
            <a:r>
              <a:rPr lang="ja-JP" altLang="en-US" sz="1400" dirty="0" smtClean="0">
                <a:latin typeface="+mn-ea"/>
              </a:rPr>
              <a:t>宣言プロジェクトの認知度は、</a:t>
            </a:r>
            <a:r>
              <a:rPr lang="en-US" altLang="ja-JP" sz="1400" dirty="0" smtClean="0">
                <a:latin typeface="+mn-ea"/>
              </a:rPr>
              <a:t>32.1%</a:t>
            </a:r>
            <a:r>
              <a:rPr lang="ja-JP" altLang="en-US" sz="1400" dirty="0" err="1">
                <a:latin typeface="+mn-ea"/>
              </a:rPr>
              <a:t>。</a:t>
            </a:r>
            <a:endParaRPr lang="en-US" altLang="ja-JP" sz="1400" dirty="0" smtClean="0">
              <a:latin typeface="+mn-ea"/>
            </a:endParaRPr>
          </a:p>
          <a:p>
            <a:pPr>
              <a:lnSpc>
                <a:spcPts val="2096"/>
              </a:lnSpc>
            </a:pPr>
            <a:r>
              <a:rPr lang="ja-JP" altLang="en-US" sz="1400" dirty="0" smtClean="0">
                <a:latin typeface="+mn-ea"/>
              </a:rPr>
              <a:t>〇私の</a:t>
            </a:r>
            <a:r>
              <a:rPr lang="en-US" altLang="ja-JP" sz="1400" dirty="0" smtClean="0">
                <a:latin typeface="+mn-ea"/>
              </a:rPr>
              <a:t>SDGs</a:t>
            </a:r>
            <a:r>
              <a:rPr lang="ja-JP" altLang="en-US" sz="1400" dirty="0" smtClean="0">
                <a:latin typeface="+mn-ea"/>
              </a:rPr>
              <a:t>宣言プロジェクに参加したいと思う方は、</a:t>
            </a:r>
            <a:r>
              <a:rPr lang="en-US" altLang="ja-JP" sz="1400" dirty="0" smtClean="0">
                <a:latin typeface="+mn-ea"/>
              </a:rPr>
              <a:t>18.6</a:t>
            </a:r>
            <a:r>
              <a:rPr lang="ja-JP" altLang="en-US" sz="1400" dirty="0" smtClean="0">
                <a:latin typeface="+mn-ea"/>
              </a:rPr>
              <a:t>％と前回調査より認知度が上がっている。</a:t>
            </a:r>
            <a:endParaRPr lang="en-US" altLang="ja-JP" sz="1400" dirty="0">
              <a:latin typeface="+mj-ea"/>
              <a:ea typeface="+mj-ea"/>
            </a:endParaRPr>
          </a:p>
        </p:txBody>
      </p:sp>
      <p:pic>
        <p:nvPicPr>
          <p:cNvPr id="2" name="図 1"/>
          <p:cNvPicPr>
            <a:picLocks noChangeAspect="1"/>
          </p:cNvPicPr>
          <p:nvPr/>
        </p:nvPicPr>
        <p:blipFill>
          <a:blip r:embed="rId2"/>
          <a:stretch>
            <a:fillRect/>
          </a:stretch>
        </p:blipFill>
        <p:spPr>
          <a:xfrm>
            <a:off x="409966" y="2164343"/>
            <a:ext cx="9065538" cy="1877731"/>
          </a:xfrm>
          <a:prstGeom prst="rect">
            <a:avLst/>
          </a:prstGeom>
        </p:spPr>
      </p:pic>
      <p:pic>
        <p:nvPicPr>
          <p:cNvPr id="6" name="図 5"/>
          <p:cNvPicPr>
            <a:picLocks noChangeAspect="1"/>
          </p:cNvPicPr>
          <p:nvPr/>
        </p:nvPicPr>
        <p:blipFill>
          <a:blip r:embed="rId3"/>
          <a:stretch>
            <a:fillRect/>
          </a:stretch>
        </p:blipFill>
        <p:spPr>
          <a:xfrm>
            <a:off x="625672" y="5064015"/>
            <a:ext cx="8821677" cy="1877731"/>
          </a:xfrm>
          <a:prstGeom prst="rect">
            <a:avLst/>
          </a:prstGeom>
        </p:spPr>
      </p:pic>
    </p:spTree>
    <p:extLst>
      <p:ext uri="{BB962C8B-B14F-4D97-AF65-F5344CB8AC3E}">
        <p14:creationId xmlns:p14="http://schemas.microsoft.com/office/powerpoint/2010/main" val="2384180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2926</TotalTime>
  <Words>1266</Words>
  <Application>Microsoft Office PowerPoint</Application>
  <PresentationFormat>ユーザー設定</PresentationFormat>
  <Paragraphs>109</Paragraphs>
  <Slides>13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13</vt:i4>
      </vt:variant>
    </vt:vector>
  </HeadingPairs>
  <TitlesOfParts>
    <vt:vector size="21" baseType="lpstr">
      <vt:lpstr>Meiryo UI</vt:lpstr>
      <vt:lpstr>游ゴシック</vt:lpstr>
      <vt:lpstr>游ゴシック Light</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370</cp:revision>
  <cp:lastPrinted>2021-10-25T08:12:29Z</cp:lastPrinted>
  <dcterms:created xsi:type="dcterms:W3CDTF">2020-03-04T04:39:12Z</dcterms:created>
  <dcterms:modified xsi:type="dcterms:W3CDTF">2022-03-24T04:21:00Z</dcterms:modified>
</cp:coreProperties>
</file>