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287" r:id="rId6"/>
    <p:sldId id="337" r:id="rId7"/>
    <p:sldId id="293" r:id="rId8"/>
    <p:sldId id="294" r:id="rId9"/>
    <p:sldId id="295" r:id="rId10"/>
    <p:sldId id="381" r:id="rId11"/>
    <p:sldId id="367" r:id="rId12"/>
    <p:sldId id="382" r:id="rId13"/>
    <p:sldId id="375" r:id="rId14"/>
    <p:sldId id="340" r:id="rId15"/>
    <p:sldId id="352" r:id="rId16"/>
    <p:sldId id="353" r:id="rId17"/>
    <p:sldId id="349" r:id="rId18"/>
    <p:sldId id="350" r:id="rId19"/>
    <p:sldId id="351" r:id="rId20"/>
    <p:sldId id="365" r:id="rId21"/>
    <p:sldId id="296" r:id="rId22"/>
    <p:sldId id="297" r:id="rId23"/>
    <p:sldId id="314" r:id="rId24"/>
    <p:sldId id="316" r:id="rId25"/>
    <p:sldId id="322" r:id="rId26"/>
    <p:sldId id="323" r:id="rId27"/>
    <p:sldId id="324" r:id="rId28"/>
    <p:sldId id="325" r:id="rId29"/>
    <p:sldId id="338" r:id="rId30"/>
    <p:sldId id="370" r:id="rId31"/>
    <p:sldId id="369" r:id="rId32"/>
    <p:sldId id="371" r:id="rId33"/>
    <p:sldId id="354" r:id="rId34"/>
    <p:sldId id="384" r:id="rId35"/>
    <p:sldId id="385" r:id="rId36"/>
    <p:sldId id="386" r:id="rId37"/>
    <p:sldId id="387" r:id="rId38"/>
    <p:sldId id="388" r:id="rId39"/>
    <p:sldId id="360" r:id="rId4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4740" autoAdjust="0"/>
  </p:normalViewPr>
  <p:slideViewPr>
    <p:cSldViewPr snapToGrid="0" showGuides="1">
      <p:cViewPr varScale="1">
        <p:scale>
          <a:sx n="56" d="100"/>
          <a:sy n="56" d="100"/>
        </p:scale>
        <p:origin x="1470" y="66"/>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2021/8/11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641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72209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5095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28</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30</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31</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3625104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33</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34</a:t>
            </a:fld>
            <a:endParaRPr kumimoji="1" lang="ja-JP" altLang="en-US"/>
          </a:p>
        </p:txBody>
      </p:sp>
    </p:spTree>
    <p:extLst>
      <p:ext uri="{BB962C8B-B14F-4D97-AF65-F5344CB8AC3E}">
        <p14:creationId xmlns:p14="http://schemas.microsoft.com/office/powerpoint/2010/main" val="2824611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35</a:t>
            </a:fld>
            <a:endParaRPr kumimoji="1" lang="ja-JP" altLang="en-US"/>
          </a:p>
        </p:txBody>
      </p:sp>
    </p:spTree>
    <p:extLst>
      <p:ext uri="{BB962C8B-B14F-4D97-AF65-F5344CB8AC3E}">
        <p14:creationId xmlns:p14="http://schemas.microsoft.com/office/powerpoint/2010/main" val="1581610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36</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2021/8/11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2021/8/11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2021/8/11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2021/8/11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31.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7.jpeg"/><Relationship Id="rId7" Type="http://schemas.openxmlformats.org/officeDocument/2006/relationships/hyperlink" Target="https://news.yahoo.co.jp/articles/156ab32286d26a8e3c8b8d5c77c6a6355e857a39/images/00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cid:image002.jpg@01D70C70.BA46EDC0" TargetMode="External"/><Relationship Id="rId5" Type="http://schemas.openxmlformats.org/officeDocument/2006/relationships/image" Target="../media/image68.jpeg"/><Relationship Id="rId4" Type="http://schemas.openxmlformats.org/officeDocument/2006/relationships/image" Target="cid:image001.jpg@01D70C70.BA46EDC0"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hyperlink" Target="mailto:Osaka_SDGs@gbox.pref.Osaka.lg.j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35.xml.rels><?xml version="1.0" encoding="UTF-8" standalone="yes"?>
<Relationships xmlns="http://schemas.openxmlformats.org/package/2006/relationships"><Relationship Id="rId3" Type="http://schemas.openxmlformats.org/officeDocument/2006/relationships/hyperlink" Target="https://www.shinsei.pref.osaka.lg.jp/ers/input?tetudukiId=2021020028"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80.png"/><Relationship Id="rId4" Type="http://schemas.openxmlformats.org/officeDocument/2006/relationships/hyperlink" Target="https://twitter.com/osakaprefSDG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と大阪</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８</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12</a:t>
            </a:r>
            <a:r>
              <a:rPr kumimoji="1" lang="ja-JP" altLang="en-US"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3153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dirty="0"/>
          </a:p>
        </p:txBody>
      </p:sp>
      <p:sp>
        <p:nvSpPr>
          <p:cNvPr id="4" name="正方形/長方形 3"/>
          <p:cNvSpPr/>
          <p:nvPr/>
        </p:nvSpPr>
        <p:spPr>
          <a:xfrm>
            <a:off x="401471" y="164132"/>
            <a:ext cx="9103056" cy="461665"/>
          </a:xfrm>
          <a:prstGeom prst="rect">
            <a:avLst/>
          </a:prstGeom>
        </p:spPr>
        <p:txBody>
          <a:bodyPr wrap="square">
            <a:spAutoFit/>
          </a:bodyPr>
          <a:lstStyle/>
          <a:p>
            <a:pPr algn="ctr"/>
            <a:r>
              <a:rPr lang="ja-JP" altLang="en-US" sz="2400" b="1" u="sng" dirty="0" smtClean="0"/>
              <a:t>世界人口の増加</a:t>
            </a:r>
            <a:endParaRPr lang="ja-JP" altLang="en-US" sz="2000" u="sng" dirty="0"/>
          </a:p>
        </p:txBody>
      </p:sp>
    </p:spTree>
    <p:extLst>
      <p:ext uri="{BB962C8B-B14F-4D97-AF65-F5344CB8AC3E}">
        <p14:creationId xmlns:p14="http://schemas.microsoft.com/office/powerpoint/2010/main" val="169204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16</a:t>
            </a:fld>
            <a:endParaRPr kumimoji="1" lang="ja-JP" altLang="en-US" dirty="0"/>
          </a:p>
        </p:txBody>
      </p:sp>
    </p:spTree>
    <p:extLst>
      <p:ext uri="{BB962C8B-B14F-4D97-AF65-F5344CB8AC3E}">
        <p14:creationId xmlns:p14="http://schemas.microsoft.com/office/powerpoint/2010/main" val="387512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17</a:t>
            </a:fld>
            <a:endParaRPr kumimoji="1" lang="ja-JP" altLang="en-US" dirty="0"/>
          </a:p>
        </p:txBody>
      </p:sp>
    </p:spTree>
    <p:extLst>
      <p:ext uri="{BB962C8B-B14F-4D97-AF65-F5344CB8AC3E}">
        <p14:creationId xmlns:p14="http://schemas.microsoft.com/office/powerpoint/2010/main" val="424971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218086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19</a:t>
            </a:fld>
            <a:endParaRPr kumimoji="1" lang="ja-JP" altLang="en-US"/>
          </a:p>
        </p:txBody>
      </p:sp>
    </p:spTree>
    <p:extLst>
      <p:ext uri="{BB962C8B-B14F-4D97-AF65-F5344CB8AC3E}">
        <p14:creationId xmlns:p14="http://schemas.microsoft.com/office/powerpoint/2010/main" val="287099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万博</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147791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43669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86822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23965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314840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377989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26</a:t>
            </a:fld>
            <a:endParaRPr kumimoji="1" lang="ja-JP" altLang="en-US"/>
          </a:p>
        </p:txBody>
      </p:sp>
    </p:spTree>
    <p:extLst>
      <p:ext uri="{BB962C8B-B14F-4D97-AF65-F5344CB8AC3E}">
        <p14:creationId xmlns:p14="http://schemas.microsoft.com/office/powerpoint/2010/main" val="153846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27</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ja-JP" altLang="en-US" sz="1108" dirty="0" smtClean="0"/>
              <a:t>：</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28</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29</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smtClean="0"/>
              <a:t>みんなで取り組もう！</a:t>
            </a:r>
            <a:r>
              <a:rPr kumimoji="1" lang="en-US" altLang="ja-JP" sz="4800" b="1" dirty="0" smtClean="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30</a:t>
            </a:fld>
            <a:endParaRPr kumimoji="1" lang="ja-JP" altLang="en-US" dirty="0"/>
          </a:p>
        </p:txBody>
      </p:sp>
    </p:spTree>
    <p:extLst>
      <p:ext uri="{BB962C8B-B14F-4D97-AF65-F5344CB8AC3E}">
        <p14:creationId xmlns:p14="http://schemas.microsoft.com/office/powerpoint/2010/main" val="3146197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139" y="68253"/>
            <a:ext cx="8543925" cy="1325563"/>
          </a:xfrm>
        </p:spPr>
        <p:txBody>
          <a:bodyPr>
            <a:normAutofit/>
          </a:bodyPr>
          <a:lstStyle/>
          <a:p>
            <a:r>
              <a:rPr kumimoji="1" lang="ja-JP" altLang="en-US" sz="3600" dirty="0" smtClean="0"/>
              <a:t>私のＳＤＧｓ宣言プロジェクト</a:t>
            </a:r>
            <a:endParaRPr lang="ja-JP" altLang="en-US" sz="3600" dirty="0"/>
          </a:p>
        </p:txBody>
      </p:sp>
      <p:pic>
        <p:nvPicPr>
          <p:cNvPr id="1026" name="図 2" descr="Lmaga.jp"/>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64712" y="3881643"/>
            <a:ext cx="1315641" cy="3095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1" descr="https://amd-pctr.c.yimg.jp/r/iwiz-amd/20210225-00225513-lmaga-000-1-view.jpg?w=640&amp;h=427&amp;q=90&amp;exp=10800&amp;pri=l"/>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64612" y="1906694"/>
            <a:ext cx="3471584" cy="23161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364612" y="1453422"/>
            <a:ext cx="4953272"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ja-JP"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大阪がＳＤＧｓ宣言の参加者を募集、吉村知事の宣言はマイボトル</a:t>
            </a: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2/25(</a:t>
            </a:r>
            <a:r>
              <a:rPr lang="ja-JP" altLang="en-US"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木</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050" dirty="0">
              <a:latin typeface="Arial" panose="020B0604020202020204" pitchFamily="34" charset="0"/>
            </a:endParaRPr>
          </a:p>
        </p:txBody>
      </p:sp>
      <p:sp>
        <p:nvSpPr>
          <p:cNvPr id="8" name="正方形/長方形 7"/>
          <p:cNvSpPr/>
          <p:nvPr/>
        </p:nvSpPr>
        <p:spPr>
          <a:xfrm>
            <a:off x="4364612" y="4264905"/>
            <a:ext cx="3738003" cy="204800"/>
          </a:xfrm>
          <a:prstGeom prst="rect">
            <a:avLst/>
          </a:prstGeom>
        </p:spPr>
        <p:txBody>
          <a:bodyPr wrap="square">
            <a:spAutoFit/>
          </a:bodyPr>
          <a:lstStyle/>
          <a:p>
            <a:pPr lvl="0" eaLnBrk="0" fontAlgn="base" hangingPunct="0">
              <a:spcBef>
                <a:spcPct val="0"/>
              </a:spcBef>
              <a:spcAft>
                <a:spcPct val="0"/>
              </a:spcAft>
            </a:pPr>
            <a:r>
              <a:rPr lang="ja-JP" altLang="en-US" sz="731" dirty="0">
                <a:solidFill>
                  <a:srgbClr val="0033CC"/>
                </a:solidFill>
                <a:latin typeface="メイリオ" panose="020B0604030504040204" pitchFamily="50" charset="-128"/>
                <a:cs typeface="ＭＳ Ｐゴシック" panose="020B0600070205080204" pitchFamily="50" charset="-128"/>
                <a:hlinkClick r:id="rId7"/>
              </a:rPr>
              <a:t>マイボトルを前に</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SDGs</a:t>
            </a:r>
            <a:r>
              <a:rPr lang="ja-JP" altLang="en-US" sz="731" dirty="0" err="1">
                <a:solidFill>
                  <a:srgbClr val="0033CC"/>
                </a:solidFill>
                <a:latin typeface="メイリオ" panose="020B0604030504040204" pitchFamily="50" charset="-128"/>
                <a:cs typeface="ＭＳ Ｐゴシック" panose="020B0600070205080204" pitchFamily="50" charset="-128"/>
                <a:hlinkClick r:id="rId7"/>
              </a:rPr>
              <a:t>への</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取り組みを説明する吉村洋文知事（</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2</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月</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24</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日・大阪府庁）</a:t>
            </a:r>
            <a:endParaRPr lang="ja-JP" altLang="en-US" sz="731" dirty="0"/>
          </a:p>
        </p:txBody>
      </p:sp>
      <p:sp>
        <p:nvSpPr>
          <p:cNvPr id="6" name="正方形/長方形 5"/>
          <p:cNvSpPr/>
          <p:nvPr/>
        </p:nvSpPr>
        <p:spPr>
          <a:xfrm>
            <a:off x="4229617" y="4469082"/>
            <a:ext cx="5514753" cy="2070247"/>
          </a:xfrm>
          <a:prstGeom prst="rect">
            <a:avLst/>
          </a:prstGeom>
        </p:spPr>
        <p:txBody>
          <a:bodyPr wrap="square">
            <a:spAutoFit/>
          </a:bodyPr>
          <a:lstStyle/>
          <a:p>
            <a:r>
              <a:rPr lang="ja-JP" altLang="en-US" sz="1000" dirty="0"/>
              <a:t>大阪府がＳＤＧｓ（持続可能な開発目標）への取り組みの輪を広げるため、</a:t>
            </a:r>
            <a:r>
              <a:rPr lang="en-US" altLang="ja-JP" sz="1000" dirty="0"/>
              <a:t>『</a:t>
            </a:r>
            <a:r>
              <a:rPr lang="ja-JP" altLang="en-US" sz="1000" dirty="0"/>
              <a:t>私のＳＤＧｓ宣言プロジェクト</a:t>
            </a:r>
            <a:r>
              <a:rPr lang="en-US" altLang="ja-JP" sz="1000" dirty="0"/>
              <a:t>』</a:t>
            </a:r>
            <a:r>
              <a:rPr lang="ja-JP" altLang="en-US" sz="1000" dirty="0"/>
              <a:t>の参加者を募集。２月２４日に実施された定例会見で、参加を呼びかけた。</a:t>
            </a:r>
          </a:p>
          <a:p>
            <a:r>
              <a:rPr lang="ja-JP" altLang="en-US" sz="1000" dirty="0"/>
              <a:t>２０２５年に</a:t>
            </a:r>
            <a:r>
              <a:rPr lang="en-US" altLang="ja-JP" sz="1000" dirty="0"/>
              <a:t>『</a:t>
            </a:r>
            <a:r>
              <a:rPr lang="ja-JP" altLang="en-US" sz="1000" dirty="0"/>
              <a:t>大阪・関西万博</a:t>
            </a:r>
            <a:r>
              <a:rPr lang="en-US" altLang="ja-JP" sz="1000" dirty="0"/>
              <a:t>』</a:t>
            </a:r>
            <a:r>
              <a:rPr lang="ja-JP" altLang="en-US" sz="1000" dirty="0" err="1"/>
              <a:t>が開</a:t>
            </a:r>
            <a:r>
              <a:rPr lang="ja-JP" altLang="en-US" sz="1000" dirty="0"/>
              <a:t>催される大阪府では、世界の先頭に立ってＳＤＧｓに貢献</a:t>
            </a:r>
            <a:r>
              <a:rPr lang="ja-JP" altLang="en-US" sz="1000" dirty="0" smtClean="0"/>
              <a:t>する</a:t>
            </a:r>
            <a:endParaRPr lang="en-US" altLang="ja-JP" sz="1000" dirty="0" smtClean="0"/>
          </a:p>
          <a:p>
            <a:r>
              <a:rPr lang="ja-JP" altLang="en-US" sz="1000" dirty="0" smtClean="0"/>
              <a:t>「</a:t>
            </a:r>
            <a:r>
              <a:rPr lang="ja-JP" altLang="en-US" sz="1000" dirty="0"/>
              <a:t>ＳＤＧｓ先進都市」を目指して、１月２２日に「大阪ＳＤＧｓ行動憲章」を策定。</a:t>
            </a:r>
          </a:p>
          <a:p>
            <a:r>
              <a:rPr lang="ja-JP" altLang="en-US" sz="1000" dirty="0"/>
              <a:t>万博のテーマとなる「命輝く未来社会のデザイン」に向けた１７ゴールの達成を目標に掲げている。</a:t>
            </a:r>
          </a:p>
          <a:p>
            <a:r>
              <a:rPr lang="ja-JP" altLang="en-US" sz="1000" dirty="0"/>
              <a:t>今回のプロジェクトは府民や府内の企業・団体を対象とし、自らがチャレンジするＳＤＧｓ達成に向けた取り組みを宣言してもらい、ＳＤＧｓ達成の機運を促すよう図るもの。オンラインや郵送、ファックスによる参加が可能で、宣言内容は大阪府の公式サイトなどで公表される。</a:t>
            </a:r>
          </a:p>
          <a:p>
            <a:r>
              <a:rPr lang="ja-JP" altLang="en-US" sz="1000" dirty="0"/>
              <a:t>２０１９年には会議でのペットボトル使用を原則やめていた大阪府。吉村洋文知事は、いつも会見で使っている水筒を掲げて、「これはマイボトル。役所のなかでもペットボトルを使わなくなり、変わってきている。小さなことや身近なこと、ひとり１人がＳＤＧｓ達成に向けてチャレンジする取り組みを宣言してもらいたい」とプロジェクトへの参加を呼び掛けた。</a:t>
            </a:r>
          </a:p>
          <a:p>
            <a:r>
              <a:rPr lang="ja-JP" altLang="en-US" sz="853" dirty="0"/>
              <a:t>取材・文・写真／岡田由佳子</a:t>
            </a:r>
          </a:p>
        </p:txBody>
      </p:sp>
      <p:pic>
        <p:nvPicPr>
          <p:cNvPr id="11" name="図 10"/>
          <p:cNvPicPr>
            <a:picLocks noChangeAspect="1"/>
          </p:cNvPicPr>
          <p:nvPr/>
        </p:nvPicPr>
        <p:blipFill>
          <a:blip r:embed="rId8"/>
          <a:stretch>
            <a:fillRect/>
          </a:stretch>
        </p:blipFill>
        <p:spPr>
          <a:xfrm>
            <a:off x="256139" y="1820672"/>
            <a:ext cx="3834414" cy="4718657"/>
          </a:xfrm>
          <a:prstGeom prst="rect">
            <a:avLst/>
          </a:prstGeom>
        </p:spPr>
      </p:pic>
      <p:sp>
        <p:nvSpPr>
          <p:cNvPr id="12" name="Rectangle 3"/>
          <p:cNvSpPr>
            <a:spLocks noChangeArrowheads="1"/>
          </p:cNvSpPr>
          <p:nvPr/>
        </p:nvSpPr>
        <p:spPr bwMode="auto">
          <a:xfrm>
            <a:off x="0" y="1465541"/>
            <a:ext cx="4090553"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２０２１年３月の府政だより（１面）で取組みを</a:t>
            </a:r>
            <a:r>
              <a:rPr lang="ja-JP" altLang="en-US" sz="1050" b="1"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紹介　</a:t>
            </a:r>
            <a:r>
              <a:rPr lang="en-US" altLang="ja-JP"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3/1</a:t>
            </a:r>
            <a:r>
              <a:rPr lang="ja-JP" altLang="en-US" sz="1050" spc="-11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（月</a:t>
            </a:r>
            <a:r>
              <a:rPr lang="ja-JP" altLang="en-US"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050" spc="-110" dirty="0">
              <a:latin typeface="Arial" panose="020B0604020202020204" pitchFamily="34" charset="0"/>
            </a:endParaRPr>
          </a:p>
        </p:txBody>
      </p:sp>
      <p:cxnSp>
        <p:nvCxnSpPr>
          <p:cNvPr id="10" name="直線コネクタ 9"/>
          <p:cNvCxnSpPr/>
          <p:nvPr/>
        </p:nvCxnSpPr>
        <p:spPr>
          <a:xfrm>
            <a:off x="-42684" y="1108566"/>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34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255"/>
            <a:ext cx="8543925" cy="1107157"/>
          </a:xfrm>
        </p:spPr>
        <p:txBody>
          <a:bodyPr>
            <a:normAutofit/>
          </a:bodyPr>
          <a:lstStyle/>
          <a:p>
            <a:r>
              <a:rPr kumimoji="1" lang="ja-JP" altLang="en-US" sz="2800" dirty="0" smtClean="0"/>
              <a:t>私のＳＤＧｓ宣言プロジェクト</a:t>
            </a:r>
            <a:r>
              <a:rPr kumimoji="1" lang="en-US" altLang="ja-JP" sz="2400" dirty="0" smtClean="0"/>
              <a:t/>
            </a:r>
            <a:br>
              <a:rPr kumimoji="1" lang="en-US" altLang="ja-JP" sz="2400" dirty="0" smtClean="0"/>
            </a:br>
            <a:r>
              <a:rPr lang="ja-JP" altLang="en-US" sz="2400" dirty="0"/>
              <a:t>～府内の企業や団体の皆さんの取組み～</a:t>
            </a:r>
          </a:p>
        </p:txBody>
      </p:sp>
      <p:sp>
        <p:nvSpPr>
          <p:cNvPr id="10" name="角丸四角形 9"/>
          <p:cNvSpPr/>
          <p:nvPr/>
        </p:nvSpPr>
        <p:spPr>
          <a:xfrm>
            <a:off x="123697" y="136477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49864" y="1794152"/>
            <a:ext cx="5786709" cy="1323439"/>
          </a:xfrm>
          <a:prstGeom prst="rect">
            <a:avLst/>
          </a:prstGeom>
        </p:spPr>
        <p:txBody>
          <a:bodyPr wrap="square">
            <a:spAutoFit/>
          </a:bodyPr>
          <a:lstStyle/>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大阪府ホームページより「私のＳＤＧｓ宣言プロジェクト」</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参加用紙をダウンロードし、</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必要事項を記載のうえ </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hlinkClick r:id="rId3"/>
              </a:rPr>
              <a:t>Osaka_SDGs@gbox.pref.Osaka.lg.jp</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438"/>
              </a:lnSpc>
              <a:defRPr/>
            </a:pPr>
            <a:r>
              <a:rPr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まで送</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付してください。</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123697" y="3711069"/>
            <a:ext cx="1082250" cy="45092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宣言内容の公表</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962537" y="4385026"/>
            <a:ext cx="5085102" cy="1631216"/>
          </a:xfrm>
          <a:prstGeom prst="rect">
            <a:avLst/>
          </a:prstGeom>
        </p:spPr>
        <p:txBody>
          <a:bodyPr wrap="square">
            <a:spAutoFit/>
          </a:bodyPr>
          <a:lstStyle/>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「私のＳＤＧｓ宣言プロジェクト」参加いただいた企業や団体さまのホームページを大阪府のホームページでご紹介させていただきます。</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参加いただく際はホームページ内に</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200" b="1"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のページをご準備ください。</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438"/>
              </a:lnSpc>
              <a:defRPr/>
            </a:pP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大阪府</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SDGs【</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公式</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】Twitter</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でもご紹介させていただく場合があります。</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4"/>
          <a:stretch>
            <a:fillRect/>
          </a:stretch>
        </p:blipFill>
        <p:spPr>
          <a:xfrm>
            <a:off x="6346208" y="1213188"/>
            <a:ext cx="3275731" cy="4781660"/>
          </a:xfrm>
          <a:prstGeom prst="rect">
            <a:avLst/>
          </a:prstGeom>
        </p:spPr>
      </p:pic>
      <p:cxnSp>
        <p:nvCxnSpPr>
          <p:cNvPr id="8" name="直線コネクタ 7"/>
          <p:cNvCxnSpPr/>
          <p:nvPr/>
        </p:nvCxnSpPr>
        <p:spPr>
          <a:xfrm>
            <a:off x="0" y="98494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24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323" y="-81486"/>
            <a:ext cx="8543925" cy="1325563"/>
          </a:xfrm>
        </p:spPr>
        <p:txBody>
          <a:bodyPr>
            <a:normAutofit/>
          </a:bodyPr>
          <a:lstStyle/>
          <a:p>
            <a:r>
              <a:rPr kumimoji="1" lang="ja-JP" altLang="en-US" sz="2800" dirty="0" smtClean="0"/>
              <a:t>私のＳＤＧｓ宣言プロジェクト</a:t>
            </a:r>
            <a:r>
              <a:rPr kumimoji="1" lang="en-US" altLang="ja-JP" sz="2800" dirty="0" smtClean="0"/>
              <a:t/>
            </a:r>
            <a:br>
              <a:rPr kumimoji="1" lang="en-US" altLang="ja-JP" sz="2800" dirty="0" smtClean="0"/>
            </a:br>
            <a:r>
              <a:rPr lang="ja-JP" altLang="en-US" sz="2400" dirty="0"/>
              <a:t>～個人でご参加いただく場合～</a:t>
            </a:r>
          </a:p>
        </p:txBody>
      </p:sp>
      <p:sp>
        <p:nvSpPr>
          <p:cNvPr id="10" name="角丸四角形 9"/>
          <p:cNvSpPr/>
          <p:nvPr/>
        </p:nvSpPr>
        <p:spPr>
          <a:xfrm>
            <a:off x="66323" y="1099321"/>
            <a:ext cx="1396154" cy="33939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23725" y="5708442"/>
            <a:ext cx="8019905" cy="338554"/>
          </a:xfrm>
          <a:prstGeom prst="rect">
            <a:avLst/>
          </a:prstGeom>
        </p:spPr>
        <p:txBody>
          <a:bodyPr wrap="square">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上記①又は②によりがたい場合、郵送、メール、</a:t>
            </a:r>
            <a:r>
              <a:rPr lang="en-US" altLang="ja-JP" sz="1600" dirty="0">
                <a:latin typeface="UD デジタル 教科書体 NP-B" panose="02020700000000000000" pitchFamily="18" charset="-128"/>
                <a:ea typeface="UD デジタル 教科書体 NP-B" panose="02020700000000000000" pitchFamily="18" charset="-128"/>
              </a:rPr>
              <a:t>FAX</a:t>
            </a:r>
            <a:r>
              <a:rPr lang="ja-JP" altLang="en-US" sz="1600" dirty="0">
                <a:latin typeface="UD デジタル 教科書体 NP-B" panose="02020700000000000000" pitchFamily="18" charset="-128"/>
                <a:ea typeface="UD デジタル 教科書体 NP-B" panose="02020700000000000000" pitchFamily="18" charset="-128"/>
              </a:rPr>
              <a:t>による参加も受け付けています。</a:t>
            </a:r>
          </a:p>
        </p:txBody>
      </p:sp>
      <p:sp>
        <p:nvSpPr>
          <p:cNvPr id="5" name="角丸四角形 4"/>
          <p:cNvSpPr/>
          <p:nvPr/>
        </p:nvSpPr>
        <p:spPr>
          <a:xfrm>
            <a:off x="1519851" y="1466739"/>
            <a:ext cx="5495098" cy="426156"/>
          </a:xfrm>
          <a:prstGeom prst="roundRect">
            <a:avLst/>
          </a:prstGeom>
          <a:solidFill>
            <a:srgbClr val="FF0066"/>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UD デジタル 教科書体 NP-B" panose="02020700000000000000" pitchFamily="18" charset="-128"/>
                <a:ea typeface="UD デジタル 教科書体 NP-B" panose="02020700000000000000" pitchFamily="18" charset="-128"/>
              </a:rPr>
              <a:t>大阪府インターネット申請・申込みサービスの利用</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1462477" y="1925104"/>
            <a:ext cx="8231714" cy="1292662"/>
          </a:xfrm>
          <a:prstGeom prst="rect">
            <a:avLst/>
          </a:prstGeom>
        </p:spPr>
        <p:txBody>
          <a:bodyPr wrap="square">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大阪府ホームページより大阪府インターネット申請・申込みサービスにアクセスいただき、必要事項を記入して参加してください。</a:t>
            </a:r>
          </a:p>
          <a:p>
            <a:r>
              <a:rPr lang="ja-JP" altLang="en-US" sz="1600" dirty="0">
                <a:latin typeface="UD デジタル 教科書体 NP-B" panose="02020700000000000000" pitchFamily="18" charset="-128"/>
                <a:ea typeface="UD デジタル 教科書体 NP-B" panose="02020700000000000000" pitchFamily="18" charset="-128"/>
              </a:rPr>
              <a:t> ＜大阪府インターネット申請・申込みサービス＞</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a:t>
            </a:r>
            <a:r>
              <a:rPr lang="en-US" altLang="ja-JP" sz="1600" u="sng" dirty="0">
                <a:latin typeface="UD デジタル 教科書体 NP-B" panose="02020700000000000000" pitchFamily="18" charset="-128"/>
                <a:ea typeface="UD デジタル 教科書体 NP-B" panose="02020700000000000000" pitchFamily="18" charset="-128"/>
                <a:hlinkClick r:id="rId3"/>
              </a:rPr>
              <a:t>https://www.shinsei.pref.osaka.lg.jp/ers/input?tetudukiId=2021020028</a:t>
            </a:r>
            <a:endParaRPr lang="ja-JP" altLang="en-US" sz="1600" dirty="0">
              <a:latin typeface="UD デジタル 教科書体 NP-B" panose="02020700000000000000" pitchFamily="18" charset="-128"/>
              <a:ea typeface="UD デジタル 教科書体 NP-B" panose="02020700000000000000" pitchFamily="18" charset="-128"/>
            </a:endParaRPr>
          </a:p>
          <a:p>
            <a:r>
              <a:rPr lang="ja-JP" altLang="en-US" sz="1400" dirty="0">
                <a:latin typeface="UD デジタル 教科書体 NP-B" panose="02020700000000000000" pitchFamily="18" charset="-128"/>
                <a:ea typeface="UD デジタル 教科書体 NP-B" panose="02020700000000000000" pitchFamily="18" charset="-128"/>
              </a:rPr>
              <a:t>（私の</a:t>
            </a:r>
            <a:r>
              <a:rPr lang="en-US" altLang="ja-JP" sz="1400" dirty="0">
                <a:latin typeface="UD デジタル 教科書体 NP-B" panose="02020700000000000000" pitchFamily="18" charset="-128"/>
                <a:ea typeface="UD デジタル 教科書体 NP-B" panose="02020700000000000000" pitchFamily="18" charset="-128"/>
              </a:rPr>
              <a:t>SDGs</a:t>
            </a:r>
            <a:r>
              <a:rPr lang="ja-JP" altLang="en-US" sz="1400" dirty="0">
                <a:latin typeface="UD デジタル 教科書体 NP-B" panose="02020700000000000000" pitchFamily="18" charset="-128"/>
                <a:ea typeface="UD デジタル 教科書体 NP-B" panose="02020700000000000000" pitchFamily="18" charset="-128"/>
              </a:rPr>
              <a:t>宣言プロジェクトの</a:t>
            </a:r>
            <a:r>
              <a:rPr lang="en-US" altLang="ja-JP" sz="1400" dirty="0">
                <a:latin typeface="UD デジタル 教科書体 NP-B" panose="02020700000000000000" pitchFamily="18" charset="-128"/>
                <a:ea typeface="UD デジタル 教科書体 NP-B" panose="02020700000000000000" pitchFamily="18" charset="-128"/>
              </a:rPr>
              <a:t>HP</a:t>
            </a:r>
            <a:r>
              <a:rPr lang="ja-JP" altLang="en-US" sz="1400" dirty="0">
                <a:latin typeface="UD デジタル 教科書体 NP-B" panose="02020700000000000000" pitchFamily="18" charset="-128"/>
                <a:ea typeface="UD デジタル 教科書体 NP-B" panose="02020700000000000000" pitchFamily="18" charset="-128"/>
              </a:rPr>
              <a:t>よりアクセスいただけます）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7" name="角丸四角形 6"/>
          <p:cNvSpPr/>
          <p:nvPr/>
        </p:nvSpPr>
        <p:spPr>
          <a:xfrm>
            <a:off x="1519851" y="3345348"/>
            <a:ext cx="4952904" cy="439078"/>
          </a:xfrm>
          <a:prstGeom prst="roundRect">
            <a:avLst/>
          </a:prstGeom>
          <a:solidFill>
            <a:schemeClr val="accent6">
              <a:lumMod val="75000"/>
            </a:schemeClr>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694"/>
            <a:r>
              <a:rPr lang="ja-JP" altLang="en-US" b="1" dirty="0">
                <a:latin typeface="UD デジタル 教科書体 NP-B" panose="02020700000000000000" pitchFamily="18" charset="-128"/>
                <a:ea typeface="UD デジタル 教科書体 NP-B" panose="02020700000000000000" pitchFamily="18" charset="-128"/>
              </a:rPr>
              <a:t>公式</a:t>
            </a:r>
            <a:r>
              <a:rPr lang="en-US" altLang="ja-JP" b="1" dirty="0">
                <a:latin typeface="UD デジタル 教科書体 NP-B" panose="02020700000000000000" pitchFamily="18" charset="-128"/>
                <a:ea typeface="UD デジタル 教科書体 NP-B" panose="02020700000000000000" pitchFamily="18" charset="-128"/>
              </a:rPr>
              <a:t>Twitter </a:t>
            </a:r>
            <a:r>
              <a:rPr lang="ja-JP" altLang="en-US" b="1" dirty="0" err="1">
                <a:latin typeface="UD デジタル 教科書体 NP-B" panose="02020700000000000000" pitchFamily="18" charset="-128"/>
                <a:ea typeface="UD デジタル 教科書体 NP-B" panose="02020700000000000000" pitchFamily="18" charset="-128"/>
              </a:rPr>
              <a:t>への</a:t>
            </a:r>
            <a:r>
              <a:rPr lang="ja-JP" altLang="en-US" b="1" dirty="0">
                <a:latin typeface="UD デジタル 教科書体 NP-B" panose="02020700000000000000" pitchFamily="18" charset="-128"/>
                <a:ea typeface="UD デジタル 教科書体 NP-B" panose="02020700000000000000" pitchFamily="18" charset="-128"/>
              </a:rPr>
              <a:t>投稿</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正方形/長方形 7"/>
          <p:cNvSpPr/>
          <p:nvPr/>
        </p:nvSpPr>
        <p:spPr>
          <a:xfrm>
            <a:off x="1323725" y="3832162"/>
            <a:ext cx="8582275" cy="1600438"/>
          </a:xfrm>
          <a:prstGeom prst="rect">
            <a:avLst/>
          </a:prstGeom>
        </p:spPr>
        <p:txBody>
          <a:bodyPr wrap="square">
            <a:spAutoFit/>
          </a:bodyPr>
          <a:lstStyle/>
          <a:p>
            <a:r>
              <a:rPr lang="en-US" altLang="ja-JP" sz="1600" dirty="0">
                <a:latin typeface="UD デジタル 教科書体 NP-B" panose="02020700000000000000" pitchFamily="18" charset="-128"/>
                <a:ea typeface="UD デジタル 教科書体 NP-B" panose="02020700000000000000" pitchFamily="18" charset="-128"/>
              </a:rPr>
              <a:t>Twitter</a:t>
            </a:r>
            <a:r>
              <a:rPr lang="ja-JP" altLang="en-US" sz="1600" dirty="0">
                <a:latin typeface="UD デジタル 教科書体 NP-B" panose="02020700000000000000" pitchFamily="18" charset="-128"/>
                <a:ea typeface="UD デジタル 教科書体 NP-B" panose="02020700000000000000" pitchFamily="18" charset="-128"/>
              </a:rPr>
              <a:t>「大阪府</a:t>
            </a:r>
            <a:r>
              <a:rPr lang="en-US" altLang="ja-JP" sz="1600" dirty="0">
                <a:latin typeface="UD デジタル 教科書体 NP-B" panose="02020700000000000000" pitchFamily="18" charset="-128"/>
                <a:ea typeface="UD デジタル 教科書体 NP-B" panose="02020700000000000000" pitchFamily="18" charset="-128"/>
              </a:rPr>
              <a:t>SDGs【</a:t>
            </a:r>
            <a:r>
              <a:rPr lang="ja-JP" altLang="en-US" sz="1600" dirty="0">
                <a:latin typeface="UD デジタル 教科書体 NP-B" panose="02020700000000000000" pitchFamily="18" charset="-128"/>
                <a:ea typeface="UD デジタル 教科書体 NP-B" panose="02020700000000000000" pitchFamily="18" charset="-128"/>
              </a:rPr>
              <a:t>公式</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err="1">
                <a:latin typeface="UD デジタル 教科書体 NP-B" panose="02020700000000000000" pitchFamily="18" charset="-128"/>
                <a:ea typeface="UD デジタル 教科書体 NP-B" panose="02020700000000000000" pitchFamily="18" charset="-128"/>
              </a:rPr>
              <a:t>osakaprefSDGs</a:t>
            </a:r>
            <a:r>
              <a:rPr lang="ja-JP" altLang="en-US" sz="1600" dirty="0">
                <a:latin typeface="UD デジタル 教科書体 NP-B" panose="02020700000000000000" pitchFamily="18" charset="-128"/>
                <a:ea typeface="UD デジタル 教科書体 NP-B" panose="02020700000000000000" pitchFamily="18" charset="-128"/>
              </a:rPr>
              <a:t>）」アカウントをフォローし、指定のハッシュタグをつけて、ご自身の宣言をツイートして参加してください。</a:t>
            </a:r>
          </a:p>
          <a:p>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a:latin typeface="UD デジタル 教科書体 NP-B" panose="02020700000000000000" pitchFamily="18" charset="-128"/>
                <a:ea typeface="UD デジタル 教科書体 NP-B" panose="02020700000000000000" pitchFamily="18" charset="-128"/>
              </a:rPr>
              <a:t>Twitter</a:t>
            </a:r>
            <a:r>
              <a:rPr lang="ja-JP" altLang="en-US" sz="1600" dirty="0">
                <a:latin typeface="UD デジタル 教科書体 NP-B" panose="02020700000000000000" pitchFamily="18" charset="-128"/>
                <a:ea typeface="UD デジタル 教科書体 NP-B" panose="02020700000000000000" pitchFamily="18" charset="-128"/>
              </a:rPr>
              <a:t>「大阪府</a:t>
            </a:r>
            <a:r>
              <a:rPr lang="en-US" altLang="ja-JP" sz="1600" dirty="0">
                <a:latin typeface="UD デジタル 教科書体 NP-B" panose="02020700000000000000" pitchFamily="18" charset="-128"/>
                <a:ea typeface="UD デジタル 教科書体 NP-B" panose="02020700000000000000" pitchFamily="18" charset="-128"/>
              </a:rPr>
              <a:t>SDGs【</a:t>
            </a:r>
            <a:r>
              <a:rPr lang="ja-JP" altLang="en-US" sz="1600" dirty="0">
                <a:latin typeface="UD デジタル 教科書体 NP-B" panose="02020700000000000000" pitchFamily="18" charset="-128"/>
                <a:ea typeface="UD デジタル 教科書体 NP-B" panose="02020700000000000000" pitchFamily="18" charset="-128"/>
              </a:rPr>
              <a:t>公式</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err="1">
                <a:latin typeface="UD デジタル 教科書体 NP-B" panose="02020700000000000000" pitchFamily="18" charset="-128"/>
                <a:ea typeface="UD デジタル 教科書体 NP-B" panose="02020700000000000000" pitchFamily="18" charset="-128"/>
              </a:rPr>
              <a:t>osakaprefSDGs</a:t>
            </a:r>
            <a:r>
              <a:rPr lang="ja-JP" altLang="en-US" sz="1600" dirty="0">
                <a:latin typeface="UD デジタル 教科書体 NP-B" panose="02020700000000000000" pitchFamily="18" charset="-128"/>
                <a:ea typeface="UD デジタル 教科書体 NP-B" panose="02020700000000000000" pitchFamily="18" charset="-128"/>
              </a:rPr>
              <a:t>）」アカウント＞</a:t>
            </a:r>
            <a:br>
              <a:rPr lang="ja-JP" altLang="en-US" sz="1600" dirty="0">
                <a:latin typeface="UD デジタル 教科書体 NP-B" panose="02020700000000000000" pitchFamily="18" charset="-128"/>
                <a:ea typeface="UD デジタル 教科書体 NP-B" panose="02020700000000000000" pitchFamily="18" charset="-128"/>
              </a:rPr>
            </a:br>
            <a:r>
              <a:rPr lang="ja-JP" altLang="en-US" sz="1600" dirty="0">
                <a:latin typeface="UD デジタル 教科書体 NP-B" panose="02020700000000000000" pitchFamily="18" charset="-128"/>
                <a:ea typeface="UD デジタル 教科書体 NP-B" panose="02020700000000000000" pitchFamily="18" charset="-128"/>
              </a:rPr>
              <a:t>　　 </a:t>
            </a:r>
            <a:r>
              <a:rPr lang="en-US" altLang="ja-JP" sz="1600" u="sng" dirty="0">
                <a:latin typeface="UD デジタル 教科書体 NP-B" panose="02020700000000000000" pitchFamily="18" charset="-128"/>
                <a:ea typeface="UD デジタル 教科書体 NP-B" panose="02020700000000000000" pitchFamily="18" charset="-128"/>
                <a:hlinkClick r:id="rId4"/>
              </a:rPr>
              <a:t>https://twitter.com/osakaprefSDGs</a:t>
            </a:r>
            <a:endParaRPr lang="ja-JP" altLang="en-US" sz="1600" dirty="0">
              <a:latin typeface="UD デジタル 教科書体 NP-B" panose="02020700000000000000" pitchFamily="18" charset="-128"/>
              <a:ea typeface="UD デジタル 教科書体 NP-B" panose="02020700000000000000" pitchFamily="18" charset="-128"/>
            </a:endParaRPr>
          </a:p>
          <a:p>
            <a:r>
              <a:rPr lang="en-US" altLang="ja-JP" sz="1600" b="1" dirty="0">
                <a:latin typeface="UD デジタル 教科書体 NP-B" panose="02020700000000000000" pitchFamily="18" charset="-128"/>
                <a:ea typeface="UD デジタル 教科書体 NP-B" panose="02020700000000000000" pitchFamily="18" charset="-128"/>
              </a:rPr>
              <a:t>※</a:t>
            </a:r>
            <a:r>
              <a:rPr lang="ja-JP" altLang="en-US" sz="1600" b="1" dirty="0">
                <a:latin typeface="UD デジタル 教科書体 NP-B" panose="02020700000000000000" pitchFamily="18" charset="-128"/>
                <a:ea typeface="UD デジタル 教科書体 NP-B" panose="02020700000000000000" pitchFamily="18" charset="-128"/>
              </a:rPr>
              <a:t>指定ハッシュタグ </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 ＃私の</a:t>
            </a:r>
            <a:r>
              <a:rPr lang="en-US" altLang="ja-JP" sz="2000" b="1" dirty="0">
                <a:solidFill>
                  <a:srgbClr val="FF0000"/>
                </a:solidFill>
                <a:latin typeface="UD デジタル 教科書体 NP-B" panose="02020700000000000000" pitchFamily="18" charset="-128"/>
                <a:ea typeface="UD デジタル 教科書体 NP-B" panose="02020700000000000000" pitchFamily="18" charset="-128"/>
              </a:rPr>
              <a:t>SDGs</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宣言プロジェクト</a:t>
            </a:r>
            <a:endParaRPr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1400" dirty="0">
                <a:latin typeface="UD デジタル 教科書体 NP-B" panose="02020700000000000000" pitchFamily="18" charset="-128"/>
                <a:ea typeface="UD デジタル 教科書体 NP-B" panose="02020700000000000000" pitchFamily="18" charset="-128"/>
              </a:rPr>
              <a:t>（</a:t>
            </a:r>
            <a:r>
              <a:rPr lang="en-US" altLang="ja-JP" sz="1400" dirty="0">
                <a:latin typeface="UD デジタル 教科書体 NP-B" panose="02020700000000000000" pitchFamily="18" charset="-128"/>
                <a:ea typeface="UD デジタル 教科書体 NP-B" panose="02020700000000000000" pitchFamily="18" charset="-128"/>
              </a:rPr>
              <a:t>Twitter</a:t>
            </a:r>
            <a:r>
              <a:rPr lang="ja-JP" altLang="en-US" sz="1400" dirty="0">
                <a:latin typeface="UD デジタル 教科書体 NP-B" panose="02020700000000000000" pitchFamily="18" charset="-128"/>
                <a:ea typeface="UD デジタル 教科書体 NP-B" panose="02020700000000000000" pitchFamily="18" charset="-128"/>
              </a:rPr>
              <a:t>を利用の際は、私の</a:t>
            </a:r>
            <a:r>
              <a:rPr lang="en-US" altLang="ja-JP" sz="1400" dirty="0">
                <a:latin typeface="UD デジタル 教科書体 NP-B" panose="02020700000000000000" pitchFamily="18" charset="-128"/>
                <a:ea typeface="UD デジタル 教科書体 NP-B" panose="02020700000000000000" pitchFamily="18" charset="-128"/>
              </a:rPr>
              <a:t>SDGs</a:t>
            </a:r>
            <a:r>
              <a:rPr lang="ja-JP" altLang="en-US" sz="1400" dirty="0">
                <a:latin typeface="UD デジタル 教科書体 NP-B" panose="02020700000000000000" pitchFamily="18" charset="-128"/>
                <a:ea typeface="UD デジタル 教科書体 NP-B" panose="02020700000000000000" pitchFamily="18" charset="-128"/>
              </a:rPr>
              <a:t>宣言プロジェクト</a:t>
            </a:r>
            <a:r>
              <a:rPr lang="en-US" altLang="ja-JP" sz="1400" dirty="0">
                <a:latin typeface="UD デジタル 教科書体 NP-B" panose="02020700000000000000" pitchFamily="18" charset="-128"/>
                <a:ea typeface="UD デジタル 教科書体 NP-B" panose="02020700000000000000" pitchFamily="18" charset="-128"/>
              </a:rPr>
              <a:t>HP</a:t>
            </a:r>
            <a:r>
              <a:rPr lang="ja-JP" altLang="en-US" sz="1400" dirty="0">
                <a:latin typeface="UD デジタル 教科書体 NP-B" panose="02020700000000000000" pitchFamily="18" charset="-128"/>
                <a:ea typeface="UD デジタル 教科書体 NP-B" panose="02020700000000000000" pitchFamily="18" charset="-128"/>
              </a:rPr>
              <a:t>に掲載する運用ポリシーもご確認ください）</a:t>
            </a:r>
          </a:p>
        </p:txBody>
      </p:sp>
      <p:sp>
        <p:nvSpPr>
          <p:cNvPr id="9" name="角丸四角形 8"/>
          <p:cNvSpPr/>
          <p:nvPr/>
        </p:nvSpPr>
        <p:spPr>
          <a:xfrm>
            <a:off x="1462477" y="6064985"/>
            <a:ext cx="4952904" cy="439078"/>
          </a:xfrm>
          <a:prstGeom prst="roundRect">
            <a:avLst/>
          </a:prstGeom>
          <a:solidFill>
            <a:schemeClr val="accent4">
              <a:lumMod val="75000"/>
            </a:schemeClr>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694"/>
            <a:r>
              <a:rPr lang="ja-JP" altLang="en-US" sz="1600" b="1" dirty="0">
                <a:latin typeface="UD デジタル 教科書体 NP-B" panose="02020700000000000000" pitchFamily="18" charset="-128"/>
                <a:ea typeface="UD デジタル 教科書体 NP-B" panose="02020700000000000000" pitchFamily="18" charset="-128"/>
              </a:rPr>
              <a:t>その他</a:t>
            </a:r>
            <a:endParaRPr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357" y="4093427"/>
            <a:ext cx="1042086" cy="1042086"/>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954" y="2408038"/>
            <a:ext cx="718892" cy="718892"/>
          </a:xfrm>
          <a:prstGeom prst="rect">
            <a:avLst/>
          </a:prstGeom>
        </p:spPr>
      </p:pic>
      <p:cxnSp>
        <p:nvCxnSpPr>
          <p:cNvPr id="14" name="直線コネクタ 13"/>
          <p:cNvCxnSpPr/>
          <p:nvPr/>
        </p:nvCxnSpPr>
        <p:spPr>
          <a:xfrm>
            <a:off x="0" y="98494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718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36</a:t>
            </a:fld>
            <a:endParaRPr kumimoji="1" lang="ja-JP" altLang="en-US" dirty="0"/>
          </a:p>
        </p:txBody>
      </p:sp>
    </p:spTree>
    <p:extLst>
      <p:ext uri="{BB962C8B-B14F-4D97-AF65-F5344CB8AC3E}">
        <p14:creationId xmlns:p14="http://schemas.microsoft.com/office/powerpoint/2010/main" val="29998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6C1C0-315B-4D2D-A4B3-42269BABB600}">
  <ds:schemaRefs>
    <ds:schemaRef ds:uri="http://schemas.microsoft.com/office/2006/metadata/properties"/>
    <ds:schemaRef ds:uri="http://schemas.microsoft.com/office/infopath/2007/PartnerControls"/>
    <ds:schemaRef ds:uri="95b611f9-4c1d-46a1-999d-3a494f2e8c1e"/>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3.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2867</TotalTime>
  <Words>2987</Words>
  <Application>Microsoft Office PowerPoint</Application>
  <PresentationFormat>A4 210 x 297 mm</PresentationFormat>
  <Paragraphs>361</Paragraphs>
  <Slides>36</Slides>
  <Notes>36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Meiryo UI</vt:lpstr>
      <vt:lpstr>ＭＳ Ｐゴシック</vt:lpstr>
      <vt:lpstr>ＭＳ Ｐ明朝</vt:lpstr>
      <vt:lpstr>UD デジタル 教科書体 NK-B</vt:lpstr>
      <vt:lpstr>UD デジタル 教科書体 NP-B</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私のＳＤＧｓ宣言プロジェクト</vt:lpstr>
      <vt:lpstr>私のＳＤＧｓ宣言プロジェクト ～府内の企業や団体の皆さんの取組み～</vt:lpstr>
      <vt:lpstr>私のＳＤＧｓ宣言プロジェクト ～個人でご参加いただく場合～</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仲平　浩祥</cp:lastModifiedBy>
  <cp:revision>176</cp:revision>
  <cp:lastPrinted>2021-04-02T07:34:22Z</cp:lastPrinted>
  <dcterms:created xsi:type="dcterms:W3CDTF">2019-06-04T04:06:36Z</dcterms:created>
  <dcterms:modified xsi:type="dcterms:W3CDTF">2021-08-11T07:59:31Z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