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80" r:id="rId2"/>
    <p:sldMasterId id="2147483668" r:id="rId3"/>
  </p:sldMasterIdLst>
  <p:notesMasterIdLst>
    <p:notesMasterId r:id="rId43"/>
  </p:notesMasterIdLst>
  <p:handoutMasterIdLst>
    <p:handoutMasterId r:id="rId44"/>
  </p:handoutMasterIdLst>
  <p:sldIdLst>
    <p:sldId id="564" r:id="rId4"/>
    <p:sldId id="1146" r:id="rId5"/>
    <p:sldId id="1147" r:id="rId6"/>
    <p:sldId id="294" r:id="rId7"/>
    <p:sldId id="1085" r:id="rId8"/>
    <p:sldId id="1102" r:id="rId9"/>
    <p:sldId id="1100" r:id="rId10"/>
    <p:sldId id="1128" r:id="rId11"/>
    <p:sldId id="1129" r:id="rId12"/>
    <p:sldId id="1130" r:id="rId13"/>
    <p:sldId id="340" r:id="rId14"/>
    <p:sldId id="1126" r:id="rId15"/>
    <p:sldId id="579" r:id="rId16"/>
    <p:sldId id="1054" r:id="rId17"/>
    <p:sldId id="1155" r:id="rId18"/>
    <p:sldId id="499" r:id="rId19"/>
    <p:sldId id="616" r:id="rId20"/>
    <p:sldId id="1151" r:id="rId21"/>
    <p:sldId id="1152" r:id="rId22"/>
    <p:sldId id="1168" r:id="rId23"/>
    <p:sldId id="1157" r:id="rId24"/>
    <p:sldId id="1078" r:id="rId25"/>
    <p:sldId id="1164" r:id="rId26"/>
    <p:sldId id="1153" r:id="rId27"/>
    <p:sldId id="1158" r:id="rId28"/>
    <p:sldId id="1053" r:id="rId29"/>
    <p:sldId id="1149" r:id="rId30"/>
    <p:sldId id="1150" r:id="rId31"/>
    <p:sldId id="1134" r:id="rId32"/>
    <p:sldId id="1159" r:id="rId33"/>
    <p:sldId id="1160" r:id="rId34"/>
    <p:sldId id="1161" r:id="rId35"/>
    <p:sldId id="1138" r:id="rId36"/>
    <p:sldId id="282" r:id="rId37"/>
    <p:sldId id="1162" r:id="rId38"/>
    <p:sldId id="1163" r:id="rId39"/>
    <p:sldId id="1165" r:id="rId40"/>
    <p:sldId id="1167" r:id="rId41"/>
    <p:sldId id="647" r:id="rId4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E1A"/>
    <a:srgbClr val="FF9900"/>
    <a:srgbClr val="00CC00"/>
    <a:srgbClr val="2E75B6"/>
    <a:srgbClr val="CC0099"/>
    <a:srgbClr val="FF66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5" autoAdjust="0"/>
    <p:restoredTop sz="88151" autoAdjust="0"/>
  </p:normalViewPr>
  <p:slideViewPr>
    <p:cSldViewPr snapToGrid="0" showGuides="1">
      <p:cViewPr varScale="1">
        <p:scale>
          <a:sx n="62" d="100"/>
          <a:sy n="62" d="100"/>
        </p:scale>
        <p:origin x="666" y="60"/>
      </p:cViewPr>
      <p:guideLst>
        <p:guide orient="horz" pos="2636"/>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66" d="100"/>
          <a:sy n="66" d="100"/>
        </p:scale>
        <p:origin x="3134" y="-17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FE103FC9-D2F7-4901-B29B-29B0F24CB359}"/>
    <pc:docChg chg="custSel addSld delSld modSld sldOrd">
      <pc:chgData name="水谷 祐子" userId="fef26cfa4235db4a" providerId="LiveId" clId="{FE103FC9-D2F7-4901-B29B-29B0F24CB359}" dt="2021-07-10T14:02:03.236" v="2957" actId="20577"/>
      <pc:docMkLst>
        <pc:docMk/>
      </pc:docMkLst>
      <pc:sldChg chg="modNotesTx">
        <pc:chgData name="水谷 祐子" userId="fef26cfa4235db4a" providerId="LiveId" clId="{FE103FC9-D2F7-4901-B29B-29B0F24CB359}" dt="2021-07-10T11:22:28.862" v="995"/>
        <pc:sldMkLst>
          <pc:docMk/>
          <pc:sldMk cId="2366645611" sldId="282"/>
        </pc:sldMkLst>
      </pc:sldChg>
      <pc:sldChg chg="modNotesTx">
        <pc:chgData name="水谷 祐子" userId="fef26cfa4235db4a" providerId="LiveId" clId="{FE103FC9-D2F7-4901-B29B-29B0F24CB359}" dt="2021-07-10T10:32:03.558" v="22"/>
        <pc:sldMkLst>
          <pc:docMk/>
          <pc:sldMk cId="1060117599" sldId="294"/>
        </pc:sldMkLst>
      </pc:sldChg>
      <pc:sldChg chg="modNotesTx">
        <pc:chgData name="水谷 祐子" userId="fef26cfa4235db4a" providerId="LiveId" clId="{FE103FC9-D2F7-4901-B29B-29B0F24CB359}" dt="2021-07-10T10:36:56.193" v="64"/>
        <pc:sldMkLst>
          <pc:docMk/>
          <pc:sldMk cId="1191414953" sldId="340"/>
        </pc:sldMkLst>
      </pc:sldChg>
      <pc:sldChg chg="modNotesTx">
        <pc:chgData name="水谷 祐子" userId="fef26cfa4235db4a" providerId="LiveId" clId="{FE103FC9-D2F7-4901-B29B-29B0F24CB359}" dt="2021-07-10T13:05:44.461" v="2161" actId="20577"/>
        <pc:sldMkLst>
          <pc:docMk/>
          <pc:sldMk cId="469159319" sldId="499"/>
        </pc:sldMkLst>
      </pc:sldChg>
      <pc:sldChg chg="modSp mod modNotesTx">
        <pc:chgData name="水谷 祐子" userId="fef26cfa4235db4a" providerId="LiveId" clId="{FE103FC9-D2F7-4901-B29B-29B0F24CB359}" dt="2021-07-10T10:57:14.235" v="491" actId="27636"/>
        <pc:sldMkLst>
          <pc:docMk/>
          <pc:sldMk cId="2827407598" sldId="564"/>
        </pc:sldMkLst>
        <pc:spChg chg="mod">
          <ac:chgData name="水谷 祐子" userId="fef26cfa4235db4a" providerId="LiveId" clId="{FE103FC9-D2F7-4901-B29B-29B0F24CB359}" dt="2021-07-10T10:57:14.235" v="491" actId="27636"/>
          <ac:spMkLst>
            <pc:docMk/>
            <pc:sldMk cId="2827407598" sldId="564"/>
            <ac:spMk id="5" creationId="{00000000-0000-0000-0000-000000000000}"/>
          </ac:spMkLst>
        </pc:spChg>
      </pc:sldChg>
      <pc:sldChg chg="modNotesTx">
        <pc:chgData name="水谷 祐子" userId="fef26cfa4235db4a" providerId="LiveId" clId="{FE103FC9-D2F7-4901-B29B-29B0F24CB359}" dt="2021-07-10T10:39:29.755" v="229" actId="20577"/>
        <pc:sldMkLst>
          <pc:docMk/>
          <pc:sldMk cId="3216204772" sldId="579"/>
        </pc:sldMkLst>
      </pc:sldChg>
      <pc:sldChg chg="modNotesTx">
        <pc:chgData name="水谷 祐子" userId="fef26cfa4235db4a" providerId="LiveId" clId="{FE103FC9-D2F7-4901-B29B-29B0F24CB359}" dt="2021-07-10T10:57:31.148" v="518" actId="20577"/>
        <pc:sldMkLst>
          <pc:docMk/>
          <pc:sldMk cId="2310591418" sldId="616"/>
        </pc:sldMkLst>
      </pc:sldChg>
      <pc:sldChg chg="modNotesTx">
        <pc:chgData name="水谷 祐子" userId="fef26cfa4235db4a" providerId="LiveId" clId="{FE103FC9-D2F7-4901-B29B-29B0F24CB359}" dt="2021-07-10T13:42:07.676" v="2357" actId="20577"/>
        <pc:sldMkLst>
          <pc:docMk/>
          <pc:sldMk cId="3105380478" sldId="647"/>
        </pc:sldMkLst>
      </pc:sldChg>
      <pc:sldChg chg="modNotesTx">
        <pc:chgData name="水谷 祐子" userId="fef26cfa4235db4a" providerId="LiveId" clId="{FE103FC9-D2F7-4901-B29B-29B0F24CB359}" dt="2021-07-10T11:11:21.087" v="846"/>
        <pc:sldMkLst>
          <pc:docMk/>
          <pc:sldMk cId="3171609814" sldId="1053"/>
        </pc:sldMkLst>
      </pc:sldChg>
      <pc:sldChg chg="modNotesTx">
        <pc:chgData name="水谷 祐子" userId="fef26cfa4235db4a" providerId="LiveId" clId="{FE103FC9-D2F7-4901-B29B-29B0F24CB359}" dt="2021-07-10T10:39:52.728" v="230"/>
        <pc:sldMkLst>
          <pc:docMk/>
          <pc:sldMk cId="1710885528" sldId="1054"/>
        </pc:sldMkLst>
      </pc:sldChg>
      <pc:sldChg chg="modSp mod modNotesTx">
        <pc:chgData name="水谷 祐子" userId="fef26cfa4235db4a" providerId="LiveId" clId="{FE103FC9-D2F7-4901-B29B-29B0F24CB359}" dt="2021-07-10T13:12:10.796" v="2186" actId="20577"/>
        <pc:sldMkLst>
          <pc:docMk/>
          <pc:sldMk cId="129361281" sldId="1078"/>
        </pc:sldMkLst>
        <pc:spChg chg="mod">
          <ac:chgData name="水谷 祐子" userId="fef26cfa4235db4a" providerId="LiveId" clId="{FE103FC9-D2F7-4901-B29B-29B0F24CB359}" dt="2021-07-10T13:12:10.796" v="2186" actId="20577"/>
          <ac:spMkLst>
            <pc:docMk/>
            <pc:sldMk cId="129361281" sldId="1078"/>
            <ac:spMk id="49" creationId="{00000000-0000-0000-0000-000000000000}"/>
          </ac:spMkLst>
        </pc:spChg>
      </pc:sldChg>
      <pc:sldChg chg="modNotesTx">
        <pc:chgData name="水谷 祐子" userId="fef26cfa4235db4a" providerId="LiveId" clId="{FE103FC9-D2F7-4901-B29B-29B0F24CB359}" dt="2021-07-10T12:52:46.740" v="1788" actId="20577"/>
        <pc:sldMkLst>
          <pc:docMk/>
          <pc:sldMk cId="313561738" sldId="1085"/>
        </pc:sldMkLst>
      </pc:sldChg>
      <pc:sldChg chg="modNotesTx">
        <pc:chgData name="水谷 祐子" userId="fef26cfa4235db4a" providerId="LiveId" clId="{FE103FC9-D2F7-4901-B29B-29B0F24CB359}" dt="2021-07-10T12:56:49.237" v="2001" actId="20577"/>
        <pc:sldMkLst>
          <pc:docMk/>
          <pc:sldMk cId="893233225" sldId="1100"/>
        </pc:sldMkLst>
      </pc:sldChg>
      <pc:sldChg chg="modNotesTx">
        <pc:chgData name="水谷 祐子" userId="fef26cfa4235db4a" providerId="LiveId" clId="{FE103FC9-D2F7-4901-B29B-29B0F24CB359}" dt="2021-07-10T12:56:09.177" v="1997" actId="20577"/>
        <pc:sldMkLst>
          <pc:docMk/>
          <pc:sldMk cId="362573115" sldId="1102"/>
        </pc:sldMkLst>
      </pc:sldChg>
      <pc:sldChg chg="modNotesTx">
        <pc:chgData name="水谷 祐子" userId="fef26cfa4235db4a" providerId="LiveId" clId="{FE103FC9-D2F7-4901-B29B-29B0F24CB359}" dt="2021-07-10T13:00:44.986" v="2037" actId="20577"/>
        <pc:sldMkLst>
          <pc:docMk/>
          <pc:sldMk cId="2836201179" sldId="1126"/>
        </pc:sldMkLst>
      </pc:sldChg>
      <pc:sldChg chg="modNotesTx">
        <pc:chgData name="水谷 祐子" userId="fef26cfa4235db4a" providerId="LiveId" clId="{FE103FC9-D2F7-4901-B29B-29B0F24CB359}" dt="2021-07-10T10:35:55.506" v="62" actId="20577"/>
        <pc:sldMkLst>
          <pc:docMk/>
          <pc:sldMk cId="2133678350" sldId="1128"/>
        </pc:sldMkLst>
      </pc:sldChg>
      <pc:sldChg chg="modNotesTx">
        <pc:chgData name="水谷 祐子" userId="fef26cfa4235db4a" providerId="LiveId" clId="{FE103FC9-D2F7-4901-B29B-29B0F24CB359}" dt="2021-07-10T10:36:24.179" v="63"/>
        <pc:sldMkLst>
          <pc:docMk/>
          <pc:sldMk cId="28905652" sldId="1130"/>
        </pc:sldMkLst>
      </pc:sldChg>
      <pc:sldChg chg="modNotesTx">
        <pc:chgData name="水谷 祐子" userId="fef26cfa4235db4a" providerId="LiveId" clId="{FE103FC9-D2F7-4901-B29B-29B0F24CB359}" dt="2021-07-10T11:20:38.319" v="990"/>
        <pc:sldMkLst>
          <pc:docMk/>
          <pc:sldMk cId="107773320" sldId="1134"/>
        </pc:sldMkLst>
      </pc:sldChg>
      <pc:sldChg chg="modNotesTx">
        <pc:chgData name="水谷 祐子" userId="fef26cfa4235db4a" providerId="LiveId" clId="{FE103FC9-D2F7-4901-B29B-29B0F24CB359}" dt="2021-07-10T11:22:08.089" v="994"/>
        <pc:sldMkLst>
          <pc:docMk/>
          <pc:sldMk cId="3013074327" sldId="1138"/>
        </pc:sldMkLst>
      </pc:sldChg>
      <pc:sldChg chg="modNotesTx">
        <pc:chgData name="水谷 祐子" userId="fef26cfa4235db4a" providerId="LiveId" clId="{FE103FC9-D2F7-4901-B29B-29B0F24CB359}" dt="2021-07-10T09:57:47.337" v="20"/>
        <pc:sldMkLst>
          <pc:docMk/>
          <pc:sldMk cId="3164238585" sldId="1146"/>
        </pc:sldMkLst>
      </pc:sldChg>
      <pc:sldChg chg="modNotesTx">
        <pc:chgData name="水谷 祐子" userId="fef26cfa4235db4a" providerId="LiveId" clId="{FE103FC9-D2F7-4901-B29B-29B0F24CB359}" dt="2021-07-10T10:31:34.487" v="21"/>
        <pc:sldMkLst>
          <pc:docMk/>
          <pc:sldMk cId="1723580743" sldId="1147"/>
        </pc:sldMkLst>
      </pc:sldChg>
      <pc:sldChg chg="modNotesTx">
        <pc:chgData name="水谷 祐子" userId="fef26cfa4235db4a" providerId="LiveId" clId="{FE103FC9-D2F7-4901-B29B-29B0F24CB359}" dt="2021-07-10T11:15:18.205" v="873" actId="20577"/>
        <pc:sldMkLst>
          <pc:docMk/>
          <pc:sldMk cId="1477191169" sldId="1149"/>
        </pc:sldMkLst>
      </pc:sldChg>
      <pc:sldChg chg="modNotesTx">
        <pc:chgData name="水谷 祐子" userId="fef26cfa4235db4a" providerId="LiveId" clId="{FE103FC9-D2F7-4901-B29B-29B0F24CB359}" dt="2021-07-10T11:20:02.443" v="987" actId="20577"/>
        <pc:sldMkLst>
          <pc:docMk/>
          <pc:sldMk cId="803736401" sldId="1150"/>
        </pc:sldMkLst>
      </pc:sldChg>
      <pc:sldChg chg="modNotesTx">
        <pc:chgData name="水谷 祐子" userId="fef26cfa4235db4a" providerId="LiveId" clId="{FE103FC9-D2F7-4901-B29B-29B0F24CB359}" dt="2021-07-10T10:58:38.526" v="559" actId="20577"/>
        <pc:sldMkLst>
          <pc:docMk/>
          <pc:sldMk cId="3679891144" sldId="1151"/>
        </pc:sldMkLst>
      </pc:sldChg>
      <pc:sldChg chg="modNotesTx">
        <pc:chgData name="水谷 祐子" userId="fef26cfa4235db4a" providerId="LiveId" clId="{FE103FC9-D2F7-4901-B29B-29B0F24CB359}" dt="2021-07-10T10:59:12.695" v="560"/>
        <pc:sldMkLst>
          <pc:docMk/>
          <pc:sldMk cId="1399540915" sldId="1152"/>
        </pc:sldMkLst>
      </pc:sldChg>
      <pc:sldChg chg="modNotesTx">
        <pc:chgData name="水谷 祐子" userId="fef26cfa4235db4a" providerId="LiveId" clId="{FE103FC9-D2F7-4901-B29B-29B0F24CB359}" dt="2021-07-10T13:17:37.083" v="2188" actId="20577"/>
        <pc:sldMkLst>
          <pc:docMk/>
          <pc:sldMk cId="958671794" sldId="1153"/>
        </pc:sldMkLst>
      </pc:sldChg>
      <pc:sldChg chg="modNotesTx">
        <pc:chgData name="水谷 祐子" userId="fef26cfa4235db4a" providerId="LiveId" clId="{FE103FC9-D2F7-4901-B29B-29B0F24CB359}" dt="2021-07-10T10:40:10.939" v="231"/>
        <pc:sldMkLst>
          <pc:docMk/>
          <pc:sldMk cId="2176278990" sldId="1155"/>
        </pc:sldMkLst>
      </pc:sldChg>
      <pc:sldChg chg="modNotesTx">
        <pc:chgData name="水谷 祐子" userId="fef26cfa4235db4a" providerId="LiveId" clId="{FE103FC9-D2F7-4901-B29B-29B0F24CB359}" dt="2021-07-10T13:10:16.557" v="2182" actId="20577"/>
        <pc:sldMkLst>
          <pc:docMk/>
          <pc:sldMk cId="2415226022" sldId="1156"/>
        </pc:sldMkLst>
      </pc:sldChg>
      <pc:sldChg chg="modNotesTx">
        <pc:chgData name="水谷 祐子" userId="fef26cfa4235db4a" providerId="LiveId" clId="{FE103FC9-D2F7-4901-B29B-29B0F24CB359}" dt="2021-07-10T10:59:41.678" v="562"/>
        <pc:sldMkLst>
          <pc:docMk/>
          <pc:sldMk cId="1253708798" sldId="1157"/>
        </pc:sldMkLst>
      </pc:sldChg>
      <pc:sldChg chg="modNotesTx">
        <pc:chgData name="水谷 祐子" userId="fef26cfa4235db4a" providerId="LiveId" clId="{FE103FC9-D2F7-4901-B29B-29B0F24CB359}" dt="2021-07-10T13:20:38.056" v="2325" actId="20577"/>
        <pc:sldMkLst>
          <pc:docMk/>
          <pc:sldMk cId="1490528795" sldId="1158"/>
        </pc:sldMkLst>
      </pc:sldChg>
      <pc:sldChg chg="modNotesTx">
        <pc:chgData name="水谷 祐子" userId="fef26cfa4235db4a" providerId="LiveId" clId="{FE103FC9-D2F7-4901-B29B-29B0F24CB359}" dt="2021-07-10T13:25:55.489" v="2342" actId="20577"/>
        <pc:sldMkLst>
          <pc:docMk/>
          <pc:sldMk cId="1302364915" sldId="1159"/>
        </pc:sldMkLst>
      </pc:sldChg>
      <pc:sldChg chg="modNotesTx">
        <pc:chgData name="水谷 祐子" userId="fef26cfa4235db4a" providerId="LiveId" clId="{FE103FC9-D2F7-4901-B29B-29B0F24CB359}" dt="2021-07-10T11:21:07.519" v="992"/>
        <pc:sldMkLst>
          <pc:docMk/>
          <pc:sldMk cId="383860713" sldId="1160"/>
        </pc:sldMkLst>
      </pc:sldChg>
      <pc:sldChg chg="modNotesTx">
        <pc:chgData name="水谷 祐子" userId="fef26cfa4235db4a" providerId="LiveId" clId="{FE103FC9-D2F7-4901-B29B-29B0F24CB359}" dt="2021-07-10T13:28:48.474" v="2349" actId="20577"/>
        <pc:sldMkLst>
          <pc:docMk/>
          <pc:sldMk cId="2915193329" sldId="1161"/>
        </pc:sldMkLst>
      </pc:sldChg>
      <pc:sldChg chg="modNotesTx">
        <pc:chgData name="水谷 祐子" userId="fef26cfa4235db4a" providerId="LiveId" clId="{FE103FC9-D2F7-4901-B29B-29B0F24CB359}" dt="2021-07-10T11:22:54.480" v="996"/>
        <pc:sldMkLst>
          <pc:docMk/>
          <pc:sldMk cId="2363078606" sldId="1162"/>
        </pc:sldMkLst>
      </pc:sldChg>
      <pc:sldChg chg="modNotesTx">
        <pc:chgData name="水谷 祐子" userId="fef26cfa4235db4a" providerId="LiveId" clId="{FE103FC9-D2F7-4901-B29B-29B0F24CB359}" dt="2021-07-10T11:24:10.092" v="1056" actId="20577"/>
        <pc:sldMkLst>
          <pc:docMk/>
          <pc:sldMk cId="3751721965" sldId="1163"/>
        </pc:sldMkLst>
      </pc:sldChg>
      <pc:sldChg chg="modNotesTx">
        <pc:chgData name="水谷 祐子" userId="fef26cfa4235db4a" providerId="LiveId" clId="{FE103FC9-D2F7-4901-B29B-29B0F24CB359}" dt="2021-07-10T11:14:10.533" v="865" actId="20577"/>
        <pc:sldMkLst>
          <pc:docMk/>
          <pc:sldMk cId="1710768117" sldId="1164"/>
        </pc:sldMkLst>
      </pc:sldChg>
      <pc:sldChg chg="modNotesTx">
        <pc:chgData name="水谷 祐子" userId="fef26cfa4235db4a" providerId="LiveId" clId="{FE103FC9-D2F7-4901-B29B-29B0F24CB359}" dt="2021-07-10T11:40:29.431" v="1640" actId="20577"/>
        <pc:sldMkLst>
          <pc:docMk/>
          <pc:sldMk cId="3230601435" sldId="1165"/>
        </pc:sldMkLst>
      </pc:sldChg>
      <pc:sldChg chg="modNotesTx">
        <pc:chgData name="水谷 祐子" userId="fef26cfa4235db4a" providerId="LiveId" clId="{FE103FC9-D2F7-4901-B29B-29B0F24CB359}" dt="2021-07-10T14:02:03.236" v="2957" actId="20577"/>
        <pc:sldMkLst>
          <pc:docMk/>
          <pc:sldMk cId="1243566495" sldId="1167"/>
        </pc:sldMkLst>
      </pc:sldChg>
      <pc:sldChg chg="add del ord">
        <pc:chgData name="水谷 祐子" userId="fef26cfa4235db4a" providerId="LiveId" clId="{FE103FC9-D2F7-4901-B29B-29B0F24CB359}" dt="2021-07-10T11:17:35.428" v="876" actId="2696"/>
        <pc:sldMkLst>
          <pc:docMk/>
          <pc:sldMk cId="4069064701" sldId="11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22823;&#38442;&#65329;&#12493;&#12483;&#12488;\&#12304;191029-1&#12305;&#12304;&#24180;&#38291;14&#12305;&#12300;SDGs&#12301;&#12395;&#38306;&#12377;&#12427;&#12450;&#12531;&#12465;&#12540;&#12488;_&#21336;&#32020;&#38598;&#35336;&#34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10.19.135.21\kikaku\10&#35336;&#30011;&#12464;&#12523;&#12540;&#12503;&#65288;23.7.12&#65374;&#65289;\18.SDGs\2019&#24180;&#24230;\02_&#29702;&#35299;&#20419;&#36914;&#38306;&#36899;\191118_&#9733;&#35501;&#22770;&#12471;&#12531;&#12509;&#12472;&#12454;&#12512;\&#9733;&#12450;&#12531;&#12465;&#12540;&#12488;&#32080;&#26524;\&#35501;&#22770;&#12471;&#12531;&#12509;&#12450;&#12531;&#12465;&#12540;&#12488;&#32080;&#26524;.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0_&#20840;&#20307;\190607_&#12450;&#12531;&#12465;&#12540;&#12488;&#35519;&#26619;\191124_&#9733;&#23398;&#29983;&#32113;&#21512;\&#30000;&#20316;&#26989;&#12450;&#12531;&#12465;&#12540;&#12488;&#65288;SDGs&#65289;&#12525;&#12540;&#12487;&#12540;&#12479;&#25913;%20&#65288;&#24066;&#38306;&#25104;&#22235;&#6528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1-E859-4D0B-93CA-0AB5AFE9770B}"/>
              </c:ext>
            </c:extLst>
          </c:dPt>
          <c:dPt>
            <c:idx val="22"/>
            <c:invertIfNegative val="0"/>
            <c:bubble3D val="0"/>
            <c:spPr>
              <a:solidFill>
                <a:schemeClr val="accent1">
                  <a:lumMod val="60000"/>
                  <a:lumOff val="40000"/>
                </a:schemeClr>
              </a:solidFill>
              <a:ln w="19050">
                <a:noFill/>
              </a:ln>
              <a:effectLst/>
            </c:spPr>
            <c:extLst>
              <c:ext xmlns:c16="http://schemas.microsoft.com/office/drawing/2014/chart" uri="{C3380CC4-5D6E-409C-BE32-E72D297353CC}">
                <c16:uniqueId val="{00000003-E859-4D0B-93CA-0AB5AFE9770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5-E859-4D0B-93CA-0AB5AFE9770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6-E859-4D0B-93CA-0AB5AFE9770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61B3-4C5A-B73E-DBAB308E9062}"/>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61B3-4C5A-B73E-DBAB308E9062}"/>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61B3-4C5A-B73E-DBAB308E9062}"/>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1B3-4C5A-B73E-DBAB308E9062}"/>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5.320707070707071E-2"/>
          <c:y val="3.5277777777777776E-2"/>
          <c:w val="0.9"/>
          <c:h val="5.5639957264957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2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89679915641436"/>
          <c:y val="0.12048727578549219"/>
          <c:w val="0.70196384346835972"/>
          <c:h val="0.82011477367765151"/>
        </c:manualLayout>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グラフ作成用!$C$6:$C$22</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グラフ作成用!$E$6:$E$22</c:f>
              <c:numCache>
                <c:formatCode>0.0</c:formatCode>
                <c:ptCount val="17"/>
                <c:pt idx="0">
                  <c:v>37.799999999999997</c:v>
                </c:pt>
                <c:pt idx="1">
                  <c:v>20.399999999999999</c:v>
                </c:pt>
                <c:pt idx="2">
                  <c:v>49.9</c:v>
                </c:pt>
                <c:pt idx="3">
                  <c:v>37.299999999999997</c:v>
                </c:pt>
                <c:pt idx="4">
                  <c:v>18.5</c:v>
                </c:pt>
                <c:pt idx="5">
                  <c:v>27.1</c:v>
                </c:pt>
                <c:pt idx="6">
                  <c:v>26.8</c:v>
                </c:pt>
                <c:pt idx="7">
                  <c:v>33.6</c:v>
                </c:pt>
                <c:pt idx="8">
                  <c:v>23.6</c:v>
                </c:pt>
                <c:pt idx="9">
                  <c:v>22.3</c:v>
                </c:pt>
                <c:pt idx="10">
                  <c:v>43.1</c:v>
                </c:pt>
                <c:pt idx="11">
                  <c:v>20.6</c:v>
                </c:pt>
                <c:pt idx="12">
                  <c:v>27.8</c:v>
                </c:pt>
                <c:pt idx="13">
                  <c:v>23.4</c:v>
                </c:pt>
                <c:pt idx="14">
                  <c:v>20.399999999999999</c:v>
                </c:pt>
                <c:pt idx="15">
                  <c:v>27.5</c:v>
                </c:pt>
                <c:pt idx="16">
                  <c:v>16.899999999999999</c:v>
                </c:pt>
              </c:numCache>
            </c:numRef>
          </c:val>
          <c:extLst>
            <c:ext xmlns:c16="http://schemas.microsoft.com/office/drawing/2014/chart" uri="{C3380CC4-5D6E-409C-BE32-E72D297353CC}">
              <c16:uniqueId val="{00000000-988D-4308-A297-2DB05C44694E}"/>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0"/>
        <c:tickLblSkip val="1"/>
        <c:noMultiLvlLbl val="0"/>
      </c:catAx>
      <c:valAx>
        <c:axId val="490965407"/>
        <c:scaling>
          <c:orientation val="minMax"/>
          <c:max val="50"/>
        </c:scaling>
        <c:delete val="0"/>
        <c:axPos val="b"/>
        <c:numFmt formatCode="0.0" sourceLinked="0"/>
        <c:majorTickMark val="none"/>
        <c:minorTickMark val="none"/>
        <c:tickLblPos val="low"/>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max"/>
        <c:crossBetween val="between"/>
      </c:valAx>
      <c:spPr>
        <a:noFill/>
        <a:ln>
          <a:noFill/>
        </a:ln>
        <a:effectLst/>
      </c:spPr>
    </c:plotArea>
    <c:plotVisOnly val="1"/>
    <c:dispBlanksAs val="gap"/>
    <c:showDLblsOverMax val="0"/>
  </c:chart>
  <c:spPr>
    <a:noFill/>
    <a:ln>
      <a:no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ゴールグラフ!$B$15</c:f>
              <c:strCache>
                <c:ptCount val="1"/>
                <c:pt idx="0">
                  <c:v>企業等に属する府内居住者</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ゴールグラフ!$C$13:$S$13</c:f>
              <c:strCache>
                <c:ptCount val="17"/>
                <c:pt idx="0">
                  <c:v>ゴール１</c:v>
                </c:pt>
                <c:pt idx="1">
                  <c:v>ゴール２</c:v>
                </c:pt>
                <c:pt idx="2">
                  <c:v>ゴール３</c:v>
                </c:pt>
                <c:pt idx="3">
                  <c:v>ゴール４</c:v>
                </c:pt>
                <c:pt idx="4">
                  <c:v>ゴール５</c:v>
                </c:pt>
                <c:pt idx="5">
                  <c:v>ゴール６</c:v>
                </c:pt>
                <c:pt idx="6">
                  <c:v>ゴール７</c:v>
                </c:pt>
                <c:pt idx="7">
                  <c:v>ゴール８</c:v>
                </c:pt>
                <c:pt idx="8">
                  <c:v>ゴール９</c:v>
                </c:pt>
                <c:pt idx="9">
                  <c:v>ゴール１０</c:v>
                </c:pt>
                <c:pt idx="10">
                  <c:v>ゴール１１</c:v>
                </c:pt>
                <c:pt idx="11">
                  <c:v>ゴール１２</c:v>
                </c:pt>
                <c:pt idx="12">
                  <c:v>ゴール１３</c:v>
                </c:pt>
                <c:pt idx="13">
                  <c:v>ゴール１４</c:v>
                </c:pt>
                <c:pt idx="14">
                  <c:v>ゴール１５</c:v>
                </c:pt>
                <c:pt idx="15">
                  <c:v>ゴール１６</c:v>
                </c:pt>
                <c:pt idx="16">
                  <c:v>ゴール１７</c:v>
                </c:pt>
              </c:strCache>
            </c:strRef>
          </c:cat>
          <c:val>
            <c:numRef>
              <c:f>ゴールグラフ!$C$15:$S$15</c:f>
              <c:numCache>
                <c:formatCode>0.0</c:formatCode>
                <c:ptCount val="17"/>
                <c:pt idx="0">
                  <c:v>50</c:v>
                </c:pt>
                <c:pt idx="1">
                  <c:v>23.52941176470588</c:v>
                </c:pt>
                <c:pt idx="2">
                  <c:v>64.705882352941174</c:v>
                </c:pt>
                <c:pt idx="3">
                  <c:v>61.764705882352942</c:v>
                </c:pt>
                <c:pt idx="4">
                  <c:v>41.17647058823529</c:v>
                </c:pt>
                <c:pt idx="5">
                  <c:v>19.117647058823529</c:v>
                </c:pt>
                <c:pt idx="6">
                  <c:v>41.17647058823529</c:v>
                </c:pt>
                <c:pt idx="7">
                  <c:v>60.294117647058819</c:v>
                </c:pt>
                <c:pt idx="8">
                  <c:v>42.647058823529413</c:v>
                </c:pt>
                <c:pt idx="9">
                  <c:v>35.294117647058826</c:v>
                </c:pt>
                <c:pt idx="10">
                  <c:v>64.705882352941174</c:v>
                </c:pt>
                <c:pt idx="11">
                  <c:v>52.941176470588239</c:v>
                </c:pt>
                <c:pt idx="12">
                  <c:v>47.058823529411761</c:v>
                </c:pt>
                <c:pt idx="13">
                  <c:v>36.764705882352942</c:v>
                </c:pt>
                <c:pt idx="14">
                  <c:v>29.411764705882355</c:v>
                </c:pt>
                <c:pt idx="15">
                  <c:v>35.294117647058826</c:v>
                </c:pt>
                <c:pt idx="16">
                  <c:v>51.470588235294116</c:v>
                </c:pt>
              </c:numCache>
            </c:numRef>
          </c:val>
          <c:extLst>
            <c:ext xmlns:c16="http://schemas.microsoft.com/office/drawing/2014/chart" uri="{C3380CC4-5D6E-409C-BE32-E72D297353CC}">
              <c16:uniqueId val="{00000000-1A16-488F-9F0E-0D3CB6214E90}"/>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lt1"/>
              </a:solidFill>
              <a:ln w="12700" cap="flat" cmpd="sng" algn="ctr">
                <a:solidFill>
                  <a:schemeClr val="accent5">
                    <a:lumMod val="40000"/>
                    <a:lumOff val="60000"/>
                  </a:schemeClr>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集計!$B$136:$B$152</c:f>
              <c:strCache>
                <c:ptCount val="17"/>
                <c:pt idx="0">
                  <c:v>ゴール1</c:v>
                </c:pt>
                <c:pt idx="1">
                  <c:v>ゴール2</c:v>
                </c:pt>
                <c:pt idx="2">
                  <c:v>ゴール3</c:v>
                </c:pt>
                <c:pt idx="3">
                  <c:v>ゴール4</c:v>
                </c:pt>
                <c:pt idx="4">
                  <c:v>ゴール5</c:v>
                </c:pt>
                <c:pt idx="5">
                  <c:v>ゴール6</c:v>
                </c:pt>
                <c:pt idx="6">
                  <c:v>ゴール7</c:v>
                </c:pt>
                <c:pt idx="7">
                  <c:v>ゴール8</c:v>
                </c:pt>
                <c:pt idx="8">
                  <c:v>ゴール9</c:v>
                </c:pt>
                <c:pt idx="9">
                  <c:v>ゴール10</c:v>
                </c:pt>
                <c:pt idx="10">
                  <c:v>ゴール11</c:v>
                </c:pt>
                <c:pt idx="11">
                  <c:v>ゴール12</c:v>
                </c:pt>
                <c:pt idx="12">
                  <c:v>ゴール13</c:v>
                </c:pt>
                <c:pt idx="13">
                  <c:v>ゴール14</c:v>
                </c:pt>
                <c:pt idx="14">
                  <c:v>ゴール15</c:v>
                </c:pt>
                <c:pt idx="15">
                  <c:v>ゴール16</c:v>
                </c:pt>
                <c:pt idx="16">
                  <c:v>ゴール17</c:v>
                </c:pt>
              </c:strCache>
            </c:strRef>
          </c:cat>
          <c:val>
            <c:numRef>
              <c:f>集計!$D$136:$D$152</c:f>
              <c:numCache>
                <c:formatCode>0.0_);[Red]\(0.0\)</c:formatCode>
                <c:ptCount val="17"/>
                <c:pt idx="0">
                  <c:v>41.758241758241759</c:v>
                </c:pt>
                <c:pt idx="1">
                  <c:v>14.652014652014653</c:v>
                </c:pt>
                <c:pt idx="2">
                  <c:v>43.956043956043956</c:v>
                </c:pt>
                <c:pt idx="3">
                  <c:v>41.025641025641022</c:v>
                </c:pt>
                <c:pt idx="4">
                  <c:v>29.304029304029307</c:v>
                </c:pt>
                <c:pt idx="5">
                  <c:v>17.948717948717949</c:v>
                </c:pt>
                <c:pt idx="6">
                  <c:v>20.512820512820511</c:v>
                </c:pt>
                <c:pt idx="7">
                  <c:v>41.025641025641022</c:v>
                </c:pt>
                <c:pt idx="8">
                  <c:v>21.611721611721613</c:v>
                </c:pt>
                <c:pt idx="9">
                  <c:v>24.54212454212454</c:v>
                </c:pt>
                <c:pt idx="10">
                  <c:v>45.787545787545788</c:v>
                </c:pt>
                <c:pt idx="11">
                  <c:v>29.670329670329672</c:v>
                </c:pt>
                <c:pt idx="12">
                  <c:v>16.84981684981685</c:v>
                </c:pt>
                <c:pt idx="13">
                  <c:v>23.809523809523807</c:v>
                </c:pt>
                <c:pt idx="14">
                  <c:v>19.780219780219781</c:v>
                </c:pt>
                <c:pt idx="15">
                  <c:v>23.809523809523807</c:v>
                </c:pt>
                <c:pt idx="16">
                  <c:v>20.512820512820511</c:v>
                </c:pt>
              </c:numCache>
            </c:numRef>
          </c:val>
          <c:extLst>
            <c:ext xmlns:c16="http://schemas.microsoft.com/office/drawing/2014/chart" uri="{C3380CC4-5D6E-409C-BE32-E72D297353CC}">
              <c16:uniqueId val="{00000000-31FD-42D3-B04A-02E8C0DB18F1}"/>
            </c:ext>
          </c:extLst>
        </c:ser>
        <c:dLbls>
          <c:showLegendKey val="0"/>
          <c:showVal val="1"/>
          <c:showCatName val="0"/>
          <c:showSerName val="0"/>
          <c:showPercent val="0"/>
          <c:showBubbleSize val="0"/>
        </c:dLbls>
        <c:gapWidth val="48"/>
        <c:overlap val="-14"/>
        <c:axId val="490972479"/>
        <c:axId val="490965407"/>
      </c:barChart>
      <c:catAx>
        <c:axId val="490972479"/>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65407"/>
        <c:crosses val="autoZero"/>
        <c:auto val="1"/>
        <c:lblAlgn val="ctr"/>
        <c:lblOffset val="100"/>
        <c:noMultiLvlLbl val="0"/>
      </c:catAx>
      <c:valAx>
        <c:axId val="490965407"/>
        <c:scaling>
          <c:orientation val="minMax"/>
        </c:scaling>
        <c:delete val="0"/>
        <c:axPos val="t"/>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0972479"/>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7364849948611036"/>
          <c:w val="0.88218145093268374"/>
          <c:h val="0.72056138340133191"/>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3.8420114780482385E-2"/>
                  <c:y val="-0.1719002513161569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82-4663-890A-FF484B718EDB}"/>
                </c:ext>
              </c:extLst>
            </c:dLbl>
            <c:dLbl>
              <c:idx val="1"/>
              <c:layout>
                <c:manualLayout>
                  <c:x val="3.2218626184765863E-2"/>
                  <c:y val="-0.255959394093053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382-4663-890A-FF484B718EDB}"/>
                </c:ext>
              </c:extLst>
            </c:dLbl>
            <c:dLbl>
              <c:idx val="2"/>
              <c:layout>
                <c:manualLayout>
                  <c:x val="1.8227162690317621E-2"/>
                  <c:y val="-0.2543913075896310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82-4663-890A-FF484B718EDB}"/>
                </c:ext>
              </c:extLst>
            </c:dLbl>
            <c:dLbl>
              <c:idx val="3"/>
              <c:layout>
                <c:manualLayout>
                  <c:x val="1.8258670516907743E-2"/>
                  <c:y val="-0.2590702617986283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82-4663-890A-FF484B718EDB}"/>
                </c:ext>
              </c:extLst>
            </c:dLbl>
            <c:dLbl>
              <c:idx val="4"/>
              <c:layout>
                <c:manualLayout>
                  <c:x val="1.4169383033625424E-2"/>
                  <c:y val="-0.2477289260745137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49074658833E-2"/>
                      <c:h val="0.1136133239960877"/>
                    </c:manualLayout>
                  </c15:layout>
                </c:ext>
                <c:ext xmlns:c16="http://schemas.microsoft.com/office/drawing/2014/chart" uri="{C3380CC4-5D6E-409C-BE32-E72D297353CC}">
                  <c16:uniqueId val="{00000004-6382-4663-890A-FF484B718EDB}"/>
                </c:ext>
              </c:extLst>
            </c:dLbl>
            <c:dLbl>
              <c:idx val="5"/>
              <c:layout>
                <c:manualLayout>
                  <c:x val="2.833887763763442E-3"/>
                  <c:y val="-0.1823929490929237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45-4F67-BC12-3608826F3F2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Sheet1!$B$2:$B$7</c:f>
              <c:numCache>
                <c:formatCode>General</c:formatCode>
                <c:ptCount val="6"/>
                <c:pt idx="0">
                  <c:v>17.899999999999999</c:v>
                </c:pt>
                <c:pt idx="1">
                  <c:v>14.7</c:v>
                </c:pt>
                <c:pt idx="2">
                  <c:v>25.4</c:v>
                </c:pt>
                <c:pt idx="3">
                  <c:v>31.4</c:v>
                </c:pt>
                <c:pt idx="4">
                  <c:v>43.5</c:v>
                </c:pt>
                <c:pt idx="5">
                  <c:v>53.4</c:v>
                </c:pt>
              </c:numCache>
            </c:numRef>
          </c:val>
          <c:smooth val="0"/>
          <c:extLst>
            <c:ext xmlns:c16="http://schemas.microsoft.com/office/drawing/2014/chart" uri="{C3380CC4-5D6E-409C-BE32-E72D297353CC}">
              <c16:uniqueId val="{00000005-6382-4663-890A-FF484B718EDB}"/>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Sheet1!$C$2:$C$7</c:f>
              <c:numCache>
                <c:formatCode>General</c:formatCode>
                <c:ptCount val="6"/>
                <c:pt idx="0">
                  <c:v>19.399999999999999</c:v>
                </c:pt>
                <c:pt idx="1">
                  <c:v>17.399999999999999</c:v>
                </c:pt>
                <c:pt idx="2">
                  <c:v>33.1</c:v>
                </c:pt>
                <c:pt idx="3">
                  <c:v>39.1</c:v>
                </c:pt>
                <c:pt idx="4">
                  <c:v>52.4</c:v>
                </c:pt>
                <c:pt idx="5">
                  <c:v>62.1</c:v>
                </c:pt>
              </c:numCache>
            </c:numRef>
          </c:val>
          <c:smooth val="0"/>
          <c:extLst>
            <c:ext xmlns:c16="http://schemas.microsoft.com/office/drawing/2014/chart" uri="{C3380CC4-5D6E-409C-BE32-E72D297353CC}">
              <c16:uniqueId val="{00000006-6382-4663-890A-FF484B718EDB}"/>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yyyy"年"m"月"</c:formatCode>
                <c:ptCount val="6"/>
                <c:pt idx="0">
                  <c:v>43405</c:v>
                </c:pt>
                <c:pt idx="1">
                  <c:v>43525</c:v>
                </c:pt>
                <c:pt idx="2">
                  <c:v>43739</c:v>
                </c:pt>
                <c:pt idx="3">
                  <c:v>43891</c:v>
                </c:pt>
                <c:pt idx="4">
                  <c:v>44105</c:v>
                </c:pt>
                <c:pt idx="5">
                  <c:v>44256</c:v>
                </c:pt>
              </c:numCache>
            </c:numRef>
          </c:cat>
          <c:val>
            <c:numRef>
              <c:f>Sheet1!$D$2:$D$7</c:f>
              <c:numCache>
                <c:formatCode>General</c:formatCode>
                <c:ptCount val="6"/>
                <c:pt idx="0">
                  <c:v>16.600000000000001</c:v>
                </c:pt>
                <c:pt idx="1">
                  <c:v>12.2</c:v>
                </c:pt>
                <c:pt idx="2">
                  <c:v>18.5</c:v>
                </c:pt>
                <c:pt idx="3">
                  <c:v>24.4</c:v>
                </c:pt>
                <c:pt idx="4">
                  <c:v>35.4</c:v>
                </c:pt>
                <c:pt idx="5">
                  <c:v>45.5</c:v>
                </c:pt>
              </c:numCache>
            </c:numRef>
          </c:val>
          <c:smooth val="0"/>
          <c:extLst>
            <c:ext xmlns:c16="http://schemas.microsoft.com/office/drawing/2014/chart" uri="{C3380CC4-5D6E-409C-BE32-E72D297353CC}">
              <c16:uniqueId val="{00000007-6382-4663-890A-FF484B718EDB}"/>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6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2021/7/12</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2021/7/12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438508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406186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104655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238978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160731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388679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3296614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272651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56471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28828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334904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831266"/>
            <a:ext cx="5445125" cy="3913187"/>
          </a:xfrm>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90139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91762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835808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892761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1813125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1903107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253248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2713271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81169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2800975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3283971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4187232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3384743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32</a:t>
            </a:fld>
            <a:endParaRPr kumimoji="1" lang="ja-JP" altLang="en-US"/>
          </a:p>
        </p:txBody>
      </p:sp>
    </p:spTree>
    <p:extLst>
      <p:ext uri="{BB962C8B-B14F-4D97-AF65-F5344CB8AC3E}">
        <p14:creationId xmlns:p14="http://schemas.microsoft.com/office/powerpoint/2010/main" val="529918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4111256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1091061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375944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2036330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81011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75593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r>
              <a:rPr lang="ja-JP" altLang="en-US" sz="1300" i="0" dirty="0" smtClean="0">
                <a:solidFill>
                  <a:srgbClr val="333333"/>
                </a:solidFill>
                <a:effectLst/>
                <a:latin typeface="Meiryo UI" panose="020B0604030504040204" pitchFamily="50" charset="-128"/>
                <a:ea typeface="Meiryo UI" panose="020B0604030504040204" pitchFamily="50" charset="-128"/>
              </a:rPr>
              <a:t>〇</a:t>
            </a: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378940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27937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52363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403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8</a:t>
            </a:fld>
            <a:endParaRPr lang="ja-JP" altLang="en-US" dirty="0"/>
          </a:p>
        </p:txBody>
      </p:sp>
    </p:spTree>
    <p:extLst>
      <p:ext uri="{BB962C8B-B14F-4D97-AF65-F5344CB8AC3E}">
        <p14:creationId xmlns:p14="http://schemas.microsoft.com/office/powerpoint/2010/main" val="185035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2021/7/12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2021/7/12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2021/7/12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2021/7/12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2021/7/12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2021/7/12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2021/7/12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2021/7/12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2021/7/12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2021/7/12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2021/7/12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2021/7/12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2021/7/12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2021/7/12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2021/7/12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3"/>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7772FB-FE69-4AD5-9026-68556A1DE2BF}" type="datetime1">
              <a:rPr kumimoji="1" lang="ja-JP" altLang="en-US" smtClean="0"/>
              <a:t>2021/7/12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2021/7/12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6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2021/7/12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2021/7/12</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 id="2147483695" r:id="rId6"/>
    <p:sldLayoutId id="2147483703" r:id="rId7"/>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2021/7/12</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2021/7/12</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39.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8" Type="http://schemas.openxmlformats.org/officeDocument/2006/relationships/hyperlink" Target="https://2.bp.blogspot.com/-xhHFpqit9Ds/WdyDbw9vAfI/AAAAAAABHco/EXUKorrGnqE46L3-Ac7OWBu-gdyNbhtSQCLcBGAs/s800/gomi_petbottle_fukuro.png" TargetMode="External"/><Relationship Id="rId3" Type="http://schemas.openxmlformats.org/officeDocument/2006/relationships/image" Target="../media/image44.jpg"/><Relationship Id="rId7" Type="http://schemas.openxmlformats.org/officeDocument/2006/relationships/image" Target="../media/image48.png"/><Relationship Id="rId12" Type="http://schemas.openxmlformats.org/officeDocument/2006/relationships/image" Target="../media/image52.jp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1.jp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jp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21.png"/><Relationship Id="rId12" Type="http://schemas.openxmlformats.org/officeDocument/2006/relationships/image" Target="../media/image59.png"/><Relationship Id="rId17" Type="http://schemas.openxmlformats.org/officeDocument/2006/relationships/image" Target="../media/image62.png"/><Relationship Id="rId2" Type="http://schemas.openxmlformats.org/officeDocument/2006/relationships/notesSlide" Target="../notesSlides/notesSlide35.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58.png"/><Relationship Id="rId5" Type="http://schemas.openxmlformats.org/officeDocument/2006/relationships/image" Target="../media/image54.png"/><Relationship Id="rId15" Type="http://schemas.openxmlformats.org/officeDocument/2006/relationships/image" Target="../media/image22.png"/><Relationship Id="rId10" Type="http://schemas.openxmlformats.org/officeDocument/2006/relationships/image" Target="../media/image57.png"/><Relationship Id="rId19" Type="http://schemas.openxmlformats.org/officeDocument/2006/relationships/image" Target="../media/image64.png"/><Relationship Id="rId4" Type="http://schemas.openxmlformats.org/officeDocument/2006/relationships/image" Target="../media/image20.png"/><Relationship Id="rId9" Type="http://schemas.openxmlformats.org/officeDocument/2006/relationships/image" Target="../media/image56.png"/><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9.png"/><Relationship Id="rId18" Type="http://schemas.openxmlformats.org/officeDocument/2006/relationships/image" Target="../media/image62.png"/><Relationship Id="rId3" Type="http://schemas.openxmlformats.org/officeDocument/2006/relationships/image" Target="../media/image77.png"/><Relationship Id="rId21" Type="http://schemas.openxmlformats.org/officeDocument/2006/relationships/image" Target="../media/image65.png"/><Relationship Id="rId7" Type="http://schemas.openxmlformats.org/officeDocument/2006/relationships/image" Target="../media/image18.png"/><Relationship Id="rId12" Type="http://schemas.openxmlformats.org/officeDocument/2006/relationships/image" Target="../media/image58.png"/><Relationship Id="rId17" Type="http://schemas.openxmlformats.org/officeDocument/2006/relationships/image" Target="../media/image61.png"/><Relationship Id="rId2" Type="http://schemas.openxmlformats.org/officeDocument/2006/relationships/notesSlide" Target="../notesSlides/notesSlide37.xml"/><Relationship Id="rId16" Type="http://schemas.openxmlformats.org/officeDocument/2006/relationships/image" Target="../media/image22.png"/><Relationship Id="rId20"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image" Target="../media/image57.png"/><Relationship Id="rId5" Type="http://schemas.openxmlformats.org/officeDocument/2006/relationships/image" Target="../media/image20.png"/><Relationship Id="rId15" Type="http://schemas.openxmlformats.org/officeDocument/2006/relationships/image" Target="../media/image19.png"/><Relationship Id="rId10" Type="http://schemas.openxmlformats.org/officeDocument/2006/relationships/image" Target="../media/image56.png"/><Relationship Id="rId19" Type="http://schemas.openxmlformats.org/officeDocument/2006/relationships/image" Target="../media/image63.png"/><Relationship Id="rId4" Type="http://schemas.openxmlformats.org/officeDocument/2006/relationships/image" Target="../media/image78.png"/><Relationship Id="rId9" Type="http://schemas.openxmlformats.org/officeDocument/2006/relationships/image" Target="../media/image55.png"/><Relationship Id="rId1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3455085" y="5697052"/>
            <a:ext cx="3005951" cy="1015663"/>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2021</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7</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12</a:t>
            </a:r>
            <a:r>
              <a:rPr kumimoji="1" lang="ja-JP" altLang="en-US" sz="2000" dirty="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大阪府政策企画部企画室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376" y="1806677"/>
            <a:ext cx="5315368" cy="3757800"/>
          </a:xfrm>
          <a:prstGeom prst="rect">
            <a:avLst/>
          </a:prstGeom>
        </p:spPr>
      </p:pic>
      <p:sp>
        <p:nvSpPr>
          <p:cNvPr id="5" name="タイトル 1"/>
          <p:cNvSpPr>
            <a:spLocks noGrp="1"/>
          </p:cNvSpPr>
          <p:nvPr/>
        </p:nvSpPr>
        <p:spPr>
          <a:xfrm>
            <a:off x="748010" y="641554"/>
            <a:ext cx="8420100" cy="1342103"/>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50000"/>
              </a:lnSpc>
            </a:pPr>
            <a:r>
              <a:rPr kumimoji="1" lang="en-US" altLang="ja-JP" sz="6600" b="1" dirty="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a:solidFill>
                  <a:schemeClr val="accent1">
                    <a:lumMod val="50000"/>
                  </a:schemeClr>
                </a:solidFill>
                <a:latin typeface="Meiryo UI" panose="020B0604030504040204" pitchFamily="50" charset="-128"/>
                <a:ea typeface="Meiryo UI" panose="020B0604030504040204" pitchFamily="50" charset="-128"/>
              </a:rPr>
              <a:t>と大阪</a:t>
            </a:r>
          </a:p>
        </p:txBody>
      </p:sp>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0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３．大阪府の</a:t>
            </a:r>
            <a:r>
              <a:rPr kumimoji="1" lang="en-US" altLang="ja-JP" sz="4800" b="1" dirty="0"/>
              <a:t>SDGs</a:t>
            </a:r>
            <a:r>
              <a:rPr kumimoji="1" lang="ja-JP" altLang="en-US" sz="4800" b="1" dirty="0"/>
              <a:t>の取組み</a:t>
            </a:r>
          </a:p>
        </p:txBody>
      </p:sp>
    </p:spTree>
    <p:extLst>
      <p:ext uri="{BB962C8B-B14F-4D97-AF65-F5344CB8AC3E}">
        <p14:creationId xmlns:p14="http://schemas.microsoft.com/office/powerpoint/2010/main" val="119141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0276" y="1232976"/>
            <a:ext cx="7632951" cy="2443163"/>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a:lnSpc>
                <a:spcPct val="150000"/>
              </a:lnSpc>
            </a:pPr>
            <a:r>
              <a:rPr kumimoji="1" lang="ja-JP" altLang="en-US" sz="4800" b="1" u="sng" dirty="0">
                <a:latin typeface="Meiryo UI" panose="020B0604030504040204" pitchFamily="50" charset="-128"/>
                <a:ea typeface="Meiryo UI" panose="020B0604030504040204" pitchFamily="50" charset="-128"/>
              </a:rPr>
              <a:t>　「</a:t>
            </a:r>
            <a:r>
              <a:rPr kumimoji="1" lang="en-US" altLang="ja-JP" sz="4800" b="1" u="sng" dirty="0">
                <a:latin typeface="Meiryo UI" panose="020B0604030504040204" pitchFamily="50" charset="-128"/>
                <a:ea typeface="Meiryo UI" panose="020B0604030504040204" pitchFamily="50" charset="-128"/>
              </a:rPr>
              <a:t>Osaka SDGs </a:t>
            </a:r>
            <a:r>
              <a:rPr kumimoji="1" lang="ja-JP" altLang="en-US" sz="4800" b="1" u="sng" dirty="0">
                <a:latin typeface="Meiryo UI" panose="020B0604030504040204" pitchFamily="50" charset="-128"/>
                <a:ea typeface="Meiryo UI" panose="020B0604030504040204" pitchFamily="50" charset="-128"/>
              </a:rPr>
              <a:t>ビジョン」</a:t>
            </a:r>
            <a:endParaRPr kumimoji="1" lang="en-US" altLang="ja-JP" sz="4800" b="1" u="sng" dirty="0">
              <a:latin typeface="Meiryo UI" panose="020B0604030504040204" pitchFamily="50" charset="-128"/>
              <a:ea typeface="Meiryo UI" panose="020B0604030504040204" pitchFamily="50" charset="-128"/>
            </a:endParaRPr>
          </a:p>
          <a:p>
            <a:pPr algn="ctr">
              <a:lnSpc>
                <a:spcPct val="150000"/>
              </a:lnSpc>
            </a:pPr>
            <a:r>
              <a:rPr kumimoji="1" lang="en-US" altLang="ja-JP" sz="2800" b="1" dirty="0">
                <a:latin typeface="Meiryo UI" panose="020B0604030504040204" pitchFamily="50" charset="-128"/>
                <a:ea typeface="Meiryo UI" panose="020B0604030504040204" pitchFamily="50" charset="-128"/>
              </a:rPr>
              <a:t>2020</a:t>
            </a:r>
            <a:r>
              <a:rPr kumimoji="1" lang="ja-JP" altLang="en-US" sz="2800" b="1" dirty="0">
                <a:latin typeface="Meiryo UI" panose="020B0604030504040204" pitchFamily="50" charset="-128"/>
                <a:ea typeface="Meiryo UI" panose="020B0604030504040204" pitchFamily="50" charset="-128"/>
              </a:rPr>
              <a:t>年</a:t>
            </a:r>
            <a:r>
              <a:rPr kumimoji="1" lang="en-US" altLang="ja-JP" sz="2800" b="1" dirty="0">
                <a:latin typeface="Meiryo UI" panose="020B0604030504040204" pitchFamily="50" charset="-128"/>
                <a:ea typeface="Meiryo UI" panose="020B0604030504040204" pitchFamily="50" charset="-128"/>
              </a:rPr>
              <a:t>3</a:t>
            </a:r>
            <a:r>
              <a:rPr kumimoji="1" lang="ja-JP" altLang="en-US" sz="2800" b="1" dirty="0">
                <a:latin typeface="Meiryo UI" panose="020B0604030504040204" pitchFamily="50" charset="-128"/>
                <a:ea typeface="Meiryo UI" panose="020B0604030504040204" pitchFamily="50" charset="-128"/>
              </a:rPr>
              <a:t>月版</a:t>
            </a:r>
            <a:endParaRPr kumimoji="1" lang="ja-JP" altLang="en-US" sz="24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172030" y="4207286"/>
            <a:ext cx="5592849" cy="836269"/>
          </a:xfrm>
          <a:prstGeom prst="rect">
            <a:avLst/>
          </a:prstGeom>
        </p:spPr>
      </p:pic>
    </p:spTree>
    <p:extLst>
      <p:ext uri="{BB962C8B-B14F-4D97-AF65-F5344CB8AC3E}">
        <p14:creationId xmlns:p14="http://schemas.microsoft.com/office/powerpoint/2010/main" val="2836201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2030</a:t>
            </a:r>
            <a:r>
              <a:rPr kumimoji="1" lang="ja-JP" altLang="en-US" sz="2000" b="1" dirty="0">
                <a:latin typeface="Meiryo UI" panose="020B0604030504040204" pitchFamily="50" charset="-128"/>
                <a:ea typeface="Meiryo UI" panose="020B0604030504040204" pitchFamily="50" charset="-128"/>
              </a:rPr>
              <a:t>年までの取組工程</a:t>
            </a:r>
            <a:endParaRPr kumimoji="1" lang="en-US" altLang="ja-JP" sz="20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16376" y="1211242"/>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kumimoji="0"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6"/>
            <p:cNvSpPr txBox="1"/>
            <p:nvPr/>
          </p:nvSpPr>
          <p:spPr>
            <a:xfrm>
              <a:off x="374749" y="5466283"/>
              <a:ext cx="1242328" cy="338554"/>
            </a:xfrm>
            <a:prstGeom prst="rect">
              <a:avLst/>
            </a:prstGeom>
            <a:noFill/>
          </p:spPr>
          <p:txBody>
            <a:bodyPr wrap="square" rtlCol="0">
              <a:spAutoFit/>
            </a:bodyPr>
            <a:lstStyle/>
            <a:p>
              <a:pPr defTabSz="457200"/>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2020</a:t>
              </a:r>
              <a:r>
                <a:rPr lang="ja-JP" altLang="en-US" sz="1600" b="1" dirty="0">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338554"/>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2025</a:t>
              </a:r>
              <a:r>
                <a:rPr lang="ja-JP" altLang="en-US" sz="1600" b="1" dirty="0">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338554"/>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rPr>
                <a:t>Ｓ</a:t>
              </a:r>
              <a:r>
                <a:rPr lang="ja-JP" altLang="en-US" sz="1600" dirty="0">
                  <a:latin typeface="Bauhaus 93" panose="04030905020B02020C02" pitchFamily="82" charset="0"/>
                  <a:ea typeface="HGS創英角ｺﾞｼｯｸUB" panose="020B0900000000000000" pitchFamily="50" charset="-128"/>
                </a:rPr>
                <a:t>ＤＧｓ目標年次</a:t>
              </a:r>
              <a:endParaRPr kumimoji="1" lang="en-US" altLang="ja-JP"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latin typeface="Meiryo UI" panose="020B0604030504040204" pitchFamily="50" charset="-128"/>
                  <a:ea typeface="Meiryo UI" panose="020B0604030504040204" pitchFamily="50" charset="-128"/>
                </a:rPr>
                <a:t>〇 改めて、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年時点の</a:t>
              </a:r>
              <a:r>
                <a:rPr lang="en-US" altLang="ja-JP" sz="1600" dirty="0">
                  <a:latin typeface="Meiryo UI" panose="020B0604030504040204" pitchFamily="50" charset="-128"/>
                  <a:ea typeface="Meiryo UI" panose="020B0604030504040204" pitchFamily="50" charset="-128"/>
                </a:rPr>
                <a:t>SDGs</a:t>
              </a:r>
            </a:p>
            <a:p>
              <a:pPr marL="96838" indent="-96838"/>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ゴールの到達点を分析</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a:latin typeface="Meiryo UI" panose="020B0604030504040204" pitchFamily="50" charset="-128"/>
                  <a:ea typeface="Meiryo UI" panose="020B0604030504040204" pitchFamily="50" charset="-128"/>
                </a:rPr>
                <a:t>〇 「</a:t>
              </a:r>
              <a:r>
                <a:rPr lang="en-US" altLang="ja-JP" sz="1600" dirty="0" err="1">
                  <a:latin typeface="Meiryo UI" panose="020B0604030504040204" pitchFamily="50" charset="-128"/>
                  <a:ea typeface="Meiryo UI" panose="020B0604030504040204" pitchFamily="50" charset="-128"/>
                </a:rPr>
                <a:t>SDGs+beyond</a:t>
              </a:r>
              <a:r>
                <a:rPr lang="ja-JP" altLang="en-US" sz="1600" dirty="0">
                  <a:latin typeface="Meiryo UI" panose="020B0604030504040204" pitchFamily="50" charset="-128"/>
                  <a:ea typeface="Meiryo UI" panose="020B0604030504040204" pitchFamily="50" charset="-128"/>
                </a:rPr>
                <a:t>」も見据え、</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達成に向け、オール大阪で</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a:latin typeface="Meiryo UI" panose="020B0604030504040204" pitchFamily="50" charset="-128"/>
                  <a:ea typeface="Meiryo UI" panose="020B0604030504040204" pitchFamily="50" charset="-128"/>
                </a:rPr>
                <a:t>　総仕上げを図る</a:t>
              </a:r>
              <a:endParaRPr lang="en-US" altLang="ja-JP" sz="1600" dirty="0">
                <a:latin typeface="Meiryo UI" panose="020B0604030504040204" pitchFamily="50" charset="-128"/>
                <a:ea typeface="Meiryo UI" panose="020B0604030504040204" pitchFamily="50" charset="-128"/>
              </a:endParaRPr>
            </a:p>
            <a:p>
              <a:pPr marL="96838" indent="-96838" defTabSz="457200">
                <a:spcBef>
                  <a:spcPts val="1200"/>
                </a:spcBef>
              </a:pPr>
              <a:r>
                <a:rPr lang="ja-JP" altLang="en-US" sz="1600" dirty="0">
                  <a:latin typeface="Meiryo UI" panose="020B0604030504040204" pitchFamily="50" charset="-128"/>
                  <a:ea typeface="Meiryo UI" panose="020B0604030504040204" pitchFamily="50" charset="-128"/>
                </a:rPr>
                <a:t>〇 </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の取組みを通じ、様々な</a:t>
              </a:r>
              <a:endParaRPr lang="en-US" altLang="ja-JP" sz="1600" dirty="0">
                <a:latin typeface="Meiryo UI" panose="020B0604030504040204" pitchFamily="50" charset="-128"/>
                <a:ea typeface="Meiryo UI" panose="020B0604030504040204" pitchFamily="50" charset="-128"/>
              </a:endParaRPr>
            </a:p>
            <a:p>
              <a:pPr marL="96838" indent="-96838" defTabSz="457200"/>
              <a:r>
                <a:rPr lang="ja-JP" altLang="en-US" sz="1600" dirty="0">
                  <a:latin typeface="Meiryo UI" panose="020B0604030504040204" pitchFamily="50" charset="-128"/>
                  <a:ea typeface="Meiryo UI" panose="020B0604030504040204" pitchFamily="50" charset="-128"/>
                </a:rPr>
                <a:t>　場面で世界に貢献していく</a:t>
              </a:r>
              <a:endParaRPr lang="en-US" altLang="ja-JP" sz="1600" dirty="0">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latin typeface="Meiryo UI" panose="020B0604030504040204" pitchFamily="50" charset="-128"/>
                  <a:ea typeface="Meiryo UI" panose="020B0604030504040204" pitchFamily="50" charset="-128"/>
                </a:rPr>
                <a:t>万博のレガシーとして、</a:t>
              </a: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19"/>
            <p:cNvSpPr txBox="1"/>
            <p:nvPr/>
          </p:nvSpPr>
          <p:spPr>
            <a:xfrm>
              <a:off x="3898153" y="2486190"/>
              <a:ext cx="450207" cy="2654047"/>
            </a:xfrm>
            <a:prstGeom prst="rect">
              <a:avLst/>
            </a:prstGeom>
            <a:noFill/>
            <a:effectLst/>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rPr>
                <a:t>大阪・関西万博</a:t>
              </a:r>
              <a:endParaRPr kumimoji="1" lang="en-US" altLang="ja-JP" sz="1600" i="0" u="none" strike="noStrike" kern="1200" cap="none" spc="0" normalizeH="0" baseline="0" noProof="0" dirty="0">
                <a:ln>
                  <a:noFill/>
                </a:ln>
                <a:effectLst/>
                <a:uLnTx/>
                <a:uFillTx/>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584775"/>
            </a:xfrm>
            <a:prstGeom prst="rect">
              <a:avLst/>
            </a:prstGeom>
            <a:noFill/>
          </p:spPr>
          <p:txBody>
            <a:bodyPr wrap="square" rtlCol="0">
              <a:spAutoFit/>
            </a:bodyPr>
            <a:lstStyle/>
            <a:p>
              <a:pPr defTabSz="457200"/>
              <a:r>
                <a:rPr lang="en-US" altLang="ja-JP" sz="1600" b="1" dirty="0">
                  <a:latin typeface="Meiryo UI" panose="020B0604030504040204" pitchFamily="50" charset="-128"/>
                  <a:ea typeface="Meiryo UI" panose="020B0604030504040204" pitchFamily="50" charset="-128"/>
                </a:rPr>
                <a:t>SDGs</a:t>
              </a:r>
            </a:p>
            <a:p>
              <a:pPr defTabSz="457200"/>
              <a:r>
                <a:rPr lang="en-US" altLang="ja-JP" sz="1600" b="1" dirty="0">
                  <a:latin typeface="Meiryo UI" panose="020B0604030504040204" pitchFamily="50" charset="-128"/>
                  <a:ea typeface="Meiryo UI" panose="020B0604030504040204" pitchFamily="50" charset="-128"/>
                </a:rPr>
                <a:t>+beyond</a:t>
              </a:r>
              <a:r>
                <a:rPr lang="ja-JP" altLang="en-US" sz="1600" b="1" dirty="0">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　誰もが</a:t>
              </a:r>
              <a:r>
                <a:rPr lang="en-US" altLang="ja-JP" sz="1600" dirty="0">
                  <a:solidFill>
                    <a:schemeClr val="bg1"/>
                  </a:solidFill>
                  <a:latin typeface="Meiryo UI" panose="020B0604030504040204" pitchFamily="50" charset="-128"/>
                  <a:ea typeface="Meiryo UI" panose="020B0604030504040204" pitchFamily="50" charset="-128"/>
                </a:rPr>
                <a:t>SDGs</a:t>
              </a:r>
              <a:r>
                <a:rPr lang="ja-JP" altLang="en-US" sz="1600" dirty="0">
                  <a:solidFill>
                    <a:schemeClr val="bg1"/>
                  </a:solidFill>
                  <a:latin typeface="Meiryo UI" panose="020B0604030504040204" pitchFamily="50" charset="-128"/>
                  <a:ea typeface="Meiryo UI" panose="020B0604030504040204" pitchFamily="50" charset="-128"/>
                </a:rPr>
                <a:t>を意識し、自律的に</a:t>
              </a:r>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　行動する大阪を実現していく</a:t>
              </a:r>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endParaRPr lang="en-US" altLang="ja-JP" sz="1600" dirty="0">
                <a:solidFill>
                  <a:schemeClr val="bg1"/>
                </a:solidFill>
                <a:latin typeface="Meiryo UI" panose="020B0604030504040204" pitchFamily="50" charset="-128"/>
                <a:ea typeface="Meiryo UI" panose="020B0604030504040204" pitchFamily="50" charset="-128"/>
              </a:endParaRPr>
            </a:p>
            <a:p>
              <a:pPr marL="185738" indent="-185738" defTabSz="457200"/>
              <a:r>
                <a:rPr lang="ja-JP" altLang="en-US" sz="1600" dirty="0">
                  <a:solidFill>
                    <a:schemeClr val="bg1"/>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schemeClr val="bg1"/>
                  </a:solidFill>
                  <a:latin typeface="Meiryo UI" panose="020B0604030504040204" pitchFamily="50" charset="-128"/>
                  <a:ea typeface="Meiryo UI" panose="020B0604030504040204" pitchFamily="50" charset="-128"/>
                </a:rPr>
                <a:t>SDGs</a:t>
              </a:r>
              <a:r>
                <a:rPr lang="ja-JP" altLang="en-US" sz="1600" dirty="0">
                  <a:solidFill>
                    <a:schemeClr val="bg1"/>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schemeClr val="bg1"/>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20537" y="650981"/>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取組工程</a:t>
            </a:r>
            <a:endParaRPr lang="en-US" altLang="ja-JP"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6204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1243" y="668564"/>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Tree>
    <p:extLst>
      <p:ext uri="{BB962C8B-B14F-4D97-AF65-F5344CB8AC3E}">
        <p14:creationId xmlns:p14="http://schemas.microsoft.com/office/powerpoint/2010/main" val="171088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大阪府の役割</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96591" y="1030310"/>
            <a:ext cx="9712817" cy="3426579"/>
          </a:xfrm>
          <a:prstGeom prst="rect">
            <a:avLst/>
          </a:prstGeom>
        </p:spPr>
        <p:txBody>
          <a:bodyPr wrap="square">
            <a:spAutoFit/>
          </a:bodyPr>
          <a:lstStyle/>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265" y="4527647"/>
            <a:ext cx="3296259" cy="2330353"/>
          </a:xfrm>
          <a:prstGeom prst="rect">
            <a:avLst/>
          </a:prstGeom>
        </p:spPr>
      </p:pic>
    </p:spTree>
    <p:extLst>
      <p:ext uri="{BB962C8B-B14F-4D97-AF65-F5344CB8AC3E}">
        <p14:creationId xmlns:p14="http://schemas.microsoft.com/office/powerpoint/2010/main" val="2176278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年大阪・関西万博に向けて取り組む「重点ゴール」の考え方</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年大阪・関西万博に向けて取り組む「重点ゴール」の考え方</a:t>
            </a:r>
            <a:endParaRPr lang="en-US" altLang="ja-JP"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72516" y="1171072"/>
            <a:ext cx="9070747" cy="960263"/>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lang="ja-JP" altLang="en-US" dirty="0">
                <a:latin typeface="Meiryo UI" panose="020B0604030504040204" pitchFamily="50" charset="-128"/>
                <a:ea typeface="Meiryo UI" panose="020B0604030504040204" pitchFamily="50" charset="-128"/>
                <a:cs typeface="Meiryo UI" panose="020B0604030504040204" pitchFamily="50" charset="-128"/>
              </a:rPr>
              <a:t>年大阪・関西万博に向け、健康や福祉、農業、環境、エネルギー、人権、ジェンダーなど、</a:t>
            </a:r>
            <a:r>
              <a:rPr lang="en-US" altLang="ja-JP" dirty="0">
                <a:latin typeface="Meiryo UI" panose="020B0604030504040204" pitchFamily="50" charset="-128"/>
                <a:ea typeface="Meiryo UI" panose="020B0604030504040204" pitchFamily="50" charset="-128"/>
                <a:cs typeface="Meiryo UI" panose="020B0604030504040204" pitchFamily="50" charset="-128"/>
              </a:rPr>
              <a:t>17</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全てを俯瞰しながら、特に、次の４つの視点から絞り込んだ「重点ゴール」に注力していく。</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931794" y="2996879"/>
            <a:ext cx="2047724" cy="2565253"/>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dirty="0">
              <a:solidFill>
                <a:schemeClr val="tx1"/>
              </a:solidFill>
            </a:endParaRPr>
          </a:p>
        </p:txBody>
      </p:sp>
      <p:sp>
        <p:nvSpPr>
          <p:cNvPr id="72" name="正方形/長方形 71"/>
          <p:cNvSpPr/>
          <p:nvPr/>
        </p:nvSpPr>
        <p:spPr>
          <a:xfrm>
            <a:off x="495686" y="2979403"/>
            <a:ext cx="2084529" cy="2582730"/>
          </a:xfrm>
          <a:prstGeom prst="rect">
            <a:avLst/>
          </a:prstGeom>
          <a:solidFill>
            <a:schemeClr val="bg1">
              <a:lumMod val="8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3" name="角丸四角形 72"/>
          <p:cNvSpPr/>
          <p:nvPr/>
        </p:nvSpPr>
        <p:spPr>
          <a:xfrm>
            <a:off x="2913681" y="2618519"/>
            <a:ext cx="2064042"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ja-JP" altLang="en-US" sz="1600" b="1" dirty="0">
                <a:latin typeface="Meiryo UI" panose="020B0604030504040204" pitchFamily="50" charset="-128"/>
                <a:ea typeface="Meiryo UI" panose="020B0604030504040204" pitchFamily="50" charset="-128"/>
              </a:rPr>
              <a:t>府民や企業が重要と</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考えるゴールの把握</a:t>
            </a:r>
          </a:p>
        </p:txBody>
      </p:sp>
      <p:sp>
        <p:nvSpPr>
          <p:cNvPr id="74" name="正方形/長方形 73"/>
          <p:cNvSpPr>
            <a:spLocks/>
          </p:cNvSpPr>
          <p:nvPr/>
        </p:nvSpPr>
        <p:spPr>
          <a:xfrm>
            <a:off x="3092206" y="3755528"/>
            <a:ext cx="1666788"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府民や若者、企業の関心・期待が高いゴールを把握し、　様々なステークホルダーの自律的な取組みの広がりにつなげる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a:spLocks/>
          </p:cNvSpPr>
          <p:nvPr/>
        </p:nvSpPr>
        <p:spPr>
          <a:xfrm>
            <a:off x="698260" y="3735789"/>
            <a:ext cx="1679380" cy="126341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「国際的な日本の評価」と「国内評価」を一つの拠り所に、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ゴールの現在の到達点の分析し、大阪の立ち位置を把握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339697" y="2992401"/>
            <a:ext cx="2082701" cy="2569731"/>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lnSpc>
                <a:spcPts val="1000"/>
              </a:lnSpc>
            </a:pPr>
            <a:endParaRPr kumimoji="1" lang="ja-JP" altLang="en-US" sz="1600">
              <a:solidFill>
                <a:schemeClr val="tx1"/>
              </a:solidFill>
            </a:endParaRPr>
          </a:p>
        </p:txBody>
      </p:sp>
      <p:sp>
        <p:nvSpPr>
          <p:cNvPr id="77" name="角丸四角形 76"/>
          <p:cNvSpPr/>
          <p:nvPr/>
        </p:nvSpPr>
        <p:spPr>
          <a:xfrm>
            <a:off x="5329300" y="2601330"/>
            <a:ext cx="2103496"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288000" tIns="36000" rIns="36000" bIns="36000" rtlCol="0" anchor="ctr"/>
          <a:lstStyle/>
          <a:p>
            <a:r>
              <a:rPr lang="ja-JP" altLang="en-US" sz="1600" b="1" dirty="0">
                <a:latin typeface="Meiryo UI" panose="020B0604030504040204" pitchFamily="50" charset="-128"/>
                <a:ea typeface="Meiryo UI" panose="020B0604030504040204" pitchFamily="50" charset="-128"/>
              </a:rPr>
              <a:t>府の政策や大阪の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ポテンシャル　　</a:t>
            </a:r>
          </a:p>
        </p:txBody>
      </p:sp>
      <p:sp>
        <p:nvSpPr>
          <p:cNvPr id="78" name="正方形/長方形 77"/>
          <p:cNvSpPr>
            <a:spLocks/>
          </p:cNvSpPr>
          <p:nvPr/>
        </p:nvSpPr>
        <p:spPr>
          <a:xfrm>
            <a:off x="5515489" y="3487425"/>
            <a:ext cx="1731115" cy="17214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万博や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府政運営の基本的な方針などの府の政策や、大阪のポテンシャルを踏まえることで、強みを活かし、弱みを克服していく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7786609" y="2985963"/>
            <a:ext cx="1656654" cy="2576169"/>
          </a:xfrm>
          <a:prstGeom prst="rect">
            <a:avLst/>
          </a:prstGeom>
          <a:solidFill>
            <a:schemeClr val="bg1"/>
          </a:solidFill>
          <a:ln w="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80" name="角丸四角形 79"/>
          <p:cNvSpPr/>
          <p:nvPr/>
        </p:nvSpPr>
        <p:spPr>
          <a:xfrm>
            <a:off x="7803373" y="2620220"/>
            <a:ext cx="1639890" cy="60032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44000" tIns="36000" rIns="36000" bIns="36000" rtlCol="0" anchor="ctr"/>
          <a:lstStyle/>
          <a:p>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世界の動きを</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視野に入れる　　</a:t>
            </a:r>
          </a:p>
        </p:txBody>
      </p:sp>
      <p:sp>
        <p:nvSpPr>
          <p:cNvPr id="81" name="正方形/長方形 80"/>
          <p:cNvSpPr>
            <a:spLocks/>
          </p:cNvSpPr>
          <p:nvPr/>
        </p:nvSpPr>
        <p:spPr>
          <a:xfrm>
            <a:off x="7916874" y="3650021"/>
            <a:ext cx="1396123" cy="1482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6350" indent="-635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大阪と世界とのつながりや、世界の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先進国の特性などを踏まえ、グローバルな視点で取り組む</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47757" y="5888737"/>
            <a:ext cx="4887857" cy="35941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gn="ctr">
              <a:spcBef>
                <a:spcPts val="0"/>
              </a:spcBef>
            </a:pPr>
            <a:r>
              <a:rPr lang="ja-JP" altLang="en-US" sz="16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それぞれを組み合わせた重要度（マテリアリティ）の把握</a:t>
            </a:r>
            <a:endParaRPr lang="en-US" altLang="ja-JP" sz="16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495686" y="2616172"/>
            <a:ext cx="2084530" cy="604243"/>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lIns="108000" tIns="36000" rIns="36000" bIns="36000" rtlCol="0" anchor="ctr"/>
          <a:lstStyle/>
          <a:p>
            <a:r>
              <a:rPr lang="en-US" altLang="ja-JP" sz="1600" b="1" dirty="0">
                <a:latin typeface="Meiryo UI" panose="020B0604030504040204" pitchFamily="50" charset="-128"/>
                <a:ea typeface="Meiryo UI" panose="020B0604030504040204" pitchFamily="50" charset="-128"/>
              </a:rPr>
              <a:t>SDGs17</a:t>
            </a:r>
            <a:r>
              <a:rPr lang="ja-JP" altLang="en-US" sz="1600" b="1" dirty="0">
                <a:latin typeface="Meiryo UI" panose="020B0604030504040204" pitchFamily="50" charset="-128"/>
                <a:ea typeface="Meiryo UI" panose="020B0604030504040204" pitchFamily="50" charset="-128"/>
              </a:rPr>
              <a:t>ゴールの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現在の到達点の分析　　</a:t>
            </a:r>
          </a:p>
        </p:txBody>
      </p:sp>
      <p:sp>
        <p:nvSpPr>
          <p:cNvPr id="3" name="右中かっこ 2"/>
          <p:cNvSpPr/>
          <p:nvPr/>
        </p:nvSpPr>
        <p:spPr>
          <a:xfrm rot="5400000">
            <a:off x="2583686" y="3530769"/>
            <a:ext cx="216000" cy="4392000"/>
          </a:xfrm>
          <a:prstGeom prst="rightBrace">
            <a:avLst>
              <a:gd name="adj1" fmla="val 5926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5" name="楕円 24"/>
          <p:cNvSpPr/>
          <p:nvPr/>
        </p:nvSpPr>
        <p:spPr>
          <a:xfrm rot="21043780">
            <a:off x="105366" y="232610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
        <p:nvSpPr>
          <p:cNvPr id="26" name="楕円 25"/>
          <p:cNvSpPr/>
          <p:nvPr/>
        </p:nvSpPr>
        <p:spPr>
          <a:xfrm rot="21043780">
            <a:off x="2685286" y="232610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視点２</a:t>
            </a:r>
          </a:p>
        </p:txBody>
      </p:sp>
      <p:sp>
        <p:nvSpPr>
          <p:cNvPr id="27" name="楕円 26"/>
          <p:cNvSpPr/>
          <p:nvPr/>
        </p:nvSpPr>
        <p:spPr>
          <a:xfrm rot="21043780">
            <a:off x="514951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視点３</a:t>
            </a:r>
          </a:p>
        </p:txBody>
      </p:sp>
      <p:sp>
        <p:nvSpPr>
          <p:cNvPr id="28" name="楕円 27"/>
          <p:cNvSpPr/>
          <p:nvPr/>
        </p:nvSpPr>
        <p:spPr>
          <a:xfrm rot="21043780">
            <a:off x="7613746" y="2304637"/>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視点４</a:t>
            </a:r>
          </a:p>
        </p:txBody>
      </p:sp>
      <p:sp>
        <p:nvSpPr>
          <p:cNvPr id="5" name="正方形/長方形 4">
            <a:extLst>
              <a:ext uri="{FF2B5EF4-FFF2-40B4-BE49-F238E27FC236}">
                <a16:creationId xmlns:a16="http://schemas.microsoft.com/office/drawing/2014/main" id="{0BA07454-C2F5-425E-8379-BF467B9DECD8}"/>
              </a:ext>
            </a:extLst>
          </p:cNvPr>
          <p:cNvSpPr/>
          <p:nvPr/>
        </p:nvSpPr>
        <p:spPr>
          <a:xfrm>
            <a:off x="165281" y="2139518"/>
            <a:ext cx="5044150" cy="4234649"/>
          </a:xfrm>
          <a:prstGeom prst="rect">
            <a:avLst/>
          </a:prstGeom>
          <a:solidFill>
            <a:schemeClr val="lt1">
              <a:alpha val="0"/>
            </a:schemeClr>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6915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年大阪・関西万博に向けて取り組む「重点ゴール」分析</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70723" y="2314341"/>
            <a:ext cx="4577184" cy="3905496"/>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37" indent="-92080"/>
            <a:r>
              <a:rPr lang="ja-JP" altLang="en-US" sz="2000" b="1" dirty="0">
                <a:latin typeface="Meiryo UI" panose="020B0604030504040204" pitchFamily="50" charset="-128"/>
                <a:ea typeface="Meiryo UI" panose="020B0604030504040204" pitchFamily="50" charset="-128"/>
              </a:rPr>
              <a:t>◆国際評価（</a:t>
            </a:r>
            <a:r>
              <a:rPr lang="en-US" altLang="ja-JP" sz="2000" b="1" dirty="0">
                <a:latin typeface="Meiryo UI" panose="020B0604030504040204" pitchFamily="50" charset="-128"/>
                <a:ea typeface="Meiryo UI" panose="020B0604030504040204" pitchFamily="50" charset="-128"/>
              </a:rPr>
              <a:t>SDSN</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marL="174637" indent="-92080">
              <a:spcBef>
                <a:spcPts val="600"/>
              </a:spcBef>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981157" y="2314342"/>
            <a:ext cx="4577184" cy="3905495"/>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37" indent="-92080"/>
            <a:r>
              <a:rPr lang="ja-JP" altLang="en-US" sz="2000" b="1" dirty="0">
                <a:latin typeface="Meiryo UI" panose="020B0604030504040204" pitchFamily="50" charset="-128"/>
                <a:ea typeface="Meiryo UI" panose="020B0604030504040204" pitchFamily="50" charset="-128"/>
              </a:rPr>
              <a:t>◆国内評価（自治体</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指標）</a:t>
            </a:r>
            <a:endParaRPr lang="en-US" altLang="ja-JP" sz="2000" b="1"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4307" y="2988049"/>
            <a:ext cx="4170017"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073477" y="2983138"/>
            <a:ext cx="4392548" cy="1290236"/>
          </a:xfrm>
          <a:prstGeom prst="bracketPair">
            <a:avLst>
              <a:gd name="adj" fmla="val 7030"/>
            </a:avLst>
          </a:prstGeom>
          <a:noFill/>
          <a:ln>
            <a:solidFill>
              <a:schemeClr val="accent6">
                <a:lumMod val="60000"/>
                <a:lumOff val="40000"/>
              </a:schemeClr>
            </a:solidFill>
          </a:ln>
        </p:spPr>
        <p:txBody>
          <a:bodyPr wrap="square" lIns="180000" tIns="64008" rIns="128016" bIns="64008" rtlCol="0" anchor="ctr" anchorCtr="0">
            <a:no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国内評価では、国内全ての自治体の値を集計し、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4099" y="1262178"/>
            <a:ext cx="9527374" cy="733534"/>
          </a:xfrm>
          <a:prstGeom prst="rect">
            <a:avLst/>
          </a:prstGeom>
        </p:spPr>
        <p:txBody>
          <a:bodyPr wrap="square">
            <a:spAutoFit/>
          </a:bodyPr>
          <a:lstStyle/>
          <a:p>
            <a:pPr>
              <a:lnSpc>
                <a:spcPts val="2500"/>
              </a:lnSpc>
            </a:pPr>
            <a:r>
              <a:rPr lang="ja-JP" altLang="en-US" sz="1600" dirty="0">
                <a:latin typeface="Meiryo UI" panose="020B0604030504040204" pitchFamily="50" charset="-128"/>
                <a:ea typeface="Meiryo UI" panose="020B0604030504040204" pitchFamily="50" charset="-128"/>
              </a:rPr>
              <a:t>〇「国際的な日本の評価（SDSN）」と「国内評価（自治体SDGs指標）」から、それぞれ個別指標の達成状況や相対的な評価を整理</a:t>
            </a:r>
          </a:p>
        </p:txBody>
      </p:sp>
      <p:sp>
        <p:nvSpPr>
          <p:cNvPr id="6" name="テキスト ボックス 5"/>
          <p:cNvSpPr txBox="1"/>
          <p:nvPr/>
        </p:nvSpPr>
        <p:spPr>
          <a:xfrm>
            <a:off x="5195473" y="4650177"/>
            <a:ext cx="4270550" cy="1569660"/>
          </a:xfrm>
          <a:prstGeom prst="rect">
            <a:avLst/>
          </a:prstGeom>
          <a:noFill/>
        </p:spPr>
        <p:txBody>
          <a:bodyPr wrap="square" rtlCol="0">
            <a:spAutoFit/>
          </a:bodyPr>
          <a:lstStyle/>
          <a:p>
            <a:pPr marL="85731" indent="-85731"/>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　突発的な自然災害など外的要因で大きく経年変動する指標や、予算の規模など課題の重要性と値の関係性について判断が困難な指標、データが欠損している指標などは、独自に評価から除外して整理。</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680400"/>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ゴールの現在の到達点の分析について（分析手法）</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楕円 10"/>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Tree>
    <p:extLst>
      <p:ext uri="{BB962C8B-B14F-4D97-AF65-F5344CB8AC3E}">
        <p14:creationId xmlns:p14="http://schemas.microsoft.com/office/powerpoint/2010/main" val="231059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957" y="649648"/>
            <a:ext cx="3705662" cy="36882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　参考：国際評価（</a:t>
            </a:r>
            <a:r>
              <a:rPr kumimoji="1" lang="en-US" altLang="ja-JP" sz="1600" b="1" dirty="0">
                <a:solidFill>
                  <a:schemeClr val="tx1"/>
                </a:solidFill>
                <a:latin typeface="Meiryo UI" panose="020B0604030504040204" pitchFamily="50" charset="-128"/>
                <a:ea typeface="Meiryo UI" panose="020B0604030504040204" pitchFamily="50" charset="-128"/>
              </a:rPr>
              <a:t>SDSN</a:t>
            </a:r>
            <a:r>
              <a:rPr kumimoji="1" lang="ja-JP" altLang="en-US" sz="1600" b="1" dirty="0">
                <a:solidFill>
                  <a:schemeClr val="tx1"/>
                </a:solidFill>
                <a:latin typeface="Meiryo UI" panose="020B0604030504040204" pitchFamily="50" charset="-128"/>
                <a:ea typeface="Meiryo UI" panose="020B0604030504040204" pitchFamily="50" charset="-128"/>
              </a:rPr>
              <a:t>）に関して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a:stretch>
            <a:fillRect/>
          </a:stretch>
        </p:blipFill>
        <p:spPr>
          <a:xfrm>
            <a:off x="3154452" y="6309322"/>
            <a:ext cx="360000" cy="358635"/>
          </a:xfrm>
          <a:prstGeom prst="rect">
            <a:avLst/>
          </a:prstGeom>
        </p:spPr>
      </p:pic>
      <p:sp>
        <p:nvSpPr>
          <p:cNvPr id="15" name="正方形/長方形 14"/>
          <p:cNvSpPr/>
          <p:nvPr/>
        </p:nvSpPr>
        <p:spPr>
          <a:xfrm>
            <a:off x="528639" y="6256948"/>
            <a:ext cx="3096963"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rPr>
              <a:t>SDG Index and Dashboards</a:t>
            </a:r>
            <a:endParaRPr kumimoji="1" lang="ja-JP" altLang="en-US" dirty="0">
              <a:solidFill>
                <a:schemeClr val="tx1"/>
              </a:solidFill>
            </a:endParaRPr>
          </a:p>
        </p:txBody>
      </p:sp>
      <p:sp>
        <p:nvSpPr>
          <p:cNvPr id="17" name="正方形/長方形 16"/>
          <p:cNvSpPr/>
          <p:nvPr/>
        </p:nvSpPr>
        <p:spPr>
          <a:xfrm>
            <a:off x="3623587" y="6309322"/>
            <a:ext cx="3720699" cy="369332"/>
          </a:xfrm>
          <a:prstGeom prst="rect">
            <a:avLst/>
          </a:prstGeom>
        </p:spPr>
        <p:txBody>
          <a:bodyPr wrap="none">
            <a:spAutoFit/>
          </a:bodyPr>
          <a:lstStyle/>
          <a:p>
            <a:r>
              <a:rPr lang="ja-JP" altLang="en-US" dirty="0"/>
              <a:t>⇒ </a:t>
            </a:r>
            <a:r>
              <a:rPr lang="en-US" altLang="ja-JP" dirty="0"/>
              <a:t>HP</a:t>
            </a:r>
            <a:r>
              <a:rPr lang="ja-JP" altLang="en-US" dirty="0"/>
              <a:t>「</a:t>
            </a:r>
            <a:r>
              <a:rPr lang="en-US" altLang="ja-JP" dirty="0"/>
              <a:t>SDG Index and Dashboards</a:t>
            </a:r>
            <a:r>
              <a:rPr lang="ja-JP" altLang="en-US" dirty="0"/>
              <a:t>」</a:t>
            </a:r>
          </a:p>
        </p:txBody>
      </p:sp>
      <p:pic>
        <p:nvPicPr>
          <p:cNvPr id="3" name="図 2"/>
          <p:cNvPicPr>
            <a:picLocks noChangeAspect="1"/>
          </p:cNvPicPr>
          <p:nvPr/>
        </p:nvPicPr>
        <p:blipFill>
          <a:blip r:embed="rId4"/>
          <a:stretch>
            <a:fillRect/>
          </a:stretch>
        </p:blipFill>
        <p:spPr>
          <a:xfrm>
            <a:off x="4136572" y="1022010"/>
            <a:ext cx="4650243" cy="4892998"/>
          </a:xfrm>
          <a:prstGeom prst="rect">
            <a:avLst/>
          </a:prstGeom>
        </p:spPr>
      </p:pic>
      <p:pic>
        <p:nvPicPr>
          <p:cNvPr id="4" name="図 3"/>
          <p:cNvPicPr>
            <a:picLocks noChangeAspect="1"/>
          </p:cNvPicPr>
          <p:nvPr/>
        </p:nvPicPr>
        <p:blipFill>
          <a:blip r:embed="rId5"/>
          <a:stretch>
            <a:fillRect/>
          </a:stretch>
        </p:blipFill>
        <p:spPr>
          <a:xfrm>
            <a:off x="409855" y="1022009"/>
            <a:ext cx="3272649" cy="4692992"/>
          </a:xfrm>
          <a:prstGeom prst="rect">
            <a:avLst/>
          </a:prstGeom>
        </p:spPr>
      </p:pic>
      <p:sp>
        <p:nvSpPr>
          <p:cNvPr id="8" name="正方形/長方形 7"/>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a:latin typeface="Meiryo UI" panose="020B0604030504040204" pitchFamily="50" charset="-128"/>
                <a:ea typeface="Meiryo UI" panose="020B0604030504040204" pitchFamily="50" charset="-128"/>
              </a:rPr>
              <a:t>2025</a:t>
            </a:r>
            <a:r>
              <a:rPr kumimoji="1" lang="ja-JP" altLang="en-US" b="1">
                <a:latin typeface="Meiryo UI" panose="020B0604030504040204" pitchFamily="50" charset="-128"/>
                <a:ea typeface="Meiryo UI" panose="020B0604030504040204" pitchFamily="50" charset="-128"/>
              </a:rPr>
              <a:t>年大阪・関西万博に向けて取り組む「重点ゴール」分析</a:t>
            </a:r>
            <a:endParaRPr kumimoji="1" lang="ja-JP" altLang="en-US" b="1" dirty="0">
              <a:latin typeface="Meiryo UI" panose="020B0604030504040204" pitchFamily="50" charset="-128"/>
              <a:ea typeface="Meiryo UI" panose="020B0604030504040204" pitchFamily="50" charset="-128"/>
            </a:endParaRPr>
          </a:p>
        </p:txBody>
      </p:sp>
      <p:sp>
        <p:nvSpPr>
          <p:cNvPr id="9" name="楕円 8"/>
          <p:cNvSpPr/>
          <p:nvPr/>
        </p:nvSpPr>
        <p:spPr>
          <a:xfrm rot="21043780">
            <a:off x="8770148" y="58378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989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3030" y="536593"/>
            <a:ext cx="6765932"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solidFill>
                  <a:schemeClr val="tx1"/>
                </a:solidFill>
                <a:latin typeface="Meiryo UI" panose="020B0604030504040204" pitchFamily="50" charset="-128"/>
                <a:ea typeface="Meiryo UI" panose="020B0604030504040204" pitchFamily="50" charset="-128"/>
              </a:rPr>
              <a:t>　参考：国内評価（自治体</a:t>
            </a:r>
            <a:r>
              <a:rPr kumimoji="1" lang="en-US" altLang="ja-JP" sz="1600" b="1" dirty="0">
                <a:solidFill>
                  <a:schemeClr val="tx1"/>
                </a:solidFill>
                <a:latin typeface="Meiryo UI" panose="020B0604030504040204" pitchFamily="50" charset="-128"/>
                <a:ea typeface="Meiryo UI" panose="020B0604030504040204" pitchFamily="50" charset="-128"/>
              </a:rPr>
              <a:t>SDGs</a:t>
            </a:r>
            <a:r>
              <a:rPr kumimoji="1" lang="ja-JP" altLang="en-US" sz="1600" b="1" dirty="0">
                <a:solidFill>
                  <a:schemeClr val="tx1"/>
                </a:solidFill>
                <a:latin typeface="Meiryo UI" panose="020B0604030504040204" pitchFamily="50" charset="-128"/>
                <a:ea typeface="Meiryo UI" panose="020B0604030504040204" pitchFamily="50" charset="-128"/>
              </a:rPr>
              <a:t>指標）に関して</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a:stretch>
            <a:fillRect/>
          </a:stretch>
        </p:blipFill>
        <p:spPr>
          <a:xfrm>
            <a:off x="3840252" y="6309322"/>
            <a:ext cx="360000" cy="358635"/>
          </a:xfrm>
          <a:prstGeom prst="rect">
            <a:avLst/>
          </a:prstGeom>
        </p:spPr>
      </p:pic>
      <p:sp>
        <p:nvSpPr>
          <p:cNvPr id="15" name="正方形/長方形 14"/>
          <p:cNvSpPr/>
          <p:nvPr/>
        </p:nvSpPr>
        <p:spPr>
          <a:xfrm>
            <a:off x="385762" y="6256948"/>
            <a:ext cx="39256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ローカル</a:t>
            </a:r>
            <a:r>
              <a:rPr kumimoji="1" lang="en-US" altLang="ja-JP" dirty="0">
                <a:solidFill>
                  <a:schemeClr val="tx1"/>
                </a:solidFill>
              </a:rPr>
              <a:t>SDGs</a:t>
            </a:r>
            <a:r>
              <a:rPr kumimoji="1" lang="ja-JP" altLang="en-US" dirty="0">
                <a:solidFill>
                  <a:schemeClr val="tx1"/>
                </a:solidFill>
              </a:rPr>
              <a:t>プラットフォーム</a:t>
            </a:r>
          </a:p>
        </p:txBody>
      </p:sp>
      <p:sp>
        <p:nvSpPr>
          <p:cNvPr id="17" name="正方形/長方形 16"/>
          <p:cNvSpPr/>
          <p:nvPr/>
        </p:nvSpPr>
        <p:spPr>
          <a:xfrm>
            <a:off x="4309386" y="6309322"/>
            <a:ext cx="4447051" cy="369332"/>
          </a:xfrm>
          <a:prstGeom prst="rect">
            <a:avLst/>
          </a:prstGeom>
        </p:spPr>
        <p:txBody>
          <a:bodyPr wrap="none">
            <a:spAutoFit/>
          </a:bodyPr>
          <a:lstStyle/>
          <a:p>
            <a:r>
              <a:rPr lang="ja-JP" altLang="en-US" dirty="0"/>
              <a:t>⇒ </a:t>
            </a:r>
            <a:r>
              <a:rPr lang="en-US" altLang="ja-JP" dirty="0"/>
              <a:t>HP</a:t>
            </a:r>
            <a:r>
              <a:rPr lang="ja-JP" altLang="en-US" dirty="0"/>
              <a:t>「ローカル</a:t>
            </a:r>
            <a:r>
              <a:rPr lang="en-US" altLang="ja-JP" dirty="0"/>
              <a:t>SDGs</a:t>
            </a:r>
            <a:r>
              <a:rPr lang="ja-JP" altLang="en-US" dirty="0"/>
              <a:t>プラットフォーム」</a:t>
            </a:r>
          </a:p>
        </p:txBody>
      </p:sp>
      <p:pic>
        <p:nvPicPr>
          <p:cNvPr id="5" name="図 4"/>
          <p:cNvPicPr>
            <a:picLocks noChangeAspect="1"/>
          </p:cNvPicPr>
          <p:nvPr/>
        </p:nvPicPr>
        <p:blipFill>
          <a:blip r:embed="rId4"/>
          <a:stretch>
            <a:fillRect/>
          </a:stretch>
        </p:blipFill>
        <p:spPr>
          <a:xfrm>
            <a:off x="258528" y="2408419"/>
            <a:ext cx="3761724" cy="1897442"/>
          </a:xfrm>
          <a:prstGeom prst="rect">
            <a:avLst/>
          </a:prstGeom>
        </p:spPr>
      </p:pic>
      <p:pic>
        <p:nvPicPr>
          <p:cNvPr id="19" name="図 18"/>
          <p:cNvPicPr>
            <a:picLocks noChangeAspect="1"/>
          </p:cNvPicPr>
          <p:nvPr/>
        </p:nvPicPr>
        <p:blipFill>
          <a:blip r:embed="rId5"/>
          <a:stretch>
            <a:fillRect/>
          </a:stretch>
        </p:blipFill>
        <p:spPr>
          <a:xfrm>
            <a:off x="4658601" y="843448"/>
            <a:ext cx="5048928" cy="2663217"/>
          </a:xfrm>
          <a:prstGeom prst="rect">
            <a:avLst/>
          </a:prstGeom>
        </p:spPr>
      </p:pic>
      <p:pic>
        <p:nvPicPr>
          <p:cNvPr id="18" name="図 17"/>
          <p:cNvPicPr>
            <a:picLocks noChangeAspect="1"/>
          </p:cNvPicPr>
          <p:nvPr/>
        </p:nvPicPr>
        <p:blipFill>
          <a:blip r:embed="rId6"/>
          <a:stretch>
            <a:fillRect/>
          </a:stretch>
        </p:blipFill>
        <p:spPr>
          <a:xfrm>
            <a:off x="4602128" y="3673841"/>
            <a:ext cx="5105401" cy="2546549"/>
          </a:xfrm>
          <a:prstGeom prst="rect">
            <a:avLst/>
          </a:prstGeom>
        </p:spPr>
      </p:pic>
      <p:sp>
        <p:nvSpPr>
          <p:cNvPr id="9" name="正方形/長方形 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a:latin typeface="Meiryo UI" panose="020B0604030504040204" pitchFamily="50" charset="-128"/>
                <a:ea typeface="Meiryo UI" panose="020B0604030504040204" pitchFamily="50" charset="-128"/>
              </a:rPr>
              <a:t>2025</a:t>
            </a:r>
            <a:r>
              <a:rPr kumimoji="1" lang="ja-JP" altLang="en-US" b="1">
                <a:latin typeface="Meiryo UI" panose="020B0604030504040204" pitchFamily="50" charset="-128"/>
                <a:ea typeface="Meiryo UI" panose="020B0604030504040204" pitchFamily="50" charset="-128"/>
              </a:rPr>
              <a:t>年大阪・関西万博に向けて取り組む「重点ゴール」分析</a:t>
            </a:r>
            <a:endParaRPr kumimoji="1" lang="ja-JP" altLang="en-US" b="1" dirty="0">
              <a:latin typeface="Meiryo UI" panose="020B0604030504040204" pitchFamily="50" charset="-128"/>
              <a:ea typeface="Meiryo UI" panose="020B0604030504040204" pitchFamily="50" charset="-128"/>
            </a:endParaRPr>
          </a:p>
        </p:txBody>
      </p:sp>
      <p:sp>
        <p:nvSpPr>
          <p:cNvPr id="10" name="楕円 9"/>
          <p:cNvSpPr/>
          <p:nvPr/>
        </p:nvSpPr>
        <p:spPr>
          <a:xfrm rot="21043780">
            <a:off x="8770148" y="583781"/>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954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2960" y="1520362"/>
            <a:ext cx="7447462" cy="5016758"/>
          </a:xfrm>
          <a:prstGeom prst="rect">
            <a:avLst/>
          </a:prstGeom>
          <a:noFill/>
        </p:spPr>
        <p:txBody>
          <a:bodyPr wrap="square" rtlCol="0">
            <a:spAutoFit/>
          </a:bodyPr>
          <a:lstStyle/>
          <a:p>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２．なぜ大阪で</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大阪府の</a:t>
            </a:r>
            <a:r>
              <a:rPr kumimoji="1" lang="en-US" altLang="ja-JP" sz="4800" b="1"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の取組み</a:t>
            </a:r>
            <a:endParaRPr kumimoji="1" lang="en-US" altLang="ja-JP" sz="4800" b="1" dirty="0">
              <a:solidFill>
                <a:schemeClr val="accent5">
                  <a:lumMod val="50000"/>
                </a:schemeClr>
              </a:solidFill>
              <a:latin typeface="Meiryo UI" panose="020B0604030504040204" pitchFamily="50" charset="-128"/>
              <a:ea typeface="Meiryo UI" panose="020B0604030504040204" pitchFamily="50" charset="-128"/>
            </a:endParaRPr>
          </a:p>
          <a:p>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6" name="正方形/長方形 5"/>
          <p:cNvSpPr/>
          <p:nvPr/>
        </p:nvSpPr>
        <p:spPr>
          <a:xfrm>
            <a:off x="0" y="-1"/>
            <a:ext cx="9913383"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テーマ</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423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a:latin typeface="Meiryo UI" panose="020B0604030504040204" pitchFamily="50" charset="-128"/>
                <a:ea typeface="Meiryo UI" panose="020B0604030504040204" pitchFamily="50" charset="-128"/>
              </a:rPr>
              <a:t>2025</a:t>
            </a:r>
            <a:r>
              <a:rPr kumimoji="1" lang="ja-JP" altLang="en-US" b="1">
                <a:latin typeface="Meiryo UI" panose="020B0604030504040204" pitchFamily="50" charset="-128"/>
                <a:ea typeface="Meiryo UI" panose="020B0604030504040204" pitchFamily="50" charset="-128"/>
              </a:rPr>
              <a:t>年大阪・関西万博に向けて取り組む「重点ゴール」分析</a:t>
            </a:r>
            <a:endParaRPr kumimoji="1" lang="ja-JP" altLang="en-US"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0" y="583019"/>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「ゴール３」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97181" y="1387989"/>
            <a:ext cx="9201365" cy="1263808"/>
          </a:xfrm>
          <a:prstGeom prst="rect">
            <a:avLst/>
          </a:prstGeom>
          <a:noFill/>
        </p:spPr>
        <p:txBody>
          <a:bodyPr wrap="square" rtlCol="0">
            <a:spAutoFit/>
          </a:bodyPr>
          <a:lstStyle/>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妊産婦死亡率（</a:t>
            </a:r>
            <a:r>
              <a:rPr kumimoji="1" lang="ja-JP" altLang="en-US" sz="1200" dirty="0">
                <a:latin typeface="Meiryo UI" panose="020B0604030504040204" pitchFamily="50" charset="-128"/>
                <a:ea typeface="Meiryo UI" panose="020B0604030504040204" pitchFamily="50" charset="-128"/>
              </a:rPr>
              <a:t>出生</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新生児死亡率（出生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心血管疾患、がんによる年齢別死亡率糖尿病、および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歳の人口における慢性呼吸器疾患（人口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日常喫煙者（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A</a:t>
            </a:r>
            <a:r>
              <a:rPr kumimoji="1" lang="zh-CN"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健康寿命（年）</a:t>
            </a:r>
            <a:r>
              <a:rPr kumimoji="1" lang="zh-CN" altLang="ja-JP" sz="1200" dirty="0">
                <a:latin typeface="Meiryo UI" panose="020B0604030504040204" pitchFamily="50" charset="-128"/>
                <a:ea typeface="Meiryo UI" panose="020B0604030504040204" pitchFamily="50" charset="-128"/>
              </a:rPr>
              <a:t/>
            </a:r>
            <a:br>
              <a:rPr kumimoji="1" lang="zh-CN" altLang="ja-JP" sz="1200" dirty="0">
                <a:latin typeface="Meiryo UI" panose="020B0604030504040204" pitchFamily="50" charset="-128"/>
                <a:ea typeface="Meiryo UI" panose="020B0604030504040204" pitchFamily="50" charset="-128"/>
              </a:rPr>
            </a:br>
            <a:r>
              <a:rPr kumimoji="1" lang="zh-CN" altLang="en-US" sz="1200" dirty="0">
                <a:latin typeface="Meiryo UI" panose="020B0604030504040204" pitchFamily="50" charset="-128"/>
                <a:ea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rPr>
              <a:t>B</a:t>
            </a:r>
            <a:r>
              <a:rPr kumimoji="1" lang="zh-CN" altLang="en-US" sz="1200" dirty="0">
                <a:latin typeface="Meiryo UI" panose="020B0604030504040204" pitchFamily="50" charset="-128"/>
                <a:ea typeface="Meiryo UI" panose="020B0604030504040204" pitchFamily="50" charset="-128"/>
              </a:rPr>
              <a:t>」</a:t>
            </a:r>
            <a:r>
              <a:rPr lang="en-US" altLang="zh-CN"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結核発生率（％）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主観的幸福感（平均ラダースコア、</a:t>
            </a:r>
            <a:r>
              <a:rPr kumimoji="1" lang="en-US" altLang="ja-JP" sz="1200" dirty="0">
                <a:latin typeface="Meiryo UI" panose="020B0604030504040204" pitchFamily="50" charset="-128"/>
                <a:ea typeface="Meiryo UI" panose="020B0604030504040204" pitchFamily="50" charset="-128"/>
              </a:rPr>
              <a:t>0〜10</a:t>
            </a:r>
            <a:r>
              <a:rPr kumimoji="1" lang="ja-JP" altLang="en-US" sz="1200" dirty="0">
                <a:latin typeface="Meiryo UI" panose="020B0604030504040204" pitchFamily="50" charset="-128"/>
                <a:ea typeface="Meiryo UI" panose="020B0604030504040204" pitchFamily="50" charset="-128"/>
              </a:rPr>
              <a:t>）等</a:t>
            </a:r>
          </a:p>
        </p:txBody>
      </p:sp>
      <p:sp>
        <p:nvSpPr>
          <p:cNvPr id="40" name="テキスト ボックス 39"/>
          <p:cNvSpPr txBox="1"/>
          <p:nvPr/>
        </p:nvSpPr>
        <p:spPr>
          <a:xfrm>
            <a:off x="250504" y="112787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a:latin typeface="ＭＳ Ｐゴシック" panose="020B0600070205080204" pitchFamily="50" charset="-128"/>
              <a:ea typeface="ＭＳ Ｐゴシック" panose="020B0600070205080204" pitchFamily="50" charset="-128"/>
            </a:endParaRPr>
          </a:p>
        </p:txBody>
      </p:sp>
      <p:graphicFrame>
        <p:nvGraphicFramePr>
          <p:cNvPr id="41" name="グラフ 40"/>
          <p:cNvGraphicFramePr>
            <a:graphicFrameLocks noGrp="1"/>
          </p:cNvGraphicFramePr>
          <p:nvPr/>
        </p:nvGraphicFramePr>
        <p:xfrm>
          <a:off x="491325" y="3075627"/>
          <a:ext cx="6608289" cy="38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直線コネクタ 41"/>
          <p:cNvCxnSpPr/>
          <p:nvPr/>
        </p:nvCxnSpPr>
        <p:spPr>
          <a:xfrm>
            <a:off x="972795" y="4180117"/>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250504" y="2783240"/>
            <a:ext cx="4348962"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大阪の国内評価（自治体</a:t>
            </a:r>
            <a:r>
              <a:rPr kumimoji="1" lang="en-US" altLang="ja-JP" sz="1400" b="1" dirty="0">
                <a:latin typeface="ＭＳ Ｐゴシック" panose="020B0600070205080204" pitchFamily="50" charset="-128"/>
                <a:ea typeface="ＭＳ Ｐゴシック" panose="020B0600070205080204" pitchFamily="50" charset="-128"/>
              </a:rPr>
              <a:t>SDGs</a:t>
            </a:r>
            <a:r>
              <a:rPr kumimoji="1" lang="ja-JP" altLang="en-US" sz="1400" b="1" dirty="0">
                <a:latin typeface="ＭＳ Ｐゴシック" panose="020B0600070205080204" pitchFamily="50" charset="-128"/>
                <a:ea typeface="ＭＳ Ｐゴシック" panose="020B0600070205080204" pitchFamily="50" charset="-128"/>
              </a:rPr>
              <a:t>指標　</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全体評価</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　</a:t>
            </a:r>
            <a:endParaRPr kumimoji="1" lang="en-US" altLang="ja-JP" sz="105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249114" y="6591864"/>
            <a:ext cx="2484383" cy="234286"/>
          </a:xfrm>
          <a:prstGeom prst="rect">
            <a:avLst/>
          </a:prstGeom>
          <a:noFill/>
          <a:ln>
            <a:noFill/>
          </a:ln>
        </p:spPr>
        <p:txBody>
          <a:bodyPr wrap="square" lIns="36000" tIns="36000" rIns="36000" bIns="36000" rtlCol="0" anchor="ctr" anchorCtr="0">
            <a:spAutoFit/>
          </a:bodyPr>
          <a:lstStyle/>
          <a:p>
            <a:r>
              <a:rPr kumimoji="1" lang="ja-JP" altLang="en-US" sz="1050" dirty="0">
                <a:latin typeface="Meiryo UI" panose="020B0604030504040204" pitchFamily="50" charset="-128"/>
                <a:ea typeface="Meiryo UI" panose="020B0604030504040204" pitchFamily="50" charset="-128"/>
              </a:rPr>
              <a:t>出典：ローカル</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プラットフォーム</a:t>
            </a:r>
            <a:endParaRPr kumimoji="1" lang="en-US" altLang="ja-JP" sz="1050" dirty="0">
              <a:latin typeface="Meiryo UI" panose="020B0604030504040204" pitchFamily="50" charset="-128"/>
              <a:ea typeface="Meiryo UI" panose="020B0604030504040204" pitchFamily="50" charset="-128"/>
            </a:endParaRPr>
          </a:p>
        </p:txBody>
      </p:sp>
      <p:sp>
        <p:nvSpPr>
          <p:cNvPr id="45" name="正方形/長方形 44"/>
          <p:cNvSpPr/>
          <p:nvPr/>
        </p:nvSpPr>
        <p:spPr>
          <a:xfrm>
            <a:off x="4295136" y="6488452"/>
            <a:ext cx="157163" cy="36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p:cNvSpPr txBox="1"/>
          <p:nvPr/>
        </p:nvSpPr>
        <p:spPr>
          <a:xfrm>
            <a:off x="429130" y="3875314"/>
            <a:ext cx="595035" cy="246221"/>
          </a:xfrm>
          <a:prstGeom prst="rect">
            <a:avLst/>
          </a:prstGeom>
          <a:noFill/>
        </p:spPr>
        <p:txBody>
          <a:bodyPr wrap="none" rtlCol="0">
            <a:spAutoFit/>
          </a:bodyPr>
          <a:lstStyle/>
          <a:p>
            <a:pPr algn="ctr">
              <a:lnSpc>
                <a:spcPts val="1200"/>
              </a:lnSpc>
            </a:pPr>
            <a:r>
              <a:rPr kumimoji="1" lang="ja-JP" altLang="en-US" sz="800" b="1" dirty="0">
                <a:latin typeface="Meiryo UI" panose="020B0604030504040204" pitchFamily="50" charset="-128"/>
                <a:ea typeface="Meiryo UI" panose="020B0604030504040204" pitchFamily="50" charset="-128"/>
              </a:rPr>
              <a:t>（平均）</a:t>
            </a:r>
          </a:p>
        </p:txBody>
      </p:sp>
      <p:sp>
        <p:nvSpPr>
          <p:cNvPr id="47" name="テキスト ボックス 46"/>
          <p:cNvSpPr txBox="1"/>
          <p:nvPr/>
        </p:nvSpPr>
        <p:spPr>
          <a:xfrm>
            <a:off x="3691409" y="3347026"/>
            <a:ext cx="1364616" cy="561692"/>
          </a:xfrm>
          <a:prstGeom prst="rect">
            <a:avLst/>
          </a:prstGeom>
          <a:noFill/>
        </p:spPr>
        <p:txBody>
          <a:bodyPr wrap="square" rtlCol="0">
            <a:spAutoFit/>
          </a:bodyPr>
          <a:lstStyle/>
          <a:p>
            <a:pPr algn="ctr">
              <a:lnSpc>
                <a:spcPts val="1200"/>
              </a:lnSpc>
            </a:pPr>
            <a:r>
              <a:rPr kumimoji="1" lang="ja-JP" altLang="en-US" sz="1400" b="1" dirty="0">
                <a:latin typeface="Meiryo UI" panose="020B0604030504040204" pitchFamily="50" charset="-128"/>
                <a:ea typeface="Meiryo UI" panose="020B0604030504040204" pitchFamily="50" charset="-128"/>
              </a:rPr>
              <a:t>大阪</a:t>
            </a:r>
            <a:endParaRPr kumimoji="1" lang="en-US" altLang="ja-JP" sz="1400" b="1" dirty="0">
              <a:latin typeface="Meiryo UI" panose="020B0604030504040204" pitchFamily="50" charset="-128"/>
              <a:ea typeface="Meiryo UI" panose="020B0604030504040204" pitchFamily="50" charset="-128"/>
            </a:endParaRPr>
          </a:p>
          <a:p>
            <a:pPr algn="ctr">
              <a:lnSpc>
                <a:spcPts val="1200"/>
              </a:lnSpc>
            </a:pP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46.9</a:t>
            </a:r>
            <a:r>
              <a:rPr kumimoji="1" lang="ja-JP" altLang="en-US" sz="1050" b="1" dirty="0">
                <a:latin typeface="Meiryo UI" panose="020B0604030504040204" pitchFamily="50" charset="-128"/>
                <a:ea typeface="Meiryo UI" panose="020B0604030504040204" pitchFamily="50" charset="-128"/>
              </a:rPr>
              <a:t>ポイント）</a:t>
            </a:r>
          </a:p>
        </p:txBody>
      </p:sp>
      <p:sp>
        <p:nvSpPr>
          <p:cNvPr id="48" name="テキスト ボックス 47"/>
          <p:cNvSpPr txBox="1"/>
          <p:nvPr/>
        </p:nvSpPr>
        <p:spPr>
          <a:xfrm>
            <a:off x="7112623" y="3679028"/>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1050" dirty="0">
                <a:latin typeface="Meiryo UI" panose="020B0604030504040204" pitchFamily="50" charset="-128"/>
                <a:ea typeface="Meiryo UI" panose="020B0604030504040204" pitchFamily="50" charset="-128"/>
              </a:rPr>
              <a:t>（指数化の概要）</a:t>
            </a:r>
            <a:endParaRPr kumimoji="1" lang="en-US" altLang="ja-JP" sz="1050" dirty="0">
              <a:latin typeface="Meiryo UI" panose="020B0604030504040204" pitchFamily="50" charset="-128"/>
              <a:ea typeface="Meiryo UI" panose="020B0604030504040204" pitchFamily="50" charset="-128"/>
            </a:endParaRPr>
          </a:p>
          <a:p>
            <a:pPr marL="179388" indent="93663">
              <a:lnSpc>
                <a:spcPts val="1100"/>
              </a:lnSpc>
            </a:pPr>
            <a:r>
              <a:rPr kumimoji="1" lang="ja-JP" altLang="en-US" sz="1050" dirty="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1050" dirty="0">
                <a:latin typeface="Meiryo UI" panose="020B0604030504040204" pitchFamily="50" charset="-128"/>
                <a:ea typeface="Meiryo UI" panose="020B0604030504040204" pitchFamily="50" charset="-128"/>
              </a:rPr>
              <a:t>100</a:t>
            </a:r>
            <a:r>
              <a:rPr kumimoji="1" lang="ja-JP" altLang="en-US" sz="1050" dirty="0" err="1">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最小値を</a:t>
            </a:r>
            <a:r>
              <a:rPr kumimoji="1" lang="en-US" altLang="ja-JP" sz="1050" dirty="0">
                <a:latin typeface="Meiryo UI" panose="020B0604030504040204" pitchFamily="50" charset="-128"/>
                <a:ea typeface="Meiryo UI" panose="020B0604030504040204" pitchFamily="50" charset="-128"/>
              </a:rPr>
              <a:t>0</a:t>
            </a:r>
            <a:r>
              <a:rPr kumimoji="1" lang="ja-JP" altLang="en-US" sz="1050" dirty="0">
                <a:latin typeface="Meiryo UI" panose="020B0604030504040204" pitchFamily="50" charset="-128"/>
                <a:ea typeface="Meiryo UI" panose="020B0604030504040204" pitchFamily="50" charset="-128"/>
              </a:rPr>
              <a:t>とする指数に換算</a:t>
            </a:r>
            <a:endParaRPr kumimoji="1" lang="en-US" altLang="ja-JP" sz="1050"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136496" y="4313198"/>
            <a:ext cx="2769504" cy="218866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1050" dirty="0">
                <a:latin typeface="Meiryo UI" panose="020B0604030504040204" pitchFamily="50" charset="-128"/>
                <a:ea typeface="Meiryo UI" panose="020B0604030504040204" pitchFamily="50" charset="-128"/>
              </a:rPr>
              <a:t>（対象指標）</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妊産婦死亡数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歳未満児死亡率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新生児死亡率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千人当たりの</a:t>
            </a:r>
            <a:r>
              <a:rPr kumimoji="1" lang="en-US" altLang="ja-JP" sz="1050" dirty="0">
                <a:latin typeface="Meiryo UI" panose="020B0604030504040204" pitchFamily="50" charset="-128"/>
                <a:ea typeface="Meiryo UI" panose="020B0604030504040204" pitchFamily="50" charset="-128"/>
              </a:rPr>
              <a:t>HIV</a:t>
            </a:r>
            <a:r>
              <a:rPr kumimoji="1" lang="ja-JP" altLang="en-US" sz="1050" dirty="0">
                <a:latin typeface="Meiryo UI" panose="020B0604030504040204" pitchFamily="50" charset="-128"/>
                <a:ea typeface="Meiryo UI" panose="020B0604030504040204" pitchFamily="50" charset="-128"/>
              </a:rPr>
              <a:t>感染者数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万人当たりの結核感染者数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千人当たりのマラリアによる死亡者数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万⼈当たりの</a:t>
            </a:r>
            <a:r>
              <a:rPr kumimoji="1" lang="en-US" altLang="ja-JP" sz="1050" dirty="0">
                <a:latin typeface="Meiryo UI" panose="020B0604030504040204" pitchFamily="50" charset="-128"/>
                <a:ea typeface="Meiryo UI" panose="020B0604030504040204" pitchFamily="50" charset="-128"/>
              </a:rPr>
              <a:t>B</a:t>
            </a:r>
            <a:r>
              <a:rPr kumimoji="1" lang="ja-JP" altLang="en-US" sz="1050" dirty="0">
                <a:latin typeface="Meiryo UI" panose="020B0604030504040204" pitchFamily="50" charset="-128"/>
                <a:ea typeface="Meiryo UI" panose="020B0604030504040204" pitchFamily="50" charset="-128"/>
              </a:rPr>
              <a:t>型肺炎による死亡者数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心血管疾患、癌、糖尿病の死亡率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自殺率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道路交通事故による死亡率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喫煙率</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人口当たりの薬局数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人口当たりの一般病院数</a:t>
            </a:r>
            <a:endParaRPr kumimoji="1" lang="en-US" altLang="ja-JP" sz="1050" dirty="0">
              <a:latin typeface="Meiryo UI" panose="020B0604030504040204" pitchFamily="50" charset="-128"/>
              <a:ea typeface="Meiryo UI" panose="020B0604030504040204" pitchFamily="50" charset="-128"/>
            </a:endParaRPr>
          </a:p>
          <a:p>
            <a:pPr marL="273050" indent="-171450">
              <a:lnSpc>
                <a:spcPts val="1100"/>
              </a:lnSpc>
              <a:buFont typeface="Meiryo UI" panose="020B0604030504040204" pitchFamily="50" charset="-128"/>
              <a:buChar char="○"/>
            </a:pPr>
            <a:r>
              <a:rPr kumimoji="1" lang="ja-JP" altLang="en-US" sz="1050" dirty="0">
                <a:latin typeface="Meiryo UI" panose="020B0604030504040204" pitchFamily="50" charset="-128"/>
                <a:ea typeface="Meiryo UI" panose="020B0604030504040204" pitchFamily="50" charset="-128"/>
              </a:rPr>
              <a:t>人口当たりの医師数</a:t>
            </a:r>
            <a:endParaRPr kumimoji="1" lang="en-US" altLang="ja-JP" sz="105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386938" y="111385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a:latin typeface="ＭＳ Ｐゴシック" panose="020B0600070205080204" pitchFamily="50" charset="-128"/>
              <a:ea typeface="ＭＳ Ｐゴシック" panose="020B0600070205080204" pitchFamily="50" charset="-128"/>
            </a:endParaRPr>
          </a:p>
        </p:txBody>
      </p:sp>
      <p:sp>
        <p:nvSpPr>
          <p:cNvPr id="53" name="テキスト ボックス 52"/>
          <p:cNvSpPr txBox="1"/>
          <p:nvPr/>
        </p:nvSpPr>
        <p:spPr>
          <a:xfrm>
            <a:off x="5804116" y="2927179"/>
            <a:ext cx="1431108" cy="430887"/>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全国平均</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49.7</a:t>
            </a:r>
            <a:r>
              <a:rPr kumimoji="1" lang="ja-JP" altLang="en-US" sz="1200" dirty="0">
                <a:latin typeface="Meiryo UI" panose="020B0604030504040204" pitchFamily="50" charset="-128"/>
                <a:ea typeface="Meiryo UI" panose="020B0604030504040204" pitchFamily="50" charset="-128"/>
              </a:rPr>
              <a:t>ポイント）</a:t>
            </a:r>
          </a:p>
        </p:txBody>
      </p:sp>
      <p:pic>
        <p:nvPicPr>
          <p:cNvPr id="54" name="図 53"/>
          <p:cNvPicPr>
            <a:picLocks noChangeAspect="1"/>
          </p:cNvPicPr>
          <p:nvPr/>
        </p:nvPicPr>
        <p:blipFill>
          <a:blip r:embed="rId4"/>
          <a:stretch>
            <a:fillRect/>
          </a:stretch>
        </p:blipFill>
        <p:spPr>
          <a:xfrm>
            <a:off x="8483146" y="963378"/>
            <a:ext cx="1070700" cy="1080000"/>
          </a:xfrm>
          <a:prstGeom prst="rect">
            <a:avLst/>
          </a:prstGeom>
        </p:spPr>
      </p:pic>
      <p:sp>
        <p:nvSpPr>
          <p:cNvPr id="55" name="テキスト ボックス 54"/>
          <p:cNvSpPr txBox="1"/>
          <p:nvPr/>
        </p:nvSpPr>
        <p:spPr>
          <a:xfrm>
            <a:off x="4599466" y="2105128"/>
            <a:ext cx="3674845" cy="557451"/>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1050" dirty="0">
                <a:latin typeface="Meiryo UI" panose="020B0604030504040204" pitchFamily="50" charset="-128"/>
                <a:ea typeface="Meiryo UI" panose="020B0604030504040204" pitchFamily="50" charset="-128"/>
              </a:rPr>
              <a:t>達成状況を、</a:t>
            </a:r>
            <a:r>
              <a:rPr lang="en-US" altLang="ja-JP" sz="1050" dirty="0">
                <a:latin typeface="Meiryo UI" panose="020B0604030504040204" pitchFamily="50" charset="-128"/>
                <a:ea typeface="Meiryo UI" panose="020B0604030504040204" pitchFamily="50" charset="-128"/>
              </a:rPr>
              <a:t>A&gt;B&gt;C&gt;D</a:t>
            </a:r>
            <a:r>
              <a:rPr lang="ja-JP" altLang="en-US" sz="1050" dirty="0">
                <a:latin typeface="Meiryo UI" panose="020B0604030504040204" pitchFamily="50" charset="-128"/>
                <a:ea typeface="Meiryo UI" panose="020B0604030504040204" pitchFamily="50" charset="-128"/>
              </a:rPr>
              <a:t>として表示。</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カッコ内の矢印は</a:t>
            </a:r>
            <a:r>
              <a:rPr lang="en-US" altLang="ja-JP" sz="1050" dirty="0">
                <a:latin typeface="Meiryo UI" panose="020B0604030504040204" pitchFamily="50" charset="-128"/>
                <a:ea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rPr>
              <a:t>年からの進捗状況</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出典：国連持続可能な開発ソリューション・ネットワーク（</a:t>
            </a:r>
            <a:r>
              <a:rPr kumimoji="1" lang="en-US" altLang="ja-JP" sz="1050" dirty="0">
                <a:latin typeface="Meiryo UI" panose="020B0604030504040204" pitchFamily="50" charset="-128"/>
                <a:ea typeface="Meiryo UI" panose="020B0604030504040204" pitchFamily="50" charset="-128"/>
              </a:rPr>
              <a:t>2019</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21" name="楕円 20"/>
          <p:cNvSpPr/>
          <p:nvPr/>
        </p:nvSpPr>
        <p:spPr>
          <a:xfrm rot="21043780">
            <a:off x="8719681" y="542510"/>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smtClean="0">
                <a:latin typeface="Meiryo UI" panose="020B0604030504040204" pitchFamily="50" charset="-128"/>
                <a:ea typeface="Meiryo UI" panose="020B0604030504040204" pitchFamily="50" charset="-128"/>
              </a:rPr>
              <a:t>視点１</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128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2025</a:t>
            </a:r>
            <a:r>
              <a:rPr kumimoji="1" lang="ja-JP" altLang="en-US" b="1" dirty="0">
                <a:latin typeface="Meiryo UI" panose="020B0604030504040204" pitchFamily="50" charset="-128"/>
                <a:ea typeface="Meiryo UI" panose="020B0604030504040204" pitchFamily="50" charset="-128"/>
              </a:rPr>
              <a:t>年大阪・関西万博に向けて取り組む「重点ゴール」分析</a:t>
            </a:r>
            <a:endParaRPr kumimoji="1" lang="en-US" altLang="ja-JP" b="1" dirty="0">
              <a:latin typeface="Meiryo UI" panose="020B0604030504040204" pitchFamily="50" charset="-128"/>
              <a:ea typeface="Meiryo UI" panose="020B0604030504040204" pitchFamily="50" charset="-128"/>
            </a:endParaRPr>
          </a:p>
        </p:txBody>
      </p:sp>
      <p:grpSp>
        <p:nvGrpSpPr>
          <p:cNvPr id="12" name="グループ化 11"/>
          <p:cNvGrpSpPr/>
          <p:nvPr/>
        </p:nvGrpSpPr>
        <p:grpSpPr>
          <a:xfrm>
            <a:off x="6253298" y="6103563"/>
            <a:ext cx="3282587" cy="446712"/>
            <a:chOff x="8250" y="6268456"/>
            <a:chExt cx="4167510" cy="585363"/>
          </a:xfrm>
        </p:grpSpPr>
        <p:sp>
          <p:nvSpPr>
            <p:cNvPr id="13" name="テキスト ボックス 12"/>
            <p:cNvSpPr txBox="1"/>
            <p:nvPr/>
          </p:nvSpPr>
          <p:spPr>
            <a:xfrm>
              <a:off x="8250" y="6340122"/>
              <a:ext cx="4102895" cy="442035"/>
            </a:xfrm>
            <a:prstGeom prst="rect">
              <a:avLst/>
            </a:prstGeom>
            <a:noFill/>
            <a:ln w="3175">
              <a:noFill/>
              <a:prstDash val="sysDash"/>
            </a:ln>
          </p:spPr>
          <p:txBody>
            <a:bodyPr wrap="square" lIns="36000" tIns="36000" rIns="36000" bIns="36000" rtlCol="0" anchor="ctr" anchorCtr="0">
              <a:spAutoFit/>
            </a:bodyPr>
            <a:lstStyle/>
            <a:p>
              <a:r>
                <a:rPr kumimoji="1" lang="ja-JP" altLang="en-US" sz="1200" dirty="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1200" dirty="0">
                  <a:latin typeface="Meiryo UI" panose="020B0604030504040204" pitchFamily="50" charset="-128"/>
                  <a:ea typeface="Meiryo UI" panose="020B0604030504040204" pitchFamily="50" charset="-128"/>
                </a:rPr>
                <a:t>100</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最小値を</a:t>
              </a:r>
              <a:r>
                <a:rPr kumimoji="1" lang="en-US" altLang="ja-JP" sz="1200" dirty="0">
                  <a:latin typeface="Meiryo UI" panose="020B0604030504040204" pitchFamily="50" charset="-128"/>
                  <a:ea typeface="Meiryo UI" panose="020B0604030504040204" pitchFamily="50" charset="-128"/>
                </a:rPr>
                <a:t>0</a:t>
              </a:r>
              <a:r>
                <a:rPr kumimoji="1" lang="ja-JP" altLang="en-US" sz="1200" dirty="0">
                  <a:latin typeface="Meiryo UI" panose="020B0604030504040204" pitchFamily="50" charset="-128"/>
                  <a:ea typeface="Meiryo UI" panose="020B0604030504040204" pitchFamily="50" charset="-128"/>
                </a:rPr>
                <a:t>とする指数に換算</a:t>
              </a:r>
              <a:endParaRPr kumimoji="1" lang="en-US" altLang="ja-JP" sz="1200" dirty="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118042" y="6415965"/>
            <a:ext cx="5183353" cy="442035"/>
          </a:xfrm>
          <a:prstGeom prst="rect">
            <a:avLst/>
          </a:prstGeom>
          <a:noFill/>
          <a:ln w="3175">
            <a:noFill/>
            <a:prstDash val="sysDot"/>
          </a:ln>
        </p:spPr>
        <p:txBody>
          <a:bodyPr wrap="square" lIns="36000" tIns="36000" rIns="36000" bIns="36000" rtlCol="0" anchor="ctr" anchorCtr="0">
            <a:spAutoFit/>
          </a:bodyPr>
          <a:lstStyle/>
          <a:p>
            <a:pPr marL="180987" indent="-180987"/>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産業構造・地域特性等により評価がわかれる指標、予算の規模など課題</a:t>
            </a:r>
            <a:endParaRPr kumimoji="1" lang="en-US" altLang="ja-JP" sz="1200" b="1" dirty="0">
              <a:latin typeface="Meiryo UI" panose="020B0604030504040204" pitchFamily="50" charset="-128"/>
              <a:ea typeface="Meiryo UI" panose="020B0604030504040204" pitchFamily="50" charset="-128"/>
            </a:endParaRPr>
          </a:p>
          <a:p>
            <a:pPr marL="180987" indent="-180987"/>
            <a:r>
              <a:rPr kumimoji="1" lang="ja-JP" altLang="en-US" sz="1200" b="1" dirty="0">
                <a:latin typeface="Meiryo UI" panose="020B0604030504040204" pitchFamily="50" charset="-128"/>
                <a:ea typeface="Meiryo UI" panose="020B0604030504040204" pitchFamily="50" charset="-128"/>
              </a:rPr>
              <a:t>　　　　の重要性と値の関係性について判断が困難な指標など</a:t>
            </a:r>
          </a:p>
        </p:txBody>
      </p:sp>
      <p:sp>
        <p:nvSpPr>
          <p:cNvPr id="19" name="テキスト ボックス 18"/>
          <p:cNvSpPr txBox="1"/>
          <p:nvPr/>
        </p:nvSpPr>
        <p:spPr>
          <a:xfrm>
            <a:off x="174945" y="6243100"/>
            <a:ext cx="5984891" cy="213767"/>
          </a:xfrm>
          <a:prstGeom prst="rect">
            <a:avLst/>
          </a:prstGeom>
          <a:noFill/>
          <a:ln w="3175">
            <a:noFill/>
            <a:prstDash val="sysDot"/>
          </a:ln>
        </p:spPr>
        <p:txBody>
          <a:bodyPr wrap="square" lIns="36000" tIns="36000" rIns="36000" bIns="36000" rtlCol="0" anchor="ctr" anchorCtr="0">
            <a:spAutoFit/>
          </a:bodyPr>
          <a:lstStyle/>
          <a:p>
            <a:pPr marL="180987" indent="-180987">
              <a:lnSpc>
                <a:spcPts val="1100"/>
              </a:lnSpc>
            </a:pPr>
            <a:r>
              <a:rPr lang="ja-JP" altLang="en-US" sz="1200" dirty="0">
                <a:latin typeface="Meiryo UI" panose="020B0604030504040204" pitchFamily="50" charset="-128"/>
                <a:ea typeface="Meiryo UI" panose="020B0604030504040204" pitchFamily="50" charset="-128"/>
              </a:rPr>
              <a:t>指標（スコア）を</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段階で表示（</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C</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rPr>
              <a:t>以下「</a:t>
            </a:r>
            <a:r>
              <a:rPr lang="en-US" altLang="ja-JP" sz="1200" dirty="0">
                <a:latin typeface="Meiryo UI" panose="020B0604030504040204" pitchFamily="50" charset="-128"/>
                <a:ea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sp>
        <p:nvSpPr>
          <p:cNvPr id="24" name="正方形/長方形 23"/>
          <p:cNvSpPr/>
          <p:nvPr/>
        </p:nvSpPr>
        <p:spPr>
          <a:xfrm>
            <a:off x="-71650" y="595763"/>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◆分析例②　「ゴール３」</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nvGraphicFramePr>
        <p:xfrm>
          <a:off x="306162" y="1360398"/>
          <a:ext cx="5598352" cy="4789630"/>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77761">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個別評価・指標値</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177761">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愛知</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①妊産婦死亡率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妊産婦死亡数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出産数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316722">
                <a:tc>
                  <a:txBody>
                    <a:bodyPr/>
                    <a:lstStyle/>
                    <a:p>
                      <a:pPr algn="l" fontAlgn="ctr">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②</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歳未満児死亡率</a:t>
                      </a:r>
                      <a:br>
                        <a:rPr lang="zh-CN"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316722">
                <a:tc>
                  <a:txBody>
                    <a:bodyPr/>
                    <a:lstStyle/>
                    <a:p>
                      <a:pPr algn="l" fontAlgn="ctr">
                        <a:lnSpc>
                          <a:spcPts val="1100"/>
                        </a:lnSpc>
                      </a:pP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③新生児死亡率</a:t>
                      </a:r>
                      <a:br>
                        <a:rPr lang="zh-CN"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新生児死亡数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5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④千人当たりの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⑤</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結核感染者数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型肺炎による死亡者数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⑨自殺率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自殺者数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総死亡数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316722">
                <a:tc>
                  <a:txBody>
                    <a:bodyPr/>
                    <a:lstStyle/>
                    <a:p>
                      <a:pPr algn="l" fontAlgn="ctr">
                        <a:lnSpc>
                          <a:spcPts val="1100"/>
                        </a:lnSpc>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⑪喫煙率 </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喫煙数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⑫人口当たりの薬局数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薬局数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一般病院数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316722">
                <a:tc>
                  <a:txBody>
                    <a:bodyPr/>
                    <a:lstStyle/>
                    <a:p>
                      <a:pPr algn="l" fontAlgn="ctr">
                        <a:lnSpc>
                          <a:spcPts val="1100"/>
                        </a:lnSpc>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⑭人口当たりの医師数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医師数</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000"/>
                        </a:lnSpc>
                      </a:pP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graphicFrame>
        <p:nvGraphicFramePr>
          <p:cNvPr id="28" name="グラフ 27"/>
          <p:cNvGraphicFramePr>
            <a:graphicFrameLocks noGrp="1"/>
          </p:cNvGraphicFramePr>
          <p:nvPr/>
        </p:nvGraphicFramePr>
        <p:xfrm>
          <a:off x="5896132" y="1390753"/>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角丸四角形吹き出し 1"/>
          <p:cNvSpPr/>
          <p:nvPr/>
        </p:nvSpPr>
        <p:spPr>
          <a:xfrm>
            <a:off x="6349528" y="736271"/>
            <a:ext cx="3135462" cy="552791"/>
          </a:xfrm>
          <a:prstGeom prst="wedgeRoundRectCallout">
            <a:avLst>
              <a:gd name="adj1" fmla="val -72483"/>
              <a:gd name="adj2" fmla="val 1076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t>大都市間の比較で、大阪に特異性がないかについても分析</a:t>
            </a:r>
          </a:p>
        </p:txBody>
      </p:sp>
      <p:sp>
        <p:nvSpPr>
          <p:cNvPr id="29" name="テキスト ボックス 28"/>
          <p:cNvSpPr txBox="1"/>
          <p:nvPr/>
        </p:nvSpPr>
        <p:spPr>
          <a:xfrm>
            <a:off x="118042" y="1000915"/>
            <a:ext cx="6041794"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 大阪の国内評価（自治体</a:t>
            </a:r>
            <a:r>
              <a:rPr kumimoji="1" lang="en-US" altLang="ja-JP" sz="1400" b="1" dirty="0">
                <a:latin typeface="ＭＳ Ｐゴシック" panose="020B0600070205080204" pitchFamily="50" charset="-128"/>
                <a:ea typeface="ＭＳ Ｐゴシック" panose="020B0600070205080204" pitchFamily="50" charset="-128"/>
              </a:rPr>
              <a:t>SDGs</a:t>
            </a:r>
            <a:r>
              <a:rPr kumimoji="1" lang="ja-JP" altLang="en-US" sz="1400" b="1" dirty="0">
                <a:latin typeface="ＭＳ Ｐゴシック" panose="020B0600070205080204" pitchFamily="50" charset="-128"/>
                <a:ea typeface="ＭＳ Ｐゴシック" panose="020B0600070205080204" pitchFamily="50" charset="-128"/>
              </a:rPr>
              <a:t>指標　</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個別指標からみた総合評価</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　「Ｃ」　　</a:t>
            </a:r>
            <a:endParaRPr kumimoji="1"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3708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大阪における</a:t>
            </a:r>
            <a:r>
              <a:rPr kumimoji="1" lang="en-US" altLang="ja-JP" b="1" dirty="0">
                <a:latin typeface="Meiryo UI" panose="020B0604030504040204" pitchFamily="50" charset="-128"/>
                <a:ea typeface="Meiryo UI" panose="020B0604030504040204" pitchFamily="50" charset="-128"/>
              </a:rPr>
              <a:t>SDGs</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ゴールの現在の到達点</a:t>
            </a:r>
            <a:endParaRPr kumimoji="1" lang="en-US" altLang="ja-JP" sz="2000" b="1" dirty="0">
              <a:latin typeface="Meiryo UI" panose="020B0604030504040204" pitchFamily="50" charset="-128"/>
              <a:ea typeface="Meiryo UI" panose="020B0604030504040204" pitchFamily="50" charset="-128"/>
            </a:endParaRPr>
          </a:p>
        </p:txBody>
      </p:sp>
      <p:graphicFrame>
        <p:nvGraphicFramePr>
          <p:cNvPr id="37" name="表 36"/>
          <p:cNvGraphicFramePr>
            <a:graphicFrameLocks noGrp="1"/>
          </p:cNvGraphicFramePr>
          <p:nvPr>
            <p:extLst>
              <p:ext uri="{D42A27DB-BD31-4B8C-83A1-F6EECF244321}">
                <p14:modId xmlns:p14="http://schemas.microsoft.com/office/powerpoint/2010/main" val="1410869805"/>
              </p:ext>
            </p:extLst>
          </p:nvPr>
        </p:nvGraphicFramePr>
        <p:xfrm>
          <a:off x="331304" y="1497496"/>
          <a:ext cx="8506213" cy="5011969"/>
        </p:xfrm>
        <a:graphic>
          <a:graphicData uri="http://schemas.openxmlformats.org/drawingml/2006/table">
            <a:tbl>
              <a:tblPr>
                <a:tableStyleId>{5940675A-B579-460E-94D1-54222C63F5DA}</a:tableStyleId>
              </a:tblPr>
              <a:tblGrid>
                <a:gridCol w="412245">
                  <a:extLst>
                    <a:ext uri="{9D8B030D-6E8A-4147-A177-3AD203B41FA5}">
                      <a16:colId xmlns:a16="http://schemas.microsoft.com/office/drawing/2014/main" val="865378961"/>
                    </a:ext>
                  </a:extLst>
                </a:gridCol>
                <a:gridCol w="357861">
                  <a:extLst>
                    <a:ext uri="{9D8B030D-6E8A-4147-A177-3AD203B41FA5}">
                      <a16:colId xmlns:a16="http://schemas.microsoft.com/office/drawing/2014/main" val="2665487150"/>
                    </a:ext>
                  </a:extLst>
                </a:gridCol>
                <a:gridCol w="1977381">
                  <a:extLst>
                    <a:ext uri="{9D8B030D-6E8A-4147-A177-3AD203B41FA5}">
                      <a16:colId xmlns:a16="http://schemas.microsoft.com/office/drawing/2014/main" val="3060285041"/>
                    </a:ext>
                  </a:extLst>
                </a:gridCol>
                <a:gridCol w="1841947">
                  <a:extLst>
                    <a:ext uri="{9D8B030D-6E8A-4147-A177-3AD203B41FA5}">
                      <a16:colId xmlns:a16="http://schemas.microsoft.com/office/drawing/2014/main" val="2335040364"/>
                    </a:ext>
                  </a:extLst>
                </a:gridCol>
                <a:gridCol w="1568760">
                  <a:extLst>
                    <a:ext uri="{9D8B030D-6E8A-4147-A177-3AD203B41FA5}">
                      <a16:colId xmlns:a16="http://schemas.microsoft.com/office/drawing/2014/main" val="4116247947"/>
                    </a:ext>
                  </a:extLst>
                </a:gridCol>
                <a:gridCol w="2348019">
                  <a:extLst>
                    <a:ext uri="{9D8B030D-6E8A-4147-A177-3AD203B41FA5}">
                      <a16:colId xmlns:a16="http://schemas.microsoft.com/office/drawing/2014/main" val="2670988645"/>
                    </a:ext>
                  </a:extLst>
                </a:gridCol>
              </a:tblGrid>
              <a:tr h="555575">
                <a:tc rowSpan="4">
                  <a:txBody>
                    <a:bodyPr/>
                    <a:lstStyle/>
                    <a:p>
                      <a:pPr algn="ctr" fontAlgn="ctr"/>
                      <a:r>
                        <a:rPr lang="ja-JP" altLang="en-US" sz="1800" b="0" u="none" strike="noStrike" dirty="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800" b="0" u="none" strike="noStrike" dirty="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46159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378636">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96392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311343">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340893">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800" b="0" u="none" strike="noStrike" dirty="0">
                          <a:effectLst/>
                          <a:latin typeface="HGS創英角ｺﾞｼｯｸUB" panose="020B0900000000000000" pitchFamily="50" charset="-128"/>
                          <a:ea typeface="HGS創英角ｺﾞｼｯｸUB" panose="020B0900000000000000" pitchFamily="50" charset="-128"/>
                        </a:rPr>
                        <a:t>ＳＤＳＮからみた日本の評価</a:t>
                      </a:r>
                      <a:r>
                        <a:rPr lang="ja-JP" altLang="en-US" sz="1800" b="1" u="none" strike="noStrike" dirty="0">
                          <a:effectLst/>
                          <a:latin typeface="ＭＳ Ｐゴシック" panose="020B0600070205080204" pitchFamily="50" charset="-128"/>
                          <a:ea typeface="ＭＳ Ｐゴシック" panose="020B0600070205080204" pitchFamily="50" charset="-128"/>
                        </a:rPr>
                        <a:t> </a:t>
                      </a: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930402" y="2130100"/>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28829" y="1762852"/>
            <a:ext cx="403146" cy="297517"/>
          </a:xfrm>
          <a:prstGeom prst="rect">
            <a:avLst/>
          </a:prstGeom>
        </p:spPr>
        <p:txBody>
          <a:bodyPr wrap="square">
            <a:spAutoFit/>
          </a:bodyPr>
          <a:lstStyle/>
          <a:p>
            <a:pPr>
              <a:lnSpc>
                <a:spcPts val="1600"/>
              </a:lnSpc>
            </a:pPr>
            <a:r>
              <a:rPr kumimoji="1" lang="ja-JP" altLang="en-US" sz="2000" dirty="0">
                <a:latin typeface="ＭＳ Ｐゴシック" panose="020B0600070205080204" pitchFamily="50" charset="-128"/>
                <a:ea typeface="ＭＳ Ｐゴシック" panose="020B0600070205080204" pitchFamily="50" charset="-128"/>
              </a:rPr>
              <a:t>高</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712242" y="5401561"/>
            <a:ext cx="403146" cy="297517"/>
          </a:xfrm>
          <a:prstGeom prst="rect">
            <a:avLst/>
          </a:prstGeom>
        </p:spPr>
        <p:txBody>
          <a:bodyPr wrap="square">
            <a:spAutoFit/>
          </a:bodyPr>
          <a:lstStyle/>
          <a:p>
            <a:pPr>
              <a:lnSpc>
                <a:spcPts val="1600"/>
              </a:lnSpc>
            </a:pPr>
            <a:r>
              <a:rPr lang="ja-JP" altLang="en-US" sz="2000" dirty="0">
                <a:latin typeface="ＭＳ Ｐゴシック" panose="020B0600070205080204" pitchFamily="50" charset="-128"/>
                <a:ea typeface="ＭＳ Ｐゴシック" panose="020B0600070205080204" pitchFamily="50" charset="-128"/>
              </a:rPr>
              <a:t>低</a:t>
            </a:r>
            <a:endParaRPr kumimoji="1" lang="en-US" altLang="ja-JP" sz="2000" dirty="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dirty="0">
                <a:latin typeface="ＭＳ Ｐゴシック" panose="020B0600070205080204" pitchFamily="50" charset="-128"/>
                <a:ea typeface="ＭＳ Ｐゴシック" panose="020B0600070205080204" pitchFamily="50" charset="-128"/>
              </a:rPr>
              <a:t>低</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2000" dirty="0">
                <a:latin typeface="ＭＳ Ｐゴシック" panose="020B0600070205080204" pitchFamily="50" charset="-128"/>
                <a:ea typeface="ＭＳ Ｐゴシック" panose="020B0600070205080204" pitchFamily="50" charset="-128"/>
              </a:rPr>
              <a:t>高</a:t>
            </a:r>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1452409" y="1590797"/>
            <a:ext cx="3238861" cy="330768"/>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13257" y="1602323"/>
            <a:ext cx="3131999"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1505839" y="425366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13256" y="4246474"/>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1452409" y="1976341"/>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474025" y="2261700"/>
            <a:ext cx="3465473" cy="1035972"/>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  インフラ、産業化、イノベーション</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474025" y="4705882"/>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   貧困</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452409" y="4862381"/>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0" y="966423"/>
            <a:ext cx="11110517" cy="406265"/>
          </a:xfrm>
          <a:prstGeom prst="rect">
            <a:avLst/>
          </a:prstGeom>
          <a:noFill/>
        </p:spPr>
        <p:txBody>
          <a:bodyPr wrap="square" lIns="128016" tIns="64008" rIns="128016" bIns="64008" rtlCol="0">
            <a:spAutoFit/>
          </a:bodyPr>
          <a:lstStyle/>
          <a:p>
            <a:r>
              <a:rPr lang="ja-JP" altLang="en-US" b="1"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en-US" altLang="ja-JP" b="1" kern="1100" spc="-50" dirty="0">
                <a:latin typeface="Meiryo UI" panose="020B0604030504040204" pitchFamily="50" charset="-128"/>
                <a:ea typeface="Meiryo UI" panose="020B0604030504040204" pitchFamily="50" charset="-128"/>
                <a:cs typeface="Meiryo UI" panose="020B0604030504040204" pitchFamily="50" charset="-128"/>
              </a:rPr>
              <a:t>SDSN</a:t>
            </a:r>
            <a:r>
              <a:rPr lang="ja-JP" altLang="en-US" b="1" kern="1100" spc="-50" dirty="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kern="1100" spc="-50" dirty="0">
                <a:latin typeface="Meiryo UI" panose="020B0604030504040204" pitchFamily="50" charset="-128"/>
                <a:ea typeface="Meiryo UI" panose="020B0604030504040204" pitchFamily="50" charset="-128"/>
                <a:cs typeface="Meiryo UI" panose="020B0604030504040204" pitchFamily="50" charset="-128"/>
              </a:rPr>
              <a:t>指標）」から分析した大阪の評価</a:t>
            </a:r>
            <a:endParaRPr lang="en-US" altLang="ja-JP"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365061" y="4112399"/>
            <a:ext cx="3428390" cy="1590567"/>
          </a:xfrm>
          <a:prstGeom prst="rect">
            <a:avLst/>
          </a:prstGeom>
          <a:solidFill>
            <a:schemeClr val="lt1">
              <a:alpha val="0"/>
            </a:schemeClr>
          </a:solidFill>
          <a:ln w="5715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楕円 19"/>
          <p:cNvSpPr/>
          <p:nvPr/>
        </p:nvSpPr>
        <p:spPr>
          <a:xfrm rot="21043780">
            <a:off x="8804056" y="624639"/>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Tree>
    <p:extLst>
      <p:ext uri="{BB962C8B-B14F-4D97-AF65-F5344CB8AC3E}">
        <p14:creationId xmlns:p14="http://schemas.microsoft.com/office/powerpoint/2010/main" val="129361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ゴールの現在の到達点の分析</a:t>
            </a:r>
            <a:endParaRPr kumimoji="1" lang="en-US" altLang="ja-JP"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583019"/>
            <a:ext cx="9873314"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SDGs17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ゴールの現在の到達点の分析について（一定のまとめ）</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276437" y="2805608"/>
            <a:ext cx="3983941" cy="3495439"/>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◇強みを活かせると考えられるゴール</a:t>
            </a:r>
            <a:endParaRPr kumimoji="1" lang="ja-JP" altLang="en-US" sz="1600" b="1" dirty="0">
              <a:solidFill>
                <a:schemeClr val="tx1"/>
              </a:solidFill>
            </a:endParaRPr>
          </a:p>
        </p:txBody>
      </p:sp>
      <p:sp>
        <p:nvSpPr>
          <p:cNvPr id="15" name="正方形/長方形 14"/>
          <p:cNvSpPr/>
          <p:nvPr/>
        </p:nvSpPr>
        <p:spPr>
          <a:xfrm>
            <a:off x="635733" y="2805608"/>
            <a:ext cx="4317267" cy="3495439"/>
          </a:xfrm>
          <a:prstGeom prst="rect">
            <a:avLst/>
          </a:prstGeom>
          <a:no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r>
              <a:rPr kumimoji="1" lang="ja-JP" altLang="en-US" sz="1400" b="1" dirty="0">
                <a:solidFill>
                  <a:schemeClr val="tx1"/>
                </a:solidFill>
                <a:latin typeface="Meiryo UI" panose="020B0604030504040204" pitchFamily="50" charset="-128"/>
                <a:ea typeface="Meiryo UI" panose="020B0604030504040204" pitchFamily="50" charset="-128"/>
              </a:rPr>
              <a:t>◇課題が多いと考えられるゴール</a:t>
            </a:r>
          </a:p>
        </p:txBody>
      </p:sp>
      <p:pic>
        <p:nvPicPr>
          <p:cNvPr id="16" name="図 15"/>
          <p:cNvPicPr preferRelativeResize="0">
            <a:picLocks noChangeAspect="1"/>
          </p:cNvPicPr>
          <p:nvPr/>
        </p:nvPicPr>
        <p:blipFill>
          <a:blip r:embed="rId3"/>
          <a:stretch>
            <a:fillRect/>
          </a:stretch>
        </p:blipFill>
        <p:spPr>
          <a:xfrm>
            <a:off x="1200994" y="3702410"/>
            <a:ext cx="927654" cy="927654"/>
          </a:xfrm>
          <a:prstGeom prst="rect">
            <a:avLst/>
          </a:prstGeom>
          <a:noFill/>
          <a:ln>
            <a:noFill/>
          </a:ln>
        </p:spPr>
      </p:pic>
      <p:pic>
        <p:nvPicPr>
          <p:cNvPr id="17" name="図 16"/>
          <p:cNvPicPr preferRelativeResize="0">
            <a:picLocks noChangeAspect="1"/>
          </p:cNvPicPr>
          <p:nvPr/>
        </p:nvPicPr>
        <p:blipFill>
          <a:blip r:embed="rId4"/>
          <a:stretch>
            <a:fillRect/>
          </a:stretch>
        </p:blipFill>
        <p:spPr>
          <a:xfrm>
            <a:off x="2431282" y="3702410"/>
            <a:ext cx="927654" cy="927654"/>
          </a:xfrm>
          <a:prstGeom prst="rect">
            <a:avLst/>
          </a:prstGeom>
          <a:noFill/>
          <a:ln w="47625">
            <a:noFill/>
          </a:ln>
        </p:spPr>
      </p:pic>
      <p:pic>
        <p:nvPicPr>
          <p:cNvPr id="18" name="図 17"/>
          <p:cNvPicPr preferRelativeResize="0">
            <a:picLocks noChangeAspect="1"/>
          </p:cNvPicPr>
          <p:nvPr/>
        </p:nvPicPr>
        <p:blipFill>
          <a:blip r:embed="rId5"/>
          <a:stretch>
            <a:fillRect/>
          </a:stretch>
        </p:blipFill>
        <p:spPr>
          <a:xfrm>
            <a:off x="3584022" y="3726594"/>
            <a:ext cx="927654" cy="927654"/>
          </a:xfrm>
          <a:prstGeom prst="rect">
            <a:avLst/>
          </a:prstGeom>
          <a:noFill/>
          <a:ln>
            <a:noFill/>
          </a:ln>
        </p:spPr>
      </p:pic>
      <p:pic>
        <p:nvPicPr>
          <p:cNvPr id="19" name="図 18"/>
          <p:cNvPicPr preferRelativeResize="0">
            <a:picLocks noChangeAspect="1"/>
          </p:cNvPicPr>
          <p:nvPr/>
        </p:nvPicPr>
        <p:blipFill>
          <a:blip r:embed="rId6"/>
          <a:stretch>
            <a:fillRect/>
          </a:stretch>
        </p:blipFill>
        <p:spPr>
          <a:xfrm>
            <a:off x="5663958" y="4148898"/>
            <a:ext cx="927654" cy="927654"/>
          </a:xfrm>
          <a:prstGeom prst="rect">
            <a:avLst/>
          </a:prstGeom>
          <a:noFill/>
          <a:ln>
            <a:noFill/>
          </a:ln>
        </p:spPr>
      </p:pic>
      <p:pic>
        <p:nvPicPr>
          <p:cNvPr id="20" name="図 19"/>
          <p:cNvPicPr preferRelativeResize="0">
            <a:picLocks noChangeAspect="1"/>
          </p:cNvPicPr>
          <p:nvPr/>
        </p:nvPicPr>
        <p:blipFill>
          <a:blip r:embed="rId7"/>
          <a:stretch>
            <a:fillRect/>
          </a:stretch>
        </p:blipFill>
        <p:spPr>
          <a:xfrm>
            <a:off x="6773105" y="4142848"/>
            <a:ext cx="927654" cy="927654"/>
          </a:xfrm>
          <a:prstGeom prst="rect">
            <a:avLst/>
          </a:prstGeom>
          <a:noFill/>
          <a:ln>
            <a:noFill/>
          </a:ln>
        </p:spPr>
      </p:pic>
      <p:pic>
        <p:nvPicPr>
          <p:cNvPr id="21" name="図 20"/>
          <p:cNvPicPr preferRelativeResize="0">
            <a:picLocks noChangeAspect="1"/>
          </p:cNvPicPr>
          <p:nvPr/>
        </p:nvPicPr>
        <p:blipFill>
          <a:blip r:embed="rId8"/>
          <a:stretch>
            <a:fillRect/>
          </a:stretch>
        </p:blipFill>
        <p:spPr>
          <a:xfrm>
            <a:off x="7994106" y="4151616"/>
            <a:ext cx="927654" cy="927654"/>
          </a:xfrm>
          <a:prstGeom prst="rect">
            <a:avLst/>
          </a:prstGeom>
          <a:noFill/>
          <a:ln w="47625">
            <a:noFill/>
          </a:ln>
        </p:spPr>
      </p:pic>
      <p:pic>
        <p:nvPicPr>
          <p:cNvPr id="22" name="図 21"/>
          <p:cNvPicPr preferRelativeResize="0">
            <a:picLocks noChangeAspect="1"/>
          </p:cNvPicPr>
          <p:nvPr/>
        </p:nvPicPr>
        <p:blipFill>
          <a:blip r:embed="rId9"/>
          <a:stretch>
            <a:fillRect/>
          </a:stretch>
        </p:blipFill>
        <p:spPr>
          <a:xfrm>
            <a:off x="1810996" y="5081518"/>
            <a:ext cx="927654" cy="927654"/>
          </a:xfrm>
          <a:prstGeom prst="rect">
            <a:avLst/>
          </a:prstGeom>
          <a:noFill/>
          <a:ln>
            <a:noFill/>
          </a:ln>
        </p:spPr>
      </p:pic>
      <p:pic>
        <p:nvPicPr>
          <p:cNvPr id="23" name="図 22"/>
          <p:cNvPicPr preferRelativeResize="0">
            <a:picLocks noChangeAspect="1"/>
          </p:cNvPicPr>
          <p:nvPr/>
        </p:nvPicPr>
        <p:blipFill>
          <a:blip r:embed="rId10"/>
          <a:stretch>
            <a:fillRect/>
          </a:stretch>
        </p:blipFill>
        <p:spPr>
          <a:xfrm>
            <a:off x="3066592" y="5071491"/>
            <a:ext cx="927654" cy="927654"/>
          </a:xfrm>
          <a:prstGeom prst="rect">
            <a:avLst/>
          </a:prstGeom>
          <a:noFill/>
          <a:ln>
            <a:noFill/>
          </a:ln>
        </p:spPr>
      </p:pic>
      <p:sp>
        <p:nvSpPr>
          <p:cNvPr id="24" name="下矢印 23"/>
          <p:cNvSpPr/>
          <p:nvPr/>
        </p:nvSpPr>
        <p:spPr>
          <a:xfrm>
            <a:off x="1817973" y="2167380"/>
            <a:ext cx="6282759" cy="399214"/>
          </a:xfrm>
          <a:prstGeom prst="down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635733" y="1589812"/>
            <a:ext cx="8624645" cy="400110"/>
          </a:xfrm>
          <a:prstGeom prst="rect">
            <a:avLst/>
          </a:prstGeom>
          <a:noFill/>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各ゴールの指標の特徴や、府の施策等を勘案しながら、</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一定のまとめを整理</a:t>
            </a:r>
            <a:endParaRPr kumimoji="1" lang="ja-JP" altLang="en-US" sz="20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203283" y="3385961"/>
            <a:ext cx="406660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ゴール１　　　　　　ゴール３　　 　　ゴール４</a:t>
            </a:r>
          </a:p>
        </p:txBody>
      </p:sp>
      <p:sp>
        <p:nvSpPr>
          <p:cNvPr id="27" name="テキスト ボックス 26"/>
          <p:cNvSpPr txBox="1"/>
          <p:nvPr/>
        </p:nvSpPr>
        <p:spPr>
          <a:xfrm>
            <a:off x="5702148" y="3809449"/>
            <a:ext cx="3219612" cy="308590"/>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11</a:t>
            </a:r>
            <a:endParaRPr kumimoji="1" lang="ja-JP" altLang="en-US" sz="1400" dirty="0">
              <a:latin typeface="Meiryo UI" panose="020B0604030504040204" pitchFamily="50" charset="-128"/>
              <a:ea typeface="Meiryo UI" panose="020B0604030504040204" pitchFamily="50" charset="-128"/>
            </a:endParaRPr>
          </a:p>
        </p:txBody>
      </p:sp>
      <p:sp>
        <p:nvSpPr>
          <p:cNvPr id="29" name="楕円 28"/>
          <p:cNvSpPr/>
          <p:nvPr/>
        </p:nvSpPr>
        <p:spPr>
          <a:xfrm rot="21043780">
            <a:off x="8719681" y="685388"/>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視点１</a:t>
            </a:r>
          </a:p>
        </p:txBody>
      </p:sp>
      <p:sp>
        <p:nvSpPr>
          <p:cNvPr id="31" name="テキスト ボックス 30"/>
          <p:cNvSpPr txBox="1"/>
          <p:nvPr/>
        </p:nvSpPr>
        <p:spPr>
          <a:xfrm>
            <a:off x="1855799" y="4753307"/>
            <a:ext cx="406660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ゴール</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　　　　　ゴール</a:t>
            </a:r>
            <a:r>
              <a:rPr kumimoji="1" lang="en-US" altLang="ja-JP" sz="1400" dirty="0">
                <a:latin typeface="Meiryo UI" panose="020B0604030504040204" pitchFamily="50" charset="-128"/>
                <a:ea typeface="Meiryo UI" panose="020B0604030504040204" pitchFamily="50" charset="-128"/>
              </a:rPr>
              <a:t>16</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076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a:latin typeface="Meiryo UI" panose="020B0604030504040204" pitchFamily="50" charset="-128"/>
                <a:ea typeface="Meiryo UI" panose="020B0604030504040204" pitchFamily="50" charset="-128"/>
              </a:rPr>
              <a:t>府民や若者、企業が重要と考えるゴール</a:t>
            </a:r>
            <a:endParaRPr kumimoji="1" lang="ja-JP" altLang="en-US" b="1" dirty="0">
              <a:latin typeface="Meiryo UI" panose="020B0604030504040204" pitchFamily="50" charset="-128"/>
              <a:ea typeface="Meiryo UI" panose="020B0604030504040204" pitchFamily="50" charset="-128"/>
            </a:endParaRPr>
          </a:p>
        </p:txBody>
      </p:sp>
      <p:graphicFrame>
        <p:nvGraphicFramePr>
          <p:cNvPr id="32" name="グラフ 31"/>
          <p:cNvGraphicFramePr>
            <a:graphicFrameLocks noGrp="1"/>
          </p:cNvGraphicFramePr>
          <p:nvPr/>
        </p:nvGraphicFramePr>
        <p:xfrm>
          <a:off x="1271588" y="1770077"/>
          <a:ext cx="6915149" cy="4925034"/>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1" y="583019"/>
            <a:ext cx="11990231"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a:cxnSpLocks noChangeAspect="1"/>
          </p:cNvCxnSpPr>
          <p:nvPr/>
        </p:nvCxnSpPr>
        <p:spPr>
          <a:xfrm>
            <a:off x="5671269" y="2155999"/>
            <a:ext cx="0" cy="4392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角丸四角形 33"/>
          <p:cNvSpPr>
            <a:spLocks/>
          </p:cNvSpPr>
          <p:nvPr/>
        </p:nvSpPr>
        <p:spPr>
          <a:xfrm>
            <a:off x="1871008" y="2378513"/>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809095" y="1337081"/>
            <a:ext cx="6377641" cy="656590"/>
          </a:xfrm>
          <a:prstGeom prst="rect">
            <a:avLst/>
          </a:prstGeom>
          <a:solidFill>
            <a:schemeClr val="accent1">
              <a:lumMod val="20000"/>
              <a:lumOff val="80000"/>
            </a:schemeClr>
          </a:solidFill>
        </p:spPr>
        <p:txBody>
          <a:bodyPr wrap="square" rtlCol="0">
            <a:spAutoFit/>
          </a:bodyPr>
          <a:lstStyle/>
          <a:p>
            <a:pPr>
              <a:lnSpc>
                <a:spcPts val="1400"/>
              </a:lnSpc>
              <a:spcAft>
                <a:spcPts val="100"/>
              </a:spcAft>
            </a:pPr>
            <a:r>
              <a:rPr kumimoji="1" lang="ja-JP" altLang="en-US" sz="1400" b="1" dirty="0">
                <a:latin typeface="Meiryo UI" panose="020B0604030504040204" pitchFamily="50" charset="-128"/>
                <a:ea typeface="Meiryo UI" panose="020B0604030504040204" pitchFamily="50" charset="-128"/>
                <a:cs typeface="Microsoft Himalaya" panose="01010100010101010101" pitchFamily="2" charset="0"/>
              </a:rPr>
              <a:t>①　府民の声</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（インターネットアンケート）</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○対      象：大阪府民</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1,000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~90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29</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4" name="角丸四角形 63"/>
          <p:cNvSpPr>
            <a:spLocks/>
          </p:cNvSpPr>
          <p:nvPr/>
        </p:nvSpPr>
        <p:spPr>
          <a:xfrm>
            <a:off x="1871008" y="3108043"/>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64"/>
          <p:cNvSpPr>
            <a:spLocks/>
          </p:cNvSpPr>
          <p:nvPr/>
        </p:nvSpPr>
        <p:spPr>
          <a:xfrm>
            <a:off x="1875773" y="2817994"/>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a:spLocks/>
          </p:cNvSpPr>
          <p:nvPr/>
        </p:nvSpPr>
        <p:spPr>
          <a:xfrm>
            <a:off x="1871008" y="4056217"/>
            <a:ext cx="936000" cy="2554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a:spLocks/>
          </p:cNvSpPr>
          <p:nvPr/>
        </p:nvSpPr>
        <p:spPr>
          <a:xfrm>
            <a:off x="1809095" y="4744656"/>
            <a:ext cx="936000" cy="2597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rot="21043780">
            <a:off x="8617398" y="1093033"/>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視点２</a:t>
            </a:r>
          </a:p>
        </p:txBody>
      </p:sp>
      <p:sp>
        <p:nvSpPr>
          <p:cNvPr id="2" name="正方形/長方形 1"/>
          <p:cNvSpPr/>
          <p:nvPr/>
        </p:nvSpPr>
        <p:spPr>
          <a:xfrm>
            <a:off x="-1" y="669840"/>
            <a:ext cx="10225826" cy="338554"/>
          </a:xfrm>
          <a:prstGeom prst="rect">
            <a:avLst/>
          </a:prstGeom>
        </p:spPr>
        <p:txBody>
          <a:bodyPr wrap="square">
            <a:spAutoFit/>
          </a:bodyPr>
          <a:lstStyle/>
          <a:p>
            <a:pPr marL="200039" indent="-200039">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ゴールの現時点の到達点をもとに、「大阪で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58671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a:latin typeface="Meiryo UI" panose="020B0604030504040204" pitchFamily="50" charset="-128"/>
                <a:ea typeface="Meiryo UI" panose="020B0604030504040204" pitchFamily="50" charset="-128"/>
              </a:rPr>
              <a:t>府民や若者、企業が重要と考えるゴール</a:t>
            </a:r>
            <a:endParaRPr kumimoji="1" lang="ja-JP" altLang="en-US" b="1" dirty="0">
              <a:latin typeface="Meiryo UI" panose="020B0604030504040204" pitchFamily="50" charset="-128"/>
              <a:ea typeface="Meiryo UI" panose="020B0604030504040204" pitchFamily="50" charset="-128"/>
            </a:endParaRPr>
          </a:p>
        </p:txBody>
      </p:sp>
      <p:graphicFrame>
        <p:nvGraphicFramePr>
          <p:cNvPr id="37" name="グラフ 36"/>
          <p:cNvGraphicFramePr>
            <a:graphicFrameLocks/>
          </p:cNvGraphicFramePr>
          <p:nvPr/>
        </p:nvGraphicFramePr>
        <p:xfrm>
          <a:off x="5615914" y="2327183"/>
          <a:ext cx="3600000" cy="4366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p:cNvGraphicFramePr>
            <a:graphicFrameLocks noGrp="1"/>
          </p:cNvGraphicFramePr>
          <p:nvPr/>
        </p:nvGraphicFramePr>
        <p:xfrm>
          <a:off x="648000" y="2374218"/>
          <a:ext cx="3600000" cy="4312332"/>
        </p:xfrm>
        <a:graphic>
          <a:graphicData uri="http://schemas.openxmlformats.org/drawingml/2006/chart">
            <c:chart xmlns:c="http://schemas.openxmlformats.org/drawingml/2006/chart" xmlns:r="http://schemas.openxmlformats.org/officeDocument/2006/relationships" r:id="rId4"/>
          </a:graphicData>
        </a:graphic>
      </p:graphicFrame>
      <p:cxnSp>
        <p:nvCxnSpPr>
          <p:cNvPr id="64" name="直線コネクタ 63"/>
          <p:cNvCxnSpPr>
            <a:cxnSpLocks noChangeAspect="1"/>
          </p:cNvCxnSpPr>
          <p:nvPr/>
        </p:nvCxnSpPr>
        <p:spPr>
          <a:xfrm>
            <a:off x="2815905" y="2683308"/>
            <a:ext cx="0" cy="3924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4237" y="581009"/>
            <a:ext cx="9990237" cy="375487"/>
          </a:xfrm>
          <a:prstGeom prst="rect">
            <a:avLst/>
          </a:prstGeom>
          <a:noFill/>
        </p:spPr>
        <p:txBody>
          <a:bodyPr wrap="square" lIns="128016" tIns="64008" rIns="128016" bIns="64008" rtlCol="0">
            <a:spAutoFit/>
          </a:bodyPr>
          <a:lstStyle/>
          <a:p>
            <a:pPr marL="200039" indent="-200039">
              <a:buFont typeface="Meiryo UI" panose="020B0604030504040204" pitchFamily="50" charset="-128"/>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ゴールの現時点の到達点をもとに、「大阪で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社会を実現するために重要と考えるゴール」について調査</a:t>
            </a:r>
            <a:endPar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651339" y="1367612"/>
            <a:ext cx="4104000" cy="900000"/>
          </a:xfrm>
          <a:prstGeom prst="rect">
            <a:avLst/>
          </a:prstGeom>
          <a:solidFill>
            <a:schemeClr val="accent1">
              <a:lumMod val="20000"/>
              <a:lumOff val="80000"/>
            </a:schemeClr>
          </a:solidFill>
        </p:spPr>
        <p:txBody>
          <a:bodyPr wrap="square" rtlCol="0" anchor="ctr">
            <a:noAutofit/>
          </a:bodyPr>
          <a:lstStyle/>
          <a:p>
            <a:pPr>
              <a:lnSpc>
                <a:spcPts val="1400"/>
              </a:lnSpc>
              <a:spcAft>
                <a:spcPts val="100"/>
              </a:spcAft>
            </a:pP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②　若者の声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（府内の大学で授業等を実施）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象：学生</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273</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~30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歳）</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10</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5" name="角丸四角形 64"/>
          <p:cNvSpPr>
            <a:spLocks/>
          </p:cNvSpPr>
          <p:nvPr/>
        </p:nvSpPr>
        <p:spPr>
          <a:xfrm>
            <a:off x="677106" y="2742142"/>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a:spLocks/>
          </p:cNvSpPr>
          <p:nvPr/>
        </p:nvSpPr>
        <p:spPr>
          <a:xfrm>
            <a:off x="651339" y="3177550"/>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a:spLocks/>
          </p:cNvSpPr>
          <p:nvPr/>
        </p:nvSpPr>
        <p:spPr>
          <a:xfrm>
            <a:off x="641699" y="3394013"/>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a:spLocks/>
          </p:cNvSpPr>
          <p:nvPr/>
        </p:nvSpPr>
        <p:spPr>
          <a:xfrm>
            <a:off x="680580" y="4260495"/>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a:spLocks/>
          </p:cNvSpPr>
          <p:nvPr/>
        </p:nvSpPr>
        <p:spPr>
          <a:xfrm>
            <a:off x="651339" y="4971534"/>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a:spLocks/>
          </p:cNvSpPr>
          <p:nvPr/>
        </p:nvSpPr>
        <p:spPr>
          <a:xfrm>
            <a:off x="689435" y="5209661"/>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a:spLocks/>
          </p:cNvSpPr>
          <p:nvPr/>
        </p:nvSpPr>
        <p:spPr>
          <a:xfrm>
            <a:off x="651339" y="360908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a:spLocks/>
          </p:cNvSpPr>
          <p:nvPr/>
        </p:nvSpPr>
        <p:spPr>
          <a:xfrm>
            <a:off x="5666556" y="338321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a:spLocks/>
          </p:cNvSpPr>
          <p:nvPr/>
        </p:nvSpPr>
        <p:spPr>
          <a:xfrm>
            <a:off x="5699305" y="3092875"/>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a:spLocks/>
          </p:cNvSpPr>
          <p:nvPr/>
        </p:nvSpPr>
        <p:spPr>
          <a:xfrm>
            <a:off x="5697598" y="268045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a:spLocks/>
          </p:cNvSpPr>
          <p:nvPr/>
        </p:nvSpPr>
        <p:spPr>
          <a:xfrm>
            <a:off x="5696286" y="4275852"/>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a:spLocks/>
          </p:cNvSpPr>
          <p:nvPr/>
        </p:nvSpPr>
        <p:spPr>
          <a:xfrm>
            <a:off x="5696286" y="4938743"/>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p:cNvSpPr>
            <a:spLocks/>
          </p:cNvSpPr>
          <p:nvPr/>
        </p:nvSpPr>
        <p:spPr>
          <a:xfrm>
            <a:off x="5696286" y="5152679"/>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78"/>
          <p:cNvSpPr>
            <a:spLocks/>
          </p:cNvSpPr>
          <p:nvPr/>
        </p:nvSpPr>
        <p:spPr>
          <a:xfrm>
            <a:off x="5665963" y="6261314"/>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p:cNvCxnSpPr>
            <a:cxnSpLocks noChangeAspect="1"/>
          </p:cNvCxnSpPr>
          <p:nvPr/>
        </p:nvCxnSpPr>
        <p:spPr>
          <a:xfrm>
            <a:off x="7854633" y="2634094"/>
            <a:ext cx="0" cy="3924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353348" y="1392447"/>
            <a:ext cx="4104000" cy="900000"/>
          </a:xfrm>
          <a:prstGeom prst="rect">
            <a:avLst/>
          </a:prstGeom>
          <a:solidFill>
            <a:schemeClr val="accent1">
              <a:lumMod val="20000"/>
              <a:lumOff val="80000"/>
            </a:schemeClr>
          </a:solidFill>
        </p:spPr>
        <p:txBody>
          <a:bodyPr wrap="square" rtlCol="0" anchor="ctr">
            <a:noAutofit/>
          </a:bodyPr>
          <a:lstStyle/>
          <a:p>
            <a:pPr>
              <a:lnSpc>
                <a:spcPts val="1400"/>
              </a:lnSpc>
              <a:spcAft>
                <a:spcPts val="100"/>
              </a:spcAft>
            </a:pPr>
            <a:r>
              <a:rPr kumimoji="1" lang="ja-JP" altLang="en-US" sz="1300" b="1" dirty="0">
                <a:latin typeface="Meiryo UI" panose="020B0604030504040204" pitchFamily="50" charset="-128"/>
                <a:ea typeface="Meiryo UI" panose="020B0604030504040204" pitchFamily="50" charset="-128"/>
                <a:cs typeface="Microsoft Himalaya" panose="01010100010101010101" pitchFamily="2" charset="0"/>
              </a:rPr>
              <a:t>③　企業の声</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（フォーラムを実施）</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○対      象：企業等に属する府内外の居住者</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135</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rPr>
              <a:t>（うち府内居住者</a:t>
            </a:r>
            <a:r>
              <a:rPr kumimoji="1" lang="en-US" altLang="ja-JP" sz="1050" dirty="0">
                <a:latin typeface="Meiryo UI" panose="020B0604030504040204" pitchFamily="50" charset="-128"/>
                <a:ea typeface="Meiryo UI" panose="020B0604030504040204" pitchFamily="50" charset="-128"/>
                <a:cs typeface="Microsoft Himalaya" panose="01010100010101010101" pitchFamily="2" charset="0"/>
              </a:rPr>
              <a:t>68</a:t>
            </a:r>
            <a:r>
              <a:rPr kumimoji="1" lang="ja-JP" altLang="en-US" sz="1050" dirty="0">
                <a:latin typeface="Meiryo UI" panose="020B0604030504040204" pitchFamily="50" charset="-128"/>
                <a:ea typeface="Meiryo UI" panose="020B0604030504040204" pitchFamily="50" charset="-128"/>
                <a:cs typeface="Microsoft Himalaya" panose="01010100010101010101" pitchFamily="2" charset="0"/>
              </a:rPr>
              <a:t>人）</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a:p>
            <a:pPr>
              <a:lnSpc>
                <a:spcPts val="1400"/>
              </a:lnSpc>
              <a:spcAft>
                <a:spcPts val="100"/>
              </a:spcAft>
            </a:pP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　　○実施期間：</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年</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11</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月</a:t>
            </a:r>
            <a:r>
              <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rPr>
              <a:t>18</a:t>
            </a:r>
            <a:r>
              <a:rPr kumimoji="1" lang="ja-JP" altLang="en-US" sz="1200" dirty="0">
                <a:latin typeface="Meiryo UI" panose="020B0604030504040204" pitchFamily="50" charset="-128"/>
                <a:ea typeface="Meiryo UI" panose="020B0604030504040204" pitchFamily="50" charset="-128"/>
                <a:cs typeface="Microsoft Himalaya" panose="01010100010101010101" pitchFamily="2" charset="0"/>
              </a:rPr>
              <a:t>日</a:t>
            </a:r>
            <a:endParaRPr kumimoji="1" lang="en-US" altLang="ja-JP" sz="1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82" name="角丸四角形 81"/>
          <p:cNvSpPr>
            <a:spLocks/>
          </p:cNvSpPr>
          <p:nvPr/>
        </p:nvSpPr>
        <p:spPr>
          <a:xfrm>
            <a:off x="5702363" y="5417677"/>
            <a:ext cx="703231"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rot="21043780">
            <a:off x="8804056" y="982053"/>
            <a:ext cx="1080000" cy="3600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600" b="1" dirty="0">
                <a:latin typeface="Meiryo UI" panose="020B0604030504040204" pitchFamily="50" charset="-128"/>
                <a:ea typeface="Meiryo UI" panose="020B0604030504040204" pitchFamily="50" charset="-128"/>
              </a:rPr>
              <a:t>視点２</a:t>
            </a:r>
          </a:p>
        </p:txBody>
      </p:sp>
    </p:spTree>
    <p:extLst>
      <p:ext uri="{BB962C8B-B14F-4D97-AF65-F5344CB8AC3E}">
        <p14:creationId xmlns:p14="http://schemas.microsoft.com/office/powerpoint/2010/main" val="1490528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年大阪・関西万博に向けて取り組む大阪府の「重点ゴール」</a:t>
            </a: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71609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800" b="1" u="sng" dirty="0">
                <a:latin typeface="メイリオ" panose="020B0604030504040204" pitchFamily="50" charset="-128"/>
                <a:ea typeface="メイリオ" panose="020B0604030504040204" pitchFamily="50" charset="-128"/>
              </a:rPr>
              <a:t>ジャパン</a:t>
            </a:r>
            <a:r>
              <a:rPr lang="en-US" altLang="ja-JP" sz="4800" b="1" u="sng" dirty="0">
                <a:latin typeface="メイリオ" panose="020B0604030504040204" pitchFamily="50" charset="-128"/>
                <a:ea typeface="メイリオ" panose="020B0604030504040204" pitchFamily="50" charset="-128"/>
              </a:rPr>
              <a:t>SDGs</a:t>
            </a:r>
            <a:r>
              <a:rPr lang="ja-JP" altLang="en-US" sz="4800" b="1" u="sng" dirty="0">
                <a:latin typeface="メイリオ" panose="020B0604030504040204" pitchFamily="50" charset="-128"/>
                <a:ea typeface="メイリオ" panose="020B0604030504040204" pitchFamily="50" charset="-128"/>
              </a:rPr>
              <a:t>アワード</a:t>
            </a:r>
            <a:endParaRPr kumimoji="1" lang="ja-JP" altLang="en-US" sz="4800" b="1" u="sng"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262182" y="4091376"/>
            <a:ext cx="5592849" cy="836269"/>
          </a:xfrm>
          <a:prstGeom prst="rect">
            <a:avLst/>
          </a:prstGeom>
        </p:spPr>
      </p:pic>
    </p:spTree>
    <p:extLst>
      <p:ext uri="{BB962C8B-B14F-4D97-AF65-F5344CB8AC3E}">
        <p14:creationId xmlns:p14="http://schemas.microsoft.com/office/powerpoint/2010/main" val="1477191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36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ジャパン</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アワード</a:t>
            </a:r>
            <a:endParaRPr kumimoji="1" lang="en-US" altLang="ja-JP" sz="20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38360" y="685266"/>
            <a:ext cx="11110517" cy="406265"/>
          </a:xfrm>
          <a:prstGeom prst="rect">
            <a:avLst/>
          </a:prstGeom>
          <a:noFill/>
        </p:spPr>
        <p:txBody>
          <a:bodyPr wrap="square" lIns="128016" tIns="64008" rIns="128016" bIns="64008" rtlCol="0">
            <a:spAutoFit/>
          </a:bodyPr>
          <a:lstStyle/>
          <a:p>
            <a:r>
              <a:rPr lang="ja-JP" altLang="en-US" u="sng" kern="1100" spc="-50" dirty="0">
                <a:latin typeface="Meiryo UI" panose="020B0604030504040204" pitchFamily="50" charset="-128"/>
                <a:ea typeface="Meiryo UI" panose="020B0604030504040204" pitchFamily="50" charset="-128"/>
                <a:cs typeface="Meiryo UI" panose="020B0604030504040204" pitchFamily="50" charset="-128"/>
              </a:rPr>
              <a:t>持続可能な開発目標（</a:t>
            </a:r>
            <a:r>
              <a:rPr lang="en-US" altLang="ja-JP" u="sng"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u="sng" kern="1100" spc="-50" dirty="0">
                <a:latin typeface="Meiryo UI" panose="020B0604030504040204" pitchFamily="50" charset="-128"/>
                <a:ea typeface="Meiryo UI" panose="020B0604030504040204" pitchFamily="50" charset="-128"/>
                <a:cs typeface="Meiryo UI" panose="020B0604030504040204" pitchFamily="50" charset="-128"/>
              </a:rPr>
              <a:t>）の達成に資する優れた取組みを行っている企業や団体を、国が表彰する制度。</a:t>
            </a:r>
            <a:endParaRPr lang="en-US" altLang="ja-JP" u="sng"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61388" y="1091531"/>
            <a:ext cx="9549282" cy="2124684"/>
          </a:xfrm>
          <a:prstGeom prst="rect">
            <a:avLst/>
          </a:prstGeom>
          <a:noFill/>
          <a:ln>
            <a:solidFill>
              <a:schemeClr val="tx1"/>
            </a:solidFill>
            <a:prstDash val="sysDot"/>
          </a:ln>
        </p:spPr>
        <p:txBody>
          <a:bodyPr wrap="square" lIns="128016" tIns="64008" rIns="128016" bIns="64008" rtlCol="0">
            <a:spAutoFit/>
          </a:bodyPr>
          <a:lstStyle/>
          <a:p>
            <a:pPr marL="200039" indent="-200039">
              <a:buFont typeface="Meiryo UI" panose="020B0604030504040204" pitchFamily="50" charset="-128"/>
              <a:buChar char="○"/>
            </a:pPr>
            <a:r>
              <a:rPr lang="ja-JP" altLang="en-US" kern="1100" spc="-50" dirty="0">
                <a:latin typeface="Meiryo UI" panose="020B0604030504040204" pitchFamily="50" charset="-128"/>
                <a:ea typeface="Meiryo UI" panose="020B0604030504040204" pitchFamily="50" charset="-128"/>
                <a:cs typeface="Meiryo UI" panose="020B0604030504040204" pitchFamily="50" charset="-128"/>
              </a:rPr>
              <a:t>　令和元年</a:t>
            </a:r>
            <a:r>
              <a:rPr lang="en-US" altLang="ja-JP" kern="1100" spc="-50" dirty="0">
                <a:latin typeface="Meiryo UI" panose="020B0604030504040204" pitchFamily="50" charset="-128"/>
                <a:ea typeface="Meiryo UI" panose="020B0604030504040204" pitchFamily="50" charset="-128"/>
                <a:cs typeface="Meiryo UI" panose="020B0604030504040204" pitchFamily="50" charset="-128"/>
              </a:rPr>
              <a:t>12</a:t>
            </a:r>
            <a:r>
              <a:rPr lang="ja-JP" altLang="en-US" kern="1100" spc="-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kern="1100" spc="-50" dirty="0">
                <a:latin typeface="Meiryo UI" panose="020B0604030504040204" pitchFamily="50" charset="-128"/>
                <a:ea typeface="Meiryo UI" panose="020B0604030504040204" pitchFamily="50" charset="-128"/>
                <a:cs typeface="Meiryo UI" panose="020B0604030504040204" pitchFamily="50" charset="-128"/>
              </a:rPr>
              <a:t>20</a:t>
            </a:r>
            <a:r>
              <a:rPr lang="ja-JP" altLang="en-US" kern="1100" spc="-50" dirty="0">
                <a:latin typeface="Meiryo UI" panose="020B0604030504040204" pitchFamily="50" charset="-128"/>
                <a:ea typeface="Meiryo UI" panose="020B0604030504040204" pitchFamily="50" charset="-128"/>
                <a:cs typeface="Meiryo UI" panose="020B0604030504040204" pitchFamily="50" charset="-128"/>
              </a:rPr>
              <a:t>日に開催された、国の「ＳＤＧｓ推進本部会合（本部長は内閣総理大臣）」において、第３回「ジャパン</a:t>
            </a:r>
            <a:r>
              <a:rPr lang="en-US" altLang="ja-JP"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kern="1100" spc="-50" dirty="0">
                <a:latin typeface="Meiryo UI" panose="020B0604030504040204" pitchFamily="50" charset="-128"/>
                <a:ea typeface="Meiryo UI" panose="020B0604030504040204" pitchFamily="50" charset="-128"/>
                <a:cs typeface="Meiryo UI" panose="020B0604030504040204" pitchFamily="50" charset="-128"/>
              </a:rPr>
              <a:t>アワード」の受賞団体が決定し、大阪府が、</a:t>
            </a:r>
            <a:r>
              <a:rPr lang="en-US" altLang="ja-JP"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kern="1100" spc="-50" dirty="0">
                <a:latin typeface="Meiryo UI" panose="020B0604030504040204" pitchFamily="50" charset="-128"/>
                <a:ea typeface="Meiryo UI" panose="020B0604030504040204" pitchFamily="50" charset="-128"/>
                <a:cs typeface="Meiryo UI" panose="020B0604030504040204" pitchFamily="50" charset="-128"/>
              </a:rPr>
              <a:t>推進副本部長（内閣官房長官）賞を受賞。</a:t>
            </a:r>
            <a:endParaRPr lang="en-US" altLang="ja-JP" kern="1100" spc="-5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ja-JP" altLang="en-US" kern="1100" spc="-50" dirty="0">
              <a:latin typeface="Meiryo UI" panose="020B0604030504040204" pitchFamily="50" charset="-128"/>
              <a:ea typeface="Meiryo UI" panose="020B0604030504040204" pitchFamily="50" charset="-128"/>
              <a:cs typeface="Meiryo UI" panose="020B0604030504040204" pitchFamily="50" charset="-128"/>
            </a:endParaRPr>
          </a:p>
          <a:p>
            <a:pPr marL="357212" indent="-185750"/>
            <a:r>
              <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100" spc="-50" dirty="0">
                <a:latin typeface="Meiryo UI" panose="020B0604030504040204" pitchFamily="50" charset="-128"/>
                <a:ea typeface="Meiryo UI" panose="020B0604030504040204" pitchFamily="50" charset="-128"/>
                <a:cs typeface="Meiryo UI" panose="020B0604030504040204" pitchFamily="50" charset="-128"/>
              </a:rPr>
              <a:t>一般に公表されている「国際的な日本の</a:t>
            </a:r>
            <a:r>
              <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kern="1100" spc="-50" dirty="0">
                <a:latin typeface="Meiryo UI" panose="020B0604030504040204" pitchFamily="50" charset="-128"/>
                <a:ea typeface="Meiryo UI" panose="020B0604030504040204" pitchFamily="50" charset="-128"/>
                <a:cs typeface="Meiryo UI" panose="020B0604030504040204" pitchFamily="50" charset="-128"/>
              </a:rPr>
              <a:t>ゴールの評価」と「国内自治体間の</a:t>
            </a:r>
            <a:r>
              <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600" kern="1100" spc="-50" dirty="0">
                <a:latin typeface="Meiryo UI" panose="020B0604030504040204" pitchFamily="50" charset="-128"/>
                <a:ea typeface="Meiryo UI" panose="020B0604030504040204" pitchFamily="50" charset="-128"/>
                <a:cs typeface="Meiryo UI" panose="020B0604030504040204" pitchFamily="50" charset="-128"/>
              </a:rPr>
              <a:t>ゴールの評価」から、現時点の　到達点を導き出し、重点ゴールや優先課題の検討につなげる「自己分析モデル」の提案。国内外の様々な自治体</a:t>
            </a:r>
            <a:r>
              <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100" spc="-50" dirty="0">
                <a:latin typeface="Meiryo UI" panose="020B0604030504040204" pitchFamily="50" charset="-128"/>
                <a:ea typeface="Meiryo UI" panose="020B0604030504040204" pitchFamily="50" charset="-128"/>
                <a:cs typeface="Meiryo UI" panose="020B0604030504040204" pitchFamily="50" charset="-128"/>
              </a:rPr>
              <a:t>の推進や、行政の</a:t>
            </a:r>
            <a:r>
              <a:rPr lang="en-US" altLang="ja-JP" sz="1600" kern="1100" spc="-50" dirty="0">
                <a:latin typeface="Meiryo UI" panose="020B0604030504040204" pitchFamily="50" charset="-128"/>
                <a:ea typeface="Meiryo UI" panose="020B0604030504040204" pitchFamily="50" charset="-128"/>
                <a:cs typeface="Meiryo UI" panose="020B0604030504040204" pitchFamily="50" charset="-128"/>
              </a:rPr>
              <a:t>EBPM</a:t>
            </a:r>
            <a:r>
              <a:rPr lang="ja-JP" altLang="en-US" sz="1600" kern="1100" spc="-50" dirty="0">
                <a:latin typeface="Meiryo UI" panose="020B0604030504040204" pitchFamily="50" charset="-128"/>
                <a:ea typeface="Meiryo UI" panose="020B0604030504040204" pitchFamily="50" charset="-128"/>
                <a:cs typeface="Meiryo UI" panose="020B0604030504040204" pitchFamily="50" charset="-128"/>
              </a:rPr>
              <a:t>（証拠に基づく政策立案）という観点において普遍性があり、広く貢献できる可能性がある。</a:t>
            </a:r>
          </a:p>
        </p:txBody>
      </p:sp>
      <p:pic>
        <p:nvPicPr>
          <p:cNvPr id="21" name="Picture 2" descr="記念撮影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695" y="3764011"/>
            <a:ext cx="4131212" cy="289804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
          <p:cNvSpPr>
            <a:spLocks noChangeArrowheads="1"/>
          </p:cNvSpPr>
          <p:nvPr/>
        </p:nvSpPr>
        <p:spPr bwMode="auto">
          <a:xfrm>
            <a:off x="0" y="3294824"/>
            <a:ext cx="24705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6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76205" defTabSz="914462"/>
            <a:r>
              <a:rPr lang="ja-JP" altLang="ja-JP"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第</a:t>
            </a:r>
            <a:r>
              <a:rPr lang="ja-JP" altLang="en-US"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３</a:t>
            </a:r>
            <a:r>
              <a:rPr lang="ja-JP" altLang="ja-JP"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回アワード</a:t>
            </a:r>
            <a:r>
              <a:rPr lang="ja-JP" altLang="en-US" sz="16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受賞団体</a:t>
            </a:r>
            <a:endParaRPr lang="ja-JP" altLang="en-US" sz="1600" b="1" dirty="0">
              <a:latin typeface="UD デジタル 教科書体 NK-B" panose="02020700000000000000" pitchFamily="18" charset="-128"/>
              <a:ea typeface="UD デジタル 教科書体 NK-B" panose="02020700000000000000" pitchFamily="18"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3850853188"/>
              </p:ext>
            </p:extLst>
          </p:nvPr>
        </p:nvGraphicFramePr>
        <p:xfrm>
          <a:off x="161388" y="3633378"/>
          <a:ext cx="4871061" cy="3159313"/>
        </p:xfrm>
        <a:graphic>
          <a:graphicData uri="http://schemas.openxmlformats.org/drawingml/2006/table">
            <a:tbl>
              <a:tblPr firstRow="1" firstCol="1" bandRow="1">
                <a:tableStyleId>{5940675A-B579-460E-94D1-54222C63F5DA}</a:tableStyleId>
              </a:tblPr>
              <a:tblGrid>
                <a:gridCol w="1771295">
                  <a:extLst>
                    <a:ext uri="{9D8B030D-6E8A-4147-A177-3AD203B41FA5}">
                      <a16:colId xmlns:a16="http://schemas.microsoft.com/office/drawing/2014/main" val="276549290"/>
                    </a:ext>
                  </a:extLst>
                </a:gridCol>
                <a:gridCol w="3099766">
                  <a:extLst>
                    <a:ext uri="{9D8B030D-6E8A-4147-A177-3AD203B41FA5}">
                      <a16:colId xmlns:a16="http://schemas.microsoft.com/office/drawing/2014/main" val="2762534807"/>
                    </a:ext>
                  </a:extLst>
                </a:gridCol>
              </a:tblGrid>
              <a:tr h="502833">
                <a:tc>
                  <a:txBody>
                    <a:bodyPr/>
                    <a:lstStyle/>
                    <a:p>
                      <a:pPr algn="just">
                        <a:lnSpc>
                          <a:spcPts val="1600"/>
                        </a:lnSpc>
                        <a:spcAft>
                          <a:spcPts val="0"/>
                        </a:spcAft>
                      </a:pPr>
                      <a:r>
                        <a:rPr lang="en-US" sz="1400" b="0" u="none" kern="100" dirty="0">
                          <a:effectLst/>
                          <a:latin typeface="Meiryo UI" panose="020B0604030504040204" pitchFamily="50" charset="-128"/>
                          <a:ea typeface="Meiryo UI" panose="020B0604030504040204" pitchFamily="50" charset="-128"/>
                        </a:rPr>
                        <a:t>SDGs</a:t>
                      </a:r>
                      <a:r>
                        <a:rPr lang="ja-JP" sz="1400" b="0" u="none" kern="100" dirty="0">
                          <a:effectLst/>
                          <a:latin typeface="Meiryo UI" panose="020B0604030504040204" pitchFamily="50" charset="-128"/>
                          <a:ea typeface="Meiryo UI" panose="020B0604030504040204" pitchFamily="50" charset="-128"/>
                        </a:rPr>
                        <a:t>推進本部長賞</a:t>
                      </a:r>
                    </a:p>
                    <a:p>
                      <a:pPr algn="just">
                        <a:lnSpc>
                          <a:spcPts val="1600"/>
                        </a:lnSpc>
                        <a:spcAft>
                          <a:spcPts val="0"/>
                        </a:spcAft>
                      </a:pPr>
                      <a:r>
                        <a:rPr lang="ja-JP" sz="1400" b="0" u="none" kern="100" dirty="0">
                          <a:effectLst/>
                          <a:latin typeface="Meiryo UI" panose="020B0604030504040204" pitchFamily="50" charset="-128"/>
                          <a:ea typeface="Meiryo UI" panose="020B0604030504040204" pitchFamily="50" charset="-128"/>
                        </a:rPr>
                        <a:t>（内閣総理大臣）</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400"/>
                        </a:lnSpc>
                        <a:spcAft>
                          <a:spcPts val="0"/>
                        </a:spcAft>
                      </a:pPr>
                      <a:r>
                        <a:rPr lang="ja-JP" sz="1400" b="0" u="none" kern="100" dirty="0">
                          <a:effectLst/>
                          <a:latin typeface="Meiryo UI" panose="020B0604030504040204" pitchFamily="50" charset="-128"/>
                          <a:ea typeface="Meiryo UI" panose="020B0604030504040204" pitchFamily="50" charset="-128"/>
                        </a:rPr>
                        <a:t>・</a:t>
                      </a:r>
                      <a:r>
                        <a:rPr lang="zh-TW" altLang="en-US" sz="1400" b="0" u="none" kern="100" dirty="0">
                          <a:effectLst/>
                          <a:latin typeface="Meiryo UI" panose="020B0604030504040204" pitchFamily="50" charset="-128"/>
                          <a:ea typeface="Meiryo UI" panose="020B0604030504040204" pitchFamily="50" charset="-128"/>
                        </a:rPr>
                        <a:t>魚町商店街振興組合</a:t>
                      </a:r>
                      <a:endParaRPr lang="ja-JP" sz="14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440808071"/>
                  </a:ext>
                </a:extLst>
              </a:tr>
              <a:tr h="823200">
                <a:tc>
                  <a:txBody>
                    <a:bodyPr/>
                    <a:lstStyle/>
                    <a:p>
                      <a:pPr algn="just">
                        <a:lnSpc>
                          <a:spcPts val="1600"/>
                        </a:lnSpc>
                        <a:spcAft>
                          <a:spcPts val="0"/>
                        </a:spcAft>
                      </a:pPr>
                      <a:r>
                        <a:rPr lang="en-US" sz="1400" kern="100" dirty="0">
                          <a:effectLst/>
                          <a:latin typeface="Meiryo UI" panose="020B0604030504040204" pitchFamily="50" charset="-128"/>
                          <a:ea typeface="Meiryo UI" panose="020B0604030504040204" pitchFamily="50" charset="-128"/>
                        </a:rPr>
                        <a:t>SDGs</a:t>
                      </a:r>
                      <a:r>
                        <a:rPr lang="ja-JP" sz="1400" kern="100" dirty="0">
                          <a:effectLst/>
                          <a:latin typeface="Meiryo UI" panose="020B0604030504040204" pitchFamily="50" charset="-128"/>
                          <a:ea typeface="Meiryo UI" panose="020B0604030504040204" pitchFamily="50" charset="-128"/>
                        </a:rPr>
                        <a:t>副本部長賞</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（内閣官房長官）</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indent="15240" algn="just">
                        <a:lnSpc>
                          <a:spcPts val="1400"/>
                        </a:lnSpc>
                        <a:spcAft>
                          <a:spcPts val="0"/>
                        </a:spcAft>
                      </a:pPr>
                      <a:r>
                        <a:rPr lang="ja-JP" sz="1400" b="1" u="none" kern="100" dirty="0">
                          <a:effectLst/>
                          <a:latin typeface="Meiryo UI" panose="020B0604030504040204" pitchFamily="50" charset="-128"/>
                          <a:ea typeface="Meiryo UI" panose="020B0604030504040204" pitchFamily="50" charset="-128"/>
                        </a:rPr>
                        <a:t>・</a:t>
                      </a:r>
                      <a:r>
                        <a:rPr lang="ja-JP" altLang="en-US" sz="1400" b="1" u="sng" kern="100" dirty="0">
                          <a:effectLst/>
                          <a:latin typeface="Meiryo UI" panose="020B0604030504040204" pitchFamily="50" charset="-128"/>
                          <a:ea typeface="Meiryo UI" panose="020B0604030504040204" pitchFamily="50" charset="-128"/>
                        </a:rPr>
                        <a:t>大阪府</a:t>
                      </a:r>
                    </a:p>
                    <a:p>
                      <a:pPr indent="15240"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・「九州力作野菜」、</a:t>
                      </a:r>
                      <a:endParaRPr lang="en-US" altLang="ja-JP" sz="1400" kern="100" dirty="0">
                        <a:effectLst/>
                        <a:latin typeface="Meiryo UI" panose="020B0604030504040204" pitchFamily="50" charset="-128"/>
                        <a:ea typeface="Meiryo UI" panose="020B0604030504040204" pitchFamily="50" charset="-128"/>
                      </a:endParaRPr>
                    </a:p>
                    <a:p>
                      <a:pPr indent="15240"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　「果物」プロジェクト共同体</a:t>
                      </a:r>
                      <a:endParaRPr lang="en-US" altLang="ja-JP" sz="1400" kern="100" dirty="0">
                        <a:effectLst/>
                        <a:latin typeface="Meiryo UI" panose="020B0604030504040204" pitchFamily="50" charset="-128"/>
                        <a:ea typeface="Meiryo UI" panose="020B0604030504040204" pitchFamily="50" charset="-128"/>
                      </a:endParaRPr>
                    </a:p>
                    <a:p>
                      <a:pPr indent="15240"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　　（代表：イオン九州株式会社）</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708378972"/>
                  </a:ext>
                </a:extLst>
              </a:tr>
              <a:tr h="636319">
                <a:tc>
                  <a:txBody>
                    <a:bodyPr/>
                    <a:lstStyle/>
                    <a:p>
                      <a:pPr algn="just">
                        <a:lnSpc>
                          <a:spcPts val="1600"/>
                        </a:lnSpc>
                        <a:spcAft>
                          <a:spcPts val="0"/>
                        </a:spcAft>
                      </a:pPr>
                      <a:r>
                        <a:rPr lang="en-US" sz="1400" kern="100" dirty="0">
                          <a:effectLst/>
                          <a:latin typeface="Meiryo UI" panose="020B0604030504040204" pitchFamily="50" charset="-128"/>
                          <a:ea typeface="Meiryo UI" panose="020B0604030504040204" pitchFamily="50" charset="-128"/>
                        </a:rPr>
                        <a:t>SDGs</a:t>
                      </a:r>
                      <a:r>
                        <a:rPr lang="ja-JP" sz="1400" kern="100" dirty="0">
                          <a:effectLst/>
                          <a:latin typeface="Meiryo UI" panose="020B0604030504040204" pitchFamily="50" charset="-128"/>
                          <a:ea typeface="Meiryo UI" panose="020B0604030504040204" pitchFamily="50" charset="-128"/>
                        </a:rPr>
                        <a:t>副本部長賞</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（外務大臣）</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400"/>
                        </a:lnSpc>
                        <a:spcAft>
                          <a:spcPts val="0"/>
                        </a:spcAft>
                      </a:pPr>
                      <a:r>
                        <a:rPr 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特定非営利活動法人</a:t>
                      </a:r>
                      <a:endParaRPr lang="en-US" altLang="ja-JP" sz="1400" kern="100" dirty="0">
                        <a:effectLst/>
                        <a:latin typeface="Meiryo UI" panose="020B0604030504040204" pitchFamily="50" charset="-128"/>
                        <a:ea typeface="Meiryo UI" panose="020B0604030504040204" pitchFamily="50" charset="-128"/>
                      </a:endParaRPr>
                    </a:p>
                    <a:p>
                      <a:pPr algn="just">
                        <a:lnSpc>
                          <a:spcPts val="1400"/>
                        </a:lnSpc>
                        <a:spcAft>
                          <a:spcPts val="0"/>
                        </a:spcAft>
                      </a:pPr>
                      <a:r>
                        <a:rPr lang="en-US" altLang="ja-JP" sz="1400" kern="100" dirty="0">
                          <a:effectLst/>
                          <a:latin typeface="Meiryo UI" panose="020B0604030504040204" pitchFamily="50" charset="-128"/>
                          <a:ea typeface="Meiryo UI" panose="020B0604030504040204" pitchFamily="50" charset="-128"/>
                        </a:rPr>
                        <a:t>     TABLE FOR TWO International</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・株式会社富士メガネ</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1141930885"/>
                  </a:ext>
                </a:extLst>
              </a:tr>
              <a:tr h="1196961">
                <a:tc>
                  <a:txBody>
                    <a:bodyPr/>
                    <a:lstStyle/>
                    <a:p>
                      <a:pPr algn="just">
                        <a:lnSpc>
                          <a:spcPts val="1600"/>
                        </a:lnSpc>
                        <a:spcAft>
                          <a:spcPts val="0"/>
                        </a:spcAft>
                      </a:pPr>
                      <a:r>
                        <a:rPr lang="en-US" sz="1400" kern="100" dirty="0">
                          <a:effectLst/>
                          <a:latin typeface="Meiryo UI" panose="020B0604030504040204" pitchFamily="50" charset="-128"/>
                          <a:ea typeface="Meiryo UI" panose="020B0604030504040204" pitchFamily="50" charset="-128"/>
                        </a:rPr>
                        <a:t>SDGs</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パートナーシップ賞</a:t>
                      </a:r>
                    </a:p>
                    <a:p>
                      <a:pPr algn="just">
                        <a:lnSpc>
                          <a:spcPts val="1600"/>
                        </a:lnSpc>
                        <a:spcAft>
                          <a:spcPts val="0"/>
                        </a:spcAft>
                      </a:pPr>
                      <a:r>
                        <a:rPr lang="ja-JP" sz="1400" kern="100" dirty="0">
                          <a:effectLst/>
                          <a:latin typeface="Meiryo UI" panose="020B0604030504040204" pitchFamily="50" charset="-128"/>
                          <a:ea typeface="Meiryo UI" panose="020B0604030504040204" pitchFamily="50" charset="-128"/>
                        </a:rPr>
                        <a:t>（特別賞）</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tc>
                  <a:txBody>
                    <a:bodyPr/>
                    <a:lstStyle/>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・日本リユースシステム株式会社</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・徳島県上板町立高志小学校</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・大牟田市教育委員会</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・公益社団法人日本青年会議所</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・株式会社大和ネクスト銀行</a:t>
                      </a:r>
                    </a:p>
                    <a:p>
                      <a:pPr algn="just">
                        <a:lnSpc>
                          <a:spcPts val="1400"/>
                        </a:lnSpc>
                        <a:spcAft>
                          <a:spcPts val="0"/>
                        </a:spcAft>
                      </a:pPr>
                      <a:r>
                        <a:rPr lang="ja-JP" altLang="en-US" sz="1400" kern="100" dirty="0">
                          <a:effectLst/>
                          <a:latin typeface="Meiryo UI" panose="020B0604030504040204" pitchFamily="50" charset="-128"/>
                          <a:ea typeface="Meiryo UI" panose="020B0604030504040204" pitchFamily="50" charset="-128"/>
                        </a:rPr>
                        <a:t>・そら</a:t>
                      </a:r>
                      <a:r>
                        <a:rPr lang="ja-JP" altLang="en-US" sz="1400" kern="100" dirty="0" err="1">
                          <a:effectLst/>
                          <a:latin typeface="Meiryo UI" panose="020B0604030504040204" pitchFamily="50" charset="-128"/>
                          <a:ea typeface="Meiryo UI" panose="020B0604030504040204" pitchFamily="50" charset="-128"/>
                        </a:rPr>
                        <a:t>のまちほい</a:t>
                      </a:r>
                      <a:r>
                        <a:rPr lang="ja-JP" altLang="en-US" sz="1400" kern="100" dirty="0">
                          <a:effectLst/>
                          <a:latin typeface="Meiryo UI" panose="020B0604030504040204" pitchFamily="50" charset="-128"/>
                          <a:ea typeface="Meiryo UI" panose="020B0604030504040204" pitchFamily="50" charset="-128"/>
                        </a:rPr>
                        <a:t>くえん</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36000" marT="72000" marB="0"/>
                </a:tc>
                <a:extLst>
                  <a:ext uri="{0D108BD9-81ED-4DB2-BD59-A6C34878D82A}">
                    <a16:rowId xmlns:a16="http://schemas.microsoft.com/office/drawing/2014/main" val="3422574224"/>
                  </a:ext>
                </a:extLst>
              </a:tr>
            </a:tbl>
          </a:graphicData>
        </a:graphic>
      </p:graphicFrame>
    </p:spTree>
    <p:extLst>
      <p:ext uri="{BB962C8B-B14F-4D97-AF65-F5344CB8AC3E}">
        <p14:creationId xmlns:p14="http://schemas.microsoft.com/office/powerpoint/2010/main" val="803736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800" b="1" u="sng" dirty="0">
                <a:latin typeface="メイリオ" panose="020B0604030504040204" pitchFamily="50" charset="-128"/>
                <a:ea typeface="メイリオ" panose="020B0604030504040204" pitchFamily="50" charset="-128"/>
              </a:rPr>
              <a:t>ＳＤＧｓ未来都市</a:t>
            </a:r>
          </a:p>
        </p:txBody>
      </p:sp>
      <p:pic>
        <p:nvPicPr>
          <p:cNvPr id="4" name="図 3">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262182" y="4091376"/>
            <a:ext cx="5592849" cy="836269"/>
          </a:xfrm>
          <a:prstGeom prst="rect">
            <a:avLst/>
          </a:prstGeom>
        </p:spPr>
      </p:pic>
    </p:spTree>
    <p:extLst>
      <p:ext uri="{BB962C8B-B14F-4D97-AF65-F5344CB8AC3E}">
        <p14:creationId xmlns:p14="http://schemas.microsoft.com/office/powerpoint/2010/main" val="107773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latin typeface="メイリオ" panose="020B0604030504040204" pitchFamily="50" charset="-128"/>
                <a:ea typeface="メイリオ" panose="020B0604030504040204" pitchFamily="50" charset="-128"/>
              </a:rPr>
              <a:t>１</a:t>
            </a:r>
            <a:r>
              <a:rPr kumimoji="1" lang="en-US" altLang="ja-JP" sz="4800" b="1" dirty="0">
                <a:latin typeface="メイリオ" panose="020B0604030504040204" pitchFamily="50" charset="-128"/>
                <a:ea typeface="メイリオ" panose="020B0604030504040204" pitchFamily="50" charset="-128"/>
              </a:rPr>
              <a:t>.SDGs</a:t>
            </a:r>
            <a:r>
              <a:rPr kumimoji="1" lang="ja-JP" altLang="en-US" sz="4800" b="1"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val="1723580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未来都市</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273871" y="882871"/>
            <a:ext cx="9290940" cy="1804789"/>
          </a:xfrm>
          <a:prstGeom prst="rect">
            <a:avLst/>
          </a:prstGeom>
          <a:ln>
            <a:solidFill>
              <a:schemeClr val="tx1"/>
            </a:solidFill>
            <a:prstDash val="sysDash"/>
          </a:ln>
        </p:spPr>
        <p:txBody>
          <a:bodyPr wrap="square">
            <a:spAutoFit/>
          </a:bodyPr>
          <a:lstStyle/>
          <a:p>
            <a:pPr marL="70942" indent="6450">
              <a:lnSpc>
                <a:spcPct val="150000"/>
              </a:lnSpc>
            </a:pPr>
            <a:r>
              <a:rPr lang="ja-JP" altLang="en-US" dirty="0">
                <a:latin typeface="Meiryo UI" panose="020B0604030504040204" pitchFamily="50" charset="-128"/>
                <a:ea typeface="Meiryo UI" panose="020B0604030504040204" pitchFamily="50" charset="-128"/>
              </a:rPr>
              <a:t>地方創生に向け、</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の達成に資する優れた取組みを提案する自治体を「</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未来都市」として</a:t>
            </a:r>
            <a:r>
              <a:rPr lang="ja-JP" altLang="en-US" dirty="0">
                <a:latin typeface="Meiryo UI" panose="020B0604030504040204" pitchFamily="50" charset="-128"/>
                <a:ea typeface="Meiryo UI" panose="020B0604030504040204" pitchFamily="50" charset="-128"/>
              </a:rPr>
              <a:t>、また、未来都市提案書に記載された事業のうち、</a:t>
            </a:r>
            <a:r>
              <a:rPr lang="ja-JP" altLang="en-US" b="1" dirty="0">
                <a:latin typeface="Meiryo UI" panose="020B0604030504040204" pitchFamily="50" charset="-128"/>
                <a:ea typeface="Meiryo UI" panose="020B0604030504040204" pitchFamily="50" charset="-128"/>
              </a:rPr>
              <a:t>特に先導的な事業を「自治体</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モデル事業」として選定する制度</a:t>
            </a:r>
            <a:endParaRPr lang="en-US" altLang="ja-JP" b="1" dirty="0">
              <a:latin typeface="Meiryo UI" panose="020B0604030504040204" pitchFamily="50" charset="-128"/>
              <a:ea typeface="Meiryo UI" panose="020B0604030504040204" pitchFamily="50" charset="-128"/>
            </a:endParaRPr>
          </a:p>
          <a:p>
            <a:pPr marL="70942" indent="6450">
              <a:lnSpc>
                <a:spcPct val="150000"/>
              </a:lnSpc>
              <a:spcBef>
                <a:spcPts val="975"/>
              </a:spcBef>
            </a:pPr>
            <a:r>
              <a:rPr lang="en-US" altLang="ja-JP" sz="1463" dirty="0">
                <a:latin typeface="Meiryo UI" panose="020B0604030504040204" pitchFamily="50" charset="-128"/>
                <a:ea typeface="Meiryo UI" panose="020B0604030504040204" pitchFamily="50" charset="-128"/>
              </a:rPr>
              <a:t>※2018</a:t>
            </a:r>
            <a:r>
              <a:rPr lang="ja-JP" altLang="en-US" sz="1463" dirty="0">
                <a:latin typeface="Meiryo UI" panose="020B0604030504040204" pitchFamily="50" charset="-128"/>
                <a:ea typeface="Meiryo UI" panose="020B0604030504040204" pitchFamily="50" charset="-128"/>
              </a:rPr>
              <a:t>年から</a:t>
            </a:r>
            <a:r>
              <a:rPr lang="en-US" altLang="ja-JP" sz="1463" dirty="0">
                <a:latin typeface="Meiryo UI" panose="020B0604030504040204" pitchFamily="50" charset="-128"/>
                <a:ea typeface="Meiryo UI" panose="020B0604030504040204" pitchFamily="50" charset="-128"/>
              </a:rPr>
              <a:t>2024</a:t>
            </a:r>
            <a:r>
              <a:rPr lang="ja-JP" altLang="en-US" sz="1463" dirty="0">
                <a:latin typeface="Meiryo UI" panose="020B0604030504040204" pitchFamily="50" charset="-128"/>
                <a:ea typeface="Meiryo UI" panose="020B0604030504040204" pitchFamily="50" charset="-128"/>
              </a:rPr>
              <a:t>年末までに累計</a:t>
            </a:r>
            <a:r>
              <a:rPr lang="en-US" altLang="ja-JP" sz="1463" dirty="0">
                <a:latin typeface="Meiryo UI" panose="020B0604030504040204" pitchFamily="50" charset="-128"/>
                <a:ea typeface="Meiryo UI" panose="020B0604030504040204" pitchFamily="50" charset="-128"/>
              </a:rPr>
              <a:t>210</a:t>
            </a:r>
            <a:r>
              <a:rPr lang="ja-JP" altLang="en-US" sz="1463" dirty="0">
                <a:latin typeface="Meiryo UI" panose="020B0604030504040204" pitchFamily="50" charset="-128"/>
                <a:ea typeface="Meiryo UI" panose="020B0604030504040204" pitchFamily="50" charset="-128"/>
              </a:rPr>
              <a:t>都市が選定される予定</a:t>
            </a:r>
          </a:p>
        </p:txBody>
      </p:sp>
      <p:sp>
        <p:nvSpPr>
          <p:cNvPr id="7" name="正方形/長方形 6"/>
          <p:cNvSpPr/>
          <p:nvPr/>
        </p:nvSpPr>
        <p:spPr>
          <a:xfrm>
            <a:off x="273871" y="3030531"/>
            <a:ext cx="1210588" cy="338554"/>
          </a:xfrm>
          <a:prstGeom prst="rect">
            <a:avLst/>
          </a:prstGeom>
        </p:spPr>
        <p:txBody>
          <a:bodyPr wrap="none">
            <a:spAutoFit/>
          </a:bodyPr>
          <a:lstStyle/>
          <a:p>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選定状況</a:t>
            </a:r>
            <a:r>
              <a:rPr kumimoji="1" lang="en-US" altLang="ja-JP" sz="1600" b="1" dirty="0">
                <a:latin typeface="Meiryo UI" panose="020B0604030504040204" pitchFamily="50" charset="-128"/>
                <a:ea typeface="Meiryo UI" panose="020B0604030504040204" pitchFamily="50" charset="-128"/>
              </a:rPr>
              <a:t>】</a:t>
            </a:r>
          </a:p>
        </p:txBody>
      </p:sp>
      <p:graphicFrame>
        <p:nvGraphicFramePr>
          <p:cNvPr id="8" name="表 7"/>
          <p:cNvGraphicFramePr>
            <a:graphicFrameLocks noGrp="1"/>
          </p:cNvGraphicFramePr>
          <p:nvPr>
            <p:extLst>
              <p:ext uri="{D42A27DB-BD31-4B8C-83A1-F6EECF244321}">
                <p14:modId xmlns:p14="http://schemas.microsoft.com/office/powerpoint/2010/main" val="408195723"/>
              </p:ext>
            </p:extLst>
          </p:nvPr>
        </p:nvGraphicFramePr>
        <p:xfrm>
          <a:off x="273871" y="3525631"/>
          <a:ext cx="9449677" cy="3055472"/>
        </p:xfrm>
        <a:graphic>
          <a:graphicData uri="http://schemas.openxmlformats.org/drawingml/2006/table">
            <a:tbl>
              <a:tblPr firstRow="1" bandRow="1">
                <a:tableStyleId>{93296810-A885-4BE3-A3E7-6D5BEEA58F35}</a:tableStyleId>
              </a:tblPr>
              <a:tblGrid>
                <a:gridCol w="1049964">
                  <a:extLst>
                    <a:ext uri="{9D8B030D-6E8A-4147-A177-3AD203B41FA5}">
                      <a16:colId xmlns:a16="http://schemas.microsoft.com/office/drawing/2014/main" val="3860438439"/>
                    </a:ext>
                  </a:extLst>
                </a:gridCol>
                <a:gridCol w="1909026">
                  <a:extLst>
                    <a:ext uri="{9D8B030D-6E8A-4147-A177-3AD203B41FA5}">
                      <a16:colId xmlns:a16="http://schemas.microsoft.com/office/drawing/2014/main" val="80126220"/>
                    </a:ext>
                  </a:extLst>
                </a:gridCol>
                <a:gridCol w="1749941">
                  <a:extLst>
                    <a:ext uri="{9D8B030D-6E8A-4147-A177-3AD203B41FA5}">
                      <a16:colId xmlns:a16="http://schemas.microsoft.com/office/drawing/2014/main" val="3917699888"/>
                    </a:ext>
                  </a:extLst>
                </a:gridCol>
                <a:gridCol w="2386282">
                  <a:extLst>
                    <a:ext uri="{9D8B030D-6E8A-4147-A177-3AD203B41FA5}">
                      <a16:colId xmlns:a16="http://schemas.microsoft.com/office/drawing/2014/main" val="2088348492"/>
                    </a:ext>
                  </a:extLst>
                </a:gridCol>
                <a:gridCol w="1177232">
                  <a:extLst>
                    <a:ext uri="{9D8B030D-6E8A-4147-A177-3AD203B41FA5}">
                      <a16:colId xmlns:a16="http://schemas.microsoft.com/office/drawing/2014/main" val="332229268"/>
                    </a:ext>
                  </a:extLst>
                </a:gridCol>
                <a:gridCol w="1177232">
                  <a:extLst>
                    <a:ext uri="{9D8B030D-6E8A-4147-A177-3AD203B41FA5}">
                      <a16:colId xmlns:a16="http://schemas.microsoft.com/office/drawing/2014/main" val="2711062671"/>
                    </a:ext>
                  </a:extLst>
                </a:gridCol>
              </a:tblGrid>
              <a:tr h="436496">
                <a:tc>
                  <a:txBody>
                    <a:bodyPr/>
                    <a:lstStyle/>
                    <a:p>
                      <a:endParaRPr kumimoji="1" lang="ja-JP" altLang="en-US" sz="1600" dirty="0"/>
                    </a:p>
                  </a:txBody>
                  <a:tcPr marL="74295" marR="74295" marT="37148" marB="37148" anchor="ctr"/>
                </a:tc>
                <a:tc>
                  <a:txBody>
                    <a:bodyPr/>
                    <a:lstStyle/>
                    <a:p>
                      <a:pPr algn="ctr"/>
                      <a:r>
                        <a:rPr kumimoji="1" lang="ja-JP" altLang="en-US" sz="1600" dirty="0"/>
                        <a:t>未来都市 選定件数</a:t>
                      </a:r>
                      <a:endParaRPr kumimoji="1" lang="en-US" altLang="ja-JP" sz="1600" dirty="0"/>
                    </a:p>
                  </a:txBody>
                  <a:tcPr marL="74295" marR="74295" marT="37148" marB="37148" anchor="ctr"/>
                </a:tc>
                <a:tc>
                  <a:txBody>
                    <a:bodyPr/>
                    <a:lstStyle/>
                    <a:p>
                      <a:pPr algn="ctr"/>
                      <a:r>
                        <a:rPr kumimoji="1" lang="ja-JP" altLang="en-US" sz="1200" dirty="0"/>
                        <a:t>（うち、モデル事業）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pPr algn="ctr"/>
                      <a:r>
                        <a:rPr kumimoji="1" lang="ja-JP" altLang="en-US" sz="1600" dirty="0"/>
                        <a:t>府域の選定状況</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未来都市</a:t>
                      </a:r>
                    </a:p>
                  </a:txBody>
                  <a:tcPr marL="74295" marR="74295" marT="37148" marB="37148" anchor="ctr"/>
                </a:tc>
                <a:tc>
                  <a:txBody>
                    <a:bodyPr/>
                    <a:lstStyle/>
                    <a:p>
                      <a:pPr algn="ctr"/>
                      <a:r>
                        <a:rPr kumimoji="1" lang="ja-JP" altLang="en-US" sz="1600" dirty="0"/>
                        <a:t>モデル事業</a:t>
                      </a:r>
                    </a:p>
                  </a:txBody>
                  <a:tcPr marL="74295" marR="74295" marT="37148" marB="37148" anchor="ctr"/>
                </a:tc>
                <a:extLst>
                  <a:ext uri="{0D108BD9-81ED-4DB2-BD59-A6C34878D82A}">
                    <a16:rowId xmlns:a16="http://schemas.microsoft.com/office/drawing/2014/main" val="1998978024"/>
                  </a:ext>
                </a:extLst>
              </a:tr>
              <a:tr h="436496">
                <a:tc>
                  <a:txBody>
                    <a:bodyPr/>
                    <a:lstStyle/>
                    <a:p>
                      <a:pPr algn="ctr"/>
                      <a:r>
                        <a:rPr kumimoji="1" lang="en-US" altLang="ja-JP" sz="1600" dirty="0"/>
                        <a:t>2018</a:t>
                      </a:r>
                      <a:r>
                        <a:rPr kumimoji="1" lang="ja-JP" altLang="en-US" sz="1600" dirty="0"/>
                        <a:t>年度</a:t>
                      </a:r>
                    </a:p>
                  </a:txBody>
                  <a:tcPr marL="74295" marR="74295" marT="37148" marB="37148" anchor="ctr"/>
                </a:tc>
                <a:tc>
                  <a:txBody>
                    <a:bodyPr/>
                    <a:lstStyle/>
                    <a:p>
                      <a:pPr algn="ctr"/>
                      <a:r>
                        <a:rPr kumimoji="1" lang="en-US" altLang="ja-JP" sz="1600" dirty="0"/>
                        <a:t>29</a:t>
                      </a:r>
                      <a:r>
                        <a:rPr kumimoji="1" lang="ja-JP" altLang="en-US" sz="1600" dirty="0"/>
                        <a:t>都市</a:t>
                      </a:r>
                    </a:p>
                  </a:txBody>
                  <a:tcPr marL="74295" marR="74295" marT="37148" marB="37148" anchor="ctr"/>
                </a:tc>
                <a:tc>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r>
                        <a:rPr kumimoji="1" lang="ja-JP" altLang="en-US" sz="1600" dirty="0"/>
                        <a:t>堺市</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2315208469"/>
                  </a:ext>
                </a:extLst>
              </a:tr>
              <a:tr h="436496">
                <a:tc>
                  <a:txBody>
                    <a:bodyPr/>
                    <a:lstStyle/>
                    <a:p>
                      <a:pPr algn="ctr"/>
                      <a:r>
                        <a:rPr kumimoji="1" lang="en-US" altLang="ja-JP" sz="1600" dirty="0"/>
                        <a:t>2019</a:t>
                      </a:r>
                      <a:r>
                        <a:rPr kumimoji="1" lang="ja-JP" altLang="en-US" sz="1600" dirty="0"/>
                        <a:t>年度</a:t>
                      </a:r>
                    </a:p>
                  </a:txBody>
                  <a:tcPr marL="74295" marR="74295" marT="37148" marB="37148" anchor="ctr"/>
                </a:tc>
                <a:tc>
                  <a:txBody>
                    <a:bodyPr/>
                    <a:lstStyle/>
                    <a:p>
                      <a:pPr algn="ctr"/>
                      <a:r>
                        <a:rPr kumimoji="1" lang="en-US" altLang="ja-JP" sz="1600" dirty="0"/>
                        <a:t>31</a:t>
                      </a:r>
                      <a:r>
                        <a:rPr kumimoji="1" lang="ja-JP" altLang="en-US" sz="1600" dirty="0"/>
                        <a:t>都市</a:t>
                      </a:r>
                    </a:p>
                  </a:txBody>
                  <a:tcPr marL="74295" marR="74295" marT="37148" marB="37148" anchor="ctr"/>
                </a:tc>
                <a:tc>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endParaRPr kumimoji="1" lang="ja-JP" altLang="en-US" sz="1600" dirty="0"/>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600" dirty="0"/>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2704144533"/>
                  </a:ext>
                </a:extLst>
              </a:tr>
              <a:tr h="436496">
                <a:tc rowSpan="3">
                  <a:txBody>
                    <a:bodyPr/>
                    <a:lstStyle/>
                    <a:p>
                      <a:pPr algn="ctr"/>
                      <a:r>
                        <a:rPr kumimoji="1" lang="en-US" altLang="ja-JP" sz="1600" dirty="0"/>
                        <a:t>2020</a:t>
                      </a:r>
                      <a:r>
                        <a:rPr kumimoji="1" lang="ja-JP" altLang="en-US" sz="1600" dirty="0"/>
                        <a:t>年度</a:t>
                      </a:r>
                    </a:p>
                  </a:txBody>
                  <a:tcPr marL="74295" marR="74295" marT="37148" marB="37148" anchor="ctr"/>
                </a:tc>
                <a:tc rowSpan="3">
                  <a:txBody>
                    <a:bodyPr/>
                    <a:lstStyle/>
                    <a:p>
                      <a:pPr algn="ctr"/>
                      <a:r>
                        <a:rPr kumimoji="1" lang="en-US" altLang="ja-JP" sz="1600" dirty="0"/>
                        <a:t>33</a:t>
                      </a:r>
                      <a:r>
                        <a:rPr kumimoji="1" lang="ja-JP" altLang="en-US" sz="1600" dirty="0"/>
                        <a:t>都市</a:t>
                      </a:r>
                    </a:p>
                  </a:txBody>
                  <a:tcPr marL="74295" marR="74295" marT="37148" marB="37148" anchor="ctr"/>
                </a:tc>
                <a:tc rowSpan="3">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600" dirty="0"/>
                        <a:t>大阪府・大阪市（共同）</a:t>
                      </a:r>
                      <a:endParaRPr kumimoji="1" lang="en-US" altLang="ja-JP" sz="1600" dirty="0"/>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r>
                        <a:rPr kumimoji="1" lang="ja-JP" altLang="en-US" sz="1600" dirty="0"/>
                        <a:t>〇</a:t>
                      </a:r>
                    </a:p>
                  </a:txBody>
                  <a:tcPr marL="74295" marR="74295" marT="37148" marB="37148" anchor="ctr"/>
                </a:tc>
                <a:extLst>
                  <a:ext uri="{0D108BD9-81ED-4DB2-BD59-A6C34878D82A}">
                    <a16:rowId xmlns:a16="http://schemas.microsoft.com/office/drawing/2014/main" val="715841814"/>
                  </a:ext>
                </a:extLst>
              </a:tr>
              <a:tr h="4364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600" dirty="0"/>
                        <a:t>豊中市</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1134110404"/>
                  </a:ext>
                </a:extLst>
              </a:tr>
              <a:tr h="4364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600" dirty="0"/>
                        <a:t>富田林市</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〇</a:t>
                      </a:r>
                    </a:p>
                  </a:txBody>
                  <a:tcPr marL="74295" marR="74295" marT="37148" marB="37148" anchor="ctr"/>
                </a:tc>
                <a:tc>
                  <a:txBody>
                    <a:bodyPr/>
                    <a:lstStyle/>
                    <a:p>
                      <a:pPr algn="ctr"/>
                      <a:r>
                        <a:rPr kumimoji="1" lang="ja-JP" altLang="en-US" sz="1600" dirty="0"/>
                        <a:t>〇</a:t>
                      </a:r>
                    </a:p>
                  </a:txBody>
                  <a:tcPr marL="74295" marR="74295" marT="37148" marB="37148" anchor="ctr"/>
                </a:tc>
                <a:extLst>
                  <a:ext uri="{0D108BD9-81ED-4DB2-BD59-A6C34878D82A}">
                    <a16:rowId xmlns:a16="http://schemas.microsoft.com/office/drawing/2014/main" val="2295543657"/>
                  </a:ext>
                </a:extLst>
              </a:tr>
              <a:tr h="436496">
                <a:tc>
                  <a:txBody>
                    <a:bodyPr/>
                    <a:lstStyle/>
                    <a:p>
                      <a:pPr algn="ctr"/>
                      <a:r>
                        <a:rPr kumimoji="1" lang="en-US" altLang="ja-JP" sz="1600" dirty="0"/>
                        <a:t>2021</a:t>
                      </a:r>
                      <a:r>
                        <a:rPr kumimoji="1" lang="ja-JP" altLang="en-US" sz="1600" dirty="0"/>
                        <a:t>年度</a:t>
                      </a:r>
                    </a:p>
                  </a:txBody>
                  <a:tcPr marL="74295" marR="74295" marT="37148" marB="37148" anchor="ctr"/>
                </a:tc>
                <a:tc>
                  <a:txBody>
                    <a:bodyPr/>
                    <a:lstStyle/>
                    <a:p>
                      <a:pPr algn="ctr"/>
                      <a:r>
                        <a:rPr kumimoji="1" lang="en-US" altLang="ja-JP" sz="1600" dirty="0"/>
                        <a:t>31</a:t>
                      </a:r>
                      <a:r>
                        <a:rPr kumimoji="1" lang="ja-JP" altLang="en-US" sz="1600" dirty="0"/>
                        <a:t>都市</a:t>
                      </a:r>
                    </a:p>
                  </a:txBody>
                  <a:tcPr marL="74295" marR="74295" marT="37148" marB="37148" anchor="ctr"/>
                </a:tc>
                <a:tc>
                  <a:txBody>
                    <a:bodyPr/>
                    <a:lstStyle/>
                    <a:p>
                      <a:pPr algn="ctr"/>
                      <a:r>
                        <a:rPr kumimoji="1" lang="ja-JP" altLang="en-US" sz="1200" dirty="0"/>
                        <a:t>（</a:t>
                      </a:r>
                      <a:r>
                        <a:rPr kumimoji="1" lang="en-US" altLang="ja-JP" sz="1200" dirty="0"/>
                        <a:t>10</a:t>
                      </a:r>
                      <a:r>
                        <a:rPr kumimoji="1" lang="ja-JP" altLang="en-US" sz="1200" dirty="0"/>
                        <a:t>事業）</a:t>
                      </a:r>
                    </a:p>
                  </a:txBody>
                  <a:tcPr marL="74295" marR="74295" marT="37148" marB="37148" anchor="ctr">
                    <a:lnR w="12700" cap="flat" cmpd="sng" algn="ctr">
                      <a:solidFill>
                        <a:schemeClr val="tx1"/>
                      </a:solidFill>
                      <a:prstDash val="solid"/>
                      <a:round/>
                      <a:headEnd type="none" w="med" len="med"/>
                      <a:tailEnd type="none" w="med" len="med"/>
                    </a:lnR>
                  </a:tcPr>
                </a:tc>
                <a:tc>
                  <a:txBody>
                    <a:bodyPr/>
                    <a:lstStyle/>
                    <a:p>
                      <a:r>
                        <a:rPr kumimoji="1" lang="ja-JP" altLang="en-US" sz="1600" dirty="0"/>
                        <a:t>能勢町</a:t>
                      </a:r>
                    </a:p>
                  </a:txBody>
                  <a:tcPr marL="74295" marR="74295" marT="37148" marB="37148" anchor="ctr">
                    <a:lnL w="12700" cap="flat" cmpd="sng" algn="ctr">
                      <a:solidFill>
                        <a:schemeClr val="tx1"/>
                      </a:solidFill>
                      <a:prstDash val="solid"/>
                      <a:round/>
                      <a:headEnd type="none" w="med" len="med"/>
                      <a:tailEnd type="none" w="med" len="med"/>
                    </a:lnL>
                  </a:tcPr>
                </a:tc>
                <a:tc>
                  <a:txBody>
                    <a:bodyPr/>
                    <a:lstStyle/>
                    <a:p>
                      <a:pPr algn="ctr"/>
                      <a:r>
                        <a:rPr kumimoji="1" lang="ja-JP" altLang="en-US" sz="1600" dirty="0"/>
                        <a:t>○</a:t>
                      </a:r>
                    </a:p>
                  </a:txBody>
                  <a:tcPr marL="74295" marR="74295" marT="37148" marB="37148" anchor="ctr"/>
                </a:tc>
                <a:tc>
                  <a:txBody>
                    <a:bodyPr/>
                    <a:lstStyle/>
                    <a:p>
                      <a:pPr algn="ctr"/>
                      <a:endParaRPr kumimoji="1" lang="ja-JP" altLang="en-US" sz="1600" dirty="0"/>
                    </a:p>
                  </a:txBody>
                  <a:tcPr marL="74295" marR="74295" marT="37148" marB="37148" anchor="ctr"/>
                </a:tc>
                <a:extLst>
                  <a:ext uri="{0D108BD9-81ED-4DB2-BD59-A6C34878D82A}">
                    <a16:rowId xmlns:a16="http://schemas.microsoft.com/office/drawing/2014/main" val="507355659"/>
                  </a:ext>
                </a:extLst>
              </a:tr>
            </a:tbl>
          </a:graphicData>
        </a:graphic>
      </p:graphicFrame>
    </p:spTree>
    <p:extLst>
      <p:ext uri="{BB962C8B-B14F-4D97-AF65-F5344CB8AC3E}">
        <p14:creationId xmlns:p14="http://schemas.microsoft.com/office/powerpoint/2010/main" val="1302364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未来都市計画</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15910" y="824248"/>
            <a:ext cx="9674180" cy="2721258"/>
          </a:xfrm>
          <a:prstGeom prst="rect">
            <a:avLst/>
          </a:prstGeom>
          <a:ln>
            <a:solidFill>
              <a:schemeClr val="tx1"/>
            </a:solidFill>
            <a:prstDash val="sysDot"/>
          </a:ln>
        </p:spPr>
        <p:txBody>
          <a:bodyPr wrap="square">
            <a:spAutoFit/>
          </a:bodyPr>
          <a:lstStyle/>
          <a:p>
            <a:pPr algn="just"/>
            <a:r>
              <a:rPr lang="ja-JP"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indent="215404" algn="just"/>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先進都市」の実現に向けて</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r>
              <a:rPr lang="en-US"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未来都市</a:t>
            </a:r>
            <a:r>
              <a:rPr lang="ja-JP" altLang="en-US"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計画</a:t>
            </a:r>
            <a:r>
              <a:rPr lang="ja-JP"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sz="2000" b="1" kern="1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marL="144463" algn="just">
              <a:spcBef>
                <a:spcPts val="325"/>
              </a:spcBef>
            </a:pP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年のあるべき姿に向け、一人ひとりが</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sz="2000"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221" y="3829754"/>
            <a:ext cx="3517024" cy="2637768"/>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267" y="3829754"/>
            <a:ext cx="3541367" cy="2656026"/>
          </a:xfrm>
          <a:prstGeom prst="rect">
            <a:avLst/>
          </a:prstGeom>
        </p:spPr>
      </p:pic>
    </p:spTree>
    <p:extLst>
      <p:ext uri="{BB962C8B-B14F-4D97-AF65-F5344CB8AC3E}">
        <p14:creationId xmlns:p14="http://schemas.microsoft.com/office/powerpoint/2010/main" val="3838607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自治体</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モデル事業</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121670" y="805991"/>
            <a:ext cx="9324186" cy="1803058"/>
          </a:xfrm>
          <a:prstGeom prst="rect">
            <a:avLst/>
          </a:prstGeom>
        </p:spPr>
        <p:txBody>
          <a:bodyPr wrap="square">
            <a:spAutoFit/>
          </a:bodyPr>
          <a:lstStyle/>
          <a:p>
            <a:pPr algn="just">
              <a:spcBef>
                <a:spcPts val="488"/>
              </a:spcBef>
            </a:pPr>
            <a:r>
              <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rPr>
              <a:t>モデル事業の取組概要（大阪発「大阪ブルー・オーシャン・ビジョン」推進プロジェクト）</a:t>
            </a:r>
          </a:p>
          <a:p>
            <a:pPr marL="144463" indent="77391" algn="just">
              <a:lnSpc>
                <a:spcPts val="1300"/>
              </a:lnSpc>
              <a:spcBef>
                <a:spcPts val="488"/>
              </a:spcBef>
            </a:pPr>
            <a:endParaRPr lang="en-US" altLang="ja-JP" dirty="0">
              <a:latin typeface="Meiryo UI" panose="020B0604030504040204" pitchFamily="50" charset="-128"/>
              <a:ea typeface="Meiryo UI" panose="020B0604030504040204" pitchFamily="50" charset="-128"/>
            </a:endParaRPr>
          </a:p>
          <a:p>
            <a:pPr marL="144463" indent="77391" algn="just">
              <a:spcBef>
                <a:spcPts val="488"/>
              </a:spcBef>
            </a:pPr>
            <a:r>
              <a:rPr lang="ja-JP" altLang="en-US" dirty="0">
                <a:latin typeface="Meiryo UI" panose="020B0604030504040204" pitchFamily="50" charset="-128"/>
                <a:ea typeface="Meiryo UI" panose="020B0604030504040204" pitchFamily="50" charset="-128"/>
              </a:rPr>
              <a:t>日本で初めて開催された「</a:t>
            </a:r>
            <a:r>
              <a:rPr lang="en-US" altLang="ja-JP" dirty="0">
                <a:latin typeface="Meiryo UI" panose="020B0604030504040204" pitchFamily="50" charset="-128"/>
                <a:ea typeface="Meiryo UI" panose="020B0604030504040204" pitchFamily="50" charset="-128"/>
              </a:rPr>
              <a:t>G20</a:t>
            </a:r>
            <a:r>
              <a:rPr lang="ja-JP" altLang="en-US" dirty="0">
                <a:latin typeface="Meiryo UI" panose="020B0604030504040204" pitchFamily="50" charset="-128"/>
                <a:ea typeface="Meiryo UI" panose="020B0604030504040204" pitchFamily="50" charset="-128"/>
              </a:rPr>
              <a:t>サミット」（</a:t>
            </a:r>
            <a:r>
              <a:rPr lang="en-US" altLang="ja-JP" dirty="0">
                <a:latin typeface="Meiryo UI" panose="020B0604030504040204" pitchFamily="50" charset="-128"/>
                <a:ea typeface="Meiryo UI" panose="020B0604030504040204" pitchFamily="50" charset="-128"/>
              </a:rPr>
              <a:t>G20</a:t>
            </a:r>
            <a:r>
              <a:rPr lang="ja-JP" altLang="en-US" dirty="0">
                <a:latin typeface="Meiryo UI" panose="020B0604030504040204" pitchFamily="50" charset="-128"/>
                <a:ea typeface="Meiryo UI" panose="020B0604030504040204" pitchFamily="50" charset="-128"/>
              </a:rPr>
              <a:t>大阪サミット）の象徴的レガシーである「大阪ブルー・オーシャン・ビジョン」を先導する取組みとして、</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プラスチックごみ問題解決に向け、経済、社会、環境の三側面から、３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R</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（リデュース、リユース、リサイクル）などの普及啓発や、海岸漂着ごみの実態調査、海ごみの回収などを府域全体で幅広く実施する。</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p:cNvSpPr txBox="1"/>
          <p:nvPr/>
        </p:nvSpPr>
        <p:spPr>
          <a:xfrm>
            <a:off x="2058447" y="2944978"/>
            <a:ext cx="6186267"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≪新たなペットボトル回収・リサイクルシステム≫　事業スキーム</a:t>
            </a:r>
          </a:p>
        </p:txBody>
      </p:sp>
      <p:pic>
        <p:nvPicPr>
          <p:cNvPr id="20" name="図 19">
            <a:extLst>
              <a:ext uri="{FF2B5EF4-FFF2-40B4-BE49-F238E27FC236}">
                <a16:creationId xmlns:a16="http://schemas.microsoft.com/office/drawing/2014/main" id="{D1CDDFEB-B05F-4243-BE07-9DC61F4D2ED4}"/>
              </a:ext>
            </a:extLst>
          </p:cNvPr>
          <p:cNvPicPr/>
          <p:nvPr/>
        </p:nvPicPr>
        <p:blipFill rotWithShape="1">
          <a:blip r:embed="rId3">
            <a:extLst>
              <a:ext uri="{28A0092B-C50C-407E-A947-70E740481C1C}">
                <a14:useLocalDpi xmlns:a14="http://schemas.microsoft.com/office/drawing/2010/main" val="0"/>
              </a:ext>
            </a:extLst>
          </a:blip>
          <a:srcRect l="2692" r="5287" b="4255"/>
          <a:stretch/>
        </p:blipFill>
        <p:spPr>
          <a:xfrm>
            <a:off x="4266043" y="4065115"/>
            <a:ext cx="1436532" cy="864973"/>
          </a:xfrm>
          <a:prstGeom prst="rect">
            <a:avLst/>
          </a:prstGeom>
        </p:spPr>
      </p:pic>
      <p:sp>
        <p:nvSpPr>
          <p:cNvPr id="21" name="テキスト ボックス 31">
            <a:extLst>
              <a:ext uri="{FF2B5EF4-FFF2-40B4-BE49-F238E27FC236}">
                <a16:creationId xmlns:a16="http://schemas.microsoft.com/office/drawing/2014/main" id="{FEC3CF0B-856A-424C-BC92-822F7BB7FE83}"/>
              </a:ext>
            </a:extLst>
          </p:cNvPr>
          <p:cNvSpPr txBox="1"/>
          <p:nvPr/>
        </p:nvSpPr>
        <p:spPr>
          <a:xfrm>
            <a:off x="4321345" y="3933056"/>
            <a:ext cx="1345602" cy="271904"/>
          </a:xfrm>
          <a:prstGeom prst="rect">
            <a:avLst/>
          </a:prstGeom>
          <a:solidFill>
            <a:srgbClr val="0070C0"/>
          </a:solidFill>
          <a:ln>
            <a:noFill/>
          </a:ln>
        </p:spPr>
        <p:txBody>
          <a:bodyPr wrap="square" rtlCol="0">
            <a:noAutofit/>
          </a:bodyPr>
          <a:lstStyle/>
          <a:p>
            <a:pPr algn="ctr">
              <a:lnSpc>
                <a:spcPts val="1662"/>
              </a:lnSpc>
            </a:pPr>
            <a:r>
              <a:rPr lang="ja-JP" altLang="en-US" sz="1600" b="1" dirty="0">
                <a:solidFill>
                  <a:srgbClr val="FFFFFF"/>
                </a:solidFill>
                <a:latin typeface="ＭＳ Ｐゴシック" panose="020B0600070205080204" pitchFamily="50" charset="-128"/>
                <a:ea typeface="ＭＳ ゴシック" panose="020B0609070205080204" pitchFamily="49" charset="-128"/>
                <a:cs typeface="Times New Roman" panose="02020603050405020304" pitchFamily="18" charset="0"/>
              </a:rPr>
              <a:t>参画事業者</a:t>
            </a:r>
            <a:r>
              <a:rPr lang="ja-JP" altLang="en-US" sz="3200" b="1" dirty="0">
                <a:solidFill>
                  <a:srgbClr val="FFFFFF"/>
                </a:solidFill>
                <a:latin typeface="ＭＳ Ｐゴシック" panose="020B0600070205080204" pitchFamily="50" charset="-128"/>
                <a:ea typeface="ＭＳ ゴシック" panose="020B0609070205080204" pitchFamily="49" charset="-128"/>
                <a:cs typeface="Times New Roman" panose="02020603050405020304" pitchFamily="18" charset="0"/>
              </a:rPr>
              <a:t> </a:t>
            </a:r>
            <a:endParaRPr lang="ja-JP" altLang="en-US"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2" name="矢印: 左右 50"/>
          <p:cNvSpPr/>
          <p:nvPr/>
        </p:nvSpPr>
        <p:spPr>
          <a:xfrm>
            <a:off x="2011542" y="4077072"/>
            <a:ext cx="2010730" cy="409098"/>
          </a:xfrm>
          <a:prstGeom prst="leftRightArrow">
            <a:avLst/>
          </a:prstGeom>
          <a:solidFill>
            <a:srgbClr val="FFFF99"/>
          </a:solidFill>
          <a:ln w="158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r>
              <a:rPr lang="ja-JP" altLang="en-US" sz="14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売買契約</a:t>
            </a:r>
          </a:p>
        </p:txBody>
      </p:sp>
      <p:grpSp>
        <p:nvGrpSpPr>
          <p:cNvPr id="23" name="グループ化 22"/>
          <p:cNvGrpSpPr/>
          <p:nvPr/>
        </p:nvGrpSpPr>
        <p:grpSpPr>
          <a:xfrm>
            <a:off x="2003071" y="4509120"/>
            <a:ext cx="1986626" cy="555810"/>
            <a:chOff x="2489203" y="4560691"/>
            <a:chExt cx="1992881" cy="437356"/>
          </a:xfrm>
          <a:solidFill>
            <a:srgbClr val="002060"/>
          </a:solidFill>
        </p:grpSpPr>
        <p:sp>
          <p:nvSpPr>
            <p:cNvPr id="24" name="右矢印 23"/>
            <p:cNvSpPr/>
            <p:nvPr/>
          </p:nvSpPr>
          <p:spPr>
            <a:xfrm rot="10800000">
              <a:off x="2489203" y="4560691"/>
              <a:ext cx="1992881" cy="43735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25" name="テキスト ボックス 24"/>
            <p:cNvSpPr txBox="1"/>
            <p:nvPr/>
          </p:nvSpPr>
          <p:spPr>
            <a:xfrm>
              <a:off x="2977269" y="4677054"/>
              <a:ext cx="1004510" cy="242184"/>
            </a:xfrm>
            <a:prstGeom prst="rect">
              <a:avLst/>
            </a:prstGeom>
            <a:noFill/>
          </p:spPr>
          <p:txBody>
            <a:bodyPr wrap="square" rtlCol="0">
              <a:spAutoFit/>
            </a:bodyPr>
            <a:lstStyle/>
            <a:p>
              <a:pPr algn="ctr"/>
              <a:r>
                <a:rPr lang="ja-JP" altLang="en-US" sz="1400" dirty="0">
                  <a:solidFill>
                    <a:schemeClr val="bg1"/>
                  </a:solidFill>
                  <a:latin typeface="ＭＳ ゴシック" panose="020B0609070205080204" pitchFamily="49" charset="-128"/>
                  <a:ea typeface="ＭＳ ゴシック" panose="020B0609070205080204" pitchFamily="49" charset="-128"/>
                </a:rPr>
                <a:t>売 却 益</a:t>
              </a:r>
            </a:p>
          </p:txBody>
        </p:sp>
      </p:grpSp>
      <p:sp>
        <p:nvSpPr>
          <p:cNvPr id="26" name="四角形: 角を丸くする 47"/>
          <p:cNvSpPr/>
          <p:nvPr/>
        </p:nvSpPr>
        <p:spPr>
          <a:xfrm>
            <a:off x="2058447" y="5733256"/>
            <a:ext cx="1122651" cy="1636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gn="ctr">
              <a:lnSpc>
                <a:spcPts val="1108"/>
              </a:lnSpc>
            </a:pPr>
            <a:r>
              <a:rPr lang="ja-JP" altLang="en-US" sz="14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ペットボトルのみ</a:t>
            </a:r>
            <a:endParaRPr lang="ja-JP" altLang="en-US" sz="14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63802" y="5085184"/>
            <a:ext cx="786328" cy="506224"/>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251" y="4509120"/>
            <a:ext cx="1466329" cy="1506277"/>
          </a:xfrm>
          <a:prstGeom prst="rect">
            <a:avLst/>
          </a:prstGeom>
        </p:spPr>
      </p:pic>
      <p:sp>
        <p:nvSpPr>
          <p:cNvPr id="29" name="右矢印 28"/>
          <p:cNvSpPr/>
          <p:nvPr/>
        </p:nvSpPr>
        <p:spPr>
          <a:xfrm>
            <a:off x="6363832" y="5318266"/>
            <a:ext cx="1575387" cy="44984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引き渡し</a:t>
            </a:r>
            <a:endParaRPr lang="ja-JP" altLang="en-US" sz="2000" dirty="0">
              <a:solidFill>
                <a:schemeClr val="tx1"/>
              </a:solidFill>
              <a:latin typeface="ＭＳ ゴシック" panose="020B0609070205080204" pitchFamily="49" charset="-128"/>
              <a:ea typeface="ＭＳ ゴシック" panose="020B0609070205080204" pitchFamily="49" charset="-128"/>
            </a:endParaRPr>
          </a:p>
        </p:txBody>
      </p:sp>
      <p:grpSp>
        <p:nvGrpSpPr>
          <p:cNvPr id="30" name="グループ化 29"/>
          <p:cNvGrpSpPr/>
          <p:nvPr/>
        </p:nvGrpSpPr>
        <p:grpSpPr>
          <a:xfrm>
            <a:off x="6308783" y="4437857"/>
            <a:ext cx="1620016" cy="584906"/>
            <a:chOff x="2514013" y="4560691"/>
            <a:chExt cx="1968071" cy="633649"/>
          </a:xfrm>
          <a:solidFill>
            <a:srgbClr val="002060"/>
          </a:solidFill>
        </p:grpSpPr>
        <p:sp>
          <p:nvSpPr>
            <p:cNvPr id="31" name="右矢印 30"/>
            <p:cNvSpPr/>
            <p:nvPr/>
          </p:nvSpPr>
          <p:spPr>
            <a:xfrm rot="10800000">
              <a:off x="2514013" y="4560691"/>
              <a:ext cx="1968071" cy="43735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32" name="テキスト ボックス 31"/>
            <p:cNvSpPr txBox="1"/>
            <p:nvPr/>
          </p:nvSpPr>
          <p:spPr>
            <a:xfrm>
              <a:off x="2977382" y="4627518"/>
              <a:ext cx="1004511" cy="566822"/>
            </a:xfrm>
            <a:prstGeom prst="rect">
              <a:avLst/>
            </a:prstGeom>
            <a:noFill/>
          </p:spPr>
          <p:txBody>
            <a:bodyPr wrap="square" rtlCol="0">
              <a:spAutoFit/>
            </a:bodyPr>
            <a:lstStyle/>
            <a:p>
              <a:pPr algn="ctr"/>
              <a:r>
                <a:rPr lang="ja-JP" altLang="en-US" sz="1400" dirty="0">
                  <a:solidFill>
                    <a:schemeClr val="bg1"/>
                  </a:solidFill>
                  <a:latin typeface="ＭＳ ゴシック" panose="020B0609070205080204" pitchFamily="49" charset="-128"/>
                  <a:ea typeface="ＭＳ ゴシック" panose="020B0609070205080204" pitchFamily="49" charset="-128"/>
                </a:rPr>
                <a:t>売払費用</a:t>
              </a:r>
            </a:p>
          </p:txBody>
        </p:sp>
      </p:grpSp>
      <p:sp>
        <p:nvSpPr>
          <p:cNvPr id="33" name="左右矢印吹き出し 32"/>
          <p:cNvSpPr/>
          <p:nvPr/>
        </p:nvSpPr>
        <p:spPr>
          <a:xfrm>
            <a:off x="1848775" y="6023127"/>
            <a:ext cx="7861893" cy="524152"/>
          </a:xfrm>
          <a:prstGeom prst="leftRightArrowCallout">
            <a:avLst>
              <a:gd name="adj1" fmla="val 25000"/>
              <a:gd name="adj2" fmla="val 25000"/>
              <a:gd name="adj3" fmla="val 25000"/>
              <a:gd name="adj4" fmla="val 5792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eiryo UI" panose="020B0604030504040204" pitchFamily="50" charset="-128"/>
                <a:ea typeface="Meiryo UI" panose="020B0604030504040204" pitchFamily="50" charset="-128"/>
              </a:rPr>
              <a:t>排出時から再資源化まで有価物（原料）として取引</a:t>
            </a:r>
          </a:p>
        </p:txBody>
      </p:sp>
      <p:sp>
        <p:nvSpPr>
          <p:cNvPr id="34" name="角丸四角形 33"/>
          <p:cNvSpPr/>
          <p:nvPr/>
        </p:nvSpPr>
        <p:spPr>
          <a:xfrm>
            <a:off x="1846774" y="3717032"/>
            <a:ext cx="7863895" cy="2979982"/>
          </a:xfrm>
          <a:prstGeom prst="roundRect">
            <a:avLst>
              <a:gd name="adj" fmla="val 8944"/>
            </a:avLst>
          </a:prstGeom>
          <a:noFill/>
          <a:ln w="22225">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000"/>
          </a:p>
        </p:txBody>
      </p:sp>
      <p:sp>
        <p:nvSpPr>
          <p:cNvPr id="35" name="角丸四角形 34"/>
          <p:cNvSpPr/>
          <p:nvPr/>
        </p:nvSpPr>
        <p:spPr>
          <a:xfrm>
            <a:off x="2918294" y="3628433"/>
            <a:ext cx="4984615" cy="2326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eiryo UI" panose="020B0604030504040204" pitchFamily="50" charset="-128"/>
                <a:ea typeface="Meiryo UI" panose="020B0604030504040204" pitchFamily="50" charset="-128"/>
              </a:rPr>
              <a:t>新たなペットボトル回収・リサイクルシステム</a:t>
            </a:r>
            <a:endParaRPr lang="ja-JP" altLang="en-US" dirty="0">
              <a:latin typeface="Meiryo UI" panose="020B0604030504040204" pitchFamily="50" charset="-128"/>
              <a:ea typeface="Meiryo UI" panose="020B0604030504040204" pitchFamily="50" charset="-128"/>
            </a:endParaRPr>
          </a:p>
        </p:txBody>
      </p:sp>
      <p:sp>
        <p:nvSpPr>
          <p:cNvPr id="36" name="テキスト ボックス 53"/>
          <p:cNvSpPr txBox="1"/>
          <p:nvPr/>
        </p:nvSpPr>
        <p:spPr>
          <a:xfrm>
            <a:off x="8212410" y="4030296"/>
            <a:ext cx="1312252" cy="263805"/>
          </a:xfrm>
          <a:prstGeom prst="rect">
            <a:avLst/>
          </a:prstGeom>
          <a:solidFill>
            <a:srgbClr val="0070C0"/>
          </a:solidFill>
          <a:ln>
            <a:noFill/>
          </a:ln>
        </p:spPr>
        <p:txBody>
          <a:bodyPr wrap="square" rtlCol="0">
            <a:noAutofit/>
          </a:bodyPr>
          <a:lstStyle/>
          <a:p>
            <a:pPr algn="ctr"/>
            <a:r>
              <a:rPr lang="ja-JP" altLang="en-US" sz="14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再資源化事業者</a:t>
            </a:r>
            <a:endParaRPr lang="ja-JP" altLang="en-US" b="1" dirty="0">
              <a:latin typeface="ＭＳ ゴシック" panose="020B0609070205080204" pitchFamily="49" charset="-128"/>
              <a:ea typeface="ＭＳ ゴシック" panose="020B0609070205080204" pitchFamily="49" charset="-128"/>
              <a:cs typeface="ＭＳ Ｐゴシック" panose="020B0600070205080204" pitchFamily="50" charset="-128"/>
            </a:endParaRPr>
          </a:p>
        </p:txBody>
      </p:sp>
      <p:pic>
        <p:nvPicPr>
          <p:cNvPr id="37" name="図 36"/>
          <p:cNvPicPr>
            <a:picLocks noChangeAspect="1"/>
          </p:cNvPicPr>
          <p:nvPr/>
        </p:nvPicPr>
        <p:blipFill rotWithShape="1">
          <a:blip r:embed="rId6"/>
          <a:srcRect l="24597" t="51894" r="68437" b="37928"/>
          <a:stretch/>
        </p:blipFill>
        <p:spPr>
          <a:xfrm>
            <a:off x="4353725" y="5440914"/>
            <a:ext cx="604089" cy="496216"/>
          </a:xfrm>
          <a:prstGeom prst="rect">
            <a:avLst/>
          </a:prstGeom>
        </p:spPr>
      </p:pic>
      <p:pic>
        <p:nvPicPr>
          <p:cNvPr id="38" name="図 37"/>
          <p:cNvPicPr>
            <a:picLocks noChangeAspect="1"/>
          </p:cNvPicPr>
          <p:nvPr/>
        </p:nvPicPr>
        <p:blipFill rotWithShape="1">
          <a:blip r:embed="rId7"/>
          <a:srcRect l="24693" t="76340" r="68502" b="13496"/>
          <a:stretch/>
        </p:blipFill>
        <p:spPr>
          <a:xfrm>
            <a:off x="5051877" y="5436816"/>
            <a:ext cx="547675" cy="460048"/>
          </a:xfrm>
          <a:prstGeom prst="rect">
            <a:avLst/>
          </a:prstGeom>
        </p:spPr>
      </p:pic>
      <p:sp>
        <p:nvSpPr>
          <p:cNvPr id="39" name="角丸四角形 38"/>
          <p:cNvSpPr/>
          <p:nvPr/>
        </p:nvSpPr>
        <p:spPr>
          <a:xfrm>
            <a:off x="4232171" y="5069957"/>
            <a:ext cx="1504276" cy="867173"/>
          </a:xfrm>
          <a:prstGeom prst="round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0" name="二方向矢印 39"/>
          <p:cNvSpPr/>
          <p:nvPr/>
        </p:nvSpPr>
        <p:spPr>
          <a:xfrm rot="18831011">
            <a:off x="5882857" y="4775843"/>
            <a:ext cx="444584" cy="451467"/>
          </a:xfrm>
          <a:prstGeom prst="leftUpArrow">
            <a:avLst>
              <a:gd name="adj1" fmla="val 25000"/>
              <a:gd name="adj2" fmla="val 2799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41" name="テキスト ボックス 40"/>
          <p:cNvSpPr txBox="1"/>
          <p:nvPr/>
        </p:nvSpPr>
        <p:spPr>
          <a:xfrm>
            <a:off x="6287631" y="4935413"/>
            <a:ext cx="929598" cy="338554"/>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連携</a:t>
            </a:r>
          </a:p>
        </p:txBody>
      </p:sp>
      <p:sp>
        <p:nvSpPr>
          <p:cNvPr id="42" name="テキスト ボックス 31">
            <a:extLst>
              <a:ext uri="{FF2B5EF4-FFF2-40B4-BE49-F238E27FC236}">
                <a16:creationId xmlns:a16="http://schemas.microsoft.com/office/drawing/2014/main" id="{FEC3CF0B-856A-424C-BC92-822F7BB7FE83}"/>
              </a:ext>
            </a:extLst>
          </p:cNvPr>
          <p:cNvSpPr txBox="1"/>
          <p:nvPr/>
        </p:nvSpPr>
        <p:spPr>
          <a:xfrm>
            <a:off x="4183341" y="4996128"/>
            <a:ext cx="1752489" cy="237653"/>
          </a:xfrm>
          <a:prstGeom prst="rect">
            <a:avLst/>
          </a:prstGeom>
          <a:solidFill>
            <a:schemeClr val="accent1">
              <a:lumMod val="60000"/>
              <a:lumOff val="40000"/>
            </a:schemeClr>
          </a:solidFill>
          <a:ln>
            <a:noFill/>
          </a:ln>
        </p:spPr>
        <p:txBody>
          <a:bodyPr wrap="square" rtlCol="0" anchor="ctr" anchorCtr="0">
            <a:noAutofit/>
          </a:bodyPr>
          <a:lstStyle/>
          <a:p>
            <a:pPr algn="ctr">
              <a:lnSpc>
                <a:spcPts val="1662"/>
              </a:lnSpc>
            </a:pPr>
            <a:r>
              <a:rPr lang="ja-JP" altLang="en-US" sz="1400" b="1" dirty="0">
                <a:latin typeface="ＭＳ Ｐゴシック" panose="020B0600070205080204" pitchFamily="50" charset="-128"/>
                <a:ea typeface="ＭＳ ゴシック" panose="020B0609070205080204" pitchFamily="49" charset="-128"/>
                <a:cs typeface="Times New Roman" panose="02020603050405020304" pitchFamily="18" charset="0"/>
              </a:rPr>
              <a:t>圧縮・梱包等施設 </a:t>
            </a:r>
            <a:endParaRPr lang="ja-JP" altLang="en-US" sz="14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3" name="テキスト ボックス 42"/>
          <p:cNvSpPr txBox="1"/>
          <p:nvPr/>
        </p:nvSpPr>
        <p:spPr>
          <a:xfrm>
            <a:off x="4143488" y="5195555"/>
            <a:ext cx="1710729" cy="253916"/>
          </a:xfrm>
          <a:prstGeom prst="rect">
            <a:avLst/>
          </a:prstGeom>
          <a:noFill/>
        </p:spPr>
        <p:txBody>
          <a:bodyPr wrap="square" rtlCol="0">
            <a:spAutoFit/>
          </a:bodyPr>
          <a:lstStyle/>
          <a:p>
            <a:pPr algn="ctr"/>
            <a:r>
              <a:rPr lang="ja-JP" altLang="en-US" sz="1050" b="1" dirty="0">
                <a:latin typeface="Meiryo UI" panose="020B0604030504040204" pitchFamily="50" charset="-128"/>
                <a:ea typeface="Meiryo UI" panose="020B0604030504040204" pitchFamily="50" charset="-128"/>
              </a:rPr>
              <a:t>圧縮・梱包等設備</a:t>
            </a:r>
            <a:endParaRPr lang="ja-JP" altLang="en-US" sz="1050" dirty="0">
              <a:latin typeface="Meiryo UI" panose="020B0604030504040204" pitchFamily="50" charset="-128"/>
              <a:ea typeface="Meiryo UI" panose="020B0604030504040204" pitchFamily="50" charset="-128"/>
            </a:endParaRPr>
          </a:p>
        </p:txBody>
      </p:sp>
      <p:pic>
        <p:nvPicPr>
          <p:cNvPr id="44" name="図 43" descr="袋に入れられたペットボトルのイラスト">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2616" y="5085184"/>
            <a:ext cx="733507" cy="562075"/>
          </a:xfrm>
          <a:prstGeom prst="rect">
            <a:avLst/>
          </a:prstGeom>
          <a:noFill/>
          <a:ln>
            <a:noFill/>
          </a:ln>
        </p:spPr>
      </p:pic>
      <p:pic>
        <p:nvPicPr>
          <p:cNvPr id="45" name="図 44">
            <a:extLst>
              <a:ext uri="{FF2B5EF4-FFF2-40B4-BE49-F238E27FC236}">
                <a16:creationId xmlns:a16="http://schemas.microsoft.com/office/drawing/2014/main" id="{25176D70-D999-40EC-8EDB-7C0563EE08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217" y="5779621"/>
            <a:ext cx="779561" cy="1104795"/>
          </a:xfrm>
          <a:prstGeom prst="rect">
            <a:avLst/>
          </a:prstGeom>
        </p:spPr>
      </p:pic>
      <p:grpSp>
        <p:nvGrpSpPr>
          <p:cNvPr id="47" name="グループ化 46"/>
          <p:cNvGrpSpPr/>
          <p:nvPr/>
        </p:nvGrpSpPr>
        <p:grpSpPr>
          <a:xfrm>
            <a:off x="105856" y="3620473"/>
            <a:ext cx="1670026" cy="2096565"/>
            <a:chOff x="-13276" y="0"/>
            <a:chExt cx="1401986" cy="1997710"/>
          </a:xfrm>
        </p:grpSpPr>
        <p:pic>
          <p:nvPicPr>
            <p:cNvPr id="48" name="図 47" descr="おもちゃ, 人形, クリップアート が含まれている画像&#10;&#10;非常に高い精度で生成された説明">
              <a:extLst>
                <a:ext uri="{FF2B5EF4-FFF2-40B4-BE49-F238E27FC236}">
                  <a16:creationId xmlns:a16="http://schemas.microsoft.com/office/drawing/2014/main" id="{1A153E02-AAB7-4B37-9E30-ABFC9B5991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1181100"/>
              <a:ext cx="1339215" cy="816610"/>
            </a:xfrm>
            <a:prstGeom prst="rect">
              <a:avLst/>
            </a:prstGeom>
          </p:spPr>
        </p:pic>
        <p:pic>
          <p:nvPicPr>
            <p:cNvPr id="49" name="図 48">
              <a:extLst>
                <a:ext uri="{FF2B5EF4-FFF2-40B4-BE49-F238E27FC236}">
                  <a16:creationId xmlns:a16="http://schemas.microsoft.com/office/drawing/2014/main" id="{4D709481-B141-4C38-B4FD-3BBBE2EE4EBA}"/>
                </a:ext>
              </a:extLst>
            </p:cNvPr>
            <p:cNvPicPr>
              <a:picLocks noChangeAspect="1"/>
            </p:cNvPicPr>
            <p:nvPr/>
          </p:nvPicPr>
          <p:blipFill rotWithShape="1">
            <a:blip r:embed="rId12">
              <a:extLst>
                <a:ext uri="{28A0092B-C50C-407E-A947-70E740481C1C}">
                  <a14:useLocalDpi xmlns:a14="http://schemas.microsoft.com/office/drawing/2010/main" val="0"/>
                </a:ext>
              </a:extLst>
            </a:blip>
            <a:srcRect l="1970" r="6231"/>
            <a:stretch/>
          </p:blipFill>
          <p:spPr>
            <a:xfrm>
              <a:off x="76200" y="0"/>
              <a:ext cx="1204595" cy="1183640"/>
            </a:xfrm>
            <a:prstGeom prst="rect">
              <a:avLst/>
            </a:prstGeom>
          </p:spPr>
        </p:pic>
        <p:sp>
          <p:nvSpPr>
            <p:cNvPr id="50" name="テキスト ボックス 29">
              <a:extLst>
                <a:ext uri="{FF2B5EF4-FFF2-40B4-BE49-F238E27FC236}">
                  <a16:creationId xmlns:a16="http://schemas.microsoft.com/office/drawing/2014/main" id="{B11459B2-80CA-4264-8F97-1E4365963E99}"/>
                </a:ext>
              </a:extLst>
            </p:cNvPr>
            <p:cNvSpPr txBox="1"/>
            <p:nvPr/>
          </p:nvSpPr>
          <p:spPr>
            <a:xfrm>
              <a:off x="-13276" y="335520"/>
              <a:ext cx="1401986" cy="304800"/>
            </a:xfrm>
            <a:prstGeom prst="rect">
              <a:avLst/>
            </a:prstGeom>
            <a:solidFill>
              <a:srgbClr val="0070C0"/>
            </a:solidFill>
            <a:ln>
              <a:noFill/>
            </a:ln>
          </p:spPr>
          <p:txBody>
            <a:bodyPr wrap="square" rtlCol="0">
              <a:noAutofit/>
            </a:bodyPr>
            <a:lstStyle/>
            <a:p>
              <a:pPr algn="ctr">
                <a:lnSpc>
                  <a:spcPts val="1385"/>
                </a:lnSpc>
              </a:pPr>
              <a:r>
                <a:rPr lang="ja-JP" altLang="en-US" sz="1292" b="1" dirty="0">
                  <a:solidFill>
                    <a:srgbClr val="FFFFFF"/>
                  </a:solidFill>
                  <a:latin typeface="ＭＳ Ｐゴシック" panose="020B0600070205080204" pitchFamily="50" charset="-128"/>
                  <a:ea typeface="ＭＳ ゴシック" panose="020B0609070205080204" pitchFamily="49" charset="-128"/>
                  <a:cs typeface="Times New Roman" panose="02020603050405020304" pitchFamily="18" charset="0"/>
                </a:rPr>
                <a:t>地域コミュニティ</a:t>
              </a:r>
              <a:endParaRPr lang="ja-JP" altLang="en-US" sz="1477"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grpSp>
    </p:spTree>
    <p:extLst>
      <p:ext uri="{BB962C8B-B14F-4D97-AF65-F5344CB8AC3E}">
        <p14:creationId xmlns:p14="http://schemas.microsoft.com/office/powerpoint/2010/main" val="2915193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6583" y="1212517"/>
            <a:ext cx="9341208" cy="2387600"/>
          </a:xfrm>
        </p:spPr>
        <p:txBody>
          <a:bodyPr>
            <a:normAutofit fontScale="90000"/>
          </a:bodyPr>
          <a:lstStyle/>
          <a:p>
            <a:r>
              <a:rPr lang="en-US" altLang="ja-JP" dirty="0"/>
              <a:t/>
            </a:r>
            <a:br>
              <a:rPr lang="en-US" altLang="ja-JP" dirty="0"/>
            </a:br>
            <a:r>
              <a:rPr lang="ja-JP" altLang="en-US" u="sng" dirty="0">
                <a:latin typeface="メイリオ" panose="020B0604030504040204" pitchFamily="50" charset="-128"/>
                <a:ea typeface="メイリオ" panose="020B0604030504040204" pitchFamily="50" charset="-128"/>
              </a:rPr>
              <a:t>みんなで達成しようＳＤＧｓ</a:t>
            </a:r>
            <a:endParaRPr kumimoji="1" lang="ja-JP" altLang="en-US" u="sng"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50967DC-5BD9-459A-AA57-984A0908FD5A}"/>
              </a:ext>
            </a:extLst>
          </p:cNvPr>
          <p:cNvPicPr>
            <a:picLocks noChangeAspect="1"/>
          </p:cNvPicPr>
          <p:nvPr/>
        </p:nvPicPr>
        <p:blipFill>
          <a:blip r:embed="rId3"/>
          <a:stretch>
            <a:fillRect/>
          </a:stretch>
        </p:blipFill>
        <p:spPr>
          <a:xfrm>
            <a:off x="2063338" y="4348953"/>
            <a:ext cx="5592849" cy="836269"/>
          </a:xfrm>
          <a:prstGeom prst="rect">
            <a:avLst/>
          </a:prstGeom>
        </p:spPr>
      </p:pic>
    </p:spTree>
    <p:extLst>
      <p:ext uri="{BB962C8B-B14F-4D97-AF65-F5344CB8AC3E}">
        <p14:creationId xmlns:p14="http://schemas.microsoft.com/office/powerpoint/2010/main" val="3013074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SDGs</a:t>
            </a:r>
            <a:r>
              <a:rPr kumimoji="1" lang="ja-JP" altLang="en-US" sz="1905" b="1" dirty="0">
                <a:solidFill>
                  <a:prstClr val="white"/>
                </a:solidFill>
                <a:latin typeface="Meiryo UI" panose="020B0604030504040204" pitchFamily="50" charset="-128"/>
                <a:ea typeface="Meiryo UI" panose="020B0604030504040204" pitchFamily="50" charset="-128"/>
              </a:rPr>
              <a:t>認知度調査</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graphicFrame>
        <p:nvGraphicFramePr>
          <p:cNvPr id="10" name="コンテンツ プレースホルダー 8"/>
          <p:cNvGraphicFramePr>
            <a:graphicFrameLocks/>
          </p:cNvGraphicFramePr>
          <p:nvPr/>
        </p:nvGraphicFramePr>
        <p:xfrm>
          <a:off x="625044" y="1845249"/>
          <a:ext cx="8538027" cy="344909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13" name="正方形/長方形 12"/>
          <p:cNvSpPr/>
          <p:nvPr/>
        </p:nvSpPr>
        <p:spPr>
          <a:xfrm>
            <a:off x="1843292" y="5629295"/>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16" name="正方形/長方形 15"/>
          <p:cNvSpPr/>
          <p:nvPr/>
        </p:nvSpPr>
        <p:spPr>
          <a:xfrm>
            <a:off x="4017900" y="1207564"/>
            <a:ext cx="5618846"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53.4%</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年３月時点）</a:t>
            </a:r>
            <a:endParaRPr lang="en-US" altLang="ja-JP" sz="1334"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6645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a:t>
            </a:r>
            <a:endParaRPr kumimoji="1" lang="en-US" altLang="ja-JP" sz="2000"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383406" y="2601533"/>
            <a:ext cx="12672811" cy="3912917"/>
            <a:chOff x="1" y="2881369"/>
            <a:chExt cx="12192000" cy="3600113"/>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7920" y="3057281"/>
              <a:ext cx="531111" cy="531111"/>
            </a:xfrm>
            <a:prstGeom prst="rect">
              <a:avLst/>
            </a:prstGeom>
          </p:spPr>
        </p:pic>
        <p:sp>
          <p:nvSpPr>
            <p:cNvPr id="6" name="テキスト ボックス 5"/>
            <p:cNvSpPr txBox="1"/>
            <p:nvPr/>
          </p:nvSpPr>
          <p:spPr>
            <a:xfrm>
              <a:off x="1837583" y="4379327"/>
              <a:ext cx="8449694" cy="1359228"/>
            </a:xfrm>
            <a:prstGeom prst="rect">
              <a:avLst/>
            </a:prstGeom>
            <a:noFill/>
          </p:spPr>
          <p:txBody>
            <a:bodyPr wrap="square" rtlCol="0">
              <a:spAutoFit/>
            </a:bodyPr>
            <a:lstStyle/>
            <a:p>
              <a:pPr algn="dist"/>
              <a:r>
                <a:rPr kumimoji="1"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アジェンダ”（</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）の理念に賛同し、</a:t>
              </a:r>
              <a:r>
                <a:rPr kumimoji="1" lang="en-US" altLang="ja-JP" dirty="0">
                  <a:latin typeface="Meiryo UI" panose="020B0604030504040204" pitchFamily="50" charset="-128"/>
                  <a:ea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年大阪・関西万博の地元都市として、</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2654495" y="5377109"/>
              <a:ext cx="8681735" cy="1104373"/>
            </a:xfrm>
            <a:prstGeom prst="rect">
              <a:avLst/>
            </a:prstGeom>
            <a:noFill/>
          </p:spPr>
          <p:txBody>
            <a:bodyPr wrap="square" rtlCol="0">
              <a:spAutoFit/>
            </a:bodyPr>
            <a:lstStyle/>
            <a:p>
              <a:pPr>
                <a:lnSpc>
                  <a:spcPct val="150000"/>
                </a:lnSpc>
              </a:pPr>
              <a:r>
                <a:rPr kumimoji="1" lang="ja-JP" altLang="en-US" sz="16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２．</a:t>
              </a:r>
              <a:r>
                <a:rPr kumimoji="1" lang="en-US" altLang="ja-JP" sz="1600" dirty="0">
                  <a:latin typeface="Meiryo UI" panose="020B0604030504040204" pitchFamily="50" charset="-128"/>
                  <a:ea typeface="Meiryo UI" panose="020B0604030504040204" pitchFamily="50" charset="-128"/>
                </a:rPr>
                <a:t>2030</a:t>
              </a:r>
              <a:r>
                <a:rPr kumimoji="1" lang="ja-JP" altLang="en-US" sz="16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600" dirty="0">
                <a:latin typeface="Meiryo UI" panose="020B0604030504040204" pitchFamily="50" charset="-128"/>
                <a:ea typeface="Meiryo UI" panose="020B0604030504040204" pitchFamily="50" charset="-128"/>
              </a:endParaRPr>
            </a:p>
            <a:p>
              <a:pPr>
                <a:lnSpc>
                  <a:spcPct val="150000"/>
                </a:lnSpc>
              </a:pPr>
              <a:r>
                <a:rPr kumimoji="1" lang="ja-JP" altLang="en-US" sz="16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1" y="3057281"/>
              <a:ext cx="12192000" cy="54000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2000" b="1" u="sng" spc="488" dirty="0">
                  <a:solidFill>
                    <a:schemeClr val="tx1"/>
                  </a:solidFill>
                  <a:latin typeface="Meiryo UI" panose="020B0604030504040204" pitchFamily="50" charset="-128"/>
                  <a:ea typeface="Meiryo UI" panose="020B0604030504040204" pitchFamily="50" charset="-128"/>
                </a:rPr>
                <a:t>大阪</a:t>
              </a:r>
              <a:r>
                <a:rPr kumimoji="1" lang="en-US" altLang="zh-TW" sz="2000" b="1" u="sng" spc="488" dirty="0">
                  <a:solidFill>
                    <a:schemeClr val="tx1"/>
                  </a:solidFill>
                  <a:latin typeface="Meiryo UI" panose="020B0604030504040204" pitchFamily="50" charset="-128"/>
                  <a:ea typeface="Meiryo UI" panose="020B0604030504040204" pitchFamily="50" charset="-128"/>
                </a:rPr>
                <a:t>SDGs</a:t>
              </a:r>
              <a:r>
                <a:rPr kumimoji="1" lang="zh-TW" altLang="en-US" sz="20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890" y="3069798"/>
              <a:ext cx="531111" cy="531111"/>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978" y="3706034"/>
              <a:ext cx="463043" cy="463043"/>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973" y="3706034"/>
              <a:ext cx="463043" cy="463043"/>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7968" y="3706034"/>
              <a:ext cx="463043" cy="463043"/>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7958" y="3706034"/>
              <a:ext cx="463043" cy="463043"/>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7948" y="3706034"/>
              <a:ext cx="463043" cy="463043"/>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2963" y="3706034"/>
              <a:ext cx="463043" cy="463043"/>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2953" y="3706034"/>
              <a:ext cx="463043" cy="463043"/>
            </a:xfrm>
            <a:prstGeom prst="rect">
              <a:avLst/>
            </a:prstGeom>
          </p:spPr>
        </p:pic>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32943" y="3706034"/>
              <a:ext cx="463043" cy="463043"/>
            </a:xfrm>
            <a:prstGeom prst="rect">
              <a:avLst/>
            </a:prstGeom>
          </p:spPr>
        </p:pic>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938" y="3706034"/>
              <a:ext cx="463043" cy="463043"/>
            </a:xfrm>
            <a:prstGeom prst="rect">
              <a:avLst/>
            </a:prstGeom>
          </p:spPr>
        </p:pic>
        <p:pic>
          <p:nvPicPr>
            <p:cNvPr id="19" name="図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02933" y="3706034"/>
              <a:ext cx="463043" cy="463043"/>
            </a:xfrm>
            <a:prstGeom prst="rect">
              <a:avLst/>
            </a:prstGeom>
          </p:spPr>
        </p:pic>
        <p:pic>
          <p:nvPicPr>
            <p:cNvPr id="20" name="図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2924" y="3706034"/>
              <a:ext cx="463043" cy="463043"/>
            </a:xfrm>
            <a:prstGeom prst="rect">
              <a:avLst/>
            </a:prstGeom>
          </p:spPr>
        </p:pic>
        <p:pic>
          <p:nvPicPr>
            <p:cNvPr id="21" name="図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42916" y="3706034"/>
              <a:ext cx="463043" cy="463043"/>
            </a:xfrm>
            <a:prstGeom prst="rect">
              <a:avLst/>
            </a:prstGeom>
          </p:spPr>
        </p:pic>
        <p:pic>
          <p:nvPicPr>
            <p:cNvPr id="22" name="図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87928" y="3706034"/>
              <a:ext cx="463043" cy="463043"/>
            </a:xfrm>
            <a:prstGeom prst="rect">
              <a:avLst/>
            </a:prstGeom>
          </p:spPr>
        </p:pic>
        <p:pic>
          <p:nvPicPr>
            <p:cNvPr id="23" name="図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57920" y="3706034"/>
              <a:ext cx="463043" cy="463043"/>
            </a:xfrm>
            <a:prstGeom prst="rect">
              <a:avLst/>
            </a:prstGeom>
          </p:spPr>
        </p:pic>
        <p:pic>
          <p:nvPicPr>
            <p:cNvPr id="24" name="図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27912" y="3706034"/>
              <a:ext cx="463043" cy="463043"/>
            </a:xfrm>
            <a:prstGeom prst="rect">
              <a:avLst/>
            </a:prstGeom>
          </p:spPr>
        </p:pic>
        <p:pic>
          <p:nvPicPr>
            <p:cNvPr id="25" name="図 2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212908" y="3706034"/>
              <a:ext cx="463043" cy="463043"/>
            </a:xfrm>
            <a:prstGeom prst="rect">
              <a:avLst/>
            </a:prstGeom>
          </p:spPr>
        </p:pic>
        <p:pic>
          <p:nvPicPr>
            <p:cNvPr id="26" name="図 2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97906" y="3706034"/>
              <a:ext cx="463043" cy="463043"/>
            </a:xfrm>
            <a:prstGeom prst="rect">
              <a:avLst/>
            </a:prstGeom>
          </p:spPr>
        </p:pic>
        <p:sp>
          <p:nvSpPr>
            <p:cNvPr id="27" name="正方形/長方形 26"/>
            <p:cNvSpPr/>
            <p:nvPr/>
          </p:nvSpPr>
          <p:spPr>
            <a:xfrm>
              <a:off x="1484243" y="2881369"/>
              <a:ext cx="9156375" cy="3600113"/>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sp>
        <p:nvSpPr>
          <p:cNvPr id="28" name="正方形/長方形 27"/>
          <p:cNvSpPr/>
          <p:nvPr/>
        </p:nvSpPr>
        <p:spPr>
          <a:xfrm>
            <a:off x="202291" y="1109101"/>
            <a:ext cx="9501415" cy="954107"/>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府民や府内企業・団体などあらゆるステークホルダーに</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を知ってもらい、具体的な行動につなげていただくことを目的に「大阪</a:t>
            </a:r>
            <a:r>
              <a:rPr lang="en-US" altLang="ja-JP" sz="2000" dirty="0">
                <a:latin typeface="Meiryo UI" panose="020B0604030504040204" pitchFamily="50" charset="-128"/>
                <a:ea typeface="Meiryo UI" panose="020B0604030504040204" pitchFamily="50" charset="-128"/>
              </a:rPr>
              <a:t>SDGs</a:t>
            </a:r>
            <a:r>
              <a:rPr lang="ja-JP" altLang="en-US" sz="2000" dirty="0">
                <a:latin typeface="Meiryo UI" panose="020B0604030504040204" pitchFamily="50" charset="-128"/>
                <a:ea typeface="Meiryo UI" panose="020B0604030504040204" pitchFamily="50" charset="-128"/>
              </a:rPr>
              <a:t>行動憲章」を策定しました。</a:t>
            </a:r>
            <a:endParaRPr lang="en-US" altLang="ja-JP"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3078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85173" y="825129"/>
            <a:ext cx="9546975" cy="1118255"/>
          </a:xfrm>
          <a:prstGeom prst="rect">
            <a:avLst/>
          </a:prstGeom>
        </p:spPr>
        <p:txBody>
          <a:bodyPr wrap="square">
            <a:spAutoFit/>
          </a:bodyPr>
          <a:lstStyle/>
          <a:p>
            <a:pPr marL="76101" indent="-76101">
              <a:lnSpc>
                <a:spcPts val="2000"/>
              </a:lnSpc>
            </a:pPr>
            <a:r>
              <a:rPr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行動憲章」の趣旨に沿って、各ステークホルダーの行動を促すため、</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を達成に向け自らが行う行動を宣言していただくプロジェクトを令和</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月から開始しました。　</a:t>
            </a:r>
            <a:endParaRPr lang="en-US" altLang="ja-JP" sz="1600" dirty="0">
              <a:latin typeface="Meiryo UI" panose="020B0604030504040204" pitchFamily="50" charset="-128"/>
              <a:ea typeface="Meiryo UI" panose="020B0604030504040204" pitchFamily="50" charset="-128"/>
            </a:endParaRPr>
          </a:p>
          <a:p>
            <a:pPr indent="76101">
              <a:lnSpc>
                <a:spcPts val="2000"/>
              </a:lnSpc>
            </a:pPr>
            <a:r>
              <a:rPr lang="ja-JP" altLang="en-US" dirty="0">
                <a:latin typeface="Meiryo UI" panose="020B0604030504040204" pitchFamily="50" charset="-128"/>
                <a:ea typeface="Meiryo UI" panose="020B0604030504040204" pitchFamily="50" charset="-128"/>
              </a:rPr>
              <a:t>宣言いただいた内容は府ホームページ等で紹介することにより、オール大阪で</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の達成をめざす機運の醸成につなげます。</a:t>
            </a:r>
            <a:endParaRPr lang="en-US" altLang="ja-JP"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91970" y="2123361"/>
            <a:ext cx="8623241" cy="1659365"/>
          </a:xfrm>
          <a:prstGeom prst="rect">
            <a:avLst/>
          </a:prstGeom>
          <a:noFill/>
          <a:ln>
            <a:solidFill>
              <a:schemeClr val="tx1"/>
            </a:solidFill>
            <a:prstDash val="sysDash"/>
          </a:ln>
        </p:spPr>
        <p:txBody>
          <a:bodyPr wrap="square" rtlCol="0">
            <a:spAutoFit/>
          </a:bodyPr>
          <a:lstStyle/>
          <a:p>
            <a:pPr>
              <a:lnSpc>
                <a:spcPts val="1700"/>
              </a:lnSpc>
            </a:pPr>
            <a:r>
              <a:rPr kumimoji="1" lang="ja-JP" altLang="en-US" b="1" dirty="0">
                <a:effectLst>
                  <a:outerShdw blurRad="38100" dist="38100" dir="2700000" algn="tl">
                    <a:srgbClr val="000000">
                      <a:alpha val="43137"/>
                    </a:srgbClr>
                  </a:outerShdw>
                </a:effectLst>
              </a:rPr>
              <a:t>プロジェクト概要</a:t>
            </a:r>
            <a:endParaRPr kumimoji="1" lang="en-US" altLang="ja-JP" b="1" dirty="0">
              <a:effectLst>
                <a:outerShdw blurRad="38100" dist="38100" dir="2700000" algn="tl">
                  <a:srgbClr val="000000">
                    <a:alpha val="43137"/>
                  </a:srgbClr>
                </a:outerShdw>
              </a:effectLst>
            </a:endParaRPr>
          </a:p>
          <a:p>
            <a:pPr>
              <a:lnSpc>
                <a:spcPts val="1700"/>
              </a:lnSpc>
              <a:spcBef>
                <a:spcPts val="325"/>
              </a:spcBef>
            </a:pPr>
            <a:r>
              <a:rPr lang="ja-JP" altLang="en-US" sz="1600" dirty="0"/>
              <a:t>＜参加対象＞　府民、府内企業・団体など</a:t>
            </a:r>
            <a:endParaRPr lang="en-US" altLang="ja-JP" sz="1600" dirty="0"/>
          </a:p>
          <a:p>
            <a:pPr>
              <a:lnSpc>
                <a:spcPts val="1700"/>
              </a:lnSpc>
            </a:pPr>
            <a:r>
              <a:rPr kumimoji="1" lang="ja-JP" altLang="en-US" sz="1600" dirty="0"/>
              <a:t>＜参加方法＞　① 大阪府インターネット申請・申込みサービスの利用</a:t>
            </a:r>
            <a:endParaRPr lang="en-US" altLang="ja-JP" sz="1600" dirty="0"/>
          </a:p>
          <a:p>
            <a:pPr indent="1016397">
              <a:lnSpc>
                <a:spcPts val="1700"/>
              </a:lnSpc>
            </a:pPr>
            <a:r>
              <a:rPr lang="ja-JP" altLang="en-US" sz="1600" dirty="0"/>
              <a:t>② </a:t>
            </a:r>
            <a:r>
              <a:rPr lang="en-US" altLang="ja-JP" sz="1600" dirty="0"/>
              <a:t>Twitter</a:t>
            </a:r>
            <a:r>
              <a:rPr lang="ja-JP" altLang="en-US" sz="1600" dirty="0"/>
              <a:t>「大阪府</a:t>
            </a:r>
            <a:r>
              <a:rPr lang="en-US" altLang="ja-JP" sz="1600" dirty="0"/>
              <a:t>SDGs【</a:t>
            </a:r>
            <a:r>
              <a:rPr lang="ja-JP" altLang="en-US" sz="1600" dirty="0"/>
              <a:t>公式</a:t>
            </a:r>
            <a:r>
              <a:rPr lang="en-US" altLang="ja-JP" sz="1600" dirty="0"/>
              <a:t>】</a:t>
            </a:r>
            <a:r>
              <a:rPr lang="ja-JP" altLang="en-US" sz="1600" dirty="0"/>
              <a:t>（</a:t>
            </a:r>
            <a:r>
              <a:rPr lang="en-US" altLang="ja-JP" sz="1600" dirty="0"/>
              <a:t>@</a:t>
            </a:r>
            <a:r>
              <a:rPr lang="en-US" altLang="ja-JP" sz="1600" dirty="0" err="1"/>
              <a:t>osakaprefSDGs</a:t>
            </a:r>
            <a:r>
              <a:rPr lang="ja-JP" altLang="en-US" sz="1600" dirty="0"/>
              <a:t>）」アカウントへの投稿</a:t>
            </a:r>
            <a:endParaRPr lang="en-US" altLang="ja-JP" sz="1600" dirty="0"/>
          </a:p>
          <a:p>
            <a:pPr indent="1016397">
              <a:lnSpc>
                <a:spcPts val="1700"/>
              </a:lnSpc>
            </a:pPr>
            <a:r>
              <a:rPr kumimoji="1" lang="ja-JP" altLang="en-US" sz="1600" dirty="0"/>
              <a:t>③ 事務局に参加用紙を提出</a:t>
            </a:r>
            <a:endParaRPr kumimoji="1" lang="en-US" altLang="ja-JP" sz="1600" dirty="0"/>
          </a:p>
          <a:p>
            <a:pPr>
              <a:lnSpc>
                <a:spcPts val="1700"/>
              </a:lnSpc>
            </a:pPr>
            <a:r>
              <a:rPr lang="ja-JP" altLang="en-US" sz="1600" dirty="0"/>
              <a:t>＜宣言内容＞　</a:t>
            </a:r>
            <a:r>
              <a:rPr lang="en-US" altLang="ja-JP" sz="1600" dirty="0">
                <a:latin typeface="+mn-ea"/>
              </a:rPr>
              <a:t> SDGs</a:t>
            </a:r>
            <a:r>
              <a:rPr lang="ja-JP" altLang="en-US" sz="1600" dirty="0">
                <a:latin typeface="+mn-ea"/>
              </a:rPr>
              <a:t>の達成に向けた取組み　＋　関連するゴール</a:t>
            </a:r>
            <a:endParaRPr lang="en-US" altLang="ja-JP" sz="1600" dirty="0">
              <a:latin typeface="+mn-ea"/>
            </a:endParaRPr>
          </a:p>
          <a:p>
            <a:pPr indent="1234381">
              <a:lnSpc>
                <a:spcPts val="1700"/>
              </a:lnSpc>
            </a:pPr>
            <a:r>
              <a:rPr kumimoji="1" lang="en-US" altLang="ja-JP" sz="1600" dirty="0">
                <a:latin typeface="+mn-ea"/>
              </a:rPr>
              <a:t>※Twitter</a:t>
            </a:r>
            <a:r>
              <a:rPr kumimoji="1" lang="ja-JP" altLang="en-US" sz="1600" dirty="0">
                <a:latin typeface="+mn-ea"/>
              </a:rPr>
              <a:t>の場合は「＃</a:t>
            </a:r>
            <a:r>
              <a:rPr lang="ja-JP" altLang="en-US" sz="1600" dirty="0">
                <a:latin typeface="+mn-ea"/>
              </a:rPr>
              <a:t>私の</a:t>
            </a:r>
            <a:r>
              <a:rPr lang="en-US" altLang="ja-JP" sz="1600" dirty="0">
                <a:latin typeface="+mn-ea"/>
              </a:rPr>
              <a:t>SDGs</a:t>
            </a:r>
            <a:r>
              <a:rPr lang="ja-JP" altLang="en-US" sz="1600" dirty="0">
                <a:latin typeface="+mn-ea"/>
              </a:rPr>
              <a:t>宣言プロジェクト」を付けて投稿</a:t>
            </a:r>
            <a:endParaRPr kumimoji="1" lang="en-US" altLang="ja-JP" sz="16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976" y="3739469"/>
            <a:ext cx="718892" cy="71889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1613" y="3807609"/>
            <a:ext cx="582612" cy="58261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051" y="3625052"/>
            <a:ext cx="947351" cy="947351"/>
          </a:xfrm>
          <a:prstGeom prst="rect">
            <a:avLst/>
          </a:prstGeom>
        </p:spPr>
      </p:pic>
      <p:sp>
        <p:nvSpPr>
          <p:cNvPr id="9" name="正方形/長方形 8"/>
          <p:cNvSpPr/>
          <p:nvPr/>
        </p:nvSpPr>
        <p:spPr>
          <a:xfrm>
            <a:off x="82347" y="4519196"/>
            <a:ext cx="9742335" cy="1656074"/>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10" name="正方形/長方形 9"/>
          <p:cNvSpPr/>
          <p:nvPr/>
        </p:nvSpPr>
        <p:spPr>
          <a:xfrm>
            <a:off x="75519" y="4349375"/>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11" name="角丸四角形 10"/>
          <p:cNvSpPr/>
          <p:nvPr/>
        </p:nvSpPr>
        <p:spPr>
          <a:xfrm>
            <a:off x="841312" y="4767296"/>
            <a:ext cx="2340000" cy="443422"/>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55" y="4698829"/>
            <a:ext cx="610899" cy="610899"/>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1632" y="4707324"/>
            <a:ext cx="607102" cy="607102"/>
          </a:xfrm>
          <a:prstGeom prst="rect">
            <a:avLst/>
          </a:prstGeom>
        </p:spPr>
      </p:pic>
      <p:sp>
        <p:nvSpPr>
          <p:cNvPr id="14" name="角丸四角形 13"/>
          <p:cNvSpPr/>
          <p:nvPr/>
        </p:nvSpPr>
        <p:spPr>
          <a:xfrm>
            <a:off x="7403372" y="4768919"/>
            <a:ext cx="2310750" cy="44383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3871" y="4717441"/>
            <a:ext cx="611325" cy="611325"/>
          </a:xfrm>
          <a:prstGeom prst="rect">
            <a:avLst/>
          </a:prstGeom>
        </p:spPr>
      </p:pic>
      <p:pic>
        <p:nvPicPr>
          <p:cNvPr id="16" name="Picture 6" descr="キラキラ飾りのイラスト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キラキラ飾りのイラスト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rotWithShape="1">
          <a:blip r:embed="rId10"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19" name="正方形/長方形 1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0" name="角丸四角形 19"/>
          <p:cNvSpPr/>
          <p:nvPr/>
        </p:nvSpPr>
        <p:spPr>
          <a:xfrm>
            <a:off x="4133463" y="4762330"/>
            <a:ext cx="2310750" cy="44383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21" name="図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22" name="図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23" name="Picture 16" descr="タッパーのイラス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21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53244" y="886483"/>
            <a:ext cx="3560590" cy="542456"/>
          </a:xfrm>
          <a:prstGeom prst="rect">
            <a:avLst/>
          </a:prstGeom>
          <a:noFill/>
        </p:spPr>
        <p:txBody>
          <a:bodyPr wrap="none" rtlCol="0">
            <a:spAutoFit/>
          </a:bodyPr>
          <a:lstStyle/>
          <a:p>
            <a:r>
              <a:rPr kumimoji="1" lang="ja-JP" altLang="en-US" sz="2925" b="1" u="sng" dirty="0">
                <a:solidFill>
                  <a:srgbClr val="002060"/>
                </a:solidFill>
              </a:rPr>
              <a:t>宣言件数　４９９件</a:t>
            </a:r>
            <a:endParaRPr kumimoji="1" lang="en-US" altLang="ja-JP" sz="2925" b="1" u="sng" dirty="0">
              <a:solidFill>
                <a:srgbClr val="00206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27" y="4662033"/>
            <a:ext cx="1765189" cy="1765189"/>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93" y="2319201"/>
            <a:ext cx="1890431" cy="1890431"/>
          </a:xfrm>
          <a:prstGeom prst="rect">
            <a:avLst/>
          </a:prstGeom>
        </p:spPr>
      </p:pic>
      <p:sp>
        <p:nvSpPr>
          <p:cNvPr id="7" name="正方形/長方形 6"/>
          <p:cNvSpPr/>
          <p:nvPr/>
        </p:nvSpPr>
        <p:spPr>
          <a:xfrm>
            <a:off x="2468046" y="3369676"/>
            <a:ext cx="1883764" cy="338554"/>
          </a:xfrm>
          <a:prstGeom prst="rect">
            <a:avLst/>
          </a:prstGeom>
        </p:spPr>
        <p:txBody>
          <a:bodyPr wrap="square">
            <a:spAutoFit/>
          </a:bodyPr>
          <a:lstStyle/>
          <a:p>
            <a:r>
              <a:rPr lang="ja-JP" altLang="en-US" sz="1600" b="1" dirty="0"/>
              <a:t>学校　　２９９件</a:t>
            </a:r>
          </a:p>
        </p:txBody>
      </p:sp>
      <p:sp>
        <p:nvSpPr>
          <p:cNvPr id="8" name="正方形/長方形 7"/>
          <p:cNvSpPr/>
          <p:nvPr/>
        </p:nvSpPr>
        <p:spPr>
          <a:xfrm>
            <a:off x="2194637" y="5263683"/>
            <a:ext cx="2699659" cy="830997"/>
          </a:xfrm>
          <a:prstGeom prst="rect">
            <a:avLst/>
          </a:prstGeom>
        </p:spPr>
        <p:txBody>
          <a:bodyPr wrap="square">
            <a:spAutoFit/>
          </a:bodyPr>
          <a:lstStyle/>
          <a:p>
            <a:r>
              <a:rPr lang="ja-JP" altLang="en-US" sz="1600" b="1" dirty="0"/>
              <a:t>企業・ＮＰＯなど各種団体</a:t>
            </a:r>
            <a:endParaRPr lang="en-US" altLang="ja-JP" sz="1600" b="1" dirty="0"/>
          </a:p>
          <a:p>
            <a:endParaRPr lang="en-US" altLang="ja-JP" sz="1600" b="1" dirty="0"/>
          </a:p>
          <a:p>
            <a:r>
              <a:rPr lang="ja-JP" altLang="en-US" sz="1600" b="1" dirty="0"/>
              <a:t>７２件</a:t>
            </a:r>
            <a:endParaRPr lang="en-US" altLang="ja-JP" sz="1600" b="1" dirty="0"/>
          </a:p>
        </p:txBody>
      </p:sp>
      <p:graphicFrame>
        <p:nvGraphicFramePr>
          <p:cNvPr id="9" name="表 8"/>
          <p:cNvGraphicFramePr>
            <a:graphicFrameLocks noGrp="1"/>
          </p:cNvGraphicFramePr>
          <p:nvPr>
            <p:extLst>
              <p:ext uri="{D42A27DB-BD31-4B8C-83A1-F6EECF244321}">
                <p14:modId xmlns:p14="http://schemas.microsoft.com/office/powerpoint/2010/main" val="2404307470"/>
              </p:ext>
            </p:extLst>
          </p:nvPr>
        </p:nvGraphicFramePr>
        <p:xfrm>
          <a:off x="5132437" y="2635303"/>
          <a:ext cx="4490988" cy="1115806"/>
        </p:xfrm>
        <a:graphic>
          <a:graphicData uri="http://schemas.openxmlformats.org/drawingml/2006/table">
            <a:tbl>
              <a:tblPr firstRow="1" bandRow="1">
                <a:tableStyleId>{BC89EF96-8CEA-46FF-86C4-4CE0E7609802}</a:tableStyleId>
              </a:tblPr>
              <a:tblGrid>
                <a:gridCol w="748498">
                  <a:extLst>
                    <a:ext uri="{9D8B030D-6E8A-4147-A177-3AD203B41FA5}">
                      <a16:colId xmlns:a16="http://schemas.microsoft.com/office/drawing/2014/main" val="2278172995"/>
                    </a:ext>
                  </a:extLst>
                </a:gridCol>
                <a:gridCol w="748498">
                  <a:extLst>
                    <a:ext uri="{9D8B030D-6E8A-4147-A177-3AD203B41FA5}">
                      <a16:colId xmlns:a16="http://schemas.microsoft.com/office/drawing/2014/main" val="2598948645"/>
                    </a:ext>
                  </a:extLst>
                </a:gridCol>
                <a:gridCol w="748498">
                  <a:extLst>
                    <a:ext uri="{9D8B030D-6E8A-4147-A177-3AD203B41FA5}">
                      <a16:colId xmlns:a16="http://schemas.microsoft.com/office/drawing/2014/main" val="2506423071"/>
                    </a:ext>
                  </a:extLst>
                </a:gridCol>
                <a:gridCol w="748498">
                  <a:extLst>
                    <a:ext uri="{9D8B030D-6E8A-4147-A177-3AD203B41FA5}">
                      <a16:colId xmlns:a16="http://schemas.microsoft.com/office/drawing/2014/main" val="2770415895"/>
                    </a:ext>
                  </a:extLst>
                </a:gridCol>
                <a:gridCol w="748498">
                  <a:extLst>
                    <a:ext uri="{9D8B030D-6E8A-4147-A177-3AD203B41FA5}">
                      <a16:colId xmlns:a16="http://schemas.microsoft.com/office/drawing/2014/main" val="745862287"/>
                    </a:ext>
                  </a:extLst>
                </a:gridCol>
                <a:gridCol w="748498">
                  <a:extLst>
                    <a:ext uri="{9D8B030D-6E8A-4147-A177-3AD203B41FA5}">
                      <a16:colId xmlns:a16="http://schemas.microsoft.com/office/drawing/2014/main" val="3615578790"/>
                    </a:ext>
                  </a:extLst>
                </a:gridCol>
              </a:tblGrid>
              <a:tr h="616446">
                <a:tc>
                  <a:txBody>
                    <a:bodyPr/>
                    <a:lstStyle/>
                    <a:p>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extLst>
                  <a:ext uri="{0D108BD9-81ED-4DB2-BD59-A6C34878D82A}">
                    <a16:rowId xmlns:a16="http://schemas.microsoft.com/office/drawing/2014/main" val="623444582"/>
                  </a:ext>
                </a:extLst>
              </a:tr>
              <a:tr h="499360">
                <a:tc>
                  <a:txBody>
                    <a:bodyPr/>
                    <a:lstStyle/>
                    <a:p>
                      <a:pPr algn="ctr"/>
                      <a:r>
                        <a:rPr kumimoji="1" lang="ja-JP" altLang="en-US" sz="1500" dirty="0"/>
                        <a:t>６４</a:t>
                      </a:r>
                    </a:p>
                  </a:txBody>
                  <a:tcPr marL="74295" marR="74295" marT="37148" marB="37148" anchor="ctr"/>
                </a:tc>
                <a:tc>
                  <a:txBody>
                    <a:bodyPr/>
                    <a:lstStyle/>
                    <a:p>
                      <a:pPr algn="ctr"/>
                      <a:r>
                        <a:rPr kumimoji="1" lang="ja-JP" altLang="en-US" sz="1500" dirty="0"/>
                        <a:t>６９</a:t>
                      </a:r>
                    </a:p>
                  </a:txBody>
                  <a:tcPr marL="74295" marR="74295" marT="37148" marB="37148" anchor="ctr"/>
                </a:tc>
                <a:tc>
                  <a:txBody>
                    <a:bodyPr/>
                    <a:lstStyle/>
                    <a:p>
                      <a:pPr algn="ctr"/>
                      <a:r>
                        <a:rPr kumimoji="1" lang="ja-JP" altLang="en-US" sz="1500" b="1" dirty="0">
                          <a:solidFill>
                            <a:srgbClr val="FF0000"/>
                          </a:solidFill>
                        </a:rPr>
                        <a:t>９９</a:t>
                      </a:r>
                    </a:p>
                  </a:txBody>
                  <a:tcPr marL="74295" marR="74295" marT="37148" marB="37148" anchor="ctr"/>
                </a:tc>
                <a:tc>
                  <a:txBody>
                    <a:bodyPr/>
                    <a:lstStyle/>
                    <a:p>
                      <a:pPr algn="ctr"/>
                      <a:r>
                        <a:rPr kumimoji="1" lang="ja-JP" altLang="en-US" sz="1500" b="1" u="sng" dirty="0">
                          <a:solidFill>
                            <a:srgbClr val="002060"/>
                          </a:solidFill>
                        </a:rPr>
                        <a:t>５４</a:t>
                      </a:r>
                    </a:p>
                  </a:txBody>
                  <a:tcPr marL="74295" marR="74295" marT="37148" marB="37148" anchor="ctr"/>
                </a:tc>
                <a:tc>
                  <a:txBody>
                    <a:bodyPr/>
                    <a:lstStyle/>
                    <a:p>
                      <a:pPr algn="ctr"/>
                      <a:r>
                        <a:rPr kumimoji="1" lang="ja-JP" altLang="en-US" sz="1500" dirty="0"/>
                        <a:t>７７</a:t>
                      </a:r>
                    </a:p>
                  </a:txBody>
                  <a:tcPr marL="74295" marR="74295" marT="37148" marB="37148" anchor="ctr"/>
                </a:tc>
                <a:tc>
                  <a:txBody>
                    <a:bodyPr/>
                    <a:lstStyle/>
                    <a:p>
                      <a:pPr algn="ctr"/>
                      <a:r>
                        <a:rPr kumimoji="1" lang="ja-JP" altLang="en-US" sz="1500" b="1" u="sng" dirty="0">
                          <a:solidFill>
                            <a:srgbClr val="002060"/>
                          </a:solidFill>
                        </a:rPr>
                        <a:t>４４</a:t>
                      </a:r>
                      <a:endParaRPr kumimoji="1" lang="en-US" altLang="ja-JP" sz="1500" b="1" u="sng" dirty="0">
                        <a:solidFill>
                          <a:srgbClr val="002060"/>
                        </a:solidFill>
                      </a:endParaRPr>
                    </a:p>
                  </a:txBody>
                  <a:tcPr marL="74295" marR="74295" marT="37148" marB="37148" anchor="ctr"/>
                </a:tc>
                <a:extLst>
                  <a:ext uri="{0D108BD9-81ED-4DB2-BD59-A6C34878D82A}">
                    <a16:rowId xmlns:a16="http://schemas.microsoft.com/office/drawing/2014/main" val="1331785158"/>
                  </a:ext>
                </a:extLst>
              </a:tr>
            </a:tbl>
          </a:graphicData>
        </a:graphic>
      </p:graphicFrame>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0047" y="2692454"/>
            <a:ext cx="500752" cy="50075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6452" y="2684250"/>
            <a:ext cx="500752" cy="500752"/>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7130" y="2684250"/>
            <a:ext cx="500752" cy="500752"/>
          </a:xfrm>
          <a:prstGeom prst="rect">
            <a:avLst/>
          </a:prstGeom>
        </p:spPr>
      </p:pic>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431" y="2684250"/>
            <a:ext cx="500752" cy="500752"/>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val="2831042774"/>
              </p:ext>
            </p:extLst>
          </p:nvPr>
        </p:nvGraphicFramePr>
        <p:xfrm>
          <a:off x="5132437" y="3804909"/>
          <a:ext cx="4490988" cy="1115806"/>
        </p:xfrm>
        <a:graphic>
          <a:graphicData uri="http://schemas.openxmlformats.org/drawingml/2006/table">
            <a:tbl>
              <a:tblPr firstRow="1" bandRow="1">
                <a:tableStyleId>{BC89EF96-8CEA-46FF-86C4-4CE0E7609802}</a:tableStyleId>
              </a:tblPr>
              <a:tblGrid>
                <a:gridCol w="748498">
                  <a:extLst>
                    <a:ext uri="{9D8B030D-6E8A-4147-A177-3AD203B41FA5}">
                      <a16:colId xmlns:a16="http://schemas.microsoft.com/office/drawing/2014/main" val="2278172995"/>
                    </a:ext>
                  </a:extLst>
                </a:gridCol>
                <a:gridCol w="748498">
                  <a:extLst>
                    <a:ext uri="{9D8B030D-6E8A-4147-A177-3AD203B41FA5}">
                      <a16:colId xmlns:a16="http://schemas.microsoft.com/office/drawing/2014/main" val="2598948645"/>
                    </a:ext>
                  </a:extLst>
                </a:gridCol>
                <a:gridCol w="748498">
                  <a:extLst>
                    <a:ext uri="{9D8B030D-6E8A-4147-A177-3AD203B41FA5}">
                      <a16:colId xmlns:a16="http://schemas.microsoft.com/office/drawing/2014/main" val="2506423071"/>
                    </a:ext>
                  </a:extLst>
                </a:gridCol>
                <a:gridCol w="748498">
                  <a:extLst>
                    <a:ext uri="{9D8B030D-6E8A-4147-A177-3AD203B41FA5}">
                      <a16:colId xmlns:a16="http://schemas.microsoft.com/office/drawing/2014/main" val="2770415895"/>
                    </a:ext>
                  </a:extLst>
                </a:gridCol>
                <a:gridCol w="748498">
                  <a:extLst>
                    <a:ext uri="{9D8B030D-6E8A-4147-A177-3AD203B41FA5}">
                      <a16:colId xmlns:a16="http://schemas.microsoft.com/office/drawing/2014/main" val="745862287"/>
                    </a:ext>
                  </a:extLst>
                </a:gridCol>
                <a:gridCol w="748498">
                  <a:extLst>
                    <a:ext uri="{9D8B030D-6E8A-4147-A177-3AD203B41FA5}">
                      <a16:colId xmlns:a16="http://schemas.microsoft.com/office/drawing/2014/main" val="3615578790"/>
                    </a:ext>
                  </a:extLst>
                </a:gridCol>
              </a:tblGrid>
              <a:tr h="616446">
                <a:tc>
                  <a:txBody>
                    <a:bodyPr/>
                    <a:lstStyle/>
                    <a:p>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extLst>
                  <a:ext uri="{0D108BD9-81ED-4DB2-BD59-A6C34878D82A}">
                    <a16:rowId xmlns:a16="http://schemas.microsoft.com/office/drawing/2014/main" val="623444582"/>
                  </a:ext>
                </a:extLst>
              </a:tr>
              <a:tr h="499360">
                <a:tc>
                  <a:txBody>
                    <a:bodyPr/>
                    <a:lstStyle/>
                    <a:p>
                      <a:pPr algn="ctr"/>
                      <a:r>
                        <a:rPr kumimoji="1" lang="ja-JP" altLang="en-US" sz="1500" b="1" dirty="0">
                          <a:solidFill>
                            <a:srgbClr val="FF0000"/>
                          </a:solidFill>
                        </a:rPr>
                        <a:t>９４</a:t>
                      </a:r>
                    </a:p>
                  </a:txBody>
                  <a:tcPr marL="74295" marR="74295" marT="37148" marB="37148" anchor="ctr"/>
                </a:tc>
                <a:tc>
                  <a:txBody>
                    <a:bodyPr/>
                    <a:lstStyle/>
                    <a:p>
                      <a:pPr algn="ctr"/>
                      <a:r>
                        <a:rPr kumimoji="1" lang="ja-JP" altLang="en-US" sz="1500" dirty="0"/>
                        <a:t>８５</a:t>
                      </a:r>
                    </a:p>
                  </a:txBody>
                  <a:tcPr marL="74295" marR="74295" marT="37148" marB="37148" anchor="ctr"/>
                </a:tc>
                <a:tc>
                  <a:txBody>
                    <a:bodyPr/>
                    <a:lstStyle/>
                    <a:p>
                      <a:pPr algn="ctr"/>
                      <a:r>
                        <a:rPr kumimoji="1" lang="ja-JP" altLang="en-US" sz="1500" b="1" u="sng" dirty="0">
                          <a:solidFill>
                            <a:srgbClr val="002060"/>
                          </a:solidFill>
                        </a:rPr>
                        <a:t>４９</a:t>
                      </a:r>
                    </a:p>
                  </a:txBody>
                  <a:tcPr marL="74295" marR="74295" marT="37148" marB="37148" anchor="ctr"/>
                </a:tc>
                <a:tc>
                  <a:txBody>
                    <a:bodyPr/>
                    <a:lstStyle/>
                    <a:p>
                      <a:pPr algn="ctr"/>
                      <a:r>
                        <a:rPr kumimoji="1" lang="ja-JP" altLang="en-US" sz="1500" dirty="0"/>
                        <a:t>６８</a:t>
                      </a:r>
                    </a:p>
                  </a:txBody>
                  <a:tcPr marL="74295" marR="74295" marT="37148" marB="37148" anchor="ctr"/>
                </a:tc>
                <a:tc>
                  <a:txBody>
                    <a:bodyPr/>
                    <a:lstStyle/>
                    <a:p>
                      <a:pPr algn="ctr"/>
                      <a:r>
                        <a:rPr kumimoji="1" lang="ja-JP" altLang="en-US" sz="1500" b="1" dirty="0">
                          <a:solidFill>
                            <a:srgbClr val="FF0000"/>
                          </a:solidFill>
                        </a:rPr>
                        <a:t>１０５</a:t>
                      </a:r>
                    </a:p>
                  </a:txBody>
                  <a:tcPr marL="74295" marR="74295" marT="37148" marB="37148" anchor="ctr"/>
                </a:tc>
                <a:tc>
                  <a:txBody>
                    <a:bodyPr/>
                    <a:lstStyle/>
                    <a:p>
                      <a:pPr algn="ctr"/>
                      <a:r>
                        <a:rPr kumimoji="1" lang="ja-JP" altLang="en-US" sz="1500" b="1" dirty="0">
                          <a:solidFill>
                            <a:srgbClr val="FF0000"/>
                          </a:solidFill>
                        </a:rPr>
                        <a:t>１３５</a:t>
                      </a:r>
                      <a:endParaRPr kumimoji="1" lang="en-US" altLang="ja-JP" sz="1500" b="1" dirty="0">
                        <a:solidFill>
                          <a:srgbClr val="FF0000"/>
                        </a:solidFill>
                      </a:endParaRPr>
                    </a:p>
                  </a:txBody>
                  <a:tcPr marL="74295" marR="74295" marT="37148" marB="37148" anchor="ctr"/>
                </a:tc>
                <a:extLst>
                  <a:ext uri="{0D108BD9-81ED-4DB2-BD59-A6C34878D82A}">
                    <a16:rowId xmlns:a16="http://schemas.microsoft.com/office/drawing/2014/main" val="1331785158"/>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85847194"/>
              </p:ext>
            </p:extLst>
          </p:nvPr>
        </p:nvGraphicFramePr>
        <p:xfrm>
          <a:off x="5132437" y="5003297"/>
          <a:ext cx="4490988" cy="1115806"/>
        </p:xfrm>
        <a:graphic>
          <a:graphicData uri="http://schemas.openxmlformats.org/drawingml/2006/table">
            <a:tbl>
              <a:tblPr firstRow="1" bandRow="1">
                <a:tableStyleId>{BC89EF96-8CEA-46FF-86C4-4CE0E7609802}</a:tableStyleId>
              </a:tblPr>
              <a:tblGrid>
                <a:gridCol w="748498">
                  <a:extLst>
                    <a:ext uri="{9D8B030D-6E8A-4147-A177-3AD203B41FA5}">
                      <a16:colId xmlns:a16="http://schemas.microsoft.com/office/drawing/2014/main" val="2278172995"/>
                    </a:ext>
                  </a:extLst>
                </a:gridCol>
                <a:gridCol w="748498">
                  <a:extLst>
                    <a:ext uri="{9D8B030D-6E8A-4147-A177-3AD203B41FA5}">
                      <a16:colId xmlns:a16="http://schemas.microsoft.com/office/drawing/2014/main" val="2598948645"/>
                    </a:ext>
                  </a:extLst>
                </a:gridCol>
                <a:gridCol w="748498">
                  <a:extLst>
                    <a:ext uri="{9D8B030D-6E8A-4147-A177-3AD203B41FA5}">
                      <a16:colId xmlns:a16="http://schemas.microsoft.com/office/drawing/2014/main" val="2506423071"/>
                    </a:ext>
                  </a:extLst>
                </a:gridCol>
                <a:gridCol w="748498">
                  <a:extLst>
                    <a:ext uri="{9D8B030D-6E8A-4147-A177-3AD203B41FA5}">
                      <a16:colId xmlns:a16="http://schemas.microsoft.com/office/drawing/2014/main" val="2770415895"/>
                    </a:ext>
                  </a:extLst>
                </a:gridCol>
                <a:gridCol w="748498">
                  <a:extLst>
                    <a:ext uri="{9D8B030D-6E8A-4147-A177-3AD203B41FA5}">
                      <a16:colId xmlns:a16="http://schemas.microsoft.com/office/drawing/2014/main" val="745862287"/>
                    </a:ext>
                  </a:extLst>
                </a:gridCol>
                <a:gridCol w="748498">
                  <a:extLst>
                    <a:ext uri="{9D8B030D-6E8A-4147-A177-3AD203B41FA5}">
                      <a16:colId xmlns:a16="http://schemas.microsoft.com/office/drawing/2014/main" val="3615578790"/>
                    </a:ext>
                  </a:extLst>
                </a:gridCol>
              </a:tblGrid>
              <a:tr h="616446">
                <a:tc>
                  <a:txBody>
                    <a:bodyPr/>
                    <a:lstStyle/>
                    <a:p>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dirty="0"/>
                    </a:p>
                  </a:txBody>
                  <a:tcPr marL="74295" marR="74295" marT="37148" marB="37148"/>
                </a:tc>
                <a:tc>
                  <a:txBody>
                    <a:bodyPr/>
                    <a:lstStyle/>
                    <a:p>
                      <a:endParaRPr kumimoji="1" lang="ja-JP" altLang="en-US" sz="1500"/>
                    </a:p>
                  </a:txBody>
                  <a:tcPr marL="74295" marR="74295" marT="37148" marB="37148"/>
                </a:tc>
                <a:tc>
                  <a:txBody>
                    <a:bodyPr/>
                    <a:lstStyle/>
                    <a:p>
                      <a:endParaRPr kumimoji="1" lang="ja-JP" altLang="en-US" sz="1500"/>
                    </a:p>
                  </a:txBody>
                  <a:tcPr marL="74295" marR="74295" marT="37148" marB="37148"/>
                </a:tc>
                <a:extLst>
                  <a:ext uri="{0D108BD9-81ED-4DB2-BD59-A6C34878D82A}">
                    <a16:rowId xmlns:a16="http://schemas.microsoft.com/office/drawing/2014/main" val="623444582"/>
                  </a:ext>
                </a:extLst>
              </a:tr>
              <a:tr h="499360">
                <a:tc>
                  <a:txBody>
                    <a:bodyPr/>
                    <a:lstStyle/>
                    <a:p>
                      <a:pPr algn="ctr"/>
                      <a:r>
                        <a:rPr kumimoji="1" lang="ja-JP" altLang="en-US" sz="1500" b="1" dirty="0">
                          <a:solidFill>
                            <a:srgbClr val="FF0000"/>
                          </a:solidFill>
                        </a:rPr>
                        <a:t>１１６</a:t>
                      </a:r>
                    </a:p>
                  </a:txBody>
                  <a:tcPr marL="74295" marR="74295" marT="37148" marB="37148" anchor="ctr"/>
                </a:tc>
                <a:tc>
                  <a:txBody>
                    <a:bodyPr/>
                    <a:lstStyle/>
                    <a:p>
                      <a:pPr algn="ctr"/>
                      <a:r>
                        <a:rPr kumimoji="1" lang="ja-JP" altLang="en-US" sz="1500" b="1" dirty="0">
                          <a:solidFill>
                            <a:srgbClr val="FF0000"/>
                          </a:solidFill>
                        </a:rPr>
                        <a:t>１４７</a:t>
                      </a:r>
                    </a:p>
                  </a:txBody>
                  <a:tcPr marL="74295" marR="74295" marT="37148" marB="37148" anchor="ctr"/>
                </a:tc>
                <a:tc>
                  <a:txBody>
                    <a:bodyPr/>
                    <a:lstStyle/>
                    <a:p>
                      <a:pPr algn="ctr"/>
                      <a:r>
                        <a:rPr kumimoji="1" lang="ja-JP" altLang="en-US" sz="1500" dirty="0"/>
                        <a:t>８６</a:t>
                      </a:r>
                    </a:p>
                  </a:txBody>
                  <a:tcPr marL="74295" marR="74295" marT="37148" marB="37148" anchor="ctr"/>
                </a:tc>
                <a:tc>
                  <a:txBody>
                    <a:bodyPr/>
                    <a:lstStyle/>
                    <a:p>
                      <a:pPr algn="ctr"/>
                      <a:r>
                        <a:rPr kumimoji="1" lang="ja-JP" altLang="en-US" sz="1500" b="1" u="sng" dirty="0">
                          <a:solidFill>
                            <a:srgbClr val="002060"/>
                          </a:solidFill>
                        </a:rPr>
                        <a:t>５８</a:t>
                      </a:r>
                    </a:p>
                  </a:txBody>
                  <a:tcPr marL="74295" marR="74295" marT="37148" marB="37148" anchor="ctr"/>
                </a:tc>
                <a:tc>
                  <a:txBody>
                    <a:bodyPr/>
                    <a:lstStyle/>
                    <a:p>
                      <a:pPr algn="ctr"/>
                      <a:r>
                        <a:rPr kumimoji="1" lang="ja-JP" altLang="en-US" sz="1500" dirty="0"/>
                        <a:t>７８</a:t>
                      </a:r>
                    </a:p>
                  </a:txBody>
                  <a:tcPr marL="74295" marR="74295" marT="37148" marB="37148" anchor="ctr"/>
                </a:tc>
                <a:tc>
                  <a:txBody>
                    <a:bodyPr/>
                    <a:lstStyle/>
                    <a:p>
                      <a:pPr algn="ctr"/>
                      <a:endParaRPr kumimoji="1" lang="ja-JP" altLang="en-US" sz="1500" dirty="0"/>
                    </a:p>
                  </a:txBody>
                  <a:tcPr marL="74295" marR="74295" marT="37148" marB="37148" anchor="ctr"/>
                </a:tc>
                <a:extLst>
                  <a:ext uri="{0D108BD9-81ED-4DB2-BD59-A6C34878D82A}">
                    <a16:rowId xmlns:a16="http://schemas.microsoft.com/office/drawing/2014/main" val="1331785158"/>
                  </a:ext>
                </a:extLst>
              </a:tr>
            </a:tbl>
          </a:graphicData>
        </a:graphic>
      </p:graphicFrame>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8505" y="2684250"/>
            <a:ext cx="500752" cy="500752"/>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3026" y="2684250"/>
            <a:ext cx="500752" cy="500752"/>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57926" y="3862060"/>
            <a:ext cx="500752" cy="500752"/>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30506" y="3862060"/>
            <a:ext cx="500752" cy="500752"/>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97130" y="3862060"/>
            <a:ext cx="500752" cy="500752"/>
          </a:xfrm>
          <a:prstGeom prst="rect">
            <a:avLst/>
          </a:prstGeom>
        </p:spPr>
      </p:pic>
      <p:pic>
        <p:nvPicPr>
          <p:cNvPr id="21" name="図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5431" y="3862060"/>
            <a:ext cx="500752" cy="500752"/>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05511" y="3862060"/>
            <a:ext cx="500752" cy="500752"/>
          </a:xfrm>
          <a:prstGeom prst="rect">
            <a:avLst/>
          </a:prstGeom>
        </p:spPr>
      </p:pic>
      <p:pic>
        <p:nvPicPr>
          <p:cNvPr id="23" name="図 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09285" y="3862060"/>
            <a:ext cx="500752" cy="500752"/>
          </a:xfrm>
          <a:prstGeom prst="rect">
            <a:avLst/>
          </a:prstGeom>
        </p:spPr>
      </p:pic>
      <p:pic>
        <p:nvPicPr>
          <p:cNvPr id="24" name="図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62707" y="5074379"/>
            <a:ext cx="500752" cy="500752"/>
          </a:xfrm>
          <a:prstGeom prst="rect">
            <a:avLst/>
          </a:prstGeom>
        </p:spPr>
      </p:pic>
      <p:pic>
        <p:nvPicPr>
          <p:cNvPr id="25" name="図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46452" y="5074379"/>
            <a:ext cx="500752" cy="500752"/>
          </a:xfrm>
          <a:prstGeom prst="rect">
            <a:avLst/>
          </a:prstGeom>
        </p:spPr>
      </p:pic>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97130" y="5074971"/>
            <a:ext cx="500752" cy="500752"/>
          </a:xfrm>
          <a:prstGeom prst="rect">
            <a:avLst/>
          </a:prstGeom>
        </p:spPr>
      </p:pic>
      <p:pic>
        <p:nvPicPr>
          <p:cNvPr id="27" name="図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47808" y="5060448"/>
            <a:ext cx="500752" cy="500752"/>
          </a:xfrm>
          <a:prstGeom prst="rect">
            <a:avLst/>
          </a:prstGeom>
        </p:spPr>
      </p:pic>
      <p:pic>
        <p:nvPicPr>
          <p:cNvPr id="28" name="図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74382" y="5060448"/>
            <a:ext cx="500752" cy="500752"/>
          </a:xfrm>
          <a:prstGeom prst="rect">
            <a:avLst/>
          </a:prstGeom>
        </p:spPr>
      </p:pic>
      <p:sp>
        <p:nvSpPr>
          <p:cNvPr id="29" name="テキスト ボックス 28"/>
          <p:cNvSpPr txBox="1"/>
          <p:nvPr/>
        </p:nvSpPr>
        <p:spPr>
          <a:xfrm>
            <a:off x="4953000" y="2013848"/>
            <a:ext cx="4903907" cy="338554"/>
          </a:xfrm>
          <a:prstGeom prst="rect">
            <a:avLst/>
          </a:prstGeom>
          <a:noFill/>
        </p:spPr>
        <p:txBody>
          <a:bodyPr wrap="none" rtlCol="0">
            <a:spAutoFit/>
          </a:bodyPr>
          <a:lstStyle/>
          <a:p>
            <a:r>
              <a:rPr kumimoji="1" lang="ja-JP" altLang="en-US" sz="1600" b="1" i="1" dirty="0"/>
              <a:t>宣言されたゴールの数（複数のゴールが選択可能）</a:t>
            </a:r>
          </a:p>
        </p:txBody>
      </p:sp>
      <p:sp>
        <p:nvSpPr>
          <p:cNvPr id="30" name="テキスト ボックス 29"/>
          <p:cNvSpPr txBox="1"/>
          <p:nvPr/>
        </p:nvSpPr>
        <p:spPr>
          <a:xfrm>
            <a:off x="2194637" y="1436868"/>
            <a:ext cx="1838965" cy="338554"/>
          </a:xfrm>
          <a:prstGeom prst="rect">
            <a:avLst/>
          </a:prstGeom>
          <a:noFill/>
        </p:spPr>
        <p:txBody>
          <a:bodyPr wrap="none" rtlCol="0">
            <a:spAutoFit/>
          </a:bodyPr>
          <a:lstStyle/>
          <a:p>
            <a:r>
              <a:rPr kumimoji="1" lang="ja-JP" altLang="en-US" sz="1600" dirty="0"/>
              <a:t>（</a:t>
            </a:r>
            <a:r>
              <a:rPr kumimoji="1" lang="en-US" altLang="ja-JP" sz="1600" dirty="0"/>
              <a:t>R3.6.</a:t>
            </a:r>
            <a:r>
              <a:rPr kumimoji="1" lang="ja-JP" altLang="en-US" sz="1600" dirty="0"/>
              <a:t>月末時点）</a:t>
            </a:r>
          </a:p>
        </p:txBody>
      </p:sp>
    </p:spTree>
    <p:extLst>
      <p:ext uri="{BB962C8B-B14F-4D97-AF65-F5344CB8AC3E}">
        <p14:creationId xmlns:p14="http://schemas.microsoft.com/office/powerpoint/2010/main" val="3230601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endParaRPr kumimoji="1" lang="en-US" altLang="ja-JP" sz="2000" b="1" dirty="0">
              <a:latin typeface="Meiryo UI" panose="020B0604030504040204" pitchFamily="50" charset="-128"/>
              <a:ea typeface="Meiryo UI" panose="020B0604030504040204" pitchFamily="50" charset="-128"/>
            </a:endParaRPr>
          </a:p>
        </p:txBody>
      </p:sp>
      <p:sp>
        <p:nvSpPr>
          <p:cNvPr id="4" name="角丸四角形 3"/>
          <p:cNvSpPr/>
          <p:nvPr/>
        </p:nvSpPr>
        <p:spPr>
          <a:xfrm>
            <a:off x="107846" y="824994"/>
            <a:ext cx="3872945" cy="13284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世界での飢餓問題、日本での食ロスは今日でも大きな課題として残されたまま</a:t>
            </a:r>
            <a:br>
              <a:rPr lang="ja-JP" altLang="en-US" sz="1400" dirty="0">
                <a:latin typeface="+mn-ea"/>
              </a:rPr>
            </a:br>
            <a:r>
              <a:rPr lang="ja-JP" altLang="en-US" sz="1400" dirty="0">
                <a:latin typeface="+mn-ea"/>
              </a:rPr>
              <a:t>そこで、まずは日本で身近に「廃棄寸前の食品から購入する」よう心がけたい </a:t>
            </a:r>
          </a:p>
        </p:txBody>
      </p:sp>
      <p:sp>
        <p:nvSpPr>
          <p:cNvPr id="5" name="角丸四角形 4"/>
          <p:cNvSpPr/>
          <p:nvPr/>
        </p:nvSpPr>
        <p:spPr>
          <a:xfrm>
            <a:off x="4442465" y="5311966"/>
            <a:ext cx="5098357" cy="143737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この活動を知ってください。なぜこの活動に参加をしたいか、ということに気づかされると思います。</a:t>
            </a:r>
            <a:br>
              <a:rPr lang="ja-JP" altLang="en-US" sz="1400" dirty="0">
                <a:latin typeface="+mn-ea"/>
              </a:rPr>
            </a:br>
            <a:r>
              <a:rPr lang="ja-JP" altLang="en-US" sz="1400" dirty="0">
                <a:latin typeface="+mn-ea"/>
              </a:rPr>
              <a:t>日本は先進国ですが、足りないもの、足りないことがたくさんあります。仕事でも家庭でも精一杯の良い教育をする、たくさんのお友だちと遊び良い関わりをする、子供たちの笑顔を護りたい </a:t>
            </a:r>
          </a:p>
        </p:txBody>
      </p:sp>
      <p:sp>
        <p:nvSpPr>
          <p:cNvPr id="6" name="楕円 5"/>
          <p:cNvSpPr/>
          <p:nvPr/>
        </p:nvSpPr>
        <p:spPr>
          <a:xfrm>
            <a:off x="4157872" y="1098868"/>
            <a:ext cx="2025861" cy="9390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rPr>
              <a:t>国際交流の場を今後も提供する </a:t>
            </a:r>
          </a:p>
        </p:txBody>
      </p:sp>
      <p:sp>
        <p:nvSpPr>
          <p:cNvPr id="7" name="楕円 6"/>
          <p:cNvSpPr/>
          <p:nvPr/>
        </p:nvSpPr>
        <p:spPr>
          <a:xfrm>
            <a:off x="7379709" y="2596751"/>
            <a:ext cx="2161113" cy="88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rPr>
              <a:t>釣り糸をひろう </a:t>
            </a:r>
          </a:p>
        </p:txBody>
      </p:sp>
      <p:sp>
        <p:nvSpPr>
          <p:cNvPr id="8" name="対角する 2 つの角を切り取った四角形 7"/>
          <p:cNvSpPr/>
          <p:nvPr/>
        </p:nvSpPr>
        <p:spPr>
          <a:xfrm>
            <a:off x="3727086" y="2712322"/>
            <a:ext cx="2976738" cy="1173265"/>
          </a:xfrm>
          <a:prstGeom prst="snip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大阪の良いところ、悪いところを改めて見つめ直し、誇れる部分は積極的にアピールし、悪い部分は個人個人ができることを行い改善する </a:t>
            </a:r>
          </a:p>
        </p:txBody>
      </p:sp>
      <p:sp>
        <p:nvSpPr>
          <p:cNvPr id="9" name="対角する 2 つの角を切り取った四角形 8"/>
          <p:cNvSpPr/>
          <p:nvPr/>
        </p:nvSpPr>
        <p:spPr>
          <a:xfrm>
            <a:off x="6360814" y="951875"/>
            <a:ext cx="3405069" cy="1233001"/>
          </a:xfrm>
          <a:prstGeom prst="snip2Diag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コーヒーやチョコレートなどを購入する際には、国際フェアトレード認証などの付いたエシカルな商品を意識して購入するようにします。 </a:t>
            </a:r>
          </a:p>
        </p:txBody>
      </p:sp>
      <p:sp>
        <p:nvSpPr>
          <p:cNvPr id="10" name="六角形 9"/>
          <p:cNvSpPr/>
          <p:nvPr/>
        </p:nvSpPr>
        <p:spPr>
          <a:xfrm>
            <a:off x="96919" y="3855345"/>
            <a:ext cx="2290359" cy="923119"/>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仕事でも家庭でも男女公平を心掛ける</a:t>
            </a:r>
            <a:r>
              <a:rPr lang="en-US" altLang="ja-JP" sz="1400" dirty="0">
                <a:latin typeface="+mn-ea"/>
              </a:rPr>
              <a:t>(*^^*)</a:t>
            </a:r>
            <a:r>
              <a:rPr lang="ja-JP" altLang="en-US" sz="1400" dirty="0">
                <a:latin typeface="+mn-ea"/>
              </a:rPr>
              <a:t> </a:t>
            </a:r>
          </a:p>
        </p:txBody>
      </p:sp>
      <p:sp>
        <p:nvSpPr>
          <p:cNvPr id="11" name="六角形 10"/>
          <p:cNvSpPr/>
          <p:nvPr/>
        </p:nvSpPr>
        <p:spPr>
          <a:xfrm>
            <a:off x="2790779" y="4089913"/>
            <a:ext cx="2380024" cy="1122297"/>
          </a:xfrm>
          <a:prstGeom prst="hexag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プラスチックゴミの削減のために、普段からマイバッグを持ち歩く </a:t>
            </a:r>
          </a:p>
        </p:txBody>
      </p:sp>
      <p:sp>
        <p:nvSpPr>
          <p:cNvPr id="12" name="波線 11"/>
          <p:cNvSpPr/>
          <p:nvPr/>
        </p:nvSpPr>
        <p:spPr>
          <a:xfrm>
            <a:off x="142381" y="5273592"/>
            <a:ext cx="3296884" cy="1454327"/>
          </a:xfrm>
          <a:prstGeom prst="wav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mn-ea"/>
              </a:rPr>
              <a:t>生産者側と消費者側、両方が責任を持ってモノをつくり、つかう。リユース、リデュース、リサイクル </a:t>
            </a:r>
          </a:p>
        </p:txBody>
      </p:sp>
      <p:sp>
        <p:nvSpPr>
          <p:cNvPr id="13" name="波線 12"/>
          <p:cNvSpPr/>
          <p:nvPr/>
        </p:nvSpPr>
        <p:spPr>
          <a:xfrm>
            <a:off x="6500931" y="4079976"/>
            <a:ext cx="2914355" cy="1132234"/>
          </a:xfrm>
          <a:prstGeom prst="wave">
            <a:avLst>
              <a:gd name="adj1" fmla="val 12500"/>
              <a:gd name="adj2" fmla="val 47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高齢者と運動できるようなスポーツ教室に行く </a:t>
            </a:r>
          </a:p>
          <a:p>
            <a:pPr algn="ctr"/>
            <a:endParaRPr kumimoji="1" lang="ja-JP" altLang="en-US" sz="1400" dirty="0"/>
          </a:p>
        </p:txBody>
      </p:sp>
      <p:sp>
        <p:nvSpPr>
          <p:cNvPr id="14" name="対角する 2 つの角を切り取った四角形 13"/>
          <p:cNvSpPr/>
          <p:nvPr/>
        </p:nvSpPr>
        <p:spPr>
          <a:xfrm>
            <a:off x="481427" y="2345050"/>
            <a:ext cx="2957838" cy="1067524"/>
          </a:xfrm>
          <a:prstGeom prst="snip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mn-ea"/>
              </a:rPr>
              <a:t>できるだけ車を使わないように、自動車や電車などの公共交通機関の利用を増やす </a:t>
            </a:r>
          </a:p>
        </p:txBody>
      </p:sp>
    </p:spTree>
    <p:extLst>
      <p:ext uri="{BB962C8B-B14F-4D97-AF65-F5344CB8AC3E}">
        <p14:creationId xmlns:p14="http://schemas.microsoft.com/office/powerpoint/2010/main" val="12435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70420" y="2292439"/>
            <a:ext cx="8352928" cy="2627289"/>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endParaRPr kumimoji="1" lang="en-US" altLang="ja-JP" sz="4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4400" b="1" dirty="0">
                <a:solidFill>
                  <a:prstClr val="black"/>
                </a:solidFill>
                <a:latin typeface="Meiryo UI" panose="020B0604030504040204" pitchFamily="50" charset="-128"/>
                <a:ea typeface="Meiryo UI" panose="020B0604030504040204" pitchFamily="50" charset="-128"/>
              </a:rPr>
              <a:t>　ご清聴ありがとうございました</a:t>
            </a:r>
            <a:endParaRPr kumimoji="1" lang="en-US" altLang="ja-JP" sz="4400" b="1" dirty="0">
              <a:solidFill>
                <a:prstClr val="black"/>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3388186" y="5959613"/>
            <a:ext cx="360000" cy="358635"/>
          </a:xfrm>
          <a:prstGeom prst="rect">
            <a:avLst/>
          </a:prstGeom>
        </p:spPr>
      </p:pic>
      <p:sp>
        <p:nvSpPr>
          <p:cNvPr id="9" name="正方形/長方形 8"/>
          <p:cNvSpPr/>
          <p:nvPr/>
        </p:nvSpPr>
        <p:spPr>
          <a:xfrm>
            <a:off x="1081110" y="5904335"/>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3976241" y="5987233"/>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350" y="725425"/>
            <a:ext cx="3148836" cy="1051859"/>
          </a:xfrm>
          <a:prstGeom prst="rect">
            <a:avLst/>
          </a:prstGeom>
        </p:spPr>
      </p:pic>
    </p:spTree>
    <p:extLst>
      <p:ext uri="{BB962C8B-B14F-4D97-AF65-F5344CB8AC3E}">
        <p14:creationId xmlns:p14="http://schemas.microsoft.com/office/powerpoint/2010/main" val="310538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07777"/>
          </a:xfrm>
          <a:prstGeom prst="rect">
            <a:avLst/>
          </a:prstGeom>
          <a:noFill/>
        </p:spPr>
        <p:txBody>
          <a:bodyPr wrap="square" rtlCol="0">
            <a:spAutoFit/>
          </a:bodyPr>
          <a:lstStyle/>
          <a:p>
            <a:r>
              <a:rPr kumimoji="1" lang="ja-JP" altLang="en-US" sz="1400"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0117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の基本理念</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2254" y="1064489"/>
            <a:ext cx="9321491" cy="1754326"/>
          </a:xfrm>
          <a:prstGeom prst="rect">
            <a:avLst/>
          </a:prstGeom>
        </p:spPr>
        <p:txBody>
          <a:bodyPr wrap="square">
            <a:spAutoFit/>
          </a:bodyPr>
          <a:lstStyle/>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〇コロナ禍により、様々な社会問題や課題が顕在化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00206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002060"/>
                </a:solidFill>
                <a:latin typeface="Meiryo UI" panose="020B0604030504040204" pitchFamily="50" charset="-128"/>
                <a:ea typeface="Meiryo UI" panose="020B0604030504040204" pitchFamily="50" charset="-128"/>
              </a:rPr>
              <a:t>SDGs</a:t>
            </a:r>
            <a:r>
              <a:rPr kumimoji="1" lang="ja-JP" altLang="en-US" sz="2400" b="1" u="sng" dirty="0">
                <a:solidFill>
                  <a:srgbClr val="002060"/>
                </a:solidFill>
                <a:latin typeface="Meiryo UI" panose="020B0604030504040204" pitchFamily="50" charset="-128"/>
                <a:ea typeface="Meiryo UI" panose="020B0604030504040204" pitchFamily="50" charset="-128"/>
              </a:rPr>
              <a:t>の理念の具体化がまさに求められている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3582" y="3048085"/>
            <a:ext cx="5141264" cy="3634714"/>
          </a:xfrm>
          <a:prstGeom prst="rect">
            <a:avLst/>
          </a:prstGeom>
        </p:spPr>
      </p:pic>
      <p:sp>
        <p:nvSpPr>
          <p:cNvPr id="8" name="テキスト ボックス 7"/>
          <p:cNvSpPr txBox="1"/>
          <p:nvPr/>
        </p:nvSpPr>
        <p:spPr>
          <a:xfrm>
            <a:off x="111211" y="3472753"/>
            <a:ext cx="4472682" cy="27853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nSpc>
                <a:spcPts val="3000"/>
              </a:lnSpc>
            </a:pPr>
            <a:r>
              <a:rPr kumimoji="1" lang="en-US" altLang="ja-JP" sz="2000" b="1" dirty="0"/>
              <a:t>SDGs</a:t>
            </a:r>
            <a:r>
              <a:rPr kumimoji="1" lang="ja-JP" altLang="en-US" sz="2000" b="1" dirty="0"/>
              <a:t>の基本的な理念</a:t>
            </a:r>
            <a:endParaRPr kumimoji="1" lang="en-US" altLang="ja-JP" sz="2000" b="1" dirty="0"/>
          </a:p>
          <a:p>
            <a:pPr>
              <a:lnSpc>
                <a:spcPts val="3000"/>
              </a:lnSpc>
            </a:pPr>
            <a:endParaRPr kumimoji="1" lang="en-US" altLang="ja-JP" b="1" dirty="0"/>
          </a:p>
          <a:p>
            <a:pPr>
              <a:lnSpc>
                <a:spcPts val="3000"/>
              </a:lnSpc>
            </a:pPr>
            <a:r>
              <a:rPr kumimoji="1" lang="ja-JP" altLang="en-US" dirty="0"/>
              <a:t>１．包摂性（誰一人取り残さない）</a:t>
            </a:r>
            <a:endParaRPr kumimoji="1" lang="en-US" altLang="ja-JP" dirty="0"/>
          </a:p>
          <a:p>
            <a:pPr>
              <a:lnSpc>
                <a:spcPts val="3000"/>
              </a:lnSpc>
            </a:pPr>
            <a:r>
              <a:rPr kumimoji="1" lang="ja-JP" altLang="en-US" dirty="0"/>
              <a:t>２．普遍性（途上国も先進国も）</a:t>
            </a:r>
            <a:endParaRPr kumimoji="1" lang="en-US" altLang="ja-JP" dirty="0"/>
          </a:p>
          <a:p>
            <a:pPr>
              <a:lnSpc>
                <a:spcPts val="3000"/>
              </a:lnSpc>
            </a:pPr>
            <a:r>
              <a:rPr kumimoji="1" lang="ja-JP" altLang="en-US" dirty="0"/>
              <a:t>３．多様性（国、自治体、企業、市民</a:t>
            </a:r>
            <a:r>
              <a:rPr kumimoji="1" lang="en-US" altLang="ja-JP" dirty="0"/>
              <a:t>…</a:t>
            </a:r>
            <a:r>
              <a:rPr kumimoji="1" lang="ja-JP" altLang="en-US" dirty="0"/>
              <a:t>）</a:t>
            </a:r>
            <a:endParaRPr kumimoji="1" lang="en-US" altLang="ja-JP" dirty="0"/>
          </a:p>
          <a:p>
            <a:pPr>
              <a:lnSpc>
                <a:spcPts val="3000"/>
              </a:lnSpc>
            </a:pPr>
            <a:r>
              <a:rPr kumimoji="1" lang="ja-JP" altLang="en-US" dirty="0"/>
              <a:t>４．統合性（経済、社会、環境）</a:t>
            </a:r>
            <a:endParaRPr kumimoji="1" lang="en-US" altLang="ja-JP" dirty="0"/>
          </a:p>
          <a:p>
            <a:pPr>
              <a:lnSpc>
                <a:spcPts val="3000"/>
              </a:lnSpc>
            </a:pPr>
            <a:r>
              <a:rPr kumimoji="1" lang="ja-JP" altLang="en-US" dirty="0"/>
              <a:t>５．行動性（進捗管理）</a:t>
            </a:r>
            <a:endParaRPr kumimoji="1" lang="en-US" altLang="ja-JP" dirty="0"/>
          </a:p>
        </p:txBody>
      </p:sp>
    </p:spTree>
    <p:extLst>
      <p:ext uri="{BB962C8B-B14F-4D97-AF65-F5344CB8AC3E}">
        <p14:creationId xmlns:p14="http://schemas.microsoft.com/office/powerpoint/2010/main" val="31356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latin typeface="メイリオ" panose="020B0604030504040204" pitchFamily="50" charset="-128"/>
                <a:ea typeface="メイリオ" panose="020B0604030504040204" pitchFamily="50" charset="-128"/>
              </a:rPr>
              <a:t>２．なぜ大阪で</a:t>
            </a:r>
            <a:r>
              <a:rPr kumimoji="1" lang="en-US" altLang="ja-JP" sz="4800" b="1" dirty="0">
                <a:latin typeface="メイリオ" panose="020B0604030504040204" pitchFamily="50" charset="-128"/>
                <a:ea typeface="メイリオ" panose="020B0604030504040204" pitchFamily="50" charset="-128"/>
              </a:rPr>
              <a:t>SDGs</a:t>
            </a:r>
            <a:r>
              <a:rPr kumimoji="1" lang="ja-JP" altLang="en-US" sz="48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36257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B20388F-A125-4D2E-BBF0-E240911E1C91}" type="slidenum">
              <a:rPr kumimoji="1" lang="ja-JP" altLang="en-US" smtClean="0"/>
              <a:pPr/>
              <a:t>6</a:t>
            </a:fld>
            <a:endParaRPr kumimoji="1" lang="ja-JP" altLang="en-US"/>
          </a:p>
        </p:txBody>
      </p:sp>
      <p:sp>
        <p:nvSpPr>
          <p:cNvPr id="27" name="正方形/長方形 2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と大阪</a:t>
            </a:r>
          </a:p>
        </p:txBody>
      </p:sp>
      <p:pic>
        <p:nvPicPr>
          <p:cNvPr id="23" name="図 22"/>
          <p:cNvPicPr>
            <a:picLocks noChangeAspect="1"/>
          </p:cNvPicPr>
          <p:nvPr/>
        </p:nvPicPr>
        <p:blipFill>
          <a:blip r:embed="rId3"/>
          <a:stretch>
            <a:fillRect/>
          </a:stretch>
        </p:blipFill>
        <p:spPr>
          <a:xfrm>
            <a:off x="52006" y="3806101"/>
            <a:ext cx="5094976" cy="2762463"/>
          </a:xfrm>
          <a:prstGeom prst="rect">
            <a:avLst/>
          </a:prstGeom>
        </p:spPr>
      </p:pic>
      <p:pic>
        <p:nvPicPr>
          <p:cNvPr id="24" name="図 23"/>
          <p:cNvPicPr>
            <a:picLocks noChangeAspect="1"/>
          </p:cNvPicPr>
          <p:nvPr/>
        </p:nvPicPr>
        <p:blipFill>
          <a:blip r:embed="rId4"/>
          <a:stretch>
            <a:fillRect/>
          </a:stretch>
        </p:blipFill>
        <p:spPr>
          <a:xfrm>
            <a:off x="4892840" y="3806102"/>
            <a:ext cx="5190186" cy="2762463"/>
          </a:xfrm>
          <a:prstGeom prst="rect">
            <a:avLst/>
          </a:prstGeom>
        </p:spPr>
      </p:pic>
      <p:sp>
        <p:nvSpPr>
          <p:cNvPr id="4" name="正方形/長方形 3"/>
          <p:cNvSpPr/>
          <p:nvPr/>
        </p:nvSpPr>
        <p:spPr>
          <a:xfrm>
            <a:off x="1746314" y="738765"/>
            <a:ext cx="6483285" cy="2655945"/>
          </a:xfrm>
          <a:prstGeom prst="rect">
            <a:avLst/>
          </a:prstGeom>
          <a:no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46314" y="746871"/>
            <a:ext cx="6483286" cy="418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開放性</a:t>
            </a:r>
          </a:p>
        </p:txBody>
      </p:sp>
      <p:sp>
        <p:nvSpPr>
          <p:cNvPr id="6" name="テキスト ボックス 5"/>
          <p:cNvSpPr txBox="1"/>
          <p:nvPr/>
        </p:nvSpPr>
        <p:spPr>
          <a:xfrm>
            <a:off x="1746315" y="2805344"/>
            <a:ext cx="6709894"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大阪は、国内外の玄関口として、日本の重要拠点として、内外から多くの人やモノを受け入れ、様々な知識や技術を取り入れながら発展。</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279" y="1499054"/>
            <a:ext cx="2231127" cy="1295400"/>
          </a:xfrm>
          <a:prstGeom prst="rect">
            <a:avLst/>
          </a:prstGeom>
        </p:spPr>
      </p:pic>
      <p:sp>
        <p:nvSpPr>
          <p:cNvPr id="9" name="テキスト ボックス 8"/>
          <p:cNvSpPr txBox="1"/>
          <p:nvPr/>
        </p:nvSpPr>
        <p:spPr>
          <a:xfrm>
            <a:off x="5753665" y="1158263"/>
            <a:ext cx="2146742" cy="400110"/>
          </a:xfrm>
          <a:prstGeom prst="rect">
            <a:avLst/>
          </a:prstGeom>
          <a:noFill/>
        </p:spPr>
        <p:txBody>
          <a:bodyPr wrap="none" rtlCol="0">
            <a:spAutoFit/>
          </a:bodyPr>
          <a:lstStyle/>
          <a:p>
            <a:r>
              <a:rPr kumimoji="1" lang="en-US" altLang="ja-JP" sz="2000" b="1" dirty="0"/>
              <a:t>G20</a:t>
            </a:r>
            <a:r>
              <a:rPr kumimoji="1" lang="ja-JP" altLang="en-US" sz="2000" b="1" dirty="0"/>
              <a:t>大阪サミット</a:t>
            </a:r>
          </a:p>
        </p:txBody>
      </p:sp>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474" y="1499054"/>
            <a:ext cx="2331720" cy="1249325"/>
          </a:xfrm>
          <a:prstGeom prst="rect">
            <a:avLst/>
          </a:prstGeom>
        </p:spPr>
      </p:pic>
      <p:sp>
        <p:nvSpPr>
          <p:cNvPr id="15" name="テキスト ボックス 14"/>
          <p:cNvSpPr txBox="1"/>
          <p:nvPr/>
        </p:nvSpPr>
        <p:spPr>
          <a:xfrm>
            <a:off x="2461319" y="1158263"/>
            <a:ext cx="1980029" cy="400110"/>
          </a:xfrm>
          <a:prstGeom prst="rect">
            <a:avLst/>
          </a:prstGeom>
          <a:noFill/>
        </p:spPr>
        <p:txBody>
          <a:bodyPr wrap="none" rtlCol="0">
            <a:spAutoFit/>
          </a:bodyPr>
          <a:lstStyle/>
          <a:p>
            <a:r>
              <a:rPr kumimoji="1" lang="ja-JP" altLang="en-US" sz="2000" b="1" dirty="0"/>
              <a:t>水都大阪の発展</a:t>
            </a:r>
          </a:p>
        </p:txBody>
      </p:sp>
      <p:sp>
        <p:nvSpPr>
          <p:cNvPr id="28" name="テキスト ボックス 10"/>
          <p:cNvSpPr txBox="1">
            <a:spLocks noChangeArrowheads="1"/>
          </p:cNvSpPr>
          <p:nvPr/>
        </p:nvSpPr>
        <p:spPr bwMode="auto">
          <a:xfrm>
            <a:off x="7700635" y="5716620"/>
            <a:ext cx="2122162" cy="200055"/>
          </a:xfrm>
          <a:prstGeom prst="rect">
            <a:avLst/>
          </a:prstGeom>
          <a:noFill/>
          <a:ln w="9525">
            <a:noFill/>
            <a:miter lim="800000"/>
            <a:headEnd/>
            <a:tailEnd/>
          </a:ln>
        </p:spPr>
        <p:txBody>
          <a:bodyPr wrap="square">
            <a:spAutoFit/>
          </a:bodyPr>
          <a:lstStyle/>
          <a:p>
            <a:r>
              <a:rPr lang="en-US" altLang="ja-JP" sz="700" dirty="0"/>
              <a:t>※</a:t>
            </a:r>
            <a:r>
              <a:rPr lang="ja-JP" altLang="en-US" sz="700" dirty="0"/>
              <a:t>出典：サントリーグループＨＰ</a:t>
            </a:r>
          </a:p>
        </p:txBody>
      </p:sp>
      <p:sp>
        <p:nvSpPr>
          <p:cNvPr id="30" name="テキスト ボックス 10"/>
          <p:cNvSpPr txBox="1">
            <a:spLocks noChangeArrowheads="1"/>
          </p:cNvSpPr>
          <p:nvPr/>
        </p:nvSpPr>
        <p:spPr bwMode="auto">
          <a:xfrm>
            <a:off x="5578473" y="5716620"/>
            <a:ext cx="2122162" cy="200055"/>
          </a:xfrm>
          <a:prstGeom prst="rect">
            <a:avLst/>
          </a:prstGeom>
          <a:noFill/>
          <a:ln w="9525">
            <a:noFill/>
            <a:miter lim="800000"/>
            <a:headEnd/>
            <a:tailEnd/>
          </a:ln>
        </p:spPr>
        <p:txBody>
          <a:bodyPr wrap="square">
            <a:spAutoFit/>
          </a:bodyPr>
          <a:lstStyle/>
          <a:p>
            <a:r>
              <a:rPr lang="en-US" altLang="ja-JP" sz="700" dirty="0"/>
              <a:t>※</a:t>
            </a:r>
            <a:r>
              <a:rPr lang="ja-JP" altLang="en-US" sz="700" dirty="0"/>
              <a:t>出典：大阪市立図書館ＨＰ</a:t>
            </a:r>
          </a:p>
        </p:txBody>
      </p:sp>
    </p:spTree>
    <p:extLst>
      <p:ext uri="{BB962C8B-B14F-4D97-AF65-F5344CB8AC3E}">
        <p14:creationId xmlns:p14="http://schemas.microsoft.com/office/powerpoint/2010/main" val="89323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1"/>
            <a:ext cx="9906000" cy="5891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年日本国際博覧会（大阪・関西万博）</a:t>
            </a:r>
            <a:endParaRPr lang="en-US" altLang="ja-JP" sz="20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213367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提供：</a:t>
            </a:r>
            <a:r>
              <a:rPr lang="zh-CN" altLang="en-US" sz="1100" dirty="0">
                <a:latin typeface="Meiryo UI" panose="020B0604030504040204" pitchFamily="50" charset="-128"/>
                <a:ea typeface="Meiryo UI" panose="020B0604030504040204" pitchFamily="50" charset="-128"/>
              </a:rPr>
              <a:t>２０２５年日本国際博覧会協会</a:t>
            </a:r>
          </a:p>
          <a:p>
            <a:endParaRPr lang="ja-JP" altLang="en-US" sz="1100" dirty="0">
              <a:latin typeface="Meiryo UI" panose="020B0604030504040204" pitchFamily="50" charset="-128"/>
              <a:ea typeface="Meiryo UI" panose="020B0604030504040204" pitchFamily="50" charset="-128"/>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110613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18072</TotalTime>
  <Words>4743</Words>
  <Application>Microsoft Office PowerPoint</Application>
  <PresentationFormat>A4 210 x 297 mm</PresentationFormat>
  <Paragraphs>592</Paragraphs>
  <Slides>39</Slides>
  <Notes>39</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39</vt:i4>
      </vt:variant>
    </vt:vector>
  </HeadingPairs>
  <TitlesOfParts>
    <vt:vector size="57" baseType="lpstr">
      <vt:lpstr>HGS創英角ｺﾞｼｯｸUB</vt:lpstr>
      <vt:lpstr>Meiryo UI</vt:lpstr>
      <vt:lpstr>ＭＳ Ｐゴシック</vt:lpstr>
      <vt:lpstr>ＭＳ ゴシック</vt:lpstr>
      <vt:lpstr>UD デジタル 教科書体 NK-B</vt:lpstr>
      <vt:lpstr>メイリオ</vt:lpstr>
      <vt:lpstr>游ゴシック</vt:lpstr>
      <vt:lpstr>游ゴシック Light</vt:lpstr>
      <vt:lpstr>Arial</vt:lpstr>
      <vt:lpstr>Bauhaus 93</vt:lpstr>
      <vt:lpstr>Calibri</vt:lpstr>
      <vt:lpstr>Calibri Light</vt:lpstr>
      <vt:lpstr>Microsoft Himalaya</vt:lpstr>
      <vt:lpstr>Times New Roman</vt:lpstr>
      <vt:lpstr>Wingdings</vt:lpstr>
      <vt:lpstr>Office テーマ</vt:lpstr>
      <vt:lpstr>1_デザインの設定</vt:lpstr>
      <vt:lpstr>デザインの設定</vt:lpstr>
      <vt:lpstr>PowerPoint プレゼンテーション</vt:lpstr>
      <vt:lpstr>テーマ</vt:lpstr>
      <vt:lpstr>PowerPoint プレゼンテーション</vt:lpstr>
      <vt:lpstr>SDGsとは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ジャパンSDGsアワード</vt:lpstr>
      <vt:lpstr>PowerPoint プレゼンテーション</vt:lpstr>
      <vt:lpstr>ＳＤＧｓ未来都市</vt:lpstr>
      <vt:lpstr>PowerPoint プレゼンテーション</vt:lpstr>
      <vt:lpstr>PowerPoint プレゼンテーション</vt:lpstr>
      <vt:lpstr>PowerPoint プレゼンテーション</vt:lpstr>
      <vt:lpstr> みんなで達成しようＳＤＧｓ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水谷　祐子</cp:lastModifiedBy>
  <cp:revision>1672</cp:revision>
  <cp:lastPrinted>2021-06-09T08:46:36Z</cp:lastPrinted>
  <dcterms:created xsi:type="dcterms:W3CDTF">2019-02-01T00:27:44Z</dcterms:created>
  <dcterms:modified xsi:type="dcterms:W3CDTF">2021-07-12T03:07:26Z</dcterms:modified>
</cp:coreProperties>
</file>