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56" r:id="rId2"/>
    <p:sldId id="261" r:id="rId3"/>
    <p:sldId id="415" r:id="rId4"/>
    <p:sldId id="416" r:id="rId5"/>
    <p:sldId id="417" r:id="rId6"/>
    <p:sldId id="420" r:id="rId7"/>
    <p:sldId id="422" r:id="rId8"/>
    <p:sldId id="418" r:id="rId9"/>
    <p:sldId id="419" r:id="rId10"/>
    <p:sldId id="426" r:id="rId11"/>
    <p:sldId id="427" r:id="rId12"/>
    <p:sldId id="265" r:id="rId13"/>
    <p:sldId id="270" r:id="rId14"/>
    <p:sldId id="273" r:id="rId15"/>
    <p:sldId id="269" r:id="rId16"/>
    <p:sldId id="283" r:id="rId17"/>
    <p:sldId id="284" r:id="rId18"/>
    <p:sldId id="286" r:id="rId19"/>
    <p:sldId id="397" r:id="rId20"/>
    <p:sldId id="373" r:id="rId21"/>
    <p:sldId id="271" r:id="rId22"/>
    <p:sldId id="423" r:id="rId23"/>
    <p:sldId id="336" r:id="rId24"/>
    <p:sldId id="429" r:id="rId25"/>
    <p:sldId id="276" r:id="rId26"/>
    <p:sldId id="329" r:id="rId27"/>
    <p:sldId id="413" r:id="rId28"/>
    <p:sldId id="408" r:id="rId29"/>
    <p:sldId id="393" r:id="rId30"/>
    <p:sldId id="394" r:id="rId31"/>
    <p:sldId id="404" r:id="rId32"/>
    <p:sldId id="405" r:id="rId33"/>
    <p:sldId id="406" r:id="rId34"/>
    <p:sldId id="395" r:id="rId35"/>
    <p:sldId id="341" r:id="rId36"/>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1143" autoAdjust="0"/>
  </p:normalViewPr>
  <p:slideViewPr>
    <p:cSldViewPr snapToGrid="0">
      <p:cViewPr varScale="1">
        <p:scale>
          <a:sx n="64" d="100"/>
          <a:sy n="64" d="100"/>
        </p:scale>
        <p:origin x="900" y="72"/>
      </p:cViewPr>
      <p:guideLst/>
    </p:cSldViewPr>
  </p:slideViewPr>
  <p:notesTextViewPr>
    <p:cViewPr>
      <p:scale>
        <a:sx n="1" d="1"/>
        <a:sy n="1" d="1"/>
      </p:scale>
      <p:origin x="0" y="0"/>
    </p:cViewPr>
  </p:notesTextViewPr>
  <p:notesViewPr>
    <p:cSldViewPr snapToGrid="0">
      <p:cViewPr varScale="1">
        <p:scale>
          <a:sx n="33" d="100"/>
          <a:sy n="33" d="100"/>
        </p:scale>
        <p:origin x="2238"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kahira family" userId="77e22ccb780c0f4f" providerId="LiveId" clId="{01FA3CB5-952A-4773-BEEA-340A857306F1}"/>
    <pc:docChg chg="undo custSel addSld modSld">
      <pc:chgData name="Nakahira family" userId="77e22ccb780c0f4f" providerId="LiveId" clId="{01FA3CB5-952A-4773-BEEA-340A857306F1}" dt="2021-05-28T06:33:58.489" v="741" actId="14100"/>
      <pc:docMkLst>
        <pc:docMk/>
      </pc:docMkLst>
      <pc:sldChg chg="addSp delSp modSp mod">
        <pc:chgData name="Nakahira family" userId="77e22ccb780c0f4f" providerId="LiveId" clId="{01FA3CB5-952A-4773-BEEA-340A857306F1}" dt="2021-05-28T00:42:19.799" v="528" actId="115"/>
        <pc:sldMkLst>
          <pc:docMk/>
          <pc:sldMk cId="2839999942" sldId="415"/>
        </pc:sldMkLst>
        <pc:spChg chg="mod">
          <ac:chgData name="Nakahira family" userId="77e22ccb780c0f4f" providerId="LiveId" clId="{01FA3CB5-952A-4773-BEEA-340A857306F1}" dt="2021-05-27T23:41:05.561" v="42" actId="20577"/>
          <ac:spMkLst>
            <pc:docMk/>
            <pc:sldMk cId="2839999942" sldId="415"/>
            <ac:spMk id="2" creationId="{00000000-0000-0000-0000-000000000000}"/>
          </ac:spMkLst>
        </pc:spChg>
        <pc:spChg chg="add mod">
          <ac:chgData name="Nakahira family" userId="77e22ccb780c0f4f" providerId="LiveId" clId="{01FA3CB5-952A-4773-BEEA-340A857306F1}" dt="2021-05-28T00:42:19.799" v="528" actId="115"/>
          <ac:spMkLst>
            <pc:docMk/>
            <pc:sldMk cId="2839999942" sldId="415"/>
            <ac:spMk id="3" creationId="{4BAD7AE8-0EAF-4908-B1D4-8137B62BB2DD}"/>
          </ac:spMkLst>
        </pc:spChg>
        <pc:spChg chg="mod">
          <ac:chgData name="Nakahira family" userId="77e22ccb780c0f4f" providerId="LiveId" clId="{01FA3CB5-952A-4773-BEEA-340A857306F1}" dt="2021-05-27T23:50:37.052" v="100" actId="207"/>
          <ac:spMkLst>
            <pc:docMk/>
            <pc:sldMk cId="2839999942" sldId="415"/>
            <ac:spMk id="4" creationId="{00000000-0000-0000-0000-000000000000}"/>
          </ac:spMkLst>
        </pc:spChg>
        <pc:spChg chg="add del mod">
          <ac:chgData name="Nakahira family" userId="77e22ccb780c0f4f" providerId="LiveId" clId="{01FA3CB5-952A-4773-BEEA-340A857306F1}" dt="2021-05-27T23:52:25.596" v="124" actId="478"/>
          <ac:spMkLst>
            <pc:docMk/>
            <pc:sldMk cId="2839999942" sldId="415"/>
            <ac:spMk id="6" creationId="{C6627E85-D32F-4C78-801B-C3AA841DB9C4}"/>
          </ac:spMkLst>
        </pc:spChg>
        <pc:spChg chg="add mod">
          <ac:chgData name="Nakahira family" userId="77e22ccb780c0f4f" providerId="LiveId" clId="{01FA3CB5-952A-4773-BEEA-340A857306F1}" dt="2021-05-27T23:52:22.799" v="123" actId="1076"/>
          <ac:spMkLst>
            <pc:docMk/>
            <pc:sldMk cId="2839999942" sldId="415"/>
            <ac:spMk id="8" creationId="{3918B8A0-1B6F-41F5-9022-6EF8779FAB5E}"/>
          </ac:spMkLst>
        </pc:spChg>
      </pc:sldChg>
      <pc:sldChg chg="addSp delSp modSp new mod modAnim">
        <pc:chgData name="Nakahira family" userId="77e22ccb780c0f4f" providerId="LiveId" clId="{01FA3CB5-952A-4773-BEEA-340A857306F1}" dt="2021-05-28T00:20:44.113" v="479"/>
        <pc:sldMkLst>
          <pc:docMk/>
          <pc:sldMk cId="2665587879" sldId="416"/>
        </pc:sldMkLst>
        <pc:spChg chg="mod">
          <ac:chgData name="Nakahira family" userId="77e22ccb780c0f4f" providerId="LiveId" clId="{01FA3CB5-952A-4773-BEEA-340A857306F1}" dt="2021-05-27T23:52:40.078" v="141" actId="20577"/>
          <ac:spMkLst>
            <pc:docMk/>
            <pc:sldMk cId="2665587879" sldId="416"/>
            <ac:spMk id="2" creationId="{83471CF0-2426-497C-848C-F17CB421BADE}"/>
          </ac:spMkLst>
        </pc:spChg>
        <pc:spChg chg="del">
          <ac:chgData name="Nakahira family" userId="77e22ccb780c0f4f" providerId="LiveId" clId="{01FA3CB5-952A-4773-BEEA-340A857306F1}" dt="2021-05-27T23:52:44.313" v="142" actId="478"/>
          <ac:spMkLst>
            <pc:docMk/>
            <pc:sldMk cId="2665587879" sldId="416"/>
            <ac:spMk id="3" creationId="{79477480-FD0F-4BF0-A839-55EE57806B8F}"/>
          </ac:spMkLst>
        </pc:spChg>
        <pc:spChg chg="add mod">
          <ac:chgData name="Nakahira family" userId="77e22ccb780c0f4f" providerId="LiveId" clId="{01FA3CB5-952A-4773-BEEA-340A857306F1}" dt="2021-05-28T00:20:29.338" v="477" actId="113"/>
          <ac:spMkLst>
            <pc:docMk/>
            <pc:sldMk cId="2665587879" sldId="416"/>
            <ac:spMk id="5" creationId="{7D0BD212-D58B-44DF-B9EF-F3EC3840FEB7}"/>
          </ac:spMkLst>
        </pc:spChg>
        <pc:spChg chg="add del mod">
          <ac:chgData name="Nakahira family" userId="77e22ccb780c0f4f" providerId="LiveId" clId="{01FA3CB5-952A-4773-BEEA-340A857306F1}" dt="2021-05-27T23:59:01.454" v="242" actId="478"/>
          <ac:spMkLst>
            <pc:docMk/>
            <pc:sldMk cId="2665587879" sldId="416"/>
            <ac:spMk id="7" creationId="{618C2BC4-F3F1-4BD4-B14D-59135EDC4976}"/>
          </ac:spMkLst>
        </pc:spChg>
        <pc:spChg chg="add mod">
          <ac:chgData name="Nakahira family" userId="77e22ccb780c0f4f" providerId="LiveId" clId="{01FA3CB5-952A-4773-BEEA-340A857306F1}" dt="2021-05-27T23:57:34.424" v="216" actId="1076"/>
          <ac:spMkLst>
            <pc:docMk/>
            <pc:sldMk cId="2665587879" sldId="416"/>
            <ac:spMk id="8" creationId="{374333DE-CC4E-495A-B5FC-7D71B1CC53B3}"/>
          </ac:spMkLst>
        </pc:spChg>
        <pc:spChg chg="add mod">
          <ac:chgData name="Nakahira family" userId="77e22ccb780c0f4f" providerId="LiveId" clId="{01FA3CB5-952A-4773-BEEA-340A857306F1}" dt="2021-05-28T00:20:34.321" v="478" actId="113"/>
          <ac:spMkLst>
            <pc:docMk/>
            <pc:sldMk cId="2665587879" sldId="416"/>
            <ac:spMk id="9" creationId="{CC4B750D-E2EC-468C-BCEA-CB2D179204DB}"/>
          </ac:spMkLst>
        </pc:spChg>
        <pc:spChg chg="add mod">
          <ac:chgData name="Nakahira family" userId="77e22ccb780c0f4f" providerId="LiveId" clId="{01FA3CB5-952A-4773-BEEA-340A857306F1}" dt="2021-05-28T00:18:50.189" v="466" actId="255"/>
          <ac:spMkLst>
            <pc:docMk/>
            <pc:sldMk cId="2665587879" sldId="416"/>
            <ac:spMk id="11" creationId="{680EBD64-7526-4811-BB49-96348C38B532}"/>
          </ac:spMkLst>
        </pc:spChg>
        <pc:spChg chg="add del mod">
          <ac:chgData name="Nakahira family" userId="77e22ccb780c0f4f" providerId="LiveId" clId="{01FA3CB5-952A-4773-BEEA-340A857306F1}" dt="2021-05-28T00:16:21.871" v="422" actId="478"/>
          <ac:spMkLst>
            <pc:docMk/>
            <pc:sldMk cId="2665587879" sldId="416"/>
            <ac:spMk id="13" creationId="{17EB089A-534B-4FAA-9314-5704DE701DB6}"/>
          </ac:spMkLst>
        </pc:spChg>
        <pc:spChg chg="add mod">
          <ac:chgData name="Nakahira family" userId="77e22ccb780c0f4f" providerId="LiveId" clId="{01FA3CB5-952A-4773-BEEA-340A857306F1}" dt="2021-05-28T00:20:19.438" v="475" actId="113"/>
          <ac:spMkLst>
            <pc:docMk/>
            <pc:sldMk cId="2665587879" sldId="416"/>
            <ac:spMk id="15" creationId="{EB077FDE-4FF0-4AF0-84BC-8308DF0F537D}"/>
          </ac:spMkLst>
        </pc:spChg>
        <pc:spChg chg="add mod">
          <ac:chgData name="Nakahira family" userId="77e22ccb780c0f4f" providerId="LiveId" clId="{01FA3CB5-952A-4773-BEEA-340A857306F1}" dt="2021-05-28T00:19:04.963" v="470" actId="1076"/>
          <ac:spMkLst>
            <pc:docMk/>
            <pc:sldMk cId="2665587879" sldId="416"/>
            <ac:spMk id="17" creationId="{C5874672-53C8-4CD6-859A-50AC5833F3DC}"/>
          </ac:spMkLst>
        </pc:spChg>
        <pc:spChg chg="add mod">
          <ac:chgData name="Nakahira family" userId="77e22ccb780c0f4f" providerId="LiveId" clId="{01FA3CB5-952A-4773-BEEA-340A857306F1}" dt="2021-05-28T00:19:15.286" v="472" actId="1076"/>
          <ac:spMkLst>
            <pc:docMk/>
            <pc:sldMk cId="2665587879" sldId="416"/>
            <ac:spMk id="18" creationId="{105BE5BF-6EA1-4845-B8E5-1AB3A62D3801}"/>
          </ac:spMkLst>
        </pc:spChg>
        <pc:grpChg chg="add mod">
          <ac:chgData name="Nakahira family" userId="77e22ccb780c0f4f" providerId="LiveId" clId="{01FA3CB5-952A-4773-BEEA-340A857306F1}" dt="2021-05-28T00:17:56.669" v="432" actId="164"/>
          <ac:grpSpMkLst>
            <pc:docMk/>
            <pc:sldMk cId="2665587879" sldId="416"/>
            <ac:grpSpMk id="16" creationId="{23C3C0F5-3113-481D-B9F6-AEB14D058096}"/>
          </ac:grpSpMkLst>
        </pc:grpChg>
        <pc:graphicFrameChg chg="add mod modGraphic">
          <ac:chgData name="Nakahira family" userId="77e22ccb780c0f4f" providerId="LiveId" clId="{01FA3CB5-952A-4773-BEEA-340A857306F1}" dt="2021-05-27T23:57:34.424" v="216" actId="1076"/>
          <ac:graphicFrameMkLst>
            <pc:docMk/>
            <pc:sldMk cId="2665587879" sldId="416"/>
            <ac:graphicFrameMk id="6" creationId="{2F8D36AA-0E23-4A92-8782-0D55609B1C0F}"/>
          </ac:graphicFrameMkLst>
        </pc:graphicFrameChg>
        <pc:picChg chg="add mod">
          <ac:chgData name="Nakahira family" userId="77e22ccb780c0f4f" providerId="LiveId" clId="{01FA3CB5-952A-4773-BEEA-340A857306F1}" dt="2021-05-27T23:53:25.476" v="146" actId="1076"/>
          <ac:picMkLst>
            <pc:docMk/>
            <pc:sldMk cId="2665587879" sldId="416"/>
            <ac:picMk id="4" creationId="{B74A50EE-C6CF-4A11-84F0-FA33588C24B8}"/>
          </ac:picMkLst>
        </pc:picChg>
      </pc:sldChg>
      <pc:sldChg chg="addSp delSp modSp new mod">
        <pc:chgData name="Nakahira family" userId="77e22ccb780c0f4f" providerId="LiveId" clId="{01FA3CB5-952A-4773-BEEA-340A857306F1}" dt="2021-05-28T00:44:34.238" v="567" actId="179"/>
        <pc:sldMkLst>
          <pc:docMk/>
          <pc:sldMk cId="3287605980" sldId="417"/>
        </pc:sldMkLst>
        <pc:spChg chg="mod">
          <ac:chgData name="Nakahira family" userId="77e22ccb780c0f4f" providerId="LiveId" clId="{01FA3CB5-952A-4773-BEEA-340A857306F1}" dt="2021-05-28T00:23:47.913" v="495" actId="20577"/>
          <ac:spMkLst>
            <pc:docMk/>
            <pc:sldMk cId="3287605980" sldId="417"/>
            <ac:spMk id="2" creationId="{DD7940AF-55C7-48B2-9B63-7350F496D468}"/>
          </ac:spMkLst>
        </pc:spChg>
        <pc:spChg chg="del">
          <ac:chgData name="Nakahira family" userId="77e22ccb780c0f4f" providerId="LiveId" clId="{01FA3CB5-952A-4773-BEEA-340A857306F1}" dt="2021-05-28T00:23:50.849" v="496" actId="478"/>
          <ac:spMkLst>
            <pc:docMk/>
            <pc:sldMk cId="3287605980" sldId="417"/>
            <ac:spMk id="3" creationId="{42210B37-DFB8-4E5B-8095-0FB12BD81EF7}"/>
          </ac:spMkLst>
        </pc:spChg>
        <pc:spChg chg="add mod">
          <ac:chgData name="Nakahira family" userId="77e22ccb780c0f4f" providerId="LiveId" clId="{01FA3CB5-952A-4773-BEEA-340A857306F1}" dt="2021-05-28T00:44:34.238" v="567" actId="179"/>
          <ac:spMkLst>
            <pc:docMk/>
            <pc:sldMk cId="3287605980" sldId="417"/>
            <ac:spMk id="5" creationId="{3E26EF7E-2FD0-4DD9-A8F4-8EBD395060AC}"/>
          </ac:spMkLst>
        </pc:spChg>
        <pc:spChg chg="add mod">
          <ac:chgData name="Nakahira family" userId="77e22ccb780c0f4f" providerId="LiveId" clId="{01FA3CB5-952A-4773-BEEA-340A857306F1}" dt="2021-05-28T00:41:36.164" v="505" actId="1076"/>
          <ac:spMkLst>
            <pc:docMk/>
            <pc:sldMk cId="3287605980" sldId="417"/>
            <ac:spMk id="7" creationId="{539A66AE-82E2-4539-B5EB-68BFBF6D477F}"/>
          </ac:spMkLst>
        </pc:spChg>
      </pc:sldChg>
      <pc:sldChg chg="addSp delSp modSp new mod">
        <pc:chgData name="Nakahira family" userId="77e22ccb780c0f4f" providerId="LiveId" clId="{01FA3CB5-952A-4773-BEEA-340A857306F1}" dt="2021-05-28T06:33:58.489" v="741" actId="14100"/>
        <pc:sldMkLst>
          <pc:docMk/>
          <pc:sldMk cId="2397323135" sldId="418"/>
        </pc:sldMkLst>
        <pc:spChg chg="del">
          <ac:chgData name="Nakahira family" userId="77e22ccb780c0f4f" providerId="LiveId" clId="{01FA3CB5-952A-4773-BEEA-340A857306F1}" dt="2021-05-28T05:27:41.582" v="569" actId="478"/>
          <ac:spMkLst>
            <pc:docMk/>
            <pc:sldMk cId="2397323135" sldId="418"/>
            <ac:spMk id="3" creationId="{AAA858B1-87C4-42AE-85CD-A7BD51C9BCAA}"/>
          </ac:spMkLst>
        </pc:spChg>
        <pc:spChg chg="add del mod">
          <ac:chgData name="Nakahira family" userId="77e22ccb780c0f4f" providerId="LiveId" clId="{01FA3CB5-952A-4773-BEEA-340A857306F1}" dt="2021-05-28T05:28:59.999" v="572" actId="478"/>
          <ac:spMkLst>
            <pc:docMk/>
            <pc:sldMk cId="2397323135" sldId="418"/>
            <ac:spMk id="5" creationId="{FC76523A-3E5D-436A-A29E-84DFD63029FA}"/>
          </ac:spMkLst>
        </pc:spChg>
        <pc:spChg chg="add del">
          <ac:chgData name="Nakahira family" userId="77e22ccb780c0f4f" providerId="LiveId" clId="{01FA3CB5-952A-4773-BEEA-340A857306F1}" dt="2021-05-28T05:30:00.333" v="581" actId="22"/>
          <ac:spMkLst>
            <pc:docMk/>
            <pc:sldMk cId="2397323135" sldId="418"/>
            <ac:spMk id="8" creationId="{9287E9DA-E307-438C-B086-0DF04A95A9BE}"/>
          </ac:spMkLst>
        </pc:spChg>
        <pc:spChg chg="add mod">
          <ac:chgData name="Nakahira family" userId="77e22ccb780c0f4f" providerId="LiveId" clId="{01FA3CB5-952A-4773-BEEA-340A857306F1}" dt="2021-05-28T06:33:11.375" v="684" actId="20577"/>
          <ac:spMkLst>
            <pc:docMk/>
            <pc:sldMk cId="2397323135" sldId="418"/>
            <ac:spMk id="10" creationId="{848EBEED-5934-4137-A388-D12966F5F3B5}"/>
          </ac:spMkLst>
        </pc:spChg>
        <pc:spChg chg="add mod">
          <ac:chgData name="Nakahira family" userId="77e22ccb780c0f4f" providerId="LiveId" clId="{01FA3CB5-952A-4773-BEEA-340A857306F1}" dt="2021-05-28T06:33:58.489" v="741" actId="14100"/>
          <ac:spMkLst>
            <pc:docMk/>
            <pc:sldMk cId="2397323135" sldId="418"/>
            <ac:spMk id="12" creationId="{FC376CBA-E776-4E2B-9894-0B3F412D6B05}"/>
          </ac:spMkLst>
        </pc:spChg>
        <pc:graphicFrameChg chg="add del mod modGraphic">
          <ac:chgData name="Nakahira family" userId="77e22ccb780c0f4f" providerId="LiveId" clId="{01FA3CB5-952A-4773-BEEA-340A857306F1}" dt="2021-05-28T05:29:45.151" v="578" actId="478"/>
          <ac:graphicFrameMkLst>
            <pc:docMk/>
            <pc:sldMk cId="2397323135" sldId="418"/>
            <ac:graphicFrameMk id="6" creationId="{7FD3DBB5-44F4-44C8-8722-9AC8F2C7C050}"/>
          </ac:graphicFrameMkLst>
        </pc:graphicFrameChg>
        <pc:graphicFrameChg chg="add mod modGraphic">
          <ac:chgData name="Nakahira family" userId="77e22ccb780c0f4f" providerId="LiveId" clId="{01FA3CB5-952A-4773-BEEA-340A857306F1}" dt="2021-05-28T05:31:48.873" v="611" actId="1076"/>
          <ac:graphicFrameMkLst>
            <pc:docMk/>
            <pc:sldMk cId="2397323135" sldId="418"/>
            <ac:graphicFrameMk id="9" creationId="{886E06FD-B76E-405D-AE7E-D8856421D0E1}"/>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575978092931889E-2"/>
          <c:y val="0.17364849948611036"/>
          <c:w val="0.88218145093268374"/>
          <c:h val="0.72056138340133191"/>
        </c:manualLayout>
      </c:layout>
      <c:lineChart>
        <c:grouping val="standard"/>
        <c:varyColors val="0"/>
        <c:ser>
          <c:idx val="0"/>
          <c:order val="0"/>
          <c:tx>
            <c:strRef>
              <c:f>Sheet1!$B$1</c:f>
              <c:strCache>
                <c:ptCount val="1"/>
                <c:pt idx="0">
                  <c:v>全体</c:v>
                </c:pt>
              </c:strCache>
            </c:strRef>
          </c:tx>
          <c:spPr>
            <a:ln w="28575" cap="sq">
              <a:solidFill>
                <a:schemeClr val="accent1"/>
              </a:solidFill>
              <a:round/>
            </a:ln>
            <a:effectLst/>
          </c:spPr>
          <c:marker>
            <c:symbol val="circle"/>
            <c:size val="20"/>
            <c:spPr>
              <a:solidFill>
                <a:srgbClr val="002060"/>
              </a:solidFill>
              <a:ln w="9525">
                <a:solidFill>
                  <a:schemeClr val="accent1"/>
                </a:solidFill>
              </a:ln>
              <a:effectLst/>
            </c:spPr>
          </c:marker>
          <c:dLbls>
            <c:dLbl>
              <c:idx val="0"/>
              <c:layout>
                <c:manualLayout>
                  <c:x val="3.8420114780482385E-2"/>
                  <c:y val="-0.17190025131615697"/>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93-46F1-8D60-E077991C9EC1}"/>
                </c:ext>
              </c:extLst>
            </c:dLbl>
            <c:dLbl>
              <c:idx val="1"/>
              <c:layout>
                <c:manualLayout>
                  <c:x val="3.2218626184765863E-2"/>
                  <c:y val="-0.25595939409305363"/>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93-46F1-8D60-E077991C9EC1}"/>
                </c:ext>
              </c:extLst>
            </c:dLbl>
            <c:dLbl>
              <c:idx val="2"/>
              <c:layout>
                <c:manualLayout>
                  <c:x val="1.8227162690317621E-2"/>
                  <c:y val="-0.2543913075896310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493-46F1-8D60-E077991C9EC1}"/>
                </c:ext>
              </c:extLst>
            </c:dLbl>
            <c:dLbl>
              <c:idx val="3"/>
              <c:layout>
                <c:manualLayout>
                  <c:x val="1.8258670516907743E-2"/>
                  <c:y val="-0.25907026179862835"/>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493-46F1-8D60-E077991C9EC1}"/>
                </c:ext>
              </c:extLst>
            </c:dLbl>
            <c:dLbl>
              <c:idx val="4"/>
              <c:layout>
                <c:manualLayout>
                  <c:x val="1.4169383033625424E-2"/>
                  <c:y val="-0.24772892607451377"/>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7.6992249074658833E-2"/>
                      <c:h val="0.1136133239960877"/>
                    </c:manualLayout>
                  </c15:layout>
                </c:ext>
                <c:ext xmlns:c16="http://schemas.microsoft.com/office/drawing/2014/chart" uri="{C3380CC4-5D6E-409C-BE32-E72D297353CC}">
                  <c16:uniqueId val="{00000004-2493-46F1-8D60-E077991C9EC1}"/>
                </c:ext>
              </c:extLst>
            </c:dLbl>
            <c:dLbl>
              <c:idx val="5"/>
              <c:layout>
                <c:manualLayout>
                  <c:x val="2.833887763763442E-3"/>
                  <c:y val="-0.18239294909292375"/>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493-46F1-8D60-E077991C9EC1}"/>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yyyy"年"m"月"</c:formatCode>
                <c:ptCount val="6"/>
                <c:pt idx="0">
                  <c:v>43405</c:v>
                </c:pt>
                <c:pt idx="1">
                  <c:v>43525</c:v>
                </c:pt>
                <c:pt idx="2">
                  <c:v>43739</c:v>
                </c:pt>
                <c:pt idx="3">
                  <c:v>43891</c:v>
                </c:pt>
                <c:pt idx="4">
                  <c:v>44105</c:v>
                </c:pt>
                <c:pt idx="5">
                  <c:v>44256</c:v>
                </c:pt>
              </c:numCache>
            </c:numRef>
          </c:cat>
          <c:val>
            <c:numRef>
              <c:f>Sheet1!$B$2:$B$7</c:f>
              <c:numCache>
                <c:formatCode>General</c:formatCode>
                <c:ptCount val="6"/>
                <c:pt idx="0">
                  <c:v>17.899999999999999</c:v>
                </c:pt>
                <c:pt idx="1">
                  <c:v>14.7</c:v>
                </c:pt>
                <c:pt idx="2">
                  <c:v>25.4</c:v>
                </c:pt>
                <c:pt idx="3">
                  <c:v>31.4</c:v>
                </c:pt>
                <c:pt idx="4">
                  <c:v>43.5</c:v>
                </c:pt>
                <c:pt idx="5">
                  <c:v>53.4</c:v>
                </c:pt>
              </c:numCache>
            </c:numRef>
          </c:val>
          <c:smooth val="0"/>
          <c:extLst>
            <c:ext xmlns:c16="http://schemas.microsoft.com/office/drawing/2014/chart" uri="{C3380CC4-5D6E-409C-BE32-E72D297353CC}">
              <c16:uniqueId val="{00000006-2493-46F1-8D60-E077991C9EC1}"/>
            </c:ext>
          </c:extLst>
        </c:ser>
        <c:ser>
          <c:idx val="1"/>
          <c:order val="1"/>
          <c:tx>
            <c:strRef>
              <c:f>Sheet1!$C$1</c:f>
              <c:strCache>
                <c:ptCount val="1"/>
                <c:pt idx="0">
                  <c:v>男性</c:v>
                </c:pt>
              </c:strCache>
            </c:strRef>
          </c:tx>
          <c:spPr>
            <a:ln w="28575" cap="rnd">
              <a:solidFill>
                <a:schemeClr val="accent6">
                  <a:lumMod val="75000"/>
                </a:schemeClr>
              </a:solidFill>
              <a:prstDash val="sysDash"/>
              <a:round/>
            </a:ln>
            <a:effectLst/>
          </c:spPr>
          <c:marker>
            <c:symbol val="triangle"/>
            <c:size val="15"/>
            <c:spPr>
              <a:solidFill>
                <a:srgbClr val="00B050"/>
              </a:solidFill>
              <a:ln w="9525">
                <a:solidFill>
                  <a:schemeClr val="accent6">
                    <a:lumMod val="50000"/>
                  </a:schemeClr>
                </a:solidFill>
                <a:prstDash val="sysDash"/>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yyyy"年"m"月"</c:formatCode>
                <c:ptCount val="6"/>
                <c:pt idx="0">
                  <c:v>43405</c:v>
                </c:pt>
                <c:pt idx="1">
                  <c:v>43525</c:v>
                </c:pt>
                <c:pt idx="2">
                  <c:v>43739</c:v>
                </c:pt>
                <c:pt idx="3">
                  <c:v>43891</c:v>
                </c:pt>
                <c:pt idx="4">
                  <c:v>44105</c:v>
                </c:pt>
                <c:pt idx="5">
                  <c:v>44256</c:v>
                </c:pt>
              </c:numCache>
            </c:numRef>
          </c:cat>
          <c:val>
            <c:numRef>
              <c:f>Sheet1!$C$2:$C$7</c:f>
              <c:numCache>
                <c:formatCode>General</c:formatCode>
                <c:ptCount val="6"/>
                <c:pt idx="0">
                  <c:v>19.399999999999999</c:v>
                </c:pt>
                <c:pt idx="1">
                  <c:v>17.399999999999999</c:v>
                </c:pt>
                <c:pt idx="2">
                  <c:v>33.1</c:v>
                </c:pt>
                <c:pt idx="3">
                  <c:v>39.1</c:v>
                </c:pt>
                <c:pt idx="4">
                  <c:v>52.4</c:v>
                </c:pt>
                <c:pt idx="5">
                  <c:v>62.1</c:v>
                </c:pt>
              </c:numCache>
            </c:numRef>
          </c:val>
          <c:smooth val="0"/>
          <c:extLst>
            <c:ext xmlns:c16="http://schemas.microsoft.com/office/drawing/2014/chart" uri="{C3380CC4-5D6E-409C-BE32-E72D297353CC}">
              <c16:uniqueId val="{00000007-2493-46F1-8D60-E077991C9EC1}"/>
            </c:ext>
          </c:extLst>
        </c:ser>
        <c:ser>
          <c:idx val="2"/>
          <c:order val="2"/>
          <c:tx>
            <c:strRef>
              <c:f>Sheet1!$D$1</c:f>
              <c:strCache>
                <c:ptCount val="1"/>
                <c:pt idx="0">
                  <c:v>女性</c:v>
                </c:pt>
              </c:strCache>
            </c:strRef>
          </c:tx>
          <c:spPr>
            <a:ln w="28575" cap="rnd">
              <a:solidFill>
                <a:schemeClr val="accent4">
                  <a:lumMod val="75000"/>
                </a:schemeClr>
              </a:solidFill>
              <a:prstDash val="sysDash"/>
              <a:round/>
            </a:ln>
            <a:effectLst/>
          </c:spPr>
          <c:marker>
            <c:symbol val="square"/>
            <c:size val="15"/>
            <c:spPr>
              <a:solidFill>
                <a:schemeClr val="accent4"/>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yyyy"年"m"月"</c:formatCode>
                <c:ptCount val="6"/>
                <c:pt idx="0">
                  <c:v>43405</c:v>
                </c:pt>
                <c:pt idx="1">
                  <c:v>43525</c:v>
                </c:pt>
                <c:pt idx="2">
                  <c:v>43739</c:v>
                </c:pt>
                <c:pt idx="3">
                  <c:v>43891</c:v>
                </c:pt>
                <c:pt idx="4">
                  <c:v>44105</c:v>
                </c:pt>
                <c:pt idx="5">
                  <c:v>44256</c:v>
                </c:pt>
              </c:numCache>
            </c:numRef>
          </c:cat>
          <c:val>
            <c:numRef>
              <c:f>Sheet1!$D$2:$D$7</c:f>
              <c:numCache>
                <c:formatCode>General</c:formatCode>
                <c:ptCount val="6"/>
                <c:pt idx="0">
                  <c:v>16.600000000000001</c:v>
                </c:pt>
                <c:pt idx="1">
                  <c:v>12.2</c:v>
                </c:pt>
                <c:pt idx="2">
                  <c:v>18.5</c:v>
                </c:pt>
                <c:pt idx="3">
                  <c:v>24.4</c:v>
                </c:pt>
                <c:pt idx="4">
                  <c:v>35.4</c:v>
                </c:pt>
                <c:pt idx="5">
                  <c:v>45.5</c:v>
                </c:pt>
              </c:numCache>
            </c:numRef>
          </c:val>
          <c:smooth val="0"/>
          <c:extLst>
            <c:ext xmlns:c16="http://schemas.microsoft.com/office/drawing/2014/chart" uri="{C3380CC4-5D6E-409C-BE32-E72D297353CC}">
              <c16:uniqueId val="{00000008-2493-46F1-8D60-E077991C9EC1}"/>
            </c:ext>
          </c:extLst>
        </c:ser>
        <c:dLbls>
          <c:showLegendKey val="0"/>
          <c:showVal val="0"/>
          <c:showCatName val="0"/>
          <c:showSerName val="0"/>
          <c:showPercent val="0"/>
          <c:showBubbleSize val="0"/>
        </c:dLbls>
        <c:marker val="1"/>
        <c:smooth val="0"/>
        <c:axId val="790140127"/>
        <c:axId val="790144287"/>
      </c:lineChart>
      <c:catAx>
        <c:axId val="790140127"/>
        <c:scaling>
          <c:orientation val="minMax"/>
        </c:scaling>
        <c:delete val="0"/>
        <c:axPos val="b"/>
        <c:numFmt formatCode="yyyy&quot;年&quot;m&quot;月&quot;"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790144287"/>
        <c:crosses val="autoZero"/>
        <c:auto val="0"/>
        <c:lblAlgn val="ctr"/>
        <c:lblOffset val="100"/>
        <c:noMultiLvlLbl val="0"/>
      </c:catAx>
      <c:valAx>
        <c:axId val="790144287"/>
        <c:scaling>
          <c:orientation val="minMax"/>
          <c:max val="65"/>
          <c:min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790140127"/>
        <c:crosses val="autoZero"/>
        <c:crossBetween val="between"/>
      </c:valAx>
      <c:spPr>
        <a:noFill/>
        <a:ln>
          <a:noFill/>
        </a:ln>
        <a:effectLst/>
      </c:spPr>
    </c:plotArea>
    <c:legend>
      <c:legendPos val="b"/>
      <c:layout>
        <c:manualLayout>
          <c:xMode val="edge"/>
          <c:yMode val="edge"/>
          <c:x val="0.13812479215183737"/>
          <c:y val="2.9910277646604751E-2"/>
          <c:w val="0.29147223424528174"/>
          <c:h val="7.143343776818386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cdr:y>
    </cdr:from>
    <cdr:to>
      <cdr:x>0.05107</cdr:x>
      <cdr:y>0.05899</cdr:y>
    </cdr:to>
    <cdr:sp macro="" textlink="">
      <cdr:nvSpPr>
        <cdr:cNvPr id="2" name="テキスト ボックス 1"/>
        <cdr:cNvSpPr txBox="1"/>
      </cdr:nvSpPr>
      <cdr:spPr>
        <a:xfrm xmlns:a="http://schemas.openxmlformats.org/drawingml/2006/main">
          <a:off x="-1540043" y="-2258149"/>
          <a:ext cx="501217" cy="2350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200" dirty="0"/>
            <a:t>単位：％</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68E6BA0C-58A7-4AEB-AF68-0744D9025141}" type="datetimeFigureOut">
              <a:rPr kumimoji="1" lang="ja-JP" altLang="en-US" smtClean="0"/>
              <a:t>2021/6/30</a:t>
            </a:fld>
            <a:endParaRPr kumimoji="1" lang="ja-JP" altLang="en-US"/>
          </a:p>
        </p:txBody>
      </p:sp>
      <p:sp>
        <p:nvSpPr>
          <p:cNvPr id="4" name="フッター プレースホルダー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CC69788A-0617-4AD5-B32B-8F6F4E029616}" type="slidenum">
              <a:rPr kumimoji="1" lang="ja-JP" altLang="en-US" smtClean="0"/>
              <a:t>‹#›</a:t>
            </a:fld>
            <a:endParaRPr kumimoji="1" lang="ja-JP" altLang="en-US"/>
          </a:p>
        </p:txBody>
      </p:sp>
    </p:spTree>
    <p:extLst>
      <p:ext uri="{BB962C8B-B14F-4D97-AF65-F5344CB8AC3E}">
        <p14:creationId xmlns:p14="http://schemas.microsoft.com/office/powerpoint/2010/main" val="22191366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DC922142-490E-442E-A434-29B1DB263A96}" type="datetimeFigureOut">
              <a:rPr kumimoji="1" lang="ja-JP" altLang="en-US" smtClean="0"/>
              <a:t>2021/6/30</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77363F86-D0CE-4A08-8709-C118D6DC9C69}" type="slidenum">
              <a:rPr kumimoji="1" lang="ja-JP" altLang="en-US" smtClean="0"/>
              <a:t>‹#›</a:t>
            </a:fld>
            <a:endParaRPr kumimoji="1" lang="ja-JP" altLang="en-US"/>
          </a:p>
        </p:txBody>
      </p:sp>
    </p:spTree>
    <p:extLst>
      <p:ext uri="{BB962C8B-B14F-4D97-AF65-F5344CB8AC3E}">
        <p14:creationId xmlns:p14="http://schemas.microsoft.com/office/powerpoint/2010/main" val="83745925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a:t>
            </a:fld>
            <a:endParaRPr kumimoji="1" lang="ja-JP" altLang="en-US" dirty="0"/>
          </a:p>
        </p:txBody>
      </p:sp>
    </p:spTree>
    <p:extLst>
      <p:ext uri="{BB962C8B-B14F-4D97-AF65-F5344CB8AC3E}">
        <p14:creationId xmlns:p14="http://schemas.microsoft.com/office/powerpoint/2010/main" val="2615786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16</a:t>
            </a:fld>
            <a:endParaRPr kumimoji="1" lang="ja-JP" altLang="en-US"/>
          </a:p>
        </p:txBody>
      </p:sp>
    </p:spTree>
    <p:extLst>
      <p:ext uri="{BB962C8B-B14F-4D97-AF65-F5344CB8AC3E}">
        <p14:creationId xmlns:p14="http://schemas.microsoft.com/office/powerpoint/2010/main" val="4003355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17</a:t>
            </a:fld>
            <a:endParaRPr kumimoji="1" lang="ja-JP" altLang="en-US"/>
          </a:p>
        </p:txBody>
      </p:sp>
    </p:spTree>
    <p:extLst>
      <p:ext uri="{BB962C8B-B14F-4D97-AF65-F5344CB8AC3E}">
        <p14:creationId xmlns:p14="http://schemas.microsoft.com/office/powerpoint/2010/main" val="2108029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20</a:t>
            </a:fld>
            <a:endParaRPr kumimoji="1" lang="ja-JP" altLang="en-US"/>
          </a:p>
        </p:txBody>
      </p:sp>
    </p:spTree>
    <p:extLst>
      <p:ext uri="{BB962C8B-B14F-4D97-AF65-F5344CB8AC3E}">
        <p14:creationId xmlns:p14="http://schemas.microsoft.com/office/powerpoint/2010/main" val="4059673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24</a:t>
            </a:fld>
            <a:endParaRPr kumimoji="1" lang="ja-JP" altLang="en-US"/>
          </a:p>
        </p:txBody>
      </p:sp>
    </p:spTree>
    <p:extLst>
      <p:ext uri="{BB962C8B-B14F-4D97-AF65-F5344CB8AC3E}">
        <p14:creationId xmlns:p14="http://schemas.microsoft.com/office/powerpoint/2010/main" val="3335122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26</a:t>
            </a:fld>
            <a:endParaRPr kumimoji="1" lang="ja-JP" altLang="en-US"/>
          </a:p>
        </p:txBody>
      </p:sp>
    </p:spTree>
    <p:extLst>
      <p:ext uri="{BB962C8B-B14F-4D97-AF65-F5344CB8AC3E}">
        <p14:creationId xmlns:p14="http://schemas.microsoft.com/office/powerpoint/2010/main" val="678827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a:t>
            </a:fld>
            <a:endParaRPr kumimoji="1" lang="ja-JP" altLang="en-US" dirty="0"/>
          </a:p>
        </p:txBody>
      </p:sp>
    </p:spTree>
    <p:extLst>
      <p:ext uri="{BB962C8B-B14F-4D97-AF65-F5344CB8AC3E}">
        <p14:creationId xmlns:p14="http://schemas.microsoft.com/office/powerpoint/2010/main" val="2788329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6</a:t>
            </a:fld>
            <a:endParaRPr kumimoji="1" lang="ja-JP" altLang="en-US"/>
          </a:p>
        </p:txBody>
      </p:sp>
    </p:spTree>
    <p:extLst>
      <p:ext uri="{BB962C8B-B14F-4D97-AF65-F5344CB8AC3E}">
        <p14:creationId xmlns:p14="http://schemas.microsoft.com/office/powerpoint/2010/main" val="2164876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10</a:t>
            </a:fld>
            <a:endParaRPr kumimoji="1" lang="ja-JP" altLang="en-US" dirty="0"/>
          </a:p>
        </p:txBody>
      </p:sp>
    </p:spTree>
    <p:extLst>
      <p:ext uri="{BB962C8B-B14F-4D97-AF65-F5344CB8AC3E}">
        <p14:creationId xmlns:p14="http://schemas.microsoft.com/office/powerpoint/2010/main" val="2293102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11</a:t>
            </a:fld>
            <a:endParaRPr kumimoji="1" lang="ja-JP" altLang="en-US" dirty="0"/>
          </a:p>
        </p:txBody>
      </p:sp>
    </p:spTree>
    <p:extLst>
      <p:ext uri="{BB962C8B-B14F-4D97-AF65-F5344CB8AC3E}">
        <p14:creationId xmlns:p14="http://schemas.microsoft.com/office/powerpoint/2010/main" val="3388055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12</a:t>
            </a:fld>
            <a:endParaRPr kumimoji="1" lang="ja-JP" altLang="en-US"/>
          </a:p>
        </p:txBody>
      </p:sp>
    </p:spTree>
    <p:extLst>
      <p:ext uri="{BB962C8B-B14F-4D97-AF65-F5344CB8AC3E}">
        <p14:creationId xmlns:p14="http://schemas.microsoft.com/office/powerpoint/2010/main" val="4161490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13</a:t>
            </a:fld>
            <a:endParaRPr kumimoji="1" lang="ja-JP" altLang="en-US"/>
          </a:p>
        </p:txBody>
      </p:sp>
    </p:spTree>
    <p:extLst>
      <p:ext uri="{BB962C8B-B14F-4D97-AF65-F5344CB8AC3E}">
        <p14:creationId xmlns:p14="http://schemas.microsoft.com/office/powerpoint/2010/main" val="1620695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14</a:t>
            </a:fld>
            <a:endParaRPr kumimoji="1" lang="ja-JP" altLang="en-US"/>
          </a:p>
        </p:txBody>
      </p:sp>
    </p:spTree>
    <p:extLst>
      <p:ext uri="{BB962C8B-B14F-4D97-AF65-F5344CB8AC3E}">
        <p14:creationId xmlns:p14="http://schemas.microsoft.com/office/powerpoint/2010/main" val="1321132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15</a:t>
            </a:fld>
            <a:endParaRPr kumimoji="1" lang="ja-JP" altLang="en-US"/>
          </a:p>
        </p:txBody>
      </p:sp>
    </p:spTree>
    <p:extLst>
      <p:ext uri="{BB962C8B-B14F-4D97-AF65-F5344CB8AC3E}">
        <p14:creationId xmlns:p14="http://schemas.microsoft.com/office/powerpoint/2010/main" val="194355468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png"/><Relationship Id="rId1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3.png"/><Relationship Id="rId17" Type="http://schemas.openxmlformats.org/officeDocument/2006/relationships/image" Target="../media/image8.png"/><Relationship Id="rId2" Type="http://schemas.openxmlformats.org/officeDocument/2006/relationships/image" Target="../media/image1.png"/><Relationship Id="rId16"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2.png"/><Relationship Id="rId5" Type="http://schemas.openxmlformats.org/officeDocument/2006/relationships/image" Target="../media/image12.png"/><Relationship Id="rId15" Type="http://schemas.openxmlformats.org/officeDocument/2006/relationships/image" Target="../media/image6.png"/><Relationship Id="rId10" Type="http://schemas.openxmlformats.org/officeDocument/2006/relationships/image" Target="../media/image17.png"/><Relationship Id="rId19"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u="sng"/>
            </a:lvl1pPr>
          </a:lstStyle>
          <a:p>
            <a:r>
              <a:rPr kumimoji="1" lang="ja-JP" altLang="en-US" dirty="0"/>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kumimoji="1" lang="ja-JP" altLang="en-US" dirty="0"/>
              <a:t>マスター サブタイトルの書式設定</a:t>
            </a:r>
          </a:p>
        </p:txBody>
      </p:sp>
      <p:sp>
        <p:nvSpPr>
          <p:cNvPr id="4" name="日付プレースホルダー 3"/>
          <p:cNvSpPr>
            <a:spLocks noGrp="1"/>
          </p:cNvSpPr>
          <p:nvPr>
            <p:ph type="dt" sz="half" idx="10"/>
          </p:nvPr>
        </p:nvSpPr>
        <p:spPr/>
        <p:txBody>
          <a:bodyPr/>
          <a:lstStyle/>
          <a:p>
            <a:fld id="{03DE9BFA-80F3-4AA1-94B4-EB77593C66F6}" type="datetimeFigureOut">
              <a:rPr kumimoji="1" lang="ja-JP" altLang="en-US" smtClean="0"/>
              <a:t>2021/6/30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grpSp>
        <p:nvGrpSpPr>
          <p:cNvPr id="7" name="グループ化 6"/>
          <p:cNvGrpSpPr/>
          <p:nvPr userDrawn="1"/>
        </p:nvGrpSpPr>
        <p:grpSpPr>
          <a:xfrm>
            <a:off x="564818" y="5089831"/>
            <a:ext cx="11063578" cy="1121338"/>
            <a:chOff x="-667340" y="1432232"/>
            <a:chExt cx="11063578" cy="1121338"/>
          </a:xfrm>
        </p:grpSpPr>
        <p:pic>
          <p:nvPicPr>
            <p:cNvPr id="8" name="図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74900" y="1432232"/>
              <a:ext cx="1121338" cy="1121338"/>
            </a:xfrm>
            <a:prstGeom prst="rect">
              <a:avLst/>
            </a:prstGeom>
          </p:spPr>
        </p:pic>
        <p:pic>
          <p:nvPicPr>
            <p:cNvPr id="17" name="図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7340" y="1432232"/>
              <a:ext cx="1121338" cy="1121338"/>
            </a:xfrm>
            <a:prstGeom prst="rect">
              <a:avLst/>
            </a:prstGeom>
          </p:spPr>
        </p:pic>
        <p:pic>
          <p:nvPicPr>
            <p:cNvPr id="18" name="図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479" y="1432232"/>
              <a:ext cx="1121338" cy="1121338"/>
            </a:xfrm>
            <a:prstGeom prst="rect">
              <a:avLst/>
            </a:prstGeom>
          </p:spPr>
        </p:pic>
        <p:pic>
          <p:nvPicPr>
            <p:cNvPr id="19" name="図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18298" y="1432232"/>
              <a:ext cx="1121338" cy="1121338"/>
            </a:xfrm>
            <a:prstGeom prst="rect">
              <a:avLst/>
            </a:prstGeom>
          </p:spPr>
        </p:pic>
        <p:pic>
          <p:nvPicPr>
            <p:cNvPr id="20" name="図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61036" y="1432232"/>
              <a:ext cx="1121338" cy="1121338"/>
            </a:xfrm>
            <a:prstGeom prst="rect">
              <a:avLst/>
            </a:prstGeom>
          </p:spPr>
        </p:pic>
        <p:pic>
          <p:nvPicPr>
            <p:cNvPr id="21" name="図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03774" y="1432232"/>
              <a:ext cx="1121338" cy="1121338"/>
            </a:xfrm>
            <a:prstGeom prst="rect">
              <a:avLst/>
            </a:prstGeom>
          </p:spPr>
        </p:pic>
        <p:pic>
          <p:nvPicPr>
            <p:cNvPr id="22" name="図 2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546593" y="1432232"/>
              <a:ext cx="1121338" cy="1121338"/>
            </a:xfrm>
            <a:prstGeom prst="rect">
              <a:avLst/>
            </a:prstGeom>
          </p:spPr>
        </p:pic>
        <p:pic>
          <p:nvPicPr>
            <p:cNvPr id="23" name="図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789362" y="1432232"/>
              <a:ext cx="1121338" cy="1121338"/>
            </a:xfrm>
            <a:prstGeom prst="rect">
              <a:avLst/>
            </a:prstGeom>
          </p:spPr>
        </p:pic>
        <p:pic>
          <p:nvPicPr>
            <p:cNvPr id="24" name="図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32131" y="1432232"/>
              <a:ext cx="1121338" cy="1121338"/>
            </a:xfrm>
            <a:prstGeom prst="rect">
              <a:avLst/>
            </a:prstGeom>
          </p:spPr>
        </p:pic>
      </p:grpSp>
      <p:grpSp>
        <p:nvGrpSpPr>
          <p:cNvPr id="27" name="グループ化 26"/>
          <p:cNvGrpSpPr/>
          <p:nvPr userDrawn="1"/>
        </p:nvGrpSpPr>
        <p:grpSpPr>
          <a:xfrm>
            <a:off x="564818" y="266324"/>
            <a:ext cx="11062364" cy="1126152"/>
            <a:chOff x="-666126" y="218819"/>
            <a:chExt cx="11062364" cy="1126152"/>
          </a:xfrm>
        </p:grpSpPr>
        <p:pic>
          <p:nvPicPr>
            <p:cNvPr id="9" name="図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75479" y="218819"/>
              <a:ext cx="1121338" cy="1121338"/>
            </a:xfrm>
            <a:prstGeom prst="rect">
              <a:avLst/>
            </a:prstGeom>
          </p:spPr>
        </p:pic>
        <p:pic>
          <p:nvPicPr>
            <p:cNvPr id="10" name="図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815750" y="218819"/>
              <a:ext cx="1121338" cy="1121338"/>
            </a:xfrm>
            <a:prstGeom prst="rect">
              <a:avLst/>
            </a:prstGeom>
          </p:spPr>
        </p:pic>
        <p:pic>
          <p:nvPicPr>
            <p:cNvPr id="11" name="図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61036" y="223633"/>
              <a:ext cx="1121338" cy="1121338"/>
            </a:xfrm>
            <a:prstGeom prst="rect">
              <a:avLst/>
            </a:prstGeom>
          </p:spPr>
        </p:pic>
        <p:pic>
          <p:nvPicPr>
            <p:cNvPr id="12" name="図 1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303824" y="218819"/>
              <a:ext cx="1121338" cy="1121338"/>
            </a:xfrm>
            <a:prstGeom prst="rect">
              <a:avLst/>
            </a:prstGeom>
          </p:spPr>
        </p:pic>
        <p:pic>
          <p:nvPicPr>
            <p:cNvPr id="13" name="図 12"/>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546593" y="218819"/>
              <a:ext cx="1121338" cy="1121338"/>
            </a:xfrm>
            <a:prstGeom prst="rect">
              <a:avLst/>
            </a:prstGeom>
          </p:spPr>
        </p:pic>
        <p:pic>
          <p:nvPicPr>
            <p:cNvPr id="14" name="図 13"/>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789362" y="218819"/>
              <a:ext cx="1121338" cy="1121338"/>
            </a:xfrm>
            <a:prstGeom prst="rect">
              <a:avLst/>
            </a:prstGeom>
          </p:spPr>
        </p:pic>
        <p:pic>
          <p:nvPicPr>
            <p:cNvPr id="15" name="図 1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032131" y="218819"/>
              <a:ext cx="1121338" cy="1121338"/>
            </a:xfrm>
            <a:prstGeom prst="rect">
              <a:avLst/>
            </a:prstGeom>
          </p:spPr>
        </p:pic>
        <p:pic>
          <p:nvPicPr>
            <p:cNvPr id="16" name="図 1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274900" y="218819"/>
              <a:ext cx="1121338" cy="1121338"/>
            </a:xfrm>
            <a:prstGeom prst="rect">
              <a:avLst/>
            </a:prstGeom>
          </p:spPr>
        </p:pic>
        <p:pic>
          <p:nvPicPr>
            <p:cNvPr id="25" name="図 24"/>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6126" y="218819"/>
              <a:ext cx="1122672" cy="1122672"/>
            </a:xfrm>
            <a:prstGeom prst="rect">
              <a:avLst/>
            </a:prstGeom>
          </p:spPr>
        </p:pic>
      </p:grpSp>
    </p:spTree>
    <p:extLst>
      <p:ext uri="{BB962C8B-B14F-4D97-AF65-F5344CB8AC3E}">
        <p14:creationId xmlns:p14="http://schemas.microsoft.com/office/powerpoint/2010/main" val="3668335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3DE9BFA-80F3-4AA1-94B4-EB77593C66F6}" type="datetimeFigureOut">
              <a:rPr kumimoji="1" lang="ja-JP" altLang="en-US" smtClean="0"/>
              <a:t>2021/6/30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1554716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3DE9BFA-80F3-4AA1-94B4-EB77593C66F6}" type="datetimeFigureOut">
              <a:rPr kumimoji="1" lang="ja-JP" altLang="en-US" smtClean="0"/>
              <a:t>2021/6/30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1149702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1"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1"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3DE9BFA-80F3-4AA1-94B4-EB77593C66F6}" type="datetimeFigureOut">
              <a:rPr kumimoji="1" lang="ja-JP" altLang="en-US" smtClean="0"/>
              <a:t>2021/6/30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2045612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u="sng"/>
            </a:lvl1pPr>
          </a:lstStyle>
          <a:p>
            <a:r>
              <a:rPr kumimoji="1" lang="ja-JP" altLang="en-US" dirty="0"/>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kumimoji="1" lang="ja-JP" altLang="en-US" dirty="0"/>
              <a:t>マスター サブタイトルの書式設定</a:t>
            </a:r>
          </a:p>
        </p:txBody>
      </p:sp>
      <p:sp>
        <p:nvSpPr>
          <p:cNvPr id="4" name="日付プレースホルダー 3"/>
          <p:cNvSpPr>
            <a:spLocks noGrp="1"/>
          </p:cNvSpPr>
          <p:nvPr>
            <p:ph type="dt" sz="half" idx="10"/>
          </p:nvPr>
        </p:nvSpPr>
        <p:spPr/>
        <p:txBody>
          <a:bodyPr/>
          <a:lstStyle/>
          <a:p>
            <a:fld id="{03DE9BFA-80F3-4AA1-94B4-EB77593C66F6}" type="datetimeFigureOut">
              <a:rPr kumimoji="1" lang="ja-JP" altLang="en-US" smtClean="0"/>
              <a:t>2021/6/30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grpSp>
        <p:nvGrpSpPr>
          <p:cNvPr id="26" name="グループ化 25"/>
          <p:cNvGrpSpPr/>
          <p:nvPr userDrawn="1"/>
        </p:nvGrpSpPr>
        <p:grpSpPr>
          <a:xfrm>
            <a:off x="2396474" y="4657062"/>
            <a:ext cx="7399052" cy="1615455"/>
            <a:chOff x="311602" y="4668122"/>
            <a:chExt cx="7399052" cy="1615455"/>
          </a:xfrm>
        </p:grpSpPr>
        <p:pic>
          <p:nvPicPr>
            <p:cNvPr id="8" name="図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2789" y="5506785"/>
              <a:ext cx="765888" cy="765888"/>
            </a:xfrm>
            <a:prstGeom prst="rect">
              <a:avLst/>
            </a:prstGeom>
          </p:spPr>
        </p:pic>
        <p:pic>
          <p:nvPicPr>
            <p:cNvPr id="9" name="図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1602" y="4668122"/>
              <a:ext cx="765888" cy="765888"/>
            </a:xfrm>
            <a:prstGeom prst="rect">
              <a:avLst/>
            </a:prstGeom>
          </p:spPr>
        </p:pic>
        <p:pic>
          <p:nvPicPr>
            <p:cNvPr id="10" name="図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1056" y="4668122"/>
              <a:ext cx="765888" cy="765888"/>
            </a:xfrm>
            <a:prstGeom prst="rect">
              <a:avLst/>
            </a:prstGeom>
          </p:spPr>
        </p:pic>
        <p:pic>
          <p:nvPicPr>
            <p:cNvPr id="11" name="図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70510" y="4668122"/>
              <a:ext cx="765888" cy="765888"/>
            </a:xfrm>
            <a:prstGeom prst="rect">
              <a:avLst/>
            </a:prstGeom>
          </p:spPr>
        </p:pic>
        <p:pic>
          <p:nvPicPr>
            <p:cNvPr id="12" name="図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98775" y="4668122"/>
              <a:ext cx="765888" cy="765888"/>
            </a:xfrm>
            <a:prstGeom prst="rect">
              <a:avLst/>
            </a:prstGeom>
          </p:spPr>
        </p:pic>
        <p:pic>
          <p:nvPicPr>
            <p:cNvPr id="13" name="図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628229" y="4668122"/>
              <a:ext cx="765888" cy="765888"/>
            </a:xfrm>
            <a:prstGeom prst="rect">
              <a:avLst/>
            </a:prstGeom>
          </p:spPr>
        </p:pic>
        <p:pic>
          <p:nvPicPr>
            <p:cNvPr id="14" name="図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457683" y="4668122"/>
              <a:ext cx="765888" cy="765888"/>
            </a:xfrm>
            <a:prstGeom prst="rect">
              <a:avLst/>
            </a:prstGeom>
          </p:spPr>
        </p:pic>
        <p:pic>
          <p:nvPicPr>
            <p:cNvPr id="15" name="図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287137" y="4669734"/>
              <a:ext cx="765888" cy="765888"/>
            </a:xfrm>
            <a:prstGeom prst="rect">
              <a:avLst/>
            </a:prstGeom>
          </p:spPr>
        </p:pic>
        <p:pic>
          <p:nvPicPr>
            <p:cNvPr id="16" name="図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116591" y="4668122"/>
              <a:ext cx="765888" cy="765888"/>
            </a:xfrm>
            <a:prstGeom prst="rect">
              <a:avLst/>
            </a:prstGeom>
          </p:spPr>
        </p:pic>
        <p:pic>
          <p:nvPicPr>
            <p:cNvPr id="17" name="図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40766" y="4668122"/>
              <a:ext cx="765888" cy="765888"/>
            </a:xfrm>
            <a:prstGeom prst="rect">
              <a:avLst/>
            </a:prstGeom>
          </p:spPr>
        </p:pic>
        <p:pic>
          <p:nvPicPr>
            <p:cNvPr id="18" name="図 1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11602" y="5512237"/>
              <a:ext cx="765888" cy="765888"/>
            </a:xfrm>
            <a:prstGeom prst="rect">
              <a:avLst/>
            </a:prstGeom>
          </p:spPr>
        </p:pic>
        <p:pic>
          <p:nvPicPr>
            <p:cNvPr id="19" name="図 1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2667" y="5512237"/>
              <a:ext cx="765888" cy="765888"/>
            </a:xfrm>
            <a:prstGeom prst="rect">
              <a:avLst/>
            </a:prstGeom>
          </p:spPr>
        </p:pic>
        <p:pic>
          <p:nvPicPr>
            <p:cNvPr id="20" name="図 1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73123" y="5512237"/>
              <a:ext cx="765888" cy="765888"/>
            </a:xfrm>
            <a:prstGeom prst="rect">
              <a:avLst/>
            </a:prstGeom>
          </p:spPr>
        </p:pic>
        <p:pic>
          <p:nvPicPr>
            <p:cNvPr id="21" name="図 2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798775" y="5511944"/>
              <a:ext cx="765888" cy="765888"/>
            </a:xfrm>
            <a:prstGeom prst="rect">
              <a:avLst/>
            </a:prstGeom>
          </p:spPr>
        </p:pic>
        <p:pic>
          <p:nvPicPr>
            <p:cNvPr id="22" name="図 2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624427" y="5511944"/>
              <a:ext cx="765888" cy="765888"/>
            </a:xfrm>
            <a:prstGeom prst="rect">
              <a:avLst/>
            </a:prstGeom>
          </p:spPr>
        </p:pic>
        <p:pic>
          <p:nvPicPr>
            <p:cNvPr id="23" name="図 22"/>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450079" y="5517689"/>
              <a:ext cx="765888" cy="765888"/>
            </a:xfrm>
            <a:prstGeom prst="rect">
              <a:avLst/>
            </a:prstGeom>
          </p:spPr>
        </p:pic>
        <p:pic>
          <p:nvPicPr>
            <p:cNvPr id="24" name="図 23"/>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287137" y="5508397"/>
              <a:ext cx="765888" cy="765888"/>
            </a:xfrm>
            <a:prstGeom prst="rect">
              <a:avLst/>
            </a:prstGeom>
          </p:spPr>
        </p:pic>
        <p:pic>
          <p:nvPicPr>
            <p:cNvPr id="25" name="図 24"/>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943854" y="5505873"/>
              <a:ext cx="766800" cy="766800"/>
            </a:xfrm>
            <a:prstGeom prst="rect">
              <a:avLst/>
            </a:prstGeom>
          </p:spPr>
        </p:pic>
      </p:grpSp>
    </p:spTree>
    <p:extLst>
      <p:ext uri="{BB962C8B-B14F-4D97-AF65-F5344CB8AC3E}">
        <p14:creationId xmlns:p14="http://schemas.microsoft.com/office/powerpoint/2010/main" val="4257664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484243" y="171421"/>
            <a:ext cx="9869557" cy="1325563"/>
          </a:xfrm>
        </p:spPr>
        <p:txBody>
          <a:bodyPr/>
          <a:lstStyle/>
          <a:p>
            <a:r>
              <a:rPr kumimoji="1" lang="ja-JP" altLang="en-US" dirty="0"/>
              <a:t>マスター タイトルの書式設定</a:t>
            </a:r>
          </a:p>
        </p:txBody>
      </p:sp>
      <p:sp>
        <p:nvSpPr>
          <p:cNvPr id="3" name="コンテンツ プレースホルダー 2"/>
          <p:cNvSpPr>
            <a:spLocks noGrp="1"/>
          </p:cNvSpPr>
          <p:nvPr>
            <p:ph idx="1" hasCustomPrompt="1"/>
          </p:nvPr>
        </p:nvSpPr>
        <p:spPr/>
        <p:txBody>
          <a:bodyPr/>
          <a:lstStyle>
            <a:lvl1pPr marL="0" indent="0">
              <a:buNone/>
              <a:defRPr/>
            </a:lvl1pPr>
          </a:lstStyle>
          <a:p>
            <a:pPr lvl="0"/>
            <a:r>
              <a:rPr kumimoji="1" lang="ja-JP" altLang="en-US" dirty="0"/>
              <a:t>〇マスター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p:txBody>
          <a:bodyPr/>
          <a:lstStyle/>
          <a:p>
            <a:fld id="{03DE9BFA-80F3-4AA1-94B4-EB77593C66F6}" type="datetimeFigureOut">
              <a:rPr kumimoji="1" lang="ja-JP" altLang="en-US" smtClean="0"/>
              <a:t>2021/6/30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cxnSp>
        <p:nvCxnSpPr>
          <p:cNvPr id="8" name="直線コネクタ 7"/>
          <p:cNvCxnSpPr/>
          <p:nvPr userDrawn="1"/>
        </p:nvCxnSpPr>
        <p:spPr>
          <a:xfrm>
            <a:off x="0" y="1496984"/>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520" y="317368"/>
            <a:ext cx="1033671" cy="1033671"/>
          </a:xfrm>
          <a:prstGeom prst="rect">
            <a:avLst/>
          </a:prstGeom>
        </p:spPr>
      </p:pic>
    </p:spTree>
    <p:extLst>
      <p:ext uri="{BB962C8B-B14F-4D97-AF65-F5344CB8AC3E}">
        <p14:creationId xmlns:p14="http://schemas.microsoft.com/office/powerpoint/2010/main" val="2745339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40"/>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3DE9BFA-80F3-4AA1-94B4-EB77593C66F6}" type="datetimeFigureOut">
              <a:rPr kumimoji="1" lang="ja-JP" altLang="en-US" smtClean="0"/>
              <a:t>2021/6/30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827471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3DE9BFA-80F3-4AA1-94B4-EB77593C66F6}" type="datetimeFigureOut">
              <a:rPr kumimoji="1" lang="ja-JP" altLang="en-US" smtClean="0"/>
              <a:t>2021/6/30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3585918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7"/>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9"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1"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03DE9BFA-80F3-4AA1-94B4-EB77593C66F6}" type="datetimeFigureOut">
              <a:rPr kumimoji="1" lang="ja-JP" altLang="en-US" smtClean="0"/>
              <a:t>2021/6/30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2416766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3DE9BFA-80F3-4AA1-94B4-EB77593C66F6}" type="datetimeFigureOut">
              <a:rPr kumimoji="1" lang="ja-JP" altLang="en-US" smtClean="0"/>
              <a:t>2021/6/30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533838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3DE9BFA-80F3-4AA1-94B4-EB77593C66F6}" type="datetimeFigureOut">
              <a:rPr kumimoji="1" lang="ja-JP" altLang="en-US" smtClean="0"/>
              <a:t>2021/6/30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1826417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3DE9BFA-80F3-4AA1-94B4-EB77593C66F6}" type="datetimeFigureOut">
              <a:rPr kumimoji="1" lang="ja-JP" altLang="en-US" smtClean="0"/>
              <a:t>2021/6/30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764284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DE9BFA-80F3-4AA1-94B4-EB77593C66F6}" type="datetimeFigureOut">
              <a:rPr kumimoji="1" lang="ja-JP" altLang="en-US" smtClean="0"/>
              <a:t>2021/6/30</a:t>
            </a:fld>
            <a:endParaRPr kumimoji="1" lang="ja-JP" altLang="en-US"/>
          </a:p>
        </p:txBody>
      </p:sp>
      <p:sp>
        <p:nvSpPr>
          <p:cNvPr id="5" name="フッター プレースホルダー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67649444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377" rtl="0" eaLnBrk="1" latinLnBrk="0" hangingPunct="1">
        <a:defRPr kumimoji="1" sz="1800" kern="1200">
          <a:solidFill>
            <a:schemeClr val="tx1"/>
          </a:solidFill>
          <a:latin typeface="+mn-lt"/>
          <a:ea typeface="+mn-ea"/>
          <a:cs typeface="+mn-cs"/>
        </a:defRPr>
      </a:lvl1pPr>
      <a:lvl2pPr marL="457189" algn="l" defTabSz="914377" rtl="0" eaLnBrk="1" latinLnBrk="0" hangingPunct="1">
        <a:defRPr kumimoji="1" sz="1800" kern="1200">
          <a:solidFill>
            <a:schemeClr val="tx1"/>
          </a:solidFill>
          <a:latin typeface="+mn-lt"/>
          <a:ea typeface="+mn-ea"/>
          <a:cs typeface="+mn-cs"/>
        </a:defRPr>
      </a:lvl2pPr>
      <a:lvl3pPr marL="914377" algn="l" defTabSz="914377" rtl="0" eaLnBrk="1" latinLnBrk="0" hangingPunct="1">
        <a:defRPr kumimoji="1" sz="1800" kern="1200">
          <a:solidFill>
            <a:schemeClr val="tx1"/>
          </a:solidFill>
          <a:latin typeface="+mn-lt"/>
          <a:ea typeface="+mn-ea"/>
          <a:cs typeface="+mn-cs"/>
        </a:defRPr>
      </a:lvl3pPr>
      <a:lvl4pPr marL="1371566" algn="l" defTabSz="914377" rtl="0" eaLnBrk="1" latinLnBrk="0" hangingPunct="1">
        <a:defRPr kumimoji="1" sz="1800" kern="1200">
          <a:solidFill>
            <a:schemeClr val="tx1"/>
          </a:solidFill>
          <a:latin typeface="+mn-lt"/>
          <a:ea typeface="+mn-ea"/>
          <a:cs typeface="+mn-cs"/>
        </a:defRPr>
      </a:lvl4pPr>
      <a:lvl5pPr marL="1828754" algn="l" defTabSz="914377" rtl="0" eaLnBrk="1" latinLnBrk="0" hangingPunct="1">
        <a:defRPr kumimoji="1" sz="1800" kern="1200">
          <a:solidFill>
            <a:schemeClr val="tx1"/>
          </a:solidFill>
          <a:latin typeface="+mn-lt"/>
          <a:ea typeface="+mn-ea"/>
          <a:cs typeface="+mn-cs"/>
        </a:defRPr>
      </a:lvl5pPr>
      <a:lvl6pPr marL="2285943" algn="l" defTabSz="914377" rtl="0" eaLnBrk="1" latinLnBrk="0" hangingPunct="1">
        <a:defRPr kumimoji="1" sz="1800" kern="1200">
          <a:solidFill>
            <a:schemeClr val="tx1"/>
          </a:solidFill>
          <a:latin typeface="+mn-lt"/>
          <a:ea typeface="+mn-ea"/>
          <a:cs typeface="+mn-cs"/>
        </a:defRPr>
      </a:lvl6pPr>
      <a:lvl7pPr marL="2743131" algn="l" defTabSz="914377" rtl="0" eaLnBrk="1" latinLnBrk="0" hangingPunct="1">
        <a:defRPr kumimoji="1" sz="1800" kern="1200">
          <a:solidFill>
            <a:schemeClr val="tx1"/>
          </a:solidFill>
          <a:latin typeface="+mn-lt"/>
          <a:ea typeface="+mn-ea"/>
          <a:cs typeface="+mn-cs"/>
        </a:defRPr>
      </a:lvl7pPr>
      <a:lvl8pPr marL="3200320" algn="l" defTabSz="914377" rtl="0" eaLnBrk="1" latinLnBrk="0" hangingPunct="1">
        <a:defRPr kumimoji="1" sz="1800" kern="1200">
          <a:solidFill>
            <a:schemeClr val="tx1"/>
          </a:solidFill>
          <a:latin typeface="+mn-lt"/>
          <a:ea typeface="+mn-ea"/>
          <a:cs typeface="+mn-cs"/>
        </a:defRPr>
      </a:lvl8pPr>
      <a:lvl9pPr marL="3657509" algn="l" defTabSz="914377"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un.org/ga/search/view_doc.asp?symbol=A/RES/70/1&amp;Lang=E"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6.jp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1.pn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32.png"/><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34.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9.png"/><Relationship Id="rId4"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png"/><Relationship Id="rId1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3.png"/><Relationship Id="rId17" Type="http://schemas.openxmlformats.org/officeDocument/2006/relationships/image" Target="../media/image8.png"/><Relationship Id="rId2" Type="http://schemas.openxmlformats.org/officeDocument/2006/relationships/image" Target="../media/image41.png"/><Relationship Id="rId16"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2.png"/><Relationship Id="rId5" Type="http://schemas.openxmlformats.org/officeDocument/2006/relationships/image" Target="../media/image12.png"/><Relationship Id="rId15" Type="http://schemas.openxmlformats.org/officeDocument/2006/relationships/image" Target="../media/image6.png"/><Relationship Id="rId10" Type="http://schemas.openxmlformats.org/officeDocument/2006/relationships/image" Target="../media/image17.png"/><Relationship Id="rId19" Type="http://schemas.openxmlformats.org/officeDocument/2006/relationships/image" Target="../media/image1.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png"/><Relationship Id="rId18" Type="http://schemas.openxmlformats.org/officeDocument/2006/relationships/image" Target="../media/image8.png"/><Relationship Id="rId3" Type="http://schemas.openxmlformats.org/officeDocument/2006/relationships/image" Target="../media/image54.png"/><Relationship Id="rId7" Type="http://schemas.openxmlformats.org/officeDocument/2006/relationships/image" Target="../media/image13.png"/><Relationship Id="rId12" Type="http://schemas.openxmlformats.org/officeDocument/2006/relationships/image" Target="../media/image2.png"/><Relationship Id="rId17" Type="http://schemas.openxmlformats.org/officeDocument/2006/relationships/image" Target="../media/image7.png"/><Relationship Id="rId2" Type="http://schemas.openxmlformats.org/officeDocument/2006/relationships/image" Target="../media/image53.png"/><Relationship Id="rId16" Type="http://schemas.openxmlformats.org/officeDocument/2006/relationships/image" Target="../media/image6.png"/><Relationship Id="rId20"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5.png"/><Relationship Id="rId10" Type="http://schemas.openxmlformats.org/officeDocument/2006/relationships/image" Target="../media/image16.png"/><Relationship Id="rId19" Type="http://schemas.openxmlformats.org/officeDocument/2006/relationships/image" Target="../media/image9.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twitter.com/osakaprefSDGs" TargetMode="External"/><Relationship Id="rId1" Type="http://schemas.openxmlformats.org/officeDocument/2006/relationships/slideLayout" Target="../slideLayouts/slideLayout3.xml"/><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dirty="0"/>
          </a:p>
        </p:txBody>
      </p:sp>
      <p:sp>
        <p:nvSpPr>
          <p:cNvPr id="3" name="サブタイトル 2"/>
          <p:cNvSpPr>
            <a:spLocks noGrp="1"/>
          </p:cNvSpPr>
          <p:nvPr>
            <p:ph type="subTitle" idx="1"/>
          </p:nvPr>
        </p:nvSpPr>
        <p:spPr/>
        <p:txBody>
          <a:bodyPr/>
          <a:lstStyle/>
          <a:p>
            <a:endParaRPr kumimoji="1" lang="ja-JP" altLang="en-US" dirty="0"/>
          </a:p>
        </p:txBody>
      </p:sp>
      <p:pic>
        <p:nvPicPr>
          <p:cNvPr id="4" name="図 3"/>
          <p:cNvPicPr>
            <a:picLocks noChangeAspect="1"/>
          </p:cNvPicPr>
          <p:nvPr/>
        </p:nvPicPr>
        <p:blipFill>
          <a:blip r:embed="rId3"/>
          <a:stretch>
            <a:fillRect/>
          </a:stretch>
        </p:blipFill>
        <p:spPr>
          <a:xfrm>
            <a:off x="0" y="0"/>
            <a:ext cx="12192000" cy="6858000"/>
          </a:xfrm>
          <a:prstGeom prst="rect">
            <a:avLst/>
          </a:prstGeom>
        </p:spPr>
      </p:pic>
      <p:sp>
        <p:nvSpPr>
          <p:cNvPr id="5" name="テキスト ボックス 4"/>
          <p:cNvSpPr txBox="1"/>
          <p:nvPr/>
        </p:nvSpPr>
        <p:spPr>
          <a:xfrm>
            <a:off x="1001483" y="352922"/>
            <a:ext cx="10189029" cy="769441"/>
          </a:xfrm>
          <a:prstGeom prst="rect">
            <a:avLst/>
          </a:prstGeom>
          <a:noFill/>
        </p:spPr>
        <p:txBody>
          <a:bodyPr wrap="square" rtlCol="0">
            <a:spAutoFit/>
          </a:bodyPr>
          <a:lstStyle/>
          <a:p>
            <a:pPr algn="dist"/>
            <a:r>
              <a:rPr kumimoji="1" lang="en-US" altLang="ja-JP" sz="4400" b="1" dirty="0">
                <a:latin typeface="Meiryo UI" panose="020B0604030504040204" pitchFamily="50" charset="-128"/>
                <a:ea typeface="Meiryo UI" panose="020B0604030504040204" pitchFamily="50" charset="-128"/>
              </a:rPr>
              <a:t>SDGs</a:t>
            </a:r>
            <a:r>
              <a:rPr kumimoji="1" lang="ja-JP" altLang="en-US" sz="4400" b="1" dirty="0">
                <a:latin typeface="Meiryo UI" panose="020B0604030504040204" pitchFamily="50" charset="-128"/>
                <a:ea typeface="Meiryo UI" panose="020B0604030504040204" pitchFamily="50" charset="-128"/>
              </a:rPr>
              <a:t>先進都市の実現に向けて</a:t>
            </a:r>
            <a:endParaRPr kumimoji="1" lang="en-US" altLang="ja-JP" sz="4400" b="1"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58369" y="5665485"/>
            <a:ext cx="3275256" cy="784830"/>
          </a:xfrm>
          <a:prstGeom prst="rect">
            <a:avLst/>
          </a:prstGeom>
          <a:noFill/>
        </p:spPr>
        <p:txBody>
          <a:bodyPr wrap="none" rtlCol="0">
            <a:spAutoFit/>
          </a:bodyPr>
          <a:lstStyle/>
          <a:p>
            <a:pPr algn="ctr"/>
            <a:r>
              <a:rPr kumimoji="1" lang="en-US" altLang="ja-JP" sz="2000" b="1" dirty="0" smtClean="0">
                <a:solidFill>
                  <a:schemeClr val="bg1"/>
                </a:solidFill>
                <a:latin typeface="Meiryo UI" panose="020B0604030504040204" pitchFamily="50" charset="-128"/>
                <a:ea typeface="Meiryo UI" panose="020B0604030504040204" pitchFamily="50" charset="-128"/>
              </a:rPr>
              <a:t>2021</a:t>
            </a:r>
            <a:r>
              <a:rPr kumimoji="1" lang="ja-JP" altLang="en-US" sz="2000" b="1" dirty="0" smtClean="0">
                <a:solidFill>
                  <a:schemeClr val="bg1"/>
                </a:solidFill>
                <a:latin typeface="Meiryo UI" panose="020B0604030504040204" pitchFamily="50" charset="-128"/>
                <a:ea typeface="Meiryo UI" panose="020B0604030504040204" pitchFamily="50" charset="-128"/>
              </a:rPr>
              <a:t>年</a:t>
            </a:r>
            <a:r>
              <a:rPr lang="en-US" altLang="ja-JP" sz="2000" b="1" dirty="0">
                <a:solidFill>
                  <a:schemeClr val="bg1"/>
                </a:solidFill>
                <a:latin typeface="Meiryo UI" panose="020B0604030504040204" pitchFamily="50" charset="-128"/>
                <a:ea typeface="Meiryo UI" panose="020B0604030504040204" pitchFamily="50" charset="-128"/>
              </a:rPr>
              <a:t>6</a:t>
            </a:r>
            <a:r>
              <a:rPr kumimoji="1" lang="ja-JP" altLang="en-US" sz="2000" b="1" dirty="0" smtClean="0">
                <a:solidFill>
                  <a:schemeClr val="bg1"/>
                </a:solidFill>
                <a:latin typeface="Meiryo UI" panose="020B0604030504040204" pitchFamily="50" charset="-128"/>
                <a:ea typeface="Meiryo UI" panose="020B0604030504040204" pitchFamily="50" charset="-128"/>
              </a:rPr>
              <a:t>月</a:t>
            </a:r>
            <a:r>
              <a:rPr lang="en-US" altLang="ja-JP" sz="2000" b="1" dirty="0">
                <a:solidFill>
                  <a:schemeClr val="bg1"/>
                </a:solidFill>
                <a:latin typeface="Meiryo UI" panose="020B0604030504040204" pitchFamily="50" charset="-128"/>
                <a:ea typeface="Meiryo UI" panose="020B0604030504040204" pitchFamily="50" charset="-128"/>
              </a:rPr>
              <a:t>30</a:t>
            </a:r>
            <a:r>
              <a:rPr kumimoji="1" lang="ja-JP" altLang="en-US" sz="2000" b="1" dirty="0" smtClean="0">
                <a:solidFill>
                  <a:schemeClr val="bg1"/>
                </a:solidFill>
                <a:latin typeface="Meiryo UI" panose="020B0604030504040204" pitchFamily="50" charset="-128"/>
                <a:ea typeface="Meiryo UI" panose="020B0604030504040204" pitchFamily="50" charset="-128"/>
              </a:rPr>
              <a:t>日</a:t>
            </a:r>
            <a:endParaRPr kumimoji="1" lang="en-US" altLang="ja-JP" sz="2000" b="1" dirty="0">
              <a:solidFill>
                <a:schemeClr val="bg1"/>
              </a:solidFill>
              <a:latin typeface="Meiryo UI" panose="020B0604030504040204" pitchFamily="50" charset="-128"/>
              <a:ea typeface="Meiryo UI" panose="020B0604030504040204" pitchFamily="50" charset="-128"/>
            </a:endParaRPr>
          </a:p>
          <a:p>
            <a:pPr algn="ctr">
              <a:spcBef>
                <a:spcPts val="600"/>
              </a:spcBef>
            </a:pPr>
            <a:r>
              <a:rPr kumimoji="1" lang="ja-JP" altLang="en-US" sz="2000" b="1" dirty="0">
                <a:solidFill>
                  <a:schemeClr val="bg1"/>
                </a:solidFill>
                <a:latin typeface="Meiryo UI" panose="020B0604030504040204" pitchFamily="50" charset="-128"/>
                <a:ea typeface="Meiryo UI" panose="020B0604030504040204" pitchFamily="50" charset="-128"/>
              </a:rPr>
              <a:t>大阪府 政策企画部 企画室</a:t>
            </a:r>
          </a:p>
        </p:txBody>
      </p:sp>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6525" y="3817257"/>
            <a:ext cx="4305476" cy="3040743"/>
          </a:xfrm>
          <a:prstGeom prst="rect">
            <a:avLst/>
          </a:prstGeom>
        </p:spPr>
      </p:pic>
    </p:spTree>
    <p:extLst>
      <p:ext uri="{BB962C8B-B14F-4D97-AF65-F5344CB8AC3E}">
        <p14:creationId xmlns:p14="http://schemas.microsoft.com/office/powerpoint/2010/main" val="1884414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ＳＤＧｓ</a:t>
            </a:r>
            <a:r>
              <a:rPr lang="en-US" altLang="ja-JP" dirty="0"/>
              <a:t/>
            </a:r>
            <a:br>
              <a:rPr lang="en-US" altLang="ja-JP" dirty="0"/>
            </a:br>
            <a:r>
              <a:rPr lang="en-US" altLang="ja-JP" sz="3100" dirty="0">
                <a:latin typeface="Arial" panose="020B0604020202020204" pitchFamily="34" charset="0"/>
                <a:ea typeface="ＭＳ Ｐゴシック" panose="020B0600070205080204" pitchFamily="50" charset="-128"/>
                <a:cs typeface="Arial" panose="020B0604020202020204" pitchFamily="34" charset="0"/>
              </a:rPr>
              <a:t>〝</a:t>
            </a:r>
            <a:r>
              <a:rPr lang="en-US" altLang="ja-JP" sz="3100" dirty="0">
                <a:latin typeface="Arial" panose="020B0604020202020204" pitchFamily="34" charset="0"/>
                <a:cs typeface="Arial" panose="020B0604020202020204" pitchFamily="34" charset="0"/>
              </a:rPr>
              <a:t>Sustainable Development Goals</a:t>
            </a:r>
            <a:r>
              <a:rPr lang="ja-JP" altLang="en-US" sz="3100" dirty="0">
                <a:latin typeface="Arial" panose="020B0604020202020204" pitchFamily="34" charset="0"/>
                <a:cs typeface="Arial" panose="020B0604020202020204" pitchFamily="34" charset="0"/>
              </a:rPr>
              <a:t>”（持続可能な開発目標）</a:t>
            </a:r>
            <a:endParaRPr kumimoji="1" lang="ja-JP" altLang="en-US" sz="3100" dirty="0"/>
          </a:p>
        </p:txBody>
      </p:sp>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t="9578" b="10023"/>
          <a:stretch/>
        </p:blipFill>
        <p:spPr>
          <a:xfrm>
            <a:off x="1955441" y="1631896"/>
            <a:ext cx="8927159" cy="5074171"/>
          </a:xfrm>
          <a:prstGeom prst="rect">
            <a:avLst/>
          </a:prstGeom>
        </p:spPr>
      </p:pic>
    </p:spTree>
    <p:extLst>
      <p:ext uri="{BB962C8B-B14F-4D97-AF65-F5344CB8AC3E}">
        <p14:creationId xmlns:p14="http://schemas.microsoft.com/office/powerpoint/2010/main" val="5710537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ＳＤＧｓ</a:t>
            </a:r>
            <a:r>
              <a:rPr lang="en-US" altLang="ja-JP" dirty="0" smtClean="0"/>
              <a:t/>
            </a:r>
            <a:br>
              <a:rPr lang="en-US" altLang="ja-JP" dirty="0" smtClean="0"/>
            </a:br>
            <a:r>
              <a:rPr lang="en-US" altLang="ja-JP" sz="3100" dirty="0">
                <a:latin typeface="Arial" panose="020B0604020202020204" pitchFamily="34" charset="0"/>
                <a:ea typeface="ＭＳ Ｐゴシック" panose="020B0600070205080204" pitchFamily="50" charset="-128"/>
                <a:cs typeface="Arial" panose="020B0604020202020204" pitchFamily="34" charset="0"/>
              </a:rPr>
              <a:t>〝</a:t>
            </a:r>
            <a:r>
              <a:rPr lang="en-US" altLang="ja-JP" sz="3100" dirty="0" smtClean="0">
                <a:latin typeface="Arial" panose="020B0604020202020204" pitchFamily="34" charset="0"/>
                <a:cs typeface="Arial" panose="020B0604020202020204" pitchFamily="34" charset="0"/>
              </a:rPr>
              <a:t>Sustainable </a:t>
            </a:r>
            <a:r>
              <a:rPr lang="en-US" altLang="ja-JP" sz="3100" dirty="0">
                <a:latin typeface="Arial" panose="020B0604020202020204" pitchFamily="34" charset="0"/>
                <a:cs typeface="Arial" panose="020B0604020202020204" pitchFamily="34" charset="0"/>
              </a:rPr>
              <a:t>Development </a:t>
            </a:r>
            <a:r>
              <a:rPr lang="en-US" altLang="ja-JP" sz="3100" dirty="0" smtClean="0">
                <a:latin typeface="Arial" panose="020B0604020202020204" pitchFamily="34" charset="0"/>
                <a:cs typeface="Arial" panose="020B0604020202020204" pitchFamily="34" charset="0"/>
              </a:rPr>
              <a:t>Goals</a:t>
            </a:r>
            <a:r>
              <a:rPr lang="ja-JP" altLang="en-US" sz="3100" dirty="0" smtClean="0">
                <a:latin typeface="Arial" panose="020B0604020202020204" pitchFamily="34" charset="0"/>
                <a:cs typeface="Arial" panose="020B0604020202020204" pitchFamily="34" charset="0"/>
              </a:rPr>
              <a:t>”（持続可能な開発目標）</a:t>
            </a:r>
            <a:endParaRPr kumimoji="1" lang="ja-JP" altLang="en-US" sz="3100" dirty="0"/>
          </a:p>
        </p:txBody>
      </p:sp>
      <p:sp>
        <p:nvSpPr>
          <p:cNvPr id="3" name="コンテンツ プレースホルダー 2"/>
          <p:cNvSpPr>
            <a:spLocks noGrp="1"/>
          </p:cNvSpPr>
          <p:nvPr>
            <p:ph idx="1"/>
          </p:nvPr>
        </p:nvSpPr>
        <p:spPr>
          <a:xfrm>
            <a:off x="267285" y="1731496"/>
            <a:ext cx="11774659" cy="4351338"/>
          </a:xfrm>
        </p:spPr>
        <p:txBody>
          <a:bodyPr/>
          <a:lstStyle/>
          <a:p>
            <a:r>
              <a:rPr kumimoji="1" lang="ja-JP" altLang="en-US" sz="2000" dirty="0" smtClean="0"/>
              <a:t>〇 </a:t>
            </a:r>
            <a:r>
              <a:rPr kumimoji="1" lang="ja-JP" altLang="en-US" sz="2400" b="1" dirty="0" smtClean="0">
                <a:solidFill>
                  <a:srgbClr val="FF0000"/>
                </a:solidFill>
              </a:rPr>
              <a:t>「</a:t>
            </a:r>
            <a:r>
              <a:rPr lang="ja-JP" altLang="en-US" sz="2400" b="1" u="sng" dirty="0" smtClean="0">
                <a:solidFill>
                  <a:srgbClr val="FF0000"/>
                </a:solidFill>
              </a:rPr>
              <a:t>持続可能な開発のための２０３０年アジェンダ</a:t>
            </a:r>
            <a:r>
              <a:rPr lang="ja-JP" altLang="en-US" sz="2400" b="1" dirty="0" smtClean="0">
                <a:solidFill>
                  <a:srgbClr val="FF0000"/>
                </a:solidFill>
              </a:rPr>
              <a:t>」</a:t>
            </a:r>
            <a:r>
              <a:rPr lang="ja-JP" altLang="en-US" sz="2000" dirty="0" smtClean="0"/>
              <a:t>に記載（</a:t>
            </a:r>
            <a:r>
              <a:rPr lang="en-US" altLang="ja-JP" sz="2000" b="1" dirty="0" smtClean="0"/>
              <a:t>2015</a:t>
            </a:r>
            <a:r>
              <a:rPr lang="ja-JP" altLang="en-US" sz="2000" b="1" dirty="0" smtClean="0"/>
              <a:t>年</a:t>
            </a:r>
            <a:r>
              <a:rPr lang="en-US" altLang="ja-JP" sz="2000" b="1" dirty="0" smtClean="0"/>
              <a:t>9</a:t>
            </a:r>
            <a:r>
              <a:rPr lang="ja-JP" altLang="en-US" sz="2000" b="1" dirty="0" smtClean="0"/>
              <a:t>月 </a:t>
            </a:r>
            <a:r>
              <a:rPr lang="ja-JP" altLang="en-US" sz="2000" b="1" dirty="0"/>
              <a:t>国連総会で</a:t>
            </a:r>
            <a:r>
              <a:rPr lang="ja-JP" altLang="en-US" sz="2000" b="1" dirty="0" smtClean="0"/>
              <a:t>採択）</a:t>
            </a:r>
            <a:endParaRPr kumimoji="1" lang="en-US" altLang="ja-JP" sz="2000" dirty="0" smtClean="0"/>
          </a:p>
          <a:p>
            <a:r>
              <a:rPr lang="ja-JP" altLang="en-US" sz="2000" dirty="0" smtClean="0"/>
              <a:t>〇</a:t>
            </a:r>
            <a:r>
              <a:rPr lang="ja-JP" altLang="en-US" sz="2400" dirty="0" smtClean="0"/>
              <a:t>  </a:t>
            </a:r>
            <a:r>
              <a:rPr lang="ja-JP" altLang="en-US" sz="2400" b="1" u="sng" dirty="0" smtClean="0">
                <a:solidFill>
                  <a:srgbClr val="FF0000"/>
                </a:solidFill>
              </a:rPr>
              <a:t>２０３０年</a:t>
            </a:r>
            <a:r>
              <a:rPr lang="ja-JP" altLang="en-US" sz="2000" b="1" u="sng" dirty="0" smtClean="0"/>
              <a:t>までの国際目標</a:t>
            </a:r>
            <a:r>
              <a:rPr lang="ja-JP" altLang="en-US" sz="2000" dirty="0" smtClean="0"/>
              <a:t>。発展途上国のみならず先進国を含め全世界で取り組む。</a:t>
            </a:r>
            <a:endParaRPr lang="en-US" altLang="ja-JP" sz="2000" dirty="0" smtClean="0"/>
          </a:p>
          <a:p>
            <a:r>
              <a:rPr lang="ja-JP" altLang="en-US" sz="2000" dirty="0" smtClean="0"/>
              <a:t>〇  持続可能な世界を実現するための</a:t>
            </a:r>
            <a:r>
              <a:rPr lang="ja-JP" altLang="en-US" sz="2400" b="1" u="sng" dirty="0" smtClean="0">
                <a:solidFill>
                  <a:srgbClr val="FF0000"/>
                </a:solidFill>
              </a:rPr>
              <a:t>１７</a:t>
            </a:r>
            <a:r>
              <a:rPr lang="ja-JP" altLang="en-US" sz="2000" b="1" u="sng" dirty="0" smtClean="0"/>
              <a:t>のゴール（目標）</a:t>
            </a:r>
            <a:r>
              <a:rPr lang="ja-JP" altLang="en-US" sz="2000" u="sng" dirty="0" smtClean="0"/>
              <a:t>、</a:t>
            </a:r>
            <a:r>
              <a:rPr lang="ja-JP" altLang="en-US" sz="2400" b="1" u="sng" dirty="0" smtClean="0">
                <a:solidFill>
                  <a:srgbClr val="FF0000"/>
                </a:solidFill>
              </a:rPr>
              <a:t>１６９</a:t>
            </a:r>
            <a:r>
              <a:rPr lang="ja-JP" altLang="en-US" sz="2000" b="1" u="sng" dirty="0" smtClean="0"/>
              <a:t>のターゲット</a:t>
            </a:r>
            <a:r>
              <a:rPr lang="ja-JP" altLang="en-US" sz="2000" dirty="0" smtClean="0"/>
              <a:t>から構成</a:t>
            </a:r>
            <a:endParaRPr lang="en-US" altLang="ja-JP" sz="2000" dirty="0" smtClean="0"/>
          </a:p>
          <a:p>
            <a:endParaRPr kumimoji="1" lang="ja-JP" altLang="en-US" dirty="0"/>
          </a:p>
        </p:txBody>
      </p:sp>
      <p:sp>
        <p:nvSpPr>
          <p:cNvPr id="5" name="AutoShape 2" descr="［別窓］">
            <a:hlinkClick r:id="rId3"/>
          </p:cNvPr>
          <p:cNvSpPr>
            <a:spLocks noChangeAspect="1" noChangeArrowheads="1"/>
          </p:cNvSpPr>
          <p:nvPr/>
        </p:nvSpPr>
        <p:spPr bwMode="auto">
          <a:xfrm>
            <a:off x="2209800" y="0"/>
            <a:ext cx="123825" cy="95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pic>
        <p:nvPicPr>
          <p:cNvPr id="8" name="Shape 138"/>
          <p:cNvPicPr preferRelativeResize="0">
            <a:picLocks noChangeAspect="1"/>
          </p:cNvPicPr>
          <p:nvPr/>
        </p:nvPicPr>
        <p:blipFill rotWithShape="1">
          <a:blip r:embed="rId4">
            <a:alphaModFix/>
          </a:blip>
          <a:srcRect/>
          <a:stretch/>
        </p:blipFill>
        <p:spPr>
          <a:xfrm>
            <a:off x="6419021" y="3235606"/>
            <a:ext cx="4368547" cy="3494838"/>
          </a:xfrm>
          <a:prstGeom prst="rect">
            <a:avLst/>
          </a:prstGeom>
          <a:noFill/>
          <a:ln>
            <a:noFill/>
          </a:ln>
        </p:spPr>
      </p:pic>
      <p:pic>
        <p:nvPicPr>
          <p:cNvPr id="9" name="Shape 129"/>
          <p:cNvPicPr preferRelativeResize="0">
            <a:picLocks noChangeAspect="1"/>
          </p:cNvPicPr>
          <p:nvPr/>
        </p:nvPicPr>
        <p:blipFill rotWithShape="1">
          <a:blip r:embed="rId5">
            <a:alphaModFix/>
          </a:blip>
          <a:srcRect/>
          <a:stretch/>
        </p:blipFill>
        <p:spPr>
          <a:xfrm>
            <a:off x="899219" y="3235606"/>
            <a:ext cx="5255396" cy="3494838"/>
          </a:xfrm>
          <a:prstGeom prst="rect">
            <a:avLst/>
          </a:prstGeom>
          <a:noFill/>
          <a:ln>
            <a:noFill/>
          </a:ln>
        </p:spPr>
      </p:pic>
    </p:spTree>
    <p:extLst>
      <p:ext uri="{BB962C8B-B14F-4D97-AF65-F5344CB8AC3E}">
        <p14:creationId xmlns:p14="http://schemas.microsoft.com/office/powerpoint/2010/main" val="37089915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ＳＤＧｓと大阪</a:t>
            </a:r>
          </a:p>
        </p:txBody>
      </p:sp>
    </p:spTree>
    <p:extLst>
      <p:ext uri="{BB962C8B-B14F-4D97-AF65-F5344CB8AC3E}">
        <p14:creationId xmlns:p14="http://schemas.microsoft.com/office/powerpoint/2010/main" val="40205341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大阪でのＳＤＧｓのスタート</a:t>
            </a:r>
          </a:p>
        </p:txBody>
      </p:sp>
      <p:pic>
        <p:nvPicPr>
          <p:cNvPr id="4" name="図 3"/>
          <p:cNvPicPr>
            <a:picLocks noChangeAspect="1"/>
          </p:cNvPicPr>
          <p:nvPr/>
        </p:nvPicPr>
        <p:blipFill>
          <a:blip r:embed="rId3"/>
          <a:stretch>
            <a:fillRect/>
          </a:stretch>
        </p:blipFill>
        <p:spPr>
          <a:xfrm>
            <a:off x="1949825" y="1651215"/>
            <a:ext cx="7637930" cy="5041267"/>
          </a:xfrm>
          <a:prstGeom prst="rect">
            <a:avLst/>
          </a:prstGeom>
        </p:spPr>
      </p:pic>
      <p:sp>
        <p:nvSpPr>
          <p:cNvPr id="3" name="テキスト ボックス 2"/>
          <p:cNvSpPr txBox="1"/>
          <p:nvPr/>
        </p:nvSpPr>
        <p:spPr>
          <a:xfrm>
            <a:off x="9852898" y="5528671"/>
            <a:ext cx="2031325" cy="907941"/>
          </a:xfrm>
          <a:prstGeom prst="rect">
            <a:avLst/>
          </a:prstGeom>
          <a:noFill/>
        </p:spPr>
        <p:txBody>
          <a:bodyPr wrap="none" rtlCol="0">
            <a:spAutoFit/>
          </a:bodyPr>
          <a:lstStyle/>
          <a:p>
            <a:r>
              <a:rPr kumimoji="1" lang="en-US" altLang="ja-JP" sz="2400" b="1" dirty="0">
                <a:solidFill>
                  <a:srgbClr val="FF0000"/>
                </a:solidFill>
              </a:rPr>
              <a:t>2018</a:t>
            </a:r>
            <a:r>
              <a:rPr kumimoji="1" lang="ja-JP" altLang="en-US" sz="2400" b="1" dirty="0">
                <a:solidFill>
                  <a:srgbClr val="FF0000"/>
                </a:solidFill>
              </a:rPr>
              <a:t>年</a:t>
            </a:r>
            <a:r>
              <a:rPr kumimoji="1" lang="en-US" altLang="ja-JP" sz="2400" b="1" dirty="0">
                <a:solidFill>
                  <a:srgbClr val="FF0000"/>
                </a:solidFill>
              </a:rPr>
              <a:t>11</a:t>
            </a:r>
            <a:r>
              <a:rPr kumimoji="1" lang="ja-JP" altLang="en-US" sz="2400" b="1" dirty="0">
                <a:solidFill>
                  <a:srgbClr val="FF0000"/>
                </a:solidFill>
              </a:rPr>
              <a:t>月</a:t>
            </a:r>
            <a:endParaRPr kumimoji="1" lang="en-US" altLang="ja-JP" sz="2400" b="1" dirty="0">
              <a:solidFill>
                <a:srgbClr val="FF0000"/>
              </a:solidFill>
            </a:endParaRPr>
          </a:p>
          <a:p>
            <a:pPr>
              <a:spcBef>
                <a:spcPts val="600"/>
              </a:spcBef>
            </a:pPr>
            <a:r>
              <a:rPr kumimoji="1" lang="ja-JP" altLang="en-US" sz="2400" b="1" dirty="0">
                <a:solidFill>
                  <a:srgbClr val="FF0000"/>
                </a:solidFill>
              </a:rPr>
              <a:t>万博開催決定</a:t>
            </a:r>
          </a:p>
        </p:txBody>
      </p:sp>
    </p:spTree>
    <p:extLst>
      <p:ext uri="{BB962C8B-B14F-4D97-AF65-F5344CB8AC3E}">
        <p14:creationId xmlns:p14="http://schemas.microsoft.com/office/powerpoint/2010/main" val="370197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ＳＤＧｓと大阪・関西万博</a:t>
            </a:r>
          </a:p>
        </p:txBody>
      </p:sp>
      <p:sp>
        <p:nvSpPr>
          <p:cNvPr id="4" name="角丸四角形 3"/>
          <p:cNvSpPr/>
          <p:nvPr/>
        </p:nvSpPr>
        <p:spPr>
          <a:xfrm>
            <a:off x="426526" y="1776296"/>
            <a:ext cx="5609910" cy="4954165"/>
          </a:xfrm>
          <a:prstGeom prst="roundRect">
            <a:avLst>
              <a:gd name="adj" fmla="val 3149"/>
            </a:avLst>
          </a:prstGeom>
          <a:solidFill>
            <a:schemeClr val="bg1"/>
          </a:solidFill>
          <a:ln w="6350">
            <a:solidFill>
              <a:schemeClr val="accent5">
                <a:lumMod val="75000"/>
              </a:schemeClr>
            </a:solidFill>
          </a:ln>
        </p:spPr>
        <p:txBody>
          <a:bodyPr wrap="square">
            <a:noAutofit/>
          </a:bodyPr>
          <a:lstStyle/>
          <a:p>
            <a:pPr marL="174625" indent="-174625">
              <a:lnSpc>
                <a:spcPts val="1800"/>
              </a:lnSpc>
            </a:pPr>
            <a:endParaRPr lang="ja-JP" altLang="en-US"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673400" y="1677226"/>
            <a:ext cx="2591999" cy="400110"/>
          </a:xfrm>
          <a:prstGeom prst="rect">
            <a:avLst/>
          </a:prstGeom>
          <a:solidFill>
            <a:schemeClr val="tx2">
              <a:lumMod val="60000"/>
              <a:lumOff val="40000"/>
            </a:schemeClr>
          </a:solidFill>
          <a:ln>
            <a:noFill/>
          </a:ln>
          <a:effectLst/>
        </p:spPr>
        <p:style>
          <a:lnRef idx="1">
            <a:schemeClr val="accent4"/>
          </a:lnRef>
          <a:fillRef idx="2">
            <a:schemeClr val="accent4"/>
          </a:fillRef>
          <a:effectRef idx="1">
            <a:schemeClr val="accent4"/>
          </a:effectRef>
          <a:fontRef idx="minor">
            <a:schemeClr val="dk1"/>
          </a:fontRef>
        </p:style>
        <p:txBody>
          <a:bodyPr wrap="square" rIns="0" rtlCol="0" anchor="ctr">
            <a:noAutofit/>
          </a:bodyPr>
          <a:lstStyle/>
          <a:p>
            <a:pPr algn="ctr">
              <a:tabLst>
                <a:tab pos="6550025" algn="l"/>
              </a:tabLst>
            </a:pPr>
            <a:r>
              <a:rPr kumimoji="1" lang="en-US" altLang="ja-JP"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SDGs</a:t>
            </a:r>
            <a:endParaRPr kumimoji="1"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697592" y="2325825"/>
            <a:ext cx="1008000" cy="313350"/>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将来像</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2065398" y="2306384"/>
            <a:ext cx="3711912" cy="369332"/>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tabLst>
                <a:tab pos="6550025" algn="l"/>
              </a:tabLst>
            </a:pPr>
            <a:r>
              <a:rPr kumimoji="1"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が達成された社会</a:t>
            </a:r>
            <a:endParaRPr kumimoji="1"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697592" y="3016640"/>
            <a:ext cx="1008000" cy="313350"/>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理　念</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2059077" y="2954370"/>
            <a:ext cx="3718233" cy="92333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誰一人取り残さない</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将来世代</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のニーズを損なうことなく、</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r>
            <a:b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今の世代</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のニーズを満たす</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691605" y="4071683"/>
            <a:ext cx="1157984" cy="322757"/>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達成ﾎﾟｲﾝﾄ</a:t>
            </a:r>
          </a:p>
        </p:txBody>
      </p:sp>
      <p:sp>
        <p:nvSpPr>
          <p:cNvPr id="11" name="テキスト ボックス 10"/>
          <p:cNvSpPr txBox="1"/>
          <p:nvPr/>
        </p:nvSpPr>
        <p:spPr>
          <a:xfrm>
            <a:off x="2158130" y="4044451"/>
            <a:ext cx="3824696" cy="369332"/>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tabLst>
                <a:tab pos="6550025" algn="l"/>
              </a:tabLs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先端技術を活用</a:t>
            </a:r>
            <a:r>
              <a:rPr lang="ja-JP" altLang="en-US" b="1">
                <a:solidFill>
                  <a:prstClr val="black"/>
                </a:solidFill>
                <a:latin typeface="Meiryo UI" panose="020B0604030504040204" pitchFamily="50" charset="-128"/>
                <a:ea typeface="Meiryo UI" panose="020B0604030504040204" pitchFamily="50" charset="-128"/>
                <a:cs typeface="Meiryo UI" panose="020B0604030504040204" pitchFamily="50" charset="-128"/>
              </a:rPr>
              <a:t>した社会課題の</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解決</a:t>
            </a:r>
            <a:endParaRPr kumimoji="1"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697592" y="4801097"/>
            <a:ext cx="1008000" cy="313350"/>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特徴</a:t>
            </a:r>
          </a:p>
        </p:txBody>
      </p:sp>
      <p:sp>
        <p:nvSpPr>
          <p:cNvPr id="13" name="正方形/長方形 12"/>
          <p:cNvSpPr/>
          <p:nvPr/>
        </p:nvSpPr>
        <p:spPr>
          <a:xfrm>
            <a:off x="2059077" y="4715614"/>
            <a:ext cx="3718233" cy="1200329"/>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rPr>
              <a:t>持続可能な社会の実現に向け、世界の大胆な変革が必要となることを、全ての国連加盟国が採択</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人類の英知の結集</a:t>
            </a:r>
            <a:r>
              <a:rPr lang="ja-JP" altLang="en-US" dirty="0">
                <a:latin typeface="Meiryo UI" panose="020B0604030504040204" pitchFamily="50" charset="-128"/>
                <a:ea typeface="Meiryo UI" panose="020B0604030504040204" pitchFamily="50" charset="-128"/>
              </a:rPr>
              <a:t>）</a:t>
            </a:r>
            <a:endParaRPr lang="ja-JP" altLang="en-US" dirty="0"/>
          </a:p>
        </p:txBody>
      </p:sp>
      <p:sp>
        <p:nvSpPr>
          <p:cNvPr id="14" name="正方形/長方形 13"/>
          <p:cNvSpPr/>
          <p:nvPr/>
        </p:nvSpPr>
        <p:spPr>
          <a:xfrm>
            <a:off x="2052435" y="6111410"/>
            <a:ext cx="1429977" cy="369332"/>
          </a:xfrm>
          <a:prstGeom prst="rect">
            <a:avLst/>
          </a:prstGeom>
        </p:spPr>
        <p:txBody>
          <a:bodyPr wrap="square" anchor="ctr">
            <a:spAutoFit/>
          </a:bodyPr>
          <a:lstStyle/>
          <a:p>
            <a:pPr marL="1162050" indent="-1162050"/>
            <a:r>
              <a:rPr lang="ja-JP" altLang="en-US" b="1" dirty="0"/>
              <a:t>２０３０年</a:t>
            </a:r>
            <a:endParaRPr lang="ja-JP" altLang="en-US" dirty="0"/>
          </a:p>
        </p:txBody>
      </p:sp>
      <p:sp>
        <p:nvSpPr>
          <p:cNvPr id="15" name="テキスト ボックス 14"/>
          <p:cNvSpPr txBox="1"/>
          <p:nvPr/>
        </p:nvSpPr>
        <p:spPr>
          <a:xfrm>
            <a:off x="697592" y="6076489"/>
            <a:ext cx="1008000" cy="313350"/>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目標年限</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6224564" y="1776296"/>
            <a:ext cx="5609910" cy="4950895"/>
          </a:xfrm>
          <a:prstGeom prst="roundRect">
            <a:avLst>
              <a:gd name="adj" fmla="val 3149"/>
            </a:avLst>
          </a:prstGeom>
          <a:solidFill>
            <a:schemeClr val="bg1"/>
          </a:solidFill>
          <a:ln w="6350">
            <a:solidFill>
              <a:schemeClr val="accent5">
                <a:lumMod val="75000"/>
              </a:schemeClr>
            </a:solidFill>
          </a:ln>
        </p:spPr>
        <p:txBody>
          <a:bodyPr wrap="square">
            <a:noAutofit/>
          </a:bodyPr>
          <a:lstStyle/>
          <a:p>
            <a:pPr marL="174625" indent="-174625">
              <a:lnSpc>
                <a:spcPts val="1800"/>
              </a:lnSpc>
            </a:pPr>
            <a:endParaRPr lang="ja-JP" altLang="en-US"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6579794" y="2326440"/>
            <a:ext cx="1008000" cy="313350"/>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テーマ</a:t>
            </a:r>
          </a:p>
        </p:txBody>
      </p:sp>
      <p:sp>
        <p:nvSpPr>
          <p:cNvPr id="18" name="テキスト ボックス 17"/>
          <p:cNvSpPr txBox="1"/>
          <p:nvPr/>
        </p:nvSpPr>
        <p:spPr>
          <a:xfrm>
            <a:off x="6579794" y="2955204"/>
            <a:ext cx="1008000" cy="313350"/>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サブテーマ</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6579794" y="4044451"/>
            <a:ext cx="1008000" cy="313350"/>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コンセプト</a:t>
            </a:r>
          </a:p>
        </p:txBody>
      </p:sp>
      <p:sp>
        <p:nvSpPr>
          <p:cNvPr id="20" name="テキスト ボックス 19"/>
          <p:cNvSpPr txBox="1"/>
          <p:nvPr/>
        </p:nvSpPr>
        <p:spPr>
          <a:xfrm>
            <a:off x="7968763" y="2326440"/>
            <a:ext cx="3285545" cy="369332"/>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tabLst>
                <a:tab pos="6550025" algn="l"/>
              </a:tabLst>
            </a:pPr>
            <a:r>
              <a:rPr kumimoji="1"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いのち輝く未来社会のデザイン</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7968763" y="2944876"/>
            <a:ext cx="3865711" cy="92333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tabLst>
                <a:tab pos="6550025" algn="l"/>
              </a:tabLst>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Saving Lives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（いのちを</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救う</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tabLst>
                <a:tab pos="6550025" algn="l"/>
              </a:tabLst>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Empowering Lives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（いのちに</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力を与える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tabLst>
                <a:tab pos="6550025" algn="l"/>
              </a:tabLst>
            </a:pP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Connecting Lives</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（いのちを</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つなぐ</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7939679" y="4024479"/>
            <a:ext cx="3809918" cy="646331"/>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tabLst>
                <a:tab pos="6550025" algn="l"/>
              </a:tabLst>
            </a:pPr>
            <a:r>
              <a:rPr kumimoji="1"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People’s Living Lab</a:t>
            </a:r>
          </a:p>
          <a:p>
            <a:pPr>
              <a:tabLst>
                <a:tab pos="6550025" algn="l"/>
              </a:tabLst>
            </a:pPr>
            <a:r>
              <a:rPr kumimoji="1"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（未来社会の実験場）</a:t>
            </a:r>
            <a:endPar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6573473" y="1677226"/>
            <a:ext cx="2592000" cy="400110"/>
          </a:xfrm>
          <a:prstGeom prst="rect">
            <a:avLst/>
          </a:prstGeom>
          <a:solidFill>
            <a:schemeClr val="tx2">
              <a:lumMod val="60000"/>
              <a:lumOff val="40000"/>
            </a:schemeClr>
          </a:solidFill>
          <a:ln>
            <a:noFill/>
          </a:ln>
          <a:effectLst/>
        </p:spPr>
        <p:style>
          <a:lnRef idx="1">
            <a:schemeClr val="accent4"/>
          </a:lnRef>
          <a:fillRef idx="2">
            <a:schemeClr val="accent4"/>
          </a:fillRef>
          <a:effectRef idx="1">
            <a:schemeClr val="accent4"/>
          </a:effectRef>
          <a:fontRef idx="minor">
            <a:schemeClr val="dk1"/>
          </a:fontRef>
        </p:style>
        <p:txBody>
          <a:bodyPr wrap="square" rIns="108000" rtlCol="0" anchor="ctr">
            <a:spAutoFit/>
          </a:bodyPr>
          <a:lstStyle/>
          <a:p>
            <a:pPr algn="ctr">
              <a:tabLst>
                <a:tab pos="6550025" algn="l"/>
              </a:tabLst>
            </a:pPr>
            <a:r>
              <a:rPr kumimoji="1"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大阪・関西万博</a:t>
            </a:r>
          </a:p>
        </p:txBody>
      </p:sp>
      <p:sp>
        <p:nvSpPr>
          <p:cNvPr id="24" name="テキスト ボックス 23"/>
          <p:cNvSpPr txBox="1"/>
          <p:nvPr/>
        </p:nvSpPr>
        <p:spPr>
          <a:xfrm>
            <a:off x="6573473" y="4796070"/>
            <a:ext cx="1008000" cy="313350"/>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特徴</a:t>
            </a:r>
          </a:p>
        </p:txBody>
      </p:sp>
      <p:sp>
        <p:nvSpPr>
          <p:cNvPr id="25" name="正方形/長方形 24"/>
          <p:cNvSpPr/>
          <p:nvPr/>
        </p:nvSpPr>
        <p:spPr>
          <a:xfrm>
            <a:off x="7968763" y="4827083"/>
            <a:ext cx="3780834" cy="646331"/>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rPr>
              <a:t>地球規模の</a:t>
            </a:r>
            <a:r>
              <a:rPr lang="ja-JP" altLang="en-US">
                <a:latin typeface="Meiryo UI" panose="020B0604030504040204" pitchFamily="50" charset="-128"/>
                <a:ea typeface="Meiryo UI" panose="020B0604030504040204" pitchFamily="50" charset="-128"/>
              </a:rPr>
              <a:t>さまざまな課題に</a:t>
            </a:r>
            <a:r>
              <a:rPr lang="ja-JP" altLang="en-US" dirty="0">
                <a:latin typeface="Meiryo UI" panose="020B0604030504040204" pitchFamily="50" charset="-128"/>
                <a:ea typeface="Meiryo UI" panose="020B0604030504040204" pitchFamily="50" charset="-128"/>
              </a:rPr>
              <a:t>取り組むために、</a:t>
            </a:r>
            <a:r>
              <a:rPr lang="ja-JP" altLang="en-US" b="1" dirty="0">
                <a:latin typeface="Meiryo UI" panose="020B0604030504040204" pitchFamily="50" charset="-128"/>
                <a:ea typeface="Meiryo UI" panose="020B0604030504040204" pitchFamily="50" charset="-128"/>
              </a:rPr>
              <a:t>世界各地から英知を集める場</a:t>
            </a:r>
            <a:endParaRPr lang="ja-JP" altLang="en-US" b="1" dirty="0"/>
          </a:p>
        </p:txBody>
      </p:sp>
      <p:sp>
        <p:nvSpPr>
          <p:cNvPr id="26" name="テキスト ボックス 25"/>
          <p:cNvSpPr txBox="1"/>
          <p:nvPr/>
        </p:nvSpPr>
        <p:spPr>
          <a:xfrm>
            <a:off x="6573473" y="6077104"/>
            <a:ext cx="1008000" cy="313350"/>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開催時期</a:t>
            </a:r>
          </a:p>
        </p:txBody>
      </p:sp>
      <p:sp>
        <p:nvSpPr>
          <p:cNvPr id="27" name="正方形/長方形 26"/>
          <p:cNvSpPr/>
          <p:nvPr/>
        </p:nvSpPr>
        <p:spPr>
          <a:xfrm>
            <a:off x="7968763" y="6077104"/>
            <a:ext cx="1458018" cy="376792"/>
          </a:xfrm>
          <a:prstGeom prst="rect">
            <a:avLst/>
          </a:prstGeom>
        </p:spPr>
        <p:txBody>
          <a:bodyPr wrap="square" anchor="ctr">
            <a:spAutoFit/>
          </a:bodyPr>
          <a:lstStyle/>
          <a:p>
            <a:r>
              <a:rPr lang="ja-JP" altLang="en-US" b="1" dirty="0"/>
              <a:t>２０２５年</a:t>
            </a:r>
            <a:endParaRPr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699488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txBox="1">
            <a:spLocks noGrp="1"/>
          </p:cNvSpPr>
          <p:nvPr>
            <p:ph type="title"/>
          </p:nvPr>
        </p:nvSpPr>
        <p:spPr>
          <a:xfrm>
            <a:off x="61521" y="1611972"/>
            <a:ext cx="6120888" cy="2157785"/>
          </a:xfrm>
          <a:prstGeom prst="rect">
            <a:avLst/>
          </a:prstGeom>
          <a:noFill/>
          <a:ln>
            <a:noFill/>
          </a:ln>
        </p:spPr>
        <p:txBody>
          <a:bodyPr wrap="square" lIns="252000" tIns="144000" rIns="84392" bIns="42197" rtlCol="0">
            <a:spAutoFit/>
          </a:bodyPr>
          <a:lstStyle/>
          <a:p>
            <a:pPr>
              <a:lnSpc>
                <a:spcPct val="100000"/>
              </a:lnSpc>
              <a:spcBef>
                <a:spcPts val="0"/>
              </a:spcBef>
            </a:pP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◆テーマ：いのち輝く未来社会のデザイン</a:t>
            </a:r>
            <a:endParaRPr lang="en-US" altLang="ja-JP" sz="1800" b="1" dirty="0">
              <a:latin typeface="Meiryo UI" panose="020B0604030504040204" pitchFamily="50" charset="-128"/>
              <a:ea typeface="Meiryo UI" panose="020B0604030504040204" pitchFamily="50" charset="-128"/>
              <a:cs typeface="Meiryo UI" panose="020B0604030504040204" pitchFamily="50" charset="-128"/>
            </a:endParaRPr>
          </a:p>
          <a:p>
            <a:pPr>
              <a:lnSpc>
                <a:spcPct val="100000"/>
              </a:lnSpc>
              <a:spcBef>
                <a:spcPts val="0"/>
              </a:spcBef>
            </a:pP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“Designing Future Society for Our Lives”</a:t>
            </a:r>
          </a:p>
          <a:p>
            <a:pPr>
              <a:lnSpc>
                <a:spcPct val="100000"/>
              </a:lnSpc>
              <a:spcBef>
                <a:spcPts val="600"/>
              </a:spcBef>
            </a:pP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◆開催期間 ：</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4/13</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10/13(184</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日間）</a:t>
            </a:r>
            <a:endParaRPr lang="en-US" altLang="ja-JP" sz="1800" b="1" dirty="0">
              <a:latin typeface="Meiryo UI" panose="020B0604030504040204" pitchFamily="50" charset="-128"/>
              <a:ea typeface="Meiryo UI" panose="020B0604030504040204" pitchFamily="50" charset="-128"/>
              <a:cs typeface="Meiryo UI" panose="020B0604030504040204" pitchFamily="50" charset="-128"/>
            </a:endParaRPr>
          </a:p>
          <a:p>
            <a:pPr>
              <a:lnSpc>
                <a:spcPct val="100000"/>
              </a:lnSpc>
              <a:spcBef>
                <a:spcPts val="600"/>
              </a:spcBef>
            </a:pP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◆開催場所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夢洲（大阪市臨海部）</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a:lnSpc>
                <a:spcPct val="100000"/>
              </a:lnSpc>
              <a:spcBef>
                <a:spcPts val="600"/>
              </a:spcBef>
            </a:pP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◆入場者（想定）：</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約</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2,820</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defTabSz="981075">
              <a:lnSpc>
                <a:spcPct val="100000"/>
              </a:lnSpc>
              <a:spcBef>
                <a:spcPts val="600"/>
              </a:spcBef>
            </a:pP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◆経済効果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約</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兆円　　　　　　　　 </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タイトル 1"/>
          <p:cNvSpPr txBox="1">
            <a:spLocks/>
          </p:cNvSpPr>
          <p:nvPr/>
        </p:nvSpPr>
        <p:spPr>
          <a:xfrm>
            <a:off x="1484243" y="171421"/>
            <a:ext cx="9869557"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dirty="0">
                <a:latin typeface="+mj-ea"/>
              </a:rPr>
              <a:t>2025</a:t>
            </a:r>
            <a:r>
              <a:rPr lang="ja-JP" altLang="en-US" dirty="0">
                <a:latin typeface="+mj-ea"/>
              </a:rPr>
              <a:t>年日本国際博覧会</a:t>
            </a:r>
            <a:endParaRPr lang="en-US" altLang="ja-JP" dirty="0">
              <a:latin typeface="+mj-ea"/>
            </a:endParaRPr>
          </a:p>
          <a:p>
            <a:r>
              <a:rPr lang="ja-JP" altLang="en-US" dirty="0">
                <a:latin typeface="+mj-ea"/>
              </a:rPr>
              <a:t>（大阪・関西万博）</a:t>
            </a:r>
            <a:endParaRPr lang="en-US" altLang="ja-JP" dirty="0">
              <a:latin typeface="+mj-ea"/>
            </a:endParaRPr>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8225" y="668907"/>
            <a:ext cx="3693965" cy="2271202"/>
          </a:xfrm>
          <a:prstGeom prst="rect">
            <a:avLst/>
          </a:prstGeom>
        </p:spPr>
      </p:pic>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657" y="3911005"/>
            <a:ext cx="4175760" cy="2668494"/>
          </a:xfrm>
          <a:prstGeom prst="rect">
            <a:avLst/>
          </a:prstGeom>
        </p:spPr>
      </p:pic>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2104" y="3055097"/>
            <a:ext cx="6990086" cy="3524402"/>
          </a:xfrm>
          <a:prstGeom prst="rect">
            <a:avLst/>
          </a:prstGeom>
        </p:spPr>
      </p:pic>
      <p:sp>
        <p:nvSpPr>
          <p:cNvPr id="14" name="正方形/長方形 13"/>
          <p:cNvSpPr/>
          <p:nvPr/>
        </p:nvSpPr>
        <p:spPr>
          <a:xfrm>
            <a:off x="9354793" y="6579499"/>
            <a:ext cx="2672304" cy="262829"/>
          </a:xfrm>
          <a:prstGeom prst="rect">
            <a:avLst/>
          </a:prstGeom>
        </p:spPr>
        <p:txBody>
          <a:bodyPr wrap="square">
            <a:spAutoFit/>
          </a:bodyPr>
          <a:lstStyle/>
          <a:p>
            <a:r>
              <a:rPr lang="ja-JP" altLang="en-US" sz="1108" dirty="0">
                <a:latin typeface="Meiryo UI" panose="020B0604030504040204" pitchFamily="50" charset="-128"/>
                <a:ea typeface="Meiryo UI" panose="020B0604030504040204" pitchFamily="50" charset="-128"/>
              </a:rPr>
              <a:t>提供：</a:t>
            </a:r>
            <a:r>
              <a:rPr lang="zh-CN" altLang="en-US" sz="1108" dirty="0">
                <a:latin typeface="Meiryo UI" panose="020B0604030504040204" pitchFamily="50" charset="-128"/>
                <a:ea typeface="Meiryo UI" panose="020B0604030504040204" pitchFamily="50" charset="-128"/>
              </a:rPr>
              <a:t>２０２５年日本国際博覧会協会</a:t>
            </a:r>
          </a:p>
        </p:txBody>
      </p:sp>
    </p:spTree>
    <p:extLst>
      <p:ext uri="{BB962C8B-B14F-4D97-AF65-F5344CB8AC3E}">
        <p14:creationId xmlns:p14="http://schemas.microsoft.com/office/powerpoint/2010/main" val="2345271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04042" y="1090832"/>
            <a:ext cx="10668000" cy="2387600"/>
          </a:xfrm>
        </p:spPr>
        <p:txBody>
          <a:bodyPr/>
          <a:lstStyle/>
          <a:p>
            <a:r>
              <a:rPr kumimoji="1" lang="ja-JP" altLang="en-US" dirty="0"/>
              <a:t>Ｏｓａｋａ </a:t>
            </a:r>
            <a:r>
              <a:rPr lang="ja-JP" altLang="en-US" dirty="0"/>
              <a:t>ＳＤＧｓ</a:t>
            </a:r>
            <a:r>
              <a:rPr kumimoji="1" lang="ja-JP" altLang="en-US" dirty="0"/>
              <a:t> ビジョン</a:t>
            </a:r>
          </a:p>
        </p:txBody>
      </p:sp>
    </p:spTree>
    <p:extLst>
      <p:ext uri="{BB962C8B-B14F-4D97-AF65-F5344CB8AC3E}">
        <p14:creationId xmlns:p14="http://schemas.microsoft.com/office/powerpoint/2010/main" val="12865203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ＳＤＧｓ先進都市に向けて</a:t>
            </a:r>
          </a:p>
        </p:txBody>
      </p:sp>
      <p:sp>
        <p:nvSpPr>
          <p:cNvPr id="4" name="テキスト ボックス 3"/>
          <p:cNvSpPr txBox="1"/>
          <p:nvPr/>
        </p:nvSpPr>
        <p:spPr>
          <a:xfrm>
            <a:off x="631672" y="1794867"/>
            <a:ext cx="11175466" cy="800219"/>
          </a:xfrm>
          <a:prstGeom prst="rect">
            <a:avLst/>
          </a:prstGeom>
          <a:solidFill>
            <a:schemeClr val="accent1">
              <a:lumMod val="20000"/>
              <a:lumOff val="80000"/>
            </a:schemeClr>
          </a:solidFill>
        </p:spPr>
        <p:txBody>
          <a:bodyPr wrap="square" rtlCol="0">
            <a:spAutoFit/>
          </a:bodyPr>
          <a:lstStyle/>
          <a:p>
            <a:r>
              <a:rPr lang="en-US" altLang="ja-JP" sz="2800" b="1" dirty="0">
                <a:latin typeface="Meiryo UI" panose="020B0604030504040204" pitchFamily="50" charset="-128"/>
                <a:ea typeface="Meiryo UI" panose="020B0604030504040204" pitchFamily="50" charset="-128"/>
              </a:rPr>
              <a:t>SDGs</a:t>
            </a:r>
            <a:r>
              <a:rPr lang="ja-JP" altLang="en-US" sz="2800" b="1" dirty="0">
                <a:latin typeface="Meiryo UI" panose="020B0604030504040204" pitchFamily="50" charset="-128"/>
                <a:ea typeface="Meiryo UI" panose="020B0604030504040204" pitchFamily="50" charset="-128"/>
              </a:rPr>
              <a:t>先進都市</a:t>
            </a:r>
            <a:r>
              <a:rPr lang="ja-JP" altLang="en-US" b="1" dirty="0">
                <a:latin typeface="Meiryo UI" panose="020B0604030504040204" pitchFamily="50" charset="-128"/>
                <a:ea typeface="Meiryo UI" panose="020B0604030504040204" pitchFamily="50" charset="-128"/>
              </a:rPr>
              <a:t>  ⇒　</a:t>
            </a:r>
            <a:r>
              <a:rPr lang="ja-JP" altLang="en-US" sz="2800" b="1" dirty="0">
                <a:latin typeface="Meiryo UI" panose="020B0604030504040204" pitchFamily="50" charset="-128"/>
                <a:ea typeface="Meiryo UI" panose="020B0604030504040204" pitchFamily="50" charset="-128"/>
              </a:rPr>
              <a:t>世界の先頭に立って</a:t>
            </a:r>
            <a:r>
              <a:rPr lang="en-US" altLang="ja-JP" sz="2800" b="1" dirty="0">
                <a:latin typeface="Meiryo UI" panose="020B0604030504040204" pitchFamily="50" charset="-128"/>
                <a:ea typeface="Meiryo UI" panose="020B0604030504040204" pitchFamily="50" charset="-128"/>
              </a:rPr>
              <a:t>SDGs</a:t>
            </a:r>
            <a:r>
              <a:rPr lang="ja-JP" altLang="en-US" sz="2800" b="1" dirty="0">
                <a:latin typeface="Meiryo UI" panose="020B0604030504040204" pitchFamily="50" charset="-128"/>
                <a:ea typeface="Meiryo UI" panose="020B0604030504040204" pitchFamily="50" charset="-128"/>
              </a:rPr>
              <a:t>の達成に貢献</a:t>
            </a:r>
            <a:endParaRPr lang="en-US" altLang="ja-JP" sz="2800" b="1" dirty="0">
              <a:latin typeface="Meiryo UI" panose="020B0604030504040204" pitchFamily="50" charset="-128"/>
              <a:ea typeface="Meiryo UI" panose="020B0604030504040204" pitchFamily="50" charset="-128"/>
            </a:endParaRPr>
          </a:p>
          <a:p>
            <a:pPr indent="3136900"/>
            <a:r>
              <a:rPr lang="ja-JP" altLang="en-US" dirty="0">
                <a:latin typeface="Meiryo UI" panose="020B0604030504040204" pitchFamily="50" charset="-128"/>
                <a:ea typeface="Meiryo UI" panose="020B0604030504040204" pitchFamily="50" charset="-128"/>
              </a:rPr>
              <a:t>誰もが</a:t>
            </a:r>
            <a:r>
              <a:rPr lang="en-US" altLang="ja-JP" dirty="0">
                <a:latin typeface="Meiryo UI" panose="020B0604030504040204" pitchFamily="50" charset="-128"/>
                <a:ea typeface="Meiryo UI" panose="020B0604030504040204" pitchFamily="50" charset="-128"/>
              </a:rPr>
              <a:t>SDGs</a:t>
            </a:r>
            <a:r>
              <a:rPr lang="ja-JP" altLang="en-US" dirty="0">
                <a:latin typeface="Meiryo UI" panose="020B0604030504040204" pitchFamily="50" charset="-128"/>
                <a:ea typeface="Meiryo UI" panose="020B0604030504040204" pitchFamily="50" charset="-128"/>
              </a:rPr>
              <a:t>を意識し、一人ひとりが自律的に</a:t>
            </a:r>
            <a:r>
              <a:rPr lang="en-US" altLang="ja-JP" dirty="0">
                <a:latin typeface="Meiryo UI" panose="020B0604030504040204" pitchFamily="50" charset="-128"/>
                <a:ea typeface="Meiryo UI" panose="020B0604030504040204" pitchFamily="50" charset="-128"/>
              </a:rPr>
              <a:t>SDGs</a:t>
            </a:r>
            <a:r>
              <a:rPr lang="ja-JP" altLang="en-US" dirty="0">
                <a:latin typeface="Meiryo UI" panose="020B0604030504040204" pitchFamily="50" charset="-128"/>
                <a:ea typeface="Meiryo UI" panose="020B0604030504040204" pitchFamily="50" charset="-128"/>
              </a:rPr>
              <a:t>の達成をめざす大阪を実現</a:t>
            </a:r>
            <a:endParaRPr lang="en-US" altLang="ja-JP" dirty="0">
              <a:latin typeface="Meiryo UI" panose="020B0604030504040204" pitchFamily="50" charset="-128"/>
              <a:ea typeface="Meiryo UI" panose="020B0604030504040204" pitchFamily="50" charset="-128"/>
            </a:endParaRPr>
          </a:p>
        </p:txBody>
      </p:sp>
      <p:pic>
        <p:nvPicPr>
          <p:cNvPr id="5" name="図 4"/>
          <p:cNvPicPr preferRelativeResize="0">
            <a:picLocks/>
          </p:cNvPicPr>
          <p:nvPr/>
        </p:nvPicPr>
        <p:blipFill rotWithShape="1">
          <a:blip r:embed="rId3">
            <a:grayscl/>
          </a:blip>
          <a:srcRect l="8494"/>
          <a:stretch/>
        </p:blipFill>
        <p:spPr>
          <a:xfrm>
            <a:off x="1632082" y="3074982"/>
            <a:ext cx="2616547" cy="2891848"/>
          </a:xfrm>
          <a:prstGeom prst="rect">
            <a:avLst/>
          </a:prstGeom>
          <a:ln w="3175">
            <a:solidFill>
              <a:schemeClr val="bg1">
                <a:lumMod val="65000"/>
              </a:schemeClr>
            </a:solidFill>
          </a:ln>
        </p:spPr>
      </p:pic>
      <p:pic>
        <p:nvPicPr>
          <p:cNvPr id="6" name="図 5"/>
          <p:cNvPicPr>
            <a:picLocks noChangeAspect="1"/>
          </p:cNvPicPr>
          <p:nvPr/>
        </p:nvPicPr>
        <p:blipFill>
          <a:blip r:embed="rId4"/>
          <a:stretch>
            <a:fillRect/>
          </a:stretch>
        </p:blipFill>
        <p:spPr>
          <a:xfrm>
            <a:off x="8219533" y="3182009"/>
            <a:ext cx="2448535" cy="2641446"/>
          </a:xfrm>
          <a:prstGeom prst="rect">
            <a:avLst/>
          </a:prstGeom>
        </p:spPr>
      </p:pic>
      <p:grpSp>
        <p:nvGrpSpPr>
          <p:cNvPr id="7" name="グループ化 6"/>
          <p:cNvGrpSpPr>
            <a:grpSpLocks noChangeAspect="1"/>
          </p:cNvGrpSpPr>
          <p:nvPr/>
        </p:nvGrpSpPr>
        <p:grpSpPr>
          <a:xfrm>
            <a:off x="2533346" y="4147726"/>
            <a:ext cx="1025985" cy="1221424"/>
            <a:chOff x="2143370" y="3987282"/>
            <a:chExt cx="921552" cy="1097098"/>
          </a:xfrm>
        </p:grpSpPr>
        <p:sp>
          <p:nvSpPr>
            <p:cNvPr id="8" name="二等辺三角形 7"/>
            <p:cNvSpPr>
              <a:spLocks noChangeAspect="1"/>
            </p:cNvSpPr>
            <p:nvPr/>
          </p:nvSpPr>
          <p:spPr>
            <a:xfrm>
              <a:off x="2143370" y="3987282"/>
              <a:ext cx="921552" cy="731396"/>
            </a:xfrm>
            <a:prstGeom prst="triangl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grpSp>
          <p:nvGrpSpPr>
            <p:cNvPr id="9" name="グループ化 8"/>
            <p:cNvGrpSpPr>
              <a:grpSpLocks noChangeAspect="1"/>
            </p:cNvGrpSpPr>
            <p:nvPr/>
          </p:nvGrpSpPr>
          <p:grpSpPr>
            <a:xfrm>
              <a:off x="2175336" y="4155710"/>
              <a:ext cx="846558" cy="928670"/>
              <a:chOff x="2193794" y="3986604"/>
              <a:chExt cx="1048154" cy="1149820"/>
            </a:xfrm>
          </p:grpSpPr>
          <p:pic>
            <p:nvPicPr>
              <p:cNvPr id="10" name="図 9"/>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2491509" y="4210735"/>
                <a:ext cx="247869" cy="269501"/>
              </a:xfrm>
              <a:prstGeom prst="rect">
                <a:avLst/>
              </a:prstGeom>
            </p:spPr>
          </p:pic>
          <p:pic>
            <p:nvPicPr>
              <p:cNvPr id="11" name="図 10"/>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2742793" y="4216131"/>
                <a:ext cx="247869" cy="269501"/>
              </a:xfrm>
              <a:prstGeom prst="rect">
                <a:avLst/>
              </a:prstGeom>
            </p:spPr>
          </p:pic>
          <p:sp>
            <p:nvSpPr>
              <p:cNvPr id="12" name="テキスト ボックス 42"/>
              <p:cNvSpPr txBox="1"/>
              <p:nvPr/>
            </p:nvSpPr>
            <p:spPr>
              <a:xfrm>
                <a:off x="2273922" y="4464489"/>
                <a:ext cx="376020" cy="21215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経済</a:t>
                </a:r>
              </a:p>
            </p:txBody>
          </p:sp>
          <p:sp>
            <p:nvSpPr>
              <p:cNvPr id="13" name="テキスト ボックス 43"/>
              <p:cNvSpPr txBox="1"/>
              <p:nvPr/>
            </p:nvSpPr>
            <p:spPr>
              <a:xfrm>
                <a:off x="2578759" y="3986604"/>
                <a:ext cx="313371" cy="21215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社会</a:t>
                </a:r>
              </a:p>
            </p:txBody>
          </p:sp>
          <p:sp>
            <p:nvSpPr>
              <p:cNvPr id="14" name="テキスト ボックス 44"/>
              <p:cNvSpPr txBox="1"/>
              <p:nvPr/>
            </p:nvSpPr>
            <p:spPr>
              <a:xfrm>
                <a:off x="2873901" y="4464488"/>
                <a:ext cx="368047" cy="21215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環境</a:t>
                </a:r>
              </a:p>
            </p:txBody>
          </p:sp>
          <p:pic>
            <p:nvPicPr>
              <p:cNvPr id="15" name="図 14"/>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2246055" y="4083872"/>
                <a:ext cx="247869" cy="269501"/>
              </a:xfrm>
              <a:prstGeom prst="rect">
                <a:avLst/>
              </a:prstGeom>
            </p:spPr>
          </p:pic>
          <p:pic>
            <p:nvPicPr>
              <p:cNvPr id="16" name="図 15"/>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2984434" y="4102856"/>
                <a:ext cx="247869" cy="269501"/>
              </a:xfrm>
              <a:prstGeom prst="rect">
                <a:avLst/>
              </a:prstGeom>
            </p:spPr>
          </p:pic>
          <p:pic>
            <p:nvPicPr>
              <p:cNvPr id="17" name="図 16"/>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2626913" y="4477426"/>
                <a:ext cx="247869" cy="269501"/>
              </a:xfrm>
              <a:prstGeom prst="rect">
                <a:avLst/>
              </a:prstGeom>
            </p:spPr>
          </p:pic>
          <p:sp>
            <p:nvSpPr>
              <p:cNvPr id="18" name="テキスト ボックス 43"/>
              <p:cNvSpPr txBox="1"/>
              <p:nvPr/>
            </p:nvSpPr>
            <p:spPr>
              <a:xfrm>
                <a:off x="2193794" y="4777029"/>
                <a:ext cx="1038509" cy="359395"/>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900"/>
                  </a:lnSpc>
                </a:pPr>
                <a:r>
                  <a:rPr lang="ja-JP" altLang="en-US" sz="1000" dirty="0">
                    <a:latin typeface="Meiryo UI" panose="020B0604030504040204" pitchFamily="50" charset="-128"/>
                    <a:ea typeface="Meiryo UI" panose="020B0604030504040204" pitchFamily="50" charset="-128"/>
                  </a:rPr>
                  <a:t>重点ゴールを中心とした取組み</a:t>
                </a:r>
              </a:p>
            </p:txBody>
          </p:sp>
        </p:grpSp>
      </p:grpSp>
      <p:pic>
        <p:nvPicPr>
          <p:cNvPr id="19" name="図 18"/>
          <p:cNvPicPr preferRelativeResize="0">
            <a:picLocks/>
          </p:cNvPicPr>
          <p:nvPr/>
        </p:nvPicPr>
        <p:blipFill>
          <a:blip r:embed="rId3">
            <a:grayscl/>
          </a:blip>
          <a:stretch>
            <a:fillRect/>
          </a:stretch>
        </p:blipFill>
        <p:spPr>
          <a:xfrm>
            <a:off x="4791771" y="3052520"/>
            <a:ext cx="2782827" cy="2957253"/>
          </a:xfrm>
          <a:prstGeom prst="rect">
            <a:avLst/>
          </a:prstGeom>
          <a:ln w="3175">
            <a:solidFill>
              <a:schemeClr val="bg1">
                <a:lumMod val="65000"/>
              </a:schemeClr>
            </a:solidFill>
          </a:ln>
        </p:spPr>
      </p:pic>
      <p:sp>
        <p:nvSpPr>
          <p:cNvPr id="20" name="右矢印 19"/>
          <p:cNvSpPr/>
          <p:nvPr/>
        </p:nvSpPr>
        <p:spPr>
          <a:xfrm>
            <a:off x="4272187" y="4471734"/>
            <a:ext cx="508627" cy="490909"/>
          </a:xfrm>
          <a:prstGeom prst="rightArrow">
            <a:avLst>
              <a:gd name="adj1" fmla="val 50000"/>
              <a:gd name="adj2" fmla="val 6302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p>
        </p:txBody>
      </p:sp>
      <p:cxnSp>
        <p:nvCxnSpPr>
          <p:cNvPr id="21" name="直線コネクタ 20"/>
          <p:cNvCxnSpPr>
            <a:stCxn id="29" idx="1"/>
          </p:cNvCxnSpPr>
          <p:nvPr/>
        </p:nvCxnSpPr>
        <p:spPr>
          <a:xfrm flipH="1">
            <a:off x="5456256" y="3574266"/>
            <a:ext cx="637936" cy="680321"/>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22" name="直線コネクタ 21"/>
          <p:cNvCxnSpPr>
            <a:endCxn id="51" idx="2"/>
          </p:cNvCxnSpPr>
          <p:nvPr/>
        </p:nvCxnSpPr>
        <p:spPr>
          <a:xfrm flipH="1" flipV="1">
            <a:off x="5002259" y="4920177"/>
            <a:ext cx="705837" cy="660162"/>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23" name="直線コネクタ 22"/>
          <p:cNvCxnSpPr/>
          <p:nvPr/>
        </p:nvCxnSpPr>
        <p:spPr>
          <a:xfrm flipH="1">
            <a:off x="5715874" y="4588981"/>
            <a:ext cx="540111" cy="306385"/>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24" name="直線コネクタ 23"/>
          <p:cNvCxnSpPr>
            <a:endCxn id="38" idx="3"/>
          </p:cNvCxnSpPr>
          <p:nvPr/>
        </p:nvCxnSpPr>
        <p:spPr>
          <a:xfrm>
            <a:off x="6710137" y="4066387"/>
            <a:ext cx="482812" cy="742379"/>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25" name="直線コネクタ 24"/>
          <p:cNvCxnSpPr/>
          <p:nvPr/>
        </p:nvCxnSpPr>
        <p:spPr>
          <a:xfrm flipH="1">
            <a:off x="6281413" y="5031541"/>
            <a:ext cx="262629" cy="477793"/>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26" name="直線コネクタ 25"/>
          <p:cNvCxnSpPr>
            <a:endCxn id="43" idx="1"/>
          </p:cNvCxnSpPr>
          <p:nvPr/>
        </p:nvCxnSpPr>
        <p:spPr>
          <a:xfrm flipH="1">
            <a:off x="6052654" y="4194655"/>
            <a:ext cx="64893" cy="1330890"/>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grpSp>
        <p:nvGrpSpPr>
          <p:cNvPr id="27" name="グループ化 26"/>
          <p:cNvGrpSpPr/>
          <p:nvPr/>
        </p:nvGrpSpPr>
        <p:grpSpPr>
          <a:xfrm>
            <a:off x="5877013" y="3221532"/>
            <a:ext cx="868715" cy="943883"/>
            <a:chOff x="6529469" y="2488902"/>
            <a:chExt cx="680393" cy="722496"/>
          </a:xfrm>
        </p:grpSpPr>
        <p:sp>
          <p:nvSpPr>
            <p:cNvPr id="28" name="テキスト ボックス 43"/>
            <p:cNvSpPr txBox="1"/>
            <p:nvPr/>
          </p:nvSpPr>
          <p:spPr>
            <a:xfrm>
              <a:off x="6558379" y="3034707"/>
              <a:ext cx="614572" cy="176691"/>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50" dirty="0">
                  <a:latin typeface="Meiryo UI" panose="020B0604030504040204" pitchFamily="50" charset="-128"/>
                  <a:ea typeface="Meiryo UI" panose="020B0604030504040204" pitchFamily="50" charset="-128"/>
                </a:rPr>
                <a:t>府民の取組み</a:t>
              </a:r>
            </a:p>
          </p:txBody>
        </p:sp>
        <p:sp>
          <p:nvSpPr>
            <p:cNvPr id="29" name="二等辺三角形 28"/>
            <p:cNvSpPr>
              <a:spLocks noChangeAspect="1"/>
            </p:cNvSpPr>
            <p:nvPr/>
          </p:nvSpPr>
          <p:spPr>
            <a:xfrm>
              <a:off x="6529469" y="2488902"/>
              <a:ext cx="680393" cy="540000"/>
            </a:xfrm>
            <a:prstGeom prst="triangle">
              <a:avLst/>
            </a:prstGeom>
            <a:solidFill>
              <a:schemeClr val="bg1"/>
            </a:solidFill>
            <a:ln w="15875">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30" name="テキスト ボックス 42"/>
            <p:cNvSpPr txBox="1"/>
            <p:nvPr/>
          </p:nvSpPr>
          <p:spPr>
            <a:xfrm>
              <a:off x="6617039" y="2828344"/>
              <a:ext cx="279549" cy="1713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経済</a:t>
              </a:r>
            </a:p>
          </p:txBody>
        </p:sp>
        <p:sp>
          <p:nvSpPr>
            <p:cNvPr id="31" name="テキスト ボックス 43"/>
            <p:cNvSpPr txBox="1"/>
            <p:nvPr/>
          </p:nvSpPr>
          <p:spPr>
            <a:xfrm>
              <a:off x="6758397" y="2626788"/>
              <a:ext cx="232973" cy="1713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社会</a:t>
              </a:r>
              <a:endParaRPr lang="ja-JP" altLang="en-US" sz="900" dirty="0">
                <a:latin typeface="Meiryo UI" panose="020B0604030504040204" pitchFamily="50" charset="-128"/>
                <a:ea typeface="Meiryo UI" panose="020B0604030504040204" pitchFamily="50" charset="-128"/>
              </a:endParaRPr>
            </a:p>
          </p:txBody>
        </p:sp>
        <p:sp>
          <p:nvSpPr>
            <p:cNvPr id="32" name="テキスト ボックス 44"/>
            <p:cNvSpPr txBox="1"/>
            <p:nvPr/>
          </p:nvSpPr>
          <p:spPr>
            <a:xfrm>
              <a:off x="6872731" y="2825420"/>
              <a:ext cx="273622" cy="1713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環境</a:t>
              </a:r>
            </a:p>
          </p:txBody>
        </p:sp>
      </p:grpSp>
      <p:grpSp>
        <p:nvGrpSpPr>
          <p:cNvPr id="33" name="グループ化 32"/>
          <p:cNvGrpSpPr/>
          <p:nvPr/>
        </p:nvGrpSpPr>
        <p:grpSpPr>
          <a:xfrm>
            <a:off x="6271758" y="4290736"/>
            <a:ext cx="1047053" cy="906649"/>
            <a:chOff x="6529460" y="2488902"/>
            <a:chExt cx="680393" cy="743650"/>
          </a:xfrm>
        </p:grpSpPr>
        <p:sp>
          <p:nvSpPr>
            <p:cNvPr id="34" name="テキスト ボックス 43"/>
            <p:cNvSpPr txBox="1"/>
            <p:nvPr/>
          </p:nvSpPr>
          <p:spPr>
            <a:xfrm>
              <a:off x="6587254" y="3037482"/>
              <a:ext cx="614573" cy="19507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100" dirty="0">
                  <a:latin typeface="Meiryo UI" panose="020B0604030504040204" pitchFamily="50" charset="-128"/>
                  <a:ea typeface="Meiryo UI" panose="020B0604030504040204" pitchFamily="50" charset="-128"/>
                </a:rPr>
                <a:t>企業の取組み</a:t>
              </a:r>
            </a:p>
          </p:txBody>
        </p:sp>
        <p:sp>
          <p:nvSpPr>
            <p:cNvPr id="35" name="二等辺三角形 34"/>
            <p:cNvSpPr>
              <a:spLocks noChangeAspect="1"/>
            </p:cNvSpPr>
            <p:nvPr/>
          </p:nvSpPr>
          <p:spPr>
            <a:xfrm>
              <a:off x="6529460" y="2488902"/>
              <a:ext cx="680393" cy="540000"/>
            </a:xfrm>
            <a:prstGeom prst="triangle">
              <a:avLst/>
            </a:prstGeom>
            <a:solidFill>
              <a:schemeClr val="bg1"/>
            </a:solidFill>
            <a:ln w="47625" cmpd="dbl">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36" name="テキスト ボックス 42"/>
            <p:cNvSpPr txBox="1"/>
            <p:nvPr/>
          </p:nvSpPr>
          <p:spPr>
            <a:xfrm>
              <a:off x="6624791" y="2817436"/>
              <a:ext cx="279549" cy="1835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経済</a:t>
              </a:r>
            </a:p>
          </p:txBody>
        </p:sp>
        <p:sp>
          <p:nvSpPr>
            <p:cNvPr id="37" name="テキスト ボックス 43"/>
            <p:cNvSpPr txBox="1"/>
            <p:nvPr/>
          </p:nvSpPr>
          <p:spPr>
            <a:xfrm>
              <a:off x="6760294" y="2641586"/>
              <a:ext cx="232973" cy="1835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社会</a:t>
              </a:r>
            </a:p>
          </p:txBody>
        </p:sp>
        <p:sp>
          <p:nvSpPr>
            <p:cNvPr id="38" name="テキスト ボックス 44"/>
            <p:cNvSpPr txBox="1"/>
            <p:nvPr/>
          </p:nvSpPr>
          <p:spPr>
            <a:xfrm>
              <a:off x="6854444" y="2822002"/>
              <a:ext cx="273622" cy="1835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環境</a:t>
              </a:r>
            </a:p>
          </p:txBody>
        </p:sp>
      </p:grpSp>
      <p:grpSp>
        <p:nvGrpSpPr>
          <p:cNvPr id="39" name="グループ化 38"/>
          <p:cNvGrpSpPr/>
          <p:nvPr/>
        </p:nvGrpSpPr>
        <p:grpSpPr>
          <a:xfrm>
            <a:off x="5659765" y="5220088"/>
            <a:ext cx="1068556" cy="894129"/>
            <a:chOff x="6468870" y="2488902"/>
            <a:chExt cx="787439" cy="709209"/>
          </a:xfrm>
        </p:grpSpPr>
        <p:sp>
          <p:nvSpPr>
            <p:cNvPr id="40" name="テキスト ボックス 43"/>
            <p:cNvSpPr txBox="1"/>
            <p:nvPr/>
          </p:nvSpPr>
          <p:spPr>
            <a:xfrm>
              <a:off x="6468870" y="3015018"/>
              <a:ext cx="787439" cy="183093"/>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50" dirty="0">
                  <a:latin typeface="Meiryo UI" panose="020B0604030504040204" pitchFamily="50" charset="-128"/>
                  <a:ea typeface="Meiryo UI" panose="020B0604030504040204" pitchFamily="50" charset="-128"/>
                </a:rPr>
                <a:t>市町村の取組み</a:t>
              </a:r>
            </a:p>
          </p:txBody>
        </p:sp>
        <p:sp>
          <p:nvSpPr>
            <p:cNvPr id="41" name="二等辺三角形 40"/>
            <p:cNvSpPr>
              <a:spLocks noChangeAspect="1"/>
            </p:cNvSpPr>
            <p:nvPr/>
          </p:nvSpPr>
          <p:spPr>
            <a:xfrm>
              <a:off x="6529469" y="2488902"/>
              <a:ext cx="680393" cy="540000"/>
            </a:xfrm>
            <a:prstGeom prst="triangle">
              <a:avLst/>
            </a:prstGeom>
            <a:solidFill>
              <a:schemeClr val="bg1"/>
            </a:solidFill>
            <a:ln w="28575" cmpd="thickThin">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42" name="テキスト ボックス 42"/>
            <p:cNvSpPr txBox="1"/>
            <p:nvPr/>
          </p:nvSpPr>
          <p:spPr>
            <a:xfrm>
              <a:off x="6625560" y="2808980"/>
              <a:ext cx="279549" cy="177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経済</a:t>
              </a:r>
            </a:p>
          </p:txBody>
        </p:sp>
        <p:sp>
          <p:nvSpPr>
            <p:cNvPr id="43" name="テキスト ボックス 43"/>
            <p:cNvSpPr txBox="1"/>
            <p:nvPr/>
          </p:nvSpPr>
          <p:spPr>
            <a:xfrm>
              <a:off x="6758397" y="2642413"/>
              <a:ext cx="232973" cy="177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社会</a:t>
              </a:r>
            </a:p>
          </p:txBody>
        </p:sp>
        <p:sp>
          <p:nvSpPr>
            <p:cNvPr id="44" name="テキスト ボックス 44"/>
            <p:cNvSpPr txBox="1"/>
            <p:nvPr/>
          </p:nvSpPr>
          <p:spPr>
            <a:xfrm>
              <a:off x="6866904" y="2817178"/>
              <a:ext cx="273622" cy="177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環境</a:t>
              </a:r>
            </a:p>
          </p:txBody>
        </p:sp>
      </p:grpSp>
      <p:sp>
        <p:nvSpPr>
          <p:cNvPr id="45" name="フリーフォーム 44"/>
          <p:cNvSpPr/>
          <p:nvPr/>
        </p:nvSpPr>
        <p:spPr>
          <a:xfrm>
            <a:off x="5141488" y="3073682"/>
            <a:ext cx="2057767" cy="2865846"/>
          </a:xfrm>
          <a:custGeom>
            <a:avLst/>
            <a:gdLst>
              <a:gd name="connsiteX0" fmla="*/ 2259919 w 2267011"/>
              <a:gd name="connsiteY0" fmla="*/ 1547010 h 2841407"/>
              <a:gd name="connsiteX1" fmla="*/ 1874157 w 2267011"/>
              <a:gd name="connsiteY1" fmla="*/ 2618572 h 2841407"/>
              <a:gd name="connsiteX2" fmla="*/ 159657 w 2267011"/>
              <a:gd name="connsiteY2" fmla="*/ 2761447 h 2841407"/>
              <a:gd name="connsiteX3" fmla="*/ 131082 w 2267011"/>
              <a:gd name="connsiteY3" fmla="*/ 1647022 h 2841407"/>
              <a:gd name="connsiteX4" fmla="*/ 659719 w 2267011"/>
              <a:gd name="connsiteY4" fmla="*/ 146835 h 2841407"/>
              <a:gd name="connsiteX5" fmla="*/ 2002744 w 2267011"/>
              <a:gd name="connsiteY5" fmla="*/ 218272 h 2841407"/>
              <a:gd name="connsiteX6" fmla="*/ 2259919 w 2267011"/>
              <a:gd name="connsiteY6" fmla="*/ 1547010 h 284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7011" h="2841407">
                <a:moveTo>
                  <a:pt x="2259919" y="1547010"/>
                </a:moveTo>
                <a:cubicBezTo>
                  <a:pt x="2238488" y="1947060"/>
                  <a:pt x="2224201" y="2416166"/>
                  <a:pt x="1874157" y="2618572"/>
                </a:cubicBezTo>
                <a:cubicBezTo>
                  <a:pt x="1524113" y="2820978"/>
                  <a:pt x="450169" y="2923372"/>
                  <a:pt x="159657" y="2761447"/>
                </a:cubicBezTo>
                <a:cubicBezTo>
                  <a:pt x="-130855" y="2599522"/>
                  <a:pt x="47738" y="2082791"/>
                  <a:pt x="131082" y="1647022"/>
                </a:cubicBezTo>
                <a:cubicBezTo>
                  <a:pt x="214426" y="1211253"/>
                  <a:pt x="347775" y="384960"/>
                  <a:pt x="659719" y="146835"/>
                </a:cubicBezTo>
                <a:cubicBezTo>
                  <a:pt x="971663" y="-91290"/>
                  <a:pt x="1736044" y="-19853"/>
                  <a:pt x="2002744" y="218272"/>
                </a:cubicBezTo>
                <a:cubicBezTo>
                  <a:pt x="2269444" y="456397"/>
                  <a:pt x="2281350" y="1146960"/>
                  <a:pt x="2259919" y="1547010"/>
                </a:cubicBezTo>
                <a:close/>
              </a:path>
            </a:pathLst>
          </a:cu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46" name="グループ化 45"/>
          <p:cNvGrpSpPr>
            <a:grpSpLocks noChangeAspect="1"/>
          </p:cNvGrpSpPr>
          <p:nvPr/>
        </p:nvGrpSpPr>
        <p:grpSpPr>
          <a:xfrm>
            <a:off x="4741712" y="4160174"/>
            <a:ext cx="988596" cy="1186543"/>
            <a:chOff x="2140976" y="3987282"/>
            <a:chExt cx="952086" cy="1142725"/>
          </a:xfrm>
        </p:grpSpPr>
        <p:sp>
          <p:nvSpPr>
            <p:cNvPr id="47" name="二等辺三角形 46"/>
            <p:cNvSpPr>
              <a:spLocks noChangeAspect="1"/>
            </p:cNvSpPr>
            <p:nvPr/>
          </p:nvSpPr>
          <p:spPr>
            <a:xfrm>
              <a:off x="2143370" y="3987282"/>
              <a:ext cx="921552" cy="731396"/>
            </a:xfrm>
            <a:prstGeom prst="triangl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grpSp>
          <p:nvGrpSpPr>
            <p:cNvPr id="48" name="グループ化 47"/>
            <p:cNvGrpSpPr>
              <a:grpSpLocks noChangeAspect="1"/>
            </p:cNvGrpSpPr>
            <p:nvPr/>
          </p:nvGrpSpPr>
          <p:grpSpPr>
            <a:xfrm>
              <a:off x="2140976" y="4149524"/>
              <a:ext cx="952086" cy="980483"/>
              <a:chOff x="2151253" y="3978945"/>
              <a:chExt cx="1178811" cy="1213971"/>
            </a:xfrm>
          </p:grpSpPr>
          <p:pic>
            <p:nvPicPr>
              <p:cNvPr id="49" name="図 48"/>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2491509" y="4210735"/>
                <a:ext cx="247869" cy="269501"/>
              </a:xfrm>
              <a:prstGeom prst="rect">
                <a:avLst/>
              </a:prstGeom>
            </p:spPr>
          </p:pic>
          <p:pic>
            <p:nvPicPr>
              <p:cNvPr id="50" name="図 49"/>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2742793" y="4216131"/>
                <a:ext cx="247869" cy="269501"/>
              </a:xfrm>
              <a:prstGeom prst="rect">
                <a:avLst/>
              </a:prstGeom>
            </p:spPr>
          </p:pic>
          <p:sp>
            <p:nvSpPr>
              <p:cNvPr id="51" name="テキスト ボックス 42"/>
              <p:cNvSpPr txBox="1"/>
              <p:nvPr/>
            </p:nvSpPr>
            <p:spPr>
              <a:xfrm>
                <a:off x="2273922" y="4456829"/>
                <a:ext cx="376020" cy="2274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経済</a:t>
                </a:r>
              </a:p>
            </p:txBody>
          </p:sp>
          <p:sp>
            <p:nvSpPr>
              <p:cNvPr id="52" name="テキスト ボックス 43"/>
              <p:cNvSpPr txBox="1"/>
              <p:nvPr/>
            </p:nvSpPr>
            <p:spPr>
              <a:xfrm>
                <a:off x="2578759" y="3978945"/>
                <a:ext cx="313371" cy="2274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社会</a:t>
                </a:r>
              </a:p>
            </p:txBody>
          </p:sp>
          <p:sp>
            <p:nvSpPr>
              <p:cNvPr id="53" name="テキスト ボックス 44"/>
              <p:cNvSpPr txBox="1"/>
              <p:nvPr/>
            </p:nvSpPr>
            <p:spPr>
              <a:xfrm>
                <a:off x="2873901" y="4456828"/>
                <a:ext cx="368047" cy="2274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環境</a:t>
                </a:r>
              </a:p>
            </p:txBody>
          </p:sp>
          <p:pic>
            <p:nvPicPr>
              <p:cNvPr id="54" name="図 53"/>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2246055" y="4083872"/>
                <a:ext cx="247869" cy="269501"/>
              </a:xfrm>
              <a:prstGeom prst="rect">
                <a:avLst/>
              </a:prstGeom>
            </p:spPr>
          </p:pic>
          <p:pic>
            <p:nvPicPr>
              <p:cNvPr id="55" name="図 54"/>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2984434" y="4102856"/>
                <a:ext cx="247869" cy="269501"/>
              </a:xfrm>
              <a:prstGeom prst="rect">
                <a:avLst/>
              </a:prstGeom>
            </p:spPr>
          </p:pic>
          <p:sp>
            <p:nvSpPr>
              <p:cNvPr id="56" name="テキスト ボックス 43"/>
              <p:cNvSpPr txBox="1"/>
              <p:nvPr/>
            </p:nvSpPr>
            <p:spPr>
              <a:xfrm>
                <a:off x="2151253" y="4776987"/>
                <a:ext cx="1178811" cy="415929"/>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000"/>
                  </a:lnSpc>
                </a:pPr>
                <a:r>
                  <a:rPr lang="ja-JP" altLang="en-US" sz="1000" dirty="0">
                    <a:latin typeface="Meiryo UI" panose="020B0604030504040204" pitchFamily="50" charset="-128"/>
                    <a:ea typeface="Meiryo UI" panose="020B0604030504040204" pitchFamily="50" charset="-128"/>
                  </a:rPr>
                  <a:t>重点ゴールを中心とした取組み</a:t>
                </a:r>
              </a:p>
            </p:txBody>
          </p:sp>
          <p:pic>
            <p:nvPicPr>
              <p:cNvPr id="57" name="図 56"/>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2626913" y="4477426"/>
                <a:ext cx="247869" cy="269501"/>
              </a:xfrm>
              <a:prstGeom prst="rect">
                <a:avLst/>
              </a:prstGeom>
            </p:spPr>
          </p:pic>
        </p:grpSp>
      </p:grpSp>
      <p:sp>
        <p:nvSpPr>
          <p:cNvPr id="58" name="右矢印 57"/>
          <p:cNvSpPr>
            <a:spLocks/>
          </p:cNvSpPr>
          <p:nvPr/>
        </p:nvSpPr>
        <p:spPr>
          <a:xfrm>
            <a:off x="7496357" y="4015951"/>
            <a:ext cx="517359" cy="142236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p>
        </p:txBody>
      </p:sp>
      <p:sp>
        <p:nvSpPr>
          <p:cNvPr id="59" name="二等辺三角形 58"/>
          <p:cNvSpPr>
            <a:spLocks noChangeAspect="1"/>
          </p:cNvSpPr>
          <p:nvPr/>
        </p:nvSpPr>
        <p:spPr>
          <a:xfrm>
            <a:off x="9097962" y="4502889"/>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0" name="二等辺三角形 59"/>
          <p:cNvSpPr>
            <a:spLocks noChangeAspect="1"/>
          </p:cNvSpPr>
          <p:nvPr/>
        </p:nvSpPr>
        <p:spPr>
          <a:xfrm>
            <a:off x="8610601" y="4204736"/>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dirty="0"/>
          </a:p>
        </p:txBody>
      </p:sp>
      <p:sp>
        <p:nvSpPr>
          <p:cNvPr id="61" name="二等辺三角形 60"/>
          <p:cNvSpPr>
            <a:spLocks noChangeAspect="1"/>
          </p:cNvSpPr>
          <p:nvPr/>
        </p:nvSpPr>
        <p:spPr>
          <a:xfrm>
            <a:off x="8887256" y="4295833"/>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2" name="二等辺三角形 61"/>
          <p:cNvSpPr>
            <a:spLocks noChangeAspect="1"/>
          </p:cNvSpPr>
          <p:nvPr/>
        </p:nvSpPr>
        <p:spPr>
          <a:xfrm>
            <a:off x="8378294" y="4492842"/>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3" name="二等辺三角形 62"/>
          <p:cNvSpPr>
            <a:spLocks noChangeAspect="1"/>
          </p:cNvSpPr>
          <p:nvPr/>
        </p:nvSpPr>
        <p:spPr>
          <a:xfrm flipH="1">
            <a:off x="8328060" y="4953843"/>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4" name="二等辺三角形 63"/>
          <p:cNvSpPr>
            <a:spLocks noChangeAspect="1"/>
          </p:cNvSpPr>
          <p:nvPr/>
        </p:nvSpPr>
        <p:spPr>
          <a:xfrm flipH="1">
            <a:off x="9832153" y="4197603"/>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5" name="二等辺三角形 64"/>
          <p:cNvSpPr>
            <a:spLocks noChangeAspect="1"/>
          </p:cNvSpPr>
          <p:nvPr/>
        </p:nvSpPr>
        <p:spPr>
          <a:xfrm flipH="1">
            <a:off x="10248398" y="5138510"/>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6" name="二等辺三角形 65"/>
          <p:cNvSpPr>
            <a:spLocks noChangeAspect="1"/>
          </p:cNvSpPr>
          <p:nvPr/>
        </p:nvSpPr>
        <p:spPr>
          <a:xfrm flipH="1">
            <a:off x="10205675" y="4918482"/>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7" name="二等辺三角形 66"/>
          <p:cNvSpPr>
            <a:spLocks noChangeAspect="1"/>
          </p:cNvSpPr>
          <p:nvPr/>
        </p:nvSpPr>
        <p:spPr>
          <a:xfrm flipH="1">
            <a:off x="10051162" y="4526332"/>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8" name="二等辺三角形 67"/>
          <p:cNvSpPr>
            <a:spLocks noChangeAspect="1"/>
          </p:cNvSpPr>
          <p:nvPr/>
        </p:nvSpPr>
        <p:spPr>
          <a:xfrm>
            <a:off x="9128335" y="4111105"/>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9" name="正方形/長方形 68"/>
          <p:cNvSpPr/>
          <p:nvPr/>
        </p:nvSpPr>
        <p:spPr>
          <a:xfrm>
            <a:off x="5498719" y="2610974"/>
            <a:ext cx="1237656" cy="40290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正方形/長方形 69"/>
          <p:cNvSpPr/>
          <p:nvPr/>
        </p:nvSpPr>
        <p:spPr>
          <a:xfrm>
            <a:off x="8822204" y="2620332"/>
            <a:ext cx="1237656" cy="40290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正方形/長方形 70"/>
          <p:cNvSpPr/>
          <p:nvPr/>
        </p:nvSpPr>
        <p:spPr>
          <a:xfrm>
            <a:off x="1667194" y="6581022"/>
            <a:ext cx="2722843" cy="7411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正方形/長方形 71"/>
          <p:cNvSpPr/>
          <p:nvPr/>
        </p:nvSpPr>
        <p:spPr>
          <a:xfrm>
            <a:off x="4454217" y="6037607"/>
            <a:ext cx="3326660" cy="75150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tabLst>
                <a:tab pos="0" algn="l"/>
              </a:tabLs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万博において、大阪のあらゆるステークホルダーが、会場の内外で</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を体現し、行動する姿を世界に発信</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正方形/長方形 72"/>
          <p:cNvSpPr/>
          <p:nvPr/>
        </p:nvSpPr>
        <p:spPr>
          <a:xfrm>
            <a:off x="8013716" y="6007381"/>
            <a:ext cx="2904493" cy="63665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tabLst>
                <a:tab pos="0" algn="l"/>
              </a:tabLs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日本全体や世界とのつながりの中で、先頭に立って、世界とともに</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を達成する</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正方形/長方形 73"/>
          <p:cNvSpPr/>
          <p:nvPr/>
        </p:nvSpPr>
        <p:spPr>
          <a:xfrm>
            <a:off x="8376617" y="4216458"/>
            <a:ext cx="130909" cy="130909"/>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5" name="正方形/長方形 74"/>
          <p:cNvSpPr/>
          <p:nvPr/>
        </p:nvSpPr>
        <p:spPr>
          <a:xfrm>
            <a:off x="8158960" y="4705940"/>
            <a:ext cx="130909" cy="130909"/>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6" name="正方形/長方形 75"/>
          <p:cNvSpPr/>
          <p:nvPr/>
        </p:nvSpPr>
        <p:spPr>
          <a:xfrm>
            <a:off x="9860184" y="4402268"/>
            <a:ext cx="130909" cy="130909"/>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7" name="楕円 76"/>
          <p:cNvSpPr/>
          <p:nvPr/>
        </p:nvSpPr>
        <p:spPr>
          <a:xfrm>
            <a:off x="8644352" y="4441034"/>
            <a:ext cx="163636" cy="163636"/>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8" name="楕円 77"/>
          <p:cNvSpPr/>
          <p:nvPr/>
        </p:nvSpPr>
        <p:spPr>
          <a:xfrm>
            <a:off x="10399946" y="5026196"/>
            <a:ext cx="163636" cy="163636"/>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9" name="二等辺三角形 78"/>
          <p:cNvSpPr>
            <a:spLocks noChangeAspect="1"/>
          </p:cNvSpPr>
          <p:nvPr/>
        </p:nvSpPr>
        <p:spPr>
          <a:xfrm>
            <a:off x="8618866" y="4656601"/>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80" name="楕円 79"/>
          <p:cNvSpPr/>
          <p:nvPr/>
        </p:nvSpPr>
        <p:spPr>
          <a:xfrm>
            <a:off x="8803193" y="4055490"/>
            <a:ext cx="163636" cy="163636"/>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1" name="二等辺三角形 80"/>
          <p:cNvSpPr>
            <a:spLocks noChangeAspect="1"/>
          </p:cNvSpPr>
          <p:nvPr/>
        </p:nvSpPr>
        <p:spPr>
          <a:xfrm>
            <a:off x="9048050" y="5173235"/>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82" name="正方形/長方形 81"/>
          <p:cNvSpPr/>
          <p:nvPr/>
        </p:nvSpPr>
        <p:spPr>
          <a:xfrm>
            <a:off x="10237420" y="5373836"/>
            <a:ext cx="130909" cy="130909"/>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3" name="楕円 82"/>
          <p:cNvSpPr/>
          <p:nvPr/>
        </p:nvSpPr>
        <p:spPr>
          <a:xfrm>
            <a:off x="10041820" y="4083967"/>
            <a:ext cx="163636" cy="163636"/>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211552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取組工程</a:t>
            </a:r>
          </a:p>
        </p:txBody>
      </p:sp>
      <p:sp>
        <p:nvSpPr>
          <p:cNvPr id="4" name="正方形/長方形 3"/>
          <p:cNvSpPr/>
          <p:nvPr/>
        </p:nvSpPr>
        <p:spPr>
          <a:xfrm>
            <a:off x="2588686" y="5654612"/>
            <a:ext cx="2722843" cy="7411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2164025" y="4502763"/>
            <a:ext cx="2280201" cy="605294"/>
          </a:xfrm>
          <a:prstGeom prst="rect">
            <a:avLst/>
          </a:prstGeom>
          <a:noFill/>
          <a:ln w="19050" cmpd="sng">
            <a:noFill/>
            <a:prstDash val="solid"/>
          </a:ln>
        </p:spPr>
        <p:txBody>
          <a:bodyPr wrap="square" rtlCol="0">
            <a:spAutoFit/>
          </a:bodyPr>
          <a:lstStyle/>
          <a:p>
            <a:pPr marL="90488" indent="-90488" defTabSz="457200">
              <a:lnSpc>
                <a:spcPts val="1300"/>
              </a:lnSpc>
            </a:pPr>
            <a:r>
              <a:rPr lang="ja-JP" altLang="en-US" sz="1050" dirty="0">
                <a:solidFill>
                  <a:schemeClr val="bg1"/>
                </a:solidFill>
                <a:latin typeface="Meiryo UI" panose="020B0604030504040204" pitchFamily="50" charset="-128"/>
                <a:ea typeface="Meiryo UI" panose="020B0604030504040204" pitchFamily="50" charset="-128"/>
              </a:rPr>
              <a:t>〇 </a:t>
            </a:r>
            <a:r>
              <a:rPr lang="ja-JP" altLang="en-US" sz="1050" spc="-100" dirty="0">
                <a:solidFill>
                  <a:schemeClr val="bg1"/>
                </a:solidFill>
                <a:latin typeface="Meiryo UI" panose="020B0604030504040204" pitchFamily="50" charset="-128"/>
                <a:ea typeface="Meiryo UI" panose="020B0604030504040204" pitchFamily="50" charset="-128"/>
              </a:rPr>
              <a:t>重点ゴールを中心にした取組み</a:t>
            </a:r>
            <a:endParaRPr lang="en-US" altLang="ja-JP" sz="1050" spc="-100" dirty="0">
              <a:solidFill>
                <a:schemeClr val="bg1"/>
              </a:solidFill>
              <a:latin typeface="Meiryo UI" panose="020B0604030504040204" pitchFamily="50" charset="-128"/>
              <a:ea typeface="Meiryo UI" panose="020B0604030504040204" pitchFamily="50" charset="-128"/>
            </a:endParaRPr>
          </a:p>
          <a:p>
            <a:pPr marL="90488" indent="-90488" defTabSz="457200">
              <a:lnSpc>
                <a:spcPts val="1300"/>
              </a:lnSpc>
              <a:spcBef>
                <a:spcPts val="100"/>
              </a:spcBef>
            </a:pPr>
            <a:r>
              <a:rPr lang="ja-JP" altLang="en-US" sz="1050" dirty="0">
                <a:solidFill>
                  <a:schemeClr val="bg1"/>
                </a:solidFill>
                <a:latin typeface="Meiryo UI" panose="020B0604030504040204" pitchFamily="50" charset="-128"/>
                <a:ea typeface="Meiryo UI" panose="020B0604030504040204" pitchFamily="50" charset="-128"/>
              </a:rPr>
              <a:t>　</a:t>
            </a:r>
            <a:r>
              <a:rPr lang="ja-JP" altLang="en-US" sz="1050" spc="-100" dirty="0">
                <a:solidFill>
                  <a:schemeClr val="bg1"/>
                </a:solidFill>
                <a:latin typeface="Meiryo UI" panose="020B0604030504040204" pitchFamily="50" charset="-128"/>
                <a:ea typeface="Meiryo UI" panose="020B0604030504040204" pitchFamily="50" charset="-128"/>
              </a:rPr>
              <a:t>   ・ゴール３、ゴール</a:t>
            </a:r>
            <a:r>
              <a:rPr lang="en-US" altLang="ja-JP" sz="1050" spc="-100" dirty="0">
                <a:solidFill>
                  <a:schemeClr val="bg1"/>
                </a:solidFill>
                <a:latin typeface="Meiryo UI" panose="020B0604030504040204" pitchFamily="50" charset="-128"/>
                <a:ea typeface="Meiryo UI" panose="020B0604030504040204" pitchFamily="50" charset="-128"/>
              </a:rPr>
              <a:t>11</a:t>
            </a:r>
          </a:p>
          <a:p>
            <a:pPr marL="90488" indent="-90488" defTabSz="457200">
              <a:lnSpc>
                <a:spcPts val="1300"/>
              </a:lnSpc>
            </a:pPr>
            <a:r>
              <a:rPr lang="en-US" altLang="ja-JP" sz="1050" spc="-100" dirty="0">
                <a:solidFill>
                  <a:schemeClr val="bg1"/>
                </a:solidFill>
                <a:latin typeface="Meiryo UI" panose="020B0604030504040204" pitchFamily="50" charset="-128"/>
                <a:ea typeface="Meiryo UI" panose="020B0604030504040204" pitchFamily="50" charset="-128"/>
              </a:rPr>
              <a:t>     </a:t>
            </a:r>
            <a:r>
              <a:rPr lang="ja-JP" altLang="en-US" sz="1050" spc="-100" dirty="0">
                <a:solidFill>
                  <a:schemeClr val="bg1"/>
                </a:solidFill>
                <a:latin typeface="Meiryo UI" panose="020B0604030504040204" pitchFamily="50" charset="-128"/>
                <a:ea typeface="Meiryo UI" panose="020B0604030504040204" pitchFamily="50" charset="-128"/>
              </a:rPr>
              <a:t>・ゴール１、ゴール４、ゴール</a:t>
            </a:r>
            <a:r>
              <a:rPr lang="en-US" altLang="ja-JP" sz="1050" spc="-100" dirty="0">
                <a:solidFill>
                  <a:schemeClr val="bg1"/>
                </a:solidFill>
                <a:latin typeface="Meiryo UI" panose="020B0604030504040204" pitchFamily="50" charset="-128"/>
                <a:ea typeface="Meiryo UI" panose="020B0604030504040204" pitchFamily="50" charset="-128"/>
              </a:rPr>
              <a:t>12</a:t>
            </a:r>
          </a:p>
        </p:txBody>
      </p:sp>
      <p:grpSp>
        <p:nvGrpSpPr>
          <p:cNvPr id="6" name="グループ化 5"/>
          <p:cNvGrpSpPr/>
          <p:nvPr/>
        </p:nvGrpSpPr>
        <p:grpSpPr>
          <a:xfrm>
            <a:off x="851900" y="1965277"/>
            <a:ext cx="10543985" cy="4553277"/>
            <a:chOff x="230810" y="901553"/>
            <a:chExt cx="6328155" cy="2097364"/>
          </a:xfrm>
        </p:grpSpPr>
        <p:sp>
          <p:nvSpPr>
            <p:cNvPr id="7" name="テキスト ボックス 6"/>
            <p:cNvSpPr txBox="1"/>
            <p:nvPr/>
          </p:nvSpPr>
          <p:spPr>
            <a:xfrm>
              <a:off x="5457996" y="1725342"/>
              <a:ext cx="1100969" cy="326231"/>
            </a:xfrm>
            <a:prstGeom prst="rect">
              <a:avLst/>
            </a:prstGeom>
            <a:noFill/>
          </p:spPr>
          <p:txBody>
            <a:bodyPr wrap="square" rtlCol="0">
              <a:spAutoFit/>
            </a:bodyPr>
            <a:lstStyle/>
            <a:p>
              <a:r>
                <a:rPr kumimoji="1" lang="en-US" altLang="ja-JP" dirty="0">
                  <a:latin typeface="Meiryo UI" panose="020B0604030504040204" pitchFamily="50" charset="-128"/>
                  <a:ea typeface="Meiryo UI" panose="020B0604030504040204" pitchFamily="50" charset="-128"/>
                </a:rPr>
                <a:t>SDGs</a:t>
              </a:r>
              <a:r>
                <a:rPr kumimoji="1" lang="ja-JP" altLang="en-US" dirty="0">
                  <a:latin typeface="Meiryo UI" panose="020B0604030504040204" pitchFamily="50" charset="-128"/>
                  <a:ea typeface="Meiryo UI" panose="020B0604030504040204" pitchFamily="50" charset="-128"/>
                </a:rPr>
                <a:t>＋</a:t>
              </a:r>
              <a:r>
                <a:rPr kumimoji="1" lang="en-US" altLang="ja-JP" dirty="0">
                  <a:latin typeface="Meiryo UI" panose="020B0604030504040204" pitchFamily="50" charset="-128"/>
                  <a:ea typeface="Meiryo UI" panose="020B0604030504040204" pitchFamily="50" charset="-128"/>
                </a:rPr>
                <a:t>beyond</a:t>
              </a:r>
              <a:endParaRPr kumimoji="1" lang="ja-JP" altLang="en-US" dirty="0">
                <a:latin typeface="Meiryo UI" panose="020B0604030504040204" pitchFamily="50" charset="-128"/>
                <a:ea typeface="Meiryo UI" panose="020B0604030504040204" pitchFamily="50" charset="-128"/>
              </a:endParaRPr>
            </a:p>
          </p:txBody>
        </p:sp>
        <p:sp>
          <p:nvSpPr>
            <p:cNvPr id="8" name="ホームベース 7"/>
            <p:cNvSpPr/>
            <p:nvPr/>
          </p:nvSpPr>
          <p:spPr>
            <a:xfrm>
              <a:off x="288277" y="1702345"/>
              <a:ext cx="1958285" cy="953464"/>
            </a:xfrm>
            <a:prstGeom prst="homePlate">
              <a:avLst>
                <a:gd name="adj" fmla="val 21536"/>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3663" indent="-93663"/>
              <a:r>
                <a:rPr kumimoji="1" lang="ja-JP" altLang="en-US" sz="1600" dirty="0">
                  <a:latin typeface="Meiryo UI" panose="020B0604030504040204" pitchFamily="50" charset="-128"/>
                  <a:ea typeface="Meiryo UI" panose="020B0604030504040204" pitchFamily="50" charset="-128"/>
                </a:rPr>
                <a:t>〇誰もが</a:t>
              </a:r>
              <a:r>
                <a:rPr kumimoji="1" lang="en-US" altLang="ja-JP" sz="1600" dirty="0">
                  <a:latin typeface="Meiryo UI" panose="020B0604030504040204" pitchFamily="50" charset="-128"/>
                  <a:ea typeface="Meiryo UI" panose="020B0604030504040204" pitchFamily="50" charset="-128"/>
                </a:rPr>
                <a:t>SDGs</a:t>
              </a:r>
              <a:r>
                <a:rPr kumimoji="1" lang="ja-JP" altLang="en-US" sz="1600" dirty="0">
                  <a:latin typeface="Meiryo UI" panose="020B0604030504040204" pitchFamily="50" charset="-128"/>
                  <a:ea typeface="Meiryo UI" panose="020B0604030504040204" pitchFamily="50" charset="-128"/>
                </a:rPr>
                <a:t>を意識し、自律的に行動する大阪を実現していく</a:t>
              </a:r>
              <a:endParaRPr kumimoji="1" lang="en-US" altLang="ja-JP" sz="1600" dirty="0">
                <a:latin typeface="Meiryo UI" panose="020B0604030504040204" pitchFamily="50" charset="-128"/>
                <a:ea typeface="Meiryo UI" panose="020B0604030504040204" pitchFamily="50" charset="-128"/>
              </a:endParaRPr>
            </a:p>
            <a:p>
              <a:pPr marL="93663" indent="-93663">
                <a:spcBef>
                  <a:spcPts val="600"/>
                </a:spcBef>
              </a:pPr>
              <a:r>
                <a:rPr kumimoji="1" lang="ja-JP" altLang="en-US" sz="1600" dirty="0">
                  <a:latin typeface="Meiryo UI" panose="020B0604030504040204" pitchFamily="50" charset="-128"/>
                  <a:ea typeface="Meiryo UI" panose="020B0604030504040204" pitchFamily="50" charset="-128"/>
                </a:rPr>
                <a:t>〇様々なステークホルダーが自分なりの</a:t>
              </a:r>
              <a:r>
                <a:rPr kumimoji="1" lang="en-US" altLang="ja-JP" sz="1600" dirty="0">
                  <a:latin typeface="Meiryo UI" panose="020B0604030504040204" pitchFamily="50" charset="-128"/>
                  <a:ea typeface="Meiryo UI" panose="020B0604030504040204" pitchFamily="50" charset="-128"/>
                </a:rPr>
                <a:t>SDGs</a:t>
              </a:r>
              <a:r>
                <a:rPr kumimoji="1" lang="ja-JP" altLang="en-US" sz="1600" dirty="0">
                  <a:latin typeface="Meiryo UI" panose="020B0604030504040204" pitchFamily="50" charset="-128"/>
                  <a:ea typeface="Meiryo UI" panose="020B0604030504040204" pitchFamily="50" charset="-128"/>
                </a:rPr>
                <a:t>に取組む中で、特に、重点ゴールの底上げに注力していく</a:t>
              </a:r>
            </a:p>
          </p:txBody>
        </p:sp>
        <p:sp>
          <p:nvSpPr>
            <p:cNvPr id="9" name="ホームベース 8"/>
            <p:cNvSpPr/>
            <p:nvPr/>
          </p:nvSpPr>
          <p:spPr>
            <a:xfrm>
              <a:off x="2762665" y="1516070"/>
              <a:ext cx="2221811" cy="1139739"/>
            </a:xfrm>
            <a:prstGeom prst="homePlate">
              <a:avLst>
                <a:gd name="adj" fmla="val 17692"/>
              </a:avLst>
            </a:prstGeom>
            <a:solidFill>
              <a:schemeClr val="accent6">
                <a:lumMod val="75000"/>
              </a:scheme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3663" indent="-93663"/>
              <a:r>
                <a:rPr kumimoji="1" lang="ja-JP" altLang="en-US" sz="1600" dirty="0">
                  <a:latin typeface="Meiryo UI" panose="020B0604030504040204" pitchFamily="50" charset="-128"/>
                  <a:ea typeface="Meiryo UI" panose="020B0604030504040204" pitchFamily="50" charset="-128"/>
                </a:rPr>
                <a:t>〇改めて、</a:t>
              </a:r>
              <a:r>
                <a:rPr kumimoji="1" lang="en-US" altLang="ja-JP" sz="1600" dirty="0">
                  <a:latin typeface="Meiryo UI" panose="020B0604030504040204" pitchFamily="50" charset="-128"/>
                  <a:ea typeface="Meiryo UI" panose="020B0604030504040204" pitchFamily="50" charset="-128"/>
                </a:rPr>
                <a:t>2025</a:t>
              </a:r>
              <a:r>
                <a:rPr kumimoji="1" lang="ja-JP" altLang="en-US" sz="1600" dirty="0">
                  <a:latin typeface="Meiryo UI" panose="020B0604030504040204" pitchFamily="50" charset="-128"/>
                  <a:ea typeface="Meiryo UI" panose="020B0604030504040204" pitchFamily="50" charset="-128"/>
                </a:rPr>
                <a:t>年時点の</a:t>
              </a:r>
              <a:r>
                <a:rPr kumimoji="1" lang="en-US" altLang="ja-JP" sz="1600" dirty="0">
                  <a:latin typeface="Meiryo UI" panose="020B0604030504040204" pitchFamily="50" charset="-128"/>
                  <a:ea typeface="Meiryo UI" panose="020B0604030504040204" pitchFamily="50" charset="-128"/>
                </a:rPr>
                <a:t>SDGs17</a:t>
              </a:r>
              <a:r>
                <a:rPr kumimoji="1" lang="ja-JP" altLang="en-US" sz="1600" dirty="0">
                  <a:latin typeface="Meiryo UI" panose="020B0604030504040204" pitchFamily="50" charset="-128"/>
                  <a:ea typeface="Meiryo UI" panose="020B0604030504040204" pitchFamily="50" charset="-128"/>
                </a:rPr>
                <a:t>ゴールの到達点を分析</a:t>
              </a:r>
              <a:endParaRPr kumimoji="1" lang="en-US" altLang="ja-JP" sz="1600" dirty="0">
                <a:latin typeface="Meiryo UI" panose="020B0604030504040204" pitchFamily="50" charset="-128"/>
                <a:ea typeface="Meiryo UI" panose="020B0604030504040204" pitchFamily="50" charset="-128"/>
              </a:endParaRPr>
            </a:p>
            <a:p>
              <a:pPr marL="93663" indent="-93663">
                <a:spcBef>
                  <a:spcPts val="600"/>
                </a:spcBef>
              </a:pPr>
              <a:r>
                <a:rPr kumimoji="1" lang="ja-JP" altLang="en-US" sz="1600" spc="-100" dirty="0">
                  <a:latin typeface="Meiryo UI" panose="020B0604030504040204" pitchFamily="50" charset="-128"/>
                  <a:ea typeface="Meiryo UI" panose="020B0604030504040204" pitchFamily="50" charset="-128"/>
                </a:rPr>
                <a:t>〇「</a:t>
              </a:r>
              <a:r>
                <a:rPr kumimoji="1" lang="en-US" altLang="ja-JP" sz="1600" spc="-100" dirty="0">
                  <a:latin typeface="Meiryo UI" panose="020B0604030504040204" pitchFamily="50" charset="-128"/>
                  <a:ea typeface="Meiryo UI" panose="020B0604030504040204" pitchFamily="50" charset="-128"/>
                </a:rPr>
                <a:t>SDGs</a:t>
              </a:r>
              <a:r>
                <a:rPr kumimoji="1" lang="ja-JP" altLang="en-US" sz="1600" spc="-100" dirty="0">
                  <a:latin typeface="Meiryo UI" panose="020B0604030504040204" pitchFamily="50" charset="-128"/>
                  <a:ea typeface="Meiryo UI" panose="020B0604030504040204" pitchFamily="50" charset="-128"/>
                </a:rPr>
                <a:t>＋</a:t>
              </a:r>
              <a:r>
                <a:rPr kumimoji="1" lang="en-US" altLang="ja-JP" sz="1600" spc="-100" dirty="0">
                  <a:latin typeface="Meiryo UI" panose="020B0604030504040204" pitchFamily="50" charset="-128"/>
                  <a:ea typeface="Meiryo UI" panose="020B0604030504040204" pitchFamily="50" charset="-128"/>
                </a:rPr>
                <a:t>beyond</a:t>
              </a:r>
              <a:r>
                <a:rPr kumimoji="1" lang="ja-JP" altLang="en-US" sz="1600" spc="-100" dirty="0">
                  <a:latin typeface="Meiryo UI" panose="020B0604030504040204" pitchFamily="50" charset="-128"/>
                  <a:ea typeface="Meiryo UI" panose="020B0604030504040204" pitchFamily="50" charset="-128"/>
                </a:rPr>
                <a:t>」を見据え、</a:t>
              </a:r>
              <a:r>
                <a:rPr kumimoji="1" lang="en-US" altLang="ja-JP" sz="1600" spc="-100" dirty="0">
                  <a:latin typeface="Meiryo UI" panose="020B0604030504040204" pitchFamily="50" charset="-128"/>
                  <a:ea typeface="Meiryo UI" panose="020B0604030504040204" pitchFamily="50" charset="-128"/>
                </a:rPr>
                <a:t>SDGs</a:t>
              </a:r>
              <a:r>
                <a:rPr kumimoji="1" lang="ja-JP" altLang="en-US" sz="1600" spc="-100" dirty="0">
                  <a:latin typeface="Meiryo UI" panose="020B0604030504040204" pitchFamily="50" charset="-128"/>
                  <a:ea typeface="Meiryo UI" panose="020B0604030504040204" pitchFamily="50" charset="-128"/>
                </a:rPr>
                <a:t>達成に向けオール大阪で総仕上げを図る</a:t>
              </a:r>
              <a:endParaRPr kumimoji="1" lang="en-US" altLang="ja-JP" sz="1600" spc="-100" dirty="0">
                <a:latin typeface="Meiryo UI" panose="020B0604030504040204" pitchFamily="50" charset="-128"/>
                <a:ea typeface="Meiryo UI" panose="020B0604030504040204" pitchFamily="50" charset="-128"/>
              </a:endParaRPr>
            </a:p>
            <a:p>
              <a:pPr marL="93663" indent="-93663">
                <a:spcBef>
                  <a:spcPts val="600"/>
                </a:spcBef>
              </a:pPr>
              <a:r>
                <a:rPr kumimoji="1" lang="ja-JP" altLang="en-US" sz="1600" dirty="0">
                  <a:latin typeface="Meiryo UI" panose="020B0604030504040204" pitchFamily="50" charset="-128"/>
                  <a:ea typeface="Meiryo UI" panose="020B0604030504040204" pitchFamily="50" charset="-128"/>
                </a:rPr>
                <a:t>〇</a:t>
              </a:r>
              <a:r>
                <a:rPr kumimoji="1" lang="en-US" altLang="ja-JP" sz="1600" dirty="0">
                  <a:latin typeface="Meiryo UI" panose="020B0604030504040204" pitchFamily="50" charset="-128"/>
                  <a:ea typeface="Meiryo UI" panose="020B0604030504040204" pitchFamily="50" charset="-128"/>
                </a:rPr>
                <a:t>SDGs</a:t>
              </a:r>
              <a:r>
                <a:rPr kumimoji="1" lang="ja-JP" altLang="en-US" sz="1600" dirty="0">
                  <a:latin typeface="Meiryo UI" panose="020B0604030504040204" pitchFamily="50" charset="-128"/>
                  <a:ea typeface="Meiryo UI" panose="020B0604030504040204" pitchFamily="50" charset="-128"/>
                </a:rPr>
                <a:t>の取組みを通じ、様々な場面で世界に貢献していく</a:t>
              </a:r>
            </a:p>
          </p:txBody>
        </p:sp>
        <p:sp>
          <p:nvSpPr>
            <p:cNvPr id="10" name="角丸四角形 9"/>
            <p:cNvSpPr/>
            <p:nvPr/>
          </p:nvSpPr>
          <p:spPr>
            <a:xfrm>
              <a:off x="5089425" y="1158323"/>
              <a:ext cx="331691" cy="1467787"/>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en-US" altLang="ja-JP" dirty="0">
                  <a:latin typeface="Meiryo UI" panose="020B0604030504040204" pitchFamily="50" charset="-128"/>
                  <a:ea typeface="Meiryo UI" panose="020B0604030504040204" pitchFamily="50" charset="-128"/>
                </a:rPr>
                <a:t>SDGs</a:t>
              </a:r>
              <a:r>
                <a:rPr kumimoji="1" lang="ja-JP" altLang="en-US" dirty="0">
                  <a:latin typeface="Meiryo UI" panose="020B0604030504040204" pitchFamily="50" charset="-128"/>
                  <a:ea typeface="Meiryo UI" panose="020B0604030504040204" pitchFamily="50" charset="-128"/>
                </a:rPr>
                <a:t>目標年次</a:t>
              </a:r>
            </a:p>
          </p:txBody>
        </p:sp>
        <p:sp>
          <p:nvSpPr>
            <p:cNvPr id="11" name="右矢印 10"/>
            <p:cNvSpPr/>
            <p:nvPr/>
          </p:nvSpPr>
          <p:spPr>
            <a:xfrm>
              <a:off x="284703" y="2586231"/>
              <a:ext cx="5941923" cy="41268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solidFill>
                    <a:schemeClr val="tx1"/>
                  </a:solidFill>
                  <a:latin typeface="Meiryo UI" panose="020B0604030504040204" pitchFamily="50" charset="-128"/>
                  <a:ea typeface="Meiryo UI" panose="020B0604030504040204" pitchFamily="50" charset="-128"/>
                </a:rPr>
                <a:t>2020</a:t>
              </a:r>
              <a:r>
                <a:rPr kumimoji="1" lang="ja-JP" altLang="en-US" dirty="0">
                  <a:solidFill>
                    <a:schemeClr val="tx1"/>
                  </a:solidFill>
                  <a:latin typeface="Meiryo UI" panose="020B0604030504040204" pitchFamily="50" charset="-128"/>
                  <a:ea typeface="Meiryo UI" panose="020B0604030504040204" pitchFamily="50" charset="-128"/>
                </a:rPr>
                <a:t>年　　　　　　　　　　　　　　　　</a:t>
              </a:r>
              <a:r>
                <a:rPr kumimoji="1" lang="en-US" altLang="ja-JP" dirty="0">
                  <a:solidFill>
                    <a:schemeClr val="tx1"/>
                  </a:solidFill>
                  <a:latin typeface="Meiryo UI" panose="020B0604030504040204" pitchFamily="50" charset="-128"/>
                  <a:ea typeface="Meiryo UI" panose="020B0604030504040204" pitchFamily="50" charset="-128"/>
                </a:rPr>
                <a:t>2025</a:t>
              </a:r>
              <a:r>
                <a:rPr kumimoji="1" lang="ja-JP" altLang="en-US" dirty="0">
                  <a:solidFill>
                    <a:schemeClr val="tx1"/>
                  </a:solidFill>
                  <a:latin typeface="Meiryo UI" panose="020B0604030504040204" pitchFamily="50" charset="-128"/>
                  <a:ea typeface="Meiryo UI" panose="020B0604030504040204" pitchFamily="50" charset="-128"/>
                </a:rPr>
                <a:t>年　　　　　　　　　　　　　　　　　　　　　　    　</a:t>
              </a:r>
              <a:r>
                <a:rPr kumimoji="1" lang="en-US" altLang="ja-JP" dirty="0">
                  <a:solidFill>
                    <a:schemeClr val="tx1"/>
                  </a:solidFill>
                  <a:latin typeface="Meiryo UI" panose="020B0604030504040204" pitchFamily="50" charset="-128"/>
                  <a:ea typeface="Meiryo UI" panose="020B0604030504040204" pitchFamily="50" charset="-128"/>
                </a:rPr>
                <a:t>2030</a:t>
              </a:r>
              <a:r>
                <a:rPr kumimoji="1" lang="ja-JP" altLang="en-US" dirty="0">
                  <a:solidFill>
                    <a:schemeClr val="tx1"/>
                  </a:solidFill>
                  <a:latin typeface="Meiryo UI" panose="020B0604030504040204" pitchFamily="50" charset="-128"/>
                  <a:ea typeface="Meiryo UI" panose="020B0604030504040204" pitchFamily="50" charset="-128"/>
                </a:rPr>
                <a:t>年</a:t>
              </a:r>
            </a:p>
          </p:txBody>
        </p:sp>
        <p:sp>
          <p:nvSpPr>
            <p:cNvPr id="12" name="楕円 11"/>
            <p:cNvSpPr/>
            <p:nvPr/>
          </p:nvSpPr>
          <p:spPr>
            <a:xfrm>
              <a:off x="230810" y="1120640"/>
              <a:ext cx="1814764" cy="55383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Meiryo UI" panose="020B0604030504040204" pitchFamily="50" charset="-128"/>
                  <a:ea typeface="Meiryo UI" panose="020B0604030504040204" pitchFamily="50" charset="-128"/>
                </a:rPr>
                <a:t>SDGs</a:t>
              </a:r>
              <a:r>
                <a:rPr kumimoji="1" lang="ja-JP" altLang="en-US" dirty="0">
                  <a:latin typeface="Meiryo UI" panose="020B0604030504040204" pitchFamily="50" charset="-128"/>
                  <a:ea typeface="Meiryo UI" panose="020B0604030504040204" pitchFamily="50" charset="-128"/>
                </a:rPr>
                <a:t>先進都市としての基盤を整える</a:t>
              </a:r>
            </a:p>
          </p:txBody>
        </p:sp>
        <p:sp>
          <p:nvSpPr>
            <p:cNvPr id="13" name="楕円 12"/>
            <p:cNvSpPr/>
            <p:nvPr/>
          </p:nvSpPr>
          <p:spPr>
            <a:xfrm>
              <a:off x="2650643" y="901553"/>
              <a:ext cx="2208122" cy="58678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UI" panose="020B0604030504040204" pitchFamily="50" charset="-128"/>
                  <a:ea typeface="Meiryo UI" panose="020B0604030504040204" pitchFamily="50" charset="-128"/>
                </a:rPr>
                <a:t>万博のレガシーとして、</a:t>
              </a:r>
              <a:r>
                <a:rPr kumimoji="1" lang="en-US" altLang="ja-JP" dirty="0">
                  <a:latin typeface="Meiryo UI" panose="020B0604030504040204" pitchFamily="50" charset="-128"/>
                  <a:ea typeface="Meiryo UI" panose="020B0604030504040204" pitchFamily="50" charset="-128"/>
                </a:rPr>
                <a:t>SDGs</a:t>
              </a:r>
              <a:r>
                <a:rPr kumimoji="1" lang="ja-JP" altLang="en-US" dirty="0">
                  <a:latin typeface="Meiryo UI" panose="020B0604030504040204" pitchFamily="50" charset="-128"/>
                  <a:ea typeface="Meiryo UI" panose="020B0604030504040204" pitchFamily="50" charset="-128"/>
                </a:rPr>
                <a:t>先進都市を実現</a:t>
              </a:r>
            </a:p>
          </p:txBody>
        </p:sp>
        <p:cxnSp>
          <p:nvCxnSpPr>
            <p:cNvPr id="14" name="直線コネクタ 13"/>
            <p:cNvCxnSpPr/>
            <p:nvPr/>
          </p:nvCxnSpPr>
          <p:spPr>
            <a:xfrm flipV="1">
              <a:off x="1963845" y="1516070"/>
              <a:ext cx="798820" cy="175371"/>
            </a:xfrm>
            <a:prstGeom prst="line">
              <a:avLst/>
            </a:prstGeom>
            <a:ln>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1963845" y="2653845"/>
              <a:ext cx="798820" cy="0"/>
            </a:xfrm>
            <a:prstGeom prst="line">
              <a:avLst/>
            </a:prstGeom>
            <a:ln>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 name="角丸四角形 15"/>
            <p:cNvSpPr/>
            <p:nvPr/>
          </p:nvSpPr>
          <p:spPr>
            <a:xfrm>
              <a:off x="2276234" y="1158323"/>
              <a:ext cx="331691" cy="1467787"/>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latin typeface="Meiryo UI" panose="020B0604030504040204" pitchFamily="50" charset="-128"/>
                  <a:ea typeface="Meiryo UI" panose="020B0604030504040204" pitchFamily="50" charset="-128"/>
                </a:rPr>
                <a:t>大阪・関西万博</a:t>
              </a:r>
            </a:p>
          </p:txBody>
        </p:sp>
      </p:grpSp>
    </p:spTree>
    <p:extLst>
      <p:ext uri="{BB962C8B-B14F-4D97-AF65-F5344CB8AC3E}">
        <p14:creationId xmlns:p14="http://schemas.microsoft.com/office/powerpoint/2010/main" val="1730578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大阪府の役割</a:t>
            </a:r>
            <a:endParaRPr kumimoji="1" lang="ja-JP" altLang="en-US" dirty="0"/>
          </a:p>
        </p:txBody>
      </p:sp>
      <p:sp>
        <p:nvSpPr>
          <p:cNvPr id="3" name="正方形/長方形 2"/>
          <p:cNvSpPr/>
          <p:nvPr/>
        </p:nvSpPr>
        <p:spPr>
          <a:xfrm>
            <a:off x="419724" y="2095282"/>
            <a:ext cx="11152682" cy="815608"/>
          </a:xfrm>
          <a:prstGeom prst="rect">
            <a:avLst/>
          </a:prstGeom>
        </p:spPr>
        <p:txBody>
          <a:bodyPr wrap="square">
            <a:spAutoFit/>
          </a:bodyPr>
          <a:lstStyle/>
          <a:p>
            <a:pPr marL="185738" indent="-185738">
              <a:tabLst>
                <a:tab pos="185738" algn="l"/>
              </a:tabLst>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①　府民や企業、市町村など、様々なステークホルダーに</a:t>
            </a:r>
            <a:r>
              <a:rPr lang="en-US" altLang="ja-JP"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を広く知っていただく</a:t>
            </a:r>
            <a:endParaRPr lang="en-US" altLang="ja-JP"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spcBef>
                <a:spcPts val="600"/>
              </a:spcBef>
              <a:tabLst>
                <a:tab pos="185738" algn="l"/>
              </a:tabLst>
            </a:pPr>
            <a:r>
              <a:rPr lang="ja-JP" altLang="en-US"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更なる浸透</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を図り、これまでに</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になじみのなかった</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新たなステークホルダーの掘り起こし</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や具体的な行動につなげる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419724" y="4361665"/>
            <a:ext cx="11152682" cy="784830"/>
          </a:xfrm>
          <a:prstGeom prst="rect">
            <a:avLst/>
          </a:prstGeom>
        </p:spPr>
        <p:txBody>
          <a:bodyPr wrap="square">
            <a:spAutoFit/>
          </a:bodyPr>
          <a:lstStyle/>
          <a:p>
            <a:pPr marL="185738" indent="-185738">
              <a:tabLst>
                <a:tab pos="185738" algn="l"/>
              </a:tabLst>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③　</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府自らも</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ステークホルダーの一員として、</a:t>
            </a:r>
            <a:r>
              <a:rPr lang="en-US" altLang="ja-JP"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に貢献</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する</a:t>
            </a:r>
          </a:p>
          <a:p>
            <a:pPr marL="185738" indent="-185738">
              <a:spcBef>
                <a:spcPts val="600"/>
              </a:spcBef>
              <a:tabLst>
                <a:tab pos="185738" algn="l"/>
              </a:tabLs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 庁内各部局の</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主体的な取組みの更なる充実・強化</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を図り、</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として取り組むからこそできる施策を幅広く展開していく</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419724" y="3120752"/>
            <a:ext cx="11152682" cy="1031051"/>
          </a:xfrm>
          <a:prstGeom prst="rect">
            <a:avLst/>
          </a:prstGeom>
        </p:spPr>
        <p:txBody>
          <a:bodyPr wrap="square">
            <a:spAutoFit/>
          </a:bodyPr>
          <a:lstStyle/>
          <a:p>
            <a:pPr marL="185738" indent="-185738">
              <a:tabLst>
                <a:tab pos="185738" algn="l"/>
              </a:tabLst>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②　様々なステークホルダーの取組みを</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実現に向けて</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相互につなぎ合わせていく</a:t>
            </a:r>
            <a:endParaRPr lang="en-US" altLang="ja-JP"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spcBef>
                <a:spcPts val="600"/>
              </a:spcBef>
              <a:tabLst>
                <a:tab pos="185738"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関西</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プラットフォームや国関連機関、経済界、金融機関などと連携</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し、それぞれのネットワークを活かしながら、ステーク</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5738" indent="-185738">
              <a:tabLst>
                <a:tab pos="185738" algn="l"/>
              </a:tabLs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ホルダー間の</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マッチング</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と</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新たな取組みの創出</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を図る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419724" y="5356357"/>
            <a:ext cx="11152682" cy="784830"/>
          </a:xfrm>
          <a:prstGeom prst="rect">
            <a:avLst/>
          </a:prstGeom>
        </p:spPr>
        <p:txBody>
          <a:bodyPr wrap="square">
            <a:spAutoFit/>
          </a:bodyPr>
          <a:lstStyle/>
          <a:p>
            <a:pPr marL="185738" indent="-185738">
              <a:tabLst>
                <a:tab pos="185738" algn="l"/>
              </a:tabLst>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④　ハード・ソフト両面から</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を具現化した都市づくり」を進める</a:t>
            </a:r>
            <a:endParaRPr lang="en-US" altLang="ja-JP"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spcBef>
                <a:spcPts val="600"/>
              </a:spcBef>
              <a:tabLst>
                <a:tab pos="185738"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 大阪の持続的成長や、府民の豊かさ、安全・安心の実現に向け、</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の理念に沿った</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社会システムや価値観の変革</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を進める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40683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はじめに</a:t>
            </a:r>
            <a:endParaRPr kumimoji="1" lang="ja-JP" altLang="en-US" dirty="0"/>
          </a:p>
        </p:txBody>
      </p:sp>
    </p:spTree>
    <p:extLst>
      <p:ext uri="{BB962C8B-B14F-4D97-AF65-F5344CB8AC3E}">
        <p14:creationId xmlns:p14="http://schemas.microsoft.com/office/powerpoint/2010/main" val="8752419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重点ゴール</a:t>
            </a:r>
          </a:p>
        </p:txBody>
      </p:sp>
      <p:grpSp>
        <p:nvGrpSpPr>
          <p:cNvPr id="4" name="グループ化 3"/>
          <p:cNvGrpSpPr>
            <a:grpSpLocks noChangeAspect="1"/>
          </p:cNvGrpSpPr>
          <p:nvPr/>
        </p:nvGrpSpPr>
        <p:grpSpPr>
          <a:xfrm>
            <a:off x="849477" y="2445404"/>
            <a:ext cx="9813769" cy="3843082"/>
            <a:chOff x="1343285" y="2913958"/>
            <a:chExt cx="8363996" cy="3802979"/>
          </a:xfrm>
        </p:grpSpPr>
        <p:sp>
          <p:nvSpPr>
            <p:cNvPr id="5" name="楕円 4"/>
            <p:cNvSpPr>
              <a:spLocks noChangeAspect="1"/>
            </p:cNvSpPr>
            <p:nvPr/>
          </p:nvSpPr>
          <p:spPr>
            <a:xfrm>
              <a:off x="1738308" y="3450162"/>
              <a:ext cx="6086464" cy="2786546"/>
            </a:xfrm>
            <a:prstGeom prst="ellipse">
              <a:avLst/>
            </a:prstGeom>
            <a:solidFill>
              <a:schemeClr val="bg1"/>
            </a:solid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ja-JP" altLang="en-US" sz="1400"/>
            </a:p>
          </p:txBody>
        </p:sp>
        <p:sp>
          <p:nvSpPr>
            <p:cNvPr id="6" name="台形 5"/>
            <p:cNvSpPr>
              <a:spLocks/>
            </p:cNvSpPr>
            <p:nvPr/>
          </p:nvSpPr>
          <p:spPr>
            <a:xfrm rot="10800000">
              <a:off x="1982478" y="3949782"/>
              <a:ext cx="5583468" cy="1440000"/>
            </a:xfrm>
            <a:prstGeom prst="trapezoid">
              <a:avLst>
                <a:gd name="adj" fmla="val 0"/>
              </a:avLst>
            </a:prstGeom>
            <a:solidFill>
              <a:schemeClr val="bg1">
                <a:lumMod val="85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ja-JP" altLang="en-US" sz="1400"/>
            </a:p>
          </p:txBody>
        </p:sp>
        <p:sp>
          <p:nvSpPr>
            <p:cNvPr id="7" name="正方形/長方形 6"/>
            <p:cNvSpPr>
              <a:spLocks/>
            </p:cNvSpPr>
            <p:nvPr/>
          </p:nvSpPr>
          <p:spPr>
            <a:xfrm>
              <a:off x="2738148" y="3450315"/>
              <a:ext cx="4086780" cy="90000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ja-JP" altLang="en-US" sz="1400"/>
            </a:p>
          </p:txBody>
        </p:sp>
        <p:pic>
          <p:nvPicPr>
            <p:cNvPr id="8" name="図 7"/>
            <p:cNvPicPr preferRelativeResize="0">
              <a:picLocks noChangeAspect="1"/>
            </p:cNvPicPr>
            <p:nvPr/>
          </p:nvPicPr>
          <p:blipFill>
            <a:blip r:embed="rId3"/>
            <a:stretch>
              <a:fillRect/>
            </a:stretch>
          </p:blipFill>
          <p:spPr>
            <a:xfrm>
              <a:off x="4400624" y="3491757"/>
              <a:ext cx="593784" cy="623915"/>
            </a:xfrm>
            <a:prstGeom prst="rect">
              <a:avLst/>
            </a:prstGeom>
          </p:spPr>
        </p:pic>
        <p:sp>
          <p:nvSpPr>
            <p:cNvPr id="9" name="正方形/長方形 8"/>
            <p:cNvSpPr>
              <a:spLocks noChangeAspect="1"/>
            </p:cNvSpPr>
            <p:nvPr/>
          </p:nvSpPr>
          <p:spPr>
            <a:xfrm>
              <a:off x="3603113" y="3570631"/>
              <a:ext cx="1098994" cy="18279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lang="ja-JP" altLang="en-US" sz="1600" b="1" dirty="0">
                  <a:latin typeface="Meiryo UI" panose="020B0604030504040204" pitchFamily="50" charset="-128"/>
                  <a:ea typeface="Meiryo UI" panose="020B0604030504040204" pitchFamily="50" charset="-128"/>
                </a:rPr>
                <a:t>ゴール３</a:t>
              </a:r>
              <a:endParaRPr lang="ja-JP" altLang="en-US" sz="1600" dirty="0">
                <a:latin typeface="Meiryo UI" panose="020B0604030504040204" pitchFamily="50" charset="-128"/>
                <a:ea typeface="Meiryo UI" panose="020B0604030504040204" pitchFamily="50" charset="-128"/>
              </a:endParaRPr>
            </a:p>
          </p:txBody>
        </p:sp>
        <p:pic>
          <p:nvPicPr>
            <p:cNvPr id="10" name="図 9"/>
            <p:cNvPicPr preferRelativeResize="0">
              <a:picLocks/>
            </p:cNvPicPr>
            <p:nvPr/>
          </p:nvPicPr>
          <p:blipFill>
            <a:blip r:embed="rId4" cstate="email">
              <a:extLst>
                <a:ext uri="{28A0092B-C50C-407E-A947-70E740481C1C}">
                  <a14:useLocalDpi xmlns:a14="http://schemas.microsoft.com/office/drawing/2010/main"/>
                </a:ext>
              </a:extLst>
            </a:blip>
            <a:stretch>
              <a:fillRect/>
            </a:stretch>
          </p:blipFill>
          <p:spPr>
            <a:xfrm>
              <a:off x="4397567" y="5452243"/>
              <a:ext cx="596842" cy="638215"/>
            </a:xfrm>
            <a:prstGeom prst="rect">
              <a:avLst/>
            </a:prstGeom>
          </p:spPr>
        </p:pic>
        <p:pic>
          <p:nvPicPr>
            <p:cNvPr id="11" name="図 10"/>
            <p:cNvPicPr preferRelativeResize="0">
              <a:picLocks noChangeAspect="1"/>
            </p:cNvPicPr>
            <p:nvPr/>
          </p:nvPicPr>
          <p:blipFill>
            <a:blip r:embed="rId5"/>
            <a:stretch>
              <a:fillRect/>
            </a:stretch>
          </p:blipFill>
          <p:spPr>
            <a:xfrm>
              <a:off x="6612050" y="4446128"/>
              <a:ext cx="586604" cy="660694"/>
            </a:xfrm>
            <a:prstGeom prst="rect">
              <a:avLst/>
            </a:prstGeom>
          </p:spPr>
        </p:pic>
        <p:pic>
          <p:nvPicPr>
            <p:cNvPr id="12" name="図 11"/>
            <p:cNvPicPr preferRelativeResize="0">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40701" y="4456374"/>
              <a:ext cx="619668" cy="652528"/>
            </a:xfrm>
            <a:prstGeom prst="rect">
              <a:avLst/>
            </a:prstGeom>
          </p:spPr>
        </p:pic>
        <p:pic>
          <p:nvPicPr>
            <p:cNvPr id="13" name="図 12"/>
            <p:cNvPicPr preferRelativeResize="0">
              <a:picLocks noChangeAspect="1"/>
            </p:cNvPicPr>
            <p:nvPr/>
          </p:nvPicPr>
          <p:blipFill>
            <a:blip r:embed="rId7"/>
            <a:stretch>
              <a:fillRect/>
            </a:stretch>
          </p:blipFill>
          <p:spPr>
            <a:xfrm>
              <a:off x="2947368" y="4455636"/>
              <a:ext cx="628604" cy="660694"/>
            </a:xfrm>
            <a:prstGeom prst="rect">
              <a:avLst/>
            </a:prstGeom>
          </p:spPr>
        </p:pic>
        <p:sp>
          <p:nvSpPr>
            <p:cNvPr id="14" name="正方形/長方形 13"/>
            <p:cNvSpPr>
              <a:spLocks noChangeAspect="1"/>
            </p:cNvSpPr>
            <p:nvPr/>
          </p:nvSpPr>
          <p:spPr>
            <a:xfrm>
              <a:off x="2179127" y="4570629"/>
              <a:ext cx="808700" cy="18279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lang="ja-JP" altLang="en-US" sz="1600" b="1" dirty="0">
                  <a:latin typeface="Meiryo UI" panose="020B0604030504040204" pitchFamily="50" charset="-128"/>
                  <a:ea typeface="Meiryo UI" panose="020B0604030504040204" pitchFamily="50" charset="-128"/>
                </a:rPr>
                <a:t>ゴール１</a:t>
              </a:r>
              <a:endParaRPr lang="ja-JP" altLang="en-US" sz="1600" dirty="0">
                <a:latin typeface="Meiryo UI" panose="020B0604030504040204" pitchFamily="50" charset="-128"/>
                <a:ea typeface="Meiryo UI" panose="020B0604030504040204" pitchFamily="50" charset="-128"/>
              </a:endParaRPr>
            </a:p>
          </p:txBody>
        </p:sp>
        <p:sp>
          <p:nvSpPr>
            <p:cNvPr id="15" name="正方形/長方形 14"/>
            <p:cNvSpPr>
              <a:spLocks noChangeAspect="1"/>
            </p:cNvSpPr>
            <p:nvPr/>
          </p:nvSpPr>
          <p:spPr>
            <a:xfrm>
              <a:off x="3825518" y="4583487"/>
              <a:ext cx="831265" cy="18279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lang="ja-JP" altLang="en-US" sz="1600" b="1" dirty="0">
                  <a:latin typeface="Meiryo UI" panose="020B0604030504040204" pitchFamily="50" charset="-128"/>
                  <a:ea typeface="Meiryo UI" panose="020B0604030504040204" pitchFamily="50" charset="-128"/>
                </a:rPr>
                <a:t>ゴール４</a:t>
              </a:r>
              <a:endParaRPr lang="ja-JP" altLang="en-US" sz="1600" dirty="0">
                <a:latin typeface="Meiryo UI" panose="020B0604030504040204" pitchFamily="50" charset="-128"/>
                <a:ea typeface="Meiryo UI" panose="020B0604030504040204" pitchFamily="50" charset="-128"/>
              </a:endParaRPr>
            </a:p>
          </p:txBody>
        </p:sp>
        <p:sp>
          <p:nvSpPr>
            <p:cNvPr id="16" name="正方形/長方形 15"/>
            <p:cNvSpPr>
              <a:spLocks noChangeAspect="1"/>
            </p:cNvSpPr>
            <p:nvPr/>
          </p:nvSpPr>
          <p:spPr>
            <a:xfrm>
              <a:off x="5731957" y="4564432"/>
              <a:ext cx="885391" cy="18279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lang="ja-JP" altLang="en-US" sz="1600" b="1" dirty="0">
                  <a:latin typeface="Meiryo UI" panose="020B0604030504040204" pitchFamily="50" charset="-128"/>
                  <a:ea typeface="Meiryo UI" panose="020B0604030504040204" pitchFamily="50" charset="-128"/>
                </a:rPr>
                <a:t>ゴール</a:t>
              </a:r>
              <a:r>
                <a:rPr lang="en-US" altLang="ja-JP" sz="1600" b="1" dirty="0">
                  <a:latin typeface="Meiryo UI" panose="020B0604030504040204" pitchFamily="50" charset="-128"/>
                  <a:ea typeface="Meiryo UI" panose="020B0604030504040204" pitchFamily="50" charset="-128"/>
                </a:rPr>
                <a:t>12</a:t>
              </a:r>
              <a:endParaRPr lang="ja-JP" altLang="en-US" sz="1600" dirty="0">
                <a:latin typeface="Meiryo UI" panose="020B0604030504040204" pitchFamily="50" charset="-128"/>
                <a:ea typeface="Meiryo UI" panose="020B0604030504040204" pitchFamily="50" charset="-128"/>
              </a:endParaRPr>
            </a:p>
          </p:txBody>
        </p:sp>
        <p:sp>
          <p:nvSpPr>
            <p:cNvPr id="17" name="テキスト ボックス 64"/>
            <p:cNvSpPr txBox="1">
              <a:spLocks noChangeAspect="1"/>
            </p:cNvSpPr>
            <p:nvPr/>
          </p:nvSpPr>
          <p:spPr>
            <a:xfrm>
              <a:off x="2335432" y="4794449"/>
              <a:ext cx="793110" cy="16375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400" dirty="0">
                  <a:latin typeface="Meiryo UI" panose="020B0604030504040204" pitchFamily="50" charset="-128"/>
                  <a:ea typeface="Meiryo UI" panose="020B0604030504040204" pitchFamily="50" charset="-128"/>
                </a:rPr>
                <a:t>「貧困」</a:t>
              </a:r>
            </a:p>
          </p:txBody>
        </p:sp>
        <p:sp>
          <p:nvSpPr>
            <p:cNvPr id="18" name="テキスト ボックス 65"/>
            <p:cNvSpPr txBox="1">
              <a:spLocks noChangeAspect="1"/>
            </p:cNvSpPr>
            <p:nvPr/>
          </p:nvSpPr>
          <p:spPr>
            <a:xfrm>
              <a:off x="3416676" y="3796182"/>
              <a:ext cx="1243832" cy="16375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400" dirty="0">
                  <a:latin typeface="Meiryo UI" panose="020B0604030504040204" pitchFamily="50" charset="-128"/>
                  <a:ea typeface="Meiryo UI" panose="020B0604030504040204" pitchFamily="50" charset="-128"/>
                </a:rPr>
                <a:t>「健康と福祉」</a:t>
              </a:r>
            </a:p>
          </p:txBody>
        </p:sp>
        <p:sp>
          <p:nvSpPr>
            <p:cNvPr id="19" name="正方形/長方形 18"/>
            <p:cNvSpPr>
              <a:spLocks noChangeAspect="1"/>
            </p:cNvSpPr>
            <p:nvPr/>
          </p:nvSpPr>
          <p:spPr>
            <a:xfrm>
              <a:off x="3585519" y="5659225"/>
              <a:ext cx="1050831" cy="18279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lang="ja-JP" altLang="en-US" sz="1200" b="1" dirty="0">
                  <a:latin typeface="Meiryo UI" panose="020B0604030504040204" pitchFamily="50" charset="-128"/>
                  <a:ea typeface="Meiryo UI" panose="020B0604030504040204" pitchFamily="50" charset="-128"/>
                </a:rPr>
                <a:t>ゴール</a:t>
              </a:r>
              <a:r>
                <a:rPr lang="en-US" altLang="ja-JP" sz="1200" b="1" dirty="0">
                  <a:latin typeface="Meiryo UI" panose="020B0604030504040204" pitchFamily="50" charset="-128"/>
                  <a:ea typeface="Meiryo UI" panose="020B0604030504040204" pitchFamily="50" charset="-128"/>
                </a:rPr>
                <a:t>11</a:t>
              </a:r>
              <a:endParaRPr lang="ja-JP" altLang="en-US" sz="1200" dirty="0">
                <a:latin typeface="Meiryo UI" panose="020B0604030504040204" pitchFamily="50" charset="-128"/>
                <a:ea typeface="Meiryo UI" panose="020B0604030504040204" pitchFamily="50" charset="-128"/>
              </a:endParaRPr>
            </a:p>
          </p:txBody>
        </p:sp>
        <p:sp>
          <p:nvSpPr>
            <p:cNvPr id="20" name="正方形/長方形 19"/>
            <p:cNvSpPr>
              <a:spLocks noChangeAspect="1"/>
            </p:cNvSpPr>
            <p:nvPr/>
          </p:nvSpPr>
          <p:spPr>
            <a:xfrm>
              <a:off x="2823180" y="5126289"/>
              <a:ext cx="4392895" cy="35976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900"/>
                </a:lnSpc>
              </a:pP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（「ゴール３」と関連する横断的な課題としての取組み）</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21" name="楕円 20"/>
            <p:cNvSpPr>
              <a:spLocks noChangeAspect="1"/>
            </p:cNvSpPr>
            <p:nvPr/>
          </p:nvSpPr>
          <p:spPr>
            <a:xfrm>
              <a:off x="5253234" y="3595460"/>
              <a:ext cx="1117172" cy="504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600" b="1" dirty="0">
                  <a:latin typeface="Meiryo UI" panose="020B0604030504040204" pitchFamily="50" charset="-128"/>
                  <a:ea typeface="Meiryo UI" panose="020B0604030504040204" pitchFamily="50" charset="-128"/>
                </a:rPr>
                <a:t>重点</a:t>
              </a:r>
              <a:endParaRPr lang="en-US" altLang="ja-JP" sz="1600" b="1" dirty="0">
                <a:latin typeface="Meiryo UI" panose="020B0604030504040204" pitchFamily="50" charset="-128"/>
                <a:ea typeface="Meiryo UI" panose="020B0604030504040204" pitchFamily="50" charset="-128"/>
              </a:endParaRPr>
            </a:p>
            <a:p>
              <a:pPr algn="ctr"/>
              <a:r>
                <a:rPr lang="ja-JP" altLang="en-US" sz="1600" b="1" dirty="0">
                  <a:latin typeface="Meiryo UI" panose="020B0604030504040204" pitchFamily="50" charset="-128"/>
                  <a:ea typeface="Meiryo UI" panose="020B0604030504040204" pitchFamily="50" charset="-128"/>
                </a:rPr>
                <a:t>ゴール</a:t>
              </a:r>
              <a:r>
                <a:rPr lang="en-US" altLang="ja-JP" sz="1600" b="1" dirty="0">
                  <a:latin typeface="Meiryo UI" panose="020B0604030504040204" pitchFamily="50" charset="-128"/>
                  <a:ea typeface="Meiryo UI" panose="020B0604030504040204" pitchFamily="50" charset="-128"/>
                </a:rPr>
                <a:t>Ⅰ</a:t>
              </a:r>
              <a:endParaRPr lang="ja-JP" altLang="en-US" sz="1600" b="1" dirty="0">
                <a:latin typeface="Meiryo UI" panose="020B0604030504040204" pitchFamily="50" charset="-128"/>
                <a:ea typeface="Meiryo UI" panose="020B0604030504040204" pitchFamily="50" charset="-128"/>
              </a:endParaRPr>
            </a:p>
          </p:txBody>
        </p:sp>
        <p:sp>
          <p:nvSpPr>
            <p:cNvPr id="22" name="テキスト ボックス 70"/>
            <p:cNvSpPr txBox="1">
              <a:spLocks noChangeAspect="1"/>
            </p:cNvSpPr>
            <p:nvPr/>
          </p:nvSpPr>
          <p:spPr>
            <a:xfrm>
              <a:off x="4001356" y="4772875"/>
              <a:ext cx="829453" cy="16375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400" dirty="0">
                  <a:latin typeface="Meiryo UI" panose="020B0604030504040204" pitchFamily="50" charset="-128"/>
                  <a:ea typeface="Meiryo UI" panose="020B0604030504040204" pitchFamily="50" charset="-128"/>
                </a:rPr>
                <a:t>「教育」</a:t>
              </a:r>
            </a:p>
          </p:txBody>
        </p:sp>
        <p:sp>
          <p:nvSpPr>
            <p:cNvPr id="23" name="大かっこ 22"/>
            <p:cNvSpPr>
              <a:spLocks noChangeAspect="1"/>
            </p:cNvSpPr>
            <p:nvPr/>
          </p:nvSpPr>
          <p:spPr>
            <a:xfrm>
              <a:off x="5687404" y="4748546"/>
              <a:ext cx="916116" cy="419322"/>
            </a:xfrm>
            <a:prstGeom prst="bracketPair">
              <a:avLst>
                <a:gd name="adj" fmla="val 14955"/>
              </a:avLst>
            </a:prstGeom>
            <a:ln>
              <a:noFill/>
            </a:ln>
          </p:spPr>
          <p:style>
            <a:lnRef idx="1">
              <a:schemeClr val="accent1"/>
            </a:lnRef>
            <a:fillRef idx="0">
              <a:schemeClr val="accent1"/>
            </a:fillRef>
            <a:effectRef idx="0">
              <a:schemeClr val="accent1"/>
            </a:effectRef>
            <a:fontRef idx="minor">
              <a:schemeClr val="tx1"/>
            </a:fontRef>
          </p:style>
          <p:txBody>
            <a:bodyPr lIns="0" r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400"/>
                </a:lnSpc>
              </a:pPr>
              <a:r>
                <a:rPr lang="ja-JP" altLang="en-US" sz="12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持続可能な生産と消費」</a:t>
              </a:r>
              <a:endParaRPr lang="ja-JP" altLang="en-US" sz="1200" dirty="0">
                <a:latin typeface="Meiryo UI" panose="020B0604030504040204" pitchFamily="50" charset="-128"/>
                <a:ea typeface="Meiryo UI" panose="020B0604030504040204" pitchFamily="50" charset="-128"/>
              </a:endParaRPr>
            </a:p>
          </p:txBody>
        </p:sp>
        <p:sp>
          <p:nvSpPr>
            <p:cNvPr id="24" name="大かっこ 23"/>
            <p:cNvSpPr>
              <a:spLocks noChangeAspect="1"/>
            </p:cNvSpPr>
            <p:nvPr/>
          </p:nvSpPr>
          <p:spPr>
            <a:xfrm>
              <a:off x="3128542" y="5809450"/>
              <a:ext cx="1315011" cy="265015"/>
            </a:xfrm>
            <a:prstGeom prst="bracketPair">
              <a:avLst>
                <a:gd name="adj" fmla="val 14955"/>
              </a:avLst>
            </a:prstGeom>
            <a:ln>
              <a:noFill/>
            </a:ln>
          </p:spPr>
          <p:style>
            <a:lnRef idx="1">
              <a:schemeClr val="accent1"/>
            </a:lnRef>
            <a:fillRef idx="0">
              <a:schemeClr val="accent1"/>
            </a:fillRef>
            <a:effectRef idx="0">
              <a:schemeClr val="accent1"/>
            </a:effectRef>
            <a:fontRef idx="minor">
              <a:schemeClr val="tx1"/>
            </a:fontRef>
          </p:style>
          <p:txBody>
            <a:bodyPr lIns="0" r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400" dirty="0">
                  <a:latin typeface="Meiryo UI" panose="020B0604030504040204" pitchFamily="50" charset="-128"/>
                  <a:ea typeface="Meiryo UI" panose="020B0604030504040204" pitchFamily="50" charset="-128"/>
                </a:rPr>
                <a:t>「持続可能都市」</a:t>
              </a:r>
            </a:p>
          </p:txBody>
        </p:sp>
        <p:sp>
          <p:nvSpPr>
            <p:cNvPr id="25" name="楕円 24"/>
            <p:cNvSpPr>
              <a:spLocks noChangeAspect="1"/>
            </p:cNvSpPr>
            <p:nvPr/>
          </p:nvSpPr>
          <p:spPr>
            <a:xfrm>
              <a:off x="5220056" y="5637249"/>
              <a:ext cx="1277850" cy="504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600" b="1" dirty="0">
                  <a:latin typeface="Meiryo UI" panose="020B0604030504040204" pitchFamily="50" charset="-128"/>
                  <a:ea typeface="Meiryo UI" panose="020B0604030504040204" pitchFamily="50" charset="-128"/>
                </a:rPr>
                <a:t>重点</a:t>
              </a:r>
              <a:endParaRPr lang="en-US" altLang="ja-JP" sz="1600" b="1" dirty="0">
                <a:latin typeface="Meiryo UI" panose="020B0604030504040204" pitchFamily="50" charset="-128"/>
                <a:ea typeface="Meiryo UI" panose="020B0604030504040204" pitchFamily="50" charset="-128"/>
              </a:endParaRPr>
            </a:p>
            <a:p>
              <a:pPr algn="ctr"/>
              <a:r>
                <a:rPr lang="ja-JP" altLang="en-US" sz="1600" b="1" dirty="0">
                  <a:latin typeface="Meiryo UI" panose="020B0604030504040204" pitchFamily="50" charset="-128"/>
                  <a:ea typeface="Meiryo UI" panose="020B0604030504040204" pitchFamily="50" charset="-128"/>
                </a:rPr>
                <a:t>ゴール</a:t>
              </a:r>
              <a:r>
                <a:rPr lang="en-US" altLang="ja-JP" sz="1600" b="1" dirty="0">
                  <a:latin typeface="Meiryo UI" panose="020B0604030504040204" pitchFamily="50" charset="-128"/>
                  <a:ea typeface="Meiryo UI" panose="020B0604030504040204" pitchFamily="50" charset="-128"/>
                </a:rPr>
                <a:t>Ⅱ</a:t>
              </a:r>
              <a:endParaRPr lang="ja-JP" altLang="en-US" sz="1600" b="1" dirty="0">
                <a:latin typeface="Meiryo UI" panose="020B0604030504040204" pitchFamily="50" charset="-128"/>
                <a:ea typeface="Meiryo UI" panose="020B0604030504040204" pitchFamily="50" charset="-128"/>
              </a:endParaRPr>
            </a:p>
          </p:txBody>
        </p:sp>
        <p:sp>
          <p:nvSpPr>
            <p:cNvPr id="26" name="正方形/長方形 25"/>
            <p:cNvSpPr>
              <a:spLocks noChangeAspect="1"/>
            </p:cNvSpPr>
            <p:nvPr/>
          </p:nvSpPr>
          <p:spPr>
            <a:xfrm>
              <a:off x="2955639" y="4109253"/>
              <a:ext cx="4185949" cy="35093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900"/>
                </a:lnSpc>
              </a:pP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（“いのち”や暮らし、次</a:t>
              </a:r>
              <a:r>
                <a:rPr lang="ja-JP" altLang="en-US" sz="1400" b="1">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世代の課題と</a:t>
              </a: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しての取組み）</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27" name="正方形/長方形 26"/>
            <p:cNvSpPr/>
            <p:nvPr/>
          </p:nvSpPr>
          <p:spPr>
            <a:xfrm>
              <a:off x="2289911" y="6199726"/>
              <a:ext cx="5081795" cy="1777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（他のゴールを集約しながら、様々な課題解決にバランスよく貢献）</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28" name="角丸四角形 27"/>
            <p:cNvSpPr/>
            <p:nvPr/>
          </p:nvSpPr>
          <p:spPr>
            <a:xfrm>
              <a:off x="1639295" y="3201958"/>
              <a:ext cx="6284490" cy="3389072"/>
            </a:xfrm>
            <a:prstGeom prst="roundRect">
              <a:avLst>
                <a:gd name="adj" fmla="val 0"/>
              </a:avLst>
            </a:prstGeom>
            <a:noFill/>
            <a:ln>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bIns="36000" rtlCol="0" anchor="b"/>
            <a:lstStyle/>
            <a:p>
              <a:pPr algn="ct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29" name="正方形/長方形 28"/>
            <p:cNvSpPr>
              <a:spLocks/>
            </p:cNvSpPr>
            <p:nvPr/>
          </p:nvSpPr>
          <p:spPr>
            <a:xfrm>
              <a:off x="1343285" y="2913958"/>
              <a:ext cx="6984000" cy="288000"/>
            </a:xfrm>
            <a:prstGeom prst="rect">
              <a:avLst/>
            </a:prstGeom>
            <a:no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ja-JP" altLang="en-US" b="1" dirty="0">
                  <a:solidFill>
                    <a:schemeClr val="tx1"/>
                  </a:solidFill>
                  <a:latin typeface="Meiryo UI" panose="020B0604030504040204" pitchFamily="50" charset="-128"/>
                  <a:ea typeface="Meiryo UI" panose="020B0604030504040204" pitchFamily="50" charset="-128"/>
                </a:rPr>
                <a:t>国際社会</a:t>
              </a:r>
              <a:r>
                <a:rPr lang="ja-JP" altLang="en-US" b="1">
                  <a:solidFill>
                    <a:schemeClr val="tx1"/>
                  </a:solidFill>
                  <a:latin typeface="Meiryo UI" panose="020B0604030504040204" pitchFamily="50" charset="-128"/>
                  <a:ea typeface="Meiryo UI" panose="020B0604030504040204" pitchFamily="50" charset="-128"/>
                </a:rPr>
                <a:t>全体の課題で</a:t>
              </a:r>
              <a:r>
                <a:rPr lang="ja-JP" altLang="en-US" b="1" dirty="0">
                  <a:solidFill>
                    <a:schemeClr val="tx1"/>
                  </a:solidFill>
                  <a:latin typeface="Meiryo UI" panose="020B0604030504040204" pitchFamily="50" charset="-128"/>
                  <a:ea typeface="Meiryo UI" panose="020B0604030504040204" pitchFamily="50" charset="-128"/>
                </a:rPr>
                <a:t>あるジェンダーや人権、気候変動への取組み</a:t>
              </a:r>
              <a:endParaRPr lang="en-US" altLang="ja-JP" b="1" dirty="0">
                <a:solidFill>
                  <a:schemeClr val="tx1"/>
                </a:solidFill>
                <a:latin typeface="Meiryo UI" panose="020B0604030504040204" pitchFamily="50" charset="-128"/>
                <a:ea typeface="Meiryo UI" panose="020B0604030504040204" pitchFamily="50" charset="-128"/>
              </a:endParaRPr>
            </a:p>
          </p:txBody>
        </p:sp>
        <p:sp>
          <p:nvSpPr>
            <p:cNvPr id="30" name="正方形/長方形 29"/>
            <p:cNvSpPr>
              <a:spLocks/>
            </p:cNvSpPr>
            <p:nvPr/>
          </p:nvSpPr>
          <p:spPr>
            <a:xfrm>
              <a:off x="2450252" y="6464937"/>
              <a:ext cx="4896000" cy="252000"/>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ja-JP" altLang="en-US" sz="1600" b="1" dirty="0">
                  <a:solidFill>
                    <a:schemeClr val="tx1"/>
                  </a:solidFill>
                  <a:latin typeface="UD デジタル 教科書体 NK-B" panose="02020700000000000000" pitchFamily="18" charset="-128"/>
                  <a:ea typeface="UD デジタル 教科書体 NK-B" panose="02020700000000000000" pitchFamily="18" charset="-128"/>
                </a:rPr>
                <a:t>産業や雇用、イノベーションといった都市としての強みを活かす</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31" name="角丸四角形 30"/>
            <p:cNvSpPr/>
            <p:nvPr/>
          </p:nvSpPr>
          <p:spPr>
            <a:xfrm>
              <a:off x="8255094" y="4212469"/>
              <a:ext cx="1452187" cy="612000"/>
            </a:xfrm>
            <a:prstGeom prst="roundRect">
              <a:avLst/>
            </a:prstGeom>
          </p:spPr>
          <p:style>
            <a:lnRef idx="2">
              <a:schemeClr val="accent6"/>
            </a:lnRef>
            <a:fillRef idx="1">
              <a:schemeClr val="lt1"/>
            </a:fillRef>
            <a:effectRef idx="0">
              <a:schemeClr val="accent6"/>
            </a:effectRef>
            <a:fontRef idx="minor">
              <a:schemeClr val="dk1"/>
            </a:fontRef>
          </p:style>
          <p:txBody>
            <a:bodyPr wrap="none" anchor="ctr">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b="1" dirty="0">
                  <a:latin typeface="Meiryo UI" panose="020B0604030504040204" pitchFamily="50" charset="-128"/>
                  <a:ea typeface="Meiryo UI" panose="020B0604030504040204" pitchFamily="50" charset="-128"/>
                </a:rPr>
                <a:t>府民の</a:t>
              </a:r>
              <a:endParaRPr lang="en-US" altLang="ja-JP" b="1" dirty="0">
                <a:latin typeface="Meiryo UI" panose="020B0604030504040204" pitchFamily="50" charset="-128"/>
                <a:ea typeface="Meiryo UI" panose="020B0604030504040204" pitchFamily="50" charset="-128"/>
              </a:endParaRPr>
            </a:p>
            <a:p>
              <a:pPr algn="ctr"/>
              <a:r>
                <a:rPr lang="en-US" altLang="ja-JP" b="1" dirty="0">
                  <a:latin typeface="Meiryo UI" panose="020B0604030504040204" pitchFamily="50" charset="-128"/>
                  <a:ea typeface="Meiryo UI" panose="020B0604030504040204" pitchFamily="50" charset="-128"/>
                </a:rPr>
                <a:t>well-being</a:t>
              </a:r>
              <a:endParaRPr lang="ja-JP" altLang="en-US" dirty="0"/>
            </a:p>
          </p:txBody>
        </p:sp>
        <p:sp>
          <p:nvSpPr>
            <p:cNvPr id="32" name="角丸四角形 31"/>
            <p:cNvSpPr/>
            <p:nvPr/>
          </p:nvSpPr>
          <p:spPr>
            <a:xfrm>
              <a:off x="8219796" y="5649002"/>
              <a:ext cx="1452188" cy="612000"/>
            </a:xfrm>
            <a:prstGeom prst="roundRect">
              <a:avLst/>
            </a:prstGeom>
          </p:spPr>
          <p:style>
            <a:lnRef idx="2">
              <a:schemeClr val="accent6"/>
            </a:lnRef>
            <a:fillRef idx="1">
              <a:schemeClr val="lt1"/>
            </a:fillRef>
            <a:effectRef idx="0">
              <a:schemeClr val="accent6"/>
            </a:effectRef>
            <a:fontRef idx="minor">
              <a:schemeClr val="dk1"/>
            </a:fontRef>
          </p:style>
          <p:txBody>
            <a:bodyPr wrap="none" anchor="ctr">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b="1" dirty="0">
                  <a:latin typeface="Meiryo UI" panose="020B0604030504040204" pitchFamily="50" charset="-128"/>
                  <a:ea typeface="Meiryo UI" panose="020B0604030504040204" pitchFamily="50" charset="-128"/>
                </a:rPr>
                <a:t>地域（大阪）の</a:t>
              </a:r>
              <a:endParaRPr lang="en-US" altLang="ja-JP" b="1" dirty="0">
                <a:latin typeface="Meiryo UI" panose="020B0604030504040204" pitchFamily="50" charset="-128"/>
                <a:ea typeface="Meiryo UI" panose="020B0604030504040204" pitchFamily="50" charset="-128"/>
              </a:endParaRPr>
            </a:p>
            <a:p>
              <a:pPr algn="ctr"/>
              <a:r>
                <a:rPr lang="en-US" altLang="ja-JP" b="1" dirty="0">
                  <a:latin typeface="Meiryo UI" panose="020B0604030504040204" pitchFamily="50" charset="-128"/>
                  <a:ea typeface="Meiryo UI" panose="020B0604030504040204" pitchFamily="50" charset="-128"/>
                </a:rPr>
                <a:t>well-being</a:t>
              </a:r>
              <a:endParaRPr lang="ja-JP" altLang="en-US" dirty="0"/>
            </a:p>
          </p:txBody>
        </p:sp>
        <p:sp>
          <p:nvSpPr>
            <p:cNvPr id="33" name="右中かっこ 32"/>
            <p:cNvSpPr/>
            <p:nvPr/>
          </p:nvSpPr>
          <p:spPr>
            <a:xfrm>
              <a:off x="7877291" y="3499590"/>
              <a:ext cx="253239" cy="2008394"/>
            </a:xfrm>
            <a:prstGeom prst="rightBrace">
              <a:avLst>
                <a:gd name="adj1" fmla="val 83970"/>
                <a:gd name="adj2" fmla="val 50000"/>
              </a:avLst>
            </a:prstGeom>
            <a:solidFill>
              <a:schemeClr val="bg1"/>
            </a:solidFill>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ja-JP" altLang="en-US" sz="1400"/>
            </a:p>
          </p:txBody>
        </p:sp>
        <p:sp>
          <p:nvSpPr>
            <p:cNvPr id="34" name="右中かっこ 33"/>
            <p:cNvSpPr/>
            <p:nvPr/>
          </p:nvSpPr>
          <p:spPr>
            <a:xfrm>
              <a:off x="7888721" y="5518344"/>
              <a:ext cx="237577" cy="742658"/>
            </a:xfrm>
            <a:prstGeom prst="rightBrace">
              <a:avLst>
                <a:gd name="adj1" fmla="val 45959"/>
                <a:gd name="adj2" fmla="val 50000"/>
              </a:avLst>
            </a:prstGeom>
            <a:solidFill>
              <a:schemeClr val="bg1"/>
            </a:solidFill>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ja-JP" altLang="en-US" sz="1400"/>
            </a:p>
          </p:txBody>
        </p:sp>
      </p:grpSp>
      <p:sp>
        <p:nvSpPr>
          <p:cNvPr id="35" name="正方形/長方形 34"/>
          <p:cNvSpPr/>
          <p:nvPr/>
        </p:nvSpPr>
        <p:spPr>
          <a:xfrm>
            <a:off x="593872" y="1743117"/>
            <a:ext cx="9301840" cy="45615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pPr>
              <a:lnSpc>
                <a:spcPts val="2600"/>
              </a:lnSpc>
            </a:pP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年大阪・関西万博に向けて取り組む「</a:t>
            </a:r>
            <a:r>
              <a:rPr lang="ja-JP" altLang="en-US" sz="24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重点ゴール</a:t>
            </a: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8844492" y="6146659"/>
            <a:ext cx="2781255" cy="3974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mn-ea"/>
              </a:rPr>
              <a:t>大阪府　</a:t>
            </a:r>
            <a:r>
              <a:rPr lang="en-US" altLang="ja-JP" dirty="0">
                <a:solidFill>
                  <a:prstClr val="black"/>
                </a:solidFill>
                <a:latin typeface="+mn-ea"/>
              </a:rPr>
              <a:t>SDGs</a:t>
            </a:r>
            <a:r>
              <a:rPr lang="ja-JP" altLang="en-US" dirty="0">
                <a:solidFill>
                  <a:prstClr val="black"/>
                </a:solidFill>
                <a:latin typeface="+mn-ea"/>
              </a:rPr>
              <a:t>ビジョン</a:t>
            </a:r>
          </a:p>
        </p:txBody>
      </p:sp>
      <p:pic>
        <p:nvPicPr>
          <p:cNvPr id="37" name="図 36"/>
          <p:cNvPicPr>
            <a:picLocks noChangeAspect="1"/>
          </p:cNvPicPr>
          <p:nvPr/>
        </p:nvPicPr>
        <p:blipFill>
          <a:blip r:embed="rId8"/>
          <a:stretch>
            <a:fillRect/>
          </a:stretch>
        </p:blipFill>
        <p:spPr>
          <a:xfrm>
            <a:off x="11714817" y="6160630"/>
            <a:ext cx="354071" cy="352728"/>
          </a:xfrm>
          <a:prstGeom prst="rect">
            <a:avLst/>
          </a:prstGeom>
        </p:spPr>
      </p:pic>
      <p:sp>
        <p:nvSpPr>
          <p:cNvPr id="3" name="正方形/長方形 2"/>
          <p:cNvSpPr/>
          <p:nvPr/>
        </p:nvSpPr>
        <p:spPr>
          <a:xfrm>
            <a:off x="7349640" y="6544426"/>
            <a:ext cx="4851521" cy="369332"/>
          </a:xfrm>
          <a:prstGeom prst="rect">
            <a:avLst/>
          </a:prstGeom>
        </p:spPr>
        <p:txBody>
          <a:bodyPr wrap="none">
            <a:spAutoFit/>
          </a:bodyPr>
          <a:lstStyle/>
          <a:p>
            <a:r>
              <a:rPr lang="en-US" altLang="ja-JP" dirty="0"/>
              <a:t>http://www.pref.osaka.lg.jp/kikaku_keikaku/sdgs/</a:t>
            </a:r>
            <a:endParaRPr lang="ja-JP" altLang="en-US" dirty="0"/>
          </a:p>
        </p:txBody>
      </p:sp>
    </p:spTree>
    <p:extLst>
      <p:ext uri="{BB962C8B-B14F-4D97-AF65-F5344CB8AC3E}">
        <p14:creationId xmlns:p14="http://schemas.microsoft.com/office/powerpoint/2010/main" val="3458760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ＳＤＧｓ未来都市</a:t>
            </a:r>
          </a:p>
        </p:txBody>
      </p:sp>
    </p:spTree>
    <p:extLst>
      <p:ext uri="{BB962C8B-B14F-4D97-AF65-F5344CB8AC3E}">
        <p14:creationId xmlns:p14="http://schemas.microsoft.com/office/powerpoint/2010/main" val="30070009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ＳＤＧｓ未来</a:t>
            </a:r>
            <a:r>
              <a:rPr lang="ja-JP" altLang="en-US" dirty="0" smtClean="0"/>
              <a:t>都市とは</a:t>
            </a:r>
            <a:endParaRPr kumimoji="1" lang="ja-JP" altLang="en-US" dirty="0"/>
          </a:p>
        </p:txBody>
      </p:sp>
      <p:sp>
        <p:nvSpPr>
          <p:cNvPr id="4" name="正方形/長方形 3"/>
          <p:cNvSpPr/>
          <p:nvPr/>
        </p:nvSpPr>
        <p:spPr>
          <a:xfrm>
            <a:off x="544643" y="1714552"/>
            <a:ext cx="10922832" cy="1369606"/>
          </a:xfrm>
          <a:prstGeom prst="rect">
            <a:avLst/>
          </a:prstGeom>
        </p:spPr>
        <p:txBody>
          <a:bodyPr wrap="square">
            <a:spAutoFit/>
          </a:bodyPr>
          <a:lstStyle/>
          <a:p>
            <a:r>
              <a:rPr lang="en-US" altLang="ja-JP" sz="2400" b="1" kern="100" dirty="0" smtClean="0">
                <a:latin typeface="Meiryo UI" panose="020B0604030504040204" pitchFamily="50" charset="-128"/>
                <a:ea typeface="Meiryo UI" panose="020B0604030504040204" pitchFamily="50" charset="-128"/>
                <a:cs typeface="Times New Roman" panose="02020603050405020304" pitchFamily="18" charset="0"/>
              </a:rPr>
              <a:t>SDGs</a:t>
            </a:r>
            <a:r>
              <a:rPr lang="ja-JP" altLang="en-US" sz="2400" b="1" kern="100" dirty="0" smtClean="0">
                <a:latin typeface="Meiryo UI" panose="020B0604030504040204" pitchFamily="50" charset="-128"/>
                <a:ea typeface="Meiryo UI" panose="020B0604030504040204" pitchFamily="50" charset="-128"/>
                <a:cs typeface="Times New Roman" panose="02020603050405020304" pitchFamily="18" charset="0"/>
              </a:rPr>
              <a:t>未来都市</a:t>
            </a:r>
            <a:endParaRPr lang="en-US" altLang="ja-JP" sz="2400" b="1" dirty="0" smtClean="0"/>
          </a:p>
          <a:p>
            <a:pPr marL="90488">
              <a:spcBef>
                <a:spcPts val="600"/>
              </a:spcBef>
            </a:pP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SDGs</a:t>
            </a:r>
            <a:r>
              <a:rPr lang="ja-JP" altLang="en-US" dirty="0" smtClean="0"/>
              <a:t>の</a:t>
            </a:r>
            <a:r>
              <a:rPr lang="ja-JP" altLang="en-US" dirty="0"/>
              <a:t>理念に沿った基本的・総合的取組を推進しようとする都市・地域の中から、特に、経済・社会・環境の三側面における新しい価値創出を通して持続可能な開発を実現するポテンシャルが高い都市・地域として選定されているものです。 </a:t>
            </a:r>
          </a:p>
        </p:txBody>
      </p:sp>
      <p:sp>
        <p:nvSpPr>
          <p:cNvPr id="5" name="正方形/長方形 4"/>
          <p:cNvSpPr/>
          <p:nvPr/>
        </p:nvSpPr>
        <p:spPr>
          <a:xfrm>
            <a:off x="544643" y="3084158"/>
            <a:ext cx="10922832" cy="1923604"/>
          </a:xfrm>
          <a:prstGeom prst="rect">
            <a:avLst/>
          </a:prstGeom>
        </p:spPr>
        <p:txBody>
          <a:bodyPr wrap="square">
            <a:spAutoFit/>
          </a:bodyPr>
          <a:lstStyle/>
          <a:p>
            <a:r>
              <a:rPr lang="ja-JP" altLang="en-US" sz="2400" b="1" kern="100" dirty="0" smtClean="0">
                <a:latin typeface="Meiryo UI" panose="020B0604030504040204" pitchFamily="50" charset="-128"/>
                <a:ea typeface="Meiryo UI" panose="020B0604030504040204" pitchFamily="50" charset="-128"/>
                <a:cs typeface="Times New Roman" panose="02020603050405020304" pitchFamily="18" charset="0"/>
              </a:rPr>
              <a:t>自治体</a:t>
            </a:r>
            <a:r>
              <a:rPr lang="en-US" altLang="ja-JP" sz="2400" b="1" kern="100" dirty="0" smtClean="0">
                <a:latin typeface="Meiryo UI" panose="020B0604030504040204" pitchFamily="50" charset="-128"/>
                <a:ea typeface="Meiryo UI" panose="020B0604030504040204" pitchFamily="50" charset="-128"/>
                <a:cs typeface="Times New Roman" panose="02020603050405020304" pitchFamily="18" charset="0"/>
              </a:rPr>
              <a:t>SDGs</a:t>
            </a:r>
            <a:r>
              <a:rPr lang="ja-JP" altLang="en-US" sz="2400" b="1" kern="100" dirty="0" smtClean="0">
                <a:latin typeface="Meiryo UI" panose="020B0604030504040204" pitchFamily="50" charset="-128"/>
                <a:ea typeface="Meiryo UI" panose="020B0604030504040204" pitchFamily="50" charset="-128"/>
                <a:cs typeface="Times New Roman" panose="02020603050405020304" pitchFamily="18" charset="0"/>
              </a:rPr>
              <a:t>モデル事業</a:t>
            </a:r>
            <a:endParaRPr lang="en-US" altLang="ja-JP" sz="2400" b="1"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90488">
              <a:spcBef>
                <a:spcPts val="600"/>
              </a:spcBef>
            </a:pPr>
            <a:r>
              <a:rPr lang="en-US" altLang="ja-JP" kern="100" dirty="0" smtClean="0">
                <a:latin typeface="Meiryo UI" panose="020B0604030504040204" pitchFamily="50" charset="-128"/>
                <a:ea typeface="Meiryo UI" panose="020B0604030504040204" pitchFamily="50" charset="-128"/>
                <a:cs typeface="Times New Roman" panose="02020603050405020304" pitchFamily="18" charset="0"/>
              </a:rPr>
              <a:t>SDGs</a:t>
            </a:r>
            <a:r>
              <a:rPr lang="ja-JP" altLang="en-US" dirty="0" smtClean="0"/>
              <a:t>未来</a:t>
            </a:r>
            <a:r>
              <a:rPr lang="ja-JP" altLang="en-US" dirty="0"/>
              <a:t>都市の中で、先導的な取組として選定されているものです。地方公共団体に</a:t>
            </a:r>
            <a:r>
              <a:rPr lang="ja-JP" altLang="en-US" dirty="0" smtClean="0"/>
              <a:t>よる</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SDGs</a:t>
            </a:r>
            <a:r>
              <a:rPr lang="ja-JP" altLang="en-US" dirty="0" smtClean="0"/>
              <a:t>の</a:t>
            </a:r>
            <a:r>
              <a:rPr lang="ja-JP" altLang="en-US" dirty="0"/>
              <a:t>基本的・総合的取組の中でも特に注力的に実施する事業であり</a:t>
            </a:r>
            <a:r>
              <a:rPr lang="ja-JP" altLang="en-US" dirty="0" smtClean="0"/>
              <a:t>、</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 SDGs</a:t>
            </a:r>
            <a:r>
              <a:rPr lang="ja-JP" altLang="en-US" dirty="0" smtClean="0"/>
              <a:t>の</a:t>
            </a:r>
            <a:r>
              <a:rPr lang="ja-JP" altLang="en-US" dirty="0"/>
              <a:t>理念に沿った統合的取組により、経済・社会・環境の三側面における新しい価値創出を通して持続可能な開発を実現するポテンシャルが高い先導的な取組であって、多様なステークホルダーとの連携を通し、地域における自律的好循環が見込める事業です。</a:t>
            </a:r>
          </a:p>
        </p:txBody>
      </p:sp>
      <p:graphicFrame>
        <p:nvGraphicFramePr>
          <p:cNvPr id="8" name="表 7"/>
          <p:cNvGraphicFramePr>
            <a:graphicFrameLocks noGrp="1"/>
          </p:cNvGraphicFramePr>
          <p:nvPr>
            <p:extLst>
              <p:ext uri="{D42A27DB-BD31-4B8C-83A1-F6EECF244321}">
                <p14:modId xmlns:p14="http://schemas.microsoft.com/office/powerpoint/2010/main" val="3127163347"/>
              </p:ext>
            </p:extLst>
          </p:nvPr>
        </p:nvGraphicFramePr>
        <p:xfrm>
          <a:off x="3844082" y="4725794"/>
          <a:ext cx="7509718" cy="2011680"/>
        </p:xfrm>
        <a:graphic>
          <a:graphicData uri="http://schemas.openxmlformats.org/drawingml/2006/table">
            <a:tbl>
              <a:tblPr firstRow="1" bandRow="1">
                <a:tableStyleId>{93296810-A885-4BE3-A3E7-6D5BEEA58F35}</a:tableStyleId>
              </a:tblPr>
              <a:tblGrid>
                <a:gridCol w="864000">
                  <a:extLst>
                    <a:ext uri="{9D8B030D-6E8A-4147-A177-3AD203B41FA5}">
                      <a16:colId xmlns:a16="http://schemas.microsoft.com/office/drawing/2014/main" val="3860438439"/>
                    </a:ext>
                  </a:extLst>
                </a:gridCol>
                <a:gridCol w="1584000">
                  <a:extLst>
                    <a:ext uri="{9D8B030D-6E8A-4147-A177-3AD203B41FA5}">
                      <a16:colId xmlns:a16="http://schemas.microsoft.com/office/drawing/2014/main" val="80126220"/>
                    </a:ext>
                  </a:extLst>
                </a:gridCol>
                <a:gridCol w="1584000">
                  <a:extLst>
                    <a:ext uri="{9D8B030D-6E8A-4147-A177-3AD203B41FA5}">
                      <a16:colId xmlns:a16="http://schemas.microsoft.com/office/drawing/2014/main" val="3917699888"/>
                    </a:ext>
                  </a:extLst>
                </a:gridCol>
                <a:gridCol w="1665528">
                  <a:extLst>
                    <a:ext uri="{9D8B030D-6E8A-4147-A177-3AD203B41FA5}">
                      <a16:colId xmlns:a16="http://schemas.microsoft.com/office/drawing/2014/main" val="2088348492"/>
                    </a:ext>
                  </a:extLst>
                </a:gridCol>
                <a:gridCol w="906095">
                  <a:extLst>
                    <a:ext uri="{9D8B030D-6E8A-4147-A177-3AD203B41FA5}">
                      <a16:colId xmlns:a16="http://schemas.microsoft.com/office/drawing/2014/main" val="332229268"/>
                    </a:ext>
                  </a:extLst>
                </a:gridCol>
                <a:gridCol w="906095">
                  <a:extLst>
                    <a:ext uri="{9D8B030D-6E8A-4147-A177-3AD203B41FA5}">
                      <a16:colId xmlns:a16="http://schemas.microsoft.com/office/drawing/2014/main" val="2711062671"/>
                    </a:ext>
                  </a:extLst>
                </a:gridCol>
              </a:tblGrid>
              <a:tr h="205971">
                <a:tc>
                  <a:txBody>
                    <a:bodyPr/>
                    <a:lstStyle/>
                    <a:p>
                      <a:endParaRPr kumimoji="1" lang="ja-JP" altLang="en-US" sz="1050" dirty="0"/>
                    </a:p>
                  </a:txBody>
                  <a:tcPr anchor="ctr"/>
                </a:tc>
                <a:tc>
                  <a:txBody>
                    <a:bodyPr/>
                    <a:lstStyle/>
                    <a:p>
                      <a:pPr algn="ctr"/>
                      <a:r>
                        <a:rPr kumimoji="1" lang="ja-JP" altLang="en-US" sz="1050" dirty="0" smtClean="0"/>
                        <a:t>未来都市 選定件数</a:t>
                      </a:r>
                      <a:endParaRPr kumimoji="1" lang="en-US" altLang="ja-JP" sz="1050" dirty="0" smtClean="0"/>
                    </a:p>
                  </a:txBody>
                  <a:tcPr anchor="ctr"/>
                </a:tc>
                <a:tc>
                  <a:txBody>
                    <a:bodyPr/>
                    <a:lstStyle/>
                    <a:p>
                      <a:pPr algn="ctr"/>
                      <a:r>
                        <a:rPr kumimoji="1" lang="ja-JP" altLang="en-US" sz="1050" dirty="0" smtClean="0"/>
                        <a:t>（うち、モデル事業）</a:t>
                      </a:r>
                      <a:endParaRPr kumimoji="1" lang="ja-JP" altLang="en-US" sz="1050" dirty="0"/>
                    </a:p>
                  </a:txBody>
                  <a:tcPr anchor="ctr">
                    <a:lnR w="12700" cap="flat" cmpd="sng" algn="ctr">
                      <a:solidFill>
                        <a:schemeClr val="tx1"/>
                      </a:solidFill>
                      <a:prstDash val="solid"/>
                      <a:round/>
                      <a:headEnd type="none" w="med" len="med"/>
                      <a:tailEnd type="none" w="med" len="med"/>
                    </a:lnR>
                  </a:tcPr>
                </a:tc>
                <a:tc>
                  <a:txBody>
                    <a:bodyPr/>
                    <a:lstStyle/>
                    <a:p>
                      <a:pPr algn="ctr"/>
                      <a:r>
                        <a:rPr kumimoji="1" lang="ja-JP" altLang="en-US" sz="1050" dirty="0" smtClean="0"/>
                        <a:t>府域の選定状況</a:t>
                      </a:r>
                      <a:endParaRPr kumimoji="1" lang="ja-JP" altLang="en-US" sz="1050" dirty="0"/>
                    </a:p>
                  </a:txBody>
                  <a:tcPr anchor="ctr">
                    <a:lnL w="12700" cap="flat" cmpd="sng" algn="ctr">
                      <a:solidFill>
                        <a:schemeClr val="tx1"/>
                      </a:solidFill>
                      <a:prstDash val="solid"/>
                      <a:round/>
                      <a:headEnd type="none" w="med" len="med"/>
                      <a:tailEnd type="none" w="med" len="med"/>
                    </a:lnL>
                  </a:tcPr>
                </a:tc>
                <a:tc>
                  <a:txBody>
                    <a:bodyPr/>
                    <a:lstStyle/>
                    <a:p>
                      <a:pPr algn="ctr"/>
                      <a:r>
                        <a:rPr kumimoji="1" lang="ja-JP" altLang="en-US" sz="1050" dirty="0" smtClean="0"/>
                        <a:t>未来都市</a:t>
                      </a:r>
                      <a:endParaRPr kumimoji="1" lang="ja-JP" altLang="en-US" sz="1050" dirty="0"/>
                    </a:p>
                  </a:txBody>
                  <a:tcPr anchor="ctr"/>
                </a:tc>
                <a:tc>
                  <a:txBody>
                    <a:bodyPr/>
                    <a:lstStyle/>
                    <a:p>
                      <a:pPr algn="ctr"/>
                      <a:r>
                        <a:rPr kumimoji="1" lang="ja-JP" altLang="en-US" sz="1050" dirty="0" smtClean="0"/>
                        <a:t>モデル事業</a:t>
                      </a:r>
                      <a:endParaRPr kumimoji="1" lang="ja-JP" altLang="en-US" sz="1050" dirty="0"/>
                    </a:p>
                  </a:txBody>
                  <a:tcPr anchor="ctr"/>
                </a:tc>
                <a:extLst>
                  <a:ext uri="{0D108BD9-81ED-4DB2-BD59-A6C34878D82A}">
                    <a16:rowId xmlns:a16="http://schemas.microsoft.com/office/drawing/2014/main" val="1998978024"/>
                  </a:ext>
                </a:extLst>
              </a:tr>
              <a:tr h="165331">
                <a:tc>
                  <a:txBody>
                    <a:bodyPr/>
                    <a:lstStyle/>
                    <a:p>
                      <a:pPr algn="ctr"/>
                      <a:r>
                        <a:rPr kumimoji="1" lang="en-US" altLang="ja-JP" sz="1050" dirty="0" smtClean="0"/>
                        <a:t>2018</a:t>
                      </a:r>
                      <a:r>
                        <a:rPr kumimoji="1" lang="ja-JP" altLang="en-US" sz="1050" dirty="0" smtClean="0"/>
                        <a:t>年度</a:t>
                      </a:r>
                      <a:endParaRPr kumimoji="1" lang="ja-JP" altLang="en-US" sz="1050" dirty="0"/>
                    </a:p>
                  </a:txBody>
                  <a:tcPr anchor="ctr"/>
                </a:tc>
                <a:tc>
                  <a:txBody>
                    <a:bodyPr/>
                    <a:lstStyle/>
                    <a:p>
                      <a:pPr algn="ctr"/>
                      <a:r>
                        <a:rPr kumimoji="1" lang="en-US" altLang="ja-JP" sz="1050" dirty="0" smtClean="0"/>
                        <a:t>29</a:t>
                      </a:r>
                      <a:r>
                        <a:rPr kumimoji="1" lang="ja-JP" altLang="en-US" sz="1050" dirty="0" smtClean="0"/>
                        <a:t>都市</a:t>
                      </a:r>
                      <a:endParaRPr kumimoji="1" lang="ja-JP" altLang="en-US" sz="1050" dirty="0"/>
                    </a:p>
                  </a:txBody>
                  <a:tcPr anchor="ctr"/>
                </a:tc>
                <a:tc>
                  <a:txBody>
                    <a:bodyPr/>
                    <a:lstStyle/>
                    <a:p>
                      <a:pPr algn="ctr"/>
                      <a:r>
                        <a:rPr kumimoji="1" lang="ja-JP" altLang="en-US" sz="1050" dirty="0" smtClean="0"/>
                        <a:t>（</a:t>
                      </a:r>
                      <a:r>
                        <a:rPr kumimoji="1" lang="en-US" altLang="ja-JP" sz="1050" dirty="0" smtClean="0"/>
                        <a:t>10</a:t>
                      </a:r>
                      <a:r>
                        <a:rPr kumimoji="1" lang="ja-JP" altLang="en-US" sz="1050" dirty="0" smtClean="0"/>
                        <a:t>事業）</a:t>
                      </a:r>
                      <a:endParaRPr kumimoji="1" lang="ja-JP" altLang="en-US" sz="1050" dirty="0"/>
                    </a:p>
                  </a:txBody>
                  <a:tcPr anchor="ctr">
                    <a:lnR w="12700" cap="flat" cmpd="sng" algn="ctr">
                      <a:solidFill>
                        <a:schemeClr val="tx1"/>
                      </a:solidFill>
                      <a:prstDash val="solid"/>
                      <a:round/>
                      <a:headEnd type="none" w="med" len="med"/>
                      <a:tailEnd type="none" w="med" len="med"/>
                    </a:lnR>
                  </a:tcPr>
                </a:tc>
                <a:tc>
                  <a:txBody>
                    <a:bodyPr/>
                    <a:lstStyle/>
                    <a:p>
                      <a:r>
                        <a:rPr kumimoji="1" lang="ja-JP" altLang="en-US" sz="1050" dirty="0" smtClean="0"/>
                        <a:t>　堺市</a:t>
                      </a:r>
                      <a:endParaRPr kumimoji="1" lang="ja-JP" altLang="en-US" sz="1050" dirty="0"/>
                    </a:p>
                  </a:txBody>
                  <a:tcPr anchor="ctr">
                    <a:lnL w="12700" cap="flat" cmpd="sng" algn="ctr">
                      <a:solidFill>
                        <a:schemeClr val="tx1"/>
                      </a:solidFill>
                      <a:prstDash val="solid"/>
                      <a:round/>
                      <a:headEnd type="none" w="med" len="med"/>
                      <a:tailEnd type="none" w="med" len="med"/>
                    </a:lnL>
                  </a:tcPr>
                </a:tc>
                <a:tc>
                  <a:txBody>
                    <a:bodyPr/>
                    <a:lstStyle/>
                    <a:p>
                      <a:pPr algn="ctr"/>
                      <a:r>
                        <a:rPr kumimoji="1" lang="ja-JP" altLang="en-US" sz="1050" dirty="0" smtClean="0"/>
                        <a:t>〇</a:t>
                      </a:r>
                      <a:endParaRPr kumimoji="1" lang="ja-JP" altLang="en-US" sz="1050" dirty="0"/>
                    </a:p>
                  </a:txBody>
                  <a:tcPr anchor="ctr"/>
                </a:tc>
                <a:tc>
                  <a:txBody>
                    <a:bodyPr/>
                    <a:lstStyle/>
                    <a:p>
                      <a:pPr algn="ctr"/>
                      <a:endParaRPr kumimoji="1" lang="ja-JP" altLang="en-US" sz="1050" dirty="0"/>
                    </a:p>
                  </a:txBody>
                  <a:tcPr anchor="ctr"/>
                </a:tc>
                <a:extLst>
                  <a:ext uri="{0D108BD9-81ED-4DB2-BD59-A6C34878D82A}">
                    <a16:rowId xmlns:a16="http://schemas.microsoft.com/office/drawing/2014/main" val="2315208469"/>
                  </a:ext>
                </a:extLst>
              </a:tr>
              <a:tr h="165331">
                <a:tc>
                  <a:txBody>
                    <a:bodyPr/>
                    <a:lstStyle/>
                    <a:p>
                      <a:pPr algn="ctr"/>
                      <a:r>
                        <a:rPr kumimoji="1" lang="en-US" altLang="ja-JP" sz="1050" dirty="0" smtClean="0"/>
                        <a:t>2019</a:t>
                      </a:r>
                      <a:r>
                        <a:rPr kumimoji="1" lang="ja-JP" altLang="en-US" sz="1050" dirty="0" smtClean="0"/>
                        <a:t>年度</a:t>
                      </a:r>
                      <a:endParaRPr kumimoji="1" lang="ja-JP" altLang="en-US" sz="1050" dirty="0"/>
                    </a:p>
                  </a:txBody>
                  <a:tcPr anchor="ctr"/>
                </a:tc>
                <a:tc>
                  <a:txBody>
                    <a:bodyPr/>
                    <a:lstStyle/>
                    <a:p>
                      <a:pPr algn="ctr"/>
                      <a:r>
                        <a:rPr kumimoji="1" lang="en-US" altLang="ja-JP" sz="1050" dirty="0" smtClean="0"/>
                        <a:t>31</a:t>
                      </a:r>
                      <a:r>
                        <a:rPr kumimoji="1" lang="ja-JP" altLang="en-US" sz="1050" dirty="0" smtClean="0"/>
                        <a:t>都市</a:t>
                      </a:r>
                      <a:endParaRPr kumimoji="1" lang="ja-JP" altLang="en-US" sz="1050" dirty="0"/>
                    </a:p>
                  </a:txBody>
                  <a:tcPr anchor="ctr"/>
                </a:tc>
                <a:tc>
                  <a:txBody>
                    <a:bodyPr/>
                    <a:lstStyle/>
                    <a:p>
                      <a:pPr algn="ctr"/>
                      <a:r>
                        <a:rPr kumimoji="1" lang="ja-JP" altLang="en-US" sz="1050" dirty="0" smtClean="0"/>
                        <a:t>（</a:t>
                      </a:r>
                      <a:r>
                        <a:rPr kumimoji="1" lang="en-US" altLang="ja-JP" sz="1050" dirty="0" smtClean="0"/>
                        <a:t>10</a:t>
                      </a:r>
                      <a:r>
                        <a:rPr kumimoji="1" lang="ja-JP" altLang="en-US" sz="1050" dirty="0" smtClean="0"/>
                        <a:t>事業）</a:t>
                      </a:r>
                      <a:endParaRPr kumimoji="1" lang="ja-JP" altLang="en-US" sz="1050" dirty="0"/>
                    </a:p>
                  </a:txBody>
                  <a:tcPr anchor="ctr">
                    <a:lnR w="12700" cap="flat" cmpd="sng" algn="ctr">
                      <a:solidFill>
                        <a:schemeClr val="tx1"/>
                      </a:solidFill>
                      <a:prstDash val="solid"/>
                      <a:round/>
                      <a:headEnd type="none" w="med" len="med"/>
                      <a:tailEnd type="none" w="med" len="med"/>
                    </a:lnR>
                  </a:tcPr>
                </a:tc>
                <a:tc>
                  <a:txBody>
                    <a:bodyPr/>
                    <a:lstStyle/>
                    <a:p>
                      <a:pPr algn="ctr"/>
                      <a:r>
                        <a:rPr kumimoji="1" lang="ja-JP" altLang="en-US" sz="1050" dirty="0" err="1" smtClean="0"/>
                        <a:t>ー</a:t>
                      </a:r>
                      <a:endParaRPr kumimoji="1" lang="ja-JP" altLang="en-US" sz="1050" dirty="0"/>
                    </a:p>
                  </a:txBody>
                  <a:tcPr anchor="ctr">
                    <a:lnL w="12700" cap="flat" cmpd="sng" algn="ctr">
                      <a:solidFill>
                        <a:schemeClr val="tx1"/>
                      </a:solidFill>
                      <a:prstDash val="solid"/>
                      <a:round/>
                      <a:headEnd type="none" w="med" len="med"/>
                      <a:tailEnd type="none" w="med" len="med"/>
                    </a:lnL>
                  </a:tcPr>
                </a:tc>
                <a:tc>
                  <a:txBody>
                    <a:bodyPr/>
                    <a:lstStyle/>
                    <a:p>
                      <a:pPr algn="ctr"/>
                      <a:endParaRPr kumimoji="1" lang="ja-JP" altLang="en-US" sz="1050" dirty="0"/>
                    </a:p>
                  </a:txBody>
                  <a:tcPr anchor="ctr"/>
                </a:tc>
                <a:tc>
                  <a:txBody>
                    <a:bodyPr/>
                    <a:lstStyle/>
                    <a:p>
                      <a:pPr algn="ctr"/>
                      <a:endParaRPr kumimoji="1" lang="ja-JP" altLang="en-US" sz="1050" dirty="0"/>
                    </a:p>
                  </a:txBody>
                  <a:tcPr anchor="ctr"/>
                </a:tc>
                <a:extLst>
                  <a:ext uri="{0D108BD9-81ED-4DB2-BD59-A6C34878D82A}">
                    <a16:rowId xmlns:a16="http://schemas.microsoft.com/office/drawing/2014/main" val="2704144533"/>
                  </a:ext>
                </a:extLst>
              </a:tr>
              <a:tr h="165331">
                <a:tc rowSpan="3">
                  <a:txBody>
                    <a:bodyPr/>
                    <a:lstStyle/>
                    <a:p>
                      <a:pPr algn="ctr"/>
                      <a:r>
                        <a:rPr kumimoji="1" lang="en-US" altLang="ja-JP" sz="1050" dirty="0" smtClean="0"/>
                        <a:t>2020</a:t>
                      </a:r>
                      <a:r>
                        <a:rPr kumimoji="1" lang="ja-JP" altLang="en-US" sz="1050" dirty="0" smtClean="0"/>
                        <a:t>年度</a:t>
                      </a:r>
                      <a:endParaRPr kumimoji="1" lang="ja-JP" altLang="en-US" sz="1050" dirty="0"/>
                    </a:p>
                  </a:txBody>
                  <a:tcPr anchor="ctr"/>
                </a:tc>
                <a:tc rowSpan="3">
                  <a:txBody>
                    <a:bodyPr/>
                    <a:lstStyle/>
                    <a:p>
                      <a:pPr algn="ctr"/>
                      <a:r>
                        <a:rPr kumimoji="1" lang="en-US" altLang="ja-JP" sz="1050" dirty="0" smtClean="0"/>
                        <a:t>33</a:t>
                      </a:r>
                      <a:r>
                        <a:rPr kumimoji="1" lang="ja-JP" altLang="en-US" sz="1050" dirty="0" smtClean="0"/>
                        <a:t>都市</a:t>
                      </a:r>
                      <a:endParaRPr kumimoji="1" lang="ja-JP" altLang="en-US" sz="1050" dirty="0"/>
                    </a:p>
                  </a:txBody>
                  <a:tcPr anchor="ctr"/>
                </a:tc>
                <a:tc rowSpan="3">
                  <a:txBody>
                    <a:bodyPr/>
                    <a:lstStyle/>
                    <a:p>
                      <a:pPr algn="ctr"/>
                      <a:r>
                        <a:rPr kumimoji="1" lang="ja-JP" altLang="en-US" sz="1050" dirty="0" smtClean="0"/>
                        <a:t>（</a:t>
                      </a:r>
                      <a:r>
                        <a:rPr kumimoji="1" lang="en-US" altLang="ja-JP" sz="1050" dirty="0" smtClean="0"/>
                        <a:t>10</a:t>
                      </a:r>
                      <a:r>
                        <a:rPr kumimoji="1" lang="ja-JP" altLang="en-US" sz="1050" dirty="0" smtClean="0"/>
                        <a:t>事業）</a:t>
                      </a:r>
                      <a:endParaRPr kumimoji="1" lang="ja-JP" altLang="en-US" sz="1050" dirty="0"/>
                    </a:p>
                  </a:txBody>
                  <a:tcPr anchor="ctr">
                    <a:lnR w="12700" cap="flat" cmpd="sng" algn="ctr">
                      <a:solidFill>
                        <a:schemeClr val="tx1"/>
                      </a:solidFill>
                      <a:prstDash val="solid"/>
                      <a:round/>
                      <a:headEnd type="none" w="med" len="med"/>
                      <a:tailEnd type="none" w="med" len="med"/>
                    </a:lnR>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1050" dirty="0" smtClean="0"/>
                        <a:t>　大阪府・大阪市</a:t>
                      </a:r>
                      <a:endParaRPr kumimoji="1" lang="en-US" altLang="ja-JP" sz="1050" dirty="0" smtClean="0"/>
                    </a:p>
                  </a:txBody>
                  <a:tcPr anchor="ctr">
                    <a:lnL w="12700" cap="flat" cmpd="sng" algn="ctr">
                      <a:solidFill>
                        <a:schemeClr val="tx1"/>
                      </a:solidFill>
                      <a:prstDash val="solid"/>
                      <a:round/>
                      <a:headEnd type="none" w="med" len="med"/>
                      <a:tailEnd type="none" w="med" len="med"/>
                    </a:lnL>
                  </a:tcPr>
                </a:tc>
                <a:tc>
                  <a:txBody>
                    <a:bodyPr/>
                    <a:lstStyle/>
                    <a:p>
                      <a:pPr algn="ctr"/>
                      <a:r>
                        <a:rPr kumimoji="1" lang="ja-JP" altLang="en-US" sz="1050" dirty="0" smtClean="0"/>
                        <a:t>〇</a:t>
                      </a:r>
                      <a:endParaRPr kumimoji="1" lang="ja-JP" altLang="en-US" sz="1050" dirty="0"/>
                    </a:p>
                  </a:txBody>
                  <a:tcPr anchor="ctr"/>
                </a:tc>
                <a:tc>
                  <a:txBody>
                    <a:bodyPr/>
                    <a:lstStyle/>
                    <a:p>
                      <a:pPr algn="ctr"/>
                      <a:r>
                        <a:rPr kumimoji="1" lang="ja-JP" altLang="en-US" sz="1050" dirty="0" smtClean="0"/>
                        <a:t>〇</a:t>
                      </a:r>
                      <a:endParaRPr kumimoji="1" lang="ja-JP" altLang="en-US" sz="1050" dirty="0"/>
                    </a:p>
                  </a:txBody>
                  <a:tcPr anchor="ctr"/>
                </a:tc>
                <a:extLst>
                  <a:ext uri="{0D108BD9-81ED-4DB2-BD59-A6C34878D82A}">
                    <a16:rowId xmlns:a16="http://schemas.microsoft.com/office/drawing/2014/main" val="715841814"/>
                  </a:ext>
                </a:extLst>
              </a:tr>
              <a:tr h="16533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1050" dirty="0" smtClean="0"/>
                        <a:t>　豊中市</a:t>
                      </a:r>
                      <a:endParaRPr kumimoji="1" lang="ja-JP" altLang="en-US" sz="1050" dirty="0"/>
                    </a:p>
                  </a:txBody>
                  <a:tcPr anchor="ctr">
                    <a:lnL w="12700" cap="flat" cmpd="sng" algn="ctr">
                      <a:solidFill>
                        <a:schemeClr val="tx1"/>
                      </a:solidFill>
                      <a:prstDash val="solid"/>
                      <a:round/>
                      <a:headEnd type="none" w="med" len="med"/>
                      <a:tailEnd type="none" w="med" len="med"/>
                    </a:lnL>
                  </a:tcPr>
                </a:tc>
                <a:tc>
                  <a:txBody>
                    <a:bodyPr/>
                    <a:lstStyle/>
                    <a:p>
                      <a:pPr algn="ctr"/>
                      <a:r>
                        <a:rPr kumimoji="1" lang="ja-JP" altLang="en-US" sz="1050" dirty="0" smtClean="0"/>
                        <a:t>〇</a:t>
                      </a:r>
                      <a:endParaRPr kumimoji="1" lang="ja-JP" altLang="en-US" sz="1050" dirty="0"/>
                    </a:p>
                  </a:txBody>
                  <a:tcPr anchor="ctr"/>
                </a:tc>
                <a:tc>
                  <a:txBody>
                    <a:bodyPr/>
                    <a:lstStyle/>
                    <a:p>
                      <a:pPr algn="ctr"/>
                      <a:endParaRPr kumimoji="1" lang="ja-JP" altLang="en-US" sz="1050" dirty="0"/>
                    </a:p>
                  </a:txBody>
                  <a:tcPr anchor="ctr"/>
                </a:tc>
                <a:extLst>
                  <a:ext uri="{0D108BD9-81ED-4DB2-BD59-A6C34878D82A}">
                    <a16:rowId xmlns:a16="http://schemas.microsoft.com/office/drawing/2014/main" val="1134110404"/>
                  </a:ext>
                </a:extLst>
              </a:tr>
              <a:tr h="16533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dirty="0"/>
                    </a:p>
                  </a:txBody>
                  <a:tcPr/>
                </a:tc>
                <a:tc>
                  <a:txBody>
                    <a:bodyPr/>
                    <a:lstStyle/>
                    <a:p>
                      <a:r>
                        <a:rPr kumimoji="1" lang="ja-JP" altLang="en-US" sz="1050" dirty="0" smtClean="0"/>
                        <a:t>　富田林市</a:t>
                      </a:r>
                      <a:endParaRPr kumimoji="1" lang="ja-JP" altLang="en-US" sz="1050" dirty="0"/>
                    </a:p>
                  </a:txBody>
                  <a:tcPr anchor="ctr">
                    <a:lnL w="12700" cap="flat" cmpd="sng" algn="ctr">
                      <a:solidFill>
                        <a:schemeClr val="tx1"/>
                      </a:solidFill>
                      <a:prstDash val="solid"/>
                      <a:round/>
                      <a:headEnd type="none" w="med" len="med"/>
                      <a:tailEnd type="none" w="med" len="med"/>
                    </a:lnL>
                  </a:tcPr>
                </a:tc>
                <a:tc>
                  <a:txBody>
                    <a:bodyPr/>
                    <a:lstStyle/>
                    <a:p>
                      <a:pPr algn="ctr"/>
                      <a:r>
                        <a:rPr kumimoji="1" lang="ja-JP" altLang="en-US" sz="1050" dirty="0" smtClean="0"/>
                        <a:t>〇</a:t>
                      </a:r>
                      <a:endParaRPr kumimoji="1" lang="ja-JP" altLang="en-US" sz="1050" dirty="0"/>
                    </a:p>
                  </a:txBody>
                  <a:tcPr anchor="ctr"/>
                </a:tc>
                <a:tc>
                  <a:txBody>
                    <a:bodyPr/>
                    <a:lstStyle/>
                    <a:p>
                      <a:pPr algn="ctr"/>
                      <a:r>
                        <a:rPr kumimoji="1" lang="ja-JP" altLang="en-US" sz="1050" dirty="0" smtClean="0"/>
                        <a:t>〇</a:t>
                      </a:r>
                      <a:endParaRPr kumimoji="1" lang="ja-JP" altLang="en-US" sz="1050" dirty="0"/>
                    </a:p>
                  </a:txBody>
                  <a:tcPr anchor="ctr"/>
                </a:tc>
                <a:extLst>
                  <a:ext uri="{0D108BD9-81ED-4DB2-BD59-A6C34878D82A}">
                    <a16:rowId xmlns:a16="http://schemas.microsoft.com/office/drawing/2014/main" val="2295543657"/>
                  </a:ext>
                </a:extLst>
              </a:tr>
              <a:tr h="165331">
                <a:tc>
                  <a:txBody>
                    <a:bodyPr/>
                    <a:lstStyle/>
                    <a:p>
                      <a:pPr algn="ctr"/>
                      <a:r>
                        <a:rPr kumimoji="1" lang="en-US" altLang="ja-JP" sz="1050" dirty="0" smtClean="0"/>
                        <a:t>2021</a:t>
                      </a:r>
                      <a:r>
                        <a:rPr kumimoji="1" lang="ja-JP" altLang="en-US" sz="1050" dirty="0" smtClean="0"/>
                        <a:t>年度</a:t>
                      </a:r>
                      <a:endParaRPr kumimoji="1" lang="ja-JP" altLang="en-US" sz="1050" dirty="0"/>
                    </a:p>
                  </a:txBody>
                  <a:tcPr anchor="ctr"/>
                </a:tc>
                <a:tc>
                  <a:txBody>
                    <a:bodyPr/>
                    <a:lstStyle/>
                    <a:p>
                      <a:pPr algn="ctr"/>
                      <a:r>
                        <a:rPr kumimoji="1" lang="en-US" altLang="ja-JP" sz="1050" dirty="0" smtClean="0"/>
                        <a:t>31</a:t>
                      </a:r>
                      <a:r>
                        <a:rPr kumimoji="1" lang="ja-JP" altLang="en-US" sz="1050" dirty="0" smtClean="0"/>
                        <a:t>都市</a:t>
                      </a:r>
                      <a:endParaRPr kumimoji="1" lang="ja-JP" altLang="en-US" sz="1050" dirty="0"/>
                    </a:p>
                  </a:txBody>
                  <a:tcPr anchor="ctr"/>
                </a:tc>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kumimoji="1" lang="ja-JP" altLang="en-US" sz="1050" dirty="0" smtClean="0"/>
                        <a:t>（</a:t>
                      </a:r>
                      <a:r>
                        <a:rPr kumimoji="1" lang="en-US" altLang="ja-JP" sz="1050" dirty="0" smtClean="0"/>
                        <a:t>10</a:t>
                      </a:r>
                      <a:r>
                        <a:rPr kumimoji="1" lang="ja-JP" altLang="en-US" sz="1050" dirty="0" smtClean="0"/>
                        <a:t>事業）</a:t>
                      </a:r>
                    </a:p>
                  </a:txBody>
                  <a:tcPr anchor="ctr">
                    <a:lnR w="12700" cap="flat" cmpd="sng" algn="ctr">
                      <a:solidFill>
                        <a:schemeClr val="tx1"/>
                      </a:solidFill>
                      <a:prstDash val="solid"/>
                      <a:round/>
                      <a:headEnd type="none" w="med" len="med"/>
                      <a:tailEnd type="none" w="med" len="med"/>
                    </a:lnR>
                  </a:tcPr>
                </a:tc>
                <a:tc>
                  <a:txBody>
                    <a:bodyPr/>
                    <a:lstStyle/>
                    <a:p>
                      <a:r>
                        <a:rPr kumimoji="1" lang="ja-JP" altLang="en-US" sz="1050" dirty="0" smtClean="0"/>
                        <a:t>　能勢町</a:t>
                      </a:r>
                      <a:endParaRPr kumimoji="1" lang="ja-JP" altLang="en-US" sz="1050" dirty="0"/>
                    </a:p>
                  </a:txBody>
                  <a:tcPr anchor="ctr">
                    <a:lnL w="12700" cap="flat" cmpd="sng" algn="ctr">
                      <a:solidFill>
                        <a:schemeClr val="tx1"/>
                      </a:solidFill>
                      <a:prstDash val="solid"/>
                      <a:round/>
                      <a:headEnd type="none" w="med" len="med"/>
                      <a:tailEnd type="none" w="med" len="med"/>
                    </a:lnL>
                  </a:tcPr>
                </a:tc>
                <a:tc>
                  <a:txBody>
                    <a:bodyPr/>
                    <a:lstStyle/>
                    <a:p>
                      <a:pPr algn="ctr"/>
                      <a:r>
                        <a:rPr kumimoji="1" lang="ja-JP" altLang="en-US" sz="1050" dirty="0" smtClean="0"/>
                        <a:t>〇</a:t>
                      </a:r>
                      <a:endParaRPr kumimoji="1" lang="ja-JP" altLang="en-US" sz="1050" dirty="0"/>
                    </a:p>
                  </a:txBody>
                  <a:tcPr anchor="ctr"/>
                </a:tc>
                <a:tc>
                  <a:txBody>
                    <a:bodyPr/>
                    <a:lstStyle/>
                    <a:p>
                      <a:pPr algn="ctr"/>
                      <a:endParaRPr kumimoji="1" lang="ja-JP" altLang="en-US" sz="1050" dirty="0"/>
                    </a:p>
                  </a:txBody>
                  <a:tcPr anchor="ctr"/>
                </a:tc>
                <a:extLst>
                  <a:ext uri="{0D108BD9-81ED-4DB2-BD59-A6C34878D82A}">
                    <a16:rowId xmlns:a16="http://schemas.microsoft.com/office/drawing/2014/main" val="3713906732"/>
                  </a:ext>
                </a:extLst>
              </a:tr>
              <a:tr h="165331">
                <a:tc>
                  <a:txBody>
                    <a:bodyPr/>
                    <a:lstStyle/>
                    <a:p>
                      <a:pPr algn="ctr"/>
                      <a:r>
                        <a:rPr kumimoji="1" lang="ja-JP" altLang="en-US" sz="1050" dirty="0" smtClean="0"/>
                        <a:t>計</a:t>
                      </a:r>
                      <a:endParaRPr kumimoji="1" lang="ja-JP" altLang="en-US" sz="1050" dirty="0"/>
                    </a:p>
                  </a:txBody>
                  <a:tcPr anchor="ctr"/>
                </a:tc>
                <a:tc>
                  <a:txBody>
                    <a:bodyPr/>
                    <a:lstStyle/>
                    <a:p>
                      <a:pPr algn="ctr"/>
                      <a:r>
                        <a:rPr kumimoji="1" lang="en-US" altLang="ja-JP" sz="1050" dirty="0" smtClean="0"/>
                        <a:t>123</a:t>
                      </a:r>
                      <a:r>
                        <a:rPr kumimoji="1" lang="ja-JP" altLang="en-US" sz="1050" dirty="0" smtClean="0"/>
                        <a:t>都市</a:t>
                      </a:r>
                      <a:endParaRPr kumimoji="1" lang="ja-JP" altLang="en-US" sz="1050" dirty="0"/>
                    </a:p>
                  </a:txBody>
                  <a:tcPr anchor="ctr"/>
                </a:tc>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kumimoji="1" lang="en-US" altLang="ja-JP" sz="1050" dirty="0" smtClean="0"/>
                        <a:t>40</a:t>
                      </a:r>
                      <a:r>
                        <a:rPr kumimoji="1" lang="ja-JP" altLang="en-US" sz="1050" dirty="0" smtClean="0"/>
                        <a:t>都市</a:t>
                      </a:r>
                    </a:p>
                  </a:txBody>
                  <a:tcPr anchor="ctr">
                    <a:lnR w="12700" cap="flat" cmpd="sng" algn="ctr">
                      <a:solidFill>
                        <a:schemeClr val="tx1"/>
                      </a:solidFill>
                      <a:prstDash val="solid"/>
                      <a:round/>
                      <a:headEnd type="none" w="med" len="med"/>
                      <a:tailEnd type="none" w="med" len="med"/>
                    </a:lnR>
                  </a:tcPr>
                </a:tc>
                <a:tc gridSpan="3">
                  <a:txBody>
                    <a:bodyPr/>
                    <a:lstStyle/>
                    <a:p>
                      <a:endParaRPr kumimoji="1" lang="ja-JP" altLang="en-US" sz="1050" dirty="0"/>
                    </a:p>
                  </a:txBody>
                  <a:tcPr anchor="ctr">
                    <a:lnL w="12700" cap="flat" cmpd="sng" algn="ctr">
                      <a:solidFill>
                        <a:schemeClr val="tx1"/>
                      </a:solidFill>
                      <a:prstDash val="solid"/>
                      <a:round/>
                      <a:headEnd type="none" w="med" len="med"/>
                      <a:tailEnd type="none" w="med" len="med"/>
                    </a:lnL>
                  </a:tcPr>
                </a:tc>
                <a:tc hMerge="1">
                  <a:txBody>
                    <a:bodyPr/>
                    <a:lstStyle/>
                    <a:p>
                      <a:pPr algn="ctr"/>
                      <a:endParaRPr kumimoji="1" lang="ja-JP" altLang="en-US" sz="1050" dirty="0"/>
                    </a:p>
                  </a:txBody>
                  <a:tcPr anchor="ctr"/>
                </a:tc>
                <a:tc hMerge="1">
                  <a:txBody>
                    <a:bodyPr/>
                    <a:lstStyle/>
                    <a:p>
                      <a:pPr algn="ctr"/>
                      <a:endParaRPr kumimoji="1" lang="ja-JP" altLang="en-US" sz="1050" dirty="0"/>
                    </a:p>
                  </a:txBody>
                  <a:tcPr anchor="ctr"/>
                </a:tc>
                <a:extLst>
                  <a:ext uri="{0D108BD9-81ED-4DB2-BD59-A6C34878D82A}">
                    <a16:rowId xmlns:a16="http://schemas.microsoft.com/office/drawing/2014/main" val="2124156345"/>
                  </a:ext>
                </a:extLst>
              </a:tr>
            </a:tbl>
          </a:graphicData>
        </a:graphic>
      </p:graphicFrame>
    </p:spTree>
    <p:extLst>
      <p:ext uri="{BB962C8B-B14F-4D97-AF65-F5344CB8AC3E}">
        <p14:creationId xmlns:p14="http://schemas.microsoft.com/office/powerpoint/2010/main" val="21701278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ＳＤＧｓ未来都市計画</a:t>
            </a:r>
            <a:r>
              <a:rPr lang="ja-JP" altLang="en-US" sz="3200" dirty="0"/>
              <a:t>（大阪府・大阪市）</a:t>
            </a:r>
            <a:endParaRPr kumimoji="1" lang="ja-JP" altLang="en-US" sz="3200" dirty="0"/>
          </a:p>
        </p:txBody>
      </p:sp>
      <p:sp>
        <p:nvSpPr>
          <p:cNvPr id="4" name="正方形/長方形 3"/>
          <p:cNvSpPr/>
          <p:nvPr/>
        </p:nvSpPr>
        <p:spPr>
          <a:xfrm>
            <a:off x="688665" y="1694834"/>
            <a:ext cx="10665135" cy="2451953"/>
          </a:xfrm>
          <a:prstGeom prst="rect">
            <a:avLst/>
          </a:prstGeom>
        </p:spPr>
        <p:txBody>
          <a:bodyPr wrap="square">
            <a:spAutoFit/>
          </a:bodyPr>
          <a:lstStyle/>
          <a:p>
            <a:pPr algn="just">
              <a:spcAft>
                <a:spcPts val="0"/>
              </a:spcAft>
            </a:pPr>
            <a:r>
              <a:rPr lang="ja-JP" altLang="ja-JP" sz="2000" b="1" kern="100" dirty="0">
                <a:latin typeface="Meiryo UI" panose="020B0604030504040204" pitchFamily="50" charset="-128"/>
                <a:ea typeface="Meiryo UI" panose="020B0604030504040204" pitchFamily="50" charset="-128"/>
                <a:cs typeface="Times New Roman" panose="02020603050405020304" pitchFamily="18" charset="0"/>
              </a:rPr>
              <a:t>タイトル</a:t>
            </a:r>
            <a:endParaRPr lang="en-US" altLang="ja-JP" sz="2000" b="1" kern="100" dirty="0">
              <a:latin typeface="Meiryo UI" panose="020B0604030504040204" pitchFamily="50" charset="-128"/>
              <a:ea typeface="Meiryo UI" panose="020B0604030504040204" pitchFamily="50" charset="-128"/>
              <a:cs typeface="Times New Roman" panose="02020603050405020304" pitchFamily="18" charset="0"/>
            </a:endParaRPr>
          </a:p>
          <a:p>
            <a:pPr indent="265113" algn="just">
              <a:spcAft>
                <a:spcPts val="0"/>
              </a:spcAft>
            </a:pP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2025</a:t>
            </a:r>
            <a:r>
              <a:rPr lang="ja-JP" altLang="ja-JP" sz="2000" kern="100" dirty="0">
                <a:latin typeface="Meiryo UI" panose="020B0604030504040204" pitchFamily="50" charset="-128"/>
                <a:ea typeface="Meiryo UI" panose="020B0604030504040204" pitchFamily="50" charset="-128"/>
                <a:cs typeface="Times New Roman" panose="02020603050405020304" pitchFamily="18" charset="0"/>
              </a:rPr>
              <a:t>年大阪・関西万博をインパクトとした「</a:t>
            </a: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SDGs</a:t>
            </a:r>
            <a:r>
              <a:rPr lang="ja-JP" altLang="ja-JP" sz="2000" kern="100" dirty="0">
                <a:latin typeface="Meiryo UI" panose="020B0604030504040204" pitchFamily="50" charset="-128"/>
                <a:ea typeface="Meiryo UI" panose="020B0604030504040204" pitchFamily="50" charset="-128"/>
                <a:cs typeface="Times New Roman" panose="02020603050405020304" pitchFamily="18" charset="0"/>
              </a:rPr>
              <a:t>先進都市」の実現に向けて</a:t>
            </a:r>
            <a:endParaRPr lang="en-US" altLang="ja-JP" sz="20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Bef>
                <a:spcPts val="600"/>
              </a:spcBef>
              <a:spcAft>
                <a:spcPts val="0"/>
              </a:spcAft>
            </a:pPr>
            <a:endParaRPr lang="en-US" altLang="ja-JP" sz="20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Bef>
                <a:spcPts val="600"/>
              </a:spcBef>
              <a:spcAft>
                <a:spcPts val="0"/>
              </a:spcAft>
            </a:pPr>
            <a:r>
              <a:rPr lang="en-US" altLang="ja-JP" sz="2000" b="1" kern="100" dirty="0">
                <a:latin typeface="Meiryo UI" panose="020B0604030504040204" pitchFamily="50" charset="-128"/>
                <a:ea typeface="Meiryo UI" panose="020B0604030504040204" pitchFamily="50" charset="-128"/>
                <a:cs typeface="Times New Roman" panose="02020603050405020304" pitchFamily="18" charset="0"/>
              </a:rPr>
              <a:t>SDGs</a:t>
            </a:r>
            <a:r>
              <a:rPr lang="ja-JP" altLang="ja-JP" sz="2000" b="1" kern="100" dirty="0">
                <a:latin typeface="Meiryo UI" panose="020B0604030504040204" pitchFamily="50" charset="-128"/>
                <a:ea typeface="Meiryo UI" panose="020B0604030504040204" pitchFamily="50" charset="-128"/>
                <a:cs typeface="Times New Roman" panose="02020603050405020304" pitchFamily="18" charset="0"/>
              </a:rPr>
              <a:t>未来都市</a:t>
            </a:r>
            <a:r>
              <a:rPr lang="ja-JP" altLang="en-US" sz="2000" b="1" kern="100" dirty="0">
                <a:latin typeface="Meiryo UI" panose="020B0604030504040204" pitchFamily="50" charset="-128"/>
                <a:ea typeface="Meiryo UI" panose="020B0604030504040204" pitchFamily="50" charset="-128"/>
                <a:cs typeface="Times New Roman" panose="02020603050405020304" pitchFamily="18" charset="0"/>
              </a:rPr>
              <a:t>　計画</a:t>
            </a:r>
            <a:r>
              <a:rPr lang="ja-JP" altLang="ja-JP" sz="2000" b="1" kern="100" dirty="0">
                <a:latin typeface="Meiryo UI" panose="020B0604030504040204" pitchFamily="50" charset="-128"/>
                <a:ea typeface="Meiryo UI" panose="020B0604030504040204" pitchFamily="50" charset="-128"/>
                <a:cs typeface="Times New Roman" panose="02020603050405020304" pitchFamily="18" charset="0"/>
              </a:rPr>
              <a:t>概要</a:t>
            </a:r>
            <a:endParaRPr lang="en-US" altLang="ja-JP" sz="2000" b="1" kern="100" dirty="0">
              <a:latin typeface="Meiryo UI" panose="020B0604030504040204" pitchFamily="50" charset="-128"/>
              <a:ea typeface="Meiryo UI" panose="020B0604030504040204" pitchFamily="50" charset="-128"/>
              <a:cs typeface="Times New Roman" panose="02020603050405020304" pitchFamily="18" charset="0"/>
            </a:endParaRPr>
          </a:p>
          <a:p>
            <a:pPr marL="177800" algn="just">
              <a:spcBef>
                <a:spcPts val="400"/>
              </a:spcBef>
              <a:spcAft>
                <a:spcPts val="0"/>
              </a:spcAft>
            </a:pPr>
            <a:r>
              <a:rPr lang="ja-JP" altLang="ja-JP" sz="2000" kern="100" dirty="0">
                <a:latin typeface="Meiryo UI" panose="020B0604030504040204" pitchFamily="50" charset="-128"/>
                <a:ea typeface="Meiryo UI" panose="020B0604030504040204" pitchFamily="50" charset="-128"/>
                <a:cs typeface="Times New Roman" panose="02020603050405020304" pitchFamily="18" charset="0"/>
              </a:rPr>
              <a:t>　「いのち輝く未来社会のデザイン」をテーマに掲げる大阪・関西万博の開催都市として、行政だけでなく、府民や企業、市町村、金融機関、経済界などあらゆるステークホルダーとの連携を広げつつ、</a:t>
            </a: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2030</a:t>
            </a:r>
            <a:r>
              <a:rPr lang="ja-JP" altLang="ja-JP" sz="2000" kern="100" dirty="0">
                <a:latin typeface="Meiryo UI" panose="020B0604030504040204" pitchFamily="50" charset="-128"/>
                <a:ea typeface="Meiryo UI" panose="020B0604030504040204" pitchFamily="50" charset="-128"/>
                <a:cs typeface="Times New Roman" panose="02020603050405020304" pitchFamily="18" charset="0"/>
              </a:rPr>
              <a:t>年のあるべき姿に向け、一人ひとりが</a:t>
            </a: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SDGs</a:t>
            </a:r>
            <a:r>
              <a:rPr lang="ja-JP" altLang="ja-JP" sz="2000" kern="100" dirty="0">
                <a:latin typeface="Meiryo UI" panose="020B0604030504040204" pitchFamily="50" charset="-128"/>
                <a:ea typeface="Meiryo UI" panose="020B0604030504040204" pitchFamily="50" charset="-128"/>
                <a:cs typeface="Times New Roman" panose="02020603050405020304" pitchFamily="18" charset="0"/>
              </a:rPr>
              <a:t>を意識し自律的に行動する「</a:t>
            </a: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SDGs</a:t>
            </a:r>
            <a:r>
              <a:rPr lang="ja-JP" altLang="ja-JP" sz="2000" kern="100" dirty="0">
                <a:latin typeface="Meiryo UI" panose="020B0604030504040204" pitchFamily="50" charset="-128"/>
                <a:ea typeface="Meiryo UI" panose="020B0604030504040204" pitchFamily="50" charset="-128"/>
                <a:cs typeface="Times New Roman" panose="02020603050405020304" pitchFamily="18" charset="0"/>
              </a:rPr>
              <a:t>先進都市」の実現をめざす。</a:t>
            </a:r>
            <a:endParaRPr lang="en-US" altLang="ja-JP" sz="2000" kern="100" dirty="0">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8849" y="4150846"/>
            <a:ext cx="3494677" cy="2621008"/>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020" y="4150846"/>
            <a:ext cx="3494677" cy="2621008"/>
          </a:xfrm>
          <a:prstGeom prst="rect">
            <a:avLst/>
          </a:prstGeom>
        </p:spPr>
      </p:pic>
    </p:spTree>
    <p:extLst>
      <p:ext uri="{BB962C8B-B14F-4D97-AF65-F5344CB8AC3E}">
        <p14:creationId xmlns:p14="http://schemas.microsoft.com/office/powerpoint/2010/main" val="10702876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大阪ブルー・オーシャン・ビジョン</a:t>
            </a:r>
            <a:endParaRPr kumimoji="1" lang="ja-JP" altLang="en-US" dirty="0"/>
          </a:p>
        </p:txBody>
      </p:sp>
      <p:pic>
        <p:nvPicPr>
          <p:cNvPr id="4" name="OSAKA BLUE OCEAN VISION_30se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84243" y="1587698"/>
            <a:ext cx="9369425" cy="5270302"/>
          </a:xfrm>
          <a:prstGeom prst="rect">
            <a:avLst/>
          </a:prstGeom>
        </p:spPr>
      </p:pic>
    </p:spTree>
    <p:extLst>
      <p:ext uri="{BB962C8B-B14F-4D97-AF65-F5344CB8AC3E}">
        <p14:creationId xmlns:p14="http://schemas.microsoft.com/office/powerpoint/2010/main" val="19394743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9394">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自治体ＳＤＧｓモデル事業</a:t>
            </a:r>
          </a:p>
        </p:txBody>
      </p:sp>
      <p:sp>
        <p:nvSpPr>
          <p:cNvPr id="4" name="正方形/長方形 3"/>
          <p:cNvSpPr/>
          <p:nvPr/>
        </p:nvSpPr>
        <p:spPr>
          <a:xfrm>
            <a:off x="435341" y="1704583"/>
            <a:ext cx="11475921" cy="1308050"/>
          </a:xfrm>
          <a:prstGeom prst="rect">
            <a:avLst/>
          </a:prstGeom>
        </p:spPr>
        <p:txBody>
          <a:bodyPr wrap="square">
            <a:spAutoFit/>
          </a:bodyPr>
          <a:lstStyle/>
          <a:p>
            <a:pPr algn="just">
              <a:spcBef>
                <a:spcPts val="600"/>
              </a:spcBef>
              <a:spcAft>
                <a:spcPts val="0"/>
              </a:spcAft>
            </a:pPr>
            <a:r>
              <a:rPr lang="ja-JP" altLang="ja-JP" sz="2000" kern="100" dirty="0">
                <a:latin typeface="Meiryo UI" panose="020B0604030504040204" pitchFamily="50" charset="-128"/>
                <a:ea typeface="Meiryo UI" panose="020B0604030504040204" pitchFamily="50" charset="-128"/>
                <a:cs typeface="Times New Roman" panose="02020603050405020304" pitchFamily="18" charset="0"/>
              </a:rPr>
              <a:t>モデル事業の取組概要（大阪発「大阪ブルー・オーシャン・ビジョン」推進プロジェクト）</a:t>
            </a:r>
          </a:p>
          <a:p>
            <a:pPr marL="177800" indent="95250" algn="just">
              <a:spcBef>
                <a:spcPts val="600"/>
              </a:spcBef>
            </a:pPr>
            <a:r>
              <a:rPr lang="ja-JP" altLang="en-US" dirty="0">
                <a:latin typeface="Meiryo UI" panose="020B0604030504040204" pitchFamily="50" charset="-128"/>
                <a:ea typeface="Meiryo UI" panose="020B0604030504040204" pitchFamily="50" charset="-128"/>
              </a:rPr>
              <a:t>日本で初めて開催された「</a:t>
            </a:r>
            <a:r>
              <a:rPr lang="en-US" altLang="ja-JP" dirty="0">
                <a:latin typeface="Meiryo UI" panose="020B0604030504040204" pitchFamily="50" charset="-128"/>
                <a:ea typeface="Meiryo UI" panose="020B0604030504040204" pitchFamily="50" charset="-128"/>
              </a:rPr>
              <a:t>G20</a:t>
            </a:r>
            <a:r>
              <a:rPr lang="ja-JP" altLang="en-US" dirty="0">
                <a:latin typeface="Meiryo UI" panose="020B0604030504040204" pitchFamily="50" charset="-128"/>
                <a:ea typeface="Meiryo UI" panose="020B0604030504040204" pitchFamily="50" charset="-128"/>
              </a:rPr>
              <a:t>サミット」（</a:t>
            </a:r>
            <a:r>
              <a:rPr lang="en-US" altLang="ja-JP" dirty="0">
                <a:latin typeface="Meiryo UI" panose="020B0604030504040204" pitchFamily="50" charset="-128"/>
                <a:ea typeface="Meiryo UI" panose="020B0604030504040204" pitchFamily="50" charset="-128"/>
              </a:rPr>
              <a:t>G20</a:t>
            </a:r>
            <a:r>
              <a:rPr lang="ja-JP" altLang="en-US" dirty="0">
                <a:latin typeface="Meiryo UI" panose="020B0604030504040204" pitchFamily="50" charset="-128"/>
                <a:ea typeface="Meiryo UI" panose="020B0604030504040204" pitchFamily="50" charset="-128"/>
              </a:rPr>
              <a:t>大阪サミット）の象徴的レガシーである「大阪ブルー・オーシャン・ビジョン（</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）」を先導する取組みとして、</a:t>
            </a:r>
            <a:r>
              <a:rPr lang="ja-JP" altLang="ja-JP" kern="100" dirty="0">
                <a:latin typeface="Meiryo UI" panose="020B0604030504040204" pitchFamily="50" charset="-128"/>
                <a:ea typeface="Meiryo UI" panose="020B0604030504040204" pitchFamily="50" charset="-128"/>
                <a:cs typeface="Times New Roman" panose="02020603050405020304" pitchFamily="18" charset="0"/>
              </a:rPr>
              <a:t>プラスチックごみ問題解決に向け、経済、社会、環境の三側面から、３</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R</a:t>
            </a:r>
            <a:r>
              <a:rPr lang="ja-JP" altLang="ja-JP" kern="100" dirty="0">
                <a:latin typeface="Meiryo UI" panose="020B0604030504040204" pitchFamily="50" charset="-128"/>
                <a:ea typeface="Meiryo UI" panose="020B0604030504040204" pitchFamily="50" charset="-128"/>
                <a:cs typeface="Times New Roman" panose="02020603050405020304" pitchFamily="18" charset="0"/>
              </a:rPr>
              <a:t>（リデュース、リユース、リサイクル）などの普及啓発や、海岸漂着ごみの実態調査、海ごみの回収などを府域全体で幅広く実施する。</a:t>
            </a:r>
            <a:endParaRPr lang="en-US" altLang="ja-JP" kern="100" dirty="0">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20" name="グループ化 19"/>
          <p:cNvGrpSpPr/>
          <p:nvPr/>
        </p:nvGrpSpPr>
        <p:grpSpPr>
          <a:xfrm>
            <a:off x="5865233" y="4189870"/>
            <a:ext cx="6046029" cy="2095050"/>
            <a:chOff x="1647191" y="5199788"/>
            <a:chExt cx="6046029" cy="2095050"/>
          </a:xfrm>
        </p:grpSpPr>
        <p:sp>
          <p:nvSpPr>
            <p:cNvPr id="5" name="二等辺三角形 4"/>
            <p:cNvSpPr/>
            <p:nvPr/>
          </p:nvSpPr>
          <p:spPr>
            <a:xfrm rot="10800000">
              <a:off x="4183344" y="5245372"/>
              <a:ext cx="627259" cy="19690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177080" y="5269956"/>
              <a:ext cx="1040153" cy="123111"/>
            </a:xfrm>
            <a:prstGeom prst="rect">
              <a:avLst/>
            </a:prstGeom>
            <a:noFill/>
          </p:spPr>
          <p:txBody>
            <a:bodyPr wrap="square" lIns="0" tIns="0" rIns="0" bIns="0" rtlCol="0" anchor="ctr" anchorCtr="0">
              <a:spAutoFit/>
            </a:bodyPr>
            <a:lstStyle/>
            <a:p>
              <a:r>
                <a:rPr lang="ja-JP" altLang="en-US" sz="800" b="1" dirty="0">
                  <a:latin typeface="+mn-ea"/>
                  <a:cs typeface="Meiryo UI" panose="020B0604030504040204" pitchFamily="50" charset="-128"/>
                </a:rPr>
                <a:t>事業連携協定</a:t>
              </a:r>
              <a:endParaRPr lang="en-US" altLang="ja-JP" sz="800" b="1" dirty="0">
                <a:latin typeface="+mn-ea"/>
                <a:cs typeface="Meiryo UI" panose="020B0604030504040204" pitchFamily="50" charset="-128"/>
              </a:endParaRPr>
            </a:p>
          </p:txBody>
        </p:sp>
        <p:sp>
          <p:nvSpPr>
            <p:cNvPr id="7" name="二等辺三角形 6"/>
            <p:cNvSpPr/>
            <p:nvPr/>
          </p:nvSpPr>
          <p:spPr>
            <a:xfrm>
              <a:off x="4210751" y="6971841"/>
              <a:ext cx="627259" cy="19690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3990584" y="7047794"/>
              <a:ext cx="1040153" cy="123111"/>
            </a:xfrm>
            <a:prstGeom prst="rect">
              <a:avLst/>
            </a:prstGeom>
            <a:noFill/>
          </p:spPr>
          <p:txBody>
            <a:bodyPr wrap="square" lIns="0" tIns="0" rIns="0" bIns="0" rtlCol="0" anchor="ctr" anchorCtr="0">
              <a:spAutoFit/>
            </a:bodyPr>
            <a:lstStyle/>
            <a:p>
              <a:pPr algn="ctr"/>
              <a:r>
                <a:rPr lang="ja-JP" altLang="en-US" sz="800" b="1" dirty="0">
                  <a:latin typeface="+mn-ea"/>
                  <a:cs typeface="Meiryo UI" panose="020B0604030504040204" pitchFamily="50" charset="-128"/>
                </a:rPr>
                <a:t>制度融資</a:t>
              </a:r>
              <a:endParaRPr lang="en-US" altLang="ja-JP" sz="800" b="1" dirty="0">
                <a:latin typeface="+mn-ea"/>
                <a:cs typeface="Meiryo UI" panose="020B0604030504040204" pitchFamily="50" charset="-128"/>
              </a:endParaRPr>
            </a:p>
          </p:txBody>
        </p:sp>
        <p:sp>
          <p:nvSpPr>
            <p:cNvPr id="9" name="テキスト ボックス 8"/>
            <p:cNvSpPr txBox="1"/>
            <p:nvPr/>
          </p:nvSpPr>
          <p:spPr>
            <a:xfrm>
              <a:off x="4852383" y="5266956"/>
              <a:ext cx="1734105" cy="123111"/>
            </a:xfrm>
            <a:prstGeom prst="rect">
              <a:avLst/>
            </a:prstGeom>
            <a:noFill/>
          </p:spPr>
          <p:txBody>
            <a:bodyPr wrap="square" lIns="0" tIns="0" rIns="0" bIns="0" rtlCol="0" anchor="ctr" anchorCtr="0">
              <a:spAutoFit/>
            </a:bodyPr>
            <a:lstStyle/>
            <a:p>
              <a:pPr algn="ctr"/>
              <a:r>
                <a:rPr lang="ja-JP" altLang="en-US" sz="800" b="1" dirty="0">
                  <a:latin typeface="Meiryo UI" panose="020B0604030504040204" pitchFamily="50" charset="-128"/>
                  <a:ea typeface="Meiryo UI" panose="020B0604030504040204" pitchFamily="50" charset="-128"/>
                  <a:cs typeface="Meiryo UI" panose="020B0604030504040204" pitchFamily="50" charset="-128"/>
                </a:rPr>
                <a:t>自治体（公募及び適否の判断）</a:t>
              </a:r>
              <a:endParaRPr lang="en-US" altLang="ja-JP"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4893564" y="7028495"/>
              <a:ext cx="2769748" cy="123111"/>
            </a:xfrm>
            <a:prstGeom prst="rect">
              <a:avLst/>
            </a:prstGeom>
            <a:noFill/>
          </p:spPr>
          <p:txBody>
            <a:bodyPr wrap="square" lIns="0" tIns="0" rIns="0" bIns="0" rtlCol="0" anchor="ctr" anchorCtr="0">
              <a:spAutoFit/>
            </a:bodyPr>
            <a:lstStyle/>
            <a:p>
              <a:pPr algn="ct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地域の金融機関（設備投資支援</a:t>
              </a:r>
              <a:r>
                <a:rPr lang="en-US" altLang="ja-JP" sz="800" b="1"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800" b="1" dirty="0">
                  <a:latin typeface="Meiryo UI" panose="020B0604030504040204" pitchFamily="50" charset="-128"/>
                  <a:ea typeface="Meiryo UI" panose="020B0604030504040204" pitchFamily="50" charset="-128"/>
                  <a:cs typeface="Meiryo UI" panose="020B0604030504040204" pitchFamily="50" charset="-128"/>
                </a:rPr>
                <a:t>ビジネス支援資金</a:t>
              </a:r>
              <a:r>
                <a:rPr lang="en-US" altLang="ja-JP" sz="8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8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1" name="図 10"/>
            <p:cNvPicPr>
              <a:picLocks noChangeAspect="1"/>
            </p:cNvPicPr>
            <p:nvPr/>
          </p:nvPicPr>
          <p:blipFill>
            <a:blip r:embed="rId2"/>
            <a:stretch>
              <a:fillRect/>
            </a:stretch>
          </p:blipFill>
          <p:spPr>
            <a:xfrm>
              <a:off x="1826695" y="5496049"/>
              <a:ext cx="5684127" cy="1424773"/>
            </a:xfrm>
            <a:prstGeom prst="rect">
              <a:avLst/>
            </a:prstGeom>
            <a:ln>
              <a:solidFill>
                <a:schemeClr val="accent1"/>
              </a:solidFill>
            </a:ln>
          </p:spPr>
        </p:pic>
        <p:sp>
          <p:nvSpPr>
            <p:cNvPr id="12" name="正方形/長方形 11"/>
            <p:cNvSpPr/>
            <p:nvPr/>
          </p:nvSpPr>
          <p:spPr>
            <a:xfrm>
              <a:off x="1647191" y="5199788"/>
              <a:ext cx="6046029" cy="2095050"/>
            </a:xfrm>
            <a:prstGeom prst="rect">
              <a:avLst/>
            </a:prstGeom>
            <a:no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テキスト ボックス 12"/>
          <p:cNvSpPr txBox="1"/>
          <p:nvPr/>
        </p:nvSpPr>
        <p:spPr>
          <a:xfrm>
            <a:off x="5805862" y="3884235"/>
            <a:ext cx="3840657"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≪新たなペットボトル回収・リサイクルシステム≫　事業スキーム</a:t>
            </a:r>
          </a:p>
        </p:txBody>
      </p:sp>
      <p:sp>
        <p:nvSpPr>
          <p:cNvPr id="14" name="テキスト ボックス 13"/>
          <p:cNvSpPr txBox="1"/>
          <p:nvPr/>
        </p:nvSpPr>
        <p:spPr>
          <a:xfrm>
            <a:off x="435341" y="3884235"/>
            <a:ext cx="5021191" cy="338554"/>
          </a:xfrm>
          <a:prstGeom prst="rect">
            <a:avLst/>
          </a:prstGeom>
          <a:noFill/>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 「大阪ブルー・オーシャン・ビジョン」推進事業</a:t>
            </a:r>
          </a:p>
        </p:txBody>
      </p:sp>
      <p:sp>
        <p:nvSpPr>
          <p:cNvPr id="15" name="正方形/長方形 14"/>
          <p:cNvSpPr/>
          <p:nvPr/>
        </p:nvSpPr>
        <p:spPr>
          <a:xfrm>
            <a:off x="5456532" y="3088586"/>
            <a:ext cx="6454730" cy="297517"/>
          </a:xfrm>
          <a:prstGeom prst="rect">
            <a:avLst/>
          </a:prstGeom>
          <a:noFill/>
          <a:ln>
            <a:noFill/>
            <a:prstDash val="sysDot"/>
          </a:ln>
        </p:spPr>
        <p:txBody>
          <a:bodyPr wrap="square">
            <a:spAutoFit/>
          </a:bodyPr>
          <a:lstStyle/>
          <a:p>
            <a:pPr marL="174625" indent="-174625">
              <a:lnSpc>
                <a:spcPts val="1600"/>
              </a:lnSpc>
            </a:pP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2050</a:t>
            </a:r>
            <a:r>
              <a:rPr lang="ja-JP" altLang="en-US" sz="1200" dirty="0">
                <a:latin typeface="Meiryo UI" panose="020B0604030504040204" pitchFamily="50" charset="-128"/>
                <a:ea typeface="Meiryo UI" panose="020B0604030504040204" pitchFamily="50" charset="-128"/>
              </a:rPr>
              <a:t>年までに海洋プラスチックごみによる新たな汚染をゼロにすることをめざす世界共通のビジョン</a:t>
            </a:r>
          </a:p>
        </p:txBody>
      </p:sp>
      <p:sp>
        <p:nvSpPr>
          <p:cNvPr id="16" name="正方形/長方形 15"/>
          <p:cNvSpPr/>
          <p:nvPr/>
        </p:nvSpPr>
        <p:spPr>
          <a:xfrm>
            <a:off x="696989" y="4318593"/>
            <a:ext cx="4985846" cy="1569660"/>
          </a:xfrm>
          <a:prstGeom prst="rect">
            <a:avLst/>
          </a:prstGeom>
        </p:spPr>
        <p:txBody>
          <a:bodyPr wrap="square">
            <a:spAutoFit/>
          </a:bodyPr>
          <a:lstStyle/>
          <a:p>
            <a:pPr indent="95250" algn="just">
              <a:spcBef>
                <a:spcPts val="600"/>
              </a:spcBef>
              <a:spcAft>
                <a:spcPts val="0"/>
              </a:spcAft>
            </a:pPr>
            <a:r>
              <a:rPr lang="ja-JP" altLang="ja-JP" sz="1600" kern="100" dirty="0">
                <a:cs typeface="Times New Roman" panose="02020603050405020304" pitchFamily="18" charset="0"/>
              </a:rPr>
              <a:t>特に、三側面をつなぐ統合的取組を、「大阪ブルー・オーシャン・ビジョン」推進事業と銘打ち、ビジョンの実現等に貢献するための計画を策定し、同計画に基づ</a:t>
            </a:r>
            <a:r>
              <a:rPr lang="ja-JP" altLang="en-US" sz="1600" kern="100" dirty="0">
                <a:cs typeface="Times New Roman" panose="02020603050405020304" pitchFamily="18" charset="0"/>
              </a:rPr>
              <a:t>き「新たなペットボトル回収・リサイクルシステム」を</a:t>
            </a:r>
            <a:r>
              <a:rPr lang="ja-JP" altLang="ja-JP" sz="1600" kern="100" dirty="0">
                <a:cs typeface="Times New Roman" panose="02020603050405020304" pitchFamily="18" charset="0"/>
              </a:rPr>
              <a:t>推進するとともに、大阪の取組みを国内外に情報発信する。</a:t>
            </a:r>
          </a:p>
        </p:txBody>
      </p:sp>
    </p:spTree>
    <p:extLst>
      <p:ext uri="{BB962C8B-B14F-4D97-AF65-F5344CB8AC3E}">
        <p14:creationId xmlns:p14="http://schemas.microsoft.com/office/powerpoint/2010/main" val="26513022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fontScale="90000"/>
          </a:bodyPr>
          <a:lstStyle/>
          <a:p>
            <a:r>
              <a:rPr lang="en-US" altLang="ja-JP" dirty="0"/>
              <a:t/>
            </a:r>
            <a:br>
              <a:rPr lang="en-US" altLang="ja-JP" dirty="0"/>
            </a:br>
            <a:r>
              <a:rPr lang="ja-JP" altLang="en-US" dirty="0"/>
              <a:t>みんなで達成しようＳＤＧｓ</a:t>
            </a:r>
            <a:endParaRPr kumimoji="1" lang="ja-JP" altLang="en-US" dirty="0"/>
          </a:p>
        </p:txBody>
      </p:sp>
    </p:spTree>
    <p:extLst>
      <p:ext uri="{BB962C8B-B14F-4D97-AF65-F5344CB8AC3E}">
        <p14:creationId xmlns:p14="http://schemas.microsoft.com/office/powerpoint/2010/main" val="2631759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大阪府の役割（再掲）</a:t>
            </a:r>
            <a:endParaRPr kumimoji="1" lang="ja-JP" altLang="en-US" dirty="0"/>
          </a:p>
        </p:txBody>
      </p:sp>
      <p:sp>
        <p:nvSpPr>
          <p:cNvPr id="3" name="正方形/長方形 2"/>
          <p:cNvSpPr/>
          <p:nvPr/>
        </p:nvSpPr>
        <p:spPr>
          <a:xfrm>
            <a:off x="419724" y="2080292"/>
            <a:ext cx="11152682" cy="3970318"/>
          </a:xfrm>
          <a:prstGeom prst="rect">
            <a:avLst/>
          </a:prstGeom>
        </p:spPr>
        <p:txBody>
          <a:bodyPr wrap="square">
            <a:spAutoFit/>
          </a:bodyPr>
          <a:lstStyle/>
          <a:p>
            <a:pPr marL="185738" indent="-185738">
              <a:tabLst>
                <a:tab pos="185738" algn="l"/>
              </a:tabLst>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①　府民や企業、市町村など、様々なステークホルダーに</a:t>
            </a:r>
            <a:r>
              <a:rPr lang="en-US" altLang="ja-JP"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を広く知っていただく</a:t>
            </a:r>
            <a:endParaRPr lang="en-US" altLang="ja-JP"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spcBef>
                <a:spcPts val="600"/>
              </a:spcBef>
              <a:tabLst>
                <a:tab pos="185738" algn="l"/>
              </a:tabLst>
            </a:pPr>
            <a:r>
              <a:rPr lang="ja-JP" altLang="en-US"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更なる浸透</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を図り、これまでに</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になじみのなかった</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新たなステークホルダーの掘り起こし</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や具体的な行動につなげる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5738" indent="-185738">
              <a:tabLst>
                <a:tab pos="185738" algn="l"/>
              </a:tabLst>
            </a:pP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a:p>
            <a:pPr marL="185738" indent="-185738">
              <a:tabLst>
                <a:tab pos="185738" algn="l"/>
              </a:tabLst>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②　様々なステークホルダーの取組みを</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実現に向けて</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相互につなぎ合わせていく</a:t>
            </a:r>
            <a:endParaRPr lang="en-US" altLang="ja-JP"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spcBef>
                <a:spcPts val="600"/>
              </a:spcBef>
              <a:tabLst>
                <a:tab pos="185738"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関西</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プラットフォームや国関連機関、経済界、金融機関などと連携</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し、それぞれのネットワークを活かしながら、ステーク</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5738" indent="-185738">
              <a:tabLst>
                <a:tab pos="185738" algn="l"/>
              </a:tabLs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ホルダー間の</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マッチング</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と</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新たな取組みの創出</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を図る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5738" indent="-185738">
              <a:tabLst>
                <a:tab pos="185738" algn="l"/>
              </a:tabLst>
            </a:pP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a:p>
            <a:pPr marL="185738" indent="-185738">
              <a:tabLst>
                <a:tab pos="185738" algn="l"/>
              </a:tabLst>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③　</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府自らも</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ステークホルダーの一員として、</a:t>
            </a:r>
            <a:r>
              <a:rPr lang="en-US" altLang="ja-JP"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に貢献</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する</a:t>
            </a:r>
          </a:p>
          <a:p>
            <a:pPr marL="185738" indent="-185738">
              <a:spcBef>
                <a:spcPts val="600"/>
              </a:spcBef>
              <a:tabLst>
                <a:tab pos="185738" algn="l"/>
              </a:tabLs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 庁内各部局の</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主体的な取組みの更なる充実・強化</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を図り、</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として取り組むからこそできる施策を幅広く展開していく</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5738" indent="-185738">
              <a:tabLst>
                <a:tab pos="185738" algn="l"/>
              </a:tabLst>
            </a:pP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85738" indent="-185738">
              <a:tabLst>
                <a:tab pos="185738" algn="l"/>
              </a:tabLst>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④　ハード・ソフト両面から</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を具現化した都市づくり」を進める</a:t>
            </a:r>
            <a:endParaRPr lang="en-US" altLang="ja-JP"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spcBef>
                <a:spcPts val="600"/>
              </a:spcBef>
              <a:tabLst>
                <a:tab pos="185738"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 大阪の持続的成長や、府民の豊かさ、安全・安心の実現に向け、</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の理念に沿った</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社会システムや価値観の変革</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を進める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51848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認知度の推移 </a:t>
            </a:r>
          </a:p>
        </p:txBody>
      </p:sp>
      <p:graphicFrame>
        <p:nvGraphicFramePr>
          <p:cNvPr id="3" name="コンテンツ プレースホルダー 8"/>
          <p:cNvGraphicFramePr>
            <a:graphicFrameLocks/>
          </p:cNvGraphicFramePr>
          <p:nvPr/>
        </p:nvGraphicFramePr>
        <p:xfrm>
          <a:off x="1364389" y="2336596"/>
          <a:ext cx="8962952" cy="3620754"/>
        </p:xfrm>
        <a:graphic>
          <a:graphicData uri="http://schemas.openxmlformats.org/drawingml/2006/chart">
            <c:chart xmlns:c="http://schemas.openxmlformats.org/drawingml/2006/chart" xmlns:r="http://schemas.openxmlformats.org/officeDocument/2006/relationships" r:id="rId2"/>
          </a:graphicData>
        </a:graphic>
      </p:graphicFrame>
      <p:sp>
        <p:nvSpPr>
          <p:cNvPr id="4" name="テキスト ボックス 3"/>
          <p:cNvSpPr txBox="1"/>
          <p:nvPr/>
        </p:nvSpPr>
        <p:spPr>
          <a:xfrm>
            <a:off x="1123532" y="1755058"/>
            <a:ext cx="3039471" cy="40011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tabLst>
                <a:tab pos="6239554" algn="l"/>
              </a:tabLst>
            </a:pPr>
            <a:r>
              <a:rPr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認知度（大阪）</a:t>
            </a:r>
          </a:p>
        </p:txBody>
      </p:sp>
      <p:sp>
        <p:nvSpPr>
          <p:cNvPr id="5" name="正方形/長方形 4"/>
          <p:cNvSpPr/>
          <p:nvPr/>
        </p:nvSpPr>
        <p:spPr>
          <a:xfrm>
            <a:off x="2198292" y="6158422"/>
            <a:ext cx="7295146" cy="496834"/>
          </a:xfrm>
          <a:prstGeom prst="rect">
            <a:avLst/>
          </a:prstGeom>
          <a:ln w="12700">
            <a:noFill/>
          </a:ln>
        </p:spPr>
        <p:txBody>
          <a:bodyPr wrap="square" anchor="ctr">
            <a:noAutofit/>
          </a:bodyPr>
          <a:lstStyle/>
          <a:p>
            <a:pPr>
              <a:lnSpc>
                <a:spcPts val="2096"/>
              </a:lnSpc>
            </a:pPr>
            <a:r>
              <a:rPr lang="ja-JP" altLang="en-US" sz="1400" dirty="0">
                <a:latin typeface="+mn-ea"/>
              </a:rPr>
              <a:t>大阪府のネット調査（大阪</a:t>
            </a:r>
            <a:r>
              <a:rPr lang="en-US" altLang="ja-JP" sz="1400" dirty="0">
                <a:latin typeface="+mn-ea"/>
              </a:rPr>
              <a:t>Q</a:t>
            </a:r>
            <a:r>
              <a:rPr lang="ja-JP" altLang="en-US" sz="1400" dirty="0">
                <a:latin typeface="+mn-ea"/>
              </a:rPr>
              <a:t>ネット）を活用して、府民を対象に</a:t>
            </a:r>
            <a:r>
              <a:rPr lang="en-US" altLang="ja-JP" sz="1400" dirty="0">
                <a:latin typeface="+mn-ea"/>
              </a:rPr>
              <a:t>SDGs</a:t>
            </a:r>
            <a:r>
              <a:rPr lang="ja-JP" altLang="en-US" sz="1400" dirty="0">
                <a:latin typeface="+mn-ea"/>
              </a:rPr>
              <a:t>の認知度を調査</a:t>
            </a:r>
            <a:endParaRPr lang="en-US" altLang="ja-JP" sz="1400" dirty="0">
              <a:latin typeface="+mn-ea"/>
            </a:endParaRPr>
          </a:p>
          <a:p>
            <a:pPr>
              <a:lnSpc>
                <a:spcPts val="2096"/>
              </a:lnSpc>
            </a:pPr>
            <a:r>
              <a:rPr lang="ja-JP" altLang="en-US" sz="1400" dirty="0">
                <a:latin typeface="+mj-ea"/>
                <a:ea typeface="+mj-ea"/>
              </a:rPr>
              <a:t>（対象者条件：</a:t>
            </a:r>
            <a:r>
              <a:rPr lang="en-US" altLang="ja-JP" sz="1400" dirty="0">
                <a:latin typeface="+mj-ea"/>
                <a:ea typeface="+mj-ea"/>
              </a:rPr>
              <a:t>18</a:t>
            </a:r>
            <a:r>
              <a:rPr lang="ja-JP" altLang="ja-JP" sz="1400" dirty="0">
                <a:latin typeface="+mj-ea"/>
                <a:ea typeface="+mj-ea"/>
              </a:rPr>
              <a:t>歳以上の男女</a:t>
            </a:r>
            <a:r>
              <a:rPr lang="ja-JP" altLang="en-US" sz="1400" dirty="0">
                <a:latin typeface="+mj-ea"/>
                <a:ea typeface="+mj-ea"/>
              </a:rPr>
              <a:t>、サンプル数：１</a:t>
            </a:r>
            <a:r>
              <a:rPr lang="en-US" altLang="ja-JP" sz="1400" dirty="0">
                <a:latin typeface="+mj-ea"/>
                <a:ea typeface="+mj-ea"/>
              </a:rPr>
              <a:t>,000</a:t>
            </a:r>
            <a:r>
              <a:rPr lang="ja-JP" altLang="ja-JP" sz="1400" dirty="0">
                <a:latin typeface="+mj-ea"/>
                <a:ea typeface="+mj-ea"/>
              </a:rPr>
              <a:t>名</a:t>
            </a:r>
            <a:r>
              <a:rPr lang="ja-JP" altLang="en-US" sz="1400" dirty="0">
                <a:latin typeface="+mj-ea"/>
                <a:ea typeface="+mj-ea"/>
              </a:rPr>
              <a:t>）</a:t>
            </a:r>
            <a:endParaRPr lang="en-US" altLang="ja-JP" sz="1400" dirty="0">
              <a:latin typeface="+mj-ea"/>
              <a:ea typeface="+mj-ea"/>
            </a:endParaRPr>
          </a:p>
        </p:txBody>
      </p:sp>
      <p:sp>
        <p:nvSpPr>
          <p:cNvPr id="6" name="正方形/長方形 5"/>
          <p:cNvSpPr/>
          <p:nvPr/>
        </p:nvSpPr>
        <p:spPr>
          <a:xfrm>
            <a:off x="5235386" y="1721826"/>
            <a:ext cx="5889754" cy="461665"/>
          </a:xfrm>
          <a:prstGeom prst="rect">
            <a:avLst/>
          </a:prstGeom>
        </p:spPr>
        <p:txBody>
          <a:bodyPr wrap="none">
            <a:spAutoFit/>
          </a:bodyPr>
          <a:lstStyle/>
          <a:p>
            <a:r>
              <a:rPr lang="ja-JP" altLang="en-US" sz="2400" b="1" u="sng" dirty="0">
                <a:latin typeface="Meiryo UI" panose="020B0604030504040204" pitchFamily="50" charset="-128"/>
                <a:ea typeface="Meiryo UI" panose="020B0604030504040204" pitchFamily="50" charset="-128"/>
              </a:rPr>
              <a:t>府民全体の認知度は、</a:t>
            </a:r>
            <a:r>
              <a:rPr lang="en-US" altLang="ja-JP" sz="2400" b="1" u="sng" dirty="0">
                <a:latin typeface="Meiryo UI" panose="020B0604030504040204" pitchFamily="50" charset="-128"/>
                <a:ea typeface="Meiryo UI" panose="020B0604030504040204" pitchFamily="50" charset="-128"/>
              </a:rPr>
              <a:t>53.4%</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2021</a:t>
            </a:r>
            <a:r>
              <a:rPr lang="ja-JP" altLang="en-US" sz="1400" dirty="0">
                <a:latin typeface="Meiryo UI" panose="020B0604030504040204" pitchFamily="50" charset="-128"/>
                <a:ea typeface="Meiryo UI" panose="020B0604030504040204" pitchFamily="50" charset="-128"/>
              </a:rPr>
              <a:t>年３月時点）</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04435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大阪</a:t>
            </a:r>
            <a:r>
              <a:rPr lang="en-US" altLang="ja-JP" dirty="0">
                <a:latin typeface="+mn-ea"/>
              </a:rPr>
              <a:t>SDGs</a:t>
            </a:r>
            <a:r>
              <a:rPr kumimoji="1" lang="ja-JP" altLang="en-US" dirty="0"/>
              <a:t>行動憲章</a:t>
            </a:r>
          </a:p>
        </p:txBody>
      </p:sp>
      <p:sp>
        <p:nvSpPr>
          <p:cNvPr id="4" name="正方形/長方形 3"/>
          <p:cNvSpPr/>
          <p:nvPr/>
        </p:nvSpPr>
        <p:spPr>
          <a:xfrm>
            <a:off x="277557" y="1765158"/>
            <a:ext cx="11694049" cy="584775"/>
          </a:xfrm>
          <a:prstGeom prst="rect">
            <a:avLst/>
          </a:prstGeom>
        </p:spPr>
        <p:txBody>
          <a:bodyPr wrap="square">
            <a:spAutoFit/>
          </a:bodyPr>
          <a:lstStyle/>
          <a:p>
            <a:r>
              <a:rPr lang="ja-JP" altLang="en-US" sz="1600" dirty="0"/>
              <a:t>府民や府内企業・団体などあらゆるステークホルダーに</a:t>
            </a:r>
            <a:r>
              <a:rPr lang="en-US" altLang="ja-JP" sz="1600" dirty="0">
                <a:latin typeface="+mn-ea"/>
              </a:rPr>
              <a:t>SDGs</a:t>
            </a:r>
            <a:r>
              <a:rPr lang="ja-JP" altLang="en-US" sz="1600" dirty="0"/>
              <a:t>を知ってもらい、具体的な行動につなげていただくことを目的に「大阪</a:t>
            </a:r>
            <a:r>
              <a:rPr lang="en-US" altLang="ja-JP" sz="1600" dirty="0">
                <a:latin typeface="+mn-ea"/>
              </a:rPr>
              <a:t>SDGs</a:t>
            </a:r>
            <a:r>
              <a:rPr lang="ja-JP" altLang="en-US" sz="1600" dirty="0"/>
              <a:t>行動憲章」を策定しました。</a:t>
            </a:r>
            <a:r>
              <a:rPr lang="ja-JP" altLang="en-US" sz="1400" dirty="0">
                <a:latin typeface="+mn-ea"/>
              </a:rPr>
              <a:t>（</a:t>
            </a:r>
            <a:r>
              <a:rPr lang="en-US" altLang="ja-JP" sz="1400" dirty="0">
                <a:latin typeface="+mn-ea"/>
              </a:rPr>
              <a:t>2021</a:t>
            </a:r>
            <a:r>
              <a:rPr lang="ja-JP" altLang="en-US" sz="1400" dirty="0">
                <a:latin typeface="+mn-ea"/>
              </a:rPr>
              <a:t>年（令和</a:t>
            </a:r>
            <a:r>
              <a:rPr lang="en-US" altLang="ja-JP" sz="1400" dirty="0">
                <a:latin typeface="+mn-ea"/>
              </a:rPr>
              <a:t>3</a:t>
            </a:r>
            <a:r>
              <a:rPr lang="ja-JP" altLang="en-US" sz="1400" dirty="0">
                <a:latin typeface="+mn-ea"/>
              </a:rPr>
              <a:t>年）</a:t>
            </a:r>
            <a:r>
              <a:rPr lang="en-US" altLang="ja-JP" sz="1400" dirty="0">
                <a:latin typeface="+mn-ea"/>
              </a:rPr>
              <a:t>1</a:t>
            </a:r>
            <a:r>
              <a:rPr lang="ja-JP" altLang="en-US" sz="1400" dirty="0">
                <a:latin typeface="+mn-ea"/>
              </a:rPr>
              <a:t>月</a:t>
            </a:r>
            <a:r>
              <a:rPr lang="en-US" altLang="ja-JP" sz="1400" dirty="0">
                <a:latin typeface="+mn-ea"/>
              </a:rPr>
              <a:t>22</a:t>
            </a:r>
            <a:r>
              <a:rPr lang="ja-JP" altLang="en-US" sz="1400" dirty="0">
                <a:latin typeface="+mn-ea"/>
              </a:rPr>
              <a:t>日）</a:t>
            </a:r>
            <a:endParaRPr lang="en-US" altLang="ja-JP" sz="1400" dirty="0">
              <a:latin typeface="+mn-ea"/>
            </a:endParaRPr>
          </a:p>
        </p:txBody>
      </p:sp>
      <p:grpSp>
        <p:nvGrpSpPr>
          <p:cNvPr id="3" name="グループ化 2"/>
          <p:cNvGrpSpPr/>
          <p:nvPr/>
        </p:nvGrpSpPr>
        <p:grpSpPr>
          <a:xfrm>
            <a:off x="1" y="2881369"/>
            <a:ext cx="12192000" cy="3600113"/>
            <a:chOff x="1" y="2881369"/>
            <a:chExt cx="12192000" cy="3600113"/>
          </a:xfrm>
        </p:grpSpPr>
        <p:pic>
          <p:nvPicPr>
            <p:cNvPr id="28" name="図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7920" y="3057281"/>
              <a:ext cx="531111" cy="531111"/>
            </a:xfrm>
            <a:prstGeom prst="rect">
              <a:avLst/>
            </a:prstGeom>
          </p:spPr>
        </p:pic>
        <p:sp>
          <p:nvSpPr>
            <p:cNvPr id="29" name="テキスト ボックス 28"/>
            <p:cNvSpPr txBox="1"/>
            <p:nvPr/>
          </p:nvSpPr>
          <p:spPr>
            <a:xfrm>
              <a:off x="1837583" y="4379327"/>
              <a:ext cx="8449693" cy="830997"/>
            </a:xfrm>
            <a:prstGeom prst="rect">
              <a:avLst/>
            </a:prstGeom>
            <a:noFill/>
          </p:spPr>
          <p:txBody>
            <a:bodyPr wrap="square" rtlCol="0">
              <a:spAutoFit/>
            </a:bodyPr>
            <a:lstStyle/>
            <a:p>
              <a:pPr algn="dist"/>
              <a:r>
                <a:rPr kumimoji="1" lang="ja-JP" altLang="en-US" sz="1600" dirty="0">
                  <a:latin typeface="Meiryo UI" panose="020B0604030504040204" pitchFamily="50" charset="-128"/>
                  <a:ea typeface="Meiryo UI" panose="020B0604030504040204" pitchFamily="50" charset="-128"/>
                </a:rPr>
                <a:t>わたしたちは、「誰一人取り残さない、持続可能な社会の実現」をめざす“持続可能な開発のための</a:t>
              </a:r>
              <a:r>
                <a:rPr kumimoji="1" lang="en-US" altLang="ja-JP" sz="1600" dirty="0">
                  <a:latin typeface="Meiryo UI" panose="020B0604030504040204" pitchFamily="50" charset="-128"/>
                  <a:ea typeface="Meiryo UI" panose="020B0604030504040204" pitchFamily="50" charset="-128"/>
                </a:rPr>
                <a:t>2030</a:t>
              </a:r>
              <a:r>
                <a:rPr kumimoji="1" lang="ja-JP" altLang="en-US" sz="1600" dirty="0">
                  <a:latin typeface="Meiryo UI" panose="020B0604030504040204" pitchFamily="50" charset="-128"/>
                  <a:ea typeface="Meiryo UI" panose="020B0604030504040204" pitchFamily="50" charset="-128"/>
                </a:rPr>
                <a:t>アジェンダ”（</a:t>
              </a:r>
              <a:r>
                <a:rPr kumimoji="1" lang="en-US" altLang="ja-JP" sz="1600" dirty="0">
                  <a:latin typeface="Meiryo UI" panose="020B0604030504040204" pitchFamily="50" charset="-128"/>
                  <a:ea typeface="Meiryo UI" panose="020B0604030504040204" pitchFamily="50" charset="-128"/>
                </a:rPr>
                <a:t>SDGs</a:t>
              </a:r>
              <a:r>
                <a:rPr kumimoji="1" lang="ja-JP" altLang="en-US" sz="1600" dirty="0">
                  <a:latin typeface="Meiryo UI" panose="020B0604030504040204" pitchFamily="50" charset="-128"/>
                  <a:ea typeface="Meiryo UI" panose="020B0604030504040204" pitchFamily="50" charset="-128"/>
                </a:rPr>
                <a:t>）の理念に賛同し、</a:t>
              </a:r>
              <a:r>
                <a:rPr kumimoji="1" lang="en-US" altLang="ja-JP" sz="1600" dirty="0">
                  <a:latin typeface="Meiryo UI" panose="020B0604030504040204" pitchFamily="50" charset="-128"/>
                  <a:ea typeface="Meiryo UI" panose="020B0604030504040204" pitchFamily="50" charset="-128"/>
                </a:rPr>
                <a:t>2025</a:t>
              </a:r>
              <a:r>
                <a:rPr kumimoji="1" lang="ja-JP" altLang="en-US" sz="1600" dirty="0">
                  <a:latin typeface="Meiryo UI" panose="020B0604030504040204" pitchFamily="50" charset="-128"/>
                  <a:ea typeface="Meiryo UI" panose="020B0604030504040204" pitchFamily="50" charset="-128"/>
                </a:rPr>
                <a:t>年大阪・関西万博の地元都市として、</a:t>
              </a:r>
              <a:endParaRPr kumimoji="1" lang="en-US" altLang="ja-JP" sz="1600"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万博のテーマである「いのち輝く未来社会のデザイン」に向けて、</a:t>
              </a:r>
              <a:r>
                <a:rPr kumimoji="1" lang="en-US" altLang="ja-JP" sz="1600" dirty="0">
                  <a:latin typeface="Meiryo UI" panose="020B0604030504040204" pitchFamily="50" charset="-128"/>
                  <a:ea typeface="Meiryo UI" panose="020B0604030504040204" pitchFamily="50" charset="-128"/>
                </a:rPr>
                <a:t>SDGs</a:t>
              </a:r>
              <a:r>
                <a:rPr kumimoji="1" lang="ja-JP" altLang="en-US" sz="1600" dirty="0">
                  <a:latin typeface="Meiryo UI" panose="020B0604030504040204" pitchFamily="50" charset="-128"/>
                  <a:ea typeface="Meiryo UI" panose="020B0604030504040204" pitchFamily="50" charset="-128"/>
                </a:rPr>
                <a:t>の</a:t>
              </a:r>
              <a:r>
                <a:rPr kumimoji="1" lang="en-US" altLang="ja-JP" sz="1600" dirty="0">
                  <a:latin typeface="Meiryo UI" panose="020B0604030504040204" pitchFamily="50" charset="-128"/>
                  <a:ea typeface="Meiryo UI" panose="020B0604030504040204" pitchFamily="50" charset="-128"/>
                </a:rPr>
                <a:t>17</a:t>
              </a:r>
              <a:r>
                <a:rPr kumimoji="1" lang="ja-JP" altLang="en-US" sz="1600" dirty="0">
                  <a:latin typeface="Meiryo UI" panose="020B0604030504040204" pitchFamily="50" charset="-128"/>
                  <a:ea typeface="Meiryo UI" panose="020B0604030504040204" pitchFamily="50" charset="-128"/>
                </a:rPr>
                <a:t>ゴールの達成をめざします。</a:t>
              </a:r>
            </a:p>
          </p:txBody>
        </p:sp>
        <p:sp>
          <p:nvSpPr>
            <p:cNvPr id="30" name="テキスト ボックス 29"/>
            <p:cNvSpPr txBox="1"/>
            <p:nvPr/>
          </p:nvSpPr>
          <p:spPr>
            <a:xfrm>
              <a:off x="2654494" y="5210324"/>
              <a:ext cx="7098350" cy="1061829"/>
            </a:xfrm>
            <a:prstGeom prst="rect">
              <a:avLst/>
            </a:prstGeom>
            <a:noFill/>
          </p:spPr>
          <p:txBody>
            <a:bodyPr wrap="square" rtlCol="0">
              <a:spAutoFit/>
            </a:bodyPr>
            <a:lstStyle/>
            <a:p>
              <a:pPr>
                <a:lnSpc>
                  <a:spcPct val="150000"/>
                </a:lnSpc>
              </a:pPr>
              <a:r>
                <a:rPr kumimoji="1" lang="ja-JP" altLang="en-US" sz="1400" dirty="0">
                  <a:latin typeface="Meiryo UI" panose="020B0604030504040204" pitchFamily="50" charset="-128"/>
                  <a:ea typeface="Meiryo UI" panose="020B0604030504040204" pitchFamily="50" charset="-128"/>
                </a:rPr>
                <a:t>１．かけがえのない“いのち”を大切にし、地域社会や環境に配慮して行動します。</a:t>
              </a:r>
              <a:endParaRPr kumimoji="1" lang="en-US" altLang="ja-JP" sz="1400" dirty="0">
                <a:latin typeface="Meiryo UI" panose="020B0604030504040204" pitchFamily="50" charset="-128"/>
                <a:ea typeface="Meiryo UI" panose="020B0604030504040204" pitchFamily="50" charset="-128"/>
              </a:endParaRPr>
            </a:p>
            <a:p>
              <a:pPr>
                <a:lnSpc>
                  <a:spcPct val="150000"/>
                </a:lnSpc>
              </a:pPr>
              <a:r>
                <a:rPr kumimoji="1" lang="ja-JP" altLang="en-US" sz="1400" dirty="0">
                  <a:latin typeface="Meiryo UI" panose="020B0604030504040204" pitchFamily="50" charset="-128"/>
                  <a:ea typeface="Meiryo UI" panose="020B0604030504040204" pitchFamily="50" charset="-128"/>
                </a:rPr>
                <a:t>２．</a:t>
              </a:r>
              <a:r>
                <a:rPr kumimoji="1" lang="en-US" altLang="ja-JP" sz="1400" dirty="0">
                  <a:latin typeface="Meiryo UI" panose="020B0604030504040204" pitchFamily="50" charset="-128"/>
                  <a:ea typeface="Meiryo UI" panose="020B0604030504040204" pitchFamily="50" charset="-128"/>
                </a:rPr>
                <a:t>2030</a:t>
              </a:r>
              <a:r>
                <a:rPr kumimoji="1" lang="ja-JP" altLang="en-US" sz="1400" dirty="0">
                  <a:latin typeface="Meiryo UI" panose="020B0604030504040204" pitchFamily="50" charset="-128"/>
                  <a:ea typeface="Meiryo UI" panose="020B0604030504040204" pitchFamily="50" charset="-128"/>
                </a:rPr>
                <a:t>年に住みたい魅力あふれる大阪をイメージし、できることから意識して行動します。</a:t>
              </a:r>
              <a:endParaRPr kumimoji="1" lang="en-US" altLang="ja-JP" sz="1400" dirty="0">
                <a:latin typeface="Meiryo UI" panose="020B0604030504040204" pitchFamily="50" charset="-128"/>
                <a:ea typeface="Meiryo UI" panose="020B0604030504040204" pitchFamily="50" charset="-128"/>
              </a:endParaRPr>
            </a:p>
            <a:p>
              <a:pPr>
                <a:lnSpc>
                  <a:spcPct val="150000"/>
                </a:lnSpc>
              </a:pPr>
              <a:r>
                <a:rPr kumimoji="1" lang="ja-JP" altLang="en-US" sz="1400" dirty="0">
                  <a:latin typeface="Meiryo UI" panose="020B0604030504040204" pitchFamily="50" charset="-128"/>
                  <a:ea typeface="Meiryo UI" panose="020B0604030504040204" pitchFamily="50" charset="-128"/>
                </a:rPr>
                <a:t>３．人と人との出会い、つながりを大事にしながら、互いに学びあい協力して行動します。</a:t>
              </a:r>
            </a:p>
          </p:txBody>
        </p:sp>
        <p:sp>
          <p:nvSpPr>
            <p:cNvPr id="31" name="正方形/長方形 30"/>
            <p:cNvSpPr/>
            <p:nvPr/>
          </p:nvSpPr>
          <p:spPr>
            <a:xfrm>
              <a:off x="1" y="3057281"/>
              <a:ext cx="12192000" cy="540001"/>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zh-TW" altLang="en-US" b="1" u="sng" spc="600" dirty="0">
                  <a:solidFill>
                    <a:schemeClr val="tx1"/>
                  </a:solidFill>
                  <a:latin typeface="Meiryo UI" panose="020B0604030504040204" pitchFamily="50" charset="-128"/>
                  <a:ea typeface="Meiryo UI" panose="020B0604030504040204" pitchFamily="50" charset="-128"/>
                </a:rPr>
                <a:t>大阪</a:t>
              </a:r>
              <a:r>
                <a:rPr kumimoji="1" lang="en-US" altLang="zh-TW" b="1" u="sng" spc="600" dirty="0">
                  <a:solidFill>
                    <a:schemeClr val="tx1"/>
                  </a:solidFill>
                  <a:latin typeface="Meiryo UI" panose="020B0604030504040204" pitchFamily="50" charset="-128"/>
                  <a:ea typeface="Meiryo UI" panose="020B0604030504040204" pitchFamily="50" charset="-128"/>
                </a:rPr>
                <a:t>SDGs</a:t>
              </a:r>
              <a:r>
                <a:rPr kumimoji="1" lang="zh-TW" altLang="en-US" b="1" u="sng" spc="600" dirty="0">
                  <a:solidFill>
                    <a:schemeClr val="tx1"/>
                  </a:solidFill>
                  <a:latin typeface="Meiryo UI" panose="020B0604030504040204" pitchFamily="50" charset="-128"/>
                  <a:ea typeface="Meiryo UI" panose="020B0604030504040204" pitchFamily="50" charset="-128"/>
                </a:rPr>
                <a:t>行動憲章</a:t>
              </a:r>
            </a:p>
          </p:txBody>
        </p:sp>
        <p:pic>
          <p:nvPicPr>
            <p:cNvPr id="32" name="図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9890" y="3069798"/>
              <a:ext cx="531111" cy="531111"/>
            </a:xfrm>
            <a:prstGeom prst="rect">
              <a:avLst/>
            </a:prstGeom>
          </p:spPr>
        </p:pic>
        <p:pic>
          <p:nvPicPr>
            <p:cNvPr id="33" name="図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7978" y="3706034"/>
              <a:ext cx="463043" cy="463043"/>
            </a:xfrm>
            <a:prstGeom prst="rect">
              <a:avLst/>
            </a:prstGeom>
          </p:spPr>
        </p:pic>
        <p:pic>
          <p:nvPicPr>
            <p:cNvPr id="34" name="図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2973" y="3706034"/>
              <a:ext cx="463043" cy="463043"/>
            </a:xfrm>
            <a:prstGeom prst="rect">
              <a:avLst/>
            </a:prstGeom>
          </p:spPr>
        </p:pic>
        <p:pic>
          <p:nvPicPr>
            <p:cNvPr id="35" name="図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7968" y="3706034"/>
              <a:ext cx="463043" cy="463043"/>
            </a:xfrm>
            <a:prstGeom prst="rect">
              <a:avLst/>
            </a:prstGeom>
          </p:spPr>
        </p:pic>
        <p:pic>
          <p:nvPicPr>
            <p:cNvPr id="36" name="図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7958" y="3706034"/>
              <a:ext cx="463043" cy="463043"/>
            </a:xfrm>
            <a:prstGeom prst="rect">
              <a:avLst/>
            </a:prstGeom>
          </p:spPr>
        </p:pic>
        <p:pic>
          <p:nvPicPr>
            <p:cNvPr id="37" name="図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47948" y="3706034"/>
              <a:ext cx="463043" cy="463043"/>
            </a:xfrm>
            <a:prstGeom prst="rect">
              <a:avLst/>
            </a:prstGeom>
          </p:spPr>
        </p:pic>
        <p:pic>
          <p:nvPicPr>
            <p:cNvPr id="38" name="図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92963" y="3706034"/>
              <a:ext cx="463043" cy="463043"/>
            </a:xfrm>
            <a:prstGeom prst="rect">
              <a:avLst/>
            </a:prstGeom>
          </p:spPr>
        </p:pic>
        <p:pic>
          <p:nvPicPr>
            <p:cNvPr id="39" name="図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62953" y="3706034"/>
              <a:ext cx="463043" cy="463043"/>
            </a:xfrm>
            <a:prstGeom prst="rect">
              <a:avLst/>
            </a:prstGeom>
          </p:spPr>
        </p:pic>
        <p:pic>
          <p:nvPicPr>
            <p:cNvPr id="40" name="図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32943" y="3706034"/>
              <a:ext cx="463043" cy="463043"/>
            </a:xfrm>
            <a:prstGeom prst="rect">
              <a:avLst/>
            </a:prstGeom>
          </p:spPr>
        </p:pic>
        <p:pic>
          <p:nvPicPr>
            <p:cNvPr id="41" name="図 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17938" y="3706034"/>
              <a:ext cx="463043" cy="463043"/>
            </a:xfrm>
            <a:prstGeom prst="rect">
              <a:avLst/>
            </a:prstGeom>
          </p:spPr>
        </p:pic>
        <p:pic>
          <p:nvPicPr>
            <p:cNvPr id="42" name="図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02933" y="3706034"/>
              <a:ext cx="463043" cy="463043"/>
            </a:xfrm>
            <a:prstGeom prst="rect">
              <a:avLst/>
            </a:prstGeom>
          </p:spPr>
        </p:pic>
        <p:pic>
          <p:nvPicPr>
            <p:cNvPr id="43" name="図 4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72924" y="3706034"/>
              <a:ext cx="463043" cy="463043"/>
            </a:xfrm>
            <a:prstGeom prst="rect">
              <a:avLst/>
            </a:prstGeom>
          </p:spPr>
        </p:pic>
        <p:pic>
          <p:nvPicPr>
            <p:cNvPr id="44" name="図 4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42916" y="3706034"/>
              <a:ext cx="463043" cy="463043"/>
            </a:xfrm>
            <a:prstGeom prst="rect">
              <a:avLst/>
            </a:prstGeom>
          </p:spPr>
        </p:pic>
        <p:pic>
          <p:nvPicPr>
            <p:cNvPr id="45" name="図 4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87928" y="3706034"/>
              <a:ext cx="463043" cy="463043"/>
            </a:xfrm>
            <a:prstGeom prst="rect">
              <a:avLst/>
            </a:prstGeom>
          </p:spPr>
        </p:pic>
        <p:pic>
          <p:nvPicPr>
            <p:cNvPr id="46" name="図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57920" y="3706034"/>
              <a:ext cx="463043" cy="463043"/>
            </a:xfrm>
            <a:prstGeom prst="rect">
              <a:avLst/>
            </a:prstGeom>
          </p:spPr>
        </p:pic>
        <p:pic>
          <p:nvPicPr>
            <p:cNvPr id="47" name="図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727912" y="3706034"/>
              <a:ext cx="463043" cy="463043"/>
            </a:xfrm>
            <a:prstGeom prst="rect">
              <a:avLst/>
            </a:prstGeom>
          </p:spPr>
        </p:pic>
        <p:pic>
          <p:nvPicPr>
            <p:cNvPr id="48" name="図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212908" y="3706034"/>
              <a:ext cx="463043" cy="463043"/>
            </a:xfrm>
            <a:prstGeom prst="rect">
              <a:avLst/>
            </a:prstGeom>
          </p:spPr>
        </p:pic>
        <p:pic>
          <p:nvPicPr>
            <p:cNvPr id="49" name="図 4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97906" y="3706034"/>
              <a:ext cx="463043" cy="463043"/>
            </a:xfrm>
            <a:prstGeom prst="rect">
              <a:avLst/>
            </a:prstGeom>
          </p:spPr>
        </p:pic>
        <p:sp>
          <p:nvSpPr>
            <p:cNvPr id="50" name="正方形/長方形 49"/>
            <p:cNvSpPr/>
            <p:nvPr/>
          </p:nvSpPr>
          <p:spPr>
            <a:xfrm>
              <a:off x="1484243" y="2881369"/>
              <a:ext cx="9156375" cy="3600113"/>
            </a:xfrm>
            <a:prstGeom prst="rect">
              <a:avLst/>
            </a:prstGeom>
            <a:noFill/>
            <a:ln w="101600" cmpd="thickThi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372697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何の数字</a:t>
            </a:r>
          </a:p>
        </p:txBody>
      </p:sp>
      <p:sp>
        <p:nvSpPr>
          <p:cNvPr id="4" name="テキスト ボックス 3"/>
          <p:cNvSpPr txBox="1"/>
          <p:nvPr/>
        </p:nvSpPr>
        <p:spPr>
          <a:xfrm>
            <a:off x="2310348" y="2966054"/>
            <a:ext cx="7571303" cy="1569660"/>
          </a:xfrm>
          <a:prstGeom prst="rect">
            <a:avLst/>
          </a:prstGeom>
          <a:noFill/>
        </p:spPr>
        <p:txBody>
          <a:bodyPr wrap="none" rtlCol="0">
            <a:spAutoFit/>
          </a:bodyPr>
          <a:lstStyle/>
          <a:p>
            <a:r>
              <a:rPr kumimoji="1" lang="ja-JP" altLang="en-US" sz="9600" b="1" dirty="0" smtClean="0">
                <a:solidFill>
                  <a:srgbClr val="FF0000"/>
                </a:solidFill>
              </a:rPr>
              <a:t>６００万トン</a:t>
            </a:r>
            <a:endParaRPr kumimoji="1" lang="ja-JP" altLang="en-US" sz="9600" b="1" dirty="0">
              <a:solidFill>
                <a:srgbClr val="FF0000"/>
              </a:solidFill>
            </a:endParaRPr>
          </a:p>
        </p:txBody>
      </p:sp>
      <p:grpSp>
        <p:nvGrpSpPr>
          <p:cNvPr id="5" name="グループ化 4"/>
          <p:cNvGrpSpPr/>
          <p:nvPr/>
        </p:nvGrpSpPr>
        <p:grpSpPr>
          <a:xfrm>
            <a:off x="3454107" y="4632960"/>
            <a:ext cx="6429965" cy="820520"/>
            <a:chOff x="3454107" y="4632960"/>
            <a:chExt cx="6429965" cy="820520"/>
          </a:xfrm>
        </p:grpSpPr>
        <p:sp>
          <p:nvSpPr>
            <p:cNvPr id="3" name="テキスト ボックス 2">
              <a:extLst>
                <a:ext uri="{FF2B5EF4-FFF2-40B4-BE49-F238E27FC236}">
                  <a16:creationId xmlns:a16="http://schemas.microsoft.com/office/drawing/2014/main" id="{4BAD7AE8-0EAF-4908-B1D4-8137B62BB2DD}"/>
                </a:ext>
              </a:extLst>
            </p:cNvPr>
            <p:cNvSpPr txBox="1"/>
            <p:nvPr/>
          </p:nvSpPr>
          <p:spPr>
            <a:xfrm>
              <a:off x="3454107" y="4632960"/>
              <a:ext cx="6429965" cy="584775"/>
            </a:xfrm>
            <a:prstGeom prst="rect">
              <a:avLst/>
            </a:prstGeom>
            <a:noFill/>
          </p:spPr>
          <p:txBody>
            <a:bodyPr wrap="none" rtlCol="0">
              <a:spAutoFit/>
            </a:bodyPr>
            <a:lstStyle/>
            <a:p>
              <a:r>
                <a:rPr kumimoji="1" lang="ja-JP" altLang="en-US" sz="3200" dirty="0"/>
                <a:t>食品ロスの量（</a:t>
              </a:r>
              <a:r>
                <a:rPr lang="en-US" altLang="ja-JP" sz="3200" dirty="0" smtClean="0">
                  <a:latin typeface="游ゴシック" panose="020B0400000000000000" pitchFamily="50" charset="-128"/>
                  <a:cs typeface="Times New Roman" panose="02020603050405020304" pitchFamily="18" charset="0"/>
                </a:rPr>
                <a:t>2018</a:t>
              </a:r>
              <a:r>
                <a:rPr kumimoji="1" lang="ja-JP" altLang="en-US" sz="3200" dirty="0" smtClean="0"/>
                <a:t>年度推計値）</a:t>
              </a:r>
              <a:endParaRPr kumimoji="1" lang="en-US" altLang="ja-JP" sz="3200" dirty="0" smtClean="0"/>
            </a:p>
          </p:txBody>
        </p:sp>
        <p:sp>
          <p:nvSpPr>
            <p:cNvPr id="8" name="テキスト ボックス 7">
              <a:extLst>
                <a:ext uri="{FF2B5EF4-FFF2-40B4-BE49-F238E27FC236}">
                  <a16:creationId xmlns:a16="http://schemas.microsoft.com/office/drawing/2014/main" id="{3918B8A0-1B6F-41F5-9022-6EF8779FAB5E}"/>
                </a:ext>
              </a:extLst>
            </p:cNvPr>
            <p:cNvSpPr txBox="1"/>
            <p:nvPr/>
          </p:nvSpPr>
          <p:spPr>
            <a:xfrm>
              <a:off x="6693341" y="5176481"/>
              <a:ext cx="2778760" cy="276999"/>
            </a:xfrm>
            <a:prstGeom prst="rect">
              <a:avLst/>
            </a:prstGeom>
            <a:noFill/>
          </p:spPr>
          <p:txBody>
            <a:bodyPr wrap="square">
              <a:spAutoFit/>
            </a:bodyPr>
            <a:lstStyle/>
            <a:p>
              <a:pPr>
                <a:spcAft>
                  <a:spcPts val="600"/>
                </a:spcAft>
              </a:pPr>
              <a:r>
                <a:rPr lang="en-US" altLang="ja-JP" sz="1200" kern="100" dirty="0" smtClean="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1200" kern="100" dirty="0" smtClean="0">
                  <a:effectLst/>
                  <a:latin typeface="游ゴシック" panose="020B0400000000000000" pitchFamily="50" charset="-128"/>
                  <a:ea typeface="游ゴシック" panose="020B0400000000000000" pitchFamily="50" charset="-128"/>
                  <a:cs typeface="Times New Roman" panose="02020603050405020304" pitchFamily="18" charset="0"/>
                </a:rPr>
                <a:t>農林水産省</a:t>
              </a:r>
              <a:r>
                <a:rPr lang="en-US" altLang="ja-JP" sz="1200" kern="100" dirty="0" smtClean="0">
                  <a:effectLst/>
                  <a:latin typeface="游ゴシック" panose="020B0400000000000000" pitchFamily="50" charset="-128"/>
                  <a:ea typeface="游ゴシック" panose="020B0400000000000000" pitchFamily="50" charset="-128"/>
                  <a:cs typeface="Times New Roman" panose="02020603050405020304" pitchFamily="18" charset="0"/>
                </a:rPr>
                <a:t>HP</a:t>
              </a:r>
              <a:r>
                <a:rPr lang="ja-JP" altLang="en-US" sz="1200" kern="100" dirty="0" smtClean="0">
                  <a:latin typeface="游ゴシック" panose="020B0400000000000000" pitchFamily="50" charset="-128"/>
                  <a:ea typeface="游ゴシック" panose="020B0400000000000000" pitchFamily="50" charset="-128"/>
                  <a:cs typeface="Times New Roman" panose="02020603050405020304" pitchFamily="18" charset="0"/>
                </a:rPr>
                <a:t>より（</a:t>
              </a:r>
              <a:r>
                <a:rPr lang="en-US" altLang="ja-JP" sz="1200" kern="100" dirty="0" smtClean="0">
                  <a:latin typeface="游ゴシック" panose="020B0400000000000000" pitchFamily="50" charset="-128"/>
                  <a:ea typeface="游ゴシック" panose="020B0400000000000000" pitchFamily="50" charset="-128"/>
                  <a:cs typeface="Times New Roman" panose="02020603050405020304" pitchFamily="18" charset="0"/>
                </a:rPr>
                <a:t>R3.4.27</a:t>
              </a:r>
              <a:r>
                <a:rPr lang="ja-JP" altLang="en-US" sz="1200" kern="100" dirty="0" smtClean="0">
                  <a:latin typeface="游ゴシック" panose="020B0400000000000000" pitchFamily="50" charset="-128"/>
                  <a:ea typeface="游ゴシック" panose="020B0400000000000000" pitchFamily="50" charset="-128"/>
                  <a:cs typeface="Times New Roman" panose="02020603050405020304" pitchFamily="18" charset="0"/>
                </a:rPr>
                <a:t>発表）</a:t>
              </a:r>
              <a:endParaRPr lang="en-US" alt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grpSp>
    </p:spTree>
    <p:extLst>
      <p:ext uri="{BB962C8B-B14F-4D97-AF65-F5344CB8AC3E}">
        <p14:creationId xmlns:p14="http://schemas.microsoft.com/office/powerpoint/2010/main" val="283999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私の</a:t>
            </a:r>
            <a:r>
              <a:rPr lang="en-US" altLang="ja-JP" dirty="0">
                <a:latin typeface="+mn-ea"/>
              </a:rPr>
              <a:t>SDGs</a:t>
            </a:r>
            <a:r>
              <a:rPr kumimoji="1" lang="ja-JP" altLang="en-US" dirty="0"/>
              <a:t>宣言プロジェクト</a:t>
            </a:r>
          </a:p>
        </p:txBody>
      </p:sp>
      <p:sp>
        <p:nvSpPr>
          <p:cNvPr id="4" name="正方形/長方形 3"/>
          <p:cNvSpPr/>
          <p:nvPr/>
        </p:nvSpPr>
        <p:spPr>
          <a:xfrm>
            <a:off x="277557" y="1671029"/>
            <a:ext cx="11694049" cy="938719"/>
          </a:xfrm>
          <a:prstGeom prst="rect">
            <a:avLst/>
          </a:prstGeom>
        </p:spPr>
        <p:txBody>
          <a:bodyPr wrap="square">
            <a:spAutoFit/>
          </a:bodyPr>
          <a:lstStyle/>
          <a:p>
            <a:pPr marL="93663" indent="-93663">
              <a:lnSpc>
                <a:spcPts val="2200"/>
              </a:lnSpc>
            </a:pPr>
            <a:r>
              <a:rPr lang="ja-JP" altLang="en-US" sz="1600" dirty="0">
                <a:latin typeface="+mn-ea"/>
              </a:rPr>
              <a:t>「大阪</a:t>
            </a:r>
            <a:r>
              <a:rPr lang="en-US" altLang="ja-JP" sz="1600" dirty="0">
                <a:latin typeface="+mn-ea"/>
              </a:rPr>
              <a:t>SDGs</a:t>
            </a:r>
            <a:r>
              <a:rPr lang="ja-JP" altLang="en-US" sz="1600" dirty="0">
                <a:latin typeface="+mn-ea"/>
              </a:rPr>
              <a:t>行動憲章」の趣旨に沿って、各ステークホルダーの行動を促すため、</a:t>
            </a:r>
            <a:r>
              <a:rPr lang="en-US" altLang="ja-JP" sz="1600" dirty="0">
                <a:latin typeface="+mn-ea"/>
              </a:rPr>
              <a:t>SDGs</a:t>
            </a:r>
            <a:r>
              <a:rPr lang="ja-JP" altLang="en-US" sz="1600" dirty="0">
                <a:latin typeface="+mn-ea"/>
              </a:rPr>
              <a:t>を達成に向け自らが行う行動を宣言していただくプロジェクトを開始しました。　</a:t>
            </a:r>
            <a:r>
              <a:rPr lang="ja-JP" altLang="en-US" sz="1400" dirty="0">
                <a:latin typeface="+mn-ea"/>
              </a:rPr>
              <a:t>（</a:t>
            </a:r>
            <a:r>
              <a:rPr lang="en-US" altLang="ja-JP" sz="1400" dirty="0">
                <a:latin typeface="+mn-ea"/>
              </a:rPr>
              <a:t>2021</a:t>
            </a:r>
            <a:r>
              <a:rPr lang="ja-JP" altLang="en-US" sz="1400" dirty="0">
                <a:latin typeface="+mn-ea"/>
              </a:rPr>
              <a:t>年（令和</a:t>
            </a:r>
            <a:r>
              <a:rPr lang="en-US" altLang="ja-JP" sz="1400" dirty="0">
                <a:latin typeface="+mn-ea"/>
              </a:rPr>
              <a:t>3</a:t>
            </a:r>
            <a:r>
              <a:rPr lang="ja-JP" altLang="en-US" sz="1400" dirty="0">
                <a:latin typeface="+mn-ea"/>
              </a:rPr>
              <a:t>年）</a:t>
            </a:r>
            <a:r>
              <a:rPr lang="en-US" altLang="ja-JP" sz="1400" dirty="0">
                <a:latin typeface="+mn-ea"/>
              </a:rPr>
              <a:t>2</a:t>
            </a:r>
            <a:r>
              <a:rPr lang="ja-JP" altLang="en-US" sz="1400" dirty="0">
                <a:latin typeface="+mn-ea"/>
              </a:rPr>
              <a:t>月</a:t>
            </a:r>
            <a:r>
              <a:rPr lang="en-US" altLang="ja-JP" sz="1400" dirty="0">
                <a:latin typeface="+mn-ea"/>
              </a:rPr>
              <a:t>24</a:t>
            </a:r>
            <a:r>
              <a:rPr lang="ja-JP" altLang="en-US" sz="1400" dirty="0">
                <a:latin typeface="+mn-ea"/>
              </a:rPr>
              <a:t>日）</a:t>
            </a:r>
            <a:endParaRPr lang="en-US" altLang="ja-JP" sz="1400" dirty="0">
              <a:latin typeface="+mn-ea"/>
            </a:endParaRPr>
          </a:p>
          <a:p>
            <a:pPr indent="93663">
              <a:lnSpc>
                <a:spcPts val="2200"/>
              </a:lnSpc>
            </a:pPr>
            <a:r>
              <a:rPr lang="ja-JP" altLang="en-US" sz="1600" dirty="0">
                <a:latin typeface="+mn-ea"/>
              </a:rPr>
              <a:t>宣言いただいた内容は府ホームページ等で紹介することにより、オール大阪で</a:t>
            </a:r>
            <a:r>
              <a:rPr lang="en-US" altLang="ja-JP" sz="1600" dirty="0">
                <a:latin typeface="+mn-ea"/>
              </a:rPr>
              <a:t>SDGs</a:t>
            </a:r>
            <a:r>
              <a:rPr lang="ja-JP" altLang="en-US" sz="1600" dirty="0">
                <a:latin typeface="+mn-ea"/>
              </a:rPr>
              <a:t>の達成をめざす機運の醸成につなげます。</a:t>
            </a:r>
            <a:endParaRPr lang="en-US" altLang="ja-JP" sz="1600" dirty="0">
              <a:latin typeface="+mn-ea"/>
            </a:endParaRPr>
          </a:p>
        </p:txBody>
      </p:sp>
      <p:sp>
        <p:nvSpPr>
          <p:cNvPr id="17" name="テキスト ボックス 16"/>
          <p:cNvSpPr txBox="1"/>
          <p:nvPr/>
        </p:nvSpPr>
        <p:spPr>
          <a:xfrm>
            <a:off x="424325" y="2665832"/>
            <a:ext cx="7595477" cy="1849224"/>
          </a:xfrm>
          <a:prstGeom prst="rect">
            <a:avLst/>
          </a:prstGeom>
          <a:noFill/>
        </p:spPr>
        <p:txBody>
          <a:bodyPr wrap="none" rtlCol="0">
            <a:spAutoFit/>
          </a:bodyPr>
          <a:lstStyle/>
          <a:p>
            <a:pPr>
              <a:lnSpc>
                <a:spcPts val="1900"/>
              </a:lnSpc>
            </a:pPr>
            <a:r>
              <a:rPr kumimoji="1" lang="ja-JP" altLang="en-US" sz="1600" b="1" dirty="0"/>
              <a:t>プロジェクト概要</a:t>
            </a:r>
            <a:endParaRPr kumimoji="1" lang="en-US" altLang="ja-JP" sz="1600" b="1" dirty="0"/>
          </a:p>
          <a:p>
            <a:pPr>
              <a:lnSpc>
                <a:spcPts val="1900"/>
              </a:lnSpc>
              <a:spcBef>
                <a:spcPts val="400"/>
              </a:spcBef>
            </a:pPr>
            <a:r>
              <a:rPr lang="ja-JP" altLang="en-US" sz="1400" dirty="0"/>
              <a:t>＜参加対象＞　府民、府内企業・団体など</a:t>
            </a:r>
            <a:endParaRPr lang="en-US" altLang="ja-JP" sz="1400" dirty="0"/>
          </a:p>
          <a:p>
            <a:pPr>
              <a:lnSpc>
                <a:spcPts val="1900"/>
              </a:lnSpc>
            </a:pPr>
            <a:r>
              <a:rPr kumimoji="1" lang="ja-JP" altLang="en-US" sz="1400" dirty="0"/>
              <a:t>＜参加方法＞　① 大阪府インターネット申請・申込みサービスの利用</a:t>
            </a:r>
            <a:endParaRPr lang="en-US" altLang="ja-JP" sz="1400" dirty="0"/>
          </a:p>
          <a:p>
            <a:pPr indent="1250950">
              <a:lnSpc>
                <a:spcPts val="1900"/>
              </a:lnSpc>
            </a:pPr>
            <a:r>
              <a:rPr lang="ja-JP" altLang="en-US" sz="1400" dirty="0"/>
              <a:t>② </a:t>
            </a:r>
            <a:r>
              <a:rPr lang="en-US" altLang="ja-JP" sz="1400" dirty="0"/>
              <a:t>Twitter</a:t>
            </a:r>
            <a:r>
              <a:rPr lang="ja-JP" altLang="en-US" sz="1400" dirty="0"/>
              <a:t>「大阪府</a:t>
            </a:r>
            <a:r>
              <a:rPr lang="en-US" altLang="ja-JP" sz="1400" dirty="0"/>
              <a:t>SDGs【</a:t>
            </a:r>
            <a:r>
              <a:rPr lang="ja-JP" altLang="en-US" sz="1400" dirty="0"/>
              <a:t>公式</a:t>
            </a:r>
            <a:r>
              <a:rPr lang="en-US" altLang="ja-JP" sz="1400" dirty="0"/>
              <a:t>】</a:t>
            </a:r>
            <a:r>
              <a:rPr lang="ja-JP" altLang="en-US" sz="1400" dirty="0"/>
              <a:t>（</a:t>
            </a:r>
            <a:r>
              <a:rPr lang="en-US" altLang="ja-JP" sz="1400" dirty="0"/>
              <a:t>@</a:t>
            </a:r>
            <a:r>
              <a:rPr lang="en-US" altLang="ja-JP" sz="1400" dirty="0" err="1"/>
              <a:t>osakaprefSDGs</a:t>
            </a:r>
            <a:r>
              <a:rPr lang="ja-JP" altLang="en-US" sz="1400" dirty="0"/>
              <a:t>）」アカウントへの投稿</a:t>
            </a:r>
            <a:endParaRPr lang="en-US" altLang="ja-JP" sz="1400" dirty="0"/>
          </a:p>
          <a:p>
            <a:pPr indent="1250950">
              <a:lnSpc>
                <a:spcPts val="1900"/>
              </a:lnSpc>
            </a:pPr>
            <a:r>
              <a:rPr kumimoji="1" lang="ja-JP" altLang="en-US" sz="1400" dirty="0"/>
              <a:t>③ 事務局に参加用紙を提出</a:t>
            </a:r>
            <a:endParaRPr kumimoji="1" lang="en-US" altLang="ja-JP" sz="1400" dirty="0"/>
          </a:p>
          <a:p>
            <a:pPr>
              <a:lnSpc>
                <a:spcPts val="1900"/>
              </a:lnSpc>
            </a:pPr>
            <a:r>
              <a:rPr lang="ja-JP" altLang="en-US" sz="1400" dirty="0"/>
              <a:t>＜宣言内容＞　</a:t>
            </a:r>
            <a:r>
              <a:rPr lang="en-US" altLang="ja-JP" sz="1400" dirty="0">
                <a:latin typeface="+mn-ea"/>
              </a:rPr>
              <a:t> SDGs</a:t>
            </a:r>
            <a:r>
              <a:rPr lang="ja-JP" altLang="en-US" sz="1400" dirty="0">
                <a:latin typeface="+mn-ea"/>
              </a:rPr>
              <a:t>の達成に向けた取組み　＋　関連するゴール</a:t>
            </a:r>
            <a:endParaRPr lang="en-US" altLang="ja-JP" sz="1400" dirty="0">
              <a:latin typeface="+mn-ea"/>
            </a:endParaRPr>
          </a:p>
          <a:p>
            <a:pPr indent="1519238">
              <a:lnSpc>
                <a:spcPts val="1900"/>
              </a:lnSpc>
            </a:pPr>
            <a:r>
              <a:rPr kumimoji="1" lang="en-US" altLang="ja-JP" sz="1400" dirty="0">
                <a:latin typeface="+mn-ea"/>
              </a:rPr>
              <a:t>※Twitter</a:t>
            </a:r>
            <a:r>
              <a:rPr kumimoji="1" lang="ja-JP" altLang="en-US" sz="1400" dirty="0">
                <a:latin typeface="+mn-ea"/>
              </a:rPr>
              <a:t>の場合は「＃</a:t>
            </a:r>
            <a:r>
              <a:rPr lang="ja-JP" altLang="en-US" sz="1400" dirty="0">
                <a:latin typeface="+mn-ea"/>
              </a:rPr>
              <a:t>私の</a:t>
            </a:r>
            <a:r>
              <a:rPr lang="en-US" altLang="ja-JP" sz="1400" dirty="0">
                <a:latin typeface="+mn-ea"/>
              </a:rPr>
              <a:t>SDGs</a:t>
            </a:r>
            <a:r>
              <a:rPr lang="ja-JP" altLang="en-US" sz="1400" dirty="0">
                <a:latin typeface="+mn-ea"/>
              </a:rPr>
              <a:t>宣言プロジェクト」を付けて投稿</a:t>
            </a:r>
            <a:endParaRPr kumimoji="1" lang="en-US" altLang="ja-JP" sz="1400" dirty="0"/>
          </a:p>
        </p:txBody>
      </p:sp>
      <p:sp>
        <p:nvSpPr>
          <p:cNvPr id="18" name="正方形/長方形 17"/>
          <p:cNvSpPr/>
          <p:nvPr/>
        </p:nvSpPr>
        <p:spPr>
          <a:xfrm>
            <a:off x="101350" y="4770779"/>
            <a:ext cx="11990566" cy="2038245"/>
          </a:xfrm>
          <a:prstGeom prst="rect">
            <a:avLst/>
          </a:prstGeom>
          <a:noFill/>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9" name="正方形/長方形 18"/>
          <p:cNvSpPr/>
          <p:nvPr/>
        </p:nvSpPr>
        <p:spPr>
          <a:xfrm>
            <a:off x="92946" y="4561769"/>
            <a:ext cx="2100771" cy="32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UD デジタル 教科書体 NK-B" panose="02020700000000000000" pitchFamily="18" charset="-128"/>
                <a:ea typeface="UD デジタル 教科書体 NK-B" panose="02020700000000000000" pitchFamily="18" charset="-128"/>
              </a:rPr>
              <a:t>取り組み宣言の例</a:t>
            </a:r>
          </a:p>
        </p:txBody>
      </p:sp>
      <p:sp>
        <p:nvSpPr>
          <p:cNvPr id="20" name="角丸四角形 19"/>
          <p:cNvSpPr/>
          <p:nvPr/>
        </p:nvSpPr>
        <p:spPr>
          <a:xfrm>
            <a:off x="1035461" y="5076134"/>
            <a:ext cx="2880000" cy="545750"/>
          </a:xfrm>
          <a:prstGeom prst="roundRect">
            <a:avLst/>
          </a:prstGeom>
          <a:solidFill>
            <a:srgbClr val="FFCC66"/>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b="1" dirty="0">
                <a:solidFill>
                  <a:srgbClr val="000000"/>
                </a:solidFill>
                <a:latin typeface="UD デジタル 教科書体 NK-B" panose="02020700000000000000" pitchFamily="18" charset="-128"/>
                <a:ea typeface="UD デジタル 教科書体 NK-B" panose="02020700000000000000" pitchFamily="18" charset="-128"/>
              </a:rPr>
              <a:t>冷蔵庫の中を把握して、</a:t>
            </a:r>
            <a:endParaRPr kumimoji="1" lang="en-US" altLang="ja-JP" b="1" dirty="0">
              <a:solidFill>
                <a:srgbClr val="000000"/>
              </a:solidFill>
              <a:latin typeface="UD デジタル 教科書体 NK-B" panose="02020700000000000000" pitchFamily="18" charset="-128"/>
              <a:ea typeface="UD デジタル 教科書体 NK-B" panose="02020700000000000000" pitchFamily="18" charset="-128"/>
            </a:endParaRPr>
          </a:p>
          <a:p>
            <a:pPr algn="ctr"/>
            <a:r>
              <a:rPr kumimoji="1" lang="ja-JP" altLang="en-US" b="1" dirty="0">
                <a:solidFill>
                  <a:srgbClr val="000000"/>
                </a:solidFill>
                <a:latin typeface="UD デジタル 教科書体 NK-B" panose="02020700000000000000" pitchFamily="18" charset="-128"/>
                <a:ea typeface="UD デジタル 教科書体 NK-B" panose="02020700000000000000" pitchFamily="18" charset="-128"/>
              </a:rPr>
              <a:t>必要な分だけ買い足す</a:t>
            </a:r>
          </a:p>
        </p:txBody>
      </p:sp>
      <p:pic>
        <p:nvPicPr>
          <p:cNvPr id="21" name="図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483" y="4991866"/>
            <a:ext cx="751876" cy="751876"/>
          </a:xfrm>
          <a:prstGeom prst="rect">
            <a:avLst/>
          </a:prstGeom>
        </p:spPr>
      </p:pic>
      <p:pic>
        <p:nvPicPr>
          <p:cNvPr id="22" name="図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2777" y="5002321"/>
            <a:ext cx="747203" cy="747203"/>
          </a:xfrm>
          <a:prstGeom prst="rect">
            <a:avLst/>
          </a:prstGeom>
        </p:spPr>
      </p:pic>
      <p:sp>
        <p:nvSpPr>
          <p:cNvPr id="23" name="角丸四角形 22"/>
          <p:cNvSpPr/>
          <p:nvPr/>
        </p:nvSpPr>
        <p:spPr>
          <a:xfrm>
            <a:off x="9111842" y="5078130"/>
            <a:ext cx="2844000" cy="546255"/>
          </a:xfrm>
          <a:prstGeom prst="roundRect">
            <a:avLst/>
          </a:prstGeom>
          <a:solidFill>
            <a:schemeClr val="accent2">
              <a:lumMod val="60000"/>
              <a:lumOff val="40000"/>
            </a:schemeClr>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b="1" dirty="0">
                <a:solidFill>
                  <a:srgbClr val="000000"/>
                </a:solidFill>
                <a:latin typeface="UD デジタル 教科書体 NK-B" panose="02020700000000000000" pitchFamily="18" charset="-128"/>
                <a:ea typeface="UD デジタル 教科書体 NK-B" panose="02020700000000000000" pitchFamily="18" charset="-128"/>
              </a:rPr>
              <a:t>誰もが働きやすい</a:t>
            </a:r>
            <a:endParaRPr kumimoji="1" lang="en-US" altLang="ja-JP" b="1" dirty="0">
              <a:solidFill>
                <a:srgbClr val="000000"/>
              </a:solidFill>
              <a:latin typeface="UD デジタル 教科書体 NK-B" panose="02020700000000000000" pitchFamily="18" charset="-128"/>
              <a:ea typeface="UD デジタル 教科書体 NK-B" panose="02020700000000000000" pitchFamily="18" charset="-128"/>
            </a:endParaRPr>
          </a:p>
          <a:p>
            <a:pPr algn="ctr"/>
            <a:r>
              <a:rPr kumimoji="1" lang="ja-JP" altLang="en-US" b="1" dirty="0">
                <a:solidFill>
                  <a:srgbClr val="000000"/>
                </a:solidFill>
                <a:latin typeface="UD デジタル 教科書体 NK-B" panose="02020700000000000000" pitchFamily="18" charset="-128"/>
                <a:ea typeface="UD デジタル 教科書体 NK-B" panose="02020700000000000000" pitchFamily="18" charset="-128"/>
              </a:rPr>
              <a:t>職場環境を作る</a:t>
            </a:r>
            <a:endParaRPr kumimoji="1" lang="en-US" altLang="ja-JP" b="1" dirty="0">
              <a:solidFill>
                <a:srgbClr val="000000"/>
              </a:solidFill>
              <a:latin typeface="UD デジタル 教科書体 NK-B" panose="02020700000000000000" pitchFamily="18" charset="-128"/>
              <a:ea typeface="UD デジタル 教科書体 NK-B" panose="02020700000000000000" pitchFamily="18" charset="-128"/>
            </a:endParaRPr>
          </a:p>
        </p:txBody>
      </p:sp>
      <p:pic>
        <p:nvPicPr>
          <p:cNvPr id="24" name="図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7841" y="5014773"/>
            <a:ext cx="752400" cy="752400"/>
          </a:xfrm>
          <a:prstGeom prst="rect">
            <a:avLst/>
          </a:prstGeom>
        </p:spPr>
      </p:pic>
      <p:pic>
        <p:nvPicPr>
          <p:cNvPr id="25" name="Picture 6" descr="キラキラ飾りのイラスト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66794" y="5685634"/>
            <a:ext cx="636537" cy="6365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キラキラ飾りのイラスト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18414" y="5838394"/>
            <a:ext cx="636537" cy="636537"/>
          </a:xfrm>
          <a:prstGeom prst="rect">
            <a:avLst/>
          </a:prstGeom>
          <a:noFill/>
          <a:extLst>
            <a:ext uri="{909E8E84-426E-40DD-AFC4-6F175D3DCCD1}">
              <a14:hiddenFill xmlns:a14="http://schemas.microsoft.com/office/drawing/2010/main">
                <a:solidFill>
                  <a:srgbClr val="FFFFFF"/>
                </a:solidFill>
              </a14:hiddenFill>
            </a:ext>
          </a:extLst>
        </p:spPr>
      </p:pic>
      <p:pic>
        <p:nvPicPr>
          <p:cNvPr id="27" name="図 26"/>
          <p:cNvPicPr>
            <a:picLocks noChangeAspect="1"/>
          </p:cNvPicPr>
          <p:nvPr/>
        </p:nvPicPr>
        <p:blipFill rotWithShape="1">
          <a:blip r:embed="rId6" cstate="print">
            <a:extLst>
              <a:ext uri="{28A0092B-C50C-407E-A947-70E740481C1C}">
                <a14:useLocalDpi xmlns:a14="http://schemas.microsoft.com/office/drawing/2010/main" val="0"/>
              </a:ext>
            </a:extLst>
          </a:blip>
          <a:srcRect b="21060"/>
          <a:stretch/>
        </p:blipFill>
        <p:spPr>
          <a:xfrm>
            <a:off x="9690992" y="5576303"/>
            <a:ext cx="1829888" cy="1084234"/>
          </a:xfrm>
          <a:prstGeom prst="rect">
            <a:avLst/>
          </a:prstGeom>
        </p:spPr>
      </p:pic>
      <p:sp>
        <p:nvSpPr>
          <p:cNvPr id="28" name="正方形/長方形 27"/>
          <p:cNvSpPr/>
          <p:nvPr/>
        </p:nvSpPr>
        <p:spPr bwMode="white">
          <a:xfrm>
            <a:off x="5598698" y="5554649"/>
            <a:ext cx="649255" cy="342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角丸四角形 28"/>
          <p:cNvSpPr/>
          <p:nvPr/>
        </p:nvSpPr>
        <p:spPr>
          <a:xfrm>
            <a:off x="5087339" y="5070021"/>
            <a:ext cx="2844000" cy="546255"/>
          </a:xfrm>
          <a:prstGeom prst="roundRect">
            <a:avLst/>
          </a:prstGeom>
          <a:solidFill>
            <a:schemeClr val="accent5">
              <a:lumMod val="60000"/>
              <a:lumOff val="40000"/>
            </a:schemeClr>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b="1" dirty="0">
                <a:solidFill>
                  <a:srgbClr val="000000"/>
                </a:solidFill>
                <a:latin typeface="UD デジタル 教科書体 NK-B" panose="02020700000000000000" pitchFamily="18" charset="-128"/>
                <a:ea typeface="UD デジタル 教科書体 NK-B" panose="02020700000000000000" pitchFamily="18" charset="-128"/>
              </a:rPr>
              <a:t>エコバッグやマイボトル、</a:t>
            </a:r>
            <a:endParaRPr kumimoji="1" lang="en-US" altLang="ja-JP" b="1" dirty="0">
              <a:solidFill>
                <a:srgbClr val="000000"/>
              </a:solidFill>
              <a:latin typeface="UD デジタル 教科書体 NK-B" panose="02020700000000000000" pitchFamily="18" charset="-128"/>
              <a:ea typeface="UD デジタル 教科書体 NK-B" panose="02020700000000000000" pitchFamily="18" charset="-128"/>
            </a:endParaRPr>
          </a:p>
          <a:p>
            <a:pPr algn="ctr"/>
            <a:r>
              <a:rPr kumimoji="1" lang="ja-JP" altLang="en-US" b="1" dirty="0">
                <a:solidFill>
                  <a:srgbClr val="000000"/>
                </a:solidFill>
                <a:latin typeface="UD デジタル 教科書体 NK-B" panose="02020700000000000000" pitchFamily="18" charset="-128"/>
                <a:ea typeface="UD デジタル 教科書体 NK-B" panose="02020700000000000000" pitchFamily="18" charset="-128"/>
              </a:rPr>
              <a:t>マイ容器を使う</a:t>
            </a:r>
          </a:p>
        </p:txBody>
      </p:sp>
      <p:pic>
        <p:nvPicPr>
          <p:cNvPr id="30" name="図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8710" y="5654465"/>
            <a:ext cx="2240973" cy="1009856"/>
          </a:xfrm>
          <a:prstGeom prst="rect">
            <a:avLst/>
          </a:prstGeom>
        </p:spPr>
      </p:pic>
      <p:pic>
        <p:nvPicPr>
          <p:cNvPr id="31" name="図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40491" y="5655950"/>
            <a:ext cx="1388120" cy="1041090"/>
          </a:xfrm>
          <a:prstGeom prst="rect">
            <a:avLst/>
          </a:prstGeom>
        </p:spPr>
      </p:pic>
      <p:pic>
        <p:nvPicPr>
          <p:cNvPr id="32" name="Picture 16" descr="タッパーのイラスト"/>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70948" y="6012833"/>
            <a:ext cx="787278" cy="706582"/>
          </a:xfrm>
          <a:prstGeom prst="rect">
            <a:avLst/>
          </a:prstGeom>
          <a:noFill/>
          <a:extLst>
            <a:ext uri="{909E8E84-426E-40DD-AFC4-6F175D3DCCD1}">
              <a14:hiddenFill xmlns:a14="http://schemas.microsoft.com/office/drawing/2010/main">
                <a:solidFill>
                  <a:srgbClr val="FFFFFF"/>
                </a:solidFill>
              </a14:hiddenFill>
            </a:ext>
          </a:extLst>
        </p:spPr>
      </p:pic>
      <p:pic>
        <p:nvPicPr>
          <p:cNvPr id="33" name="図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45201" y="3811116"/>
            <a:ext cx="884790" cy="884790"/>
          </a:xfrm>
          <a:prstGeom prst="rect">
            <a:avLst/>
          </a:prstGeom>
        </p:spPr>
      </p:pic>
      <p:pic>
        <p:nvPicPr>
          <p:cNvPr id="34" name="図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85062" y="3894980"/>
            <a:ext cx="717061" cy="717061"/>
          </a:xfrm>
          <a:prstGeom prst="rect">
            <a:avLst/>
          </a:prstGeom>
        </p:spPr>
      </p:pic>
      <p:pic>
        <p:nvPicPr>
          <p:cNvPr id="35" name="図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88981" y="3670526"/>
            <a:ext cx="1165970" cy="1165970"/>
          </a:xfrm>
          <a:prstGeom prst="rect">
            <a:avLst/>
          </a:prstGeom>
        </p:spPr>
      </p:pic>
    </p:spTree>
    <p:extLst>
      <p:ext uri="{BB962C8B-B14F-4D97-AF65-F5344CB8AC3E}">
        <p14:creationId xmlns:p14="http://schemas.microsoft.com/office/powerpoint/2010/main" val="2589069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私の</a:t>
            </a:r>
            <a:r>
              <a:rPr lang="en-US" altLang="ja-JP" dirty="0">
                <a:latin typeface="+mn-ea"/>
              </a:rPr>
              <a:t>SDGs</a:t>
            </a:r>
            <a:r>
              <a:rPr lang="ja-JP" altLang="en-US" dirty="0"/>
              <a:t>宣言プロジェクト</a:t>
            </a:r>
            <a:endParaRPr kumimoji="1" lang="ja-JP" altLang="en-US" dirty="0"/>
          </a:p>
        </p:txBody>
      </p:sp>
      <p:sp>
        <p:nvSpPr>
          <p:cNvPr id="4" name="テキスト ボックス 3"/>
          <p:cNvSpPr txBox="1"/>
          <p:nvPr/>
        </p:nvSpPr>
        <p:spPr>
          <a:xfrm>
            <a:off x="674557" y="1843789"/>
            <a:ext cx="4339650" cy="646331"/>
          </a:xfrm>
          <a:prstGeom prst="rect">
            <a:avLst/>
          </a:prstGeom>
          <a:noFill/>
        </p:spPr>
        <p:txBody>
          <a:bodyPr wrap="none" rtlCol="0">
            <a:spAutoFit/>
          </a:bodyPr>
          <a:lstStyle/>
          <a:p>
            <a:r>
              <a:rPr kumimoji="1" lang="ja-JP" altLang="en-US" sz="3600" b="1" dirty="0">
                <a:solidFill>
                  <a:srgbClr val="002060"/>
                </a:solidFill>
              </a:rPr>
              <a:t>宣言件数　</a:t>
            </a:r>
            <a:r>
              <a:rPr kumimoji="1" lang="ja-JP" altLang="en-US" sz="3600" b="1" dirty="0" smtClean="0">
                <a:solidFill>
                  <a:srgbClr val="002060"/>
                </a:solidFill>
              </a:rPr>
              <a:t>４９９件</a:t>
            </a:r>
            <a:endParaRPr kumimoji="1" lang="en-US" altLang="ja-JP" sz="3600" b="1" dirty="0">
              <a:solidFill>
                <a:srgbClr val="002060"/>
              </a:solidFill>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630" y="4786996"/>
            <a:ext cx="1714500" cy="1714500"/>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630" y="2535661"/>
            <a:ext cx="1714500" cy="1714500"/>
          </a:xfrm>
          <a:prstGeom prst="rect">
            <a:avLst/>
          </a:prstGeom>
        </p:spPr>
      </p:pic>
      <p:sp>
        <p:nvSpPr>
          <p:cNvPr id="7" name="正方形/長方形 6"/>
          <p:cNvSpPr/>
          <p:nvPr/>
        </p:nvSpPr>
        <p:spPr>
          <a:xfrm>
            <a:off x="3047499" y="3009857"/>
            <a:ext cx="2318479" cy="369332"/>
          </a:xfrm>
          <a:prstGeom prst="rect">
            <a:avLst/>
          </a:prstGeom>
        </p:spPr>
        <p:txBody>
          <a:bodyPr wrap="square">
            <a:spAutoFit/>
          </a:bodyPr>
          <a:lstStyle/>
          <a:p>
            <a:r>
              <a:rPr lang="ja-JP" altLang="en-US" b="1" dirty="0"/>
              <a:t>学校　　</a:t>
            </a:r>
            <a:r>
              <a:rPr lang="ja-JP" altLang="en-US" b="1" dirty="0" smtClean="0"/>
              <a:t>２９</a:t>
            </a:r>
            <a:r>
              <a:rPr lang="ja-JP" altLang="en-US" b="1" dirty="0"/>
              <a:t>９</a:t>
            </a:r>
            <a:r>
              <a:rPr lang="ja-JP" altLang="en-US" b="1" dirty="0" smtClean="0"/>
              <a:t>件</a:t>
            </a:r>
            <a:endParaRPr lang="ja-JP" altLang="en-US" b="1" dirty="0"/>
          </a:p>
        </p:txBody>
      </p:sp>
      <p:sp>
        <p:nvSpPr>
          <p:cNvPr id="8" name="正方形/長方形 7"/>
          <p:cNvSpPr/>
          <p:nvPr/>
        </p:nvSpPr>
        <p:spPr>
          <a:xfrm>
            <a:off x="3047499" y="5087974"/>
            <a:ext cx="3041943" cy="923330"/>
          </a:xfrm>
          <a:prstGeom prst="rect">
            <a:avLst/>
          </a:prstGeom>
        </p:spPr>
        <p:txBody>
          <a:bodyPr wrap="square">
            <a:spAutoFit/>
          </a:bodyPr>
          <a:lstStyle/>
          <a:p>
            <a:r>
              <a:rPr lang="ja-JP" altLang="en-US" b="1" dirty="0"/>
              <a:t>企業・ＮＰＯなど各種団体</a:t>
            </a:r>
            <a:endParaRPr lang="en-US" altLang="ja-JP" b="1" dirty="0"/>
          </a:p>
          <a:p>
            <a:endParaRPr lang="en-US" altLang="ja-JP" b="1" dirty="0"/>
          </a:p>
          <a:p>
            <a:r>
              <a:rPr lang="ja-JP" altLang="en-US" b="1" dirty="0" smtClean="0"/>
              <a:t>７２件</a:t>
            </a:r>
            <a:endParaRPr lang="en-US" altLang="ja-JP" b="1" dirty="0"/>
          </a:p>
        </p:txBody>
      </p:sp>
      <p:graphicFrame>
        <p:nvGraphicFramePr>
          <p:cNvPr id="9" name="表 8"/>
          <p:cNvGraphicFramePr>
            <a:graphicFrameLocks noGrp="1"/>
          </p:cNvGraphicFramePr>
          <p:nvPr>
            <p:extLst>
              <p:ext uri="{D42A27DB-BD31-4B8C-83A1-F6EECF244321}">
                <p14:modId xmlns:p14="http://schemas.microsoft.com/office/powerpoint/2010/main" val="3891858958"/>
              </p:ext>
            </p:extLst>
          </p:nvPr>
        </p:nvGraphicFramePr>
        <p:xfrm>
          <a:off x="6624215" y="1853137"/>
          <a:ext cx="5220000" cy="1373300"/>
        </p:xfrm>
        <a:graphic>
          <a:graphicData uri="http://schemas.openxmlformats.org/drawingml/2006/table">
            <a:tbl>
              <a:tblPr firstRow="1" bandRow="1">
                <a:tableStyleId>{BC89EF96-8CEA-46FF-86C4-4CE0E7609802}</a:tableStyleId>
              </a:tblPr>
              <a:tblGrid>
                <a:gridCol w="870000">
                  <a:extLst>
                    <a:ext uri="{9D8B030D-6E8A-4147-A177-3AD203B41FA5}">
                      <a16:colId xmlns:a16="http://schemas.microsoft.com/office/drawing/2014/main" val="2278172995"/>
                    </a:ext>
                  </a:extLst>
                </a:gridCol>
                <a:gridCol w="870000">
                  <a:extLst>
                    <a:ext uri="{9D8B030D-6E8A-4147-A177-3AD203B41FA5}">
                      <a16:colId xmlns:a16="http://schemas.microsoft.com/office/drawing/2014/main" val="2598948645"/>
                    </a:ext>
                  </a:extLst>
                </a:gridCol>
                <a:gridCol w="870000">
                  <a:extLst>
                    <a:ext uri="{9D8B030D-6E8A-4147-A177-3AD203B41FA5}">
                      <a16:colId xmlns:a16="http://schemas.microsoft.com/office/drawing/2014/main" val="2506423071"/>
                    </a:ext>
                  </a:extLst>
                </a:gridCol>
                <a:gridCol w="870000">
                  <a:extLst>
                    <a:ext uri="{9D8B030D-6E8A-4147-A177-3AD203B41FA5}">
                      <a16:colId xmlns:a16="http://schemas.microsoft.com/office/drawing/2014/main" val="2770415895"/>
                    </a:ext>
                  </a:extLst>
                </a:gridCol>
                <a:gridCol w="870000">
                  <a:extLst>
                    <a:ext uri="{9D8B030D-6E8A-4147-A177-3AD203B41FA5}">
                      <a16:colId xmlns:a16="http://schemas.microsoft.com/office/drawing/2014/main" val="745862287"/>
                    </a:ext>
                  </a:extLst>
                </a:gridCol>
                <a:gridCol w="870000">
                  <a:extLst>
                    <a:ext uri="{9D8B030D-6E8A-4147-A177-3AD203B41FA5}">
                      <a16:colId xmlns:a16="http://schemas.microsoft.com/office/drawing/2014/main" val="3615578790"/>
                    </a:ext>
                  </a:extLst>
                </a:gridCol>
              </a:tblGrid>
              <a:tr h="758703">
                <a:tc>
                  <a:txBody>
                    <a:bodyPr/>
                    <a:lstStyle/>
                    <a:p>
                      <a:endParaRPr kumimoji="1" lang="ja-JP" altLang="en-US" dirty="0"/>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dirty="0"/>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623444582"/>
                  </a:ext>
                </a:extLst>
              </a:tr>
              <a:tr h="614597">
                <a:tc>
                  <a:txBody>
                    <a:bodyPr/>
                    <a:lstStyle/>
                    <a:p>
                      <a:pPr algn="ctr"/>
                      <a:r>
                        <a:rPr kumimoji="1" lang="ja-JP" altLang="en-US" dirty="0" smtClean="0"/>
                        <a:t>６４</a:t>
                      </a:r>
                      <a:endParaRPr kumimoji="1" lang="ja-JP" altLang="en-US" dirty="0"/>
                    </a:p>
                  </a:txBody>
                  <a:tcPr anchor="ctr"/>
                </a:tc>
                <a:tc>
                  <a:txBody>
                    <a:bodyPr/>
                    <a:lstStyle/>
                    <a:p>
                      <a:pPr algn="ctr"/>
                      <a:r>
                        <a:rPr kumimoji="1" lang="ja-JP" altLang="en-US" dirty="0" smtClean="0"/>
                        <a:t>６９</a:t>
                      </a:r>
                      <a:endParaRPr kumimoji="1" lang="ja-JP" altLang="en-US" dirty="0"/>
                    </a:p>
                  </a:txBody>
                  <a:tcPr anchor="ctr"/>
                </a:tc>
                <a:tc>
                  <a:txBody>
                    <a:bodyPr/>
                    <a:lstStyle/>
                    <a:p>
                      <a:pPr algn="ctr"/>
                      <a:r>
                        <a:rPr kumimoji="1" lang="ja-JP" altLang="en-US" b="1" dirty="0" smtClean="0">
                          <a:solidFill>
                            <a:srgbClr val="FF0000"/>
                          </a:solidFill>
                        </a:rPr>
                        <a:t>９９</a:t>
                      </a:r>
                      <a:endParaRPr kumimoji="1" lang="ja-JP" altLang="en-US" b="1" dirty="0">
                        <a:solidFill>
                          <a:srgbClr val="FF0000"/>
                        </a:solidFill>
                      </a:endParaRPr>
                    </a:p>
                  </a:txBody>
                  <a:tcPr anchor="ctr"/>
                </a:tc>
                <a:tc>
                  <a:txBody>
                    <a:bodyPr/>
                    <a:lstStyle/>
                    <a:p>
                      <a:pPr algn="ctr"/>
                      <a:r>
                        <a:rPr kumimoji="1" lang="ja-JP" altLang="en-US" b="1" u="sng" dirty="0" smtClean="0">
                          <a:solidFill>
                            <a:srgbClr val="002060"/>
                          </a:solidFill>
                        </a:rPr>
                        <a:t>５４</a:t>
                      </a:r>
                      <a:endParaRPr kumimoji="1" lang="ja-JP" altLang="en-US" b="1" u="sng" dirty="0">
                        <a:solidFill>
                          <a:srgbClr val="002060"/>
                        </a:solidFill>
                      </a:endParaRPr>
                    </a:p>
                  </a:txBody>
                  <a:tcPr anchor="ctr"/>
                </a:tc>
                <a:tc>
                  <a:txBody>
                    <a:bodyPr/>
                    <a:lstStyle/>
                    <a:p>
                      <a:pPr algn="ctr"/>
                      <a:r>
                        <a:rPr kumimoji="1" lang="ja-JP" altLang="en-US" dirty="0" smtClean="0"/>
                        <a:t>７７</a:t>
                      </a:r>
                      <a:endParaRPr kumimoji="1" lang="ja-JP" altLang="en-US" dirty="0"/>
                    </a:p>
                  </a:txBody>
                  <a:tcPr anchor="ctr"/>
                </a:tc>
                <a:tc>
                  <a:txBody>
                    <a:bodyPr/>
                    <a:lstStyle/>
                    <a:p>
                      <a:pPr algn="ctr"/>
                      <a:r>
                        <a:rPr kumimoji="1" lang="ja-JP" altLang="en-US" b="1" u="sng" dirty="0" smtClean="0">
                          <a:solidFill>
                            <a:srgbClr val="002060"/>
                          </a:solidFill>
                        </a:rPr>
                        <a:t>４４</a:t>
                      </a:r>
                      <a:endParaRPr kumimoji="1" lang="en-US" altLang="ja-JP" b="1" u="sng" dirty="0">
                        <a:solidFill>
                          <a:srgbClr val="002060"/>
                        </a:solidFill>
                      </a:endParaRPr>
                    </a:p>
                  </a:txBody>
                  <a:tcPr anchor="ctr"/>
                </a:tc>
                <a:extLst>
                  <a:ext uri="{0D108BD9-81ED-4DB2-BD59-A6C34878D82A}">
                    <a16:rowId xmlns:a16="http://schemas.microsoft.com/office/drawing/2014/main" val="1331785158"/>
                  </a:ext>
                </a:extLst>
              </a:tr>
            </a:tbl>
          </a:graphicData>
        </a:graphic>
      </p:graphicFrame>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7444" y="1913379"/>
            <a:ext cx="616310" cy="616310"/>
          </a:xfrm>
          <a:prstGeom prst="rect">
            <a:avLst/>
          </a:prstGeom>
        </p:spPr>
      </p:pic>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4546" y="1913379"/>
            <a:ext cx="616310" cy="616310"/>
          </a:xfrm>
          <a:prstGeom prst="rect">
            <a:avLst/>
          </a:prstGeom>
        </p:spPr>
      </p:pic>
      <p:pic>
        <p:nvPicPr>
          <p:cNvPr id="14" name="図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91648" y="1913379"/>
            <a:ext cx="616310" cy="616310"/>
          </a:xfrm>
          <a:prstGeom prst="rect">
            <a:avLst/>
          </a:prstGeom>
        </p:spPr>
      </p:pic>
      <p:pic>
        <p:nvPicPr>
          <p:cNvPr id="15" name="図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8750" y="1913379"/>
            <a:ext cx="616310" cy="616310"/>
          </a:xfrm>
          <a:prstGeom prst="rect">
            <a:avLst/>
          </a:prstGeom>
        </p:spPr>
      </p:pic>
      <p:graphicFrame>
        <p:nvGraphicFramePr>
          <p:cNvPr id="16" name="表 15"/>
          <p:cNvGraphicFramePr>
            <a:graphicFrameLocks noGrp="1"/>
          </p:cNvGraphicFramePr>
          <p:nvPr>
            <p:extLst>
              <p:ext uri="{D42A27DB-BD31-4B8C-83A1-F6EECF244321}">
                <p14:modId xmlns:p14="http://schemas.microsoft.com/office/powerpoint/2010/main" val="2290052046"/>
              </p:ext>
            </p:extLst>
          </p:nvPr>
        </p:nvGraphicFramePr>
        <p:xfrm>
          <a:off x="6624215" y="3292651"/>
          <a:ext cx="5220000" cy="1373300"/>
        </p:xfrm>
        <a:graphic>
          <a:graphicData uri="http://schemas.openxmlformats.org/drawingml/2006/table">
            <a:tbl>
              <a:tblPr firstRow="1" bandRow="1">
                <a:tableStyleId>{BC89EF96-8CEA-46FF-86C4-4CE0E7609802}</a:tableStyleId>
              </a:tblPr>
              <a:tblGrid>
                <a:gridCol w="870000">
                  <a:extLst>
                    <a:ext uri="{9D8B030D-6E8A-4147-A177-3AD203B41FA5}">
                      <a16:colId xmlns:a16="http://schemas.microsoft.com/office/drawing/2014/main" val="2278172995"/>
                    </a:ext>
                  </a:extLst>
                </a:gridCol>
                <a:gridCol w="870000">
                  <a:extLst>
                    <a:ext uri="{9D8B030D-6E8A-4147-A177-3AD203B41FA5}">
                      <a16:colId xmlns:a16="http://schemas.microsoft.com/office/drawing/2014/main" val="2598948645"/>
                    </a:ext>
                  </a:extLst>
                </a:gridCol>
                <a:gridCol w="870000">
                  <a:extLst>
                    <a:ext uri="{9D8B030D-6E8A-4147-A177-3AD203B41FA5}">
                      <a16:colId xmlns:a16="http://schemas.microsoft.com/office/drawing/2014/main" val="2506423071"/>
                    </a:ext>
                  </a:extLst>
                </a:gridCol>
                <a:gridCol w="870000">
                  <a:extLst>
                    <a:ext uri="{9D8B030D-6E8A-4147-A177-3AD203B41FA5}">
                      <a16:colId xmlns:a16="http://schemas.microsoft.com/office/drawing/2014/main" val="2770415895"/>
                    </a:ext>
                  </a:extLst>
                </a:gridCol>
                <a:gridCol w="870000">
                  <a:extLst>
                    <a:ext uri="{9D8B030D-6E8A-4147-A177-3AD203B41FA5}">
                      <a16:colId xmlns:a16="http://schemas.microsoft.com/office/drawing/2014/main" val="745862287"/>
                    </a:ext>
                  </a:extLst>
                </a:gridCol>
                <a:gridCol w="870000">
                  <a:extLst>
                    <a:ext uri="{9D8B030D-6E8A-4147-A177-3AD203B41FA5}">
                      <a16:colId xmlns:a16="http://schemas.microsoft.com/office/drawing/2014/main" val="3615578790"/>
                    </a:ext>
                  </a:extLst>
                </a:gridCol>
              </a:tblGrid>
              <a:tr h="758703">
                <a:tc>
                  <a:txBody>
                    <a:bodyPr/>
                    <a:lstStyle/>
                    <a:p>
                      <a:endParaRPr kumimoji="1" lang="ja-JP" altLang="en-US" dirty="0"/>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dirty="0"/>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623444582"/>
                  </a:ext>
                </a:extLst>
              </a:tr>
              <a:tr h="614597">
                <a:tc>
                  <a:txBody>
                    <a:bodyPr/>
                    <a:lstStyle/>
                    <a:p>
                      <a:pPr algn="ctr"/>
                      <a:r>
                        <a:rPr kumimoji="1" lang="ja-JP" altLang="en-US" b="1" dirty="0" smtClean="0">
                          <a:solidFill>
                            <a:srgbClr val="FF0000"/>
                          </a:solidFill>
                        </a:rPr>
                        <a:t>９４</a:t>
                      </a:r>
                      <a:endParaRPr kumimoji="1" lang="ja-JP" altLang="en-US" b="1" dirty="0">
                        <a:solidFill>
                          <a:srgbClr val="FF0000"/>
                        </a:solidFill>
                      </a:endParaRPr>
                    </a:p>
                  </a:txBody>
                  <a:tcPr anchor="ctr"/>
                </a:tc>
                <a:tc>
                  <a:txBody>
                    <a:bodyPr/>
                    <a:lstStyle/>
                    <a:p>
                      <a:pPr algn="ctr"/>
                      <a:r>
                        <a:rPr kumimoji="1" lang="ja-JP" altLang="en-US" dirty="0" smtClean="0"/>
                        <a:t>８５</a:t>
                      </a:r>
                      <a:endParaRPr kumimoji="1" lang="ja-JP" altLang="en-US" dirty="0"/>
                    </a:p>
                  </a:txBody>
                  <a:tcPr anchor="ctr"/>
                </a:tc>
                <a:tc>
                  <a:txBody>
                    <a:bodyPr/>
                    <a:lstStyle/>
                    <a:p>
                      <a:pPr algn="ctr"/>
                      <a:r>
                        <a:rPr kumimoji="1" lang="ja-JP" altLang="en-US" b="1" u="sng" dirty="0" smtClean="0">
                          <a:solidFill>
                            <a:srgbClr val="002060"/>
                          </a:solidFill>
                        </a:rPr>
                        <a:t>４９</a:t>
                      </a:r>
                      <a:endParaRPr kumimoji="1" lang="ja-JP" altLang="en-US" b="1" u="sng" dirty="0">
                        <a:solidFill>
                          <a:srgbClr val="002060"/>
                        </a:solidFill>
                      </a:endParaRPr>
                    </a:p>
                  </a:txBody>
                  <a:tcPr anchor="ctr"/>
                </a:tc>
                <a:tc>
                  <a:txBody>
                    <a:bodyPr/>
                    <a:lstStyle/>
                    <a:p>
                      <a:pPr algn="ctr"/>
                      <a:r>
                        <a:rPr kumimoji="1" lang="ja-JP" altLang="en-US" dirty="0" smtClean="0"/>
                        <a:t>６８</a:t>
                      </a:r>
                      <a:endParaRPr kumimoji="1" lang="ja-JP" altLang="en-US" dirty="0"/>
                    </a:p>
                  </a:txBody>
                  <a:tcPr anchor="ctr"/>
                </a:tc>
                <a:tc>
                  <a:txBody>
                    <a:bodyPr/>
                    <a:lstStyle/>
                    <a:p>
                      <a:pPr algn="ctr"/>
                      <a:r>
                        <a:rPr kumimoji="1" lang="ja-JP" altLang="en-US" b="1" dirty="0" smtClean="0">
                          <a:solidFill>
                            <a:srgbClr val="FF0000"/>
                          </a:solidFill>
                        </a:rPr>
                        <a:t>１０５</a:t>
                      </a:r>
                      <a:endParaRPr kumimoji="1" lang="ja-JP" altLang="en-US" b="1" dirty="0">
                        <a:solidFill>
                          <a:srgbClr val="FF0000"/>
                        </a:solidFill>
                      </a:endParaRPr>
                    </a:p>
                  </a:txBody>
                  <a:tcPr anchor="ctr"/>
                </a:tc>
                <a:tc>
                  <a:txBody>
                    <a:bodyPr/>
                    <a:lstStyle/>
                    <a:p>
                      <a:pPr algn="ctr"/>
                      <a:r>
                        <a:rPr kumimoji="1" lang="ja-JP" altLang="en-US" b="1" dirty="0" smtClean="0">
                          <a:solidFill>
                            <a:srgbClr val="FF0000"/>
                          </a:solidFill>
                        </a:rPr>
                        <a:t>１３５</a:t>
                      </a:r>
                      <a:endParaRPr kumimoji="1" lang="en-US" altLang="ja-JP" b="1" dirty="0">
                        <a:solidFill>
                          <a:srgbClr val="FF0000"/>
                        </a:solidFill>
                      </a:endParaRPr>
                    </a:p>
                  </a:txBody>
                  <a:tcPr anchor="ctr"/>
                </a:tc>
                <a:extLst>
                  <a:ext uri="{0D108BD9-81ED-4DB2-BD59-A6C34878D82A}">
                    <a16:rowId xmlns:a16="http://schemas.microsoft.com/office/drawing/2014/main" val="1331785158"/>
                  </a:ext>
                </a:extLst>
              </a:tr>
            </a:tbl>
          </a:graphicData>
        </a:graphic>
      </p:graphicFrame>
      <p:graphicFrame>
        <p:nvGraphicFramePr>
          <p:cNvPr id="17" name="表 16"/>
          <p:cNvGraphicFramePr>
            <a:graphicFrameLocks noGrp="1"/>
          </p:cNvGraphicFramePr>
          <p:nvPr>
            <p:extLst>
              <p:ext uri="{D42A27DB-BD31-4B8C-83A1-F6EECF244321}">
                <p14:modId xmlns:p14="http://schemas.microsoft.com/office/powerpoint/2010/main" val="650579183"/>
              </p:ext>
            </p:extLst>
          </p:nvPr>
        </p:nvGraphicFramePr>
        <p:xfrm>
          <a:off x="6624215" y="4767590"/>
          <a:ext cx="5220000" cy="1373300"/>
        </p:xfrm>
        <a:graphic>
          <a:graphicData uri="http://schemas.openxmlformats.org/drawingml/2006/table">
            <a:tbl>
              <a:tblPr firstRow="1" bandRow="1">
                <a:tableStyleId>{BC89EF96-8CEA-46FF-86C4-4CE0E7609802}</a:tableStyleId>
              </a:tblPr>
              <a:tblGrid>
                <a:gridCol w="870000">
                  <a:extLst>
                    <a:ext uri="{9D8B030D-6E8A-4147-A177-3AD203B41FA5}">
                      <a16:colId xmlns:a16="http://schemas.microsoft.com/office/drawing/2014/main" val="2278172995"/>
                    </a:ext>
                  </a:extLst>
                </a:gridCol>
                <a:gridCol w="870000">
                  <a:extLst>
                    <a:ext uri="{9D8B030D-6E8A-4147-A177-3AD203B41FA5}">
                      <a16:colId xmlns:a16="http://schemas.microsoft.com/office/drawing/2014/main" val="2598948645"/>
                    </a:ext>
                  </a:extLst>
                </a:gridCol>
                <a:gridCol w="870000">
                  <a:extLst>
                    <a:ext uri="{9D8B030D-6E8A-4147-A177-3AD203B41FA5}">
                      <a16:colId xmlns:a16="http://schemas.microsoft.com/office/drawing/2014/main" val="2506423071"/>
                    </a:ext>
                  </a:extLst>
                </a:gridCol>
                <a:gridCol w="870000">
                  <a:extLst>
                    <a:ext uri="{9D8B030D-6E8A-4147-A177-3AD203B41FA5}">
                      <a16:colId xmlns:a16="http://schemas.microsoft.com/office/drawing/2014/main" val="2770415895"/>
                    </a:ext>
                  </a:extLst>
                </a:gridCol>
                <a:gridCol w="870000">
                  <a:extLst>
                    <a:ext uri="{9D8B030D-6E8A-4147-A177-3AD203B41FA5}">
                      <a16:colId xmlns:a16="http://schemas.microsoft.com/office/drawing/2014/main" val="745862287"/>
                    </a:ext>
                  </a:extLst>
                </a:gridCol>
                <a:gridCol w="870000">
                  <a:extLst>
                    <a:ext uri="{9D8B030D-6E8A-4147-A177-3AD203B41FA5}">
                      <a16:colId xmlns:a16="http://schemas.microsoft.com/office/drawing/2014/main" val="3615578790"/>
                    </a:ext>
                  </a:extLst>
                </a:gridCol>
              </a:tblGrid>
              <a:tr h="758703">
                <a:tc>
                  <a:txBody>
                    <a:bodyPr/>
                    <a:lstStyle/>
                    <a:p>
                      <a:endParaRPr kumimoji="1" lang="ja-JP" altLang="en-US" dirty="0"/>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dirty="0"/>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623444582"/>
                  </a:ext>
                </a:extLst>
              </a:tr>
              <a:tr h="614597">
                <a:tc>
                  <a:txBody>
                    <a:bodyPr/>
                    <a:lstStyle/>
                    <a:p>
                      <a:pPr algn="ctr"/>
                      <a:r>
                        <a:rPr kumimoji="1" lang="ja-JP" altLang="en-US" b="1" dirty="0" smtClean="0">
                          <a:solidFill>
                            <a:srgbClr val="FF0000"/>
                          </a:solidFill>
                        </a:rPr>
                        <a:t>１１６</a:t>
                      </a:r>
                      <a:endParaRPr kumimoji="1" lang="ja-JP" altLang="en-US" b="1" dirty="0">
                        <a:solidFill>
                          <a:srgbClr val="FF0000"/>
                        </a:solidFill>
                      </a:endParaRPr>
                    </a:p>
                  </a:txBody>
                  <a:tcPr anchor="ctr"/>
                </a:tc>
                <a:tc>
                  <a:txBody>
                    <a:bodyPr/>
                    <a:lstStyle/>
                    <a:p>
                      <a:pPr algn="ctr"/>
                      <a:r>
                        <a:rPr kumimoji="1" lang="ja-JP" altLang="en-US" b="1" dirty="0" smtClean="0">
                          <a:solidFill>
                            <a:srgbClr val="FF0000"/>
                          </a:solidFill>
                        </a:rPr>
                        <a:t>１４７</a:t>
                      </a:r>
                      <a:endParaRPr kumimoji="1" lang="ja-JP" altLang="en-US" b="1" dirty="0">
                        <a:solidFill>
                          <a:srgbClr val="FF0000"/>
                        </a:solidFill>
                      </a:endParaRPr>
                    </a:p>
                  </a:txBody>
                  <a:tcPr anchor="ctr"/>
                </a:tc>
                <a:tc>
                  <a:txBody>
                    <a:bodyPr/>
                    <a:lstStyle/>
                    <a:p>
                      <a:pPr algn="ctr"/>
                      <a:r>
                        <a:rPr kumimoji="1" lang="ja-JP" altLang="en-US" dirty="0" smtClean="0"/>
                        <a:t>８６</a:t>
                      </a:r>
                      <a:endParaRPr kumimoji="1" lang="ja-JP" altLang="en-US" dirty="0"/>
                    </a:p>
                  </a:txBody>
                  <a:tcPr anchor="ctr"/>
                </a:tc>
                <a:tc>
                  <a:txBody>
                    <a:bodyPr/>
                    <a:lstStyle/>
                    <a:p>
                      <a:pPr algn="ctr"/>
                      <a:r>
                        <a:rPr kumimoji="1" lang="ja-JP" altLang="en-US" b="1" u="sng" dirty="0" smtClean="0">
                          <a:solidFill>
                            <a:srgbClr val="002060"/>
                          </a:solidFill>
                        </a:rPr>
                        <a:t>５８</a:t>
                      </a:r>
                      <a:endParaRPr kumimoji="1" lang="ja-JP" altLang="en-US" b="1" u="sng" dirty="0">
                        <a:solidFill>
                          <a:srgbClr val="002060"/>
                        </a:solidFill>
                      </a:endParaRPr>
                    </a:p>
                  </a:txBody>
                  <a:tcPr anchor="ctr"/>
                </a:tc>
                <a:tc>
                  <a:txBody>
                    <a:bodyPr/>
                    <a:lstStyle/>
                    <a:p>
                      <a:pPr algn="ctr"/>
                      <a:r>
                        <a:rPr kumimoji="1" lang="ja-JP" altLang="en-US" dirty="0" smtClean="0"/>
                        <a:t>７８</a:t>
                      </a:r>
                      <a:endParaRPr kumimoji="1" lang="ja-JP" altLang="en-US" dirty="0"/>
                    </a:p>
                  </a:txBody>
                  <a:tcPr anchor="ctr"/>
                </a:tc>
                <a:tc>
                  <a:txBody>
                    <a:bodyPr/>
                    <a:lstStyle/>
                    <a:p>
                      <a:pPr algn="ctr"/>
                      <a:endParaRPr kumimoji="1" lang="ja-JP" altLang="en-US" dirty="0"/>
                    </a:p>
                  </a:txBody>
                  <a:tcPr anchor="ctr"/>
                </a:tc>
                <a:extLst>
                  <a:ext uri="{0D108BD9-81ED-4DB2-BD59-A6C34878D82A}">
                    <a16:rowId xmlns:a16="http://schemas.microsoft.com/office/drawing/2014/main" val="1331785158"/>
                  </a:ext>
                </a:extLst>
              </a:tr>
            </a:tbl>
          </a:graphicData>
        </a:graphic>
      </p:graphicFrame>
      <p:pic>
        <p:nvPicPr>
          <p:cNvPr id="18" name="図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25852" y="1913379"/>
            <a:ext cx="616310" cy="616310"/>
          </a:xfrm>
          <a:prstGeom prst="rect">
            <a:avLst/>
          </a:prstGeom>
        </p:spPr>
      </p:pic>
      <p:pic>
        <p:nvPicPr>
          <p:cNvPr id="19" name="図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2955" y="1913379"/>
            <a:ext cx="616310" cy="616310"/>
          </a:xfrm>
          <a:prstGeom prst="rect">
            <a:avLst/>
          </a:prstGeom>
        </p:spPr>
      </p:pic>
      <p:pic>
        <p:nvPicPr>
          <p:cNvPr id="20" name="図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57444" y="3362991"/>
            <a:ext cx="616310" cy="616310"/>
          </a:xfrm>
          <a:prstGeom prst="rect">
            <a:avLst/>
          </a:prstGeom>
        </p:spPr>
      </p:pic>
      <p:pic>
        <p:nvPicPr>
          <p:cNvPr id="21" name="図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23625" y="3362991"/>
            <a:ext cx="616310" cy="616310"/>
          </a:xfrm>
          <a:prstGeom prst="rect">
            <a:avLst/>
          </a:prstGeom>
        </p:spPr>
      </p:pic>
      <p:pic>
        <p:nvPicPr>
          <p:cNvPr id="22" name="図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89806" y="3362991"/>
            <a:ext cx="616310" cy="616310"/>
          </a:xfrm>
          <a:prstGeom prst="rect">
            <a:avLst/>
          </a:prstGeom>
        </p:spPr>
      </p:pic>
      <p:pic>
        <p:nvPicPr>
          <p:cNvPr id="23" name="図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55987" y="3362991"/>
            <a:ext cx="616310" cy="616310"/>
          </a:xfrm>
          <a:prstGeom prst="rect">
            <a:avLst/>
          </a:prstGeom>
        </p:spPr>
      </p:pic>
      <p:pic>
        <p:nvPicPr>
          <p:cNvPr id="24" name="図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22168" y="3362991"/>
            <a:ext cx="616310" cy="616310"/>
          </a:xfrm>
          <a:prstGeom prst="rect">
            <a:avLst/>
          </a:prstGeom>
        </p:spPr>
      </p:pic>
      <p:pic>
        <p:nvPicPr>
          <p:cNvPr id="25" name="図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88351" y="3362991"/>
            <a:ext cx="616310" cy="616310"/>
          </a:xfrm>
          <a:prstGeom prst="rect">
            <a:avLst/>
          </a:prstGeom>
        </p:spPr>
      </p:pic>
      <p:pic>
        <p:nvPicPr>
          <p:cNvPr id="30" name="図 2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57444" y="4837930"/>
            <a:ext cx="616310" cy="616310"/>
          </a:xfrm>
          <a:prstGeom prst="rect">
            <a:avLst/>
          </a:prstGeom>
        </p:spPr>
      </p:pic>
      <p:pic>
        <p:nvPicPr>
          <p:cNvPr id="31" name="図 3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25187" y="4837930"/>
            <a:ext cx="616310" cy="616310"/>
          </a:xfrm>
          <a:prstGeom prst="rect">
            <a:avLst/>
          </a:prstGeom>
        </p:spPr>
      </p:pic>
      <p:pic>
        <p:nvPicPr>
          <p:cNvPr id="32" name="図 3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92930" y="4837930"/>
            <a:ext cx="616310" cy="616310"/>
          </a:xfrm>
          <a:prstGeom prst="rect">
            <a:avLst/>
          </a:prstGeom>
        </p:spPr>
      </p:pic>
      <p:pic>
        <p:nvPicPr>
          <p:cNvPr id="33" name="図 3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360673" y="4837930"/>
            <a:ext cx="616310" cy="616310"/>
          </a:xfrm>
          <a:prstGeom prst="rect">
            <a:avLst/>
          </a:prstGeom>
        </p:spPr>
      </p:pic>
      <p:pic>
        <p:nvPicPr>
          <p:cNvPr id="34" name="図 3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228414" y="4837930"/>
            <a:ext cx="616310" cy="616310"/>
          </a:xfrm>
          <a:prstGeom prst="rect">
            <a:avLst/>
          </a:prstGeom>
        </p:spPr>
      </p:pic>
      <p:sp>
        <p:nvSpPr>
          <p:cNvPr id="35" name="テキスト ボックス 34"/>
          <p:cNvSpPr txBox="1"/>
          <p:nvPr/>
        </p:nvSpPr>
        <p:spPr>
          <a:xfrm>
            <a:off x="6624215" y="6300632"/>
            <a:ext cx="4314001" cy="307777"/>
          </a:xfrm>
          <a:prstGeom prst="rect">
            <a:avLst/>
          </a:prstGeom>
          <a:noFill/>
        </p:spPr>
        <p:txBody>
          <a:bodyPr wrap="none" rtlCol="0">
            <a:spAutoFit/>
          </a:bodyPr>
          <a:lstStyle/>
          <a:p>
            <a:r>
              <a:rPr kumimoji="1" lang="ja-JP" altLang="en-US" sz="1400" dirty="0"/>
              <a:t>宣言されたゴールの数（複数のゴールが選択可能）</a:t>
            </a:r>
          </a:p>
        </p:txBody>
      </p:sp>
      <p:sp>
        <p:nvSpPr>
          <p:cNvPr id="3" name="テキスト ボックス 2"/>
          <p:cNvSpPr txBox="1"/>
          <p:nvPr/>
        </p:nvSpPr>
        <p:spPr>
          <a:xfrm>
            <a:off x="5014207" y="2134433"/>
            <a:ext cx="1093569" cy="246221"/>
          </a:xfrm>
          <a:prstGeom prst="rect">
            <a:avLst/>
          </a:prstGeom>
          <a:noFill/>
        </p:spPr>
        <p:txBody>
          <a:bodyPr wrap="none" rtlCol="0">
            <a:spAutoFit/>
          </a:bodyPr>
          <a:lstStyle/>
          <a:p>
            <a:r>
              <a:rPr kumimoji="1" lang="ja-JP" altLang="en-US" sz="1000" dirty="0" smtClean="0"/>
              <a:t>（</a:t>
            </a:r>
            <a:r>
              <a:rPr kumimoji="1" lang="en-US" altLang="ja-JP" sz="1000" dirty="0" smtClean="0"/>
              <a:t>R3.6.18</a:t>
            </a:r>
            <a:r>
              <a:rPr kumimoji="1" lang="ja-JP" altLang="en-US" sz="1000" dirty="0" smtClean="0"/>
              <a:t>現在）</a:t>
            </a:r>
            <a:endParaRPr kumimoji="1" lang="ja-JP" altLang="en-US" sz="1000" dirty="0"/>
          </a:p>
        </p:txBody>
      </p:sp>
    </p:spTree>
    <p:extLst>
      <p:ext uri="{BB962C8B-B14F-4D97-AF65-F5344CB8AC3E}">
        <p14:creationId xmlns:p14="http://schemas.microsoft.com/office/powerpoint/2010/main" val="14487240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私の</a:t>
            </a:r>
            <a:r>
              <a:rPr lang="en-US" altLang="ja-JP" dirty="0">
                <a:latin typeface="+mn-ea"/>
              </a:rPr>
              <a:t>SDGs</a:t>
            </a:r>
            <a:r>
              <a:rPr lang="ja-JP" altLang="en-US" dirty="0"/>
              <a:t>宣言プロジェクト</a:t>
            </a:r>
            <a:endParaRPr kumimoji="1" lang="ja-JP" altLang="en-US" dirty="0"/>
          </a:p>
        </p:txBody>
      </p:sp>
      <p:sp>
        <p:nvSpPr>
          <p:cNvPr id="16" name="正方形/長方形 15"/>
          <p:cNvSpPr/>
          <p:nvPr/>
        </p:nvSpPr>
        <p:spPr>
          <a:xfrm>
            <a:off x="1332821" y="2041242"/>
            <a:ext cx="4720409" cy="1723549"/>
          </a:xfrm>
          <a:prstGeom prst="rect">
            <a:avLst/>
          </a:prstGeom>
        </p:spPr>
        <p:txBody>
          <a:bodyPr wrap="square">
            <a:spAutoFit/>
          </a:bodyPr>
          <a:lstStyle/>
          <a:p>
            <a:pPr marL="185738" indent="-185738">
              <a:spcBef>
                <a:spcPts val="400"/>
              </a:spcBef>
            </a:pPr>
            <a:r>
              <a:rPr lang="ja-JP" altLang="en-US" sz="1600" dirty="0" smtClean="0"/>
              <a:t>・英語を、世界に、発信する</a:t>
            </a:r>
            <a:endParaRPr lang="en-US" altLang="ja-JP" sz="1600" dirty="0" smtClean="0"/>
          </a:p>
          <a:p>
            <a:pPr marL="185738" indent="-185738">
              <a:spcBef>
                <a:spcPts val="400"/>
              </a:spcBef>
            </a:pPr>
            <a:r>
              <a:rPr lang="ja-JP" altLang="en-US" sz="1600" dirty="0" smtClean="0"/>
              <a:t>・</a:t>
            </a:r>
            <a:r>
              <a:rPr lang="ja-JP" altLang="en-US" sz="1600" dirty="0"/>
              <a:t>想像力を換起し育成する為の工作教室の実施</a:t>
            </a:r>
            <a:endParaRPr lang="en-US" altLang="ja-JP" sz="1600" dirty="0"/>
          </a:p>
          <a:p>
            <a:pPr marL="185738" indent="-185738">
              <a:spcBef>
                <a:spcPts val="400"/>
              </a:spcBef>
            </a:pPr>
            <a:r>
              <a:rPr lang="ja-JP" altLang="en-US" sz="1600" dirty="0"/>
              <a:t>・地域に環境にやさしいくらしを伝える </a:t>
            </a:r>
            <a:endParaRPr lang="en-US" altLang="ja-JP" sz="1600" dirty="0"/>
          </a:p>
          <a:p>
            <a:pPr marL="185738" indent="-185738">
              <a:spcBef>
                <a:spcPts val="400"/>
              </a:spcBef>
            </a:pPr>
            <a:r>
              <a:rPr lang="ja-JP" altLang="en-US" sz="1600" dirty="0"/>
              <a:t>・現在している学習塾のアルバイトで、生徒に質の高い授業を届けたいです。学習において誰も置いていかれない環境づくりに貢献します </a:t>
            </a:r>
          </a:p>
        </p:txBody>
      </p:sp>
      <p:pic>
        <p:nvPicPr>
          <p:cNvPr id="17" name="図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807" y="2041242"/>
            <a:ext cx="1201014" cy="1201014"/>
          </a:xfrm>
          <a:prstGeom prst="rect">
            <a:avLst/>
          </a:prstGeom>
        </p:spPr>
      </p:pic>
      <p:pic>
        <p:nvPicPr>
          <p:cNvPr id="18" name="図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07" y="4401382"/>
            <a:ext cx="1201014" cy="1201014"/>
          </a:xfrm>
          <a:prstGeom prst="rect">
            <a:avLst/>
          </a:prstGeom>
        </p:spPr>
      </p:pic>
      <p:pic>
        <p:nvPicPr>
          <p:cNvPr id="20" name="図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3170" y="2041242"/>
            <a:ext cx="1201014" cy="1201014"/>
          </a:xfrm>
          <a:prstGeom prst="rect">
            <a:avLst/>
          </a:prstGeom>
        </p:spPr>
      </p:pic>
      <p:sp>
        <p:nvSpPr>
          <p:cNvPr id="21" name="正方形/長方形 20"/>
          <p:cNvSpPr/>
          <p:nvPr/>
        </p:nvSpPr>
        <p:spPr>
          <a:xfrm>
            <a:off x="7344184" y="2041242"/>
            <a:ext cx="4720409" cy="1918474"/>
          </a:xfrm>
          <a:prstGeom prst="rect">
            <a:avLst/>
          </a:prstGeom>
        </p:spPr>
        <p:txBody>
          <a:bodyPr wrap="square">
            <a:spAutoFit/>
          </a:bodyPr>
          <a:lstStyle/>
          <a:p>
            <a:pPr marL="185738" indent="-185738">
              <a:spcBef>
                <a:spcPts val="400"/>
              </a:spcBef>
            </a:pPr>
            <a:r>
              <a:rPr lang="ja-JP" altLang="en-US" sz="1600" dirty="0"/>
              <a:t>・安心して楽しく・元気に働き続けられる職場を、社員一丸となって目指します。</a:t>
            </a:r>
            <a:endParaRPr lang="en-US" altLang="ja-JP" sz="1600" dirty="0"/>
          </a:p>
          <a:p>
            <a:pPr marL="185738" indent="-185738">
              <a:spcBef>
                <a:spcPts val="400"/>
              </a:spcBef>
            </a:pPr>
            <a:r>
              <a:rPr lang="ja-JP" altLang="en-US" sz="1600" dirty="0"/>
              <a:t>・地球環境との共生を図りながら、全ての人が活躍できる、する、世の中の実現に取り組んで行きたい。</a:t>
            </a:r>
            <a:endParaRPr lang="en-US" altLang="ja-JP" sz="1600" dirty="0"/>
          </a:p>
          <a:p>
            <a:pPr marL="185738" indent="-185738">
              <a:spcBef>
                <a:spcPts val="400"/>
              </a:spcBef>
            </a:pPr>
            <a:r>
              <a:rPr lang="ja-JP" altLang="en-US" sz="1600" dirty="0"/>
              <a:t>・地元や大阪産の野菜や食べものを積極的に無駄なく食べ、環境問題</a:t>
            </a:r>
            <a:r>
              <a:rPr lang="ja-JP" altLang="en-US" sz="1600"/>
              <a:t>、</a:t>
            </a:r>
            <a:r>
              <a:rPr lang="ja-JP" altLang="en-US" sz="1600" smtClean="0"/>
              <a:t>地方創</a:t>
            </a:r>
            <a:r>
              <a:rPr lang="ja-JP" altLang="en-US" sz="1600"/>
              <a:t>生</a:t>
            </a:r>
            <a:r>
              <a:rPr lang="ja-JP" altLang="en-US" sz="1600" smtClean="0"/>
              <a:t>に</a:t>
            </a:r>
            <a:r>
              <a:rPr lang="ja-JP" altLang="en-US" sz="1600" dirty="0"/>
              <a:t>取り組む！</a:t>
            </a:r>
            <a:endParaRPr lang="en-US" altLang="ja-JP" sz="1600" dirty="0"/>
          </a:p>
        </p:txBody>
      </p:sp>
      <p:sp>
        <p:nvSpPr>
          <p:cNvPr id="23" name="正方形/長方形 22"/>
          <p:cNvSpPr/>
          <p:nvPr/>
        </p:nvSpPr>
        <p:spPr>
          <a:xfrm>
            <a:off x="1332820" y="4401382"/>
            <a:ext cx="4720409" cy="1969770"/>
          </a:xfrm>
          <a:prstGeom prst="rect">
            <a:avLst/>
          </a:prstGeom>
        </p:spPr>
        <p:txBody>
          <a:bodyPr wrap="square">
            <a:spAutoFit/>
          </a:bodyPr>
          <a:lstStyle/>
          <a:p>
            <a:pPr marL="185738" indent="-185738">
              <a:spcBef>
                <a:spcPts val="400"/>
              </a:spcBef>
            </a:pPr>
            <a:r>
              <a:rPr lang="ja-JP" altLang="en-US" sz="1600" dirty="0"/>
              <a:t>・マイタンブラーなどを利用し、ゴミを減らす</a:t>
            </a:r>
            <a:endParaRPr lang="en-US" altLang="ja-JP" sz="1600" dirty="0"/>
          </a:p>
          <a:p>
            <a:pPr marL="185738" indent="-185738">
              <a:spcBef>
                <a:spcPts val="400"/>
              </a:spcBef>
            </a:pPr>
            <a:r>
              <a:rPr lang="ja-JP" altLang="en-US" sz="1600" dirty="0"/>
              <a:t>・節水や洗い方を工夫して、水を大切に使います </a:t>
            </a:r>
            <a:endParaRPr lang="en-US" altLang="ja-JP" sz="1600" dirty="0"/>
          </a:p>
          <a:p>
            <a:pPr marL="185738" indent="-185738">
              <a:spcBef>
                <a:spcPts val="400"/>
              </a:spcBef>
            </a:pPr>
            <a:r>
              <a:rPr lang="ja-JP" altLang="en-US" sz="1600" dirty="0"/>
              <a:t>・不足で困っている人たちの事を思い浮かべながら水の無駄使いをやめます</a:t>
            </a:r>
            <a:endParaRPr lang="en-US" altLang="ja-JP" sz="1600" dirty="0"/>
          </a:p>
          <a:p>
            <a:pPr marL="185738" indent="-185738">
              <a:spcBef>
                <a:spcPts val="400"/>
              </a:spcBef>
            </a:pPr>
            <a:r>
              <a:rPr lang="ja-JP" altLang="en-US" sz="1600" dirty="0"/>
              <a:t>・大阪イメージ発信地、道頓堀をキレイにしたい。万博までゴミゼロ、清潔を推進する行動をおこしたい。</a:t>
            </a:r>
          </a:p>
        </p:txBody>
      </p:sp>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3170" y="4401382"/>
            <a:ext cx="1201014" cy="1201014"/>
          </a:xfrm>
          <a:prstGeom prst="rect">
            <a:avLst/>
          </a:prstGeom>
        </p:spPr>
      </p:pic>
      <p:sp>
        <p:nvSpPr>
          <p:cNvPr id="10" name="正方形/長方形 9"/>
          <p:cNvSpPr/>
          <p:nvPr/>
        </p:nvSpPr>
        <p:spPr>
          <a:xfrm>
            <a:off x="7344184" y="4401382"/>
            <a:ext cx="4772075" cy="1128514"/>
          </a:xfrm>
          <a:prstGeom prst="rect">
            <a:avLst/>
          </a:prstGeom>
        </p:spPr>
        <p:txBody>
          <a:bodyPr wrap="square">
            <a:spAutoFit/>
          </a:bodyPr>
          <a:lstStyle/>
          <a:p>
            <a:pPr marL="185738" indent="-185738">
              <a:spcBef>
                <a:spcPts val="400"/>
              </a:spcBef>
            </a:pPr>
            <a:r>
              <a:rPr lang="ja-JP" altLang="en-US" sz="1600" dirty="0"/>
              <a:t>・紛争についてたくさんの人に知ってもらえるように話をしていきたい</a:t>
            </a:r>
            <a:endParaRPr lang="en-US" altLang="ja-JP" sz="1600" dirty="0" smtClean="0"/>
          </a:p>
          <a:p>
            <a:pPr marL="185738" indent="-185738">
              <a:spcBef>
                <a:spcPts val="400"/>
              </a:spcBef>
            </a:pPr>
            <a:r>
              <a:rPr lang="ja-JP" altLang="en-US" sz="1600" dirty="0" smtClean="0"/>
              <a:t>・地域</a:t>
            </a:r>
            <a:r>
              <a:rPr lang="ja-JP" altLang="en-US" sz="1600" dirty="0"/>
              <a:t>が募集しているボランティア等に積極的に参加</a:t>
            </a:r>
            <a:r>
              <a:rPr lang="ja-JP" altLang="en-US" sz="1600" dirty="0" smtClean="0"/>
              <a:t>する</a:t>
            </a:r>
            <a:endParaRPr lang="en-US" altLang="ja-JP" sz="1600" dirty="0" smtClean="0"/>
          </a:p>
        </p:txBody>
      </p:sp>
    </p:spTree>
    <p:extLst>
      <p:ext uri="{BB962C8B-B14F-4D97-AF65-F5344CB8AC3E}">
        <p14:creationId xmlns:p14="http://schemas.microsoft.com/office/powerpoint/2010/main" val="392395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3"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私の</a:t>
            </a:r>
            <a:r>
              <a:rPr lang="en-US" altLang="ja-JP" dirty="0">
                <a:latin typeface="+mn-ea"/>
              </a:rPr>
              <a:t>SDGs</a:t>
            </a:r>
            <a:r>
              <a:rPr lang="ja-JP" altLang="en-US" dirty="0"/>
              <a:t>宣言プロジェクト</a:t>
            </a:r>
            <a:endParaRPr kumimoji="1" lang="ja-JP" altLang="en-US" dirty="0"/>
          </a:p>
        </p:txBody>
      </p:sp>
      <p:sp>
        <p:nvSpPr>
          <p:cNvPr id="3" name="角丸四角形 2"/>
          <p:cNvSpPr/>
          <p:nvPr/>
        </p:nvSpPr>
        <p:spPr>
          <a:xfrm>
            <a:off x="315821" y="1709476"/>
            <a:ext cx="3354945" cy="96991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latin typeface="+mn-ea"/>
              </a:rPr>
              <a:t>世界での飢餓問題、日本での食ロスは今日でも大きな課題として残されたまま</a:t>
            </a:r>
            <a:br>
              <a:rPr lang="ja-JP" altLang="en-US" sz="1200" dirty="0">
                <a:latin typeface="+mn-ea"/>
              </a:rPr>
            </a:br>
            <a:r>
              <a:rPr lang="ja-JP" altLang="en-US" sz="1200" dirty="0">
                <a:latin typeface="+mn-ea"/>
              </a:rPr>
              <a:t>そこで、まずは日本で身近に「廃棄寸前の食品から購入する」よう心がけたい </a:t>
            </a:r>
          </a:p>
        </p:txBody>
      </p:sp>
      <p:sp>
        <p:nvSpPr>
          <p:cNvPr id="16" name="角丸四角形 15"/>
          <p:cNvSpPr/>
          <p:nvPr/>
        </p:nvSpPr>
        <p:spPr>
          <a:xfrm>
            <a:off x="6381751" y="5480887"/>
            <a:ext cx="5664794" cy="123106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latin typeface="+mn-ea"/>
              </a:rPr>
              <a:t>この活動を知ってください。なぜこの活動に参加をしたいか、ということに気づかされると思います。</a:t>
            </a:r>
            <a:br>
              <a:rPr lang="ja-JP" altLang="en-US" sz="1200" dirty="0">
                <a:latin typeface="+mn-ea"/>
              </a:rPr>
            </a:br>
            <a:r>
              <a:rPr lang="ja-JP" altLang="en-US" sz="1200" dirty="0">
                <a:latin typeface="+mn-ea"/>
              </a:rPr>
              <a:t>日本は先進国ですが、足りないもの、足りないことがたくさんあります。仕事でも家庭でも精一杯の良い教育をする、たくさんのお友だちと遊び良い関わりをする、子供たちの笑顔を護りたい </a:t>
            </a:r>
          </a:p>
        </p:txBody>
      </p:sp>
      <p:sp>
        <p:nvSpPr>
          <p:cNvPr id="4" name="楕円 3"/>
          <p:cNvSpPr/>
          <p:nvPr/>
        </p:nvSpPr>
        <p:spPr>
          <a:xfrm>
            <a:off x="4436171" y="1837763"/>
            <a:ext cx="2210419" cy="96052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latin typeface="+mn-ea"/>
              </a:rPr>
              <a:t>国際交流の場を今後も提供する </a:t>
            </a:r>
          </a:p>
        </p:txBody>
      </p:sp>
      <p:sp>
        <p:nvSpPr>
          <p:cNvPr id="18" name="楕円 17"/>
          <p:cNvSpPr/>
          <p:nvPr/>
        </p:nvSpPr>
        <p:spPr>
          <a:xfrm>
            <a:off x="9988083" y="2793099"/>
            <a:ext cx="1892894" cy="72165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latin typeface="+mn-ea"/>
              </a:rPr>
              <a:t>釣り糸をひろう </a:t>
            </a:r>
          </a:p>
        </p:txBody>
      </p:sp>
      <p:sp>
        <p:nvSpPr>
          <p:cNvPr id="5" name="対角する 2 つの角を切り取った四角形 4"/>
          <p:cNvSpPr/>
          <p:nvPr/>
        </p:nvSpPr>
        <p:spPr>
          <a:xfrm>
            <a:off x="4587182" y="3054615"/>
            <a:ext cx="3663677" cy="936338"/>
          </a:xfrm>
          <a:prstGeom prst="snip2Diag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latin typeface="+mn-ea"/>
              </a:rPr>
              <a:t>大阪の良いところ、悪いところを改めて見つめ直し、誇れる部分は積極的にアピールし、悪い部分は個人個人ができることを行い改善する </a:t>
            </a:r>
          </a:p>
        </p:txBody>
      </p:sp>
      <p:sp>
        <p:nvSpPr>
          <p:cNvPr id="20" name="対角する 2 つの角を切り取った四角形 19"/>
          <p:cNvSpPr/>
          <p:nvPr/>
        </p:nvSpPr>
        <p:spPr>
          <a:xfrm>
            <a:off x="7690123" y="1649397"/>
            <a:ext cx="3663677" cy="936968"/>
          </a:xfrm>
          <a:prstGeom prst="snip2Diag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latin typeface="+mn-ea"/>
              </a:rPr>
              <a:t>コーヒーやチョコレートなどを購入する際には、国際フェアトレード認証などの付いたエシカルな商品を意識して購入するようにします。 </a:t>
            </a:r>
          </a:p>
        </p:txBody>
      </p:sp>
      <p:sp>
        <p:nvSpPr>
          <p:cNvPr id="6" name="六角形 5"/>
          <p:cNvSpPr/>
          <p:nvPr/>
        </p:nvSpPr>
        <p:spPr>
          <a:xfrm>
            <a:off x="296406" y="4090360"/>
            <a:ext cx="2219679" cy="817915"/>
          </a:xfrm>
          <a:prstGeom prst="hexag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latin typeface="+mn-ea"/>
              </a:rPr>
              <a:t>仕事でも家庭でも男女公平を心掛ける</a:t>
            </a:r>
            <a:r>
              <a:rPr lang="en-US" altLang="ja-JP" sz="1200" dirty="0">
                <a:latin typeface="+mn-ea"/>
              </a:rPr>
              <a:t>(*^^*)</a:t>
            </a:r>
            <a:r>
              <a:rPr lang="ja-JP" altLang="en-US" sz="1200" dirty="0">
                <a:latin typeface="+mn-ea"/>
              </a:rPr>
              <a:t> </a:t>
            </a:r>
          </a:p>
        </p:txBody>
      </p:sp>
      <p:sp>
        <p:nvSpPr>
          <p:cNvPr id="9" name="六角形 8"/>
          <p:cNvSpPr/>
          <p:nvPr/>
        </p:nvSpPr>
        <p:spPr>
          <a:xfrm>
            <a:off x="3115309" y="4099598"/>
            <a:ext cx="1740229" cy="1018263"/>
          </a:xfrm>
          <a:prstGeom prst="hexag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latin typeface="+mn-ea"/>
              </a:rPr>
              <a:t>プラスチックゴミの削減のために、普段からマイバッグを持ち歩く </a:t>
            </a:r>
          </a:p>
        </p:txBody>
      </p:sp>
      <p:sp>
        <p:nvSpPr>
          <p:cNvPr id="10" name="波線 9"/>
          <p:cNvSpPr/>
          <p:nvPr/>
        </p:nvSpPr>
        <p:spPr>
          <a:xfrm>
            <a:off x="827224" y="5394572"/>
            <a:ext cx="3539061" cy="1154815"/>
          </a:xfrm>
          <a:prstGeom prst="wav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latin typeface="+mn-ea"/>
              </a:rPr>
              <a:t>生産者側と消費者側、両方が責任を持ってモノをつくり、つかう。リユース、リデュース、リサイクル </a:t>
            </a:r>
          </a:p>
        </p:txBody>
      </p:sp>
      <p:sp>
        <p:nvSpPr>
          <p:cNvPr id="35" name="波線 34"/>
          <p:cNvSpPr/>
          <p:nvPr/>
        </p:nvSpPr>
        <p:spPr>
          <a:xfrm>
            <a:off x="8605102" y="3514757"/>
            <a:ext cx="3493442" cy="952392"/>
          </a:xfrm>
          <a:prstGeom prst="wave">
            <a:avLst>
              <a:gd name="adj1" fmla="val 12500"/>
              <a:gd name="adj2" fmla="val 471"/>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latin typeface="+mn-ea"/>
              </a:rPr>
              <a:t>高齢者と運動できるようなスポーツ教室に行く </a:t>
            </a:r>
          </a:p>
          <a:p>
            <a:pPr algn="ctr"/>
            <a:endParaRPr kumimoji="1" lang="ja-JP" altLang="en-US" sz="1200" dirty="0"/>
          </a:p>
        </p:txBody>
      </p:sp>
      <p:sp>
        <p:nvSpPr>
          <p:cNvPr id="36" name="対角する 2 つの角を切り取った四角形 35"/>
          <p:cNvSpPr/>
          <p:nvPr/>
        </p:nvSpPr>
        <p:spPr>
          <a:xfrm>
            <a:off x="780685" y="2840934"/>
            <a:ext cx="2425215" cy="851554"/>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latin typeface="+mn-ea"/>
              </a:rPr>
              <a:t>できるだけ車を使わないように、自動車や電車などの公共交通機関の利用を増やす </a:t>
            </a:r>
          </a:p>
        </p:txBody>
      </p:sp>
      <p:sp>
        <p:nvSpPr>
          <p:cNvPr id="37" name="六角形 36"/>
          <p:cNvSpPr/>
          <p:nvPr/>
        </p:nvSpPr>
        <p:spPr>
          <a:xfrm>
            <a:off x="5751168" y="4499318"/>
            <a:ext cx="3474045" cy="827390"/>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latin typeface="+mn-ea"/>
              </a:rPr>
              <a:t>大阪府の職員として、老若男女を問わず健康で快適に住み続けられる大阪のまちづくりを進めたい</a:t>
            </a:r>
          </a:p>
        </p:txBody>
      </p:sp>
    </p:spTree>
    <p:extLst>
      <p:ext uri="{BB962C8B-B14F-4D97-AF65-F5344CB8AC3E}">
        <p14:creationId xmlns:p14="http://schemas.microsoft.com/office/powerpoint/2010/main" val="263591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additive="base">
                                        <p:cTn id="52" dur="500" fill="hold"/>
                                        <p:tgtEl>
                                          <p:spTgt spid="37"/>
                                        </p:tgtEl>
                                        <p:attrNameLst>
                                          <p:attrName>ppt_x</p:attrName>
                                        </p:attrNameLst>
                                      </p:cBhvr>
                                      <p:tavLst>
                                        <p:tav tm="0">
                                          <p:val>
                                            <p:strVal val="#ppt_x"/>
                                          </p:val>
                                        </p:tav>
                                        <p:tav tm="100000">
                                          <p:val>
                                            <p:strVal val="#ppt_x"/>
                                          </p:val>
                                        </p:tav>
                                      </p:tavLst>
                                    </p:anim>
                                    <p:anim calcmode="lin" valueType="num">
                                      <p:cBhvr additive="base">
                                        <p:cTn id="5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p:cTn id="63" dur="500" fill="hold"/>
                                        <p:tgtEl>
                                          <p:spTgt spid="35"/>
                                        </p:tgtEl>
                                        <p:attrNameLst>
                                          <p:attrName>ppt_w</p:attrName>
                                        </p:attrNameLst>
                                      </p:cBhvr>
                                      <p:tavLst>
                                        <p:tav tm="0">
                                          <p:val>
                                            <p:fltVal val="0"/>
                                          </p:val>
                                        </p:tav>
                                        <p:tav tm="100000">
                                          <p:val>
                                            <p:strVal val="#ppt_w"/>
                                          </p:val>
                                        </p:tav>
                                      </p:tavLst>
                                    </p:anim>
                                    <p:anim calcmode="lin" valueType="num">
                                      <p:cBhvr>
                                        <p:cTn id="64" dur="500" fill="hold"/>
                                        <p:tgtEl>
                                          <p:spTgt spid="35"/>
                                        </p:tgtEl>
                                        <p:attrNameLst>
                                          <p:attrName>ppt_h</p:attrName>
                                        </p:attrNameLst>
                                      </p:cBhvr>
                                      <p:tavLst>
                                        <p:tav tm="0">
                                          <p:val>
                                            <p:fltVal val="0"/>
                                          </p:val>
                                        </p:tav>
                                        <p:tav tm="100000">
                                          <p:val>
                                            <p:strVal val="#ppt_h"/>
                                          </p:val>
                                        </p:tav>
                                      </p:tavLst>
                                    </p:anim>
                                    <p:animEffect transition="in" filter="fade">
                                      <p:cBhvr>
                                        <p:cTn id="65" dur="500"/>
                                        <p:tgtEl>
                                          <p:spTgt spid="35"/>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500" fill="hold"/>
                                        <p:tgtEl>
                                          <p:spTgt spid="16"/>
                                        </p:tgtEl>
                                        <p:attrNameLst>
                                          <p:attrName>ppt_w</p:attrName>
                                        </p:attrNameLst>
                                      </p:cBhvr>
                                      <p:tavLst>
                                        <p:tav tm="0">
                                          <p:val>
                                            <p:fltVal val="0"/>
                                          </p:val>
                                        </p:tav>
                                        <p:tav tm="100000">
                                          <p:val>
                                            <p:strVal val="#ppt_w"/>
                                          </p:val>
                                        </p:tav>
                                      </p:tavLst>
                                    </p:anim>
                                    <p:anim calcmode="lin" valueType="num">
                                      <p:cBhvr>
                                        <p:cTn id="71" dur="500" fill="hold"/>
                                        <p:tgtEl>
                                          <p:spTgt spid="16"/>
                                        </p:tgtEl>
                                        <p:attrNameLst>
                                          <p:attrName>ppt_h</p:attrName>
                                        </p:attrNameLst>
                                      </p:cBhvr>
                                      <p:tavLst>
                                        <p:tav tm="0">
                                          <p:val>
                                            <p:fltVal val="0"/>
                                          </p:val>
                                        </p:tav>
                                        <p:tav tm="100000">
                                          <p:val>
                                            <p:strVal val="#ppt_h"/>
                                          </p:val>
                                        </p:tav>
                                      </p:tavLst>
                                    </p:anim>
                                    <p:animEffect transition="in" filter="fade">
                                      <p:cBhvr>
                                        <p:cTn id="7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4" grpId="0" animBg="1"/>
      <p:bldP spid="18" grpId="0" animBg="1"/>
      <p:bldP spid="5" grpId="0" animBg="1"/>
      <p:bldP spid="20" grpId="0" animBg="1"/>
      <p:bldP spid="6" grpId="0" animBg="1"/>
      <p:bldP spid="9" grpId="0" animBg="1"/>
      <p:bldP spid="10" grpId="0" animBg="1"/>
      <p:bldP spid="35" grpId="0" animBg="1"/>
      <p:bldP spid="36" grpId="0" animBg="1"/>
      <p:bldP spid="3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大阪</a:t>
            </a:r>
            <a:r>
              <a:rPr lang="en-US" altLang="ja-JP" dirty="0">
                <a:latin typeface="+mn-ea"/>
              </a:rPr>
              <a:t>SDGs</a:t>
            </a:r>
            <a:r>
              <a:rPr kumimoji="1" lang="en-US" altLang="ja-JP" dirty="0"/>
              <a:t>【</a:t>
            </a:r>
            <a:r>
              <a:rPr kumimoji="1" lang="ja-JP" altLang="en-US" dirty="0"/>
              <a:t>公式</a:t>
            </a:r>
            <a:r>
              <a:rPr kumimoji="1" lang="en-US" altLang="ja-JP" dirty="0"/>
              <a:t>】Twitter</a:t>
            </a:r>
            <a:endParaRPr kumimoji="1" lang="ja-JP" altLang="en-US" dirty="0"/>
          </a:p>
        </p:txBody>
      </p:sp>
      <p:sp>
        <p:nvSpPr>
          <p:cNvPr id="7" name="正方形/長方形 6"/>
          <p:cNvSpPr/>
          <p:nvPr/>
        </p:nvSpPr>
        <p:spPr>
          <a:xfrm>
            <a:off x="277557" y="1697923"/>
            <a:ext cx="11694049" cy="338554"/>
          </a:xfrm>
          <a:prstGeom prst="rect">
            <a:avLst/>
          </a:prstGeom>
        </p:spPr>
        <p:txBody>
          <a:bodyPr wrap="square">
            <a:spAutoFit/>
          </a:bodyPr>
          <a:lstStyle/>
          <a:p>
            <a:r>
              <a:rPr lang="en-US" altLang="ja-JP" sz="1600" dirty="0">
                <a:latin typeface="+mn-ea"/>
              </a:rPr>
              <a:t>SDGs</a:t>
            </a:r>
            <a:r>
              <a:rPr lang="ja-JP" altLang="en-US" sz="1600" dirty="0">
                <a:latin typeface="+mn-ea"/>
              </a:rPr>
              <a:t>に関する情報発信や、私の</a:t>
            </a:r>
            <a:r>
              <a:rPr lang="en-US" altLang="ja-JP" sz="1600" dirty="0">
                <a:latin typeface="+mn-ea"/>
              </a:rPr>
              <a:t>SDGS</a:t>
            </a:r>
            <a:r>
              <a:rPr lang="ja-JP" altLang="en-US" sz="1600" dirty="0">
                <a:latin typeface="+mn-ea"/>
              </a:rPr>
              <a:t>宣言プロジェクトの拡散を図るため“大阪</a:t>
            </a:r>
            <a:r>
              <a:rPr lang="en-US" altLang="ja-JP" sz="1600" dirty="0">
                <a:latin typeface="+mn-ea"/>
              </a:rPr>
              <a:t>SDGs【</a:t>
            </a:r>
            <a:r>
              <a:rPr lang="ja-JP" altLang="en-US" sz="1600" dirty="0">
                <a:latin typeface="+mn-ea"/>
              </a:rPr>
              <a:t>公式</a:t>
            </a:r>
            <a:r>
              <a:rPr lang="en-US" altLang="ja-JP" sz="1600" dirty="0">
                <a:latin typeface="+mn-ea"/>
              </a:rPr>
              <a:t>】Twitter</a:t>
            </a:r>
            <a:r>
              <a:rPr lang="ja-JP" altLang="en-US" sz="1600" dirty="0">
                <a:latin typeface="+mn-ea"/>
              </a:rPr>
              <a:t>”を開設</a:t>
            </a:r>
            <a:endParaRPr lang="en-US" altLang="ja-JP" sz="1600" dirty="0">
              <a:latin typeface="+mn-ea"/>
            </a:endParaRPr>
          </a:p>
        </p:txBody>
      </p:sp>
      <p:sp>
        <p:nvSpPr>
          <p:cNvPr id="3" name="正方形/長方形 2"/>
          <p:cNvSpPr/>
          <p:nvPr/>
        </p:nvSpPr>
        <p:spPr>
          <a:xfrm>
            <a:off x="425823" y="2237416"/>
            <a:ext cx="6889377" cy="584775"/>
          </a:xfrm>
          <a:prstGeom prst="rect">
            <a:avLst/>
          </a:prstGeom>
        </p:spPr>
        <p:txBody>
          <a:bodyPr wrap="square">
            <a:spAutoFit/>
          </a:bodyPr>
          <a:lstStyle/>
          <a:p>
            <a:pPr>
              <a:spcAft>
                <a:spcPts val="0"/>
              </a:spcAft>
            </a:pPr>
            <a:r>
              <a:rPr lang="en-US" altLang="ja-JP" sz="1600" dirty="0">
                <a:latin typeface="+mn-ea"/>
                <a:cs typeface="ＭＳ Ｐゴシック" panose="020B0600070205080204" pitchFamily="50" charset="-128"/>
              </a:rPr>
              <a:t>Twitter</a:t>
            </a:r>
            <a:r>
              <a:rPr lang="ja-JP" altLang="en-US" sz="1600" dirty="0">
                <a:latin typeface="+mn-ea"/>
                <a:cs typeface="ＭＳ Ｐゴシック" panose="020B0600070205080204" pitchFamily="50" charset="-128"/>
              </a:rPr>
              <a:t>アカウント</a:t>
            </a:r>
            <a:r>
              <a:rPr lang="ja-JP" altLang="ja-JP" sz="1600" dirty="0">
                <a:latin typeface="+mn-ea"/>
                <a:cs typeface="ＭＳ Ｐゴシック" panose="020B0600070205080204" pitchFamily="50" charset="-128"/>
              </a:rPr>
              <a:t>「大阪府</a:t>
            </a:r>
            <a:r>
              <a:rPr lang="en-US" altLang="ja-JP" sz="1600" dirty="0">
                <a:latin typeface="+mn-ea"/>
                <a:cs typeface="ＭＳ Ｐゴシック" panose="020B0600070205080204" pitchFamily="50" charset="-128"/>
              </a:rPr>
              <a:t>SDGs</a:t>
            </a:r>
            <a:r>
              <a:rPr lang="ja-JP" altLang="ja-JP" sz="1600" dirty="0">
                <a:latin typeface="+mn-ea"/>
                <a:cs typeface="ＭＳ Ｐゴシック" panose="020B0600070205080204" pitchFamily="50" charset="-128"/>
              </a:rPr>
              <a:t>【公式】（＠</a:t>
            </a:r>
            <a:r>
              <a:rPr lang="en-US" altLang="ja-JP" sz="1600" dirty="0" err="1">
                <a:latin typeface="+mn-ea"/>
                <a:cs typeface="ＭＳ Ｐゴシック" panose="020B0600070205080204" pitchFamily="50" charset="-128"/>
              </a:rPr>
              <a:t>osakaprefSDGs</a:t>
            </a:r>
            <a:r>
              <a:rPr lang="ja-JP" altLang="ja-JP" sz="1600" dirty="0">
                <a:latin typeface="+mn-ea"/>
                <a:cs typeface="ＭＳ Ｐゴシック" panose="020B0600070205080204" pitchFamily="50" charset="-128"/>
              </a:rPr>
              <a:t>）」</a:t>
            </a:r>
            <a:r>
              <a:rPr lang="en-US" altLang="ja-JP" sz="1600" dirty="0">
                <a:latin typeface="+mn-ea"/>
                <a:cs typeface="ＭＳ Ｐゴシック" panose="020B0600070205080204" pitchFamily="50" charset="-128"/>
              </a:rPr>
              <a:t/>
            </a:r>
            <a:br>
              <a:rPr lang="en-US" altLang="ja-JP" sz="1600" dirty="0">
                <a:latin typeface="+mn-ea"/>
                <a:cs typeface="ＭＳ Ｐゴシック" panose="020B0600070205080204" pitchFamily="50" charset="-128"/>
              </a:rPr>
            </a:br>
            <a:r>
              <a:rPr lang="en-US" altLang="ja-JP" sz="1600" u="sng" dirty="0">
                <a:solidFill>
                  <a:srgbClr val="0000FF"/>
                </a:solidFill>
                <a:latin typeface="+mn-ea"/>
                <a:cs typeface="ＭＳ Ｐゴシック" panose="020B0600070205080204" pitchFamily="50" charset="-128"/>
                <a:hlinkClick r:id="rId2"/>
              </a:rPr>
              <a:t>https://twitter.com/osakaprefSDGs</a:t>
            </a:r>
            <a:endParaRPr lang="ja-JP" altLang="ja-JP" sz="1600" dirty="0">
              <a:effectLst/>
              <a:latin typeface="+mn-ea"/>
              <a:cs typeface="ＭＳ Ｐゴシック" panose="020B0600070205080204" pitchFamily="50" charset="-128"/>
            </a:endParaRPr>
          </a:p>
        </p:txBody>
      </p:sp>
      <p:pic>
        <p:nvPicPr>
          <p:cNvPr id="4" name="図 3"/>
          <p:cNvPicPr>
            <a:picLocks noChangeAspect="1"/>
          </p:cNvPicPr>
          <p:nvPr/>
        </p:nvPicPr>
        <p:blipFill rotWithShape="1">
          <a:blip r:embed="rId3"/>
          <a:srcRect l="22151" t="9614" r="2703" b="23641"/>
          <a:stretch/>
        </p:blipFill>
        <p:spPr>
          <a:xfrm>
            <a:off x="879238" y="3023130"/>
            <a:ext cx="7113774" cy="3552482"/>
          </a:xfrm>
          <a:prstGeom prst="rect">
            <a:avLst/>
          </a:prstGeom>
        </p:spPr>
      </p:pic>
      <p:grpSp>
        <p:nvGrpSpPr>
          <p:cNvPr id="8" name="グループ化 7"/>
          <p:cNvGrpSpPr/>
          <p:nvPr/>
        </p:nvGrpSpPr>
        <p:grpSpPr>
          <a:xfrm>
            <a:off x="8035457" y="1921704"/>
            <a:ext cx="4093698" cy="2481914"/>
            <a:chOff x="8035457" y="1921704"/>
            <a:chExt cx="4093698" cy="2481914"/>
          </a:xfrm>
        </p:grpSpPr>
        <p:sp>
          <p:nvSpPr>
            <p:cNvPr id="6" name="爆発 1 5"/>
            <p:cNvSpPr/>
            <p:nvPr/>
          </p:nvSpPr>
          <p:spPr>
            <a:xfrm>
              <a:off x="8035457" y="1921704"/>
              <a:ext cx="4093698" cy="2481914"/>
            </a:xfrm>
            <a:prstGeom prst="irregularSeal1">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152932" y="2700996"/>
              <a:ext cx="3858749" cy="923330"/>
            </a:xfrm>
            <a:prstGeom prst="rect">
              <a:avLst/>
            </a:prstGeom>
            <a:noFill/>
          </p:spPr>
          <p:txBody>
            <a:bodyPr wrap="none" rtlCol="0">
              <a:spAutoFit/>
            </a:bodyPr>
            <a:lstStyle/>
            <a:p>
              <a:r>
                <a:rPr lang="en-US" altLang="ja-JP" b="1" dirty="0">
                  <a:solidFill>
                    <a:srgbClr val="FF0000"/>
                  </a:solidFill>
                  <a:latin typeface="+mn-ea"/>
                  <a:cs typeface="ＭＳ Ｐゴシック" panose="020B0600070205080204" pitchFamily="50" charset="-128"/>
                </a:rPr>
                <a:t>Twitter</a:t>
              </a:r>
              <a:r>
                <a:rPr lang="ja-JP" altLang="en-US" b="1" dirty="0">
                  <a:solidFill>
                    <a:srgbClr val="FF0000"/>
                  </a:solidFill>
                  <a:latin typeface="+mn-ea"/>
                  <a:cs typeface="ＭＳ Ｐゴシック" panose="020B0600070205080204" pitchFamily="50" charset="-128"/>
                </a:rPr>
                <a:t>をフォローしてください。</a:t>
              </a:r>
              <a:endParaRPr lang="en-US" altLang="ja-JP" b="1" dirty="0">
                <a:solidFill>
                  <a:srgbClr val="FF0000"/>
                </a:solidFill>
                <a:latin typeface="+mn-ea"/>
                <a:cs typeface="ＭＳ Ｐゴシック" panose="020B0600070205080204" pitchFamily="50" charset="-128"/>
              </a:endParaRPr>
            </a:p>
            <a:p>
              <a:endParaRPr lang="en-US" altLang="ja-JP" b="1" dirty="0">
                <a:solidFill>
                  <a:srgbClr val="FF0000"/>
                </a:solidFill>
                <a:latin typeface="+mn-ea"/>
                <a:cs typeface="ＭＳ Ｐゴシック" panose="020B0600070205080204" pitchFamily="50" charset="-128"/>
              </a:endParaRPr>
            </a:p>
            <a:p>
              <a:r>
                <a:rPr lang="ja-JP" altLang="en-US" b="1" dirty="0">
                  <a:solidFill>
                    <a:srgbClr val="FF0000"/>
                  </a:solidFill>
                  <a:latin typeface="+mn-ea"/>
                  <a:cs typeface="ＭＳ Ｐゴシック" panose="020B0600070205080204" pitchFamily="50" charset="-128"/>
                </a:rPr>
                <a:t>＃</a:t>
              </a:r>
              <a:r>
                <a:rPr lang="ja-JP" altLang="en-US" b="1" dirty="0">
                  <a:solidFill>
                    <a:srgbClr val="FF0000"/>
                  </a:solidFill>
                  <a:latin typeface="+mn-ea"/>
                </a:rPr>
                <a:t>私の</a:t>
              </a:r>
              <a:r>
                <a:rPr lang="en-US" altLang="ja-JP" b="1" dirty="0">
                  <a:solidFill>
                    <a:srgbClr val="FF0000"/>
                  </a:solidFill>
                  <a:latin typeface="+mn-ea"/>
                </a:rPr>
                <a:t>SDGS</a:t>
              </a:r>
              <a:r>
                <a:rPr lang="ja-JP" altLang="en-US" b="1" dirty="0">
                  <a:solidFill>
                    <a:srgbClr val="FF0000"/>
                  </a:solidFill>
                  <a:latin typeface="+mn-ea"/>
                </a:rPr>
                <a:t>宣言プロジェクト</a:t>
              </a:r>
              <a:endParaRPr kumimoji="1" lang="ja-JP" altLang="en-US" b="1" dirty="0">
                <a:solidFill>
                  <a:srgbClr val="FF0000"/>
                </a:solidFill>
              </a:endParaRPr>
            </a:p>
          </p:txBody>
        </p:sp>
      </p:grpSp>
    </p:spTree>
    <p:extLst>
      <p:ext uri="{BB962C8B-B14F-4D97-AF65-F5344CB8AC3E}">
        <p14:creationId xmlns:p14="http://schemas.microsoft.com/office/powerpoint/2010/main" val="316233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48853" y="987451"/>
            <a:ext cx="9144000" cy="1590857"/>
          </a:xfrm>
        </p:spPr>
        <p:txBody>
          <a:bodyPr>
            <a:normAutofit/>
          </a:bodyPr>
          <a:lstStyle/>
          <a:p>
            <a:r>
              <a:rPr kumimoji="1" lang="ja-JP" altLang="en-US" sz="4400" dirty="0"/>
              <a:t>ご清聴ありがとうございました</a:t>
            </a:r>
            <a:r>
              <a:rPr kumimoji="1" lang="ja-JP" altLang="en-US" sz="4400" u="none" dirty="0"/>
              <a:t>。</a:t>
            </a:r>
          </a:p>
        </p:txBody>
      </p:sp>
      <p:pic>
        <p:nvPicPr>
          <p:cNvPr id="4" name="図 3"/>
          <p:cNvPicPr>
            <a:picLocks noChangeAspect="1"/>
          </p:cNvPicPr>
          <p:nvPr/>
        </p:nvPicPr>
        <p:blipFill>
          <a:blip r:embed="rId2"/>
          <a:stretch>
            <a:fillRect/>
          </a:stretch>
        </p:blipFill>
        <p:spPr>
          <a:xfrm>
            <a:off x="4827243" y="4484029"/>
            <a:ext cx="360000" cy="358635"/>
          </a:xfrm>
          <a:prstGeom prst="rect">
            <a:avLst/>
          </a:prstGeom>
        </p:spPr>
      </p:pic>
      <p:sp>
        <p:nvSpPr>
          <p:cNvPr id="5" name="正方形/長方形 4"/>
          <p:cNvSpPr/>
          <p:nvPr/>
        </p:nvSpPr>
        <p:spPr>
          <a:xfrm>
            <a:off x="2520167" y="4428751"/>
            <a:ext cx="2160240" cy="4691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1" lang="ja-JP" altLang="en-US" dirty="0">
                <a:solidFill>
                  <a:prstClr val="black"/>
                </a:solidFill>
                <a:latin typeface="Calibri"/>
                <a:ea typeface="Meiryo UI"/>
              </a:rPr>
              <a:t>大阪府　</a:t>
            </a:r>
            <a:r>
              <a:rPr kumimoji="1" lang="en-US" altLang="ja-JP" dirty="0">
                <a:solidFill>
                  <a:prstClr val="black"/>
                </a:solidFill>
                <a:latin typeface="Calibri"/>
                <a:ea typeface="Meiryo UI"/>
              </a:rPr>
              <a:t>SDGs</a:t>
            </a:r>
            <a:endParaRPr kumimoji="1" lang="ja-JP" altLang="en-US" dirty="0">
              <a:solidFill>
                <a:prstClr val="black"/>
              </a:solidFill>
              <a:latin typeface="Calibri"/>
              <a:ea typeface="Meiryo UI"/>
            </a:endParaRPr>
          </a:p>
        </p:txBody>
      </p:sp>
      <p:sp>
        <p:nvSpPr>
          <p:cNvPr id="6" name="正方形/長方形 5"/>
          <p:cNvSpPr/>
          <p:nvPr/>
        </p:nvSpPr>
        <p:spPr>
          <a:xfrm>
            <a:off x="5415298" y="4511649"/>
            <a:ext cx="4653838" cy="369332"/>
          </a:xfrm>
          <a:prstGeom prst="rect">
            <a:avLst/>
          </a:prstGeom>
        </p:spPr>
        <p:txBody>
          <a:bodyPr wrap="none">
            <a:spAutoFit/>
          </a:bodyPr>
          <a:lstStyle/>
          <a:p>
            <a:pPr defTabSz="914400"/>
            <a:r>
              <a:rPr kumimoji="1" lang="ja-JP" altLang="en-US" dirty="0">
                <a:solidFill>
                  <a:prstClr val="black"/>
                </a:solidFill>
                <a:latin typeface="Calibri"/>
                <a:ea typeface="Meiryo UI"/>
              </a:rPr>
              <a:t>⇒ </a:t>
            </a:r>
            <a:r>
              <a:rPr kumimoji="1" lang="en-US" altLang="ja-JP" dirty="0">
                <a:solidFill>
                  <a:prstClr val="black"/>
                </a:solidFill>
                <a:latin typeface="Calibri"/>
                <a:ea typeface="Meiryo UI"/>
              </a:rPr>
              <a:t>HP</a:t>
            </a:r>
            <a:r>
              <a:rPr kumimoji="1" lang="ja-JP" altLang="en-US" dirty="0">
                <a:solidFill>
                  <a:prstClr val="black"/>
                </a:solidFill>
                <a:latin typeface="Calibri"/>
                <a:ea typeface="Meiryo UI"/>
              </a:rPr>
              <a:t>「大阪府／大阪府におけるSDGsの取組み」</a:t>
            </a:r>
          </a:p>
        </p:txBody>
      </p:sp>
      <p:sp>
        <p:nvSpPr>
          <p:cNvPr id="8" name="正方形/長方形 7"/>
          <p:cNvSpPr/>
          <p:nvPr/>
        </p:nvSpPr>
        <p:spPr>
          <a:xfrm>
            <a:off x="3171976" y="2958409"/>
            <a:ext cx="5848048" cy="1308050"/>
          </a:xfrm>
          <a:prstGeom prst="rect">
            <a:avLst/>
          </a:prstGeom>
        </p:spPr>
        <p:txBody>
          <a:bodyPr wrap="square">
            <a:spAutoFit/>
          </a:bodyPr>
          <a:lstStyle/>
          <a:p>
            <a:pPr marL="174625"/>
            <a:r>
              <a:rPr lang="en-US" altLang="ja-JP" dirty="0">
                <a:solidFill>
                  <a:prstClr val="black"/>
                </a:solidFill>
                <a:latin typeface="Meiryo UI" panose="020B0604030504040204" pitchFamily="50" charset="-128"/>
                <a:ea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rPr>
              <a:t>お問い合わせ先</a:t>
            </a:r>
            <a:r>
              <a:rPr lang="en-US" altLang="ja-JP" dirty="0">
                <a:solidFill>
                  <a:prstClr val="black"/>
                </a:solidFill>
                <a:latin typeface="Meiryo UI" panose="020B0604030504040204" pitchFamily="50" charset="-128"/>
                <a:ea typeface="Meiryo UI" panose="020B0604030504040204" pitchFamily="50" charset="-128"/>
              </a:rPr>
              <a:t>】</a:t>
            </a:r>
          </a:p>
          <a:p>
            <a:pPr marL="174625">
              <a:spcBef>
                <a:spcPts val="600"/>
              </a:spcBef>
            </a:pPr>
            <a:r>
              <a:rPr lang="ja-JP" altLang="en-US" dirty="0">
                <a:solidFill>
                  <a:prstClr val="black"/>
                </a:solidFill>
                <a:latin typeface="Meiryo UI" panose="020B0604030504040204" pitchFamily="50" charset="-128"/>
                <a:ea typeface="Meiryo UI" panose="020B0604030504040204" pitchFamily="50" charset="-128"/>
              </a:rPr>
              <a:t>大阪府 政策企画部 企画室 推進課</a:t>
            </a:r>
          </a:p>
          <a:p>
            <a:pPr marL="174625"/>
            <a:r>
              <a:rPr lang="en-US" altLang="ja-JP" dirty="0">
                <a:solidFill>
                  <a:prstClr val="black"/>
                </a:solidFill>
                <a:latin typeface="Meiryo UI" panose="020B0604030504040204" pitchFamily="50" charset="-128"/>
                <a:ea typeface="Meiryo UI" panose="020B0604030504040204" pitchFamily="50" charset="-128"/>
              </a:rPr>
              <a:t>TEL:06-6941-0351</a:t>
            </a:r>
          </a:p>
          <a:p>
            <a:pPr marL="174625"/>
            <a:r>
              <a:rPr lang="en-US" altLang="ja-JP" sz="2000" dirty="0">
                <a:solidFill>
                  <a:prstClr val="black"/>
                </a:solidFill>
                <a:latin typeface="Meiryo UI" panose="020B0604030504040204" pitchFamily="50" charset="-128"/>
                <a:ea typeface="Meiryo UI" panose="020B0604030504040204" pitchFamily="50" charset="-128"/>
              </a:rPr>
              <a:t>Mail:</a:t>
            </a:r>
            <a:r>
              <a:rPr lang="ja-JP" altLang="en-US" sz="2000" dirty="0">
                <a:solidFill>
                  <a:prstClr val="black"/>
                </a:solidFill>
                <a:latin typeface="Meiryo UI" panose="020B0604030504040204" pitchFamily="50" charset="-128"/>
                <a:ea typeface="Meiryo UI" panose="020B0604030504040204" pitchFamily="50" charset="-128"/>
              </a:rPr>
              <a:t> </a:t>
            </a:r>
            <a:r>
              <a:rPr lang="en-US" altLang="ja-JP" sz="2000" dirty="0">
                <a:solidFill>
                  <a:prstClr val="black"/>
                </a:solidFill>
                <a:latin typeface="Meiryo UI" panose="020B0604030504040204" pitchFamily="50" charset="-128"/>
                <a:ea typeface="Meiryo UI" panose="020B0604030504040204" pitchFamily="50" charset="-128"/>
              </a:rPr>
              <a:t>osaka_SDGs@gbox.pref.osaka.lg.jp</a:t>
            </a:r>
          </a:p>
        </p:txBody>
      </p:sp>
    </p:spTree>
    <p:extLst>
      <p:ext uri="{BB962C8B-B14F-4D97-AF65-F5344CB8AC3E}">
        <p14:creationId xmlns:p14="http://schemas.microsoft.com/office/powerpoint/2010/main" val="42087117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471CF0-2426-497C-848C-F17CB421BADE}"/>
              </a:ext>
            </a:extLst>
          </p:cNvPr>
          <p:cNvSpPr>
            <a:spLocks noGrp="1"/>
          </p:cNvSpPr>
          <p:nvPr>
            <p:ph type="title"/>
          </p:nvPr>
        </p:nvSpPr>
        <p:spPr/>
        <p:txBody>
          <a:bodyPr/>
          <a:lstStyle/>
          <a:p>
            <a:r>
              <a:rPr kumimoji="1" lang="ja-JP" altLang="en-US" dirty="0"/>
              <a:t>食品ロス</a:t>
            </a:r>
          </a:p>
        </p:txBody>
      </p:sp>
      <p:pic>
        <p:nvPicPr>
          <p:cNvPr id="4" name="図 3">
            <a:extLst>
              <a:ext uri="{FF2B5EF4-FFF2-40B4-BE49-F238E27FC236}">
                <a16:creationId xmlns:a16="http://schemas.microsoft.com/office/drawing/2014/main" id="{B74A50EE-C6CF-4A11-84F0-FA33588C24B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32775" y="1731364"/>
            <a:ext cx="5166043" cy="3830320"/>
          </a:xfrm>
          <a:prstGeom prst="rect">
            <a:avLst/>
          </a:prstGeom>
          <a:noFill/>
          <a:ln>
            <a:noFill/>
          </a:ln>
        </p:spPr>
      </p:pic>
      <p:graphicFrame>
        <p:nvGraphicFramePr>
          <p:cNvPr id="6" name="表 5">
            <a:extLst>
              <a:ext uri="{FF2B5EF4-FFF2-40B4-BE49-F238E27FC236}">
                <a16:creationId xmlns:a16="http://schemas.microsoft.com/office/drawing/2014/main" id="{2F8D36AA-0E23-4A92-8782-0D55609B1C0F}"/>
              </a:ext>
            </a:extLst>
          </p:cNvPr>
          <p:cNvGraphicFramePr>
            <a:graphicFrameLocks noGrp="1"/>
          </p:cNvGraphicFramePr>
          <p:nvPr>
            <p:extLst>
              <p:ext uri="{D42A27DB-BD31-4B8C-83A1-F6EECF244321}">
                <p14:modId xmlns:p14="http://schemas.microsoft.com/office/powerpoint/2010/main" val="867497032"/>
              </p:ext>
            </p:extLst>
          </p:nvPr>
        </p:nvGraphicFramePr>
        <p:xfrm>
          <a:off x="7030085" y="4410265"/>
          <a:ext cx="4368802" cy="1671448"/>
        </p:xfrm>
        <a:graphic>
          <a:graphicData uri="http://schemas.openxmlformats.org/drawingml/2006/table">
            <a:tbl>
              <a:tblPr firstRow="1" firstCol="1" bandRow="1">
                <a:tableStyleId>{5C22544A-7EE6-4342-B048-85BDC9FD1C3A}</a:tableStyleId>
              </a:tblPr>
              <a:tblGrid>
                <a:gridCol w="802957">
                  <a:extLst>
                    <a:ext uri="{9D8B030D-6E8A-4147-A177-3AD203B41FA5}">
                      <a16:colId xmlns:a16="http://schemas.microsoft.com/office/drawing/2014/main" val="532886471"/>
                    </a:ext>
                  </a:extLst>
                </a:gridCol>
                <a:gridCol w="1188615">
                  <a:extLst>
                    <a:ext uri="{9D8B030D-6E8A-4147-A177-3AD203B41FA5}">
                      <a16:colId xmlns:a16="http://schemas.microsoft.com/office/drawing/2014/main" val="1779710139"/>
                    </a:ext>
                  </a:extLst>
                </a:gridCol>
                <a:gridCol w="1188615">
                  <a:extLst>
                    <a:ext uri="{9D8B030D-6E8A-4147-A177-3AD203B41FA5}">
                      <a16:colId xmlns:a16="http://schemas.microsoft.com/office/drawing/2014/main" val="810324752"/>
                    </a:ext>
                  </a:extLst>
                </a:gridCol>
                <a:gridCol w="1188615">
                  <a:extLst>
                    <a:ext uri="{9D8B030D-6E8A-4147-A177-3AD203B41FA5}">
                      <a16:colId xmlns:a16="http://schemas.microsoft.com/office/drawing/2014/main" val="2540003174"/>
                    </a:ext>
                  </a:extLst>
                </a:gridCol>
              </a:tblGrid>
              <a:tr h="400367">
                <a:tc>
                  <a:txBody>
                    <a:bodyPr/>
                    <a:lstStyle/>
                    <a:p>
                      <a:pPr algn="ctr">
                        <a:lnSpc>
                          <a:spcPct val="100000"/>
                        </a:lnSpc>
                      </a:pPr>
                      <a:r>
                        <a:rPr lang="en-US" sz="1000" kern="100" dirty="0">
                          <a:effectLst/>
                        </a:rPr>
                        <a:t> </a:t>
                      </a:r>
                      <a:endParaRPr lang="ja-JP" sz="105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tc>
                  <a:txBody>
                    <a:bodyPr/>
                    <a:lstStyle/>
                    <a:p>
                      <a:pPr algn="ctr">
                        <a:lnSpc>
                          <a:spcPct val="100000"/>
                        </a:lnSpc>
                      </a:pPr>
                      <a:r>
                        <a:rPr lang="ja-JP" altLang="en-US" sz="1000" kern="100" dirty="0">
                          <a:effectLst/>
                        </a:rPr>
                        <a:t>２０００</a:t>
                      </a:r>
                      <a:r>
                        <a:rPr lang="ja-JP" sz="1000" kern="100" dirty="0">
                          <a:effectLst/>
                        </a:rPr>
                        <a:t>年度</a:t>
                      </a:r>
                      <a:endParaRPr lang="en-US" altLang="ja-JP" sz="1000" kern="100" dirty="0">
                        <a:effectLst/>
                      </a:endParaRPr>
                    </a:p>
                    <a:p>
                      <a:pPr algn="ctr">
                        <a:lnSpc>
                          <a:spcPct val="100000"/>
                        </a:lnSpc>
                      </a:pPr>
                      <a:r>
                        <a:rPr lang="ja-JP" sz="1000" kern="100" dirty="0">
                          <a:effectLst/>
                        </a:rPr>
                        <a:t>（基準値）</a:t>
                      </a:r>
                      <a:endParaRPr lang="ja-JP" sz="105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tc>
                  <a:txBody>
                    <a:bodyPr/>
                    <a:lstStyle/>
                    <a:p>
                      <a:pPr algn="ctr">
                        <a:lnSpc>
                          <a:spcPct val="100000"/>
                        </a:lnSpc>
                      </a:pPr>
                      <a:r>
                        <a:rPr lang="ja-JP" altLang="en-US" sz="1000" kern="100" dirty="0">
                          <a:effectLst/>
                        </a:rPr>
                        <a:t>２０１９</a:t>
                      </a:r>
                      <a:r>
                        <a:rPr lang="ja-JP" sz="1000" kern="100" dirty="0">
                          <a:effectLst/>
                        </a:rPr>
                        <a:t>年度</a:t>
                      </a:r>
                      <a:endParaRPr lang="en-US" altLang="ja-JP" sz="1000" kern="100" dirty="0">
                        <a:effectLst/>
                      </a:endParaRPr>
                    </a:p>
                    <a:p>
                      <a:pPr algn="ctr">
                        <a:lnSpc>
                          <a:spcPct val="100000"/>
                        </a:lnSpc>
                      </a:pPr>
                      <a:r>
                        <a:rPr lang="ja-JP" sz="1000" kern="100" dirty="0">
                          <a:effectLst/>
                        </a:rPr>
                        <a:t>（現状値）</a:t>
                      </a:r>
                      <a:endParaRPr lang="ja-JP" sz="105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tc>
                  <a:txBody>
                    <a:bodyPr/>
                    <a:lstStyle/>
                    <a:p>
                      <a:pPr algn="ctr">
                        <a:lnSpc>
                          <a:spcPct val="100000"/>
                        </a:lnSpc>
                      </a:pPr>
                      <a:r>
                        <a:rPr lang="ja-JP" altLang="en-US" sz="1000" kern="100" dirty="0">
                          <a:effectLst/>
                        </a:rPr>
                        <a:t>２０３０</a:t>
                      </a:r>
                      <a:r>
                        <a:rPr lang="ja-JP" sz="1000" kern="100" dirty="0">
                          <a:effectLst/>
                        </a:rPr>
                        <a:t>年度</a:t>
                      </a:r>
                      <a:endParaRPr lang="en-US" altLang="ja-JP" sz="1000" kern="100" dirty="0">
                        <a:effectLst/>
                      </a:endParaRPr>
                    </a:p>
                    <a:p>
                      <a:pPr algn="ctr">
                        <a:lnSpc>
                          <a:spcPct val="100000"/>
                        </a:lnSpc>
                      </a:pPr>
                      <a:r>
                        <a:rPr lang="ja-JP" sz="1000" kern="100" dirty="0">
                          <a:effectLst/>
                        </a:rPr>
                        <a:t>（目標値）</a:t>
                      </a:r>
                      <a:endParaRPr lang="ja-JP" sz="105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58516865"/>
                  </a:ext>
                </a:extLst>
              </a:tr>
              <a:tr h="410578">
                <a:tc>
                  <a:txBody>
                    <a:bodyPr/>
                    <a:lstStyle/>
                    <a:p>
                      <a:pPr algn="ctr">
                        <a:lnSpc>
                          <a:spcPct val="100000"/>
                        </a:lnSpc>
                      </a:pPr>
                      <a:r>
                        <a:rPr lang="ja-JP" sz="1000" kern="100" dirty="0">
                          <a:effectLst/>
                        </a:rPr>
                        <a:t>事業系</a:t>
                      </a:r>
                      <a:endParaRPr lang="ja-JP" sz="105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tc>
                  <a:txBody>
                    <a:bodyPr/>
                    <a:lstStyle/>
                    <a:p>
                      <a:pPr algn="ctr">
                        <a:lnSpc>
                          <a:spcPct val="100000"/>
                        </a:lnSpc>
                      </a:pPr>
                      <a:r>
                        <a:rPr lang="en-US" sz="1600" kern="100" dirty="0">
                          <a:effectLst/>
                        </a:rPr>
                        <a:t>33.2</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tc>
                  <a:txBody>
                    <a:bodyPr/>
                    <a:lstStyle/>
                    <a:p>
                      <a:pPr algn="ctr">
                        <a:lnSpc>
                          <a:spcPct val="100000"/>
                        </a:lnSpc>
                      </a:pPr>
                      <a:r>
                        <a:rPr lang="en-US" sz="1600" kern="100" dirty="0">
                          <a:effectLst/>
                        </a:rPr>
                        <a:t>22.3</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tc>
                  <a:txBody>
                    <a:bodyPr/>
                    <a:lstStyle/>
                    <a:p>
                      <a:pPr algn="ctr">
                        <a:lnSpc>
                          <a:spcPct val="100000"/>
                        </a:lnSpc>
                      </a:pPr>
                      <a:r>
                        <a:rPr lang="en-US" sz="1600" kern="100" dirty="0">
                          <a:effectLst/>
                        </a:rPr>
                        <a:t>16.6</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255294531"/>
                  </a:ext>
                </a:extLst>
              </a:tr>
              <a:tr h="410578">
                <a:tc>
                  <a:txBody>
                    <a:bodyPr/>
                    <a:lstStyle/>
                    <a:p>
                      <a:pPr algn="ctr">
                        <a:lnSpc>
                          <a:spcPct val="100000"/>
                        </a:lnSpc>
                      </a:pPr>
                      <a:r>
                        <a:rPr lang="ja-JP" sz="1000" kern="100">
                          <a:effectLst/>
                        </a:rPr>
                        <a:t>家庭系</a:t>
                      </a:r>
                      <a:endParaRPr lang="ja-JP" sz="1050" kern="10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tc>
                  <a:txBody>
                    <a:bodyPr/>
                    <a:lstStyle/>
                    <a:p>
                      <a:pPr algn="ctr">
                        <a:lnSpc>
                          <a:spcPct val="100000"/>
                        </a:lnSpc>
                      </a:pPr>
                      <a:r>
                        <a:rPr lang="en-US" sz="1600" kern="100" dirty="0">
                          <a:effectLst/>
                        </a:rPr>
                        <a:t>32.2</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tc>
                  <a:txBody>
                    <a:bodyPr/>
                    <a:lstStyle/>
                    <a:p>
                      <a:pPr algn="ctr">
                        <a:lnSpc>
                          <a:spcPct val="100000"/>
                        </a:lnSpc>
                      </a:pPr>
                      <a:r>
                        <a:rPr lang="en-US" sz="1600" kern="100" dirty="0">
                          <a:effectLst/>
                        </a:rPr>
                        <a:t>20.8</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tc>
                  <a:txBody>
                    <a:bodyPr/>
                    <a:lstStyle/>
                    <a:p>
                      <a:pPr algn="ctr">
                        <a:lnSpc>
                          <a:spcPct val="100000"/>
                        </a:lnSpc>
                      </a:pPr>
                      <a:r>
                        <a:rPr lang="en-US" sz="1600" kern="100" dirty="0">
                          <a:effectLst/>
                        </a:rPr>
                        <a:t>16.1</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015699090"/>
                  </a:ext>
                </a:extLst>
              </a:tr>
              <a:tr h="449925">
                <a:tc>
                  <a:txBody>
                    <a:bodyPr/>
                    <a:lstStyle/>
                    <a:p>
                      <a:pPr algn="ctr">
                        <a:lnSpc>
                          <a:spcPct val="100000"/>
                        </a:lnSpc>
                      </a:pPr>
                      <a:r>
                        <a:rPr lang="ja-JP" sz="1000" kern="100">
                          <a:effectLst/>
                        </a:rPr>
                        <a:t>全体</a:t>
                      </a:r>
                      <a:endParaRPr lang="ja-JP" sz="1050" kern="10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tc>
                  <a:txBody>
                    <a:bodyPr/>
                    <a:lstStyle/>
                    <a:p>
                      <a:pPr algn="ctr">
                        <a:lnSpc>
                          <a:spcPct val="100000"/>
                        </a:lnSpc>
                      </a:pPr>
                      <a:r>
                        <a:rPr lang="en-US" sz="1600" kern="100">
                          <a:effectLst/>
                        </a:rPr>
                        <a:t>65.4</a:t>
                      </a:r>
                      <a:endParaRPr lang="ja-JP" sz="1600" kern="10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tc>
                  <a:txBody>
                    <a:bodyPr/>
                    <a:lstStyle/>
                    <a:p>
                      <a:pPr algn="ctr">
                        <a:lnSpc>
                          <a:spcPct val="100000"/>
                        </a:lnSpc>
                      </a:pPr>
                      <a:r>
                        <a:rPr lang="en-US" sz="1600" kern="100" dirty="0">
                          <a:effectLst/>
                        </a:rPr>
                        <a:t>43.1</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tc>
                  <a:txBody>
                    <a:bodyPr/>
                    <a:lstStyle/>
                    <a:p>
                      <a:pPr algn="ctr">
                        <a:lnSpc>
                          <a:spcPct val="100000"/>
                        </a:lnSpc>
                      </a:pPr>
                      <a:r>
                        <a:rPr lang="en-US" sz="1600" kern="100" dirty="0">
                          <a:effectLst/>
                        </a:rPr>
                        <a:t>32.7</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66263086"/>
                  </a:ext>
                </a:extLst>
              </a:tr>
            </a:tbl>
          </a:graphicData>
        </a:graphic>
      </p:graphicFrame>
      <p:sp>
        <p:nvSpPr>
          <p:cNvPr id="8" name="テキスト ボックス 229">
            <a:extLst>
              <a:ext uri="{FF2B5EF4-FFF2-40B4-BE49-F238E27FC236}">
                <a16:creationId xmlns:a16="http://schemas.microsoft.com/office/drawing/2014/main" id="{374333DE-CC4E-495A-B5FC-7D71B1CC53B3}"/>
              </a:ext>
            </a:extLst>
          </p:cNvPr>
          <p:cNvSpPr txBox="1">
            <a:spLocks/>
          </p:cNvSpPr>
          <p:nvPr/>
        </p:nvSpPr>
        <p:spPr>
          <a:xfrm>
            <a:off x="10606723" y="4210240"/>
            <a:ext cx="960120" cy="20002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ja-JP" sz="1050" kern="100">
                <a:effectLst/>
                <a:latin typeface="游ゴシック" panose="020B0400000000000000" pitchFamily="50" charset="-128"/>
                <a:ea typeface="Meiryo UI" panose="020B0604030504040204" pitchFamily="50" charset="-128"/>
                <a:cs typeface="Times New Roman" panose="02020603050405020304" pitchFamily="18" charset="0"/>
              </a:rPr>
              <a:t>（万トン</a:t>
            </a:r>
            <a:r>
              <a:rPr lang="en-US" sz="1050" kern="100">
                <a:effectLst/>
                <a:latin typeface="游ゴシック" panose="020B0400000000000000" pitchFamily="50" charset="-128"/>
                <a:ea typeface="Meiryo UI" panose="020B0604030504040204" pitchFamily="50" charset="-128"/>
                <a:cs typeface="Times New Roman" panose="02020603050405020304" pitchFamily="18" charset="0"/>
              </a:rPr>
              <a:t>/</a:t>
            </a:r>
            <a:r>
              <a:rPr lang="ja-JP" sz="1050" kern="100">
                <a:effectLst/>
                <a:latin typeface="游ゴシック" panose="020B0400000000000000" pitchFamily="50" charset="-128"/>
                <a:ea typeface="Meiryo UI" panose="020B0604030504040204" pitchFamily="50" charset="-128"/>
                <a:cs typeface="Times New Roman" panose="02020603050405020304" pitchFamily="18" charset="0"/>
              </a:rPr>
              <a:t>年）</a:t>
            </a:r>
            <a:endParaRPr lang="ja-JP" sz="1050" kern="10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9" name="テキスト ボックス 8">
            <a:extLst>
              <a:ext uri="{FF2B5EF4-FFF2-40B4-BE49-F238E27FC236}">
                <a16:creationId xmlns:a16="http://schemas.microsoft.com/office/drawing/2014/main" id="{CC4B750D-E2EC-468C-BCEA-CB2D179204DB}"/>
              </a:ext>
            </a:extLst>
          </p:cNvPr>
          <p:cNvSpPr txBox="1"/>
          <p:nvPr/>
        </p:nvSpPr>
        <p:spPr>
          <a:xfrm>
            <a:off x="6862129" y="4065072"/>
            <a:ext cx="1569660" cy="369332"/>
          </a:xfrm>
          <a:prstGeom prst="rect">
            <a:avLst/>
          </a:prstGeom>
          <a:noFill/>
        </p:spPr>
        <p:txBody>
          <a:bodyPr wrap="none" rtlCol="0">
            <a:spAutoFit/>
          </a:bodyPr>
          <a:lstStyle/>
          <a:p>
            <a:r>
              <a:rPr kumimoji="1" lang="ja-JP" altLang="en-US" b="1" dirty="0"/>
              <a:t>大阪府の目標</a:t>
            </a:r>
          </a:p>
        </p:txBody>
      </p:sp>
      <p:grpSp>
        <p:nvGrpSpPr>
          <p:cNvPr id="16" name="グループ化 15">
            <a:extLst>
              <a:ext uri="{FF2B5EF4-FFF2-40B4-BE49-F238E27FC236}">
                <a16:creationId xmlns:a16="http://schemas.microsoft.com/office/drawing/2014/main" id="{23C3C0F5-3113-481D-B9F6-AEB14D058096}"/>
              </a:ext>
            </a:extLst>
          </p:cNvPr>
          <p:cNvGrpSpPr/>
          <p:nvPr/>
        </p:nvGrpSpPr>
        <p:grpSpPr>
          <a:xfrm>
            <a:off x="6042660" y="2105303"/>
            <a:ext cx="6149340" cy="1731388"/>
            <a:chOff x="6042660" y="2105303"/>
            <a:chExt cx="6149340" cy="1731388"/>
          </a:xfrm>
        </p:grpSpPr>
        <p:sp>
          <p:nvSpPr>
            <p:cNvPr id="5" name="テキスト ボックス 4">
              <a:extLst>
                <a:ext uri="{FF2B5EF4-FFF2-40B4-BE49-F238E27FC236}">
                  <a16:creationId xmlns:a16="http://schemas.microsoft.com/office/drawing/2014/main" id="{7D0BD212-D58B-44DF-B9EF-F3EC3840FEB7}"/>
                </a:ext>
              </a:extLst>
            </p:cNvPr>
            <p:cNvSpPr txBox="1"/>
            <p:nvPr/>
          </p:nvSpPr>
          <p:spPr>
            <a:xfrm>
              <a:off x="6042660" y="2105303"/>
              <a:ext cx="1415772" cy="461665"/>
            </a:xfrm>
            <a:prstGeom prst="rect">
              <a:avLst/>
            </a:prstGeom>
            <a:noFill/>
          </p:spPr>
          <p:txBody>
            <a:bodyPr wrap="none" rtlCol="0">
              <a:spAutoFit/>
            </a:bodyPr>
            <a:lstStyle/>
            <a:p>
              <a:r>
                <a:rPr kumimoji="1" lang="ja-JP" altLang="en-US" sz="2400" b="1" dirty="0"/>
                <a:t>削減目標</a:t>
              </a:r>
            </a:p>
          </p:txBody>
        </p:sp>
        <p:sp>
          <p:nvSpPr>
            <p:cNvPr id="11" name="テキスト ボックス 10">
              <a:extLst>
                <a:ext uri="{FF2B5EF4-FFF2-40B4-BE49-F238E27FC236}">
                  <a16:creationId xmlns:a16="http://schemas.microsoft.com/office/drawing/2014/main" id="{680EBD64-7526-4811-BB49-96348C38B532}"/>
                </a:ext>
              </a:extLst>
            </p:cNvPr>
            <p:cNvSpPr txBox="1"/>
            <p:nvPr/>
          </p:nvSpPr>
          <p:spPr>
            <a:xfrm>
              <a:off x="6564630" y="3498137"/>
              <a:ext cx="5627370" cy="338554"/>
            </a:xfrm>
            <a:prstGeom prst="rect">
              <a:avLst/>
            </a:prstGeom>
            <a:noFill/>
          </p:spPr>
          <p:txBody>
            <a:bodyPr wrap="square">
              <a:spAutoFit/>
            </a:bodyPr>
            <a:lstStyle/>
            <a:p>
              <a:r>
                <a:rPr lang="en-US" altLang="ja-JP" sz="800" b="0" i="0" dirty="0">
                  <a:solidFill>
                    <a:srgbClr val="000000"/>
                  </a:solidFill>
                  <a:effectLst/>
                  <a:latin typeface="メイリオ" panose="020B0604030504040204" pitchFamily="50" charset="-128"/>
                  <a:ea typeface="メイリオ" panose="020B0604030504040204" pitchFamily="50" charset="-128"/>
                </a:rPr>
                <a:t>※</a:t>
              </a:r>
              <a:r>
                <a:rPr lang="ja-JP" altLang="en-US" sz="800" b="0" i="0" dirty="0">
                  <a:solidFill>
                    <a:srgbClr val="000000"/>
                  </a:solidFill>
                  <a:effectLst/>
                  <a:latin typeface="メイリオ" panose="020B0604030504040204" pitchFamily="50" charset="-128"/>
                  <a:ea typeface="メイリオ" panose="020B0604030504040204" pitchFamily="50" charset="-128"/>
                </a:rPr>
                <a:t>「食品循環資源の再生利用等の促進に関する法律」（食品リサイクル法）の基本方針（令和元年</a:t>
              </a:r>
              <a:r>
                <a:rPr lang="en-US" altLang="ja-JP" sz="800" b="0" i="0" dirty="0">
                  <a:solidFill>
                    <a:srgbClr val="000000"/>
                  </a:solidFill>
                  <a:effectLst/>
                  <a:latin typeface="メイリオ" panose="020B0604030504040204" pitchFamily="50" charset="-128"/>
                  <a:ea typeface="メイリオ" panose="020B0604030504040204" pitchFamily="50" charset="-128"/>
                </a:rPr>
                <a:t>7</a:t>
              </a:r>
              <a:r>
                <a:rPr lang="ja-JP" altLang="en-US" sz="800" b="0" i="0" dirty="0">
                  <a:solidFill>
                    <a:srgbClr val="000000"/>
                  </a:solidFill>
                  <a:effectLst/>
                  <a:latin typeface="メイリオ" panose="020B0604030504040204" pitchFamily="50" charset="-128"/>
                  <a:ea typeface="メイリオ" panose="020B0604030504040204" pitchFamily="50" charset="-128"/>
                </a:rPr>
                <a:t>月公表）</a:t>
              </a:r>
              <a:endParaRPr lang="en-US" altLang="ja-JP" sz="800" b="0" i="0" dirty="0">
                <a:solidFill>
                  <a:srgbClr val="000000"/>
                </a:solidFill>
                <a:effectLst/>
                <a:latin typeface="メイリオ" panose="020B0604030504040204" pitchFamily="50" charset="-128"/>
                <a:ea typeface="メイリオ" panose="020B0604030504040204" pitchFamily="50" charset="-128"/>
              </a:endParaRPr>
            </a:p>
            <a:p>
              <a:r>
                <a:rPr lang="en-US" altLang="ja-JP" sz="800" b="0" i="0" dirty="0">
                  <a:solidFill>
                    <a:srgbClr val="000000"/>
                  </a:solidFill>
                  <a:effectLst/>
                  <a:latin typeface="メイリオ" panose="020B0604030504040204" pitchFamily="50" charset="-128"/>
                  <a:ea typeface="メイリオ" panose="020B0604030504040204" pitchFamily="50" charset="-128"/>
                </a:rPr>
                <a:t>※</a:t>
              </a:r>
              <a:r>
                <a:rPr lang="zh-TW" altLang="en-US" sz="800" b="0" i="0" dirty="0">
                  <a:solidFill>
                    <a:srgbClr val="000000"/>
                  </a:solidFill>
                  <a:effectLst/>
                  <a:latin typeface="メイリオ" panose="020B0604030504040204" pitchFamily="50" charset="-128"/>
                  <a:ea typeface="メイリオ" panose="020B0604030504040204" pitchFamily="50" charset="-128"/>
                </a:rPr>
                <a:t>「第四次循環型社会形成推進基本計画」（平成</a:t>
              </a:r>
              <a:r>
                <a:rPr lang="en-US" altLang="zh-TW" sz="800" b="0" i="0" dirty="0">
                  <a:solidFill>
                    <a:srgbClr val="000000"/>
                  </a:solidFill>
                  <a:effectLst/>
                  <a:latin typeface="メイリオ" panose="020B0604030504040204" pitchFamily="50" charset="-128"/>
                  <a:ea typeface="メイリオ" panose="020B0604030504040204" pitchFamily="50" charset="-128"/>
                </a:rPr>
                <a:t>30</a:t>
              </a:r>
              <a:r>
                <a:rPr lang="zh-TW" altLang="en-US" sz="800" b="0" i="0" dirty="0">
                  <a:solidFill>
                    <a:srgbClr val="000000"/>
                  </a:solidFill>
                  <a:effectLst/>
                  <a:latin typeface="メイリオ" panose="020B0604030504040204" pitchFamily="50" charset="-128"/>
                  <a:ea typeface="メイリオ" panose="020B0604030504040204" pitchFamily="50" charset="-128"/>
                </a:rPr>
                <a:t>年</a:t>
              </a:r>
              <a:r>
                <a:rPr lang="en-US" altLang="zh-TW" sz="800" b="0" i="0" dirty="0">
                  <a:solidFill>
                    <a:srgbClr val="000000"/>
                  </a:solidFill>
                  <a:effectLst/>
                  <a:latin typeface="メイリオ" panose="020B0604030504040204" pitchFamily="50" charset="-128"/>
                  <a:ea typeface="メイリオ" panose="020B0604030504040204" pitchFamily="50" charset="-128"/>
                </a:rPr>
                <a:t>6</a:t>
              </a:r>
              <a:r>
                <a:rPr lang="zh-TW" altLang="en-US" sz="800" b="0" i="0" dirty="0">
                  <a:solidFill>
                    <a:srgbClr val="000000"/>
                  </a:solidFill>
                  <a:effectLst/>
                  <a:latin typeface="メイリオ" panose="020B0604030504040204" pitchFamily="50" charset="-128"/>
                  <a:ea typeface="メイリオ" panose="020B0604030504040204" pitchFamily="50" charset="-128"/>
                </a:rPr>
                <a:t>月閣議決定）</a:t>
              </a:r>
              <a:endParaRPr lang="ja-JP" altLang="en-US" sz="800" dirty="0"/>
            </a:p>
          </p:txBody>
        </p:sp>
        <p:sp>
          <p:nvSpPr>
            <p:cNvPr id="15" name="テキスト ボックス 14">
              <a:extLst>
                <a:ext uri="{FF2B5EF4-FFF2-40B4-BE49-F238E27FC236}">
                  <a16:creationId xmlns:a16="http://schemas.microsoft.com/office/drawing/2014/main" id="{EB077FDE-4FF0-4AF0-84BC-8308DF0F537D}"/>
                </a:ext>
              </a:extLst>
            </p:cNvPr>
            <p:cNvSpPr txBox="1"/>
            <p:nvPr/>
          </p:nvSpPr>
          <p:spPr>
            <a:xfrm>
              <a:off x="6377944" y="2566968"/>
              <a:ext cx="5265416" cy="907941"/>
            </a:xfrm>
            <a:prstGeom prst="rect">
              <a:avLst/>
            </a:prstGeom>
            <a:noFill/>
          </p:spPr>
          <p:txBody>
            <a:bodyPr wrap="square">
              <a:spAutoFit/>
            </a:bodyPr>
            <a:lstStyle/>
            <a:p>
              <a:r>
                <a:rPr lang="en-US" altLang="ja-JP" sz="2400" b="1" dirty="0">
                  <a:solidFill>
                    <a:srgbClr val="FF0000"/>
                  </a:solidFill>
                  <a:effectLst/>
                  <a:latin typeface="游ゴシック" panose="020B0400000000000000" pitchFamily="50" charset="-128"/>
                  <a:cs typeface="Times New Roman" panose="02020603050405020304" pitchFamily="18" charset="0"/>
                </a:rPr>
                <a:t>2030</a:t>
              </a:r>
              <a:r>
                <a:rPr lang="ja-JP" altLang="en-US" sz="2400" b="1" dirty="0">
                  <a:solidFill>
                    <a:srgbClr val="FF0000"/>
                  </a:solidFill>
                  <a:effectLst/>
                  <a:latin typeface="游ゴシック" panose="020B0400000000000000" pitchFamily="50" charset="-128"/>
                  <a:cs typeface="Times New Roman" panose="02020603050405020304" pitchFamily="18" charset="0"/>
                </a:rPr>
                <a:t>年度：</a:t>
              </a:r>
              <a:r>
                <a:rPr lang="en-US" altLang="ja-JP" sz="2400" b="1" dirty="0">
                  <a:solidFill>
                    <a:srgbClr val="FF0000"/>
                  </a:solidFill>
                  <a:effectLst/>
                  <a:latin typeface="游ゴシック" panose="020B0400000000000000" pitchFamily="50" charset="-128"/>
                  <a:cs typeface="Times New Roman" panose="02020603050405020304" pitchFamily="18" charset="0"/>
                </a:rPr>
                <a:t>2000</a:t>
              </a:r>
              <a:r>
                <a:rPr lang="ja-JP" altLang="ja-JP" sz="2400" b="1" dirty="0">
                  <a:solidFill>
                    <a:srgbClr val="FF0000"/>
                  </a:solidFill>
                  <a:effectLst/>
                  <a:ea typeface="游ゴシック" panose="020B0400000000000000" pitchFamily="50" charset="-128"/>
                  <a:cs typeface="Times New Roman" panose="02020603050405020304" pitchFamily="18" charset="0"/>
                </a:rPr>
                <a:t>年度比</a:t>
              </a:r>
              <a:r>
                <a:rPr lang="ja-JP" altLang="en-US" sz="2400" b="1" dirty="0">
                  <a:solidFill>
                    <a:srgbClr val="FF0000"/>
                  </a:solidFill>
                  <a:effectLst/>
                  <a:ea typeface="游ゴシック" panose="020B0400000000000000" pitchFamily="50" charset="-128"/>
                  <a:cs typeface="Times New Roman" panose="02020603050405020304" pitchFamily="18" charset="0"/>
                </a:rPr>
                <a:t>で</a:t>
              </a:r>
              <a:r>
                <a:rPr lang="ja-JP" altLang="ja-JP" sz="2400" b="1" dirty="0">
                  <a:solidFill>
                    <a:srgbClr val="FF0000"/>
                  </a:solidFill>
                  <a:effectLst/>
                  <a:ea typeface="游ゴシック" panose="020B0400000000000000" pitchFamily="50" charset="-128"/>
                  <a:cs typeface="Times New Roman" panose="02020603050405020304" pitchFamily="18" charset="0"/>
                </a:rPr>
                <a:t>半減</a:t>
              </a:r>
              <a:endParaRPr lang="en-US" altLang="ja-JP" sz="2400" b="1" dirty="0">
                <a:solidFill>
                  <a:srgbClr val="FF0000"/>
                </a:solidFill>
                <a:effectLst/>
                <a:ea typeface="游ゴシック" panose="020B0400000000000000" pitchFamily="50" charset="-128"/>
                <a:cs typeface="Times New Roman" panose="02020603050405020304" pitchFamily="18" charset="0"/>
              </a:endParaRPr>
            </a:p>
            <a:p>
              <a:pPr indent="266700">
                <a:spcBef>
                  <a:spcPts val="600"/>
                </a:spcBef>
              </a:pPr>
              <a:r>
                <a:rPr lang="en-US" altLang="ja-JP" sz="2400" b="1" u="sng" dirty="0">
                  <a:solidFill>
                    <a:srgbClr val="FF0000"/>
                  </a:solidFill>
                  <a:effectLst/>
                  <a:latin typeface="游ゴシック" panose="020B0400000000000000" pitchFamily="50" charset="-128"/>
                  <a:cs typeface="Times New Roman" panose="02020603050405020304" pitchFamily="18" charset="0"/>
                </a:rPr>
                <a:t>980</a:t>
              </a:r>
              <a:r>
                <a:rPr lang="ja-JP" altLang="en-US" sz="2400" b="1" u="sng" dirty="0">
                  <a:solidFill>
                    <a:srgbClr val="FF0000"/>
                  </a:solidFill>
                  <a:ea typeface="游ゴシック" panose="020B0400000000000000" pitchFamily="50" charset="-128"/>
                  <a:cs typeface="Times New Roman" panose="02020603050405020304" pitchFamily="18" charset="0"/>
                </a:rPr>
                <a:t>万トン／年 ⇒</a:t>
              </a:r>
              <a:r>
                <a:rPr lang="en-US" altLang="ja-JP" sz="2400" b="1" u="sng" dirty="0">
                  <a:solidFill>
                    <a:srgbClr val="FF0000"/>
                  </a:solidFill>
                  <a:effectLst/>
                  <a:latin typeface="游ゴシック" panose="020B0400000000000000" pitchFamily="50" charset="-128"/>
                  <a:cs typeface="Times New Roman" panose="02020603050405020304" pitchFamily="18" charset="0"/>
                </a:rPr>
                <a:t> 490</a:t>
              </a:r>
              <a:r>
                <a:rPr lang="ja-JP" altLang="en-US" sz="2400" b="1" u="sng" dirty="0">
                  <a:solidFill>
                    <a:srgbClr val="FF0000"/>
                  </a:solidFill>
                  <a:ea typeface="游ゴシック" panose="020B0400000000000000" pitchFamily="50" charset="-128"/>
                  <a:cs typeface="Times New Roman" panose="02020603050405020304" pitchFamily="18" charset="0"/>
                </a:rPr>
                <a:t>万トン／年</a:t>
              </a:r>
              <a:endParaRPr lang="ja-JP" altLang="en-US" sz="2400" b="1" u="sng" dirty="0">
                <a:solidFill>
                  <a:srgbClr val="FF0000"/>
                </a:solidFill>
              </a:endParaRPr>
            </a:p>
          </p:txBody>
        </p:sp>
      </p:grpSp>
      <p:sp>
        <p:nvSpPr>
          <p:cNvPr id="17" name="テキスト ボックス 16">
            <a:extLst>
              <a:ext uri="{FF2B5EF4-FFF2-40B4-BE49-F238E27FC236}">
                <a16:creationId xmlns:a16="http://schemas.microsoft.com/office/drawing/2014/main" id="{C5874672-53C8-4CD6-859A-50AC5833F3DC}"/>
              </a:ext>
            </a:extLst>
          </p:cNvPr>
          <p:cNvSpPr txBox="1"/>
          <p:nvPr/>
        </p:nvSpPr>
        <p:spPr>
          <a:xfrm>
            <a:off x="4027645" y="5561684"/>
            <a:ext cx="1923573" cy="215444"/>
          </a:xfrm>
          <a:prstGeom prst="rect">
            <a:avLst/>
          </a:prstGeom>
          <a:noFill/>
        </p:spPr>
        <p:txBody>
          <a:bodyPr wrap="square">
            <a:spAutoFit/>
          </a:bodyPr>
          <a:lstStyle/>
          <a:p>
            <a:pPr>
              <a:spcAft>
                <a:spcPts val="600"/>
              </a:spcAft>
            </a:pPr>
            <a:r>
              <a:rPr lang="en-US" altLang="ja-J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大阪府食品ロス削減推進計画</a:t>
            </a:r>
            <a:r>
              <a:rPr lang="ja-JP" altLang="en-US"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より</a:t>
            </a:r>
            <a:endParaRPr lang="en-US" altLang="ja-JP" sz="8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8" name="テキスト ボックス 17">
            <a:extLst>
              <a:ext uri="{FF2B5EF4-FFF2-40B4-BE49-F238E27FC236}">
                <a16:creationId xmlns:a16="http://schemas.microsoft.com/office/drawing/2014/main" id="{105BE5BF-6EA1-4845-B8E5-1AB3A62D3801}"/>
              </a:ext>
            </a:extLst>
          </p:cNvPr>
          <p:cNvSpPr txBox="1"/>
          <p:nvPr/>
        </p:nvSpPr>
        <p:spPr>
          <a:xfrm>
            <a:off x="9643270" y="6081713"/>
            <a:ext cx="1923573" cy="215444"/>
          </a:xfrm>
          <a:prstGeom prst="rect">
            <a:avLst/>
          </a:prstGeom>
          <a:noFill/>
        </p:spPr>
        <p:txBody>
          <a:bodyPr wrap="square">
            <a:spAutoFit/>
          </a:bodyPr>
          <a:lstStyle/>
          <a:p>
            <a:pPr>
              <a:spcAft>
                <a:spcPts val="600"/>
              </a:spcAft>
            </a:pPr>
            <a:r>
              <a:rPr lang="en-US" altLang="ja-J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大阪府食品ロス削減推進計画</a:t>
            </a:r>
            <a:r>
              <a:rPr lang="ja-JP" altLang="en-US"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より</a:t>
            </a:r>
            <a:endParaRPr lang="en-US" altLang="ja-JP" sz="8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 name="テキスト ボックス 2"/>
          <p:cNvSpPr txBox="1"/>
          <p:nvPr/>
        </p:nvSpPr>
        <p:spPr>
          <a:xfrm>
            <a:off x="632775" y="5866269"/>
            <a:ext cx="4676280" cy="723275"/>
          </a:xfrm>
          <a:prstGeom prst="rect">
            <a:avLst/>
          </a:prstGeom>
          <a:noFill/>
        </p:spPr>
        <p:txBody>
          <a:bodyPr wrap="none" rtlCol="0">
            <a:spAutoFit/>
          </a:bodyPr>
          <a:lstStyle/>
          <a:p>
            <a:r>
              <a:rPr lang="en-US" altLang="ja-JP" dirty="0" smtClean="0">
                <a:latin typeface="游ゴシック" panose="020B0400000000000000" pitchFamily="50" charset="-128"/>
                <a:cs typeface="Times New Roman" panose="02020603050405020304" pitchFamily="18" charset="0"/>
              </a:rPr>
              <a:t>2018</a:t>
            </a:r>
            <a:r>
              <a:rPr kumimoji="1" lang="ja-JP" altLang="en-US" dirty="0" smtClean="0"/>
              <a:t>年度　</a:t>
            </a:r>
            <a:r>
              <a:rPr lang="en-US" altLang="ja-JP" dirty="0">
                <a:latin typeface="游ゴシック" panose="020B0400000000000000" pitchFamily="50" charset="-128"/>
                <a:cs typeface="Times New Roman" panose="02020603050405020304" pitchFamily="18" charset="0"/>
              </a:rPr>
              <a:t> </a:t>
            </a:r>
            <a:r>
              <a:rPr lang="en-US" altLang="ja-JP" dirty="0" smtClean="0">
                <a:latin typeface="游ゴシック" panose="020B0400000000000000" pitchFamily="50" charset="-128"/>
                <a:cs typeface="Times New Roman" panose="02020603050405020304" pitchFamily="18" charset="0"/>
              </a:rPr>
              <a:t>600</a:t>
            </a:r>
            <a:r>
              <a:rPr kumimoji="1" lang="ja-JP" altLang="en-US" dirty="0" smtClean="0"/>
              <a:t>万トン</a:t>
            </a:r>
            <a:endParaRPr kumimoji="1" lang="en-US" altLang="ja-JP" dirty="0" smtClean="0"/>
          </a:p>
          <a:p>
            <a:pPr>
              <a:spcBef>
                <a:spcPts val="600"/>
              </a:spcBef>
            </a:pPr>
            <a:r>
              <a:rPr lang="ja-JP" altLang="en-US" dirty="0" smtClean="0"/>
              <a:t>（事業系</a:t>
            </a:r>
            <a:r>
              <a:rPr lang="en-US" altLang="ja-JP" dirty="0" smtClean="0">
                <a:latin typeface="游ゴシック" panose="020B0400000000000000" pitchFamily="50" charset="-128"/>
                <a:cs typeface="Times New Roman" panose="02020603050405020304" pitchFamily="18" charset="0"/>
              </a:rPr>
              <a:t>324</a:t>
            </a:r>
            <a:r>
              <a:rPr lang="ja-JP" altLang="en-US" dirty="0" smtClean="0"/>
              <a:t>万トン　　家庭系</a:t>
            </a:r>
            <a:r>
              <a:rPr lang="en-US" altLang="ja-JP" dirty="0" smtClean="0">
                <a:latin typeface="游ゴシック" panose="020B0400000000000000" pitchFamily="50" charset="-128"/>
                <a:cs typeface="Times New Roman" panose="02020603050405020304" pitchFamily="18" charset="0"/>
              </a:rPr>
              <a:t>276</a:t>
            </a:r>
            <a:r>
              <a:rPr lang="ja-JP" altLang="en-US" dirty="0" smtClean="0"/>
              <a:t>万トン）</a:t>
            </a:r>
            <a:endParaRPr kumimoji="1" lang="ja-JP" altLang="en-US" dirty="0"/>
          </a:p>
        </p:txBody>
      </p:sp>
      <p:sp>
        <p:nvSpPr>
          <p:cNvPr id="14" name="テキスト ボックス 13">
            <a:extLst>
              <a:ext uri="{FF2B5EF4-FFF2-40B4-BE49-F238E27FC236}">
                <a16:creationId xmlns:a16="http://schemas.microsoft.com/office/drawing/2014/main" id="{3918B8A0-1B6F-41F5-9022-6EF8779FAB5E}"/>
              </a:ext>
            </a:extLst>
          </p:cNvPr>
          <p:cNvSpPr txBox="1"/>
          <p:nvPr/>
        </p:nvSpPr>
        <p:spPr>
          <a:xfrm>
            <a:off x="3991318" y="6570963"/>
            <a:ext cx="1996225" cy="215444"/>
          </a:xfrm>
          <a:prstGeom prst="rect">
            <a:avLst/>
          </a:prstGeom>
          <a:noFill/>
        </p:spPr>
        <p:txBody>
          <a:bodyPr wrap="square">
            <a:spAutoFit/>
          </a:bodyPr>
          <a:lstStyle/>
          <a:p>
            <a:pPr>
              <a:spcAft>
                <a:spcPts val="600"/>
              </a:spcAft>
            </a:pPr>
            <a:r>
              <a:rPr lang="en-US" altLang="ja-JP" sz="800" kern="100" dirty="0" smtClean="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800" kern="100" dirty="0" smtClean="0">
                <a:effectLst/>
                <a:latin typeface="游ゴシック" panose="020B0400000000000000" pitchFamily="50" charset="-128"/>
                <a:ea typeface="游ゴシック" panose="020B0400000000000000" pitchFamily="50" charset="-128"/>
                <a:cs typeface="Times New Roman" panose="02020603050405020304" pitchFamily="18" charset="0"/>
              </a:rPr>
              <a:t>農林水産省</a:t>
            </a:r>
            <a:r>
              <a:rPr lang="en-US" altLang="ja-JP" sz="800" kern="100" dirty="0" smtClean="0">
                <a:effectLst/>
                <a:latin typeface="游ゴシック" panose="020B0400000000000000" pitchFamily="50" charset="-128"/>
                <a:ea typeface="游ゴシック" panose="020B0400000000000000" pitchFamily="50" charset="-128"/>
                <a:cs typeface="Times New Roman" panose="02020603050405020304" pitchFamily="18" charset="0"/>
              </a:rPr>
              <a:t>HP</a:t>
            </a:r>
            <a:r>
              <a:rPr lang="ja-JP" altLang="en-US" sz="800" kern="100" dirty="0" smtClean="0">
                <a:latin typeface="游ゴシック" panose="020B0400000000000000" pitchFamily="50" charset="-128"/>
                <a:ea typeface="游ゴシック" panose="020B0400000000000000" pitchFamily="50" charset="-128"/>
                <a:cs typeface="Times New Roman" panose="02020603050405020304" pitchFamily="18" charset="0"/>
              </a:rPr>
              <a:t>より（</a:t>
            </a:r>
            <a:r>
              <a:rPr lang="en-US" altLang="ja-JP" sz="800" kern="100" dirty="0" smtClean="0">
                <a:latin typeface="游ゴシック" panose="020B0400000000000000" pitchFamily="50" charset="-128"/>
                <a:ea typeface="游ゴシック" panose="020B0400000000000000" pitchFamily="50" charset="-128"/>
                <a:cs typeface="Times New Roman" panose="02020603050405020304" pitchFamily="18" charset="0"/>
              </a:rPr>
              <a:t>R3.4.27</a:t>
            </a:r>
            <a:r>
              <a:rPr lang="ja-JP" altLang="en-US" sz="800" kern="100" dirty="0" smtClean="0">
                <a:latin typeface="游ゴシック" panose="020B0400000000000000" pitchFamily="50" charset="-128"/>
                <a:ea typeface="游ゴシック" panose="020B0400000000000000" pitchFamily="50" charset="-128"/>
                <a:cs typeface="Times New Roman" panose="02020603050405020304" pitchFamily="18" charset="0"/>
              </a:rPr>
              <a:t>発表）</a:t>
            </a:r>
            <a:endParaRPr lang="en-US" altLang="ja-JP" sz="8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266558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7940AF-55C7-48B2-9B63-7350F496D468}"/>
              </a:ext>
            </a:extLst>
          </p:cNvPr>
          <p:cNvSpPr>
            <a:spLocks noGrp="1"/>
          </p:cNvSpPr>
          <p:nvPr>
            <p:ph type="title"/>
          </p:nvPr>
        </p:nvSpPr>
        <p:spPr/>
        <p:txBody>
          <a:bodyPr/>
          <a:lstStyle/>
          <a:p>
            <a:r>
              <a:rPr kumimoji="1" lang="ja-JP" altLang="en-US" dirty="0"/>
              <a:t>何の数字</a:t>
            </a:r>
          </a:p>
        </p:txBody>
      </p:sp>
      <p:sp>
        <p:nvSpPr>
          <p:cNvPr id="5" name="テキスト ボックス 4">
            <a:extLst>
              <a:ext uri="{FF2B5EF4-FFF2-40B4-BE49-F238E27FC236}">
                <a16:creationId xmlns:a16="http://schemas.microsoft.com/office/drawing/2014/main" id="{3E26EF7E-2FD0-4DD9-A8F4-8EBD395060AC}"/>
              </a:ext>
            </a:extLst>
          </p:cNvPr>
          <p:cNvSpPr txBox="1"/>
          <p:nvPr/>
        </p:nvSpPr>
        <p:spPr>
          <a:xfrm>
            <a:off x="1598051" y="5745407"/>
            <a:ext cx="8839200" cy="769441"/>
          </a:xfrm>
          <a:prstGeom prst="rect">
            <a:avLst/>
          </a:prstGeom>
          <a:noFill/>
        </p:spPr>
        <p:txBody>
          <a:bodyPr wrap="square">
            <a:spAutoFit/>
          </a:bodyPr>
          <a:lstStyle/>
          <a:p>
            <a:pPr indent="92075" algn="r" fontAlgn="base"/>
            <a:r>
              <a:rPr lang="ja-JP" altLang="en-US" sz="3200" b="0" i="0" dirty="0">
                <a:solidFill>
                  <a:srgbClr val="333333"/>
                </a:solidFill>
                <a:effectLst/>
                <a:latin typeface="Segoe UI" panose="020B0502040204020203" pitchFamily="34" charset="0"/>
              </a:rPr>
              <a:t>世界の海に存在しているプラスチックごみの量</a:t>
            </a:r>
            <a:r>
              <a:rPr lang="en-US" altLang="ja-JP" sz="1200" b="0" i="0" dirty="0" smtClean="0">
                <a:solidFill>
                  <a:srgbClr val="333333"/>
                </a:solidFill>
                <a:effectLst/>
                <a:latin typeface="Segoe UI" panose="020B0502040204020203" pitchFamily="34" charset="0"/>
              </a:rPr>
              <a:t>※</a:t>
            </a:r>
            <a:r>
              <a:rPr lang="en-US" altLang="ja-JP" sz="1200" dirty="0"/>
              <a:t>McKinsey &amp; Company and Ocean Conservancy (</a:t>
            </a:r>
            <a:r>
              <a:rPr lang="en-US" altLang="ja-JP" sz="1200" dirty="0" smtClean="0"/>
              <a:t>2015)</a:t>
            </a:r>
            <a:r>
              <a:rPr lang="ja-JP" altLang="en-US" sz="1200" dirty="0" smtClean="0"/>
              <a:t>より</a:t>
            </a:r>
            <a:endParaRPr lang="ja-JP" altLang="en-US" sz="1200" b="0" i="0" u="sng" dirty="0">
              <a:solidFill>
                <a:srgbClr val="333333"/>
              </a:solidFill>
              <a:effectLst/>
              <a:latin typeface="Segoe UI" panose="020B0502040204020203" pitchFamily="34" charset="0"/>
            </a:endParaRPr>
          </a:p>
        </p:txBody>
      </p:sp>
      <p:sp>
        <p:nvSpPr>
          <p:cNvPr id="7" name="テキスト ボックス 6">
            <a:extLst>
              <a:ext uri="{FF2B5EF4-FFF2-40B4-BE49-F238E27FC236}">
                <a16:creationId xmlns:a16="http://schemas.microsoft.com/office/drawing/2014/main" id="{539A66AE-82E2-4539-B5EB-68BFBF6D477F}"/>
              </a:ext>
            </a:extLst>
          </p:cNvPr>
          <p:cNvSpPr txBox="1"/>
          <p:nvPr/>
        </p:nvSpPr>
        <p:spPr>
          <a:xfrm>
            <a:off x="1196681" y="2389132"/>
            <a:ext cx="9641940" cy="3046988"/>
          </a:xfrm>
          <a:prstGeom prst="rect">
            <a:avLst/>
          </a:prstGeom>
          <a:noFill/>
        </p:spPr>
        <p:txBody>
          <a:bodyPr wrap="square">
            <a:spAutoFit/>
          </a:bodyPr>
          <a:lstStyle/>
          <a:p>
            <a:pPr algn="r"/>
            <a:r>
              <a:rPr lang="en-US" altLang="ja-JP" sz="9600" b="1" i="0" dirty="0">
                <a:solidFill>
                  <a:srgbClr val="FF0000"/>
                </a:solidFill>
                <a:effectLst/>
                <a:latin typeface="Segoe UI" panose="020B0502040204020203" pitchFamily="34" charset="0"/>
              </a:rPr>
              <a:t>1</a:t>
            </a:r>
            <a:r>
              <a:rPr lang="ja-JP" altLang="en-US" sz="9600" b="1" i="0" dirty="0">
                <a:solidFill>
                  <a:srgbClr val="FF0000"/>
                </a:solidFill>
                <a:effectLst/>
                <a:latin typeface="Segoe UI" panose="020B0502040204020203" pitchFamily="34" charset="0"/>
              </a:rPr>
              <a:t>億</a:t>
            </a:r>
            <a:r>
              <a:rPr lang="en-US" altLang="ja-JP" sz="9600" b="1" i="0" dirty="0">
                <a:solidFill>
                  <a:srgbClr val="FF0000"/>
                </a:solidFill>
                <a:effectLst/>
                <a:latin typeface="Segoe UI" panose="020B0502040204020203" pitchFamily="34" charset="0"/>
              </a:rPr>
              <a:t>5,000</a:t>
            </a:r>
            <a:r>
              <a:rPr lang="ja-JP" altLang="en-US" sz="9600" b="1" i="0" dirty="0">
                <a:solidFill>
                  <a:srgbClr val="FF0000"/>
                </a:solidFill>
                <a:effectLst/>
                <a:latin typeface="Segoe UI" panose="020B0502040204020203" pitchFamily="34" charset="0"/>
              </a:rPr>
              <a:t>万</a:t>
            </a:r>
            <a:r>
              <a:rPr lang="ja-JP" altLang="en-US" sz="9600" b="1" i="0" dirty="0" smtClean="0">
                <a:solidFill>
                  <a:srgbClr val="FF0000"/>
                </a:solidFill>
                <a:effectLst/>
                <a:latin typeface="Segoe UI" panose="020B0502040204020203" pitchFamily="34" charset="0"/>
              </a:rPr>
              <a:t>トン</a:t>
            </a:r>
            <a:endParaRPr lang="en-US" altLang="ja-JP" sz="9600" b="1" i="0" dirty="0" smtClean="0">
              <a:solidFill>
                <a:srgbClr val="FF0000"/>
              </a:solidFill>
              <a:effectLst/>
              <a:latin typeface="Segoe UI" panose="020B0502040204020203" pitchFamily="34" charset="0"/>
            </a:endParaRPr>
          </a:p>
          <a:p>
            <a:pPr algn="r"/>
            <a:r>
              <a:rPr lang="ja-JP" altLang="en-US" sz="9600" b="1" i="0" dirty="0" smtClean="0">
                <a:solidFill>
                  <a:srgbClr val="FF0000"/>
                </a:solidFill>
                <a:effectLst/>
                <a:latin typeface="Segoe UI" panose="020B0502040204020203" pitchFamily="34" charset="0"/>
              </a:rPr>
              <a:t>以上</a:t>
            </a:r>
            <a:endParaRPr lang="ja-JP" altLang="en-US" sz="9600" b="1" dirty="0">
              <a:solidFill>
                <a:srgbClr val="FF0000"/>
              </a:solidFill>
            </a:endParaRPr>
          </a:p>
        </p:txBody>
      </p:sp>
    </p:spTree>
    <p:extLst>
      <p:ext uri="{BB962C8B-B14F-4D97-AF65-F5344CB8AC3E}">
        <p14:creationId xmlns:p14="http://schemas.microsoft.com/office/powerpoint/2010/main" val="328760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海洋プラスチック</a:t>
            </a:r>
            <a:endParaRPr kumimoji="1" lang="ja-JP" altLang="en-US" dirty="0"/>
          </a:p>
        </p:txBody>
      </p:sp>
      <p:sp>
        <p:nvSpPr>
          <p:cNvPr id="4" name="正方形/長方形 3"/>
          <p:cNvSpPr/>
          <p:nvPr/>
        </p:nvSpPr>
        <p:spPr>
          <a:xfrm>
            <a:off x="199868" y="1993993"/>
            <a:ext cx="5256551" cy="1107996"/>
          </a:xfrm>
          <a:prstGeom prst="rect">
            <a:avLst/>
          </a:prstGeom>
        </p:spPr>
        <p:txBody>
          <a:bodyPr wrap="square">
            <a:spAutoFit/>
          </a:bodyPr>
          <a:lstStyle/>
          <a:p>
            <a:r>
              <a:rPr lang="ja-JP" altLang="en-US" dirty="0" smtClean="0"/>
              <a:t>毎年、少なく</a:t>
            </a:r>
            <a:r>
              <a:rPr lang="ja-JP" altLang="en-US" dirty="0"/>
              <a:t>とも</a:t>
            </a:r>
            <a:r>
              <a:rPr lang="ja-JP" altLang="en-US" dirty="0" smtClean="0"/>
              <a:t>年間８００万トン</a:t>
            </a:r>
            <a:r>
              <a:rPr lang="ja-JP" altLang="en-US" dirty="0"/>
              <a:t>（重さにして、</a:t>
            </a:r>
            <a:r>
              <a:rPr lang="ja-JP" altLang="en-US" dirty="0" smtClean="0"/>
              <a:t>ジャンボジェット機５万機</a:t>
            </a:r>
            <a:r>
              <a:rPr lang="ja-JP" altLang="en-US" dirty="0"/>
              <a:t>相当）が、新たに流入していると推定されて</a:t>
            </a:r>
            <a:r>
              <a:rPr lang="ja-JP" altLang="en-US" dirty="0" smtClean="0"/>
              <a:t>います。</a:t>
            </a:r>
            <a:endParaRPr lang="en-US" altLang="ja-JP" dirty="0" smtClean="0"/>
          </a:p>
          <a:p>
            <a:pPr algn="r"/>
            <a:r>
              <a:rPr lang="en-US" altLang="ja-JP" sz="1200" dirty="0" smtClean="0"/>
              <a:t>※WORLD </a:t>
            </a:r>
            <a:r>
              <a:rPr lang="en-US" altLang="ja-JP" sz="1200" dirty="0"/>
              <a:t>ECONOMIC FORUM(2016</a:t>
            </a:r>
            <a:r>
              <a:rPr lang="en-US" altLang="ja-JP" sz="1200" dirty="0" smtClean="0"/>
              <a:t>)</a:t>
            </a:r>
            <a:r>
              <a:rPr lang="ja-JP" altLang="en-US" sz="1200" dirty="0" smtClean="0"/>
              <a:t>より</a:t>
            </a:r>
            <a:endParaRPr lang="ja-JP" altLang="en-US" sz="1200" dirty="0"/>
          </a:p>
        </p:txBody>
      </p:sp>
      <p:sp>
        <p:nvSpPr>
          <p:cNvPr id="9" name="正方形/長方形 8"/>
          <p:cNvSpPr/>
          <p:nvPr/>
        </p:nvSpPr>
        <p:spPr>
          <a:xfrm>
            <a:off x="127105" y="3598998"/>
            <a:ext cx="5764969" cy="553998"/>
          </a:xfrm>
          <a:prstGeom prst="rect">
            <a:avLst/>
          </a:prstGeom>
        </p:spPr>
        <p:txBody>
          <a:bodyPr wrap="square">
            <a:spAutoFit/>
          </a:bodyPr>
          <a:lstStyle/>
          <a:p>
            <a:r>
              <a:rPr lang="ja-JP" altLang="en-US" dirty="0" smtClean="0"/>
              <a:t>◆日本における海岸漂着物の状況</a:t>
            </a:r>
            <a:endParaRPr lang="en-US" altLang="ja-JP" dirty="0" smtClean="0"/>
          </a:p>
          <a:p>
            <a:pPr indent="1258888"/>
            <a:r>
              <a:rPr lang="en-US" altLang="ja-JP" sz="1200" dirty="0"/>
              <a:t>※</a:t>
            </a:r>
            <a:r>
              <a:rPr lang="ja-JP" altLang="en-US" sz="1200" dirty="0"/>
              <a:t>令和元年版環境白書・循環型社会白書・生物多様性白書より</a:t>
            </a:r>
          </a:p>
        </p:txBody>
      </p:sp>
      <p:grpSp>
        <p:nvGrpSpPr>
          <p:cNvPr id="8" name="グループ化 7"/>
          <p:cNvGrpSpPr/>
          <p:nvPr/>
        </p:nvGrpSpPr>
        <p:grpSpPr>
          <a:xfrm>
            <a:off x="0" y="1565505"/>
            <a:ext cx="12192000" cy="5324274"/>
            <a:chOff x="0" y="1565505"/>
            <a:chExt cx="12192000" cy="5324274"/>
          </a:xfrm>
        </p:grpSpPr>
        <p:sp>
          <p:nvSpPr>
            <p:cNvPr id="3" name="正方形/長方形 2"/>
            <p:cNvSpPr/>
            <p:nvPr/>
          </p:nvSpPr>
          <p:spPr>
            <a:xfrm>
              <a:off x="0" y="4278321"/>
              <a:ext cx="5892073" cy="1938992"/>
            </a:xfrm>
            <a:prstGeom prst="rect">
              <a:avLst/>
            </a:prstGeom>
          </p:spPr>
          <p:txBody>
            <a:bodyPr wrap="square">
              <a:spAutoFit/>
            </a:bodyPr>
            <a:lstStyle/>
            <a:p>
              <a:pPr marL="179388" indent="-179388">
                <a:lnSpc>
                  <a:spcPts val="2200"/>
                </a:lnSpc>
              </a:pPr>
              <a:r>
                <a:rPr lang="en-US" altLang="ja-JP" sz="1600" dirty="0" smtClean="0"/>
                <a:t>【</a:t>
              </a:r>
              <a:r>
                <a:rPr lang="ja-JP" altLang="en-US" sz="1600" dirty="0" smtClean="0"/>
                <a:t>環境省</a:t>
              </a:r>
              <a:r>
                <a:rPr lang="ja-JP" altLang="en-US" sz="1600" dirty="0"/>
                <a:t>：２０１６年度に全国１０地点で実施した調査</a:t>
              </a:r>
              <a:r>
                <a:rPr lang="ja-JP" altLang="en-US" sz="1600" dirty="0" smtClean="0"/>
                <a:t>結果</a:t>
              </a:r>
              <a:r>
                <a:rPr lang="en-US" altLang="ja-JP" sz="1600" dirty="0" smtClean="0"/>
                <a:t>】</a:t>
              </a:r>
              <a:endParaRPr lang="ja-JP" altLang="en-US" sz="1600" dirty="0"/>
            </a:p>
            <a:p>
              <a:pPr marL="360363" indent="-180975">
                <a:lnSpc>
                  <a:spcPts val="2200"/>
                </a:lnSpc>
                <a:spcBef>
                  <a:spcPts val="600"/>
                </a:spcBef>
              </a:pPr>
              <a:r>
                <a:rPr lang="ja-JP" altLang="en-US" sz="1600" dirty="0"/>
                <a:t>・</a:t>
              </a:r>
              <a:r>
                <a:rPr lang="ja-JP" altLang="en-US" sz="1600" dirty="0" smtClean="0"/>
                <a:t>漂着物のうち、容積</a:t>
              </a:r>
              <a:r>
                <a:rPr lang="ja-JP" altLang="en-US" sz="1600" dirty="0"/>
                <a:t>及び個数ベースではプラスチック類が、最も高い割合を占めています</a:t>
              </a:r>
              <a:r>
                <a:rPr lang="ja-JP" altLang="en-US" sz="1600" dirty="0" smtClean="0"/>
                <a:t>。</a:t>
              </a:r>
              <a:endParaRPr lang="en-US" altLang="ja-JP" sz="1600" dirty="0" smtClean="0"/>
            </a:p>
            <a:p>
              <a:pPr marL="179388">
                <a:lnSpc>
                  <a:spcPts val="2200"/>
                </a:lnSpc>
                <a:spcBef>
                  <a:spcPts val="600"/>
                </a:spcBef>
              </a:pPr>
              <a:r>
                <a:rPr lang="ja-JP" altLang="en-US" sz="1600" dirty="0" smtClean="0"/>
                <a:t>・回収</a:t>
              </a:r>
              <a:r>
                <a:rPr lang="ja-JP" altLang="en-US" sz="1600" dirty="0"/>
                <a:t>されたペットボトルの製造国別の</a:t>
              </a:r>
              <a:r>
                <a:rPr lang="ja-JP" altLang="en-US" sz="1600" dirty="0" smtClean="0"/>
                <a:t>割合</a:t>
              </a:r>
              <a:endParaRPr lang="en-US" altLang="ja-JP" sz="1600" dirty="0" smtClean="0"/>
            </a:p>
            <a:p>
              <a:pPr indent="630238">
                <a:lnSpc>
                  <a:spcPts val="2200"/>
                </a:lnSpc>
              </a:pPr>
              <a:r>
                <a:rPr lang="ja-JP" altLang="en-US" sz="1600" dirty="0" smtClean="0"/>
                <a:t>奄</a:t>
              </a:r>
              <a:r>
                <a:rPr lang="ja-JP" altLang="en-US" sz="1600" dirty="0"/>
                <a:t>美では外国製の割合</a:t>
              </a:r>
              <a:r>
                <a:rPr lang="ja-JP" altLang="en-US" sz="1600" dirty="0" smtClean="0"/>
                <a:t>が８割以上</a:t>
              </a:r>
              <a:endParaRPr lang="en-US" altLang="ja-JP" sz="1600" dirty="0" smtClean="0"/>
            </a:p>
            <a:p>
              <a:pPr indent="630238">
                <a:lnSpc>
                  <a:spcPts val="2200"/>
                </a:lnSpc>
              </a:pPr>
              <a:r>
                <a:rPr lang="ja-JP" altLang="en-US" sz="1600" dirty="0" smtClean="0"/>
                <a:t>根室</a:t>
              </a:r>
              <a:r>
                <a:rPr lang="ja-JP" altLang="en-US" sz="1600" dirty="0"/>
                <a:t>、函館、国東で</a:t>
              </a:r>
              <a:r>
                <a:rPr lang="ja-JP" altLang="en-US" sz="1600" dirty="0" smtClean="0"/>
                <a:t>は</a:t>
              </a:r>
              <a:r>
                <a:rPr lang="ja-JP" altLang="en-US" sz="1600" dirty="0"/>
                <a:t>５～</a:t>
              </a:r>
              <a:r>
                <a:rPr lang="ja-JP" altLang="en-US" sz="1600" dirty="0" smtClean="0"/>
                <a:t>７割が日本製</a:t>
              </a:r>
              <a:endParaRPr lang="en-US" altLang="ja-JP" sz="1600" dirty="0"/>
            </a:p>
          </p:txBody>
        </p:sp>
        <p:pic>
          <p:nvPicPr>
            <p:cNvPr id="1026" name="Picture 2" descr="図3-1-1　ペットボトルの製造国別割合（2016年度調査）"/>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768" y="1565505"/>
              <a:ext cx="5943600" cy="5048250"/>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7598247" y="6613755"/>
              <a:ext cx="4593753" cy="276024"/>
            </a:xfrm>
            <a:prstGeom prst="rect">
              <a:avLst/>
            </a:prstGeom>
          </p:spPr>
          <p:txBody>
            <a:bodyPr wrap="square">
              <a:spAutoFit/>
            </a:bodyPr>
            <a:lstStyle/>
            <a:p>
              <a:r>
                <a:rPr lang="en-US" altLang="ja-JP" sz="1200" dirty="0"/>
                <a:t>※</a:t>
              </a:r>
              <a:r>
                <a:rPr lang="ja-JP" altLang="en-US" sz="1200" dirty="0"/>
                <a:t>令和元年版環境白書・循環型社会白書・生物多様性白書より</a:t>
              </a:r>
            </a:p>
          </p:txBody>
        </p:sp>
      </p:grpSp>
    </p:spTree>
    <p:extLst>
      <p:ext uri="{BB962C8B-B14F-4D97-AF65-F5344CB8AC3E}">
        <p14:creationId xmlns:p14="http://schemas.microsoft.com/office/powerpoint/2010/main" val="353016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7940AF-55C7-48B2-9B63-7350F496D468}"/>
              </a:ext>
            </a:extLst>
          </p:cNvPr>
          <p:cNvSpPr>
            <a:spLocks noGrp="1"/>
          </p:cNvSpPr>
          <p:nvPr>
            <p:ph type="title"/>
          </p:nvPr>
        </p:nvSpPr>
        <p:spPr/>
        <p:txBody>
          <a:bodyPr/>
          <a:lstStyle/>
          <a:p>
            <a:r>
              <a:rPr kumimoji="1" lang="ja-JP" altLang="en-US" dirty="0"/>
              <a:t>何の数字</a:t>
            </a:r>
          </a:p>
        </p:txBody>
      </p:sp>
      <p:sp>
        <p:nvSpPr>
          <p:cNvPr id="5" name="テキスト ボックス 4">
            <a:extLst>
              <a:ext uri="{FF2B5EF4-FFF2-40B4-BE49-F238E27FC236}">
                <a16:creationId xmlns:a16="http://schemas.microsoft.com/office/drawing/2014/main" id="{3E26EF7E-2FD0-4DD9-A8F4-8EBD395060AC}"/>
              </a:ext>
            </a:extLst>
          </p:cNvPr>
          <p:cNvSpPr txBox="1"/>
          <p:nvPr/>
        </p:nvSpPr>
        <p:spPr>
          <a:xfrm>
            <a:off x="1223297" y="5790377"/>
            <a:ext cx="10130504" cy="769441"/>
          </a:xfrm>
          <a:prstGeom prst="rect">
            <a:avLst/>
          </a:prstGeom>
          <a:noFill/>
        </p:spPr>
        <p:txBody>
          <a:bodyPr wrap="square">
            <a:spAutoFit/>
          </a:bodyPr>
          <a:lstStyle/>
          <a:p>
            <a:pPr indent="92075" fontAlgn="base"/>
            <a:r>
              <a:rPr lang="ja-JP" altLang="en-US" sz="3200" dirty="0">
                <a:latin typeface="Segoe UI" panose="020B0502040204020203" pitchFamily="34" charset="0"/>
              </a:rPr>
              <a:t>健康</a:t>
            </a:r>
            <a:r>
              <a:rPr lang="ja-JP" altLang="en-US" sz="3200" dirty="0" smtClean="0">
                <a:latin typeface="Segoe UI" panose="020B0502040204020203" pitchFamily="34" charset="0"/>
              </a:rPr>
              <a:t>寿命（</a:t>
            </a:r>
            <a:r>
              <a:rPr lang="ja-JP" altLang="en-US" sz="3200" dirty="0" smtClean="0"/>
              <a:t>日常</a:t>
            </a:r>
            <a:r>
              <a:rPr lang="ja-JP" altLang="en-US" sz="3200" dirty="0"/>
              <a:t>生活に制限のない期間の</a:t>
            </a:r>
            <a:r>
              <a:rPr lang="ja-JP" altLang="en-US" sz="3200" dirty="0" smtClean="0"/>
              <a:t>平均）の順位</a:t>
            </a:r>
            <a:endParaRPr lang="en-US" altLang="ja-JP" sz="3200" b="0" i="0" dirty="0" smtClean="0">
              <a:effectLst/>
              <a:latin typeface="Segoe UI" panose="020B0502040204020203" pitchFamily="34" charset="0"/>
            </a:endParaRPr>
          </a:p>
          <a:p>
            <a:pPr algn="r"/>
            <a:r>
              <a:rPr lang="en-US" altLang="ja-JP" sz="1200" dirty="0">
                <a:latin typeface="+mn-ea"/>
              </a:rPr>
              <a:t>※</a:t>
            </a:r>
            <a:r>
              <a:rPr lang="ja-JP" altLang="en-US" sz="1200" dirty="0">
                <a:latin typeface="+mn-ea"/>
              </a:rPr>
              <a:t>厚生労働省</a:t>
            </a:r>
            <a:r>
              <a:rPr lang="en-US" altLang="ja-JP" sz="1200" dirty="0">
                <a:latin typeface="+mn-ea"/>
              </a:rPr>
              <a:t>HP</a:t>
            </a:r>
            <a:r>
              <a:rPr lang="ja-JP" altLang="en-US" sz="1200" dirty="0">
                <a:latin typeface="+mn-ea"/>
              </a:rPr>
              <a:t>　</a:t>
            </a:r>
            <a:r>
              <a:rPr lang="zh-TW" altLang="en-US" sz="1200" dirty="0">
                <a:latin typeface="+mn-ea"/>
              </a:rPr>
              <a:t>第</a:t>
            </a:r>
            <a:r>
              <a:rPr lang="en-US" altLang="ja-JP" sz="1200" dirty="0">
                <a:latin typeface="+mn-ea"/>
              </a:rPr>
              <a:t>11</a:t>
            </a:r>
            <a:r>
              <a:rPr lang="zh-TW" altLang="en-US" sz="1200" dirty="0">
                <a:latin typeface="+mn-ea"/>
              </a:rPr>
              <a:t>回健康日本</a:t>
            </a:r>
            <a:r>
              <a:rPr lang="en-US" altLang="ja-JP" sz="1200" dirty="0">
                <a:latin typeface="+mn-ea"/>
              </a:rPr>
              <a:t>21</a:t>
            </a:r>
            <a:r>
              <a:rPr lang="zh-TW" altLang="en-US" sz="1200" dirty="0">
                <a:latin typeface="+mn-ea"/>
              </a:rPr>
              <a:t>（第二次）推進専門委員会　資料</a:t>
            </a:r>
            <a:r>
              <a:rPr lang="ja-JP" altLang="en-US" sz="1200" dirty="0">
                <a:latin typeface="+mn-ea"/>
              </a:rPr>
              <a:t>より</a:t>
            </a:r>
          </a:p>
        </p:txBody>
      </p:sp>
      <p:sp>
        <p:nvSpPr>
          <p:cNvPr id="6" name="テキスト ボックス 5">
            <a:extLst>
              <a:ext uri="{FF2B5EF4-FFF2-40B4-BE49-F238E27FC236}">
                <a16:creationId xmlns:a16="http://schemas.microsoft.com/office/drawing/2014/main" id="{539A66AE-82E2-4539-B5EB-68BFBF6D477F}"/>
              </a:ext>
            </a:extLst>
          </p:cNvPr>
          <p:cNvSpPr txBox="1"/>
          <p:nvPr/>
        </p:nvSpPr>
        <p:spPr>
          <a:xfrm>
            <a:off x="2438766" y="2239230"/>
            <a:ext cx="7960510" cy="3046988"/>
          </a:xfrm>
          <a:prstGeom prst="rect">
            <a:avLst/>
          </a:prstGeom>
          <a:noFill/>
        </p:spPr>
        <p:txBody>
          <a:bodyPr wrap="square">
            <a:spAutoFit/>
          </a:bodyPr>
          <a:lstStyle/>
          <a:p>
            <a:r>
              <a:rPr lang="ja-JP" altLang="en-US" sz="9600" b="1" i="0" dirty="0" smtClean="0">
                <a:solidFill>
                  <a:srgbClr val="FF0000"/>
                </a:solidFill>
                <a:effectLst/>
                <a:latin typeface="Segoe UI" panose="020B0502040204020203" pitchFamily="34" charset="0"/>
              </a:rPr>
              <a:t>女性　３４位</a:t>
            </a:r>
            <a:endParaRPr lang="en-US" altLang="ja-JP" sz="9600" b="1" i="0" dirty="0" smtClean="0">
              <a:solidFill>
                <a:srgbClr val="FF0000"/>
              </a:solidFill>
              <a:effectLst/>
              <a:latin typeface="Segoe UI" panose="020B0502040204020203" pitchFamily="34" charset="0"/>
            </a:endParaRPr>
          </a:p>
          <a:p>
            <a:r>
              <a:rPr lang="ja-JP" altLang="en-US" sz="9600" b="1" i="0" dirty="0" smtClean="0">
                <a:solidFill>
                  <a:srgbClr val="FF0000"/>
                </a:solidFill>
                <a:effectLst/>
                <a:latin typeface="Segoe UI" panose="020B0502040204020203" pitchFamily="34" charset="0"/>
              </a:rPr>
              <a:t>男性　３９位</a:t>
            </a:r>
            <a:endParaRPr lang="en-US" altLang="ja-JP" sz="9600" b="1" i="0" dirty="0" smtClean="0">
              <a:solidFill>
                <a:srgbClr val="FF0000"/>
              </a:solidFill>
              <a:effectLst/>
              <a:latin typeface="Segoe UI" panose="020B0502040204020203" pitchFamily="34" charset="0"/>
            </a:endParaRPr>
          </a:p>
        </p:txBody>
      </p:sp>
    </p:spTree>
    <p:extLst>
      <p:ext uri="{BB962C8B-B14F-4D97-AF65-F5344CB8AC3E}">
        <p14:creationId xmlns:p14="http://schemas.microsoft.com/office/powerpoint/2010/main" val="262471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0C9342-4351-46F5-9E54-F814DE723891}"/>
              </a:ext>
            </a:extLst>
          </p:cNvPr>
          <p:cNvSpPr>
            <a:spLocks noGrp="1"/>
          </p:cNvSpPr>
          <p:nvPr>
            <p:ph type="title"/>
          </p:nvPr>
        </p:nvSpPr>
        <p:spPr/>
        <p:txBody>
          <a:bodyPr/>
          <a:lstStyle/>
          <a:p>
            <a:r>
              <a:rPr lang="ja-JP" altLang="en-US" dirty="0" smtClean="0"/>
              <a:t>健康</a:t>
            </a:r>
            <a:r>
              <a:rPr lang="ja-JP" altLang="en-US" dirty="0"/>
              <a:t>寿命</a:t>
            </a:r>
            <a:endParaRPr kumimoji="1" lang="ja-JP" altLang="en-US" dirty="0"/>
          </a:p>
        </p:txBody>
      </p:sp>
      <p:sp>
        <p:nvSpPr>
          <p:cNvPr id="10" name="テキスト ボックス 9">
            <a:extLst>
              <a:ext uri="{FF2B5EF4-FFF2-40B4-BE49-F238E27FC236}">
                <a16:creationId xmlns:a16="http://schemas.microsoft.com/office/drawing/2014/main" id="{848EBEED-5934-4137-A388-D12966F5F3B5}"/>
              </a:ext>
            </a:extLst>
          </p:cNvPr>
          <p:cNvSpPr txBox="1"/>
          <p:nvPr/>
        </p:nvSpPr>
        <p:spPr>
          <a:xfrm>
            <a:off x="307358" y="1671643"/>
            <a:ext cx="6647974" cy="369332"/>
          </a:xfrm>
          <a:prstGeom prst="rect">
            <a:avLst/>
          </a:prstGeom>
          <a:noFill/>
        </p:spPr>
        <p:txBody>
          <a:bodyPr wrap="none" rtlCol="0">
            <a:spAutoFit/>
          </a:bodyPr>
          <a:lstStyle/>
          <a:p>
            <a:r>
              <a:rPr kumimoji="1" lang="ja-JP" altLang="en-US" dirty="0" smtClean="0"/>
              <a:t>日常生活に制限のない期間の平均（２０１６年　平成２８年）</a:t>
            </a:r>
            <a:endParaRPr kumimoji="1" lang="en-US" altLang="ja-JP" dirty="0"/>
          </a:p>
        </p:txBody>
      </p:sp>
      <p:sp>
        <p:nvSpPr>
          <p:cNvPr id="12" name="テキスト ボックス 11">
            <a:extLst>
              <a:ext uri="{FF2B5EF4-FFF2-40B4-BE49-F238E27FC236}">
                <a16:creationId xmlns:a16="http://schemas.microsoft.com/office/drawing/2014/main" id="{FC376CBA-E776-4E2B-9894-0B3F412D6B05}"/>
              </a:ext>
            </a:extLst>
          </p:cNvPr>
          <p:cNvSpPr txBox="1"/>
          <p:nvPr/>
        </p:nvSpPr>
        <p:spPr>
          <a:xfrm>
            <a:off x="7065774" y="6604084"/>
            <a:ext cx="4879776" cy="253916"/>
          </a:xfrm>
          <a:prstGeom prst="rect">
            <a:avLst/>
          </a:prstGeom>
          <a:noFill/>
        </p:spPr>
        <p:txBody>
          <a:bodyPr wrap="square">
            <a:spAutoFit/>
          </a:bodyPr>
          <a:lstStyle/>
          <a:p>
            <a:r>
              <a:rPr lang="en-US" altLang="ja-JP" sz="1050" dirty="0" smtClean="0"/>
              <a:t>※</a:t>
            </a:r>
            <a:r>
              <a:rPr lang="ja-JP" altLang="en-US" sz="1050" dirty="0" smtClean="0"/>
              <a:t>厚生労働省</a:t>
            </a:r>
            <a:r>
              <a:rPr lang="en-US" altLang="ja-JP" sz="1050" dirty="0" smtClean="0"/>
              <a:t>HP</a:t>
            </a:r>
            <a:r>
              <a:rPr lang="ja-JP" altLang="en-US" sz="1050" dirty="0" smtClean="0"/>
              <a:t>　</a:t>
            </a:r>
            <a:r>
              <a:rPr lang="zh-TW" altLang="en-US" sz="1050" dirty="0" smtClean="0"/>
              <a:t>第</a:t>
            </a:r>
            <a:r>
              <a:rPr lang="en-US" altLang="ja-JP" sz="1050" dirty="0" smtClean="0"/>
              <a:t>11</a:t>
            </a:r>
            <a:r>
              <a:rPr lang="zh-TW" altLang="en-US" sz="1050" dirty="0" smtClean="0"/>
              <a:t>回</a:t>
            </a:r>
            <a:r>
              <a:rPr lang="zh-TW" altLang="en-US" sz="1050" dirty="0"/>
              <a:t>健康</a:t>
            </a:r>
            <a:r>
              <a:rPr lang="zh-TW" altLang="en-US" sz="1050" dirty="0" smtClean="0"/>
              <a:t>日本</a:t>
            </a:r>
            <a:r>
              <a:rPr lang="en-US" altLang="ja-JP" sz="1050" dirty="0" smtClean="0"/>
              <a:t>21</a:t>
            </a:r>
            <a:r>
              <a:rPr lang="zh-TW" altLang="en-US" sz="1050" dirty="0" smtClean="0"/>
              <a:t>（</a:t>
            </a:r>
            <a:r>
              <a:rPr lang="zh-TW" altLang="en-US" sz="1050" dirty="0"/>
              <a:t>第二次）推進専門委員会　</a:t>
            </a:r>
            <a:r>
              <a:rPr lang="zh-TW" altLang="en-US" sz="1050" dirty="0" smtClean="0"/>
              <a:t>資料</a:t>
            </a:r>
            <a:r>
              <a:rPr lang="ja-JP" altLang="en-US" sz="1050" dirty="0" smtClean="0"/>
              <a:t>より</a:t>
            </a:r>
            <a:endParaRPr lang="ja-JP" altLang="en-US" sz="1050" dirty="0"/>
          </a:p>
        </p:txBody>
      </p:sp>
      <p:graphicFrame>
        <p:nvGraphicFramePr>
          <p:cNvPr id="14" name="表 13"/>
          <p:cNvGraphicFramePr>
            <a:graphicFrameLocks noGrp="1"/>
          </p:cNvGraphicFramePr>
          <p:nvPr>
            <p:extLst>
              <p:ext uri="{D42A27DB-BD31-4B8C-83A1-F6EECF244321}">
                <p14:modId xmlns:p14="http://schemas.microsoft.com/office/powerpoint/2010/main" val="2663100889"/>
              </p:ext>
            </p:extLst>
          </p:nvPr>
        </p:nvGraphicFramePr>
        <p:xfrm>
          <a:off x="672880" y="2035175"/>
          <a:ext cx="2592000" cy="4476144"/>
        </p:xfrm>
        <a:graphic>
          <a:graphicData uri="http://schemas.openxmlformats.org/drawingml/2006/table">
            <a:tbl>
              <a:tblPr>
                <a:tableStyleId>{5C22544A-7EE6-4342-B048-85BDC9FD1C3A}</a:tableStyleId>
              </a:tblPr>
              <a:tblGrid>
                <a:gridCol w="864000">
                  <a:extLst>
                    <a:ext uri="{9D8B030D-6E8A-4147-A177-3AD203B41FA5}">
                      <a16:colId xmlns:a16="http://schemas.microsoft.com/office/drawing/2014/main" val="3221469577"/>
                    </a:ext>
                  </a:extLst>
                </a:gridCol>
                <a:gridCol w="864000">
                  <a:extLst>
                    <a:ext uri="{9D8B030D-6E8A-4147-A177-3AD203B41FA5}">
                      <a16:colId xmlns:a16="http://schemas.microsoft.com/office/drawing/2014/main" val="51027649"/>
                    </a:ext>
                  </a:extLst>
                </a:gridCol>
                <a:gridCol w="864000">
                  <a:extLst>
                    <a:ext uri="{9D8B030D-6E8A-4147-A177-3AD203B41FA5}">
                      <a16:colId xmlns:a16="http://schemas.microsoft.com/office/drawing/2014/main" val="2139010422"/>
                    </a:ext>
                  </a:extLst>
                </a:gridCol>
              </a:tblGrid>
              <a:tr h="90653">
                <a:tc>
                  <a:txBody>
                    <a:bodyPr/>
                    <a:lstStyle/>
                    <a:p>
                      <a:pPr algn="ctr" fontAlgn="ctr"/>
                      <a:r>
                        <a:rPr lang="ja-JP" altLang="en-US" sz="1200" u="none" strike="noStrike">
                          <a:effectLst/>
                        </a:rPr>
                        <a:t>順位</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都道府県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推定値</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770520793"/>
                  </a:ext>
                </a:extLst>
              </a:tr>
              <a:tr h="90653">
                <a:tc>
                  <a:txBody>
                    <a:bodyPr/>
                    <a:lstStyle/>
                    <a:p>
                      <a:pPr algn="ctr" fontAlgn="ctr"/>
                      <a:r>
                        <a:rPr lang="en-US" altLang="ja-JP" sz="1200" u="none" strike="noStrike">
                          <a:effectLst/>
                        </a:rPr>
                        <a:t>1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山梨県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73.21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4229194917"/>
                  </a:ext>
                </a:extLst>
              </a:tr>
              <a:tr h="90653">
                <a:tc>
                  <a:txBody>
                    <a:bodyPr/>
                    <a:lstStyle/>
                    <a:p>
                      <a:pPr algn="ctr" fontAlgn="ctr"/>
                      <a:r>
                        <a:rPr lang="en-US" altLang="ja-JP" sz="1200" u="none" strike="noStrike">
                          <a:effectLst/>
                        </a:rPr>
                        <a:t>2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埼玉県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73.10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526839427"/>
                  </a:ext>
                </a:extLst>
              </a:tr>
              <a:tr h="90653">
                <a:tc>
                  <a:txBody>
                    <a:bodyPr/>
                    <a:lstStyle/>
                    <a:p>
                      <a:pPr algn="ctr" fontAlgn="ctr"/>
                      <a:r>
                        <a:rPr lang="en-US" altLang="ja-JP" sz="1200" u="none" strike="noStrike">
                          <a:effectLst/>
                        </a:rPr>
                        <a:t>3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愛知県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73.06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997220377"/>
                  </a:ext>
                </a:extLst>
              </a:tr>
              <a:tr h="90653">
                <a:tc>
                  <a:txBody>
                    <a:bodyPr/>
                    <a:lstStyle/>
                    <a:p>
                      <a:pPr algn="ctr" fontAlgn="ctr"/>
                      <a:r>
                        <a:rPr lang="en-US" altLang="ja-JP" sz="1200" u="none" strike="noStrike">
                          <a:effectLst/>
                        </a:rPr>
                        <a:t>4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岐阜県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72.89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76265063"/>
                  </a:ext>
                </a:extLst>
              </a:tr>
              <a:tr h="90653">
                <a:tc>
                  <a:txBody>
                    <a:bodyPr/>
                    <a:lstStyle/>
                    <a:p>
                      <a:pPr algn="ctr" fontAlgn="ctr"/>
                      <a:r>
                        <a:rPr lang="en-US" altLang="ja-JP" sz="1200" u="none" strike="noStrike">
                          <a:effectLst/>
                        </a:rPr>
                        <a:t>5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石川県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72.67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119591108"/>
                  </a:ext>
                </a:extLst>
              </a:tr>
              <a:tr h="90653">
                <a:tc>
                  <a:txBody>
                    <a:bodyPr/>
                    <a:lstStyle/>
                    <a:p>
                      <a:pPr algn="ctr" fontAlgn="ctr"/>
                      <a:r>
                        <a:rPr lang="en-US" altLang="ja-JP" sz="1200" u="none" strike="noStrike">
                          <a:effectLst/>
                        </a:rPr>
                        <a:t>6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静岡県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72.63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281283902"/>
                  </a:ext>
                </a:extLst>
              </a:tr>
              <a:tr h="90653">
                <a:tc>
                  <a:txBody>
                    <a:bodyPr/>
                    <a:lstStyle/>
                    <a:p>
                      <a:pPr algn="ctr" fontAlgn="ctr"/>
                      <a:r>
                        <a:rPr lang="en-US" altLang="ja-JP" sz="1200" u="none" strike="noStrike">
                          <a:effectLst/>
                        </a:rPr>
                        <a:t>7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山形県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72.61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536242675"/>
                  </a:ext>
                </a:extLst>
              </a:tr>
              <a:tr h="90653">
                <a:tc>
                  <a:txBody>
                    <a:bodyPr/>
                    <a:lstStyle/>
                    <a:p>
                      <a:pPr algn="ctr" fontAlgn="ctr"/>
                      <a:r>
                        <a:rPr lang="en-US" altLang="ja-JP" sz="1200" u="none" strike="noStrike">
                          <a:effectLst/>
                        </a:rPr>
                        <a:t>8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富山県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72.58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362695548"/>
                  </a:ext>
                </a:extLst>
              </a:tr>
              <a:tr h="90653">
                <a:tc>
                  <a:txBody>
                    <a:bodyPr/>
                    <a:lstStyle/>
                    <a:p>
                      <a:pPr algn="ctr" fontAlgn="ctr"/>
                      <a:r>
                        <a:rPr lang="en-US" altLang="ja-JP" sz="1200" u="none" strike="noStrike">
                          <a:effectLst/>
                        </a:rPr>
                        <a:t>9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茨城県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72.50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336476706"/>
                  </a:ext>
                </a:extLst>
              </a:tr>
              <a:tr h="90653">
                <a:tc>
                  <a:txBody>
                    <a:bodyPr/>
                    <a:lstStyle/>
                    <a:p>
                      <a:pPr algn="ctr" fontAlgn="ctr"/>
                      <a:r>
                        <a:rPr lang="en-US" altLang="ja-JP" sz="1200" u="none" strike="noStrike">
                          <a:effectLst/>
                        </a:rPr>
                        <a:t>10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福井県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72.45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2772590960"/>
                  </a:ext>
                </a:extLst>
              </a:tr>
              <a:tr h="90653">
                <a:tc>
                  <a:txBody>
                    <a:bodyPr/>
                    <a:lstStyle/>
                    <a:p>
                      <a:pPr algn="ctr" fontAlgn="ctr"/>
                      <a:r>
                        <a:rPr lang="en-US" altLang="ja-JP" sz="1200" u="none" strike="noStrike">
                          <a:effectLst/>
                        </a:rPr>
                        <a:t>11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新潟県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72.45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83160102"/>
                  </a:ext>
                </a:extLst>
              </a:tr>
              <a:tr h="90653">
                <a:tc>
                  <a:txBody>
                    <a:bodyPr/>
                    <a:lstStyle/>
                    <a:p>
                      <a:pPr algn="ctr" fontAlgn="ctr"/>
                      <a:r>
                        <a:rPr lang="en-US" altLang="ja-JP" sz="1200" u="none" strike="noStrike">
                          <a:effectLst/>
                        </a:rPr>
                        <a:t>12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宮城県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72.39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051163409"/>
                  </a:ext>
                </a:extLst>
              </a:tr>
              <a:tr h="90653">
                <a:tc>
                  <a:txBody>
                    <a:bodyPr/>
                    <a:lstStyle/>
                    <a:p>
                      <a:pPr algn="ctr" fontAlgn="ctr"/>
                      <a:r>
                        <a:rPr lang="en-US" altLang="ja-JP" sz="1200" u="none" strike="noStrike">
                          <a:effectLst/>
                        </a:rPr>
                        <a:t>13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香川県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72.37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62696536"/>
                  </a:ext>
                </a:extLst>
              </a:tr>
              <a:tr h="90653">
                <a:tc>
                  <a:txBody>
                    <a:bodyPr/>
                    <a:lstStyle/>
                    <a:p>
                      <a:pPr algn="ctr" fontAlgn="ctr"/>
                      <a:r>
                        <a:rPr lang="en-US" altLang="ja-JP" sz="1200" u="none" strike="noStrike">
                          <a:effectLst/>
                        </a:rPr>
                        <a:t>14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千葉県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72.37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687176637"/>
                  </a:ext>
                </a:extLst>
              </a:tr>
              <a:tr h="90653">
                <a:tc>
                  <a:txBody>
                    <a:bodyPr/>
                    <a:lstStyle/>
                    <a:p>
                      <a:pPr algn="ctr" fontAlgn="ctr"/>
                      <a:r>
                        <a:rPr lang="en-US" altLang="ja-JP" sz="1200" u="none" strike="noStrike">
                          <a:effectLst/>
                        </a:rPr>
                        <a:t>15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鹿児島県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72.31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2817599292"/>
                  </a:ext>
                </a:extLst>
              </a:tr>
              <a:tr h="90653">
                <a:tc>
                  <a:txBody>
                    <a:bodyPr/>
                    <a:lstStyle/>
                    <a:p>
                      <a:pPr algn="ctr" fontAlgn="ctr"/>
                      <a:r>
                        <a:rPr lang="en-US" altLang="ja-JP" sz="1200" u="none" strike="noStrike">
                          <a:effectLst/>
                        </a:rPr>
                        <a:t>16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滋賀県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72.30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2155030442"/>
                  </a:ext>
                </a:extLst>
              </a:tr>
              <a:tr h="90653">
                <a:tc>
                  <a:txBody>
                    <a:bodyPr/>
                    <a:lstStyle/>
                    <a:p>
                      <a:pPr algn="ctr" fontAlgn="ctr"/>
                      <a:r>
                        <a:rPr lang="en-US" altLang="ja-JP" sz="1200" u="none" strike="noStrike">
                          <a:effectLst/>
                        </a:rPr>
                        <a:t>17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神奈川県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72.30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2906080783"/>
                  </a:ext>
                </a:extLst>
              </a:tr>
              <a:tr h="90653">
                <a:tc>
                  <a:txBody>
                    <a:bodyPr/>
                    <a:lstStyle/>
                    <a:p>
                      <a:pPr algn="ctr" fontAlgn="ctr"/>
                      <a:r>
                        <a:rPr lang="en-US" altLang="ja-JP" sz="1200" u="none" strike="noStrike">
                          <a:effectLst/>
                        </a:rPr>
                        <a:t>18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山口県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72.18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4234549983"/>
                  </a:ext>
                </a:extLst>
              </a:tr>
              <a:tr h="90653">
                <a:tc>
                  <a:txBody>
                    <a:bodyPr/>
                    <a:lstStyle/>
                    <a:p>
                      <a:pPr algn="ctr" fontAlgn="ctr"/>
                      <a:r>
                        <a:rPr lang="en-US" altLang="ja-JP" sz="1200" u="none" strike="noStrike">
                          <a:effectLst/>
                        </a:rPr>
                        <a:t>19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栃木県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72.12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2001935361"/>
                  </a:ext>
                </a:extLst>
              </a:tr>
              <a:tr h="90653">
                <a:tc>
                  <a:txBody>
                    <a:bodyPr/>
                    <a:lstStyle/>
                    <a:p>
                      <a:pPr algn="ctr" fontAlgn="ctr"/>
                      <a:r>
                        <a:rPr lang="en-US" altLang="ja-JP" sz="1200" u="none" strike="noStrike">
                          <a:effectLst/>
                        </a:rPr>
                        <a:t>20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dirty="0">
                          <a:effectLst/>
                        </a:rPr>
                        <a:t>長野県</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72.11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986705117"/>
                  </a:ext>
                </a:extLst>
              </a:tr>
              <a:tr h="90653">
                <a:tc>
                  <a:txBody>
                    <a:bodyPr/>
                    <a:lstStyle/>
                    <a:p>
                      <a:pPr algn="ctr" fontAlgn="ctr"/>
                      <a:r>
                        <a:rPr lang="en-US" altLang="ja-JP" sz="1200" u="none" strike="noStrike">
                          <a:effectLst/>
                        </a:rPr>
                        <a:t>21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兵庫県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72.08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151299648"/>
                  </a:ext>
                </a:extLst>
              </a:tr>
              <a:tr h="90653">
                <a:tc>
                  <a:txBody>
                    <a:bodyPr/>
                    <a:lstStyle/>
                    <a:p>
                      <a:pPr algn="ctr" fontAlgn="ctr"/>
                      <a:r>
                        <a:rPr lang="en-US" altLang="ja-JP" sz="1200" u="none" strike="noStrike">
                          <a:effectLst/>
                        </a:rPr>
                        <a:t>22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群馬県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72.07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929809995"/>
                  </a:ext>
                </a:extLst>
              </a:tr>
              <a:tr h="90653">
                <a:tc>
                  <a:txBody>
                    <a:bodyPr/>
                    <a:lstStyle/>
                    <a:p>
                      <a:pPr algn="ctr" fontAlgn="ctr"/>
                      <a:r>
                        <a:rPr lang="en-US" altLang="ja-JP" sz="1200" u="none" strike="noStrike">
                          <a:effectLst/>
                        </a:rPr>
                        <a:t>23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宮崎県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72.05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834448841"/>
                  </a:ext>
                </a:extLst>
              </a:tr>
            </a:tbl>
          </a:graphicData>
        </a:graphic>
      </p:graphicFrame>
      <p:graphicFrame>
        <p:nvGraphicFramePr>
          <p:cNvPr id="15" name="表 14"/>
          <p:cNvGraphicFramePr>
            <a:graphicFrameLocks noGrp="1"/>
          </p:cNvGraphicFramePr>
          <p:nvPr>
            <p:extLst>
              <p:ext uri="{D42A27DB-BD31-4B8C-83A1-F6EECF244321}">
                <p14:modId xmlns:p14="http://schemas.microsoft.com/office/powerpoint/2010/main" val="2166507031"/>
              </p:ext>
            </p:extLst>
          </p:nvPr>
        </p:nvGraphicFramePr>
        <p:xfrm>
          <a:off x="3338629" y="2035175"/>
          <a:ext cx="2592000" cy="4476144"/>
        </p:xfrm>
        <a:graphic>
          <a:graphicData uri="http://schemas.openxmlformats.org/drawingml/2006/table">
            <a:tbl>
              <a:tblPr>
                <a:tableStyleId>{5C22544A-7EE6-4342-B048-85BDC9FD1C3A}</a:tableStyleId>
              </a:tblPr>
              <a:tblGrid>
                <a:gridCol w="864000">
                  <a:extLst>
                    <a:ext uri="{9D8B030D-6E8A-4147-A177-3AD203B41FA5}">
                      <a16:colId xmlns:a16="http://schemas.microsoft.com/office/drawing/2014/main" val="1906457001"/>
                    </a:ext>
                  </a:extLst>
                </a:gridCol>
                <a:gridCol w="864000">
                  <a:extLst>
                    <a:ext uri="{9D8B030D-6E8A-4147-A177-3AD203B41FA5}">
                      <a16:colId xmlns:a16="http://schemas.microsoft.com/office/drawing/2014/main" val="2566033028"/>
                    </a:ext>
                  </a:extLst>
                </a:gridCol>
                <a:gridCol w="864000">
                  <a:extLst>
                    <a:ext uri="{9D8B030D-6E8A-4147-A177-3AD203B41FA5}">
                      <a16:colId xmlns:a16="http://schemas.microsoft.com/office/drawing/2014/main" val="3864425173"/>
                    </a:ext>
                  </a:extLst>
                </a:gridCol>
              </a:tblGrid>
              <a:tr h="90653">
                <a:tc>
                  <a:txBody>
                    <a:bodyPr/>
                    <a:lstStyle/>
                    <a:p>
                      <a:pPr algn="ctr" fontAlgn="ctr"/>
                      <a:r>
                        <a:rPr lang="en-US" altLang="ja-JP" sz="1200" u="none" strike="noStrike" dirty="0">
                          <a:effectLst/>
                        </a:rPr>
                        <a:t>24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dirty="0">
                          <a:effectLst/>
                        </a:rPr>
                        <a:t>東京都</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72.00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968474142"/>
                  </a:ext>
                </a:extLst>
              </a:tr>
              <a:tr h="90653">
                <a:tc>
                  <a:txBody>
                    <a:bodyPr/>
                    <a:lstStyle/>
                    <a:p>
                      <a:pPr algn="ctr" fontAlgn="ctr"/>
                      <a:r>
                        <a:rPr lang="en-US" altLang="ja-JP" sz="1200" u="none" strike="noStrike">
                          <a:effectLst/>
                        </a:rPr>
                        <a:t>25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沖縄県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71.98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56294807"/>
                  </a:ext>
                </a:extLst>
              </a:tr>
              <a:tr h="90653">
                <a:tc>
                  <a:txBody>
                    <a:bodyPr/>
                    <a:lstStyle/>
                    <a:p>
                      <a:pPr algn="ctr" fontAlgn="ctr"/>
                      <a:r>
                        <a:rPr lang="en-US" altLang="ja-JP" sz="1200" u="none" strike="noStrike">
                          <a:effectLst/>
                        </a:rPr>
                        <a:t>26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北海道</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71.98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031631718"/>
                  </a:ext>
                </a:extLst>
              </a:tr>
              <a:tr h="90653">
                <a:tc>
                  <a:txBody>
                    <a:bodyPr/>
                    <a:lstStyle/>
                    <a:p>
                      <a:pPr algn="ctr" fontAlgn="ctr"/>
                      <a:r>
                        <a:rPr lang="en-US" altLang="ja-JP" sz="1200" u="none" strike="noStrike">
                          <a:effectLst/>
                        </a:rPr>
                        <a:t>27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広島県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71.97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354852091"/>
                  </a:ext>
                </a:extLst>
              </a:tr>
              <a:tr h="90653">
                <a:tc>
                  <a:txBody>
                    <a:bodyPr/>
                    <a:lstStyle/>
                    <a:p>
                      <a:pPr algn="ctr" fontAlgn="ctr"/>
                      <a:r>
                        <a:rPr lang="en-US" altLang="ja-JP" sz="1200" u="none" strike="noStrike">
                          <a:effectLst/>
                        </a:rPr>
                        <a:t>28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京都府</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71.85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2745041174"/>
                  </a:ext>
                </a:extLst>
              </a:tr>
              <a:tr h="90653">
                <a:tc>
                  <a:txBody>
                    <a:bodyPr/>
                    <a:lstStyle/>
                    <a:p>
                      <a:pPr algn="ctr" fontAlgn="ctr"/>
                      <a:r>
                        <a:rPr lang="en-US" altLang="ja-JP" sz="1200" u="none" strike="noStrike">
                          <a:effectLst/>
                        </a:rPr>
                        <a:t>29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岩手県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71.85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355863475"/>
                  </a:ext>
                </a:extLst>
              </a:tr>
              <a:tr h="90653">
                <a:tc>
                  <a:txBody>
                    <a:bodyPr/>
                    <a:lstStyle/>
                    <a:p>
                      <a:pPr algn="ctr" fontAlgn="ctr"/>
                      <a:r>
                        <a:rPr lang="en-US" altLang="ja-JP" sz="1200" u="none" strike="noStrike">
                          <a:effectLst/>
                        </a:rPr>
                        <a:t>30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長崎県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71.83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647526843"/>
                  </a:ext>
                </a:extLst>
              </a:tr>
              <a:tr h="90653">
                <a:tc>
                  <a:txBody>
                    <a:bodyPr/>
                    <a:lstStyle/>
                    <a:p>
                      <a:pPr algn="ctr" fontAlgn="ctr"/>
                      <a:r>
                        <a:rPr lang="en-US" altLang="ja-JP" sz="1200" u="none" strike="noStrike">
                          <a:effectLst/>
                        </a:rPr>
                        <a:t>31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三重県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71.79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655136613"/>
                  </a:ext>
                </a:extLst>
              </a:tr>
              <a:tr h="90653">
                <a:tc>
                  <a:txBody>
                    <a:bodyPr/>
                    <a:lstStyle/>
                    <a:p>
                      <a:pPr algn="ctr" fontAlgn="ctr"/>
                      <a:r>
                        <a:rPr lang="en-US" altLang="ja-JP" sz="1200" u="none" strike="noStrike">
                          <a:effectLst/>
                        </a:rPr>
                        <a:t>32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島根県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71.71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912073564"/>
                  </a:ext>
                </a:extLst>
              </a:tr>
              <a:tr h="90653">
                <a:tc>
                  <a:txBody>
                    <a:bodyPr/>
                    <a:lstStyle/>
                    <a:p>
                      <a:pPr algn="ctr" fontAlgn="ctr"/>
                      <a:r>
                        <a:rPr lang="en-US" altLang="ja-JP" sz="1200" u="none" strike="noStrike">
                          <a:effectLst/>
                        </a:rPr>
                        <a:t>33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鳥取県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71.69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406109905"/>
                  </a:ext>
                </a:extLst>
              </a:tr>
              <a:tr h="90653">
                <a:tc>
                  <a:txBody>
                    <a:bodyPr/>
                    <a:lstStyle/>
                    <a:p>
                      <a:pPr algn="ctr" fontAlgn="ctr"/>
                      <a:r>
                        <a:rPr lang="en-US" altLang="ja-JP" sz="1200" u="none" strike="noStrike">
                          <a:effectLst/>
                        </a:rPr>
                        <a:t>34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青森県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71.64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572743142"/>
                  </a:ext>
                </a:extLst>
              </a:tr>
              <a:tr h="90653">
                <a:tc>
                  <a:txBody>
                    <a:bodyPr/>
                    <a:lstStyle/>
                    <a:p>
                      <a:pPr algn="ctr" fontAlgn="ctr"/>
                      <a:r>
                        <a:rPr lang="en-US" altLang="ja-JP" sz="1200" u="none" strike="noStrike">
                          <a:effectLst/>
                        </a:rPr>
                        <a:t>35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佐賀県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71.60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2398043123"/>
                  </a:ext>
                </a:extLst>
              </a:tr>
              <a:tr h="90653">
                <a:tc>
                  <a:txBody>
                    <a:bodyPr/>
                    <a:lstStyle/>
                    <a:p>
                      <a:pPr algn="ctr" fontAlgn="ctr"/>
                      <a:r>
                        <a:rPr lang="en-US" altLang="ja-JP" sz="1200" u="none" strike="noStrike">
                          <a:effectLst/>
                        </a:rPr>
                        <a:t>36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大分県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71.54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634882915"/>
                  </a:ext>
                </a:extLst>
              </a:tr>
              <a:tr h="90653">
                <a:tc>
                  <a:txBody>
                    <a:bodyPr/>
                    <a:lstStyle/>
                    <a:p>
                      <a:pPr algn="ctr" fontAlgn="ctr"/>
                      <a:r>
                        <a:rPr lang="en-US" altLang="ja-JP" sz="1200" u="none" strike="noStrike">
                          <a:effectLst/>
                        </a:rPr>
                        <a:t>37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岡山県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71.54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424848408"/>
                  </a:ext>
                </a:extLst>
              </a:tr>
              <a:tr h="90653">
                <a:tc>
                  <a:txBody>
                    <a:bodyPr/>
                    <a:lstStyle/>
                    <a:p>
                      <a:pPr algn="ctr" fontAlgn="ctr"/>
                      <a:r>
                        <a:rPr lang="en-US" altLang="ja-JP" sz="1200" u="none" strike="noStrike">
                          <a:effectLst/>
                        </a:rPr>
                        <a:t>38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福島県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71.54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587784951"/>
                  </a:ext>
                </a:extLst>
              </a:tr>
              <a:tr h="90653">
                <a:tc>
                  <a:txBody>
                    <a:bodyPr/>
                    <a:lstStyle/>
                    <a:p>
                      <a:pPr algn="ctr" fontAlgn="ctr"/>
                      <a:r>
                        <a:rPr lang="en-US" altLang="ja-JP" sz="1200" b="1" u="none" strike="noStrike" dirty="0">
                          <a:solidFill>
                            <a:srgbClr val="FF0000"/>
                          </a:solidFill>
                          <a:effectLst/>
                        </a:rPr>
                        <a:t>39 </a:t>
                      </a:r>
                      <a:endParaRPr lang="en-US" altLang="ja-JP" sz="1200" b="1"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b="1" u="none" strike="noStrike" dirty="0">
                          <a:solidFill>
                            <a:srgbClr val="FF0000"/>
                          </a:solidFill>
                          <a:effectLst/>
                        </a:rPr>
                        <a:t>大阪府</a:t>
                      </a:r>
                      <a:endParaRPr lang="ja-JP" altLang="en-US" sz="1200" b="1"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b="1" u="none" strike="noStrike" dirty="0">
                          <a:solidFill>
                            <a:srgbClr val="FF0000"/>
                          </a:solidFill>
                          <a:effectLst/>
                        </a:rPr>
                        <a:t>71.50 </a:t>
                      </a:r>
                      <a:endParaRPr lang="en-US" altLang="ja-JP" sz="1200" b="1"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627078026"/>
                  </a:ext>
                </a:extLst>
              </a:tr>
              <a:tr h="90653">
                <a:tc>
                  <a:txBody>
                    <a:bodyPr/>
                    <a:lstStyle/>
                    <a:p>
                      <a:pPr algn="ctr" fontAlgn="ctr"/>
                      <a:r>
                        <a:rPr lang="en-US" altLang="ja-JP" sz="1200" u="none" strike="noStrike">
                          <a:effectLst/>
                        </a:rPr>
                        <a:t>40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福岡県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71.49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445114553"/>
                  </a:ext>
                </a:extLst>
              </a:tr>
              <a:tr h="90653">
                <a:tc>
                  <a:txBody>
                    <a:bodyPr/>
                    <a:lstStyle/>
                    <a:p>
                      <a:pPr algn="ctr" fontAlgn="ctr"/>
                      <a:r>
                        <a:rPr lang="en-US" altLang="ja-JP" sz="1200" u="none" strike="noStrike">
                          <a:effectLst/>
                        </a:rPr>
                        <a:t>41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dirty="0">
                          <a:effectLst/>
                        </a:rPr>
                        <a:t>奈良県</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71.39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426970229"/>
                  </a:ext>
                </a:extLst>
              </a:tr>
              <a:tr h="90653">
                <a:tc>
                  <a:txBody>
                    <a:bodyPr/>
                    <a:lstStyle/>
                    <a:p>
                      <a:pPr algn="ctr" fontAlgn="ctr"/>
                      <a:r>
                        <a:rPr lang="en-US" altLang="ja-JP" sz="1200" u="none" strike="noStrike">
                          <a:effectLst/>
                        </a:rPr>
                        <a:t>42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高知県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71.37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059995609"/>
                  </a:ext>
                </a:extLst>
              </a:tr>
              <a:tr h="90653">
                <a:tc>
                  <a:txBody>
                    <a:bodyPr/>
                    <a:lstStyle/>
                    <a:p>
                      <a:pPr algn="ctr" fontAlgn="ctr"/>
                      <a:r>
                        <a:rPr lang="en-US" altLang="ja-JP" sz="1200" u="none" strike="noStrike">
                          <a:effectLst/>
                        </a:rPr>
                        <a:t>43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和歌山県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71.36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2398239700"/>
                  </a:ext>
                </a:extLst>
              </a:tr>
              <a:tr h="90653">
                <a:tc>
                  <a:txBody>
                    <a:bodyPr/>
                    <a:lstStyle/>
                    <a:p>
                      <a:pPr algn="ctr" fontAlgn="ctr"/>
                      <a:r>
                        <a:rPr lang="en-US" altLang="ja-JP" sz="1200" u="none" strike="noStrike">
                          <a:effectLst/>
                        </a:rPr>
                        <a:t>44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徳島県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71.34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098606421"/>
                  </a:ext>
                </a:extLst>
              </a:tr>
              <a:tr h="90653">
                <a:tc>
                  <a:txBody>
                    <a:bodyPr/>
                    <a:lstStyle/>
                    <a:p>
                      <a:pPr algn="ctr" fontAlgn="ctr"/>
                      <a:r>
                        <a:rPr lang="en-US" altLang="ja-JP" sz="1200" u="none" strike="noStrike">
                          <a:effectLst/>
                        </a:rPr>
                        <a:t>45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愛媛県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71.33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691301827"/>
                  </a:ext>
                </a:extLst>
              </a:tr>
              <a:tr h="90653">
                <a:tc>
                  <a:txBody>
                    <a:bodyPr/>
                    <a:lstStyle/>
                    <a:p>
                      <a:pPr algn="ctr" fontAlgn="ctr"/>
                      <a:r>
                        <a:rPr lang="en-US" altLang="ja-JP" sz="1200" u="none" strike="noStrike">
                          <a:effectLst/>
                        </a:rPr>
                        <a:t>46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秋田県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71.21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815491538"/>
                  </a:ext>
                </a:extLst>
              </a:tr>
              <a:tr h="90653">
                <a:tc>
                  <a:txBody>
                    <a:bodyPr/>
                    <a:lstStyle/>
                    <a:p>
                      <a:pPr algn="ctr" fontAlgn="ctr"/>
                      <a:r>
                        <a:rPr lang="en-US" altLang="ja-JP" sz="1200" u="none" strike="noStrike">
                          <a:effectLst/>
                        </a:rPr>
                        <a:t>47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熊本県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l" fontAlgn="ctr"/>
                      <a:r>
                        <a:rPr lang="ja-JP" altLang="en-US" sz="1200" u="none" strike="noStrike" dirty="0">
                          <a:effectLst/>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277533710"/>
                  </a:ext>
                </a:extLst>
              </a:tr>
            </a:tbl>
          </a:graphicData>
        </a:graphic>
      </p:graphicFrame>
      <p:graphicFrame>
        <p:nvGraphicFramePr>
          <p:cNvPr id="16" name="表 15"/>
          <p:cNvGraphicFramePr>
            <a:graphicFrameLocks noGrp="1"/>
          </p:cNvGraphicFramePr>
          <p:nvPr>
            <p:extLst>
              <p:ext uri="{D42A27DB-BD31-4B8C-83A1-F6EECF244321}">
                <p14:modId xmlns:p14="http://schemas.microsoft.com/office/powerpoint/2010/main" val="629010036"/>
              </p:ext>
            </p:extLst>
          </p:nvPr>
        </p:nvGraphicFramePr>
        <p:xfrm>
          <a:off x="6726051" y="2035175"/>
          <a:ext cx="2592000" cy="4476144"/>
        </p:xfrm>
        <a:graphic>
          <a:graphicData uri="http://schemas.openxmlformats.org/drawingml/2006/table">
            <a:tbl>
              <a:tblPr>
                <a:tableStyleId>{5C22544A-7EE6-4342-B048-85BDC9FD1C3A}</a:tableStyleId>
              </a:tblPr>
              <a:tblGrid>
                <a:gridCol w="864000">
                  <a:extLst>
                    <a:ext uri="{9D8B030D-6E8A-4147-A177-3AD203B41FA5}">
                      <a16:colId xmlns:a16="http://schemas.microsoft.com/office/drawing/2014/main" val="3773254935"/>
                    </a:ext>
                  </a:extLst>
                </a:gridCol>
                <a:gridCol w="864000">
                  <a:extLst>
                    <a:ext uri="{9D8B030D-6E8A-4147-A177-3AD203B41FA5}">
                      <a16:colId xmlns:a16="http://schemas.microsoft.com/office/drawing/2014/main" val="317771604"/>
                    </a:ext>
                  </a:extLst>
                </a:gridCol>
                <a:gridCol w="864000">
                  <a:extLst>
                    <a:ext uri="{9D8B030D-6E8A-4147-A177-3AD203B41FA5}">
                      <a16:colId xmlns:a16="http://schemas.microsoft.com/office/drawing/2014/main" val="2624469088"/>
                    </a:ext>
                  </a:extLst>
                </a:gridCol>
              </a:tblGrid>
              <a:tr h="90653">
                <a:tc>
                  <a:txBody>
                    <a:bodyPr/>
                    <a:lstStyle/>
                    <a:p>
                      <a:pPr algn="ctr" fontAlgn="ctr"/>
                      <a:r>
                        <a:rPr lang="ja-JP" altLang="en-US" sz="1200" u="none" strike="noStrike">
                          <a:effectLst/>
                        </a:rPr>
                        <a:t>順位</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都道府県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推定値</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924093993"/>
                  </a:ext>
                </a:extLst>
              </a:tr>
              <a:tr h="90653">
                <a:tc>
                  <a:txBody>
                    <a:bodyPr/>
                    <a:lstStyle/>
                    <a:p>
                      <a:pPr algn="ctr" fontAlgn="ctr"/>
                      <a:r>
                        <a:rPr lang="en-US" altLang="ja-JP" sz="1200" u="none" strike="noStrike">
                          <a:effectLst/>
                        </a:rPr>
                        <a:t>1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愛知県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76.32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2615364780"/>
                  </a:ext>
                </a:extLst>
              </a:tr>
              <a:tr h="90653">
                <a:tc>
                  <a:txBody>
                    <a:bodyPr/>
                    <a:lstStyle/>
                    <a:p>
                      <a:pPr algn="ctr" fontAlgn="ctr"/>
                      <a:r>
                        <a:rPr lang="en-US" altLang="ja-JP" sz="1200" u="none" strike="noStrike">
                          <a:effectLst/>
                        </a:rPr>
                        <a:t>2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三重県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76.30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2884473788"/>
                  </a:ext>
                </a:extLst>
              </a:tr>
              <a:tr h="90653">
                <a:tc>
                  <a:txBody>
                    <a:bodyPr/>
                    <a:lstStyle/>
                    <a:p>
                      <a:pPr algn="ctr" fontAlgn="ctr"/>
                      <a:r>
                        <a:rPr lang="en-US" altLang="ja-JP" sz="1200" u="none" strike="noStrike">
                          <a:effectLst/>
                        </a:rPr>
                        <a:t>3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山梨県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76.22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4175940512"/>
                  </a:ext>
                </a:extLst>
              </a:tr>
              <a:tr h="90653">
                <a:tc>
                  <a:txBody>
                    <a:bodyPr/>
                    <a:lstStyle/>
                    <a:p>
                      <a:pPr algn="ctr" fontAlgn="ctr"/>
                      <a:r>
                        <a:rPr lang="en-US" altLang="ja-JP" sz="1200" u="none" strike="noStrike">
                          <a:effectLst/>
                        </a:rPr>
                        <a:t>4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富山県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75.77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933262246"/>
                  </a:ext>
                </a:extLst>
              </a:tr>
              <a:tr h="90653">
                <a:tc>
                  <a:txBody>
                    <a:bodyPr/>
                    <a:lstStyle/>
                    <a:p>
                      <a:pPr algn="ctr" fontAlgn="ctr"/>
                      <a:r>
                        <a:rPr lang="en-US" altLang="ja-JP" sz="1200" u="none" strike="noStrike">
                          <a:effectLst/>
                        </a:rPr>
                        <a:t>5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島根県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75.74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742392419"/>
                  </a:ext>
                </a:extLst>
              </a:tr>
              <a:tr h="90653">
                <a:tc>
                  <a:txBody>
                    <a:bodyPr/>
                    <a:lstStyle/>
                    <a:p>
                      <a:pPr algn="ctr" fontAlgn="ctr"/>
                      <a:r>
                        <a:rPr lang="en-US" altLang="ja-JP" sz="1200" u="none" strike="noStrike">
                          <a:effectLst/>
                        </a:rPr>
                        <a:t>6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栃木県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75.73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220811810"/>
                  </a:ext>
                </a:extLst>
              </a:tr>
              <a:tr h="90653">
                <a:tc>
                  <a:txBody>
                    <a:bodyPr/>
                    <a:lstStyle/>
                    <a:p>
                      <a:pPr algn="ctr" fontAlgn="ctr"/>
                      <a:r>
                        <a:rPr lang="en-US" altLang="ja-JP" sz="1200" u="none" strike="noStrike">
                          <a:effectLst/>
                        </a:rPr>
                        <a:t>7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岐阜県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75.65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024317718"/>
                  </a:ext>
                </a:extLst>
              </a:tr>
              <a:tr h="90653">
                <a:tc>
                  <a:txBody>
                    <a:bodyPr/>
                    <a:lstStyle/>
                    <a:p>
                      <a:pPr algn="ctr" fontAlgn="ctr"/>
                      <a:r>
                        <a:rPr lang="en-US" altLang="ja-JP" sz="1200" u="none" strike="noStrike">
                          <a:effectLst/>
                        </a:rPr>
                        <a:t>8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茨城県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75.52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2218637563"/>
                  </a:ext>
                </a:extLst>
              </a:tr>
              <a:tr h="90653">
                <a:tc>
                  <a:txBody>
                    <a:bodyPr/>
                    <a:lstStyle/>
                    <a:p>
                      <a:pPr algn="ctr" fontAlgn="ctr"/>
                      <a:r>
                        <a:rPr lang="en-US" altLang="ja-JP" sz="1200" u="none" strike="noStrike">
                          <a:effectLst/>
                        </a:rPr>
                        <a:t>9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鹿児島県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75.51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717729559"/>
                  </a:ext>
                </a:extLst>
              </a:tr>
              <a:tr h="90653">
                <a:tc>
                  <a:txBody>
                    <a:bodyPr/>
                    <a:lstStyle/>
                    <a:p>
                      <a:pPr algn="ctr" fontAlgn="ctr"/>
                      <a:r>
                        <a:rPr lang="en-US" altLang="ja-JP" sz="1200" u="none" strike="noStrike">
                          <a:effectLst/>
                        </a:rPr>
                        <a:t>10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沖縄県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75.46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4189021"/>
                  </a:ext>
                </a:extLst>
              </a:tr>
              <a:tr h="90653">
                <a:tc>
                  <a:txBody>
                    <a:bodyPr/>
                    <a:lstStyle/>
                    <a:p>
                      <a:pPr algn="ctr" fontAlgn="ctr"/>
                      <a:r>
                        <a:rPr lang="en-US" altLang="ja-JP" sz="1200" u="none" strike="noStrike">
                          <a:effectLst/>
                        </a:rPr>
                        <a:t>11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新潟県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75.44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2744465623"/>
                  </a:ext>
                </a:extLst>
              </a:tr>
              <a:tr h="90653">
                <a:tc>
                  <a:txBody>
                    <a:bodyPr/>
                    <a:lstStyle/>
                    <a:p>
                      <a:pPr algn="ctr" fontAlgn="ctr"/>
                      <a:r>
                        <a:rPr lang="en-US" altLang="ja-JP" sz="1200" u="none" strike="noStrike">
                          <a:effectLst/>
                        </a:rPr>
                        <a:t>12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大分県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75.38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822532343"/>
                  </a:ext>
                </a:extLst>
              </a:tr>
              <a:tr h="90653">
                <a:tc>
                  <a:txBody>
                    <a:bodyPr/>
                    <a:lstStyle/>
                    <a:p>
                      <a:pPr algn="ctr" fontAlgn="ctr"/>
                      <a:r>
                        <a:rPr lang="en-US" altLang="ja-JP" sz="1200" u="none" strike="noStrike">
                          <a:effectLst/>
                        </a:rPr>
                        <a:t>13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静岡県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75.37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909615670"/>
                  </a:ext>
                </a:extLst>
              </a:tr>
              <a:tr h="90653">
                <a:tc>
                  <a:txBody>
                    <a:bodyPr/>
                    <a:lstStyle/>
                    <a:p>
                      <a:pPr algn="ctr" fontAlgn="ctr"/>
                      <a:r>
                        <a:rPr lang="en-US" altLang="ja-JP" sz="1200" u="none" strike="noStrike">
                          <a:effectLst/>
                        </a:rPr>
                        <a:t>14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福井県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75.26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813272180"/>
                  </a:ext>
                </a:extLst>
              </a:tr>
              <a:tr h="90653">
                <a:tc>
                  <a:txBody>
                    <a:bodyPr/>
                    <a:lstStyle/>
                    <a:p>
                      <a:pPr algn="ctr" fontAlgn="ctr"/>
                      <a:r>
                        <a:rPr lang="en-US" altLang="ja-JP" sz="1200" u="none" strike="noStrike">
                          <a:effectLst/>
                        </a:rPr>
                        <a:t>15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群馬県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75.20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502579626"/>
                  </a:ext>
                </a:extLst>
              </a:tr>
              <a:tr h="90653">
                <a:tc>
                  <a:txBody>
                    <a:bodyPr/>
                    <a:lstStyle/>
                    <a:p>
                      <a:pPr algn="ctr" fontAlgn="ctr"/>
                      <a:r>
                        <a:rPr lang="en-US" altLang="ja-JP" sz="1200" u="none" strike="noStrike">
                          <a:effectLst/>
                        </a:rPr>
                        <a:t>16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山口県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75.18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73574094"/>
                  </a:ext>
                </a:extLst>
              </a:tr>
              <a:tr h="90653">
                <a:tc>
                  <a:txBody>
                    <a:bodyPr/>
                    <a:lstStyle/>
                    <a:p>
                      <a:pPr algn="ctr" fontAlgn="ctr"/>
                      <a:r>
                        <a:rPr lang="en-US" altLang="ja-JP" sz="1200" u="none" strike="noStrike">
                          <a:effectLst/>
                        </a:rPr>
                        <a:t>17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石川県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75.18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78948465"/>
                  </a:ext>
                </a:extLst>
              </a:tr>
              <a:tr h="90653">
                <a:tc>
                  <a:txBody>
                    <a:bodyPr/>
                    <a:lstStyle/>
                    <a:p>
                      <a:pPr algn="ctr" fontAlgn="ctr"/>
                      <a:r>
                        <a:rPr lang="en-US" altLang="ja-JP" sz="1200" u="none" strike="noStrike">
                          <a:effectLst/>
                        </a:rPr>
                        <a:t>18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高知県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75.17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288922367"/>
                  </a:ext>
                </a:extLst>
              </a:tr>
              <a:tr h="90653">
                <a:tc>
                  <a:txBody>
                    <a:bodyPr/>
                    <a:lstStyle/>
                    <a:p>
                      <a:pPr algn="ctr" fontAlgn="ctr"/>
                      <a:r>
                        <a:rPr lang="en-US" altLang="ja-JP" sz="1200" u="none" strike="noStrike">
                          <a:effectLst/>
                        </a:rPr>
                        <a:t>19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千葉県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75.17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2017145480"/>
                  </a:ext>
                </a:extLst>
              </a:tr>
              <a:tr h="90653">
                <a:tc>
                  <a:txBody>
                    <a:bodyPr/>
                    <a:lstStyle/>
                    <a:p>
                      <a:pPr algn="ctr" fontAlgn="ctr"/>
                      <a:r>
                        <a:rPr lang="en-US" altLang="ja-JP" sz="1200" u="none" strike="noStrike">
                          <a:effectLst/>
                        </a:rPr>
                        <a:t>20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青森県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75.14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4095611065"/>
                  </a:ext>
                </a:extLst>
              </a:tr>
              <a:tr h="90653">
                <a:tc>
                  <a:txBody>
                    <a:bodyPr/>
                    <a:lstStyle/>
                    <a:p>
                      <a:pPr algn="ctr" fontAlgn="ctr"/>
                      <a:r>
                        <a:rPr lang="en-US" altLang="ja-JP" sz="1200" u="none" strike="noStrike">
                          <a:effectLst/>
                        </a:rPr>
                        <a:t>21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岡山県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75.09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169898689"/>
                  </a:ext>
                </a:extLst>
              </a:tr>
              <a:tr h="90653">
                <a:tc>
                  <a:txBody>
                    <a:bodyPr/>
                    <a:lstStyle/>
                    <a:p>
                      <a:pPr algn="ctr" fontAlgn="ctr"/>
                      <a:r>
                        <a:rPr lang="en-US" altLang="ja-JP" sz="1200" u="none" strike="noStrike">
                          <a:effectLst/>
                        </a:rPr>
                        <a:t>22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佐賀県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a:effectLst/>
                        </a:rPr>
                        <a:t>75.07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639493909"/>
                  </a:ext>
                </a:extLst>
              </a:tr>
              <a:tr h="90653">
                <a:tc>
                  <a:txBody>
                    <a:bodyPr/>
                    <a:lstStyle/>
                    <a:p>
                      <a:pPr algn="ctr" fontAlgn="ctr"/>
                      <a:r>
                        <a:rPr lang="en-US" altLang="ja-JP" sz="1200" u="none" strike="noStrike">
                          <a:effectLst/>
                        </a:rPr>
                        <a:t>23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山形県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75.06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138196952"/>
                  </a:ext>
                </a:extLst>
              </a:tr>
            </a:tbl>
          </a:graphicData>
        </a:graphic>
      </p:graphicFrame>
      <p:graphicFrame>
        <p:nvGraphicFramePr>
          <p:cNvPr id="17" name="表 16"/>
          <p:cNvGraphicFramePr>
            <a:graphicFrameLocks noGrp="1"/>
          </p:cNvGraphicFramePr>
          <p:nvPr>
            <p:extLst>
              <p:ext uri="{D42A27DB-BD31-4B8C-83A1-F6EECF244321}">
                <p14:modId xmlns:p14="http://schemas.microsoft.com/office/powerpoint/2010/main" val="530481270"/>
              </p:ext>
            </p:extLst>
          </p:nvPr>
        </p:nvGraphicFramePr>
        <p:xfrm>
          <a:off x="9353550" y="2000211"/>
          <a:ext cx="2592000" cy="4476144"/>
        </p:xfrm>
        <a:graphic>
          <a:graphicData uri="http://schemas.openxmlformats.org/drawingml/2006/table">
            <a:tbl>
              <a:tblPr>
                <a:tableStyleId>{5C22544A-7EE6-4342-B048-85BDC9FD1C3A}</a:tableStyleId>
              </a:tblPr>
              <a:tblGrid>
                <a:gridCol w="864000">
                  <a:extLst>
                    <a:ext uri="{9D8B030D-6E8A-4147-A177-3AD203B41FA5}">
                      <a16:colId xmlns:a16="http://schemas.microsoft.com/office/drawing/2014/main" val="3038499136"/>
                    </a:ext>
                  </a:extLst>
                </a:gridCol>
                <a:gridCol w="864000">
                  <a:extLst>
                    <a:ext uri="{9D8B030D-6E8A-4147-A177-3AD203B41FA5}">
                      <a16:colId xmlns:a16="http://schemas.microsoft.com/office/drawing/2014/main" val="1700770724"/>
                    </a:ext>
                  </a:extLst>
                </a:gridCol>
                <a:gridCol w="864000">
                  <a:extLst>
                    <a:ext uri="{9D8B030D-6E8A-4147-A177-3AD203B41FA5}">
                      <a16:colId xmlns:a16="http://schemas.microsoft.com/office/drawing/2014/main" val="3908690726"/>
                    </a:ext>
                  </a:extLst>
                </a:gridCol>
              </a:tblGrid>
              <a:tr h="90653">
                <a:tc>
                  <a:txBody>
                    <a:bodyPr/>
                    <a:lstStyle/>
                    <a:p>
                      <a:pPr algn="ctr" fontAlgn="ctr"/>
                      <a:r>
                        <a:rPr lang="en-US" altLang="ja-JP" sz="1200" u="none" strike="noStrike" dirty="0">
                          <a:effectLst/>
                        </a:rPr>
                        <a:t>24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dirty="0">
                          <a:effectLst/>
                        </a:rPr>
                        <a:t>福島県</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75.05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2008461979"/>
                  </a:ext>
                </a:extLst>
              </a:tr>
              <a:tr h="90653">
                <a:tc>
                  <a:txBody>
                    <a:bodyPr/>
                    <a:lstStyle/>
                    <a:p>
                      <a:pPr algn="ctr" fontAlgn="ctr"/>
                      <a:r>
                        <a:rPr lang="en-US" altLang="ja-JP" sz="1200" u="none" strike="noStrike">
                          <a:effectLst/>
                        </a:rPr>
                        <a:t>25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宮崎県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74.93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026244059"/>
                  </a:ext>
                </a:extLst>
              </a:tr>
              <a:tr h="90653">
                <a:tc>
                  <a:txBody>
                    <a:bodyPr/>
                    <a:lstStyle/>
                    <a:p>
                      <a:pPr algn="ctr" fontAlgn="ctr"/>
                      <a:r>
                        <a:rPr lang="en-US" altLang="ja-JP" sz="1200" u="none" strike="noStrike">
                          <a:effectLst/>
                        </a:rPr>
                        <a:t>26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香川県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74.83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4007539739"/>
                  </a:ext>
                </a:extLst>
              </a:tr>
              <a:tr h="90653">
                <a:tc>
                  <a:txBody>
                    <a:bodyPr/>
                    <a:lstStyle/>
                    <a:p>
                      <a:pPr algn="ctr" fontAlgn="ctr"/>
                      <a:r>
                        <a:rPr lang="en-US" altLang="ja-JP" sz="1200" u="none" strike="noStrike">
                          <a:effectLst/>
                        </a:rPr>
                        <a:t>27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長野県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74.72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2337066384"/>
                  </a:ext>
                </a:extLst>
              </a:tr>
              <a:tr h="90653">
                <a:tc>
                  <a:txBody>
                    <a:bodyPr/>
                    <a:lstStyle/>
                    <a:p>
                      <a:pPr algn="ctr" fontAlgn="ctr"/>
                      <a:r>
                        <a:rPr lang="en-US" altLang="ja-JP" sz="1200" u="none" strike="noStrike">
                          <a:effectLst/>
                        </a:rPr>
                        <a:t>28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長崎県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74.71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2964804902"/>
                  </a:ext>
                </a:extLst>
              </a:tr>
              <a:tr h="90653">
                <a:tc>
                  <a:txBody>
                    <a:bodyPr/>
                    <a:lstStyle/>
                    <a:p>
                      <a:pPr algn="ctr" fontAlgn="ctr"/>
                      <a:r>
                        <a:rPr lang="en-US" altLang="ja-JP" sz="1200" u="none" strike="noStrike">
                          <a:effectLst/>
                        </a:rPr>
                        <a:t>29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埼玉県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74.67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017855094"/>
                  </a:ext>
                </a:extLst>
              </a:tr>
              <a:tr h="90653">
                <a:tc>
                  <a:txBody>
                    <a:bodyPr/>
                    <a:lstStyle/>
                    <a:p>
                      <a:pPr algn="ctr" fontAlgn="ctr"/>
                      <a:r>
                        <a:rPr lang="en-US" altLang="ja-JP" sz="1200" u="none" strike="noStrike">
                          <a:effectLst/>
                        </a:rPr>
                        <a:t>30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福岡県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74.66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148487747"/>
                  </a:ext>
                </a:extLst>
              </a:tr>
              <a:tr h="90653">
                <a:tc>
                  <a:txBody>
                    <a:bodyPr/>
                    <a:lstStyle/>
                    <a:p>
                      <a:pPr algn="ctr" fontAlgn="ctr"/>
                      <a:r>
                        <a:rPr lang="en-US" altLang="ja-JP" sz="1200" u="none" strike="noStrike">
                          <a:effectLst/>
                        </a:rPr>
                        <a:t>31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神奈川県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74.63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214563319"/>
                  </a:ext>
                </a:extLst>
              </a:tr>
              <a:tr h="90653">
                <a:tc>
                  <a:txBody>
                    <a:bodyPr/>
                    <a:lstStyle/>
                    <a:p>
                      <a:pPr algn="ctr" fontAlgn="ctr"/>
                      <a:r>
                        <a:rPr lang="en-US" altLang="ja-JP" sz="1200" u="none" strike="noStrike">
                          <a:effectLst/>
                        </a:rPr>
                        <a:t>32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愛媛県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74.59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2955135737"/>
                  </a:ext>
                </a:extLst>
              </a:tr>
              <a:tr h="90653">
                <a:tc>
                  <a:txBody>
                    <a:bodyPr/>
                    <a:lstStyle/>
                    <a:p>
                      <a:pPr algn="ctr" fontAlgn="ctr"/>
                      <a:r>
                        <a:rPr lang="en-US" altLang="ja-JP" sz="1200" u="none" strike="noStrike">
                          <a:effectLst/>
                        </a:rPr>
                        <a:t>33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秋田県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74.53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440608030"/>
                  </a:ext>
                </a:extLst>
              </a:tr>
              <a:tr h="90653">
                <a:tc>
                  <a:txBody>
                    <a:bodyPr/>
                    <a:lstStyle/>
                    <a:p>
                      <a:pPr algn="ctr" fontAlgn="ctr"/>
                      <a:r>
                        <a:rPr lang="en-US" altLang="ja-JP" sz="1200" b="1" u="none" strike="noStrike" dirty="0">
                          <a:solidFill>
                            <a:srgbClr val="FF0000"/>
                          </a:solidFill>
                          <a:effectLst/>
                        </a:rPr>
                        <a:t>34 </a:t>
                      </a:r>
                      <a:endParaRPr lang="en-US" altLang="ja-JP" sz="1200" b="1"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b="1" u="none" strike="noStrike" dirty="0">
                          <a:solidFill>
                            <a:srgbClr val="FF0000"/>
                          </a:solidFill>
                          <a:effectLst/>
                        </a:rPr>
                        <a:t>大阪府</a:t>
                      </a:r>
                      <a:endParaRPr lang="ja-JP" altLang="en-US" sz="1200" b="1"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b="1" u="none" strike="noStrike" dirty="0">
                          <a:solidFill>
                            <a:srgbClr val="FF0000"/>
                          </a:solidFill>
                          <a:effectLst/>
                        </a:rPr>
                        <a:t>74.46 </a:t>
                      </a:r>
                      <a:endParaRPr lang="en-US" altLang="ja-JP" sz="1200" b="1"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76744916"/>
                  </a:ext>
                </a:extLst>
              </a:tr>
              <a:tr h="90653">
                <a:tc>
                  <a:txBody>
                    <a:bodyPr/>
                    <a:lstStyle/>
                    <a:p>
                      <a:pPr algn="ctr" fontAlgn="ctr"/>
                      <a:r>
                        <a:rPr lang="en-US" altLang="ja-JP" sz="1200" u="none" strike="noStrike">
                          <a:effectLst/>
                        </a:rPr>
                        <a:t>35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岩手県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74.46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95381699"/>
                  </a:ext>
                </a:extLst>
              </a:tr>
              <a:tr h="90653">
                <a:tc>
                  <a:txBody>
                    <a:bodyPr/>
                    <a:lstStyle/>
                    <a:p>
                      <a:pPr algn="ctr" fontAlgn="ctr"/>
                      <a:r>
                        <a:rPr lang="en-US" altLang="ja-JP" sz="1200" u="none" strike="noStrike">
                          <a:effectLst/>
                        </a:rPr>
                        <a:t>36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宮城県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74.43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492589787"/>
                  </a:ext>
                </a:extLst>
              </a:tr>
              <a:tr h="90653">
                <a:tc>
                  <a:txBody>
                    <a:bodyPr/>
                    <a:lstStyle/>
                    <a:p>
                      <a:pPr algn="ctr" fontAlgn="ctr"/>
                      <a:r>
                        <a:rPr lang="en-US" altLang="ja-JP" sz="1200" u="none" strike="noStrike">
                          <a:effectLst/>
                        </a:rPr>
                        <a:t>37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和歌山県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74.42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21911314"/>
                  </a:ext>
                </a:extLst>
              </a:tr>
              <a:tr h="90653">
                <a:tc>
                  <a:txBody>
                    <a:bodyPr/>
                    <a:lstStyle/>
                    <a:p>
                      <a:pPr algn="ctr" fontAlgn="ctr"/>
                      <a:r>
                        <a:rPr lang="en-US" altLang="ja-JP" sz="1200" u="none" strike="noStrike">
                          <a:effectLst/>
                        </a:rPr>
                        <a:t>38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東京都</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74.24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462665963"/>
                  </a:ext>
                </a:extLst>
              </a:tr>
              <a:tr h="90653">
                <a:tc>
                  <a:txBody>
                    <a:bodyPr/>
                    <a:lstStyle/>
                    <a:p>
                      <a:pPr algn="ctr" fontAlgn="ctr"/>
                      <a:r>
                        <a:rPr lang="en-US" altLang="ja-JP" sz="1200" u="none" strike="noStrike">
                          <a:effectLst/>
                        </a:rPr>
                        <a:t>39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兵庫県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74.23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412107948"/>
                  </a:ext>
                </a:extLst>
              </a:tr>
              <a:tr h="90653">
                <a:tc>
                  <a:txBody>
                    <a:bodyPr/>
                    <a:lstStyle/>
                    <a:p>
                      <a:pPr algn="ctr" fontAlgn="ctr"/>
                      <a:r>
                        <a:rPr lang="en-US" altLang="ja-JP" sz="1200" u="none" strike="noStrike">
                          <a:effectLst/>
                        </a:rPr>
                        <a:t>40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鳥取県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74.14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2304592811"/>
                  </a:ext>
                </a:extLst>
              </a:tr>
              <a:tr h="90653">
                <a:tc>
                  <a:txBody>
                    <a:bodyPr/>
                    <a:lstStyle/>
                    <a:p>
                      <a:pPr algn="ctr" fontAlgn="ctr"/>
                      <a:r>
                        <a:rPr lang="en-US" altLang="ja-JP" sz="1200" u="none" strike="noStrike">
                          <a:effectLst/>
                        </a:rPr>
                        <a:t>41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奈良県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74.10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755001205"/>
                  </a:ext>
                </a:extLst>
              </a:tr>
              <a:tr h="90653">
                <a:tc>
                  <a:txBody>
                    <a:bodyPr/>
                    <a:lstStyle/>
                    <a:p>
                      <a:pPr algn="ctr" fontAlgn="ctr"/>
                      <a:r>
                        <a:rPr lang="en-US" altLang="ja-JP" sz="1200" u="none" strike="noStrike">
                          <a:effectLst/>
                        </a:rPr>
                        <a:t>42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滋賀県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74.07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596609053"/>
                  </a:ext>
                </a:extLst>
              </a:tr>
              <a:tr h="90653">
                <a:tc>
                  <a:txBody>
                    <a:bodyPr/>
                    <a:lstStyle/>
                    <a:p>
                      <a:pPr algn="ctr" fontAlgn="ctr"/>
                      <a:r>
                        <a:rPr lang="en-US" altLang="ja-JP" sz="1200" u="none" strike="noStrike">
                          <a:effectLst/>
                        </a:rPr>
                        <a:t>43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徳島県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74.04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470203352"/>
                  </a:ext>
                </a:extLst>
              </a:tr>
              <a:tr h="90653">
                <a:tc>
                  <a:txBody>
                    <a:bodyPr/>
                    <a:lstStyle/>
                    <a:p>
                      <a:pPr algn="ctr" fontAlgn="ctr"/>
                      <a:r>
                        <a:rPr lang="en-US" altLang="ja-JP" sz="1200" u="none" strike="noStrike">
                          <a:effectLst/>
                        </a:rPr>
                        <a:t>44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京都府</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73.97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2338835970"/>
                  </a:ext>
                </a:extLst>
              </a:tr>
              <a:tr h="90653">
                <a:tc>
                  <a:txBody>
                    <a:bodyPr/>
                    <a:lstStyle/>
                    <a:p>
                      <a:pPr algn="ctr" fontAlgn="ctr"/>
                      <a:r>
                        <a:rPr lang="en-US" altLang="ja-JP" sz="1200" u="none" strike="noStrike">
                          <a:effectLst/>
                        </a:rPr>
                        <a:t>45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北海道</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73.77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2653335534"/>
                  </a:ext>
                </a:extLst>
              </a:tr>
              <a:tr h="90653">
                <a:tc>
                  <a:txBody>
                    <a:bodyPr/>
                    <a:lstStyle/>
                    <a:p>
                      <a:pPr algn="ctr" fontAlgn="ctr"/>
                      <a:r>
                        <a:rPr lang="en-US" altLang="ja-JP" sz="1200" u="none" strike="noStrike">
                          <a:effectLst/>
                        </a:rPr>
                        <a:t>46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広島県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r" fontAlgn="ctr"/>
                      <a:r>
                        <a:rPr lang="en-US" altLang="ja-JP" sz="1200" u="none" strike="noStrike" dirty="0">
                          <a:effectLst/>
                        </a:rPr>
                        <a:t>73.62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95488441"/>
                  </a:ext>
                </a:extLst>
              </a:tr>
              <a:tr h="90653">
                <a:tc>
                  <a:txBody>
                    <a:bodyPr/>
                    <a:lstStyle/>
                    <a:p>
                      <a:pPr algn="ctr" fontAlgn="ctr"/>
                      <a:r>
                        <a:rPr lang="en-US" altLang="ja-JP" sz="1200" u="none" strike="noStrike">
                          <a:effectLst/>
                        </a:rPr>
                        <a:t>47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熊本県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l" fontAlgn="ctr"/>
                      <a:r>
                        <a:rPr lang="ja-JP" altLang="en-US" sz="1200" u="none" strike="noStrike" dirty="0">
                          <a:effectLst/>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900187265"/>
                  </a:ext>
                </a:extLst>
              </a:tr>
            </a:tbl>
          </a:graphicData>
        </a:graphic>
      </p:graphicFrame>
      <p:sp>
        <p:nvSpPr>
          <p:cNvPr id="18" name="テキスト ボックス 17"/>
          <p:cNvSpPr txBox="1"/>
          <p:nvPr/>
        </p:nvSpPr>
        <p:spPr>
          <a:xfrm>
            <a:off x="257382" y="3944684"/>
            <a:ext cx="415498" cy="646331"/>
          </a:xfrm>
          <a:prstGeom prst="rect">
            <a:avLst/>
          </a:prstGeom>
          <a:noFill/>
        </p:spPr>
        <p:txBody>
          <a:bodyPr wrap="none" rtlCol="0">
            <a:spAutoFit/>
          </a:bodyPr>
          <a:lstStyle/>
          <a:p>
            <a:r>
              <a:rPr kumimoji="1" lang="ja-JP" altLang="en-US" dirty="0" smtClean="0"/>
              <a:t>男</a:t>
            </a:r>
            <a:endParaRPr kumimoji="1" lang="en-US" altLang="ja-JP" dirty="0" smtClean="0"/>
          </a:p>
          <a:p>
            <a:r>
              <a:rPr kumimoji="1" lang="ja-JP" altLang="en-US" dirty="0" smtClean="0"/>
              <a:t>性</a:t>
            </a:r>
            <a:endParaRPr kumimoji="1" lang="ja-JP" altLang="en-US" dirty="0"/>
          </a:p>
        </p:txBody>
      </p:sp>
      <p:sp>
        <p:nvSpPr>
          <p:cNvPr id="19" name="テキスト ボックス 18"/>
          <p:cNvSpPr txBox="1"/>
          <p:nvPr/>
        </p:nvSpPr>
        <p:spPr>
          <a:xfrm>
            <a:off x="6272303" y="3915117"/>
            <a:ext cx="415498" cy="646331"/>
          </a:xfrm>
          <a:prstGeom prst="rect">
            <a:avLst/>
          </a:prstGeom>
          <a:noFill/>
        </p:spPr>
        <p:txBody>
          <a:bodyPr wrap="none" rtlCol="0">
            <a:spAutoFit/>
          </a:bodyPr>
          <a:lstStyle/>
          <a:p>
            <a:r>
              <a:rPr lang="ja-JP" altLang="en-US" dirty="0"/>
              <a:t>女</a:t>
            </a:r>
            <a:endParaRPr kumimoji="1" lang="en-US" altLang="ja-JP" dirty="0" smtClean="0"/>
          </a:p>
          <a:p>
            <a:r>
              <a:rPr kumimoji="1" lang="ja-JP" altLang="en-US" dirty="0" smtClean="0"/>
              <a:t>性</a:t>
            </a:r>
            <a:endParaRPr kumimoji="1" lang="ja-JP" altLang="en-US" dirty="0"/>
          </a:p>
        </p:txBody>
      </p:sp>
    </p:spTree>
    <p:extLst>
      <p:ext uri="{BB962C8B-B14F-4D97-AF65-F5344CB8AC3E}">
        <p14:creationId xmlns:p14="http://schemas.microsoft.com/office/powerpoint/2010/main" val="23973231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平均寿命</a:t>
            </a:r>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1371189514"/>
              </p:ext>
            </p:extLst>
          </p:nvPr>
        </p:nvGraphicFramePr>
        <p:xfrm>
          <a:off x="673260" y="2070928"/>
          <a:ext cx="2592000" cy="4476144"/>
        </p:xfrm>
        <a:graphic>
          <a:graphicData uri="http://schemas.openxmlformats.org/drawingml/2006/table">
            <a:tbl>
              <a:tblPr>
                <a:tableStyleId>{5C22544A-7EE6-4342-B048-85BDC9FD1C3A}</a:tableStyleId>
              </a:tblPr>
              <a:tblGrid>
                <a:gridCol w="864000">
                  <a:extLst>
                    <a:ext uri="{9D8B030D-6E8A-4147-A177-3AD203B41FA5}">
                      <a16:colId xmlns:a16="http://schemas.microsoft.com/office/drawing/2014/main" val="566844351"/>
                    </a:ext>
                  </a:extLst>
                </a:gridCol>
                <a:gridCol w="864000">
                  <a:extLst>
                    <a:ext uri="{9D8B030D-6E8A-4147-A177-3AD203B41FA5}">
                      <a16:colId xmlns:a16="http://schemas.microsoft.com/office/drawing/2014/main" val="2567375521"/>
                    </a:ext>
                  </a:extLst>
                </a:gridCol>
                <a:gridCol w="864000">
                  <a:extLst>
                    <a:ext uri="{9D8B030D-6E8A-4147-A177-3AD203B41FA5}">
                      <a16:colId xmlns:a16="http://schemas.microsoft.com/office/drawing/2014/main" val="2389274136"/>
                    </a:ext>
                  </a:extLst>
                </a:gridCol>
              </a:tblGrid>
              <a:tr h="90653">
                <a:tc>
                  <a:txBody>
                    <a:bodyPr/>
                    <a:lstStyle/>
                    <a:p>
                      <a:pPr algn="ctr" fontAlgn="ctr"/>
                      <a:r>
                        <a:rPr lang="ja-JP" altLang="en-US" sz="1200" u="none" strike="noStrike">
                          <a:effectLst/>
                        </a:rPr>
                        <a:t>順位</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都道府県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平均寿命</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274274895"/>
                  </a:ext>
                </a:extLst>
              </a:tr>
              <a:tr h="90653">
                <a:tc>
                  <a:txBody>
                    <a:bodyPr/>
                    <a:lstStyle/>
                    <a:p>
                      <a:pPr algn="ctr" fontAlgn="ctr"/>
                      <a:r>
                        <a:rPr lang="ja-JP" altLang="en-US" sz="1200" u="none" strike="noStrike">
                          <a:effectLst/>
                        </a:rPr>
                        <a:t> </a:t>
                      </a:r>
                      <a:r>
                        <a:rPr lang="en-US" altLang="ja-JP" sz="1200" u="none" strike="noStrike">
                          <a:effectLst/>
                        </a:rPr>
                        <a:t>1</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滋　賀</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a:effectLst/>
                        </a:rPr>
                        <a:t>81.78</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2292114908"/>
                  </a:ext>
                </a:extLst>
              </a:tr>
              <a:tr h="90653">
                <a:tc>
                  <a:txBody>
                    <a:bodyPr/>
                    <a:lstStyle/>
                    <a:p>
                      <a:pPr algn="ctr" fontAlgn="ctr"/>
                      <a:r>
                        <a:rPr lang="ja-JP" altLang="en-US" sz="1200" u="none" strike="noStrike">
                          <a:effectLst/>
                        </a:rPr>
                        <a:t> </a:t>
                      </a:r>
                      <a:r>
                        <a:rPr lang="en-US" altLang="ja-JP" sz="1200" u="none" strike="noStrike">
                          <a:effectLst/>
                        </a:rPr>
                        <a:t>2</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長　野</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a:effectLst/>
                        </a:rPr>
                        <a:t>81.75</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514695167"/>
                  </a:ext>
                </a:extLst>
              </a:tr>
              <a:tr h="90653">
                <a:tc>
                  <a:txBody>
                    <a:bodyPr/>
                    <a:lstStyle/>
                    <a:p>
                      <a:pPr algn="ctr" fontAlgn="ctr"/>
                      <a:r>
                        <a:rPr lang="ja-JP" altLang="en-US" sz="1200" u="none" strike="noStrike">
                          <a:effectLst/>
                        </a:rPr>
                        <a:t> </a:t>
                      </a:r>
                      <a:r>
                        <a:rPr lang="en-US" altLang="ja-JP" sz="1200" u="none" strike="noStrike">
                          <a:effectLst/>
                        </a:rPr>
                        <a:t>3</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dirty="0">
                          <a:effectLst/>
                        </a:rPr>
                        <a:t>京　都</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a:effectLst/>
                        </a:rPr>
                        <a:t>81.40</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972436313"/>
                  </a:ext>
                </a:extLst>
              </a:tr>
              <a:tr h="90653">
                <a:tc>
                  <a:txBody>
                    <a:bodyPr/>
                    <a:lstStyle/>
                    <a:p>
                      <a:pPr algn="ctr" fontAlgn="ctr"/>
                      <a:r>
                        <a:rPr lang="ja-JP" altLang="en-US" sz="1200" u="none" strike="noStrike">
                          <a:effectLst/>
                        </a:rPr>
                        <a:t> </a:t>
                      </a:r>
                      <a:r>
                        <a:rPr lang="en-US" altLang="ja-JP" sz="1200" u="none" strike="noStrike">
                          <a:effectLst/>
                        </a:rPr>
                        <a:t>4</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奈　良</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a:effectLst/>
                        </a:rPr>
                        <a:t>81.36</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2145294771"/>
                  </a:ext>
                </a:extLst>
              </a:tr>
              <a:tr h="90653">
                <a:tc>
                  <a:txBody>
                    <a:bodyPr/>
                    <a:lstStyle/>
                    <a:p>
                      <a:pPr algn="ctr" fontAlgn="ctr"/>
                      <a:r>
                        <a:rPr lang="ja-JP" altLang="en-US" sz="1200" u="none" strike="noStrike">
                          <a:effectLst/>
                        </a:rPr>
                        <a:t> </a:t>
                      </a:r>
                      <a:r>
                        <a:rPr lang="en-US" altLang="ja-JP" sz="1200" u="none" strike="noStrike">
                          <a:effectLst/>
                        </a:rPr>
                        <a:t>5</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神奈川</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a:effectLst/>
                        </a:rPr>
                        <a:t>81.32</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4066994390"/>
                  </a:ext>
                </a:extLst>
              </a:tr>
              <a:tr h="90653">
                <a:tc>
                  <a:txBody>
                    <a:bodyPr/>
                    <a:lstStyle/>
                    <a:p>
                      <a:pPr algn="ctr" fontAlgn="ctr"/>
                      <a:r>
                        <a:rPr lang="ja-JP" altLang="en-US" sz="1200" u="none" strike="noStrike">
                          <a:effectLst/>
                        </a:rPr>
                        <a:t> </a:t>
                      </a:r>
                      <a:r>
                        <a:rPr lang="en-US" altLang="ja-JP" sz="1200" u="none" strike="noStrike">
                          <a:effectLst/>
                        </a:rPr>
                        <a:t>6</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福　井</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a:effectLst/>
                        </a:rPr>
                        <a:t>81.27</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412364262"/>
                  </a:ext>
                </a:extLst>
              </a:tr>
              <a:tr h="90653">
                <a:tc>
                  <a:txBody>
                    <a:bodyPr/>
                    <a:lstStyle/>
                    <a:p>
                      <a:pPr algn="ctr" fontAlgn="ctr"/>
                      <a:r>
                        <a:rPr lang="ja-JP" altLang="en-US" sz="1200" u="none" strike="noStrike">
                          <a:effectLst/>
                        </a:rPr>
                        <a:t> </a:t>
                      </a:r>
                      <a:r>
                        <a:rPr lang="en-US" altLang="ja-JP" sz="1200" u="none" strike="noStrike">
                          <a:effectLst/>
                        </a:rPr>
                        <a:t>7</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熊　本</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a:effectLst/>
                        </a:rPr>
                        <a:t>81.22</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323115254"/>
                  </a:ext>
                </a:extLst>
              </a:tr>
              <a:tr h="90653">
                <a:tc>
                  <a:txBody>
                    <a:bodyPr/>
                    <a:lstStyle/>
                    <a:p>
                      <a:pPr algn="ctr" fontAlgn="ctr"/>
                      <a:r>
                        <a:rPr lang="ja-JP" altLang="en-US" sz="1200" u="none" strike="noStrike" dirty="0">
                          <a:effectLst/>
                        </a:rPr>
                        <a:t> </a:t>
                      </a:r>
                      <a:r>
                        <a:rPr lang="en-US" altLang="ja-JP" sz="1200" u="none" strike="noStrike" dirty="0">
                          <a:effectLst/>
                        </a:rPr>
                        <a:t>8</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dirty="0">
                          <a:effectLst/>
                        </a:rPr>
                        <a:t>愛　知</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a:effectLst/>
                        </a:rPr>
                        <a:t>81.10</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4279253601"/>
                  </a:ext>
                </a:extLst>
              </a:tr>
              <a:tr h="90653">
                <a:tc>
                  <a:txBody>
                    <a:bodyPr/>
                    <a:lstStyle/>
                    <a:p>
                      <a:pPr algn="ctr" fontAlgn="ctr"/>
                      <a:r>
                        <a:rPr lang="ja-JP" altLang="en-US" sz="1200" u="none" strike="noStrike">
                          <a:effectLst/>
                        </a:rPr>
                        <a:t> </a:t>
                      </a:r>
                      <a:r>
                        <a:rPr lang="en-US" altLang="ja-JP" sz="1200" u="none" strike="noStrike">
                          <a:effectLst/>
                        </a:rPr>
                        <a:t>9</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広　島</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a:effectLst/>
                        </a:rPr>
                        <a:t>81.08</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4233838590"/>
                  </a:ext>
                </a:extLst>
              </a:tr>
              <a:tr h="90653">
                <a:tc>
                  <a:txBody>
                    <a:bodyPr/>
                    <a:lstStyle/>
                    <a:p>
                      <a:pPr algn="ctr" fontAlgn="ctr"/>
                      <a:r>
                        <a:rPr lang="en-US" altLang="ja-JP" sz="1200" u="none" strike="noStrike">
                          <a:effectLst/>
                        </a:rPr>
                        <a:t>10</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大　分</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a:effectLst/>
                        </a:rPr>
                        <a:t>81.08</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249416826"/>
                  </a:ext>
                </a:extLst>
              </a:tr>
              <a:tr h="90653">
                <a:tc>
                  <a:txBody>
                    <a:bodyPr/>
                    <a:lstStyle/>
                    <a:p>
                      <a:pPr algn="ctr" fontAlgn="ctr"/>
                      <a:r>
                        <a:rPr lang="en-US" altLang="ja-JP" sz="1200" u="none" strike="noStrike">
                          <a:effectLst/>
                        </a:rPr>
                        <a:t>11</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東　京</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a:effectLst/>
                        </a:rPr>
                        <a:t>81.07</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747230531"/>
                  </a:ext>
                </a:extLst>
              </a:tr>
              <a:tr h="90653">
                <a:tc>
                  <a:txBody>
                    <a:bodyPr/>
                    <a:lstStyle/>
                    <a:p>
                      <a:pPr algn="ctr" fontAlgn="ctr"/>
                      <a:r>
                        <a:rPr lang="en-US" altLang="ja-JP" sz="1200" u="none" strike="noStrike">
                          <a:effectLst/>
                        </a:rPr>
                        <a:t>12</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石　川</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a:effectLst/>
                        </a:rPr>
                        <a:t>81.04</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083981316"/>
                  </a:ext>
                </a:extLst>
              </a:tr>
              <a:tr h="90653">
                <a:tc>
                  <a:txBody>
                    <a:bodyPr/>
                    <a:lstStyle/>
                    <a:p>
                      <a:pPr algn="ctr" fontAlgn="ctr"/>
                      <a:r>
                        <a:rPr lang="en-US" altLang="ja-JP" sz="1200" u="none" strike="noStrike">
                          <a:effectLst/>
                        </a:rPr>
                        <a:t>13</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岡　山</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a:effectLst/>
                        </a:rPr>
                        <a:t>81.03</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4094600235"/>
                  </a:ext>
                </a:extLst>
              </a:tr>
              <a:tr h="90653">
                <a:tc>
                  <a:txBody>
                    <a:bodyPr/>
                    <a:lstStyle/>
                    <a:p>
                      <a:pPr algn="ctr" fontAlgn="ctr"/>
                      <a:r>
                        <a:rPr lang="en-US" altLang="ja-JP" sz="1200" u="none" strike="noStrike">
                          <a:effectLst/>
                        </a:rPr>
                        <a:t>14</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岐　阜</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a:effectLst/>
                        </a:rPr>
                        <a:t>81.00</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923254972"/>
                  </a:ext>
                </a:extLst>
              </a:tr>
              <a:tr h="90653">
                <a:tc>
                  <a:txBody>
                    <a:bodyPr/>
                    <a:lstStyle/>
                    <a:p>
                      <a:pPr algn="ctr" fontAlgn="ctr"/>
                      <a:r>
                        <a:rPr lang="en-US" altLang="ja-JP" sz="1200" u="none" strike="noStrike">
                          <a:effectLst/>
                        </a:rPr>
                        <a:t>15</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宮　城</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a:effectLst/>
                        </a:rPr>
                        <a:t>80.99</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359144684"/>
                  </a:ext>
                </a:extLst>
              </a:tr>
              <a:tr h="90653">
                <a:tc>
                  <a:txBody>
                    <a:bodyPr/>
                    <a:lstStyle/>
                    <a:p>
                      <a:pPr algn="ctr" fontAlgn="ctr"/>
                      <a:r>
                        <a:rPr lang="en-US" altLang="ja-JP" sz="1200" u="none" strike="noStrike">
                          <a:effectLst/>
                        </a:rPr>
                        <a:t>16</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千　葉</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a:effectLst/>
                        </a:rPr>
                        <a:t>80.96</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462867096"/>
                  </a:ext>
                </a:extLst>
              </a:tr>
              <a:tr h="90653">
                <a:tc>
                  <a:txBody>
                    <a:bodyPr/>
                    <a:lstStyle/>
                    <a:p>
                      <a:pPr algn="ctr" fontAlgn="ctr"/>
                      <a:r>
                        <a:rPr lang="en-US" altLang="ja-JP" sz="1200" u="none" strike="noStrike">
                          <a:effectLst/>
                        </a:rPr>
                        <a:t>17</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静　岡</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a:effectLst/>
                        </a:rPr>
                        <a:t>80.95</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541772235"/>
                  </a:ext>
                </a:extLst>
              </a:tr>
              <a:tr h="90653">
                <a:tc>
                  <a:txBody>
                    <a:bodyPr/>
                    <a:lstStyle/>
                    <a:p>
                      <a:pPr algn="ctr" fontAlgn="ctr"/>
                      <a:r>
                        <a:rPr lang="en-US" altLang="ja-JP" sz="1200" u="none" strike="noStrike">
                          <a:effectLst/>
                        </a:rPr>
                        <a:t>18</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兵　庫</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a:effectLst/>
                        </a:rPr>
                        <a:t>80.92</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2795611284"/>
                  </a:ext>
                </a:extLst>
              </a:tr>
              <a:tr h="90653">
                <a:tc>
                  <a:txBody>
                    <a:bodyPr/>
                    <a:lstStyle/>
                    <a:p>
                      <a:pPr algn="ctr" fontAlgn="ctr"/>
                      <a:r>
                        <a:rPr lang="en-US" altLang="ja-JP" sz="1200" u="none" strike="noStrike">
                          <a:effectLst/>
                        </a:rPr>
                        <a:t>19</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三　重</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a:effectLst/>
                        </a:rPr>
                        <a:t>80.86</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120291228"/>
                  </a:ext>
                </a:extLst>
              </a:tr>
              <a:tr h="90653">
                <a:tc>
                  <a:txBody>
                    <a:bodyPr/>
                    <a:lstStyle/>
                    <a:p>
                      <a:pPr algn="ctr" fontAlgn="ctr"/>
                      <a:r>
                        <a:rPr lang="en-US" altLang="ja-JP" sz="1200" u="none" strike="noStrike">
                          <a:effectLst/>
                        </a:rPr>
                        <a:t>20</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香　川</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a:effectLst/>
                        </a:rPr>
                        <a:t>80.85</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187995275"/>
                  </a:ext>
                </a:extLst>
              </a:tr>
              <a:tr h="90653">
                <a:tc>
                  <a:txBody>
                    <a:bodyPr/>
                    <a:lstStyle/>
                    <a:p>
                      <a:pPr algn="ctr" fontAlgn="ctr"/>
                      <a:r>
                        <a:rPr lang="en-US" altLang="ja-JP" sz="1200" u="none" strike="noStrike">
                          <a:effectLst/>
                        </a:rPr>
                        <a:t>21</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山　梨</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a:effectLst/>
                        </a:rPr>
                        <a:t>80.85</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578050605"/>
                  </a:ext>
                </a:extLst>
              </a:tr>
              <a:tr h="90653">
                <a:tc>
                  <a:txBody>
                    <a:bodyPr/>
                    <a:lstStyle/>
                    <a:p>
                      <a:pPr algn="ctr" fontAlgn="ctr"/>
                      <a:r>
                        <a:rPr lang="en-US" altLang="ja-JP" sz="1200" u="none" strike="noStrike">
                          <a:effectLst/>
                        </a:rPr>
                        <a:t>22</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埼　玉</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a:effectLst/>
                        </a:rPr>
                        <a:t>80.82</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24733310"/>
                  </a:ext>
                </a:extLst>
              </a:tr>
              <a:tr h="90653">
                <a:tc>
                  <a:txBody>
                    <a:bodyPr/>
                    <a:lstStyle/>
                    <a:p>
                      <a:pPr algn="ctr" fontAlgn="ctr"/>
                      <a:r>
                        <a:rPr lang="en-US" altLang="ja-JP" sz="1200" u="none" strike="noStrike">
                          <a:effectLst/>
                        </a:rPr>
                        <a:t>23</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島　根</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dirty="0">
                          <a:effectLst/>
                        </a:rPr>
                        <a:t>80.79</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348940097"/>
                  </a:ext>
                </a:extLst>
              </a:tr>
            </a:tbl>
          </a:graphicData>
        </a:graphic>
      </p:graphicFrame>
      <p:graphicFrame>
        <p:nvGraphicFramePr>
          <p:cNvPr id="7" name="表 6"/>
          <p:cNvGraphicFramePr>
            <a:graphicFrameLocks noGrp="1"/>
          </p:cNvGraphicFramePr>
          <p:nvPr>
            <p:extLst>
              <p:ext uri="{D42A27DB-BD31-4B8C-83A1-F6EECF244321}">
                <p14:modId xmlns:p14="http://schemas.microsoft.com/office/powerpoint/2010/main" val="309984681"/>
              </p:ext>
            </p:extLst>
          </p:nvPr>
        </p:nvGraphicFramePr>
        <p:xfrm>
          <a:off x="3363034" y="2070928"/>
          <a:ext cx="2592000" cy="4476144"/>
        </p:xfrm>
        <a:graphic>
          <a:graphicData uri="http://schemas.openxmlformats.org/drawingml/2006/table">
            <a:tbl>
              <a:tblPr>
                <a:tableStyleId>{5C22544A-7EE6-4342-B048-85BDC9FD1C3A}</a:tableStyleId>
              </a:tblPr>
              <a:tblGrid>
                <a:gridCol w="864000">
                  <a:extLst>
                    <a:ext uri="{9D8B030D-6E8A-4147-A177-3AD203B41FA5}">
                      <a16:colId xmlns:a16="http://schemas.microsoft.com/office/drawing/2014/main" val="1733805455"/>
                    </a:ext>
                  </a:extLst>
                </a:gridCol>
                <a:gridCol w="864000">
                  <a:extLst>
                    <a:ext uri="{9D8B030D-6E8A-4147-A177-3AD203B41FA5}">
                      <a16:colId xmlns:a16="http://schemas.microsoft.com/office/drawing/2014/main" val="543596534"/>
                    </a:ext>
                  </a:extLst>
                </a:gridCol>
                <a:gridCol w="864000">
                  <a:extLst>
                    <a:ext uri="{9D8B030D-6E8A-4147-A177-3AD203B41FA5}">
                      <a16:colId xmlns:a16="http://schemas.microsoft.com/office/drawing/2014/main" val="680774258"/>
                    </a:ext>
                  </a:extLst>
                </a:gridCol>
              </a:tblGrid>
              <a:tr h="90653">
                <a:tc>
                  <a:txBody>
                    <a:bodyPr/>
                    <a:lstStyle/>
                    <a:p>
                      <a:pPr algn="ctr" fontAlgn="ctr"/>
                      <a:r>
                        <a:rPr lang="en-US" altLang="ja-JP" sz="1200" u="none" strike="noStrike" dirty="0">
                          <a:effectLst/>
                        </a:rPr>
                        <a:t>24</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dirty="0">
                          <a:effectLst/>
                        </a:rPr>
                        <a:t>新　潟</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dirty="0">
                          <a:effectLst/>
                        </a:rPr>
                        <a:t>80.69</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2092435910"/>
                  </a:ext>
                </a:extLst>
              </a:tr>
              <a:tr h="90653">
                <a:tc>
                  <a:txBody>
                    <a:bodyPr/>
                    <a:lstStyle/>
                    <a:p>
                      <a:pPr algn="ctr" fontAlgn="ctr"/>
                      <a:r>
                        <a:rPr lang="en-US" altLang="ja-JP" sz="1200" u="none" strike="noStrike" dirty="0">
                          <a:effectLst/>
                        </a:rPr>
                        <a:t>25</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dirty="0">
                          <a:effectLst/>
                        </a:rPr>
                        <a:t>福　岡</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dirty="0">
                          <a:effectLst/>
                        </a:rPr>
                        <a:t>80.66</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330562791"/>
                  </a:ext>
                </a:extLst>
              </a:tr>
              <a:tr h="90653">
                <a:tc>
                  <a:txBody>
                    <a:bodyPr/>
                    <a:lstStyle/>
                    <a:p>
                      <a:pPr algn="ctr" fontAlgn="ctr"/>
                      <a:r>
                        <a:rPr lang="en-US" altLang="ja-JP" sz="1200" u="none" strike="noStrike" dirty="0">
                          <a:effectLst/>
                        </a:rPr>
                        <a:t>26</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dirty="0">
                          <a:effectLst/>
                        </a:rPr>
                        <a:t>佐　賀</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dirty="0">
                          <a:effectLst/>
                        </a:rPr>
                        <a:t>80.65</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914923026"/>
                  </a:ext>
                </a:extLst>
              </a:tr>
              <a:tr h="90653">
                <a:tc>
                  <a:txBody>
                    <a:bodyPr/>
                    <a:lstStyle/>
                    <a:p>
                      <a:pPr algn="ctr" fontAlgn="ctr"/>
                      <a:r>
                        <a:rPr lang="en-US" altLang="ja-JP" sz="1200" u="none" strike="noStrike">
                          <a:effectLst/>
                        </a:rPr>
                        <a:t>27</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dirty="0">
                          <a:effectLst/>
                        </a:rPr>
                        <a:t>富　山</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dirty="0">
                          <a:effectLst/>
                        </a:rPr>
                        <a:t>80.61</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741013267"/>
                  </a:ext>
                </a:extLst>
              </a:tr>
              <a:tr h="90653">
                <a:tc>
                  <a:txBody>
                    <a:bodyPr/>
                    <a:lstStyle/>
                    <a:p>
                      <a:pPr algn="ctr" fontAlgn="ctr"/>
                      <a:r>
                        <a:rPr lang="en-US" altLang="ja-JP" sz="1200" u="none" strike="noStrike">
                          <a:effectLst/>
                        </a:rPr>
                        <a:t>28</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群　馬</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dirty="0">
                          <a:effectLst/>
                        </a:rPr>
                        <a:t>80.61</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785468963"/>
                  </a:ext>
                </a:extLst>
              </a:tr>
              <a:tr h="90653">
                <a:tc>
                  <a:txBody>
                    <a:bodyPr/>
                    <a:lstStyle/>
                    <a:p>
                      <a:pPr algn="ctr" fontAlgn="ctr"/>
                      <a:r>
                        <a:rPr lang="en-US" altLang="ja-JP" sz="1200" u="none" strike="noStrike">
                          <a:effectLst/>
                        </a:rPr>
                        <a:t>29</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山　形</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dirty="0">
                          <a:effectLst/>
                        </a:rPr>
                        <a:t>80.52</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373254842"/>
                  </a:ext>
                </a:extLst>
              </a:tr>
              <a:tr h="90653">
                <a:tc>
                  <a:txBody>
                    <a:bodyPr/>
                    <a:lstStyle/>
                    <a:p>
                      <a:pPr algn="ctr" fontAlgn="ctr"/>
                      <a:r>
                        <a:rPr lang="en-US" altLang="ja-JP" sz="1200" u="none" strike="noStrike">
                          <a:effectLst/>
                        </a:rPr>
                        <a:t>30</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山　口</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dirty="0">
                          <a:effectLst/>
                        </a:rPr>
                        <a:t>80.51</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357548749"/>
                  </a:ext>
                </a:extLst>
              </a:tr>
              <a:tr h="90653">
                <a:tc>
                  <a:txBody>
                    <a:bodyPr/>
                    <a:lstStyle/>
                    <a:p>
                      <a:pPr algn="ctr" fontAlgn="ctr"/>
                      <a:r>
                        <a:rPr lang="en-US" altLang="ja-JP" sz="1200" u="none" strike="noStrike">
                          <a:effectLst/>
                        </a:rPr>
                        <a:t>31</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長　崎</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dirty="0">
                          <a:effectLst/>
                        </a:rPr>
                        <a:t>80.38</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050390835"/>
                  </a:ext>
                </a:extLst>
              </a:tr>
              <a:tr h="90653">
                <a:tc>
                  <a:txBody>
                    <a:bodyPr/>
                    <a:lstStyle/>
                    <a:p>
                      <a:pPr algn="ctr" fontAlgn="ctr"/>
                      <a:r>
                        <a:rPr lang="en-US" altLang="ja-JP" sz="1200" u="none" strike="noStrike">
                          <a:effectLst/>
                        </a:rPr>
                        <a:t>32</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宮　崎</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dirty="0">
                          <a:effectLst/>
                        </a:rPr>
                        <a:t>80.34</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693717402"/>
                  </a:ext>
                </a:extLst>
              </a:tr>
              <a:tr h="90653">
                <a:tc>
                  <a:txBody>
                    <a:bodyPr/>
                    <a:lstStyle/>
                    <a:p>
                      <a:pPr algn="ctr" fontAlgn="ctr"/>
                      <a:r>
                        <a:rPr lang="en-US" altLang="ja-JP" sz="1200" u="none" strike="noStrike">
                          <a:effectLst/>
                        </a:rPr>
                        <a:t>33</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dirty="0">
                          <a:effectLst/>
                        </a:rPr>
                        <a:t>徳　島</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dirty="0">
                          <a:effectLst/>
                        </a:rPr>
                        <a:t>80.32</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1060184717"/>
                  </a:ext>
                </a:extLst>
              </a:tr>
              <a:tr h="90653">
                <a:tc>
                  <a:txBody>
                    <a:bodyPr/>
                    <a:lstStyle/>
                    <a:p>
                      <a:pPr algn="ctr" fontAlgn="ctr"/>
                      <a:r>
                        <a:rPr lang="en-US" altLang="ja-JP" sz="1200" u="none" strike="noStrike">
                          <a:effectLst/>
                        </a:rPr>
                        <a:t>34</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dirty="0">
                          <a:effectLst/>
                        </a:rPr>
                        <a:t>茨　城</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dirty="0">
                          <a:effectLst/>
                        </a:rPr>
                        <a:t>80.28</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93331351"/>
                  </a:ext>
                </a:extLst>
              </a:tr>
              <a:tr h="90653">
                <a:tc>
                  <a:txBody>
                    <a:bodyPr/>
                    <a:lstStyle/>
                    <a:p>
                      <a:pPr algn="ctr" fontAlgn="ctr"/>
                      <a:r>
                        <a:rPr lang="en-US" altLang="ja-JP" sz="1200" u="none" strike="noStrike">
                          <a:effectLst/>
                        </a:rPr>
                        <a:t>35</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北海道</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dirty="0">
                          <a:effectLst/>
                        </a:rPr>
                        <a:t>80.28</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341265264"/>
                  </a:ext>
                </a:extLst>
              </a:tr>
              <a:tr h="90653">
                <a:tc>
                  <a:txBody>
                    <a:bodyPr/>
                    <a:lstStyle/>
                    <a:p>
                      <a:pPr algn="ctr" fontAlgn="ctr"/>
                      <a:r>
                        <a:rPr lang="en-US" altLang="ja-JP" sz="1200" u="none" strike="noStrike">
                          <a:effectLst/>
                        </a:rPr>
                        <a:t>36</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沖　縄</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dirty="0">
                          <a:effectLst/>
                        </a:rPr>
                        <a:t>80.27</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421694113"/>
                  </a:ext>
                </a:extLst>
              </a:tr>
              <a:tr h="90653">
                <a:tc>
                  <a:txBody>
                    <a:bodyPr/>
                    <a:lstStyle/>
                    <a:p>
                      <a:pPr algn="ctr" fontAlgn="ctr"/>
                      <a:r>
                        <a:rPr lang="en-US" altLang="ja-JP" sz="1200" u="none" strike="noStrike">
                          <a:effectLst/>
                        </a:rPr>
                        <a:t>37</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高　知</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dirty="0">
                          <a:effectLst/>
                        </a:rPr>
                        <a:t>80.26</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567121406"/>
                  </a:ext>
                </a:extLst>
              </a:tr>
              <a:tr h="90653">
                <a:tc>
                  <a:txBody>
                    <a:bodyPr/>
                    <a:lstStyle/>
                    <a:p>
                      <a:pPr algn="ctr" fontAlgn="ctr"/>
                      <a:r>
                        <a:rPr lang="en-US" altLang="ja-JP" sz="1200" b="1" u="none" strike="noStrike" dirty="0">
                          <a:solidFill>
                            <a:srgbClr val="FF0000"/>
                          </a:solidFill>
                          <a:effectLst/>
                        </a:rPr>
                        <a:t>38</a:t>
                      </a:r>
                      <a:endParaRPr lang="en-US" altLang="ja-JP" sz="1200" b="1"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b="1" u="none" strike="noStrike" dirty="0">
                          <a:solidFill>
                            <a:srgbClr val="FF0000"/>
                          </a:solidFill>
                          <a:effectLst/>
                        </a:rPr>
                        <a:t>大　阪</a:t>
                      </a:r>
                      <a:endParaRPr lang="ja-JP" altLang="en-US" sz="1200" b="1"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b="1" u="none" strike="noStrike" dirty="0">
                          <a:solidFill>
                            <a:srgbClr val="FF0000"/>
                          </a:solidFill>
                          <a:effectLst/>
                        </a:rPr>
                        <a:t>80.23</a:t>
                      </a:r>
                      <a:endParaRPr lang="en-US" altLang="ja-JP" sz="1200" b="1"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2454730760"/>
                  </a:ext>
                </a:extLst>
              </a:tr>
              <a:tr h="90653">
                <a:tc>
                  <a:txBody>
                    <a:bodyPr/>
                    <a:lstStyle/>
                    <a:p>
                      <a:pPr algn="ctr" fontAlgn="ctr"/>
                      <a:r>
                        <a:rPr lang="en-US" altLang="ja-JP" sz="1200" u="none" strike="noStrike">
                          <a:effectLst/>
                        </a:rPr>
                        <a:t>39</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鳥　取</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dirty="0">
                          <a:effectLst/>
                        </a:rPr>
                        <a:t>80.17</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822330688"/>
                  </a:ext>
                </a:extLst>
              </a:tr>
              <a:tr h="90653">
                <a:tc>
                  <a:txBody>
                    <a:bodyPr/>
                    <a:lstStyle/>
                    <a:p>
                      <a:pPr algn="ctr" fontAlgn="ctr"/>
                      <a:r>
                        <a:rPr lang="en-US" altLang="ja-JP" sz="1200" u="none" strike="noStrike">
                          <a:effectLst/>
                        </a:rPr>
                        <a:t>40</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愛　媛</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dirty="0">
                          <a:effectLst/>
                        </a:rPr>
                        <a:t>80.16</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2262451941"/>
                  </a:ext>
                </a:extLst>
              </a:tr>
              <a:tr h="90653">
                <a:tc>
                  <a:txBody>
                    <a:bodyPr/>
                    <a:lstStyle/>
                    <a:p>
                      <a:pPr algn="ctr" fontAlgn="ctr"/>
                      <a:r>
                        <a:rPr lang="en-US" altLang="ja-JP" sz="1200" u="none" strike="noStrike">
                          <a:effectLst/>
                        </a:rPr>
                        <a:t>41</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福　島</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dirty="0">
                          <a:effectLst/>
                        </a:rPr>
                        <a:t>80.12</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830921160"/>
                  </a:ext>
                </a:extLst>
              </a:tr>
              <a:tr h="90653">
                <a:tc>
                  <a:txBody>
                    <a:bodyPr/>
                    <a:lstStyle/>
                    <a:p>
                      <a:pPr algn="ctr" fontAlgn="ctr"/>
                      <a:r>
                        <a:rPr lang="en-US" altLang="ja-JP" sz="1200" u="none" strike="noStrike">
                          <a:effectLst/>
                        </a:rPr>
                        <a:t>42</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栃　木</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dirty="0">
                          <a:effectLst/>
                        </a:rPr>
                        <a:t>80.10</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3103114566"/>
                  </a:ext>
                </a:extLst>
              </a:tr>
              <a:tr h="90653">
                <a:tc>
                  <a:txBody>
                    <a:bodyPr/>
                    <a:lstStyle/>
                    <a:p>
                      <a:pPr algn="ctr" fontAlgn="ctr"/>
                      <a:r>
                        <a:rPr lang="en-US" altLang="ja-JP" sz="1200" u="none" strike="noStrike">
                          <a:effectLst/>
                        </a:rPr>
                        <a:t>43</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鹿児島</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dirty="0">
                          <a:effectLst/>
                        </a:rPr>
                        <a:t>80.02</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2951070143"/>
                  </a:ext>
                </a:extLst>
              </a:tr>
              <a:tr h="90653">
                <a:tc>
                  <a:txBody>
                    <a:bodyPr/>
                    <a:lstStyle/>
                    <a:p>
                      <a:pPr algn="ctr" fontAlgn="ctr"/>
                      <a:r>
                        <a:rPr lang="en-US" altLang="ja-JP" sz="1200" u="none" strike="noStrike">
                          <a:effectLst/>
                        </a:rPr>
                        <a:t>44</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和歌山</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dirty="0">
                          <a:effectLst/>
                        </a:rPr>
                        <a:t>79.94</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4174672088"/>
                  </a:ext>
                </a:extLst>
              </a:tr>
              <a:tr h="90653">
                <a:tc>
                  <a:txBody>
                    <a:bodyPr/>
                    <a:lstStyle/>
                    <a:p>
                      <a:pPr algn="ctr" fontAlgn="ctr"/>
                      <a:r>
                        <a:rPr lang="en-US" altLang="ja-JP" sz="1200" u="none" strike="noStrike">
                          <a:effectLst/>
                        </a:rPr>
                        <a:t>45</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岩　手</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dirty="0">
                          <a:effectLst/>
                        </a:rPr>
                        <a:t>79.86</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2855553183"/>
                  </a:ext>
                </a:extLst>
              </a:tr>
              <a:tr h="90653">
                <a:tc>
                  <a:txBody>
                    <a:bodyPr/>
                    <a:lstStyle/>
                    <a:p>
                      <a:pPr algn="ctr" fontAlgn="ctr"/>
                      <a:r>
                        <a:rPr lang="en-US" altLang="ja-JP" sz="1200" u="none" strike="noStrike">
                          <a:effectLst/>
                        </a:rPr>
                        <a:t>46</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秋　田</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dirty="0">
                          <a:effectLst/>
                        </a:rPr>
                        <a:t>79.51</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2452443012"/>
                  </a:ext>
                </a:extLst>
              </a:tr>
              <a:tr h="90653">
                <a:tc>
                  <a:txBody>
                    <a:bodyPr/>
                    <a:lstStyle/>
                    <a:p>
                      <a:pPr algn="ctr" fontAlgn="ctr"/>
                      <a:r>
                        <a:rPr lang="en-US" altLang="ja-JP" sz="1200" u="none" strike="noStrike">
                          <a:effectLst/>
                        </a:rPr>
                        <a:t>47</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ja-JP" altLang="en-US" sz="1200" u="none" strike="noStrike">
                          <a:effectLst/>
                        </a:rPr>
                        <a:t>青　森</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tc>
                  <a:txBody>
                    <a:bodyPr/>
                    <a:lstStyle/>
                    <a:p>
                      <a:pPr algn="ctr" fontAlgn="ctr"/>
                      <a:r>
                        <a:rPr lang="en-US" altLang="ja-JP" sz="1200" u="none" strike="noStrike" dirty="0">
                          <a:effectLst/>
                        </a:rPr>
                        <a:t>78.67</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26" marR="3626" marT="3626" marB="0" anchor="ctr"/>
                </a:tc>
                <a:extLst>
                  <a:ext uri="{0D108BD9-81ED-4DB2-BD59-A6C34878D82A}">
                    <a16:rowId xmlns:a16="http://schemas.microsoft.com/office/drawing/2014/main" val="2162403656"/>
                  </a:ext>
                </a:extLst>
              </a:tr>
            </a:tbl>
          </a:graphicData>
        </a:graphic>
      </p:graphicFrame>
      <p:graphicFrame>
        <p:nvGraphicFramePr>
          <p:cNvPr id="11" name="表 10"/>
          <p:cNvGraphicFramePr>
            <a:graphicFrameLocks noGrp="1"/>
          </p:cNvGraphicFramePr>
          <p:nvPr>
            <p:extLst>
              <p:ext uri="{D42A27DB-BD31-4B8C-83A1-F6EECF244321}">
                <p14:modId xmlns:p14="http://schemas.microsoft.com/office/powerpoint/2010/main" val="4070083045"/>
              </p:ext>
            </p:extLst>
          </p:nvPr>
        </p:nvGraphicFramePr>
        <p:xfrm>
          <a:off x="6675062" y="2070928"/>
          <a:ext cx="2736000" cy="4474992"/>
        </p:xfrm>
        <a:graphic>
          <a:graphicData uri="http://schemas.openxmlformats.org/drawingml/2006/table">
            <a:tbl>
              <a:tblPr>
                <a:tableStyleId>{5C22544A-7EE6-4342-B048-85BDC9FD1C3A}</a:tableStyleId>
              </a:tblPr>
              <a:tblGrid>
                <a:gridCol w="864000">
                  <a:extLst>
                    <a:ext uri="{9D8B030D-6E8A-4147-A177-3AD203B41FA5}">
                      <a16:colId xmlns:a16="http://schemas.microsoft.com/office/drawing/2014/main" val="4097541604"/>
                    </a:ext>
                  </a:extLst>
                </a:gridCol>
                <a:gridCol w="864000">
                  <a:extLst>
                    <a:ext uri="{9D8B030D-6E8A-4147-A177-3AD203B41FA5}">
                      <a16:colId xmlns:a16="http://schemas.microsoft.com/office/drawing/2014/main" val="2466721103"/>
                    </a:ext>
                  </a:extLst>
                </a:gridCol>
                <a:gridCol w="1008000">
                  <a:extLst>
                    <a:ext uri="{9D8B030D-6E8A-4147-A177-3AD203B41FA5}">
                      <a16:colId xmlns:a16="http://schemas.microsoft.com/office/drawing/2014/main" val="1213447598"/>
                    </a:ext>
                  </a:extLst>
                </a:gridCol>
              </a:tblGrid>
              <a:tr h="89460">
                <a:tc>
                  <a:txBody>
                    <a:bodyPr/>
                    <a:lstStyle/>
                    <a:p>
                      <a:pPr algn="ctr" fontAlgn="ctr"/>
                      <a:r>
                        <a:rPr lang="ja-JP" altLang="en-US" sz="1200" u="none" strike="noStrike">
                          <a:effectLst/>
                        </a:rPr>
                        <a:t>順位</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都道府県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dirty="0">
                          <a:effectLst/>
                        </a:rPr>
                        <a:t>平均寿命</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1077883957"/>
                  </a:ext>
                </a:extLst>
              </a:tr>
              <a:tr h="118087">
                <a:tc>
                  <a:txBody>
                    <a:bodyPr/>
                    <a:lstStyle/>
                    <a:p>
                      <a:pPr algn="ctr" fontAlgn="ctr"/>
                      <a:r>
                        <a:rPr lang="ja-JP" altLang="en-US" sz="1200" u="none" strike="noStrike">
                          <a:effectLst/>
                        </a:rPr>
                        <a:t> </a:t>
                      </a:r>
                      <a:r>
                        <a:rPr lang="en-US" altLang="ja-JP" sz="1200" u="none" strike="noStrike">
                          <a:effectLst/>
                        </a:rPr>
                        <a:t>1</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長　野</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dirty="0">
                          <a:effectLst/>
                        </a:rPr>
                        <a:t> </a:t>
                      </a:r>
                      <a:r>
                        <a:rPr lang="en-US" altLang="ja-JP" sz="1200" u="none" strike="noStrike" dirty="0">
                          <a:effectLst/>
                        </a:rPr>
                        <a:t>87.67 (87.675)</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1597147038"/>
                  </a:ext>
                </a:extLst>
              </a:tr>
              <a:tr h="118087">
                <a:tc>
                  <a:txBody>
                    <a:bodyPr/>
                    <a:lstStyle/>
                    <a:p>
                      <a:pPr algn="ctr" fontAlgn="ctr"/>
                      <a:r>
                        <a:rPr lang="ja-JP" altLang="en-US" sz="1200" u="none" strike="noStrike">
                          <a:effectLst/>
                        </a:rPr>
                        <a:t> </a:t>
                      </a:r>
                      <a:r>
                        <a:rPr lang="en-US" altLang="ja-JP" sz="1200" u="none" strike="noStrike">
                          <a:effectLst/>
                        </a:rPr>
                        <a:t>2</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岡　山</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dirty="0">
                          <a:effectLst/>
                        </a:rPr>
                        <a:t> </a:t>
                      </a:r>
                      <a:r>
                        <a:rPr lang="en-US" altLang="ja-JP" sz="1200" u="none" strike="noStrike" dirty="0">
                          <a:effectLst/>
                        </a:rPr>
                        <a:t>87.67 (87.673)</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1162343415"/>
                  </a:ext>
                </a:extLst>
              </a:tr>
              <a:tr h="89460">
                <a:tc>
                  <a:txBody>
                    <a:bodyPr/>
                    <a:lstStyle/>
                    <a:p>
                      <a:pPr algn="ctr" fontAlgn="ctr"/>
                      <a:r>
                        <a:rPr lang="ja-JP" altLang="en-US" sz="1200" u="none" strike="noStrike">
                          <a:effectLst/>
                        </a:rPr>
                        <a:t> </a:t>
                      </a:r>
                      <a:r>
                        <a:rPr lang="en-US" altLang="ja-JP" sz="1200" u="none" strike="noStrike">
                          <a:effectLst/>
                        </a:rPr>
                        <a:t>3</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島　根</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87.64</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716608476"/>
                  </a:ext>
                </a:extLst>
              </a:tr>
              <a:tr h="89460">
                <a:tc>
                  <a:txBody>
                    <a:bodyPr/>
                    <a:lstStyle/>
                    <a:p>
                      <a:pPr algn="ctr" fontAlgn="ctr"/>
                      <a:r>
                        <a:rPr lang="ja-JP" altLang="en-US" sz="1200" u="none" strike="noStrike">
                          <a:effectLst/>
                        </a:rPr>
                        <a:t> </a:t>
                      </a:r>
                      <a:r>
                        <a:rPr lang="en-US" altLang="ja-JP" sz="1200" u="none" strike="noStrike">
                          <a:effectLst/>
                        </a:rPr>
                        <a:t>4</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滋　賀</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87.57</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1877755597"/>
                  </a:ext>
                </a:extLst>
              </a:tr>
              <a:tr h="89460">
                <a:tc>
                  <a:txBody>
                    <a:bodyPr/>
                    <a:lstStyle/>
                    <a:p>
                      <a:pPr algn="ctr" fontAlgn="ctr"/>
                      <a:r>
                        <a:rPr lang="ja-JP" altLang="en-US" sz="1200" u="none" strike="noStrike">
                          <a:effectLst/>
                        </a:rPr>
                        <a:t> </a:t>
                      </a:r>
                      <a:r>
                        <a:rPr lang="en-US" altLang="ja-JP" sz="1200" u="none" strike="noStrike">
                          <a:effectLst/>
                        </a:rPr>
                        <a:t>5</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福　井</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87.54</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1959810073"/>
                  </a:ext>
                </a:extLst>
              </a:tr>
              <a:tr h="89460">
                <a:tc>
                  <a:txBody>
                    <a:bodyPr/>
                    <a:lstStyle/>
                    <a:p>
                      <a:pPr algn="ctr" fontAlgn="ctr"/>
                      <a:r>
                        <a:rPr lang="ja-JP" altLang="en-US" sz="1200" u="none" strike="noStrike">
                          <a:effectLst/>
                        </a:rPr>
                        <a:t> </a:t>
                      </a:r>
                      <a:r>
                        <a:rPr lang="en-US" altLang="ja-JP" sz="1200" u="none" strike="noStrike">
                          <a:effectLst/>
                        </a:rPr>
                        <a:t>6</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熊　本</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87.49</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2571840179"/>
                  </a:ext>
                </a:extLst>
              </a:tr>
              <a:tr h="89460">
                <a:tc>
                  <a:txBody>
                    <a:bodyPr/>
                    <a:lstStyle/>
                    <a:p>
                      <a:pPr algn="ctr" fontAlgn="ctr"/>
                      <a:r>
                        <a:rPr lang="ja-JP" altLang="en-US" sz="1200" u="none" strike="noStrike">
                          <a:effectLst/>
                        </a:rPr>
                        <a:t> </a:t>
                      </a:r>
                      <a:r>
                        <a:rPr lang="en-US" altLang="ja-JP" sz="1200" u="none" strike="noStrike">
                          <a:effectLst/>
                        </a:rPr>
                        <a:t>7</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沖　縄</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87.44</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3158794108"/>
                  </a:ext>
                </a:extLst>
              </a:tr>
              <a:tr h="89460">
                <a:tc>
                  <a:txBody>
                    <a:bodyPr/>
                    <a:lstStyle/>
                    <a:p>
                      <a:pPr algn="ctr" fontAlgn="ctr"/>
                      <a:r>
                        <a:rPr lang="ja-JP" altLang="en-US" sz="1200" u="none" strike="noStrike">
                          <a:effectLst/>
                        </a:rPr>
                        <a:t> </a:t>
                      </a:r>
                      <a:r>
                        <a:rPr lang="en-US" altLang="ja-JP" sz="1200" u="none" strike="noStrike">
                          <a:effectLst/>
                        </a:rPr>
                        <a:t>8</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富　山</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87.42</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2934617525"/>
                  </a:ext>
                </a:extLst>
              </a:tr>
              <a:tr h="89460">
                <a:tc>
                  <a:txBody>
                    <a:bodyPr/>
                    <a:lstStyle/>
                    <a:p>
                      <a:pPr algn="ctr" fontAlgn="ctr"/>
                      <a:r>
                        <a:rPr lang="ja-JP" altLang="en-US" sz="1200" u="none" strike="noStrike">
                          <a:effectLst/>
                        </a:rPr>
                        <a:t> </a:t>
                      </a:r>
                      <a:r>
                        <a:rPr lang="en-US" altLang="ja-JP" sz="1200" u="none" strike="noStrike">
                          <a:effectLst/>
                        </a:rPr>
                        <a:t>9</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京　都</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87.35</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3230559627"/>
                  </a:ext>
                </a:extLst>
              </a:tr>
              <a:tr h="89460">
                <a:tc>
                  <a:txBody>
                    <a:bodyPr/>
                    <a:lstStyle/>
                    <a:p>
                      <a:pPr algn="ctr" fontAlgn="ctr"/>
                      <a:r>
                        <a:rPr lang="en-US" altLang="ja-JP" sz="1200" u="none" strike="noStrike">
                          <a:effectLst/>
                        </a:rPr>
                        <a:t>10</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広　島</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87.33</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3292261023"/>
                  </a:ext>
                </a:extLst>
              </a:tr>
              <a:tr h="89460">
                <a:tc>
                  <a:txBody>
                    <a:bodyPr/>
                    <a:lstStyle/>
                    <a:p>
                      <a:pPr algn="ctr" fontAlgn="ctr"/>
                      <a:r>
                        <a:rPr lang="en-US" altLang="ja-JP" sz="1200" u="none" strike="noStrike">
                          <a:effectLst/>
                        </a:rPr>
                        <a:t>11</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新　潟</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a:effectLst/>
                        </a:rPr>
                        <a:t>87.32</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2061765588"/>
                  </a:ext>
                </a:extLst>
              </a:tr>
              <a:tr h="89460">
                <a:tc>
                  <a:txBody>
                    <a:bodyPr/>
                    <a:lstStyle/>
                    <a:p>
                      <a:pPr algn="ctr" fontAlgn="ctr"/>
                      <a:r>
                        <a:rPr lang="en-US" altLang="ja-JP" sz="1200" u="none" strike="noStrike">
                          <a:effectLst/>
                        </a:rPr>
                        <a:t>12</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大　分</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87.31</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183765380"/>
                  </a:ext>
                </a:extLst>
              </a:tr>
              <a:tr h="89460">
                <a:tc>
                  <a:txBody>
                    <a:bodyPr/>
                    <a:lstStyle/>
                    <a:p>
                      <a:pPr algn="ctr" fontAlgn="ctr"/>
                      <a:r>
                        <a:rPr lang="en-US" altLang="ja-JP" sz="1200" u="none" strike="noStrike">
                          <a:effectLst/>
                        </a:rPr>
                        <a:t>13</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石　川</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87.28</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460394257"/>
                  </a:ext>
                </a:extLst>
              </a:tr>
              <a:tr h="89460">
                <a:tc>
                  <a:txBody>
                    <a:bodyPr/>
                    <a:lstStyle/>
                    <a:p>
                      <a:pPr algn="ctr" fontAlgn="ctr"/>
                      <a:r>
                        <a:rPr lang="en-US" altLang="ja-JP" sz="1200" u="none" strike="noStrike">
                          <a:effectLst/>
                        </a:rPr>
                        <a:t>14</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鳥　取</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a:effectLst/>
                        </a:rPr>
                        <a:t>87.27</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831929890"/>
                  </a:ext>
                </a:extLst>
              </a:tr>
              <a:tr h="89460">
                <a:tc>
                  <a:txBody>
                    <a:bodyPr/>
                    <a:lstStyle/>
                    <a:p>
                      <a:pPr algn="ctr" fontAlgn="ctr"/>
                      <a:r>
                        <a:rPr lang="en-US" altLang="ja-JP" sz="1200" u="none" strike="noStrike">
                          <a:effectLst/>
                        </a:rPr>
                        <a:t>15</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東　京</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87.26</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625134819"/>
                  </a:ext>
                </a:extLst>
              </a:tr>
              <a:tr h="89460">
                <a:tc>
                  <a:txBody>
                    <a:bodyPr/>
                    <a:lstStyle/>
                    <a:p>
                      <a:pPr algn="ctr" fontAlgn="ctr"/>
                      <a:r>
                        <a:rPr lang="en-US" altLang="ja-JP" sz="1200" u="none" strike="noStrike">
                          <a:effectLst/>
                        </a:rPr>
                        <a:t>16</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奈　良</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a:effectLst/>
                        </a:rPr>
                        <a:t>87.25</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587568514"/>
                  </a:ext>
                </a:extLst>
              </a:tr>
              <a:tr h="89460">
                <a:tc>
                  <a:txBody>
                    <a:bodyPr/>
                    <a:lstStyle/>
                    <a:p>
                      <a:pPr algn="ctr" fontAlgn="ctr"/>
                      <a:r>
                        <a:rPr lang="en-US" altLang="ja-JP" sz="1200" u="none" strike="noStrike">
                          <a:effectLst/>
                        </a:rPr>
                        <a:t>17</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神奈川</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87.24</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1551432778"/>
                  </a:ext>
                </a:extLst>
              </a:tr>
              <a:tr h="89460">
                <a:tc>
                  <a:txBody>
                    <a:bodyPr/>
                    <a:lstStyle/>
                    <a:p>
                      <a:pPr algn="ctr" fontAlgn="ctr"/>
                      <a:r>
                        <a:rPr lang="en-US" altLang="ja-JP" sz="1200" u="none" strike="noStrike">
                          <a:effectLst/>
                        </a:rPr>
                        <a:t>18</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山　梨</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87.22</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3114082925"/>
                  </a:ext>
                </a:extLst>
              </a:tr>
              <a:tr h="89460">
                <a:tc>
                  <a:txBody>
                    <a:bodyPr/>
                    <a:lstStyle/>
                    <a:p>
                      <a:pPr algn="ctr" fontAlgn="ctr"/>
                      <a:r>
                        <a:rPr lang="en-US" altLang="ja-JP" sz="1200" u="none" strike="noStrike">
                          <a:effectLst/>
                        </a:rPr>
                        <a:t>19</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香　川</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87.21</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2795349241"/>
                  </a:ext>
                </a:extLst>
              </a:tr>
              <a:tr h="89460">
                <a:tc>
                  <a:txBody>
                    <a:bodyPr/>
                    <a:lstStyle/>
                    <a:p>
                      <a:pPr algn="ctr" fontAlgn="ctr"/>
                      <a:r>
                        <a:rPr lang="en-US" altLang="ja-JP" sz="1200" u="none" strike="noStrike">
                          <a:effectLst/>
                        </a:rPr>
                        <a:t>20</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宮　城</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a:effectLst/>
                        </a:rPr>
                        <a:t>87.16</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611349229"/>
                  </a:ext>
                </a:extLst>
              </a:tr>
              <a:tr h="89460">
                <a:tc>
                  <a:txBody>
                    <a:bodyPr/>
                    <a:lstStyle/>
                    <a:p>
                      <a:pPr algn="ctr" fontAlgn="ctr"/>
                      <a:r>
                        <a:rPr lang="en-US" altLang="ja-JP" sz="1200" u="none" strike="noStrike">
                          <a:effectLst/>
                        </a:rPr>
                        <a:t>21</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福　岡</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87.14</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4043324775"/>
                  </a:ext>
                </a:extLst>
              </a:tr>
              <a:tr h="89460">
                <a:tc>
                  <a:txBody>
                    <a:bodyPr/>
                    <a:lstStyle/>
                    <a:p>
                      <a:pPr algn="ctr" fontAlgn="ctr"/>
                      <a:r>
                        <a:rPr lang="en-US" altLang="ja-JP" sz="1200" u="none" strike="noStrike">
                          <a:effectLst/>
                        </a:rPr>
                        <a:t>22</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宮　崎</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a:effectLst/>
                        </a:rPr>
                        <a:t>87.12</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3389885133"/>
                  </a:ext>
                </a:extLst>
              </a:tr>
              <a:tr h="89460">
                <a:tc>
                  <a:txBody>
                    <a:bodyPr/>
                    <a:lstStyle/>
                    <a:p>
                      <a:pPr algn="ctr" fontAlgn="ctr"/>
                      <a:r>
                        <a:rPr lang="en-US" altLang="ja-JP" sz="1200" u="none" strike="noStrike">
                          <a:effectLst/>
                        </a:rPr>
                        <a:t>23</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佐　賀</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87.12</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1790444137"/>
                  </a:ext>
                </a:extLst>
              </a:tr>
            </a:tbl>
          </a:graphicData>
        </a:graphic>
      </p:graphicFrame>
      <p:graphicFrame>
        <p:nvGraphicFramePr>
          <p:cNvPr id="12" name="表 11"/>
          <p:cNvGraphicFramePr>
            <a:graphicFrameLocks noGrp="1"/>
          </p:cNvGraphicFramePr>
          <p:nvPr>
            <p:extLst>
              <p:ext uri="{D42A27DB-BD31-4B8C-83A1-F6EECF244321}">
                <p14:modId xmlns:p14="http://schemas.microsoft.com/office/powerpoint/2010/main" val="3828347627"/>
              </p:ext>
            </p:extLst>
          </p:nvPr>
        </p:nvGraphicFramePr>
        <p:xfrm>
          <a:off x="9492950" y="2070928"/>
          <a:ext cx="2592000" cy="4474992"/>
        </p:xfrm>
        <a:graphic>
          <a:graphicData uri="http://schemas.openxmlformats.org/drawingml/2006/table">
            <a:tbl>
              <a:tblPr>
                <a:tableStyleId>{5C22544A-7EE6-4342-B048-85BDC9FD1C3A}</a:tableStyleId>
              </a:tblPr>
              <a:tblGrid>
                <a:gridCol w="864000">
                  <a:extLst>
                    <a:ext uri="{9D8B030D-6E8A-4147-A177-3AD203B41FA5}">
                      <a16:colId xmlns:a16="http://schemas.microsoft.com/office/drawing/2014/main" val="3208043407"/>
                    </a:ext>
                  </a:extLst>
                </a:gridCol>
                <a:gridCol w="864000">
                  <a:extLst>
                    <a:ext uri="{9D8B030D-6E8A-4147-A177-3AD203B41FA5}">
                      <a16:colId xmlns:a16="http://schemas.microsoft.com/office/drawing/2014/main" val="163887929"/>
                    </a:ext>
                  </a:extLst>
                </a:gridCol>
                <a:gridCol w="864000">
                  <a:extLst>
                    <a:ext uri="{9D8B030D-6E8A-4147-A177-3AD203B41FA5}">
                      <a16:colId xmlns:a16="http://schemas.microsoft.com/office/drawing/2014/main" val="3977931848"/>
                    </a:ext>
                  </a:extLst>
                </a:gridCol>
              </a:tblGrid>
              <a:tr h="89460">
                <a:tc>
                  <a:txBody>
                    <a:bodyPr/>
                    <a:lstStyle/>
                    <a:p>
                      <a:pPr algn="ctr" fontAlgn="ctr"/>
                      <a:r>
                        <a:rPr lang="en-US" altLang="ja-JP" sz="1200" u="none" strike="noStrike" dirty="0">
                          <a:effectLst/>
                        </a:rPr>
                        <a:t>24</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dirty="0">
                          <a:effectLst/>
                        </a:rPr>
                        <a:t>静　岡</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87.10</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2043830923"/>
                  </a:ext>
                </a:extLst>
              </a:tr>
              <a:tr h="89460">
                <a:tc>
                  <a:txBody>
                    <a:bodyPr/>
                    <a:lstStyle/>
                    <a:p>
                      <a:pPr algn="ctr" fontAlgn="ctr"/>
                      <a:r>
                        <a:rPr lang="en-US" altLang="ja-JP" sz="1200" u="none" strike="noStrike">
                          <a:effectLst/>
                        </a:rPr>
                        <a:t>25</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兵　庫</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87.07</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2523600522"/>
                  </a:ext>
                </a:extLst>
              </a:tr>
              <a:tr h="89460">
                <a:tc>
                  <a:txBody>
                    <a:bodyPr/>
                    <a:lstStyle/>
                    <a:p>
                      <a:pPr algn="ctr" fontAlgn="ctr"/>
                      <a:r>
                        <a:rPr lang="en-US" altLang="ja-JP" sz="1200" u="none" strike="noStrike">
                          <a:effectLst/>
                        </a:rPr>
                        <a:t>26</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高　知</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87.01</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287890992"/>
                  </a:ext>
                </a:extLst>
              </a:tr>
              <a:tr h="89460">
                <a:tc>
                  <a:txBody>
                    <a:bodyPr/>
                    <a:lstStyle/>
                    <a:p>
                      <a:pPr algn="ctr" fontAlgn="ctr"/>
                      <a:r>
                        <a:rPr lang="en-US" altLang="ja-JP" sz="1200" u="none" strike="noStrike">
                          <a:effectLst/>
                        </a:rPr>
                        <a:t>27</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三　重</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86.99</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1084262838"/>
                  </a:ext>
                </a:extLst>
              </a:tr>
              <a:tr h="89460">
                <a:tc>
                  <a:txBody>
                    <a:bodyPr/>
                    <a:lstStyle/>
                    <a:p>
                      <a:pPr algn="ctr" fontAlgn="ctr"/>
                      <a:r>
                        <a:rPr lang="en-US" altLang="ja-JP" sz="1200" u="none" strike="noStrike">
                          <a:effectLst/>
                        </a:rPr>
                        <a:t>28</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長　崎</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86.97</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2922925175"/>
                  </a:ext>
                </a:extLst>
              </a:tr>
              <a:tr h="89460">
                <a:tc>
                  <a:txBody>
                    <a:bodyPr/>
                    <a:lstStyle/>
                    <a:p>
                      <a:pPr algn="ctr" fontAlgn="ctr"/>
                      <a:r>
                        <a:rPr lang="en-US" altLang="ja-JP" sz="1200" u="none" strike="noStrike">
                          <a:effectLst/>
                        </a:rPr>
                        <a:t>29</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山　形</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86.96</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2729104279"/>
                  </a:ext>
                </a:extLst>
              </a:tr>
              <a:tr h="89460">
                <a:tc>
                  <a:txBody>
                    <a:bodyPr/>
                    <a:lstStyle/>
                    <a:p>
                      <a:pPr algn="ctr" fontAlgn="ctr"/>
                      <a:r>
                        <a:rPr lang="en-US" altLang="ja-JP" sz="1200" u="none" strike="noStrike">
                          <a:effectLst/>
                        </a:rPr>
                        <a:t>30</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千　葉</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86.91</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57913218"/>
                  </a:ext>
                </a:extLst>
              </a:tr>
              <a:tr h="89460">
                <a:tc>
                  <a:txBody>
                    <a:bodyPr/>
                    <a:lstStyle/>
                    <a:p>
                      <a:pPr algn="ctr" fontAlgn="ctr"/>
                      <a:r>
                        <a:rPr lang="en-US" altLang="ja-JP" sz="1200" u="none" strike="noStrike">
                          <a:effectLst/>
                        </a:rPr>
                        <a:t>31</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山　口</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86.88</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172985543"/>
                  </a:ext>
                </a:extLst>
              </a:tr>
              <a:tr h="89460">
                <a:tc>
                  <a:txBody>
                    <a:bodyPr/>
                    <a:lstStyle/>
                    <a:p>
                      <a:pPr algn="ctr" fontAlgn="ctr"/>
                      <a:r>
                        <a:rPr lang="en-US" altLang="ja-JP" sz="1200" u="none" strike="noStrike">
                          <a:effectLst/>
                        </a:rPr>
                        <a:t>32</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愛　知</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86.86</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1096914749"/>
                  </a:ext>
                </a:extLst>
              </a:tr>
              <a:tr h="89460">
                <a:tc>
                  <a:txBody>
                    <a:bodyPr/>
                    <a:lstStyle/>
                    <a:p>
                      <a:pPr algn="ctr" fontAlgn="ctr"/>
                      <a:r>
                        <a:rPr lang="en-US" altLang="ja-JP" sz="1200" u="none" strike="noStrike">
                          <a:effectLst/>
                        </a:rPr>
                        <a:t>33</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群　馬</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86.84</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3154423854"/>
                  </a:ext>
                </a:extLst>
              </a:tr>
              <a:tr h="89460">
                <a:tc>
                  <a:txBody>
                    <a:bodyPr/>
                    <a:lstStyle/>
                    <a:p>
                      <a:pPr algn="ctr" fontAlgn="ctr"/>
                      <a:r>
                        <a:rPr lang="en-US" altLang="ja-JP" sz="1200" u="none" strike="noStrike">
                          <a:effectLst/>
                        </a:rPr>
                        <a:t>34</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岐　阜</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86.82</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192529261"/>
                  </a:ext>
                </a:extLst>
              </a:tr>
              <a:tr h="89460">
                <a:tc>
                  <a:txBody>
                    <a:bodyPr/>
                    <a:lstStyle/>
                    <a:p>
                      <a:pPr algn="ctr" fontAlgn="ctr"/>
                      <a:r>
                        <a:rPr lang="en-US" altLang="ja-JP" sz="1200" u="none" strike="noStrike">
                          <a:effectLst/>
                        </a:rPr>
                        <a:t>35</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愛　媛</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86.82</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1076184323"/>
                  </a:ext>
                </a:extLst>
              </a:tr>
              <a:tr h="89460">
                <a:tc>
                  <a:txBody>
                    <a:bodyPr/>
                    <a:lstStyle/>
                    <a:p>
                      <a:pPr algn="ctr" fontAlgn="ctr"/>
                      <a:r>
                        <a:rPr lang="en-US" altLang="ja-JP" sz="1200" u="none" strike="noStrike">
                          <a:effectLst/>
                        </a:rPr>
                        <a:t>36</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鹿児島</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86.78</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1701189005"/>
                  </a:ext>
                </a:extLst>
              </a:tr>
              <a:tr h="89460">
                <a:tc>
                  <a:txBody>
                    <a:bodyPr/>
                    <a:lstStyle/>
                    <a:p>
                      <a:pPr algn="ctr" fontAlgn="ctr"/>
                      <a:r>
                        <a:rPr lang="en-US" altLang="ja-JP" sz="1200" u="none" strike="noStrike">
                          <a:effectLst/>
                        </a:rPr>
                        <a:t>37</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北海道</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86.77</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1490529972"/>
                  </a:ext>
                </a:extLst>
              </a:tr>
              <a:tr h="89460">
                <a:tc>
                  <a:txBody>
                    <a:bodyPr/>
                    <a:lstStyle/>
                    <a:p>
                      <a:pPr algn="ctr" fontAlgn="ctr"/>
                      <a:r>
                        <a:rPr lang="en-US" altLang="ja-JP" sz="1200" b="1" u="none" strike="noStrike" dirty="0">
                          <a:solidFill>
                            <a:srgbClr val="FF0000"/>
                          </a:solidFill>
                          <a:effectLst/>
                        </a:rPr>
                        <a:t>38</a:t>
                      </a:r>
                      <a:endParaRPr lang="en-US" altLang="ja-JP" sz="1200" b="1"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b="1" u="none" strike="noStrike" dirty="0">
                          <a:solidFill>
                            <a:srgbClr val="FF0000"/>
                          </a:solidFill>
                          <a:effectLst/>
                        </a:rPr>
                        <a:t>大　阪</a:t>
                      </a:r>
                      <a:endParaRPr lang="ja-JP" altLang="en-US" sz="1200" b="1"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b="1" u="none" strike="noStrike" dirty="0">
                          <a:solidFill>
                            <a:srgbClr val="FF0000"/>
                          </a:solidFill>
                          <a:effectLst/>
                        </a:rPr>
                        <a:t>86.73</a:t>
                      </a:r>
                      <a:endParaRPr lang="en-US" altLang="ja-JP" sz="1200" b="1"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1650113560"/>
                  </a:ext>
                </a:extLst>
              </a:tr>
              <a:tr h="89460">
                <a:tc>
                  <a:txBody>
                    <a:bodyPr/>
                    <a:lstStyle/>
                    <a:p>
                      <a:pPr algn="ctr" fontAlgn="ctr"/>
                      <a:r>
                        <a:rPr lang="en-US" altLang="ja-JP" sz="1200" u="none" strike="noStrike">
                          <a:effectLst/>
                        </a:rPr>
                        <a:t>39</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埼　玉</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86.66</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3678681150"/>
                  </a:ext>
                </a:extLst>
              </a:tr>
              <a:tr h="89460">
                <a:tc>
                  <a:txBody>
                    <a:bodyPr/>
                    <a:lstStyle/>
                    <a:p>
                      <a:pPr algn="ctr" fontAlgn="ctr"/>
                      <a:r>
                        <a:rPr lang="en-US" altLang="ja-JP" sz="1200" u="none" strike="noStrike">
                          <a:effectLst/>
                        </a:rPr>
                        <a:t>40</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徳　島</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86.66</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1465485184"/>
                  </a:ext>
                </a:extLst>
              </a:tr>
              <a:tr h="89460">
                <a:tc>
                  <a:txBody>
                    <a:bodyPr/>
                    <a:lstStyle/>
                    <a:p>
                      <a:pPr algn="ctr" fontAlgn="ctr"/>
                      <a:r>
                        <a:rPr lang="en-US" altLang="ja-JP" sz="1200" u="none" strike="noStrike">
                          <a:effectLst/>
                        </a:rPr>
                        <a:t>41</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和歌山</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86.47</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3583643387"/>
                  </a:ext>
                </a:extLst>
              </a:tr>
              <a:tr h="89460">
                <a:tc>
                  <a:txBody>
                    <a:bodyPr/>
                    <a:lstStyle/>
                    <a:p>
                      <a:pPr algn="ctr" fontAlgn="ctr"/>
                      <a:r>
                        <a:rPr lang="en-US" altLang="ja-JP" sz="1200" u="none" strike="noStrike">
                          <a:effectLst/>
                        </a:rPr>
                        <a:t>42</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岩　手</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86.44</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565230890"/>
                  </a:ext>
                </a:extLst>
              </a:tr>
              <a:tr h="89460">
                <a:tc>
                  <a:txBody>
                    <a:bodyPr/>
                    <a:lstStyle/>
                    <a:p>
                      <a:pPr algn="ctr" fontAlgn="ctr"/>
                      <a:r>
                        <a:rPr lang="en-US" altLang="ja-JP" sz="1200" u="none" strike="noStrike">
                          <a:effectLst/>
                        </a:rPr>
                        <a:t>43</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福　島</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86.40</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2289810624"/>
                  </a:ext>
                </a:extLst>
              </a:tr>
              <a:tr h="89460">
                <a:tc>
                  <a:txBody>
                    <a:bodyPr/>
                    <a:lstStyle/>
                    <a:p>
                      <a:pPr algn="ctr" fontAlgn="ctr"/>
                      <a:r>
                        <a:rPr lang="en-US" altLang="ja-JP" sz="1200" u="none" strike="noStrike">
                          <a:effectLst/>
                        </a:rPr>
                        <a:t>44</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秋　田</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86.38</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3844381798"/>
                  </a:ext>
                </a:extLst>
              </a:tr>
              <a:tr h="89460">
                <a:tc>
                  <a:txBody>
                    <a:bodyPr/>
                    <a:lstStyle/>
                    <a:p>
                      <a:pPr algn="ctr" fontAlgn="ctr"/>
                      <a:r>
                        <a:rPr lang="en-US" altLang="ja-JP" sz="1200" u="none" strike="noStrike">
                          <a:effectLst/>
                        </a:rPr>
                        <a:t>45</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茨　城</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86.33</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3319972483"/>
                  </a:ext>
                </a:extLst>
              </a:tr>
              <a:tr h="89460">
                <a:tc>
                  <a:txBody>
                    <a:bodyPr/>
                    <a:lstStyle/>
                    <a:p>
                      <a:pPr algn="ctr" fontAlgn="ctr"/>
                      <a:r>
                        <a:rPr lang="en-US" altLang="ja-JP" sz="1200" u="none" strike="noStrike">
                          <a:effectLst/>
                        </a:rPr>
                        <a:t>46</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栃　木</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86.24</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3513861011"/>
                  </a:ext>
                </a:extLst>
              </a:tr>
              <a:tr h="89460">
                <a:tc>
                  <a:txBody>
                    <a:bodyPr/>
                    <a:lstStyle/>
                    <a:p>
                      <a:pPr algn="ctr" fontAlgn="ctr"/>
                      <a:r>
                        <a:rPr lang="en-US" altLang="ja-JP" sz="1200" u="none" strike="noStrike">
                          <a:effectLst/>
                        </a:rPr>
                        <a:t>47</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ja-JP" altLang="en-US" sz="1200" u="none" strike="noStrike">
                          <a:effectLst/>
                        </a:rPr>
                        <a:t>青　森</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tc>
                  <a:txBody>
                    <a:bodyPr/>
                    <a:lstStyle/>
                    <a:p>
                      <a:pPr algn="ctr" fontAlgn="ctr"/>
                      <a:r>
                        <a:rPr lang="en-US" altLang="ja-JP" sz="1200" u="none" strike="noStrike" dirty="0">
                          <a:effectLst/>
                        </a:rPr>
                        <a:t>85.93</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78" marR="3578" marT="3578" marB="0" anchor="ctr"/>
                </a:tc>
                <a:extLst>
                  <a:ext uri="{0D108BD9-81ED-4DB2-BD59-A6C34878D82A}">
                    <a16:rowId xmlns:a16="http://schemas.microsoft.com/office/drawing/2014/main" val="1490596052"/>
                  </a:ext>
                </a:extLst>
              </a:tr>
            </a:tbl>
          </a:graphicData>
        </a:graphic>
      </p:graphicFrame>
      <p:sp>
        <p:nvSpPr>
          <p:cNvPr id="13" name="テキスト ボックス 12"/>
          <p:cNvSpPr txBox="1"/>
          <p:nvPr/>
        </p:nvSpPr>
        <p:spPr>
          <a:xfrm>
            <a:off x="257382" y="3944684"/>
            <a:ext cx="415498" cy="646331"/>
          </a:xfrm>
          <a:prstGeom prst="rect">
            <a:avLst/>
          </a:prstGeom>
          <a:noFill/>
        </p:spPr>
        <p:txBody>
          <a:bodyPr wrap="none" rtlCol="0">
            <a:spAutoFit/>
          </a:bodyPr>
          <a:lstStyle/>
          <a:p>
            <a:r>
              <a:rPr kumimoji="1" lang="ja-JP" altLang="en-US" dirty="0" smtClean="0"/>
              <a:t>男</a:t>
            </a:r>
            <a:endParaRPr kumimoji="1" lang="en-US" altLang="ja-JP" dirty="0" smtClean="0"/>
          </a:p>
          <a:p>
            <a:r>
              <a:rPr kumimoji="1" lang="ja-JP" altLang="en-US" dirty="0" smtClean="0"/>
              <a:t>性</a:t>
            </a:r>
            <a:endParaRPr kumimoji="1" lang="ja-JP" altLang="en-US" dirty="0"/>
          </a:p>
        </p:txBody>
      </p:sp>
      <p:sp>
        <p:nvSpPr>
          <p:cNvPr id="14" name="テキスト ボックス 13"/>
          <p:cNvSpPr txBox="1"/>
          <p:nvPr/>
        </p:nvSpPr>
        <p:spPr>
          <a:xfrm>
            <a:off x="6272303" y="3915117"/>
            <a:ext cx="415498" cy="646331"/>
          </a:xfrm>
          <a:prstGeom prst="rect">
            <a:avLst/>
          </a:prstGeom>
          <a:noFill/>
        </p:spPr>
        <p:txBody>
          <a:bodyPr wrap="none" rtlCol="0">
            <a:spAutoFit/>
          </a:bodyPr>
          <a:lstStyle/>
          <a:p>
            <a:r>
              <a:rPr lang="ja-JP" altLang="en-US" dirty="0"/>
              <a:t>女</a:t>
            </a:r>
            <a:endParaRPr kumimoji="1" lang="en-US" altLang="ja-JP" dirty="0" smtClean="0"/>
          </a:p>
          <a:p>
            <a:r>
              <a:rPr kumimoji="1" lang="ja-JP" altLang="en-US" dirty="0" smtClean="0"/>
              <a:t>性</a:t>
            </a:r>
            <a:endParaRPr kumimoji="1" lang="ja-JP" altLang="en-US" dirty="0"/>
          </a:p>
        </p:txBody>
      </p:sp>
      <p:sp>
        <p:nvSpPr>
          <p:cNvPr id="15" name="正方形/長方形 14"/>
          <p:cNvSpPr/>
          <p:nvPr/>
        </p:nvSpPr>
        <p:spPr>
          <a:xfrm>
            <a:off x="465131" y="1619295"/>
            <a:ext cx="5493812" cy="369332"/>
          </a:xfrm>
          <a:prstGeom prst="rect">
            <a:avLst/>
          </a:prstGeom>
        </p:spPr>
        <p:txBody>
          <a:bodyPr wrap="none">
            <a:spAutoFit/>
          </a:bodyPr>
          <a:lstStyle/>
          <a:p>
            <a:r>
              <a:rPr lang="ja-JP" altLang="en-US" dirty="0"/>
              <a:t>都道府県別平均寿命　</a:t>
            </a:r>
            <a:r>
              <a:rPr lang="ja-JP" altLang="en-US" dirty="0" smtClean="0"/>
              <a:t>（２０１５年　平成２７年）</a:t>
            </a:r>
            <a:endParaRPr lang="ja-JP" altLang="en-US" dirty="0"/>
          </a:p>
        </p:txBody>
      </p:sp>
      <p:sp>
        <p:nvSpPr>
          <p:cNvPr id="16" name="正方形/長方形 15"/>
          <p:cNvSpPr/>
          <p:nvPr/>
        </p:nvSpPr>
        <p:spPr>
          <a:xfrm>
            <a:off x="8620188" y="6604084"/>
            <a:ext cx="3571812" cy="253916"/>
          </a:xfrm>
          <a:prstGeom prst="rect">
            <a:avLst/>
          </a:prstGeom>
        </p:spPr>
        <p:txBody>
          <a:bodyPr wrap="none">
            <a:spAutoFit/>
          </a:bodyPr>
          <a:lstStyle/>
          <a:p>
            <a:r>
              <a:rPr lang="en-US" altLang="ja-JP" sz="1050" dirty="0"/>
              <a:t>※</a:t>
            </a:r>
            <a:r>
              <a:rPr lang="ja-JP" altLang="en-US" sz="1050" dirty="0"/>
              <a:t>厚生労働省</a:t>
            </a:r>
            <a:r>
              <a:rPr lang="en-US" altLang="ja-JP" sz="1050" dirty="0" smtClean="0"/>
              <a:t>HP</a:t>
            </a:r>
            <a:r>
              <a:rPr lang="ja-JP" altLang="en-US" sz="1050" dirty="0" smtClean="0"/>
              <a:t>　平成</a:t>
            </a:r>
            <a:r>
              <a:rPr lang="en-US" altLang="ja-JP" sz="1050" dirty="0"/>
              <a:t>27</a:t>
            </a:r>
            <a:r>
              <a:rPr lang="ja-JP" altLang="en-US" sz="1050" dirty="0"/>
              <a:t>年都道府県別生命表の</a:t>
            </a:r>
            <a:r>
              <a:rPr lang="ja-JP" altLang="en-US" sz="1050" dirty="0" smtClean="0"/>
              <a:t>概況より</a:t>
            </a:r>
            <a:endParaRPr lang="ja-JP" altLang="en-US" sz="1050" dirty="0"/>
          </a:p>
        </p:txBody>
      </p:sp>
    </p:spTree>
    <p:extLst>
      <p:ext uri="{BB962C8B-B14F-4D97-AF65-F5344CB8AC3E}">
        <p14:creationId xmlns:p14="http://schemas.microsoft.com/office/powerpoint/2010/main" val="10887372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5042</TotalTime>
  <Words>4257</Words>
  <Application>Microsoft Office PowerPoint</Application>
  <PresentationFormat>ワイド画面</PresentationFormat>
  <Paragraphs>957</Paragraphs>
  <Slides>35</Slides>
  <Notes>14</Notes>
  <HiddenSlides>0</HiddenSlides>
  <MMClips>1</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35</vt:i4>
      </vt:variant>
    </vt:vector>
  </HeadingPairs>
  <TitlesOfParts>
    <vt:vector size="46" baseType="lpstr">
      <vt:lpstr>Meiryo UI</vt:lpstr>
      <vt:lpstr>ＭＳ Ｐゴシック</vt:lpstr>
      <vt:lpstr>新細明體</vt:lpstr>
      <vt:lpstr>UD デジタル 教科書体 NK-B</vt:lpstr>
      <vt:lpstr>メイリオ</vt:lpstr>
      <vt:lpstr>游ゴシック</vt:lpstr>
      <vt:lpstr>Arial</vt:lpstr>
      <vt:lpstr>Calibri</vt:lpstr>
      <vt:lpstr>Segoe UI</vt:lpstr>
      <vt:lpstr>Times New Roman</vt:lpstr>
      <vt:lpstr>Office テーマ</vt:lpstr>
      <vt:lpstr>PowerPoint プレゼンテーション</vt:lpstr>
      <vt:lpstr>はじめに</vt:lpstr>
      <vt:lpstr>何の数字</vt:lpstr>
      <vt:lpstr>食品ロス</vt:lpstr>
      <vt:lpstr>何の数字</vt:lpstr>
      <vt:lpstr>海洋プラスチック</vt:lpstr>
      <vt:lpstr>何の数字</vt:lpstr>
      <vt:lpstr>健康寿命</vt:lpstr>
      <vt:lpstr>平均寿命</vt:lpstr>
      <vt:lpstr>ＳＤＧｓ 〝Sustainable Development Goals”（持続可能な開発目標）</vt:lpstr>
      <vt:lpstr>ＳＤＧｓ 〝Sustainable Development Goals”（持続可能な開発目標）</vt:lpstr>
      <vt:lpstr>ＳＤＧｓと大阪</vt:lpstr>
      <vt:lpstr>大阪でのＳＤＧｓのスタート</vt:lpstr>
      <vt:lpstr>ＳＤＧｓと大阪・関西万博</vt:lpstr>
      <vt:lpstr>◆テーマ：いのち輝く未来社会のデザイン 　 　　　　　　 “Designing Future Society for Our Lives” ◆開催期間 ：2025年4/13～10/13(184日間） ◆開催場所 ：夢洲（大阪市臨海部） ◆入場者（想定）：約2,820万人 ◆経済効果 ：約2兆円　　　　　　　　 </vt:lpstr>
      <vt:lpstr>Ｏｓａｋａ ＳＤＧｓ ビジョン</vt:lpstr>
      <vt:lpstr>ＳＤＧｓ先進都市に向けて</vt:lpstr>
      <vt:lpstr>取組工程</vt:lpstr>
      <vt:lpstr>大阪府の役割</vt:lpstr>
      <vt:lpstr>重点ゴール</vt:lpstr>
      <vt:lpstr>ＳＤＧｓ未来都市</vt:lpstr>
      <vt:lpstr>ＳＤＧｓ未来都市とは</vt:lpstr>
      <vt:lpstr>ＳＤＧｓ未来都市計画（大阪府・大阪市）</vt:lpstr>
      <vt:lpstr>大阪ブルー・オーシャン・ビジョン</vt:lpstr>
      <vt:lpstr>自治体ＳＤＧｓモデル事業</vt:lpstr>
      <vt:lpstr> みんなで達成しようＳＤＧｓ</vt:lpstr>
      <vt:lpstr>大阪府の役割（再掲）</vt:lpstr>
      <vt:lpstr>認知度の推移 </vt:lpstr>
      <vt:lpstr>大阪SDGs行動憲章</vt:lpstr>
      <vt:lpstr>私のSDGs宣言プロジェクト</vt:lpstr>
      <vt:lpstr>私のSDGs宣言プロジェクト</vt:lpstr>
      <vt:lpstr>私のSDGs宣言プロジェクト</vt:lpstr>
      <vt:lpstr>私のSDGs宣言プロジェクト</vt:lpstr>
      <vt:lpstr>大阪SDGs【公式】Twitter</vt:lpstr>
      <vt:lpstr>ご清聴ありがとうございました。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仲平　浩祥</dc:creator>
  <cp:lastModifiedBy>仲平　浩祥</cp:lastModifiedBy>
  <cp:revision>302</cp:revision>
  <cp:lastPrinted>2020-10-22T06:29:30Z</cp:lastPrinted>
  <dcterms:created xsi:type="dcterms:W3CDTF">2020-08-26T07:07:13Z</dcterms:created>
  <dcterms:modified xsi:type="dcterms:W3CDTF">2021-06-30T08:44:38Z</dcterms:modified>
</cp:coreProperties>
</file>