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80" r:id="rId2"/>
    <p:sldMasterId id="2147483668" r:id="rId3"/>
  </p:sldMasterIdLst>
  <p:notesMasterIdLst>
    <p:notesMasterId r:id="rId48"/>
  </p:notesMasterIdLst>
  <p:handoutMasterIdLst>
    <p:handoutMasterId r:id="rId49"/>
  </p:handoutMasterIdLst>
  <p:sldIdLst>
    <p:sldId id="564" r:id="rId4"/>
    <p:sldId id="1146" r:id="rId5"/>
    <p:sldId id="1147" r:id="rId6"/>
    <p:sldId id="294" r:id="rId7"/>
    <p:sldId id="1085" r:id="rId8"/>
    <p:sldId id="1102" r:id="rId9"/>
    <p:sldId id="1128" r:id="rId10"/>
    <p:sldId id="1130" r:id="rId11"/>
    <p:sldId id="1100" r:id="rId12"/>
    <p:sldId id="340" r:id="rId13"/>
    <p:sldId id="1126" r:id="rId14"/>
    <p:sldId id="579" r:id="rId15"/>
    <p:sldId id="1054" r:id="rId16"/>
    <p:sldId id="1155" r:id="rId17"/>
    <p:sldId id="499" r:id="rId18"/>
    <p:sldId id="1165" r:id="rId19"/>
    <p:sldId id="616" r:id="rId20"/>
    <p:sldId id="1151" r:id="rId21"/>
    <p:sldId id="1152" r:id="rId22"/>
    <p:sldId id="1156" r:id="rId23"/>
    <p:sldId id="1157" r:id="rId24"/>
    <p:sldId id="1078" r:id="rId25"/>
    <p:sldId id="1164" r:id="rId26"/>
    <p:sldId id="1166" r:id="rId27"/>
    <p:sldId id="1153" r:id="rId28"/>
    <p:sldId id="1158" r:id="rId29"/>
    <p:sldId id="1174" r:id="rId30"/>
    <p:sldId id="1167" r:id="rId31"/>
    <p:sldId id="1168" r:id="rId32"/>
    <p:sldId id="1169" r:id="rId33"/>
    <p:sldId id="1170" r:id="rId34"/>
    <p:sldId id="1171" r:id="rId35"/>
    <p:sldId id="1175" r:id="rId36"/>
    <p:sldId id="1173" r:id="rId37"/>
    <p:sldId id="1053" r:id="rId38"/>
    <p:sldId id="1134" r:id="rId39"/>
    <p:sldId id="1159" r:id="rId40"/>
    <p:sldId id="1160" r:id="rId41"/>
    <p:sldId id="1161" r:id="rId42"/>
    <p:sldId id="1138" r:id="rId43"/>
    <p:sldId id="282" r:id="rId44"/>
    <p:sldId id="1162" r:id="rId45"/>
    <p:sldId id="1163" r:id="rId46"/>
    <p:sldId id="647" r:id="rId4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E1A"/>
    <a:srgbClr val="FF9900"/>
    <a:srgbClr val="00CC00"/>
    <a:srgbClr val="2E75B6"/>
    <a:srgbClr val="CC0099"/>
    <a:srgbClr val="FF66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15" autoAdjust="0"/>
    <p:restoredTop sz="89946" autoAdjust="0"/>
  </p:normalViewPr>
  <p:slideViewPr>
    <p:cSldViewPr snapToGrid="0" showGuides="1">
      <p:cViewPr varScale="1">
        <p:scale>
          <a:sx n="67" d="100"/>
          <a:sy n="67" d="100"/>
        </p:scale>
        <p:origin x="1626" y="66"/>
      </p:cViewPr>
      <p:guideLst>
        <p:guide orient="horz" pos="2636"/>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66" d="100"/>
          <a:sy n="66" d="100"/>
        </p:scale>
        <p:origin x="3134" y="-17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87710417-5F93-424E-B6EF-C1EB07471D13}"/>
    <pc:docChg chg="undo custSel delSld modSld sldOrd">
      <pc:chgData name="水谷 祐子" userId="fef26cfa4235db4a" providerId="LiveId" clId="{87710417-5F93-424E-B6EF-C1EB07471D13}" dt="2021-06-17T03:31:07.500" v="4178" actId="2696"/>
      <pc:docMkLst>
        <pc:docMk/>
      </pc:docMkLst>
      <pc:sldChg chg="addSp delSp modSp modNotesTx">
        <pc:chgData name="水谷 祐子" userId="fef26cfa4235db4a" providerId="LiveId" clId="{87710417-5F93-424E-B6EF-C1EB07471D13}" dt="2021-06-17T01:40:05.207" v="17" actId="1076"/>
        <pc:sldMkLst>
          <pc:docMk/>
          <pc:sldMk cId="1060117599" sldId="294"/>
        </pc:sldMkLst>
        <pc:spChg chg="add del mod">
          <ac:chgData name="水谷 祐子" userId="fef26cfa4235db4a" providerId="LiveId" clId="{87710417-5F93-424E-B6EF-C1EB07471D13}" dt="2021-06-17T01:38:28.595" v="6" actId="21"/>
          <ac:spMkLst>
            <pc:docMk/>
            <pc:sldMk cId="1060117599" sldId="294"/>
            <ac:spMk id="6" creationId="{00000000-0000-0000-0000-000000000000}"/>
          </ac:spMkLst>
        </pc:spChg>
        <pc:picChg chg="add mod">
          <ac:chgData name="水谷 祐子" userId="fef26cfa4235db4a" providerId="LiveId" clId="{87710417-5F93-424E-B6EF-C1EB07471D13}" dt="2021-06-17T01:40:05.207" v="17" actId="1076"/>
          <ac:picMkLst>
            <pc:docMk/>
            <pc:sldMk cId="1060117599" sldId="294"/>
            <ac:picMk id="11" creationId="{4414CDB9-8544-473A-B72C-DF8697FE7E7C}"/>
          </ac:picMkLst>
        </pc:picChg>
        <pc:picChg chg="add del mod">
          <ac:chgData name="水谷 祐子" userId="fef26cfa4235db4a" providerId="LiveId" clId="{87710417-5F93-424E-B6EF-C1EB07471D13}" dt="2021-06-17T01:38:28.891" v="7"/>
          <ac:picMkLst>
            <pc:docMk/>
            <pc:sldMk cId="1060117599" sldId="294"/>
            <ac:picMk id="1026" creationId="{C24A0C30-9D95-4157-809A-37A790400F4D}"/>
          </ac:picMkLst>
        </pc:picChg>
      </pc:sldChg>
      <pc:sldChg chg="modNotesTx">
        <pc:chgData name="水谷 祐子" userId="fef26cfa4235db4a" providerId="LiveId" clId="{87710417-5F93-424E-B6EF-C1EB07471D13}" dt="2021-06-17T02:14:54.069" v="1158" actId="20577"/>
        <pc:sldMkLst>
          <pc:docMk/>
          <pc:sldMk cId="1191414953" sldId="340"/>
        </pc:sldMkLst>
      </pc:sldChg>
      <pc:sldChg chg="modSp mod modNotesTx">
        <pc:chgData name="水谷 祐子" userId="fef26cfa4235db4a" providerId="LiveId" clId="{87710417-5F93-424E-B6EF-C1EB07471D13}" dt="2021-06-17T02:53:15.767" v="2819"/>
        <pc:sldMkLst>
          <pc:docMk/>
          <pc:sldMk cId="469159319" sldId="499"/>
        </pc:sldMkLst>
        <pc:spChg chg="mod">
          <ac:chgData name="水谷 祐子" userId="fef26cfa4235db4a" providerId="LiveId" clId="{87710417-5F93-424E-B6EF-C1EB07471D13}" dt="2021-06-17T02:37:29.656" v="2067" actId="20577"/>
          <ac:spMkLst>
            <pc:docMk/>
            <pc:sldMk cId="469159319" sldId="499"/>
            <ac:spMk id="6" creationId="{00000000-0000-0000-0000-000000000000}"/>
          </ac:spMkLst>
        </pc:spChg>
      </pc:sldChg>
      <pc:sldChg chg="modSp mod">
        <pc:chgData name="水谷 祐子" userId="fef26cfa4235db4a" providerId="LiveId" clId="{87710417-5F93-424E-B6EF-C1EB07471D13}" dt="2021-06-17T01:38:28.938" v="8" actId="27636"/>
        <pc:sldMkLst>
          <pc:docMk/>
          <pc:sldMk cId="2827407598" sldId="564"/>
        </pc:sldMkLst>
        <pc:spChg chg="mod">
          <ac:chgData name="水谷 祐子" userId="fef26cfa4235db4a" providerId="LiveId" clId="{87710417-5F93-424E-B6EF-C1EB07471D13}" dt="2021-06-17T01:38:28.938" v="8" actId="27636"/>
          <ac:spMkLst>
            <pc:docMk/>
            <pc:sldMk cId="2827407598" sldId="564"/>
            <ac:spMk id="5" creationId="{00000000-0000-0000-0000-000000000000}"/>
          </ac:spMkLst>
        </pc:spChg>
      </pc:sldChg>
      <pc:sldChg chg="modNotesTx">
        <pc:chgData name="水谷 祐子" userId="fef26cfa4235db4a" providerId="LiveId" clId="{87710417-5F93-424E-B6EF-C1EB07471D13}" dt="2021-06-17T02:27:54.927" v="1459"/>
        <pc:sldMkLst>
          <pc:docMk/>
          <pc:sldMk cId="3216204772" sldId="579"/>
        </pc:sldMkLst>
      </pc:sldChg>
      <pc:sldChg chg="delSp modSp mod">
        <pc:chgData name="水谷 祐子" userId="fef26cfa4235db4a" providerId="LiveId" clId="{87710417-5F93-424E-B6EF-C1EB07471D13}" dt="2021-06-17T02:54:04.584" v="2833" actId="20577"/>
        <pc:sldMkLst>
          <pc:docMk/>
          <pc:sldMk cId="2310591418" sldId="616"/>
        </pc:sldMkLst>
        <pc:spChg chg="del">
          <ac:chgData name="水谷 祐子" userId="fef26cfa4235db4a" providerId="LiveId" clId="{87710417-5F93-424E-B6EF-C1EB07471D13}" dt="2021-06-17T02:53:53.477" v="2820" actId="21"/>
          <ac:spMkLst>
            <pc:docMk/>
            <pc:sldMk cId="2310591418" sldId="616"/>
            <ac:spMk id="12" creationId="{00000000-0000-0000-0000-000000000000}"/>
          </ac:spMkLst>
        </pc:spChg>
        <pc:spChg chg="mod">
          <ac:chgData name="水谷 祐子" userId="fef26cfa4235db4a" providerId="LiveId" clId="{87710417-5F93-424E-B6EF-C1EB07471D13}" dt="2021-06-17T02:54:04.584" v="2833" actId="20577"/>
          <ac:spMkLst>
            <pc:docMk/>
            <pc:sldMk cId="2310591418" sldId="616"/>
            <ac:spMk id="15" creationId="{00000000-0000-0000-0000-000000000000}"/>
          </ac:spMkLst>
        </pc:spChg>
      </pc:sldChg>
      <pc:sldChg chg="modNotesTx">
        <pc:chgData name="水谷 祐子" userId="fef26cfa4235db4a" providerId="LiveId" clId="{87710417-5F93-424E-B6EF-C1EB07471D13}" dt="2021-06-17T03:18:49.971" v="4177" actId="20577"/>
        <pc:sldMkLst>
          <pc:docMk/>
          <pc:sldMk cId="3171609814" sldId="1053"/>
        </pc:sldMkLst>
      </pc:sldChg>
      <pc:sldChg chg="modNotesTx">
        <pc:chgData name="水谷 祐子" userId="fef26cfa4235db4a" providerId="LiveId" clId="{87710417-5F93-424E-B6EF-C1EB07471D13}" dt="2021-06-17T02:35:19.187" v="1742" actId="20577"/>
        <pc:sldMkLst>
          <pc:docMk/>
          <pc:sldMk cId="1710885528" sldId="1054"/>
        </pc:sldMkLst>
      </pc:sldChg>
      <pc:sldChg chg="modNotesTx">
        <pc:chgData name="水谷 祐子" userId="fef26cfa4235db4a" providerId="LiveId" clId="{87710417-5F93-424E-B6EF-C1EB07471D13}" dt="2021-06-17T03:01:29.013" v="3656" actId="20577"/>
        <pc:sldMkLst>
          <pc:docMk/>
          <pc:sldMk cId="129361281" sldId="1078"/>
        </pc:sldMkLst>
      </pc:sldChg>
      <pc:sldChg chg="modNotesTx">
        <pc:chgData name="水谷 祐子" userId="fef26cfa4235db4a" providerId="LiveId" clId="{87710417-5F93-424E-B6EF-C1EB07471D13}" dt="2021-06-17T02:14:27.201" v="1091" actId="20577"/>
        <pc:sldMkLst>
          <pc:docMk/>
          <pc:sldMk cId="893233225" sldId="1100"/>
        </pc:sldMkLst>
      </pc:sldChg>
      <pc:sldChg chg="modNotesTx">
        <pc:chgData name="水谷 祐子" userId="fef26cfa4235db4a" providerId="LiveId" clId="{87710417-5F93-424E-B6EF-C1EB07471D13}" dt="2021-06-17T01:45:58.923" v="405" actId="20577"/>
        <pc:sldMkLst>
          <pc:docMk/>
          <pc:sldMk cId="362573115" sldId="1102"/>
        </pc:sldMkLst>
      </pc:sldChg>
      <pc:sldChg chg="modNotesTx">
        <pc:chgData name="水谷 祐子" userId="fef26cfa4235db4a" providerId="LiveId" clId="{87710417-5F93-424E-B6EF-C1EB07471D13}" dt="2021-06-17T02:22:36.612" v="1338" actId="20577"/>
        <pc:sldMkLst>
          <pc:docMk/>
          <pc:sldMk cId="2836201179" sldId="1126"/>
        </pc:sldMkLst>
      </pc:sldChg>
      <pc:sldChg chg="ord modNotesTx">
        <pc:chgData name="水谷 祐子" userId="fef26cfa4235db4a" providerId="LiveId" clId="{87710417-5F93-424E-B6EF-C1EB07471D13}" dt="2021-06-17T02:09:33.597" v="782" actId="20577"/>
        <pc:sldMkLst>
          <pc:docMk/>
          <pc:sldMk cId="2133678350" sldId="1128"/>
        </pc:sldMkLst>
      </pc:sldChg>
      <pc:sldChg chg="del ord">
        <pc:chgData name="水谷 祐子" userId="fef26cfa4235db4a" providerId="LiveId" clId="{87710417-5F93-424E-B6EF-C1EB07471D13}" dt="2021-06-17T02:08:48.007" v="713" actId="2696"/>
        <pc:sldMkLst>
          <pc:docMk/>
          <pc:sldMk cId="1106139283" sldId="1129"/>
        </pc:sldMkLst>
      </pc:sldChg>
      <pc:sldChg chg="ord modNotesTx">
        <pc:chgData name="水谷 祐子" userId="fef26cfa4235db4a" providerId="LiveId" clId="{87710417-5F93-424E-B6EF-C1EB07471D13}" dt="2021-06-17T02:13:49.756" v="1045" actId="20577"/>
        <pc:sldMkLst>
          <pc:docMk/>
          <pc:sldMk cId="28905652" sldId="1130"/>
        </pc:sldMkLst>
      </pc:sldChg>
      <pc:sldChg chg="addSp delSp modSp">
        <pc:chgData name="水谷 祐子" userId="fef26cfa4235db4a" providerId="LiveId" clId="{87710417-5F93-424E-B6EF-C1EB07471D13}" dt="2021-06-17T01:38:40.055" v="10"/>
        <pc:sldMkLst>
          <pc:docMk/>
          <pc:sldMk cId="1723580743" sldId="1147"/>
        </pc:sldMkLst>
        <pc:spChg chg="add del mod">
          <ac:chgData name="水谷 祐子" userId="fef26cfa4235db4a" providerId="LiveId" clId="{87710417-5F93-424E-B6EF-C1EB07471D13}" dt="2021-06-17T01:38:40.055" v="10"/>
          <ac:spMkLst>
            <pc:docMk/>
            <pc:sldMk cId="1723580743" sldId="1147"/>
            <ac:spMk id="3" creationId="{EFA434A9-0F9E-4CDA-B9E2-CEDB8A40BB2E}"/>
          </ac:spMkLst>
        </pc:spChg>
        <pc:picChg chg="add del mod">
          <ac:chgData name="水谷 祐子" userId="fef26cfa4235db4a" providerId="LiveId" clId="{87710417-5F93-424E-B6EF-C1EB07471D13}" dt="2021-06-17T01:38:40.055" v="10"/>
          <ac:picMkLst>
            <pc:docMk/>
            <pc:sldMk cId="1723580743" sldId="1147"/>
            <ac:picMk id="4" creationId="{7390AF58-4DE9-4740-8354-FC9B9EAC0075}"/>
          </ac:picMkLst>
        </pc:picChg>
      </pc:sldChg>
      <pc:sldChg chg="del">
        <pc:chgData name="水谷 祐子" userId="fef26cfa4235db4a" providerId="LiveId" clId="{87710417-5F93-424E-B6EF-C1EB07471D13}" dt="2021-06-17T03:31:07.500" v="4178" actId="2696"/>
        <pc:sldMkLst>
          <pc:docMk/>
          <pc:sldMk cId="1477191169" sldId="1149"/>
        </pc:sldMkLst>
      </pc:sldChg>
      <pc:sldChg chg="del">
        <pc:chgData name="水谷 祐子" userId="fef26cfa4235db4a" providerId="LiveId" clId="{87710417-5F93-424E-B6EF-C1EB07471D13}" dt="2021-06-17T03:31:07.500" v="4178" actId="2696"/>
        <pc:sldMkLst>
          <pc:docMk/>
          <pc:sldMk cId="803736401" sldId="1150"/>
        </pc:sldMkLst>
      </pc:sldChg>
      <pc:sldChg chg="modNotesTx">
        <pc:chgData name="水谷 祐子" userId="fef26cfa4235db4a" providerId="LiveId" clId="{87710417-5F93-424E-B6EF-C1EB07471D13}" dt="2021-06-17T02:54:51.916" v="2860" actId="20577"/>
        <pc:sldMkLst>
          <pc:docMk/>
          <pc:sldMk cId="3679891144" sldId="1151"/>
        </pc:sldMkLst>
      </pc:sldChg>
      <pc:sldChg chg="modNotesTx">
        <pc:chgData name="水谷 祐子" userId="fef26cfa4235db4a" providerId="LiveId" clId="{87710417-5F93-424E-B6EF-C1EB07471D13}" dt="2021-06-17T02:56:33.067" v="3139" actId="20577"/>
        <pc:sldMkLst>
          <pc:docMk/>
          <pc:sldMk cId="1399540915" sldId="1152"/>
        </pc:sldMkLst>
      </pc:sldChg>
      <pc:sldChg chg="modNotesTx">
        <pc:chgData name="水谷 祐子" userId="fef26cfa4235db4a" providerId="LiveId" clId="{87710417-5F93-424E-B6EF-C1EB07471D13}" dt="2021-06-17T03:04:04.133" v="3896" actId="20577"/>
        <pc:sldMkLst>
          <pc:docMk/>
          <pc:sldMk cId="958671794" sldId="1153"/>
        </pc:sldMkLst>
      </pc:sldChg>
      <pc:sldChg chg="modNotesTx">
        <pc:chgData name="水谷 祐子" userId="fef26cfa4235db4a" providerId="LiveId" clId="{87710417-5F93-424E-B6EF-C1EB07471D13}" dt="2021-06-17T02:37:08.005" v="2064" actId="20577"/>
        <pc:sldMkLst>
          <pc:docMk/>
          <pc:sldMk cId="2176278990" sldId="1155"/>
        </pc:sldMkLst>
      </pc:sldChg>
      <pc:sldChg chg="modNotesTx">
        <pc:chgData name="水谷 祐子" userId="fef26cfa4235db4a" providerId="LiveId" clId="{87710417-5F93-424E-B6EF-C1EB07471D13}" dt="2021-06-17T02:57:20.568" v="3175" actId="20577"/>
        <pc:sldMkLst>
          <pc:docMk/>
          <pc:sldMk cId="2415226022" sldId="1156"/>
        </pc:sldMkLst>
      </pc:sldChg>
      <pc:sldChg chg="modNotesTx">
        <pc:chgData name="水谷 祐子" userId="fef26cfa4235db4a" providerId="LiveId" clId="{87710417-5F93-424E-B6EF-C1EB07471D13}" dt="2021-06-17T02:58:25.005" v="3203" actId="20577"/>
        <pc:sldMkLst>
          <pc:docMk/>
          <pc:sldMk cId="1253708798" sldId="1157"/>
        </pc:sldMkLst>
      </pc:sldChg>
      <pc:sldChg chg="modNotesTx">
        <pc:chgData name="水谷 祐子" userId="fef26cfa4235db4a" providerId="LiveId" clId="{87710417-5F93-424E-B6EF-C1EB07471D13}" dt="2021-06-17T03:12:35.046" v="4055" actId="20577"/>
        <pc:sldMkLst>
          <pc:docMk/>
          <pc:sldMk cId="1490528795" sldId="1158"/>
        </pc:sldMkLst>
      </pc:sldChg>
      <pc:sldChg chg="modNotesTx">
        <pc:chgData name="水谷 祐子" userId="fef26cfa4235db4a" providerId="LiveId" clId="{87710417-5F93-424E-B6EF-C1EB07471D13}" dt="2021-06-17T03:02:10.503" v="3657"/>
        <pc:sldMkLst>
          <pc:docMk/>
          <pc:sldMk cId="1710768117" sldId="1164"/>
        </pc:sldMkLst>
      </pc:sldChg>
      <pc:sldChg chg="modNotesTx">
        <pc:chgData name="水谷 祐子" userId="fef26cfa4235db4a" providerId="LiveId" clId="{87710417-5F93-424E-B6EF-C1EB07471D13}" dt="2021-06-17T03:03:24.814" v="3881" actId="20577"/>
        <pc:sldMkLst>
          <pc:docMk/>
          <pc:sldMk cId="3704637056" sldId="1166"/>
        </pc:sldMkLst>
      </pc:sldChg>
      <pc:sldChg chg="modNotesTx">
        <pc:chgData name="水谷 祐子" userId="fef26cfa4235db4a" providerId="LiveId" clId="{87710417-5F93-424E-B6EF-C1EB07471D13}" dt="2021-06-17T03:13:19.035" v="4057"/>
        <pc:sldMkLst>
          <pc:docMk/>
          <pc:sldMk cId="2052174120" sldId="1167"/>
        </pc:sldMkLst>
      </pc:sldChg>
      <pc:sldChg chg="modNotesTx">
        <pc:chgData name="水谷 祐子" userId="fef26cfa4235db4a" providerId="LiveId" clId="{87710417-5F93-424E-B6EF-C1EB07471D13}" dt="2021-06-17T03:14:15.663" v="4117" actId="20577"/>
        <pc:sldMkLst>
          <pc:docMk/>
          <pc:sldMk cId="869109303" sldId="1168"/>
        </pc:sldMkLst>
      </pc:sldChg>
      <pc:sldChg chg="modNotesTx">
        <pc:chgData name="水谷 祐子" userId="fef26cfa4235db4a" providerId="LiveId" clId="{87710417-5F93-424E-B6EF-C1EB07471D13}" dt="2021-06-17T03:15:52.405" v="4130" actId="20577"/>
        <pc:sldMkLst>
          <pc:docMk/>
          <pc:sldMk cId="2578703521" sldId="1169"/>
        </pc:sldMkLst>
      </pc:sldChg>
      <pc:sldChg chg="modNotesTx">
        <pc:chgData name="水谷 祐子" userId="fef26cfa4235db4a" providerId="LiveId" clId="{87710417-5F93-424E-B6EF-C1EB07471D13}" dt="2021-06-17T03:16:17.039" v="4131"/>
        <pc:sldMkLst>
          <pc:docMk/>
          <pc:sldMk cId="1860795688" sldId="1170"/>
        </pc:sldMkLst>
      </pc:sldChg>
      <pc:sldChg chg="modNotesTx">
        <pc:chgData name="水谷 祐子" userId="fef26cfa4235db4a" providerId="LiveId" clId="{87710417-5F93-424E-B6EF-C1EB07471D13}" dt="2021-06-17T03:16:44.892" v="4132"/>
        <pc:sldMkLst>
          <pc:docMk/>
          <pc:sldMk cId="1553050321" sldId="1171"/>
        </pc:sldMkLst>
      </pc:sldChg>
      <pc:sldChg chg="modNotesTx">
        <pc:chgData name="水谷 祐子" userId="fef26cfa4235db4a" providerId="LiveId" clId="{87710417-5F93-424E-B6EF-C1EB07471D13}" dt="2021-06-17T03:17:31.849" v="4147" actId="20577"/>
        <pc:sldMkLst>
          <pc:docMk/>
          <pc:sldMk cId="3292291452" sldId="1173"/>
        </pc:sldMkLst>
      </pc:sldChg>
      <pc:sldChg chg="modNotesTx">
        <pc:chgData name="水谷 祐子" userId="fef26cfa4235db4a" providerId="LiveId" clId="{87710417-5F93-424E-B6EF-C1EB07471D13}" dt="2021-06-17T03:13:10.662" v="4056"/>
        <pc:sldMkLst>
          <pc:docMk/>
          <pc:sldMk cId="1555277638" sldId="1174"/>
        </pc:sldMkLst>
      </pc:sldChg>
      <pc:sldChg chg="modNotesTx">
        <pc:chgData name="水谷 祐子" userId="fef26cfa4235db4a" providerId="LiveId" clId="{87710417-5F93-424E-B6EF-C1EB07471D13}" dt="2021-06-17T03:17:17.008" v="4134"/>
        <pc:sldMkLst>
          <pc:docMk/>
          <pc:sldMk cId="2618090058" sldId="11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30000;&#20316;&#26989;&#12450;&#12531;&#12465;&#12540;&#12488;&#65288;SDGs&#65289;&#12525;&#12540;&#12487;&#12540;&#12479;&#25913;%20&#65288;&#24066;&#38306;&#25104;&#22235;&#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E859-4D0B-93CA-0AB5AFE9770B}"/>
              </c:ext>
            </c:extLst>
          </c:dPt>
          <c:dPt>
            <c:idx val="22"/>
            <c:invertIfNegative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3-E859-4D0B-93CA-0AB5AFE9770B}"/>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5-E859-4D0B-93CA-0AB5AFE9770B}"/>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0.0</c:formatCode>
                <c:ptCount val="47"/>
                <c:pt idx="0">
                  <c:v>48.88</c:v>
                </c:pt>
                <c:pt idx="1">
                  <c:v>44.68</c:v>
                </c:pt>
                <c:pt idx="2">
                  <c:v>36.71</c:v>
                </c:pt>
                <c:pt idx="3">
                  <c:v>57.48</c:v>
                </c:pt>
                <c:pt idx="4">
                  <c:v>65.680000000000007</c:v>
                </c:pt>
                <c:pt idx="5">
                  <c:v>54.7</c:v>
                </c:pt>
                <c:pt idx="6">
                  <c:v>44.39</c:v>
                </c:pt>
                <c:pt idx="7">
                  <c:v>35.67</c:v>
                </c:pt>
                <c:pt idx="8">
                  <c:v>33</c:v>
                </c:pt>
                <c:pt idx="9">
                  <c:v>53.03</c:v>
                </c:pt>
                <c:pt idx="10">
                  <c:v>38.32</c:v>
                </c:pt>
                <c:pt idx="11">
                  <c:v>25.76</c:v>
                </c:pt>
                <c:pt idx="12">
                  <c:v>50.41</c:v>
                </c:pt>
                <c:pt idx="13">
                  <c:v>36.15</c:v>
                </c:pt>
                <c:pt idx="14">
                  <c:v>49.53</c:v>
                </c:pt>
                <c:pt idx="15">
                  <c:v>46.62</c:v>
                </c:pt>
                <c:pt idx="16">
                  <c:v>49.55</c:v>
                </c:pt>
                <c:pt idx="17">
                  <c:v>51.13</c:v>
                </c:pt>
                <c:pt idx="18">
                  <c:v>64.400000000000006</c:v>
                </c:pt>
                <c:pt idx="19">
                  <c:v>65.680000000000007</c:v>
                </c:pt>
                <c:pt idx="20">
                  <c:v>45.37</c:v>
                </c:pt>
                <c:pt idx="21">
                  <c:v>40.94</c:v>
                </c:pt>
                <c:pt idx="22">
                  <c:v>37.299999999999997</c:v>
                </c:pt>
                <c:pt idx="23">
                  <c:v>48.03</c:v>
                </c:pt>
                <c:pt idx="24">
                  <c:v>35.92</c:v>
                </c:pt>
                <c:pt idx="25">
                  <c:v>45.5</c:v>
                </c:pt>
                <c:pt idx="26">
                  <c:v>46.87</c:v>
                </c:pt>
                <c:pt idx="27">
                  <c:v>44.37</c:v>
                </c:pt>
                <c:pt idx="28">
                  <c:v>39.229999999999997</c:v>
                </c:pt>
                <c:pt idx="29">
                  <c:v>47.57</c:v>
                </c:pt>
                <c:pt idx="30">
                  <c:v>47.12</c:v>
                </c:pt>
                <c:pt idx="31">
                  <c:v>64.510000000000005</c:v>
                </c:pt>
                <c:pt idx="32">
                  <c:v>52.88</c:v>
                </c:pt>
                <c:pt idx="33">
                  <c:v>56.17</c:v>
                </c:pt>
                <c:pt idx="34">
                  <c:v>48.86</c:v>
                </c:pt>
                <c:pt idx="35">
                  <c:v>61.87</c:v>
                </c:pt>
                <c:pt idx="36">
                  <c:v>54.96</c:v>
                </c:pt>
                <c:pt idx="37">
                  <c:v>52.91</c:v>
                </c:pt>
                <c:pt idx="38">
                  <c:v>63.74</c:v>
                </c:pt>
                <c:pt idx="39">
                  <c:v>50.77</c:v>
                </c:pt>
                <c:pt idx="40">
                  <c:v>59.07</c:v>
                </c:pt>
                <c:pt idx="41">
                  <c:v>62.17</c:v>
                </c:pt>
                <c:pt idx="42">
                  <c:v>64.41</c:v>
                </c:pt>
                <c:pt idx="43">
                  <c:v>59.67</c:v>
                </c:pt>
                <c:pt idx="44">
                  <c:v>53.61</c:v>
                </c:pt>
                <c:pt idx="45">
                  <c:v>59.57</c:v>
                </c:pt>
                <c:pt idx="46">
                  <c:v>38.79</c:v>
                </c:pt>
              </c:numCache>
            </c:numRef>
          </c:val>
          <c:extLst>
            <c:ext xmlns:c16="http://schemas.microsoft.com/office/drawing/2014/chart" uri="{C3380CC4-5D6E-409C-BE32-E72D297353CC}">
              <c16:uniqueId val="{00000006-E859-4D0B-93CA-0AB5AFE9770B}"/>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全体!$D$15:$D$27</c:f>
              <c:numCache>
                <c:formatCode>General</c:formatCode>
                <c:ptCount val="8"/>
                <c:pt idx="0">
                  <c:v>90</c:v>
                </c:pt>
                <c:pt idx="1">
                  <c:v>65.959999999999994</c:v>
                </c:pt>
                <c:pt idx="2">
                  <c:v>70.209999999999994</c:v>
                </c:pt>
                <c:pt idx="3">
                  <c:v>0</c:v>
                </c:pt>
                <c:pt idx="4">
                  <c:v>4.26</c:v>
                </c:pt>
                <c:pt idx="5">
                  <c:v>61.7</c:v>
                </c:pt>
                <c:pt idx="6">
                  <c:v>12.77</c:v>
                </c:pt>
                <c:pt idx="7">
                  <c:v>100</c:v>
                </c:pt>
              </c:numCache>
              <c:extLst/>
            </c:numRef>
          </c:val>
          <c:extLst>
            <c:ext xmlns:c16="http://schemas.microsoft.com/office/drawing/2014/chart" uri="{C3380CC4-5D6E-409C-BE32-E72D297353CC}">
              <c16:uniqueId val="{00000000-61B3-4C5A-B73E-DBAB308E9062}"/>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全体!$E$15:$E$27</c:f>
              <c:numCache>
                <c:formatCode>General</c:formatCode>
                <c:ptCount val="8"/>
                <c:pt idx="0">
                  <c:v>75</c:v>
                </c:pt>
                <c:pt idx="1">
                  <c:v>31.91</c:v>
                </c:pt>
                <c:pt idx="2">
                  <c:v>44.68</c:v>
                </c:pt>
                <c:pt idx="3">
                  <c:v>14.89</c:v>
                </c:pt>
                <c:pt idx="4">
                  <c:v>12.77</c:v>
                </c:pt>
                <c:pt idx="5">
                  <c:v>63.83</c:v>
                </c:pt>
                <c:pt idx="6">
                  <c:v>61.7</c:v>
                </c:pt>
                <c:pt idx="7">
                  <c:v>38.299999999999997</c:v>
                </c:pt>
              </c:numCache>
              <c:extLst/>
            </c:numRef>
          </c:val>
          <c:extLst>
            <c:ext xmlns:c16="http://schemas.microsoft.com/office/drawing/2014/chart" uri="{C3380CC4-5D6E-409C-BE32-E72D297353CC}">
              <c16:uniqueId val="{00000001-61B3-4C5A-B73E-DBAB308E9062}"/>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全体!$F$15:$F$27</c:f>
              <c:numCache>
                <c:formatCode>General</c:formatCode>
                <c:ptCount val="8"/>
                <c:pt idx="0">
                  <c:v>100</c:v>
                </c:pt>
                <c:pt idx="1">
                  <c:v>59.57</c:v>
                </c:pt>
                <c:pt idx="2">
                  <c:v>82.98</c:v>
                </c:pt>
                <c:pt idx="3">
                  <c:v>2.13</c:v>
                </c:pt>
                <c:pt idx="4">
                  <c:v>0</c:v>
                </c:pt>
                <c:pt idx="5">
                  <c:v>65.959999999999994</c:v>
                </c:pt>
                <c:pt idx="6">
                  <c:v>6.38</c:v>
                </c:pt>
                <c:pt idx="7">
                  <c:v>91.49</c:v>
                </c:pt>
              </c:numCache>
              <c:extLst/>
            </c:numRef>
          </c:val>
          <c:extLst>
            <c:ext xmlns:c16="http://schemas.microsoft.com/office/drawing/2014/chart" uri="{C3380CC4-5D6E-409C-BE32-E72D297353CC}">
              <c16:uniqueId val="{00000002-61B3-4C5A-B73E-DBAB308E9062}"/>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全体!$G$15:$G$27</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61B3-4C5A-B73E-DBAB308E9062}"/>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5.320707070707071E-2"/>
          <c:y val="3.5277777777777776E-2"/>
          <c:w val="0.9"/>
          <c:h val="5.5639957264957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89679915641436"/>
          <c:y val="0.12048727578549219"/>
          <c:w val="0.70196384346835972"/>
          <c:h val="0.82011477367765151"/>
        </c:manualLayout>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988D-4308-A297-2DB05C44694E}"/>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0"/>
        <c:tickLblSkip val="1"/>
        <c:noMultiLvlLbl val="0"/>
      </c:catAx>
      <c:valAx>
        <c:axId val="490965407"/>
        <c:scaling>
          <c:orientation val="minMax"/>
          <c:max val="50"/>
        </c:scaling>
        <c:delete val="0"/>
        <c:axPos val="b"/>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max"/>
        <c:crossBetween val="between"/>
      </c:valAx>
      <c:spPr>
        <a:noFill/>
        <a:ln>
          <a:noFill/>
        </a:ln>
        <a:effectLst/>
      </c:spPr>
    </c:plotArea>
    <c:plotVisOnly val="1"/>
    <c:dispBlanksAs val="gap"/>
    <c:showDLblsOverMax val="0"/>
  </c:chart>
  <c:spPr>
    <a:noFill/>
    <a:ln>
      <a:noFill/>
    </a:ln>
    <a:effectLst/>
  </c:spPr>
  <c:txPr>
    <a:bodyPr/>
    <a:lstStyle/>
    <a:p>
      <a:pPr>
        <a:defRPr sz="14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ゴールグラフ!$B$15</c:f>
              <c:strCache>
                <c:ptCount val="1"/>
                <c:pt idx="0">
                  <c:v>企業等に属する府内居住者</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0-1A16-488F-9F0E-0D3CB6214E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ゴール2</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0.0_);[Red]\(0.0\)</c:formatCode>
                <c:ptCount val="17"/>
                <c:pt idx="0">
                  <c:v>41.758241758241759</c:v>
                </c:pt>
                <c:pt idx="1">
                  <c:v>14.652014652014653</c:v>
                </c:pt>
                <c:pt idx="2">
                  <c:v>43.956043956043956</c:v>
                </c:pt>
                <c:pt idx="3">
                  <c:v>41.025641025641022</c:v>
                </c:pt>
                <c:pt idx="4">
                  <c:v>29.304029304029307</c:v>
                </c:pt>
                <c:pt idx="5">
                  <c:v>17.948717948717949</c:v>
                </c:pt>
                <c:pt idx="6">
                  <c:v>20.512820512820511</c:v>
                </c:pt>
                <c:pt idx="7">
                  <c:v>41.025641025641022</c:v>
                </c:pt>
                <c:pt idx="8">
                  <c:v>21.611721611721613</c:v>
                </c:pt>
                <c:pt idx="9">
                  <c:v>24.54212454212454</c:v>
                </c:pt>
                <c:pt idx="10">
                  <c:v>45.787545787545788</c:v>
                </c:pt>
                <c:pt idx="11">
                  <c:v>29.670329670329672</c:v>
                </c:pt>
                <c:pt idx="12">
                  <c:v>16.84981684981685</c:v>
                </c:pt>
                <c:pt idx="13">
                  <c:v>23.809523809523807</c:v>
                </c:pt>
                <c:pt idx="14">
                  <c:v>19.780219780219781</c:v>
                </c:pt>
                <c:pt idx="15">
                  <c:v>23.809523809523807</c:v>
                </c:pt>
                <c:pt idx="16">
                  <c:v>20.512820512820511</c:v>
                </c:pt>
              </c:numCache>
            </c:numRef>
          </c:val>
          <c:extLst>
            <c:ext xmlns:c16="http://schemas.microsoft.com/office/drawing/2014/chart" uri="{C3380CC4-5D6E-409C-BE32-E72D297353CC}">
              <c16:uniqueId val="{00000000-31FD-42D3-B04A-02E8C0DB18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7364849948611036"/>
          <c:w val="0.88218145093268374"/>
          <c:h val="0.72056138340133191"/>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3.8420114780482385E-2"/>
                  <c:y val="-0.1719002513161569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82-4663-890A-FF484B718EDB}"/>
                </c:ext>
              </c:extLst>
            </c:dLbl>
            <c:dLbl>
              <c:idx val="1"/>
              <c:layout>
                <c:manualLayout>
                  <c:x val="3.2218626184765863E-2"/>
                  <c:y val="-0.255959394093053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82-4663-890A-FF484B718EDB}"/>
                </c:ext>
              </c:extLst>
            </c:dLbl>
            <c:dLbl>
              <c:idx val="2"/>
              <c:layout>
                <c:manualLayout>
                  <c:x val="1.8227162690317621E-2"/>
                  <c:y val="-0.2543913075896310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382-4663-890A-FF484B718EDB}"/>
                </c:ext>
              </c:extLst>
            </c:dLbl>
            <c:dLbl>
              <c:idx val="3"/>
              <c:layout>
                <c:manualLayout>
                  <c:x val="1.8258670516907743E-2"/>
                  <c:y val="-0.2590702617986283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382-4663-890A-FF484B718EDB}"/>
                </c:ext>
              </c:extLst>
            </c:dLbl>
            <c:dLbl>
              <c:idx val="4"/>
              <c:layout>
                <c:manualLayout>
                  <c:x val="1.4169383033625424E-2"/>
                  <c:y val="-0.2477289260745137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49074658833E-2"/>
                      <c:h val="0.1136133239960877"/>
                    </c:manualLayout>
                  </c15:layout>
                </c:ext>
                <c:ext xmlns:c16="http://schemas.microsoft.com/office/drawing/2014/chart" uri="{C3380CC4-5D6E-409C-BE32-E72D297353CC}">
                  <c16:uniqueId val="{00000004-6382-4663-890A-FF484B718EDB}"/>
                </c:ext>
              </c:extLst>
            </c:dLbl>
            <c:dLbl>
              <c:idx val="5"/>
              <c:layout>
                <c:manualLayout>
                  <c:x val="2.833887763763442E-3"/>
                  <c:y val="-0.1823929490929237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45-4F67-BC12-3608826F3F2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17.899999999999999</c:v>
                </c:pt>
                <c:pt idx="1">
                  <c:v>14.7</c:v>
                </c:pt>
                <c:pt idx="2">
                  <c:v>25.4</c:v>
                </c:pt>
                <c:pt idx="3">
                  <c:v>31.4</c:v>
                </c:pt>
                <c:pt idx="4">
                  <c:v>43.5</c:v>
                </c:pt>
                <c:pt idx="5">
                  <c:v>53.4</c:v>
                </c:pt>
              </c:numCache>
            </c:numRef>
          </c:val>
          <c:smooth val="0"/>
          <c:extLst>
            <c:ext xmlns:c16="http://schemas.microsoft.com/office/drawing/2014/chart" uri="{C3380CC4-5D6E-409C-BE32-E72D297353CC}">
              <c16:uniqueId val="{00000005-6382-4663-890A-FF484B718EDB}"/>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19.399999999999999</c:v>
                </c:pt>
                <c:pt idx="1">
                  <c:v>17.399999999999999</c:v>
                </c:pt>
                <c:pt idx="2">
                  <c:v>33.1</c:v>
                </c:pt>
                <c:pt idx="3">
                  <c:v>39.1</c:v>
                </c:pt>
                <c:pt idx="4">
                  <c:v>52.4</c:v>
                </c:pt>
                <c:pt idx="5">
                  <c:v>62.1</c:v>
                </c:pt>
              </c:numCache>
            </c:numRef>
          </c:val>
          <c:smooth val="0"/>
          <c:extLst>
            <c:ext xmlns:c16="http://schemas.microsoft.com/office/drawing/2014/chart" uri="{C3380CC4-5D6E-409C-BE32-E72D297353CC}">
              <c16:uniqueId val="{00000006-6382-4663-890A-FF484B718EDB}"/>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c:v>
                </c:pt>
                <c:pt idx="2">
                  <c:v>18.5</c:v>
                </c:pt>
                <c:pt idx="3">
                  <c:v>24.4</c:v>
                </c:pt>
                <c:pt idx="4">
                  <c:v>35.4</c:v>
                </c:pt>
                <c:pt idx="5">
                  <c:v>45.5</c:v>
                </c:pt>
              </c:numCache>
            </c:numRef>
          </c:val>
          <c:smooth val="0"/>
          <c:extLst>
            <c:ext xmlns:c16="http://schemas.microsoft.com/office/drawing/2014/chart" uri="{C3380CC4-5D6E-409C-BE32-E72D297353CC}">
              <c16:uniqueId val="{00000007-6382-4663-890A-FF484B718EDB}"/>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6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2021/6/17</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2021/6/17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406186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104655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238978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60731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2388679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196397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3296614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272651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356471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28828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1846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831266"/>
            <a:ext cx="5445125" cy="3913187"/>
          </a:xfrm>
        </p:spPr>
        <p:txBody>
          <a:bodyPr/>
          <a:lstStyle/>
          <a:p>
            <a:pPr marL="0" indent="0">
              <a:buFont typeface="Arial" panose="020B0604020202020204" pitchFamily="34" charset="0"/>
              <a:buNone/>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901397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191762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835808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305475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892761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1813125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147350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3479204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339716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2800975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5463" y="288925"/>
            <a:ext cx="6045200" cy="4186238"/>
          </a:xfrm>
        </p:spPr>
      </p:sp>
      <p:sp>
        <p:nvSpPr>
          <p:cNvPr id="4" name="ノート プレースホルダー 3"/>
          <p:cNvSpPr>
            <a:spLocks noGrp="1"/>
          </p:cNvSpPr>
          <p:nvPr>
            <p:ph type="body" sz="quarter" idx="10"/>
          </p:nvPr>
        </p:nvSpPr>
        <p:spPr/>
        <p:txBody>
          <a:bodyPr/>
          <a:lstStyle/>
          <a:p>
            <a:pPr marL="0" marR="80010" lvl="0" indent="0" algn="just">
              <a:lnSpc>
                <a:spcPts val="2200"/>
              </a:lnSpc>
              <a:spcBef>
                <a:spcPts val="600"/>
              </a:spcBef>
              <a:spcAft>
                <a:spcPts val="0"/>
              </a:spcAft>
              <a:buFont typeface="Meiryo UI" panose="020B0604030504040204" pitchFamily="50" charset="-128"/>
              <a:buNone/>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396091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5463" y="288925"/>
            <a:ext cx="6045200" cy="4186238"/>
          </a:xfrm>
        </p:spPr>
      </p:sp>
      <p:sp>
        <p:nvSpPr>
          <p:cNvPr id="4" name="ノート プレースホルダー 3"/>
          <p:cNvSpPr>
            <a:spLocks noGrp="1"/>
          </p:cNvSpPr>
          <p:nvPr>
            <p:ph type="body" sz="quarter" idx="10"/>
          </p:nvPr>
        </p:nvSpPr>
        <p:spPr/>
        <p:txBody>
          <a:bodyPr/>
          <a:lstStyle/>
          <a:p>
            <a:pPr marL="0" marR="80010" lvl="0" indent="0" algn="just">
              <a:lnSpc>
                <a:spcPts val="2200"/>
              </a:lnSpc>
              <a:spcBef>
                <a:spcPts val="600"/>
              </a:spcBef>
              <a:spcAft>
                <a:spcPts val="0"/>
              </a:spcAft>
              <a:buFont typeface="Meiryo UI" panose="020B0604030504040204" pitchFamily="50" charset="-128"/>
              <a:buNone/>
            </a:pP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276043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5463" y="288925"/>
            <a:ext cx="6045200" cy="4186238"/>
          </a:xfrm>
        </p:spPr>
      </p:sp>
      <p:sp>
        <p:nvSpPr>
          <p:cNvPr id="4" name="ノート プレースホルダー 3"/>
          <p:cNvSpPr>
            <a:spLocks noGrp="1"/>
          </p:cNvSpPr>
          <p:nvPr>
            <p:ph type="body" sz="quarter" idx="10"/>
          </p:nvPr>
        </p:nvSpPr>
        <p:spPr/>
        <p:txBody>
          <a:bodyPr/>
          <a:lstStyle/>
          <a:p>
            <a:pPr marL="0" marR="80010" lvl="0" indent="0" algn="just">
              <a:lnSpc>
                <a:spcPts val="2200"/>
              </a:lnSpc>
              <a:spcBef>
                <a:spcPts val="600"/>
              </a:spcBef>
              <a:spcAft>
                <a:spcPts val="0"/>
              </a:spcAft>
              <a:buFont typeface="Meiryo UI" panose="020B0604030504040204" pitchFamily="50" charset="-128"/>
              <a:buNone/>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501596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994387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3280048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1903107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811694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328397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4187232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338474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39</a:t>
            </a:fld>
            <a:endParaRPr kumimoji="1" lang="ja-JP" altLang="en-US"/>
          </a:p>
        </p:txBody>
      </p:sp>
    </p:spTree>
    <p:extLst>
      <p:ext uri="{BB962C8B-B14F-4D97-AF65-F5344CB8AC3E}">
        <p14:creationId xmlns:p14="http://schemas.microsoft.com/office/powerpoint/2010/main" val="529918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4111256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1091061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375944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43</a:t>
            </a:fld>
            <a:endParaRPr kumimoji="1" lang="ja-JP" altLang="en-US"/>
          </a:p>
        </p:txBody>
      </p:sp>
    </p:spTree>
    <p:extLst>
      <p:ext uri="{BB962C8B-B14F-4D97-AF65-F5344CB8AC3E}">
        <p14:creationId xmlns:p14="http://schemas.microsoft.com/office/powerpoint/2010/main" val="375593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378940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27937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403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143850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52363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2021/6/17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2021/6/17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2021/6/17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2021/6/17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2021/6/17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2021/6/17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2021/6/17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3"/>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7772FB-FE69-4AD5-9026-68556A1DE2BF}" type="datetime1">
              <a:rPr kumimoji="1" lang="ja-JP" altLang="en-US" smtClean="0"/>
              <a:t>2021/6/17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06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2021/6/17</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 id="2147483695" r:id="rId6"/>
    <p:sldLayoutId id="2147483703" r:id="rId7"/>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2021/6/17</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2021/6/17</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52.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5.jpg"/></Relationships>
</file>

<file path=ppt/slides/_rels/slide39.xml.rels><?xml version="1.0" encoding="UTF-8" standalone="yes"?>
<Relationships xmlns="http://schemas.openxmlformats.org/package/2006/relationships"><Relationship Id="rId8" Type="http://schemas.openxmlformats.org/officeDocument/2006/relationships/hyperlink" Target="https://2.bp.blogspot.com/-xhHFpqit9Ds/WdyDbw9vAfI/AAAAAAABHco/EXUKorrGnqE46L3-Ac7OWBu-gdyNbhtSQCLcBGAs/s800/gomi_petbottle_fukuro.png" TargetMode="External"/><Relationship Id="rId3" Type="http://schemas.openxmlformats.org/officeDocument/2006/relationships/image" Target="../media/image56.jpg"/><Relationship Id="rId7" Type="http://schemas.openxmlformats.org/officeDocument/2006/relationships/image" Target="../media/image60.png"/><Relationship Id="rId12" Type="http://schemas.openxmlformats.org/officeDocument/2006/relationships/image" Target="../media/image64.jp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3.jp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jpg"/><Relationship Id="rId9"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18.png"/><Relationship Id="rId12" Type="http://schemas.openxmlformats.org/officeDocument/2006/relationships/image" Target="../media/image71.png"/><Relationship Id="rId17" Type="http://schemas.openxmlformats.org/officeDocument/2006/relationships/image" Target="../media/image74.png"/><Relationship Id="rId2" Type="http://schemas.openxmlformats.org/officeDocument/2006/relationships/notesSlide" Target="../notesSlides/notesSlide42.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70.png"/><Relationship Id="rId5" Type="http://schemas.openxmlformats.org/officeDocument/2006/relationships/image" Target="../media/image66.png"/><Relationship Id="rId15" Type="http://schemas.openxmlformats.org/officeDocument/2006/relationships/image" Target="../media/image19.png"/><Relationship Id="rId10" Type="http://schemas.openxmlformats.org/officeDocument/2006/relationships/image" Target="../media/image69.png"/><Relationship Id="rId19" Type="http://schemas.openxmlformats.org/officeDocument/2006/relationships/image" Target="../media/image76.png"/><Relationship Id="rId4" Type="http://schemas.openxmlformats.org/officeDocument/2006/relationships/image" Target="../media/image17.png"/><Relationship Id="rId9" Type="http://schemas.openxmlformats.org/officeDocument/2006/relationships/image" Target="../media/image68.png"/><Relationship Id="rId14"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455085" y="5697052"/>
            <a:ext cx="3005951" cy="1015663"/>
          </a:xfrm>
          <a:prstGeom prst="rect">
            <a:avLst/>
          </a:prstGeom>
          <a:noFill/>
        </p:spPr>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rPr>
              <a:t>2021</a:t>
            </a:r>
            <a:r>
              <a:rPr kumimoji="1" lang="ja-JP" altLang="en-US" sz="2000" dirty="0">
                <a:latin typeface="Meiryo UI" panose="020B0604030504040204" pitchFamily="50" charset="-128"/>
                <a:ea typeface="Meiryo UI" panose="020B0604030504040204" pitchFamily="50" charset="-128"/>
              </a:rPr>
              <a:t>年６月</a:t>
            </a:r>
            <a:r>
              <a:rPr kumimoji="1" lang="en-US" altLang="ja-JP" sz="2000" dirty="0">
                <a:latin typeface="Meiryo UI" panose="020B0604030504040204" pitchFamily="50" charset="-128"/>
                <a:ea typeface="Meiryo UI" panose="020B0604030504040204" pitchFamily="50" charset="-128"/>
              </a:rPr>
              <a:t>25</a:t>
            </a:r>
            <a:r>
              <a:rPr kumimoji="1" lang="ja-JP" altLang="en-US" sz="2000" dirty="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大阪府政策企画部企画室</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376" y="1806677"/>
            <a:ext cx="5315368" cy="3757800"/>
          </a:xfrm>
          <a:prstGeom prst="rect">
            <a:avLst/>
          </a:prstGeom>
        </p:spPr>
      </p:pic>
      <p:sp>
        <p:nvSpPr>
          <p:cNvPr id="5" name="タイトル 1"/>
          <p:cNvSpPr>
            <a:spLocks noGrp="1"/>
          </p:cNvSpPr>
          <p:nvPr/>
        </p:nvSpPr>
        <p:spPr>
          <a:xfrm>
            <a:off x="748010" y="641554"/>
            <a:ext cx="8420100" cy="1342103"/>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50000"/>
              </a:lnSpc>
            </a:pPr>
            <a:r>
              <a:rPr kumimoji="1" lang="en-US" altLang="ja-JP" sz="6600" b="1" dirty="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a:solidFill>
                  <a:schemeClr val="accent1">
                    <a:lumMod val="50000"/>
                  </a:schemeClr>
                </a:solidFill>
                <a:latin typeface="Meiryo UI" panose="020B0604030504040204" pitchFamily="50" charset="-128"/>
                <a:ea typeface="Meiryo UI" panose="020B0604030504040204" pitchFamily="50" charset="-128"/>
              </a:rPr>
              <a:t>と大阪</a:t>
            </a:r>
          </a:p>
        </p:txBody>
      </p:sp>
    </p:spTree>
    <p:extLst>
      <p:ext uri="{BB962C8B-B14F-4D97-AF65-F5344CB8AC3E}">
        <p14:creationId xmlns:p14="http://schemas.microsoft.com/office/powerpoint/2010/main" val="282740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３．大阪府の</a:t>
            </a:r>
            <a:r>
              <a:rPr kumimoji="1" lang="en-US" altLang="ja-JP" sz="4800" b="1" dirty="0"/>
              <a:t>SDGs</a:t>
            </a:r>
            <a:r>
              <a:rPr kumimoji="1" lang="ja-JP" altLang="en-US" sz="4800" b="1" dirty="0"/>
              <a:t>の取組み</a:t>
            </a:r>
          </a:p>
        </p:txBody>
      </p:sp>
    </p:spTree>
    <p:extLst>
      <p:ext uri="{BB962C8B-B14F-4D97-AF65-F5344CB8AC3E}">
        <p14:creationId xmlns:p14="http://schemas.microsoft.com/office/powerpoint/2010/main" val="119141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0276" y="1232976"/>
            <a:ext cx="7632951" cy="2443163"/>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a:lnSpc>
                <a:spcPct val="150000"/>
              </a:lnSpc>
            </a:pPr>
            <a:r>
              <a:rPr kumimoji="1" lang="ja-JP" altLang="en-US" sz="4800" b="1" u="sng" dirty="0">
                <a:latin typeface="Meiryo UI" panose="020B0604030504040204" pitchFamily="50" charset="-128"/>
                <a:ea typeface="Meiryo UI" panose="020B0604030504040204" pitchFamily="50" charset="-128"/>
              </a:rPr>
              <a:t>　「</a:t>
            </a:r>
            <a:r>
              <a:rPr kumimoji="1" lang="en-US" altLang="ja-JP" sz="4800" b="1" u="sng" dirty="0">
                <a:latin typeface="Meiryo UI" panose="020B0604030504040204" pitchFamily="50" charset="-128"/>
                <a:ea typeface="Meiryo UI" panose="020B0604030504040204" pitchFamily="50" charset="-128"/>
              </a:rPr>
              <a:t>Osaka SDGs </a:t>
            </a:r>
            <a:r>
              <a:rPr kumimoji="1" lang="ja-JP" altLang="en-US" sz="4800" b="1" u="sng" dirty="0">
                <a:latin typeface="Meiryo UI" panose="020B0604030504040204" pitchFamily="50" charset="-128"/>
                <a:ea typeface="Meiryo UI" panose="020B0604030504040204" pitchFamily="50" charset="-128"/>
              </a:rPr>
              <a:t>ビジョン」</a:t>
            </a:r>
            <a:endParaRPr kumimoji="1" lang="en-US" altLang="ja-JP" sz="4800" b="1" u="sng" dirty="0">
              <a:latin typeface="Meiryo UI" panose="020B0604030504040204" pitchFamily="50" charset="-128"/>
              <a:ea typeface="Meiryo UI" panose="020B0604030504040204" pitchFamily="50" charset="-128"/>
            </a:endParaRPr>
          </a:p>
          <a:p>
            <a:pPr algn="ctr">
              <a:lnSpc>
                <a:spcPct val="150000"/>
              </a:lnSpc>
            </a:pPr>
            <a:r>
              <a:rPr kumimoji="1" lang="en-US" altLang="ja-JP" sz="2800" b="1" dirty="0">
                <a:latin typeface="Meiryo UI" panose="020B0604030504040204" pitchFamily="50" charset="-128"/>
                <a:ea typeface="Meiryo UI" panose="020B0604030504040204" pitchFamily="50" charset="-128"/>
              </a:rPr>
              <a:t>2020</a:t>
            </a:r>
            <a:r>
              <a:rPr kumimoji="1" lang="ja-JP" altLang="en-US" sz="2800" b="1" dirty="0">
                <a:latin typeface="Meiryo UI" panose="020B0604030504040204" pitchFamily="50" charset="-128"/>
                <a:ea typeface="Meiryo UI" panose="020B0604030504040204" pitchFamily="50" charset="-128"/>
              </a:rPr>
              <a:t>年</a:t>
            </a:r>
            <a:r>
              <a:rPr kumimoji="1" lang="en-US" altLang="ja-JP" sz="2800" b="1" dirty="0">
                <a:latin typeface="Meiryo UI" panose="020B0604030504040204" pitchFamily="50" charset="-128"/>
                <a:ea typeface="Meiryo UI" panose="020B0604030504040204" pitchFamily="50" charset="-128"/>
              </a:rPr>
              <a:t>3</a:t>
            </a:r>
            <a:r>
              <a:rPr kumimoji="1" lang="ja-JP" altLang="en-US" sz="2800" b="1" dirty="0">
                <a:latin typeface="Meiryo UI" panose="020B0604030504040204" pitchFamily="50" charset="-128"/>
                <a:ea typeface="Meiryo UI" panose="020B0604030504040204" pitchFamily="50" charset="-128"/>
              </a:rPr>
              <a:t>月版</a:t>
            </a:r>
            <a:endParaRPr kumimoji="1" lang="ja-JP" altLang="en-US"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172030" y="4207286"/>
            <a:ext cx="5592849" cy="836269"/>
          </a:xfrm>
          <a:prstGeom prst="rect">
            <a:avLst/>
          </a:prstGeom>
        </p:spPr>
      </p:pic>
    </p:spTree>
    <p:extLst>
      <p:ext uri="{BB962C8B-B14F-4D97-AF65-F5344CB8AC3E}">
        <p14:creationId xmlns:p14="http://schemas.microsoft.com/office/powerpoint/2010/main" val="283620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2030</a:t>
            </a:r>
            <a:r>
              <a:rPr kumimoji="1" lang="ja-JP" altLang="en-US" sz="2000" b="1" dirty="0">
                <a:latin typeface="Meiryo UI" panose="020B0604030504040204" pitchFamily="50" charset="-128"/>
                <a:ea typeface="Meiryo UI" panose="020B0604030504040204" pitchFamily="50" charset="-128"/>
              </a:rPr>
              <a:t>年までの取組工程</a:t>
            </a:r>
            <a:endParaRPr kumimoji="1" lang="en-US" altLang="ja-JP" sz="20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16376" y="1211242"/>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6"/>
            <p:cNvSpPr txBox="1"/>
            <p:nvPr/>
          </p:nvSpPr>
          <p:spPr>
            <a:xfrm>
              <a:off x="374749" y="5466283"/>
              <a:ext cx="1242328" cy="338554"/>
            </a:xfrm>
            <a:prstGeom prst="rect">
              <a:avLst/>
            </a:prstGeom>
            <a:noFill/>
          </p:spPr>
          <p:txBody>
            <a:bodyPr wrap="square" rtlCol="0">
              <a:spAutoFit/>
            </a:bodyPr>
            <a:lstStyle/>
            <a:p>
              <a:pPr defTabSz="457200"/>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2020</a:t>
              </a:r>
              <a:r>
                <a:rPr lang="ja-JP" altLang="en-US" sz="1600" b="1" dirty="0">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338554"/>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338554"/>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rPr>
                <a:t>Ｓ</a:t>
              </a:r>
              <a:r>
                <a:rPr lang="ja-JP" altLang="en-US" sz="1600" dirty="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latin typeface="Meiryo UI" panose="020B0604030504040204" pitchFamily="50" charset="-128"/>
                  <a:ea typeface="Meiryo UI" panose="020B0604030504040204" pitchFamily="50" charset="-128"/>
                </a:rPr>
                <a:t>〇 改めて、</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年時点の</a:t>
              </a:r>
              <a:r>
                <a:rPr lang="en-US" altLang="ja-JP" sz="1600" dirty="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ゴールの到達点を分析</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a:latin typeface="Meiryo UI" panose="020B0604030504040204" pitchFamily="50" charset="-128"/>
                  <a:ea typeface="Meiryo UI" panose="020B0604030504040204" pitchFamily="50" charset="-128"/>
                </a:rPr>
                <a:t>〇 「</a:t>
              </a:r>
              <a:r>
                <a:rPr lang="en-US" altLang="ja-JP" sz="1600" dirty="0" err="1">
                  <a:latin typeface="Meiryo UI" panose="020B0604030504040204" pitchFamily="50" charset="-128"/>
                  <a:ea typeface="Meiryo UI" panose="020B0604030504040204" pitchFamily="50" charset="-128"/>
                </a:rPr>
                <a:t>SDGs+beyond</a:t>
              </a:r>
              <a:r>
                <a:rPr lang="ja-JP" altLang="en-US" sz="1600" dirty="0">
                  <a:latin typeface="Meiryo UI" panose="020B0604030504040204" pitchFamily="50" charset="-128"/>
                  <a:ea typeface="Meiryo UI" panose="020B0604030504040204" pitchFamily="50" charset="-128"/>
                </a:rPr>
                <a:t>」も見据え、</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a:latin typeface="Meiryo UI" panose="020B0604030504040204" pitchFamily="50" charset="-128"/>
                  <a:ea typeface="Meiryo UI" panose="020B0604030504040204" pitchFamily="50" charset="-128"/>
                </a:rPr>
                <a:t>〇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latin typeface="Meiryo UI" panose="020B0604030504040204" pitchFamily="50" charset="-128"/>
                  <a:ea typeface="Meiryo UI" panose="020B0604030504040204" pitchFamily="50" charset="-128"/>
                </a:rPr>
                <a:t>万博のレガシーとして、</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19"/>
            <p:cNvSpPr txBox="1"/>
            <p:nvPr/>
          </p:nvSpPr>
          <p:spPr>
            <a:xfrm>
              <a:off x="3898153" y="2486190"/>
              <a:ext cx="450207" cy="265404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584775"/>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SDGs</a:t>
              </a:r>
            </a:p>
            <a:p>
              <a:pPr defTabSz="457200"/>
              <a:r>
                <a:rPr lang="en-US" altLang="ja-JP" sz="1600" b="1" dirty="0">
                  <a:latin typeface="Meiryo UI" panose="020B0604030504040204" pitchFamily="50" charset="-128"/>
                  <a:ea typeface="Meiryo UI" panose="020B0604030504040204" pitchFamily="50" charset="-128"/>
                </a:rPr>
                <a:t>+beyond</a:t>
              </a:r>
              <a:r>
                <a:rPr lang="ja-JP" altLang="en-US" sz="1600" b="1" dirty="0">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　誰もが</a:t>
              </a:r>
              <a:r>
                <a:rPr lang="en-US" altLang="ja-JP" sz="1600" dirty="0">
                  <a:solidFill>
                    <a:schemeClr val="bg1"/>
                  </a:solidFill>
                  <a:latin typeface="Meiryo UI" panose="020B0604030504040204" pitchFamily="50" charset="-128"/>
                  <a:ea typeface="Meiryo UI" panose="020B0604030504040204" pitchFamily="50" charset="-128"/>
                </a:rPr>
                <a:t>SDGs</a:t>
              </a:r>
              <a:r>
                <a:rPr lang="ja-JP" altLang="en-US" sz="1600" dirty="0">
                  <a:solidFill>
                    <a:schemeClr val="bg1"/>
                  </a:solidFill>
                  <a:latin typeface="Meiryo UI" panose="020B0604030504040204" pitchFamily="50" charset="-128"/>
                  <a:ea typeface="Meiryo UI" panose="020B0604030504040204" pitchFamily="50" charset="-128"/>
                </a:rPr>
                <a:t>を意識し、自律的に</a:t>
              </a:r>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行動する大阪を実現していく</a:t>
              </a:r>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schemeClr val="bg1"/>
                  </a:solidFill>
                  <a:latin typeface="Meiryo UI" panose="020B0604030504040204" pitchFamily="50" charset="-128"/>
                  <a:ea typeface="Meiryo UI" panose="020B0604030504040204" pitchFamily="50" charset="-128"/>
                </a:rPr>
                <a:t>SDGs</a:t>
              </a:r>
              <a:r>
                <a:rPr lang="ja-JP" altLang="en-US" sz="1600" dirty="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schemeClr val="bg1"/>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20537" y="65098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620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先進都市をめざして</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1243" y="668564"/>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Tree>
    <p:extLst>
      <p:ext uri="{BB962C8B-B14F-4D97-AF65-F5344CB8AC3E}">
        <p14:creationId xmlns:p14="http://schemas.microsoft.com/office/powerpoint/2010/main" val="171088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大阪府の役割</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96591" y="1030310"/>
            <a:ext cx="9712817" cy="3426579"/>
          </a:xfrm>
          <a:prstGeom prst="rect">
            <a:avLst/>
          </a:prstGeom>
        </p:spPr>
        <p:txBody>
          <a:bodyPr wrap="square">
            <a:spAutoFit/>
          </a:bodyPr>
          <a:lstStyle/>
          <a:p>
            <a:pPr marL="150912" indent="-150912">
              <a:tabLst>
                <a:tab pos="150912"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265" y="4527647"/>
            <a:ext cx="3296259" cy="2330353"/>
          </a:xfrm>
          <a:prstGeom prst="rect">
            <a:avLst/>
          </a:prstGeom>
        </p:spPr>
      </p:pic>
    </p:spTree>
    <p:extLst>
      <p:ext uri="{BB962C8B-B14F-4D97-AF65-F5344CB8AC3E}">
        <p14:creationId xmlns:p14="http://schemas.microsoft.com/office/powerpoint/2010/main" val="217627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年大阪・関西万博に向けて取り組む「重点ゴール」の考え方</a:t>
            </a:r>
            <a:endParaRPr lang="en-US" altLang="ja-JP"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72516" y="1171072"/>
            <a:ext cx="9070747" cy="960263"/>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2025</a:t>
            </a:r>
            <a:r>
              <a:rPr lang="ja-JP" altLang="en-US" dirty="0">
                <a:latin typeface="Meiryo UI" panose="020B0604030504040204" pitchFamily="50" charset="-128"/>
                <a:ea typeface="Meiryo UI" panose="020B0604030504040204" pitchFamily="50" charset="-128"/>
                <a:cs typeface="Meiryo UI" panose="020B0604030504040204" pitchFamily="50" charset="-128"/>
              </a:rPr>
              <a:t>年大阪・関西万博に向け、健康や福祉、農業、環境、エネルギー、人権、ジェンダーなど、</a:t>
            </a:r>
            <a:r>
              <a:rPr lang="en-US" altLang="ja-JP" dirty="0">
                <a:latin typeface="Meiryo UI" panose="020B0604030504040204" pitchFamily="50" charset="-128"/>
                <a:ea typeface="Meiryo UI" panose="020B0604030504040204" pitchFamily="50" charset="-128"/>
                <a:cs typeface="Meiryo UI" panose="020B0604030504040204" pitchFamily="50" charset="-128"/>
              </a:rPr>
              <a:t>17</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全てを俯瞰しながら、特に、次の４つの視点から絞り込んだ「重点ゴール」に注力していく。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931794" y="2996879"/>
            <a:ext cx="2047724" cy="2565253"/>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dirty="0">
              <a:solidFill>
                <a:schemeClr val="tx1"/>
              </a:solidFill>
            </a:endParaRPr>
          </a:p>
        </p:txBody>
      </p:sp>
      <p:sp>
        <p:nvSpPr>
          <p:cNvPr id="72" name="正方形/長方形 71"/>
          <p:cNvSpPr/>
          <p:nvPr/>
        </p:nvSpPr>
        <p:spPr>
          <a:xfrm>
            <a:off x="495686" y="2979403"/>
            <a:ext cx="2084529" cy="2582730"/>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3" name="角丸四角形 72"/>
          <p:cNvSpPr/>
          <p:nvPr/>
        </p:nvSpPr>
        <p:spPr>
          <a:xfrm>
            <a:off x="2913681" y="2618519"/>
            <a:ext cx="2064042"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ja-JP" altLang="en-US" sz="1600" b="1" dirty="0">
                <a:latin typeface="Meiryo UI" panose="020B0604030504040204" pitchFamily="50" charset="-128"/>
                <a:ea typeface="Meiryo UI" panose="020B0604030504040204" pitchFamily="50" charset="-128"/>
              </a:rPr>
              <a:t>府民や企業が重要と</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考えるゴールの把握</a:t>
            </a:r>
          </a:p>
        </p:txBody>
      </p:sp>
      <p:sp>
        <p:nvSpPr>
          <p:cNvPr id="74" name="正方形/長方形 73"/>
          <p:cNvSpPr>
            <a:spLocks/>
          </p:cNvSpPr>
          <p:nvPr/>
        </p:nvSpPr>
        <p:spPr>
          <a:xfrm>
            <a:off x="3092206" y="3755528"/>
            <a:ext cx="1666788"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府民や若者、企業の関心・期待が高いゴールを把握し、　様々なステークホルダーの自律的な取組みの広がりにつなげる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p:cNvSpPr>
          <p:nvPr/>
        </p:nvSpPr>
        <p:spPr>
          <a:xfrm>
            <a:off x="698260" y="3735789"/>
            <a:ext cx="1679380"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「国際的な日本の評価」と「国内評価」を一つの拠り所に、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ゴールの現在の到達点の分析し、大阪の立ち位置を把握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339697" y="2992401"/>
            <a:ext cx="2082701" cy="2569731"/>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7" name="角丸四角形 76"/>
          <p:cNvSpPr/>
          <p:nvPr/>
        </p:nvSpPr>
        <p:spPr>
          <a:xfrm>
            <a:off x="5329300" y="2601330"/>
            <a:ext cx="2103496"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288000" tIns="36000" rIns="36000" bIns="36000" rtlCol="0" anchor="ctr"/>
          <a:lstStyle/>
          <a:p>
            <a:r>
              <a:rPr lang="ja-JP" altLang="en-US" sz="1600" b="1" dirty="0">
                <a:latin typeface="Meiryo UI" panose="020B0604030504040204" pitchFamily="50" charset="-128"/>
                <a:ea typeface="Meiryo UI" panose="020B0604030504040204" pitchFamily="50" charset="-128"/>
              </a:rPr>
              <a:t>府の政策や大阪の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ポテンシャル　　</a:t>
            </a:r>
          </a:p>
        </p:txBody>
      </p:sp>
      <p:sp>
        <p:nvSpPr>
          <p:cNvPr id="78" name="正方形/長方形 77"/>
          <p:cNvSpPr>
            <a:spLocks/>
          </p:cNvSpPr>
          <p:nvPr/>
        </p:nvSpPr>
        <p:spPr>
          <a:xfrm>
            <a:off x="5515489" y="3487425"/>
            <a:ext cx="1731115" cy="17214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府政運営の基本的な方針などの府の政策や、大阪のポテンシャルを踏まえることで、強みを活かし、弱みを克服していく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7786609" y="2985963"/>
            <a:ext cx="1656654" cy="2576169"/>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80" name="角丸四角形 79"/>
          <p:cNvSpPr/>
          <p:nvPr/>
        </p:nvSpPr>
        <p:spPr>
          <a:xfrm>
            <a:off x="7803373" y="2620220"/>
            <a:ext cx="1639890" cy="600320"/>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世界の動きを</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視野に入れる　　</a:t>
            </a:r>
          </a:p>
        </p:txBody>
      </p:sp>
      <p:sp>
        <p:nvSpPr>
          <p:cNvPr id="81" name="正方形/長方形 80"/>
          <p:cNvSpPr>
            <a:spLocks/>
          </p:cNvSpPr>
          <p:nvPr/>
        </p:nvSpPr>
        <p:spPr>
          <a:xfrm>
            <a:off x="7916874" y="3650021"/>
            <a:ext cx="1396123" cy="1482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大阪と世界とのつながりや、世界の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先進国の特性などを踏まえ、グローバルな視点で取り組む</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247757" y="5888737"/>
            <a:ext cx="4887857" cy="3594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ctr">
              <a:spcBef>
                <a:spcPts val="0"/>
              </a:spcBef>
            </a:pPr>
            <a:r>
              <a:rPr lang="ja-JP" altLang="en-US" sz="16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それぞれを組み合わせた重要度（マテリアリティ）の把握</a:t>
            </a:r>
            <a:endParaRPr lang="en-US" altLang="ja-JP" sz="16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495686" y="2616172"/>
            <a:ext cx="208453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08000" tIns="36000" rIns="36000" bIns="36000" rtlCol="0" anchor="ctr"/>
          <a:lstStyle/>
          <a:p>
            <a:r>
              <a:rPr lang="en-US" altLang="ja-JP" sz="1600" b="1" dirty="0">
                <a:latin typeface="Meiryo UI" panose="020B0604030504040204" pitchFamily="50" charset="-128"/>
                <a:ea typeface="Meiryo UI" panose="020B0604030504040204" pitchFamily="50" charset="-128"/>
              </a:rPr>
              <a:t>SDGs17</a:t>
            </a:r>
            <a:r>
              <a:rPr lang="ja-JP" altLang="en-US" sz="1600" b="1" dirty="0">
                <a:latin typeface="Meiryo UI" panose="020B0604030504040204" pitchFamily="50" charset="-128"/>
                <a:ea typeface="Meiryo UI" panose="020B0604030504040204" pitchFamily="50" charset="-128"/>
              </a:rPr>
              <a:t>ゴールの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現在の到達点の分析　　</a:t>
            </a:r>
          </a:p>
        </p:txBody>
      </p:sp>
      <p:sp>
        <p:nvSpPr>
          <p:cNvPr id="3" name="右中かっこ 2"/>
          <p:cNvSpPr/>
          <p:nvPr/>
        </p:nvSpPr>
        <p:spPr>
          <a:xfrm rot="5400000">
            <a:off x="2583686" y="3530769"/>
            <a:ext cx="216000" cy="4392000"/>
          </a:xfrm>
          <a:prstGeom prst="rightBrace">
            <a:avLst>
              <a:gd name="adj1" fmla="val 5926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楕円 24"/>
          <p:cNvSpPr/>
          <p:nvPr/>
        </p:nvSpPr>
        <p:spPr>
          <a:xfrm rot="21043780">
            <a:off x="105366" y="232610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
        <p:nvSpPr>
          <p:cNvPr id="26" name="楕円 25"/>
          <p:cNvSpPr/>
          <p:nvPr/>
        </p:nvSpPr>
        <p:spPr>
          <a:xfrm rot="21043780">
            <a:off x="2685286" y="232610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視点２</a:t>
            </a:r>
          </a:p>
        </p:txBody>
      </p:sp>
      <p:sp>
        <p:nvSpPr>
          <p:cNvPr id="27" name="楕円 26"/>
          <p:cNvSpPr/>
          <p:nvPr/>
        </p:nvSpPr>
        <p:spPr>
          <a:xfrm rot="21043780">
            <a:off x="514951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視点３</a:t>
            </a:r>
          </a:p>
        </p:txBody>
      </p:sp>
      <p:sp>
        <p:nvSpPr>
          <p:cNvPr id="28" name="楕円 27"/>
          <p:cNvSpPr/>
          <p:nvPr/>
        </p:nvSpPr>
        <p:spPr>
          <a:xfrm rot="21043780">
            <a:off x="761374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視点４</a:t>
            </a:r>
          </a:p>
        </p:txBody>
      </p:sp>
    </p:spTree>
    <p:extLst>
      <p:ext uri="{BB962C8B-B14F-4D97-AF65-F5344CB8AC3E}">
        <p14:creationId xmlns:p14="http://schemas.microsoft.com/office/powerpoint/2010/main" val="46915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rot="21043780">
            <a:off x="1174729" y="1911136"/>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
        <p:nvSpPr>
          <p:cNvPr id="5" name="正方形/長方形 4"/>
          <p:cNvSpPr/>
          <p:nvPr/>
        </p:nvSpPr>
        <p:spPr>
          <a:xfrm>
            <a:off x="1370370" y="2943603"/>
            <a:ext cx="7390171" cy="584775"/>
          </a:xfrm>
          <a:prstGeom prst="rect">
            <a:avLst/>
          </a:prstGeom>
        </p:spPr>
        <p:txBody>
          <a:bodyPr wrap="square">
            <a:spAutoFit/>
          </a:bodyPr>
          <a:lstStyle/>
          <a:p>
            <a:r>
              <a:rPr lang="en-US" altLang="ja-JP" sz="3200" b="1" dirty="0">
                <a:latin typeface="Meiryo UI" panose="020B0604030504040204" pitchFamily="50" charset="-128"/>
                <a:ea typeface="Meiryo UI" panose="020B0604030504040204" pitchFamily="50" charset="-128"/>
              </a:rPr>
              <a:t>SDGs17</a:t>
            </a:r>
            <a:r>
              <a:rPr lang="ja-JP" altLang="en-US" sz="3200" b="1" dirty="0">
                <a:latin typeface="Meiryo UI" panose="020B0604030504040204" pitchFamily="50" charset="-128"/>
                <a:ea typeface="Meiryo UI" panose="020B0604030504040204" pitchFamily="50" charset="-128"/>
              </a:rPr>
              <a:t>ゴールの 現在の到達点の分析</a:t>
            </a:r>
            <a:r>
              <a:rPr lang="ja-JP" altLang="en-US" b="1" dirty="0"/>
              <a:t>　</a:t>
            </a:r>
          </a:p>
        </p:txBody>
      </p:sp>
    </p:spTree>
    <p:extLst>
      <p:ext uri="{BB962C8B-B14F-4D97-AF65-F5344CB8AC3E}">
        <p14:creationId xmlns:p14="http://schemas.microsoft.com/office/powerpoint/2010/main" val="358150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年大阪・関西万博に向けて取り組む「重点ゴール」分析</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70723" y="2314341"/>
            <a:ext cx="4577184" cy="3905496"/>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37" indent="-92080"/>
            <a:r>
              <a:rPr lang="ja-JP" altLang="en-US" sz="2000" b="1" dirty="0">
                <a:latin typeface="Meiryo UI" panose="020B0604030504040204" pitchFamily="50" charset="-128"/>
                <a:ea typeface="Meiryo UI" panose="020B0604030504040204" pitchFamily="50" charset="-128"/>
              </a:rPr>
              <a:t>◆国際評価（</a:t>
            </a:r>
            <a:r>
              <a:rPr lang="en-US" altLang="ja-JP" sz="2000" b="1" dirty="0">
                <a:latin typeface="Meiryo UI" panose="020B0604030504040204" pitchFamily="50" charset="-128"/>
                <a:ea typeface="Meiryo UI" panose="020B0604030504040204" pitchFamily="50" charset="-128"/>
              </a:rPr>
              <a:t>SDSN</a:t>
            </a:r>
            <a:r>
              <a:rPr lang="ja-JP" altLang="en-US" sz="2000" b="1" dirty="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a:p>
            <a:pPr marL="174637" indent="-92080">
              <a:spcBef>
                <a:spcPts val="600"/>
              </a:spcBef>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981157" y="2314342"/>
            <a:ext cx="4577184" cy="3905495"/>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37" indent="-92080"/>
            <a:r>
              <a:rPr lang="ja-JP" altLang="en-US" sz="2000" b="1" dirty="0">
                <a:latin typeface="Meiryo UI" panose="020B0604030504040204" pitchFamily="50" charset="-128"/>
                <a:ea typeface="Meiryo UI" panose="020B0604030504040204" pitchFamily="50" charset="-128"/>
              </a:rPr>
              <a:t>◆国内評価（自治体</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指標）</a:t>
            </a:r>
            <a:endParaRPr lang="en-US" altLang="ja-JP" sz="2000" b="1" dirty="0">
              <a:latin typeface="Meiryo UI" panose="020B0604030504040204" pitchFamily="50" charset="-128"/>
              <a:ea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4307" y="2988049"/>
            <a:ext cx="4170017" cy="1057438"/>
          </a:xfrm>
          <a:prstGeom prst="bracketPair">
            <a:avLst>
              <a:gd name="adj" fmla="val 5762"/>
            </a:avLst>
          </a:prstGeom>
          <a:noFill/>
          <a:ln>
            <a:solidFill>
              <a:schemeClr val="accent6">
                <a:lumMod val="60000"/>
                <a:lumOff val="40000"/>
              </a:schemeClr>
            </a:solidFill>
          </a:ln>
        </p:spPr>
        <p:txBody>
          <a:bodyPr wrap="square" lIns="180000" tIns="64008" rIns="128016" bIns="64008" rtlCol="0" anchor="ctr" anchorCtr="0">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国際評価は、以下のように表示。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・「順調に進んでいる：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・「改善しているが目標達成が困難：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・「目標達成が困難：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・「状態が悪化している：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073477" y="2983138"/>
            <a:ext cx="4392548" cy="1290236"/>
          </a:xfrm>
          <a:prstGeom prst="bracketPair">
            <a:avLst>
              <a:gd name="adj" fmla="val 7030"/>
            </a:avLst>
          </a:prstGeom>
          <a:noFill/>
          <a:ln>
            <a:solidFill>
              <a:schemeClr val="accent6">
                <a:lumMod val="60000"/>
                <a:lumOff val="40000"/>
              </a:schemeClr>
            </a:solidFill>
          </a:ln>
        </p:spPr>
        <p:txBody>
          <a:bodyPr wrap="square" lIns="180000" tIns="64008" rIns="128016" bIns="64008" rtlCol="0" anchor="ctr" anchorCtr="0">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国内評価では、国内全ての自治体の値を集計し、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に指標化し、以下のように表示。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4099" y="1262178"/>
            <a:ext cx="9527374" cy="733534"/>
          </a:xfrm>
          <a:prstGeom prst="rect">
            <a:avLst/>
          </a:prstGeom>
        </p:spPr>
        <p:txBody>
          <a:bodyPr wrap="square">
            <a:spAutoFit/>
          </a:bodyPr>
          <a:lstStyle/>
          <a:p>
            <a:pPr>
              <a:lnSpc>
                <a:spcPts val="2500"/>
              </a:lnSpc>
            </a:pPr>
            <a:r>
              <a:rPr lang="ja-JP" altLang="en-US" sz="1600" dirty="0">
                <a:latin typeface="Meiryo UI" panose="020B0604030504040204" pitchFamily="50" charset="-128"/>
                <a:ea typeface="Meiryo UI" panose="020B0604030504040204" pitchFamily="50" charset="-128"/>
              </a:rPr>
              <a:t>〇「国際的な日本の評価（SDSN）」と「国内評価（自治体SDGs指標）」から、それぞれ個別指標の達成状況や相対的な評価を整理</a:t>
            </a:r>
          </a:p>
        </p:txBody>
      </p:sp>
      <p:sp>
        <p:nvSpPr>
          <p:cNvPr id="6" name="テキスト ボックス 5"/>
          <p:cNvSpPr txBox="1"/>
          <p:nvPr/>
        </p:nvSpPr>
        <p:spPr>
          <a:xfrm>
            <a:off x="5195473" y="4650177"/>
            <a:ext cx="4270550" cy="1569660"/>
          </a:xfrm>
          <a:prstGeom prst="rect">
            <a:avLst/>
          </a:prstGeom>
          <a:noFill/>
        </p:spPr>
        <p:txBody>
          <a:bodyPr wrap="square" rtlCol="0">
            <a:spAutoFit/>
          </a:bodyPr>
          <a:lstStyle/>
          <a:p>
            <a:pPr marL="85731" indent="-85731"/>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突発的な自然災害など外的要因で大きく経年変動する指標や、予算の規模など課題の重要性と値の関係性について判断が困難な指標、データが欠損している指標などは、独自に評価から除外して整理。</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68040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ゴールの現在の到達点の分析について（分析手法）</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1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Tree>
    <p:extLst>
      <p:ext uri="{BB962C8B-B14F-4D97-AF65-F5344CB8AC3E}">
        <p14:creationId xmlns:p14="http://schemas.microsoft.com/office/powerpoint/2010/main" val="231059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957" y="649648"/>
            <a:ext cx="3705662" cy="36882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　参考：国際評価（</a:t>
            </a:r>
            <a:r>
              <a:rPr kumimoji="1" lang="en-US" altLang="ja-JP" sz="1600" b="1" dirty="0">
                <a:solidFill>
                  <a:schemeClr val="tx1"/>
                </a:solidFill>
                <a:latin typeface="Meiryo UI" panose="020B0604030504040204" pitchFamily="50" charset="-128"/>
                <a:ea typeface="Meiryo UI" panose="020B0604030504040204" pitchFamily="50" charset="-128"/>
              </a:rPr>
              <a:t>SDSN</a:t>
            </a:r>
            <a:r>
              <a:rPr kumimoji="1" lang="ja-JP" altLang="en-US" sz="1600" b="1" dirty="0">
                <a:solidFill>
                  <a:schemeClr val="tx1"/>
                </a:solidFill>
                <a:latin typeface="Meiryo UI" panose="020B0604030504040204" pitchFamily="50" charset="-128"/>
                <a:ea typeface="Meiryo UI" panose="020B0604030504040204" pitchFamily="50" charset="-128"/>
              </a:rPr>
              <a:t>）に関して</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3"/>
          <a:stretch>
            <a:fillRect/>
          </a:stretch>
        </p:blipFill>
        <p:spPr>
          <a:xfrm>
            <a:off x="3154452" y="6309322"/>
            <a:ext cx="360000" cy="358635"/>
          </a:xfrm>
          <a:prstGeom prst="rect">
            <a:avLst/>
          </a:prstGeom>
        </p:spPr>
      </p:pic>
      <p:sp>
        <p:nvSpPr>
          <p:cNvPr id="15" name="正方形/長方形 14"/>
          <p:cNvSpPr/>
          <p:nvPr/>
        </p:nvSpPr>
        <p:spPr>
          <a:xfrm>
            <a:off x="528639" y="6256948"/>
            <a:ext cx="3096963"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SDG Index and Dashboards</a:t>
            </a:r>
            <a:endParaRPr kumimoji="1" lang="ja-JP" altLang="en-US" dirty="0">
              <a:solidFill>
                <a:schemeClr val="tx1"/>
              </a:solidFill>
            </a:endParaRPr>
          </a:p>
        </p:txBody>
      </p:sp>
      <p:sp>
        <p:nvSpPr>
          <p:cNvPr id="17" name="正方形/長方形 16"/>
          <p:cNvSpPr/>
          <p:nvPr/>
        </p:nvSpPr>
        <p:spPr>
          <a:xfrm>
            <a:off x="3623587" y="6309322"/>
            <a:ext cx="3720699" cy="369332"/>
          </a:xfrm>
          <a:prstGeom prst="rect">
            <a:avLst/>
          </a:prstGeom>
        </p:spPr>
        <p:txBody>
          <a:bodyPr wrap="none">
            <a:spAutoFit/>
          </a:bodyPr>
          <a:lstStyle/>
          <a:p>
            <a:r>
              <a:rPr lang="ja-JP" altLang="en-US" dirty="0"/>
              <a:t>⇒ </a:t>
            </a:r>
            <a:r>
              <a:rPr lang="en-US" altLang="ja-JP" dirty="0"/>
              <a:t>HP</a:t>
            </a:r>
            <a:r>
              <a:rPr lang="ja-JP" altLang="en-US" dirty="0"/>
              <a:t>「</a:t>
            </a:r>
            <a:r>
              <a:rPr lang="en-US" altLang="ja-JP" dirty="0"/>
              <a:t>SDG Index and Dashboards</a:t>
            </a:r>
            <a:r>
              <a:rPr lang="ja-JP" altLang="en-US" dirty="0"/>
              <a:t>」</a:t>
            </a:r>
          </a:p>
        </p:txBody>
      </p:sp>
      <p:pic>
        <p:nvPicPr>
          <p:cNvPr id="3" name="図 2"/>
          <p:cNvPicPr>
            <a:picLocks noChangeAspect="1"/>
          </p:cNvPicPr>
          <p:nvPr/>
        </p:nvPicPr>
        <p:blipFill>
          <a:blip r:embed="rId4"/>
          <a:stretch>
            <a:fillRect/>
          </a:stretch>
        </p:blipFill>
        <p:spPr>
          <a:xfrm>
            <a:off x="4136572" y="1022010"/>
            <a:ext cx="4650243" cy="4892998"/>
          </a:xfrm>
          <a:prstGeom prst="rect">
            <a:avLst/>
          </a:prstGeom>
        </p:spPr>
      </p:pic>
      <p:pic>
        <p:nvPicPr>
          <p:cNvPr id="4" name="図 3"/>
          <p:cNvPicPr>
            <a:picLocks noChangeAspect="1"/>
          </p:cNvPicPr>
          <p:nvPr/>
        </p:nvPicPr>
        <p:blipFill>
          <a:blip r:embed="rId5"/>
          <a:stretch>
            <a:fillRect/>
          </a:stretch>
        </p:blipFill>
        <p:spPr>
          <a:xfrm>
            <a:off x="409855" y="1022009"/>
            <a:ext cx="3272649" cy="4692992"/>
          </a:xfrm>
          <a:prstGeom prst="rect">
            <a:avLst/>
          </a:prstGeom>
        </p:spPr>
      </p:pic>
      <p:sp>
        <p:nvSpPr>
          <p:cNvPr id="8" name="正方形/長方形 7"/>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a:latin typeface="Meiryo UI" panose="020B0604030504040204" pitchFamily="50" charset="-128"/>
                <a:ea typeface="Meiryo UI" panose="020B0604030504040204" pitchFamily="50" charset="-128"/>
              </a:rPr>
              <a:t>2025</a:t>
            </a:r>
            <a:r>
              <a:rPr kumimoji="1" lang="ja-JP" altLang="en-US" b="1">
                <a:latin typeface="Meiryo UI" panose="020B0604030504040204" pitchFamily="50" charset="-128"/>
                <a:ea typeface="Meiryo UI" panose="020B0604030504040204" pitchFamily="50" charset="-128"/>
              </a:rPr>
              <a:t>年大阪・関西万博に向けて取り組む「重点ゴール」分析</a:t>
            </a:r>
            <a:endParaRPr kumimoji="1" lang="ja-JP" altLang="en-US" b="1" dirty="0">
              <a:latin typeface="Meiryo UI" panose="020B0604030504040204" pitchFamily="50" charset="-128"/>
              <a:ea typeface="Meiryo UI" panose="020B0604030504040204" pitchFamily="50" charset="-128"/>
            </a:endParaRPr>
          </a:p>
        </p:txBody>
      </p:sp>
      <p:sp>
        <p:nvSpPr>
          <p:cNvPr id="9" name="楕円 8"/>
          <p:cNvSpPr/>
          <p:nvPr/>
        </p:nvSpPr>
        <p:spPr>
          <a:xfrm rot="21043780">
            <a:off x="8770148" y="58378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Tree>
    <p:extLst>
      <p:ext uri="{BB962C8B-B14F-4D97-AF65-F5344CB8AC3E}">
        <p14:creationId xmlns:p14="http://schemas.microsoft.com/office/powerpoint/2010/main" val="367989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3030" y="536593"/>
            <a:ext cx="6765932"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　参考：国内評価（自治体</a:t>
            </a:r>
            <a:r>
              <a:rPr kumimoji="1" lang="en-US" altLang="ja-JP" sz="1600" b="1" dirty="0">
                <a:solidFill>
                  <a:schemeClr val="tx1"/>
                </a:solidFill>
                <a:latin typeface="Meiryo UI" panose="020B0604030504040204" pitchFamily="50" charset="-128"/>
                <a:ea typeface="Meiryo UI" panose="020B0604030504040204" pitchFamily="50" charset="-128"/>
              </a:rPr>
              <a:t>SDGs</a:t>
            </a:r>
            <a:r>
              <a:rPr kumimoji="1" lang="ja-JP" altLang="en-US" sz="1600" b="1" dirty="0">
                <a:solidFill>
                  <a:schemeClr val="tx1"/>
                </a:solidFill>
                <a:latin typeface="Meiryo UI" panose="020B0604030504040204" pitchFamily="50" charset="-128"/>
                <a:ea typeface="Meiryo UI" panose="020B0604030504040204" pitchFamily="50" charset="-128"/>
              </a:rPr>
              <a:t>指標）に関して</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3"/>
          <a:stretch>
            <a:fillRect/>
          </a:stretch>
        </p:blipFill>
        <p:spPr>
          <a:xfrm>
            <a:off x="3840252" y="6309322"/>
            <a:ext cx="360000" cy="358635"/>
          </a:xfrm>
          <a:prstGeom prst="rect">
            <a:avLst/>
          </a:prstGeom>
        </p:spPr>
      </p:pic>
      <p:sp>
        <p:nvSpPr>
          <p:cNvPr id="15" name="正方形/長方形 14"/>
          <p:cNvSpPr/>
          <p:nvPr/>
        </p:nvSpPr>
        <p:spPr>
          <a:xfrm>
            <a:off x="385762" y="6256948"/>
            <a:ext cx="39256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ローカル</a:t>
            </a:r>
            <a:r>
              <a:rPr kumimoji="1" lang="en-US" altLang="ja-JP" dirty="0">
                <a:solidFill>
                  <a:schemeClr val="tx1"/>
                </a:solidFill>
              </a:rPr>
              <a:t>SDGs</a:t>
            </a:r>
            <a:r>
              <a:rPr kumimoji="1" lang="ja-JP" altLang="en-US" dirty="0">
                <a:solidFill>
                  <a:schemeClr val="tx1"/>
                </a:solidFill>
              </a:rPr>
              <a:t>プラットフォーム</a:t>
            </a:r>
          </a:p>
        </p:txBody>
      </p:sp>
      <p:sp>
        <p:nvSpPr>
          <p:cNvPr id="17" name="正方形/長方形 16"/>
          <p:cNvSpPr/>
          <p:nvPr/>
        </p:nvSpPr>
        <p:spPr>
          <a:xfrm>
            <a:off x="4309386" y="6309322"/>
            <a:ext cx="4447051" cy="369332"/>
          </a:xfrm>
          <a:prstGeom prst="rect">
            <a:avLst/>
          </a:prstGeom>
        </p:spPr>
        <p:txBody>
          <a:bodyPr wrap="none">
            <a:spAutoFit/>
          </a:bodyPr>
          <a:lstStyle/>
          <a:p>
            <a:r>
              <a:rPr lang="ja-JP" altLang="en-US" dirty="0"/>
              <a:t>⇒ </a:t>
            </a:r>
            <a:r>
              <a:rPr lang="en-US" altLang="ja-JP" dirty="0"/>
              <a:t>HP</a:t>
            </a:r>
            <a:r>
              <a:rPr lang="ja-JP" altLang="en-US" dirty="0"/>
              <a:t>「ローカル</a:t>
            </a:r>
            <a:r>
              <a:rPr lang="en-US" altLang="ja-JP" dirty="0"/>
              <a:t>SDGs</a:t>
            </a:r>
            <a:r>
              <a:rPr lang="ja-JP" altLang="en-US" dirty="0"/>
              <a:t>プラットフォーム」</a:t>
            </a:r>
          </a:p>
        </p:txBody>
      </p:sp>
      <p:pic>
        <p:nvPicPr>
          <p:cNvPr id="5" name="図 4"/>
          <p:cNvPicPr>
            <a:picLocks noChangeAspect="1"/>
          </p:cNvPicPr>
          <p:nvPr/>
        </p:nvPicPr>
        <p:blipFill>
          <a:blip r:embed="rId4"/>
          <a:stretch>
            <a:fillRect/>
          </a:stretch>
        </p:blipFill>
        <p:spPr>
          <a:xfrm>
            <a:off x="258528" y="2408419"/>
            <a:ext cx="3761724" cy="1897442"/>
          </a:xfrm>
          <a:prstGeom prst="rect">
            <a:avLst/>
          </a:prstGeom>
        </p:spPr>
      </p:pic>
      <p:pic>
        <p:nvPicPr>
          <p:cNvPr id="19" name="図 18"/>
          <p:cNvPicPr>
            <a:picLocks noChangeAspect="1"/>
          </p:cNvPicPr>
          <p:nvPr/>
        </p:nvPicPr>
        <p:blipFill>
          <a:blip r:embed="rId5"/>
          <a:stretch>
            <a:fillRect/>
          </a:stretch>
        </p:blipFill>
        <p:spPr>
          <a:xfrm>
            <a:off x="4658601" y="843448"/>
            <a:ext cx="5048928" cy="2663217"/>
          </a:xfrm>
          <a:prstGeom prst="rect">
            <a:avLst/>
          </a:prstGeom>
        </p:spPr>
      </p:pic>
      <p:pic>
        <p:nvPicPr>
          <p:cNvPr id="18" name="図 17"/>
          <p:cNvPicPr>
            <a:picLocks noChangeAspect="1"/>
          </p:cNvPicPr>
          <p:nvPr/>
        </p:nvPicPr>
        <p:blipFill>
          <a:blip r:embed="rId6"/>
          <a:stretch>
            <a:fillRect/>
          </a:stretch>
        </p:blipFill>
        <p:spPr>
          <a:xfrm>
            <a:off x="4602128" y="3673841"/>
            <a:ext cx="5105401" cy="2546549"/>
          </a:xfrm>
          <a:prstGeom prst="rect">
            <a:avLst/>
          </a:prstGeom>
        </p:spPr>
      </p:pic>
      <p:sp>
        <p:nvSpPr>
          <p:cNvPr id="9" name="正方形/長方形 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a:latin typeface="Meiryo UI" panose="020B0604030504040204" pitchFamily="50" charset="-128"/>
                <a:ea typeface="Meiryo UI" panose="020B0604030504040204" pitchFamily="50" charset="-128"/>
              </a:rPr>
              <a:t>2025</a:t>
            </a:r>
            <a:r>
              <a:rPr kumimoji="1" lang="ja-JP" altLang="en-US" b="1">
                <a:latin typeface="Meiryo UI" panose="020B0604030504040204" pitchFamily="50" charset="-128"/>
                <a:ea typeface="Meiryo UI" panose="020B0604030504040204" pitchFamily="50" charset="-128"/>
              </a:rPr>
              <a:t>年大阪・関西万博に向けて取り組む「重点ゴール」分析</a:t>
            </a:r>
            <a:endParaRPr kumimoji="1" lang="ja-JP" altLang="en-US" b="1" dirty="0">
              <a:latin typeface="Meiryo UI" panose="020B0604030504040204" pitchFamily="50" charset="-128"/>
              <a:ea typeface="Meiryo UI" panose="020B0604030504040204" pitchFamily="50" charset="-128"/>
            </a:endParaRPr>
          </a:p>
        </p:txBody>
      </p:sp>
      <p:sp>
        <p:nvSpPr>
          <p:cNvPr id="10" name="楕円 9"/>
          <p:cNvSpPr/>
          <p:nvPr/>
        </p:nvSpPr>
        <p:spPr>
          <a:xfrm rot="21043780">
            <a:off x="8770148" y="58378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954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2960" y="1520362"/>
            <a:ext cx="7447462" cy="5016758"/>
          </a:xfrm>
          <a:prstGeom prst="rect">
            <a:avLst/>
          </a:prstGeom>
          <a:noFill/>
        </p:spPr>
        <p:txBody>
          <a:bodyPr wrap="square" rtlCol="0">
            <a:spAutoFit/>
          </a:bodyPr>
          <a:lstStyle/>
          <a:p>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800" b="1"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800" b="1"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800" b="1"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２．なぜ大阪で</a:t>
            </a:r>
            <a:r>
              <a:rPr kumimoji="1" lang="en-US" altLang="ja-JP" sz="4800" b="1"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800" b="1"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800" b="1"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大阪府の</a:t>
            </a:r>
            <a:r>
              <a:rPr kumimoji="1" lang="en-US" altLang="ja-JP" sz="4800" b="1"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の取組み</a:t>
            </a:r>
            <a:endParaRPr kumimoji="1" lang="en-US" altLang="ja-JP" sz="4800" b="1" dirty="0">
              <a:solidFill>
                <a:schemeClr val="accent5">
                  <a:lumMod val="50000"/>
                </a:schemeClr>
              </a:solidFill>
              <a:latin typeface="Meiryo UI" panose="020B0604030504040204" pitchFamily="50" charset="-128"/>
              <a:ea typeface="Meiryo UI" panose="020B0604030504040204" pitchFamily="50" charset="-128"/>
            </a:endParaRPr>
          </a:p>
          <a:p>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6" name="正方形/長方形 5"/>
          <p:cNvSpPr/>
          <p:nvPr/>
        </p:nvSpPr>
        <p:spPr>
          <a:xfrm>
            <a:off x="0" y="-1"/>
            <a:ext cx="9913383"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テーマ</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423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a:latin typeface="Meiryo UI" panose="020B0604030504040204" pitchFamily="50" charset="-128"/>
                <a:ea typeface="Meiryo UI" panose="020B0604030504040204" pitchFamily="50" charset="-128"/>
              </a:rPr>
              <a:t>2025</a:t>
            </a:r>
            <a:r>
              <a:rPr kumimoji="1" lang="ja-JP" altLang="en-US" b="1">
                <a:latin typeface="Meiryo UI" panose="020B0604030504040204" pitchFamily="50" charset="-128"/>
                <a:ea typeface="Meiryo UI" panose="020B0604030504040204" pitchFamily="50" charset="-128"/>
              </a:rPr>
              <a:t>年大阪・関西万博に向けて取り組む「重点ゴール」分析</a:t>
            </a:r>
            <a:endParaRPr kumimoji="1" lang="ja-JP" altLang="en-US"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◆分析例①　「ゴール３」</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97181" y="1387989"/>
            <a:ext cx="9201365" cy="1263808"/>
          </a:xfrm>
          <a:prstGeom prst="rect">
            <a:avLst/>
          </a:prstGeom>
          <a:noFill/>
        </p:spPr>
        <p:txBody>
          <a:bodyPr wrap="square" rtlCol="0">
            <a:spAutoFit/>
          </a:bodyPr>
          <a:lstStyle/>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妊産婦死亡率（</a:t>
            </a:r>
            <a:r>
              <a:rPr kumimoji="1" lang="ja-JP" altLang="en-US" sz="1200" dirty="0">
                <a:latin typeface="Meiryo UI" panose="020B0604030504040204" pitchFamily="50" charset="-128"/>
                <a:ea typeface="Meiryo UI" panose="020B0604030504040204" pitchFamily="50" charset="-128"/>
              </a:rPr>
              <a:t>出生</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新生児死亡率（出生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心血管疾患、がんによる年齢別死亡率糖尿病、および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歳の人口における慢性呼吸器疾患（人口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日常喫煙者（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A</a:t>
            </a:r>
            <a:r>
              <a:rPr kumimoji="1" lang="zh-CN"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健康寿命（年）</a:t>
            </a:r>
            <a:r>
              <a:rPr kumimoji="1" lang="zh-CN" altLang="ja-JP" sz="1200" dirty="0">
                <a:latin typeface="Meiryo UI" panose="020B0604030504040204" pitchFamily="50" charset="-128"/>
                <a:ea typeface="Meiryo UI" panose="020B0604030504040204" pitchFamily="50" charset="-128"/>
              </a:rPr>
              <a:t/>
            </a:r>
            <a:br>
              <a:rPr kumimoji="1" lang="zh-CN" altLang="ja-JP" sz="1200" dirty="0">
                <a:latin typeface="Meiryo UI" panose="020B0604030504040204" pitchFamily="50" charset="-128"/>
                <a:ea typeface="Meiryo UI" panose="020B0604030504040204" pitchFamily="50" charset="-128"/>
              </a:rPr>
            </a:b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B</a:t>
            </a:r>
            <a:r>
              <a:rPr kumimoji="1" lang="zh-CN" altLang="en-US" sz="1200" dirty="0">
                <a:latin typeface="Meiryo UI" panose="020B0604030504040204" pitchFamily="50" charset="-128"/>
                <a:ea typeface="Meiryo UI" panose="020B0604030504040204" pitchFamily="50" charset="-128"/>
              </a:rPr>
              <a:t>」</a:t>
            </a:r>
            <a:r>
              <a:rPr lang="en-US" altLang="zh-CN"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結核発生率（％）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主観的幸福感（平均ラダースコア、</a:t>
            </a:r>
            <a:r>
              <a:rPr kumimoji="1" lang="en-US" altLang="ja-JP" sz="1200" dirty="0">
                <a:latin typeface="Meiryo UI" panose="020B0604030504040204" pitchFamily="50" charset="-128"/>
                <a:ea typeface="Meiryo UI" panose="020B0604030504040204" pitchFamily="50" charset="-128"/>
              </a:rPr>
              <a:t>0〜10</a:t>
            </a:r>
            <a:r>
              <a:rPr kumimoji="1" lang="ja-JP" altLang="en-US" sz="1200" dirty="0">
                <a:latin typeface="Meiryo UI" panose="020B0604030504040204" pitchFamily="50" charset="-128"/>
                <a:ea typeface="Meiryo UI" panose="020B0604030504040204" pitchFamily="50" charset="-128"/>
              </a:rPr>
              <a:t>）等</a:t>
            </a:r>
          </a:p>
        </p:txBody>
      </p:sp>
      <p:sp>
        <p:nvSpPr>
          <p:cNvPr id="40" name="テキスト ボックス 39"/>
          <p:cNvSpPr txBox="1"/>
          <p:nvPr/>
        </p:nvSpPr>
        <p:spPr>
          <a:xfrm>
            <a:off x="250504" y="112787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国際的な日本の評価</a:t>
            </a:r>
            <a:endParaRPr kumimoji="1" lang="en-US" altLang="ja-JP" sz="1400" b="1" dirty="0">
              <a:latin typeface="ＭＳ Ｐゴシック" panose="020B0600070205080204" pitchFamily="50" charset="-128"/>
              <a:ea typeface="ＭＳ Ｐゴシック" panose="020B0600070205080204" pitchFamily="50" charset="-128"/>
            </a:endParaRPr>
          </a:p>
        </p:txBody>
      </p:sp>
      <p:graphicFrame>
        <p:nvGraphicFramePr>
          <p:cNvPr id="41" name="グラフ 40"/>
          <p:cNvGraphicFramePr>
            <a:graphicFrameLocks noGrp="1"/>
          </p:cNvGraphicFramePr>
          <p:nvPr/>
        </p:nvGraphicFramePr>
        <p:xfrm>
          <a:off x="491325" y="3075627"/>
          <a:ext cx="6608289" cy="3840659"/>
        </p:xfrm>
        <a:graphic>
          <a:graphicData uri="http://schemas.openxmlformats.org/drawingml/2006/chart">
            <c:chart xmlns:c="http://schemas.openxmlformats.org/drawingml/2006/chart" xmlns:r="http://schemas.openxmlformats.org/officeDocument/2006/relationships" r:id="rId3"/>
          </a:graphicData>
        </a:graphic>
      </p:graphicFrame>
      <p:cxnSp>
        <p:nvCxnSpPr>
          <p:cNvPr id="42" name="直線コネクタ 41"/>
          <p:cNvCxnSpPr/>
          <p:nvPr/>
        </p:nvCxnSpPr>
        <p:spPr>
          <a:xfrm>
            <a:off x="972795" y="4180117"/>
            <a:ext cx="594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50504" y="2783240"/>
            <a:ext cx="4348962"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大阪の国内評価（自治体</a:t>
            </a:r>
            <a:r>
              <a:rPr kumimoji="1" lang="en-US" altLang="ja-JP" sz="1400" b="1" dirty="0">
                <a:latin typeface="ＭＳ Ｐゴシック" panose="020B0600070205080204" pitchFamily="50" charset="-128"/>
                <a:ea typeface="ＭＳ Ｐゴシック" panose="020B0600070205080204" pitchFamily="50" charset="-128"/>
              </a:rPr>
              <a:t>SDGs</a:t>
            </a:r>
            <a:r>
              <a:rPr kumimoji="1" lang="ja-JP" altLang="en-US" sz="1400" b="1" dirty="0">
                <a:latin typeface="ＭＳ Ｐゴシック" panose="020B0600070205080204" pitchFamily="50" charset="-128"/>
                <a:ea typeface="ＭＳ Ｐゴシック" panose="020B0600070205080204" pitchFamily="50" charset="-128"/>
              </a:rPr>
              <a:t>指標　</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全体評価</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　</a:t>
            </a:r>
            <a:endParaRPr kumimoji="1" lang="en-US" altLang="ja-JP" sz="105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249114" y="6591864"/>
            <a:ext cx="2484383" cy="234286"/>
          </a:xfrm>
          <a:prstGeom prst="rect">
            <a:avLst/>
          </a:prstGeom>
          <a:noFill/>
          <a:ln>
            <a:noFill/>
          </a:ln>
        </p:spPr>
        <p:txBody>
          <a:bodyPr wrap="square" lIns="36000" tIns="36000" rIns="36000" bIns="36000" rtlCol="0" anchor="ctr" anchorCtr="0">
            <a:spAutoFit/>
          </a:bodyPr>
          <a:lstStyle/>
          <a:p>
            <a:r>
              <a:rPr kumimoji="1" lang="ja-JP" altLang="en-US" sz="1050" dirty="0">
                <a:latin typeface="Meiryo UI" panose="020B0604030504040204" pitchFamily="50" charset="-128"/>
                <a:ea typeface="Meiryo UI" panose="020B0604030504040204" pitchFamily="50" charset="-128"/>
              </a:rPr>
              <a:t>出典：ローカル</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プラットフォーム</a:t>
            </a:r>
            <a:endParaRPr kumimoji="1" lang="en-US" altLang="ja-JP" sz="1050" dirty="0">
              <a:latin typeface="Meiryo UI" panose="020B0604030504040204" pitchFamily="50" charset="-128"/>
              <a:ea typeface="Meiryo UI" panose="020B0604030504040204" pitchFamily="50" charset="-128"/>
            </a:endParaRPr>
          </a:p>
        </p:txBody>
      </p:sp>
      <p:sp>
        <p:nvSpPr>
          <p:cNvPr id="45" name="正方形/長方形 44"/>
          <p:cNvSpPr/>
          <p:nvPr/>
        </p:nvSpPr>
        <p:spPr>
          <a:xfrm>
            <a:off x="4295136" y="6488452"/>
            <a:ext cx="157163"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p:cNvSpPr txBox="1"/>
          <p:nvPr/>
        </p:nvSpPr>
        <p:spPr>
          <a:xfrm>
            <a:off x="429130" y="3875314"/>
            <a:ext cx="595035" cy="246221"/>
          </a:xfrm>
          <a:prstGeom prst="rect">
            <a:avLst/>
          </a:prstGeom>
          <a:noFill/>
        </p:spPr>
        <p:txBody>
          <a:bodyPr wrap="none" rtlCol="0">
            <a:spAutoFit/>
          </a:bodyPr>
          <a:lstStyle/>
          <a:p>
            <a:pPr algn="ctr">
              <a:lnSpc>
                <a:spcPts val="1200"/>
              </a:lnSpc>
            </a:pPr>
            <a:r>
              <a:rPr kumimoji="1" lang="ja-JP" altLang="en-US" sz="800" b="1" dirty="0">
                <a:latin typeface="Meiryo UI" panose="020B0604030504040204" pitchFamily="50" charset="-128"/>
                <a:ea typeface="Meiryo UI" panose="020B0604030504040204" pitchFamily="50" charset="-128"/>
              </a:rPr>
              <a:t>（平均）</a:t>
            </a:r>
          </a:p>
        </p:txBody>
      </p:sp>
      <p:sp>
        <p:nvSpPr>
          <p:cNvPr id="47" name="テキスト ボックス 46"/>
          <p:cNvSpPr txBox="1"/>
          <p:nvPr/>
        </p:nvSpPr>
        <p:spPr>
          <a:xfrm>
            <a:off x="3691409" y="3347026"/>
            <a:ext cx="1364616" cy="561692"/>
          </a:xfrm>
          <a:prstGeom prst="rect">
            <a:avLst/>
          </a:prstGeom>
          <a:noFill/>
        </p:spPr>
        <p:txBody>
          <a:bodyPr wrap="square" rtlCol="0">
            <a:spAutoFit/>
          </a:bodyPr>
          <a:lstStyle/>
          <a:p>
            <a:pPr algn="ctr">
              <a:lnSpc>
                <a:spcPts val="1200"/>
              </a:lnSpc>
            </a:pPr>
            <a:r>
              <a:rPr kumimoji="1" lang="ja-JP" altLang="en-US" sz="1400" b="1" dirty="0">
                <a:latin typeface="Meiryo UI" panose="020B0604030504040204" pitchFamily="50" charset="-128"/>
                <a:ea typeface="Meiryo UI" panose="020B0604030504040204" pitchFamily="50" charset="-128"/>
              </a:rPr>
              <a:t>大阪</a:t>
            </a:r>
            <a:endParaRPr kumimoji="1" lang="en-US" altLang="ja-JP" sz="1400" b="1" dirty="0">
              <a:latin typeface="Meiryo UI" panose="020B0604030504040204" pitchFamily="50" charset="-128"/>
              <a:ea typeface="Meiryo UI" panose="020B0604030504040204" pitchFamily="50" charset="-128"/>
            </a:endParaRPr>
          </a:p>
          <a:p>
            <a:pPr algn="ctr">
              <a:lnSpc>
                <a:spcPts val="1200"/>
              </a:lnSpc>
            </a:pP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C</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46.9</a:t>
            </a:r>
            <a:r>
              <a:rPr kumimoji="1" lang="ja-JP" altLang="en-US" sz="1050" b="1" dirty="0">
                <a:latin typeface="Meiryo UI" panose="020B0604030504040204" pitchFamily="50" charset="-128"/>
                <a:ea typeface="Meiryo UI" panose="020B0604030504040204" pitchFamily="50" charset="-128"/>
              </a:rPr>
              <a:t>ポイント）</a:t>
            </a:r>
          </a:p>
        </p:txBody>
      </p:sp>
      <p:sp>
        <p:nvSpPr>
          <p:cNvPr id="48" name="テキスト ボックス 47"/>
          <p:cNvSpPr txBox="1"/>
          <p:nvPr/>
        </p:nvSpPr>
        <p:spPr>
          <a:xfrm>
            <a:off x="7112623" y="3679028"/>
            <a:ext cx="2453067" cy="636960"/>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1050" dirty="0">
                <a:latin typeface="Meiryo UI" panose="020B0604030504040204" pitchFamily="50" charset="-128"/>
                <a:ea typeface="Meiryo UI" panose="020B0604030504040204" pitchFamily="50" charset="-128"/>
              </a:rPr>
              <a:t>（指数化の概要）</a:t>
            </a:r>
            <a:endParaRPr kumimoji="1" lang="en-US" altLang="ja-JP" sz="1050" dirty="0">
              <a:latin typeface="Meiryo UI" panose="020B0604030504040204" pitchFamily="50" charset="-128"/>
              <a:ea typeface="Meiryo UI" panose="020B0604030504040204" pitchFamily="50" charset="-128"/>
            </a:endParaRPr>
          </a:p>
          <a:p>
            <a:pPr marL="179388" indent="93663">
              <a:lnSpc>
                <a:spcPts val="1100"/>
              </a:lnSpc>
            </a:pPr>
            <a:r>
              <a:rPr kumimoji="1" lang="ja-JP" altLang="en-US" sz="1050" dirty="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1050" dirty="0">
                <a:latin typeface="Meiryo UI" panose="020B0604030504040204" pitchFamily="50" charset="-128"/>
                <a:ea typeface="Meiryo UI" panose="020B0604030504040204" pitchFamily="50" charset="-128"/>
              </a:rPr>
              <a:t>100</a:t>
            </a:r>
            <a:r>
              <a:rPr kumimoji="1" lang="ja-JP" altLang="en-US" sz="1050" dirty="0" err="1">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最小値を</a:t>
            </a:r>
            <a:r>
              <a:rPr kumimoji="1" lang="en-US" altLang="ja-JP" sz="1050"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とする指数に換算</a:t>
            </a:r>
            <a:endParaRPr kumimoji="1" lang="en-US" altLang="ja-JP" sz="105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136496" y="4313198"/>
            <a:ext cx="2769504" cy="218866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1050" dirty="0">
                <a:latin typeface="Meiryo UI" panose="020B0604030504040204" pitchFamily="50" charset="-128"/>
                <a:ea typeface="Meiryo UI" panose="020B0604030504040204" pitchFamily="50" charset="-128"/>
              </a:rPr>
              <a:t>（対象指標）</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妊産婦死亡数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歳未満児死亡率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新生児死亡率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千人当たりの</a:t>
            </a:r>
            <a:r>
              <a:rPr kumimoji="1" lang="en-US" altLang="ja-JP" sz="1050" dirty="0">
                <a:latin typeface="Meiryo UI" panose="020B0604030504040204" pitchFamily="50" charset="-128"/>
                <a:ea typeface="Meiryo UI" panose="020B0604030504040204" pitchFamily="50" charset="-128"/>
              </a:rPr>
              <a:t>HIV</a:t>
            </a:r>
            <a:r>
              <a:rPr kumimoji="1" lang="ja-JP" altLang="en-US" sz="1050" dirty="0">
                <a:latin typeface="Meiryo UI" panose="020B0604030504040204" pitchFamily="50" charset="-128"/>
                <a:ea typeface="Meiryo UI" panose="020B0604030504040204" pitchFamily="50" charset="-128"/>
              </a:rPr>
              <a:t>感染者数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万人当たりの結核感染者数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千人当たりのマラリアによる死亡者数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万⼈当たりの</a:t>
            </a:r>
            <a:r>
              <a:rPr kumimoji="1" lang="en-US" altLang="ja-JP" sz="1050" dirty="0">
                <a:latin typeface="Meiryo UI" panose="020B0604030504040204" pitchFamily="50" charset="-128"/>
                <a:ea typeface="Meiryo UI" panose="020B0604030504040204" pitchFamily="50" charset="-128"/>
              </a:rPr>
              <a:t>B</a:t>
            </a:r>
            <a:r>
              <a:rPr kumimoji="1" lang="ja-JP" altLang="en-US" sz="1050" dirty="0">
                <a:latin typeface="Meiryo UI" panose="020B0604030504040204" pitchFamily="50" charset="-128"/>
                <a:ea typeface="Meiryo UI" panose="020B0604030504040204" pitchFamily="50" charset="-128"/>
              </a:rPr>
              <a:t>型肺炎による死亡者数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心血管疾患、癌、糖尿病の死亡率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自殺率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道路交通事故による死亡率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喫煙率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人口当たりの薬局数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人口当たりの一般病院数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人口当たりの医師数</a:t>
            </a:r>
            <a:endParaRPr kumimoji="1" lang="en-US" altLang="ja-JP"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2386938" y="111385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en-US" altLang="ja-JP" sz="1400" b="1" dirty="0">
                <a:latin typeface="ＭＳ Ｐゴシック" panose="020B0600070205080204" pitchFamily="50" charset="-128"/>
                <a:ea typeface="ＭＳ Ｐゴシック" panose="020B0600070205080204" pitchFamily="50" charset="-128"/>
              </a:rPr>
              <a:t>B</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a:latin typeface="ＭＳ Ｐゴシック" panose="020B0600070205080204" pitchFamily="50" charset="-128"/>
              <a:ea typeface="ＭＳ Ｐゴシック" panose="020B0600070205080204" pitchFamily="50" charset="-128"/>
            </a:endParaRPr>
          </a:p>
        </p:txBody>
      </p:sp>
      <p:sp>
        <p:nvSpPr>
          <p:cNvPr id="53" name="テキスト ボックス 52"/>
          <p:cNvSpPr txBox="1"/>
          <p:nvPr/>
        </p:nvSpPr>
        <p:spPr>
          <a:xfrm>
            <a:off x="5804116" y="2927179"/>
            <a:ext cx="1431108" cy="430887"/>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全国平均</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49.7</a:t>
            </a:r>
            <a:r>
              <a:rPr kumimoji="1" lang="ja-JP" altLang="en-US" sz="1200" dirty="0">
                <a:latin typeface="Meiryo UI" panose="020B0604030504040204" pitchFamily="50" charset="-128"/>
                <a:ea typeface="Meiryo UI" panose="020B0604030504040204" pitchFamily="50" charset="-128"/>
              </a:rPr>
              <a:t>ポイント）</a:t>
            </a:r>
          </a:p>
        </p:txBody>
      </p:sp>
      <p:pic>
        <p:nvPicPr>
          <p:cNvPr id="54" name="図 53"/>
          <p:cNvPicPr>
            <a:picLocks noChangeAspect="1"/>
          </p:cNvPicPr>
          <p:nvPr/>
        </p:nvPicPr>
        <p:blipFill>
          <a:blip r:embed="rId4"/>
          <a:stretch>
            <a:fillRect/>
          </a:stretch>
        </p:blipFill>
        <p:spPr>
          <a:xfrm>
            <a:off x="8483146" y="963378"/>
            <a:ext cx="1070700" cy="1080000"/>
          </a:xfrm>
          <a:prstGeom prst="rect">
            <a:avLst/>
          </a:prstGeom>
        </p:spPr>
      </p:pic>
      <p:sp>
        <p:nvSpPr>
          <p:cNvPr id="55" name="テキスト ボックス 54"/>
          <p:cNvSpPr txBox="1"/>
          <p:nvPr/>
        </p:nvSpPr>
        <p:spPr>
          <a:xfrm>
            <a:off x="4599466" y="2105128"/>
            <a:ext cx="3674845" cy="557451"/>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1050" dirty="0">
                <a:latin typeface="Meiryo UI" panose="020B0604030504040204" pitchFamily="50" charset="-128"/>
                <a:ea typeface="Meiryo UI" panose="020B0604030504040204" pitchFamily="50" charset="-128"/>
              </a:rPr>
              <a:t>達成状況を、</a:t>
            </a:r>
            <a:r>
              <a:rPr lang="en-US" altLang="ja-JP" sz="1050" dirty="0">
                <a:latin typeface="Meiryo UI" panose="020B0604030504040204" pitchFamily="50" charset="-128"/>
                <a:ea typeface="Meiryo UI" panose="020B0604030504040204" pitchFamily="50" charset="-128"/>
              </a:rPr>
              <a:t>A&gt;B&gt;C&gt;D</a:t>
            </a:r>
            <a:r>
              <a:rPr lang="ja-JP" altLang="en-US" sz="1050" dirty="0">
                <a:latin typeface="Meiryo UI" panose="020B0604030504040204" pitchFamily="50" charset="-128"/>
                <a:ea typeface="Meiryo UI" panose="020B0604030504040204" pitchFamily="50" charset="-128"/>
              </a:rPr>
              <a:t>として表示。</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カッコ内の矢印は</a:t>
            </a:r>
            <a:r>
              <a:rPr lang="en-US" altLang="ja-JP" sz="1050" dirty="0">
                <a:latin typeface="Meiryo UI" panose="020B0604030504040204" pitchFamily="50" charset="-128"/>
                <a:ea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rPr>
              <a:t>年からの進捗状況</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出典：国連持続可能な開発ソリューション・ネットワーク（</a:t>
            </a:r>
            <a:r>
              <a:rPr kumimoji="1" lang="en-US" altLang="ja-JP" sz="1050" dirty="0">
                <a:latin typeface="Meiryo UI" panose="020B0604030504040204" pitchFamily="50" charset="-128"/>
                <a:ea typeface="Meiryo UI" panose="020B0604030504040204" pitchFamily="50" charset="-128"/>
              </a:rPr>
              <a:t>2019</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21" name="楕円 20"/>
          <p:cNvSpPr/>
          <p:nvPr/>
        </p:nvSpPr>
        <p:spPr>
          <a:xfrm rot="21043780">
            <a:off x="8719681" y="54251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Tree>
    <p:extLst>
      <p:ext uri="{BB962C8B-B14F-4D97-AF65-F5344CB8AC3E}">
        <p14:creationId xmlns:p14="http://schemas.microsoft.com/office/powerpoint/2010/main" val="241522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年大阪・関西万博に向けて取り組む「重点ゴール」分析</a:t>
            </a:r>
            <a:endParaRPr kumimoji="1" lang="en-US" altLang="ja-JP" b="1"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6253298" y="6103563"/>
            <a:ext cx="3282587" cy="446712"/>
            <a:chOff x="8250" y="6268456"/>
            <a:chExt cx="4167510" cy="585363"/>
          </a:xfrm>
        </p:grpSpPr>
        <p:sp>
          <p:nvSpPr>
            <p:cNvPr id="13" name="テキスト ボックス 12"/>
            <p:cNvSpPr txBox="1"/>
            <p:nvPr/>
          </p:nvSpPr>
          <p:spPr>
            <a:xfrm>
              <a:off x="8250" y="6340122"/>
              <a:ext cx="4102895" cy="442035"/>
            </a:xfrm>
            <a:prstGeom prst="rect">
              <a:avLst/>
            </a:prstGeom>
            <a:noFill/>
            <a:ln w="3175">
              <a:noFill/>
              <a:prstDash val="sysDash"/>
            </a:ln>
          </p:spPr>
          <p:txBody>
            <a:bodyPr wrap="square" lIns="36000" tIns="36000" rIns="36000" bIns="36000" rtlCol="0" anchor="ctr" anchorCtr="0">
              <a:spAutoFit/>
            </a:bodyPr>
            <a:lstStyle/>
            <a:p>
              <a:r>
                <a:rPr kumimoji="1" lang="ja-JP" altLang="en-US" sz="1200" dirty="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1200" dirty="0">
                  <a:latin typeface="Meiryo UI" panose="020B0604030504040204" pitchFamily="50" charset="-128"/>
                  <a:ea typeface="Meiryo UI" panose="020B0604030504040204" pitchFamily="50" charset="-128"/>
                </a:rPr>
                <a:t>100</a:t>
              </a:r>
              <a:r>
                <a:rPr kumimoji="1" lang="ja-JP" altLang="en-US" sz="1200" dirty="0" err="1">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最小値を</a:t>
              </a:r>
              <a:r>
                <a:rPr kumimoji="1" lang="en-US" altLang="ja-JP" sz="1200" dirty="0">
                  <a:latin typeface="Meiryo UI" panose="020B0604030504040204" pitchFamily="50" charset="-128"/>
                  <a:ea typeface="Meiryo UI" panose="020B0604030504040204" pitchFamily="50" charset="-128"/>
                </a:rPr>
                <a:t>0</a:t>
              </a:r>
              <a:r>
                <a:rPr kumimoji="1" lang="ja-JP" altLang="en-US" sz="1200" dirty="0">
                  <a:latin typeface="Meiryo UI" panose="020B0604030504040204" pitchFamily="50" charset="-128"/>
                  <a:ea typeface="Meiryo UI" panose="020B0604030504040204" pitchFamily="50" charset="-128"/>
                </a:rPr>
                <a:t>とする指数に換算</a:t>
              </a:r>
              <a:endParaRPr kumimoji="1" lang="en-US" altLang="ja-JP" sz="1200" dirty="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118042" y="6415965"/>
            <a:ext cx="5183353" cy="442035"/>
          </a:xfrm>
          <a:prstGeom prst="rect">
            <a:avLst/>
          </a:prstGeom>
          <a:noFill/>
          <a:ln w="3175">
            <a:noFill/>
            <a:prstDash val="sysDot"/>
          </a:ln>
        </p:spPr>
        <p:txBody>
          <a:bodyPr wrap="square" lIns="36000" tIns="36000" rIns="36000" bIns="36000" rtlCol="0" anchor="ctr" anchorCtr="0">
            <a:spAutoFit/>
          </a:bodyPr>
          <a:lstStyle/>
          <a:p>
            <a:pPr marL="180987" indent="-180987"/>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産業構造・地域特性等により評価がわかれる指標、予算の規模など課題</a:t>
            </a:r>
            <a:endParaRPr kumimoji="1" lang="en-US" altLang="ja-JP" sz="1200" b="1" dirty="0">
              <a:latin typeface="Meiryo UI" panose="020B0604030504040204" pitchFamily="50" charset="-128"/>
              <a:ea typeface="Meiryo UI" panose="020B0604030504040204" pitchFamily="50" charset="-128"/>
            </a:endParaRPr>
          </a:p>
          <a:p>
            <a:pPr marL="180987" indent="-180987"/>
            <a:r>
              <a:rPr kumimoji="1" lang="ja-JP" altLang="en-US" sz="1200" b="1" dirty="0">
                <a:latin typeface="Meiryo UI" panose="020B0604030504040204" pitchFamily="50" charset="-128"/>
                <a:ea typeface="Meiryo UI" panose="020B0604030504040204" pitchFamily="50" charset="-128"/>
              </a:rPr>
              <a:t>　　　　の重要性と値の関係性について判断が困難な指標など</a:t>
            </a:r>
          </a:p>
        </p:txBody>
      </p:sp>
      <p:sp>
        <p:nvSpPr>
          <p:cNvPr id="19" name="テキスト ボックス 18"/>
          <p:cNvSpPr txBox="1"/>
          <p:nvPr/>
        </p:nvSpPr>
        <p:spPr>
          <a:xfrm>
            <a:off x="174945" y="6243100"/>
            <a:ext cx="5984891" cy="213767"/>
          </a:xfrm>
          <a:prstGeom prst="rect">
            <a:avLst/>
          </a:prstGeom>
          <a:noFill/>
          <a:ln w="3175">
            <a:noFill/>
            <a:prstDash val="sysDot"/>
          </a:ln>
        </p:spPr>
        <p:txBody>
          <a:bodyPr wrap="square" lIns="36000" tIns="36000" rIns="36000" bIns="36000" rtlCol="0" anchor="ctr" anchorCtr="0">
            <a:spAutoFit/>
          </a:bodyPr>
          <a:lstStyle/>
          <a:p>
            <a:pPr marL="180987" indent="-180987">
              <a:lnSpc>
                <a:spcPts val="1100"/>
              </a:lnSpc>
            </a:pPr>
            <a:r>
              <a:rPr lang="ja-JP" altLang="en-US" sz="1200" dirty="0">
                <a:latin typeface="Meiryo UI" panose="020B0604030504040204" pitchFamily="50" charset="-128"/>
                <a:ea typeface="Meiryo UI" panose="020B0604030504040204" pitchFamily="50" charset="-128"/>
              </a:rPr>
              <a:t>指標（スコア）を</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段階で表示（</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24" name="正方形/長方形 23"/>
          <p:cNvSpPr/>
          <p:nvPr/>
        </p:nvSpPr>
        <p:spPr>
          <a:xfrm>
            <a:off x="-71650" y="595763"/>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◆分析例②　「ゴール３」</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nvGraphicFramePr>
        <p:xfrm>
          <a:off x="306162" y="1360398"/>
          <a:ext cx="5598352" cy="4789630"/>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68344">
                  <a:extLst>
                    <a:ext uri="{9D8B030D-6E8A-4147-A177-3AD203B41FA5}">
                      <a16:colId xmlns:a16="http://schemas.microsoft.com/office/drawing/2014/main" val="1557232909"/>
                    </a:ext>
                  </a:extLst>
                </a:gridCol>
                <a:gridCol w="468344">
                  <a:extLst>
                    <a:ext uri="{9D8B030D-6E8A-4147-A177-3AD203B41FA5}">
                      <a16:colId xmlns:a16="http://schemas.microsoft.com/office/drawing/2014/main" val="1339553108"/>
                    </a:ext>
                  </a:extLst>
                </a:gridCol>
                <a:gridCol w="402995">
                  <a:extLst>
                    <a:ext uri="{9D8B030D-6E8A-4147-A177-3AD203B41FA5}">
                      <a16:colId xmlns:a16="http://schemas.microsoft.com/office/drawing/2014/main" val="2977735567"/>
                    </a:ext>
                  </a:extLst>
                </a:gridCol>
              </a:tblGrid>
              <a:tr h="177761">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個別評価・指標値</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9146367"/>
                  </a:ext>
                </a:extLst>
              </a:tr>
              <a:tr h="177761">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東京</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愛知</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264795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①妊産婦死亡率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出産数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316722">
                <a:tc>
                  <a:txBody>
                    <a:bodyPr/>
                    <a:lstStyle/>
                    <a:p>
                      <a:pPr algn="l" fontAlgn="ctr">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②</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歳未満児死亡率</a:t>
                      </a:r>
                      <a:br>
                        <a:rPr lang="zh-CN"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31.91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316722">
                <a:tc>
                  <a:txBody>
                    <a:bodyPr/>
                    <a:lstStyle/>
                    <a:p>
                      <a:pPr algn="l" fontAlgn="ctr">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③新生児死亡率</a:t>
                      </a:r>
                      <a:br>
                        <a:rPr lang="zh-CN"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新生児死亡数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44.68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④千人当たりの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⑥千人当たりのマラリアによる死亡者数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1090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⑧心血管疾患、癌、糖尿病の死亡率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⑨自殺率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自殺者数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⑩道路交通事故による死亡率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21.28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316722">
                <a:tc>
                  <a:txBody>
                    <a:bodyPr/>
                    <a:lstStyle/>
                    <a:p>
                      <a:pPr algn="l" fontAlgn="ctr">
                        <a:lnSpc>
                          <a:spcPts val="1100"/>
                        </a:lnSpc>
                      </a:pP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⑪喫煙率 </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71.74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67.39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⑫人口当たりの薬局数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⑬人口当たりの一般病院数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⑭人口当たりの医師数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graphicFrame>
        <p:nvGraphicFramePr>
          <p:cNvPr id="28" name="グラフ 27"/>
          <p:cNvGraphicFramePr>
            <a:graphicFrameLocks noGrp="1"/>
          </p:cNvGraphicFramePr>
          <p:nvPr/>
        </p:nvGraphicFramePr>
        <p:xfrm>
          <a:off x="5896132" y="1390753"/>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吹き出し 1"/>
          <p:cNvSpPr/>
          <p:nvPr/>
        </p:nvSpPr>
        <p:spPr>
          <a:xfrm>
            <a:off x="6349528" y="736271"/>
            <a:ext cx="3135462" cy="552791"/>
          </a:xfrm>
          <a:prstGeom prst="wedgeRoundRectCallout">
            <a:avLst>
              <a:gd name="adj1" fmla="val -72483"/>
              <a:gd name="adj2" fmla="val 1076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t>大都市間の比較で、大阪に特異性がないかについても分析</a:t>
            </a:r>
          </a:p>
        </p:txBody>
      </p:sp>
      <p:sp>
        <p:nvSpPr>
          <p:cNvPr id="29" name="テキスト ボックス 28"/>
          <p:cNvSpPr txBox="1"/>
          <p:nvPr/>
        </p:nvSpPr>
        <p:spPr>
          <a:xfrm>
            <a:off x="118042" y="1000915"/>
            <a:ext cx="6041794"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大阪の国内評価（自治体</a:t>
            </a:r>
            <a:r>
              <a:rPr kumimoji="1" lang="en-US" altLang="ja-JP" sz="1400" b="1" dirty="0">
                <a:latin typeface="ＭＳ Ｐゴシック" panose="020B0600070205080204" pitchFamily="50" charset="-128"/>
                <a:ea typeface="ＭＳ Ｐゴシック" panose="020B0600070205080204" pitchFamily="50" charset="-128"/>
              </a:rPr>
              <a:t>SDGs</a:t>
            </a:r>
            <a:r>
              <a:rPr kumimoji="1" lang="ja-JP" altLang="en-US" sz="1400" b="1" dirty="0">
                <a:latin typeface="ＭＳ Ｐゴシック" panose="020B0600070205080204" pitchFamily="50" charset="-128"/>
                <a:ea typeface="ＭＳ Ｐゴシック" panose="020B0600070205080204" pitchFamily="50" charset="-128"/>
              </a:rPr>
              <a:t>指標　</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個別指標からみた総合評価</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　「Ｃ」　　</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370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大阪における</a:t>
            </a:r>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ゴールの現在の到達点</a:t>
            </a:r>
            <a:endParaRPr kumimoji="1" lang="en-US" altLang="ja-JP" b="1" dirty="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extLst>
              <p:ext uri="{D42A27DB-BD31-4B8C-83A1-F6EECF244321}">
                <p14:modId xmlns:p14="http://schemas.microsoft.com/office/powerpoint/2010/main" val="1410869805"/>
              </p:ext>
            </p:extLst>
          </p:nvPr>
        </p:nvGraphicFramePr>
        <p:xfrm>
          <a:off x="331304" y="1497496"/>
          <a:ext cx="8506213" cy="5011969"/>
        </p:xfrm>
        <a:graphic>
          <a:graphicData uri="http://schemas.openxmlformats.org/drawingml/2006/table">
            <a:tbl>
              <a:tblPr>
                <a:tableStyleId>{5940675A-B579-460E-94D1-54222C63F5DA}</a:tableStyleId>
              </a:tblPr>
              <a:tblGrid>
                <a:gridCol w="412245">
                  <a:extLst>
                    <a:ext uri="{9D8B030D-6E8A-4147-A177-3AD203B41FA5}">
                      <a16:colId xmlns:a16="http://schemas.microsoft.com/office/drawing/2014/main" val="865378961"/>
                    </a:ext>
                  </a:extLst>
                </a:gridCol>
                <a:gridCol w="357861">
                  <a:extLst>
                    <a:ext uri="{9D8B030D-6E8A-4147-A177-3AD203B41FA5}">
                      <a16:colId xmlns:a16="http://schemas.microsoft.com/office/drawing/2014/main" val="2665487150"/>
                    </a:ext>
                  </a:extLst>
                </a:gridCol>
                <a:gridCol w="1977381">
                  <a:extLst>
                    <a:ext uri="{9D8B030D-6E8A-4147-A177-3AD203B41FA5}">
                      <a16:colId xmlns:a16="http://schemas.microsoft.com/office/drawing/2014/main" val="3060285041"/>
                    </a:ext>
                  </a:extLst>
                </a:gridCol>
                <a:gridCol w="1841947">
                  <a:extLst>
                    <a:ext uri="{9D8B030D-6E8A-4147-A177-3AD203B41FA5}">
                      <a16:colId xmlns:a16="http://schemas.microsoft.com/office/drawing/2014/main" val="2335040364"/>
                    </a:ext>
                  </a:extLst>
                </a:gridCol>
                <a:gridCol w="1568760">
                  <a:extLst>
                    <a:ext uri="{9D8B030D-6E8A-4147-A177-3AD203B41FA5}">
                      <a16:colId xmlns:a16="http://schemas.microsoft.com/office/drawing/2014/main" val="4116247947"/>
                    </a:ext>
                  </a:extLst>
                </a:gridCol>
                <a:gridCol w="2348019">
                  <a:extLst>
                    <a:ext uri="{9D8B030D-6E8A-4147-A177-3AD203B41FA5}">
                      <a16:colId xmlns:a16="http://schemas.microsoft.com/office/drawing/2014/main" val="2670988645"/>
                    </a:ext>
                  </a:extLst>
                </a:gridCol>
              </a:tblGrid>
              <a:tr h="555575">
                <a:tc rowSpan="4">
                  <a:txBody>
                    <a:bodyPr/>
                    <a:lstStyle/>
                    <a:p>
                      <a:pPr algn="ctr" fontAlgn="ctr"/>
                      <a:r>
                        <a:rPr lang="ja-JP" altLang="en-US" sz="1800" b="0" u="none" strike="noStrike" dirty="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800" b="0" u="none" strike="noStrike" dirty="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46159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378636">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96392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311343">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340893">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800" b="0" u="none" strike="noStrike" dirty="0">
                          <a:effectLst/>
                          <a:latin typeface="HGS創英角ｺﾞｼｯｸUB" panose="020B0900000000000000" pitchFamily="50" charset="-128"/>
                          <a:ea typeface="HGS創英角ｺﾞｼｯｸUB" panose="020B0900000000000000" pitchFamily="50" charset="-128"/>
                        </a:rPr>
                        <a:t>ＳＤＳＮからみた日本の評価</a:t>
                      </a:r>
                      <a:r>
                        <a:rPr lang="ja-JP" altLang="en-US" sz="1800" b="1" u="none" strike="noStrike" dirty="0">
                          <a:effectLst/>
                          <a:latin typeface="ＭＳ Ｐゴシック" panose="020B0600070205080204" pitchFamily="50" charset="-128"/>
                          <a:ea typeface="ＭＳ Ｐゴシック" panose="020B0600070205080204" pitchFamily="50" charset="-128"/>
                        </a:rPr>
                        <a:t> </a:t>
                      </a: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930402" y="2130100"/>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28829" y="1762852"/>
            <a:ext cx="403146" cy="297517"/>
          </a:xfrm>
          <a:prstGeom prst="rect">
            <a:avLst/>
          </a:prstGeom>
        </p:spPr>
        <p:txBody>
          <a:bodyPr wrap="square">
            <a:spAutoFit/>
          </a:bodyPr>
          <a:lstStyle/>
          <a:p>
            <a:pPr>
              <a:lnSpc>
                <a:spcPts val="1600"/>
              </a:lnSpc>
            </a:pPr>
            <a:r>
              <a:rPr kumimoji="1" lang="ja-JP" altLang="en-US" sz="2000" dirty="0">
                <a:latin typeface="ＭＳ Ｐゴシック" panose="020B0600070205080204" pitchFamily="50" charset="-128"/>
                <a:ea typeface="ＭＳ Ｐゴシック" panose="020B0600070205080204" pitchFamily="50" charset="-128"/>
              </a:rPr>
              <a:t>高</a:t>
            </a:r>
            <a:endParaRPr kumimoji="1" lang="en-US" altLang="ja-JP" sz="2000" dirty="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712242" y="5401561"/>
            <a:ext cx="403146" cy="297517"/>
          </a:xfrm>
          <a:prstGeom prst="rect">
            <a:avLst/>
          </a:prstGeom>
        </p:spPr>
        <p:txBody>
          <a:bodyPr wrap="square">
            <a:spAutoFit/>
          </a:bodyPr>
          <a:lstStyle/>
          <a:p>
            <a:pPr>
              <a:lnSpc>
                <a:spcPts val="1600"/>
              </a:lnSpc>
            </a:pPr>
            <a:r>
              <a:rPr lang="ja-JP" altLang="en-US" sz="2000" dirty="0">
                <a:latin typeface="ＭＳ Ｐゴシック" panose="020B0600070205080204" pitchFamily="50" charset="-128"/>
                <a:ea typeface="ＭＳ Ｐゴシック" panose="020B0600070205080204" pitchFamily="50" charset="-128"/>
              </a:rPr>
              <a:t>低</a:t>
            </a:r>
            <a:endParaRPr kumimoji="1" lang="en-US" altLang="ja-JP" sz="2000" dirty="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dirty="0">
                <a:latin typeface="ＭＳ Ｐゴシック" panose="020B0600070205080204" pitchFamily="50" charset="-128"/>
                <a:ea typeface="ＭＳ Ｐゴシック" panose="020B0600070205080204" pitchFamily="50" charset="-128"/>
              </a:rPr>
              <a:t>低</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2000" dirty="0">
                <a:latin typeface="ＭＳ Ｐゴシック" panose="020B0600070205080204" pitchFamily="50" charset="-128"/>
                <a:ea typeface="ＭＳ Ｐゴシック" panose="020B0600070205080204" pitchFamily="50" charset="-128"/>
              </a:rPr>
              <a:t>高</a:t>
            </a:r>
            <a:endParaRPr kumimoji="1" lang="en-US" altLang="ja-JP" sz="2000" dirty="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1452409" y="1590797"/>
            <a:ext cx="3238861" cy="330768"/>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13257" y="1602323"/>
            <a:ext cx="3131999"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1505839" y="425366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13256" y="4246474"/>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1452409" y="1976341"/>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474025" y="2261700"/>
            <a:ext cx="3465473" cy="1035972"/>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経済成長と雇用ベーショ</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  インフラ、産業化、イノベーション</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474025" y="4705882"/>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   貧困</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1452409" y="4862381"/>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0" y="966423"/>
            <a:ext cx="11110517" cy="406265"/>
          </a:xfrm>
          <a:prstGeom prst="rect">
            <a:avLst/>
          </a:prstGeom>
          <a:noFill/>
        </p:spPr>
        <p:txBody>
          <a:bodyPr wrap="square" lIns="128016" tIns="64008" rIns="128016" bIns="64008" rtlCol="0">
            <a:spAutoFit/>
          </a:bodyPr>
          <a:lstStyle/>
          <a:p>
            <a:r>
              <a:rPr lang="ja-JP" altLang="en-US" b="1"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en-US" altLang="ja-JP" b="1" kern="1100" spc="-50" dirty="0">
                <a:latin typeface="Meiryo UI" panose="020B0604030504040204" pitchFamily="50" charset="-128"/>
                <a:ea typeface="Meiryo UI" panose="020B0604030504040204" pitchFamily="50" charset="-128"/>
                <a:cs typeface="Meiryo UI" panose="020B0604030504040204" pitchFamily="50" charset="-128"/>
              </a:rPr>
              <a:t>SDSN</a:t>
            </a:r>
            <a:r>
              <a:rPr lang="ja-JP" altLang="en-US" b="1" kern="1100" spc="-50" dirty="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kern="1100" spc="-50" dirty="0">
                <a:latin typeface="Meiryo UI" panose="020B0604030504040204" pitchFamily="50" charset="-128"/>
                <a:ea typeface="Meiryo UI" panose="020B0604030504040204" pitchFamily="50" charset="-128"/>
                <a:cs typeface="Meiryo UI" panose="020B0604030504040204" pitchFamily="50" charset="-128"/>
              </a:rPr>
              <a:t>指標）」から分析した大阪の評価</a:t>
            </a:r>
            <a:endParaRPr lang="en-US" altLang="ja-JP"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5365061" y="4112399"/>
            <a:ext cx="3428390" cy="1590567"/>
          </a:xfrm>
          <a:prstGeom prst="rect">
            <a:avLst/>
          </a:prstGeom>
          <a:solidFill>
            <a:schemeClr val="lt1">
              <a:alpha val="0"/>
            </a:schemeClr>
          </a:solidFill>
          <a:ln w="571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楕円 19"/>
          <p:cNvSpPr/>
          <p:nvPr/>
        </p:nvSpPr>
        <p:spPr>
          <a:xfrm rot="21043780">
            <a:off x="8804056" y="624639"/>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Tree>
    <p:extLst>
      <p:ext uri="{BB962C8B-B14F-4D97-AF65-F5344CB8AC3E}">
        <p14:creationId xmlns:p14="http://schemas.microsoft.com/office/powerpoint/2010/main" val="12936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ゴールの現在の到達点の分析</a:t>
            </a:r>
            <a:endParaRPr kumimoji="1" lang="en-US" altLang="ja-JP"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583019"/>
            <a:ext cx="9873314"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ゴールの現在の到達点の分析について（一定のまとめ）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276437" y="2805608"/>
            <a:ext cx="3983941" cy="3495439"/>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◇強みを活かせると考えられるゴール</a:t>
            </a:r>
            <a:endParaRPr kumimoji="1" lang="ja-JP" altLang="en-US" sz="1600" b="1" dirty="0">
              <a:solidFill>
                <a:schemeClr val="tx1"/>
              </a:solidFill>
            </a:endParaRPr>
          </a:p>
        </p:txBody>
      </p:sp>
      <p:sp>
        <p:nvSpPr>
          <p:cNvPr id="15" name="正方形/長方形 14"/>
          <p:cNvSpPr/>
          <p:nvPr/>
        </p:nvSpPr>
        <p:spPr>
          <a:xfrm>
            <a:off x="635733" y="2805608"/>
            <a:ext cx="4317267" cy="3495439"/>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◇課題が多いと考えられるゴール</a:t>
            </a:r>
          </a:p>
        </p:txBody>
      </p:sp>
      <p:pic>
        <p:nvPicPr>
          <p:cNvPr id="16" name="図 15"/>
          <p:cNvPicPr preferRelativeResize="0">
            <a:picLocks noChangeAspect="1"/>
          </p:cNvPicPr>
          <p:nvPr/>
        </p:nvPicPr>
        <p:blipFill>
          <a:blip r:embed="rId3"/>
          <a:stretch>
            <a:fillRect/>
          </a:stretch>
        </p:blipFill>
        <p:spPr>
          <a:xfrm>
            <a:off x="1200994" y="3702410"/>
            <a:ext cx="927654" cy="927654"/>
          </a:xfrm>
          <a:prstGeom prst="rect">
            <a:avLst/>
          </a:prstGeom>
          <a:noFill/>
          <a:ln>
            <a:noFill/>
          </a:ln>
        </p:spPr>
      </p:pic>
      <p:pic>
        <p:nvPicPr>
          <p:cNvPr id="17" name="図 16"/>
          <p:cNvPicPr preferRelativeResize="0">
            <a:picLocks noChangeAspect="1"/>
          </p:cNvPicPr>
          <p:nvPr/>
        </p:nvPicPr>
        <p:blipFill>
          <a:blip r:embed="rId4"/>
          <a:stretch>
            <a:fillRect/>
          </a:stretch>
        </p:blipFill>
        <p:spPr>
          <a:xfrm>
            <a:off x="2431282" y="3702410"/>
            <a:ext cx="927654" cy="927654"/>
          </a:xfrm>
          <a:prstGeom prst="rect">
            <a:avLst/>
          </a:prstGeom>
          <a:noFill/>
          <a:ln w="47625">
            <a:noFill/>
          </a:ln>
        </p:spPr>
      </p:pic>
      <p:pic>
        <p:nvPicPr>
          <p:cNvPr id="18" name="図 17"/>
          <p:cNvPicPr preferRelativeResize="0">
            <a:picLocks noChangeAspect="1"/>
          </p:cNvPicPr>
          <p:nvPr/>
        </p:nvPicPr>
        <p:blipFill>
          <a:blip r:embed="rId5"/>
          <a:stretch>
            <a:fillRect/>
          </a:stretch>
        </p:blipFill>
        <p:spPr>
          <a:xfrm>
            <a:off x="3584022" y="3726594"/>
            <a:ext cx="927654" cy="927654"/>
          </a:xfrm>
          <a:prstGeom prst="rect">
            <a:avLst/>
          </a:prstGeom>
          <a:noFill/>
          <a:ln>
            <a:noFill/>
          </a:ln>
        </p:spPr>
      </p:pic>
      <p:pic>
        <p:nvPicPr>
          <p:cNvPr id="19" name="図 18"/>
          <p:cNvPicPr preferRelativeResize="0">
            <a:picLocks noChangeAspect="1"/>
          </p:cNvPicPr>
          <p:nvPr/>
        </p:nvPicPr>
        <p:blipFill>
          <a:blip r:embed="rId6"/>
          <a:stretch>
            <a:fillRect/>
          </a:stretch>
        </p:blipFill>
        <p:spPr>
          <a:xfrm>
            <a:off x="5663958" y="4148898"/>
            <a:ext cx="927654" cy="927654"/>
          </a:xfrm>
          <a:prstGeom prst="rect">
            <a:avLst/>
          </a:prstGeom>
          <a:noFill/>
          <a:ln>
            <a:noFill/>
          </a:ln>
        </p:spPr>
      </p:pic>
      <p:pic>
        <p:nvPicPr>
          <p:cNvPr id="20" name="図 19"/>
          <p:cNvPicPr preferRelativeResize="0">
            <a:picLocks noChangeAspect="1"/>
          </p:cNvPicPr>
          <p:nvPr/>
        </p:nvPicPr>
        <p:blipFill>
          <a:blip r:embed="rId7"/>
          <a:stretch>
            <a:fillRect/>
          </a:stretch>
        </p:blipFill>
        <p:spPr>
          <a:xfrm>
            <a:off x="6773105" y="4142848"/>
            <a:ext cx="927654" cy="927654"/>
          </a:xfrm>
          <a:prstGeom prst="rect">
            <a:avLst/>
          </a:prstGeom>
          <a:noFill/>
          <a:ln>
            <a:noFill/>
          </a:ln>
        </p:spPr>
      </p:pic>
      <p:pic>
        <p:nvPicPr>
          <p:cNvPr id="21" name="図 20"/>
          <p:cNvPicPr preferRelativeResize="0">
            <a:picLocks noChangeAspect="1"/>
          </p:cNvPicPr>
          <p:nvPr/>
        </p:nvPicPr>
        <p:blipFill>
          <a:blip r:embed="rId8"/>
          <a:stretch>
            <a:fillRect/>
          </a:stretch>
        </p:blipFill>
        <p:spPr>
          <a:xfrm>
            <a:off x="7994106" y="4151616"/>
            <a:ext cx="927654" cy="927654"/>
          </a:xfrm>
          <a:prstGeom prst="rect">
            <a:avLst/>
          </a:prstGeom>
          <a:noFill/>
          <a:ln w="47625">
            <a:noFill/>
          </a:ln>
        </p:spPr>
      </p:pic>
      <p:pic>
        <p:nvPicPr>
          <p:cNvPr id="22" name="図 21"/>
          <p:cNvPicPr preferRelativeResize="0">
            <a:picLocks noChangeAspect="1"/>
          </p:cNvPicPr>
          <p:nvPr/>
        </p:nvPicPr>
        <p:blipFill>
          <a:blip r:embed="rId9"/>
          <a:stretch>
            <a:fillRect/>
          </a:stretch>
        </p:blipFill>
        <p:spPr>
          <a:xfrm>
            <a:off x="1810996" y="5081518"/>
            <a:ext cx="927654" cy="927654"/>
          </a:xfrm>
          <a:prstGeom prst="rect">
            <a:avLst/>
          </a:prstGeom>
          <a:noFill/>
          <a:ln>
            <a:noFill/>
          </a:ln>
        </p:spPr>
      </p:pic>
      <p:pic>
        <p:nvPicPr>
          <p:cNvPr id="23" name="図 22"/>
          <p:cNvPicPr preferRelativeResize="0">
            <a:picLocks noChangeAspect="1"/>
          </p:cNvPicPr>
          <p:nvPr/>
        </p:nvPicPr>
        <p:blipFill>
          <a:blip r:embed="rId10"/>
          <a:stretch>
            <a:fillRect/>
          </a:stretch>
        </p:blipFill>
        <p:spPr>
          <a:xfrm>
            <a:off x="3066592" y="5071491"/>
            <a:ext cx="927654" cy="927654"/>
          </a:xfrm>
          <a:prstGeom prst="rect">
            <a:avLst/>
          </a:prstGeom>
          <a:noFill/>
          <a:ln>
            <a:noFill/>
          </a:ln>
        </p:spPr>
      </p:pic>
      <p:sp>
        <p:nvSpPr>
          <p:cNvPr id="24" name="下矢印 23"/>
          <p:cNvSpPr/>
          <p:nvPr/>
        </p:nvSpPr>
        <p:spPr>
          <a:xfrm>
            <a:off x="1817973" y="2167380"/>
            <a:ext cx="6282759" cy="399214"/>
          </a:xfrm>
          <a:prstGeom prst="down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635733" y="1589812"/>
            <a:ext cx="8624645" cy="400110"/>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各ゴールの指標の特徴や、府の施策等を勘案しながら、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一定のまとめを整理</a:t>
            </a:r>
            <a:endParaRPr kumimoji="1" lang="ja-JP" altLang="en-US" sz="20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203283" y="3385961"/>
            <a:ext cx="406660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ゴール１　　　　　　ゴール３　　 　　ゴール４</a:t>
            </a:r>
          </a:p>
        </p:txBody>
      </p:sp>
      <p:sp>
        <p:nvSpPr>
          <p:cNvPr id="27" name="テキスト ボックス 26"/>
          <p:cNvSpPr txBox="1"/>
          <p:nvPr/>
        </p:nvSpPr>
        <p:spPr>
          <a:xfrm>
            <a:off x="5702148" y="3809449"/>
            <a:ext cx="3219612" cy="30859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ゴール</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　　   　ゴール</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　　  　　ゴール</a:t>
            </a:r>
            <a:r>
              <a:rPr kumimoji="1" lang="en-US" altLang="ja-JP" sz="1400" dirty="0">
                <a:latin typeface="Meiryo UI" panose="020B0604030504040204" pitchFamily="50" charset="-128"/>
                <a:ea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endParaRPr>
          </a:p>
        </p:txBody>
      </p:sp>
      <p:sp>
        <p:nvSpPr>
          <p:cNvPr id="29" name="楕円 2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
        <p:nvSpPr>
          <p:cNvPr id="31" name="テキスト ボックス 30"/>
          <p:cNvSpPr txBox="1"/>
          <p:nvPr/>
        </p:nvSpPr>
        <p:spPr>
          <a:xfrm>
            <a:off x="1855799" y="4753307"/>
            <a:ext cx="406660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ゴール</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　　　　　ゴール</a:t>
            </a:r>
            <a:r>
              <a:rPr kumimoji="1" lang="en-US" altLang="ja-JP" sz="1400" dirty="0">
                <a:latin typeface="Meiryo UI" panose="020B0604030504040204" pitchFamily="50" charset="-128"/>
                <a:ea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076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rot="21043780">
            <a:off x="1174729" y="1911136"/>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a:t>
            </a:r>
            <a:r>
              <a:rPr kumimoji="1"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370370" y="2943603"/>
            <a:ext cx="7390171" cy="369332"/>
          </a:xfrm>
          <a:prstGeom prst="rect">
            <a:avLst/>
          </a:prstGeom>
        </p:spPr>
        <p:txBody>
          <a:bodyPr wrap="square">
            <a:spAutoFit/>
          </a:bodyPr>
          <a:lstStyle/>
          <a:p>
            <a:r>
              <a:rPr lang="ja-JP" altLang="en-US" b="1" dirty="0"/>
              <a:t>　</a:t>
            </a:r>
          </a:p>
        </p:txBody>
      </p:sp>
      <p:sp>
        <p:nvSpPr>
          <p:cNvPr id="2" name="正方形/長方形 1"/>
          <p:cNvSpPr/>
          <p:nvPr/>
        </p:nvSpPr>
        <p:spPr>
          <a:xfrm>
            <a:off x="1578077" y="3105835"/>
            <a:ext cx="7580671" cy="584775"/>
          </a:xfrm>
          <a:prstGeom prst="rect">
            <a:avLst/>
          </a:prstGeom>
        </p:spPr>
        <p:txBody>
          <a:bodyPr wrap="square">
            <a:spAutoFit/>
          </a:bodyPr>
          <a:lstStyle/>
          <a:p>
            <a:r>
              <a:rPr lang="ja-JP" altLang="en-US" sz="3200" b="1" dirty="0">
                <a:latin typeface="Meiryo UI" panose="020B0604030504040204" pitchFamily="50" charset="-128"/>
                <a:ea typeface="Meiryo UI" panose="020B0604030504040204" pitchFamily="50" charset="-128"/>
              </a:rPr>
              <a:t>府民や企業が重要と考えるゴールの把握</a:t>
            </a:r>
          </a:p>
        </p:txBody>
      </p:sp>
    </p:spTree>
    <p:extLst>
      <p:ext uri="{BB962C8B-B14F-4D97-AF65-F5344CB8AC3E}">
        <p14:creationId xmlns:p14="http://schemas.microsoft.com/office/powerpoint/2010/main" val="370463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a:latin typeface="Meiryo UI" panose="020B0604030504040204" pitchFamily="50" charset="-128"/>
                <a:ea typeface="Meiryo UI" panose="020B0604030504040204" pitchFamily="50" charset="-128"/>
              </a:rPr>
              <a:t>府民や若者、企業が重要と考えるゴール</a:t>
            </a:r>
            <a:endParaRPr kumimoji="1" lang="ja-JP" altLang="en-US" b="1" dirty="0">
              <a:latin typeface="Meiryo UI" panose="020B0604030504040204" pitchFamily="50" charset="-128"/>
              <a:ea typeface="Meiryo UI" panose="020B0604030504040204" pitchFamily="50" charset="-128"/>
            </a:endParaRPr>
          </a:p>
        </p:txBody>
      </p:sp>
      <p:graphicFrame>
        <p:nvGraphicFramePr>
          <p:cNvPr id="32" name="グラフ 31"/>
          <p:cNvGraphicFramePr>
            <a:graphicFrameLocks noGrp="1"/>
          </p:cNvGraphicFramePr>
          <p:nvPr/>
        </p:nvGraphicFramePr>
        <p:xfrm>
          <a:off x="1271588" y="1770077"/>
          <a:ext cx="6915149" cy="4925034"/>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1" y="583019"/>
            <a:ext cx="11990231"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a:cxnSpLocks noChangeAspect="1"/>
          </p:cNvCxnSpPr>
          <p:nvPr/>
        </p:nvCxnSpPr>
        <p:spPr>
          <a:xfrm>
            <a:off x="5671269" y="2155999"/>
            <a:ext cx="0" cy="439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角丸四角形 33"/>
          <p:cNvSpPr>
            <a:spLocks/>
          </p:cNvSpPr>
          <p:nvPr/>
        </p:nvSpPr>
        <p:spPr>
          <a:xfrm>
            <a:off x="1871008" y="2378513"/>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809095" y="1337081"/>
            <a:ext cx="6377641" cy="656590"/>
          </a:xfrm>
          <a:prstGeom prst="rect">
            <a:avLst/>
          </a:prstGeom>
          <a:solidFill>
            <a:schemeClr val="accent1">
              <a:lumMod val="20000"/>
              <a:lumOff val="80000"/>
            </a:schemeClr>
          </a:solidFill>
        </p:spPr>
        <p:txBody>
          <a:bodyPr wrap="square" rtlCol="0">
            <a:spAutoFit/>
          </a:bodyPr>
          <a:lstStyle/>
          <a:p>
            <a:pPr>
              <a:lnSpc>
                <a:spcPts val="1400"/>
              </a:lnSpc>
              <a:spcAft>
                <a:spcPts val="100"/>
              </a:spcAft>
            </a:pPr>
            <a:r>
              <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rPr>
              <a:t>①　府民の声</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（インターネットアンケート）</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○対      象：大阪府民</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4" name="角丸四角形 63"/>
          <p:cNvSpPr>
            <a:spLocks/>
          </p:cNvSpPr>
          <p:nvPr/>
        </p:nvSpPr>
        <p:spPr>
          <a:xfrm>
            <a:off x="1871008" y="3108043"/>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a:spLocks/>
          </p:cNvSpPr>
          <p:nvPr/>
        </p:nvSpPr>
        <p:spPr>
          <a:xfrm>
            <a:off x="1875773" y="2817994"/>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a:spLocks/>
          </p:cNvSpPr>
          <p:nvPr/>
        </p:nvSpPr>
        <p:spPr>
          <a:xfrm>
            <a:off x="1871008" y="4056217"/>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a:spLocks/>
          </p:cNvSpPr>
          <p:nvPr/>
        </p:nvSpPr>
        <p:spPr>
          <a:xfrm>
            <a:off x="1809095" y="4744656"/>
            <a:ext cx="936000" cy="2597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rot="21043780">
            <a:off x="8617398" y="1093033"/>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視点２</a:t>
            </a:r>
          </a:p>
        </p:txBody>
      </p:sp>
      <p:sp>
        <p:nvSpPr>
          <p:cNvPr id="2" name="正方形/長方形 1"/>
          <p:cNvSpPr/>
          <p:nvPr/>
        </p:nvSpPr>
        <p:spPr>
          <a:xfrm>
            <a:off x="-1" y="669840"/>
            <a:ext cx="10225826" cy="338554"/>
          </a:xfrm>
          <a:prstGeom prst="rect">
            <a:avLst/>
          </a:prstGeom>
        </p:spPr>
        <p:txBody>
          <a:bodyPr wrap="square">
            <a:spAutoFit/>
          </a:bodyPr>
          <a:lstStyle/>
          <a:p>
            <a:pPr marL="200039" indent="-200039">
              <a:buFont typeface="Meiryo UI" panose="020B0604030504040204" pitchFamily="50" charset="-128"/>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ゴールの現時点の到達点をもとに、「大阪で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58671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a:latin typeface="Meiryo UI" panose="020B0604030504040204" pitchFamily="50" charset="-128"/>
                <a:ea typeface="Meiryo UI" panose="020B0604030504040204" pitchFamily="50" charset="-128"/>
              </a:rPr>
              <a:t>府民や若者、企業が重要と考えるゴール</a:t>
            </a:r>
            <a:endParaRPr kumimoji="1" lang="ja-JP" altLang="en-US" b="1" dirty="0">
              <a:latin typeface="Meiryo UI" panose="020B0604030504040204" pitchFamily="50" charset="-128"/>
              <a:ea typeface="Meiryo UI" panose="020B0604030504040204" pitchFamily="50" charset="-128"/>
            </a:endParaRPr>
          </a:p>
        </p:txBody>
      </p:sp>
      <p:graphicFrame>
        <p:nvGraphicFramePr>
          <p:cNvPr id="37" name="グラフ 36"/>
          <p:cNvGraphicFramePr>
            <a:graphicFrameLocks/>
          </p:cNvGraphicFramePr>
          <p:nvPr/>
        </p:nvGraphicFramePr>
        <p:xfrm>
          <a:off x="5615914" y="2327183"/>
          <a:ext cx="3600000" cy="4366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p:cNvGraphicFramePr>
            <a:graphicFrameLocks noGrp="1"/>
          </p:cNvGraphicFramePr>
          <p:nvPr/>
        </p:nvGraphicFramePr>
        <p:xfrm>
          <a:off x="648000" y="2374218"/>
          <a:ext cx="3600000" cy="4312332"/>
        </p:xfrm>
        <a:graphic>
          <a:graphicData uri="http://schemas.openxmlformats.org/drawingml/2006/chart">
            <c:chart xmlns:c="http://schemas.openxmlformats.org/drawingml/2006/chart" xmlns:r="http://schemas.openxmlformats.org/officeDocument/2006/relationships" r:id="rId4"/>
          </a:graphicData>
        </a:graphic>
      </p:graphicFrame>
      <p:cxnSp>
        <p:nvCxnSpPr>
          <p:cNvPr id="64" name="直線コネクタ 63"/>
          <p:cNvCxnSpPr>
            <a:cxnSpLocks noChangeAspect="1"/>
          </p:cNvCxnSpPr>
          <p:nvPr/>
        </p:nvCxnSpPr>
        <p:spPr>
          <a:xfrm>
            <a:off x="2815905" y="2683308"/>
            <a:ext cx="0" cy="3924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4237" y="581009"/>
            <a:ext cx="9990237" cy="375487"/>
          </a:xfrm>
          <a:prstGeom prst="rect">
            <a:avLst/>
          </a:prstGeom>
          <a:noFill/>
        </p:spPr>
        <p:txBody>
          <a:bodyPr wrap="square" lIns="128016" tIns="64008" rIns="128016" bIns="64008" rtlCol="0">
            <a:spAutoFit/>
          </a:bodyPr>
          <a:lstStyle/>
          <a:p>
            <a:pPr marL="200039" indent="-200039">
              <a:buFont typeface="Meiryo UI" panose="020B0604030504040204" pitchFamily="50" charset="-128"/>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ゴールの現時点の到達点をもとに、「大阪で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51339" y="1367612"/>
            <a:ext cx="4104000" cy="900000"/>
          </a:xfrm>
          <a:prstGeom prst="rect">
            <a:avLst/>
          </a:prstGeom>
          <a:solidFill>
            <a:schemeClr val="accent1">
              <a:lumMod val="20000"/>
              <a:lumOff val="80000"/>
            </a:schemeClr>
          </a:solidFill>
        </p:spPr>
        <p:txBody>
          <a:bodyPr wrap="square" rtlCol="0" anchor="ctr">
            <a:noAutofit/>
          </a:bodyPr>
          <a:lstStyle/>
          <a:p>
            <a:pPr>
              <a:lnSpc>
                <a:spcPts val="1400"/>
              </a:lnSpc>
              <a:spcAft>
                <a:spcPts val="100"/>
              </a:spcAft>
            </a:pP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②　若者の声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（府内の大学で授業等を実施）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象：学生</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5" name="角丸四角形 64"/>
          <p:cNvSpPr>
            <a:spLocks/>
          </p:cNvSpPr>
          <p:nvPr/>
        </p:nvSpPr>
        <p:spPr>
          <a:xfrm>
            <a:off x="677106" y="2742142"/>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a:spLocks/>
          </p:cNvSpPr>
          <p:nvPr/>
        </p:nvSpPr>
        <p:spPr>
          <a:xfrm>
            <a:off x="651339" y="3177550"/>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a:spLocks/>
          </p:cNvSpPr>
          <p:nvPr/>
        </p:nvSpPr>
        <p:spPr>
          <a:xfrm>
            <a:off x="641699" y="3394013"/>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a:spLocks/>
          </p:cNvSpPr>
          <p:nvPr/>
        </p:nvSpPr>
        <p:spPr>
          <a:xfrm>
            <a:off x="680580" y="4260495"/>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a:spLocks/>
          </p:cNvSpPr>
          <p:nvPr/>
        </p:nvSpPr>
        <p:spPr>
          <a:xfrm>
            <a:off x="651339" y="4971534"/>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a:spLocks/>
          </p:cNvSpPr>
          <p:nvPr/>
        </p:nvSpPr>
        <p:spPr>
          <a:xfrm>
            <a:off x="689435" y="5209661"/>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a:spLocks/>
          </p:cNvSpPr>
          <p:nvPr/>
        </p:nvSpPr>
        <p:spPr>
          <a:xfrm>
            <a:off x="651339" y="360908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a:spLocks/>
          </p:cNvSpPr>
          <p:nvPr/>
        </p:nvSpPr>
        <p:spPr>
          <a:xfrm>
            <a:off x="5666556" y="338321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a:spLocks/>
          </p:cNvSpPr>
          <p:nvPr/>
        </p:nvSpPr>
        <p:spPr>
          <a:xfrm>
            <a:off x="5699305" y="3092875"/>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a:spLocks/>
          </p:cNvSpPr>
          <p:nvPr/>
        </p:nvSpPr>
        <p:spPr>
          <a:xfrm>
            <a:off x="5697598" y="268045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a:spLocks/>
          </p:cNvSpPr>
          <p:nvPr/>
        </p:nvSpPr>
        <p:spPr>
          <a:xfrm>
            <a:off x="5696286" y="4275852"/>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a:spLocks/>
          </p:cNvSpPr>
          <p:nvPr/>
        </p:nvSpPr>
        <p:spPr>
          <a:xfrm>
            <a:off x="5696286" y="4938743"/>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a:spLocks/>
          </p:cNvSpPr>
          <p:nvPr/>
        </p:nvSpPr>
        <p:spPr>
          <a:xfrm>
            <a:off x="5696286" y="5152679"/>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a:spLocks/>
          </p:cNvSpPr>
          <p:nvPr/>
        </p:nvSpPr>
        <p:spPr>
          <a:xfrm>
            <a:off x="5665963" y="6261314"/>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a:cxnSpLocks noChangeAspect="1"/>
          </p:cNvCxnSpPr>
          <p:nvPr/>
        </p:nvCxnSpPr>
        <p:spPr>
          <a:xfrm>
            <a:off x="7854633" y="2634094"/>
            <a:ext cx="0" cy="3924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353348" y="1392447"/>
            <a:ext cx="4104000" cy="900000"/>
          </a:xfrm>
          <a:prstGeom prst="rect">
            <a:avLst/>
          </a:prstGeom>
          <a:solidFill>
            <a:schemeClr val="accent1">
              <a:lumMod val="20000"/>
              <a:lumOff val="80000"/>
            </a:schemeClr>
          </a:solidFill>
        </p:spPr>
        <p:txBody>
          <a:bodyPr wrap="square" rtlCol="0" anchor="ctr">
            <a:noAutofit/>
          </a:bodyPr>
          <a:lstStyle/>
          <a:p>
            <a:pPr>
              <a:lnSpc>
                <a:spcPts val="1400"/>
              </a:lnSpc>
              <a:spcAft>
                <a:spcPts val="100"/>
              </a:spcAft>
            </a:pP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③　企業の声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（フォーラムを実施）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象：企業等に属する府内外の居住者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rPr>
              <a:t>（うち府内居住者</a:t>
            </a:r>
            <a:r>
              <a:rPr kumimoji="1" lang="en-US" altLang="ja-JP" sz="105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2" name="角丸四角形 81"/>
          <p:cNvSpPr>
            <a:spLocks/>
          </p:cNvSpPr>
          <p:nvPr/>
        </p:nvSpPr>
        <p:spPr>
          <a:xfrm>
            <a:off x="5702363" y="541767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rot="21043780">
            <a:off x="8804056" y="982053"/>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視点２</a:t>
            </a:r>
          </a:p>
        </p:txBody>
      </p:sp>
    </p:spTree>
    <p:extLst>
      <p:ext uri="{BB962C8B-B14F-4D97-AF65-F5344CB8AC3E}">
        <p14:creationId xmlns:p14="http://schemas.microsoft.com/office/powerpoint/2010/main" val="1490528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rot="21043780">
            <a:off x="1174729" y="1911136"/>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視点３</a:t>
            </a:r>
          </a:p>
        </p:txBody>
      </p:sp>
      <p:sp>
        <p:nvSpPr>
          <p:cNvPr id="5" name="正方形/長方形 4"/>
          <p:cNvSpPr/>
          <p:nvPr/>
        </p:nvSpPr>
        <p:spPr>
          <a:xfrm>
            <a:off x="2078293" y="2958351"/>
            <a:ext cx="7390171" cy="646331"/>
          </a:xfrm>
          <a:prstGeom prst="rect">
            <a:avLst/>
          </a:prstGeom>
        </p:spPr>
        <p:txBody>
          <a:bodyPr wrap="square">
            <a:spAutoFit/>
          </a:bodyPr>
          <a:lstStyle/>
          <a:p>
            <a:r>
              <a:rPr lang="ja-JP" altLang="en-US" sz="3600" b="1" dirty="0">
                <a:latin typeface="Meiryo UI" panose="020B0604030504040204" pitchFamily="50" charset="-128"/>
                <a:ea typeface="Meiryo UI" panose="020B0604030504040204" pitchFamily="50" charset="-128"/>
              </a:rPr>
              <a:t>府の政策や大阪のポテンシャル</a:t>
            </a:r>
          </a:p>
        </p:txBody>
      </p:sp>
    </p:spTree>
    <p:extLst>
      <p:ext uri="{BB962C8B-B14F-4D97-AF65-F5344CB8AC3E}">
        <p14:creationId xmlns:p14="http://schemas.microsoft.com/office/powerpoint/2010/main" val="1555277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府の政策や大阪のポテンシャルとの整合</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9653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839246" y="1263508"/>
            <a:ext cx="2054247" cy="324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400" b="1" kern="0" dirty="0">
                <a:solidFill>
                  <a:prstClr val="white"/>
                </a:solidFill>
                <a:latin typeface="Meiryo UI" panose="020B0604030504040204" pitchFamily="50" charset="-128"/>
                <a:ea typeface="Meiryo UI" panose="020B0604030504040204" pitchFamily="50" charset="-128"/>
              </a:rPr>
              <a:t>G20</a:t>
            </a:r>
            <a:r>
              <a:rPr lang="ja-JP" altLang="en-US" sz="1400" b="1" kern="0" dirty="0">
                <a:solidFill>
                  <a:prstClr val="white"/>
                </a:solidFill>
                <a:latin typeface="Meiryo UI" panose="020B0604030504040204" pitchFamily="50" charset="-128"/>
                <a:ea typeface="Meiryo UI" panose="020B0604030504040204" pitchFamily="50" charset="-128"/>
              </a:rPr>
              <a:t>大阪サミット</a:t>
            </a:r>
            <a:endParaRPr lang="en-US" altLang="ja-JP" sz="1400" b="1" kern="0" dirty="0">
              <a:solidFill>
                <a:prstClr val="white"/>
              </a:solidFill>
              <a:latin typeface="Meiryo UI" panose="020B0604030504040204" pitchFamily="50" charset="-128"/>
              <a:ea typeface="Meiryo UI" panose="020B0604030504040204" pitchFamily="50" charset="-128"/>
            </a:endParaRPr>
          </a:p>
        </p:txBody>
      </p:sp>
      <p:sp>
        <p:nvSpPr>
          <p:cNvPr id="12" name="楕円 1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視点３</a:t>
            </a:r>
          </a:p>
        </p:txBody>
      </p:sp>
      <p:sp>
        <p:nvSpPr>
          <p:cNvPr id="3" name="テキスト ボックス 2"/>
          <p:cNvSpPr txBox="1"/>
          <p:nvPr/>
        </p:nvSpPr>
        <p:spPr>
          <a:xfrm>
            <a:off x="7244932" y="6081892"/>
            <a:ext cx="1429092"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出典：外務省</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625" y="1731392"/>
            <a:ext cx="6426000" cy="4284000"/>
          </a:xfrm>
          <a:prstGeom prst="rect">
            <a:avLst/>
          </a:prstGeom>
        </p:spPr>
      </p:pic>
    </p:spTree>
    <p:extLst>
      <p:ext uri="{BB962C8B-B14F-4D97-AF65-F5344CB8AC3E}">
        <p14:creationId xmlns:p14="http://schemas.microsoft.com/office/powerpoint/2010/main" val="205217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府の政策や大阪のポテンシャルとの整合</a:t>
            </a:r>
          </a:p>
        </p:txBody>
      </p:sp>
      <p:sp>
        <p:nvSpPr>
          <p:cNvPr id="6" name="正方形/長方形 5"/>
          <p:cNvSpPr/>
          <p:nvPr/>
        </p:nvSpPr>
        <p:spPr>
          <a:xfrm>
            <a:off x="66500" y="78961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◆府の政策や大阪のポテンシャル　（府政運営の柱建て）</a:t>
            </a:r>
            <a:endParaRPr lang="en-US" altLang="ja-JP" sz="16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56018" y="1916491"/>
            <a:ext cx="2704733" cy="1513103"/>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ct val="1500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いのちを守り、成長を支える危機対応力の強化</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600633" y="1936301"/>
            <a:ext cx="2704733" cy="1512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ct val="1500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万博を契機とした成長・内外の課題解決をめざす取組みの推進</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6554948" y="1936301"/>
            <a:ext cx="2704733" cy="1512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ct val="1500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国内外の人々を引きつける都市魅力の向上</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006585" y="4176983"/>
            <a:ext cx="2704733" cy="1512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ct val="1500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未来を担う子どもたちが輝ける環境の充実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5206460" y="4176983"/>
            <a:ext cx="2704733" cy="1512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ct val="1500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誰もが安心して暮らし、活躍できる環境の充実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132147" y="6417665"/>
            <a:ext cx="2634054"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（出典）令和</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年度　「府政運営の基本方針」</a:t>
            </a:r>
          </a:p>
        </p:txBody>
      </p:sp>
      <p:sp>
        <p:nvSpPr>
          <p:cNvPr id="19" name="楕円 1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視点３</a:t>
            </a:r>
          </a:p>
        </p:txBody>
      </p:sp>
    </p:spTree>
    <p:extLst>
      <p:ext uri="{BB962C8B-B14F-4D97-AF65-F5344CB8AC3E}">
        <p14:creationId xmlns:p14="http://schemas.microsoft.com/office/powerpoint/2010/main" val="86910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latin typeface="メイリオ" panose="020B0604030504040204" pitchFamily="50" charset="-128"/>
                <a:ea typeface="メイリオ" panose="020B0604030504040204" pitchFamily="50" charset="-128"/>
              </a:rPr>
              <a:t>１</a:t>
            </a:r>
            <a:r>
              <a:rPr kumimoji="1" lang="en-US" altLang="ja-JP" sz="4800" b="1" dirty="0">
                <a:latin typeface="メイリオ" panose="020B0604030504040204" pitchFamily="50" charset="-128"/>
                <a:ea typeface="メイリオ" panose="020B0604030504040204" pitchFamily="50" charset="-128"/>
              </a:rPr>
              <a:t>.SDGs</a:t>
            </a:r>
            <a:r>
              <a:rPr kumimoji="1" lang="ja-JP" altLang="en-US" sz="4800" b="1" dirty="0">
                <a:latin typeface="メイリオ" panose="020B0604030504040204" pitchFamily="50" charset="-128"/>
                <a:ea typeface="メイリオ" panose="020B0604030504040204" pitchFamily="50" charset="-128"/>
              </a:rPr>
              <a:t>とは</a:t>
            </a:r>
          </a:p>
        </p:txBody>
      </p:sp>
    </p:spTree>
    <p:extLst>
      <p:ext uri="{BB962C8B-B14F-4D97-AF65-F5344CB8AC3E}">
        <p14:creationId xmlns:p14="http://schemas.microsoft.com/office/powerpoint/2010/main" val="1723580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府の政策や大阪のポテンシャルとの整合</a:t>
            </a:r>
          </a:p>
        </p:txBody>
      </p:sp>
      <p:sp>
        <p:nvSpPr>
          <p:cNvPr id="6" name="テキスト ボックス 5"/>
          <p:cNvSpPr txBox="1"/>
          <p:nvPr/>
        </p:nvSpPr>
        <p:spPr>
          <a:xfrm>
            <a:off x="258124" y="3178284"/>
            <a:ext cx="2526761" cy="523220"/>
          </a:xfrm>
          <a:prstGeom prst="rect">
            <a:avLst/>
          </a:prstGeom>
          <a:noFill/>
        </p:spPr>
        <p:txBody>
          <a:bodyPr wrap="square" rtlCol="0">
            <a:spAutoFit/>
          </a:bodyPr>
          <a:lstStyle/>
          <a:p>
            <a:pPr algn="ctr" defTabSz="913765">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7" name="テキスト ボックス 6"/>
          <p:cNvSpPr txBox="1"/>
          <p:nvPr/>
        </p:nvSpPr>
        <p:spPr>
          <a:xfrm>
            <a:off x="2552447" y="3128248"/>
            <a:ext cx="2526761" cy="523220"/>
          </a:xfrm>
          <a:prstGeom prst="rect">
            <a:avLst/>
          </a:prstGeom>
          <a:noFill/>
        </p:spPr>
        <p:txBody>
          <a:bodyPr wrap="square" rtlCol="0">
            <a:spAutoFit/>
          </a:bodyPr>
          <a:lstStyle/>
          <a:p>
            <a:pPr algn="ctr" defTabSz="913765">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a:t>
            </a:r>
          </a:p>
          <a:p>
            <a:pPr algn="ctr" defTabSz="913765">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大阪大学医学部附属病院</a:t>
            </a:r>
          </a:p>
        </p:txBody>
      </p:sp>
      <p:sp>
        <p:nvSpPr>
          <p:cNvPr id="8" name="テキスト ボックス 7"/>
          <p:cNvSpPr txBox="1"/>
          <p:nvPr/>
        </p:nvSpPr>
        <p:spPr>
          <a:xfrm>
            <a:off x="4788290" y="3175668"/>
            <a:ext cx="2569740" cy="307777"/>
          </a:xfrm>
          <a:prstGeom prst="rect">
            <a:avLst/>
          </a:prstGeom>
          <a:noFill/>
        </p:spPr>
        <p:txBody>
          <a:bodyPr wrap="square" rtlCol="0">
            <a:spAutoFit/>
          </a:bodyPr>
          <a:lstStyle/>
          <a:p>
            <a:pPr algn="ctr" defTabSz="913765">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国立循環器病研究センター</a:t>
            </a:r>
          </a:p>
        </p:txBody>
      </p:sp>
      <p:pic>
        <p:nvPicPr>
          <p:cNvPr id="9" name="図 8"/>
          <p:cNvPicPr>
            <a:picLocks noChangeAspect="1"/>
          </p:cNvPicPr>
          <p:nvPr/>
        </p:nvPicPr>
        <p:blipFill>
          <a:blip r:embed="rId3"/>
          <a:stretch>
            <a:fillRect/>
          </a:stretch>
        </p:blipFill>
        <p:spPr>
          <a:xfrm>
            <a:off x="611597" y="1835476"/>
            <a:ext cx="2028444" cy="1288076"/>
          </a:xfrm>
          <a:prstGeom prst="rect">
            <a:avLst/>
          </a:prstGeom>
        </p:spPr>
      </p:pic>
      <p:pic>
        <p:nvPicPr>
          <p:cNvPr id="10" name="図 9"/>
          <p:cNvPicPr>
            <a:picLocks noChangeAspect="1"/>
          </p:cNvPicPr>
          <p:nvPr/>
        </p:nvPicPr>
        <p:blipFill>
          <a:blip r:embed="rId4"/>
          <a:stretch>
            <a:fillRect/>
          </a:stretch>
        </p:blipFill>
        <p:spPr>
          <a:xfrm>
            <a:off x="2842643" y="1783809"/>
            <a:ext cx="2020062" cy="1391412"/>
          </a:xfrm>
          <a:prstGeom prst="rect">
            <a:avLst/>
          </a:prstGeom>
        </p:spPr>
      </p:pic>
      <p:pic>
        <p:nvPicPr>
          <p:cNvPr id="13" name="図 12"/>
          <p:cNvPicPr>
            <a:picLocks noChangeAspect="1"/>
          </p:cNvPicPr>
          <p:nvPr/>
        </p:nvPicPr>
        <p:blipFill>
          <a:blip r:embed="rId5"/>
          <a:stretch>
            <a:fillRect/>
          </a:stretch>
        </p:blipFill>
        <p:spPr>
          <a:xfrm>
            <a:off x="5015800" y="1835476"/>
            <a:ext cx="1976864" cy="1288077"/>
          </a:xfrm>
          <a:prstGeom prst="rect">
            <a:avLst/>
          </a:prstGeom>
        </p:spPr>
      </p:pic>
      <p:pic>
        <p:nvPicPr>
          <p:cNvPr id="14" name="Picture 2" descr="D:\tanakajunya\Desktop\a0006_0013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1194" y="4700913"/>
            <a:ext cx="2188657" cy="145152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6"/>
          <p:cNvSpPr txBox="1"/>
          <p:nvPr/>
        </p:nvSpPr>
        <p:spPr>
          <a:xfrm>
            <a:off x="7064206" y="4246977"/>
            <a:ext cx="1422632" cy="4096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食文化</a:t>
            </a: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pic>
        <p:nvPicPr>
          <p:cNvPr id="16" name="Picture 4" descr="D:\tanakajunya\Desktop\gatag-0000687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28312" y="4793778"/>
            <a:ext cx="491445" cy="13800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最先端ものづくり企業の集積"/>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607" y="4680412"/>
            <a:ext cx="1481615" cy="15042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_02知事関係\_02知事発信系\04インタビュー・講演等対応\雑誌・講演・インタビュー対応\281028_関西プレスクラブ講演\参考（ネタ？）\画像集\ハードロック全体写真(黒）.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3972" y="4579600"/>
            <a:ext cx="1345732" cy="1741533"/>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6"/>
          <p:cNvSpPr txBox="1"/>
          <p:nvPr/>
        </p:nvSpPr>
        <p:spPr>
          <a:xfrm>
            <a:off x="685048" y="4205410"/>
            <a:ext cx="2291164" cy="4096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中小企業の技術力</a:t>
            </a: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sp>
        <p:nvSpPr>
          <p:cNvPr id="22" name="テキスト ボックス 6"/>
          <p:cNvSpPr txBox="1"/>
          <p:nvPr/>
        </p:nvSpPr>
        <p:spPr>
          <a:xfrm>
            <a:off x="4047289" y="4250507"/>
            <a:ext cx="1780618" cy="4096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スポーツ</a:t>
            </a: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sp>
        <p:nvSpPr>
          <p:cNvPr id="23" name="テキスト ボックス 22"/>
          <p:cNvSpPr txBox="1"/>
          <p:nvPr/>
        </p:nvSpPr>
        <p:spPr>
          <a:xfrm>
            <a:off x="7046450" y="3167656"/>
            <a:ext cx="2526761" cy="307777"/>
          </a:xfrm>
          <a:prstGeom prst="rect">
            <a:avLst/>
          </a:prstGeom>
          <a:noFill/>
        </p:spPr>
        <p:txBody>
          <a:bodyPr wrap="square" rtlCol="0">
            <a:spAutoFit/>
          </a:bodyPr>
          <a:lstStyle/>
          <a:p>
            <a:pPr algn="ctr" defTabSz="913765">
              <a:defRPr/>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関西支部</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6"/>
          <p:cNvSpPr txBox="1"/>
          <p:nvPr/>
        </p:nvSpPr>
        <p:spPr>
          <a:xfrm>
            <a:off x="3745539" y="4717268"/>
            <a:ext cx="2641017" cy="70757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（スポーツメーカー）</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ミズノ、デサント、ゼットなど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6"/>
          <p:cNvSpPr txBox="1"/>
          <p:nvPr/>
        </p:nvSpPr>
        <p:spPr>
          <a:xfrm>
            <a:off x="3713468" y="5216407"/>
            <a:ext cx="2869464" cy="10055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（スポーツチーム）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阪神、オリックス、セレッソ、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ガンバ、エヴェッサ　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10"/>
          <a:stretch>
            <a:fillRect/>
          </a:stretch>
        </p:blipFill>
        <p:spPr>
          <a:xfrm>
            <a:off x="7194821" y="1857420"/>
            <a:ext cx="2230019" cy="1271874"/>
          </a:xfrm>
          <a:prstGeom prst="rect">
            <a:avLst/>
          </a:prstGeom>
        </p:spPr>
      </p:pic>
      <p:sp>
        <p:nvSpPr>
          <p:cNvPr id="28" name="正方形/長方形 27"/>
          <p:cNvSpPr/>
          <p:nvPr/>
        </p:nvSpPr>
        <p:spPr>
          <a:xfrm>
            <a:off x="0" y="806235"/>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◆府の政策や大阪のポテンシャルとの整合（大阪の主な強み）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視点３</a:t>
            </a:r>
          </a:p>
        </p:txBody>
      </p:sp>
      <p:sp>
        <p:nvSpPr>
          <p:cNvPr id="31" name="テキスト ボックス 30"/>
          <p:cNvSpPr txBox="1"/>
          <p:nvPr/>
        </p:nvSpPr>
        <p:spPr>
          <a:xfrm>
            <a:off x="2769265" y="1363692"/>
            <a:ext cx="5737758" cy="307777"/>
          </a:xfrm>
          <a:prstGeom prst="rect">
            <a:avLst/>
          </a:prstGeom>
          <a:noFill/>
        </p:spPr>
        <p:txBody>
          <a:bodyPr wrap="square" rtlCol="0">
            <a:spAutoFit/>
          </a:bodyPr>
          <a:lstStyle/>
          <a:p>
            <a:pPr marL="0" marR="0" lvl="0" indent="0" defTabSz="913765" rtl="0" eaLnBrk="1" fontAlgn="auto" latinLnBrk="0" hangingPunct="1">
              <a:lnSpc>
                <a:spcPct val="100000"/>
              </a:lnSpc>
              <a:spcBef>
                <a:spcPts val="0"/>
              </a:spcBef>
              <a:spcAft>
                <a:spcPts val="0"/>
              </a:spcAft>
              <a:buClrTx/>
              <a:buSzTx/>
              <a:buFontTx/>
              <a:buNone/>
              <a:tabLst/>
              <a:defRPr/>
            </a:pP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大阪の主なライフサイエンス関連大学・研究機関等</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8703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a:latin typeface="Meiryo UI" panose="020B0604030504040204" pitchFamily="50" charset="-128"/>
                <a:ea typeface="Meiryo UI" panose="020B0604030504040204" pitchFamily="50" charset="-128"/>
              </a:rPr>
              <a:t>府の政策や大阪のポテンシャルとの整合</a:t>
            </a:r>
            <a:endParaRPr kumimoji="1" lang="ja-JP" altLang="en-US"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40341" y="78570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◆府の政策や大阪のポテンシャルとの整合（大阪の主な課題）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視点３</a:t>
            </a:r>
          </a:p>
        </p:txBody>
      </p:sp>
      <p:pic>
        <p:nvPicPr>
          <p:cNvPr id="2" name="図 1"/>
          <p:cNvPicPr>
            <a:picLocks noChangeAspect="1"/>
          </p:cNvPicPr>
          <p:nvPr/>
        </p:nvPicPr>
        <p:blipFill>
          <a:blip r:embed="rId3"/>
          <a:stretch>
            <a:fillRect/>
          </a:stretch>
        </p:blipFill>
        <p:spPr>
          <a:xfrm>
            <a:off x="2479347" y="1614986"/>
            <a:ext cx="4947304" cy="4922280"/>
          </a:xfrm>
          <a:prstGeom prst="rect">
            <a:avLst/>
          </a:prstGeom>
        </p:spPr>
      </p:pic>
      <p:sp>
        <p:nvSpPr>
          <p:cNvPr id="33" name="テキスト ボックス 32"/>
          <p:cNvSpPr txBox="1"/>
          <p:nvPr/>
        </p:nvSpPr>
        <p:spPr>
          <a:xfrm>
            <a:off x="3552439" y="1419845"/>
            <a:ext cx="2634872"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t>
            </a:r>
            <a:r>
              <a:rPr kumimoji="1" lang="ja-JP" altLang="en-US" sz="1600" b="1" dirty="0">
                <a:latin typeface="ＭＳ Ｐゴシック" panose="020B0600070205080204" pitchFamily="50" charset="-128"/>
                <a:ea typeface="ＭＳ Ｐゴシック" panose="020B0600070205080204" pitchFamily="50" charset="-128"/>
              </a:rPr>
              <a:t>高齢化率の推移</a:t>
            </a:r>
            <a:r>
              <a:rPr kumimoji="1" lang="en-US" altLang="ja-JP" sz="1600" b="1" dirty="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41" name="Text Box 4"/>
          <p:cNvSpPr txBox="1">
            <a:spLocks noChangeArrowheads="1"/>
          </p:cNvSpPr>
          <p:nvPr/>
        </p:nvSpPr>
        <p:spPr bwMode="auto">
          <a:xfrm>
            <a:off x="6087558" y="6380283"/>
            <a:ext cx="2396027" cy="161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78" tIns="8888" rIns="74278" bIns="8888" numCol="1" anchor="t" anchorCtr="0" compatLnSpc="1">
            <a:prstTxWarp prst="textNoShape">
              <a:avLst/>
            </a:prstTxWarp>
            <a:spAutoFit/>
          </a:bodyPr>
          <a:lstStyle/>
          <a:p>
            <a:pPr defTabSz="914192" eaLnBrk="0" fontAlgn="base" hangingPunct="0">
              <a:lnSpc>
                <a:spcPct val="80000"/>
              </a:lnSpc>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出典：</a:t>
            </a:r>
            <a:r>
              <a:rPr lang="ja-JP" altLang="en-US" sz="1100" dirty="0">
                <a:solidFill>
                  <a:prstClr val="black"/>
                </a:solidFill>
                <a:latin typeface="Arial" charset="0"/>
                <a:ea typeface="ＭＳ Ｐゴシック" panose="020B0600070205080204" pitchFamily="50" charset="-128"/>
              </a:rPr>
              <a:t>総務省「人口推計」より作成</a:t>
            </a:r>
            <a:endParaRPr lang="ja-JP" altLang="en-US" sz="11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860795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a:latin typeface="Meiryo UI" panose="020B0604030504040204" pitchFamily="50" charset="-128"/>
                <a:ea typeface="Meiryo UI" panose="020B0604030504040204" pitchFamily="50" charset="-128"/>
              </a:rPr>
              <a:t>府の政策や大阪のポテンシャルとの整合</a:t>
            </a:r>
            <a:endParaRPr kumimoji="1" lang="ja-JP" altLang="en-US"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980902" y="5835015"/>
            <a:ext cx="3773978" cy="671364"/>
          </a:xfrm>
          <a:prstGeom prst="rect">
            <a:avLst/>
          </a:prstGeom>
          <a:noFill/>
          <a:ln w="25400" cap="flat" cmpd="sng" algn="ctr">
            <a:noFill/>
            <a:prstDash val="solid"/>
          </a:ln>
          <a:effectLst/>
        </p:spPr>
        <p:txBody>
          <a:bodyPr lIns="72000" tIns="72000" rIns="72000" bIns="72000" rtlCol="0" anchor="t"/>
          <a:lstStyle/>
          <a:p>
            <a:pPr defTabSz="914400">
              <a:defRPr/>
            </a:pP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endParaRPr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平均寿命：厚生労働省都道府県別生命表（平成</a:t>
            </a:r>
            <a:r>
              <a:rPr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a:p>
            <a:pPr defTabSz="914400">
              <a:defRPr/>
            </a:pP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健康寿命：厚生労働科学研究班報告書データ（平成</a:t>
            </a:r>
            <a:r>
              <a:rPr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4" name="テキスト ボックス 23"/>
          <p:cNvSpPr txBox="1"/>
          <p:nvPr/>
        </p:nvSpPr>
        <p:spPr>
          <a:xfrm>
            <a:off x="1180713" y="1639177"/>
            <a:ext cx="2901782"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健康寿命、平均寿命</a:t>
            </a:r>
            <a:r>
              <a:rPr kumimoji="1" lang="en-US" altLang="ja-JP" sz="1600" b="1" dirty="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6091540" y="1639177"/>
            <a:ext cx="2896856"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女性の就業率</a:t>
            </a:r>
            <a:r>
              <a:rPr kumimoji="1" lang="en-US" altLang="ja-JP" sz="1600" b="1" dirty="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13" name="正方形/長方形 4"/>
          <p:cNvSpPr>
            <a:spLocks noChangeArrowheads="1"/>
          </p:cNvSpPr>
          <p:nvPr/>
        </p:nvSpPr>
        <p:spPr bwMode="auto">
          <a:xfrm>
            <a:off x="6091540" y="5962838"/>
            <a:ext cx="32506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総務省「労働力調査」、</a:t>
            </a:r>
            <a:endParaRPr lang="en-US" altLang="zh-TW" sz="105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zh-TW" sz="105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正方形/長方形 26"/>
          <p:cNvSpPr/>
          <p:nvPr/>
        </p:nvSpPr>
        <p:spPr>
          <a:xfrm>
            <a:off x="40341" y="85220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◆府の政策や大阪のポテンシャルとの整合（大阪の主な課題）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視点３</a:t>
            </a:r>
          </a:p>
        </p:txBody>
      </p:sp>
      <p:pic>
        <p:nvPicPr>
          <p:cNvPr id="4" name="図 3"/>
          <p:cNvPicPr>
            <a:picLocks noChangeAspect="1"/>
          </p:cNvPicPr>
          <p:nvPr/>
        </p:nvPicPr>
        <p:blipFill>
          <a:blip r:embed="rId3"/>
          <a:stretch>
            <a:fillRect/>
          </a:stretch>
        </p:blipFill>
        <p:spPr>
          <a:xfrm>
            <a:off x="923745" y="2075492"/>
            <a:ext cx="3415719" cy="3564000"/>
          </a:xfrm>
          <a:prstGeom prst="rect">
            <a:avLst/>
          </a:prstGeom>
        </p:spPr>
      </p:pic>
      <p:pic>
        <p:nvPicPr>
          <p:cNvPr id="5" name="図 4"/>
          <p:cNvPicPr>
            <a:picLocks noChangeAspect="1"/>
          </p:cNvPicPr>
          <p:nvPr/>
        </p:nvPicPr>
        <p:blipFill>
          <a:blip r:embed="rId4"/>
          <a:stretch>
            <a:fillRect/>
          </a:stretch>
        </p:blipFill>
        <p:spPr>
          <a:xfrm>
            <a:off x="5460396" y="2147493"/>
            <a:ext cx="3528000" cy="3446600"/>
          </a:xfrm>
          <a:prstGeom prst="rect">
            <a:avLst/>
          </a:prstGeom>
        </p:spPr>
      </p:pic>
    </p:spTree>
    <p:extLst>
      <p:ext uri="{BB962C8B-B14F-4D97-AF65-F5344CB8AC3E}">
        <p14:creationId xmlns:p14="http://schemas.microsoft.com/office/powerpoint/2010/main" val="1553050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rot="21043780">
            <a:off x="1174729" y="1911136"/>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視点４</a:t>
            </a:r>
          </a:p>
        </p:txBody>
      </p:sp>
      <p:sp>
        <p:nvSpPr>
          <p:cNvPr id="2" name="正方形/長方形 1"/>
          <p:cNvSpPr/>
          <p:nvPr/>
        </p:nvSpPr>
        <p:spPr>
          <a:xfrm>
            <a:off x="2476500" y="3105835"/>
            <a:ext cx="5900584" cy="646331"/>
          </a:xfrm>
          <a:prstGeom prst="rect">
            <a:avLst/>
          </a:prstGeom>
        </p:spPr>
        <p:txBody>
          <a:bodyPr wrap="square">
            <a:spAutoFit/>
          </a:bodyPr>
          <a:lstStyle/>
          <a:p>
            <a:r>
              <a:rPr lang="ja-JP" altLang="en-US" b="1" dirty="0"/>
              <a:t> </a:t>
            </a:r>
            <a:r>
              <a:rPr lang="ja-JP" altLang="en-US" sz="3600" b="1" dirty="0">
                <a:latin typeface="Meiryo UI" panose="020B0604030504040204" pitchFamily="50" charset="-128"/>
                <a:ea typeface="Meiryo UI" panose="020B0604030504040204" pitchFamily="50" charset="-128"/>
              </a:rPr>
              <a:t>世界の動きを 視野に入れる</a:t>
            </a:r>
          </a:p>
        </p:txBody>
      </p:sp>
    </p:spTree>
    <p:extLst>
      <p:ext uri="{BB962C8B-B14F-4D97-AF65-F5344CB8AC3E}">
        <p14:creationId xmlns:p14="http://schemas.microsoft.com/office/powerpoint/2010/main" val="2618090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正方形/長方形 14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世界の動きを視野に入れる</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41166" y="652677"/>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◆世界の動きを視野に入れる（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SDSN</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の評価）</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37731" y="1136666"/>
            <a:ext cx="9163471" cy="5416702"/>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216000" rtlCol="0" anchor="t" anchorCtr="0"/>
          <a:lstStyle/>
          <a:p>
            <a:pPr marL="185750" indent="-185750">
              <a:lnSpc>
                <a:spcPts val="1600"/>
              </a:lnSpc>
              <a:tabLst>
                <a:tab pos="185750" algn="l"/>
              </a:tabLst>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0" name="表 49"/>
          <p:cNvGraphicFramePr>
            <a:graphicFrameLocks noGrp="1"/>
          </p:cNvGraphicFramePr>
          <p:nvPr/>
        </p:nvGraphicFramePr>
        <p:xfrm>
          <a:off x="743865" y="1447734"/>
          <a:ext cx="2982691" cy="5006998"/>
        </p:xfrm>
        <a:graphic>
          <a:graphicData uri="http://schemas.openxmlformats.org/drawingml/2006/table">
            <a:tbl>
              <a:tblPr firstRow="1" bandRow="1">
                <a:tableStyleId>{93296810-A885-4BE3-A3E7-6D5BEEA58F35}</a:tableStyleId>
              </a:tblPr>
              <a:tblGrid>
                <a:gridCol w="666334">
                  <a:extLst>
                    <a:ext uri="{9D8B030D-6E8A-4147-A177-3AD203B41FA5}">
                      <a16:colId xmlns:a16="http://schemas.microsoft.com/office/drawing/2014/main" val="1193444706"/>
                    </a:ext>
                  </a:extLst>
                </a:gridCol>
                <a:gridCol w="1478526">
                  <a:extLst>
                    <a:ext uri="{9D8B030D-6E8A-4147-A177-3AD203B41FA5}">
                      <a16:colId xmlns:a16="http://schemas.microsoft.com/office/drawing/2014/main" val="2434493508"/>
                    </a:ext>
                  </a:extLst>
                </a:gridCol>
                <a:gridCol w="837831">
                  <a:extLst>
                    <a:ext uri="{9D8B030D-6E8A-4147-A177-3AD203B41FA5}">
                      <a16:colId xmlns:a16="http://schemas.microsoft.com/office/drawing/2014/main" val="2375348935"/>
                    </a:ext>
                  </a:extLst>
                </a:gridCol>
              </a:tblGrid>
              <a:tr h="384198">
                <a:tc>
                  <a:txBody>
                    <a:bodyPr/>
                    <a:lstStyle/>
                    <a:p>
                      <a:pPr algn="ctr">
                        <a:lnSpc>
                          <a:spcPts val="1100"/>
                        </a:lnSpc>
                      </a:pPr>
                      <a:r>
                        <a:rPr kumimoji="1" lang="ja-JP" altLang="en-US" sz="1000" dirty="0">
                          <a:latin typeface="Meiryo UI" panose="020B0604030504040204" pitchFamily="50" charset="-128"/>
                          <a:ea typeface="Meiryo UI" panose="020B0604030504040204" pitchFamily="50" charset="-128"/>
                        </a:rPr>
                        <a:t>順位</a:t>
                      </a:r>
                    </a:p>
                  </a:txBody>
                  <a:tcPr marL="0" marR="0" anchor="ctr"/>
                </a:tc>
                <a:tc>
                  <a:txBody>
                    <a:bodyPr/>
                    <a:lstStyle/>
                    <a:p>
                      <a:pPr algn="ctr">
                        <a:lnSpc>
                          <a:spcPts val="1100"/>
                        </a:lnSpc>
                      </a:pPr>
                      <a:r>
                        <a:rPr kumimoji="1" lang="ja-JP" altLang="en-US" sz="1000" dirty="0">
                          <a:latin typeface="Meiryo UI" panose="020B0604030504040204" pitchFamily="50" charset="-128"/>
                          <a:ea typeface="Meiryo UI" panose="020B0604030504040204" pitchFamily="50" charset="-128"/>
                        </a:rPr>
                        <a:t>国名</a:t>
                      </a:r>
                    </a:p>
                  </a:txBody>
                  <a:tcPr marL="0" marR="0" anchor="ctr"/>
                </a:tc>
                <a:tc>
                  <a:txBody>
                    <a:bodyPr/>
                    <a:lstStyle/>
                    <a:p>
                      <a:pPr algn="ctr">
                        <a:lnSpc>
                          <a:spcPts val="1100"/>
                        </a:lnSpc>
                      </a:pPr>
                      <a:r>
                        <a:rPr kumimoji="1" lang="ja-JP" altLang="en-US" sz="1000" dirty="0">
                          <a:latin typeface="Meiryo UI" panose="020B0604030504040204" pitchFamily="50" charset="-128"/>
                          <a:ea typeface="Meiryo UI" panose="020B0604030504040204" pitchFamily="50" charset="-128"/>
                        </a:rPr>
                        <a:t>総合</a:t>
                      </a:r>
                      <a:endParaRPr kumimoji="1" lang="en-US" altLang="ja-JP" sz="1000" dirty="0">
                        <a:latin typeface="Meiryo UI" panose="020B0604030504040204" pitchFamily="50" charset="-128"/>
                        <a:ea typeface="Meiryo UI" panose="020B0604030504040204" pitchFamily="50" charset="-128"/>
                      </a:endParaRPr>
                    </a:p>
                    <a:p>
                      <a:pPr algn="ctr">
                        <a:lnSpc>
                          <a:spcPts val="1100"/>
                        </a:lnSpc>
                      </a:pPr>
                      <a:r>
                        <a:rPr kumimoji="1" lang="ja-JP" altLang="en-US" sz="1000" dirty="0">
                          <a:latin typeface="Meiryo UI" panose="020B0604030504040204" pitchFamily="50" charset="-128"/>
                          <a:ea typeface="Meiryo UI" panose="020B0604030504040204" pitchFamily="50" charset="-128"/>
                        </a:rPr>
                        <a:t>スコア</a:t>
                      </a:r>
                    </a:p>
                  </a:txBody>
                  <a:tcPr marL="0" marR="0" anchor="ctr"/>
                </a:tc>
                <a:extLst>
                  <a:ext uri="{0D108BD9-81ED-4DB2-BD59-A6C34878D82A}">
                    <a16:rowId xmlns:a16="http://schemas.microsoft.com/office/drawing/2014/main" val="3823223283"/>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デンマーク</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85.2</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502855797"/>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位</a:t>
                      </a:r>
                      <a:endParaRPr kumimoji="1" lang="en-US" altLang="ja-JP"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スウェーデン</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85.0</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033743161"/>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フィンランド</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82.8</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854673929"/>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フランス</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81.5</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57849394"/>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オーストリア</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736748686"/>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ドイツ</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673878254"/>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チェコ</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810347202"/>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ノルウェー</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656710503"/>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オランダ</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80.4</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27995470"/>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エストニア</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80.2</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427881396"/>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ニュージーランド</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79.5</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52641031"/>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スロベニア</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031976296"/>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イギリス</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900246803"/>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14</a:t>
                      </a:r>
                      <a:r>
                        <a:rPr kumimoji="1" lang="ja-JP" altLang="en-US" sz="1100" dirty="0">
                          <a:latin typeface="Meiryo UI" panose="020B0604030504040204" pitchFamily="50" charset="-128"/>
                          <a:ea typeface="Meiryo UI" panose="020B0604030504040204" pitchFamily="50" charset="-128"/>
                        </a:rPr>
                        <a:t>位</a:t>
                      </a:r>
                    </a:p>
                  </a:txBody>
                  <a:tcPr marL="0" marR="72000">
                    <a:lnB w="381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アイスランド</a:t>
                      </a:r>
                    </a:p>
                  </a:txBody>
                  <a:tcPr marL="0" marR="72000" anchor="ctr">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79.2</a:t>
                      </a:r>
                      <a:endParaRPr kumimoji="1" lang="ja-JP" altLang="en-US" sz="11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816360"/>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15</a:t>
                      </a:r>
                      <a:r>
                        <a:rPr kumimoji="1" lang="ja-JP" altLang="en-US" sz="1100" dirty="0">
                          <a:latin typeface="Meiryo UI" panose="020B0604030504040204" pitchFamily="50" charset="-128"/>
                          <a:ea typeface="Meiryo UI" panose="020B0604030504040204" pitchFamily="50" charset="-128"/>
                        </a:rPr>
                        <a:t>位</a:t>
                      </a:r>
                    </a:p>
                  </a:txBody>
                  <a:tcPr marL="0" marR="7200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日本</a:t>
                      </a:r>
                    </a:p>
                  </a:txBody>
                  <a:tcPr marL="0" marR="7200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37192"/>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16</a:t>
                      </a:r>
                      <a:r>
                        <a:rPr kumimoji="1" lang="ja-JP" altLang="en-US" sz="1100" dirty="0">
                          <a:latin typeface="Meiryo UI" panose="020B0604030504040204" pitchFamily="50" charset="-128"/>
                          <a:ea typeface="Meiryo UI" panose="020B0604030504040204" pitchFamily="50" charset="-128"/>
                        </a:rPr>
                        <a:t>位</a:t>
                      </a:r>
                    </a:p>
                  </a:txBody>
                  <a:tcPr marL="0" marR="72000">
                    <a:lnT w="38100" cap="flat" cmpd="sng" algn="ctr">
                      <a:solidFill>
                        <a:schemeClr val="tx1"/>
                      </a:solidFill>
                      <a:prstDash val="solid"/>
                      <a:round/>
                      <a:headEnd type="none" w="med" len="med"/>
                      <a:tailEnd type="none" w="med" len="med"/>
                    </a:lnT>
                  </a:tcPr>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ベルギー</a:t>
                      </a:r>
                    </a:p>
                  </a:txBody>
                  <a:tcPr marL="0" marR="72000" anchor="ctr">
                    <a:lnT w="38100" cap="flat" cmpd="sng" algn="ctr">
                      <a:solidFill>
                        <a:schemeClr val="tx1"/>
                      </a:solidFill>
                      <a:prstDash val="solid"/>
                      <a:round/>
                      <a:headEnd type="none" w="med" len="med"/>
                      <a:tailEnd type="none" w="med" len="med"/>
                    </a:lnT>
                  </a:tcP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8549666"/>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17</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スイス</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78.8</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12417865"/>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18</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韓国</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78.3</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583015784"/>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19</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アイルランド</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78.2</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9065932"/>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カナダ</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77.9</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338433547"/>
                  </a:ext>
                </a:extLst>
              </a:tr>
            </a:tbl>
          </a:graphicData>
        </a:graphic>
      </p:graphicFrame>
      <p:sp>
        <p:nvSpPr>
          <p:cNvPr id="51" name="テキスト ボックス 50"/>
          <p:cNvSpPr txBox="1"/>
          <p:nvPr/>
        </p:nvSpPr>
        <p:spPr>
          <a:xfrm>
            <a:off x="715065" y="1211322"/>
            <a:ext cx="2778126"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SDSN</a:t>
            </a:r>
            <a:r>
              <a:rPr kumimoji="1" lang="ja-JP" altLang="en-US" sz="1200" b="1" dirty="0">
                <a:latin typeface="Meiryo UI" panose="020B0604030504040204" pitchFamily="50" charset="-128"/>
                <a:ea typeface="Meiryo UI" panose="020B0604030504040204" pitchFamily="50" charset="-128"/>
              </a:rPr>
              <a:t>の評価（</a:t>
            </a:r>
            <a:r>
              <a:rPr kumimoji="1" lang="en-US" altLang="ja-JP" sz="1200" b="1" dirty="0">
                <a:latin typeface="Meiryo UI" panose="020B0604030504040204" pitchFamily="50" charset="-128"/>
                <a:ea typeface="Meiryo UI" panose="020B0604030504040204" pitchFamily="50" charset="-128"/>
              </a:rPr>
              <a:t>2019</a:t>
            </a:r>
            <a:r>
              <a:rPr kumimoji="1" lang="ja-JP" altLang="en-US" sz="1200" b="1" dirty="0">
                <a:latin typeface="Meiryo UI" panose="020B0604030504040204" pitchFamily="50" charset="-128"/>
                <a:ea typeface="Meiryo UI" panose="020B0604030504040204" pitchFamily="50" charset="-128"/>
              </a:rPr>
              <a:t>年）</a:t>
            </a:r>
          </a:p>
        </p:txBody>
      </p:sp>
      <p:sp>
        <p:nvSpPr>
          <p:cNvPr id="53" name="テキスト ボックス 52"/>
          <p:cNvSpPr txBox="1"/>
          <p:nvPr/>
        </p:nvSpPr>
        <p:spPr>
          <a:xfrm>
            <a:off x="4800009" y="1390579"/>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デンマーク</a:t>
            </a:r>
          </a:p>
        </p:txBody>
      </p:sp>
      <p:sp>
        <p:nvSpPr>
          <p:cNvPr id="54" name="テキスト ボックス 53"/>
          <p:cNvSpPr txBox="1"/>
          <p:nvPr/>
        </p:nvSpPr>
        <p:spPr>
          <a:xfrm>
            <a:off x="7479920" y="1416476"/>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スウェーデン</a:t>
            </a:r>
          </a:p>
        </p:txBody>
      </p:sp>
      <p:sp>
        <p:nvSpPr>
          <p:cNvPr id="55" name="テキスト ボックス 54"/>
          <p:cNvSpPr txBox="1"/>
          <p:nvPr/>
        </p:nvSpPr>
        <p:spPr>
          <a:xfrm>
            <a:off x="4776950" y="3914487"/>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フィンランド</a:t>
            </a:r>
          </a:p>
        </p:txBody>
      </p:sp>
      <p:sp>
        <p:nvSpPr>
          <p:cNvPr id="56" name="テキスト ボックス 55"/>
          <p:cNvSpPr txBox="1"/>
          <p:nvPr/>
        </p:nvSpPr>
        <p:spPr>
          <a:xfrm>
            <a:off x="7506814" y="3911059"/>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日本</a:t>
            </a:r>
          </a:p>
        </p:txBody>
      </p:sp>
      <p:grpSp>
        <p:nvGrpSpPr>
          <p:cNvPr id="5" name="グループ化 4"/>
          <p:cNvGrpSpPr>
            <a:grpSpLocks noChangeAspect="1"/>
          </p:cNvGrpSpPr>
          <p:nvPr/>
        </p:nvGrpSpPr>
        <p:grpSpPr>
          <a:xfrm>
            <a:off x="4574363" y="1728072"/>
            <a:ext cx="2088109" cy="2099934"/>
            <a:chOff x="3460742" y="2004407"/>
            <a:chExt cx="2569887" cy="2584441"/>
          </a:xfrm>
        </p:grpSpPr>
        <p:pic>
          <p:nvPicPr>
            <p:cNvPr id="58" name="図 57"/>
            <p:cNvPicPr>
              <a:picLocks noChangeAspect="1"/>
            </p:cNvPicPr>
            <p:nvPr/>
          </p:nvPicPr>
          <p:blipFill>
            <a:blip r:embed="rId3"/>
            <a:stretch>
              <a:fillRect/>
            </a:stretch>
          </p:blipFill>
          <p:spPr>
            <a:xfrm>
              <a:off x="3520705" y="2054752"/>
              <a:ext cx="2509924" cy="2534096"/>
            </a:xfrm>
            <a:prstGeom prst="rect">
              <a:avLst/>
            </a:prstGeom>
          </p:spPr>
        </p:pic>
        <p:sp>
          <p:nvSpPr>
            <p:cNvPr id="62" name="楕円 61"/>
            <p:cNvSpPr/>
            <p:nvPr/>
          </p:nvSpPr>
          <p:spPr>
            <a:xfrm>
              <a:off x="3617641" y="2111345"/>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p:cNvSpPr txBox="1"/>
            <p:nvPr/>
          </p:nvSpPr>
          <p:spPr>
            <a:xfrm>
              <a:off x="4419288" y="201465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⑰</a:t>
              </a:r>
            </a:p>
          </p:txBody>
        </p:sp>
        <p:sp>
          <p:nvSpPr>
            <p:cNvPr id="67" name="テキスト ボックス 66"/>
            <p:cNvSpPr txBox="1"/>
            <p:nvPr/>
          </p:nvSpPr>
          <p:spPr>
            <a:xfrm>
              <a:off x="4918037" y="200440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68" name="テキスト ボックス 67"/>
            <p:cNvSpPr txBox="1"/>
            <p:nvPr/>
          </p:nvSpPr>
          <p:spPr>
            <a:xfrm>
              <a:off x="5323940" y="215754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②</a:t>
              </a:r>
            </a:p>
          </p:txBody>
        </p:sp>
        <p:sp>
          <p:nvSpPr>
            <p:cNvPr id="69" name="テキスト ボックス 68"/>
            <p:cNvSpPr txBox="1"/>
            <p:nvPr/>
          </p:nvSpPr>
          <p:spPr>
            <a:xfrm>
              <a:off x="5631619" y="246043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70" name="テキスト ボックス 69"/>
            <p:cNvSpPr txBox="1"/>
            <p:nvPr/>
          </p:nvSpPr>
          <p:spPr>
            <a:xfrm>
              <a:off x="5803050" y="282811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④</a:t>
              </a:r>
            </a:p>
          </p:txBody>
        </p:sp>
        <p:sp>
          <p:nvSpPr>
            <p:cNvPr id="71" name="テキスト ボックス 70"/>
            <p:cNvSpPr txBox="1"/>
            <p:nvPr/>
          </p:nvSpPr>
          <p:spPr>
            <a:xfrm>
              <a:off x="5818027" y="327637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72" name="テキスト ボックス 71"/>
            <p:cNvSpPr txBox="1"/>
            <p:nvPr/>
          </p:nvSpPr>
          <p:spPr>
            <a:xfrm>
              <a:off x="5687480" y="369976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⑥</a:t>
              </a:r>
            </a:p>
          </p:txBody>
        </p:sp>
        <p:sp>
          <p:nvSpPr>
            <p:cNvPr id="73" name="テキスト ボックス 72"/>
            <p:cNvSpPr txBox="1"/>
            <p:nvPr/>
          </p:nvSpPr>
          <p:spPr>
            <a:xfrm>
              <a:off x="5488551" y="404040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74" name="テキスト ボックス 73"/>
            <p:cNvSpPr txBox="1"/>
            <p:nvPr/>
          </p:nvSpPr>
          <p:spPr>
            <a:xfrm>
              <a:off x="5075891" y="424604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⑧</a:t>
              </a:r>
            </a:p>
          </p:txBody>
        </p:sp>
        <p:sp>
          <p:nvSpPr>
            <p:cNvPr id="75" name="テキスト ボックス 74"/>
            <p:cNvSpPr txBox="1"/>
            <p:nvPr/>
          </p:nvSpPr>
          <p:spPr>
            <a:xfrm>
              <a:off x="4673087" y="435297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⑨</a:t>
              </a:r>
            </a:p>
          </p:txBody>
        </p:sp>
        <p:sp>
          <p:nvSpPr>
            <p:cNvPr id="76" name="テキスト ボックス 75"/>
            <p:cNvSpPr txBox="1"/>
            <p:nvPr/>
          </p:nvSpPr>
          <p:spPr>
            <a:xfrm>
              <a:off x="4240520" y="429736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77" name="テキスト ボックス 76"/>
            <p:cNvSpPr txBox="1"/>
            <p:nvPr/>
          </p:nvSpPr>
          <p:spPr>
            <a:xfrm>
              <a:off x="3863547" y="4048168"/>
              <a:ext cx="157392" cy="22727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⑪</a:t>
              </a:r>
            </a:p>
          </p:txBody>
        </p:sp>
        <p:sp>
          <p:nvSpPr>
            <p:cNvPr id="78" name="テキスト ボックス 77"/>
            <p:cNvSpPr txBox="1"/>
            <p:nvPr/>
          </p:nvSpPr>
          <p:spPr>
            <a:xfrm>
              <a:off x="3595613" y="372992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⑫</a:t>
              </a:r>
            </a:p>
          </p:txBody>
        </p:sp>
        <p:sp>
          <p:nvSpPr>
            <p:cNvPr id="79" name="テキスト ボックス 78"/>
            <p:cNvSpPr txBox="1"/>
            <p:nvPr/>
          </p:nvSpPr>
          <p:spPr>
            <a:xfrm>
              <a:off x="3460742" y="3258081"/>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80" name="テキスト ボックス 79"/>
            <p:cNvSpPr txBox="1"/>
            <p:nvPr/>
          </p:nvSpPr>
          <p:spPr>
            <a:xfrm>
              <a:off x="3532545" y="282353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⑭</a:t>
              </a:r>
            </a:p>
          </p:txBody>
        </p:sp>
        <p:sp>
          <p:nvSpPr>
            <p:cNvPr id="81" name="テキスト ボックス 80"/>
            <p:cNvSpPr txBox="1"/>
            <p:nvPr/>
          </p:nvSpPr>
          <p:spPr>
            <a:xfrm>
              <a:off x="3700139" y="243792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82" name="テキスト ボックス 81"/>
            <p:cNvSpPr txBox="1"/>
            <p:nvPr/>
          </p:nvSpPr>
          <p:spPr>
            <a:xfrm>
              <a:off x="4036936" y="217413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⑯</a:t>
              </a:r>
            </a:p>
          </p:txBody>
        </p:sp>
      </p:grpSp>
      <p:grpSp>
        <p:nvGrpSpPr>
          <p:cNvPr id="3" name="グループ化 2"/>
          <p:cNvGrpSpPr>
            <a:grpSpLocks noChangeAspect="1"/>
          </p:cNvGrpSpPr>
          <p:nvPr/>
        </p:nvGrpSpPr>
        <p:grpSpPr>
          <a:xfrm>
            <a:off x="7184843" y="1741854"/>
            <a:ext cx="2015270" cy="2082831"/>
            <a:chOff x="6864401" y="2004407"/>
            <a:chExt cx="2480242" cy="2563392"/>
          </a:xfrm>
        </p:grpSpPr>
        <p:pic>
          <p:nvPicPr>
            <p:cNvPr id="59" name="図 58"/>
            <p:cNvPicPr>
              <a:picLocks noChangeAspect="1"/>
            </p:cNvPicPr>
            <p:nvPr/>
          </p:nvPicPr>
          <p:blipFill>
            <a:blip r:embed="rId4"/>
            <a:stretch>
              <a:fillRect/>
            </a:stretch>
          </p:blipFill>
          <p:spPr>
            <a:xfrm>
              <a:off x="6899850" y="2054079"/>
              <a:ext cx="2439503" cy="2494150"/>
            </a:xfrm>
            <a:prstGeom prst="rect">
              <a:avLst/>
            </a:prstGeom>
          </p:spPr>
        </p:pic>
        <p:sp>
          <p:nvSpPr>
            <p:cNvPr id="63" name="楕円 62"/>
            <p:cNvSpPr/>
            <p:nvPr/>
          </p:nvSpPr>
          <p:spPr>
            <a:xfrm>
              <a:off x="6957648" y="2122799"/>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7759221" y="200440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⑰</a:t>
              </a:r>
            </a:p>
          </p:txBody>
        </p:sp>
        <p:sp>
          <p:nvSpPr>
            <p:cNvPr id="84" name="テキスト ボックス 83"/>
            <p:cNvSpPr txBox="1"/>
            <p:nvPr/>
          </p:nvSpPr>
          <p:spPr>
            <a:xfrm>
              <a:off x="8263133" y="200440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85" name="テキスト ボックス 84"/>
            <p:cNvSpPr txBox="1"/>
            <p:nvPr/>
          </p:nvSpPr>
          <p:spPr>
            <a:xfrm>
              <a:off x="8649125" y="211969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②</a:t>
              </a:r>
            </a:p>
          </p:txBody>
        </p:sp>
        <p:sp>
          <p:nvSpPr>
            <p:cNvPr id="86" name="テキスト ボックス 85"/>
            <p:cNvSpPr txBox="1"/>
            <p:nvPr/>
          </p:nvSpPr>
          <p:spPr>
            <a:xfrm>
              <a:off x="8988647" y="241436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87" name="テキスト ボックス 86"/>
            <p:cNvSpPr txBox="1"/>
            <p:nvPr/>
          </p:nvSpPr>
          <p:spPr>
            <a:xfrm>
              <a:off x="9140274" y="280454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④</a:t>
              </a:r>
            </a:p>
          </p:txBody>
        </p:sp>
        <p:sp>
          <p:nvSpPr>
            <p:cNvPr id="88" name="テキスト ボックス 87"/>
            <p:cNvSpPr txBox="1"/>
            <p:nvPr/>
          </p:nvSpPr>
          <p:spPr>
            <a:xfrm>
              <a:off x="9155249" y="325280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89" name="テキスト ボックス 88"/>
            <p:cNvSpPr txBox="1"/>
            <p:nvPr/>
          </p:nvSpPr>
          <p:spPr>
            <a:xfrm>
              <a:off x="9059604" y="369976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⑥</a:t>
              </a:r>
            </a:p>
          </p:txBody>
        </p:sp>
        <p:sp>
          <p:nvSpPr>
            <p:cNvPr id="90" name="テキスト ボックス 89"/>
            <p:cNvSpPr txBox="1"/>
            <p:nvPr/>
          </p:nvSpPr>
          <p:spPr>
            <a:xfrm>
              <a:off x="8835226" y="403944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91" name="テキスト ボックス 90"/>
            <p:cNvSpPr txBox="1"/>
            <p:nvPr/>
          </p:nvSpPr>
          <p:spPr>
            <a:xfrm>
              <a:off x="8422969" y="425501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⑧</a:t>
              </a:r>
            </a:p>
          </p:txBody>
        </p:sp>
        <p:sp>
          <p:nvSpPr>
            <p:cNvPr id="92" name="テキスト ボックス 91"/>
            <p:cNvSpPr txBox="1"/>
            <p:nvPr/>
          </p:nvSpPr>
          <p:spPr>
            <a:xfrm>
              <a:off x="7999387" y="434052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⑨</a:t>
              </a:r>
            </a:p>
          </p:txBody>
        </p:sp>
        <p:sp>
          <p:nvSpPr>
            <p:cNvPr id="93" name="テキスト ボックス 92"/>
            <p:cNvSpPr txBox="1"/>
            <p:nvPr/>
          </p:nvSpPr>
          <p:spPr>
            <a:xfrm>
              <a:off x="7543200" y="428294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94" name="テキスト ボックス 93"/>
            <p:cNvSpPr txBox="1"/>
            <p:nvPr/>
          </p:nvSpPr>
          <p:spPr>
            <a:xfrm>
              <a:off x="7202986" y="403057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⑪</a:t>
              </a:r>
            </a:p>
          </p:txBody>
        </p:sp>
        <p:sp>
          <p:nvSpPr>
            <p:cNvPr id="95" name="テキスト ボックス 94"/>
            <p:cNvSpPr txBox="1"/>
            <p:nvPr/>
          </p:nvSpPr>
          <p:spPr>
            <a:xfrm>
              <a:off x="6964173" y="3672008"/>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⑫</a:t>
              </a:r>
            </a:p>
          </p:txBody>
        </p:sp>
        <p:sp>
          <p:nvSpPr>
            <p:cNvPr id="96" name="テキスト ボックス 95"/>
            <p:cNvSpPr txBox="1"/>
            <p:nvPr/>
          </p:nvSpPr>
          <p:spPr>
            <a:xfrm>
              <a:off x="6864401" y="324641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97" name="テキスト ボックス 96"/>
            <p:cNvSpPr txBox="1"/>
            <p:nvPr/>
          </p:nvSpPr>
          <p:spPr>
            <a:xfrm>
              <a:off x="6903533" y="279945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⑭</a:t>
              </a:r>
            </a:p>
          </p:txBody>
        </p:sp>
        <p:sp>
          <p:nvSpPr>
            <p:cNvPr id="98" name="テキスト ボックス 97"/>
            <p:cNvSpPr txBox="1"/>
            <p:nvPr/>
          </p:nvSpPr>
          <p:spPr>
            <a:xfrm>
              <a:off x="7073452" y="2448645"/>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99" name="テキスト ボックス 98"/>
            <p:cNvSpPr txBox="1"/>
            <p:nvPr/>
          </p:nvSpPr>
          <p:spPr>
            <a:xfrm>
              <a:off x="7373162" y="214452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⑯</a:t>
              </a:r>
            </a:p>
          </p:txBody>
        </p:sp>
      </p:grpSp>
      <p:grpSp>
        <p:nvGrpSpPr>
          <p:cNvPr id="8" name="グループ化 7"/>
          <p:cNvGrpSpPr>
            <a:grpSpLocks noChangeAspect="1"/>
          </p:cNvGrpSpPr>
          <p:nvPr/>
        </p:nvGrpSpPr>
        <p:grpSpPr>
          <a:xfrm>
            <a:off x="4710504" y="4217426"/>
            <a:ext cx="2004539" cy="2090141"/>
            <a:chOff x="3582404" y="4895850"/>
            <a:chExt cx="2467038" cy="2572386"/>
          </a:xfrm>
        </p:grpSpPr>
        <p:pic>
          <p:nvPicPr>
            <p:cNvPr id="60" name="図 59"/>
            <p:cNvPicPr>
              <a:picLocks noChangeAspect="1"/>
            </p:cNvPicPr>
            <p:nvPr/>
          </p:nvPicPr>
          <p:blipFill>
            <a:blip r:embed="rId5"/>
            <a:stretch>
              <a:fillRect/>
            </a:stretch>
          </p:blipFill>
          <p:spPr>
            <a:xfrm>
              <a:off x="3587233" y="4935347"/>
              <a:ext cx="2454498" cy="2494150"/>
            </a:xfrm>
            <a:prstGeom prst="rect">
              <a:avLst/>
            </a:prstGeom>
          </p:spPr>
        </p:pic>
        <p:sp>
          <p:nvSpPr>
            <p:cNvPr id="64" name="楕円 63"/>
            <p:cNvSpPr/>
            <p:nvPr/>
          </p:nvSpPr>
          <p:spPr>
            <a:xfrm>
              <a:off x="3673308" y="5010782"/>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4455129" y="490694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⑰</a:t>
              </a:r>
            </a:p>
          </p:txBody>
        </p:sp>
        <p:sp>
          <p:nvSpPr>
            <p:cNvPr id="101" name="テキスト ボックス 100"/>
            <p:cNvSpPr txBox="1"/>
            <p:nvPr/>
          </p:nvSpPr>
          <p:spPr>
            <a:xfrm>
              <a:off x="5008000" y="489585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02" name="テキスト ボックス 101"/>
            <p:cNvSpPr txBox="1"/>
            <p:nvPr/>
          </p:nvSpPr>
          <p:spPr>
            <a:xfrm>
              <a:off x="5343352" y="5086885"/>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②</a:t>
              </a:r>
            </a:p>
          </p:txBody>
        </p:sp>
        <p:sp>
          <p:nvSpPr>
            <p:cNvPr id="103" name="テキスト ボックス 102"/>
            <p:cNvSpPr txBox="1"/>
            <p:nvPr/>
          </p:nvSpPr>
          <p:spPr>
            <a:xfrm>
              <a:off x="5693443" y="532591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04" name="テキスト ボックス 103"/>
            <p:cNvSpPr txBox="1"/>
            <p:nvPr/>
          </p:nvSpPr>
          <p:spPr>
            <a:xfrm>
              <a:off x="5845070" y="571609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④</a:t>
              </a:r>
            </a:p>
          </p:txBody>
        </p:sp>
        <p:sp>
          <p:nvSpPr>
            <p:cNvPr id="105" name="テキスト ボックス 104"/>
            <p:cNvSpPr txBox="1"/>
            <p:nvPr/>
          </p:nvSpPr>
          <p:spPr>
            <a:xfrm>
              <a:off x="5860048" y="616435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06" name="テキスト ボックス 105"/>
            <p:cNvSpPr txBox="1"/>
            <p:nvPr/>
          </p:nvSpPr>
          <p:spPr>
            <a:xfrm>
              <a:off x="5729503" y="6587748"/>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⑥</a:t>
              </a:r>
            </a:p>
          </p:txBody>
        </p:sp>
        <p:sp>
          <p:nvSpPr>
            <p:cNvPr id="107" name="テキスト ボックス 106"/>
            <p:cNvSpPr txBox="1"/>
            <p:nvPr/>
          </p:nvSpPr>
          <p:spPr>
            <a:xfrm>
              <a:off x="5530569" y="692838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08" name="テキスト ボックス 107"/>
            <p:cNvSpPr txBox="1"/>
            <p:nvPr/>
          </p:nvSpPr>
          <p:spPr>
            <a:xfrm>
              <a:off x="5117911" y="713402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⑧</a:t>
              </a:r>
            </a:p>
          </p:txBody>
        </p:sp>
        <p:sp>
          <p:nvSpPr>
            <p:cNvPr id="109" name="テキスト ボックス 108"/>
            <p:cNvSpPr txBox="1"/>
            <p:nvPr/>
          </p:nvSpPr>
          <p:spPr>
            <a:xfrm>
              <a:off x="4715107" y="724096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⑨</a:t>
              </a:r>
            </a:p>
          </p:txBody>
        </p:sp>
        <p:sp>
          <p:nvSpPr>
            <p:cNvPr id="110" name="テキスト ボックス 109"/>
            <p:cNvSpPr txBox="1"/>
            <p:nvPr/>
          </p:nvSpPr>
          <p:spPr>
            <a:xfrm>
              <a:off x="4282323" y="721794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11" name="テキスト ボックス 110"/>
            <p:cNvSpPr txBox="1"/>
            <p:nvPr/>
          </p:nvSpPr>
          <p:spPr>
            <a:xfrm>
              <a:off x="3954925" y="691855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⑪</a:t>
              </a:r>
            </a:p>
          </p:txBody>
        </p:sp>
        <p:sp>
          <p:nvSpPr>
            <p:cNvPr id="112" name="テキスト ボックス 111"/>
            <p:cNvSpPr txBox="1"/>
            <p:nvPr/>
          </p:nvSpPr>
          <p:spPr>
            <a:xfrm>
              <a:off x="3679685" y="657472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⑫</a:t>
              </a:r>
            </a:p>
          </p:txBody>
        </p:sp>
        <p:sp>
          <p:nvSpPr>
            <p:cNvPr id="113" name="テキスト ボックス 112"/>
            <p:cNvSpPr txBox="1"/>
            <p:nvPr/>
          </p:nvSpPr>
          <p:spPr>
            <a:xfrm>
              <a:off x="3582404" y="619697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14" name="テキスト ボックス 113"/>
            <p:cNvSpPr txBox="1"/>
            <p:nvPr/>
          </p:nvSpPr>
          <p:spPr>
            <a:xfrm>
              <a:off x="3608330" y="575629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⑭</a:t>
              </a:r>
            </a:p>
          </p:txBody>
        </p:sp>
        <p:sp>
          <p:nvSpPr>
            <p:cNvPr id="115" name="テキスト ボックス 114"/>
            <p:cNvSpPr txBox="1"/>
            <p:nvPr/>
          </p:nvSpPr>
          <p:spPr>
            <a:xfrm>
              <a:off x="3745871" y="535644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16" name="テキスト ボックス 115"/>
            <p:cNvSpPr txBox="1"/>
            <p:nvPr/>
          </p:nvSpPr>
          <p:spPr>
            <a:xfrm>
              <a:off x="4053962" y="506499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⑯</a:t>
              </a:r>
            </a:p>
          </p:txBody>
        </p:sp>
      </p:grpSp>
      <p:grpSp>
        <p:nvGrpSpPr>
          <p:cNvPr id="7" name="グループ化 6"/>
          <p:cNvGrpSpPr>
            <a:grpSpLocks noChangeAspect="1"/>
          </p:cNvGrpSpPr>
          <p:nvPr/>
        </p:nvGrpSpPr>
        <p:grpSpPr>
          <a:xfrm>
            <a:off x="7197185" y="4241609"/>
            <a:ext cx="2029416" cy="2090244"/>
            <a:chOff x="6928829" y="4902647"/>
            <a:chExt cx="2497652" cy="2572516"/>
          </a:xfrm>
        </p:grpSpPr>
        <p:pic>
          <p:nvPicPr>
            <p:cNvPr id="61" name="図 60"/>
            <p:cNvPicPr>
              <a:picLocks noChangeAspect="1"/>
            </p:cNvPicPr>
            <p:nvPr/>
          </p:nvPicPr>
          <p:blipFill>
            <a:blip r:embed="rId6"/>
            <a:stretch>
              <a:fillRect/>
            </a:stretch>
          </p:blipFill>
          <p:spPr>
            <a:xfrm>
              <a:off x="6956199" y="4980094"/>
              <a:ext cx="2470282" cy="2494150"/>
            </a:xfrm>
            <a:prstGeom prst="rect">
              <a:avLst/>
            </a:prstGeom>
          </p:spPr>
        </p:pic>
        <p:sp>
          <p:nvSpPr>
            <p:cNvPr id="65" name="楕円 64"/>
            <p:cNvSpPr/>
            <p:nvPr/>
          </p:nvSpPr>
          <p:spPr>
            <a:xfrm>
              <a:off x="7026308" y="5036474"/>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7826598" y="4908471"/>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⑰</a:t>
              </a:r>
            </a:p>
          </p:txBody>
        </p:sp>
        <p:sp>
          <p:nvSpPr>
            <p:cNvPr id="118" name="テキスト ボックス 117"/>
            <p:cNvSpPr txBox="1"/>
            <p:nvPr/>
          </p:nvSpPr>
          <p:spPr>
            <a:xfrm>
              <a:off x="8313449" y="490264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19" name="テキスト ボックス 118"/>
            <p:cNvSpPr txBox="1"/>
            <p:nvPr/>
          </p:nvSpPr>
          <p:spPr>
            <a:xfrm>
              <a:off x="8718679" y="507448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②</a:t>
              </a:r>
            </a:p>
          </p:txBody>
        </p:sp>
        <p:sp>
          <p:nvSpPr>
            <p:cNvPr id="120" name="テキスト ボックス 119"/>
            <p:cNvSpPr txBox="1"/>
            <p:nvPr/>
          </p:nvSpPr>
          <p:spPr>
            <a:xfrm>
              <a:off x="9004578" y="539968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21" name="テキスト ボックス 120"/>
            <p:cNvSpPr txBox="1"/>
            <p:nvPr/>
          </p:nvSpPr>
          <p:spPr>
            <a:xfrm>
              <a:off x="9185898" y="574442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④</a:t>
              </a:r>
            </a:p>
          </p:txBody>
        </p:sp>
        <p:sp>
          <p:nvSpPr>
            <p:cNvPr id="122" name="テキスト ボックス 121"/>
            <p:cNvSpPr txBox="1"/>
            <p:nvPr/>
          </p:nvSpPr>
          <p:spPr>
            <a:xfrm>
              <a:off x="9225294" y="618775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23" name="テキスト ボックス 122"/>
            <p:cNvSpPr txBox="1"/>
            <p:nvPr/>
          </p:nvSpPr>
          <p:spPr>
            <a:xfrm>
              <a:off x="9110803" y="663971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⑥</a:t>
              </a:r>
            </a:p>
          </p:txBody>
        </p:sp>
        <p:sp>
          <p:nvSpPr>
            <p:cNvPr id="124" name="テキスト ボックス 123"/>
            <p:cNvSpPr txBox="1"/>
            <p:nvPr/>
          </p:nvSpPr>
          <p:spPr>
            <a:xfrm>
              <a:off x="8854670" y="6978055"/>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25" name="テキスト ボックス 124"/>
            <p:cNvSpPr txBox="1"/>
            <p:nvPr/>
          </p:nvSpPr>
          <p:spPr>
            <a:xfrm>
              <a:off x="8491912" y="717527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⑧</a:t>
              </a:r>
            </a:p>
          </p:txBody>
        </p:sp>
        <p:sp>
          <p:nvSpPr>
            <p:cNvPr id="126" name="テキスト ボックス 125"/>
            <p:cNvSpPr txBox="1"/>
            <p:nvPr/>
          </p:nvSpPr>
          <p:spPr>
            <a:xfrm>
              <a:off x="8035652" y="724789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⑨</a:t>
              </a:r>
            </a:p>
          </p:txBody>
        </p:sp>
        <p:sp>
          <p:nvSpPr>
            <p:cNvPr id="127" name="テキスト ボックス 126"/>
            <p:cNvSpPr txBox="1"/>
            <p:nvPr/>
          </p:nvSpPr>
          <p:spPr>
            <a:xfrm>
              <a:off x="7602034" y="714798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28" name="テキスト ボックス 127"/>
            <p:cNvSpPr txBox="1"/>
            <p:nvPr/>
          </p:nvSpPr>
          <p:spPr>
            <a:xfrm>
              <a:off x="7263445" y="691896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⑪</a:t>
              </a:r>
            </a:p>
          </p:txBody>
        </p:sp>
        <p:sp>
          <p:nvSpPr>
            <p:cNvPr id="129" name="テキスト ボックス 128"/>
            <p:cNvSpPr txBox="1"/>
            <p:nvPr/>
          </p:nvSpPr>
          <p:spPr>
            <a:xfrm>
              <a:off x="7024158" y="661302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⑫</a:t>
              </a:r>
            </a:p>
          </p:txBody>
        </p:sp>
        <p:sp>
          <p:nvSpPr>
            <p:cNvPr id="130" name="テキスト ボックス 129"/>
            <p:cNvSpPr txBox="1"/>
            <p:nvPr/>
          </p:nvSpPr>
          <p:spPr>
            <a:xfrm>
              <a:off x="6928829" y="6187437"/>
              <a:ext cx="215073" cy="22727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31" name="テキスト ボックス 130"/>
            <p:cNvSpPr txBox="1"/>
            <p:nvPr/>
          </p:nvSpPr>
          <p:spPr>
            <a:xfrm>
              <a:off x="6956480" y="573917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⑭</a:t>
              </a:r>
            </a:p>
          </p:txBody>
        </p:sp>
        <p:sp>
          <p:nvSpPr>
            <p:cNvPr id="132" name="テキスト ボックス 131"/>
            <p:cNvSpPr txBox="1"/>
            <p:nvPr/>
          </p:nvSpPr>
          <p:spPr>
            <a:xfrm>
              <a:off x="7132952" y="538350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33" name="テキスト ボックス 132"/>
            <p:cNvSpPr txBox="1"/>
            <p:nvPr/>
          </p:nvSpPr>
          <p:spPr>
            <a:xfrm>
              <a:off x="7442024" y="507448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⑯</a:t>
              </a:r>
            </a:p>
          </p:txBody>
        </p:sp>
      </p:grpSp>
      <p:sp>
        <p:nvSpPr>
          <p:cNvPr id="10" name="右中かっこ 9"/>
          <p:cNvSpPr/>
          <p:nvPr/>
        </p:nvSpPr>
        <p:spPr>
          <a:xfrm>
            <a:off x="3755352" y="1919875"/>
            <a:ext cx="99208" cy="676888"/>
          </a:xfrm>
          <a:prstGeom prst="rightBrace">
            <a:avLst>
              <a:gd name="adj1" fmla="val 8566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34" name="直線矢印コネクタ 133"/>
          <p:cNvCxnSpPr/>
          <p:nvPr/>
        </p:nvCxnSpPr>
        <p:spPr>
          <a:xfrm>
            <a:off x="3981257" y="2257370"/>
            <a:ext cx="25224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3991769" y="5169421"/>
            <a:ext cx="25224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楕円 8"/>
          <p:cNvSpPr/>
          <p:nvPr/>
        </p:nvSpPr>
        <p:spPr>
          <a:xfrm>
            <a:off x="8399345" y="2659905"/>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p:cNvSpPr/>
          <p:nvPr/>
        </p:nvSpPr>
        <p:spPr>
          <a:xfrm>
            <a:off x="5834362" y="265990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136"/>
          <p:cNvSpPr/>
          <p:nvPr/>
        </p:nvSpPr>
        <p:spPr>
          <a:xfrm>
            <a:off x="5894904" y="5147985"/>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p:cNvSpPr/>
          <p:nvPr/>
        </p:nvSpPr>
        <p:spPr>
          <a:xfrm>
            <a:off x="8385473" y="517522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p:cNvSpPr/>
          <p:nvPr/>
        </p:nvSpPr>
        <p:spPr>
          <a:xfrm rot="6808808">
            <a:off x="7429970" y="3248831"/>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p:cNvSpPr/>
          <p:nvPr/>
        </p:nvSpPr>
        <p:spPr>
          <a:xfrm rot="6808808">
            <a:off x="4873714" y="322184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楕円 140"/>
          <p:cNvSpPr/>
          <p:nvPr/>
        </p:nvSpPr>
        <p:spPr>
          <a:xfrm rot="6808808">
            <a:off x="4939968" y="5710263"/>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楕円 141"/>
          <p:cNvSpPr/>
          <p:nvPr/>
        </p:nvSpPr>
        <p:spPr>
          <a:xfrm rot="6808808">
            <a:off x="7440328" y="5710263"/>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144"/>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視点４</a:t>
            </a:r>
          </a:p>
        </p:txBody>
      </p:sp>
    </p:spTree>
    <p:extLst>
      <p:ext uri="{BB962C8B-B14F-4D97-AF65-F5344CB8AC3E}">
        <p14:creationId xmlns:p14="http://schemas.microsoft.com/office/powerpoint/2010/main" val="3292291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年大阪・関西万博に向けて取り組む大阪府の「重点ゴール」</a:t>
            </a: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71609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b="1" u="sng" dirty="0">
                <a:latin typeface="メイリオ" panose="020B0604030504040204" pitchFamily="50" charset="-128"/>
                <a:ea typeface="メイリオ" panose="020B0604030504040204" pitchFamily="50" charset="-128"/>
              </a:rPr>
              <a:t>ＳＤＧｓ未来都市</a:t>
            </a:r>
          </a:p>
        </p:txBody>
      </p:sp>
      <p:pic>
        <p:nvPicPr>
          <p:cNvPr id="4" name="図 3">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262182" y="4091376"/>
            <a:ext cx="5592849" cy="836269"/>
          </a:xfrm>
          <a:prstGeom prst="rect">
            <a:avLst/>
          </a:prstGeom>
        </p:spPr>
      </p:pic>
    </p:spTree>
    <p:extLst>
      <p:ext uri="{BB962C8B-B14F-4D97-AF65-F5344CB8AC3E}">
        <p14:creationId xmlns:p14="http://schemas.microsoft.com/office/powerpoint/2010/main" val="107773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未来都市</a:t>
            </a:r>
            <a:endParaRPr kumimoji="1" lang="en-US" altLang="ja-JP" sz="20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273871" y="882871"/>
            <a:ext cx="9290940" cy="1804789"/>
          </a:xfrm>
          <a:prstGeom prst="rect">
            <a:avLst/>
          </a:prstGeom>
          <a:ln>
            <a:solidFill>
              <a:schemeClr val="tx1"/>
            </a:solidFill>
            <a:prstDash val="sysDash"/>
          </a:ln>
        </p:spPr>
        <p:txBody>
          <a:bodyPr wrap="square">
            <a:spAutoFit/>
          </a:bodyPr>
          <a:lstStyle/>
          <a:p>
            <a:pPr marL="70942" indent="6450">
              <a:lnSpc>
                <a:spcPct val="150000"/>
              </a:lnSpc>
            </a:pPr>
            <a:r>
              <a:rPr lang="ja-JP" altLang="en-US" dirty="0">
                <a:latin typeface="Meiryo UI" panose="020B0604030504040204" pitchFamily="50" charset="-128"/>
                <a:ea typeface="Meiryo UI" panose="020B0604030504040204" pitchFamily="50" charset="-128"/>
              </a:rPr>
              <a:t>地方創生に向け、</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の達成に資する優れた取組みを提案する自治体を「</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未来都市」として</a:t>
            </a:r>
            <a:r>
              <a:rPr lang="ja-JP" altLang="en-US" dirty="0">
                <a:latin typeface="Meiryo UI" panose="020B0604030504040204" pitchFamily="50" charset="-128"/>
                <a:ea typeface="Meiryo UI" panose="020B0604030504040204" pitchFamily="50" charset="-128"/>
              </a:rPr>
              <a:t>、また、未来都市提案書に記載された事業のうち、</a:t>
            </a:r>
            <a:r>
              <a:rPr lang="ja-JP" altLang="en-US" b="1" dirty="0">
                <a:latin typeface="Meiryo UI" panose="020B0604030504040204" pitchFamily="50" charset="-128"/>
                <a:ea typeface="Meiryo UI" panose="020B0604030504040204" pitchFamily="50" charset="-128"/>
              </a:rPr>
              <a:t>特に先導的な事業を「自治体</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モデル事業」として選定する制度</a:t>
            </a:r>
            <a:endParaRPr lang="en-US" altLang="ja-JP" b="1" dirty="0">
              <a:latin typeface="Meiryo UI" panose="020B0604030504040204" pitchFamily="50" charset="-128"/>
              <a:ea typeface="Meiryo UI" panose="020B0604030504040204" pitchFamily="50" charset="-128"/>
            </a:endParaRPr>
          </a:p>
          <a:p>
            <a:pPr marL="70942" indent="6450">
              <a:lnSpc>
                <a:spcPct val="150000"/>
              </a:lnSpc>
              <a:spcBef>
                <a:spcPts val="975"/>
              </a:spcBef>
            </a:pPr>
            <a:r>
              <a:rPr lang="en-US" altLang="ja-JP" sz="1463" dirty="0">
                <a:latin typeface="Meiryo UI" panose="020B0604030504040204" pitchFamily="50" charset="-128"/>
                <a:ea typeface="Meiryo UI" panose="020B0604030504040204" pitchFamily="50" charset="-128"/>
              </a:rPr>
              <a:t>※2018</a:t>
            </a:r>
            <a:r>
              <a:rPr lang="ja-JP" altLang="en-US" sz="1463" dirty="0">
                <a:latin typeface="Meiryo UI" panose="020B0604030504040204" pitchFamily="50" charset="-128"/>
                <a:ea typeface="Meiryo UI" panose="020B0604030504040204" pitchFamily="50" charset="-128"/>
              </a:rPr>
              <a:t>年から</a:t>
            </a:r>
            <a:r>
              <a:rPr lang="en-US" altLang="ja-JP" sz="1463" dirty="0">
                <a:latin typeface="Meiryo UI" panose="020B0604030504040204" pitchFamily="50" charset="-128"/>
                <a:ea typeface="Meiryo UI" panose="020B0604030504040204" pitchFamily="50" charset="-128"/>
              </a:rPr>
              <a:t>2024</a:t>
            </a:r>
            <a:r>
              <a:rPr lang="ja-JP" altLang="en-US" sz="1463" dirty="0">
                <a:latin typeface="Meiryo UI" panose="020B0604030504040204" pitchFamily="50" charset="-128"/>
                <a:ea typeface="Meiryo UI" panose="020B0604030504040204" pitchFamily="50" charset="-128"/>
              </a:rPr>
              <a:t>年末までに累計</a:t>
            </a:r>
            <a:r>
              <a:rPr lang="en-US" altLang="ja-JP" sz="1463" dirty="0">
                <a:latin typeface="Meiryo UI" panose="020B0604030504040204" pitchFamily="50" charset="-128"/>
                <a:ea typeface="Meiryo UI" panose="020B0604030504040204" pitchFamily="50" charset="-128"/>
              </a:rPr>
              <a:t>210</a:t>
            </a:r>
            <a:r>
              <a:rPr lang="ja-JP" altLang="en-US" sz="1463" dirty="0">
                <a:latin typeface="Meiryo UI" panose="020B0604030504040204" pitchFamily="50" charset="-128"/>
                <a:ea typeface="Meiryo UI" panose="020B0604030504040204" pitchFamily="50" charset="-128"/>
              </a:rPr>
              <a:t>都市が選定される予定</a:t>
            </a:r>
          </a:p>
        </p:txBody>
      </p:sp>
      <p:sp>
        <p:nvSpPr>
          <p:cNvPr id="7" name="正方形/長方形 6"/>
          <p:cNvSpPr/>
          <p:nvPr/>
        </p:nvSpPr>
        <p:spPr>
          <a:xfrm>
            <a:off x="273871" y="3030531"/>
            <a:ext cx="1210588" cy="338554"/>
          </a:xfrm>
          <a:prstGeom prst="rect">
            <a:avLst/>
          </a:prstGeom>
        </p:spPr>
        <p:txBody>
          <a:bodyPr wrap="none">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選定状況</a:t>
            </a:r>
            <a:r>
              <a:rPr kumimoji="1" lang="en-US" altLang="ja-JP" sz="1600" b="1" dirty="0">
                <a:latin typeface="Meiryo UI" panose="020B0604030504040204" pitchFamily="50" charset="-128"/>
                <a:ea typeface="Meiryo UI" panose="020B0604030504040204" pitchFamily="50" charset="-128"/>
              </a:rPr>
              <a:t>】</a:t>
            </a:r>
          </a:p>
        </p:txBody>
      </p:sp>
      <p:graphicFrame>
        <p:nvGraphicFramePr>
          <p:cNvPr id="8" name="表 7"/>
          <p:cNvGraphicFramePr>
            <a:graphicFrameLocks noGrp="1"/>
          </p:cNvGraphicFramePr>
          <p:nvPr>
            <p:extLst>
              <p:ext uri="{D42A27DB-BD31-4B8C-83A1-F6EECF244321}">
                <p14:modId xmlns:p14="http://schemas.microsoft.com/office/powerpoint/2010/main" val="408195723"/>
              </p:ext>
            </p:extLst>
          </p:nvPr>
        </p:nvGraphicFramePr>
        <p:xfrm>
          <a:off x="273871" y="3525631"/>
          <a:ext cx="9449677" cy="3055472"/>
        </p:xfrm>
        <a:graphic>
          <a:graphicData uri="http://schemas.openxmlformats.org/drawingml/2006/table">
            <a:tbl>
              <a:tblPr firstRow="1" bandRow="1">
                <a:tableStyleId>{93296810-A885-4BE3-A3E7-6D5BEEA58F35}</a:tableStyleId>
              </a:tblPr>
              <a:tblGrid>
                <a:gridCol w="1049964">
                  <a:extLst>
                    <a:ext uri="{9D8B030D-6E8A-4147-A177-3AD203B41FA5}">
                      <a16:colId xmlns:a16="http://schemas.microsoft.com/office/drawing/2014/main" val="3860438439"/>
                    </a:ext>
                  </a:extLst>
                </a:gridCol>
                <a:gridCol w="1909026">
                  <a:extLst>
                    <a:ext uri="{9D8B030D-6E8A-4147-A177-3AD203B41FA5}">
                      <a16:colId xmlns:a16="http://schemas.microsoft.com/office/drawing/2014/main" val="80126220"/>
                    </a:ext>
                  </a:extLst>
                </a:gridCol>
                <a:gridCol w="1749941">
                  <a:extLst>
                    <a:ext uri="{9D8B030D-6E8A-4147-A177-3AD203B41FA5}">
                      <a16:colId xmlns:a16="http://schemas.microsoft.com/office/drawing/2014/main" val="3917699888"/>
                    </a:ext>
                  </a:extLst>
                </a:gridCol>
                <a:gridCol w="2386282">
                  <a:extLst>
                    <a:ext uri="{9D8B030D-6E8A-4147-A177-3AD203B41FA5}">
                      <a16:colId xmlns:a16="http://schemas.microsoft.com/office/drawing/2014/main" val="2088348492"/>
                    </a:ext>
                  </a:extLst>
                </a:gridCol>
                <a:gridCol w="1177232">
                  <a:extLst>
                    <a:ext uri="{9D8B030D-6E8A-4147-A177-3AD203B41FA5}">
                      <a16:colId xmlns:a16="http://schemas.microsoft.com/office/drawing/2014/main" val="332229268"/>
                    </a:ext>
                  </a:extLst>
                </a:gridCol>
                <a:gridCol w="1177232">
                  <a:extLst>
                    <a:ext uri="{9D8B030D-6E8A-4147-A177-3AD203B41FA5}">
                      <a16:colId xmlns:a16="http://schemas.microsoft.com/office/drawing/2014/main" val="2711062671"/>
                    </a:ext>
                  </a:extLst>
                </a:gridCol>
              </a:tblGrid>
              <a:tr h="436496">
                <a:tc>
                  <a:txBody>
                    <a:bodyPr/>
                    <a:lstStyle/>
                    <a:p>
                      <a:endParaRPr kumimoji="1" lang="ja-JP" altLang="en-US" sz="1600" dirty="0"/>
                    </a:p>
                  </a:txBody>
                  <a:tcPr marL="74295" marR="74295" marT="37148" marB="37148" anchor="ctr"/>
                </a:tc>
                <a:tc>
                  <a:txBody>
                    <a:bodyPr/>
                    <a:lstStyle/>
                    <a:p>
                      <a:pPr algn="ctr"/>
                      <a:r>
                        <a:rPr kumimoji="1" lang="ja-JP" altLang="en-US" sz="1600" dirty="0"/>
                        <a:t>未来都市 選定件数</a:t>
                      </a:r>
                      <a:endParaRPr kumimoji="1" lang="en-US" altLang="ja-JP" sz="1600" dirty="0"/>
                    </a:p>
                  </a:txBody>
                  <a:tcPr marL="74295" marR="74295" marT="37148" marB="37148" anchor="ctr"/>
                </a:tc>
                <a:tc>
                  <a:txBody>
                    <a:bodyPr/>
                    <a:lstStyle/>
                    <a:p>
                      <a:pPr algn="ctr"/>
                      <a:r>
                        <a:rPr kumimoji="1" lang="ja-JP" altLang="en-US" sz="1200" dirty="0"/>
                        <a:t>（うち、モデル事業）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pPr algn="ctr"/>
                      <a:r>
                        <a:rPr kumimoji="1" lang="ja-JP" altLang="en-US" sz="1600" dirty="0"/>
                        <a:t>府域の選定状況</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未来都市</a:t>
                      </a:r>
                    </a:p>
                  </a:txBody>
                  <a:tcPr marL="74295" marR="74295" marT="37148" marB="37148" anchor="ctr"/>
                </a:tc>
                <a:tc>
                  <a:txBody>
                    <a:bodyPr/>
                    <a:lstStyle/>
                    <a:p>
                      <a:pPr algn="ctr"/>
                      <a:r>
                        <a:rPr kumimoji="1" lang="ja-JP" altLang="en-US" sz="1600" dirty="0"/>
                        <a:t>モデル事業</a:t>
                      </a:r>
                    </a:p>
                  </a:txBody>
                  <a:tcPr marL="74295" marR="74295" marT="37148" marB="37148" anchor="ctr"/>
                </a:tc>
                <a:extLst>
                  <a:ext uri="{0D108BD9-81ED-4DB2-BD59-A6C34878D82A}">
                    <a16:rowId xmlns:a16="http://schemas.microsoft.com/office/drawing/2014/main" val="1998978024"/>
                  </a:ext>
                </a:extLst>
              </a:tr>
              <a:tr h="436496">
                <a:tc>
                  <a:txBody>
                    <a:bodyPr/>
                    <a:lstStyle/>
                    <a:p>
                      <a:pPr algn="ctr"/>
                      <a:r>
                        <a:rPr kumimoji="1" lang="en-US" altLang="ja-JP" sz="1600" dirty="0"/>
                        <a:t>2018</a:t>
                      </a:r>
                      <a:r>
                        <a:rPr kumimoji="1" lang="ja-JP" altLang="en-US" sz="1600" dirty="0"/>
                        <a:t>年度</a:t>
                      </a:r>
                    </a:p>
                  </a:txBody>
                  <a:tcPr marL="74295" marR="74295" marT="37148" marB="37148" anchor="ctr"/>
                </a:tc>
                <a:tc>
                  <a:txBody>
                    <a:bodyPr/>
                    <a:lstStyle/>
                    <a:p>
                      <a:pPr algn="ctr"/>
                      <a:r>
                        <a:rPr kumimoji="1" lang="en-US" altLang="ja-JP" sz="1600" dirty="0"/>
                        <a:t>29</a:t>
                      </a:r>
                      <a:r>
                        <a:rPr kumimoji="1" lang="ja-JP" altLang="en-US" sz="1600" dirty="0"/>
                        <a:t>都市</a:t>
                      </a:r>
                    </a:p>
                  </a:txBody>
                  <a:tcPr marL="74295" marR="74295" marT="37148" marB="37148" anchor="ctr"/>
                </a:tc>
                <a:tc>
                  <a:txBody>
                    <a:bodyPr/>
                    <a:lstStyle/>
                    <a:p>
                      <a:pPr algn="ctr"/>
                      <a:r>
                        <a:rPr kumimoji="1" lang="ja-JP" altLang="en-US" sz="1200" dirty="0"/>
                        <a:t>（</a:t>
                      </a:r>
                      <a:r>
                        <a:rPr kumimoji="1" lang="en-US" altLang="ja-JP" sz="1200" dirty="0"/>
                        <a:t>10</a:t>
                      </a:r>
                      <a:r>
                        <a:rPr kumimoji="1" lang="ja-JP" altLang="en-US" sz="1200" dirty="0"/>
                        <a:t>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r>
                        <a:rPr kumimoji="1" lang="ja-JP" altLang="en-US" sz="1600" dirty="0"/>
                        <a:t>堺市</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p>
                  </a:txBody>
                  <a:tcPr marL="74295" marR="74295" marT="37148" marB="37148" anchor="ctr"/>
                </a:tc>
                <a:tc>
                  <a:txBody>
                    <a:bodyPr/>
                    <a:lstStyle/>
                    <a:p>
                      <a:pPr algn="ctr"/>
                      <a:endParaRPr kumimoji="1" lang="ja-JP" altLang="en-US" sz="1600" dirty="0"/>
                    </a:p>
                  </a:txBody>
                  <a:tcPr marL="74295" marR="74295" marT="37148" marB="37148" anchor="ctr"/>
                </a:tc>
                <a:extLst>
                  <a:ext uri="{0D108BD9-81ED-4DB2-BD59-A6C34878D82A}">
                    <a16:rowId xmlns:a16="http://schemas.microsoft.com/office/drawing/2014/main" val="2315208469"/>
                  </a:ext>
                </a:extLst>
              </a:tr>
              <a:tr h="436496">
                <a:tc>
                  <a:txBody>
                    <a:bodyPr/>
                    <a:lstStyle/>
                    <a:p>
                      <a:pPr algn="ctr"/>
                      <a:r>
                        <a:rPr kumimoji="1" lang="en-US" altLang="ja-JP" sz="1600" dirty="0"/>
                        <a:t>2019</a:t>
                      </a:r>
                      <a:r>
                        <a:rPr kumimoji="1" lang="ja-JP" altLang="en-US" sz="1600" dirty="0"/>
                        <a:t>年度</a:t>
                      </a:r>
                    </a:p>
                  </a:txBody>
                  <a:tcPr marL="74295" marR="74295" marT="37148" marB="37148" anchor="ctr"/>
                </a:tc>
                <a:tc>
                  <a:txBody>
                    <a:bodyPr/>
                    <a:lstStyle/>
                    <a:p>
                      <a:pPr algn="ctr"/>
                      <a:r>
                        <a:rPr kumimoji="1" lang="en-US" altLang="ja-JP" sz="1600" dirty="0"/>
                        <a:t>31</a:t>
                      </a:r>
                      <a:r>
                        <a:rPr kumimoji="1" lang="ja-JP" altLang="en-US" sz="1600" dirty="0"/>
                        <a:t>都市</a:t>
                      </a:r>
                    </a:p>
                  </a:txBody>
                  <a:tcPr marL="74295" marR="74295" marT="37148" marB="37148" anchor="ctr"/>
                </a:tc>
                <a:tc>
                  <a:txBody>
                    <a:bodyPr/>
                    <a:lstStyle/>
                    <a:p>
                      <a:pPr algn="ctr"/>
                      <a:r>
                        <a:rPr kumimoji="1" lang="ja-JP" altLang="en-US" sz="1200" dirty="0"/>
                        <a:t>（</a:t>
                      </a:r>
                      <a:r>
                        <a:rPr kumimoji="1" lang="en-US" altLang="ja-JP" sz="1200" dirty="0"/>
                        <a:t>10</a:t>
                      </a:r>
                      <a:r>
                        <a:rPr kumimoji="1" lang="ja-JP" altLang="en-US" sz="1200" dirty="0"/>
                        <a:t>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endParaRPr kumimoji="1" lang="ja-JP" altLang="en-US" sz="1600" dirty="0"/>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600" dirty="0"/>
                    </a:p>
                  </a:txBody>
                  <a:tcPr marL="74295" marR="74295" marT="37148" marB="37148" anchor="ctr"/>
                </a:tc>
                <a:tc>
                  <a:txBody>
                    <a:bodyPr/>
                    <a:lstStyle/>
                    <a:p>
                      <a:pPr algn="ctr"/>
                      <a:endParaRPr kumimoji="1" lang="ja-JP" altLang="en-US" sz="1600" dirty="0"/>
                    </a:p>
                  </a:txBody>
                  <a:tcPr marL="74295" marR="74295" marT="37148" marB="37148" anchor="ctr"/>
                </a:tc>
                <a:extLst>
                  <a:ext uri="{0D108BD9-81ED-4DB2-BD59-A6C34878D82A}">
                    <a16:rowId xmlns:a16="http://schemas.microsoft.com/office/drawing/2014/main" val="2704144533"/>
                  </a:ext>
                </a:extLst>
              </a:tr>
              <a:tr h="436496">
                <a:tc rowSpan="3">
                  <a:txBody>
                    <a:bodyPr/>
                    <a:lstStyle/>
                    <a:p>
                      <a:pPr algn="ctr"/>
                      <a:r>
                        <a:rPr kumimoji="1" lang="en-US" altLang="ja-JP" sz="1600" dirty="0"/>
                        <a:t>2020</a:t>
                      </a:r>
                      <a:r>
                        <a:rPr kumimoji="1" lang="ja-JP" altLang="en-US" sz="1600" dirty="0"/>
                        <a:t>年度</a:t>
                      </a:r>
                    </a:p>
                  </a:txBody>
                  <a:tcPr marL="74295" marR="74295" marT="37148" marB="37148" anchor="ctr"/>
                </a:tc>
                <a:tc rowSpan="3">
                  <a:txBody>
                    <a:bodyPr/>
                    <a:lstStyle/>
                    <a:p>
                      <a:pPr algn="ctr"/>
                      <a:r>
                        <a:rPr kumimoji="1" lang="en-US" altLang="ja-JP" sz="1600" dirty="0"/>
                        <a:t>33</a:t>
                      </a:r>
                      <a:r>
                        <a:rPr kumimoji="1" lang="ja-JP" altLang="en-US" sz="1600" dirty="0"/>
                        <a:t>都市</a:t>
                      </a:r>
                    </a:p>
                  </a:txBody>
                  <a:tcPr marL="74295" marR="74295" marT="37148" marB="37148" anchor="ctr"/>
                </a:tc>
                <a:tc rowSpan="3">
                  <a:txBody>
                    <a:bodyPr/>
                    <a:lstStyle/>
                    <a:p>
                      <a:pPr algn="ctr"/>
                      <a:r>
                        <a:rPr kumimoji="1" lang="ja-JP" altLang="en-US" sz="1200" dirty="0"/>
                        <a:t>（</a:t>
                      </a:r>
                      <a:r>
                        <a:rPr kumimoji="1" lang="en-US" altLang="ja-JP" sz="1200" dirty="0"/>
                        <a:t>10</a:t>
                      </a:r>
                      <a:r>
                        <a:rPr kumimoji="1" lang="ja-JP" altLang="en-US" sz="1200" dirty="0"/>
                        <a:t>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a:t>大阪府・大阪市（共同）</a:t>
                      </a:r>
                      <a:endParaRPr kumimoji="1" lang="en-US" altLang="ja-JP" sz="1600" dirty="0"/>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p>
                  </a:txBody>
                  <a:tcPr marL="74295" marR="74295" marT="37148" marB="37148" anchor="ctr"/>
                </a:tc>
                <a:tc>
                  <a:txBody>
                    <a:bodyPr/>
                    <a:lstStyle/>
                    <a:p>
                      <a:pPr algn="ctr"/>
                      <a:r>
                        <a:rPr kumimoji="1" lang="ja-JP" altLang="en-US" sz="1600" dirty="0"/>
                        <a:t>〇</a:t>
                      </a:r>
                    </a:p>
                  </a:txBody>
                  <a:tcPr marL="74295" marR="74295" marT="37148" marB="37148" anchor="ctr"/>
                </a:tc>
                <a:extLst>
                  <a:ext uri="{0D108BD9-81ED-4DB2-BD59-A6C34878D82A}">
                    <a16:rowId xmlns:a16="http://schemas.microsoft.com/office/drawing/2014/main" val="715841814"/>
                  </a:ext>
                </a:extLst>
              </a:tr>
              <a:tr h="4364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600" dirty="0"/>
                        <a:t>豊中市</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p>
                  </a:txBody>
                  <a:tcPr marL="74295" marR="74295" marT="37148" marB="37148" anchor="ctr"/>
                </a:tc>
                <a:tc>
                  <a:txBody>
                    <a:bodyPr/>
                    <a:lstStyle/>
                    <a:p>
                      <a:pPr algn="ctr"/>
                      <a:endParaRPr kumimoji="1" lang="ja-JP" altLang="en-US" sz="1600" dirty="0"/>
                    </a:p>
                  </a:txBody>
                  <a:tcPr marL="74295" marR="74295" marT="37148" marB="37148" anchor="ctr"/>
                </a:tc>
                <a:extLst>
                  <a:ext uri="{0D108BD9-81ED-4DB2-BD59-A6C34878D82A}">
                    <a16:rowId xmlns:a16="http://schemas.microsoft.com/office/drawing/2014/main" val="1134110404"/>
                  </a:ext>
                </a:extLst>
              </a:tr>
              <a:tr h="4364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600" dirty="0"/>
                        <a:t>富田林市</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p>
                  </a:txBody>
                  <a:tcPr marL="74295" marR="74295" marT="37148" marB="37148" anchor="ctr"/>
                </a:tc>
                <a:tc>
                  <a:txBody>
                    <a:bodyPr/>
                    <a:lstStyle/>
                    <a:p>
                      <a:pPr algn="ctr"/>
                      <a:r>
                        <a:rPr kumimoji="1" lang="ja-JP" altLang="en-US" sz="1600" dirty="0"/>
                        <a:t>〇</a:t>
                      </a:r>
                    </a:p>
                  </a:txBody>
                  <a:tcPr marL="74295" marR="74295" marT="37148" marB="37148" anchor="ctr"/>
                </a:tc>
                <a:extLst>
                  <a:ext uri="{0D108BD9-81ED-4DB2-BD59-A6C34878D82A}">
                    <a16:rowId xmlns:a16="http://schemas.microsoft.com/office/drawing/2014/main" val="2295543657"/>
                  </a:ext>
                </a:extLst>
              </a:tr>
              <a:tr h="436496">
                <a:tc>
                  <a:txBody>
                    <a:bodyPr/>
                    <a:lstStyle/>
                    <a:p>
                      <a:pPr algn="ctr"/>
                      <a:r>
                        <a:rPr kumimoji="1" lang="en-US" altLang="ja-JP" sz="1600" dirty="0"/>
                        <a:t>2021</a:t>
                      </a:r>
                      <a:r>
                        <a:rPr kumimoji="1" lang="ja-JP" altLang="en-US" sz="1600" dirty="0"/>
                        <a:t>年度</a:t>
                      </a:r>
                    </a:p>
                  </a:txBody>
                  <a:tcPr marL="74295" marR="74295" marT="37148" marB="37148" anchor="ctr"/>
                </a:tc>
                <a:tc>
                  <a:txBody>
                    <a:bodyPr/>
                    <a:lstStyle/>
                    <a:p>
                      <a:pPr algn="ctr"/>
                      <a:r>
                        <a:rPr kumimoji="1" lang="en-US" altLang="ja-JP" sz="1600" dirty="0"/>
                        <a:t>31</a:t>
                      </a:r>
                      <a:r>
                        <a:rPr kumimoji="1" lang="ja-JP" altLang="en-US" sz="1600" dirty="0"/>
                        <a:t>都市</a:t>
                      </a:r>
                    </a:p>
                  </a:txBody>
                  <a:tcPr marL="74295" marR="74295" marT="37148" marB="37148" anchor="ctr"/>
                </a:tc>
                <a:tc>
                  <a:txBody>
                    <a:bodyPr/>
                    <a:lstStyle/>
                    <a:p>
                      <a:pPr algn="ctr"/>
                      <a:r>
                        <a:rPr kumimoji="1" lang="ja-JP" altLang="en-US" sz="1200" dirty="0"/>
                        <a:t>（</a:t>
                      </a:r>
                      <a:r>
                        <a:rPr kumimoji="1" lang="en-US" altLang="ja-JP" sz="1200" dirty="0"/>
                        <a:t>10</a:t>
                      </a:r>
                      <a:r>
                        <a:rPr kumimoji="1" lang="ja-JP" altLang="en-US" sz="1200" dirty="0"/>
                        <a:t>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r>
                        <a:rPr kumimoji="1" lang="ja-JP" altLang="en-US" sz="1600" dirty="0"/>
                        <a:t>能勢町</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a:t>
                      </a:r>
                    </a:p>
                  </a:txBody>
                  <a:tcPr marL="74295" marR="74295" marT="37148" marB="37148" anchor="ctr"/>
                </a:tc>
                <a:tc>
                  <a:txBody>
                    <a:bodyPr/>
                    <a:lstStyle/>
                    <a:p>
                      <a:pPr algn="ctr"/>
                      <a:endParaRPr kumimoji="1" lang="ja-JP" altLang="en-US" sz="1600" dirty="0"/>
                    </a:p>
                  </a:txBody>
                  <a:tcPr marL="74295" marR="74295" marT="37148" marB="37148" anchor="ctr"/>
                </a:tc>
                <a:extLst>
                  <a:ext uri="{0D108BD9-81ED-4DB2-BD59-A6C34878D82A}">
                    <a16:rowId xmlns:a16="http://schemas.microsoft.com/office/drawing/2014/main" val="507355659"/>
                  </a:ext>
                </a:extLst>
              </a:tr>
            </a:tbl>
          </a:graphicData>
        </a:graphic>
      </p:graphicFrame>
    </p:spTree>
    <p:extLst>
      <p:ext uri="{BB962C8B-B14F-4D97-AF65-F5344CB8AC3E}">
        <p14:creationId xmlns:p14="http://schemas.microsoft.com/office/powerpoint/2010/main" val="1302364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未来都市計画</a:t>
            </a:r>
            <a:endParaRPr kumimoji="1" lang="en-US" altLang="ja-JP" sz="20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15910" y="824248"/>
            <a:ext cx="9674180" cy="2721258"/>
          </a:xfrm>
          <a:prstGeom prst="rect">
            <a:avLst/>
          </a:prstGeom>
          <a:ln>
            <a:solidFill>
              <a:schemeClr val="tx1"/>
            </a:solidFill>
            <a:prstDash val="sysDot"/>
          </a:ln>
        </p:spPr>
        <p:txBody>
          <a:bodyPr wrap="square">
            <a:spAutoFit/>
          </a:bodyPr>
          <a:lstStyle/>
          <a:p>
            <a:pPr algn="just"/>
            <a:r>
              <a:rPr lang="ja-JP"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タイトル</a:t>
            </a:r>
            <a:endParaRPr lang="en-US"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indent="215404" algn="just"/>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年大阪・関西万博をインパクトとした「</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先進都市」の実現に向けて</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r>
              <a:rPr lang="en-US"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未来都市</a:t>
            </a:r>
            <a:r>
              <a:rPr lang="ja-JP" altLang="en-US"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　計画</a:t>
            </a:r>
            <a:r>
              <a:rPr lang="ja-JP"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marL="144463" algn="just">
              <a:spcBef>
                <a:spcPts val="325"/>
              </a:spcBef>
            </a:pP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　「いのち輝く未来社会のデザイン」をテーマに掲げる大阪・関西万博の開催都市として、行政だけでなく、府民や企業、市町村、金融機関、経済界などあらゆるステークホルダーとの連携を広げつつ、</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年のあるべき姿に向け、一人ひとりが</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を意識し自律的に行動する「</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先進都市」の実現をめざす。</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221" y="3829754"/>
            <a:ext cx="3517024" cy="2637768"/>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267" y="3829754"/>
            <a:ext cx="3541367" cy="2656026"/>
          </a:xfrm>
          <a:prstGeom prst="rect">
            <a:avLst/>
          </a:prstGeom>
        </p:spPr>
      </p:pic>
    </p:spTree>
    <p:extLst>
      <p:ext uri="{BB962C8B-B14F-4D97-AF65-F5344CB8AC3E}">
        <p14:creationId xmlns:p14="http://schemas.microsoft.com/office/powerpoint/2010/main" val="383860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自治体</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モデル事業</a:t>
            </a:r>
            <a:endParaRPr kumimoji="1" lang="en-US" altLang="ja-JP" sz="20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21670" y="805991"/>
            <a:ext cx="9324186" cy="1803058"/>
          </a:xfrm>
          <a:prstGeom prst="rect">
            <a:avLst/>
          </a:prstGeom>
        </p:spPr>
        <p:txBody>
          <a:bodyPr wrap="square">
            <a:spAutoFit/>
          </a:bodyPr>
          <a:lstStyle/>
          <a:p>
            <a:pPr algn="just">
              <a:spcBef>
                <a:spcPts val="488"/>
              </a:spcBef>
            </a:pPr>
            <a:r>
              <a:rPr lang="ja-JP" altLang="ja-JP" sz="2000" b="1" kern="100" dirty="0">
                <a:latin typeface="Meiryo UI" panose="020B0604030504040204" pitchFamily="50" charset="-128"/>
                <a:ea typeface="Meiryo UI" panose="020B0604030504040204" pitchFamily="50" charset="-128"/>
                <a:cs typeface="Times New Roman" panose="02020603050405020304" pitchFamily="18" charset="0"/>
              </a:rPr>
              <a:t>モデル事業の取組概要（大阪発「大阪ブルー・オーシャン・ビジョン」推進プロジェクト）</a:t>
            </a:r>
          </a:p>
          <a:p>
            <a:pPr marL="144463" indent="77391" algn="just">
              <a:lnSpc>
                <a:spcPts val="1300"/>
              </a:lnSpc>
              <a:spcBef>
                <a:spcPts val="488"/>
              </a:spcBef>
            </a:pPr>
            <a:endParaRPr lang="en-US" altLang="ja-JP" dirty="0">
              <a:latin typeface="Meiryo UI" panose="020B0604030504040204" pitchFamily="50" charset="-128"/>
              <a:ea typeface="Meiryo UI" panose="020B0604030504040204" pitchFamily="50" charset="-128"/>
            </a:endParaRPr>
          </a:p>
          <a:p>
            <a:pPr marL="144463" indent="77391" algn="just">
              <a:spcBef>
                <a:spcPts val="488"/>
              </a:spcBef>
            </a:pPr>
            <a:r>
              <a:rPr lang="ja-JP" altLang="en-US" dirty="0">
                <a:latin typeface="Meiryo UI" panose="020B0604030504040204" pitchFamily="50" charset="-128"/>
                <a:ea typeface="Meiryo UI" panose="020B0604030504040204" pitchFamily="50" charset="-128"/>
              </a:rPr>
              <a:t>日本で初めて開催された「</a:t>
            </a:r>
            <a:r>
              <a:rPr lang="en-US" altLang="ja-JP" dirty="0">
                <a:latin typeface="Meiryo UI" panose="020B0604030504040204" pitchFamily="50" charset="-128"/>
                <a:ea typeface="Meiryo UI" panose="020B0604030504040204" pitchFamily="50" charset="-128"/>
              </a:rPr>
              <a:t>G20</a:t>
            </a:r>
            <a:r>
              <a:rPr lang="ja-JP" altLang="en-US" dirty="0">
                <a:latin typeface="Meiryo UI" panose="020B0604030504040204" pitchFamily="50" charset="-128"/>
                <a:ea typeface="Meiryo UI" panose="020B0604030504040204" pitchFamily="50" charset="-128"/>
              </a:rPr>
              <a:t>サミット」（</a:t>
            </a:r>
            <a:r>
              <a:rPr lang="en-US" altLang="ja-JP" dirty="0">
                <a:latin typeface="Meiryo UI" panose="020B0604030504040204" pitchFamily="50" charset="-128"/>
                <a:ea typeface="Meiryo UI" panose="020B0604030504040204" pitchFamily="50" charset="-128"/>
              </a:rPr>
              <a:t>G20</a:t>
            </a:r>
            <a:r>
              <a:rPr lang="ja-JP" altLang="en-US" dirty="0">
                <a:latin typeface="Meiryo UI" panose="020B0604030504040204" pitchFamily="50" charset="-128"/>
                <a:ea typeface="Meiryo UI" panose="020B0604030504040204" pitchFamily="50" charset="-128"/>
              </a:rPr>
              <a:t>大阪サミット）の象徴的レガシーである「大阪ブルー・オーシャン・ビジョン」を先導する取組みとして、</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プラスチックごみ問題解決に向け、経済、社会、環境の三側面から、３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R</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（リデュース、リユース、リサイクル）などの普及啓発や、海岸漂着ごみの実態調査、海ごみの回収などを府域全体で幅広く実施する。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p:cNvSpPr txBox="1"/>
          <p:nvPr/>
        </p:nvSpPr>
        <p:spPr>
          <a:xfrm>
            <a:off x="2058447" y="2944978"/>
            <a:ext cx="618626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≪新たなペットボトル回収・リサイクルシステム≫　事業スキーム</a:t>
            </a:r>
          </a:p>
        </p:txBody>
      </p:sp>
      <p:pic>
        <p:nvPicPr>
          <p:cNvPr id="20" name="図 19">
            <a:extLst>
              <a:ext uri="{FF2B5EF4-FFF2-40B4-BE49-F238E27FC236}">
                <a16:creationId xmlns:a16="http://schemas.microsoft.com/office/drawing/2014/main" id="{D1CDDFEB-B05F-4243-BE07-9DC61F4D2ED4}"/>
              </a:ext>
            </a:extLst>
          </p:cNvPr>
          <p:cNvPicPr/>
          <p:nvPr/>
        </p:nvPicPr>
        <p:blipFill rotWithShape="1">
          <a:blip r:embed="rId3">
            <a:extLst>
              <a:ext uri="{28A0092B-C50C-407E-A947-70E740481C1C}">
                <a14:useLocalDpi xmlns:a14="http://schemas.microsoft.com/office/drawing/2010/main" val="0"/>
              </a:ext>
            </a:extLst>
          </a:blip>
          <a:srcRect l="2692" r="5287" b="4255"/>
          <a:stretch/>
        </p:blipFill>
        <p:spPr>
          <a:xfrm>
            <a:off x="4266043" y="4065115"/>
            <a:ext cx="1436532" cy="864973"/>
          </a:xfrm>
          <a:prstGeom prst="rect">
            <a:avLst/>
          </a:prstGeom>
        </p:spPr>
      </p:pic>
      <p:sp>
        <p:nvSpPr>
          <p:cNvPr id="21" name="テキスト ボックス 31">
            <a:extLst>
              <a:ext uri="{FF2B5EF4-FFF2-40B4-BE49-F238E27FC236}">
                <a16:creationId xmlns:a16="http://schemas.microsoft.com/office/drawing/2014/main" id="{FEC3CF0B-856A-424C-BC92-822F7BB7FE83}"/>
              </a:ext>
            </a:extLst>
          </p:cNvPr>
          <p:cNvSpPr txBox="1"/>
          <p:nvPr/>
        </p:nvSpPr>
        <p:spPr>
          <a:xfrm>
            <a:off x="4321345" y="3933056"/>
            <a:ext cx="1345602" cy="271904"/>
          </a:xfrm>
          <a:prstGeom prst="rect">
            <a:avLst/>
          </a:prstGeom>
          <a:solidFill>
            <a:srgbClr val="0070C0"/>
          </a:solidFill>
          <a:ln>
            <a:noFill/>
          </a:ln>
        </p:spPr>
        <p:txBody>
          <a:bodyPr wrap="square" rtlCol="0">
            <a:noAutofit/>
          </a:bodyPr>
          <a:lstStyle/>
          <a:p>
            <a:pPr algn="ctr">
              <a:lnSpc>
                <a:spcPts val="1662"/>
              </a:lnSpc>
            </a:pPr>
            <a:r>
              <a:rPr lang="ja-JP" altLang="en-US" sz="1600" b="1" dirty="0">
                <a:solidFill>
                  <a:srgbClr val="FFFFFF"/>
                </a:solidFill>
                <a:latin typeface="ＭＳ Ｐゴシック" panose="020B0600070205080204" pitchFamily="50" charset="-128"/>
                <a:ea typeface="ＭＳ ゴシック" panose="020B0609070205080204" pitchFamily="49" charset="-128"/>
                <a:cs typeface="Times New Roman" panose="02020603050405020304" pitchFamily="18" charset="0"/>
              </a:rPr>
              <a:t>参画事業者</a:t>
            </a:r>
            <a:r>
              <a:rPr lang="ja-JP" altLang="en-US" sz="3200" b="1" dirty="0">
                <a:solidFill>
                  <a:srgbClr val="FFFFFF"/>
                </a:solidFill>
                <a:latin typeface="ＭＳ Ｐゴシック" panose="020B0600070205080204" pitchFamily="50" charset="-128"/>
                <a:ea typeface="ＭＳ ゴシック" panose="020B0609070205080204" pitchFamily="49" charset="-128"/>
                <a:cs typeface="Times New Roman" panose="02020603050405020304" pitchFamily="18" charset="0"/>
              </a:rPr>
              <a:t> </a:t>
            </a:r>
            <a:endParaRPr lang="ja-JP" altLang="en-US"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2" name="矢印: 左右 50"/>
          <p:cNvSpPr/>
          <p:nvPr/>
        </p:nvSpPr>
        <p:spPr>
          <a:xfrm>
            <a:off x="2011542" y="4077072"/>
            <a:ext cx="2010730" cy="409098"/>
          </a:xfrm>
          <a:prstGeom prst="leftRightArrow">
            <a:avLst/>
          </a:prstGeom>
          <a:solidFill>
            <a:srgbClr val="FFFF99"/>
          </a:solid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売買契約</a:t>
            </a:r>
          </a:p>
        </p:txBody>
      </p:sp>
      <p:grpSp>
        <p:nvGrpSpPr>
          <p:cNvPr id="23" name="グループ化 22"/>
          <p:cNvGrpSpPr/>
          <p:nvPr/>
        </p:nvGrpSpPr>
        <p:grpSpPr>
          <a:xfrm>
            <a:off x="2003071" y="4509120"/>
            <a:ext cx="1986626" cy="555810"/>
            <a:chOff x="2489203" y="4560691"/>
            <a:chExt cx="1992881" cy="437356"/>
          </a:xfrm>
          <a:solidFill>
            <a:srgbClr val="002060"/>
          </a:solidFill>
        </p:grpSpPr>
        <p:sp>
          <p:nvSpPr>
            <p:cNvPr id="24" name="右矢印 23"/>
            <p:cNvSpPr/>
            <p:nvPr/>
          </p:nvSpPr>
          <p:spPr>
            <a:xfrm rot="10800000">
              <a:off x="2489203" y="4560691"/>
              <a:ext cx="1992881" cy="43735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25" name="テキスト ボックス 24"/>
            <p:cNvSpPr txBox="1"/>
            <p:nvPr/>
          </p:nvSpPr>
          <p:spPr>
            <a:xfrm>
              <a:off x="2977269" y="4677054"/>
              <a:ext cx="1004510" cy="242184"/>
            </a:xfrm>
            <a:prstGeom prst="rect">
              <a:avLst/>
            </a:prstGeom>
            <a:noFill/>
          </p:spPr>
          <p:txBody>
            <a:bodyPr wrap="square" rtlCol="0">
              <a:spAutoFit/>
            </a:bodyPr>
            <a:lstStyle/>
            <a:p>
              <a:pPr algn="ctr"/>
              <a:r>
                <a:rPr lang="ja-JP" altLang="en-US" sz="1400" dirty="0">
                  <a:solidFill>
                    <a:schemeClr val="bg1"/>
                  </a:solidFill>
                  <a:latin typeface="ＭＳ ゴシック" panose="020B0609070205080204" pitchFamily="49" charset="-128"/>
                  <a:ea typeface="ＭＳ ゴシック" panose="020B0609070205080204" pitchFamily="49" charset="-128"/>
                </a:rPr>
                <a:t>売 却 益</a:t>
              </a:r>
            </a:p>
          </p:txBody>
        </p:sp>
      </p:grpSp>
      <p:sp>
        <p:nvSpPr>
          <p:cNvPr id="26" name="四角形: 角を丸くする 47"/>
          <p:cNvSpPr/>
          <p:nvPr/>
        </p:nvSpPr>
        <p:spPr>
          <a:xfrm>
            <a:off x="2058447" y="5733256"/>
            <a:ext cx="1122651" cy="1636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lnSpc>
                <a:spcPts val="1108"/>
              </a:lnSpc>
            </a:pPr>
            <a:r>
              <a:rPr lang="ja-JP" altLang="en-US" sz="14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ペットボトルのみ</a:t>
            </a:r>
            <a:endPar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63802" y="5085184"/>
            <a:ext cx="786328" cy="506224"/>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251" y="4509120"/>
            <a:ext cx="1466329" cy="1506277"/>
          </a:xfrm>
          <a:prstGeom prst="rect">
            <a:avLst/>
          </a:prstGeom>
        </p:spPr>
      </p:pic>
      <p:sp>
        <p:nvSpPr>
          <p:cNvPr id="29" name="右矢印 28"/>
          <p:cNvSpPr/>
          <p:nvPr/>
        </p:nvSpPr>
        <p:spPr>
          <a:xfrm>
            <a:off x="6363832" y="5318266"/>
            <a:ext cx="1575387" cy="44984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引き渡し</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grpSp>
        <p:nvGrpSpPr>
          <p:cNvPr id="30" name="グループ化 29"/>
          <p:cNvGrpSpPr/>
          <p:nvPr/>
        </p:nvGrpSpPr>
        <p:grpSpPr>
          <a:xfrm>
            <a:off x="6308783" y="4437857"/>
            <a:ext cx="1620016" cy="584906"/>
            <a:chOff x="2514013" y="4560691"/>
            <a:chExt cx="1968071" cy="633649"/>
          </a:xfrm>
          <a:solidFill>
            <a:srgbClr val="002060"/>
          </a:solidFill>
        </p:grpSpPr>
        <p:sp>
          <p:nvSpPr>
            <p:cNvPr id="31" name="右矢印 30"/>
            <p:cNvSpPr/>
            <p:nvPr/>
          </p:nvSpPr>
          <p:spPr>
            <a:xfrm rot="10800000">
              <a:off x="2514013" y="4560691"/>
              <a:ext cx="1968071" cy="43735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32" name="テキスト ボックス 31"/>
            <p:cNvSpPr txBox="1"/>
            <p:nvPr/>
          </p:nvSpPr>
          <p:spPr>
            <a:xfrm>
              <a:off x="2977382" y="4627518"/>
              <a:ext cx="1004511" cy="566822"/>
            </a:xfrm>
            <a:prstGeom prst="rect">
              <a:avLst/>
            </a:prstGeom>
            <a:noFill/>
          </p:spPr>
          <p:txBody>
            <a:bodyPr wrap="square" rtlCol="0">
              <a:spAutoFit/>
            </a:bodyPr>
            <a:lstStyle/>
            <a:p>
              <a:pPr algn="ctr"/>
              <a:r>
                <a:rPr lang="ja-JP" altLang="en-US" sz="1400" dirty="0">
                  <a:solidFill>
                    <a:schemeClr val="bg1"/>
                  </a:solidFill>
                  <a:latin typeface="ＭＳ ゴシック" panose="020B0609070205080204" pitchFamily="49" charset="-128"/>
                  <a:ea typeface="ＭＳ ゴシック" panose="020B0609070205080204" pitchFamily="49" charset="-128"/>
                </a:rPr>
                <a:t>売払費用</a:t>
              </a:r>
            </a:p>
          </p:txBody>
        </p:sp>
      </p:grpSp>
      <p:sp>
        <p:nvSpPr>
          <p:cNvPr id="33" name="左右矢印吹き出し 32"/>
          <p:cNvSpPr/>
          <p:nvPr/>
        </p:nvSpPr>
        <p:spPr>
          <a:xfrm>
            <a:off x="1848775" y="6023127"/>
            <a:ext cx="7861893" cy="524152"/>
          </a:xfrm>
          <a:prstGeom prst="leftRightArrowCallout">
            <a:avLst>
              <a:gd name="adj1" fmla="val 25000"/>
              <a:gd name="adj2" fmla="val 25000"/>
              <a:gd name="adj3" fmla="val 25000"/>
              <a:gd name="adj4" fmla="val 579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排出時から再資源化まで有価物（原料）として取引</a:t>
            </a:r>
          </a:p>
        </p:txBody>
      </p:sp>
      <p:sp>
        <p:nvSpPr>
          <p:cNvPr id="34" name="角丸四角形 33"/>
          <p:cNvSpPr/>
          <p:nvPr/>
        </p:nvSpPr>
        <p:spPr>
          <a:xfrm>
            <a:off x="1846774" y="3717032"/>
            <a:ext cx="7863895" cy="2979982"/>
          </a:xfrm>
          <a:prstGeom prst="roundRect">
            <a:avLst>
              <a:gd name="adj" fmla="val 8944"/>
            </a:avLst>
          </a:prstGeom>
          <a:noFill/>
          <a:ln w="22225">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000"/>
          </a:p>
        </p:txBody>
      </p:sp>
      <p:sp>
        <p:nvSpPr>
          <p:cNvPr id="35" name="角丸四角形 34"/>
          <p:cNvSpPr/>
          <p:nvPr/>
        </p:nvSpPr>
        <p:spPr>
          <a:xfrm>
            <a:off x="2918294" y="3628433"/>
            <a:ext cx="4984615" cy="2326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Meiryo UI" panose="020B0604030504040204" pitchFamily="50" charset="-128"/>
                <a:ea typeface="Meiryo UI" panose="020B0604030504040204" pitchFamily="50" charset="-128"/>
              </a:rPr>
              <a:t>新たなペットボトル回収・リサイクルシステム</a:t>
            </a:r>
            <a:endParaRPr lang="ja-JP" altLang="en-US" dirty="0">
              <a:latin typeface="Meiryo UI" panose="020B0604030504040204" pitchFamily="50" charset="-128"/>
              <a:ea typeface="Meiryo UI" panose="020B0604030504040204" pitchFamily="50" charset="-128"/>
            </a:endParaRPr>
          </a:p>
        </p:txBody>
      </p:sp>
      <p:sp>
        <p:nvSpPr>
          <p:cNvPr id="36" name="テキスト ボックス 53"/>
          <p:cNvSpPr txBox="1"/>
          <p:nvPr/>
        </p:nvSpPr>
        <p:spPr>
          <a:xfrm>
            <a:off x="8212410" y="4030296"/>
            <a:ext cx="1312252" cy="263805"/>
          </a:xfrm>
          <a:prstGeom prst="rect">
            <a:avLst/>
          </a:prstGeom>
          <a:solidFill>
            <a:srgbClr val="0070C0"/>
          </a:solidFill>
          <a:ln>
            <a:noFill/>
          </a:ln>
        </p:spPr>
        <p:txBody>
          <a:bodyPr wrap="square" rtlCol="0">
            <a:noAutofit/>
          </a:bodyPr>
          <a:lstStyle/>
          <a:p>
            <a:pPr algn="ctr"/>
            <a:r>
              <a:rPr lang="ja-JP" altLang="en-US" sz="14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再資源化事業者</a:t>
            </a:r>
            <a:endParaRPr lang="ja-JP" altLang="en-US" b="1" dirty="0">
              <a:latin typeface="ＭＳ ゴシック" panose="020B0609070205080204" pitchFamily="49" charset="-128"/>
              <a:ea typeface="ＭＳ ゴシック" panose="020B0609070205080204" pitchFamily="49" charset="-128"/>
              <a:cs typeface="ＭＳ Ｐゴシック" panose="020B0600070205080204" pitchFamily="50" charset="-128"/>
            </a:endParaRPr>
          </a:p>
        </p:txBody>
      </p:sp>
      <p:pic>
        <p:nvPicPr>
          <p:cNvPr id="37" name="図 36"/>
          <p:cNvPicPr>
            <a:picLocks noChangeAspect="1"/>
          </p:cNvPicPr>
          <p:nvPr/>
        </p:nvPicPr>
        <p:blipFill rotWithShape="1">
          <a:blip r:embed="rId6"/>
          <a:srcRect l="24597" t="51894" r="68437" b="37928"/>
          <a:stretch/>
        </p:blipFill>
        <p:spPr>
          <a:xfrm>
            <a:off x="4353725" y="5440914"/>
            <a:ext cx="604089" cy="496216"/>
          </a:xfrm>
          <a:prstGeom prst="rect">
            <a:avLst/>
          </a:prstGeom>
        </p:spPr>
      </p:pic>
      <p:pic>
        <p:nvPicPr>
          <p:cNvPr id="38" name="図 37"/>
          <p:cNvPicPr>
            <a:picLocks noChangeAspect="1"/>
          </p:cNvPicPr>
          <p:nvPr/>
        </p:nvPicPr>
        <p:blipFill rotWithShape="1">
          <a:blip r:embed="rId7"/>
          <a:srcRect l="24693" t="76340" r="68502" b="13496"/>
          <a:stretch/>
        </p:blipFill>
        <p:spPr>
          <a:xfrm>
            <a:off x="5051877" y="5436816"/>
            <a:ext cx="547675" cy="460048"/>
          </a:xfrm>
          <a:prstGeom prst="rect">
            <a:avLst/>
          </a:prstGeom>
        </p:spPr>
      </p:pic>
      <p:sp>
        <p:nvSpPr>
          <p:cNvPr id="39" name="角丸四角形 38"/>
          <p:cNvSpPr/>
          <p:nvPr/>
        </p:nvSpPr>
        <p:spPr>
          <a:xfrm>
            <a:off x="4232171" y="5069957"/>
            <a:ext cx="1504276" cy="867173"/>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40" name="二方向矢印 39"/>
          <p:cNvSpPr/>
          <p:nvPr/>
        </p:nvSpPr>
        <p:spPr>
          <a:xfrm rot="18831011">
            <a:off x="5882857" y="4775843"/>
            <a:ext cx="444584" cy="451467"/>
          </a:xfrm>
          <a:prstGeom prst="leftUpArrow">
            <a:avLst>
              <a:gd name="adj1" fmla="val 25000"/>
              <a:gd name="adj2" fmla="val 2799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41" name="テキスト ボックス 40"/>
          <p:cNvSpPr txBox="1"/>
          <p:nvPr/>
        </p:nvSpPr>
        <p:spPr>
          <a:xfrm>
            <a:off x="6287631" y="4935413"/>
            <a:ext cx="929598"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連携</a:t>
            </a:r>
          </a:p>
        </p:txBody>
      </p:sp>
      <p:sp>
        <p:nvSpPr>
          <p:cNvPr id="42" name="テキスト ボックス 31">
            <a:extLst>
              <a:ext uri="{FF2B5EF4-FFF2-40B4-BE49-F238E27FC236}">
                <a16:creationId xmlns:a16="http://schemas.microsoft.com/office/drawing/2014/main" id="{FEC3CF0B-856A-424C-BC92-822F7BB7FE83}"/>
              </a:ext>
            </a:extLst>
          </p:cNvPr>
          <p:cNvSpPr txBox="1"/>
          <p:nvPr/>
        </p:nvSpPr>
        <p:spPr>
          <a:xfrm>
            <a:off x="4183341" y="4996128"/>
            <a:ext cx="1752489" cy="237653"/>
          </a:xfrm>
          <a:prstGeom prst="rect">
            <a:avLst/>
          </a:prstGeom>
          <a:solidFill>
            <a:schemeClr val="accent1">
              <a:lumMod val="60000"/>
              <a:lumOff val="40000"/>
            </a:schemeClr>
          </a:solidFill>
          <a:ln>
            <a:noFill/>
          </a:ln>
        </p:spPr>
        <p:txBody>
          <a:bodyPr wrap="square" rtlCol="0" anchor="ctr" anchorCtr="0">
            <a:noAutofit/>
          </a:bodyPr>
          <a:lstStyle/>
          <a:p>
            <a:pPr algn="ctr">
              <a:lnSpc>
                <a:spcPts val="1662"/>
              </a:lnSpc>
            </a:pPr>
            <a:r>
              <a:rPr lang="ja-JP" altLang="en-US" sz="1400" b="1" dirty="0">
                <a:latin typeface="ＭＳ Ｐゴシック" panose="020B0600070205080204" pitchFamily="50" charset="-128"/>
                <a:ea typeface="ＭＳ ゴシック" panose="020B0609070205080204" pitchFamily="49" charset="-128"/>
                <a:cs typeface="Times New Roman" panose="02020603050405020304" pitchFamily="18" charset="0"/>
              </a:rPr>
              <a:t>圧縮・梱包等施設 </a:t>
            </a:r>
            <a:endParaRPr lang="ja-JP" altLang="en-US"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3" name="テキスト ボックス 42"/>
          <p:cNvSpPr txBox="1"/>
          <p:nvPr/>
        </p:nvSpPr>
        <p:spPr>
          <a:xfrm>
            <a:off x="4143488" y="5195555"/>
            <a:ext cx="1710729" cy="253916"/>
          </a:xfrm>
          <a:prstGeom prst="rect">
            <a:avLst/>
          </a:prstGeom>
          <a:noFill/>
        </p:spPr>
        <p:txBody>
          <a:bodyPr wrap="square" rtlCol="0">
            <a:spAutoFit/>
          </a:bodyPr>
          <a:lstStyle/>
          <a:p>
            <a:pPr algn="ctr"/>
            <a:r>
              <a:rPr lang="ja-JP" altLang="en-US" sz="1050" b="1" dirty="0">
                <a:latin typeface="Meiryo UI" panose="020B0604030504040204" pitchFamily="50" charset="-128"/>
                <a:ea typeface="Meiryo UI" panose="020B0604030504040204" pitchFamily="50" charset="-128"/>
              </a:rPr>
              <a:t>圧縮・梱包等設備</a:t>
            </a:r>
            <a:endParaRPr lang="ja-JP" altLang="en-US" sz="1050" dirty="0">
              <a:latin typeface="Meiryo UI" panose="020B0604030504040204" pitchFamily="50" charset="-128"/>
              <a:ea typeface="Meiryo UI" panose="020B0604030504040204" pitchFamily="50" charset="-128"/>
            </a:endParaRPr>
          </a:p>
        </p:txBody>
      </p:sp>
      <p:pic>
        <p:nvPicPr>
          <p:cNvPr id="44" name="図 43" descr="袋に入れられたペットボトルのイラスト">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2616" y="5085184"/>
            <a:ext cx="733507" cy="562075"/>
          </a:xfrm>
          <a:prstGeom prst="rect">
            <a:avLst/>
          </a:prstGeom>
          <a:noFill/>
          <a:ln>
            <a:noFill/>
          </a:ln>
        </p:spPr>
      </p:pic>
      <p:pic>
        <p:nvPicPr>
          <p:cNvPr id="45" name="図 44">
            <a:extLst>
              <a:ext uri="{FF2B5EF4-FFF2-40B4-BE49-F238E27FC236}">
                <a16:creationId xmlns:a16="http://schemas.microsoft.com/office/drawing/2014/main" id="{25176D70-D999-40EC-8EDB-7C0563EE08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217" y="5779621"/>
            <a:ext cx="779561" cy="1104795"/>
          </a:xfrm>
          <a:prstGeom prst="rect">
            <a:avLst/>
          </a:prstGeom>
        </p:spPr>
      </p:pic>
      <p:grpSp>
        <p:nvGrpSpPr>
          <p:cNvPr id="47" name="グループ化 46"/>
          <p:cNvGrpSpPr/>
          <p:nvPr/>
        </p:nvGrpSpPr>
        <p:grpSpPr>
          <a:xfrm>
            <a:off x="105856" y="3620473"/>
            <a:ext cx="1670026" cy="2096565"/>
            <a:chOff x="-13276" y="0"/>
            <a:chExt cx="1401986" cy="1997710"/>
          </a:xfrm>
        </p:grpSpPr>
        <p:pic>
          <p:nvPicPr>
            <p:cNvPr id="48" name="図 47" descr="おもちゃ, 人形, クリップアート が含まれている画像&#10;&#10;非常に高い精度で生成された説明">
              <a:extLst>
                <a:ext uri="{FF2B5EF4-FFF2-40B4-BE49-F238E27FC236}">
                  <a16:creationId xmlns:a16="http://schemas.microsoft.com/office/drawing/2014/main" id="{1A153E02-AAB7-4B37-9E30-ABFC9B5991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181100"/>
              <a:ext cx="1339215" cy="816610"/>
            </a:xfrm>
            <a:prstGeom prst="rect">
              <a:avLst/>
            </a:prstGeom>
          </p:spPr>
        </p:pic>
        <p:pic>
          <p:nvPicPr>
            <p:cNvPr id="49" name="図 48">
              <a:extLst>
                <a:ext uri="{FF2B5EF4-FFF2-40B4-BE49-F238E27FC236}">
                  <a16:creationId xmlns:a16="http://schemas.microsoft.com/office/drawing/2014/main" id="{4D709481-B141-4C38-B4FD-3BBBE2EE4EBA}"/>
                </a:ext>
              </a:extLst>
            </p:cNvPr>
            <p:cNvPicPr>
              <a:picLocks noChangeAspect="1"/>
            </p:cNvPicPr>
            <p:nvPr/>
          </p:nvPicPr>
          <p:blipFill rotWithShape="1">
            <a:blip r:embed="rId12">
              <a:extLst>
                <a:ext uri="{28A0092B-C50C-407E-A947-70E740481C1C}">
                  <a14:useLocalDpi xmlns:a14="http://schemas.microsoft.com/office/drawing/2010/main" val="0"/>
                </a:ext>
              </a:extLst>
            </a:blip>
            <a:srcRect l="1970" r="6231"/>
            <a:stretch/>
          </p:blipFill>
          <p:spPr>
            <a:xfrm>
              <a:off x="76200" y="0"/>
              <a:ext cx="1204595" cy="1183640"/>
            </a:xfrm>
            <a:prstGeom prst="rect">
              <a:avLst/>
            </a:prstGeom>
          </p:spPr>
        </p:pic>
        <p:sp>
          <p:nvSpPr>
            <p:cNvPr id="50" name="テキスト ボックス 29">
              <a:extLst>
                <a:ext uri="{FF2B5EF4-FFF2-40B4-BE49-F238E27FC236}">
                  <a16:creationId xmlns:a16="http://schemas.microsoft.com/office/drawing/2014/main" id="{B11459B2-80CA-4264-8F97-1E4365963E99}"/>
                </a:ext>
              </a:extLst>
            </p:cNvPr>
            <p:cNvSpPr txBox="1"/>
            <p:nvPr/>
          </p:nvSpPr>
          <p:spPr>
            <a:xfrm>
              <a:off x="-13276" y="335520"/>
              <a:ext cx="1401986" cy="304800"/>
            </a:xfrm>
            <a:prstGeom prst="rect">
              <a:avLst/>
            </a:prstGeom>
            <a:solidFill>
              <a:srgbClr val="0070C0"/>
            </a:solidFill>
            <a:ln>
              <a:noFill/>
            </a:ln>
          </p:spPr>
          <p:txBody>
            <a:bodyPr wrap="square" rtlCol="0">
              <a:noAutofit/>
            </a:bodyPr>
            <a:lstStyle/>
            <a:p>
              <a:pPr algn="ctr">
                <a:lnSpc>
                  <a:spcPts val="1385"/>
                </a:lnSpc>
              </a:pPr>
              <a:r>
                <a:rPr lang="ja-JP" altLang="en-US" sz="1292" b="1" dirty="0">
                  <a:solidFill>
                    <a:srgbClr val="FFFFFF"/>
                  </a:solidFill>
                  <a:latin typeface="ＭＳ Ｐゴシック" panose="020B0600070205080204" pitchFamily="50" charset="-128"/>
                  <a:ea typeface="ＭＳ ゴシック" panose="020B0609070205080204" pitchFamily="49" charset="-128"/>
                  <a:cs typeface="Times New Roman" panose="02020603050405020304" pitchFamily="18" charset="0"/>
                </a:rPr>
                <a:t>地域コミュニティ</a:t>
              </a:r>
              <a:endParaRPr lang="ja-JP" altLang="en-US" sz="1477"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Tree>
    <p:extLst>
      <p:ext uri="{BB962C8B-B14F-4D97-AF65-F5344CB8AC3E}">
        <p14:creationId xmlns:p14="http://schemas.microsoft.com/office/powerpoint/2010/main" val="291519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07777"/>
          </a:xfrm>
          <a:prstGeom prst="rect">
            <a:avLst/>
          </a:prstGeom>
          <a:noFill/>
        </p:spPr>
        <p:txBody>
          <a:bodyPr wrap="square" rtlCol="0">
            <a:spAutoFit/>
          </a:bodyPr>
          <a:lstStyle/>
          <a:p>
            <a:r>
              <a:rPr kumimoji="1" lang="ja-JP" altLang="en-US" sz="1400"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11" name="Picture 2">
            <a:extLst>
              <a:ext uri="{FF2B5EF4-FFF2-40B4-BE49-F238E27FC236}">
                <a16:creationId xmlns:a16="http://schemas.microsoft.com/office/drawing/2014/main" id="{4414CDB9-8544-473A-B72C-DF8697FE7E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9588" y="1311728"/>
            <a:ext cx="1154534" cy="115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17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6583" y="1212517"/>
            <a:ext cx="9341208" cy="2387600"/>
          </a:xfrm>
        </p:spPr>
        <p:txBody>
          <a:bodyPr>
            <a:normAutofit fontScale="90000"/>
          </a:bodyPr>
          <a:lstStyle/>
          <a:p>
            <a:r>
              <a:rPr lang="en-US" altLang="ja-JP" dirty="0"/>
              <a:t/>
            </a:r>
            <a:br>
              <a:rPr lang="en-US" altLang="ja-JP" dirty="0"/>
            </a:br>
            <a:r>
              <a:rPr lang="ja-JP" altLang="en-US" u="sng" dirty="0">
                <a:latin typeface="メイリオ" panose="020B0604030504040204" pitchFamily="50" charset="-128"/>
                <a:ea typeface="メイリオ" panose="020B0604030504040204" pitchFamily="50" charset="-128"/>
              </a:rPr>
              <a:t>みんなで達成しようＳＤＧｓ</a:t>
            </a:r>
            <a:endParaRPr kumimoji="1" lang="ja-JP" altLang="en-US" u="sng"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063338" y="4348953"/>
            <a:ext cx="5592849" cy="836269"/>
          </a:xfrm>
          <a:prstGeom prst="rect">
            <a:avLst/>
          </a:prstGeom>
        </p:spPr>
      </p:pic>
    </p:spTree>
    <p:extLst>
      <p:ext uri="{BB962C8B-B14F-4D97-AF65-F5344CB8AC3E}">
        <p14:creationId xmlns:p14="http://schemas.microsoft.com/office/powerpoint/2010/main" val="3013074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SDGs</a:t>
            </a:r>
            <a:r>
              <a:rPr kumimoji="1" lang="ja-JP" altLang="en-US" sz="1905" b="1" dirty="0">
                <a:solidFill>
                  <a:prstClr val="white"/>
                </a:solidFill>
                <a:latin typeface="Meiryo UI" panose="020B0604030504040204" pitchFamily="50" charset="-128"/>
                <a:ea typeface="Meiryo UI" panose="020B0604030504040204" pitchFamily="50" charset="-128"/>
              </a:rPr>
              <a:t>認知度調査</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graphicFrame>
        <p:nvGraphicFramePr>
          <p:cNvPr id="10" name="コンテンツ プレースホルダー 8"/>
          <p:cNvGraphicFramePr>
            <a:graphicFrameLocks/>
          </p:cNvGraphicFramePr>
          <p:nvPr/>
        </p:nvGraphicFramePr>
        <p:xfrm>
          <a:off x="625044" y="1845249"/>
          <a:ext cx="8538027" cy="344909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395606" y="826423"/>
            <a:ext cx="2895373" cy="38549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13" name="正方形/長方形 12"/>
          <p:cNvSpPr/>
          <p:nvPr/>
        </p:nvSpPr>
        <p:spPr>
          <a:xfrm>
            <a:off x="1843292" y="5629295"/>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16" name="正方形/長方形 15"/>
          <p:cNvSpPr/>
          <p:nvPr/>
        </p:nvSpPr>
        <p:spPr>
          <a:xfrm>
            <a:off x="4017900" y="1207564"/>
            <a:ext cx="5618846"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en-US" altLang="ja-JP" sz="2286" b="1" u="sng" dirty="0">
                <a:latin typeface="Meiryo UI" panose="020B0604030504040204" pitchFamily="50" charset="-128"/>
                <a:ea typeface="Meiryo UI" panose="020B0604030504040204" pitchFamily="50" charset="-128"/>
              </a:rPr>
              <a:t>53.4%</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2021</a:t>
            </a:r>
            <a:r>
              <a:rPr lang="ja-JP" altLang="en-US" sz="1334" dirty="0">
                <a:latin typeface="Meiryo UI" panose="020B0604030504040204" pitchFamily="50" charset="-128"/>
                <a:ea typeface="Meiryo UI" panose="020B0604030504040204" pitchFamily="50" charset="-128"/>
              </a:rPr>
              <a:t>年３月時点）</a:t>
            </a:r>
            <a:endParaRPr lang="en-US" altLang="ja-JP" sz="1334"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6645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a:t>
            </a:r>
            <a:endParaRPr kumimoji="1" lang="en-US" altLang="ja-JP" sz="2000" b="1"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383406" y="2601533"/>
            <a:ext cx="12672811" cy="3912917"/>
            <a:chOff x="1" y="2881369"/>
            <a:chExt cx="12192000" cy="3600113"/>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7920" y="3057281"/>
              <a:ext cx="531111" cy="531111"/>
            </a:xfrm>
            <a:prstGeom prst="rect">
              <a:avLst/>
            </a:prstGeom>
          </p:spPr>
        </p:pic>
        <p:sp>
          <p:nvSpPr>
            <p:cNvPr id="6" name="テキスト ボックス 5"/>
            <p:cNvSpPr txBox="1"/>
            <p:nvPr/>
          </p:nvSpPr>
          <p:spPr>
            <a:xfrm>
              <a:off x="1837583" y="4379327"/>
              <a:ext cx="8449694" cy="1359228"/>
            </a:xfrm>
            <a:prstGeom prst="rect">
              <a:avLst/>
            </a:prstGeom>
            <a:noFill/>
          </p:spPr>
          <p:txBody>
            <a:bodyPr wrap="square" rtlCol="0">
              <a:spAutoFit/>
            </a:bodyPr>
            <a:lstStyle/>
            <a:p>
              <a:pPr algn="dist"/>
              <a:r>
                <a:rPr kumimoji="1"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アジェンダ”（</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）の理念に賛同し、</a:t>
              </a:r>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年大阪・関西万博の地元都市として、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2654495" y="5377109"/>
              <a:ext cx="8681735" cy="1104373"/>
            </a:xfrm>
            <a:prstGeom prst="rect">
              <a:avLst/>
            </a:prstGeom>
            <a:noFill/>
          </p:spPr>
          <p:txBody>
            <a:bodyPr wrap="square" rtlCol="0">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２．</a:t>
              </a: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1" y="3057281"/>
              <a:ext cx="12192000" cy="5400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2000" b="1" u="sng" spc="488" dirty="0">
                  <a:solidFill>
                    <a:schemeClr val="tx1"/>
                  </a:solidFill>
                  <a:latin typeface="Meiryo UI" panose="020B0604030504040204" pitchFamily="50" charset="-128"/>
                  <a:ea typeface="Meiryo UI" panose="020B0604030504040204" pitchFamily="50" charset="-128"/>
                </a:rPr>
                <a:t>大阪</a:t>
              </a:r>
              <a:r>
                <a:rPr kumimoji="1" lang="en-US" altLang="zh-TW" sz="2000" b="1" u="sng" spc="488" dirty="0">
                  <a:solidFill>
                    <a:schemeClr val="tx1"/>
                  </a:solidFill>
                  <a:latin typeface="Meiryo UI" panose="020B0604030504040204" pitchFamily="50" charset="-128"/>
                  <a:ea typeface="Meiryo UI" panose="020B0604030504040204" pitchFamily="50" charset="-128"/>
                </a:rPr>
                <a:t>SDGs</a:t>
              </a:r>
              <a:r>
                <a:rPr kumimoji="1" lang="zh-TW" altLang="en-US" sz="2000" b="1" u="sng" spc="488"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890" y="3069798"/>
              <a:ext cx="531111" cy="53111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978" y="3706034"/>
              <a:ext cx="463043" cy="463043"/>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2973" y="3706034"/>
              <a:ext cx="463043" cy="463043"/>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7968" y="3706034"/>
              <a:ext cx="463043" cy="463043"/>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7958" y="3706034"/>
              <a:ext cx="463043" cy="463043"/>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7948" y="3706034"/>
              <a:ext cx="463043" cy="463043"/>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2963" y="3706034"/>
              <a:ext cx="463043" cy="463043"/>
            </a:xfrm>
            <a:prstGeom prst="rect">
              <a:avLst/>
            </a:prstGeom>
          </p:spPr>
        </p:pic>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2953" y="3706034"/>
              <a:ext cx="463043" cy="463043"/>
            </a:xfrm>
            <a:prstGeom prst="rect">
              <a:avLst/>
            </a:prstGeom>
          </p:spPr>
        </p:pic>
        <p:pic>
          <p:nvPicPr>
            <p:cNvPr id="17" name="図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2943" y="3706034"/>
              <a:ext cx="463043" cy="463043"/>
            </a:xfrm>
            <a:prstGeom prst="rect">
              <a:avLst/>
            </a:prstGeom>
          </p:spPr>
        </p:pic>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938" y="3706034"/>
              <a:ext cx="463043" cy="463043"/>
            </a:xfrm>
            <a:prstGeom prst="rect">
              <a:avLst/>
            </a:prstGeom>
          </p:spPr>
        </p:pic>
        <p:pic>
          <p:nvPicPr>
            <p:cNvPr id="19" name="図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02933" y="3706034"/>
              <a:ext cx="463043" cy="463043"/>
            </a:xfrm>
            <a:prstGeom prst="rect">
              <a:avLst/>
            </a:prstGeom>
          </p:spPr>
        </p:pic>
        <p:pic>
          <p:nvPicPr>
            <p:cNvPr id="20" name="図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72924" y="3706034"/>
              <a:ext cx="463043" cy="463043"/>
            </a:xfrm>
            <a:prstGeom prst="rect">
              <a:avLst/>
            </a:prstGeom>
          </p:spPr>
        </p:pic>
        <p:pic>
          <p:nvPicPr>
            <p:cNvPr id="21" name="図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42916" y="3706034"/>
              <a:ext cx="463043" cy="463043"/>
            </a:xfrm>
            <a:prstGeom prst="rect">
              <a:avLst/>
            </a:prstGeom>
          </p:spPr>
        </p:pic>
        <p:pic>
          <p:nvPicPr>
            <p:cNvPr id="22" name="図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87928" y="3706034"/>
              <a:ext cx="463043" cy="463043"/>
            </a:xfrm>
            <a:prstGeom prst="rect">
              <a:avLst/>
            </a:prstGeom>
          </p:spPr>
        </p:pic>
        <p:pic>
          <p:nvPicPr>
            <p:cNvPr id="23" name="図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57920" y="3706034"/>
              <a:ext cx="463043" cy="463043"/>
            </a:xfrm>
            <a:prstGeom prst="rect">
              <a:avLst/>
            </a:prstGeom>
          </p:spPr>
        </p:pic>
        <p:pic>
          <p:nvPicPr>
            <p:cNvPr id="24" name="図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27912" y="3706034"/>
              <a:ext cx="463043" cy="463043"/>
            </a:xfrm>
            <a:prstGeom prst="rect">
              <a:avLst/>
            </a:prstGeom>
          </p:spPr>
        </p:pic>
        <p:pic>
          <p:nvPicPr>
            <p:cNvPr id="25" name="図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12908" y="3706034"/>
              <a:ext cx="463043" cy="463043"/>
            </a:xfrm>
            <a:prstGeom prst="rect">
              <a:avLst/>
            </a:prstGeom>
          </p:spPr>
        </p:pic>
        <p:pic>
          <p:nvPicPr>
            <p:cNvPr id="26" name="図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97906" y="3706034"/>
              <a:ext cx="463043" cy="463043"/>
            </a:xfrm>
            <a:prstGeom prst="rect">
              <a:avLst/>
            </a:prstGeom>
          </p:spPr>
        </p:pic>
        <p:sp>
          <p:nvSpPr>
            <p:cNvPr id="27" name="正方形/長方形 26"/>
            <p:cNvSpPr/>
            <p:nvPr/>
          </p:nvSpPr>
          <p:spPr>
            <a:xfrm>
              <a:off x="1484243" y="2881369"/>
              <a:ext cx="9156375" cy="3600113"/>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28" name="正方形/長方形 27"/>
          <p:cNvSpPr/>
          <p:nvPr/>
        </p:nvSpPr>
        <p:spPr>
          <a:xfrm>
            <a:off x="202291" y="1109101"/>
            <a:ext cx="9501415" cy="954107"/>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府民や府内企業・団体などあらゆるステークホルダーに</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を知ってもらい、具体的な行動につなげていただくことを目的に「大阪</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行動憲章」を策定しました。</a:t>
            </a:r>
            <a:endParaRPr lang="en-US" altLang="ja-JP" sz="2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3078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85173" y="825129"/>
            <a:ext cx="9546975" cy="1118255"/>
          </a:xfrm>
          <a:prstGeom prst="rect">
            <a:avLst/>
          </a:prstGeom>
        </p:spPr>
        <p:txBody>
          <a:bodyPr wrap="square">
            <a:spAutoFit/>
          </a:bodyPr>
          <a:lstStyle/>
          <a:p>
            <a:pPr marL="76101" indent="-76101">
              <a:lnSpc>
                <a:spcPts val="2000"/>
              </a:lnSpc>
            </a:pPr>
            <a:r>
              <a:rPr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行動憲章」の趣旨に沿って、各ステークホルダーの行動を促すため、</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を達成に向け自らが行う行動を宣言していただくプロジェクトを令和</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月から開始しました。　</a:t>
            </a:r>
            <a:endParaRPr lang="en-US" altLang="ja-JP" sz="1600" dirty="0">
              <a:latin typeface="Meiryo UI" panose="020B0604030504040204" pitchFamily="50" charset="-128"/>
              <a:ea typeface="Meiryo UI" panose="020B0604030504040204" pitchFamily="50" charset="-128"/>
            </a:endParaRPr>
          </a:p>
          <a:p>
            <a:pPr indent="76101">
              <a:lnSpc>
                <a:spcPts val="2000"/>
              </a:lnSpc>
            </a:pPr>
            <a:r>
              <a:rPr lang="ja-JP" altLang="en-US" dirty="0">
                <a:latin typeface="Meiryo UI" panose="020B0604030504040204" pitchFamily="50" charset="-128"/>
                <a:ea typeface="Meiryo UI" panose="020B0604030504040204" pitchFamily="50" charset="-128"/>
              </a:rPr>
              <a:t>宣言いただいた内容は府ホームページ等で紹介することにより、オール大阪で</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の達成をめざす機運の醸成につなげます。</a:t>
            </a:r>
            <a:endParaRPr lang="en-US" altLang="ja-JP"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91970" y="2123361"/>
            <a:ext cx="8623241" cy="1659365"/>
          </a:xfrm>
          <a:prstGeom prst="rect">
            <a:avLst/>
          </a:prstGeom>
          <a:noFill/>
          <a:ln>
            <a:solidFill>
              <a:schemeClr val="tx1"/>
            </a:solidFill>
            <a:prstDash val="sysDash"/>
          </a:ln>
        </p:spPr>
        <p:txBody>
          <a:bodyPr wrap="square" rtlCol="0">
            <a:spAutoFit/>
          </a:bodyPr>
          <a:lstStyle/>
          <a:p>
            <a:pPr>
              <a:lnSpc>
                <a:spcPts val="1700"/>
              </a:lnSpc>
            </a:pPr>
            <a:r>
              <a:rPr kumimoji="1" lang="ja-JP" altLang="en-US" b="1" dirty="0">
                <a:effectLst>
                  <a:outerShdw blurRad="38100" dist="38100" dir="2700000" algn="tl">
                    <a:srgbClr val="000000">
                      <a:alpha val="43137"/>
                    </a:srgbClr>
                  </a:outerShdw>
                </a:effectLst>
              </a:rPr>
              <a:t>プロジェクト概要</a:t>
            </a:r>
            <a:endParaRPr kumimoji="1" lang="en-US" altLang="ja-JP" b="1" dirty="0">
              <a:effectLst>
                <a:outerShdw blurRad="38100" dist="38100" dir="2700000" algn="tl">
                  <a:srgbClr val="000000">
                    <a:alpha val="43137"/>
                  </a:srgbClr>
                </a:outerShdw>
              </a:effectLst>
            </a:endParaRPr>
          </a:p>
          <a:p>
            <a:pPr>
              <a:lnSpc>
                <a:spcPts val="1700"/>
              </a:lnSpc>
              <a:spcBef>
                <a:spcPts val="325"/>
              </a:spcBef>
            </a:pPr>
            <a:r>
              <a:rPr lang="ja-JP" altLang="en-US" sz="1600" dirty="0"/>
              <a:t>＜参加対象＞　府民、府内企業・団体など</a:t>
            </a:r>
            <a:endParaRPr lang="en-US" altLang="ja-JP" sz="1600" dirty="0"/>
          </a:p>
          <a:p>
            <a:pPr>
              <a:lnSpc>
                <a:spcPts val="1700"/>
              </a:lnSpc>
            </a:pPr>
            <a:r>
              <a:rPr kumimoji="1" lang="ja-JP" altLang="en-US" sz="1600" dirty="0"/>
              <a:t>＜参加方法＞　① 大阪府インターネット申請・申込みサービスの利用</a:t>
            </a:r>
            <a:endParaRPr lang="en-US" altLang="ja-JP" sz="1600" dirty="0"/>
          </a:p>
          <a:p>
            <a:pPr indent="1016397">
              <a:lnSpc>
                <a:spcPts val="1700"/>
              </a:lnSpc>
            </a:pPr>
            <a:r>
              <a:rPr lang="ja-JP" altLang="en-US" sz="1600" dirty="0"/>
              <a:t>② </a:t>
            </a:r>
            <a:r>
              <a:rPr lang="en-US" altLang="ja-JP" sz="1600" dirty="0"/>
              <a:t>Twitter</a:t>
            </a:r>
            <a:r>
              <a:rPr lang="ja-JP" altLang="en-US" sz="1600" dirty="0"/>
              <a:t>「大阪府</a:t>
            </a:r>
            <a:r>
              <a:rPr lang="en-US" altLang="ja-JP" sz="1600" dirty="0"/>
              <a:t>SDGs【</a:t>
            </a:r>
            <a:r>
              <a:rPr lang="ja-JP" altLang="en-US" sz="1600" dirty="0"/>
              <a:t>公式</a:t>
            </a:r>
            <a:r>
              <a:rPr lang="en-US" altLang="ja-JP" sz="1600" dirty="0"/>
              <a:t>】</a:t>
            </a:r>
            <a:r>
              <a:rPr lang="ja-JP" altLang="en-US" sz="1600" dirty="0"/>
              <a:t>（</a:t>
            </a:r>
            <a:r>
              <a:rPr lang="en-US" altLang="ja-JP" sz="1600" dirty="0"/>
              <a:t>@</a:t>
            </a:r>
            <a:r>
              <a:rPr lang="en-US" altLang="ja-JP" sz="1600" dirty="0" err="1"/>
              <a:t>osakaprefSDGs</a:t>
            </a:r>
            <a:r>
              <a:rPr lang="ja-JP" altLang="en-US" sz="1600" dirty="0"/>
              <a:t>）」アカウントへの投稿</a:t>
            </a:r>
            <a:endParaRPr lang="en-US" altLang="ja-JP" sz="1600" dirty="0"/>
          </a:p>
          <a:p>
            <a:pPr indent="1016397">
              <a:lnSpc>
                <a:spcPts val="1700"/>
              </a:lnSpc>
            </a:pPr>
            <a:r>
              <a:rPr kumimoji="1" lang="ja-JP" altLang="en-US" sz="1600" dirty="0"/>
              <a:t>③ 事務局に参加用紙を提出</a:t>
            </a:r>
            <a:endParaRPr kumimoji="1" lang="en-US" altLang="ja-JP" sz="1600" dirty="0"/>
          </a:p>
          <a:p>
            <a:pPr>
              <a:lnSpc>
                <a:spcPts val="1700"/>
              </a:lnSpc>
            </a:pPr>
            <a:r>
              <a:rPr lang="ja-JP" altLang="en-US" sz="1600" dirty="0"/>
              <a:t>＜宣言内容＞　</a:t>
            </a:r>
            <a:r>
              <a:rPr lang="en-US" altLang="ja-JP" sz="1600" dirty="0">
                <a:latin typeface="+mn-ea"/>
              </a:rPr>
              <a:t> SDGs</a:t>
            </a:r>
            <a:r>
              <a:rPr lang="ja-JP" altLang="en-US" sz="1600" dirty="0">
                <a:latin typeface="+mn-ea"/>
              </a:rPr>
              <a:t>の達成に向けた取組み　＋　関連するゴール</a:t>
            </a:r>
            <a:endParaRPr lang="en-US" altLang="ja-JP" sz="1600" dirty="0">
              <a:latin typeface="+mn-ea"/>
            </a:endParaRPr>
          </a:p>
          <a:p>
            <a:pPr indent="1234381">
              <a:lnSpc>
                <a:spcPts val="1700"/>
              </a:lnSpc>
            </a:pPr>
            <a:r>
              <a:rPr kumimoji="1" lang="en-US" altLang="ja-JP" sz="1600" dirty="0">
                <a:latin typeface="+mn-ea"/>
              </a:rPr>
              <a:t>※Twitter</a:t>
            </a:r>
            <a:r>
              <a:rPr kumimoji="1" lang="ja-JP" altLang="en-US" sz="1600" dirty="0">
                <a:latin typeface="+mn-ea"/>
              </a:rPr>
              <a:t>の場合は「＃</a:t>
            </a:r>
            <a:r>
              <a:rPr lang="ja-JP" altLang="en-US" sz="1600" dirty="0">
                <a:latin typeface="+mn-ea"/>
              </a:rPr>
              <a:t>私の</a:t>
            </a:r>
            <a:r>
              <a:rPr lang="en-US" altLang="ja-JP" sz="1600" dirty="0">
                <a:latin typeface="+mn-ea"/>
              </a:rPr>
              <a:t>SDGs</a:t>
            </a:r>
            <a:r>
              <a:rPr lang="ja-JP" altLang="en-US" sz="1600" dirty="0">
                <a:latin typeface="+mn-ea"/>
              </a:rPr>
              <a:t>宣言プロジェクト」を付けて投稿</a:t>
            </a:r>
            <a:endParaRPr kumimoji="1" lang="en-US" altLang="ja-JP" sz="16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976" y="3739469"/>
            <a:ext cx="718892" cy="71889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1613" y="3807609"/>
            <a:ext cx="582612" cy="58261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4051" y="3625052"/>
            <a:ext cx="947351" cy="947351"/>
          </a:xfrm>
          <a:prstGeom prst="rect">
            <a:avLst/>
          </a:prstGeom>
        </p:spPr>
      </p:pic>
      <p:sp>
        <p:nvSpPr>
          <p:cNvPr id="9" name="正方形/長方形 8"/>
          <p:cNvSpPr/>
          <p:nvPr/>
        </p:nvSpPr>
        <p:spPr>
          <a:xfrm>
            <a:off x="82347" y="4519196"/>
            <a:ext cx="9742335" cy="1656074"/>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10" name="正方形/長方形 9"/>
          <p:cNvSpPr/>
          <p:nvPr/>
        </p:nvSpPr>
        <p:spPr>
          <a:xfrm>
            <a:off x="75519" y="4349375"/>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11" name="角丸四角形 10"/>
          <p:cNvSpPr/>
          <p:nvPr/>
        </p:nvSpPr>
        <p:spPr>
          <a:xfrm>
            <a:off x="841312" y="4767296"/>
            <a:ext cx="2340000" cy="443422"/>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55" y="4698829"/>
            <a:ext cx="610899" cy="610899"/>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1632" y="4707324"/>
            <a:ext cx="607102" cy="607102"/>
          </a:xfrm>
          <a:prstGeom prst="rect">
            <a:avLst/>
          </a:prstGeom>
        </p:spPr>
      </p:pic>
      <p:sp>
        <p:nvSpPr>
          <p:cNvPr id="14" name="角丸四角形 13"/>
          <p:cNvSpPr/>
          <p:nvPr/>
        </p:nvSpPr>
        <p:spPr>
          <a:xfrm>
            <a:off x="7403372" y="4768919"/>
            <a:ext cx="2310750" cy="44383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3871" y="4717441"/>
            <a:ext cx="611325" cy="611325"/>
          </a:xfrm>
          <a:prstGeom prst="rect">
            <a:avLst/>
          </a:prstGeom>
        </p:spPr>
      </p:pic>
      <p:pic>
        <p:nvPicPr>
          <p:cNvPr id="16" name="Picture 6" descr="キラキラ飾りのイラスト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キラキラ飾りのイラスト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rotWithShape="1">
          <a:blip r:embed="rId10"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19" name="正方形/長方形 1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 name="角丸四角形 19"/>
          <p:cNvSpPr/>
          <p:nvPr/>
        </p:nvSpPr>
        <p:spPr>
          <a:xfrm>
            <a:off x="4133463" y="4762330"/>
            <a:ext cx="2310750" cy="44383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21" name="図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22" name="図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23" name="Picture 16" descr="タッパー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21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0420" y="2292439"/>
            <a:ext cx="8352928" cy="2627289"/>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endParaRPr kumimoji="1" lang="en-US" altLang="ja-JP" sz="4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4400" b="1" dirty="0">
                <a:solidFill>
                  <a:prstClr val="black"/>
                </a:solidFill>
                <a:latin typeface="Meiryo UI" panose="020B0604030504040204" pitchFamily="50" charset="-128"/>
                <a:ea typeface="Meiryo UI" panose="020B0604030504040204" pitchFamily="50" charset="-128"/>
              </a:rPr>
              <a:t>　ご清聴ありがとうございました</a:t>
            </a:r>
            <a:endParaRPr kumimoji="1" lang="en-US" altLang="ja-JP" sz="4400" b="1"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3388186" y="5959613"/>
            <a:ext cx="360000" cy="358635"/>
          </a:xfrm>
          <a:prstGeom prst="rect">
            <a:avLst/>
          </a:prstGeom>
        </p:spPr>
      </p:pic>
      <p:sp>
        <p:nvSpPr>
          <p:cNvPr id="9" name="正方形/長方形 8"/>
          <p:cNvSpPr/>
          <p:nvPr/>
        </p:nvSpPr>
        <p:spPr>
          <a:xfrm>
            <a:off x="1081110" y="5904335"/>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3976241" y="5987233"/>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350" y="725425"/>
            <a:ext cx="3148836" cy="1051859"/>
          </a:xfrm>
          <a:prstGeom prst="rect">
            <a:avLst/>
          </a:prstGeom>
        </p:spPr>
      </p:pic>
    </p:spTree>
    <p:extLst>
      <p:ext uri="{BB962C8B-B14F-4D97-AF65-F5344CB8AC3E}">
        <p14:creationId xmlns:p14="http://schemas.microsoft.com/office/powerpoint/2010/main" val="310538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の基本理念</a:t>
            </a:r>
            <a:endParaRPr kumimoji="1" lang="en-US" altLang="ja-JP"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92254" y="1064489"/>
            <a:ext cx="9321491" cy="1754326"/>
          </a:xfrm>
          <a:prstGeom prst="rect">
            <a:avLst/>
          </a:prstGeom>
        </p:spPr>
        <p:txBody>
          <a:bodyPr wrap="square">
            <a:spAutoFit/>
          </a:bodyPr>
          <a:lstStyle/>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〇コロナ禍により、様々な社会問題や課題が顕在化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400" b="1" u="sng" dirty="0">
                <a:solidFill>
                  <a:srgbClr val="00206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002060"/>
                </a:solidFill>
                <a:latin typeface="Meiryo UI" panose="020B0604030504040204" pitchFamily="50" charset="-128"/>
                <a:ea typeface="Meiryo UI" panose="020B0604030504040204" pitchFamily="50" charset="-128"/>
              </a:rPr>
              <a:t>SDGs</a:t>
            </a:r>
            <a:r>
              <a:rPr kumimoji="1" lang="ja-JP" altLang="en-US" sz="2400" b="1" u="sng" dirty="0">
                <a:solidFill>
                  <a:srgbClr val="002060"/>
                </a:solidFill>
                <a:latin typeface="Meiryo UI" panose="020B0604030504040204" pitchFamily="50" charset="-128"/>
                <a:ea typeface="Meiryo UI" panose="020B0604030504040204" pitchFamily="50" charset="-128"/>
              </a:rPr>
              <a:t>の理念の具体化がまさに求められている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3582" y="3048085"/>
            <a:ext cx="5141264" cy="3634714"/>
          </a:xfrm>
          <a:prstGeom prst="rect">
            <a:avLst/>
          </a:prstGeom>
        </p:spPr>
      </p:pic>
      <p:sp>
        <p:nvSpPr>
          <p:cNvPr id="8" name="テキスト ボックス 7"/>
          <p:cNvSpPr txBox="1"/>
          <p:nvPr/>
        </p:nvSpPr>
        <p:spPr>
          <a:xfrm>
            <a:off x="111211" y="3472753"/>
            <a:ext cx="4472682" cy="27853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nSpc>
                <a:spcPts val="3000"/>
              </a:lnSpc>
            </a:pPr>
            <a:r>
              <a:rPr kumimoji="1" lang="en-US" altLang="ja-JP" sz="2000" b="1" dirty="0"/>
              <a:t>SDGs</a:t>
            </a:r>
            <a:r>
              <a:rPr kumimoji="1" lang="ja-JP" altLang="en-US" sz="2000" b="1" dirty="0"/>
              <a:t>の基本的な理念</a:t>
            </a:r>
            <a:endParaRPr kumimoji="1" lang="en-US" altLang="ja-JP" sz="2000" b="1" dirty="0"/>
          </a:p>
          <a:p>
            <a:pPr>
              <a:lnSpc>
                <a:spcPts val="3000"/>
              </a:lnSpc>
            </a:pPr>
            <a:endParaRPr kumimoji="1" lang="en-US" altLang="ja-JP" b="1" dirty="0"/>
          </a:p>
          <a:p>
            <a:pPr>
              <a:lnSpc>
                <a:spcPts val="3000"/>
              </a:lnSpc>
            </a:pPr>
            <a:r>
              <a:rPr kumimoji="1" lang="ja-JP" altLang="en-US" dirty="0"/>
              <a:t>１．包摂性（誰一人取り残さない）</a:t>
            </a:r>
            <a:endParaRPr kumimoji="1" lang="en-US" altLang="ja-JP" dirty="0"/>
          </a:p>
          <a:p>
            <a:pPr>
              <a:lnSpc>
                <a:spcPts val="3000"/>
              </a:lnSpc>
            </a:pPr>
            <a:r>
              <a:rPr kumimoji="1" lang="ja-JP" altLang="en-US" dirty="0"/>
              <a:t>２．普遍性（途上国も先進国も）</a:t>
            </a:r>
            <a:endParaRPr kumimoji="1" lang="en-US" altLang="ja-JP" dirty="0"/>
          </a:p>
          <a:p>
            <a:pPr>
              <a:lnSpc>
                <a:spcPts val="3000"/>
              </a:lnSpc>
            </a:pPr>
            <a:r>
              <a:rPr kumimoji="1" lang="ja-JP" altLang="en-US" dirty="0"/>
              <a:t>３．多様性（国、自治体、企業、市民</a:t>
            </a:r>
            <a:r>
              <a:rPr kumimoji="1" lang="en-US" altLang="ja-JP" dirty="0"/>
              <a:t>…</a:t>
            </a:r>
            <a:r>
              <a:rPr kumimoji="1" lang="ja-JP" altLang="en-US" dirty="0"/>
              <a:t>）</a:t>
            </a:r>
            <a:endParaRPr kumimoji="1" lang="en-US" altLang="ja-JP" dirty="0"/>
          </a:p>
          <a:p>
            <a:pPr>
              <a:lnSpc>
                <a:spcPts val="3000"/>
              </a:lnSpc>
            </a:pPr>
            <a:r>
              <a:rPr kumimoji="1" lang="ja-JP" altLang="en-US" dirty="0"/>
              <a:t>４．統合性（経済、社会、環境）</a:t>
            </a:r>
            <a:endParaRPr kumimoji="1" lang="en-US" altLang="ja-JP" dirty="0"/>
          </a:p>
          <a:p>
            <a:pPr>
              <a:lnSpc>
                <a:spcPts val="3000"/>
              </a:lnSpc>
            </a:pPr>
            <a:r>
              <a:rPr kumimoji="1" lang="ja-JP" altLang="en-US" dirty="0"/>
              <a:t>５．行動性（進捗管理）</a:t>
            </a:r>
            <a:endParaRPr kumimoji="1" lang="en-US" altLang="ja-JP" dirty="0"/>
          </a:p>
        </p:txBody>
      </p:sp>
    </p:spTree>
    <p:extLst>
      <p:ext uri="{BB962C8B-B14F-4D97-AF65-F5344CB8AC3E}">
        <p14:creationId xmlns:p14="http://schemas.microsoft.com/office/powerpoint/2010/main" val="31356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latin typeface="メイリオ" panose="020B0604030504040204" pitchFamily="50" charset="-128"/>
                <a:ea typeface="メイリオ" panose="020B0604030504040204" pitchFamily="50" charset="-128"/>
              </a:rPr>
              <a:t>２．なぜ大阪で</a:t>
            </a:r>
            <a:r>
              <a:rPr kumimoji="1" lang="en-US" altLang="ja-JP" sz="4800" b="1" dirty="0">
                <a:latin typeface="メイリオ" panose="020B0604030504040204" pitchFamily="50" charset="-128"/>
                <a:ea typeface="メイリオ" panose="020B0604030504040204" pitchFamily="50" charset="-128"/>
              </a:rPr>
              <a:t>SDGs</a:t>
            </a:r>
            <a:r>
              <a:rPr kumimoji="1" lang="ja-JP" altLang="en-US" sz="48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6257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1"/>
            <a:ext cx="9906000" cy="5891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年日本国際博覧会（大阪・関西万博）</a:t>
            </a:r>
            <a:endParaRPr lang="en-US" altLang="ja-JP" sz="2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213367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0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8</a:t>
            </a:fld>
            <a:endParaRPr kumimoji="1" lang="ja-JP" altLang="en-US"/>
          </a:p>
        </p:txBody>
      </p:sp>
      <p:sp>
        <p:nvSpPr>
          <p:cNvPr id="27" name="正方形/長方形 2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と大阪</a:t>
            </a:r>
          </a:p>
        </p:txBody>
      </p:sp>
      <p:pic>
        <p:nvPicPr>
          <p:cNvPr id="23" name="図 22"/>
          <p:cNvPicPr>
            <a:picLocks noChangeAspect="1"/>
          </p:cNvPicPr>
          <p:nvPr/>
        </p:nvPicPr>
        <p:blipFill>
          <a:blip r:embed="rId3"/>
          <a:stretch>
            <a:fillRect/>
          </a:stretch>
        </p:blipFill>
        <p:spPr>
          <a:xfrm>
            <a:off x="52006" y="3806101"/>
            <a:ext cx="5094976" cy="2762463"/>
          </a:xfrm>
          <a:prstGeom prst="rect">
            <a:avLst/>
          </a:prstGeom>
        </p:spPr>
      </p:pic>
      <p:pic>
        <p:nvPicPr>
          <p:cNvPr id="24" name="図 23"/>
          <p:cNvPicPr>
            <a:picLocks noChangeAspect="1"/>
          </p:cNvPicPr>
          <p:nvPr/>
        </p:nvPicPr>
        <p:blipFill>
          <a:blip r:embed="rId4"/>
          <a:stretch>
            <a:fillRect/>
          </a:stretch>
        </p:blipFill>
        <p:spPr>
          <a:xfrm>
            <a:off x="4892840" y="3806102"/>
            <a:ext cx="5190186" cy="2762463"/>
          </a:xfrm>
          <a:prstGeom prst="rect">
            <a:avLst/>
          </a:prstGeom>
        </p:spPr>
      </p:pic>
      <p:sp>
        <p:nvSpPr>
          <p:cNvPr id="4" name="正方形/長方形 3"/>
          <p:cNvSpPr/>
          <p:nvPr/>
        </p:nvSpPr>
        <p:spPr>
          <a:xfrm>
            <a:off x="1746314" y="738765"/>
            <a:ext cx="6483285" cy="2655945"/>
          </a:xfrm>
          <a:prstGeom prst="rect">
            <a:avLst/>
          </a:prstGeom>
          <a:no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746314" y="746871"/>
            <a:ext cx="6483286" cy="418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開放性</a:t>
            </a:r>
          </a:p>
        </p:txBody>
      </p:sp>
      <p:sp>
        <p:nvSpPr>
          <p:cNvPr id="6" name="テキスト ボックス 5"/>
          <p:cNvSpPr txBox="1"/>
          <p:nvPr/>
        </p:nvSpPr>
        <p:spPr>
          <a:xfrm>
            <a:off x="1746315" y="2805344"/>
            <a:ext cx="6709894"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大阪は、国内外の玄関口として、日本の重要拠点として、内外から多くの人やモノを受け入れ、様々な知識や技術を取り入れながら発展。</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279" y="1499054"/>
            <a:ext cx="2231127" cy="1295400"/>
          </a:xfrm>
          <a:prstGeom prst="rect">
            <a:avLst/>
          </a:prstGeom>
        </p:spPr>
      </p:pic>
      <p:sp>
        <p:nvSpPr>
          <p:cNvPr id="9" name="テキスト ボックス 8"/>
          <p:cNvSpPr txBox="1"/>
          <p:nvPr/>
        </p:nvSpPr>
        <p:spPr>
          <a:xfrm>
            <a:off x="5753665" y="1158263"/>
            <a:ext cx="2146742" cy="400110"/>
          </a:xfrm>
          <a:prstGeom prst="rect">
            <a:avLst/>
          </a:prstGeom>
          <a:noFill/>
        </p:spPr>
        <p:txBody>
          <a:bodyPr wrap="none" rtlCol="0">
            <a:spAutoFit/>
          </a:bodyPr>
          <a:lstStyle/>
          <a:p>
            <a:r>
              <a:rPr kumimoji="1" lang="en-US" altLang="ja-JP" sz="2000" b="1" dirty="0"/>
              <a:t>G20</a:t>
            </a:r>
            <a:r>
              <a:rPr kumimoji="1" lang="ja-JP" altLang="en-US" sz="2000" b="1" dirty="0"/>
              <a:t>大阪サミット</a:t>
            </a:r>
          </a:p>
        </p:txBody>
      </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474" y="1499054"/>
            <a:ext cx="2331720" cy="1249325"/>
          </a:xfrm>
          <a:prstGeom prst="rect">
            <a:avLst/>
          </a:prstGeom>
        </p:spPr>
      </p:pic>
      <p:sp>
        <p:nvSpPr>
          <p:cNvPr id="15" name="テキスト ボックス 14"/>
          <p:cNvSpPr txBox="1"/>
          <p:nvPr/>
        </p:nvSpPr>
        <p:spPr>
          <a:xfrm>
            <a:off x="2461319" y="1158263"/>
            <a:ext cx="1980029" cy="400110"/>
          </a:xfrm>
          <a:prstGeom prst="rect">
            <a:avLst/>
          </a:prstGeom>
          <a:noFill/>
        </p:spPr>
        <p:txBody>
          <a:bodyPr wrap="none" rtlCol="0">
            <a:spAutoFit/>
          </a:bodyPr>
          <a:lstStyle/>
          <a:p>
            <a:r>
              <a:rPr kumimoji="1" lang="ja-JP" altLang="en-US" sz="2000" b="1" dirty="0"/>
              <a:t>水都大阪の発展</a:t>
            </a:r>
          </a:p>
        </p:txBody>
      </p:sp>
      <p:sp>
        <p:nvSpPr>
          <p:cNvPr id="28" name="テキスト ボックス 10"/>
          <p:cNvSpPr txBox="1">
            <a:spLocks noChangeArrowheads="1"/>
          </p:cNvSpPr>
          <p:nvPr/>
        </p:nvSpPr>
        <p:spPr bwMode="auto">
          <a:xfrm>
            <a:off x="7700635" y="5716620"/>
            <a:ext cx="2122162" cy="200055"/>
          </a:xfrm>
          <a:prstGeom prst="rect">
            <a:avLst/>
          </a:prstGeom>
          <a:noFill/>
          <a:ln w="9525">
            <a:noFill/>
            <a:miter lim="800000"/>
            <a:headEnd/>
            <a:tailEnd/>
          </a:ln>
        </p:spPr>
        <p:txBody>
          <a:bodyPr wrap="square">
            <a:spAutoFit/>
          </a:bodyPr>
          <a:lstStyle/>
          <a:p>
            <a:r>
              <a:rPr lang="en-US" altLang="ja-JP" sz="700" dirty="0"/>
              <a:t>※</a:t>
            </a:r>
            <a:r>
              <a:rPr lang="ja-JP" altLang="en-US" sz="700" dirty="0"/>
              <a:t>出典：サントリーグループＨＰ</a:t>
            </a:r>
          </a:p>
        </p:txBody>
      </p:sp>
      <p:sp>
        <p:nvSpPr>
          <p:cNvPr id="30" name="テキスト ボックス 10"/>
          <p:cNvSpPr txBox="1">
            <a:spLocks noChangeArrowheads="1"/>
          </p:cNvSpPr>
          <p:nvPr/>
        </p:nvSpPr>
        <p:spPr bwMode="auto">
          <a:xfrm>
            <a:off x="5578473" y="5716620"/>
            <a:ext cx="2122162" cy="200055"/>
          </a:xfrm>
          <a:prstGeom prst="rect">
            <a:avLst/>
          </a:prstGeom>
          <a:noFill/>
          <a:ln w="9525">
            <a:noFill/>
            <a:miter lim="800000"/>
            <a:headEnd/>
            <a:tailEnd/>
          </a:ln>
        </p:spPr>
        <p:txBody>
          <a:bodyPr wrap="square">
            <a:spAutoFit/>
          </a:bodyPr>
          <a:lstStyle/>
          <a:p>
            <a:r>
              <a:rPr lang="en-US" altLang="ja-JP" sz="700" dirty="0"/>
              <a:t>※</a:t>
            </a:r>
            <a:r>
              <a:rPr lang="ja-JP" altLang="en-US" sz="700" dirty="0"/>
              <a:t>出典：大阪市立図書館ＨＰ</a:t>
            </a:r>
          </a:p>
        </p:txBody>
      </p:sp>
    </p:spTree>
    <p:extLst>
      <p:ext uri="{BB962C8B-B14F-4D97-AF65-F5344CB8AC3E}">
        <p14:creationId xmlns:p14="http://schemas.microsoft.com/office/powerpoint/2010/main" val="8932332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18004</TotalTime>
  <Words>4715</Words>
  <Application>Microsoft Office PowerPoint</Application>
  <PresentationFormat>A4 210 x 297 mm</PresentationFormat>
  <Paragraphs>717</Paragraphs>
  <Slides>44</Slides>
  <Notes>44</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44</vt:i4>
      </vt:variant>
    </vt:vector>
  </HeadingPairs>
  <TitlesOfParts>
    <vt:vector size="61" baseType="lpstr">
      <vt:lpstr>HGS創英角ｺﾞｼｯｸUB</vt:lpstr>
      <vt:lpstr>Meiryo UI</vt:lpstr>
      <vt:lpstr>ＭＳ Ｐゴシック</vt:lpstr>
      <vt:lpstr>ＭＳ ゴシック</vt:lpstr>
      <vt:lpstr>UD デジタル 教科書体 NK-B</vt:lpstr>
      <vt:lpstr>メイリオ</vt:lpstr>
      <vt:lpstr>游ゴシック</vt:lpstr>
      <vt:lpstr>游ゴシック Light</vt:lpstr>
      <vt:lpstr>Arial</vt:lpstr>
      <vt:lpstr>Bauhaus 93</vt:lpstr>
      <vt:lpstr>Calibri</vt:lpstr>
      <vt:lpstr>Calibri Light</vt:lpstr>
      <vt:lpstr>Microsoft Himalaya</vt:lpstr>
      <vt:lpstr>Times New Roman</vt:lpstr>
      <vt:lpstr>Office テーマ</vt:lpstr>
      <vt:lpstr>1_デザインの設定</vt:lpstr>
      <vt:lpstr>デザインの設定</vt:lpstr>
      <vt:lpstr>PowerPoint プレゼンテーション</vt:lpstr>
      <vt:lpstr>テーマ</vt:lpstr>
      <vt:lpstr>PowerPoint プレゼンテーション</vt:lpstr>
      <vt:lpstr>SDGsとは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ＳＤＧｓ未来都市</vt:lpstr>
      <vt:lpstr>PowerPoint プレゼンテーション</vt:lpstr>
      <vt:lpstr>PowerPoint プレゼンテーション</vt:lpstr>
      <vt:lpstr>PowerPoint プレゼンテーション</vt:lpstr>
      <vt:lpstr> みんなで達成しようＳＤＧｓ</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水谷　祐子</cp:lastModifiedBy>
  <cp:revision>1683</cp:revision>
  <cp:lastPrinted>2021-06-09T08:46:36Z</cp:lastPrinted>
  <dcterms:created xsi:type="dcterms:W3CDTF">2019-02-01T00:27:44Z</dcterms:created>
  <dcterms:modified xsi:type="dcterms:W3CDTF">2021-06-17T08:12:05Z</dcterms:modified>
</cp:coreProperties>
</file>