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192D"/>
    <a:srgbClr val="A21942"/>
    <a:srgbClr val="E6E6E6"/>
    <a:srgbClr val="E5243B"/>
    <a:srgbClr val="0A97D9"/>
    <a:srgbClr val="56C02B"/>
    <a:srgbClr val="19486A"/>
    <a:srgbClr val="00689D"/>
    <a:srgbClr val="3F7E44"/>
    <a:srgbClr val="BF8B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33" autoAdjust="0"/>
    <p:restoredTop sz="94434" autoAdjust="0"/>
  </p:normalViewPr>
  <p:slideViewPr>
    <p:cSldViewPr snapToGrid="0">
      <p:cViewPr varScale="1">
        <p:scale>
          <a:sx n="71" d="100"/>
          <a:sy n="71" d="100"/>
        </p:scale>
        <p:origin x="97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33" d="100"/>
          <a:sy n="33" d="100"/>
        </p:scale>
        <p:origin x="223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E6BA0C-58A7-4AEB-AF68-0744D9025141}" type="datetimeFigureOut">
              <a:rPr kumimoji="1" lang="ja-JP" altLang="en-US" smtClean="0"/>
              <a:t>2021/3/2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69788A-0617-4AD5-B32B-8F6F4E0296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1366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22142-490E-442E-A434-29B1DB263A96}" type="datetimeFigureOut">
              <a:rPr kumimoji="1" lang="ja-JP" altLang="en-US" smtClean="0"/>
              <a:t>2021/3/2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3F86-D0CE-4A08-8709-C118D6DC9C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459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4.png"/><Relationship Id="rId18" Type="http://schemas.openxmlformats.org/officeDocument/2006/relationships/image" Target="../media/image9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3.png"/><Relationship Id="rId17" Type="http://schemas.openxmlformats.org/officeDocument/2006/relationships/image" Target="../media/image8.png"/><Relationship Id="rId2" Type="http://schemas.openxmlformats.org/officeDocument/2006/relationships/image" Target="../media/image1.png"/><Relationship Id="rId16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2.png"/><Relationship Id="rId5" Type="http://schemas.openxmlformats.org/officeDocument/2006/relationships/image" Target="../media/image12.png"/><Relationship Id="rId15" Type="http://schemas.openxmlformats.org/officeDocument/2006/relationships/image" Target="../media/image6.png"/><Relationship Id="rId10" Type="http://schemas.openxmlformats.org/officeDocument/2006/relationships/image" Target="../media/image17.png"/><Relationship Id="rId19" Type="http://schemas.openxmlformats.org/officeDocument/2006/relationships/image" Target="../media/image18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u="sng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2021/3/2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564818" y="5089831"/>
            <a:ext cx="11063578" cy="1121338"/>
            <a:chOff x="-667340" y="1432232"/>
            <a:chExt cx="11063578" cy="1121338"/>
          </a:xfrm>
        </p:grpSpPr>
        <p:pic>
          <p:nvPicPr>
            <p:cNvPr id="8" name="図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74900" y="1432232"/>
              <a:ext cx="1121338" cy="1121338"/>
            </a:xfrm>
            <a:prstGeom prst="rect">
              <a:avLst/>
            </a:prstGeom>
          </p:spPr>
        </p:pic>
        <p:pic>
          <p:nvPicPr>
            <p:cNvPr id="17" name="図 16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67340" y="1432232"/>
              <a:ext cx="1121338" cy="1121338"/>
            </a:xfrm>
            <a:prstGeom prst="rect">
              <a:avLst/>
            </a:prstGeom>
          </p:spPr>
        </p:pic>
        <p:pic>
          <p:nvPicPr>
            <p:cNvPr id="18" name="図 17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479" y="1432232"/>
              <a:ext cx="1121338" cy="1121338"/>
            </a:xfrm>
            <a:prstGeom prst="rect">
              <a:avLst/>
            </a:prstGeom>
          </p:spPr>
        </p:pic>
        <p:pic>
          <p:nvPicPr>
            <p:cNvPr id="19" name="図 18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18298" y="1432232"/>
              <a:ext cx="1121338" cy="1121338"/>
            </a:xfrm>
            <a:prstGeom prst="rect">
              <a:avLst/>
            </a:prstGeom>
          </p:spPr>
        </p:pic>
        <p:pic>
          <p:nvPicPr>
            <p:cNvPr id="20" name="図 19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1036" y="1432232"/>
              <a:ext cx="1121338" cy="1121338"/>
            </a:xfrm>
            <a:prstGeom prst="rect">
              <a:avLst/>
            </a:prstGeom>
          </p:spPr>
        </p:pic>
        <p:pic>
          <p:nvPicPr>
            <p:cNvPr id="21" name="図 20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03774" y="1432232"/>
              <a:ext cx="1121338" cy="1121338"/>
            </a:xfrm>
            <a:prstGeom prst="rect">
              <a:avLst/>
            </a:prstGeom>
          </p:spPr>
        </p:pic>
        <p:pic>
          <p:nvPicPr>
            <p:cNvPr id="22" name="図 21"/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6593" y="1432232"/>
              <a:ext cx="1121338" cy="1121338"/>
            </a:xfrm>
            <a:prstGeom prst="rect">
              <a:avLst/>
            </a:prstGeom>
          </p:spPr>
        </p:pic>
        <p:pic>
          <p:nvPicPr>
            <p:cNvPr id="23" name="図 22"/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9362" y="1432232"/>
              <a:ext cx="1121338" cy="1121338"/>
            </a:xfrm>
            <a:prstGeom prst="rect">
              <a:avLst/>
            </a:prstGeom>
          </p:spPr>
        </p:pic>
        <p:pic>
          <p:nvPicPr>
            <p:cNvPr id="24" name="図 23"/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2131" y="1432232"/>
              <a:ext cx="1121338" cy="1121338"/>
            </a:xfrm>
            <a:prstGeom prst="rect">
              <a:avLst/>
            </a:prstGeom>
          </p:spPr>
        </p:pic>
      </p:grpSp>
      <p:grpSp>
        <p:nvGrpSpPr>
          <p:cNvPr id="27" name="グループ化 26"/>
          <p:cNvGrpSpPr/>
          <p:nvPr userDrawn="1"/>
        </p:nvGrpSpPr>
        <p:grpSpPr>
          <a:xfrm>
            <a:off x="564818" y="266324"/>
            <a:ext cx="11062364" cy="1126152"/>
            <a:chOff x="-666126" y="218819"/>
            <a:chExt cx="11062364" cy="1126152"/>
          </a:xfrm>
        </p:grpSpPr>
        <p:pic>
          <p:nvPicPr>
            <p:cNvPr id="9" name="図 8"/>
            <p:cNvPicPr>
              <a:picLocks noChangeAspect="1"/>
            </p:cNvPicPr>
            <p:nvPr userDrawn="1"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479" y="218819"/>
              <a:ext cx="1121338" cy="1121338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15750" y="218819"/>
              <a:ext cx="1121338" cy="1121338"/>
            </a:xfrm>
            <a:prstGeom prst="rect">
              <a:avLst/>
            </a:prstGeom>
          </p:spPr>
        </p:pic>
        <p:pic>
          <p:nvPicPr>
            <p:cNvPr id="11" name="図 10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1036" y="223633"/>
              <a:ext cx="1121338" cy="1121338"/>
            </a:xfrm>
            <a:prstGeom prst="rect">
              <a:avLst/>
            </a:prstGeom>
          </p:spPr>
        </p:pic>
        <p:pic>
          <p:nvPicPr>
            <p:cNvPr id="12" name="図 11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03824" y="218819"/>
              <a:ext cx="1121338" cy="1121338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6593" y="218819"/>
              <a:ext cx="1121338" cy="1121338"/>
            </a:xfrm>
            <a:prstGeom prst="rect">
              <a:avLst/>
            </a:prstGeom>
          </p:spPr>
        </p:pic>
        <p:pic>
          <p:nvPicPr>
            <p:cNvPr id="14" name="図 13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9362" y="218819"/>
              <a:ext cx="1121338" cy="1121338"/>
            </a:xfrm>
            <a:prstGeom prst="rect">
              <a:avLst/>
            </a:prstGeom>
          </p:spPr>
        </p:pic>
        <p:pic>
          <p:nvPicPr>
            <p:cNvPr id="15" name="図 14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2131" y="218819"/>
              <a:ext cx="1121338" cy="1121338"/>
            </a:xfrm>
            <a:prstGeom prst="rect">
              <a:avLst/>
            </a:prstGeom>
          </p:spPr>
        </p:pic>
        <p:pic>
          <p:nvPicPr>
            <p:cNvPr id="16" name="図 15"/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74900" y="218819"/>
              <a:ext cx="1121338" cy="1121338"/>
            </a:xfrm>
            <a:prstGeom prst="rect">
              <a:avLst/>
            </a:prstGeom>
          </p:spPr>
        </p:pic>
        <p:pic>
          <p:nvPicPr>
            <p:cNvPr id="25" name="図 24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66126" y="218819"/>
              <a:ext cx="1122672" cy="11226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8335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2021/3/2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716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2021/3/2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702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2021/3/2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612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u="sng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2021/3/2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26" name="グループ化 25"/>
          <p:cNvGrpSpPr/>
          <p:nvPr userDrawn="1"/>
        </p:nvGrpSpPr>
        <p:grpSpPr>
          <a:xfrm>
            <a:off x="2396474" y="4657062"/>
            <a:ext cx="7399052" cy="1615455"/>
            <a:chOff x="311602" y="4668122"/>
            <a:chExt cx="7399052" cy="1615455"/>
          </a:xfrm>
        </p:grpSpPr>
        <p:pic>
          <p:nvPicPr>
            <p:cNvPr id="8" name="図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2789" y="5506785"/>
              <a:ext cx="765888" cy="765888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602" y="4668122"/>
              <a:ext cx="765888" cy="765888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056" y="4668122"/>
              <a:ext cx="765888" cy="765888"/>
            </a:xfrm>
            <a:prstGeom prst="rect">
              <a:avLst/>
            </a:prstGeom>
          </p:spPr>
        </p:pic>
        <p:pic>
          <p:nvPicPr>
            <p:cNvPr id="11" name="図 10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0510" y="4668122"/>
              <a:ext cx="765888" cy="765888"/>
            </a:xfrm>
            <a:prstGeom prst="rect">
              <a:avLst/>
            </a:prstGeom>
          </p:spPr>
        </p:pic>
        <p:pic>
          <p:nvPicPr>
            <p:cNvPr id="12" name="図 11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8775" y="4668122"/>
              <a:ext cx="765888" cy="765888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28229" y="4668122"/>
              <a:ext cx="765888" cy="765888"/>
            </a:xfrm>
            <a:prstGeom prst="rect">
              <a:avLst/>
            </a:prstGeom>
          </p:spPr>
        </p:pic>
        <p:pic>
          <p:nvPicPr>
            <p:cNvPr id="14" name="図 13"/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7683" y="4668122"/>
              <a:ext cx="765888" cy="765888"/>
            </a:xfrm>
            <a:prstGeom prst="rect">
              <a:avLst/>
            </a:prstGeom>
          </p:spPr>
        </p:pic>
        <p:pic>
          <p:nvPicPr>
            <p:cNvPr id="15" name="図 14"/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87137" y="4669734"/>
              <a:ext cx="765888" cy="765888"/>
            </a:xfrm>
            <a:prstGeom prst="rect">
              <a:avLst/>
            </a:prstGeom>
          </p:spPr>
        </p:pic>
        <p:pic>
          <p:nvPicPr>
            <p:cNvPr id="16" name="図 15"/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6591" y="4668122"/>
              <a:ext cx="765888" cy="765888"/>
            </a:xfrm>
            <a:prstGeom prst="rect">
              <a:avLst/>
            </a:prstGeom>
          </p:spPr>
        </p:pic>
        <p:pic>
          <p:nvPicPr>
            <p:cNvPr id="17" name="図 16"/>
            <p:cNvPicPr>
              <a:picLocks noChangeAspect="1"/>
            </p:cNvPicPr>
            <p:nvPr userDrawn="1"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0766" y="4668122"/>
              <a:ext cx="765888" cy="765888"/>
            </a:xfrm>
            <a:prstGeom prst="rect">
              <a:avLst/>
            </a:prstGeom>
          </p:spPr>
        </p:pic>
        <p:pic>
          <p:nvPicPr>
            <p:cNvPr id="18" name="図 17"/>
            <p:cNvPicPr>
              <a:picLocks noChangeAspect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602" y="5512237"/>
              <a:ext cx="765888" cy="765888"/>
            </a:xfrm>
            <a:prstGeom prst="rect">
              <a:avLst/>
            </a:prstGeom>
          </p:spPr>
        </p:pic>
        <p:pic>
          <p:nvPicPr>
            <p:cNvPr id="19" name="図 18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2667" y="5512237"/>
              <a:ext cx="765888" cy="765888"/>
            </a:xfrm>
            <a:prstGeom prst="rect">
              <a:avLst/>
            </a:prstGeom>
          </p:spPr>
        </p:pic>
        <p:pic>
          <p:nvPicPr>
            <p:cNvPr id="20" name="図 19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3123" y="5512237"/>
              <a:ext cx="765888" cy="765888"/>
            </a:xfrm>
            <a:prstGeom prst="rect">
              <a:avLst/>
            </a:prstGeom>
          </p:spPr>
        </p:pic>
        <p:pic>
          <p:nvPicPr>
            <p:cNvPr id="21" name="図 20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8775" y="5511944"/>
              <a:ext cx="765888" cy="765888"/>
            </a:xfrm>
            <a:prstGeom prst="rect">
              <a:avLst/>
            </a:prstGeom>
          </p:spPr>
        </p:pic>
        <p:pic>
          <p:nvPicPr>
            <p:cNvPr id="22" name="図 21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24427" y="5511944"/>
              <a:ext cx="765888" cy="765888"/>
            </a:xfrm>
            <a:prstGeom prst="rect">
              <a:avLst/>
            </a:prstGeom>
          </p:spPr>
        </p:pic>
        <p:pic>
          <p:nvPicPr>
            <p:cNvPr id="23" name="図 22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0079" y="5517689"/>
              <a:ext cx="765888" cy="765888"/>
            </a:xfrm>
            <a:prstGeom prst="rect">
              <a:avLst/>
            </a:prstGeom>
          </p:spPr>
        </p:pic>
        <p:pic>
          <p:nvPicPr>
            <p:cNvPr id="24" name="図 23"/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87137" y="5508397"/>
              <a:ext cx="765888" cy="765888"/>
            </a:xfrm>
            <a:prstGeom prst="rect">
              <a:avLst/>
            </a:prstGeom>
          </p:spPr>
        </p:pic>
        <p:pic>
          <p:nvPicPr>
            <p:cNvPr id="25" name="図 24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3854" y="5505873"/>
              <a:ext cx="766800" cy="766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57664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4243" y="12397"/>
            <a:ext cx="9869557" cy="1325563"/>
          </a:xfrm>
        </p:spPr>
        <p:txBody>
          <a:bodyPr/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kumimoji="1" lang="ja-JP" altLang="en-US" dirty="0" smtClean="0"/>
              <a:t>〇マスター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2021/3/2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1218692"/>
            <a:ext cx="12192000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図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20" y="78832"/>
            <a:ext cx="1033671" cy="1033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339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2021/3/2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471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2021/3/2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918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2021/3/2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66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2021/3/2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838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2021/3/2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417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2021/3/2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284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E9BFA-80F3-4AA1-94B4-EB77593C66F6}" type="datetimeFigureOut">
              <a:rPr kumimoji="1" lang="ja-JP" altLang="en-US" smtClean="0"/>
              <a:t>2021/3/2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494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4243" y="-3390"/>
            <a:ext cx="10707757" cy="1325563"/>
          </a:xfrm>
        </p:spPr>
        <p:txBody>
          <a:bodyPr>
            <a:normAutofit fontScale="90000"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3200" dirty="0" smtClean="0"/>
              <a:t>セッション２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kumimoji="1" lang="ja-JP" altLang="en-US" sz="3200" dirty="0" smtClean="0"/>
              <a:t>　</a:t>
            </a:r>
            <a:r>
              <a:rPr kumimoji="1" lang="ja-JP" altLang="en-US" sz="2700" dirty="0" smtClean="0"/>
              <a:t>一つひとつの行動が、社会への影響や他のゴールに与える影響を</a:t>
            </a:r>
            <a:r>
              <a:rPr lang="ja-JP" altLang="en-US" sz="2700" dirty="0" smtClean="0"/>
              <a:t>考える</a:t>
            </a:r>
            <a:endParaRPr kumimoji="1" lang="ja-JP" altLang="en-US" sz="27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327" y="1305319"/>
            <a:ext cx="11957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latin typeface="+mn-ea"/>
              </a:rPr>
              <a:t>ＳＤＧｓ</a:t>
            </a:r>
            <a:r>
              <a:rPr kumimoji="1" lang="ja-JP" altLang="en-US" dirty="0" smtClean="0"/>
              <a:t>の達成に向け、身近にできる行動</a:t>
            </a:r>
            <a:r>
              <a:rPr lang="ja-JP" altLang="en-US" dirty="0" smtClean="0"/>
              <a:t>の</a:t>
            </a:r>
            <a:r>
              <a:rPr kumimoji="1" lang="ja-JP" altLang="en-US" dirty="0" smtClean="0"/>
              <a:t>波及効果についてみんなで考えました。主な意見は次のとおりです。</a:t>
            </a:r>
            <a:endParaRPr kumimoji="1" lang="ja-JP" altLang="en-US" dirty="0"/>
          </a:p>
        </p:txBody>
      </p:sp>
      <p:sp>
        <p:nvSpPr>
          <p:cNvPr id="28" name="楕円 27"/>
          <p:cNvSpPr/>
          <p:nvPr/>
        </p:nvSpPr>
        <p:spPr>
          <a:xfrm>
            <a:off x="1986245" y="1922689"/>
            <a:ext cx="1729546" cy="817337"/>
          </a:xfrm>
          <a:prstGeom prst="ellipse">
            <a:avLst/>
          </a:prstGeom>
          <a:solidFill>
            <a:srgbClr val="BF8B2E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</a:rPr>
              <a:t>食べ残しなどのフードロスをなくす</a:t>
            </a:r>
            <a:endParaRPr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29" name="楕円 28"/>
          <p:cNvSpPr/>
          <p:nvPr/>
        </p:nvSpPr>
        <p:spPr>
          <a:xfrm>
            <a:off x="4835195" y="1922690"/>
            <a:ext cx="879802" cy="729427"/>
          </a:xfrm>
          <a:prstGeom prst="ellipse">
            <a:avLst/>
          </a:prstGeom>
          <a:solidFill>
            <a:srgbClr val="3F7E44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</a:rPr>
              <a:t>ゴミを拾う</a:t>
            </a:r>
            <a:endParaRPr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36" name="楕円 35"/>
          <p:cNvSpPr/>
          <p:nvPr/>
        </p:nvSpPr>
        <p:spPr>
          <a:xfrm>
            <a:off x="7259209" y="3301141"/>
            <a:ext cx="1490540" cy="687472"/>
          </a:xfrm>
          <a:prstGeom prst="ellipse">
            <a:avLst/>
          </a:prstGeom>
          <a:solidFill>
            <a:srgbClr val="56C02B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</a:rPr>
              <a:t>紙の使用量が減る</a:t>
            </a:r>
            <a:endParaRPr lang="en-US" altLang="ja-JP" sz="1400" dirty="0" smtClean="0">
              <a:solidFill>
                <a:schemeClr val="bg1"/>
              </a:solidFill>
            </a:endParaRPr>
          </a:p>
        </p:txBody>
      </p:sp>
      <p:sp>
        <p:nvSpPr>
          <p:cNvPr id="39" name="楕円 38"/>
          <p:cNvSpPr/>
          <p:nvPr/>
        </p:nvSpPr>
        <p:spPr>
          <a:xfrm>
            <a:off x="10684979" y="5729440"/>
            <a:ext cx="1212169" cy="828000"/>
          </a:xfrm>
          <a:prstGeom prst="ellipse">
            <a:avLst/>
          </a:prstGeom>
          <a:solidFill>
            <a:srgbClr val="19486A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</a:rPr>
              <a:t>人との</a:t>
            </a:r>
            <a:r>
              <a:rPr lang="en-US" altLang="ja-JP" sz="1400" dirty="0" smtClean="0">
                <a:solidFill>
                  <a:schemeClr val="bg1"/>
                </a:solidFill>
              </a:rPr>
              <a:t/>
            </a:r>
            <a:br>
              <a:rPr lang="en-US" altLang="ja-JP" sz="1400" dirty="0" smtClean="0">
                <a:solidFill>
                  <a:schemeClr val="bg1"/>
                </a:solidFill>
              </a:rPr>
            </a:br>
            <a:r>
              <a:rPr lang="ja-JP" altLang="en-US" sz="1400" dirty="0" smtClean="0">
                <a:solidFill>
                  <a:schemeClr val="bg1"/>
                </a:solidFill>
              </a:rPr>
              <a:t>つながりが増える</a:t>
            </a:r>
            <a:endParaRPr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43" name="楕円 42"/>
          <p:cNvSpPr/>
          <p:nvPr/>
        </p:nvSpPr>
        <p:spPr>
          <a:xfrm>
            <a:off x="3954955" y="3607932"/>
            <a:ext cx="1260000" cy="828000"/>
          </a:xfrm>
          <a:prstGeom prst="ellipse">
            <a:avLst/>
          </a:prstGeom>
          <a:solidFill>
            <a:srgbClr val="0A97D9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</a:rPr>
              <a:t>海がきれいになる</a:t>
            </a:r>
            <a:endParaRPr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44" name="直線コネクタ 43"/>
          <p:cNvCxnSpPr>
            <a:endCxn id="43" idx="0"/>
          </p:cNvCxnSpPr>
          <p:nvPr/>
        </p:nvCxnSpPr>
        <p:spPr>
          <a:xfrm flipH="1">
            <a:off x="4584955" y="2652117"/>
            <a:ext cx="784270" cy="955815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楕円 44"/>
          <p:cNvSpPr/>
          <p:nvPr/>
        </p:nvSpPr>
        <p:spPr>
          <a:xfrm>
            <a:off x="5829432" y="3418757"/>
            <a:ext cx="1086143" cy="828000"/>
          </a:xfrm>
          <a:prstGeom prst="ellipse">
            <a:avLst/>
          </a:prstGeom>
          <a:solidFill>
            <a:srgbClr val="56C02B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</a:rPr>
              <a:t>森林</a:t>
            </a:r>
            <a:r>
              <a:rPr lang="ja-JP" altLang="en-US" sz="1400" dirty="0" smtClean="0">
                <a:solidFill>
                  <a:schemeClr val="bg1"/>
                </a:solidFill>
              </a:rPr>
              <a:t>が豊かになる</a:t>
            </a:r>
            <a:endParaRPr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46" name="直線コネクタ 45"/>
          <p:cNvCxnSpPr>
            <a:endCxn id="43" idx="6"/>
          </p:cNvCxnSpPr>
          <p:nvPr/>
        </p:nvCxnSpPr>
        <p:spPr>
          <a:xfrm flipH="1">
            <a:off x="5214955" y="3995326"/>
            <a:ext cx="690412" cy="26606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楕円 46"/>
          <p:cNvSpPr/>
          <p:nvPr/>
        </p:nvSpPr>
        <p:spPr>
          <a:xfrm>
            <a:off x="3264367" y="5090717"/>
            <a:ext cx="1260000" cy="828000"/>
          </a:xfrm>
          <a:prstGeom prst="ellipse">
            <a:avLst/>
          </a:prstGeom>
          <a:solidFill>
            <a:srgbClr val="FD9D24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</a:rPr>
              <a:t>まちが豊かになる</a:t>
            </a:r>
            <a:r>
              <a:rPr lang="ja-JP" altLang="en-US" sz="1400" dirty="0">
                <a:solidFill>
                  <a:schemeClr val="bg1"/>
                </a:solidFill>
              </a:rPr>
              <a:t>・</a:t>
            </a:r>
            <a:r>
              <a:rPr lang="en-US" altLang="ja-JP" sz="1400" dirty="0" smtClean="0">
                <a:solidFill>
                  <a:schemeClr val="bg1"/>
                </a:solidFill>
              </a:rPr>
              <a:t/>
            </a:r>
            <a:br>
              <a:rPr lang="en-US" altLang="ja-JP" sz="1400" dirty="0" smtClean="0">
                <a:solidFill>
                  <a:schemeClr val="bg1"/>
                </a:solidFill>
              </a:rPr>
            </a:br>
            <a:r>
              <a:rPr lang="ja-JP" altLang="en-US" sz="1400" dirty="0" smtClean="0">
                <a:solidFill>
                  <a:schemeClr val="bg1"/>
                </a:solidFill>
              </a:rPr>
              <a:t>発展する</a:t>
            </a:r>
            <a:endParaRPr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48" name="直線コネクタ 47"/>
          <p:cNvCxnSpPr>
            <a:stCxn id="43" idx="4"/>
            <a:endCxn id="47" idx="0"/>
          </p:cNvCxnSpPr>
          <p:nvPr/>
        </p:nvCxnSpPr>
        <p:spPr>
          <a:xfrm flipH="1">
            <a:off x="3894367" y="4435932"/>
            <a:ext cx="690588" cy="654785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stCxn id="45" idx="3"/>
            <a:endCxn id="47" idx="7"/>
          </p:cNvCxnSpPr>
          <p:nvPr/>
        </p:nvCxnSpPr>
        <p:spPr>
          <a:xfrm flipH="1">
            <a:off x="4339844" y="4125499"/>
            <a:ext cx="1648650" cy="1086476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楕円 49"/>
          <p:cNvSpPr/>
          <p:nvPr/>
        </p:nvSpPr>
        <p:spPr>
          <a:xfrm>
            <a:off x="2762027" y="3059538"/>
            <a:ext cx="1063789" cy="828000"/>
          </a:xfrm>
          <a:prstGeom prst="ellipse">
            <a:avLst/>
          </a:prstGeom>
          <a:solidFill>
            <a:srgbClr val="DDA63A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</a:rPr>
              <a:t>食料生産が増える</a:t>
            </a:r>
            <a:endParaRPr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51" name="直線コネクタ 50"/>
          <p:cNvCxnSpPr>
            <a:stCxn id="50" idx="6"/>
            <a:endCxn id="43" idx="1"/>
          </p:cNvCxnSpPr>
          <p:nvPr/>
        </p:nvCxnSpPr>
        <p:spPr>
          <a:xfrm>
            <a:off x="3825816" y="3473538"/>
            <a:ext cx="313662" cy="255652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楕円 51"/>
          <p:cNvSpPr/>
          <p:nvPr/>
        </p:nvSpPr>
        <p:spPr>
          <a:xfrm>
            <a:off x="443650" y="3778758"/>
            <a:ext cx="1059982" cy="828000"/>
          </a:xfrm>
          <a:prstGeom prst="ellipse">
            <a:avLst/>
          </a:prstGeom>
          <a:solidFill>
            <a:srgbClr val="E5243B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</a:rPr>
              <a:t>貧困層が減る</a:t>
            </a:r>
            <a:endParaRPr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53" name="直線コネクタ 52"/>
          <p:cNvCxnSpPr>
            <a:stCxn id="54" idx="7"/>
            <a:endCxn id="184" idx="2"/>
          </p:cNvCxnSpPr>
          <p:nvPr/>
        </p:nvCxnSpPr>
        <p:spPr>
          <a:xfrm flipV="1">
            <a:off x="1565388" y="4292289"/>
            <a:ext cx="6860741" cy="814374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楕円 53"/>
          <p:cNvSpPr/>
          <p:nvPr/>
        </p:nvSpPr>
        <p:spPr>
          <a:xfrm>
            <a:off x="469274" y="4985405"/>
            <a:ext cx="1284177" cy="828000"/>
          </a:xfrm>
          <a:prstGeom prst="ellipse">
            <a:avLst/>
          </a:prstGeom>
          <a:solidFill>
            <a:srgbClr val="DD1367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</a:rPr>
              <a:t>格差の解消につながる</a:t>
            </a:r>
            <a:endParaRPr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55" name="直線コネクタ 54"/>
          <p:cNvCxnSpPr>
            <a:stCxn id="54" idx="1"/>
            <a:endCxn id="52" idx="3"/>
          </p:cNvCxnSpPr>
          <p:nvPr/>
        </p:nvCxnSpPr>
        <p:spPr>
          <a:xfrm flipH="1" flipV="1">
            <a:off x="598881" y="4485500"/>
            <a:ext cx="58456" cy="621163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楕円 55"/>
          <p:cNvSpPr/>
          <p:nvPr/>
        </p:nvSpPr>
        <p:spPr>
          <a:xfrm>
            <a:off x="1829804" y="5916285"/>
            <a:ext cx="1281559" cy="828000"/>
          </a:xfrm>
          <a:prstGeom prst="ellipse">
            <a:avLst/>
          </a:prstGeom>
          <a:solidFill>
            <a:srgbClr val="00689D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</a:rPr>
              <a:t>犯罪が少なくなる</a:t>
            </a:r>
            <a:endParaRPr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58" name="直線コネクタ 57"/>
          <p:cNvCxnSpPr>
            <a:stCxn id="79" idx="7"/>
            <a:endCxn id="28" idx="4"/>
          </p:cNvCxnSpPr>
          <p:nvPr/>
        </p:nvCxnSpPr>
        <p:spPr>
          <a:xfrm flipV="1">
            <a:off x="2145291" y="2740026"/>
            <a:ext cx="705727" cy="344165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楕円 58"/>
          <p:cNvSpPr/>
          <p:nvPr/>
        </p:nvSpPr>
        <p:spPr>
          <a:xfrm>
            <a:off x="5778347" y="4954261"/>
            <a:ext cx="1101885" cy="703010"/>
          </a:xfrm>
          <a:prstGeom prst="ellipse">
            <a:avLst/>
          </a:prstGeom>
          <a:solidFill>
            <a:srgbClr val="A2194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</a:rPr>
              <a:t>経済が</a:t>
            </a:r>
            <a:r>
              <a:rPr lang="en-US" altLang="ja-JP" sz="1400" dirty="0" smtClean="0">
                <a:solidFill>
                  <a:schemeClr val="bg1"/>
                </a:solidFill>
              </a:rPr>
              <a:t/>
            </a:r>
            <a:br>
              <a:rPr lang="en-US" altLang="ja-JP" sz="1400" dirty="0" smtClean="0">
                <a:solidFill>
                  <a:schemeClr val="bg1"/>
                </a:solidFill>
              </a:rPr>
            </a:br>
            <a:r>
              <a:rPr lang="ja-JP" altLang="en-US" sz="1400" dirty="0" smtClean="0">
                <a:solidFill>
                  <a:schemeClr val="bg1"/>
                </a:solidFill>
              </a:rPr>
              <a:t>成長する</a:t>
            </a:r>
            <a:endParaRPr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60" name="直線コネクタ 59"/>
          <p:cNvCxnSpPr>
            <a:endCxn id="59" idx="2"/>
          </p:cNvCxnSpPr>
          <p:nvPr/>
        </p:nvCxnSpPr>
        <p:spPr>
          <a:xfrm flipV="1">
            <a:off x="4486958" y="5305766"/>
            <a:ext cx="1291389" cy="110026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9" name="楕円 68"/>
          <p:cNvSpPr/>
          <p:nvPr/>
        </p:nvSpPr>
        <p:spPr>
          <a:xfrm>
            <a:off x="6865058" y="1964635"/>
            <a:ext cx="1531426" cy="828000"/>
          </a:xfrm>
          <a:prstGeom prst="ellipse">
            <a:avLst/>
          </a:prstGeom>
          <a:solidFill>
            <a:srgbClr val="0A97D9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</a:rPr>
              <a:t>エコバッグ・マイボトルを持つ</a:t>
            </a:r>
            <a:endParaRPr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91" name="楕円 90"/>
          <p:cNvSpPr/>
          <p:nvPr/>
        </p:nvSpPr>
        <p:spPr>
          <a:xfrm>
            <a:off x="8819534" y="1899843"/>
            <a:ext cx="2595717" cy="828000"/>
          </a:xfrm>
          <a:prstGeom prst="ellipse">
            <a:avLst/>
          </a:prstGeom>
          <a:solidFill>
            <a:srgbClr val="C5192D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</a:rPr>
              <a:t>いらなくなった教科書を必要な人へ寄付する</a:t>
            </a:r>
            <a:endParaRPr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93" name="直線コネクタ 92"/>
          <p:cNvCxnSpPr>
            <a:endCxn id="36" idx="7"/>
          </p:cNvCxnSpPr>
          <p:nvPr/>
        </p:nvCxnSpPr>
        <p:spPr>
          <a:xfrm flipH="1">
            <a:off x="8531464" y="2727843"/>
            <a:ext cx="1680058" cy="673976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8" name="直線コネクタ 157"/>
          <p:cNvCxnSpPr>
            <a:stCxn id="52" idx="6"/>
            <a:endCxn id="50" idx="2"/>
          </p:cNvCxnSpPr>
          <p:nvPr/>
        </p:nvCxnSpPr>
        <p:spPr>
          <a:xfrm flipV="1">
            <a:off x="1503632" y="3473538"/>
            <a:ext cx="1258395" cy="71922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4" name="楕円 163"/>
          <p:cNvSpPr/>
          <p:nvPr/>
        </p:nvSpPr>
        <p:spPr>
          <a:xfrm>
            <a:off x="4826978" y="6081942"/>
            <a:ext cx="1118009" cy="741586"/>
          </a:xfrm>
          <a:prstGeom prst="ellipse">
            <a:avLst/>
          </a:prstGeom>
          <a:solidFill>
            <a:srgbClr val="A2194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</a:rPr>
              <a:t>雇用</a:t>
            </a:r>
            <a:r>
              <a:rPr lang="ja-JP" altLang="en-US" sz="1400" dirty="0" smtClean="0">
                <a:solidFill>
                  <a:schemeClr val="bg1"/>
                </a:solidFill>
              </a:rPr>
              <a:t>が</a:t>
            </a:r>
            <a:r>
              <a:rPr lang="en-US" altLang="ja-JP" sz="1400" dirty="0" smtClean="0">
                <a:solidFill>
                  <a:schemeClr val="bg1"/>
                </a:solidFill>
              </a:rPr>
              <a:t/>
            </a:r>
            <a:br>
              <a:rPr lang="en-US" altLang="ja-JP" sz="1400" dirty="0" smtClean="0">
                <a:solidFill>
                  <a:schemeClr val="bg1"/>
                </a:solidFill>
              </a:rPr>
            </a:br>
            <a:r>
              <a:rPr lang="ja-JP" altLang="en-US" sz="1400" dirty="0" smtClean="0">
                <a:solidFill>
                  <a:schemeClr val="bg1"/>
                </a:solidFill>
              </a:rPr>
              <a:t>発生する</a:t>
            </a:r>
            <a:endParaRPr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165" name="直線コネクタ 164"/>
          <p:cNvCxnSpPr>
            <a:stCxn id="59" idx="3"/>
            <a:endCxn id="164" idx="7"/>
          </p:cNvCxnSpPr>
          <p:nvPr/>
        </p:nvCxnSpPr>
        <p:spPr>
          <a:xfrm flipH="1">
            <a:off x="5781258" y="5554318"/>
            <a:ext cx="158456" cy="636227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8" name="楕円 167"/>
          <p:cNvSpPr/>
          <p:nvPr/>
        </p:nvSpPr>
        <p:spPr>
          <a:xfrm>
            <a:off x="7923444" y="4901440"/>
            <a:ext cx="873529" cy="828000"/>
          </a:xfrm>
          <a:prstGeom prst="ellipse">
            <a:avLst/>
          </a:prstGeom>
          <a:solidFill>
            <a:srgbClr val="E5243B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</a:rPr>
              <a:t>所得が上がる</a:t>
            </a:r>
            <a:endParaRPr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169" name="直線コネクタ 168"/>
          <p:cNvCxnSpPr>
            <a:stCxn id="59" idx="6"/>
            <a:endCxn id="168" idx="2"/>
          </p:cNvCxnSpPr>
          <p:nvPr/>
        </p:nvCxnSpPr>
        <p:spPr>
          <a:xfrm>
            <a:off x="6880232" y="5305766"/>
            <a:ext cx="1043212" cy="9674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2" name="直線コネクタ 171"/>
          <p:cNvCxnSpPr>
            <a:stCxn id="168" idx="1"/>
            <a:endCxn id="52" idx="5"/>
          </p:cNvCxnSpPr>
          <p:nvPr/>
        </p:nvCxnSpPr>
        <p:spPr>
          <a:xfrm flipH="1" flipV="1">
            <a:off x="1348401" y="4485500"/>
            <a:ext cx="6702968" cy="537198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4" name="楕円 183"/>
          <p:cNvSpPr/>
          <p:nvPr/>
        </p:nvSpPr>
        <p:spPr>
          <a:xfrm>
            <a:off x="8426129" y="3923821"/>
            <a:ext cx="1785393" cy="736935"/>
          </a:xfrm>
          <a:prstGeom prst="ellipse">
            <a:avLst/>
          </a:prstGeom>
          <a:solidFill>
            <a:srgbClr val="C5192D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smtClean="0">
                <a:solidFill>
                  <a:schemeClr val="bg1"/>
                </a:solidFill>
              </a:rPr>
              <a:t>簡単に誰もが</a:t>
            </a:r>
            <a:r>
              <a:rPr lang="en-US" altLang="ja-JP" sz="1400" dirty="0" smtClean="0">
                <a:solidFill>
                  <a:schemeClr val="bg1"/>
                </a:solidFill>
              </a:rPr>
              <a:t/>
            </a:r>
            <a:br>
              <a:rPr lang="en-US" altLang="ja-JP" sz="1400" dirty="0" smtClean="0">
                <a:solidFill>
                  <a:schemeClr val="bg1"/>
                </a:solidFill>
              </a:rPr>
            </a:br>
            <a:r>
              <a:rPr lang="ja-JP" altLang="en-US" sz="1400" dirty="0" smtClean="0">
                <a:solidFill>
                  <a:schemeClr val="bg1"/>
                </a:solidFill>
              </a:rPr>
              <a:t>学びやすくなる</a:t>
            </a:r>
            <a:endParaRPr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185" name="直線コネクタ 184"/>
          <p:cNvCxnSpPr/>
          <p:nvPr/>
        </p:nvCxnSpPr>
        <p:spPr>
          <a:xfrm flipH="1">
            <a:off x="9759958" y="2727843"/>
            <a:ext cx="451564" cy="126077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9" name="直線コネクタ 188"/>
          <p:cNvCxnSpPr>
            <a:stCxn id="36" idx="2"/>
            <a:endCxn id="45" idx="6"/>
          </p:cNvCxnSpPr>
          <p:nvPr/>
        </p:nvCxnSpPr>
        <p:spPr>
          <a:xfrm flipH="1">
            <a:off x="6915575" y="3644877"/>
            <a:ext cx="343634" cy="18788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2" name="直線コネクタ 201"/>
          <p:cNvCxnSpPr>
            <a:stCxn id="184" idx="4"/>
            <a:endCxn id="168" idx="7"/>
          </p:cNvCxnSpPr>
          <p:nvPr/>
        </p:nvCxnSpPr>
        <p:spPr>
          <a:xfrm flipH="1">
            <a:off x="8669048" y="4660756"/>
            <a:ext cx="649778" cy="361942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8" name="楕円 257"/>
          <p:cNvSpPr/>
          <p:nvPr/>
        </p:nvSpPr>
        <p:spPr>
          <a:xfrm>
            <a:off x="10569388" y="3733346"/>
            <a:ext cx="1488142" cy="828000"/>
          </a:xfrm>
          <a:prstGeom prst="ellipse">
            <a:avLst/>
          </a:prstGeom>
          <a:solidFill>
            <a:srgbClr val="E13A2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</a:rPr>
              <a:t>性による</a:t>
            </a:r>
            <a:r>
              <a:rPr lang="en-US" altLang="ja-JP" sz="1400" dirty="0" smtClean="0">
                <a:solidFill>
                  <a:schemeClr val="bg1"/>
                </a:solidFill>
              </a:rPr>
              <a:t/>
            </a:r>
            <a:br>
              <a:rPr lang="en-US" altLang="ja-JP" sz="1400" dirty="0" smtClean="0">
                <a:solidFill>
                  <a:schemeClr val="bg1"/>
                </a:solidFill>
              </a:rPr>
            </a:br>
            <a:r>
              <a:rPr lang="ja-JP" altLang="en-US" sz="1400" dirty="0" smtClean="0">
                <a:solidFill>
                  <a:schemeClr val="bg1"/>
                </a:solidFill>
              </a:rPr>
              <a:t>差別や偏見がなくなる</a:t>
            </a:r>
            <a:endParaRPr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259" name="直線コネクタ 258"/>
          <p:cNvCxnSpPr>
            <a:stCxn id="52" idx="4"/>
            <a:endCxn id="47" idx="1"/>
          </p:cNvCxnSpPr>
          <p:nvPr/>
        </p:nvCxnSpPr>
        <p:spPr>
          <a:xfrm>
            <a:off x="973641" y="4606758"/>
            <a:ext cx="2475249" cy="605217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1" name="直線コネクタ 280"/>
          <p:cNvCxnSpPr>
            <a:stCxn id="69" idx="3"/>
            <a:endCxn id="43" idx="7"/>
          </p:cNvCxnSpPr>
          <p:nvPr/>
        </p:nvCxnSpPr>
        <p:spPr>
          <a:xfrm flipH="1">
            <a:off x="5030432" y="2671377"/>
            <a:ext cx="2058898" cy="1057813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8" name="直線コネクタ 307"/>
          <p:cNvCxnSpPr>
            <a:stCxn id="184" idx="6"/>
            <a:endCxn id="258" idx="2"/>
          </p:cNvCxnSpPr>
          <p:nvPr/>
        </p:nvCxnSpPr>
        <p:spPr>
          <a:xfrm flipV="1">
            <a:off x="10211522" y="4147346"/>
            <a:ext cx="357866" cy="144943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2" name="直線コネクタ 311"/>
          <p:cNvCxnSpPr>
            <a:stCxn id="258" idx="4"/>
            <a:endCxn id="39" idx="0"/>
          </p:cNvCxnSpPr>
          <p:nvPr/>
        </p:nvCxnSpPr>
        <p:spPr>
          <a:xfrm flipH="1">
            <a:off x="11291064" y="4561346"/>
            <a:ext cx="22395" cy="1168094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7" name="楕円 316"/>
          <p:cNvSpPr/>
          <p:nvPr/>
        </p:nvSpPr>
        <p:spPr>
          <a:xfrm>
            <a:off x="8181588" y="5810388"/>
            <a:ext cx="2016000" cy="828000"/>
          </a:xfrm>
          <a:prstGeom prst="ellipse">
            <a:avLst/>
          </a:prstGeom>
          <a:solidFill>
            <a:srgbClr val="FD6925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</a:rPr>
              <a:t>イノベーションや多様性が生まれる</a:t>
            </a:r>
            <a:endParaRPr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321" name="直線コネクタ 320"/>
          <p:cNvCxnSpPr>
            <a:stCxn id="164" idx="6"/>
          </p:cNvCxnSpPr>
          <p:nvPr/>
        </p:nvCxnSpPr>
        <p:spPr>
          <a:xfrm flipV="1">
            <a:off x="5944987" y="6330285"/>
            <a:ext cx="2236601" cy="12245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7" name="直線コネクタ 326"/>
          <p:cNvCxnSpPr>
            <a:stCxn id="317" idx="2"/>
            <a:endCxn id="47" idx="6"/>
          </p:cNvCxnSpPr>
          <p:nvPr/>
        </p:nvCxnSpPr>
        <p:spPr>
          <a:xfrm flipH="1" flipV="1">
            <a:off x="4524367" y="5504717"/>
            <a:ext cx="3657221" cy="719671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5" name="直線コネクタ 344"/>
          <p:cNvCxnSpPr>
            <a:endCxn id="317" idx="6"/>
          </p:cNvCxnSpPr>
          <p:nvPr/>
        </p:nvCxnSpPr>
        <p:spPr>
          <a:xfrm flipH="1">
            <a:off x="10197588" y="6143440"/>
            <a:ext cx="581520" cy="80948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7" name="直線コネクタ 416"/>
          <p:cNvCxnSpPr>
            <a:stCxn id="56" idx="2"/>
            <a:endCxn id="54" idx="4"/>
          </p:cNvCxnSpPr>
          <p:nvPr/>
        </p:nvCxnSpPr>
        <p:spPr>
          <a:xfrm flipH="1" flipV="1">
            <a:off x="1111363" y="5813405"/>
            <a:ext cx="718441" cy="51688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0" name="直線コネクタ 419"/>
          <p:cNvCxnSpPr>
            <a:stCxn id="56" idx="6"/>
          </p:cNvCxnSpPr>
          <p:nvPr/>
        </p:nvCxnSpPr>
        <p:spPr>
          <a:xfrm flipV="1">
            <a:off x="3111363" y="5504717"/>
            <a:ext cx="4860024" cy="825568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直線コネクタ 56"/>
          <p:cNvCxnSpPr>
            <a:endCxn id="47" idx="2"/>
          </p:cNvCxnSpPr>
          <p:nvPr/>
        </p:nvCxnSpPr>
        <p:spPr>
          <a:xfrm flipV="1">
            <a:off x="2564713" y="5504717"/>
            <a:ext cx="699654" cy="411568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82314" y="3594373"/>
            <a:ext cx="1228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ゴール</a:t>
            </a:r>
            <a:r>
              <a:rPr kumimoji="1" lang="en-US" altLang="ja-JP" sz="1200" dirty="0" smtClean="0">
                <a:latin typeface="+mn-ea"/>
              </a:rPr>
              <a:t>1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718945" y="4767616"/>
            <a:ext cx="1228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ゴール</a:t>
            </a:r>
            <a:r>
              <a:rPr kumimoji="1" lang="en-US" altLang="ja-JP" sz="1200" dirty="0" smtClean="0">
                <a:latin typeface="+mn-ea"/>
              </a:rPr>
              <a:t>10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236804" y="6563075"/>
            <a:ext cx="1228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ゴール</a:t>
            </a:r>
            <a:r>
              <a:rPr kumimoji="1" lang="en-US" altLang="ja-JP" sz="1200" dirty="0" smtClean="0">
                <a:latin typeface="+mn-ea"/>
              </a:rPr>
              <a:t>16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158056" y="5901507"/>
            <a:ext cx="1228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ゴール</a:t>
            </a:r>
            <a:r>
              <a:rPr kumimoji="1" lang="en-US" altLang="ja-JP" sz="1200" dirty="0" smtClean="0">
                <a:latin typeface="+mn-ea"/>
              </a:rPr>
              <a:t>11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834776" y="6544097"/>
            <a:ext cx="1228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ゴール</a:t>
            </a:r>
            <a:r>
              <a:rPr lang="en-US" altLang="ja-JP" sz="1200" dirty="0">
                <a:latin typeface="+mn-ea"/>
              </a:rPr>
              <a:t>8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9435568" y="5632516"/>
            <a:ext cx="1228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ゴール</a:t>
            </a:r>
            <a:r>
              <a:rPr lang="en-US" altLang="ja-JP" sz="1200" dirty="0" smtClean="0">
                <a:latin typeface="+mn-ea"/>
              </a:rPr>
              <a:t>9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1296852" y="5528681"/>
            <a:ext cx="1228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ゴール</a:t>
            </a:r>
            <a:r>
              <a:rPr lang="en-US" altLang="ja-JP" sz="1200" dirty="0" smtClean="0">
                <a:latin typeface="+mn-ea"/>
              </a:rPr>
              <a:t>17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10911043" y="3522107"/>
            <a:ext cx="1228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ゴール</a:t>
            </a:r>
            <a:r>
              <a:rPr lang="en-US" altLang="ja-JP" sz="1200" dirty="0">
                <a:latin typeface="+mn-ea"/>
              </a:rPr>
              <a:t>5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8989123" y="3704833"/>
            <a:ext cx="1228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ゴール</a:t>
            </a:r>
            <a:r>
              <a:rPr lang="en-US" altLang="ja-JP" sz="1200" dirty="0" smtClean="0">
                <a:latin typeface="+mn-ea"/>
              </a:rPr>
              <a:t>4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8757371" y="5172260"/>
            <a:ext cx="1228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ゴール</a:t>
            </a:r>
            <a:r>
              <a:rPr lang="en-US" altLang="ja-JP" sz="1200" dirty="0" smtClean="0">
                <a:latin typeface="+mn-ea"/>
              </a:rPr>
              <a:t>1</a:t>
            </a: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5218615" y="4923073"/>
            <a:ext cx="1228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ゴール</a:t>
            </a:r>
            <a:r>
              <a:rPr lang="en-US" altLang="ja-JP" sz="1200" dirty="0" smtClean="0">
                <a:latin typeface="+mn-ea"/>
              </a:rPr>
              <a:t>8</a:t>
            </a: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7618313" y="3060238"/>
            <a:ext cx="1228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ゴール</a:t>
            </a:r>
            <a:r>
              <a:rPr kumimoji="1" lang="en-US" altLang="ja-JP" sz="1200" dirty="0" smtClean="0">
                <a:latin typeface="+mn-ea"/>
              </a:rPr>
              <a:t>15</a:t>
            </a:r>
            <a:endParaRPr lang="en-US" altLang="ja-JP" sz="1200" dirty="0" smtClean="0">
              <a:latin typeface="+mn-ea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5969130" y="3198865"/>
            <a:ext cx="1228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ゴール</a:t>
            </a:r>
            <a:r>
              <a:rPr kumimoji="1" lang="en-US" altLang="ja-JP" sz="1200" dirty="0" smtClean="0">
                <a:latin typeface="+mn-ea"/>
              </a:rPr>
              <a:t>15</a:t>
            </a:r>
            <a:endParaRPr lang="en-US" altLang="ja-JP" sz="1200" dirty="0" smtClean="0">
              <a:latin typeface="+mn-ea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3246485" y="4105740"/>
            <a:ext cx="1228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ゴール</a:t>
            </a:r>
            <a:r>
              <a:rPr kumimoji="1" lang="en-US" altLang="ja-JP" sz="1200" dirty="0" smtClean="0">
                <a:latin typeface="+mn-ea"/>
              </a:rPr>
              <a:t>14</a:t>
            </a:r>
            <a:endParaRPr lang="en-US" altLang="ja-JP" sz="1200" dirty="0" smtClean="0">
              <a:latin typeface="+mn-ea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3565848" y="2968313"/>
            <a:ext cx="1228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ゴール</a:t>
            </a:r>
            <a:r>
              <a:rPr lang="en-US" altLang="ja-JP" sz="1200" dirty="0">
                <a:latin typeface="+mn-ea"/>
              </a:rPr>
              <a:t>2</a:t>
            </a:r>
            <a:endParaRPr lang="en-US" altLang="ja-JP" sz="1200" dirty="0" smtClean="0">
              <a:latin typeface="+mn-ea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1304306" y="1997098"/>
            <a:ext cx="1228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ゴール</a:t>
            </a:r>
            <a:r>
              <a:rPr kumimoji="1" lang="en-US" altLang="ja-JP" sz="1200" dirty="0" smtClean="0">
                <a:latin typeface="+mn-ea"/>
              </a:rPr>
              <a:t>1</a:t>
            </a:r>
            <a:r>
              <a:rPr lang="en-US" altLang="ja-JP" sz="1200" dirty="0" smtClean="0">
                <a:latin typeface="+mn-ea"/>
              </a:rPr>
              <a:t>2</a:t>
            </a: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4065353" y="2092573"/>
            <a:ext cx="1228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ゴール</a:t>
            </a:r>
            <a:r>
              <a:rPr kumimoji="1" lang="en-US" altLang="ja-JP" sz="1200" dirty="0" smtClean="0">
                <a:latin typeface="+mn-ea"/>
              </a:rPr>
              <a:t>13</a:t>
            </a:r>
            <a:endParaRPr lang="en-US" altLang="ja-JP" sz="1200" dirty="0" smtClean="0">
              <a:latin typeface="+mn-ea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6099188" y="2110831"/>
            <a:ext cx="1228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ゴール</a:t>
            </a:r>
            <a:r>
              <a:rPr kumimoji="1" lang="en-US" altLang="ja-JP" sz="1200" dirty="0" smtClean="0">
                <a:latin typeface="+mn-ea"/>
              </a:rPr>
              <a:t>14</a:t>
            </a:r>
            <a:endParaRPr lang="en-US" altLang="ja-JP" sz="1200" dirty="0" smtClean="0">
              <a:latin typeface="+mn-ea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11312563" y="2019350"/>
            <a:ext cx="1228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ゴール</a:t>
            </a:r>
            <a:r>
              <a:rPr kumimoji="1" lang="en-US" altLang="ja-JP" sz="1200" dirty="0" smtClean="0">
                <a:latin typeface="+mn-ea"/>
              </a:rPr>
              <a:t>4</a:t>
            </a:r>
            <a:endParaRPr lang="en-US" altLang="ja-JP" sz="1200" dirty="0" smtClean="0">
              <a:latin typeface="+mn-ea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657337" y="1795674"/>
            <a:ext cx="11415468" cy="1058545"/>
          </a:xfrm>
          <a:prstGeom prst="roundRect">
            <a:avLst/>
          </a:prstGeom>
          <a:noFill/>
          <a:ln w="31750">
            <a:solidFill>
              <a:schemeClr val="tx1">
                <a:lumMod val="85000"/>
                <a:lumOff val="1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4807" y="2046995"/>
            <a:ext cx="1074791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rIns="0" rtlCol="0">
            <a:spAutoFit/>
          </a:bodyPr>
          <a:lstStyle/>
          <a:p>
            <a:r>
              <a:rPr kumimoji="1" lang="ja-JP" altLang="en-US" sz="1600" b="1" dirty="0" smtClean="0"/>
              <a:t>身近に</a:t>
            </a:r>
            <a:r>
              <a:rPr kumimoji="1" lang="en-US" altLang="ja-JP" sz="1600" b="1" dirty="0" smtClean="0"/>
              <a:t/>
            </a:r>
            <a:br>
              <a:rPr kumimoji="1" lang="en-US" altLang="ja-JP" sz="1600" b="1" dirty="0" smtClean="0"/>
            </a:br>
            <a:r>
              <a:rPr kumimoji="1" lang="ja-JP" altLang="en-US" sz="1600" b="1" dirty="0" smtClean="0"/>
              <a:t>できる行動</a:t>
            </a:r>
            <a:endParaRPr kumimoji="1" lang="ja-JP" altLang="en-US" sz="1600" b="1" dirty="0"/>
          </a:p>
        </p:txBody>
      </p:sp>
      <p:sp>
        <p:nvSpPr>
          <p:cNvPr id="79" name="楕円 78"/>
          <p:cNvSpPr/>
          <p:nvPr/>
        </p:nvSpPr>
        <p:spPr>
          <a:xfrm>
            <a:off x="1237290" y="2962933"/>
            <a:ext cx="1063789" cy="828000"/>
          </a:xfrm>
          <a:prstGeom prst="ellipse">
            <a:avLst/>
          </a:prstGeom>
          <a:solidFill>
            <a:srgbClr val="DDA63A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</a:rPr>
              <a:t>食料が</a:t>
            </a:r>
            <a:r>
              <a:rPr lang="en-US" altLang="ja-JP" sz="1400" dirty="0" smtClean="0">
                <a:solidFill>
                  <a:schemeClr val="bg1"/>
                </a:solidFill>
              </a:rPr>
              <a:t/>
            </a:r>
            <a:br>
              <a:rPr lang="en-US" altLang="ja-JP" sz="1400" dirty="0" smtClean="0">
                <a:solidFill>
                  <a:schemeClr val="bg1"/>
                </a:solidFill>
              </a:rPr>
            </a:br>
            <a:r>
              <a:rPr lang="ja-JP" altLang="en-US" sz="1400" dirty="0" smtClean="0">
                <a:solidFill>
                  <a:schemeClr val="bg1"/>
                </a:solidFill>
              </a:rPr>
              <a:t>適正に配分される</a:t>
            </a:r>
            <a:endParaRPr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611959" y="3016128"/>
            <a:ext cx="1228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ゴール</a:t>
            </a:r>
            <a:r>
              <a:rPr lang="en-US" altLang="ja-JP" sz="1200" dirty="0">
                <a:latin typeface="+mn-ea"/>
              </a:rPr>
              <a:t>2</a:t>
            </a:r>
            <a:endParaRPr lang="en-US" altLang="ja-JP" sz="1200" dirty="0" smtClean="0">
              <a:latin typeface="+mn-ea"/>
            </a:endParaRPr>
          </a:p>
        </p:txBody>
      </p:sp>
      <p:cxnSp>
        <p:nvCxnSpPr>
          <p:cNvPr id="88" name="直線コネクタ 87"/>
          <p:cNvCxnSpPr>
            <a:stCxn id="52" idx="0"/>
          </p:cNvCxnSpPr>
          <p:nvPr/>
        </p:nvCxnSpPr>
        <p:spPr>
          <a:xfrm flipV="1">
            <a:off x="973641" y="3531664"/>
            <a:ext cx="295957" cy="247094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928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2058</TotalTime>
  <Words>209</Words>
  <Application>Microsoft Office PowerPoint</Application>
  <PresentationFormat>ワイド画面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Arial</vt:lpstr>
      <vt:lpstr>Calibri</vt:lpstr>
      <vt:lpstr>Office テーマ</vt:lpstr>
      <vt:lpstr>セッション２ 　一つひとつの行動が、社会への影響や他のゴールに与える影響を考える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仲平　浩祥</dc:creator>
  <cp:lastModifiedBy>田中　大貴</cp:lastModifiedBy>
  <cp:revision>186</cp:revision>
  <cp:lastPrinted>2021-03-02T09:13:54Z</cp:lastPrinted>
  <dcterms:created xsi:type="dcterms:W3CDTF">2020-08-26T07:07:13Z</dcterms:created>
  <dcterms:modified xsi:type="dcterms:W3CDTF">2021-03-02T09:23:37Z</dcterms:modified>
</cp:coreProperties>
</file>