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1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434" autoAdjust="0"/>
  </p:normalViewPr>
  <p:slideViewPr>
    <p:cSldViewPr snapToGrid="0">
      <p:cViewPr>
        <p:scale>
          <a:sx n="75" d="100"/>
          <a:sy n="75" d="100"/>
        </p:scale>
        <p:origin x="456" y="-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33" d="100"/>
          <a:sy n="33" d="100"/>
        </p:scale>
        <p:origin x="2238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E6BA0C-58A7-4AEB-AF68-0744D9025141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69788A-0617-4AD5-B32B-8F6F4E0296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91366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922142-490E-442E-A434-29B1DB263A96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3F86-D0CE-4A08-8709-C118D6DC9C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7459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4.png"/><Relationship Id="rId18" Type="http://schemas.openxmlformats.org/officeDocument/2006/relationships/image" Target="../media/image9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3.png"/><Relationship Id="rId17" Type="http://schemas.openxmlformats.org/officeDocument/2006/relationships/image" Target="../media/image8.png"/><Relationship Id="rId2" Type="http://schemas.openxmlformats.org/officeDocument/2006/relationships/image" Target="../media/image1.png"/><Relationship Id="rId16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2.png"/><Relationship Id="rId5" Type="http://schemas.openxmlformats.org/officeDocument/2006/relationships/image" Target="../media/image12.png"/><Relationship Id="rId15" Type="http://schemas.openxmlformats.org/officeDocument/2006/relationships/image" Target="../media/image6.png"/><Relationship Id="rId10" Type="http://schemas.openxmlformats.org/officeDocument/2006/relationships/image" Target="../media/image17.png"/><Relationship Id="rId19" Type="http://schemas.openxmlformats.org/officeDocument/2006/relationships/image" Target="../media/image18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u="sng"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kumimoji="1" lang="ja-JP" altLang="en-US" dirty="0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9BFA-80F3-4AA1-94B4-EB77593C66F6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7D91-12A4-4BCD-BC1C-9D22FB415AC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564818" y="5089831"/>
            <a:ext cx="11063578" cy="1121338"/>
            <a:chOff x="-667340" y="1432232"/>
            <a:chExt cx="11063578" cy="1121338"/>
          </a:xfrm>
        </p:grpSpPr>
        <p:pic>
          <p:nvPicPr>
            <p:cNvPr id="8" name="図 7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74900" y="1432232"/>
              <a:ext cx="1121338" cy="1121338"/>
            </a:xfrm>
            <a:prstGeom prst="rect">
              <a:avLst/>
            </a:prstGeom>
          </p:spPr>
        </p:pic>
        <p:pic>
          <p:nvPicPr>
            <p:cNvPr id="17" name="図 16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667340" y="1432232"/>
              <a:ext cx="1121338" cy="1121338"/>
            </a:xfrm>
            <a:prstGeom prst="rect">
              <a:avLst/>
            </a:prstGeom>
          </p:spPr>
        </p:pic>
        <p:pic>
          <p:nvPicPr>
            <p:cNvPr id="18" name="図 17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5479" y="1432232"/>
              <a:ext cx="1121338" cy="1121338"/>
            </a:xfrm>
            <a:prstGeom prst="rect">
              <a:avLst/>
            </a:prstGeom>
          </p:spPr>
        </p:pic>
        <p:pic>
          <p:nvPicPr>
            <p:cNvPr id="19" name="図 18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18298" y="1432232"/>
              <a:ext cx="1121338" cy="1121338"/>
            </a:xfrm>
            <a:prstGeom prst="rect">
              <a:avLst/>
            </a:prstGeom>
          </p:spPr>
        </p:pic>
        <p:pic>
          <p:nvPicPr>
            <p:cNvPr id="20" name="図 19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61036" y="1432232"/>
              <a:ext cx="1121338" cy="1121338"/>
            </a:xfrm>
            <a:prstGeom prst="rect">
              <a:avLst/>
            </a:prstGeom>
          </p:spPr>
        </p:pic>
        <p:pic>
          <p:nvPicPr>
            <p:cNvPr id="21" name="図 20"/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03774" y="1432232"/>
              <a:ext cx="1121338" cy="1121338"/>
            </a:xfrm>
            <a:prstGeom prst="rect">
              <a:avLst/>
            </a:prstGeom>
          </p:spPr>
        </p:pic>
        <p:pic>
          <p:nvPicPr>
            <p:cNvPr id="22" name="図 21"/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46593" y="1432232"/>
              <a:ext cx="1121338" cy="1121338"/>
            </a:xfrm>
            <a:prstGeom prst="rect">
              <a:avLst/>
            </a:prstGeom>
          </p:spPr>
        </p:pic>
        <p:pic>
          <p:nvPicPr>
            <p:cNvPr id="23" name="図 22"/>
            <p:cNvPicPr>
              <a:picLocks noChangeAspect="1"/>
            </p:cNvPicPr>
            <p:nvPr userDrawn="1"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89362" y="1432232"/>
              <a:ext cx="1121338" cy="1121338"/>
            </a:xfrm>
            <a:prstGeom prst="rect">
              <a:avLst/>
            </a:prstGeom>
          </p:spPr>
        </p:pic>
        <p:pic>
          <p:nvPicPr>
            <p:cNvPr id="24" name="図 23"/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32131" y="1432232"/>
              <a:ext cx="1121338" cy="1121338"/>
            </a:xfrm>
            <a:prstGeom prst="rect">
              <a:avLst/>
            </a:prstGeom>
          </p:spPr>
        </p:pic>
      </p:grpSp>
      <p:grpSp>
        <p:nvGrpSpPr>
          <p:cNvPr id="27" name="グループ化 26"/>
          <p:cNvGrpSpPr/>
          <p:nvPr userDrawn="1"/>
        </p:nvGrpSpPr>
        <p:grpSpPr>
          <a:xfrm>
            <a:off x="564818" y="266324"/>
            <a:ext cx="11062364" cy="1126152"/>
            <a:chOff x="-666126" y="218819"/>
            <a:chExt cx="11062364" cy="1126152"/>
          </a:xfrm>
        </p:grpSpPr>
        <p:pic>
          <p:nvPicPr>
            <p:cNvPr id="9" name="図 8"/>
            <p:cNvPicPr>
              <a:picLocks noChangeAspect="1"/>
            </p:cNvPicPr>
            <p:nvPr userDrawn="1"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5479" y="218819"/>
              <a:ext cx="1121338" cy="1121338"/>
            </a:xfrm>
            <a:prstGeom prst="rect">
              <a:avLst/>
            </a:prstGeom>
          </p:spPr>
        </p:pic>
        <p:pic>
          <p:nvPicPr>
            <p:cNvPr id="10" name="図 9"/>
            <p:cNvPicPr>
              <a:picLocks noChangeAspect="1"/>
            </p:cNvPicPr>
            <p:nvPr userDrawn="1"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15750" y="218819"/>
              <a:ext cx="1121338" cy="1121338"/>
            </a:xfrm>
            <a:prstGeom prst="rect">
              <a:avLst/>
            </a:prstGeom>
          </p:spPr>
        </p:pic>
        <p:pic>
          <p:nvPicPr>
            <p:cNvPr id="11" name="図 10"/>
            <p:cNvPicPr>
              <a:picLocks noChangeAspect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61036" y="223633"/>
              <a:ext cx="1121338" cy="1121338"/>
            </a:xfrm>
            <a:prstGeom prst="rect">
              <a:avLst/>
            </a:prstGeom>
          </p:spPr>
        </p:pic>
        <p:pic>
          <p:nvPicPr>
            <p:cNvPr id="12" name="図 11"/>
            <p:cNvPicPr>
              <a:picLocks noChangeAspect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03824" y="218819"/>
              <a:ext cx="1121338" cy="1121338"/>
            </a:xfrm>
            <a:prstGeom prst="rect">
              <a:avLst/>
            </a:prstGeom>
          </p:spPr>
        </p:pic>
        <p:pic>
          <p:nvPicPr>
            <p:cNvPr id="13" name="図 12"/>
            <p:cNvPicPr>
              <a:picLocks noChangeAspect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46593" y="218819"/>
              <a:ext cx="1121338" cy="1121338"/>
            </a:xfrm>
            <a:prstGeom prst="rect">
              <a:avLst/>
            </a:prstGeom>
          </p:spPr>
        </p:pic>
        <p:pic>
          <p:nvPicPr>
            <p:cNvPr id="14" name="図 13"/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89362" y="218819"/>
              <a:ext cx="1121338" cy="1121338"/>
            </a:xfrm>
            <a:prstGeom prst="rect">
              <a:avLst/>
            </a:prstGeom>
          </p:spPr>
        </p:pic>
        <p:pic>
          <p:nvPicPr>
            <p:cNvPr id="15" name="図 14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32131" y="218819"/>
              <a:ext cx="1121338" cy="1121338"/>
            </a:xfrm>
            <a:prstGeom prst="rect">
              <a:avLst/>
            </a:prstGeom>
          </p:spPr>
        </p:pic>
        <p:pic>
          <p:nvPicPr>
            <p:cNvPr id="16" name="図 15"/>
            <p:cNvPicPr>
              <a:picLocks noChangeAspect="1"/>
            </p:cNvPicPr>
            <p:nvPr userDrawn="1"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74900" y="218819"/>
              <a:ext cx="1121338" cy="1121338"/>
            </a:xfrm>
            <a:prstGeom prst="rect">
              <a:avLst/>
            </a:prstGeom>
          </p:spPr>
        </p:pic>
        <p:pic>
          <p:nvPicPr>
            <p:cNvPr id="25" name="図 24"/>
            <p:cNvPicPr>
              <a:picLocks noChangeAspect="1"/>
            </p:cNvPicPr>
            <p:nvPr userDrawn="1"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666126" y="218819"/>
              <a:ext cx="1122672" cy="11226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68335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9BFA-80F3-4AA1-94B4-EB77593C66F6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7D91-12A4-4BCD-BC1C-9D22FB415A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4716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9BFA-80F3-4AA1-94B4-EB77593C66F6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7D91-12A4-4BCD-BC1C-9D22FB415A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9702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9BFA-80F3-4AA1-94B4-EB77593C66F6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7D91-12A4-4BCD-BC1C-9D22FB415A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5612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u="sng"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kumimoji="1" lang="ja-JP" altLang="en-US" dirty="0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9BFA-80F3-4AA1-94B4-EB77593C66F6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7D91-12A4-4BCD-BC1C-9D22FB415AC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26" name="グループ化 25"/>
          <p:cNvGrpSpPr/>
          <p:nvPr userDrawn="1"/>
        </p:nvGrpSpPr>
        <p:grpSpPr>
          <a:xfrm>
            <a:off x="2396474" y="4657062"/>
            <a:ext cx="7399052" cy="1615455"/>
            <a:chOff x="311602" y="4668122"/>
            <a:chExt cx="7399052" cy="1615455"/>
          </a:xfrm>
        </p:grpSpPr>
        <p:pic>
          <p:nvPicPr>
            <p:cNvPr id="8" name="図 7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2789" y="5506785"/>
              <a:ext cx="765888" cy="765888"/>
            </a:xfrm>
            <a:prstGeom prst="rect">
              <a:avLst/>
            </a:prstGeom>
          </p:spPr>
        </p:pic>
        <p:pic>
          <p:nvPicPr>
            <p:cNvPr id="9" name="図 8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1602" y="4668122"/>
              <a:ext cx="765888" cy="765888"/>
            </a:xfrm>
            <a:prstGeom prst="rect">
              <a:avLst/>
            </a:prstGeom>
          </p:spPr>
        </p:pic>
        <p:pic>
          <p:nvPicPr>
            <p:cNvPr id="10" name="図 9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1056" y="4668122"/>
              <a:ext cx="765888" cy="765888"/>
            </a:xfrm>
            <a:prstGeom prst="rect">
              <a:avLst/>
            </a:prstGeom>
          </p:spPr>
        </p:pic>
        <p:pic>
          <p:nvPicPr>
            <p:cNvPr id="11" name="図 10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70510" y="4668122"/>
              <a:ext cx="765888" cy="765888"/>
            </a:xfrm>
            <a:prstGeom prst="rect">
              <a:avLst/>
            </a:prstGeom>
          </p:spPr>
        </p:pic>
        <p:pic>
          <p:nvPicPr>
            <p:cNvPr id="12" name="図 11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98775" y="4668122"/>
              <a:ext cx="765888" cy="765888"/>
            </a:xfrm>
            <a:prstGeom prst="rect">
              <a:avLst/>
            </a:prstGeom>
          </p:spPr>
        </p:pic>
        <p:pic>
          <p:nvPicPr>
            <p:cNvPr id="13" name="図 12"/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28229" y="4668122"/>
              <a:ext cx="765888" cy="765888"/>
            </a:xfrm>
            <a:prstGeom prst="rect">
              <a:avLst/>
            </a:prstGeom>
          </p:spPr>
        </p:pic>
        <p:pic>
          <p:nvPicPr>
            <p:cNvPr id="14" name="図 13"/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7683" y="4668122"/>
              <a:ext cx="765888" cy="765888"/>
            </a:xfrm>
            <a:prstGeom prst="rect">
              <a:avLst/>
            </a:prstGeom>
          </p:spPr>
        </p:pic>
        <p:pic>
          <p:nvPicPr>
            <p:cNvPr id="15" name="図 14"/>
            <p:cNvPicPr>
              <a:picLocks noChangeAspect="1"/>
            </p:cNvPicPr>
            <p:nvPr userDrawn="1"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87137" y="4669734"/>
              <a:ext cx="765888" cy="765888"/>
            </a:xfrm>
            <a:prstGeom prst="rect">
              <a:avLst/>
            </a:prstGeom>
          </p:spPr>
        </p:pic>
        <p:pic>
          <p:nvPicPr>
            <p:cNvPr id="16" name="図 15"/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6591" y="4668122"/>
              <a:ext cx="765888" cy="765888"/>
            </a:xfrm>
            <a:prstGeom prst="rect">
              <a:avLst/>
            </a:prstGeom>
          </p:spPr>
        </p:pic>
        <p:pic>
          <p:nvPicPr>
            <p:cNvPr id="17" name="図 16"/>
            <p:cNvPicPr>
              <a:picLocks noChangeAspect="1"/>
            </p:cNvPicPr>
            <p:nvPr userDrawn="1"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40766" y="4668122"/>
              <a:ext cx="765888" cy="765888"/>
            </a:xfrm>
            <a:prstGeom prst="rect">
              <a:avLst/>
            </a:prstGeom>
          </p:spPr>
        </p:pic>
        <p:pic>
          <p:nvPicPr>
            <p:cNvPr id="18" name="図 17"/>
            <p:cNvPicPr>
              <a:picLocks noChangeAspect="1"/>
            </p:cNvPicPr>
            <p:nvPr userDrawn="1"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1602" y="5512237"/>
              <a:ext cx="765888" cy="765888"/>
            </a:xfrm>
            <a:prstGeom prst="rect">
              <a:avLst/>
            </a:prstGeom>
          </p:spPr>
        </p:pic>
        <p:pic>
          <p:nvPicPr>
            <p:cNvPr id="19" name="図 18"/>
            <p:cNvPicPr>
              <a:picLocks noChangeAspect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2667" y="5512237"/>
              <a:ext cx="765888" cy="765888"/>
            </a:xfrm>
            <a:prstGeom prst="rect">
              <a:avLst/>
            </a:prstGeom>
          </p:spPr>
        </p:pic>
        <p:pic>
          <p:nvPicPr>
            <p:cNvPr id="20" name="図 19"/>
            <p:cNvPicPr>
              <a:picLocks noChangeAspect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73123" y="5512237"/>
              <a:ext cx="765888" cy="765888"/>
            </a:xfrm>
            <a:prstGeom prst="rect">
              <a:avLst/>
            </a:prstGeom>
          </p:spPr>
        </p:pic>
        <p:pic>
          <p:nvPicPr>
            <p:cNvPr id="21" name="図 20"/>
            <p:cNvPicPr>
              <a:picLocks noChangeAspect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98775" y="5511944"/>
              <a:ext cx="765888" cy="765888"/>
            </a:xfrm>
            <a:prstGeom prst="rect">
              <a:avLst/>
            </a:prstGeom>
          </p:spPr>
        </p:pic>
        <p:pic>
          <p:nvPicPr>
            <p:cNvPr id="22" name="図 21"/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24427" y="5511944"/>
              <a:ext cx="765888" cy="765888"/>
            </a:xfrm>
            <a:prstGeom prst="rect">
              <a:avLst/>
            </a:prstGeom>
          </p:spPr>
        </p:pic>
        <p:pic>
          <p:nvPicPr>
            <p:cNvPr id="23" name="図 22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0079" y="5517689"/>
              <a:ext cx="765888" cy="765888"/>
            </a:xfrm>
            <a:prstGeom prst="rect">
              <a:avLst/>
            </a:prstGeom>
          </p:spPr>
        </p:pic>
        <p:pic>
          <p:nvPicPr>
            <p:cNvPr id="24" name="図 23"/>
            <p:cNvPicPr>
              <a:picLocks noChangeAspect="1"/>
            </p:cNvPicPr>
            <p:nvPr userDrawn="1"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87137" y="5508397"/>
              <a:ext cx="765888" cy="765888"/>
            </a:xfrm>
            <a:prstGeom prst="rect">
              <a:avLst/>
            </a:prstGeom>
          </p:spPr>
        </p:pic>
        <p:pic>
          <p:nvPicPr>
            <p:cNvPr id="25" name="図 24"/>
            <p:cNvPicPr>
              <a:picLocks noChangeAspect="1"/>
            </p:cNvPicPr>
            <p:nvPr userDrawn="1"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43854" y="5505873"/>
              <a:ext cx="766800" cy="766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576645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4243" y="171421"/>
            <a:ext cx="9869557" cy="1325563"/>
          </a:xfrm>
        </p:spPr>
        <p:txBody>
          <a:bodyPr/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kumimoji="1" lang="ja-JP" altLang="en-US" dirty="0" smtClean="0"/>
              <a:t>〇マスター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9BFA-80F3-4AA1-94B4-EB77593C66F6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7D91-12A4-4BCD-BC1C-9D22FB415AC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0" y="1496984"/>
            <a:ext cx="12192000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図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20" y="317368"/>
            <a:ext cx="1033671" cy="1033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339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9BFA-80F3-4AA1-94B4-EB77593C66F6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7D91-12A4-4BCD-BC1C-9D22FB415A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4717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9BFA-80F3-4AA1-94B4-EB77593C66F6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7D91-12A4-4BCD-BC1C-9D22FB415A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9188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9BFA-80F3-4AA1-94B4-EB77593C66F6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7D91-12A4-4BCD-BC1C-9D22FB415A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66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9BFA-80F3-4AA1-94B4-EB77593C66F6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7D91-12A4-4BCD-BC1C-9D22FB415A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3838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9BFA-80F3-4AA1-94B4-EB77593C66F6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7D91-12A4-4BCD-BC1C-9D22FB415A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6417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9BFA-80F3-4AA1-94B4-EB77593C66F6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87D91-12A4-4BCD-BC1C-9D22FB415A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4284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E9BFA-80F3-4AA1-94B4-EB77593C66F6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87D91-12A4-4BCD-BC1C-9D22FB415A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6494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5.png"/><Relationship Id="rId18" Type="http://schemas.openxmlformats.org/officeDocument/2006/relationships/image" Target="../media/image1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4.png"/><Relationship Id="rId17" Type="http://schemas.openxmlformats.org/officeDocument/2006/relationships/image" Target="../media/image9.png"/><Relationship Id="rId2" Type="http://schemas.openxmlformats.org/officeDocument/2006/relationships/image" Target="../media/image10.png"/><Relationship Id="rId16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.png"/><Relationship Id="rId11" Type="http://schemas.openxmlformats.org/officeDocument/2006/relationships/image" Target="../media/image3.png"/><Relationship Id="rId5" Type="http://schemas.openxmlformats.org/officeDocument/2006/relationships/image" Target="../media/image13.png"/><Relationship Id="rId15" Type="http://schemas.openxmlformats.org/officeDocument/2006/relationships/image" Target="../media/image7.png"/><Relationship Id="rId10" Type="http://schemas.openxmlformats.org/officeDocument/2006/relationships/image" Target="../media/image2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1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4243" y="171421"/>
            <a:ext cx="10707757" cy="1325563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3200" dirty="0" smtClean="0"/>
              <a:t>セッション１</a:t>
            </a:r>
            <a:r>
              <a:rPr kumimoji="1" lang="en-US" altLang="ja-JP" sz="3200" dirty="0" smtClean="0"/>
              <a:t/>
            </a:r>
            <a:br>
              <a:rPr kumimoji="1" lang="en-US" altLang="ja-JP" sz="3200" dirty="0" smtClean="0"/>
            </a:br>
            <a:r>
              <a:rPr kumimoji="1" lang="ja-JP" altLang="en-US" sz="3200" dirty="0" smtClean="0"/>
              <a:t>　一人ひとりの具体的行動と</a:t>
            </a:r>
            <a:r>
              <a:rPr lang="ja-JP" altLang="en-US" sz="3200" dirty="0" smtClean="0"/>
              <a:t>ＳＤＧｓの関連を考える</a:t>
            </a:r>
            <a:endParaRPr kumimoji="1" lang="ja-JP" altLang="en-US" sz="3200" dirty="0"/>
          </a:p>
        </p:txBody>
      </p:sp>
      <p:sp>
        <p:nvSpPr>
          <p:cNvPr id="4" name="角丸四角形 3"/>
          <p:cNvSpPr/>
          <p:nvPr/>
        </p:nvSpPr>
        <p:spPr>
          <a:xfrm>
            <a:off x="429812" y="2064546"/>
            <a:ext cx="3600000" cy="3973183"/>
          </a:xfrm>
          <a:prstGeom prst="roundRect">
            <a:avLst>
              <a:gd name="adj" fmla="val 8156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44000" tIns="0" rIns="0" bIns="0" rtlCol="0" anchor="ctr"/>
          <a:lstStyle/>
          <a:p>
            <a:pPr marL="93663" indent="-93663">
              <a:lnSpc>
                <a:spcPts val="2100"/>
              </a:lnSpc>
              <a:defRPr/>
            </a:pPr>
            <a:r>
              <a:rPr lang="ja-JP" altLang="en-US" sz="1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・貧困に</a:t>
            </a:r>
            <a:r>
              <a:rPr lang="ja-JP" altLang="en-US" sz="14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ついて考える</a:t>
            </a:r>
            <a:endParaRPr lang="ja-JP" altLang="en-US" sz="1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3663" indent="-93663">
              <a:lnSpc>
                <a:spcPts val="2100"/>
              </a:lnSpc>
              <a:defRPr/>
            </a:pPr>
            <a:r>
              <a:rPr lang="ja-JP" altLang="en-US" sz="1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・余った</a:t>
            </a:r>
            <a:r>
              <a:rPr lang="ja-JP" altLang="en-US" sz="14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食材はみんなでシェアする</a:t>
            </a:r>
            <a:endParaRPr lang="ja-JP" altLang="en-US" sz="1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3663" indent="-93663">
              <a:lnSpc>
                <a:spcPts val="2100"/>
              </a:lnSpc>
              <a:defRPr/>
            </a:pPr>
            <a:r>
              <a:rPr lang="ja-JP" altLang="en-US" sz="14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・フードバンクの取組みを応援する</a:t>
            </a:r>
            <a:endParaRPr lang="en-US" altLang="ja-JP" sz="1400" kern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3663" indent="-93663">
              <a:lnSpc>
                <a:spcPts val="2100"/>
              </a:lnSpc>
              <a:defRPr/>
            </a:pPr>
            <a:r>
              <a:rPr lang="ja-JP" altLang="en-US" sz="1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4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消費（賞味）期限</a:t>
            </a:r>
            <a:r>
              <a:rPr lang="ja-JP" altLang="en-US" sz="1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をカレンダーで管理</a:t>
            </a:r>
            <a:r>
              <a:rPr lang="ja-JP" altLang="en-US" sz="14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する</a:t>
            </a:r>
            <a:endParaRPr lang="ja-JP" altLang="en-US" sz="1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3663" indent="-93663">
              <a:lnSpc>
                <a:spcPts val="2100"/>
              </a:lnSpc>
              <a:defRPr/>
            </a:pPr>
            <a:r>
              <a:rPr lang="ja-JP" altLang="en-US" sz="14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・必要な食材は、消費（賞味）期限</a:t>
            </a:r>
            <a:r>
              <a:rPr lang="ja-JP" altLang="en-US" sz="1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lang="ja-JP" altLang="en-US" sz="14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近いものから買う（見切り品を積極的に買う）</a:t>
            </a:r>
          </a:p>
          <a:p>
            <a:pPr marL="93663" indent="-93663">
              <a:lnSpc>
                <a:spcPts val="2100"/>
              </a:lnSpc>
              <a:defRPr/>
            </a:pPr>
            <a:r>
              <a:rPr lang="ja-JP" altLang="en-US" sz="14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健康のために運動</a:t>
            </a:r>
            <a:r>
              <a:rPr lang="ja-JP" altLang="en-US" sz="14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する</a:t>
            </a:r>
            <a:endParaRPr lang="en-US" altLang="ja-JP" sz="1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3663" indent="-93663">
              <a:lnSpc>
                <a:spcPts val="2100"/>
              </a:lnSpc>
              <a:defRPr/>
            </a:pPr>
            <a:r>
              <a:rPr lang="ja-JP" altLang="en-US" sz="14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バランスの良い食事を</a:t>
            </a:r>
            <a:r>
              <a:rPr lang="ja-JP" altLang="en-US" sz="14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心がける</a:t>
            </a:r>
            <a:endParaRPr lang="en-US" altLang="ja-JP" sz="1400" kern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3663" indent="-93663">
              <a:lnSpc>
                <a:spcPts val="2100"/>
              </a:lnSpc>
              <a:defRPr/>
            </a:pPr>
            <a:r>
              <a:rPr lang="ja-JP" altLang="en-US" sz="14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・いらなくなった教科書などは、捨てるのではなく必要な人に寄付する</a:t>
            </a:r>
            <a:endParaRPr lang="en-US" altLang="ja-JP" sz="1400" kern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3663" indent="-93663">
              <a:lnSpc>
                <a:spcPts val="2100"/>
              </a:lnSpc>
              <a:defRPr/>
            </a:pPr>
            <a:r>
              <a:rPr lang="ja-JP" altLang="en-US" sz="14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・オンラインなど、新しい技術を取り入れて学ぶ機会を増やす</a:t>
            </a:r>
            <a:endParaRPr lang="ja-JP" altLang="en-US" sz="1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3663" indent="-93663">
              <a:lnSpc>
                <a:spcPts val="2100"/>
              </a:lnSpc>
              <a:defRPr/>
            </a:pPr>
            <a:r>
              <a:rPr lang="ja-JP" altLang="en-US" sz="14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自らの経験</a:t>
            </a:r>
            <a:r>
              <a:rPr lang="ja-JP" altLang="en-US" sz="14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を周りの人に伝える</a:t>
            </a:r>
            <a:endParaRPr lang="en-US" altLang="ja-JP" sz="1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3663" indent="-93663">
              <a:lnSpc>
                <a:spcPts val="2100"/>
              </a:lnSpc>
              <a:defRPr/>
            </a:pPr>
            <a:r>
              <a:rPr lang="ja-JP" altLang="en-US" sz="1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4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リサイクルのアイデアを伝える</a:t>
            </a:r>
            <a:endParaRPr lang="en-US" altLang="ja-JP" sz="1400" kern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4301225" y="2064546"/>
            <a:ext cx="3600000" cy="3973183"/>
          </a:xfrm>
          <a:prstGeom prst="roundRect">
            <a:avLst>
              <a:gd name="adj" fmla="val 7805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44000" tIns="0" rIns="0" bIns="0" rtlCol="0" anchor="ctr"/>
          <a:lstStyle/>
          <a:p>
            <a:pPr>
              <a:lnSpc>
                <a:spcPts val="2100"/>
              </a:lnSpc>
              <a:defRPr/>
            </a:pPr>
            <a:r>
              <a:rPr lang="ja-JP" altLang="en-US" sz="1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・女性の活躍を紹介する</a:t>
            </a:r>
          </a:p>
          <a:p>
            <a:pPr>
              <a:lnSpc>
                <a:spcPts val="2100"/>
              </a:lnSpc>
              <a:defRPr/>
            </a:pPr>
            <a:r>
              <a:rPr lang="ja-JP" altLang="en-US" sz="1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・性別で偏見を持たない</a:t>
            </a:r>
          </a:p>
          <a:p>
            <a:pPr>
              <a:lnSpc>
                <a:spcPts val="2100"/>
              </a:lnSpc>
              <a:defRPr/>
            </a:pPr>
            <a:r>
              <a:rPr lang="ja-JP" altLang="en-US" sz="1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・偏見のないメディアを応援する</a:t>
            </a:r>
            <a:endParaRPr lang="en-US" altLang="ja-JP" sz="1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100"/>
              </a:lnSpc>
              <a:defRPr/>
            </a:pPr>
            <a:r>
              <a:rPr lang="ja-JP" altLang="en-US" sz="14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・古い建物をリノベーションして利用する</a:t>
            </a:r>
          </a:p>
          <a:p>
            <a:pPr>
              <a:lnSpc>
                <a:spcPts val="2100"/>
              </a:lnSpc>
              <a:defRPr/>
            </a:pPr>
            <a:r>
              <a:rPr lang="ja-JP" altLang="en-US" sz="14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・空き家を再利用する</a:t>
            </a:r>
          </a:p>
          <a:p>
            <a:pPr>
              <a:lnSpc>
                <a:spcPts val="2100"/>
              </a:lnSpc>
              <a:defRPr/>
            </a:pPr>
            <a:r>
              <a:rPr lang="ja-JP" altLang="en-US" sz="14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・フェアトレード商品を積極的に購入する</a:t>
            </a:r>
            <a:endParaRPr lang="ja-JP" altLang="en-US" sz="1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100"/>
              </a:lnSpc>
              <a:defRPr/>
            </a:pPr>
            <a:r>
              <a:rPr lang="ja-JP" altLang="en-US" sz="1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4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サークルやボランティア</a:t>
            </a:r>
            <a:r>
              <a:rPr lang="ja-JP" altLang="en-US" sz="1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活動に参加する</a:t>
            </a:r>
          </a:p>
          <a:p>
            <a:pPr>
              <a:lnSpc>
                <a:spcPts val="2100"/>
              </a:lnSpc>
              <a:defRPr/>
            </a:pPr>
            <a:r>
              <a:rPr lang="ja-JP" altLang="en-US" sz="1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・自分や他の人の活動を発信する</a:t>
            </a:r>
          </a:p>
          <a:p>
            <a:pPr>
              <a:lnSpc>
                <a:spcPts val="2100"/>
              </a:lnSpc>
              <a:defRPr/>
            </a:pPr>
            <a:r>
              <a:rPr lang="ja-JP" altLang="en-US" sz="14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・人と人のつながりを大事にする</a:t>
            </a:r>
            <a:endParaRPr lang="ja-JP" altLang="en-US" sz="1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100"/>
              </a:lnSpc>
              <a:defRPr/>
            </a:pPr>
            <a:r>
              <a:rPr lang="ja-JP" altLang="en-US" sz="14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・多くの人の意見を聞き、学ぶ</a:t>
            </a:r>
            <a:endParaRPr lang="en-US" altLang="ja-JP" sz="1400" kern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100"/>
              </a:lnSpc>
              <a:defRPr/>
            </a:pPr>
            <a:r>
              <a:rPr lang="ja-JP" altLang="en-US" sz="14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・節電</a:t>
            </a:r>
            <a:r>
              <a:rPr lang="ja-JP" altLang="en-US" sz="1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を意識する</a:t>
            </a:r>
            <a:endParaRPr lang="en-US" altLang="ja-JP" sz="1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100"/>
              </a:lnSpc>
              <a:defRPr/>
            </a:pPr>
            <a:r>
              <a:rPr lang="ja-JP" altLang="en-US" sz="1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・電気のつけっぱなしをなくす</a:t>
            </a:r>
          </a:p>
          <a:p>
            <a:pPr>
              <a:lnSpc>
                <a:spcPts val="2100"/>
              </a:lnSpc>
              <a:defRPr/>
            </a:pPr>
            <a:r>
              <a:rPr lang="ja-JP" altLang="en-US" sz="14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便座を</a:t>
            </a:r>
            <a:r>
              <a:rPr lang="ja-JP" altLang="en-US" sz="14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閉める</a:t>
            </a:r>
            <a:endParaRPr lang="en-US" altLang="ja-JP" sz="1400" kern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100"/>
              </a:lnSpc>
              <a:defRPr/>
            </a:pPr>
            <a:r>
              <a:rPr lang="ja-JP" altLang="en-US" sz="1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・いらない服はリサイクル</a:t>
            </a:r>
            <a:r>
              <a:rPr lang="ja-JP" altLang="en-US" sz="14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する</a:t>
            </a:r>
            <a:r>
              <a:rPr lang="ja-JP" altLang="en-US" sz="1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endParaRPr lang="en-US" altLang="ja-JP" sz="1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88259" y="1602343"/>
            <a:ext cx="101104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ＳＤＧｓの達成に向け、身近にできる行動をみんなで考えました。主な意見は次のとおりです。</a:t>
            </a:r>
            <a:endParaRPr kumimoji="1" lang="ja-JP" altLang="en-US" dirty="0"/>
          </a:p>
        </p:txBody>
      </p:sp>
      <p:sp>
        <p:nvSpPr>
          <p:cNvPr id="8" name="角丸四角形 7"/>
          <p:cNvSpPr/>
          <p:nvPr/>
        </p:nvSpPr>
        <p:spPr>
          <a:xfrm>
            <a:off x="8172637" y="4691815"/>
            <a:ext cx="3600000" cy="1345914"/>
          </a:xfrm>
          <a:prstGeom prst="roundRect">
            <a:avLst>
              <a:gd name="adj" fmla="val 16077"/>
            </a:avLst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44000" tIns="0" rIns="0" bIns="0" rtlCol="0" anchor="ctr"/>
          <a:lstStyle/>
          <a:p>
            <a:pPr>
              <a:lnSpc>
                <a:spcPts val="2100"/>
              </a:lnSpc>
              <a:defRPr/>
            </a:pPr>
            <a:r>
              <a:rPr lang="ja-JP" altLang="en-US" sz="14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・もっと</a:t>
            </a:r>
            <a:r>
              <a:rPr lang="ja-JP" altLang="en-US" sz="1400" kern="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障</a:t>
            </a:r>
            <a:r>
              <a:rPr lang="ja-JP" altLang="en-US" sz="1400" kern="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がい</a:t>
            </a:r>
            <a:r>
              <a:rPr lang="ja-JP" altLang="en-US" sz="1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者の雇用</a:t>
            </a:r>
            <a:r>
              <a:rPr lang="ja-JP" altLang="en-US" sz="14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を進めるべき</a:t>
            </a:r>
            <a:endParaRPr lang="ja-JP" altLang="en-US" sz="1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100"/>
              </a:lnSpc>
              <a:defRPr/>
            </a:pPr>
            <a:r>
              <a:rPr lang="ja-JP" altLang="en-US" sz="1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・正規雇用を</a:t>
            </a:r>
            <a:r>
              <a:rPr lang="ja-JP" altLang="en-US" sz="14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増やすことが重要</a:t>
            </a:r>
            <a:endParaRPr lang="ja-JP" altLang="en-US" sz="1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100"/>
              </a:lnSpc>
              <a:defRPr/>
            </a:pPr>
            <a:r>
              <a:rPr lang="ja-JP" altLang="en-US" sz="14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誰でも学べる</a:t>
            </a:r>
            <a:r>
              <a:rPr lang="ja-JP" altLang="en-US" sz="14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環境づくりが必要</a:t>
            </a:r>
            <a:endParaRPr lang="en-US" altLang="ja-JP" sz="1400" kern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100"/>
              </a:lnSpc>
              <a:defRPr/>
            </a:pPr>
            <a:r>
              <a:rPr lang="ja-JP" altLang="en-US" sz="14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・住みやすい街づくりに向けた規制緩和も必要</a:t>
            </a:r>
            <a:endParaRPr lang="ja-JP" altLang="en-US" sz="1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8172638" y="2100893"/>
            <a:ext cx="3600000" cy="1987013"/>
          </a:xfrm>
          <a:prstGeom prst="roundRect">
            <a:avLst>
              <a:gd name="adj" fmla="val 13570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44000" tIns="0" rIns="0" bIns="0" rtlCol="0" anchor="ctr"/>
          <a:lstStyle/>
          <a:p>
            <a:pPr>
              <a:lnSpc>
                <a:spcPts val="2100"/>
              </a:lnSpc>
              <a:defRPr/>
            </a:pPr>
            <a:endParaRPr lang="en-US" altLang="ja-JP" sz="1400" kern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100"/>
              </a:lnSpc>
              <a:defRPr/>
            </a:pPr>
            <a:r>
              <a:rPr lang="ja-JP" altLang="en-US" sz="14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・太陽光などクリーンエネルギー</a:t>
            </a:r>
            <a:r>
              <a:rPr lang="ja-JP" altLang="en-US" sz="1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を利用する</a:t>
            </a:r>
            <a:endParaRPr lang="en-US" altLang="ja-JP" sz="1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100"/>
              </a:lnSpc>
              <a:defRPr/>
            </a:pPr>
            <a:r>
              <a:rPr lang="ja-JP" altLang="en-US" sz="1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・書類をオンライン化する</a:t>
            </a:r>
            <a:endParaRPr lang="en-US" altLang="ja-JP" sz="1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100"/>
              </a:lnSpc>
              <a:defRPr/>
            </a:pPr>
            <a:r>
              <a:rPr lang="ja-JP" altLang="en-US" sz="1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・エコバッグを持つ</a:t>
            </a:r>
          </a:p>
          <a:p>
            <a:pPr>
              <a:lnSpc>
                <a:spcPts val="2100"/>
              </a:lnSpc>
              <a:defRPr/>
            </a:pPr>
            <a:r>
              <a:rPr lang="ja-JP" altLang="en-US" sz="1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・マイボトルを持つ</a:t>
            </a:r>
          </a:p>
          <a:p>
            <a:pPr>
              <a:lnSpc>
                <a:spcPts val="2100"/>
              </a:lnSpc>
              <a:defRPr/>
            </a:pPr>
            <a:r>
              <a:rPr lang="ja-JP" altLang="en-US" sz="1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・プラスチックストローを利用しない</a:t>
            </a:r>
          </a:p>
          <a:p>
            <a:pPr>
              <a:lnSpc>
                <a:spcPts val="2100"/>
              </a:lnSpc>
              <a:defRPr/>
            </a:pPr>
            <a:r>
              <a:rPr lang="ja-JP" altLang="en-US" sz="14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捨てるゴミを減らす</a:t>
            </a:r>
          </a:p>
          <a:p>
            <a:pPr>
              <a:lnSpc>
                <a:spcPts val="2100"/>
              </a:lnSpc>
              <a:defRPr/>
            </a:pPr>
            <a:r>
              <a:rPr lang="ja-JP" altLang="en-US" sz="1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・ゴミは分別</a:t>
            </a:r>
            <a:r>
              <a:rPr lang="ja-JP" altLang="en-US" sz="1400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する</a:t>
            </a:r>
            <a:endParaRPr lang="en-US" altLang="ja-JP" sz="1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100"/>
              </a:lnSpc>
              <a:defRPr/>
            </a:pPr>
            <a:endParaRPr lang="en-US" altLang="ja-JP" sz="1400" kern="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656" y="6191959"/>
            <a:ext cx="616310" cy="616310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83" y="6191959"/>
            <a:ext cx="616310" cy="616310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9510" y="6191959"/>
            <a:ext cx="616310" cy="616310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437" y="6191959"/>
            <a:ext cx="616310" cy="616310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7364" y="6191959"/>
            <a:ext cx="616310" cy="616310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6291" y="6191959"/>
            <a:ext cx="616310" cy="616310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5218" y="6191959"/>
            <a:ext cx="616310" cy="616310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4145" y="6191959"/>
            <a:ext cx="616310" cy="616310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3072" y="6191959"/>
            <a:ext cx="616310" cy="616310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1999" y="6191959"/>
            <a:ext cx="616310" cy="616310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0926" y="6191959"/>
            <a:ext cx="616310" cy="616310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9853" y="6191959"/>
            <a:ext cx="616310" cy="616310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8780" y="6191959"/>
            <a:ext cx="616310" cy="616310"/>
          </a:xfrm>
          <a:prstGeom prst="rect">
            <a:avLst/>
          </a:prstGeom>
        </p:spPr>
      </p:pic>
      <p:pic>
        <p:nvPicPr>
          <p:cNvPr id="23" name="図 22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7707" y="6191959"/>
            <a:ext cx="616310" cy="616310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6634" y="6191959"/>
            <a:ext cx="616310" cy="616310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5561" y="6191959"/>
            <a:ext cx="616310" cy="616310"/>
          </a:xfrm>
          <a:prstGeom prst="rect">
            <a:avLst/>
          </a:prstGeom>
        </p:spPr>
      </p:pic>
      <p:pic>
        <p:nvPicPr>
          <p:cNvPr id="26" name="図 25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4482" y="6191959"/>
            <a:ext cx="616310" cy="616310"/>
          </a:xfrm>
          <a:prstGeom prst="rect">
            <a:avLst/>
          </a:prstGeom>
        </p:spPr>
      </p:pic>
      <p:sp>
        <p:nvSpPr>
          <p:cNvPr id="27" name="テキスト ボックス 26"/>
          <p:cNvSpPr txBox="1"/>
          <p:nvPr/>
        </p:nvSpPr>
        <p:spPr>
          <a:xfrm>
            <a:off x="8109439" y="4353261"/>
            <a:ext cx="32624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/>
              <a:t>他にもこんな意見がありました。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68928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1883</TotalTime>
  <Words>333</Words>
  <Application>Microsoft Office PowerPoint</Application>
  <PresentationFormat>ワイド画面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游ゴシック</vt:lpstr>
      <vt:lpstr>Arial</vt:lpstr>
      <vt:lpstr>Calibri</vt:lpstr>
      <vt:lpstr>Office テーマ</vt:lpstr>
      <vt:lpstr>セッション１ 　一人ひとりの具体的行動とＳＤＧｓの関連を考える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仲平　浩祥</dc:creator>
  <cp:lastModifiedBy>田中　大貴</cp:lastModifiedBy>
  <cp:revision>132</cp:revision>
  <cp:lastPrinted>2021-02-26T06:20:57Z</cp:lastPrinted>
  <dcterms:created xsi:type="dcterms:W3CDTF">2020-08-26T07:07:13Z</dcterms:created>
  <dcterms:modified xsi:type="dcterms:W3CDTF">2021-02-26T06:27:37Z</dcterms:modified>
</cp:coreProperties>
</file>