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1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4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  <p:sldMasterId id="2147483684" r:id="rId2"/>
  </p:sldMasterIdLst>
  <p:notesMasterIdLst>
    <p:notesMasterId r:id="rId10"/>
  </p:notesMasterIdLst>
  <p:sldIdLst>
    <p:sldId id="260" r:id="rId3"/>
    <p:sldId id="282" r:id="rId4"/>
    <p:sldId id="288" r:id="rId5"/>
    <p:sldId id="289" r:id="rId6"/>
    <p:sldId id="294" r:id="rId7"/>
    <p:sldId id="292" r:id="rId8"/>
    <p:sldId id="295" r:id="rId9"/>
  </p:sldIdLst>
  <p:sldSz cx="9906000" cy="71993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1" autoAdjust="0"/>
    <p:restoredTop sz="94434" autoAdjust="0"/>
  </p:normalViewPr>
  <p:slideViewPr>
    <p:cSldViewPr snapToGrid="0" showGuides="1">
      <p:cViewPr varScale="1">
        <p:scale>
          <a:sx n="67" d="100"/>
          <a:sy n="67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10.19.135.21\kikaku\90%20&#25512;&#36914;&#12464;&#12523;&#12540;&#12503;&#65288;02.04.01~&#65289;\18.SDGs\2020&#24180;&#24230;\10_Q&#12493;&#12483;&#12488;&#12450;&#12531;&#12465;&#12540;&#12488;\21&#24180;3&#26376;\&#9733;&#20998;&#26512;\&#27531;&#39608;\&#20998;&#26512;&#12398;&#12418;&#12392;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10.19.135.21\kikaku\90%20&#25512;&#36914;&#12464;&#12523;&#12540;&#12503;&#65288;02.04.01~&#65289;\18.SDGs\2020&#24180;&#24230;\10_Q&#12493;&#12483;&#12488;&#12450;&#12531;&#12465;&#12540;&#12488;\21&#24180;3&#26376;\&#9733;&#20998;&#26512;\&#27531;&#39608;\&#20998;&#26512;&#12398;&#12418;&#12392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10.19.135.21\kikaku\90%20&#25512;&#36914;&#12464;&#12523;&#12540;&#12503;&#65288;02.04.01~&#65289;\18.SDGs\2020&#24180;&#24230;\10_Q&#12493;&#12483;&#12488;&#12450;&#12531;&#12465;&#12540;&#12488;\21&#24180;3&#26376;\&#9733;&#20998;&#26512;\&#27531;&#39608;\&#20998;&#26512;&#12398;&#12418;&#12392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10.19.135.21\kikaku\90%20&#25512;&#36914;&#12464;&#12523;&#12540;&#12503;&#65288;02.04.01~&#65289;\18.SDGs\2020&#24180;&#24230;\10_Q&#12493;&#12483;&#12488;&#12450;&#12531;&#12465;&#12540;&#12488;\21&#24180;3&#26376;\&#9733;&#20998;&#26512;\&#27531;&#39608;\&#20998;&#26512;&#12398;&#12418;&#12392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10.19.135.21\kikaku\90%20&#25512;&#36914;&#12464;&#12523;&#12540;&#12503;&#65288;02.04.01~&#65289;\18.SDGs\2020&#24180;&#24230;\10_Q&#12493;&#12483;&#12488;&#12450;&#12531;&#12465;&#12540;&#12488;\21&#24180;3&#26376;\&#9733;&#20998;&#26512;\&#27531;&#39608;\&#20998;&#26512;&#12398;&#12418;&#1239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575978092931889E-2"/>
          <c:y val="0.17364849948611036"/>
          <c:w val="0.88218145093268374"/>
          <c:h val="0.7205613834013319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全体</c:v>
                </c:pt>
              </c:strCache>
            </c:strRef>
          </c:tx>
          <c:spPr>
            <a:ln w="28575" cap="sq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20"/>
            <c:spPr>
              <a:solidFill>
                <a:srgbClr val="00206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8420114780482385E-2"/>
                  <c:y val="-0.171900251316156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382-4663-890A-FF484B718EDB}"/>
                </c:ext>
              </c:extLst>
            </c:dLbl>
            <c:dLbl>
              <c:idx val="1"/>
              <c:layout>
                <c:manualLayout>
                  <c:x val="3.2218626184765863E-2"/>
                  <c:y val="-0.255959394093053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382-4663-890A-FF484B718EDB}"/>
                </c:ext>
              </c:extLst>
            </c:dLbl>
            <c:dLbl>
              <c:idx val="2"/>
              <c:layout>
                <c:manualLayout>
                  <c:x val="1.8227162690317621E-2"/>
                  <c:y val="-0.254391307589631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382-4663-890A-FF484B718EDB}"/>
                </c:ext>
              </c:extLst>
            </c:dLbl>
            <c:dLbl>
              <c:idx val="3"/>
              <c:layout>
                <c:manualLayout>
                  <c:x val="1.8258670516907743E-2"/>
                  <c:y val="-0.259070261798628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382-4663-890A-FF484B718EDB}"/>
                </c:ext>
              </c:extLst>
            </c:dLbl>
            <c:dLbl>
              <c:idx val="4"/>
              <c:layout>
                <c:manualLayout>
                  <c:x val="1.4169383033625424E-2"/>
                  <c:y val="-0.247728926074513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92249074658833E-2"/>
                      <c:h val="0.11361332399608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382-4663-890A-FF484B718EDB}"/>
                </c:ext>
              </c:extLst>
            </c:dLbl>
            <c:dLbl>
              <c:idx val="5"/>
              <c:layout>
                <c:manualLayout>
                  <c:x val="2.833887763763442E-3"/>
                  <c:y val="-0.1823929490929237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445-4F67-BC12-3608826F3F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17.899999999999999</c:v>
                </c:pt>
                <c:pt idx="1">
                  <c:v>14.7</c:v>
                </c:pt>
                <c:pt idx="2">
                  <c:v>25.4</c:v>
                </c:pt>
                <c:pt idx="3">
                  <c:v>31.4</c:v>
                </c:pt>
                <c:pt idx="4">
                  <c:v>43.5</c:v>
                </c:pt>
                <c:pt idx="5">
                  <c:v>53.4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382-4663-890A-FF484B718ED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男性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triangle"/>
            <c:size val="15"/>
            <c:spPr>
              <a:solidFill>
                <a:srgbClr val="00B050"/>
              </a:solidFill>
              <a:ln w="9525">
                <a:solidFill>
                  <a:schemeClr val="accent6">
                    <a:lumMod val="50000"/>
                  </a:schemeClr>
                </a:solidFill>
                <a:prstDash val="sysDash"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19.399999999999999</c:v>
                </c:pt>
                <c:pt idx="1">
                  <c:v>17.399999999999999</c:v>
                </c:pt>
                <c:pt idx="2">
                  <c:v>33.1</c:v>
                </c:pt>
                <c:pt idx="3">
                  <c:v>39.1</c:v>
                </c:pt>
                <c:pt idx="4">
                  <c:v>52.4</c:v>
                </c:pt>
                <c:pt idx="5">
                  <c:v>62.1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382-4663-890A-FF484B718ED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女性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square"/>
            <c:size val="15"/>
            <c:spPr>
              <a:solidFill>
                <a:schemeClr val="accent4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16.600000000000001</c:v>
                </c:pt>
                <c:pt idx="1">
                  <c:v>12.2</c:v>
                </c:pt>
                <c:pt idx="2">
                  <c:v>18.5</c:v>
                </c:pt>
                <c:pt idx="3">
                  <c:v>24.4</c:v>
                </c:pt>
                <c:pt idx="4">
                  <c:v>35.4</c:v>
                </c:pt>
                <c:pt idx="5">
                  <c:v>45.5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382-4663-890A-FF484B718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0140127"/>
        <c:axId val="790144287"/>
      </c:lineChart>
      <c:catAx>
        <c:axId val="790140127"/>
        <c:scaling>
          <c:orientation val="minMax"/>
        </c:scaling>
        <c:delete val="0"/>
        <c:axPos val="b"/>
        <c:numFmt formatCode="yyyy&quot;年&quot;m&quot;月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90144287"/>
        <c:crosses val="autoZero"/>
        <c:auto val="0"/>
        <c:lblAlgn val="ctr"/>
        <c:lblOffset val="100"/>
        <c:noMultiLvlLbl val="0"/>
      </c:catAx>
      <c:valAx>
        <c:axId val="790144287"/>
        <c:scaling>
          <c:orientation val="minMax"/>
          <c:max val="65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90140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812479215183737"/>
          <c:y val="2.9910277646604751E-2"/>
          <c:w val="0.29147223424528174"/>
          <c:h val="7.14334377681838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074918027142003"/>
          <c:y val="3.8839918094202786E-2"/>
          <c:w val="0.6757111116836696"/>
          <c:h val="0.8744172274637421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Sheet1!$D$26</c:f>
              <c:strCache>
                <c:ptCount val="1"/>
                <c:pt idx="0">
                  <c:v>常に意識している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Sheet1!$C$27:$C$33</c:f>
              <c:strCache>
                <c:ptCount val="5"/>
                <c:pt idx="0">
                  <c:v>2020年10月(n=70)</c:v>
                </c:pt>
                <c:pt idx="1">
                  <c:v>2021年3月(n=117)</c:v>
                </c:pt>
                <c:pt idx="3">
                  <c:v>2020年10月(n=134)</c:v>
                </c:pt>
                <c:pt idx="4">
                  <c:v>2021年3月(n=181)</c:v>
                </c:pt>
              </c:strCache>
            </c:strRef>
          </c:cat>
          <c:val>
            <c:numRef>
              <c:f>Sheet1!$D$27:$D$33</c:f>
              <c:numCache>
                <c:formatCode>0.0</c:formatCode>
                <c:ptCount val="5"/>
                <c:pt idx="0">
                  <c:v>10</c:v>
                </c:pt>
                <c:pt idx="1">
                  <c:v>5.9829059829059998</c:v>
                </c:pt>
                <c:pt idx="3">
                  <c:v>8.9552238805969999</c:v>
                </c:pt>
                <c:pt idx="4">
                  <c:v>8.2872928176795995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7-4463-B28D-DFD5DCC45BA5}"/>
            </c:ext>
          </c:extLst>
        </c:ser>
        <c:ser>
          <c:idx val="1"/>
          <c:order val="1"/>
          <c:tx>
            <c:strRef>
              <c:f>Sheet1!$E$26</c:f>
              <c:strCache>
                <c:ptCount val="1"/>
                <c:pt idx="0">
                  <c:v>よく意識している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Sheet1!$C$27:$C$33</c:f>
              <c:strCache>
                <c:ptCount val="5"/>
                <c:pt idx="0">
                  <c:v>2020年10月(n=70)</c:v>
                </c:pt>
                <c:pt idx="1">
                  <c:v>2021年3月(n=117)</c:v>
                </c:pt>
                <c:pt idx="3">
                  <c:v>2020年10月(n=134)</c:v>
                </c:pt>
                <c:pt idx="4">
                  <c:v>2021年3月(n=181)</c:v>
                </c:pt>
              </c:strCache>
            </c:strRef>
          </c:cat>
          <c:val>
            <c:numRef>
              <c:f>Sheet1!$E$27:$E$33</c:f>
              <c:numCache>
                <c:formatCode>0.0</c:formatCode>
                <c:ptCount val="5"/>
                <c:pt idx="0">
                  <c:v>10</c:v>
                </c:pt>
                <c:pt idx="1">
                  <c:v>22.222222222222001</c:v>
                </c:pt>
                <c:pt idx="3">
                  <c:v>23.134328358209</c:v>
                </c:pt>
                <c:pt idx="4">
                  <c:v>23.204419889503001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7-4463-B28D-DFD5DCC45BA5}"/>
            </c:ext>
          </c:extLst>
        </c:ser>
        <c:ser>
          <c:idx val="2"/>
          <c:order val="2"/>
          <c:tx>
            <c:strRef>
              <c:f>Sheet1!$F$26</c:f>
              <c:strCache>
                <c:ptCount val="1"/>
                <c:pt idx="0">
                  <c:v>たまに意識している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Sheet1!$C$27:$C$33</c:f>
              <c:strCache>
                <c:ptCount val="5"/>
                <c:pt idx="0">
                  <c:v>2020年10月(n=70)</c:v>
                </c:pt>
                <c:pt idx="1">
                  <c:v>2021年3月(n=117)</c:v>
                </c:pt>
                <c:pt idx="3">
                  <c:v>2020年10月(n=134)</c:v>
                </c:pt>
                <c:pt idx="4">
                  <c:v>2021年3月(n=181)</c:v>
                </c:pt>
              </c:strCache>
            </c:strRef>
          </c:cat>
          <c:val>
            <c:numRef>
              <c:f>Sheet1!$F$27:$F$33</c:f>
              <c:numCache>
                <c:formatCode>0.0</c:formatCode>
                <c:ptCount val="5"/>
                <c:pt idx="0">
                  <c:v>55.714285714286</c:v>
                </c:pt>
                <c:pt idx="1">
                  <c:v>41.880341880342002</c:v>
                </c:pt>
                <c:pt idx="3">
                  <c:v>35.820895522388</c:v>
                </c:pt>
                <c:pt idx="4">
                  <c:v>45.303867403315003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7-4463-B28D-DFD5DCC45BA5}"/>
            </c:ext>
          </c:extLst>
        </c:ser>
        <c:ser>
          <c:idx val="3"/>
          <c:order val="3"/>
          <c:tx>
            <c:strRef>
              <c:f>Sheet1!$G$26</c:f>
              <c:strCache>
                <c:ptCount val="1"/>
                <c:pt idx="0">
                  <c:v>意識していない</c:v>
                </c:pt>
              </c:strCache>
            </c:strRef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Sheet1!$C$27:$C$33</c:f>
              <c:strCache>
                <c:ptCount val="5"/>
                <c:pt idx="0">
                  <c:v>2020年10月(n=70)</c:v>
                </c:pt>
                <c:pt idx="1">
                  <c:v>2021年3月(n=117)</c:v>
                </c:pt>
                <c:pt idx="3">
                  <c:v>2020年10月(n=134)</c:v>
                </c:pt>
                <c:pt idx="4">
                  <c:v>2021年3月(n=181)</c:v>
                </c:pt>
              </c:strCache>
            </c:strRef>
          </c:cat>
          <c:val>
            <c:numRef>
              <c:f>Sheet1!$G$27:$G$33</c:f>
              <c:numCache>
                <c:formatCode>0.0</c:formatCode>
                <c:ptCount val="5"/>
                <c:pt idx="0">
                  <c:v>24.285714285714</c:v>
                </c:pt>
                <c:pt idx="1">
                  <c:v>29.91452991453</c:v>
                </c:pt>
                <c:pt idx="3">
                  <c:v>32.089552238806</c:v>
                </c:pt>
                <c:pt idx="4">
                  <c:v>23.204419889503001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77-4463-B28D-DFD5DCC45B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982412783"/>
        <c:axId val="1982397391"/>
      </c:barChart>
      <c:catAx>
        <c:axId val="1982412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397391"/>
        <c:crosses val="autoZero"/>
        <c:auto val="1"/>
        <c:lblAlgn val="ctr"/>
        <c:lblOffset val="100"/>
        <c:noMultiLvlLbl val="0"/>
      </c:catAx>
      <c:valAx>
        <c:axId val="1982397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412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628657680292705"/>
          <c:y val="1.7772941401506221E-2"/>
          <c:w val="0.72441383175546359"/>
          <c:h val="0.9222723653364531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Sheet1!$D$26</c:f>
              <c:strCache>
                <c:ptCount val="1"/>
                <c:pt idx="0">
                  <c:v>常に意識している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Sheet1!$C$27:$C$48</c:f>
              <c:strCache>
                <c:ptCount val="14"/>
                <c:pt idx="0">
                  <c:v>2020年10月(n=49)</c:v>
                </c:pt>
                <c:pt idx="1">
                  <c:v>2021年3月(n=75)</c:v>
                </c:pt>
                <c:pt idx="3">
                  <c:v>2020年10月(n=30)</c:v>
                </c:pt>
                <c:pt idx="4">
                  <c:v>2021年3月(n=34)</c:v>
                </c:pt>
                <c:pt idx="6">
                  <c:v>2020年10月(n=40)</c:v>
                </c:pt>
                <c:pt idx="7">
                  <c:v>2021年3月(n=61)</c:v>
                </c:pt>
                <c:pt idx="9">
                  <c:v>2020年10月(n=37)</c:v>
                </c:pt>
                <c:pt idx="10">
                  <c:v>2021年3月(n=51)</c:v>
                </c:pt>
                <c:pt idx="12">
                  <c:v>2020年10月(n=48)</c:v>
                </c:pt>
                <c:pt idx="13">
                  <c:v>2021年3月(n=77)</c:v>
                </c:pt>
              </c:strCache>
            </c:strRef>
          </c:cat>
          <c:val>
            <c:numRef>
              <c:f>Sheet1!$D$27:$D$48</c:f>
              <c:numCache>
                <c:formatCode>0.0</c:formatCode>
                <c:ptCount val="14"/>
                <c:pt idx="0">
                  <c:v>10.204081632653001</c:v>
                </c:pt>
                <c:pt idx="1">
                  <c:v>5.3333333333333002</c:v>
                </c:pt>
                <c:pt idx="3">
                  <c:v>10</c:v>
                </c:pt>
                <c:pt idx="4">
                  <c:v>8.8235294117646994</c:v>
                </c:pt>
                <c:pt idx="6">
                  <c:v>2.5</c:v>
                </c:pt>
                <c:pt idx="7">
                  <c:v>6.5573770491802996</c:v>
                </c:pt>
                <c:pt idx="9">
                  <c:v>21.621621621622001</c:v>
                </c:pt>
                <c:pt idx="10">
                  <c:v>7.8431372549020004</c:v>
                </c:pt>
                <c:pt idx="12">
                  <c:v>4.1666666666666998</c:v>
                </c:pt>
                <c:pt idx="13">
                  <c:v>9.0909090909091006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7-4463-B28D-DFD5DCC45BA5}"/>
            </c:ext>
          </c:extLst>
        </c:ser>
        <c:ser>
          <c:idx val="1"/>
          <c:order val="1"/>
          <c:tx>
            <c:strRef>
              <c:f>Sheet1!$E$26</c:f>
              <c:strCache>
                <c:ptCount val="1"/>
                <c:pt idx="0">
                  <c:v>よく意識している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Sheet1!$C$27:$C$48</c:f>
              <c:strCache>
                <c:ptCount val="14"/>
                <c:pt idx="0">
                  <c:v>2020年10月(n=49)</c:v>
                </c:pt>
                <c:pt idx="1">
                  <c:v>2021年3月(n=75)</c:v>
                </c:pt>
                <c:pt idx="3">
                  <c:v>2020年10月(n=30)</c:v>
                </c:pt>
                <c:pt idx="4">
                  <c:v>2021年3月(n=34)</c:v>
                </c:pt>
                <c:pt idx="6">
                  <c:v>2020年10月(n=40)</c:v>
                </c:pt>
                <c:pt idx="7">
                  <c:v>2021年3月(n=61)</c:v>
                </c:pt>
                <c:pt idx="9">
                  <c:v>2020年10月(n=37)</c:v>
                </c:pt>
                <c:pt idx="10">
                  <c:v>2021年3月(n=51)</c:v>
                </c:pt>
                <c:pt idx="12">
                  <c:v>2020年10月(n=48)</c:v>
                </c:pt>
                <c:pt idx="13">
                  <c:v>2021年3月(n=77)</c:v>
                </c:pt>
              </c:strCache>
            </c:strRef>
          </c:cat>
          <c:val>
            <c:numRef>
              <c:f>Sheet1!$E$27:$E$48</c:f>
              <c:numCache>
                <c:formatCode>0.0</c:formatCode>
                <c:ptCount val="14"/>
                <c:pt idx="0">
                  <c:v>14.285714285714</c:v>
                </c:pt>
                <c:pt idx="1">
                  <c:v>22.666666666666998</c:v>
                </c:pt>
                <c:pt idx="3">
                  <c:v>20</c:v>
                </c:pt>
                <c:pt idx="4">
                  <c:v>26.470588235293999</c:v>
                </c:pt>
                <c:pt idx="6">
                  <c:v>10</c:v>
                </c:pt>
                <c:pt idx="7">
                  <c:v>27.868852459016001</c:v>
                </c:pt>
                <c:pt idx="9">
                  <c:v>16.216216216216001</c:v>
                </c:pt>
                <c:pt idx="10">
                  <c:v>9.8039215686274996</c:v>
                </c:pt>
                <c:pt idx="12">
                  <c:v>31.25</c:v>
                </c:pt>
                <c:pt idx="13">
                  <c:v>25.974025974025999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7-4463-B28D-DFD5DCC45BA5}"/>
            </c:ext>
          </c:extLst>
        </c:ser>
        <c:ser>
          <c:idx val="2"/>
          <c:order val="2"/>
          <c:tx>
            <c:strRef>
              <c:f>Sheet1!$F$26</c:f>
              <c:strCache>
                <c:ptCount val="1"/>
                <c:pt idx="0">
                  <c:v>たまに意識している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Sheet1!$C$27:$C$48</c:f>
              <c:strCache>
                <c:ptCount val="14"/>
                <c:pt idx="0">
                  <c:v>2020年10月(n=49)</c:v>
                </c:pt>
                <c:pt idx="1">
                  <c:v>2021年3月(n=75)</c:v>
                </c:pt>
                <c:pt idx="3">
                  <c:v>2020年10月(n=30)</c:v>
                </c:pt>
                <c:pt idx="4">
                  <c:v>2021年3月(n=34)</c:v>
                </c:pt>
                <c:pt idx="6">
                  <c:v>2020年10月(n=40)</c:v>
                </c:pt>
                <c:pt idx="7">
                  <c:v>2021年3月(n=61)</c:v>
                </c:pt>
                <c:pt idx="9">
                  <c:v>2020年10月(n=37)</c:v>
                </c:pt>
                <c:pt idx="10">
                  <c:v>2021年3月(n=51)</c:v>
                </c:pt>
                <c:pt idx="12">
                  <c:v>2020年10月(n=48)</c:v>
                </c:pt>
                <c:pt idx="13">
                  <c:v>2021年3月(n=77)</c:v>
                </c:pt>
              </c:strCache>
            </c:strRef>
          </c:cat>
          <c:val>
            <c:numRef>
              <c:f>Sheet1!$F$27:$F$48</c:f>
              <c:numCache>
                <c:formatCode>0.0</c:formatCode>
                <c:ptCount val="14"/>
                <c:pt idx="0">
                  <c:v>48.979591836734997</c:v>
                </c:pt>
                <c:pt idx="1">
                  <c:v>53.333333333333002</c:v>
                </c:pt>
                <c:pt idx="3">
                  <c:v>46.666666666666998</c:v>
                </c:pt>
                <c:pt idx="4">
                  <c:v>38.235294117647001</c:v>
                </c:pt>
                <c:pt idx="6">
                  <c:v>47.5</c:v>
                </c:pt>
                <c:pt idx="7">
                  <c:v>44.262295081966997</c:v>
                </c:pt>
                <c:pt idx="9">
                  <c:v>35.135135135135002</c:v>
                </c:pt>
                <c:pt idx="10">
                  <c:v>47.058823529412003</c:v>
                </c:pt>
                <c:pt idx="12">
                  <c:v>35.416666666666998</c:v>
                </c:pt>
                <c:pt idx="13">
                  <c:v>35.064935064935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7-4463-B28D-DFD5DCC45BA5}"/>
            </c:ext>
          </c:extLst>
        </c:ser>
        <c:ser>
          <c:idx val="3"/>
          <c:order val="3"/>
          <c:tx>
            <c:strRef>
              <c:f>Sheet1!$G$26</c:f>
              <c:strCache>
                <c:ptCount val="1"/>
                <c:pt idx="0">
                  <c:v>意識していない</c:v>
                </c:pt>
              </c:strCache>
            </c:strRef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Sheet1!$C$27:$C$48</c:f>
              <c:strCache>
                <c:ptCount val="14"/>
                <c:pt idx="0">
                  <c:v>2020年10月(n=49)</c:v>
                </c:pt>
                <c:pt idx="1">
                  <c:v>2021年3月(n=75)</c:v>
                </c:pt>
                <c:pt idx="3">
                  <c:v>2020年10月(n=30)</c:v>
                </c:pt>
                <c:pt idx="4">
                  <c:v>2021年3月(n=34)</c:v>
                </c:pt>
                <c:pt idx="6">
                  <c:v>2020年10月(n=40)</c:v>
                </c:pt>
                <c:pt idx="7">
                  <c:v>2021年3月(n=61)</c:v>
                </c:pt>
                <c:pt idx="9">
                  <c:v>2020年10月(n=37)</c:v>
                </c:pt>
                <c:pt idx="10">
                  <c:v>2021年3月(n=51)</c:v>
                </c:pt>
                <c:pt idx="12">
                  <c:v>2020年10月(n=48)</c:v>
                </c:pt>
                <c:pt idx="13">
                  <c:v>2021年3月(n=77)</c:v>
                </c:pt>
              </c:strCache>
            </c:strRef>
          </c:cat>
          <c:val>
            <c:numRef>
              <c:f>Sheet1!$G$27:$G$48</c:f>
              <c:numCache>
                <c:formatCode>0.0</c:formatCode>
                <c:ptCount val="14"/>
                <c:pt idx="0">
                  <c:v>26.530612244897998</c:v>
                </c:pt>
                <c:pt idx="1">
                  <c:v>18.666666666666998</c:v>
                </c:pt>
                <c:pt idx="3">
                  <c:v>23.333333333333002</c:v>
                </c:pt>
                <c:pt idx="4">
                  <c:v>26.470588235293999</c:v>
                </c:pt>
                <c:pt idx="6">
                  <c:v>40</c:v>
                </c:pt>
                <c:pt idx="7">
                  <c:v>21.311475409836</c:v>
                </c:pt>
                <c:pt idx="9">
                  <c:v>27.027027027027</c:v>
                </c:pt>
                <c:pt idx="10">
                  <c:v>35.294117647058997</c:v>
                </c:pt>
                <c:pt idx="12">
                  <c:v>29.166666666666998</c:v>
                </c:pt>
                <c:pt idx="13">
                  <c:v>29.87012987013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77-4463-B28D-DFD5DCC45B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1982412783"/>
        <c:axId val="1982397391"/>
      </c:barChart>
      <c:catAx>
        <c:axId val="1982412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397391"/>
        <c:crosses val="autoZero"/>
        <c:auto val="1"/>
        <c:lblAlgn val="ctr"/>
        <c:lblOffset val="100"/>
        <c:noMultiLvlLbl val="0"/>
      </c:catAx>
      <c:valAx>
        <c:axId val="1982397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412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600" dirty="0" smtClean="0"/>
              <a:t>■</a:t>
            </a:r>
            <a:r>
              <a:rPr lang="en-US" altLang="ja-JP" sz="1600" dirty="0" smtClean="0"/>
              <a:t>SDGs</a:t>
            </a:r>
            <a:r>
              <a:rPr lang="ja-JP" altLang="en-US" sz="1600" dirty="0" smtClean="0"/>
              <a:t>認知度（全体）</a:t>
            </a:r>
            <a:endParaRPr lang="ja-JP" sz="1600" dirty="0"/>
          </a:p>
        </c:rich>
      </c:tx>
      <c:layout>
        <c:manualLayout>
          <c:xMode val="edge"/>
          <c:yMode val="edge"/>
          <c:x val="2.4542474999977842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2699368695709204"/>
          <c:y val="0.15244395615762166"/>
          <c:w val="0.68020865922951279"/>
          <c:h val="0.7244650254387219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SDGsを知っている</c:v>
                </c:pt>
              </c:strCache>
            </c:strRef>
          </c:tx>
          <c:spPr>
            <a:pattFill prst="ltVert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43770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Sheet1!$B$2:$B$7</c:f>
              <c:numCache>
                <c:formatCode>General\%</c:formatCode>
                <c:ptCount val="6"/>
                <c:pt idx="0">
                  <c:v>5.7</c:v>
                </c:pt>
                <c:pt idx="1">
                  <c:v>4.0999999999999996</c:v>
                </c:pt>
                <c:pt idx="2">
                  <c:v>10.7</c:v>
                </c:pt>
                <c:pt idx="3">
                  <c:v>16</c:v>
                </c:pt>
                <c:pt idx="4">
                  <c:v>20.399999999999999</c:v>
                </c:pt>
                <c:pt idx="5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9F-415F-8B62-398EA72457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SDGsという言葉を聞いたことがある。ロゴを見たことがある</c:v>
                </c:pt>
              </c:strCache>
            </c:strRef>
          </c:tx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65926586505371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95D-4F0D-B955-56C99B7886FC}"/>
                </c:ext>
              </c:extLst>
            </c:dLbl>
            <c:dLbl>
              <c:idx val="2"/>
              <c:layout>
                <c:manualLayout>
                  <c:x val="-5.8949537803131211E-3"/>
                  <c:y val="4.7232904896174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95D-4F0D-B955-56C99B7886FC}"/>
                </c:ext>
              </c:extLst>
            </c:dLbl>
            <c:dLbl>
              <c:idx val="3"/>
              <c:layout>
                <c:manualLayout>
                  <c:x val="0"/>
                  <c:y val="2.361645244808747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95D-4F0D-B955-56C99B7886FC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43770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Sheet1!$C$2:$C$7</c:f>
              <c:numCache>
                <c:formatCode>General\%</c:formatCode>
                <c:ptCount val="6"/>
                <c:pt idx="0">
                  <c:v>12.2</c:v>
                </c:pt>
                <c:pt idx="1">
                  <c:v>10.6</c:v>
                </c:pt>
                <c:pt idx="2">
                  <c:v>14.7</c:v>
                </c:pt>
                <c:pt idx="3">
                  <c:v>15.4</c:v>
                </c:pt>
                <c:pt idx="4">
                  <c:v>23.1</c:v>
                </c:pt>
                <c:pt idx="5">
                  <c:v>23.6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9F-415F-8B62-398EA72457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249676831"/>
        <c:axId val="249673087"/>
      </c:barChart>
      <c:barChart>
        <c:barDir val="bar"/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列1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58132019969883875"/>
                  <c:y val="-5.824149223262405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99F-415F-8B62-398EA72457AD}"/>
                </c:ext>
              </c:extLst>
            </c:dLbl>
            <c:dLbl>
              <c:idx val="1"/>
              <c:layout>
                <c:manualLayout>
                  <c:x val="0.59848120932483329"/>
                  <c:y val="-7.4009872364633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99F-415F-8B62-398EA72457AD}"/>
                </c:ext>
              </c:extLst>
            </c:dLbl>
            <c:dLbl>
              <c:idx val="2"/>
              <c:layout>
                <c:manualLayout>
                  <c:x val="0.53573188489930412"/>
                  <c:y val="1.25767776756987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99F-415F-8B62-398EA72457AD}"/>
                </c:ext>
              </c:extLst>
            </c:dLbl>
            <c:dLbl>
              <c:idx val="3"/>
              <c:layout>
                <c:manualLayout>
                  <c:x val="0.50411393611090682"/>
                  <c:y val="-9.7093097174265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99F-415F-8B62-398EA72457AD}"/>
                </c:ext>
              </c:extLst>
            </c:dLbl>
            <c:dLbl>
              <c:idx val="4"/>
              <c:layout>
                <c:manualLayout>
                  <c:x val="0.43867361399770816"/>
                  <c:y val="5.34678261044456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99F-415F-8B62-398EA72457AD}"/>
                </c:ext>
              </c:extLst>
            </c:dLbl>
            <c:dLbl>
              <c:idx val="5"/>
              <c:layout>
                <c:manualLayout>
                  <c:x val="0.39114188703526293"/>
                  <c:y val="5.24541201535158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4FB-443F-BC46-D841B9E0F824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43770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Sheet1!$D$2:$D$7</c:f>
              <c:numCache>
                <c:formatCode>General\%</c:formatCode>
                <c:ptCount val="6"/>
                <c:pt idx="0">
                  <c:v>17.899999999999999</c:v>
                </c:pt>
                <c:pt idx="1">
                  <c:v>14.7</c:v>
                </c:pt>
                <c:pt idx="2">
                  <c:v>25.4</c:v>
                </c:pt>
                <c:pt idx="3">
                  <c:v>31.4</c:v>
                </c:pt>
                <c:pt idx="4">
                  <c:v>43.5</c:v>
                </c:pt>
                <c:pt idx="5">
                  <c:v>53.400000000000006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9F-415F-8B62-398EA7245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225146719"/>
        <c:axId val="225131327"/>
      </c:barChart>
      <c:catAx>
        <c:axId val="249676831"/>
        <c:scaling>
          <c:orientation val="minMax"/>
        </c:scaling>
        <c:delete val="0"/>
        <c:axPos val="l"/>
        <c:numFmt formatCode="yyyy&quot;年&quot;m&quot;月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9673087"/>
        <c:crosses val="autoZero"/>
        <c:auto val="0"/>
        <c:lblAlgn val="ctr"/>
        <c:lblOffset val="100"/>
        <c:noMultiLvlLbl val="0"/>
      </c:catAx>
      <c:valAx>
        <c:axId val="249673087"/>
        <c:scaling>
          <c:orientation val="minMax"/>
        </c:scaling>
        <c:delete val="1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\%" sourceLinked="1"/>
        <c:majorTickMark val="none"/>
        <c:minorTickMark val="none"/>
        <c:tickLblPos val="nextTo"/>
        <c:crossAx val="249676831"/>
        <c:crosses val="autoZero"/>
        <c:crossBetween val="between"/>
      </c:valAx>
      <c:valAx>
        <c:axId val="225131327"/>
        <c:scaling>
          <c:orientation val="minMax"/>
        </c:scaling>
        <c:delete val="0"/>
        <c:axPos val="t"/>
        <c:numFmt formatCode="General\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25146719"/>
        <c:crosses val="max"/>
        <c:crossBetween val="between"/>
      </c:valAx>
      <c:dateAx>
        <c:axId val="225146719"/>
        <c:scaling>
          <c:orientation val="minMax"/>
        </c:scaling>
        <c:delete val="1"/>
        <c:axPos val="l"/>
        <c:numFmt formatCode="yyyy&quot;年&quot;m&quot;月&quot;" sourceLinked="1"/>
        <c:majorTickMark val="out"/>
        <c:minorTickMark val="none"/>
        <c:tickLblPos val="nextTo"/>
        <c:crossAx val="225131327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5.3054584022818575E-2"/>
          <c:y val="0.89883325427090521"/>
          <c:w val="0.93284310327230846"/>
          <c:h val="0.10116674572909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600" dirty="0" smtClean="0"/>
              <a:t>■</a:t>
            </a:r>
            <a:r>
              <a:rPr lang="en-US" altLang="ja-JP" sz="1600" dirty="0" smtClean="0"/>
              <a:t>SDGs</a:t>
            </a:r>
            <a:r>
              <a:rPr lang="ja-JP" altLang="en-US" sz="1600" dirty="0" smtClean="0"/>
              <a:t>認知度（性別）</a:t>
            </a:r>
            <a:endParaRPr lang="ja-JP" altLang="en-US" sz="1600" dirty="0"/>
          </a:p>
        </c:rich>
      </c:tx>
      <c:layout>
        <c:manualLayout>
          <c:xMode val="edge"/>
          <c:yMode val="edge"/>
          <c:x val="5.8120347622016061E-4"/>
          <c:y val="8.604898626502342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SDGsを知っている</c:v>
                </c:pt>
              </c:strCache>
            </c:strRef>
          </c:tx>
          <c:spPr>
            <a:pattFill prst="ltVert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4464820022239927E-2"/>
                  <c:y val="-2.9506360905388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C68-40D5-A565-7D7D2E5A025B}"/>
                </c:ext>
              </c:extLst>
            </c:dLbl>
            <c:dLbl>
              <c:idx val="1"/>
              <c:layout>
                <c:manualLayout>
                  <c:x val="-6.1162050055599678E-3"/>
                  <c:y val="-3.6575053856840914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128404667386807E-2"/>
                      <c:h val="4.8166089449615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C68-40D5-A565-7D7D2E5A025B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Sheet1!$B$2:$B$7</c:f>
              <c:numCache>
                <c:formatCode>General\%</c:formatCode>
                <c:ptCount val="6"/>
                <c:pt idx="0">
                  <c:v>7.2</c:v>
                </c:pt>
                <c:pt idx="1">
                  <c:v>4.8</c:v>
                </c:pt>
                <c:pt idx="2">
                  <c:v>15.6</c:v>
                </c:pt>
                <c:pt idx="3">
                  <c:v>20.2</c:v>
                </c:pt>
                <c:pt idx="4">
                  <c:v>28.2</c:v>
                </c:pt>
                <c:pt idx="5" formatCode="General">
                  <c:v>38.1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B2-440B-8414-065C32CEA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SDGsということばは聞いたことがある。ロゴを見たことがある</c:v>
                </c:pt>
              </c:strCache>
            </c:strRef>
          </c:tx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Sheet1!$C$2:$C$7</c:f>
              <c:numCache>
                <c:formatCode>General\%</c:formatCode>
                <c:ptCount val="6"/>
                <c:pt idx="0">
                  <c:v>12.2</c:v>
                </c:pt>
                <c:pt idx="1">
                  <c:v>12.6</c:v>
                </c:pt>
                <c:pt idx="2">
                  <c:v>17.5</c:v>
                </c:pt>
                <c:pt idx="3">
                  <c:v>18.899999999999999</c:v>
                </c:pt>
                <c:pt idx="4">
                  <c:v>24.2</c:v>
                </c:pt>
                <c:pt idx="5" formatCode="0.0##&quot;%&quot;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B2-440B-8414-065C32CEA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5427407"/>
        <c:axId val="425420335"/>
      </c:barChart>
      <c:barChart>
        <c:barDir val="bar"/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63082923700101767"/>
                  <c:y val="-4.0520603142414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C68-40D5-A565-7D7D2E5A025B}"/>
                </c:ext>
              </c:extLst>
            </c:dLbl>
            <c:dLbl>
              <c:idx val="1"/>
              <c:layout>
                <c:manualLayout>
                  <c:x val="0.64220152558379651"/>
                  <c:y val="-6.0473127138732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C68-40D5-A565-7D7D2E5A025B}"/>
                </c:ext>
              </c:extLst>
            </c:dLbl>
            <c:dLbl>
              <c:idx val="2"/>
              <c:layout>
                <c:manualLayout>
                  <c:x val="0.55761994865277342"/>
                  <c:y val="-8.214967984018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C68-40D5-A565-7D7D2E5A025B}"/>
                </c:ext>
              </c:extLst>
            </c:dLbl>
            <c:dLbl>
              <c:idx val="3"/>
              <c:layout>
                <c:manualLayout>
                  <c:x val="0.52599363047815706"/>
                  <c:y val="-8.2149679840179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C68-40D5-A565-7D7D2E5A025B}"/>
                </c:ext>
              </c:extLst>
            </c:dLbl>
            <c:dLbl>
              <c:idx val="4"/>
              <c:layout>
                <c:manualLayout>
                  <c:x val="0.45540154812225281"/>
                  <c:y val="4.7571877158635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C68-40D5-A565-7D7D2E5A025B}"/>
                </c:ext>
              </c:extLst>
            </c:dLbl>
            <c:dLbl>
              <c:idx val="5"/>
              <c:layout>
                <c:manualLayout>
                  <c:x val="0.40366953036695785"/>
                  <c:y val="4.3024493132511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FBB-4980-AFDD-13CCC6DE8E59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Sheet1!$D$2:$D$7</c:f>
              <c:numCache>
                <c:formatCode>General\%</c:formatCode>
                <c:ptCount val="6"/>
                <c:pt idx="0">
                  <c:v>19.399999999999999</c:v>
                </c:pt>
                <c:pt idx="1">
                  <c:v>17.399999999999999</c:v>
                </c:pt>
                <c:pt idx="2">
                  <c:v>33.1</c:v>
                </c:pt>
                <c:pt idx="3">
                  <c:v>39.099999999999994</c:v>
                </c:pt>
                <c:pt idx="4">
                  <c:v>52.4</c:v>
                </c:pt>
                <c:pt idx="5">
                  <c:v>62.1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B2-440B-8414-065C32CEA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9988047"/>
        <c:axId val="249986383"/>
      </c:barChart>
      <c:catAx>
        <c:axId val="425427407"/>
        <c:scaling>
          <c:orientation val="minMax"/>
        </c:scaling>
        <c:delete val="0"/>
        <c:axPos val="l"/>
        <c:numFmt formatCode="yyyy&quot;年&quot;m&quot;月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5420335"/>
        <c:crosses val="autoZero"/>
        <c:auto val="0"/>
        <c:lblAlgn val="l"/>
        <c:lblOffset val="100"/>
        <c:noMultiLvlLbl val="0"/>
      </c:catAx>
      <c:valAx>
        <c:axId val="425420335"/>
        <c:scaling>
          <c:orientation val="minMax"/>
        </c:scaling>
        <c:delete val="1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\%" sourceLinked="1"/>
        <c:majorTickMark val="none"/>
        <c:minorTickMark val="none"/>
        <c:tickLblPos val="nextTo"/>
        <c:crossAx val="425427407"/>
        <c:crosses val="autoZero"/>
        <c:crossBetween val="between"/>
      </c:valAx>
      <c:valAx>
        <c:axId val="249986383"/>
        <c:scaling>
          <c:orientation val="minMax"/>
        </c:scaling>
        <c:delete val="0"/>
        <c:axPos val="t"/>
        <c:numFmt formatCode="General\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9988047"/>
        <c:crosses val="max"/>
        <c:crossBetween val="between"/>
      </c:valAx>
      <c:dateAx>
        <c:axId val="249988047"/>
        <c:scaling>
          <c:orientation val="minMax"/>
        </c:scaling>
        <c:delete val="1"/>
        <c:axPos val="l"/>
        <c:numFmt formatCode="yyyy&quot;年&quot;m&quot;月&quot;" sourceLinked="1"/>
        <c:majorTickMark val="out"/>
        <c:minorTickMark val="none"/>
        <c:tickLblPos val="nextTo"/>
        <c:crossAx val="249986383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SDGsを知っている</c:v>
                </c:pt>
              </c:strCache>
            </c:strRef>
          </c:tx>
          <c:spPr>
            <a:pattFill prst="ltVert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8348615016679903E-2"/>
                  <c:y val="-3.5918400909225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45DB-43FF-9E31-7D39B576A17F}"/>
                </c:ext>
              </c:extLst>
            </c:dLbl>
            <c:dLbl>
              <c:idx val="1"/>
              <c:layout>
                <c:manualLayout>
                  <c:x val="-2.752292252501988E-2"/>
                  <c:y val="-2.9932160055508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5DB-43FF-9E31-7D39B576A17F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Sheet1!$B$2:$B$7</c:f>
              <c:numCache>
                <c:formatCode>General\%</c:formatCode>
                <c:ptCount val="6"/>
                <c:pt idx="0">
                  <c:v>4.4000000000000004</c:v>
                </c:pt>
                <c:pt idx="1">
                  <c:v>3.4</c:v>
                </c:pt>
                <c:pt idx="2">
                  <c:v>6.3</c:v>
                </c:pt>
                <c:pt idx="3">
                  <c:v>12.2</c:v>
                </c:pt>
                <c:pt idx="4">
                  <c:v>13.3</c:v>
                </c:pt>
                <c:pt idx="5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DB-43FF-9E31-7D39B576A1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SDGsということばは聞いたことがある。ロゴを見たことがある</c:v>
                </c:pt>
              </c:strCache>
            </c:strRef>
          </c:tx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Sheet1!$C$2:$C$7</c:f>
              <c:numCache>
                <c:formatCode>General\%</c:formatCode>
                <c:ptCount val="6"/>
                <c:pt idx="0">
                  <c:v>12.2</c:v>
                </c:pt>
                <c:pt idx="1">
                  <c:v>8.8000000000000007</c:v>
                </c:pt>
                <c:pt idx="2">
                  <c:v>12.2</c:v>
                </c:pt>
                <c:pt idx="3">
                  <c:v>12.2</c:v>
                </c:pt>
                <c:pt idx="4">
                  <c:v>22.1</c:v>
                </c:pt>
                <c:pt idx="5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DB-43FF-9E31-7D39B576A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5427407"/>
        <c:axId val="425420335"/>
      </c:barChart>
      <c:barChart>
        <c:barDir val="bar"/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64987486707491471"/>
                  <c:y val="-4.8583894136439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5DB-43FF-9E31-7D39B576A17F}"/>
                </c:ext>
              </c:extLst>
            </c:dLbl>
            <c:dLbl>
              <c:idx val="1"/>
              <c:layout>
                <c:manualLayout>
                  <c:x val="0.67145502548494729"/>
                  <c:y val="-7.1119142097438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5DB-43FF-9E31-7D39B576A17F}"/>
                </c:ext>
              </c:extLst>
            </c:dLbl>
            <c:dLbl>
              <c:idx val="2"/>
              <c:layout>
                <c:manualLayout>
                  <c:x val="0.63752085548751425"/>
                  <c:y val="-9.082079430235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5DB-43FF-9E31-7D39B576A17F}"/>
                </c:ext>
              </c:extLst>
            </c:dLbl>
            <c:dLbl>
              <c:idx val="3"/>
              <c:layout>
                <c:manualLayout>
                  <c:x val="0.60504588207253118"/>
                  <c:y val="-2.4419969746756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5DB-43FF-9E31-7D39B576A17F}"/>
                </c:ext>
              </c:extLst>
            </c:dLbl>
            <c:dLbl>
              <c:idx val="4"/>
              <c:layout>
                <c:manualLayout>
                  <c:x val="0.5480984837373033"/>
                  <c:y val="5.686730744493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5DB-43FF-9E31-7D39B576A17F}"/>
                </c:ext>
              </c:extLst>
            </c:dLbl>
            <c:dLbl>
              <c:idx val="5"/>
              <c:layout>
                <c:manualLayout>
                  <c:x val="0.49275764548421402"/>
                  <c:y val="5.1697552222669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129-4031-AD61-CE2AC2E2B8DB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yyyy"年"m"月"</c:formatCode>
                <c:ptCount val="6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</c:numCache>
            </c:numRef>
          </c:cat>
          <c:val>
            <c:numRef>
              <c:f>Sheet1!$D$2:$D$7</c:f>
              <c:numCache>
                <c:formatCode>General\%</c:formatCode>
                <c:ptCount val="6"/>
                <c:pt idx="0">
                  <c:v>16.600000000000001</c:v>
                </c:pt>
                <c:pt idx="1">
                  <c:v>12.200000000000001</c:v>
                </c:pt>
                <c:pt idx="2">
                  <c:v>18.5</c:v>
                </c:pt>
                <c:pt idx="3">
                  <c:v>24.4</c:v>
                </c:pt>
                <c:pt idx="4">
                  <c:v>35.400000000000006</c:v>
                </c:pt>
                <c:pt idx="5">
                  <c:v>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DB-43FF-9E31-7D39B576A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9988047"/>
        <c:axId val="249986383"/>
      </c:barChart>
      <c:catAx>
        <c:axId val="425427407"/>
        <c:scaling>
          <c:orientation val="minMax"/>
        </c:scaling>
        <c:delete val="0"/>
        <c:axPos val="l"/>
        <c:numFmt formatCode="yyyy&quot;年&quot;m&quot;月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5420335"/>
        <c:crosses val="autoZero"/>
        <c:auto val="0"/>
        <c:lblAlgn val="ctr"/>
        <c:lblOffset val="100"/>
        <c:noMultiLvlLbl val="0"/>
      </c:catAx>
      <c:valAx>
        <c:axId val="425420335"/>
        <c:scaling>
          <c:orientation val="minMax"/>
        </c:scaling>
        <c:delete val="1"/>
        <c:axPos val="b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\%" sourceLinked="1"/>
        <c:majorTickMark val="none"/>
        <c:minorTickMark val="none"/>
        <c:tickLblPos val="nextTo"/>
        <c:crossAx val="425427407"/>
        <c:crosses val="autoZero"/>
        <c:crossBetween val="between"/>
      </c:valAx>
      <c:valAx>
        <c:axId val="249986383"/>
        <c:scaling>
          <c:orientation val="minMax"/>
          <c:max val="70"/>
        </c:scaling>
        <c:delete val="0"/>
        <c:axPos val="t"/>
        <c:numFmt formatCode="General\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9988047"/>
        <c:crosses val="max"/>
        <c:crossBetween val="between"/>
      </c:valAx>
      <c:dateAx>
        <c:axId val="249988047"/>
        <c:scaling>
          <c:orientation val="minMax"/>
        </c:scaling>
        <c:delete val="1"/>
        <c:axPos val="l"/>
        <c:numFmt formatCode="yyyy&quot;年&quot;m&quot;月&quot;" sourceLinked="1"/>
        <c:majorTickMark val="out"/>
        <c:minorTickMark val="none"/>
        <c:tickLblPos val="nextTo"/>
        <c:crossAx val="249986383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600" dirty="0" smtClean="0"/>
              <a:t>■</a:t>
            </a:r>
            <a:r>
              <a:rPr lang="en-US" altLang="ja-JP" sz="1600" dirty="0" smtClean="0"/>
              <a:t>SDGs</a:t>
            </a:r>
            <a:r>
              <a:rPr lang="ja-JP" altLang="en-US" sz="1600" dirty="0" smtClean="0"/>
              <a:t>認知度（年齢別）</a:t>
            </a:r>
            <a:endParaRPr lang="ja-JP" altLang="en-US" sz="1600" dirty="0"/>
          </a:p>
        </c:rich>
      </c:tx>
      <c:layout>
        <c:manualLayout>
          <c:xMode val="edge"/>
          <c:yMode val="edge"/>
          <c:x val="0"/>
          <c:y val="1.998649298483819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840276915736194"/>
          <c:y val="8.1299502149807662E-2"/>
          <c:w val="0.82866199402690899"/>
          <c:h val="0.8710771314211359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SDGsを知っている</c:v>
                </c:pt>
              </c:strCache>
            </c:strRef>
          </c:tx>
          <c:spPr>
            <a:pattFill prst="ltVert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4.419169976315235E-4"/>
                  <c:y val="-4.09994302199481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C68-40D5-A565-7D7D2E5A025B}"/>
                </c:ext>
              </c:extLst>
            </c:dLbl>
            <c:dLbl>
              <c:idx val="1"/>
              <c:layout>
                <c:manualLayout>
                  <c:x val="-4.419169976315235E-4"/>
                  <c:y val="-2.08870855250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C68-40D5-A565-7D7D2E5A025B}"/>
                </c:ext>
              </c:extLst>
            </c:dLbl>
            <c:dLbl>
              <c:idx val="2"/>
              <c:layout>
                <c:manualLayout>
                  <c:x val="-9.0085808505944876E-3"/>
                  <c:y val="2.30967336671993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B178-40DC-9967-BE5F7D1D5372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Sheet1!$B$2:$B$35</c:f>
              <c:numCache>
                <c:formatCode>yyyy"年"m"月"</c:formatCode>
                <c:ptCount val="34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7">
                  <c:v>43405</c:v>
                </c:pt>
                <c:pt idx="8">
                  <c:v>43525</c:v>
                </c:pt>
                <c:pt idx="9">
                  <c:v>43739</c:v>
                </c:pt>
                <c:pt idx="10">
                  <c:v>43891</c:v>
                </c:pt>
                <c:pt idx="11">
                  <c:v>44105</c:v>
                </c:pt>
                <c:pt idx="12">
                  <c:v>44256</c:v>
                </c:pt>
                <c:pt idx="14">
                  <c:v>43405</c:v>
                </c:pt>
                <c:pt idx="15">
                  <c:v>43525</c:v>
                </c:pt>
                <c:pt idx="16">
                  <c:v>43739</c:v>
                </c:pt>
                <c:pt idx="17">
                  <c:v>43891</c:v>
                </c:pt>
                <c:pt idx="18">
                  <c:v>44105</c:v>
                </c:pt>
                <c:pt idx="19">
                  <c:v>44256</c:v>
                </c:pt>
                <c:pt idx="21">
                  <c:v>43405</c:v>
                </c:pt>
                <c:pt idx="22">
                  <c:v>43525</c:v>
                </c:pt>
                <c:pt idx="23">
                  <c:v>43739</c:v>
                </c:pt>
                <c:pt idx="24">
                  <c:v>43891</c:v>
                </c:pt>
                <c:pt idx="25">
                  <c:v>44105</c:v>
                </c:pt>
                <c:pt idx="26">
                  <c:v>44256</c:v>
                </c:pt>
                <c:pt idx="28">
                  <c:v>43405</c:v>
                </c:pt>
                <c:pt idx="29">
                  <c:v>43525</c:v>
                </c:pt>
                <c:pt idx="30">
                  <c:v>43739</c:v>
                </c:pt>
                <c:pt idx="31">
                  <c:v>43891</c:v>
                </c:pt>
                <c:pt idx="32">
                  <c:v>44105</c:v>
                </c:pt>
                <c:pt idx="33">
                  <c:v>44256</c:v>
                </c:pt>
              </c:numCache>
            </c:numRef>
          </c:cat>
          <c:val>
            <c:numRef>
              <c:f>Sheet1!$C$2:$C$35</c:f>
              <c:numCache>
                <c:formatCode>General\%</c:formatCode>
                <c:ptCount val="34"/>
                <c:pt idx="0">
                  <c:v>2.1</c:v>
                </c:pt>
                <c:pt idx="1">
                  <c:v>1.3</c:v>
                </c:pt>
                <c:pt idx="2">
                  <c:v>5</c:v>
                </c:pt>
                <c:pt idx="3">
                  <c:v>8.6999999999999993</c:v>
                </c:pt>
                <c:pt idx="4">
                  <c:v>12.9</c:v>
                </c:pt>
                <c:pt idx="5">
                  <c:v>19.7</c:v>
                </c:pt>
                <c:pt idx="7">
                  <c:v>4.4000000000000004</c:v>
                </c:pt>
                <c:pt idx="8">
                  <c:v>5.0999999999999996</c:v>
                </c:pt>
                <c:pt idx="9">
                  <c:v>10.9</c:v>
                </c:pt>
                <c:pt idx="10">
                  <c:v>8</c:v>
                </c:pt>
                <c:pt idx="11">
                  <c:v>21.9</c:v>
                </c:pt>
                <c:pt idx="12">
                  <c:v>24.8</c:v>
                </c:pt>
                <c:pt idx="14">
                  <c:v>7.6</c:v>
                </c:pt>
                <c:pt idx="15">
                  <c:v>5.4</c:v>
                </c:pt>
                <c:pt idx="16">
                  <c:v>11.9</c:v>
                </c:pt>
                <c:pt idx="17" formatCode="0.0&quot;%&quot;">
                  <c:v>20</c:v>
                </c:pt>
                <c:pt idx="18">
                  <c:v>21.6</c:v>
                </c:pt>
                <c:pt idx="19" formatCode="0.0&quot;%&quot;">
                  <c:v>33</c:v>
                </c:pt>
                <c:pt idx="21">
                  <c:v>7.4</c:v>
                </c:pt>
                <c:pt idx="22">
                  <c:v>4.7</c:v>
                </c:pt>
                <c:pt idx="23">
                  <c:v>14.8</c:v>
                </c:pt>
                <c:pt idx="24">
                  <c:v>20.100000000000001</c:v>
                </c:pt>
                <c:pt idx="25">
                  <c:v>24.8</c:v>
                </c:pt>
                <c:pt idx="26">
                  <c:v>34.200000000000003</c:v>
                </c:pt>
                <c:pt idx="28">
                  <c:v>12.2</c:v>
                </c:pt>
                <c:pt idx="29">
                  <c:v>8.1</c:v>
                </c:pt>
                <c:pt idx="30">
                  <c:v>19.600000000000001</c:v>
                </c:pt>
                <c:pt idx="31">
                  <c:v>33.1</c:v>
                </c:pt>
                <c:pt idx="32">
                  <c:v>32.4</c:v>
                </c:pt>
                <c:pt idx="33" formatCode="0.0&quot;%&quot;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B2-440B-8414-065C32CEA40D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SDGsということばは聞いたことがある。ロゴを見たことがある</c:v>
                </c:pt>
              </c:strCache>
            </c:strRef>
          </c:tx>
          <c:spPr>
            <a:pattFill prst="lt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Sheet1!$B$2:$B$35</c:f>
              <c:numCache>
                <c:formatCode>yyyy"年"m"月"</c:formatCode>
                <c:ptCount val="34"/>
                <c:pt idx="0">
                  <c:v>43405</c:v>
                </c:pt>
                <c:pt idx="1">
                  <c:v>43525</c:v>
                </c:pt>
                <c:pt idx="2">
                  <c:v>43739</c:v>
                </c:pt>
                <c:pt idx="3">
                  <c:v>43891</c:v>
                </c:pt>
                <c:pt idx="4">
                  <c:v>44105</c:v>
                </c:pt>
                <c:pt idx="5">
                  <c:v>44256</c:v>
                </c:pt>
                <c:pt idx="7">
                  <c:v>43405</c:v>
                </c:pt>
                <c:pt idx="8">
                  <c:v>43525</c:v>
                </c:pt>
                <c:pt idx="9">
                  <c:v>43739</c:v>
                </c:pt>
                <c:pt idx="10">
                  <c:v>43891</c:v>
                </c:pt>
                <c:pt idx="11">
                  <c:v>44105</c:v>
                </c:pt>
                <c:pt idx="12">
                  <c:v>44256</c:v>
                </c:pt>
                <c:pt idx="14">
                  <c:v>43405</c:v>
                </c:pt>
                <c:pt idx="15">
                  <c:v>43525</c:v>
                </c:pt>
                <c:pt idx="16">
                  <c:v>43739</c:v>
                </c:pt>
                <c:pt idx="17">
                  <c:v>43891</c:v>
                </c:pt>
                <c:pt idx="18">
                  <c:v>44105</c:v>
                </c:pt>
                <c:pt idx="19">
                  <c:v>44256</c:v>
                </c:pt>
                <c:pt idx="21">
                  <c:v>43405</c:v>
                </c:pt>
                <c:pt idx="22">
                  <c:v>43525</c:v>
                </c:pt>
                <c:pt idx="23">
                  <c:v>43739</c:v>
                </c:pt>
                <c:pt idx="24">
                  <c:v>43891</c:v>
                </c:pt>
                <c:pt idx="25">
                  <c:v>44105</c:v>
                </c:pt>
                <c:pt idx="26">
                  <c:v>44256</c:v>
                </c:pt>
                <c:pt idx="28">
                  <c:v>43405</c:v>
                </c:pt>
                <c:pt idx="29">
                  <c:v>43525</c:v>
                </c:pt>
                <c:pt idx="30">
                  <c:v>43739</c:v>
                </c:pt>
                <c:pt idx="31">
                  <c:v>43891</c:v>
                </c:pt>
                <c:pt idx="32">
                  <c:v>44105</c:v>
                </c:pt>
                <c:pt idx="33">
                  <c:v>44256</c:v>
                </c:pt>
              </c:numCache>
            </c:numRef>
          </c:cat>
          <c:val>
            <c:numRef>
              <c:f>Sheet1!$D$2:$D$35</c:f>
              <c:numCache>
                <c:formatCode>General\%</c:formatCode>
                <c:ptCount val="34"/>
                <c:pt idx="0">
                  <c:v>11.3</c:v>
                </c:pt>
                <c:pt idx="1">
                  <c:v>7.6</c:v>
                </c:pt>
                <c:pt idx="2">
                  <c:v>14.7</c:v>
                </c:pt>
                <c:pt idx="3">
                  <c:v>13.9</c:v>
                </c:pt>
                <c:pt idx="4">
                  <c:v>23.9</c:v>
                </c:pt>
                <c:pt idx="5">
                  <c:v>22.8</c:v>
                </c:pt>
                <c:pt idx="7">
                  <c:v>16.100000000000001</c:v>
                </c:pt>
                <c:pt idx="8">
                  <c:v>7.3</c:v>
                </c:pt>
                <c:pt idx="9">
                  <c:v>13.1</c:v>
                </c:pt>
                <c:pt idx="10">
                  <c:v>16.8</c:v>
                </c:pt>
                <c:pt idx="11">
                  <c:v>23.4</c:v>
                </c:pt>
                <c:pt idx="12">
                  <c:v>23.4</c:v>
                </c:pt>
                <c:pt idx="14" formatCode="0.0&quot;%&quot;">
                  <c:v>13</c:v>
                </c:pt>
                <c:pt idx="15">
                  <c:v>10.3</c:v>
                </c:pt>
                <c:pt idx="16">
                  <c:v>15.7</c:v>
                </c:pt>
                <c:pt idx="17">
                  <c:v>8.6</c:v>
                </c:pt>
                <c:pt idx="18">
                  <c:v>18.399999999999999</c:v>
                </c:pt>
                <c:pt idx="19">
                  <c:v>23.2</c:v>
                </c:pt>
                <c:pt idx="21">
                  <c:v>10.1</c:v>
                </c:pt>
                <c:pt idx="22">
                  <c:v>13.4</c:v>
                </c:pt>
                <c:pt idx="23">
                  <c:v>14.8</c:v>
                </c:pt>
                <c:pt idx="24">
                  <c:v>20.100000000000001</c:v>
                </c:pt>
                <c:pt idx="25">
                  <c:v>22.8</c:v>
                </c:pt>
                <c:pt idx="26">
                  <c:v>25.5</c:v>
                </c:pt>
                <c:pt idx="28">
                  <c:v>12.2</c:v>
                </c:pt>
                <c:pt idx="29">
                  <c:v>18.899999999999999</c:v>
                </c:pt>
                <c:pt idx="30">
                  <c:v>14.9</c:v>
                </c:pt>
                <c:pt idx="31">
                  <c:v>21.6</c:v>
                </c:pt>
                <c:pt idx="32" formatCode="0.0&quot;%&quot;">
                  <c:v>27</c:v>
                </c:pt>
                <c:pt idx="33">
                  <c:v>24.3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B2-440B-8414-065C32CEA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5427407"/>
        <c:axId val="425420335"/>
      </c:barChart>
      <c:catAx>
        <c:axId val="425427407"/>
        <c:scaling>
          <c:orientation val="minMax"/>
        </c:scaling>
        <c:delete val="0"/>
        <c:axPos val="l"/>
        <c:numFmt formatCode="yyyy&quot;年&quot;m&quot;月&quot;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5420335"/>
        <c:crosses val="autoZero"/>
        <c:auto val="0"/>
        <c:lblAlgn val="ctr"/>
        <c:lblOffset val="100"/>
        <c:noMultiLvlLbl val="0"/>
      </c:catAx>
      <c:valAx>
        <c:axId val="425420335"/>
        <c:scaling>
          <c:orientation val="minMax"/>
          <c:max val="80"/>
        </c:scaling>
        <c:delete val="1"/>
        <c:axPos val="b"/>
        <c:numFmt formatCode="General\%" sourceLinked="1"/>
        <c:majorTickMark val="out"/>
        <c:minorTickMark val="none"/>
        <c:tickLblPos val="nextTo"/>
        <c:crossAx val="425427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88177715421E-2"/>
          <c:y val="0.95713775575259785"/>
          <c:w val="0.89999978719887752"/>
          <c:h val="3.37646796726022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600" dirty="0" smtClean="0"/>
              <a:t>■</a:t>
            </a:r>
            <a:r>
              <a:rPr lang="en-US" altLang="ja-JP" sz="1600" dirty="0" smtClean="0"/>
              <a:t>SDGs</a:t>
            </a:r>
            <a:r>
              <a:rPr lang="ja-JP" altLang="en-US" sz="1600" dirty="0" smtClean="0"/>
              <a:t>を知ったきっかけ</a:t>
            </a:r>
            <a:endParaRPr lang="ja-JP" altLang="en-US" sz="1600" dirty="0"/>
          </a:p>
        </c:rich>
      </c:tx>
      <c:layout>
        <c:manualLayout>
          <c:xMode val="edge"/>
          <c:yMode val="edge"/>
          <c:x val="8.3977804949384338E-2"/>
          <c:y val="2.039676965297701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7.5357060925626787E-2"/>
          <c:y val="0.10371091452693519"/>
          <c:w val="0.91244368509336859"/>
          <c:h val="0.6465948761389397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2020年10月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36006121346374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201-4D43-BBD8-EEF6759F6EF3}"/>
                </c:ext>
              </c:extLst>
            </c:dLbl>
            <c:dLbl>
              <c:idx val="9"/>
              <c:layout>
                <c:manualLayout>
                  <c:x val="-9.1775376869606105E-17"/>
                  <c:y val="1.5867380823743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201-4D43-BBD8-EEF6759F6EF3}"/>
                </c:ext>
              </c:extLst>
            </c:dLbl>
            <c:dLbl>
              <c:idx val="12"/>
              <c:layout>
                <c:manualLayout>
                  <c:x val="-1.501796242907856E-2"/>
                  <c:y val="1.12400839448411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CCF-49D1-9073-116185566A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職場・学校</c:v>
                </c:pt>
                <c:pt idx="1">
                  <c:v>ポスター・チラシ</c:v>
                </c:pt>
                <c:pt idx="2">
                  <c:v>SNS</c:v>
                </c:pt>
                <c:pt idx="3">
                  <c:v>ニュースサイト・ニュースアプリ</c:v>
                </c:pt>
                <c:pt idx="4">
                  <c:v>動画サイト・動画アプリ</c:v>
                </c:pt>
                <c:pt idx="5">
                  <c:v>その他インターネット</c:v>
                </c:pt>
                <c:pt idx="6">
                  <c:v>イベント・セミナー等</c:v>
                </c:pt>
                <c:pt idx="7">
                  <c:v>新聞・雑誌</c:v>
                </c:pt>
                <c:pt idx="8">
                  <c:v>テレビ・ラジオ</c:v>
                </c:pt>
                <c:pt idx="9">
                  <c:v>府政だより</c:v>
                </c:pt>
                <c:pt idx="10">
                  <c:v>家族・友達から聞いた</c:v>
                </c:pt>
                <c:pt idx="11">
                  <c:v>ピンバッジ・缶バッジ</c:v>
                </c:pt>
                <c:pt idx="12">
                  <c:v>その他</c:v>
                </c:pt>
                <c:pt idx="13">
                  <c:v>わからない・覚えていない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29.2</c:v>
                </c:pt>
                <c:pt idx="1">
                  <c:v>14.7</c:v>
                </c:pt>
                <c:pt idx="2">
                  <c:v>10.8</c:v>
                </c:pt>
                <c:pt idx="3">
                  <c:v>24.6</c:v>
                </c:pt>
                <c:pt idx="4">
                  <c:v>2.8</c:v>
                </c:pt>
                <c:pt idx="5">
                  <c:v>9.6999999999999993</c:v>
                </c:pt>
                <c:pt idx="6">
                  <c:v>5.7</c:v>
                </c:pt>
                <c:pt idx="7">
                  <c:v>23</c:v>
                </c:pt>
                <c:pt idx="8">
                  <c:v>29.4</c:v>
                </c:pt>
                <c:pt idx="9">
                  <c:v>5.5</c:v>
                </c:pt>
                <c:pt idx="10">
                  <c:v>5.0999999999999996</c:v>
                </c:pt>
                <c:pt idx="11">
                  <c:v>7.1</c:v>
                </c:pt>
                <c:pt idx="12">
                  <c:v>3</c:v>
                </c:pt>
                <c:pt idx="13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CF-49D1-9073-116185566A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2021年3月</c:v>
                </c:pt>
              </c:strCache>
            </c:strRef>
          </c:tx>
          <c:spPr>
            <a:pattFill prst="ltDnDiag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5"/>
              <c:layout>
                <c:manualLayout>
                  <c:x val="2.5029937381797597E-3"/>
                  <c:y val="1.5867380823743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201-4D43-BBD8-EEF6759F6EF3}"/>
                </c:ext>
              </c:extLst>
            </c:dLbl>
            <c:dLbl>
              <c:idx val="6"/>
              <c:layout>
                <c:manualLayout>
                  <c:x val="2.5029937381796682E-3"/>
                  <c:y val="9.06707475642499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201-4D43-BBD8-EEF6759F6EF3}"/>
                </c:ext>
              </c:extLst>
            </c:dLbl>
            <c:dLbl>
              <c:idx val="9"/>
              <c:layout>
                <c:manualLayout>
                  <c:x val="-9.1775376869606105E-17"/>
                  <c:y val="-4.53353737821258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201-4D43-BBD8-EEF6759F6EF3}"/>
                </c:ext>
              </c:extLst>
            </c:dLbl>
            <c:dLbl>
              <c:idx val="10"/>
              <c:layout>
                <c:manualLayout>
                  <c:x val="2.5029937381797597E-3"/>
                  <c:y val="1.36006121346374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201-4D43-BBD8-EEF6759F6EF3}"/>
                </c:ext>
              </c:extLst>
            </c:dLbl>
            <c:dLbl>
              <c:idx val="12"/>
              <c:layout>
                <c:manualLayout>
                  <c:x val="5.0059874763595195E-3"/>
                  <c:y val="1.36006121346374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201-4D43-BBD8-EEF6759F6EF3}"/>
                </c:ext>
              </c:extLst>
            </c:dLbl>
            <c:dLbl>
              <c:idx val="13"/>
              <c:layout>
                <c:manualLayout>
                  <c:x val="-2.5029937381799436E-3"/>
                  <c:y val="1.1333843445531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201-4D43-BBD8-EEF6759F6E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職場・学校</c:v>
                </c:pt>
                <c:pt idx="1">
                  <c:v>ポスター・チラシ</c:v>
                </c:pt>
                <c:pt idx="2">
                  <c:v>SNS</c:v>
                </c:pt>
                <c:pt idx="3">
                  <c:v>ニュースサイト・ニュースアプリ</c:v>
                </c:pt>
                <c:pt idx="4">
                  <c:v>動画サイト・動画アプリ</c:v>
                </c:pt>
                <c:pt idx="5">
                  <c:v>その他インターネット</c:v>
                </c:pt>
                <c:pt idx="6">
                  <c:v>イベント・セミナー等</c:v>
                </c:pt>
                <c:pt idx="7">
                  <c:v>新聞・雑誌</c:v>
                </c:pt>
                <c:pt idx="8">
                  <c:v>テレビ・ラジオ</c:v>
                </c:pt>
                <c:pt idx="9">
                  <c:v>府政だより</c:v>
                </c:pt>
                <c:pt idx="10">
                  <c:v>家族・友達から聞いた</c:v>
                </c:pt>
                <c:pt idx="11">
                  <c:v>ピンバッジ・缶バッジ</c:v>
                </c:pt>
                <c:pt idx="12">
                  <c:v>その他</c:v>
                </c:pt>
                <c:pt idx="13">
                  <c:v>わからない・覚えていない</c:v>
                </c:pt>
              </c:strCache>
            </c:strRef>
          </c:cat>
          <c:val>
            <c:numRef>
              <c:f>Sheet1!$D$2:$D$15</c:f>
              <c:numCache>
                <c:formatCode>0.0</c:formatCode>
                <c:ptCount val="14"/>
                <c:pt idx="0">
                  <c:v>30.898876404494001</c:v>
                </c:pt>
                <c:pt idx="1">
                  <c:v>17.415730337079001</c:v>
                </c:pt>
                <c:pt idx="2">
                  <c:v>11.610486891386</c:v>
                </c:pt>
                <c:pt idx="3">
                  <c:v>26.591760299625001</c:v>
                </c:pt>
                <c:pt idx="4">
                  <c:v>5.2434456928838999</c:v>
                </c:pt>
                <c:pt idx="5">
                  <c:v>9.1760299625467994</c:v>
                </c:pt>
                <c:pt idx="6">
                  <c:v>4.4943820224718998</c:v>
                </c:pt>
                <c:pt idx="7">
                  <c:v>19.662921348314999</c:v>
                </c:pt>
                <c:pt idx="8">
                  <c:v>36.329588014980999</c:v>
                </c:pt>
                <c:pt idx="9">
                  <c:v>5.8052434456929003</c:v>
                </c:pt>
                <c:pt idx="10">
                  <c:v>4.4943820224718998</c:v>
                </c:pt>
                <c:pt idx="11">
                  <c:v>4.1198501872659001</c:v>
                </c:pt>
                <c:pt idx="12">
                  <c:v>2.8089887640449001</c:v>
                </c:pt>
                <c:pt idx="13">
                  <c:v>6.3670411985018998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01-4D43-BBD8-EEF6759F6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577936"/>
        <c:axId val="935712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2020年3月</c:v>
                      </c:pt>
                    </c:strCache>
                  </c:strRef>
                </c:tx>
                <c:spPr>
                  <a:pattFill prst="ltDnDiag">
                    <a:fgClr>
                      <a:schemeClr val="accent1"/>
                    </a:fgClr>
                    <a:bgClr>
                      <a:schemeClr val="bg1"/>
                    </a:bgClr>
                  </a:pattFill>
                  <a:ln>
                    <a:solidFill>
                      <a:schemeClr val="tx1"/>
                    </a:solidFill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1.8702426098068034E-2"/>
                        <c:y val="0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3-3CCF-49D1-9073-116185566A85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Sheet1!$A$2:$A$15</c15:sqref>
                        </c15:formulaRef>
                      </c:ext>
                    </c:extLst>
                    <c:strCache>
                      <c:ptCount val="14"/>
                      <c:pt idx="0">
                        <c:v>職場・学校</c:v>
                      </c:pt>
                      <c:pt idx="1">
                        <c:v>ポスター・チラシ</c:v>
                      </c:pt>
                      <c:pt idx="2">
                        <c:v>SNS</c:v>
                      </c:pt>
                      <c:pt idx="3">
                        <c:v>ニュースサイト・ニュースアプリ</c:v>
                      </c:pt>
                      <c:pt idx="4">
                        <c:v>動画サイト・動画アプリ</c:v>
                      </c:pt>
                      <c:pt idx="5">
                        <c:v>その他インターネット</c:v>
                      </c:pt>
                      <c:pt idx="6">
                        <c:v>イベント・セミナー等</c:v>
                      </c:pt>
                      <c:pt idx="7">
                        <c:v>新聞・雑誌</c:v>
                      </c:pt>
                      <c:pt idx="8">
                        <c:v>テレビ・ラジオ</c:v>
                      </c:pt>
                      <c:pt idx="9">
                        <c:v>府政だより</c:v>
                      </c:pt>
                      <c:pt idx="10">
                        <c:v>家族・友達から聞いた</c:v>
                      </c:pt>
                      <c:pt idx="11">
                        <c:v>ピンバッジ・缶バッジ</c:v>
                      </c:pt>
                      <c:pt idx="12">
                        <c:v>その他</c:v>
                      </c:pt>
                      <c:pt idx="13">
                        <c:v>わからない・覚えていない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Sheet1!$B$2:$B$15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21</c:v>
                      </c:pt>
                      <c:pt idx="1">
                        <c:v>18.2</c:v>
                      </c:pt>
                      <c:pt idx="2">
                        <c:v>12.4</c:v>
                      </c:pt>
                      <c:pt idx="3">
                        <c:v>13.4</c:v>
                      </c:pt>
                      <c:pt idx="4">
                        <c:v>5.4</c:v>
                      </c:pt>
                      <c:pt idx="5">
                        <c:v>14</c:v>
                      </c:pt>
                      <c:pt idx="6">
                        <c:v>8.9</c:v>
                      </c:pt>
                      <c:pt idx="7">
                        <c:v>21.3</c:v>
                      </c:pt>
                      <c:pt idx="8">
                        <c:v>40.799999999999997</c:v>
                      </c:pt>
                      <c:pt idx="9">
                        <c:v>21.7</c:v>
                      </c:pt>
                      <c:pt idx="10">
                        <c:v>6.4</c:v>
                      </c:pt>
                      <c:pt idx="11">
                        <c:v>7</c:v>
                      </c:pt>
                      <c:pt idx="12">
                        <c:v>2.2000000000000002</c:v>
                      </c:pt>
                      <c:pt idx="13">
                        <c:v>5.0999999999999996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3CCF-49D1-9073-116185566A85}"/>
                  </c:ext>
                </c:extLst>
              </c15:ser>
            </c15:filteredBarSeries>
          </c:ext>
        </c:extLst>
      </c:barChart>
      <c:catAx>
        <c:axId val="9357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1280"/>
        <c:crosses val="autoZero"/>
        <c:auto val="1"/>
        <c:lblAlgn val="ctr"/>
        <c:lblOffset val="100"/>
        <c:noMultiLvlLbl val="0"/>
      </c:catAx>
      <c:valAx>
        <c:axId val="93571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77936"/>
        <c:crosses val="autoZero"/>
        <c:crossBetween val="between"/>
      </c:valAx>
      <c:spPr>
        <a:noFill/>
        <a:ln>
          <a:solidFill>
            <a:schemeClr val="tx1">
              <a:lumMod val="15000"/>
              <a:lumOff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26714452167592584"/>
          <c:y val="0.95503921293680938"/>
          <c:w val="0.43597499686633068"/>
          <c:h val="4.49607870631906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928670021585343E-2"/>
          <c:y val="0.11402871532000686"/>
          <c:w val="0.9147198346433959"/>
          <c:h val="0.429976905689922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知っている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Sheet1!$C$3</c:f>
              <c:numCache>
                <c:formatCode>0.0</c:formatCode>
                <c:ptCount val="1"/>
                <c:pt idx="0">
                  <c:v>10.674157303371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7-4463-B28D-DFD5DCC45BA5}"/>
            </c:ext>
          </c:extLst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見たことがある又は聞いたことがある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Sheet1!$D$3</c:f>
              <c:numCache>
                <c:formatCode>0.0</c:formatCode>
                <c:ptCount val="1"/>
                <c:pt idx="0">
                  <c:v>27.715355805243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7-4463-B28D-DFD5DCC45BA5}"/>
            </c:ext>
          </c:extLst>
        </c:ser>
        <c:ser>
          <c:idx val="2"/>
          <c:order val="2"/>
          <c:tx>
            <c:strRef>
              <c:f>Sheet1!$E$2</c:f>
              <c:strCache>
                <c:ptCount val="1"/>
                <c:pt idx="0">
                  <c:v>知らない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Sheet1!$E$3</c:f>
              <c:numCache>
                <c:formatCode>0.0</c:formatCode>
                <c:ptCount val="1"/>
                <c:pt idx="0">
                  <c:v>61.610486891386003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7-4463-B28D-DFD5DCC45B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5"/>
        <c:overlap val="100"/>
        <c:axId val="1982412783"/>
        <c:axId val="1982397391"/>
      </c:barChart>
      <c:catAx>
        <c:axId val="198241278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82397391"/>
        <c:crosses val="autoZero"/>
        <c:auto val="1"/>
        <c:lblAlgn val="ctr"/>
        <c:lblOffset val="100"/>
        <c:noMultiLvlLbl val="0"/>
      </c:catAx>
      <c:valAx>
        <c:axId val="1982397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412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265502535730751"/>
          <c:y val="0.77538194444444442"/>
          <c:w val="0.60054518211157215"/>
          <c:h val="0.199818794740150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599710808110908E-2"/>
          <c:y val="6.652434805424616E-2"/>
          <c:w val="0.91350039950471418"/>
          <c:h val="0.4060768518518518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Sheet1!$C$14</c:f>
              <c:strCache>
                <c:ptCount val="1"/>
                <c:pt idx="0">
                  <c:v>賛同する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Sheet1!$C$15</c:f>
              <c:numCache>
                <c:formatCode>0.0</c:formatCode>
                <c:ptCount val="1"/>
                <c:pt idx="0">
                  <c:v>52.8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7-4463-B28D-DFD5DCC45BA5}"/>
            </c:ext>
          </c:extLst>
        </c:ser>
        <c:ser>
          <c:idx val="1"/>
          <c:order val="1"/>
          <c:tx>
            <c:strRef>
              <c:f>Sheet1!$D$14</c:f>
              <c:strCache>
                <c:ptCount val="1"/>
                <c:pt idx="0">
                  <c:v>賛同しない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Sheet1!$D$15</c:f>
              <c:numCache>
                <c:formatCode>0.0</c:formatCode>
                <c:ptCount val="1"/>
                <c:pt idx="0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7-4463-B28D-DFD5DCC45BA5}"/>
            </c:ext>
          </c:extLst>
        </c:ser>
        <c:ser>
          <c:idx val="2"/>
          <c:order val="2"/>
          <c:tx>
            <c:strRef>
              <c:f>Sheet1!$E$14</c:f>
              <c:strCache>
                <c:ptCount val="1"/>
                <c:pt idx="0">
                  <c:v>わからない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Sheet1!$B$15</c:f>
              <c:strCache>
                <c:ptCount val="1"/>
                <c:pt idx="0">
                  <c:v>全体</c:v>
                </c:pt>
              </c:strCache>
            </c:strRef>
          </c:cat>
          <c:val>
            <c:numRef>
              <c:f>Sheet1!$E$15</c:f>
              <c:numCache>
                <c:formatCode>0.0</c:formatCode>
                <c:ptCount val="1"/>
                <c:pt idx="0">
                  <c:v>41.8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7-4463-B28D-DFD5DCC45B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5"/>
        <c:overlap val="100"/>
        <c:axId val="1982412783"/>
        <c:axId val="1982397391"/>
      </c:barChart>
      <c:catAx>
        <c:axId val="198241278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82397391"/>
        <c:crosses val="autoZero"/>
        <c:auto val="1"/>
        <c:lblAlgn val="ctr"/>
        <c:lblOffset val="100"/>
        <c:noMultiLvlLbl val="0"/>
      </c:catAx>
      <c:valAx>
        <c:axId val="1982397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412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89328703703704"/>
          <c:y val="0.79259074074074076"/>
          <c:w val="0.43462303240740741"/>
          <c:h val="0.113335185185185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668097452848048"/>
          <c:y val="8.6290816729917771E-2"/>
          <c:w val="0.80467224494040301"/>
          <c:h val="0.5181105708412396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Sheet1!$D$26</c:f>
              <c:strCache>
                <c:ptCount val="1"/>
                <c:pt idx="0">
                  <c:v>常に意識している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Sheet1!$C$27:$C$28</c:f>
              <c:strCache>
                <c:ptCount val="2"/>
                <c:pt idx="0">
                  <c:v>2020年10月(n=204)</c:v>
                </c:pt>
                <c:pt idx="1">
                  <c:v>2021年3月(n=298)</c:v>
                </c:pt>
              </c:strCache>
            </c:strRef>
          </c:cat>
          <c:val>
            <c:numRef>
              <c:f>Sheet1!$D$27:$D$28</c:f>
              <c:numCache>
                <c:formatCode>0.0</c:formatCode>
                <c:ptCount val="2"/>
                <c:pt idx="0">
                  <c:v>9.3137254901961004</c:v>
                </c:pt>
                <c:pt idx="1">
                  <c:v>7.3825503355705004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7-4463-B28D-DFD5DCC45BA5}"/>
            </c:ext>
          </c:extLst>
        </c:ser>
        <c:ser>
          <c:idx val="1"/>
          <c:order val="1"/>
          <c:tx>
            <c:strRef>
              <c:f>Sheet1!$E$26</c:f>
              <c:strCache>
                <c:ptCount val="1"/>
                <c:pt idx="0">
                  <c:v>よく意識している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Sheet1!$C$27:$C$28</c:f>
              <c:strCache>
                <c:ptCount val="2"/>
                <c:pt idx="0">
                  <c:v>2020年10月(n=204)</c:v>
                </c:pt>
                <c:pt idx="1">
                  <c:v>2021年3月(n=298)</c:v>
                </c:pt>
              </c:strCache>
            </c:strRef>
          </c:cat>
          <c:val>
            <c:numRef>
              <c:f>Sheet1!$E$27:$E$28</c:f>
              <c:numCache>
                <c:formatCode>0.0</c:formatCode>
                <c:ptCount val="2"/>
                <c:pt idx="0">
                  <c:v>18.627450980391998</c:v>
                </c:pt>
                <c:pt idx="1">
                  <c:v>22.818791946308998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77-4463-B28D-DFD5DCC45BA5}"/>
            </c:ext>
          </c:extLst>
        </c:ser>
        <c:ser>
          <c:idx val="2"/>
          <c:order val="2"/>
          <c:tx>
            <c:strRef>
              <c:f>Sheet1!$F$26</c:f>
              <c:strCache>
                <c:ptCount val="1"/>
                <c:pt idx="0">
                  <c:v>たまに意識している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Sheet1!$C$27:$C$28</c:f>
              <c:strCache>
                <c:ptCount val="2"/>
                <c:pt idx="0">
                  <c:v>2020年10月(n=204)</c:v>
                </c:pt>
                <c:pt idx="1">
                  <c:v>2021年3月(n=298)</c:v>
                </c:pt>
              </c:strCache>
            </c:strRef>
          </c:cat>
          <c:val>
            <c:numRef>
              <c:f>Sheet1!$F$27:$F$28</c:f>
              <c:numCache>
                <c:formatCode>0.0</c:formatCode>
                <c:ptCount val="2"/>
                <c:pt idx="0">
                  <c:v>42.647058823529001</c:v>
                </c:pt>
                <c:pt idx="1">
                  <c:v>43.959731543624002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77-4463-B28D-DFD5DCC45BA5}"/>
            </c:ext>
          </c:extLst>
        </c:ser>
        <c:ser>
          <c:idx val="3"/>
          <c:order val="3"/>
          <c:tx>
            <c:strRef>
              <c:f>Sheet1!$G$26</c:f>
              <c:strCache>
                <c:ptCount val="1"/>
                <c:pt idx="0">
                  <c:v>意識していない</c:v>
                </c:pt>
              </c:strCache>
            </c:strRef>
          </c:tx>
          <c:spPr>
            <a:pattFill prst="divot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Sheet1!$C$27:$C$28</c:f>
              <c:strCache>
                <c:ptCount val="2"/>
                <c:pt idx="0">
                  <c:v>2020年10月(n=204)</c:v>
                </c:pt>
                <c:pt idx="1">
                  <c:v>2021年3月(n=298)</c:v>
                </c:pt>
              </c:strCache>
            </c:strRef>
          </c:cat>
          <c:val>
            <c:numRef>
              <c:f>Sheet1!$G$27:$G$28</c:f>
              <c:numCache>
                <c:formatCode>0.0</c:formatCode>
                <c:ptCount val="2"/>
                <c:pt idx="0">
                  <c:v>29.411764705882</c:v>
                </c:pt>
                <c:pt idx="1">
                  <c:v>25.838926174497001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77-4463-B28D-DFD5DCC45B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982412783"/>
        <c:axId val="1982397391"/>
      </c:barChart>
      <c:catAx>
        <c:axId val="19824127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397391"/>
        <c:crosses val="autoZero"/>
        <c:auto val="0"/>
        <c:lblAlgn val="ctr"/>
        <c:lblOffset val="100"/>
        <c:noMultiLvlLbl val="0"/>
      </c:catAx>
      <c:valAx>
        <c:axId val="1982397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2412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302454397158474"/>
          <c:y val="0.8246194957176477"/>
          <c:w val="0.63395079892438189"/>
          <c:h val="0.175380504282352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9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0.05107</cdr:x>
      <cdr:y>0.05899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-1540043" y="-2258149"/>
          <a:ext cx="501217" cy="235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1200" dirty="0" smtClean="0"/>
            <a:t>単位：％</a:t>
          </a:r>
          <a:endParaRPr lang="ja-JP" altLang="en-US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C5879-C207-4D73-ADAE-F41AE401505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95375" y="1243013"/>
            <a:ext cx="46164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65758-DF64-4FEF-BF39-5B494A79E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32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78222"/>
            <a:ext cx="8420100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781306"/>
            <a:ext cx="7429500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50B-D8C0-44AF-8E5C-89B6DCD4CAEE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8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7735-3CE1-45D2-9C92-D867D9216D27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27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83297"/>
            <a:ext cx="2135981" cy="610108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83297"/>
            <a:ext cx="6284119" cy="610108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B8DA-56B5-4158-B70A-2C37A5F4D6CE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755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78222"/>
            <a:ext cx="8420100" cy="250642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781306"/>
            <a:ext cx="7429500" cy="17381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F42D-F74A-42BE-8D06-C930012C13DD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00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77CC-B489-4C28-A286-E1F2CF2B55DD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712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94832"/>
            <a:ext cx="8543925" cy="299471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817877"/>
            <a:ext cx="8543925" cy="15748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1D0E-04E4-44B5-9C97-2C260AE41241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25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916484"/>
            <a:ext cx="4210050" cy="456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916484"/>
            <a:ext cx="4210050" cy="456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FEF4-F996-4925-990D-10D8305610D6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59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83300"/>
            <a:ext cx="8543925" cy="139153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764832"/>
            <a:ext cx="4190702" cy="8649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629749"/>
            <a:ext cx="4190702" cy="386796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764832"/>
            <a:ext cx="4211340" cy="8649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629749"/>
            <a:ext cx="4211340" cy="386796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F168-2FE4-4DB6-B7F5-4E333715E1F5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895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A839-F110-40EA-BBD2-2D14D396702C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08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2A5D-1070-4985-BB3E-10A9FC6D4507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533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79954"/>
            <a:ext cx="3194943" cy="16798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1036571"/>
            <a:ext cx="5014913" cy="51161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159794"/>
            <a:ext cx="3194943" cy="40012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D25C-54C3-4478-8F29-69E0612A9371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62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5CAC-6FFF-49B7-AC71-BD905E4738A3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02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79954"/>
            <a:ext cx="3194943" cy="16798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1036571"/>
            <a:ext cx="5014913" cy="511617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159794"/>
            <a:ext cx="3194943" cy="40012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C8CF6-39F4-4AA6-99F9-A7EA700326B3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1554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F079-9333-4938-BEC4-B6AB0F987CBD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79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83297"/>
            <a:ext cx="2135981" cy="610108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83297"/>
            <a:ext cx="6284119" cy="610108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368-F80A-45E5-A0FC-B7931D351735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760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89D2-C05A-4D6F-8B6E-8DCC05FAD8B5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120943"/>
            <a:ext cx="682898" cy="377917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>
            <a:lvl1pPr algn="ct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B20388F-A125-4D2E-BBF0-E240911E1C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72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94831"/>
            <a:ext cx="8543925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817876"/>
            <a:ext cx="8543925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F2D-816D-4C9C-8E93-9775826336D4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28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916484"/>
            <a:ext cx="4210050" cy="456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916484"/>
            <a:ext cx="4210050" cy="456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E976-3691-4ADD-B9B6-C575BCFC738C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5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83299"/>
            <a:ext cx="8543925" cy="139153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764832"/>
            <a:ext cx="4190702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629749"/>
            <a:ext cx="4190702" cy="386796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764832"/>
            <a:ext cx="4211340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629749"/>
            <a:ext cx="4211340" cy="386796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0A88-7CD2-4BAC-A01D-911E4ACD2C9E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3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7B8-86D4-40D6-A027-E17EBAA6FDE3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96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571B-9E1F-44B7-97CF-7F0AF1699C33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4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1036570"/>
            <a:ext cx="5014913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14FB-4BE6-40E0-B7EF-F039431F8D3C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29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1036570"/>
            <a:ext cx="5014913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B7D-7546-49BB-9DAB-84AAB1E186DA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31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83299"/>
            <a:ext cx="8543925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916484"/>
            <a:ext cx="8543925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27D1-5AFF-45D3-8CBD-92BFA66D22B5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672698"/>
            <a:ext cx="334327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kumimoji="1"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83300"/>
            <a:ext cx="8543925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916484"/>
            <a:ext cx="8543925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672699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DF8A9-5178-434A-87B5-6A444874AE77}" type="datetime1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672699"/>
            <a:ext cx="334327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672699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7E563-2009-4710-851A-B3BABD306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7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2578325"/>
            <a:ext cx="9906000" cy="157930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認知度調査（</a:t>
            </a: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Q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ネット）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月調査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099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2" y="175285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認知度調査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258065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graphicFrame>
        <p:nvGraphicFramePr>
          <p:cNvPr id="10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896426"/>
              </p:ext>
            </p:extLst>
          </p:nvPr>
        </p:nvGraphicFramePr>
        <p:xfrm>
          <a:off x="409648" y="1937084"/>
          <a:ext cx="8962952" cy="3620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68791" y="867553"/>
            <a:ext cx="3039471" cy="40011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認知度（大阪）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688526" y="5909457"/>
            <a:ext cx="7295146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 smtClean="0">
                <a:latin typeface="+mn-ea"/>
              </a:rPr>
              <a:t>大阪府</a:t>
            </a:r>
            <a:r>
              <a:rPr lang="ja-JP" altLang="en-US" sz="1400" dirty="0">
                <a:latin typeface="+mn-ea"/>
              </a:rPr>
              <a:t>のネット調査（大阪</a:t>
            </a:r>
            <a:r>
              <a:rPr lang="en-US" altLang="ja-JP" sz="1400" dirty="0">
                <a:latin typeface="+mn-ea"/>
              </a:rPr>
              <a:t>Q</a:t>
            </a:r>
            <a:r>
              <a:rPr lang="ja-JP" altLang="en-US" sz="1400" dirty="0">
                <a:latin typeface="+mn-ea"/>
              </a:rPr>
              <a:t>ネット）を活用して、府民を対象に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の認知度を</a:t>
            </a:r>
            <a:r>
              <a:rPr lang="ja-JP" altLang="en-US" sz="1400" dirty="0" smtClean="0">
                <a:latin typeface="+mn-ea"/>
              </a:rPr>
              <a:t>調査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 smtClean="0">
                <a:latin typeface="+mj-ea"/>
                <a:ea typeface="+mj-ea"/>
              </a:rPr>
              <a:t>（</a:t>
            </a:r>
            <a:r>
              <a:rPr lang="ja-JP" altLang="en-US" sz="1400" dirty="0">
                <a:latin typeface="+mj-ea"/>
                <a:ea typeface="+mj-ea"/>
              </a:rPr>
              <a:t>対象者条件：</a:t>
            </a:r>
            <a:r>
              <a:rPr lang="en-US" altLang="ja-JP" sz="1400" dirty="0">
                <a:latin typeface="+mj-ea"/>
                <a:ea typeface="+mj-ea"/>
              </a:rPr>
              <a:t>18</a:t>
            </a:r>
            <a:r>
              <a:rPr lang="ja-JP" altLang="ja-JP" sz="1400" dirty="0">
                <a:latin typeface="+mj-ea"/>
                <a:ea typeface="+mj-ea"/>
              </a:rPr>
              <a:t>歳以上の男女</a:t>
            </a:r>
            <a:r>
              <a:rPr lang="ja-JP" altLang="en-US" sz="1400" dirty="0">
                <a:latin typeface="+mj-ea"/>
                <a:ea typeface="+mj-ea"/>
              </a:rPr>
              <a:t>、サンプル数</a:t>
            </a:r>
            <a:r>
              <a:rPr lang="ja-JP" altLang="en-US" sz="1400" dirty="0" smtClean="0">
                <a:latin typeface="+mj-ea"/>
                <a:ea typeface="+mj-ea"/>
              </a:rPr>
              <a:t>：１</a:t>
            </a:r>
            <a:r>
              <a:rPr lang="en-US" altLang="ja-JP" sz="1400" dirty="0" smtClean="0">
                <a:latin typeface="+mj-ea"/>
                <a:ea typeface="+mj-ea"/>
              </a:rPr>
              <a:t>,000</a:t>
            </a:r>
            <a:r>
              <a:rPr lang="ja-JP" altLang="ja-JP" sz="1400" dirty="0">
                <a:latin typeface="+mj-ea"/>
                <a:ea typeface="+mj-ea"/>
              </a:rPr>
              <a:t>名</a:t>
            </a:r>
            <a:r>
              <a:rPr lang="ja-JP" altLang="en-US" sz="1400" dirty="0">
                <a:latin typeface="+mj-ea"/>
                <a:ea typeface="+mj-ea"/>
              </a:rPr>
              <a:t>）</a:t>
            </a:r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71362" y="1267663"/>
            <a:ext cx="5889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府民全体の認知度は</a:t>
            </a:r>
            <a:r>
              <a:rPr lang="ja-JP" altLang="en-US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2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53.4%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年３月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時点）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664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2" y="175285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認知度調査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258065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2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90524" y="853516"/>
            <a:ext cx="7039915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 smtClean="0">
                <a:latin typeface="+mn-ea"/>
              </a:rPr>
              <a:t>〇府民全体の認知度は直近調査で</a:t>
            </a:r>
            <a:r>
              <a:rPr lang="en-US" altLang="ja-JP" sz="1400" dirty="0" smtClean="0">
                <a:latin typeface="+mn-ea"/>
              </a:rPr>
              <a:t>53.4</a:t>
            </a:r>
            <a:r>
              <a:rPr lang="ja-JP" altLang="en-US" sz="1400" dirty="0" smtClean="0">
                <a:latin typeface="+mn-ea"/>
              </a:rPr>
              <a:t>％</a:t>
            </a:r>
            <a:endParaRPr lang="en-US" altLang="ja-JP" sz="1400" dirty="0" smtClean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 smtClean="0">
                <a:latin typeface="+mn-ea"/>
              </a:rPr>
              <a:t>〇男女別では、男性の認知度が高い傾向を示している。（男性：</a:t>
            </a:r>
            <a:r>
              <a:rPr lang="en-US" altLang="ja-JP" sz="1400" dirty="0" smtClean="0">
                <a:latin typeface="+mn-ea"/>
              </a:rPr>
              <a:t>62.1%</a:t>
            </a:r>
            <a:r>
              <a:rPr lang="ja-JP" altLang="en-US" sz="1400" dirty="0" smtClean="0">
                <a:latin typeface="+mn-ea"/>
              </a:rPr>
              <a:t>　女性：</a:t>
            </a:r>
            <a:r>
              <a:rPr lang="en-US" altLang="ja-JP" sz="1400" dirty="0" smtClean="0">
                <a:latin typeface="+mn-ea"/>
              </a:rPr>
              <a:t>45.5</a:t>
            </a:r>
            <a:r>
              <a:rPr lang="ja-JP" altLang="en-US" sz="1400" dirty="0" smtClean="0">
                <a:latin typeface="+mn-ea"/>
              </a:rPr>
              <a:t>％）</a:t>
            </a:r>
            <a:endParaRPr lang="en-US" altLang="ja-JP" sz="1400" dirty="0">
              <a:latin typeface="+mj-ea"/>
              <a:ea typeface="+mj-ea"/>
            </a:endParaRP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2289601335"/>
              </p:ext>
            </p:extLst>
          </p:nvPr>
        </p:nvGraphicFramePr>
        <p:xfrm>
          <a:off x="290525" y="1516655"/>
          <a:ext cx="4513196" cy="5568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2072315379"/>
              </p:ext>
            </p:extLst>
          </p:nvPr>
        </p:nvGraphicFramePr>
        <p:xfrm>
          <a:off x="5425438" y="1502618"/>
          <a:ext cx="4363360" cy="2951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1942307992"/>
              </p:ext>
            </p:extLst>
          </p:nvPr>
        </p:nvGraphicFramePr>
        <p:xfrm>
          <a:off x="5425438" y="4628735"/>
          <a:ext cx="4363360" cy="2456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4952998" y="2799479"/>
            <a:ext cx="323165" cy="1253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男性（</a:t>
            </a:r>
            <a:r>
              <a:rPr kumimoji="1" lang="en-US" altLang="ja-JP" sz="900" dirty="0" smtClean="0"/>
              <a:t>4</a:t>
            </a:r>
            <a:r>
              <a:rPr kumimoji="1" lang="ja-JP" altLang="en-US" sz="900" dirty="0" smtClean="0"/>
              <a:t>７５人）</a:t>
            </a:r>
            <a:endParaRPr kumimoji="1" lang="ja-JP" altLang="en-US" sz="9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952997" y="5488477"/>
            <a:ext cx="323165" cy="12539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女</a:t>
            </a:r>
            <a:r>
              <a:rPr kumimoji="1" lang="ja-JP" altLang="en-US" sz="900" dirty="0" smtClean="0"/>
              <a:t>性（５２５人）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33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2" y="175285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認知度調査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258065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3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6460" y="722180"/>
            <a:ext cx="8919440" cy="708100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 smtClean="0">
                <a:latin typeface="+mn-ea"/>
              </a:rPr>
              <a:t>〇年齢別では若者の方が認知度が高い傾向にある。</a:t>
            </a:r>
            <a:endParaRPr lang="en-US" altLang="ja-JP" sz="1400" dirty="0" smtClean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 smtClean="0">
                <a:latin typeface="+mn-ea"/>
              </a:rPr>
              <a:t>〇</a:t>
            </a:r>
            <a:r>
              <a:rPr lang="en-US" altLang="ja-JP" sz="1400" dirty="0" smtClean="0">
                <a:latin typeface="+mn-ea"/>
              </a:rPr>
              <a:t>SDGs</a:t>
            </a:r>
            <a:r>
              <a:rPr lang="ja-JP" altLang="en-US" sz="1400" dirty="0" smtClean="0">
                <a:latin typeface="+mn-ea"/>
              </a:rPr>
              <a:t>を知るきっかけでは、「職場・学校」、「ニュースサイト・ニュースアプリ」、「テレビ・ラジオ」の割合が高くなっている。</a:t>
            </a:r>
            <a:endParaRPr lang="en-US" altLang="ja-JP" sz="1400" dirty="0" smtClean="0">
              <a:latin typeface="+mn-ea"/>
            </a:endParaRPr>
          </a:p>
        </p:txBody>
      </p:sp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193106237"/>
              </p:ext>
            </p:extLst>
          </p:nvPr>
        </p:nvGraphicFramePr>
        <p:xfrm>
          <a:off x="485574" y="1430280"/>
          <a:ext cx="4229301" cy="565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256220" y="1840986"/>
            <a:ext cx="210215" cy="907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 smtClean="0"/>
              <a:t>18</a:t>
            </a:r>
            <a:r>
              <a:rPr kumimoji="1" lang="ja-JP" altLang="en-US" sz="800" dirty="0" smtClean="0"/>
              <a:t>歳～</a:t>
            </a:r>
            <a:r>
              <a:rPr kumimoji="1" lang="en-US" altLang="ja-JP" sz="800" dirty="0" smtClean="0"/>
              <a:t>20</a:t>
            </a:r>
            <a:r>
              <a:rPr kumimoji="1" lang="ja-JP" altLang="en-US" sz="800" dirty="0" smtClean="0"/>
              <a:t>歳代</a:t>
            </a:r>
            <a:endParaRPr kumimoji="1" lang="ja-JP" altLang="en-US" sz="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6220" y="2987598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30</a:t>
            </a:r>
            <a:r>
              <a:rPr kumimoji="1" lang="ja-JP" altLang="en-US" sz="800" dirty="0" smtClean="0"/>
              <a:t>歳代</a:t>
            </a:r>
            <a:endParaRPr kumimoji="1" lang="ja-JP" altLang="en-US" sz="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56220" y="4012816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40</a:t>
            </a:r>
            <a:r>
              <a:rPr kumimoji="1" lang="ja-JP" altLang="en-US" sz="800" dirty="0" smtClean="0"/>
              <a:t>歳代</a:t>
            </a:r>
            <a:endParaRPr kumimoji="1" lang="ja-JP" altLang="en-US" sz="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56220" y="5001650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50</a:t>
            </a:r>
            <a:r>
              <a:rPr kumimoji="1" lang="ja-JP" altLang="en-US" sz="800" dirty="0" smtClean="0"/>
              <a:t>歳代</a:t>
            </a:r>
            <a:endParaRPr kumimoji="1" lang="ja-JP" altLang="en-US" sz="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6220" y="5956988"/>
            <a:ext cx="210215" cy="84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 smtClean="0"/>
              <a:t>60</a:t>
            </a:r>
            <a:r>
              <a:rPr kumimoji="1" lang="ja-JP" altLang="en-US" sz="800" dirty="0" smtClean="0"/>
              <a:t>歳代以上</a:t>
            </a:r>
            <a:endParaRPr kumimoji="1" lang="ja-JP" altLang="en-US" sz="800" dirty="0"/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4136583496"/>
              </p:ext>
            </p:extLst>
          </p:nvPr>
        </p:nvGraphicFramePr>
        <p:xfrm>
          <a:off x="4714875" y="1437176"/>
          <a:ext cx="5073924" cy="5649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96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2" y="175285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認知度調査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258065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4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791" y="1561945"/>
            <a:ext cx="4503222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行動憲章の認知度</a:t>
            </a:r>
            <a:endParaRPr lang="ja-JP" altLang="en-US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8791" y="4240789"/>
            <a:ext cx="5903397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行動憲章の趣旨への賛同率</a:t>
            </a:r>
            <a:endParaRPr lang="ja-JP" altLang="en-US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90524" y="853516"/>
            <a:ext cx="8610589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 smtClean="0">
                <a:latin typeface="+mn-ea"/>
              </a:rPr>
              <a:t>〇大阪</a:t>
            </a:r>
            <a:r>
              <a:rPr lang="en-US" altLang="ja-JP" sz="1400" dirty="0" smtClean="0">
                <a:latin typeface="+mn-ea"/>
              </a:rPr>
              <a:t>SDGs</a:t>
            </a:r>
            <a:r>
              <a:rPr lang="ja-JP" altLang="en-US" sz="1400" dirty="0" smtClean="0">
                <a:latin typeface="+mn-ea"/>
              </a:rPr>
              <a:t>行動憲章の認知度は、</a:t>
            </a:r>
            <a:r>
              <a:rPr lang="en-US" altLang="ja-JP" sz="1400" dirty="0" smtClean="0">
                <a:latin typeface="+mn-ea"/>
              </a:rPr>
              <a:t>38.4%</a:t>
            </a:r>
            <a:r>
              <a:rPr lang="ja-JP" altLang="en-US" sz="1400" dirty="0" err="1" smtClean="0">
                <a:latin typeface="+mn-ea"/>
              </a:rPr>
              <a:t>。</a:t>
            </a:r>
            <a:endParaRPr lang="en-US" altLang="ja-JP" sz="1400" dirty="0" smtClean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 smtClean="0">
                <a:latin typeface="+mn-ea"/>
              </a:rPr>
              <a:t>〇行動憲章の趣旨に賛同していただける方は、</a:t>
            </a:r>
            <a:r>
              <a:rPr lang="en-US" altLang="ja-JP" sz="1400" dirty="0" smtClean="0">
                <a:latin typeface="+mn-ea"/>
              </a:rPr>
              <a:t>52.8</a:t>
            </a:r>
            <a:r>
              <a:rPr lang="ja-JP" altLang="en-US" sz="1400" dirty="0" smtClean="0">
                <a:latin typeface="+mn-ea"/>
              </a:rPr>
              <a:t>％。「わからない」を除くと、</a:t>
            </a:r>
            <a:r>
              <a:rPr lang="en-US" altLang="ja-JP" sz="1400" dirty="0" smtClean="0">
                <a:latin typeface="+mn-ea"/>
              </a:rPr>
              <a:t>90.7</a:t>
            </a:r>
            <a:r>
              <a:rPr lang="ja-JP" altLang="en-US" sz="1400" dirty="0" smtClean="0">
                <a:latin typeface="+mn-ea"/>
              </a:rPr>
              <a:t>％の割合で賛同する結果であった。</a:t>
            </a:r>
            <a:endParaRPr lang="en-US" altLang="ja-JP" sz="1400" dirty="0">
              <a:latin typeface="+mj-ea"/>
              <a:ea typeface="+mj-ea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352631"/>
              </p:ext>
            </p:extLst>
          </p:nvPr>
        </p:nvGraphicFramePr>
        <p:xfrm>
          <a:off x="503999" y="1963245"/>
          <a:ext cx="8676000" cy="20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831340"/>
              </p:ext>
            </p:extLst>
          </p:nvPr>
        </p:nvGraphicFramePr>
        <p:xfrm>
          <a:off x="503999" y="4925516"/>
          <a:ext cx="86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8198366" y="1921873"/>
            <a:ext cx="907534" cy="2769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n=534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98366" y="4787016"/>
            <a:ext cx="907534" cy="2769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n=1,000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85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2" y="175285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認知度調査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258065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5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791" y="1196813"/>
            <a:ext cx="3039471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意識度（全体）</a:t>
            </a:r>
            <a:endParaRPr lang="ja-JP" altLang="en-US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8791" y="3004556"/>
            <a:ext cx="3039471" cy="33855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意識度（性別）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90524" y="853516"/>
            <a:ext cx="8439139" cy="496834"/>
          </a:xfrm>
          <a:prstGeom prst="rect">
            <a:avLst/>
          </a:prstGeom>
          <a:ln w="12700">
            <a:noFill/>
          </a:ln>
        </p:spPr>
        <p:txBody>
          <a:bodyPr wrap="square" anchor="t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 smtClean="0">
                <a:latin typeface="+mn-ea"/>
              </a:rPr>
              <a:t>〇</a:t>
            </a:r>
            <a:r>
              <a:rPr lang="en-US" altLang="ja-JP" sz="1400" dirty="0" smtClean="0">
                <a:latin typeface="+mn-ea"/>
              </a:rPr>
              <a:t>SDGs</a:t>
            </a:r>
            <a:r>
              <a:rPr lang="ja-JP" altLang="en-US" sz="1400" dirty="0" smtClean="0">
                <a:latin typeface="+mn-ea"/>
              </a:rPr>
              <a:t>を知っていた人の中で、</a:t>
            </a:r>
            <a:r>
              <a:rPr lang="en-US" altLang="ja-JP" sz="1400" dirty="0" smtClean="0">
                <a:latin typeface="+mn-ea"/>
              </a:rPr>
              <a:t>SDGs</a:t>
            </a:r>
            <a:r>
              <a:rPr lang="ja-JP" altLang="en-US" sz="1400" dirty="0" smtClean="0">
                <a:latin typeface="+mn-ea"/>
              </a:rPr>
              <a:t>を意識して行動している割合は、</a:t>
            </a:r>
            <a:r>
              <a:rPr lang="en-US" altLang="ja-JP" sz="1400" dirty="0" smtClean="0">
                <a:latin typeface="+mn-ea"/>
              </a:rPr>
              <a:t>74.2%</a:t>
            </a:r>
            <a:r>
              <a:rPr lang="ja-JP" altLang="en-US" sz="1400" dirty="0" err="1" smtClean="0">
                <a:latin typeface="+mn-ea"/>
              </a:rPr>
              <a:t>。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24409" y="3004556"/>
            <a:ext cx="3039471" cy="33855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意識度（年代別）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129312"/>
              </p:ext>
            </p:extLst>
          </p:nvPr>
        </p:nvGraphicFramePr>
        <p:xfrm>
          <a:off x="290524" y="1524013"/>
          <a:ext cx="9001112" cy="1395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713973"/>
              </p:ext>
            </p:extLst>
          </p:nvPr>
        </p:nvGraphicFramePr>
        <p:xfrm>
          <a:off x="469255" y="3373888"/>
          <a:ext cx="4152899" cy="3596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018631"/>
              </p:ext>
            </p:extLst>
          </p:nvPr>
        </p:nvGraphicFramePr>
        <p:xfrm>
          <a:off x="4864100" y="3373889"/>
          <a:ext cx="5041899" cy="3679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134147" y="3659088"/>
            <a:ext cx="323165" cy="12002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男　　性</a:t>
            </a:r>
            <a:endParaRPr kumimoji="1" lang="ja-JP" altLang="en-US" sz="9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4147" y="5330267"/>
            <a:ext cx="323165" cy="1200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女　　性</a:t>
            </a:r>
            <a:endParaRPr kumimoji="1" lang="ja-JP" altLang="en-US" sz="9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42000" y="3420382"/>
            <a:ext cx="252000" cy="57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800" dirty="0" smtClean="0"/>
              <a:t>18</a:t>
            </a:r>
            <a:r>
              <a:rPr kumimoji="1" lang="ja-JP" altLang="en-US" sz="800" dirty="0" smtClean="0"/>
              <a:t>～</a:t>
            </a:r>
            <a:r>
              <a:rPr kumimoji="1" lang="en-US" altLang="ja-JP" sz="800" dirty="0" smtClean="0"/>
              <a:t>20</a:t>
            </a:r>
            <a:r>
              <a:rPr kumimoji="1" lang="ja-JP" altLang="en-US" sz="800" dirty="0" smtClean="0"/>
              <a:t>歳代</a:t>
            </a:r>
            <a:endParaRPr kumimoji="1" lang="ja-JP" altLang="en-US" sz="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42000" y="4147081"/>
            <a:ext cx="252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800" dirty="0"/>
              <a:t>30</a:t>
            </a:r>
            <a:r>
              <a:rPr kumimoji="1" lang="ja-JP" altLang="en-US" sz="800" dirty="0" smtClean="0"/>
              <a:t>歳代</a:t>
            </a:r>
            <a:endParaRPr kumimoji="1" lang="ja-JP" altLang="en-US" sz="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42000" y="4876038"/>
            <a:ext cx="252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800" dirty="0"/>
              <a:t>40</a:t>
            </a:r>
            <a:r>
              <a:rPr kumimoji="1" lang="ja-JP" altLang="en-US" sz="800" dirty="0" smtClean="0"/>
              <a:t>歳代</a:t>
            </a:r>
            <a:endParaRPr kumimoji="1" lang="ja-JP" altLang="en-US" sz="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42000" y="5596338"/>
            <a:ext cx="252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800" dirty="0"/>
              <a:t>50</a:t>
            </a:r>
            <a:r>
              <a:rPr kumimoji="1" lang="ja-JP" altLang="en-US" sz="800" dirty="0" smtClean="0"/>
              <a:t>歳代</a:t>
            </a:r>
            <a:endParaRPr kumimoji="1" lang="ja-JP" altLang="en-US" sz="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42000" y="6315500"/>
            <a:ext cx="252000" cy="57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0" tIns="0" rIns="0" bIns="0" rtlCol="0" anchor="ctr">
            <a:spAutoFit/>
          </a:bodyPr>
          <a:lstStyle/>
          <a:p>
            <a:pPr algn="ctr"/>
            <a:r>
              <a:rPr kumimoji="1" lang="en-US" altLang="ja-JP" sz="800" dirty="0" smtClean="0"/>
              <a:t>60</a:t>
            </a:r>
            <a:r>
              <a:rPr kumimoji="1" lang="ja-JP" altLang="en-US" sz="800" dirty="0" smtClean="0"/>
              <a:t>歳代以上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94356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268199" y="3860511"/>
            <a:ext cx="9372899" cy="3152483"/>
          </a:xfrm>
          <a:prstGeom prst="roundRect">
            <a:avLst>
              <a:gd name="adj" fmla="val 5593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260179" y="1265809"/>
            <a:ext cx="9380919" cy="2463229"/>
          </a:xfrm>
          <a:prstGeom prst="roundRect">
            <a:avLst>
              <a:gd name="adj" fmla="val 5593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-2" y="175285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認知度調査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258065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6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0179" y="875711"/>
            <a:ext cx="7532851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を意識し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行動していること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（主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な意見）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7184" y="1605255"/>
            <a:ext cx="4714879" cy="185089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自分の健康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のため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、環境（車による排気ガスの削減）のため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に歩く。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（リデュース、リユース、リサイクル）を意識して行動す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レジ袋を削減するため、エコバックを使用する。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詰め替え用など、ごみを削減できる商品の購入する。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賞味期限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の近い商品を購入する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食品ロスの削減などのため、必要最低限のものしか購入しない。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7184" y="4224032"/>
            <a:ext cx="4921239" cy="27930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食べ残しをしない。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できるだけサステナブルフードを食べる。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省エネのためにエレベーター、エスカレーターを使用しない。</a:t>
            </a: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ペットボトルキャップを集め、買取金額の一部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をワクチン代などに寄付する回収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業者に引き渡す。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割り箸や使い捨てスプーンを使用しない。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節水する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洗濯洗剤を使用せず、水とマグネシウムで洗濯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環境問題に取組んでいる企業の商品や、フェアトレード商品を購入する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78423" y="1605255"/>
            <a:ext cx="4714879" cy="189282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エアコンの冷暖房の温度を抑える。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再生エネルギーの活用や、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ハイブリット車を使用する。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次世代（子ども）への教育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・学習支援を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行う。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貧困や飢餓問題など、募金（寄附）活動に参加する。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幸福を追求して行動する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を推進するため、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バッジを身に着ける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78423" y="4219923"/>
            <a:ext cx="4362676" cy="27930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人権問題を意識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ジャンダー差別など、差別を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なくす。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お金を使い、経済を回す。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地産地消を進める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地域の清掃活動に参加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家族や友人など周りの人に</a:t>
            </a:r>
            <a:r>
              <a:rPr lang="en-US" altLang="ja-JP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について話す。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お年寄り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に健康状態を聞くなどお声かけをする。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思いやりや配慮のある言動をしたり、困っている人の相談にのる。</a:t>
            </a:r>
            <a:endParaRPr lang="en-US" altLang="ja-JP" sz="1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自分の行動や考えが</a:t>
            </a:r>
            <a:r>
              <a:rPr lang="en-US" altLang="ja-JP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に関連しているか調べる</a:t>
            </a: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3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1309" y="1265809"/>
            <a:ext cx="1846099" cy="41549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月結果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1309" y="3860511"/>
            <a:ext cx="1846099" cy="41549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15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年３月結果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009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ユーザー定義 3">
    <a:majorFont>
      <a:latin typeface="Arial"/>
      <a:ea typeface="Meiryo UI"/>
      <a:cs typeface=""/>
    </a:majorFont>
    <a:minorFont>
      <a:latin typeface="Arial"/>
      <a:ea typeface="Meiryo UI"/>
      <a:cs typeface=""/>
    </a:minorFont>
  </a:fontScheme>
  <a:fmtScheme name="Office テーマ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ユーザー定義 3">
    <a:majorFont>
      <a:latin typeface="Arial"/>
      <a:ea typeface="Meiryo UI"/>
      <a:cs typeface=""/>
    </a:majorFont>
    <a:minorFont>
      <a:latin typeface="Arial"/>
      <a:ea typeface="Meiryo UI"/>
      <a:cs typeface=""/>
    </a:minorFont>
  </a:fontScheme>
  <a:fmtScheme name="Office テーマ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ユーザー定義 3">
    <a:majorFont>
      <a:latin typeface="Arial"/>
      <a:ea typeface="Meiryo UI"/>
      <a:cs typeface=""/>
    </a:majorFont>
    <a:minorFont>
      <a:latin typeface="Arial"/>
      <a:ea typeface="Meiryo UI"/>
      <a:cs typeface=""/>
    </a:minorFont>
  </a:fontScheme>
  <a:fmtScheme name="Office テーマ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ユーザー定義 3">
    <a:majorFont>
      <a:latin typeface="Arial"/>
      <a:ea typeface="Meiryo UI"/>
      <a:cs typeface=""/>
    </a:majorFont>
    <a:minorFont>
      <a:latin typeface="Arial"/>
      <a:ea typeface="Meiryo UI"/>
      <a:cs typeface=""/>
    </a:minorFont>
  </a:fontScheme>
  <a:fmtScheme name="Office テーマ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ユーザー定義 3">
    <a:majorFont>
      <a:latin typeface="Arial"/>
      <a:ea typeface="Meiryo UI"/>
      <a:cs typeface=""/>
    </a:majorFont>
    <a:minorFont>
      <a:latin typeface="Arial"/>
      <a:ea typeface="Meiryo UI"/>
      <a:cs typeface=""/>
    </a:minorFont>
  </a:fontScheme>
  <a:fmtScheme name="Office テーマ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1996</TotalTime>
  <Words>784</Words>
  <Application>Microsoft Office PowerPoint</Application>
  <PresentationFormat>ユーザー設定</PresentationFormat>
  <Paragraphs>126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田中　大貴</cp:lastModifiedBy>
  <cp:revision>277</cp:revision>
  <cp:lastPrinted>2021-03-22T02:51:11Z</cp:lastPrinted>
  <dcterms:created xsi:type="dcterms:W3CDTF">2020-03-04T04:39:12Z</dcterms:created>
  <dcterms:modified xsi:type="dcterms:W3CDTF">2021-03-23T06:46:36Z</dcterms:modified>
</cp:coreProperties>
</file>