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4" r:id="rId2"/>
    <p:sldId id="375" r:id="rId3"/>
    <p:sldId id="376" r:id="rId4"/>
    <p:sldId id="358" r:id="rId5"/>
    <p:sldId id="389" r:id="rId6"/>
    <p:sldId id="373" r:id="rId7"/>
    <p:sldId id="392" r:id="rId8"/>
    <p:sldId id="370" r:id="rId9"/>
    <p:sldId id="391" r:id="rId10"/>
    <p:sldId id="341" r:id="rId1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2868" autoAdjust="0"/>
  </p:normalViewPr>
  <p:slideViewPr>
    <p:cSldViewPr snapToGrid="0">
      <p:cViewPr varScale="1">
        <p:scale>
          <a:sx n="59" d="100"/>
          <a:sy n="59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9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水谷 祐子" userId="fef26cfa4235db4a" providerId="LiveId" clId="{C5331A1C-4122-4C34-8C41-0B17032D515A}"/>
    <pc:docChg chg="undo custSel modSld">
      <pc:chgData name="水谷 祐子" userId="fef26cfa4235db4a" providerId="LiveId" clId="{C5331A1C-4122-4C34-8C41-0B17032D515A}" dt="2020-10-21T15:40:29.016" v="234" actId="1076"/>
      <pc:docMkLst>
        <pc:docMk/>
      </pc:docMkLst>
      <pc:sldChg chg="modSp mod">
        <pc:chgData name="水谷 祐子" userId="fef26cfa4235db4a" providerId="LiveId" clId="{C5331A1C-4122-4C34-8C41-0B17032D515A}" dt="2020-10-21T15:40:29.016" v="234" actId="1076"/>
        <pc:sldMkLst>
          <pc:docMk/>
          <pc:sldMk cId="1125710405" sldId="373"/>
        </pc:sldMkLst>
        <pc:spChg chg="mod">
          <ac:chgData name="水谷 祐子" userId="fef26cfa4235db4a" providerId="LiveId" clId="{C5331A1C-4122-4C34-8C41-0B17032D515A}" dt="2020-10-21T15:39:29.393" v="221" actId="2711"/>
          <ac:spMkLst>
            <pc:docMk/>
            <pc:sldMk cId="1125710405" sldId="373"/>
            <ac:spMk id="4" creationId="{00000000-0000-0000-0000-000000000000}"/>
          </ac:spMkLst>
        </pc:spChg>
        <pc:picChg chg="mod">
          <ac:chgData name="水谷 祐子" userId="fef26cfa4235db4a" providerId="LiveId" clId="{C5331A1C-4122-4C34-8C41-0B17032D515A}" dt="2020-10-21T15:40:29.016" v="234" actId="1076"/>
          <ac:picMkLst>
            <pc:docMk/>
            <pc:sldMk cId="1125710405" sldId="373"/>
            <ac:picMk id="47" creationId="{00000000-0000-0000-0000-000000000000}"/>
          </ac:picMkLst>
        </pc:picChg>
        <pc:picChg chg="mod">
          <ac:chgData name="水谷 祐子" userId="fef26cfa4235db4a" providerId="LiveId" clId="{C5331A1C-4122-4C34-8C41-0B17032D515A}" dt="2020-10-21T15:40:24.899" v="233" actId="1076"/>
          <ac:picMkLst>
            <pc:docMk/>
            <pc:sldMk cId="1125710405" sldId="373"/>
            <ac:picMk id="48" creationId="{00000000-0000-0000-0000-000000000000}"/>
          </ac:picMkLst>
        </pc:picChg>
        <pc:picChg chg="mod">
          <ac:chgData name="水谷 祐子" userId="fef26cfa4235db4a" providerId="LiveId" clId="{C5331A1C-4122-4C34-8C41-0B17032D515A}" dt="2020-10-21T15:40:21.676" v="232" actId="1076"/>
          <ac:picMkLst>
            <pc:docMk/>
            <pc:sldMk cId="1125710405" sldId="373"/>
            <ac:picMk id="49" creationId="{00000000-0000-0000-0000-000000000000}"/>
          </ac:picMkLst>
        </pc:picChg>
        <pc:picChg chg="mod">
          <ac:chgData name="水谷 祐子" userId="fef26cfa4235db4a" providerId="LiveId" clId="{C5331A1C-4122-4C34-8C41-0B17032D515A}" dt="2020-10-21T15:40:18.005" v="231" actId="1076"/>
          <ac:picMkLst>
            <pc:docMk/>
            <pc:sldMk cId="1125710405" sldId="373"/>
            <ac:picMk id="50" creationId="{00000000-0000-0000-0000-000000000000}"/>
          </ac:picMkLst>
        </pc:picChg>
        <pc:picChg chg="mod">
          <ac:chgData name="水谷 祐子" userId="fef26cfa4235db4a" providerId="LiveId" clId="{C5331A1C-4122-4C34-8C41-0B17032D515A}" dt="2020-10-21T15:40:15.253" v="230" actId="1076"/>
          <ac:picMkLst>
            <pc:docMk/>
            <pc:sldMk cId="1125710405" sldId="373"/>
            <ac:picMk id="51" creationId="{00000000-0000-0000-0000-000000000000}"/>
          </ac:picMkLst>
        </pc:picChg>
        <pc:picChg chg="mod">
          <ac:chgData name="水谷 祐子" userId="fef26cfa4235db4a" providerId="LiveId" clId="{C5331A1C-4122-4C34-8C41-0B17032D515A}" dt="2020-10-21T15:40:13.763" v="229" actId="1076"/>
          <ac:picMkLst>
            <pc:docMk/>
            <pc:sldMk cId="1125710405" sldId="373"/>
            <ac:picMk id="52" creationId="{00000000-0000-0000-0000-000000000000}"/>
          </ac:picMkLst>
        </pc:picChg>
        <pc:picChg chg="mod">
          <ac:chgData name="水谷 祐子" userId="fef26cfa4235db4a" providerId="LiveId" clId="{C5331A1C-4122-4C34-8C41-0B17032D515A}" dt="2020-10-21T15:40:03.053" v="226" actId="1076"/>
          <ac:picMkLst>
            <pc:docMk/>
            <pc:sldMk cId="1125710405" sldId="373"/>
            <ac:picMk id="54" creationId="{00000000-0000-0000-0000-000000000000}"/>
          </ac:picMkLst>
        </pc:picChg>
        <pc:picChg chg="mod">
          <ac:chgData name="水谷 祐子" userId="fef26cfa4235db4a" providerId="LiveId" clId="{C5331A1C-4122-4C34-8C41-0B17032D515A}" dt="2020-10-21T15:39:57.843" v="225" actId="1076"/>
          <ac:picMkLst>
            <pc:docMk/>
            <pc:sldMk cId="1125710405" sldId="373"/>
            <ac:picMk id="55" creationId="{00000000-0000-0000-0000-000000000000}"/>
          </ac:picMkLst>
        </pc:picChg>
        <pc:picChg chg="mod">
          <ac:chgData name="水谷 祐子" userId="fef26cfa4235db4a" providerId="LiveId" clId="{C5331A1C-4122-4C34-8C41-0B17032D515A}" dt="2020-10-21T15:39:56.156" v="224" actId="1076"/>
          <ac:picMkLst>
            <pc:docMk/>
            <pc:sldMk cId="1125710405" sldId="373"/>
            <ac:picMk id="56" creationId="{00000000-0000-0000-0000-000000000000}"/>
          </ac:picMkLst>
        </pc:picChg>
      </pc:sldChg>
      <pc:sldChg chg="modSp mod">
        <pc:chgData name="水谷 祐子" userId="fef26cfa4235db4a" providerId="LiveId" clId="{C5331A1C-4122-4C34-8C41-0B17032D515A}" dt="2020-10-21T15:39:06.281" v="219" actId="2711"/>
        <pc:sldMkLst>
          <pc:docMk/>
          <pc:sldMk cId="600622522" sldId="375"/>
        </pc:sldMkLst>
        <pc:spChg chg="mod">
          <ac:chgData name="水谷 祐子" userId="fef26cfa4235db4a" providerId="LiveId" clId="{C5331A1C-4122-4C34-8C41-0B17032D515A}" dt="2020-10-21T15:39:06.281" v="219" actId="2711"/>
          <ac:spMkLst>
            <pc:docMk/>
            <pc:sldMk cId="600622522" sldId="375"/>
            <ac:spMk id="3" creationId="{00000000-0000-0000-0000-000000000000}"/>
          </ac:spMkLst>
        </pc:spChg>
      </pc:sldChg>
      <pc:sldChg chg="addSp delSp modSp mod">
        <pc:chgData name="水谷 祐子" userId="fef26cfa4235db4a" providerId="LiveId" clId="{C5331A1C-4122-4C34-8C41-0B17032D515A}" dt="2020-10-21T15:19:14.492" v="31" actId="1076"/>
        <pc:sldMkLst>
          <pc:docMk/>
          <pc:sldMk cId="1890235917" sldId="389"/>
        </pc:sldMkLst>
        <pc:spChg chg="add del">
          <ac:chgData name="水谷 祐子" userId="fef26cfa4235db4a" providerId="LiveId" clId="{C5331A1C-4122-4C34-8C41-0B17032D515A}" dt="2020-10-21T15:18:37.422" v="23" actId="22"/>
          <ac:spMkLst>
            <pc:docMk/>
            <pc:sldMk cId="1890235917" sldId="389"/>
            <ac:spMk id="36" creationId="{3FB78E5C-7A7E-40C4-B7BB-1BB1F53E3D87}"/>
          </ac:spMkLst>
        </pc:spChg>
        <pc:picChg chg="mod">
          <ac:chgData name="水谷 祐子" userId="fef26cfa4235db4a" providerId="LiveId" clId="{C5331A1C-4122-4C34-8C41-0B17032D515A}" dt="2020-10-21T15:17:04.912" v="8" actId="1076"/>
          <ac:picMkLst>
            <pc:docMk/>
            <pc:sldMk cId="1890235917" sldId="389"/>
            <ac:picMk id="10" creationId="{011E788F-A369-41B1-897C-CE9280C0704A}"/>
          </ac:picMkLst>
        </pc:picChg>
        <pc:picChg chg="mod ord">
          <ac:chgData name="水谷 祐子" userId="fef26cfa4235db4a" providerId="LiveId" clId="{C5331A1C-4122-4C34-8C41-0B17032D515A}" dt="2020-10-21T15:19:05.172" v="29" actId="166"/>
          <ac:picMkLst>
            <pc:docMk/>
            <pc:sldMk cId="1890235917" sldId="389"/>
            <ac:picMk id="11" creationId="{FCD40D1E-2A81-4587-9E56-B3576FAB8F90}"/>
          </ac:picMkLst>
        </pc:picChg>
        <pc:picChg chg="mod">
          <ac:chgData name="水谷 祐子" userId="fef26cfa4235db4a" providerId="LiveId" clId="{C5331A1C-4122-4C34-8C41-0B17032D515A}" dt="2020-10-21T15:19:14.492" v="31" actId="1076"/>
          <ac:picMkLst>
            <pc:docMk/>
            <pc:sldMk cId="1890235917" sldId="389"/>
            <ac:picMk id="12" creationId="{FEBCDE04-F963-483A-95F0-8CEB321E79C2}"/>
          </ac:picMkLst>
        </pc:picChg>
        <pc:picChg chg="add del mod">
          <ac:chgData name="水谷 祐子" userId="fef26cfa4235db4a" providerId="LiveId" clId="{C5331A1C-4122-4C34-8C41-0B17032D515A}" dt="2020-10-21T15:17:12.988" v="12" actId="21"/>
          <ac:picMkLst>
            <pc:docMk/>
            <pc:sldMk cId="1890235917" sldId="389"/>
            <ac:picMk id="1028" creationId="{F63C8E26-EEF9-4578-92B1-8C885F382DB3}"/>
          </ac:picMkLst>
        </pc:picChg>
        <pc:picChg chg="add del">
          <ac:chgData name="水谷 祐子" userId="fef26cfa4235db4a" providerId="LiveId" clId="{C5331A1C-4122-4C34-8C41-0B17032D515A}" dt="2020-10-21T15:17:34.671" v="14"/>
          <ac:picMkLst>
            <pc:docMk/>
            <pc:sldMk cId="1890235917" sldId="389"/>
            <ac:picMk id="1030" creationId="{CB2978A5-12D6-4C66-9423-24DCB3524CF6}"/>
          </ac:picMkLst>
        </pc:picChg>
        <pc:picChg chg="add mod">
          <ac:chgData name="水谷 祐子" userId="fef26cfa4235db4a" providerId="LiveId" clId="{C5331A1C-4122-4C34-8C41-0B17032D515A}" dt="2020-10-21T15:19:12.696" v="30" actId="1076"/>
          <ac:picMkLst>
            <pc:docMk/>
            <pc:sldMk cId="1890235917" sldId="389"/>
            <ac:picMk id="1032" creationId="{DA4A894F-6C6D-4766-8376-191091A79F52}"/>
          </ac:picMkLst>
        </pc:picChg>
      </pc:sldChg>
      <pc:sldChg chg="addSp modSp mod modNotesTx">
        <pc:chgData name="水谷 祐子" userId="fef26cfa4235db4a" providerId="LiveId" clId="{C5331A1C-4122-4C34-8C41-0B17032D515A}" dt="2020-10-21T15:38:11.798" v="218"/>
        <pc:sldMkLst>
          <pc:docMk/>
          <pc:sldMk cId="1642814130" sldId="392"/>
        </pc:sldMkLst>
        <pc:spChg chg="mod">
          <ac:chgData name="水谷 祐子" userId="fef26cfa4235db4a" providerId="LiveId" clId="{C5331A1C-4122-4C34-8C41-0B17032D515A}" dt="2020-10-21T15:38:11.798" v="218"/>
          <ac:spMkLst>
            <pc:docMk/>
            <pc:sldMk cId="1642814130" sldId="392"/>
            <ac:spMk id="4" creationId="{00000000-0000-0000-0000-000000000000}"/>
          </ac:spMkLst>
        </pc:spChg>
        <pc:picChg chg="add mod">
          <ac:chgData name="水谷 祐子" userId="fef26cfa4235db4a" providerId="LiveId" clId="{C5331A1C-4122-4C34-8C41-0B17032D515A}" dt="2020-10-21T15:36:55.015" v="210" actId="1076"/>
          <ac:picMkLst>
            <pc:docMk/>
            <pc:sldMk cId="1642814130" sldId="392"/>
            <ac:picMk id="3" creationId="{BCFF0626-711B-4843-8C48-77951440211C}"/>
          </ac:picMkLst>
        </pc:picChg>
        <pc:picChg chg="add mod">
          <ac:chgData name="水谷 祐子" userId="fef26cfa4235db4a" providerId="LiveId" clId="{C5331A1C-4122-4C34-8C41-0B17032D515A}" dt="2020-10-21T15:36:52.594" v="209" actId="1076"/>
          <ac:picMkLst>
            <pc:docMk/>
            <pc:sldMk cId="1642814130" sldId="392"/>
            <ac:picMk id="13" creationId="{36CFE2F2-4B48-4C31-BC11-CA013FA686E0}"/>
          </ac:picMkLst>
        </pc:picChg>
        <pc:picChg chg="add mod">
          <ac:chgData name="水谷 祐子" userId="fef26cfa4235db4a" providerId="LiveId" clId="{C5331A1C-4122-4C34-8C41-0B17032D515A}" dt="2020-10-21T15:36:49.876" v="208" actId="1076"/>
          <ac:picMkLst>
            <pc:docMk/>
            <pc:sldMk cId="1642814130" sldId="392"/>
            <ac:picMk id="15" creationId="{48D42A8E-1089-4779-B3CE-3A35F3C043DB}"/>
          </ac:picMkLst>
        </pc:picChg>
        <pc:picChg chg="add mod">
          <ac:chgData name="水谷 祐子" userId="fef26cfa4235db4a" providerId="LiveId" clId="{C5331A1C-4122-4C34-8C41-0B17032D515A}" dt="2020-10-21T15:36:06.672" v="199" actId="1076"/>
          <ac:picMkLst>
            <pc:docMk/>
            <pc:sldMk cId="1642814130" sldId="392"/>
            <ac:picMk id="2050" creationId="{1073D8C7-2B52-47ED-8D74-141FA784DD5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BA0C-58A7-4AEB-AF68-0744D9025141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9788A-0617-4AD5-B32B-8F6F4E029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136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22142-490E-442E-A434-29B1DB263A96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3F86-D0CE-4A08-8709-C118D6DC9C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45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3F86-D0CE-4A08-8709-C118D6DC9C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212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3F86-D0CE-4A08-8709-C118D6DC9C6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97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3F86-D0CE-4A08-8709-C118D6DC9C6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07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3F86-D0CE-4A08-8709-C118D6DC9C6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788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3F86-D0CE-4A08-8709-C118D6DC9C6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432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0" y="4783306"/>
            <a:ext cx="5445760" cy="4915564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7749849" y="6742397"/>
            <a:ext cx="2949787" cy="49869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E59A00-C016-47E2-9691-246F8F2FC2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92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0" y="4783306"/>
            <a:ext cx="5445760" cy="4915564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7749849" y="6742397"/>
            <a:ext cx="2949787" cy="49869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E59A00-C016-47E2-9691-246F8F2FC2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836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3F86-D0CE-4A08-8709-C118D6DC9C6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37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3F86-D0CE-4A08-8709-C118D6DC9C6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893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0" y="4783306"/>
            <a:ext cx="5445760" cy="4915564"/>
          </a:xfrm>
        </p:spPr>
        <p:txBody>
          <a:bodyPr/>
          <a:lstStyle/>
          <a:p>
            <a:endParaRPr lang="en-US" altLang="ja-JP" dirty="0" err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7749849" y="6742397"/>
            <a:ext cx="2949787" cy="49869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E59A00-C016-47E2-9691-246F8F2FC2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4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5" Type="http://schemas.openxmlformats.org/officeDocument/2006/relationships/image" Target="../media/image6.png"/><Relationship Id="rId10" Type="http://schemas.openxmlformats.org/officeDocument/2006/relationships/image" Target="../media/image17.png"/><Relationship Id="rId19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u="sng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BFA-80F3-4AA1-94B4-EB77593C66F6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D91-12A4-4BCD-BC1C-9D22FB415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564818" y="5089831"/>
            <a:ext cx="11063578" cy="1121338"/>
            <a:chOff x="-667340" y="1432232"/>
            <a:chExt cx="11063578" cy="1121338"/>
          </a:xfrm>
        </p:grpSpPr>
        <p:pic>
          <p:nvPicPr>
            <p:cNvPr id="8" name="図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900" y="1432232"/>
              <a:ext cx="1121338" cy="1121338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7340" y="1432232"/>
              <a:ext cx="1121338" cy="1121338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79" y="1432232"/>
              <a:ext cx="1121338" cy="1121338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298" y="1432232"/>
              <a:ext cx="1121338" cy="1121338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036" y="1432232"/>
              <a:ext cx="1121338" cy="1121338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774" y="1432232"/>
              <a:ext cx="1121338" cy="1121338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593" y="1432232"/>
              <a:ext cx="1121338" cy="1121338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362" y="1432232"/>
              <a:ext cx="1121338" cy="1121338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131" y="1432232"/>
              <a:ext cx="1121338" cy="1121338"/>
            </a:xfrm>
            <a:prstGeom prst="rect">
              <a:avLst/>
            </a:prstGeom>
          </p:spPr>
        </p:pic>
      </p:grpSp>
      <p:grpSp>
        <p:nvGrpSpPr>
          <p:cNvPr id="27" name="グループ化 26"/>
          <p:cNvGrpSpPr/>
          <p:nvPr userDrawn="1"/>
        </p:nvGrpSpPr>
        <p:grpSpPr>
          <a:xfrm>
            <a:off x="564818" y="266324"/>
            <a:ext cx="11062364" cy="1126152"/>
            <a:chOff x="-666126" y="218819"/>
            <a:chExt cx="11062364" cy="1126152"/>
          </a:xfrm>
        </p:grpSpPr>
        <p:pic>
          <p:nvPicPr>
            <p:cNvPr id="9" name="図 8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79" y="218819"/>
              <a:ext cx="1121338" cy="1121338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750" y="218819"/>
              <a:ext cx="1121338" cy="1121338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036" y="223633"/>
              <a:ext cx="1121338" cy="1121338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824" y="218819"/>
              <a:ext cx="1121338" cy="1121338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593" y="218819"/>
              <a:ext cx="1121338" cy="1121338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362" y="218819"/>
              <a:ext cx="1121338" cy="1121338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131" y="218819"/>
              <a:ext cx="1121338" cy="1121338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900" y="218819"/>
              <a:ext cx="1121338" cy="1121338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6126" y="218819"/>
              <a:ext cx="1122672" cy="1122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833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BFA-80F3-4AA1-94B4-EB77593C66F6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D91-12A4-4BCD-BC1C-9D22FB415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71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BFA-80F3-4AA1-94B4-EB77593C66F6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D91-12A4-4BCD-BC1C-9D22FB415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702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BFA-80F3-4AA1-94B4-EB77593C66F6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D91-12A4-4BCD-BC1C-9D22FB415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61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u="sng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BFA-80F3-4AA1-94B4-EB77593C66F6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D91-12A4-4BCD-BC1C-9D22FB415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2396474" y="4657062"/>
            <a:ext cx="7399052" cy="1615455"/>
            <a:chOff x="311602" y="4668122"/>
            <a:chExt cx="7399052" cy="1615455"/>
          </a:xfrm>
        </p:grpSpPr>
        <p:pic>
          <p:nvPicPr>
            <p:cNvPr id="8" name="図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2789" y="5506785"/>
              <a:ext cx="765888" cy="765888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02" y="4668122"/>
              <a:ext cx="765888" cy="765888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056" y="4668122"/>
              <a:ext cx="765888" cy="765888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510" y="4668122"/>
              <a:ext cx="765888" cy="765888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775" y="4668122"/>
              <a:ext cx="765888" cy="765888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229" y="4668122"/>
              <a:ext cx="765888" cy="765888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683" y="4668122"/>
              <a:ext cx="765888" cy="765888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137" y="4669734"/>
              <a:ext cx="765888" cy="765888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591" y="4668122"/>
              <a:ext cx="765888" cy="765888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766" y="4668122"/>
              <a:ext cx="765888" cy="765888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02" y="5512237"/>
              <a:ext cx="765888" cy="765888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667" y="5512237"/>
              <a:ext cx="765888" cy="765888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123" y="5512237"/>
              <a:ext cx="765888" cy="765888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775" y="5511944"/>
              <a:ext cx="765888" cy="765888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427" y="5511944"/>
              <a:ext cx="765888" cy="765888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0079" y="5517689"/>
              <a:ext cx="765888" cy="765888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137" y="5508397"/>
              <a:ext cx="765888" cy="765888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854" y="5505873"/>
              <a:ext cx="766800" cy="7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766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4243" y="171421"/>
            <a:ext cx="9869557" cy="1325563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ja-JP" altLang="en-US" dirty="0"/>
              <a:t>〇マスター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BFA-80F3-4AA1-94B4-EB77593C66F6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D91-12A4-4BCD-BC1C-9D22FB415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1496984"/>
            <a:ext cx="12192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0" y="317368"/>
            <a:ext cx="1033671" cy="10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3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BFA-80F3-4AA1-94B4-EB77593C66F6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D91-12A4-4BCD-BC1C-9D22FB415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47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BFA-80F3-4AA1-94B4-EB77593C66F6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D91-12A4-4BCD-BC1C-9D22FB415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91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BFA-80F3-4AA1-94B4-EB77593C66F6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D91-12A4-4BCD-BC1C-9D22FB415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6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BFA-80F3-4AA1-94B4-EB77593C66F6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D91-12A4-4BCD-BC1C-9D22FB415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83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BFA-80F3-4AA1-94B4-EB77593C66F6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D91-12A4-4BCD-BC1C-9D22FB415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41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BFA-80F3-4AA1-94B4-EB77593C66F6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D91-12A4-4BCD-BC1C-9D22FB415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28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E9BFA-80F3-4AA1-94B4-EB77593C66F6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87D91-12A4-4BCD-BC1C-9D22FB415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9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17/06/relationships/model3d" Target="../media/model3d1.glb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ematec.co.jp/work/rf/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6.jpe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hyperlink" Target="https://www.rematec.co.jp/work/rf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26.jpe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0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ＳＤＧｓの進め方（例）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10001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~</a:t>
            </a:r>
            <a:r>
              <a:rPr kumimoji="1" lang="ja-JP" altLang="en-US" sz="3200" dirty="0"/>
              <a:t>企業によるＳＤＧｓ</a:t>
            </a:r>
            <a:r>
              <a:rPr kumimoji="1" lang="en-US" altLang="ja-JP" sz="3200" dirty="0"/>
              <a:t>~</a:t>
            </a:r>
          </a:p>
          <a:p>
            <a:r>
              <a:rPr lang="en-US" altLang="ja-JP" sz="1300" dirty="0" smtClean="0"/>
              <a:t>【</a:t>
            </a:r>
            <a:r>
              <a:rPr lang="ja-JP" altLang="en-US" sz="1300" dirty="0" smtClean="0"/>
              <a:t>参照</a:t>
            </a:r>
            <a:r>
              <a:rPr lang="en-US" altLang="ja-JP" sz="1300" dirty="0" smtClean="0"/>
              <a:t>】SDGs</a:t>
            </a:r>
            <a:r>
              <a:rPr lang="ja-JP" altLang="en-US" sz="1300" dirty="0" smtClean="0"/>
              <a:t> </a:t>
            </a:r>
            <a:r>
              <a:rPr lang="en-US" altLang="ja-JP" sz="1300" dirty="0"/>
              <a:t>Compass</a:t>
            </a:r>
            <a:r>
              <a:rPr lang="ja-JP" altLang="en-US" sz="1300" dirty="0"/>
              <a:t> </a:t>
            </a:r>
            <a:r>
              <a:rPr lang="en-US" altLang="ja-JP" sz="1300" dirty="0"/>
              <a:t>SDGs</a:t>
            </a:r>
            <a:r>
              <a:rPr lang="ja-JP" altLang="en-US" sz="1300" dirty="0"/>
              <a:t>の企業行動</a:t>
            </a:r>
            <a:r>
              <a:rPr lang="ja-JP" altLang="en-US" sz="1300" dirty="0" smtClean="0"/>
              <a:t>指針</a:t>
            </a:r>
            <a:r>
              <a:rPr lang="ja-JP" altLang="en-US" sz="1300" dirty="0"/>
              <a:t>　（</a:t>
            </a:r>
            <a:r>
              <a:rPr lang="en-US" altLang="ja-JP" sz="1300" dirty="0"/>
              <a:t>GRI</a:t>
            </a:r>
            <a:r>
              <a:rPr lang="ja-JP" altLang="en-US" sz="1300" dirty="0" err="1"/>
              <a:t>、</a:t>
            </a:r>
            <a:r>
              <a:rPr lang="ja-JP" altLang="en-US" sz="1300" dirty="0"/>
              <a:t>国連グローバル・コンパクト、</a:t>
            </a:r>
            <a:r>
              <a:rPr lang="en-US" altLang="ja-JP" sz="1300" dirty="0"/>
              <a:t>WBCSD</a:t>
            </a:r>
            <a:r>
              <a:rPr lang="ja-JP" altLang="en-US" sz="1300" dirty="0"/>
              <a:t>作成）</a:t>
            </a:r>
            <a:endParaRPr lang="en-US" altLang="ja-JP" sz="1300" dirty="0"/>
          </a:p>
        </p:txBody>
      </p:sp>
    </p:spTree>
    <p:extLst>
      <p:ext uri="{BB962C8B-B14F-4D97-AF65-F5344CB8AC3E}">
        <p14:creationId xmlns:p14="http://schemas.microsoft.com/office/powerpoint/2010/main" val="216058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48853" y="987451"/>
            <a:ext cx="9144000" cy="1590857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ご清聴ありがとうございました</a:t>
            </a:r>
            <a:r>
              <a:rPr kumimoji="1" lang="ja-JP" altLang="en-US" sz="4400" u="none" dirty="0"/>
              <a:t>。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243" y="4484029"/>
            <a:ext cx="360000" cy="35863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520167" y="4428751"/>
            <a:ext cx="2160240" cy="469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大阪府　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Meiryo UI"/>
              </a:rPr>
              <a:t>SDGs</a:t>
            </a:r>
            <a:endParaRPr kumimoji="1" lang="ja-JP" altLang="en-US" dirty="0">
              <a:solidFill>
                <a:prstClr val="black"/>
              </a:solidFill>
              <a:latin typeface="Calibri"/>
              <a:ea typeface="Meiryo UI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415298" y="4511649"/>
            <a:ext cx="4653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⇒ 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Meiryo UI"/>
              </a:rPr>
              <a:t>HP</a:t>
            </a:r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「大阪府／大阪府におけるSDGsの取組み」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171976" y="2958409"/>
            <a:ext cx="584804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お問い合わせ先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174625">
              <a:spcBef>
                <a:spcPts val="600"/>
              </a:spcBef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 政策企画部 企画室 推進課</a:t>
            </a:r>
          </a:p>
          <a:p>
            <a:pPr marL="174625"/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TEL:06-6941-0351</a:t>
            </a:r>
          </a:p>
          <a:p>
            <a:pPr marL="174625"/>
            <a:r>
              <a:rPr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Mail: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osaka_SDGs@gbox.pref.osaka.lg.jp</a:t>
            </a:r>
          </a:p>
        </p:txBody>
      </p:sp>
    </p:spTree>
    <p:extLst>
      <p:ext uri="{BB962C8B-B14F-4D97-AF65-F5344CB8AC3E}">
        <p14:creationId xmlns:p14="http://schemas.microsoft.com/office/powerpoint/2010/main" val="420871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なぜ</a:t>
            </a:r>
            <a:r>
              <a:rPr lang="en-US" altLang="ja-JP" dirty="0"/>
              <a:t>SDGs</a:t>
            </a:r>
            <a:r>
              <a:rPr lang="ja-JP" altLang="en-US" dirty="0"/>
              <a:t>に取り組むべきなのか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2369" y="1617786"/>
            <a:ext cx="110853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3200" dirty="0">
                <a:latin typeface="+mj-ea"/>
                <a:ea typeface="+mj-ea"/>
              </a:rPr>
              <a:t>SDGs</a:t>
            </a:r>
            <a:r>
              <a:rPr kumimoji="1" lang="ja-JP" altLang="en-US" sz="3200" dirty="0">
                <a:latin typeface="+mj-ea"/>
                <a:ea typeface="+mj-ea"/>
              </a:rPr>
              <a:t>が世界的な潮流に</a:t>
            </a:r>
            <a:endParaRPr kumimoji="1" lang="en-US" altLang="ja-JP" sz="3200" dirty="0">
              <a:latin typeface="+mj-ea"/>
              <a:ea typeface="+mj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3200" dirty="0"/>
              <a:t>日本にも大きな影響が</a:t>
            </a:r>
            <a:endParaRPr kumimoji="1" lang="en-US" altLang="ja-JP" sz="32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ja-JP" altLang="en-US" sz="3200" dirty="0"/>
              <a:t>新たな事業機会の創出</a:t>
            </a:r>
            <a:endParaRPr kumimoji="1" lang="en-US" altLang="ja-JP" sz="32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ja-JP" altLang="en-US" sz="3200" dirty="0"/>
              <a:t>人材獲得へのパスポート</a:t>
            </a:r>
            <a:endParaRPr lang="en-US" altLang="ja-JP" sz="32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ja-JP" altLang="en-US" sz="3200" dirty="0"/>
              <a:t>世界とのコミュニケーションツール（投資家含む）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60062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ＳＤＧｓの進め方</a:t>
            </a:r>
          </a:p>
        </p:txBody>
      </p:sp>
      <p:sp>
        <p:nvSpPr>
          <p:cNvPr id="5" name="楕円 4"/>
          <p:cNvSpPr/>
          <p:nvPr/>
        </p:nvSpPr>
        <p:spPr>
          <a:xfrm>
            <a:off x="537515" y="2066535"/>
            <a:ext cx="3339327" cy="16179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ステップ１</a:t>
            </a:r>
            <a:endParaRPr kumimoji="1" lang="en-US" altLang="ja-JP" sz="2400" b="1" dirty="0"/>
          </a:p>
          <a:p>
            <a:pPr algn="ctr"/>
            <a:r>
              <a:rPr lang="en-US" altLang="ja-JP" sz="2400" b="1" dirty="0"/>
              <a:t>SDGs</a:t>
            </a:r>
            <a:r>
              <a:rPr lang="ja-JP" altLang="en-US" sz="2400" b="1" dirty="0"/>
              <a:t>を理解する</a:t>
            </a:r>
            <a:endParaRPr kumimoji="1" lang="ja-JP" altLang="en-US" sz="2400" b="1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016320" y="2066535"/>
            <a:ext cx="3783606" cy="1617932"/>
            <a:chOff x="4305078" y="2068697"/>
            <a:chExt cx="3783606" cy="1617932"/>
          </a:xfrm>
        </p:grpSpPr>
        <p:sp>
          <p:nvSpPr>
            <p:cNvPr id="6" name="楕円 5"/>
            <p:cNvSpPr/>
            <p:nvPr/>
          </p:nvSpPr>
          <p:spPr>
            <a:xfrm>
              <a:off x="4749357" y="2068697"/>
              <a:ext cx="3339327" cy="16179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/>
                <a:t>ステップ２</a:t>
              </a:r>
              <a:endParaRPr kumimoji="1" lang="en-US" altLang="ja-JP" sz="2400" b="1" dirty="0"/>
            </a:p>
            <a:p>
              <a:pPr algn="ctr"/>
              <a:r>
                <a:rPr lang="ja-JP" altLang="en-US" sz="2400" b="1" dirty="0"/>
                <a:t>優先課題を決定する</a:t>
              </a:r>
              <a:endParaRPr kumimoji="1" lang="ja-JP" altLang="en-US" sz="2400" b="1" dirty="0"/>
            </a:p>
          </p:txBody>
        </p:sp>
        <p:sp>
          <p:nvSpPr>
            <p:cNvPr id="10" name="右矢印 9"/>
            <p:cNvSpPr/>
            <p:nvPr/>
          </p:nvSpPr>
          <p:spPr>
            <a:xfrm>
              <a:off x="4305078" y="2601891"/>
              <a:ext cx="304800" cy="5515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7939404" y="2066535"/>
            <a:ext cx="3783606" cy="1617932"/>
            <a:chOff x="8228162" y="2068697"/>
            <a:chExt cx="3783606" cy="1617932"/>
          </a:xfrm>
        </p:grpSpPr>
        <p:sp>
          <p:nvSpPr>
            <p:cNvPr id="7" name="楕円 6"/>
            <p:cNvSpPr/>
            <p:nvPr/>
          </p:nvSpPr>
          <p:spPr>
            <a:xfrm>
              <a:off x="8672441" y="2068697"/>
              <a:ext cx="3339327" cy="16179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/>
                <a:t>ステップ３</a:t>
              </a:r>
              <a:endParaRPr kumimoji="1" lang="en-US" altLang="ja-JP" sz="2400" b="1" dirty="0"/>
            </a:p>
            <a:p>
              <a:pPr algn="ctr"/>
              <a:r>
                <a:rPr lang="ja-JP" altLang="en-US" sz="2400" b="1" dirty="0"/>
                <a:t>目標を設定する</a:t>
              </a:r>
              <a:endParaRPr kumimoji="1" lang="ja-JP" altLang="en-US" sz="2400" b="1" dirty="0"/>
            </a:p>
          </p:txBody>
        </p:sp>
        <p:sp>
          <p:nvSpPr>
            <p:cNvPr id="11" name="右矢印 10"/>
            <p:cNvSpPr/>
            <p:nvPr/>
          </p:nvSpPr>
          <p:spPr>
            <a:xfrm>
              <a:off x="8228162" y="2601891"/>
              <a:ext cx="304800" cy="5515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1815892" y="4256180"/>
            <a:ext cx="3857692" cy="1617932"/>
            <a:chOff x="2104650" y="4258342"/>
            <a:chExt cx="3857692" cy="1617932"/>
          </a:xfrm>
        </p:grpSpPr>
        <p:sp>
          <p:nvSpPr>
            <p:cNvPr id="8" name="楕円 7"/>
            <p:cNvSpPr/>
            <p:nvPr/>
          </p:nvSpPr>
          <p:spPr>
            <a:xfrm>
              <a:off x="2623015" y="4258342"/>
              <a:ext cx="3339327" cy="161793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/>
                <a:t>ステップ４</a:t>
              </a:r>
              <a:endParaRPr kumimoji="1" lang="en-US" altLang="ja-JP" sz="2400" b="1" dirty="0"/>
            </a:p>
            <a:p>
              <a:pPr algn="ctr"/>
              <a:r>
                <a:rPr lang="ja-JP" altLang="en-US" sz="2400" b="1" dirty="0"/>
                <a:t>経営へ統合する</a:t>
              </a:r>
              <a:endParaRPr kumimoji="1" lang="ja-JP" altLang="en-US" sz="2400" b="1" dirty="0"/>
            </a:p>
          </p:txBody>
        </p:sp>
        <p:sp>
          <p:nvSpPr>
            <p:cNvPr id="12" name="右矢印 11"/>
            <p:cNvSpPr/>
            <p:nvPr/>
          </p:nvSpPr>
          <p:spPr>
            <a:xfrm>
              <a:off x="2104650" y="4791536"/>
              <a:ext cx="304800" cy="5515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977862" y="4256180"/>
            <a:ext cx="3766979" cy="1617932"/>
            <a:chOff x="6266620" y="4258342"/>
            <a:chExt cx="3766979" cy="1617932"/>
          </a:xfrm>
        </p:grpSpPr>
        <p:sp>
          <p:nvSpPr>
            <p:cNvPr id="9" name="楕円 8"/>
            <p:cNvSpPr/>
            <p:nvPr/>
          </p:nvSpPr>
          <p:spPr>
            <a:xfrm>
              <a:off x="6694272" y="4258342"/>
              <a:ext cx="3339327" cy="161793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/>
                <a:t>ステップ５</a:t>
              </a:r>
              <a:endParaRPr kumimoji="1" lang="en-US" altLang="ja-JP" sz="2400" b="1" dirty="0"/>
            </a:p>
            <a:p>
              <a:pPr algn="ctr"/>
              <a:r>
                <a:rPr lang="ja-JP" altLang="en-US" sz="2400" b="1" dirty="0"/>
                <a:t>報告とコミュニケーション</a:t>
              </a:r>
              <a:endParaRPr kumimoji="1" lang="ja-JP" altLang="en-US" sz="2400" b="1" dirty="0"/>
            </a:p>
          </p:txBody>
        </p:sp>
        <p:sp>
          <p:nvSpPr>
            <p:cNvPr id="13" name="右矢印 12"/>
            <p:cNvSpPr/>
            <p:nvPr/>
          </p:nvSpPr>
          <p:spPr>
            <a:xfrm>
              <a:off x="6266620" y="4791535"/>
              <a:ext cx="304800" cy="5515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7458075" y="64436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BFDF116-263C-4D42-871D-FBEE8054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853" y="6172395"/>
            <a:ext cx="643039" cy="64060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BA38037-AC26-42D5-8962-133CD51B2FED}"/>
              </a:ext>
            </a:extLst>
          </p:cNvPr>
          <p:cNvSpPr txBox="1"/>
          <p:nvPr/>
        </p:nvSpPr>
        <p:spPr>
          <a:xfrm>
            <a:off x="1815892" y="6176528"/>
            <a:ext cx="9474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まずは、自社の事業活動と</a:t>
            </a:r>
            <a:r>
              <a:rPr lang="en-US" altLang="ja-JP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ゴールが紐付いてないか確認を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611F769-1BA0-4423-BA5E-6DF718381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927" y="6172395"/>
            <a:ext cx="643039" cy="6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企業・団体の取組み紹介</a:t>
            </a:r>
          </a:p>
        </p:txBody>
      </p:sp>
    </p:spTree>
    <p:extLst>
      <p:ext uri="{BB962C8B-B14F-4D97-AF65-F5344CB8AC3E}">
        <p14:creationId xmlns:p14="http://schemas.microsoft.com/office/powerpoint/2010/main" val="234917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" y="228349"/>
            <a:ext cx="1252025" cy="11771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178" y="108324"/>
            <a:ext cx="11936730" cy="1325563"/>
          </a:xfrm>
        </p:spPr>
        <p:txBody>
          <a:bodyPr>
            <a:normAutofit/>
          </a:bodyPr>
          <a:lstStyle/>
          <a:p>
            <a:r>
              <a:rPr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リマテックホールディングス株式会社</a:t>
            </a:r>
            <a:endParaRPr kumimoji="1" lang="ja-JP" altLang="en-US" sz="5400" dirty="0"/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" name="3D モデル 4" descr="リサイクル">
                <a:extLst>
                  <a:ext uri="{FF2B5EF4-FFF2-40B4-BE49-F238E27FC236}">
                    <a16:creationId xmlns:a16="http://schemas.microsoft.com/office/drawing/2014/main" id="{297BC7F7-5BE6-463E-819F-6F46E5212D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504126"/>
                  </p:ext>
                </p:extLst>
              </p:nvPr>
            </p:nvGraphicFramePr>
            <p:xfrm>
              <a:off x="174584" y="1636848"/>
              <a:ext cx="2675106" cy="248295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675106" cy="2482951"/>
                    </a:xfrm>
                    <a:prstGeom prst="rect">
                      <a:avLst/>
                    </a:prstGeom>
                  </am3d:spPr>
                  <am3d:camera>
                    <am3d:pos x="0" y="0" z="649660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21828" d="1000000"/>
                    <am3d:preTrans dx="2" dy="-17360034" dz="-182462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7583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モデル 4" descr="リサイクル">
                <a:extLst>
                  <a:ext uri="{FF2B5EF4-FFF2-40B4-BE49-F238E27FC236}">
                    <a16:creationId xmlns:a16="http://schemas.microsoft.com/office/drawing/2014/main" id="{297BC7F7-5BE6-463E-819F-6F46E5212D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584" y="1636848"/>
                <a:ext cx="2675106" cy="2482951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6686CE-D8F4-4C0E-9D07-96D2EFF5AF0D}"/>
              </a:ext>
            </a:extLst>
          </p:cNvPr>
          <p:cNvSpPr txBox="1"/>
          <p:nvPr/>
        </p:nvSpPr>
        <p:spPr>
          <a:xfrm>
            <a:off x="2948692" y="3710865"/>
            <a:ext cx="6225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〒</a:t>
            </a:r>
            <a:r>
              <a:rPr lang="en-US" altLang="ja-JP" dirty="0"/>
              <a:t>596-0015</a:t>
            </a:r>
            <a:r>
              <a:rPr lang="ja-JP" altLang="en-US" dirty="0"/>
              <a:t>　大阪府岸和田市地蔵浜町</a:t>
            </a:r>
            <a:r>
              <a:rPr lang="en-US" altLang="ja-JP" dirty="0"/>
              <a:t>11</a:t>
            </a:r>
            <a:r>
              <a:rPr lang="ja-JP" altLang="en-US" dirty="0"/>
              <a:t>番地の</a:t>
            </a:r>
            <a:r>
              <a:rPr lang="en-US" altLang="ja-JP" dirty="0"/>
              <a:t>1</a:t>
            </a:r>
          </a:p>
          <a:p>
            <a:r>
              <a:rPr lang="en-US" altLang="ja-JP" dirty="0"/>
              <a:t>https://www.rematec.co.jp/</a:t>
            </a:r>
            <a:endParaRPr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D05E7D1-3EB4-44FB-97BB-595A18BB206F}"/>
              </a:ext>
            </a:extLst>
          </p:cNvPr>
          <p:cNvSpPr txBox="1"/>
          <p:nvPr/>
        </p:nvSpPr>
        <p:spPr>
          <a:xfrm>
            <a:off x="2893086" y="1684656"/>
            <a:ext cx="83565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＜主な事業＞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「資源リサイクル事業」「再生可能エネルギー事業」の</a:t>
            </a:r>
            <a:r>
              <a:rPr lang="en-US" altLang="ja-JP" sz="2400" dirty="0">
                <a:latin typeface="+mj-ea"/>
                <a:ea typeface="+mj-ea"/>
              </a:rPr>
              <a:t>2</a:t>
            </a:r>
            <a:r>
              <a:rPr lang="ja-JP" altLang="en-US" sz="2400" dirty="0">
                <a:latin typeface="+mj-ea"/>
                <a:ea typeface="+mj-ea"/>
              </a:rPr>
              <a:t>つの事業を軸に漁業や海難事故による原油流出、そして自然災害で発生した大量のがれき処理など、環境分野に関わりが深い事業を多く展開</a:t>
            </a:r>
          </a:p>
        </p:txBody>
      </p:sp>
      <p:pic>
        <p:nvPicPr>
          <p:cNvPr id="10" name="Picture 2" descr="https://www.rematec.co.jp/images/work/nav_01.jpg">
            <a:hlinkClick r:id="rId6"/>
            <a:extLst>
              <a:ext uri="{FF2B5EF4-FFF2-40B4-BE49-F238E27FC236}">
                <a16:creationId xmlns:a16="http://schemas.microsoft.com/office/drawing/2014/main" id="{011E788F-A369-41B1-897C-CE9280C07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2" y="4493014"/>
            <a:ext cx="2077825" cy="22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EBCDE04-F963-483A-95F0-8CEB321E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52" y="4752453"/>
            <a:ext cx="4904971" cy="202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A4A894F-6C6D-4766-8376-191091A79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573" y="4718597"/>
            <a:ext cx="3242427" cy="206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CD40D1E-2A81-4587-9E56-B3576FAB8F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14" y="4752453"/>
            <a:ext cx="2875312" cy="202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3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73801" y="1583420"/>
            <a:ext cx="4747954" cy="5093702"/>
          </a:xfrm>
          <a:prstGeom prst="rect">
            <a:avLst/>
          </a:prstGeom>
          <a:ln w="25400" cmpd="dbl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＜事業と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との関わり合い＞</a:t>
            </a:r>
            <a:endParaRPr kumimoji="1" lang="en-US" altLang="ja-JP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〇国内における資源循環事業　　　　　</a:t>
            </a:r>
            <a:endParaRPr kumimoji="1" lang="en-US" altLang="ja-JP" sz="2000" b="0" i="0" u="none" strike="noStrike" kern="1200" cap="none" spc="-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産業廃棄物からの再生燃料（</a:t>
            </a:r>
            <a:r>
              <a:rPr kumimoji="1" lang="en-US" altLang="ja-JP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RF</a:t>
            </a:r>
            <a:r>
              <a:rPr kumimoji="1" lang="ja-JP" alt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b="0" i="0" u="none" strike="noStrike" kern="1200" cap="none" spc="-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の製造など</a:t>
            </a:r>
            <a:endParaRPr kumimoji="1" lang="en-US" altLang="ja-JP" sz="2000" b="0" i="0" u="none" strike="noStrike" kern="1200" cap="none" spc="-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-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〇環境修復事業</a:t>
            </a:r>
            <a:endParaRPr kumimoji="1" lang="en-US" altLang="ja-JP" sz="2000" b="0" i="0" u="none" strike="noStrike" kern="1200" cap="none" spc="-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災害廃棄物の処理及び復旧支援　</a:t>
            </a:r>
            <a:endParaRPr kumimoji="1" lang="en-US" altLang="ja-JP" sz="2000" b="0" i="0" u="none" strike="noStrike" kern="1200" cap="none" spc="-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-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〇海外における資源循環事業</a:t>
            </a:r>
            <a:endParaRPr kumimoji="1" lang="en-US" altLang="ja-JP" sz="2000" b="0" i="0" u="none" strike="noStrike" kern="1200" cap="none" spc="-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廃棄物由来のバイオナチュラル</a:t>
            </a:r>
            <a:endParaRPr kumimoji="1" lang="en-US" altLang="ja-JP" sz="2000" b="0" i="0" u="none" strike="noStrike" kern="1200" cap="none" spc="-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ガス製造　など</a:t>
            </a:r>
            <a:endParaRPr kumimoji="1" lang="en-US" altLang="ja-JP" sz="2000" b="0" i="0" u="none" strike="noStrike" kern="1200" cap="none" spc="-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-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〇再生可能エネルギー事業</a:t>
            </a:r>
            <a:endParaRPr kumimoji="1" lang="en-US" altLang="ja-JP" sz="2000" b="0" i="0" u="none" strike="noStrike" kern="1200" cap="none" spc="-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バイオガス発電・太陽光発電に</a:t>
            </a:r>
            <a:endParaRPr kumimoji="1" lang="en-US" altLang="ja-JP" sz="2000" b="0" i="0" u="none" strike="noStrike" kern="1200" cap="none" spc="-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よる</a:t>
            </a:r>
            <a:r>
              <a:rPr kumimoji="1" lang="en-US" altLang="ja-JP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CO</a:t>
            </a:r>
            <a:r>
              <a:rPr kumimoji="1" lang="en-US" altLang="ja-JP" sz="1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削減</a:t>
            </a:r>
            <a:endParaRPr kumimoji="1" lang="en-US" altLang="ja-JP" sz="1400" b="0" i="0" u="none" strike="noStrike" kern="1200" cap="none" spc="-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984021" y="2863523"/>
            <a:ext cx="425047" cy="301183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右矢印 8"/>
          <p:cNvSpPr/>
          <p:nvPr/>
        </p:nvSpPr>
        <p:spPr>
          <a:xfrm rot="16200000">
            <a:off x="4113351" y="3804698"/>
            <a:ext cx="4968832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64" y="5606222"/>
            <a:ext cx="1698549" cy="11996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588081" y="5190877"/>
            <a:ext cx="1956307" cy="3668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事業との関連性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575060" y="4602598"/>
            <a:ext cx="1956307" cy="3668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重点項目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562505" y="3941615"/>
            <a:ext cx="1956307" cy="3668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目標設定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575059" y="3129701"/>
            <a:ext cx="1956307" cy="3668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経営統合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562504" y="2332737"/>
            <a:ext cx="1956307" cy="3668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報告</a:t>
            </a:r>
          </a:p>
        </p:txBody>
      </p:sp>
      <p:sp>
        <p:nvSpPr>
          <p:cNvPr id="16" name="フローチャート: 抜出し 15"/>
          <p:cNvSpPr/>
          <p:nvPr/>
        </p:nvSpPr>
        <p:spPr>
          <a:xfrm>
            <a:off x="7971674" y="2008798"/>
            <a:ext cx="3423339" cy="3830595"/>
          </a:xfrm>
          <a:prstGeom prst="flowChartExtract">
            <a:avLst/>
          </a:prstGeom>
          <a:solidFill>
            <a:schemeClr val="accent6"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66" y="1562598"/>
            <a:ext cx="556041" cy="556041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91" y="5247665"/>
            <a:ext cx="503332" cy="51138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97" y="5242788"/>
            <a:ext cx="506582" cy="50658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08" y="5242789"/>
            <a:ext cx="506582" cy="50658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43" y="5242788"/>
            <a:ext cx="516816" cy="516816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20" y="5252482"/>
            <a:ext cx="496888" cy="49688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775" y="5242788"/>
            <a:ext cx="476250" cy="50658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662" y="5252482"/>
            <a:ext cx="496888" cy="49688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551" y="5252482"/>
            <a:ext cx="515162" cy="51516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31" y="5252482"/>
            <a:ext cx="496888" cy="49688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02" y="4585826"/>
            <a:ext cx="506582" cy="50658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99" y="4585136"/>
            <a:ext cx="516816" cy="51681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681" y="4590571"/>
            <a:ext cx="503332" cy="511381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51" y="4595370"/>
            <a:ext cx="476250" cy="506582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139" y="4590673"/>
            <a:ext cx="496888" cy="496888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8772032" y="1492118"/>
            <a:ext cx="234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パートナーシップで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目標達成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819920" y="2148125"/>
            <a:ext cx="376744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具体的な取組み事項や削減状況について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HP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や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CSR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レポートにて開示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819921" y="2863523"/>
            <a:ext cx="3767441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グループ経営管理指標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に織り込み、グループ各社の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進捗管理・評価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するために仕組みを検討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824057" y="3861267"/>
            <a:ext cx="376744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STB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水準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に沿った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CO2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排出量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を算出し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目標設定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を実施</a:t>
            </a:r>
          </a:p>
        </p:txBody>
      </p:sp>
      <p:pic>
        <p:nvPicPr>
          <p:cNvPr id="1026" name="Picture 2" descr="https://www.rematec.co.jp/images/work/nav_01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68" y="2325302"/>
            <a:ext cx="817616" cy="89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71" y="5995010"/>
            <a:ext cx="923565" cy="650816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19" y="1928390"/>
            <a:ext cx="338288" cy="338288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70" y="1933067"/>
            <a:ext cx="322770" cy="343327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72" y="3215090"/>
            <a:ext cx="366382" cy="372241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18" y="3215090"/>
            <a:ext cx="365615" cy="365615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61" y="3215090"/>
            <a:ext cx="365615" cy="365615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36" y="4209438"/>
            <a:ext cx="390975" cy="376873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56" y="4198773"/>
            <a:ext cx="372455" cy="372455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75" y="4198773"/>
            <a:ext cx="364416" cy="364416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00" y="4565749"/>
            <a:ext cx="336937" cy="358396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36" y="4551690"/>
            <a:ext cx="349808" cy="368779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13" y="4562647"/>
            <a:ext cx="357822" cy="357822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97" y="5514485"/>
            <a:ext cx="372455" cy="372455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89" y="5537871"/>
            <a:ext cx="355990" cy="378662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06" y="5537282"/>
            <a:ext cx="380554" cy="380554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7491702" y="6110963"/>
            <a:ext cx="4631149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17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ゴールのうち、どのゴールが自社の事業と関連性があるかを整理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1" y="228349"/>
            <a:ext cx="1252025" cy="11771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178" y="108324"/>
            <a:ext cx="11936730" cy="1325563"/>
          </a:xfrm>
        </p:spPr>
        <p:txBody>
          <a:bodyPr>
            <a:normAutofit fontScale="90000"/>
          </a:bodyPr>
          <a:lstStyle/>
          <a:p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</a:rPr>
              <a:t>リマテックホールディングス株式会社</a:t>
            </a:r>
            <a:r>
              <a:rPr lang="en-US" altLang="ja-JP" sz="6000" dirty="0"/>
              <a:t/>
            </a:r>
            <a:br>
              <a:rPr lang="en-US" altLang="ja-JP" sz="6000" dirty="0"/>
            </a:br>
            <a:r>
              <a:rPr lang="ja-JP" altLang="en-US" sz="2700" dirty="0"/>
              <a:t>～既存事業活動の</a:t>
            </a:r>
            <a:r>
              <a:rPr lang="en-US" altLang="ja-JP" sz="2700" dirty="0"/>
              <a:t>SDGs</a:t>
            </a:r>
            <a:r>
              <a:rPr lang="ja-JP" altLang="en-US" sz="2700" dirty="0" err="1"/>
              <a:t>への</a:t>
            </a:r>
            <a:r>
              <a:rPr lang="ja-JP" altLang="en-US" sz="2700" dirty="0"/>
              <a:t>当てはめから脱却し、</a:t>
            </a:r>
            <a:r>
              <a:rPr lang="en-US" altLang="ja-JP" sz="2700" dirty="0"/>
              <a:t>SDGs</a:t>
            </a:r>
            <a:r>
              <a:rPr lang="ja-JP" altLang="en-US" sz="2700" dirty="0"/>
              <a:t>を基盤とした経営を目指す～</a:t>
            </a:r>
            <a:endParaRPr kumimoji="1" lang="ja-JP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12571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0" y="1496984"/>
            <a:ext cx="12192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260119" y="171421"/>
            <a:ext cx="11671762" cy="1325563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Dari K</a:t>
            </a:r>
            <a:r>
              <a:rPr lang="ja-JP" altLang="en-US" dirty="0"/>
              <a:t>（ダリケー）株式会社</a:t>
            </a:r>
            <a:endParaRPr kumimoji="1"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2794647" y="1774920"/>
            <a:ext cx="8910260" cy="3426579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2400" dirty="0">
                <a:latin typeface="+mj-ea"/>
                <a:ea typeface="+mj-ea"/>
              </a:rPr>
              <a:t>＜主な事業</a:t>
            </a:r>
            <a:r>
              <a:rPr lang="ja-JP" altLang="en-US" sz="2400" dirty="0" smtClean="0">
                <a:latin typeface="+mj-ea"/>
                <a:ea typeface="+mj-ea"/>
              </a:rPr>
              <a:t>＞</a:t>
            </a:r>
            <a:endParaRPr lang="en-US" altLang="ja-JP" sz="2400" dirty="0">
              <a:latin typeface="+mj-ea"/>
              <a:ea typeface="+mj-ea"/>
            </a:endParaRPr>
          </a:p>
          <a:p>
            <a:pPr>
              <a:lnSpc>
                <a:spcPts val="2600"/>
              </a:lnSpc>
            </a:pPr>
            <a:r>
              <a:rPr lang="ja-JP" altLang="en-US" sz="2400" dirty="0">
                <a:latin typeface="+mj-ea"/>
                <a:ea typeface="+mj-ea"/>
              </a:rPr>
              <a:t>日本ではあまり馴染みのないインドネシア産カカオ豆の栽培から、それらを使用したチョコレートを製造・販売まで一貫して行う京都のチョコレート店</a:t>
            </a:r>
            <a:endParaRPr lang="en-US" altLang="ja-JP" sz="2400" dirty="0">
              <a:latin typeface="+mj-ea"/>
              <a:ea typeface="+mj-ea"/>
            </a:endParaRPr>
          </a:p>
          <a:p>
            <a:pPr>
              <a:lnSpc>
                <a:spcPts val="2600"/>
              </a:lnSpc>
            </a:pPr>
            <a:endParaRPr lang="en-US" altLang="ja-JP" sz="2400" dirty="0">
              <a:latin typeface="+mj-ea"/>
              <a:ea typeface="+mj-ea"/>
            </a:endParaRPr>
          </a:p>
          <a:p>
            <a:pPr>
              <a:lnSpc>
                <a:spcPts val="2600"/>
              </a:lnSpc>
            </a:pPr>
            <a:r>
              <a:rPr lang="zh-CN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lang="en-US" altLang="zh-CN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603-8205 </a:t>
            </a:r>
            <a:r>
              <a:rPr lang="zh-CN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京都府京都市北区紫竹西高縄町</a:t>
            </a:r>
            <a:r>
              <a:rPr lang="en-US" altLang="zh-CN" dirty="0">
                <a:latin typeface="メイリオ" panose="020B0604030504040204" pitchFamily="50" charset="-128"/>
                <a:ea typeface="メイリオ" panose="020B0604030504040204" pitchFamily="50" charset="-128"/>
              </a:rPr>
              <a:t>72</a:t>
            </a:r>
            <a:r>
              <a:rPr lang="zh-CN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zh-CN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https://www.dari-k.com/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endParaRPr lang="en-US" altLang="ja-JP" sz="2000" dirty="0"/>
          </a:p>
          <a:p>
            <a:pPr>
              <a:lnSpc>
                <a:spcPts val="2600"/>
              </a:lnSpc>
            </a:pPr>
            <a:endParaRPr lang="en-US" altLang="ja-JP" sz="2000" dirty="0"/>
          </a:p>
          <a:p>
            <a:pPr>
              <a:lnSpc>
                <a:spcPts val="2600"/>
              </a:lnSpc>
            </a:pPr>
            <a:endParaRPr lang="en-US" altLang="ja-JP" sz="2000" dirty="0"/>
          </a:p>
        </p:txBody>
      </p:sp>
      <p:pic>
        <p:nvPicPr>
          <p:cNvPr id="2050" name="Picture 2" descr="板チョコのイラスト（ミルク）">
            <a:extLst>
              <a:ext uri="{FF2B5EF4-FFF2-40B4-BE49-F238E27FC236}">
                <a16:creationId xmlns:a16="http://schemas.microsoft.com/office/drawing/2014/main" id="{1073D8C7-2B52-47ED-8D74-141FA784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5876"/>
            <a:ext cx="2670032" cy="29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CFF0626-711B-4843-8C48-779514402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1" y="4660847"/>
            <a:ext cx="3295730" cy="219715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6CFE2F2-4B48-4C31-BC11-CA013FA686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33" y="4605784"/>
            <a:ext cx="3292991" cy="219532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8D42A8E-1089-4779-B3CE-3A35F3C043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64" y="4603941"/>
            <a:ext cx="3295443" cy="219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1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0" y="1496984"/>
            <a:ext cx="12192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260119" y="171421"/>
            <a:ext cx="11671762" cy="1325563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Dari K</a:t>
            </a:r>
            <a:r>
              <a:rPr lang="ja-JP" altLang="en-US" dirty="0"/>
              <a:t>（ダリケー）株式会社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z="3200" dirty="0"/>
              <a:t>～「カカオ」を通して世界を変える</a:t>
            </a:r>
            <a:r>
              <a:rPr lang="en-US" altLang="ja-JP" sz="3200" dirty="0"/>
              <a:t>‐</a:t>
            </a:r>
            <a:r>
              <a:rPr lang="ja-JP" altLang="en-US" sz="3200" dirty="0"/>
              <a:t>努力が報われる社会に</a:t>
            </a:r>
            <a:r>
              <a:rPr lang="en-US" altLang="ja-JP" sz="3200" dirty="0"/>
              <a:t>‐</a:t>
            </a:r>
            <a:r>
              <a:rPr lang="ja-JP" altLang="en-US" sz="3200" dirty="0"/>
              <a:t>～</a:t>
            </a:r>
            <a:endParaRPr kumimoji="1"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3227797" y="1652576"/>
            <a:ext cx="8910260" cy="3836948"/>
          </a:xfrm>
          <a:prstGeom prst="rect">
            <a:avLst/>
          </a:prstGeom>
          <a:ln w="25400"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2000" b="1" i="1" dirty="0"/>
              <a:t>＜カカオ豆の栽培からチョコレートの製造・販売までを一貫して実施＞</a:t>
            </a:r>
            <a:endParaRPr lang="en-US" altLang="ja-JP" sz="2000" b="1" i="1" dirty="0"/>
          </a:p>
          <a:p>
            <a:pPr>
              <a:lnSpc>
                <a:spcPts val="2600"/>
              </a:lnSpc>
            </a:pPr>
            <a:endParaRPr lang="en-US" altLang="ja-JP" sz="2000" dirty="0"/>
          </a:p>
          <a:p>
            <a:pPr>
              <a:lnSpc>
                <a:spcPts val="2100"/>
              </a:lnSpc>
            </a:pPr>
            <a:r>
              <a:rPr lang="ja-JP" altLang="en-US" sz="2000" dirty="0"/>
              <a:t>　　　　　カカオの生産量世界第３位であるインドネシアで、高品質な　　　　　</a:t>
            </a:r>
            <a:endParaRPr lang="en-US" altLang="ja-JP" sz="2000" dirty="0"/>
          </a:p>
          <a:p>
            <a:pPr>
              <a:lnSpc>
                <a:spcPts val="2100"/>
              </a:lnSpc>
            </a:pPr>
            <a:r>
              <a:rPr lang="ja-JP" altLang="en-US" sz="2000" dirty="0"/>
              <a:t>　　　　　カカオ豆作りに必要不可欠な発酵技術を指導し、直接買い取る</a:t>
            </a:r>
            <a:endParaRPr lang="en-US" altLang="ja-JP" sz="2000" dirty="0"/>
          </a:p>
          <a:p>
            <a:pPr>
              <a:lnSpc>
                <a:spcPts val="2100"/>
              </a:lnSpc>
            </a:pPr>
            <a:r>
              <a:rPr lang="ja-JP" altLang="en-US" sz="2000" dirty="0"/>
              <a:t>　　　　　ことで、生産者の所得向上を実現</a:t>
            </a:r>
            <a:endParaRPr lang="en-US" altLang="ja-JP" sz="2000" dirty="0"/>
          </a:p>
          <a:p>
            <a:pPr>
              <a:lnSpc>
                <a:spcPts val="2100"/>
              </a:lnSpc>
            </a:pPr>
            <a:r>
              <a:rPr lang="ja-JP" altLang="en-US" sz="2000" dirty="0"/>
              <a:t>　　　　</a:t>
            </a:r>
            <a:endParaRPr lang="en-US" altLang="ja-JP" sz="2000" dirty="0"/>
          </a:p>
          <a:p>
            <a:pPr>
              <a:lnSpc>
                <a:spcPts val="2600"/>
              </a:lnSpc>
            </a:pPr>
            <a:r>
              <a:rPr lang="ja-JP" altLang="en-US" sz="2000" dirty="0"/>
              <a:t>　　　　　カカオのほか、トロピカルフルーツなども一緒に栽培する方法　　　</a:t>
            </a:r>
            <a:endParaRPr lang="en-US" altLang="ja-JP" sz="2000" dirty="0"/>
          </a:p>
          <a:p>
            <a:pPr>
              <a:lnSpc>
                <a:spcPts val="2600"/>
              </a:lnSpc>
            </a:pPr>
            <a:r>
              <a:rPr lang="ja-JP" altLang="en-US" sz="2000" dirty="0"/>
              <a:t>　　　　　（アグロフォレストリー農法）を指導し持続的な土地利用を実現　</a:t>
            </a:r>
            <a:endParaRPr lang="en-US" altLang="ja-JP" sz="2000" dirty="0"/>
          </a:p>
          <a:p>
            <a:pPr>
              <a:lnSpc>
                <a:spcPts val="2600"/>
              </a:lnSpc>
            </a:pPr>
            <a:r>
              <a:rPr lang="ja-JP" altLang="en-US" sz="2000" dirty="0"/>
              <a:t>　　　　</a:t>
            </a:r>
            <a:endParaRPr lang="en-US" altLang="ja-JP" sz="2000" dirty="0"/>
          </a:p>
          <a:p>
            <a:pPr>
              <a:lnSpc>
                <a:spcPts val="2600"/>
              </a:lnSpc>
            </a:pPr>
            <a:r>
              <a:rPr lang="ja-JP" altLang="en-US" sz="2000" dirty="0"/>
              <a:t>　　　　　カカオ農園ツアーを開催し、生産者と消費者の交流を行い、生産</a:t>
            </a:r>
            <a:endParaRPr lang="en-US" altLang="ja-JP" sz="2000" dirty="0"/>
          </a:p>
          <a:p>
            <a:pPr>
              <a:lnSpc>
                <a:spcPts val="2600"/>
              </a:lnSpc>
            </a:pPr>
            <a:r>
              <a:rPr lang="ja-JP" altLang="en-US" sz="2000" dirty="0"/>
              <a:t>　　　　　者の働きがい、やる気をアップ</a:t>
            </a:r>
          </a:p>
          <a:p>
            <a:pPr>
              <a:lnSpc>
                <a:spcPts val="2600"/>
              </a:lnSpc>
            </a:pPr>
            <a:endParaRPr lang="en-US" altLang="ja-JP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4642" y="5475332"/>
            <a:ext cx="1206735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◆「三方良し」のビジネスモデルの実現</a:t>
            </a:r>
            <a:endParaRPr lang="en-US" altLang="ja-JP" b="1" dirty="0"/>
          </a:p>
          <a:p>
            <a:r>
              <a:rPr lang="en-US" altLang="ja-JP" sz="1400" b="1" dirty="0"/>
              <a:t>【</a:t>
            </a:r>
            <a:r>
              <a:rPr lang="ja-JP" altLang="en-US" sz="1400" b="1" dirty="0"/>
              <a:t>主な</a:t>
            </a:r>
            <a:r>
              <a:rPr kumimoji="1" lang="ja-JP" altLang="en-US" sz="1400" b="1" dirty="0"/>
              <a:t>メリット</a:t>
            </a:r>
            <a:r>
              <a:rPr kumimoji="1" lang="en-US" altLang="ja-JP" sz="1400" b="1" dirty="0"/>
              <a:t>】</a:t>
            </a:r>
          </a:p>
          <a:p>
            <a:r>
              <a:rPr lang="ja-JP" altLang="en-US" dirty="0"/>
              <a:t>（１）生産者　　高品質なカカオの栽培・加工技術の習得と所得の向上　　　　　　　　　　　</a:t>
            </a:r>
            <a:endParaRPr lang="en-US" altLang="ja-JP" dirty="0"/>
          </a:p>
          <a:p>
            <a:r>
              <a:rPr lang="ja-JP" altLang="en-US" dirty="0"/>
              <a:t>（２）</a:t>
            </a:r>
            <a:r>
              <a:rPr lang="en-US" altLang="ja-JP" dirty="0"/>
              <a:t>Dari K</a:t>
            </a:r>
            <a:r>
              <a:rPr lang="ja-JP" altLang="en-US" dirty="0"/>
              <a:t>　　</a:t>
            </a:r>
            <a:r>
              <a:rPr lang="ja-JP" altLang="en-US" spc="-100" dirty="0"/>
              <a:t>高品質なカカオ豆の確保、美味しさとストーリー性の実現によるブランド化、販路拡大</a:t>
            </a:r>
            <a:endParaRPr lang="en-US" altLang="ja-JP" spc="-100" dirty="0"/>
          </a:p>
          <a:p>
            <a:r>
              <a:rPr lang="ja-JP" altLang="en-US" dirty="0"/>
              <a:t>（３）消費者　　美味しいチョコレートを楽しみながら、社会にも貢献できる</a:t>
            </a:r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61" y="2264874"/>
            <a:ext cx="901492" cy="90149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61" y="3357025"/>
            <a:ext cx="901492" cy="88206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61" y="4410320"/>
            <a:ext cx="901492" cy="90149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0" y="1662904"/>
            <a:ext cx="2571011" cy="171400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9" y="3605733"/>
            <a:ext cx="2571011" cy="171400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516" y="423303"/>
            <a:ext cx="1361514" cy="90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4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" y="228349"/>
            <a:ext cx="1252025" cy="11771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178" y="108324"/>
            <a:ext cx="11936730" cy="1325563"/>
          </a:xfrm>
        </p:spPr>
        <p:txBody>
          <a:bodyPr>
            <a:normAutofit/>
          </a:bodyPr>
          <a:lstStyle/>
          <a:p>
            <a:r>
              <a:rPr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大阪商工会議所の支援</a:t>
            </a:r>
            <a:endParaRPr kumimoji="1" lang="ja-JP" altLang="en-US" sz="5400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1773841"/>
            <a:ext cx="1207413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+mn-ea"/>
              </a:rPr>
              <a:t>〇</a:t>
            </a:r>
            <a:r>
              <a:rPr lang="en-US" altLang="ja-JP" sz="3600" b="1" dirty="0">
                <a:latin typeface="+mn-ea"/>
              </a:rPr>
              <a:t>SDGs</a:t>
            </a:r>
            <a:r>
              <a:rPr lang="ja-JP" altLang="en-US" sz="3600" b="1" dirty="0">
                <a:latin typeface="+mn-ea"/>
              </a:rPr>
              <a:t>取り組み診断</a:t>
            </a:r>
            <a:endParaRPr lang="en-US" altLang="ja-JP" sz="3600" b="1" dirty="0">
              <a:latin typeface="+mn-ea"/>
            </a:endParaRPr>
          </a:p>
          <a:p>
            <a:r>
              <a:rPr lang="ja-JP" altLang="en-US" sz="2800" b="1" dirty="0"/>
              <a:t>　</a:t>
            </a:r>
            <a:r>
              <a:rPr lang="en-US" altLang="ja-JP" sz="2800" dirty="0"/>
              <a:t>17</a:t>
            </a:r>
            <a:r>
              <a:rPr lang="ja-JP" altLang="en-US" sz="2800" dirty="0"/>
              <a:t>ゴールの質問項目に回答し、取り組み度を診断。</a:t>
            </a:r>
            <a:endParaRPr lang="en-US" altLang="ja-JP" sz="2800" dirty="0"/>
          </a:p>
          <a:p>
            <a:r>
              <a:rPr lang="ja-JP" altLang="en-US" sz="2800" dirty="0"/>
              <a:t>　取り組み度「</a:t>
            </a:r>
            <a:r>
              <a:rPr lang="en-US" altLang="ja-JP" sz="2800" dirty="0"/>
              <a:t>70</a:t>
            </a:r>
            <a:r>
              <a:rPr lang="ja-JP" altLang="en-US" sz="2800" dirty="0"/>
              <a:t>％以上」「</a:t>
            </a:r>
            <a:r>
              <a:rPr lang="en-US" altLang="ja-JP" sz="2800" dirty="0"/>
              <a:t>50</a:t>
            </a:r>
            <a:r>
              <a:rPr lang="ja-JP" altLang="en-US" sz="2800" dirty="0"/>
              <a:t>％以上」「</a:t>
            </a:r>
            <a:r>
              <a:rPr lang="en-US" altLang="ja-JP" sz="2800" dirty="0"/>
              <a:t>50</a:t>
            </a:r>
            <a:r>
              <a:rPr lang="ja-JP" altLang="en-US" sz="2800" dirty="0"/>
              <a:t>％未満」の３段階に分けて</a:t>
            </a:r>
            <a:endParaRPr lang="en-US" altLang="ja-JP" sz="2800" dirty="0"/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SDGs</a:t>
            </a:r>
            <a:r>
              <a:rPr lang="ja-JP" altLang="en-US" sz="2800" dirty="0"/>
              <a:t>の目標が表示。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3600" b="1" dirty="0">
                <a:latin typeface="+mn-ea"/>
              </a:rPr>
              <a:t>〇</a:t>
            </a:r>
            <a:r>
              <a:rPr lang="en-US" altLang="ja-JP" sz="3600" b="1" dirty="0" smtClean="0">
                <a:latin typeface="+mn-ea"/>
              </a:rPr>
              <a:t>SDGs</a:t>
            </a:r>
            <a:r>
              <a:rPr lang="ja-JP" altLang="en-US" sz="3600" b="1" dirty="0">
                <a:latin typeface="+mn-ea"/>
              </a:rPr>
              <a:t>取組</a:t>
            </a:r>
            <a:r>
              <a:rPr lang="ja-JP" altLang="en-US" sz="3600" b="1" dirty="0" smtClean="0">
                <a:latin typeface="+mn-ea"/>
              </a:rPr>
              <a:t>事例</a:t>
            </a:r>
            <a:endParaRPr lang="en-US" altLang="ja-JP" sz="3600" b="1" dirty="0" smtClean="0">
              <a:latin typeface="+mn-ea"/>
            </a:endParaRPr>
          </a:p>
          <a:p>
            <a:r>
              <a:rPr lang="ja-JP" altLang="en-US" sz="2800" dirty="0" smtClean="0">
                <a:latin typeface="+mn-ea"/>
              </a:rPr>
              <a:t>　</a:t>
            </a:r>
            <a:r>
              <a:rPr lang="en-US" altLang="ja-JP" sz="2800" dirty="0" smtClean="0">
                <a:latin typeface="+mn-ea"/>
              </a:rPr>
              <a:t>SDG</a:t>
            </a:r>
            <a:r>
              <a:rPr lang="ja-JP" altLang="en-US" sz="2800" dirty="0" err="1">
                <a:latin typeface="+mn-ea"/>
              </a:rPr>
              <a:t>ｓ</a:t>
            </a:r>
            <a:r>
              <a:rPr lang="ja-JP" altLang="en-US" sz="2800" dirty="0">
                <a:latin typeface="+mn-ea"/>
              </a:rPr>
              <a:t>に取り組んで</a:t>
            </a:r>
            <a:r>
              <a:rPr lang="ja-JP" altLang="en-US" sz="2800" dirty="0" smtClean="0">
                <a:latin typeface="+mn-ea"/>
              </a:rPr>
              <a:t>いる大阪商工会議所の会員</a:t>
            </a:r>
            <a:r>
              <a:rPr lang="ja-JP" altLang="en-US" sz="2800" dirty="0">
                <a:latin typeface="+mn-ea"/>
              </a:rPr>
              <a:t>企業とその他参考企業</a:t>
            </a:r>
            <a:r>
              <a:rPr lang="ja-JP" altLang="en-US" sz="2800" dirty="0" smtClean="0">
                <a:latin typeface="+mn-ea"/>
              </a:rPr>
              <a:t>等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dirty="0" smtClean="0">
                <a:latin typeface="+mn-ea"/>
              </a:rPr>
              <a:t>　を紹介。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36D71C7-80A1-405F-8DF3-080B273ADD01}"/>
              </a:ext>
            </a:extLst>
          </p:cNvPr>
          <p:cNvSpPr/>
          <p:nvPr/>
        </p:nvSpPr>
        <p:spPr>
          <a:xfrm>
            <a:off x="7918315" y="5981221"/>
            <a:ext cx="2954246" cy="469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prstClr val="black"/>
                </a:solidFill>
                <a:latin typeface="+mn-ea"/>
              </a:rPr>
              <a:t>大阪商工会議所　</a:t>
            </a:r>
            <a:r>
              <a:rPr lang="en-US" altLang="ja-JP" dirty="0">
                <a:solidFill>
                  <a:prstClr val="black"/>
                </a:solidFill>
                <a:latin typeface="+mn-ea"/>
              </a:rPr>
              <a:t>SDGs</a:t>
            </a:r>
            <a:endParaRPr lang="ja-JP" altLang="en-US" dirty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FB3E462-3E31-4F21-B431-888407A04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133" y="6039453"/>
            <a:ext cx="330049" cy="35272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2FC635C-1BBF-4E15-BB24-53C845C71A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25" y="3267796"/>
            <a:ext cx="1486872" cy="121350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2072CE-1B35-4E10-A749-EF79CDBB9CD3}"/>
              </a:ext>
            </a:extLst>
          </p:cNvPr>
          <p:cNvSpPr txBox="1"/>
          <p:nvPr/>
        </p:nvSpPr>
        <p:spPr>
          <a:xfrm>
            <a:off x="214429" y="5876479"/>
            <a:ext cx="7447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en-US" sz="18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詳細については、大阪商工会議所国際部へお問い合わせください。</a:t>
            </a:r>
            <a:endParaRPr lang="en-US" altLang="ja-JP" sz="18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https://www.osaka.cci.or.jp/sdgs/</a:t>
            </a:r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6353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5345</TotalTime>
  <Words>851</Words>
  <Application>Microsoft Office PowerPoint</Application>
  <PresentationFormat>ワイド画面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HGS創英角ﾎﾟｯﾌﾟ体</vt:lpstr>
      <vt:lpstr>Meiryo UI</vt:lpstr>
      <vt:lpstr>ＭＳ Ｐ明朝</vt:lpstr>
      <vt:lpstr>メイリオ</vt:lpstr>
      <vt:lpstr>游ゴシック</vt:lpstr>
      <vt:lpstr>Arial</vt:lpstr>
      <vt:lpstr>Calibri</vt:lpstr>
      <vt:lpstr>Wingdings</vt:lpstr>
      <vt:lpstr>Office テーマ</vt:lpstr>
      <vt:lpstr>ＳＤＧｓの進め方（例）</vt:lpstr>
      <vt:lpstr>なぜSDGsに取り組むべきなのか</vt:lpstr>
      <vt:lpstr>ＳＤＧｓの進め方</vt:lpstr>
      <vt:lpstr>企業・団体の取組み紹介</vt:lpstr>
      <vt:lpstr>リマテックホールディングス株式会社</vt:lpstr>
      <vt:lpstr>リマテックホールディングス株式会社 ～既存事業活動のSDGsへの当てはめから脱却し、SDGsを基盤とした経営を目指す～</vt:lpstr>
      <vt:lpstr>Dari K（ダリケー）株式会社</vt:lpstr>
      <vt:lpstr>Dari K（ダリケー）株式会社 ～「カカオ」を通して世界を変える‐努力が報われる社会に‐～</vt:lpstr>
      <vt:lpstr>大阪商工会議所の支援</vt:lpstr>
      <vt:lpstr>ご清聴ありがとうございました。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仲平　浩祥</dc:creator>
  <cp:lastModifiedBy>大阪府</cp:lastModifiedBy>
  <cp:revision>311</cp:revision>
  <cp:lastPrinted>2020-10-22T09:13:27Z</cp:lastPrinted>
  <dcterms:created xsi:type="dcterms:W3CDTF">2020-08-26T07:07:13Z</dcterms:created>
  <dcterms:modified xsi:type="dcterms:W3CDTF">2021-01-12T07:20:06Z</dcterms:modified>
</cp:coreProperties>
</file>