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7" r:id="rId3"/>
    <p:sldId id="337" r:id="rId4"/>
    <p:sldId id="293" r:id="rId5"/>
    <p:sldId id="294" r:id="rId6"/>
    <p:sldId id="295" r:id="rId7"/>
    <p:sldId id="340" r:id="rId8"/>
    <p:sldId id="352" r:id="rId9"/>
    <p:sldId id="353" r:id="rId10"/>
    <p:sldId id="349" r:id="rId11"/>
    <p:sldId id="350" r:id="rId12"/>
    <p:sldId id="351" r:id="rId13"/>
    <p:sldId id="296" r:id="rId14"/>
    <p:sldId id="297" r:id="rId15"/>
    <p:sldId id="314" r:id="rId16"/>
    <p:sldId id="316" r:id="rId17"/>
    <p:sldId id="322" r:id="rId18"/>
    <p:sldId id="323" r:id="rId19"/>
    <p:sldId id="324" r:id="rId20"/>
    <p:sldId id="325" r:id="rId21"/>
    <p:sldId id="318" r:id="rId22"/>
    <p:sldId id="338" r:id="rId23"/>
    <p:sldId id="341" r:id="rId24"/>
    <p:sldId id="344" r:id="rId25"/>
    <p:sldId id="345" r:id="rId26"/>
    <p:sldId id="347" r:id="rId27"/>
    <p:sldId id="343" r:id="rId28"/>
    <p:sldId id="342" r:id="rId29"/>
    <p:sldId id="348" r:id="rId3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1218" y="72"/>
      </p:cViewPr>
      <p:guideLst>
        <p:guide orient="horz" pos="2205"/>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2020/11/16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9975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58888"/>
            <a:ext cx="4845050" cy="3354387"/>
          </a:xfrm>
        </p:spPr>
      </p:sp>
      <p:sp>
        <p:nvSpPr>
          <p:cNvPr id="3" name="ノート プレースホルダー 2"/>
          <p:cNvSpPr>
            <a:spLocks noGrp="1"/>
          </p:cNvSpPr>
          <p:nvPr>
            <p:ph type="body" idx="1"/>
          </p:nvPr>
        </p:nvSpPr>
        <p:spPr>
          <a:xfrm>
            <a:off x="710857" y="4773201"/>
            <a:ext cx="5445125" cy="3913187"/>
          </a:xfrm>
        </p:spPr>
        <p:txBody>
          <a:bodyPr/>
          <a:lstStyle/>
          <a:p>
            <a:pPr marL="0" indent="0">
              <a:buFont typeface="Arial" panose="020B0604020202020204" pitchFamily="34" charset="0"/>
              <a:buNone/>
            </a:pPr>
            <a:endParaRPr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15382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344691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97890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372612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2020/11/16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2020/11/16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2183B1-B88B-433A-AE53-CC4F42E3546A}" type="datetimeFigureOut">
              <a:rPr kumimoji="1" lang="ja-JP" altLang="en-US" smtClean="0"/>
              <a:t>2020/11/16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183B1-B88B-433A-AE53-CC4F42E3546A}" type="datetimeFigureOut">
              <a:rPr kumimoji="1" lang="ja-JP" altLang="en-US" smtClean="0"/>
              <a:t>2020/11/16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6.png"/><Relationship Id="rId4" Type="http://schemas.microsoft.com/office/2007/relationships/hdphoto" Target="../media/hdphoto1.wdp"/><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1514248"/>
            <a:ext cx="8420100" cy="2949575"/>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smtClean="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smtClean="0">
                <a:solidFill>
                  <a:schemeClr val="accent1">
                    <a:lumMod val="50000"/>
                  </a:schemeClr>
                </a:solidFill>
                <a:latin typeface="Meiryo UI" panose="020B0604030504040204" pitchFamily="50" charset="-128"/>
                <a:ea typeface="Meiryo UI" panose="020B0604030504040204" pitchFamily="50" charset="-128"/>
              </a:rPr>
              <a:t>について</a:t>
            </a:r>
            <a:endParaRPr kumimoji="1" lang="ja-JP" altLang="en-US" sz="66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238250" y="4463824"/>
            <a:ext cx="7429500" cy="1394052"/>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en-US" altLang="ja-JP" dirty="0">
                <a:latin typeface="Meiryo UI" panose="020B0604030504040204" pitchFamily="50" charset="-128"/>
                <a:ea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11</a:t>
            </a:r>
            <a:r>
              <a:rPr kumimoji="1" lang="ja-JP" altLang="en-US" dirty="0" smtClean="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11</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大阪府　企画室　推進課</a:t>
            </a: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9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713" y="1225903"/>
            <a:ext cx="9148573" cy="4549070"/>
          </a:xfrm>
          <a:prstGeom prst="rect">
            <a:avLst/>
          </a:prstGeom>
        </p:spPr>
      </p:pic>
    </p:spTree>
    <p:extLst>
      <p:ext uri="{BB962C8B-B14F-4D97-AF65-F5344CB8AC3E}">
        <p14:creationId xmlns:p14="http://schemas.microsoft.com/office/powerpoint/2010/main" val="315391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3169" y="633741"/>
            <a:ext cx="9199661" cy="5590517"/>
          </a:xfrm>
          <a:prstGeom prst="rect">
            <a:avLst/>
          </a:prstGeom>
        </p:spPr>
      </p:pic>
    </p:spTree>
    <p:extLst>
      <p:ext uri="{BB962C8B-B14F-4D97-AF65-F5344CB8AC3E}">
        <p14:creationId xmlns:p14="http://schemas.microsoft.com/office/powerpoint/2010/main" val="169204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89716" y="561895"/>
            <a:ext cx="9526568" cy="5548719"/>
          </a:xfrm>
          <a:prstGeom prst="rect">
            <a:avLst/>
          </a:prstGeom>
        </p:spPr>
      </p:pic>
    </p:spTree>
    <p:extLst>
      <p:ext uri="{BB962C8B-B14F-4D97-AF65-F5344CB8AC3E}">
        <p14:creationId xmlns:p14="http://schemas.microsoft.com/office/powerpoint/2010/main" val="387512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2"/>
          <a:stretch>
            <a:fillRect/>
          </a:stretch>
        </p:blipFill>
        <p:spPr>
          <a:xfrm>
            <a:off x="178488" y="236199"/>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3"/>
          <a:srcRect l="30161" t="18428" r="53441" b="41463"/>
          <a:stretch/>
        </p:blipFill>
        <p:spPr>
          <a:xfrm>
            <a:off x="3666946" y="620884"/>
            <a:ext cx="2787204" cy="3683091"/>
          </a:xfrm>
          <a:prstGeom prst="rect">
            <a:avLst/>
          </a:prstGeom>
        </p:spPr>
      </p:pic>
      <p:pic>
        <p:nvPicPr>
          <p:cNvPr id="6" name="図 5"/>
          <p:cNvPicPr>
            <a:picLocks noChangeAspect="1"/>
          </p:cNvPicPr>
          <p:nvPr/>
        </p:nvPicPr>
        <p:blipFill rotWithShape="1">
          <a:blip r:embed="rId3"/>
          <a:srcRect l="30161" t="59079" r="53441" b="-1"/>
          <a:stretch/>
        </p:blipFill>
        <p:spPr>
          <a:xfrm>
            <a:off x="6955580" y="620884"/>
            <a:ext cx="2731829" cy="3683091"/>
          </a:xfrm>
          <a:prstGeom prst="rect">
            <a:avLst/>
          </a:prstGeom>
        </p:spPr>
      </p:pic>
      <p:sp>
        <p:nvSpPr>
          <p:cNvPr id="7" name="テキスト ボックス 6"/>
          <p:cNvSpPr txBox="1"/>
          <p:nvPr/>
        </p:nvSpPr>
        <p:spPr>
          <a:xfrm>
            <a:off x="1654672" y="600969"/>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sp>
        <p:nvSpPr>
          <p:cNvPr id="2" name="加算 1"/>
          <p:cNvSpPr/>
          <p:nvPr/>
        </p:nvSpPr>
        <p:spPr>
          <a:xfrm>
            <a:off x="4459773" y="4390707"/>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780" y="5277848"/>
            <a:ext cx="6810375" cy="1438275"/>
          </a:xfrm>
          <a:prstGeom prst="rect">
            <a:avLst/>
          </a:prstGeom>
        </p:spPr>
      </p:pic>
    </p:spTree>
    <p:extLst>
      <p:ext uri="{BB962C8B-B14F-4D97-AF65-F5344CB8AC3E}">
        <p14:creationId xmlns:p14="http://schemas.microsoft.com/office/powerpoint/2010/main" val="218086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smtClean="0"/>
              <a:t>の</a:t>
            </a:r>
            <a:r>
              <a:rPr lang="ja-JP" altLang="en-US" dirty="0" smtClean="0"/>
              <a:t>理念・ポイント</a:t>
            </a:r>
            <a:endParaRPr kumimoji="1" lang="ja-JP" altLang="en-US" sz="2400" dirty="0"/>
          </a:p>
        </p:txBody>
      </p:sp>
      <p:sp>
        <p:nvSpPr>
          <p:cNvPr id="3" name="正方形/長方形 2"/>
          <p:cNvSpPr/>
          <p:nvPr/>
        </p:nvSpPr>
        <p:spPr>
          <a:xfrm>
            <a:off x="506760" y="1449030"/>
            <a:ext cx="8892480" cy="4471044"/>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、社会、環境の</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横</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を決めた必達目標ではなく、各主体がめざすべき目標を作る</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⑦ステークホルダー</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との連携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099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a:t>
            </a:r>
            <a:r>
              <a:rPr lang="ja-JP" altLang="en-US" sz="2400" dirty="0" smtClean="0"/>
              <a:t>言語</a:t>
            </a:r>
            <a:endParaRPr kumimoji="1" lang="ja-JP" altLang="en-US" sz="2400" dirty="0"/>
          </a:p>
        </p:txBody>
      </p:sp>
      <p:pic>
        <p:nvPicPr>
          <p:cNvPr id="3" name="図 2"/>
          <p:cNvPicPr>
            <a:picLocks noChangeAspect="1"/>
          </p:cNvPicPr>
          <p:nvPr/>
        </p:nvPicPr>
        <p:blipFill rotWithShape="1">
          <a:blip r:embed="rId2"/>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ポイント１</a:t>
            </a:r>
            <a:endParaRPr kumimoji="1" lang="en-US" altLang="ja-JP" sz="2000" b="1" dirty="0" smtClean="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国連の全加盟国で合意。「誰も否定できない」明確な価値とゴールの提示。</a:t>
            </a: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ポイント２</a:t>
            </a:r>
            <a:endParaRPr kumimoji="1" lang="en-US" altLang="ja-JP" sz="2000" b="1" dirty="0" smtClean="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17</a:t>
            </a:r>
            <a:r>
              <a:rPr kumimoji="1" lang="ja-JP" altLang="en-US" sz="2000" dirty="0" smtClean="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smtClean="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spTree>
    <p:extLst>
      <p:ext uri="{BB962C8B-B14F-4D97-AF65-F5344CB8AC3E}">
        <p14:creationId xmlns:p14="http://schemas.microsoft.com/office/powerpoint/2010/main" val="147791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②</a:t>
            </a:r>
            <a:r>
              <a:rPr lang="ja-JP" altLang="en-US" sz="2400" dirty="0"/>
              <a:t>経済、社会、環境の統合による課題解決と新しい価値の</a:t>
            </a:r>
            <a:r>
              <a:rPr lang="ja-JP" altLang="en-US" sz="2400" dirty="0" smtClean="0"/>
              <a:t>創造</a:t>
            </a:r>
            <a:endParaRPr kumimoji="1" lang="ja-JP" altLang="en-US" sz="2400" dirty="0"/>
          </a:p>
        </p:txBody>
      </p:sp>
      <p:pic>
        <p:nvPicPr>
          <p:cNvPr id="7" name="図 6"/>
          <p:cNvPicPr>
            <a:picLocks noChangeAspect="1"/>
          </p:cNvPicPr>
          <p:nvPr/>
        </p:nvPicPr>
        <p:blipFill>
          <a:blip r:embed="rId2"/>
          <a:stretch>
            <a:fillRect/>
          </a:stretch>
        </p:blipFill>
        <p:spPr>
          <a:xfrm>
            <a:off x="3039228" y="856343"/>
            <a:ext cx="3827544" cy="2572657"/>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：社会課題の併記</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これまで対立すると考えられていた、</a:t>
            </a:r>
            <a:r>
              <a:rPr kumimoji="1" lang="ja-JP" altLang="en-US" dirty="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人権と開発」、「環境と経済成長」等の社会課題を併記。</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（「より良い社会」というより高次のビジョンの提示）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（ビジネスなど、自己メリット追及型の課題解決アプローチの許容）</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669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a:t>
            </a:r>
            <a:r>
              <a:rPr lang="ja-JP" altLang="en-US" sz="2400" dirty="0" smtClean="0"/>
              <a:t>取り残さない</a:t>
            </a:r>
            <a:endParaRPr kumimoji="1" lang="ja-JP" altLang="en-US" sz="2400" dirty="0"/>
          </a:p>
        </p:txBody>
      </p:sp>
      <p:sp>
        <p:nvSpPr>
          <p:cNvPr id="3" name="テキスト ボックス 2"/>
          <p:cNvSpPr txBox="1"/>
          <p:nvPr/>
        </p:nvSpPr>
        <p:spPr>
          <a:xfrm>
            <a:off x="1944914" y="1538514"/>
            <a:ext cx="5413829" cy="584775"/>
          </a:xfrm>
          <a:prstGeom prst="rect">
            <a:avLst/>
          </a:prstGeom>
          <a:noFill/>
        </p:spPr>
        <p:txBody>
          <a:bodyPr wrap="square" rtlCol="0">
            <a:spAutoFit/>
          </a:bodyPr>
          <a:lstStyle/>
          <a:p>
            <a:pPr algn="ctr"/>
            <a:r>
              <a:rPr kumimoji="1" lang="en-US" altLang="ja-JP" sz="3200" b="1" dirty="0">
                <a:latin typeface="Meiryo UI" panose="020B0604030504040204" pitchFamily="50" charset="-128"/>
                <a:ea typeface="Meiryo UI" panose="020B0604030504040204" pitchFamily="50" charset="-128"/>
              </a:rPr>
              <a:t>i</a:t>
            </a:r>
            <a:r>
              <a:rPr kumimoji="1" lang="en-US" altLang="ja-JP" sz="3200" b="1" dirty="0" smtClean="0">
                <a:latin typeface="Meiryo UI" panose="020B0604030504040204" pitchFamily="50" charset="-128"/>
                <a:ea typeface="Meiryo UI" panose="020B0604030504040204" pitchFamily="50" charset="-128"/>
              </a:rPr>
              <a:t>nclusive=</a:t>
            </a:r>
            <a:r>
              <a:rPr kumimoji="1" lang="ja-JP" altLang="en-US" sz="3200" b="1" dirty="0" smtClean="0">
                <a:latin typeface="Meiryo UI" panose="020B0604030504040204" pitchFamily="50" charset="-128"/>
                <a:ea typeface="Meiryo UI" panose="020B0604030504040204" pitchFamily="50" charset="-128"/>
              </a:rPr>
              <a:t>包摂</a:t>
            </a:r>
            <a:endParaRPr kumimoji="1" lang="ja-JP" altLang="en-US" sz="32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：野心的（背伸び）</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全ての人を救済するというハードルの高い、野心的な理念・ビジョンの提示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達成のために取り組むべき主体は国際社会、地域（</a:t>
            </a:r>
            <a:r>
              <a:rPr kumimoji="1" lang="en-US" altLang="ja-JP" dirty="0" smtClean="0">
                <a:latin typeface="Meiryo UI" panose="020B0604030504040204" pitchFamily="50" charset="-128"/>
                <a:ea typeface="Meiryo UI" panose="020B0604030504040204" pitchFamily="50" charset="-128"/>
              </a:rPr>
              <a:t>region)</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国家、地方</a:t>
            </a:r>
            <a:r>
              <a:rPr kumimoji="1" lang="en-US" altLang="ja-JP" dirty="0" smtClean="0">
                <a:latin typeface="Meiryo UI" panose="020B0604030504040204" pitchFamily="50" charset="-128"/>
                <a:ea typeface="Meiryo UI" panose="020B0604030504040204" pitchFamily="50" charset="-128"/>
              </a:rPr>
              <a:t>(local</a:t>
            </a:r>
            <a:r>
              <a:rPr kumimoji="1" lang="ja-JP" altLang="en-US" dirty="0" smtClean="0">
                <a:latin typeface="Meiryo UI" panose="020B0604030504040204" pitchFamily="50" charset="-128"/>
                <a:ea typeface="Meiryo UI" panose="020B0604030504040204" pitchFamily="50" charset="-128"/>
              </a:rPr>
              <a:t>）、企業、教育機関、</a:t>
            </a:r>
            <a:r>
              <a:rPr kumimoji="1" lang="en-US" altLang="ja-JP" dirty="0" smtClean="0">
                <a:latin typeface="Meiryo UI" panose="020B0604030504040204" pitchFamily="50" charset="-128"/>
                <a:ea typeface="Meiryo UI" panose="020B0604030504040204" pitchFamily="50" charset="-128"/>
              </a:rPr>
              <a:t>NPO/NGO</a:t>
            </a:r>
            <a:r>
              <a:rPr kumimoji="1" lang="ja-JP" altLang="en-US" dirty="0" err="1" smtClean="0">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⇒どんな人間も必ず課題解決のアクターになりうる</a:t>
            </a:r>
            <a:r>
              <a:rPr kumimoji="1" lang="ja-JP" altLang="en-US" dirty="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822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a:t>
            </a:r>
            <a:r>
              <a:rPr lang="ja-JP" altLang="en-US" sz="2400" dirty="0" smtClean="0"/>
              <a:t>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smtClean="0">
                <a:latin typeface="Meiryo UI" panose="020B0604030504040204" pitchFamily="50" charset="-128"/>
                <a:ea typeface="Meiryo UI" panose="020B0604030504040204" pitchFamily="50" charset="-128"/>
              </a:rPr>
              <a:t>(1)</a:t>
            </a:r>
            <a:r>
              <a:rPr kumimoji="1" lang="ja-JP" altLang="en-US" b="1" dirty="0" smtClean="0">
                <a:latin typeface="Meiryo UI" panose="020B0604030504040204" pitchFamily="50" charset="-128"/>
                <a:ea typeface="Meiryo UI" panose="020B0604030504040204" pitchFamily="50" charset="-128"/>
              </a:rPr>
              <a:t>同時解決</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あるゴールの解決のための取組みを、別のゴールの課題解決につなげ</a:t>
            </a:r>
            <a:r>
              <a:rPr kumimoji="1" lang="ja-JP" altLang="en-US" dirty="0">
                <a:latin typeface="Meiryo UI" panose="020B0604030504040204" pitchFamily="50" charset="-128"/>
                <a:ea typeface="Meiryo UI" panose="020B0604030504040204" pitchFamily="50" charset="-128"/>
              </a:rPr>
              <a:t>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en-US" altLang="ja-JP" b="1" dirty="0" smtClean="0">
                <a:latin typeface="Meiryo UI" panose="020B0604030504040204" pitchFamily="50" charset="-128"/>
                <a:ea typeface="Meiryo UI" panose="020B0604030504040204" pitchFamily="50" charset="-128"/>
              </a:rPr>
              <a:t>(2)</a:t>
            </a:r>
            <a:r>
              <a:rPr kumimoji="1" lang="ja-JP" altLang="en-US" b="1" dirty="0" smtClean="0">
                <a:latin typeface="Meiryo UI" panose="020B0604030504040204" pitchFamily="50" charset="-128"/>
                <a:ea typeface="Meiryo UI" panose="020B0604030504040204" pitchFamily="50" charset="-128"/>
              </a:rPr>
              <a:t>インパクトのベクトルを変える</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smtClean="0">
                <a:latin typeface="Meiryo UI" panose="020B0604030504040204" pitchFamily="50" charset="-128"/>
                <a:ea typeface="Meiryo UI" panose="020B0604030504040204" pitchFamily="50" charset="-128"/>
              </a:rPr>
              <a:t>(3)</a:t>
            </a:r>
            <a:r>
              <a:rPr kumimoji="1" lang="ja-JP" altLang="en-US" b="1" dirty="0" smtClean="0">
                <a:latin typeface="Meiryo UI" panose="020B0604030504040204" pitchFamily="50" charset="-128"/>
                <a:ea typeface="Meiryo UI" panose="020B0604030504040204" pitchFamily="50" charset="-128"/>
              </a:rPr>
              <a:t>トレードオフの考慮</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786" y="1662420"/>
            <a:ext cx="992266"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419" y="1662420"/>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659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a:t>
            </a:r>
            <a:r>
              <a:rPr lang="ja-JP" altLang="en-US" sz="2400" dirty="0" smtClean="0"/>
              <a:t>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「バックキャスティング」</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b="1"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未来</a:t>
            </a:r>
            <a:r>
              <a:rPr kumimoji="1" lang="ja-JP" altLang="en-US" sz="1600" dirty="0">
                <a:latin typeface="Meiryo UI" panose="020B0604030504040204" pitchFamily="50" charset="-128"/>
                <a:ea typeface="Meiryo UI" panose="020B0604030504040204" pitchFamily="50" charset="-128"/>
              </a:rPr>
              <a:t>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「フォアキャスティング」</a:t>
            </a:r>
            <a:endParaRPr kumimoji="1" lang="en-US" altLang="ja-JP" b="1" dirty="0" smtClean="0">
              <a:latin typeface="Meiryo UI" panose="020B0604030504040204" pitchFamily="50" charset="-128"/>
              <a:ea typeface="Meiryo UI" panose="020B0604030504040204" pitchFamily="50" charset="-128"/>
            </a:endParaRPr>
          </a:p>
          <a:p>
            <a:endParaRPr kumimoji="1" lang="en-US" altLang="ja-JP" b="1"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smtClean="0">
                <a:latin typeface="Meiryo UI" panose="020B0604030504040204" pitchFamily="50" charset="-128"/>
                <a:ea typeface="Meiryo UI" panose="020B0604030504040204" pitchFamily="50" charset="-128"/>
              </a:rPr>
              <a:t>過去</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あるべき</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社会像</a:t>
            </a:r>
            <a:endParaRPr kumimoji="1" lang="ja-JP" altLang="en-US" sz="1400" dirty="0">
              <a:latin typeface="Meiryo UI" panose="020B0604030504040204" pitchFamily="50" charset="-128"/>
              <a:ea typeface="Meiryo UI" panose="020B0604030504040204" pitchFamily="50" charset="-128"/>
            </a:endParaRP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a:t>
            </a:r>
            <a:r>
              <a:rPr kumimoji="1" lang="ja-JP" altLang="en-US" sz="1400" dirty="0" smtClean="0">
                <a:latin typeface="Meiryo UI" panose="020B0604030504040204" pitchFamily="50" charset="-128"/>
                <a:ea typeface="Meiryo UI" panose="020B0604030504040204" pitchFamily="50" charset="-128"/>
              </a:rPr>
              <a:t>な</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めざす姿</a:t>
            </a:r>
            <a:endParaRPr kumimoji="1" lang="en-US" altLang="ja-JP" sz="14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：社会課題解決のイメージの変革</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義務的な行動ではなく、主体的な行動の誘発</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：「小役人」からの脱却</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840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テーマ</a:t>
            </a:r>
            <a:endParaRPr kumimoji="1" lang="ja-JP" altLang="en-US" dirty="0"/>
          </a:p>
        </p:txBody>
      </p:sp>
      <p:sp>
        <p:nvSpPr>
          <p:cNvPr id="4" name="テキスト ボックス 3"/>
          <p:cNvSpPr txBox="1"/>
          <p:nvPr/>
        </p:nvSpPr>
        <p:spPr>
          <a:xfrm>
            <a:off x="1128714" y="2188240"/>
            <a:ext cx="7447462" cy="3785652"/>
          </a:xfrm>
          <a:prstGeom prst="rect">
            <a:avLst/>
          </a:prstGeom>
          <a:noFill/>
        </p:spPr>
        <p:txBody>
          <a:bodyPr wrap="square" rtlCol="0">
            <a:spAutoFit/>
          </a:bodyPr>
          <a:lstStyle/>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なぜ</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３．</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大阪府の</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の取組み</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7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a:t>
            </a:r>
            <a:r>
              <a:rPr lang="ja-JP" altLang="en-US" sz="2400" dirty="0" smtClean="0"/>
              <a:t>作る</a:t>
            </a:r>
            <a:endParaRPr kumimoji="1" lang="ja-JP" altLang="en-US" sz="2400" dirty="0"/>
          </a:p>
        </p:txBody>
      </p:sp>
      <p:sp>
        <p:nvSpPr>
          <p:cNvPr id="3" name="テキスト ボックス 2"/>
          <p:cNvSpPr txBox="1"/>
          <p:nvPr/>
        </p:nvSpPr>
        <p:spPr>
          <a:xfrm>
            <a:off x="259349" y="1181388"/>
            <a:ext cx="9387301" cy="46628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は</a:t>
            </a:r>
            <a:r>
              <a:rPr kumimoji="1" lang="en-US" altLang="ja-JP" dirty="0" smtClean="0">
                <a:latin typeface="Meiryo UI" panose="020B0604030504040204" pitchFamily="50" charset="-128"/>
                <a:ea typeface="Meiryo UI" panose="020B0604030504040204" pitchFamily="50" charset="-128"/>
              </a:rPr>
              <a:t>2030</a:t>
            </a:r>
            <a:r>
              <a:rPr kumimoji="1" lang="ja-JP" altLang="en-US" dirty="0" smtClean="0">
                <a:latin typeface="Meiryo UI" panose="020B0604030504040204" pitchFamily="50" charset="-128"/>
                <a:ea typeface="Meiryo UI" panose="020B0604030504040204" pitchFamily="50" charset="-128"/>
              </a:rPr>
              <a:t>年にあるべきゴールのみを提示（⇔京都議定書等）</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プロジェクトベースで、 </a:t>
            </a:r>
            <a:r>
              <a:rPr kumimoji="1" lang="en-US" altLang="ja-JP" dirty="0" smtClean="0">
                <a:latin typeface="Meiryo UI" panose="020B0604030504040204" pitchFamily="50" charset="-128"/>
                <a:ea typeface="Meiryo UI" panose="020B0604030504040204" pitchFamily="50" charset="-128"/>
              </a:rPr>
              <a:t>17</a:t>
            </a:r>
            <a:r>
              <a:rPr kumimoji="1" lang="ja-JP" altLang="en-US" dirty="0" smtClean="0">
                <a:latin typeface="Meiryo UI" panose="020B0604030504040204" pitchFamily="50" charset="-128"/>
                <a:ea typeface="Meiryo UI" panose="020B0604030504040204" pitchFamily="50" charset="-128"/>
              </a:rPr>
              <a:t>ゴール・</a:t>
            </a:r>
            <a:r>
              <a:rPr kumimoji="1" lang="en-US" altLang="ja-JP" dirty="0" smtClean="0">
                <a:latin typeface="Meiryo UI" panose="020B0604030504040204" pitchFamily="50" charset="-128"/>
                <a:ea typeface="Meiryo UI" panose="020B0604030504040204" pitchFamily="50" charset="-128"/>
              </a:rPr>
              <a:t>169</a:t>
            </a:r>
            <a:r>
              <a:rPr kumimoji="1" lang="ja-JP" altLang="en-US" dirty="0" smtClean="0">
                <a:latin typeface="Meiryo UI" panose="020B0604030504040204" pitchFamily="50" charset="-128"/>
                <a:ea typeface="Meiryo UI" panose="020B0604030504040204" pitchFamily="50" charset="-128"/>
              </a:rPr>
              <a:t>の</a:t>
            </a:r>
            <a:r>
              <a:rPr kumimoji="1" lang="ja-JP" altLang="en-US" dirty="0">
                <a:latin typeface="Meiryo UI" panose="020B0604030504040204" pitchFamily="50" charset="-128"/>
                <a:ea typeface="Meiryo UI" panose="020B0604030504040204" pitchFamily="50" charset="-128"/>
              </a:rPr>
              <a:t>ターゲットと</a:t>
            </a:r>
            <a:r>
              <a:rPr kumimoji="1" lang="ja-JP" altLang="en-US" dirty="0" smtClean="0">
                <a:latin typeface="Meiryo UI" panose="020B0604030504040204" pitchFamily="50" charset="-128"/>
                <a:ea typeface="Meiryo UI" panose="020B0604030504040204" pitchFamily="50" charset="-128"/>
              </a:rPr>
              <a:t>のロジックを整理する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1569660"/>
          </a:xfrm>
          <a:prstGeom prst="rect">
            <a:avLst/>
          </a:prstGeom>
          <a:noFill/>
          <a:ln>
            <a:solidFill>
              <a:schemeClr val="accent1">
                <a:lumMod val="75000"/>
              </a:schemeClr>
            </a:solidFill>
            <a:prstDash val="dash"/>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（例）</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smtClean="0">
                <a:latin typeface="Meiryo UI" panose="020B0604030504040204" pitchFamily="50" charset="-128"/>
                <a:ea typeface="Meiryo UI" panose="020B0604030504040204" pitchFamily="50" charset="-128"/>
              </a:rPr>
              <a:t>14</a:t>
            </a:r>
            <a:r>
              <a:rPr kumimoji="1" lang="ja-JP" altLang="en-US" sz="1600" dirty="0" smtClean="0">
                <a:latin typeface="Meiryo UI" panose="020B0604030504040204" pitchFamily="50" charset="-128"/>
                <a:ea typeface="Meiryo UI" panose="020B0604030504040204" pitchFamily="50" charset="-128"/>
              </a:rPr>
              <a:t>）　</a:t>
            </a:r>
            <a:endParaRPr kumimoji="1" lang="en-US" altLang="ja-JP" sz="1600" dirty="0" smtClean="0">
              <a:latin typeface="Meiryo UI" panose="020B0604030504040204" pitchFamily="50" charset="-128"/>
              <a:ea typeface="Meiryo UI" panose="020B0604030504040204" pitchFamily="50" charset="-128"/>
            </a:endParaRPr>
          </a:p>
          <a:p>
            <a:pPr algn="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健康には悪い？</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・「トイレで手を洗わない」→「水の節約」→「持続可能な水環境の整備」（ゴール６）</a:t>
            </a:r>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rPr>
              <a:t>なんでも</a:t>
            </a:r>
            <a:r>
              <a:rPr kumimoji="1" lang="en-US" altLang="ja-JP" dirty="0" smtClean="0">
                <a:latin typeface="Meiryo UI" panose="020B0604030504040204" pitchFamily="50" charset="-128"/>
                <a:ea typeface="Meiryo UI" panose="020B0604030504040204" pitchFamily="50" charset="-128"/>
              </a:rPr>
              <a:t>SDGs</a:t>
            </a:r>
          </a:p>
        </p:txBody>
      </p:sp>
    </p:spTree>
    <p:extLst>
      <p:ext uri="{BB962C8B-B14F-4D97-AF65-F5344CB8AC3E}">
        <p14:creationId xmlns:p14="http://schemas.microsoft.com/office/powerpoint/2010/main" val="377989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⑦</a:t>
            </a:r>
            <a:r>
              <a:rPr lang="ja-JP" altLang="en-US" sz="2400" dirty="0" smtClean="0"/>
              <a:t>ステークホルダー</a:t>
            </a:r>
            <a:r>
              <a:rPr lang="ja-JP" altLang="en-US" sz="2400" dirty="0"/>
              <a:t>との連携</a:t>
            </a:r>
            <a:endParaRPr kumimoji="1" lang="ja-JP" altLang="en-US" sz="2400" dirty="0"/>
          </a:p>
        </p:txBody>
      </p:sp>
      <p:sp>
        <p:nvSpPr>
          <p:cNvPr id="4" name="テキスト ボックス 3"/>
          <p:cNvSpPr txBox="1"/>
          <p:nvPr/>
        </p:nvSpPr>
        <p:spPr>
          <a:xfrm>
            <a:off x="470807" y="1059388"/>
            <a:ext cx="8926286" cy="54938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ポイント１</a:t>
            </a:r>
            <a:r>
              <a:rPr kumimoji="1" lang="ja-JP" altLang="en-US" dirty="0" smtClean="0">
                <a:latin typeface="Meiryo UI" panose="020B0604030504040204" pitchFamily="50" charset="-128"/>
                <a:ea typeface="Meiryo UI" panose="020B0604030504040204" pitchFamily="50" charset="-128"/>
              </a:rPr>
              <a:t>：協力の重要性</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ポイント２</a:t>
            </a:r>
            <a:r>
              <a:rPr kumimoji="1" lang="ja-JP" altLang="en-US" dirty="0" smtClean="0">
                <a:latin typeface="Meiryo UI" panose="020B0604030504040204" pitchFamily="50" charset="-128"/>
                <a:ea typeface="Meiryo UI" panose="020B0604030504040204" pitchFamily="50" charset="-128"/>
              </a:rPr>
              <a:t>：普段は交わることのない出会いの機会の提供</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78182" y="2229892"/>
            <a:ext cx="3243662" cy="646331"/>
          </a:xfrm>
          <a:prstGeom prst="rect">
            <a:avLst/>
          </a:prstGeom>
          <a:noFill/>
          <a:ln>
            <a:solidFill>
              <a:schemeClr val="accent1">
                <a:lumMod val="75000"/>
              </a:schemeClr>
            </a:solidFill>
            <a:prstDash val="dash"/>
          </a:ln>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１＋１　 ≠ 　２</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１０、１００</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2578" y="0"/>
            <a:ext cx="633422" cy="638074"/>
          </a:xfrm>
          <a:prstGeom prst="rect">
            <a:avLst/>
          </a:prstGeom>
        </p:spPr>
      </p:pic>
      <p:pic>
        <p:nvPicPr>
          <p:cNvPr id="7" name="図 6"/>
          <p:cNvPicPr>
            <a:picLocks noChangeAspect="1"/>
          </p:cNvPicPr>
          <p:nvPr/>
        </p:nvPicPr>
        <p:blipFill rotWithShape="1">
          <a:blip r:embed="rId3"/>
          <a:srcRect l="16060" t="34282" r="39208" b="5040"/>
          <a:stretch/>
        </p:blipFill>
        <p:spPr>
          <a:xfrm>
            <a:off x="5762297" y="1492539"/>
            <a:ext cx="2468345" cy="1808940"/>
          </a:xfrm>
          <a:prstGeom prst="rect">
            <a:avLst/>
          </a:prstGeom>
        </p:spPr>
      </p:pic>
      <p:pic>
        <p:nvPicPr>
          <p:cNvPr id="2050" name="Picture 2" descr="88671947096180176210588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182" y="4309302"/>
            <a:ext cx="3024837" cy="201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16bb6e30d66d8d739e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0319" y="4256158"/>
            <a:ext cx="2754749" cy="206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573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a:t>
            </a:r>
            <a:r>
              <a:rPr kumimoji="1" lang="ja-JP" altLang="en-US" sz="4800" b="1" dirty="0"/>
              <a:t>大阪府の</a:t>
            </a:r>
            <a:r>
              <a:rPr kumimoji="1" lang="en-US" altLang="ja-JP" sz="4800" b="1" dirty="0"/>
              <a:t>SDGs</a:t>
            </a:r>
            <a:r>
              <a:rPr kumimoji="1" lang="ja-JP" altLang="en-US" sz="4800" b="1" dirty="0"/>
              <a:t>の取組み</a:t>
            </a:r>
          </a:p>
        </p:txBody>
      </p:sp>
    </p:spTree>
    <p:extLst>
      <p:ext uri="{BB962C8B-B14F-4D97-AF65-F5344CB8AC3E}">
        <p14:creationId xmlns:p14="http://schemas.microsoft.com/office/powerpoint/2010/main" val="153846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6188593" y="990170"/>
            <a:ext cx="3407275" cy="2376050"/>
          </a:xfrm>
          <a:prstGeom prst="rect">
            <a:avLst/>
          </a:prstGeom>
        </p:spPr>
      </p:pic>
      <p:sp>
        <p:nvSpPr>
          <p:cNvPr id="6" name="テキスト ボックス 5"/>
          <p:cNvSpPr txBox="1"/>
          <p:nvPr/>
        </p:nvSpPr>
        <p:spPr>
          <a:xfrm>
            <a:off x="18977" y="995401"/>
            <a:ext cx="6181580" cy="6128103"/>
          </a:xfrm>
          <a:prstGeom prst="rect">
            <a:avLst/>
          </a:prstGeom>
          <a:noFill/>
          <a:ln>
            <a:noFill/>
          </a:ln>
        </p:spPr>
        <p:txBody>
          <a:bodyPr wrap="square" lIns="252000" tIns="144000" rIns="84392" bIns="42197" rtlCol="0">
            <a:spAutoFit/>
          </a:bodyPr>
          <a:lstStyle/>
          <a:p>
            <a:pPr>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spcBef>
                <a:spcPts val="1200"/>
              </a:spcBef>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◆サブテーマ：</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 </a:t>
            </a:r>
            <a:r>
              <a:rPr lang="en-US" altLang="ja-JP" sz="1600" dirty="0" smtClean="0"/>
              <a:t>Saving </a:t>
            </a:r>
            <a:r>
              <a:rPr lang="en-US" altLang="ja-JP" sz="1600" dirty="0"/>
              <a:t>Lives</a:t>
            </a:r>
            <a:r>
              <a:rPr lang="en-US" altLang="ja-JP" dirty="0"/>
              <a:t>(</a:t>
            </a:r>
            <a:r>
              <a:rPr lang="ja-JP" altLang="en-US" b="1" dirty="0"/>
              <a:t>いのちを救う</a:t>
            </a:r>
            <a:r>
              <a:rPr lang="en-US" altLang="ja-JP" dirty="0"/>
              <a:t>)</a:t>
            </a:r>
          </a:p>
          <a:p>
            <a:r>
              <a:rPr lang="en-US" altLang="ja-JP" sz="1600" dirty="0" smtClean="0"/>
              <a:t>   Empowering </a:t>
            </a:r>
            <a:r>
              <a:rPr lang="en-US" altLang="ja-JP" sz="1600" dirty="0"/>
              <a:t>Lives</a:t>
            </a:r>
            <a:r>
              <a:rPr lang="en-US" altLang="ja-JP" dirty="0"/>
              <a:t>(</a:t>
            </a:r>
            <a:r>
              <a:rPr lang="ja-JP" altLang="en-US" b="1" dirty="0"/>
              <a:t>いのちに力を与える</a:t>
            </a:r>
            <a:r>
              <a:rPr lang="en-US" altLang="ja-JP" dirty="0"/>
              <a:t>)</a:t>
            </a:r>
          </a:p>
          <a:p>
            <a:r>
              <a:rPr lang="en-US" altLang="ja-JP" sz="1600" dirty="0" smtClean="0"/>
              <a:t>   Connecting </a:t>
            </a:r>
            <a:r>
              <a:rPr lang="en-US" altLang="ja-JP" sz="1600" dirty="0"/>
              <a:t>Lives</a:t>
            </a:r>
            <a:r>
              <a:rPr lang="en-US" altLang="ja-JP" dirty="0"/>
              <a:t>(</a:t>
            </a:r>
            <a:r>
              <a:rPr lang="ja-JP" altLang="en-US" b="1" dirty="0"/>
              <a:t>いのちをつなぐ</a:t>
            </a:r>
            <a:r>
              <a:rPr lang="en-US" altLang="ja-JP" dirty="0" smtClean="0"/>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◆コンセプト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未来社会の実験場</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期間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日間</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0ED7EB25-D736-4285-83C6-6D41488FEE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6142" y="1028606"/>
            <a:ext cx="746703" cy="617420"/>
          </a:xfrm>
          <a:prstGeom prst="rect">
            <a:avLst/>
          </a:prstGeom>
          <a:solidFill>
            <a:srgbClr val="FF0000"/>
          </a:solidFill>
        </p:spPr>
      </p:pic>
      <p:pic>
        <p:nvPicPr>
          <p:cNvPr id="14" name="図 13"/>
          <p:cNvPicPr>
            <a:picLocks noChangeAspect="1"/>
          </p:cNvPicPr>
          <p:nvPr/>
        </p:nvPicPr>
        <p:blipFill>
          <a:blip r:embed="rId5"/>
          <a:stretch>
            <a:fillRect/>
          </a:stretch>
        </p:blipFill>
        <p:spPr>
          <a:xfrm>
            <a:off x="6181231" y="3878680"/>
            <a:ext cx="3413936" cy="2360061"/>
          </a:xfrm>
          <a:prstGeom prst="rect">
            <a:avLst/>
          </a:prstGeom>
        </p:spPr>
      </p:pic>
      <p:sp>
        <p:nvSpPr>
          <p:cNvPr id="16" name="テキスト ボックス 15"/>
          <p:cNvSpPr txBox="1"/>
          <p:nvPr/>
        </p:nvSpPr>
        <p:spPr>
          <a:xfrm>
            <a:off x="6978440" y="6529410"/>
            <a:ext cx="207901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出典：経済産業省パンフレット</a:t>
            </a:r>
            <a:endParaRPr lang="en-US" altLang="ja-JP" sz="1200" dirty="0">
              <a:solidFill>
                <a:schemeClr val="tx1">
                  <a:lumMod val="95000"/>
                  <a:lumOff val="5000"/>
                </a:schemeClr>
              </a:solidFill>
            </a:endParaRPr>
          </a:p>
        </p:txBody>
      </p:sp>
      <p:sp>
        <p:nvSpPr>
          <p:cNvPr id="3" name="タイトル 2"/>
          <p:cNvSpPr>
            <a:spLocks noGrp="1"/>
          </p:cNvSpPr>
          <p:nvPr>
            <p:ph type="title"/>
          </p:nvPr>
        </p:nvSpPr>
        <p:spPr/>
        <p:txBody>
          <a:bodyPr/>
          <a:lstStyle/>
          <a:p>
            <a:r>
              <a:rPr lang="en-US" altLang="ja-JP" sz="2400" b="1" dirty="0"/>
              <a:t>2025</a:t>
            </a:r>
            <a:r>
              <a:rPr lang="ja-JP" altLang="en-US" sz="2400" b="1" dirty="0"/>
              <a:t>年日本国際博覧会（大阪・関西万博）</a:t>
            </a:r>
            <a:endParaRPr kumimoji="1" lang="ja-JP" altLang="en-US" sz="2400" b="1" dirty="0"/>
          </a:p>
        </p:txBody>
      </p:sp>
    </p:spTree>
    <p:extLst>
      <p:ext uri="{BB962C8B-B14F-4D97-AF65-F5344CB8AC3E}">
        <p14:creationId xmlns:p14="http://schemas.microsoft.com/office/powerpoint/2010/main" val="2985168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400" b="1" dirty="0" smtClean="0"/>
              <a:t>概要</a:t>
            </a:r>
            <a:endParaRPr kumimoji="1" lang="ja-JP" altLang="en-US" sz="2400" b="1" dirty="0"/>
          </a:p>
        </p:txBody>
      </p:sp>
      <p:sp>
        <p:nvSpPr>
          <p:cNvPr id="2" name="スライド番号プレースホルダー 1"/>
          <p:cNvSpPr>
            <a:spLocks noGrp="1"/>
          </p:cNvSpPr>
          <p:nvPr>
            <p:ph type="sldNum" sz="quarter" idx="12"/>
          </p:nvPr>
        </p:nvSpPr>
        <p:spPr/>
        <p:txBody>
          <a:bodyPr/>
          <a:lstStyle/>
          <a:p>
            <a:r>
              <a:rPr kumimoji="1" lang="ja-JP" altLang="en-US" dirty="0"/>
              <a:t>９</a:t>
            </a:r>
          </a:p>
        </p:txBody>
      </p:sp>
      <p:sp>
        <p:nvSpPr>
          <p:cNvPr id="13" name="テキスト ボックス 12"/>
          <p:cNvSpPr txBox="1"/>
          <p:nvPr/>
        </p:nvSpPr>
        <p:spPr>
          <a:xfrm>
            <a:off x="432838" y="1385321"/>
            <a:ext cx="9000000" cy="55339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72000" tIns="64008" rIns="72000" bIns="64008" rtlCol="0">
            <a:noAutofit/>
          </a:bodyPr>
          <a:lstStyle/>
          <a:p>
            <a:pPr>
              <a:lnSpc>
                <a:spcPts val="3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大阪府では、</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月に知事を本部長とする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推進本部」を</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設置</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06945" y="959377"/>
            <a:ext cx="2658756"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550025" algn="l"/>
              </a:tabLst>
            </a:pPr>
            <a:r>
              <a:rPr kumimoji="1"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p>
        </p:txBody>
      </p:sp>
      <p:sp>
        <p:nvSpPr>
          <p:cNvPr id="17" name="正方形/長方形 16"/>
          <p:cNvSpPr/>
          <p:nvPr/>
        </p:nvSpPr>
        <p:spPr>
          <a:xfrm>
            <a:off x="332865" y="4972331"/>
            <a:ext cx="877163" cy="425758"/>
          </a:xfrm>
          <a:prstGeom prst="rect">
            <a:avLst/>
          </a:prstGeom>
        </p:spPr>
        <p:txBody>
          <a:bodyPr wrap="none">
            <a:sp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意義</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58758" y="5391157"/>
            <a:ext cx="9000000" cy="863186"/>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lIns="144000" tIns="64008" rIns="72000" bIns="64008" rtlCol="0" anchor="ctr">
            <a:no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の取組みは、大阪が未来に向かって持続的に成長し、府民一人ひとりが「豊かさ」や</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「安全・安心」を実感できる社会へと発展するための、基盤づくりにつながるもの</a:t>
            </a:r>
          </a:p>
        </p:txBody>
      </p:sp>
      <p:sp>
        <p:nvSpPr>
          <p:cNvPr id="21" name="正方形/長方形 20"/>
          <p:cNvSpPr/>
          <p:nvPr/>
        </p:nvSpPr>
        <p:spPr>
          <a:xfrm>
            <a:off x="306945" y="2586877"/>
            <a:ext cx="877163" cy="425758"/>
          </a:xfrm>
          <a:prstGeom prst="rect">
            <a:avLst/>
          </a:prstGeom>
        </p:spPr>
        <p:txBody>
          <a:bodyPr wrap="none">
            <a:spAutoFit/>
          </a:bodyPr>
          <a:lstStyle/>
          <a:p>
            <a:pPr>
              <a:lnSpc>
                <a:spcPts val="26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役割</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58758" y="2988504"/>
            <a:ext cx="9000000" cy="1409700"/>
          </a:xfrm>
          <a:prstGeom prst="rect">
            <a:avLst/>
          </a:prstGeom>
          <a:solidFill>
            <a:schemeClr val="accent6">
              <a:lumMod val="20000"/>
              <a:lumOff val="80000"/>
            </a:schemeClr>
          </a:solidFill>
          <a:ln>
            <a:solidFill>
              <a:schemeClr val="tx2">
                <a:lumMod val="60000"/>
                <a:lumOff val="40000"/>
              </a:schemeClr>
            </a:solidFill>
          </a:ln>
        </p:spPr>
        <p:txBody>
          <a:bodyPr wrap="square" lIns="120979" tIns="72000" rIns="120979" bIns="60490" rtlCol="0" anchor="t" anchorCtr="0">
            <a:noAutofit/>
          </a:bodyPr>
          <a:lstStyle/>
          <a:p>
            <a:pPr marL="357188" indent="-215900">
              <a:spcBef>
                <a:spcPts val="189"/>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府民や企業、市町村など、様々なステークホルダーに</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府</a:t>
            </a:r>
            <a:r>
              <a:rPr lang="ja-JP" altLang="en-US" b="1" dirty="0">
                <a:latin typeface="Meiryo UI" panose="020B0604030504040204" pitchFamily="50" charset="-128"/>
                <a:ea typeface="Meiryo UI" panose="020B0604030504040204" pitchFamily="50" charset="-128"/>
                <a:cs typeface="Meiryo UI" panose="020B0604030504040204" pitchFamily="50" charset="-128"/>
              </a:rPr>
              <a:t>自らもステークホルダーの一員として、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57188" indent="-215900">
              <a:spcBef>
                <a:spcPts val="284"/>
              </a:spcBef>
              <a:buFont typeface="+mj-ea"/>
              <a:buAutoNum type="circleNumDbPlain"/>
            </a:pPr>
            <a:r>
              <a:rPr lang="ja-JP" altLang="en-US" dirty="0">
                <a:latin typeface="Meiryo UI" panose="020B0604030504040204" pitchFamily="50" charset="-128"/>
                <a:ea typeface="Meiryo UI" panose="020B0604030504040204" pitchFamily="50" charset="-128"/>
                <a:cs typeface="Meiryo UI" panose="020B0604030504040204" pitchFamily="50" charset="-128"/>
              </a:rPr>
              <a:t>　万博を絶好の機会に、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37561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記念撮影２"/>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128" y="308600"/>
            <a:ext cx="8855619" cy="621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7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SDGs</a:t>
            </a:r>
            <a:r>
              <a:rPr kumimoji="1" lang="ja-JP" altLang="en-US" b="1" dirty="0" smtClean="0"/>
              <a:t>ビジョンの策定</a:t>
            </a:r>
            <a:endParaRPr kumimoji="1" lang="ja-JP" altLang="en-US" b="1" dirty="0"/>
          </a:p>
        </p:txBody>
      </p:sp>
      <p:sp>
        <p:nvSpPr>
          <p:cNvPr id="3" name="正方形/長方形 2"/>
          <p:cNvSpPr/>
          <p:nvPr/>
        </p:nvSpPr>
        <p:spPr>
          <a:xfrm>
            <a:off x="634532" y="1159850"/>
            <a:ext cx="8553085" cy="4889396"/>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nchorCtr="0"/>
          <a:lstStyle/>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の先頭に立って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ため、大阪がめざす</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、府民や企業、市町村など、様々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なステークホルダーと共有することで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ことを目的に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本ビジョンを指針に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のあらゆるステークホルダー</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ターゲットの達成に向け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一緒になって取り組み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社会を実現していくことは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が、未来に向かって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持続的に成長</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し、府民一人ひとりが「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豊かさ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」を実感できる社会へと発展するための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基盤づくり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につながる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500"/>
              </a:lnSpc>
              <a:spcBef>
                <a:spcPts val="2400"/>
              </a:spcBef>
              <a:tabLst>
                <a:tab pos="185738" algn="l"/>
              </a:tabLst>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年に開催される大阪・関西万博のテーマである「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をめざすもの。大阪では、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社会を具現化し世界とともに未来をつくる」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絶好の機会として本ビジョンを推進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先進都市としての基盤を整えながら、</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に貢献していく。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2510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270573" y="1626142"/>
            <a:ext cx="9378883" cy="4320000"/>
            <a:chOff x="1343285" y="2913958"/>
            <a:chExt cx="825641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22632" y="3476481"/>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5" y="3539670"/>
              <a:ext cx="576000" cy="576000"/>
            </a:xfrm>
            <a:prstGeom prst="rect">
              <a:avLst/>
            </a:prstGeom>
          </p:spPr>
        </p:pic>
        <p:sp>
          <p:nvSpPr>
            <p:cNvPr id="40" name="正方形/長方形 39"/>
            <p:cNvSpPr>
              <a:spLocks noChangeAspect="1"/>
            </p:cNvSpPr>
            <p:nvPr/>
          </p:nvSpPr>
          <p:spPr>
            <a:xfrm>
              <a:off x="3603113" y="3570631"/>
              <a:ext cx="1098994"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ゴール３</a:t>
              </a:r>
              <a:endParaRPr lang="ja-JP" altLang="en-US" sz="14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7913" y="5603897"/>
              <a:ext cx="576000" cy="576000"/>
            </a:xfrm>
            <a:prstGeom prst="rect">
              <a:avLst/>
            </a:prstGeom>
          </p:spPr>
        </p:pic>
        <p:pic>
          <p:nvPicPr>
            <p:cNvPr id="42" name="図 41"/>
            <p:cNvPicPr preferRelativeResize="0">
              <a:picLocks noChangeAspect="1"/>
            </p:cNvPicPr>
            <p:nvPr/>
          </p:nvPicPr>
          <p:blipFill>
            <a:blip r:embed="rId5"/>
            <a:stretch>
              <a:fillRect/>
            </a:stretch>
          </p:blipFill>
          <p:spPr>
            <a:xfrm>
              <a:off x="6565588" y="4555371"/>
              <a:ext cx="576000" cy="576000"/>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85051"/>
              <a:ext cx="576000" cy="576000"/>
            </a:xfrm>
            <a:prstGeom prst="rect">
              <a:avLst/>
            </a:prstGeom>
          </p:spPr>
        </p:pic>
        <p:pic>
          <p:nvPicPr>
            <p:cNvPr id="44" name="図 43"/>
            <p:cNvPicPr preferRelativeResize="0">
              <a:picLocks noChangeAspect="1"/>
            </p:cNvPicPr>
            <p:nvPr/>
          </p:nvPicPr>
          <p:blipFill>
            <a:blip r:embed="rId7"/>
            <a:stretch>
              <a:fillRect/>
            </a:stretch>
          </p:blipFill>
          <p:spPr>
            <a:xfrm>
              <a:off x="2900905" y="4592965"/>
              <a:ext cx="576000" cy="576000"/>
            </a:xfrm>
            <a:prstGeom prst="rect">
              <a:avLst/>
            </a:prstGeom>
          </p:spPr>
        </p:pic>
        <p:sp>
          <p:nvSpPr>
            <p:cNvPr id="45" name="正方形/長方形 44"/>
            <p:cNvSpPr>
              <a:spLocks noChangeAspect="1"/>
            </p:cNvSpPr>
            <p:nvPr/>
          </p:nvSpPr>
          <p:spPr>
            <a:xfrm>
              <a:off x="2179127" y="4570629"/>
              <a:ext cx="808700"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ゴール１</a:t>
              </a:r>
              <a:endParaRPr lang="ja-JP" altLang="en-US" sz="14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ja-JP" altLang="en-US" sz="1400" b="1" dirty="0">
                  <a:latin typeface="Meiryo UI" panose="020B0604030504040204" pitchFamily="50" charset="-128"/>
                  <a:ea typeface="Meiryo UI" panose="020B0604030504040204" pitchFamily="50" charset="-128"/>
                </a:rPr>
                <a:t>４</a:t>
              </a:r>
              <a:endParaRPr lang="ja-JP" altLang="en-US" sz="14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lang="en-US" altLang="ja-JP" sz="1400" b="1" dirty="0" smtClean="0">
                  <a:latin typeface="Meiryo UI" panose="020B0604030504040204" pitchFamily="50" charset="-128"/>
                  <a:ea typeface="Meiryo UI" panose="020B0604030504040204" pitchFamily="50" charset="-128"/>
                </a:rPr>
                <a:t>12</a:t>
              </a:r>
              <a:endParaRPr lang="ja-JP" altLang="en-US" sz="14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貧困</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健康と福祉」</a:t>
              </a:r>
              <a:endParaRPr kumimoji="1" lang="ja-JP" altLang="en-US" sz="1200" dirty="0">
                <a:latin typeface="Meiryo UI" panose="020B0604030504040204" pitchFamily="50" charset="-128"/>
                <a:ea typeface="Meiryo UI" panose="020B0604030504040204" pitchFamily="50" charset="-128"/>
              </a:endParaRPr>
            </a:p>
          </p:txBody>
        </p:sp>
        <p:sp>
          <p:nvSpPr>
            <p:cNvPr id="50" name="正方形/長方形 49"/>
            <p:cNvSpPr>
              <a:spLocks noChangeAspect="1"/>
            </p:cNvSpPr>
            <p:nvPr/>
          </p:nvSpPr>
          <p:spPr>
            <a:xfrm>
              <a:off x="3585519" y="5659225"/>
              <a:ext cx="1050831" cy="24622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11</a:t>
              </a:r>
              <a:endParaRPr lang="ja-JP" altLang="en-US" sz="14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a:t>
              </a:r>
              <a:r>
                <a:rPr lang="ja-JP" altLang="en-US" sz="12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関連</a:t>
              </a: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する横断的な課題としての取組み）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121449" y="3563212"/>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Ⅰ</a:t>
              </a:r>
              <a:endParaRPr kumimoji="1" lang="ja-JP" altLang="en-US" sz="14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22057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教育」</a:t>
              </a:r>
              <a:endParaRPr kumimoji="1" lang="ja-JP" altLang="en-US" sz="1200" dirty="0">
                <a:latin typeface="Meiryo UI" panose="020B0604030504040204" pitchFamily="50" charset="-128"/>
                <a:ea typeface="Meiryo UI" panose="020B0604030504040204" pitchFamily="50" charset="-128"/>
              </a:endParaRP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smtClean="0">
                  <a:latin typeface="Meiryo UI" panose="020B0604030504040204" pitchFamily="50" charset="-128"/>
                  <a:ea typeface="Meiryo UI" panose="020B0604030504040204" pitchFamily="50" charset="-128"/>
                </a:rPr>
                <a:t>「持続</a:t>
              </a:r>
              <a:r>
                <a:rPr lang="ja-JP" altLang="en-US" sz="1200" dirty="0">
                  <a:latin typeface="Meiryo UI" panose="020B0604030504040204" pitchFamily="50" charset="-128"/>
                  <a:ea typeface="Meiryo UI" panose="020B0604030504040204" pitchFamily="50" charset="-128"/>
                </a:rPr>
                <a:t>可能</a:t>
              </a:r>
              <a:r>
                <a:rPr lang="ja-JP" altLang="en-US" sz="1200" dirty="0" smtClean="0">
                  <a:latin typeface="Meiryo UI" panose="020B0604030504040204" pitchFamily="50" charset="-128"/>
                  <a:ea typeface="Meiryo UI" panose="020B0604030504040204" pitchFamily="50" charset="-128"/>
                </a:rPr>
                <a:t>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237499" y="5790203"/>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200" dirty="0" smtClean="0">
                  <a:latin typeface="Meiryo UI" panose="020B0604030504040204" pitchFamily="50" charset="-128"/>
                  <a:ea typeface="Meiryo UI" panose="020B0604030504040204" pitchFamily="50" charset="-128"/>
                </a:rPr>
                <a:t>「持続可能都市」</a:t>
              </a:r>
              <a:endParaRPr kumimoji="1" lang="ja-JP" altLang="en-US" sz="12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048613" y="5621643"/>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400" b="1" dirty="0" smtClean="0">
                  <a:latin typeface="Meiryo UI" panose="020B0604030504040204" pitchFamily="50" charset="-128"/>
                  <a:ea typeface="Meiryo UI" panose="020B0604030504040204" pitchFamily="50" charset="-128"/>
                </a:rPr>
                <a:t>重点</a:t>
              </a:r>
              <a:endParaRPr kumimoji="1" lang="en-US" altLang="ja-JP" sz="1400" b="1" dirty="0" smtClean="0">
                <a:latin typeface="Meiryo UI" panose="020B0604030504040204" pitchFamily="50" charset="-128"/>
                <a:ea typeface="Meiryo UI" panose="020B0604030504040204" pitchFamily="50" charset="-128"/>
              </a:endParaRPr>
            </a:p>
            <a:p>
              <a:pPr algn="ctr">
                <a:lnSpc>
                  <a:spcPts val="1300"/>
                </a:lnSpc>
              </a:pPr>
              <a:r>
                <a:rPr kumimoji="1" lang="ja-JP" altLang="en-US" sz="1400" b="1" dirty="0" smtClean="0">
                  <a:latin typeface="Meiryo UI" panose="020B0604030504040204" pitchFamily="50" charset="-128"/>
                  <a:ea typeface="Meiryo UI" panose="020B0604030504040204" pitchFamily="50" charset="-128"/>
                </a:rPr>
                <a:t>ゴール</a:t>
              </a:r>
              <a:r>
                <a:rPr kumimoji="1" lang="en-US" altLang="ja-JP" sz="1400" b="1" dirty="0" smtClean="0">
                  <a:latin typeface="Meiryo UI" panose="020B0604030504040204" pitchFamily="50" charset="-128"/>
                  <a:ea typeface="Meiryo UI" panose="020B0604030504040204" pitchFamily="50" charset="-128"/>
                </a:rPr>
                <a:t>Ⅱ</a:t>
              </a:r>
              <a:endParaRPr kumimoji="1" lang="ja-JP" altLang="en-US" sz="14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40641" y="6218465"/>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a:t>
              </a:r>
              <a:r>
                <a:rPr kumimoji="1" lang="ja-JP" altLang="en-US" sz="1400" b="1" dirty="0" smtClean="0">
                  <a:solidFill>
                    <a:schemeClr val="tx1"/>
                  </a:solidFill>
                  <a:latin typeface="Meiryo UI" panose="020B0604030504040204" pitchFamily="50" charset="-128"/>
                  <a:ea typeface="Meiryo UI" panose="020B0604030504040204" pitchFamily="50" charset="-128"/>
                </a:rPr>
                <a:t>取組み</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4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a:latin typeface="Meiryo UI" panose="020B0604030504040204" pitchFamily="50" charset="-128"/>
                  <a:ea typeface="Meiryo UI" panose="020B0604030504040204" pitchFamily="50" charset="-128"/>
                </a:rPr>
                <a:t>府民</a:t>
              </a:r>
              <a:r>
                <a:rPr kumimoji="1" lang="ja-JP" altLang="en-US" sz="1400" b="1" dirty="0" smtClean="0">
                  <a:latin typeface="Meiryo UI" panose="020B0604030504040204" pitchFamily="50" charset="-128"/>
                  <a:ea typeface="Meiryo UI" panose="020B0604030504040204" pitchFamily="50" charset="-128"/>
                </a:rPr>
                <a:t>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63" name="角丸四角形 62"/>
            <p:cNvSpPr/>
            <p:nvPr/>
          </p:nvSpPr>
          <p:spPr>
            <a:xfrm>
              <a:off x="8255094" y="5649002"/>
              <a:ext cx="134460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400" b="1" dirty="0" smtClean="0">
                  <a:latin typeface="Meiryo UI" panose="020B0604030504040204" pitchFamily="50" charset="-128"/>
                  <a:ea typeface="Meiryo UI" panose="020B0604030504040204" pitchFamily="50" charset="-128"/>
                </a:rPr>
                <a:t>地域（大阪）の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well-being</a:t>
              </a:r>
              <a:endParaRPr lang="ja-JP" altLang="en-US" sz="1400"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2" name="タイトル 1"/>
          <p:cNvSpPr>
            <a:spLocks noGrp="1"/>
          </p:cNvSpPr>
          <p:nvPr>
            <p:ph type="title"/>
          </p:nvPr>
        </p:nvSpPr>
        <p:spPr/>
        <p:txBody>
          <a:bodyPr/>
          <a:lstStyle/>
          <a:p>
            <a:r>
              <a:rPr lang="en-US" altLang="ja-JP" sz="2400" b="1" dirty="0" smtClean="0"/>
              <a:t>2025</a:t>
            </a:r>
            <a:r>
              <a:rPr lang="ja-JP" altLang="en-US" sz="2400" b="1" dirty="0"/>
              <a:t>年大阪・関西万博に向けて取り組む「重点ゴール</a:t>
            </a:r>
            <a:r>
              <a:rPr lang="ja-JP" altLang="en-US" sz="2400" b="1" dirty="0" smtClean="0"/>
              <a:t>」</a:t>
            </a:r>
            <a:endParaRPr kumimoji="1" lang="ja-JP" altLang="en-US" sz="2400" b="1" dirty="0"/>
          </a:p>
        </p:txBody>
      </p:sp>
    </p:spTree>
    <p:extLst>
      <p:ext uri="{BB962C8B-B14F-4D97-AF65-F5344CB8AC3E}">
        <p14:creationId xmlns:p14="http://schemas.microsoft.com/office/powerpoint/2010/main" val="3549503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400" b="1" dirty="0" smtClean="0"/>
              <a:t>SDGs</a:t>
            </a:r>
            <a:r>
              <a:rPr kumimoji="1" lang="ja-JP" altLang="en-US" sz="2400" b="1" dirty="0" smtClean="0"/>
              <a:t>ビジョンの取組み工程</a:t>
            </a:r>
            <a:endParaRPr kumimoji="1" lang="ja-JP" altLang="en-US" sz="2400" b="1" dirty="0"/>
          </a:p>
        </p:txBody>
      </p:sp>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28</a:t>
            </a:fld>
            <a:endParaRPr kumimoji="1" lang="ja-JP" altLang="en-US"/>
          </a:p>
        </p:txBody>
      </p:sp>
      <p:sp>
        <p:nvSpPr>
          <p:cNvPr id="27" name="右矢印 5"/>
          <p:cNvSpPr/>
          <p:nvPr/>
        </p:nvSpPr>
        <p:spPr>
          <a:xfrm>
            <a:off x="481637" y="5320779"/>
            <a:ext cx="9207106" cy="849596"/>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6"/>
          <p:cNvSpPr txBox="1"/>
          <p:nvPr/>
        </p:nvSpPr>
        <p:spPr>
          <a:xfrm>
            <a:off x="475904" y="5574845"/>
            <a:ext cx="1242328" cy="399543"/>
          </a:xfrm>
          <a:prstGeom prst="rect">
            <a:avLst/>
          </a:prstGeom>
          <a:noFill/>
        </p:spPr>
        <p:txBody>
          <a:bodyPr wrap="square" rtlCol="0">
            <a:spAutoFit/>
          </a:bodyPr>
          <a:lstStyle/>
          <a:p>
            <a:pPr defTabSz="457200"/>
            <a:r>
              <a:rPr lang="ja-JP" altLang="en-US" sz="16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2020</a:t>
            </a:r>
            <a:r>
              <a:rPr lang="ja-JP" altLang="en-US" sz="1600" b="1" dirty="0" smtClean="0">
                <a:latin typeface="Meiryo UI" panose="020B0604030504040204" pitchFamily="50" charset="-128"/>
                <a:ea typeface="Meiryo UI" panose="020B0604030504040204" pitchFamily="50" charset="-128"/>
              </a:rPr>
              <a:t>年　</a:t>
            </a:r>
            <a:endParaRPr lang="ja-JP" altLang="en-US" sz="1600" b="1" dirty="0">
              <a:latin typeface="Meiryo UI" panose="020B0604030504040204" pitchFamily="50" charset="-128"/>
              <a:ea typeface="Meiryo UI" panose="020B0604030504040204" pitchFamily="50" charset="-128"/>
            </a:endParaRPr>
          </a:p>
        </p:txBody>
      </p:sp>
      <p:sp>
        <p:nvSpPr>
          <p:cNvPr id="29" name="テキスト ボックス 7"/>
          <p:cNvSpPr txBox="1"/>
          <p:nvPr/>
        </p:nvSpPr>
        <p:spPr>
          <a:xfrm>
            <a:off x="3775733" y="5587970"/>
            <a:ext cx="940100" cy="399543"/>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2025</a:t>
            </a:r>
            <a:r>
              <a:rPr lang="ja-JP" altLang="en-US" sz="1600" b="1" dirty="0" smtClean="0">
                <a:latin typeface="Meiryo UI" panose="020B0604030504040204" pitchFamily="50" charset="-128"/>
                <a:ea typeface="Meiryo UI" panose="020B0604030504040204" pitchFamily="50" charset="-128"/>
              </a:rPr>
              <a:t>年</a:t>
            </a:r>
            <a:endParaRPr lang="ja-JP" altLang="en-US" sz="1600" b="1" dirty="0">
              <a:latin typeface="Meiryo UI" panose="020B0604030504040204" pitchFamily="50" charset="-128"/>
              <a:ea typeface="Meiryo UI" panose="020B0604030504040204" pitchFamily="50" charset="-128"/>
            </a:endParaRPr>
          </a:p>
        </p:txBody>
      </p:sp>
      <p:sp>
        <p:nvSpPr>
          <p:cNvPr id="30" name="テキスト ボックス 8"/>
          <p:cNvSpPr txBox="1"/>
          <p:nvPr/>
        </p:nvSpPr>
        <p:spPr>
          <a:xfrm>
            <a:off x="7932884" y="5558087"/>
            <a:ext cx="1137373" cy="399543"/>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2030</a:t>
            </a:r>
            <a:r>
              <a:rPr lang="ja-JP" altLang="en-US" sz="1600" b="1" dirty="0" smtClean="0">
                <a:latin typeface="Meiryo UI" panose="020B0604030504040204" pitchFamily="50" charset="-128"/>
                <a:ea typeface="Meiryo UI" panose="020B0604030504040204" pitchFamily="50" charset="-128"/>
              </a:rPr>
              <a:t>年　　　　　　　　　　　　　　</a:t>
            </a:r>
            <a:r>
              <a:rPr lang="ja-JP" altLang="en-US" sz="1600" b="1" dirty="0">
                <a:latin typeface="Meiryo UI" panose="020B0604030504040204" pitchFamily="50" charset="-128"/>
                <a:ea typeface="Meiryo UI" panose="020B0604030504040204" pitchFamily="50" charset="-128"/>
              </a:rPr>
              <a:t>　</a:t>
            </a:r>
          </a:p>
        </p:txBody>
      </p:sp>
      <p:cxnSp>
        <p:nvCxnSpPr>
          <p:cNvPr id="31" name="直線コネクタ 9"/>
          <p:cNvCxnSpPr/>
          <p:nvPr/>
        </p:nvCxnSpPr>
        <p:spPr>
          <a:xfrm>
            <a:off x="3719950" y="5056704"/>
            <a:ext cx="1071365" cy="39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10"/>
          <p:cNvCxnSpPr/>
          <p:nvPr/>
        </p:nvCxnSpPr>
        <p:spPr>
          <a:xfrm flipV="1">
            <a:off x="3616501" y="2670885"/>
            <a:ext cx="1082110" cy="503044"/>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ホームベース 11"/>
          <p:cNvSpPr/>
          <p:nvPr/>
        </p:nvSpPr>
        <p:spPr>
          <a:xfrm>
            <a:off x="481637" y="3052855"/>
            <a:ext cx="3422708" cy="201595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角丸四角形 12"/>
          <p:cNvSpPr/>
          <p:nvPr/>
        </p:nvSpPr>
        <p:spPr>
          <a:xfrm>
            <a:off x="8072217" y="1863878"/>
            <a:ext cx="468723" cy="3251431"/>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テキスト ボックス 13"/>
          <p:cNvSpPr txBox="1"/>
          <p:nvPr/>
        </p:nvSpPr>
        <p:spPr>
          <a:xfrm>
            <a:off x="8078675" y="2025884"/>
            <a:ext cx="430887" cy="3169767"/>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Ｓ</a:t>
            </a:r>
            <a:r>
              <a:rPr lang="ja-JP" altLang="en-US" sz="1600" dirty="0" smtClean="0">
                <a:latin typeface="Bauhaus 93" panose="04030905020B02020C02" pitchFamily="82" charset="0"/>
                <a:ea typeface="HGS創英角ｺﾞｼｯｸUB" panose="020B0900000000000000" pitchFamily="50" charset="-128"/>
              </a:rPr>
              <a:t>ＤＧｓ目標年次</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40" name="ホームベース 14"/>
          <p:cNvSpPr/>
          <p:nvPr/>
        </p:nvSpPr>
        <p:spPr>
          <a:xfrm>
            <a:off x="4668313" y="2685758"/>
            <a:ext cx="3383470" cy="2419423"/>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15"/>
          <p:cNvSpPr txBox="1"/>
          <p:nvPr/>
        </p:nvSpPr>
        <p:spPr>
          <a:xfrm>
            <a:off x="4766428" y="2859342"/>
            <a:ext cx="3347139" cy="2123658"/>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smtClean="0">
                <a:latin typeface="Meiryo UI" panose="020B0604030504040204" pitchFamily="50" charset="-128"/>
                <a:ea typeface="Meiryo UI" panose="020B0604030504040204" pitchFamily="50" charset="-128"/>
              </a:rPr>
              <a:t>〇 改めて、</a:t>
            </a:r>
            <a:r>
              <a:rPr lang="en-US" altLang="ja-JP" sz="1600" dirty="0" smtClean="0">
                <a:latin typeface="Meiryo UI" panose="020B0604030504040204" pitchFamily="50" charset="-128"/>
                <a:ea typeface="Meiryo UI" panose="020B0604030504040204" pitchFamily="50" charset="-128"/>
              </a:rPr>
              <a:t>2025</a:t>
            </a:r>
            <a:r>
              <a:rPr lang="ja-JP" altLang="en-US" sz="1600" dirty="0" smtClean="0">
                <a:latin typeface="Meiryo UI" panose="020B0604030504040204" pitchFamily="50" charset="-128"/>
                <a:ea typeface="Meiryo UI" panose="020B0604030504040204" pitchFamily="50" charset="-128"/>
              </a:rPr>
              <a:t>年時点の</a:t>
            </a:r>
            <a:r>
              <a:rPr lang="en-US" altLang="ja-JP" sz="1600" dirty="0" smtClean="0">
                <a:latin typeface="Meiryo UI" panose="020B0604030504040204" pitchFamily="50" charset="-128"/>
                <a:ea typeface="Meiryo UI" panose="020B0604030504040204" pitchFamily="50" charset="-128"/>
              </a:rPr>
              <a:t>SDGs</a:t>
            </a:r>
          </a:p>
          <a:p>
            <a:pPr marL="96838" indent="-96838"/>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rPr>
              <a:t>ゴールの到達点を分析</a:t>
            </a:r>
            <a:endParaRPr lang="en-US" altLang="ja-JP" sz="1600" dirty="0" smtClean="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err="1" smtClean="0">
                <a:latin typeface="Meiryo UI" panose="020B0604030504040204" pitchFamily="50" charset="-128"/>
                <a:ea typeface="Meiryo UI" panose="020B0604030504040204" pitchFamily="50" charset="-128"/>
              </a:rPr>
              <a:t>SDGs+beyond</a:t>
            </a:r>
            <a:r>
              <a:rPr lang="ja-JP" altLang="en-US" sz="1600" dirty="0" smtClean="0">
                <a:latin typeface="Meiryo UI" panose="020B0604030504040204" pitchFamily="50" charset="-128"/>
                <a:ea typeface="Meiryo UI" panose="020B0604030504040204" pitchFamily="50" charset="-128"/>
              </a:rPr>
              <a:t>」も見据え、</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達成に向け、オール大阪で</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総仕上げを図る</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smtClean="0">
                <a:latin typeface="Meiryo UI" panose="020B0604030504040204" pitchFamily="50" charset="-128"/>
                <a:ea typeface="Meiryo UI" panose="020B0604030504040204" pitchFamily="50" charset="-128"/>
              </a:rPr>
              <a:t>〇 </a:t>
            </a:r>
            <a:r>
              <a:rPr lang="en-US" altLang="ja-JP" sz="1600" dirty="0" smtClean="0">
                <a:latin typeface="Meiryo UI" panose="020B0604030504040204" pitchFamily="50" charset="-128"/>
                <a:ea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rPr>
              <a:t>の取組みを通じ、様々な</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smtClean="0">
                <a:latin typeface="Meiryo UI" panose="020B0604030504040204" pitchFamily="50" charset="-128"/>
                <a:ea typeface="Meiryo UI" panose="020B0604030504040204" pitchFamily="50" charset="-128"/>
              </a:rPr>
              <a:t>　場面で世界に貢献していく</a:t>
            </a:r>
            <a:endParaRPr lang="en-US" altLang="ja-JP" sz="1600" dirty="0">
              <a:latin typeface="Meiryo UI" panose="020B0604030504040204" pitchFamily="50" charset="-128"/>
              <a:ea typeface="Meiryo UI" panose="020B0604030504040204" pitchFamily="50" charset="-128"/>
            </a:endParaRPr>
          </a:p>
        </p:txBody>
      </p:sp>
      <p:sp>
        <p:nvSpPr>
          <p:cNvPr id="50" name="楕円 16"/>
          <p:cNvSpPr/>
          <p:nvPr/>
        </p:nvSpPr>
        <p:spPr>
          <a:xfrm>
            <a:off x="772638" y="1862553"/>
            <a:ext cx="2711927" cy="892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先進都市としての基盤を整える</a:t>
            </a:r>
            <a:endParaRPr kumimoji="1" lang="ja-JP" altLang="en-US" sz="1600" b="1" dirty="0">
              <a:latin typeface="Meiryo UI" panose="020B0604030504040204" pitchFamily="50" charset="-128"/>
              <a:ea typeface="Meiryo UI" panose="020B0604030504040204" pitchFamily="50" charset="-128"/>
            </a:endParaRPr>
          </a:p>
        </p:txBody>
      </p:sp>
      <p:sp>
        <p:nvSpPr>
          <p:cNvPr id="56" name="楕円 17"/>
          <p:cNvSpPr/>
          <p:nvPr/>
        </p:nvSpPr>
        <p:spPr>
          <a:xfrm>
            <a:off x="4821519" y="1486346"/>
            <a:ext cx="3015129" cy="8921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smtClean="0">
                <a:latin typeface="Meiryo UI" panose="020B0604030504040204" pitchFamily="50" charset="-128"/>
                <a:ea typeface="Meiryo UI" panose="020B0604030504040204" pitchFamily="50" charset="-128"/>
              </a:rPr>
              <a:t>万博のレガシーとして、</a:t>
            </a:r>
            <a:r>
              <a:rPr kumimoji="1" lang="en-US" altLang="ja-JP" sz="1600" b="1" dirty="0" smtClean="0">
                <a:latin typeface="Meiryo UI" panose="020B0604030504040204" pitchFamily="50" charset="-128"/>
                <a:ea typeface="Meiryo UI" panose="020B0604030504040204" pitchFamily="50" charset="-128"/>
              </a:rPr>
              <a:t>SDGs</a:t>
            </a:r>
            <a:r>
              <a:rPr kumimoji="1" lang="ja-JP" altLang="en-US" sz="1600" b="1" dirty="0" smtClean="0">
                <a:latin typeface="Meiryo UI" panose="020B0604030504040204" pitchFamily="50" charset="-128"/>
                <a:ea typeface="Meiryo UI" panose="020B0604030504040204" pitchFamily="50" charset="-128"/>
              </a:rPr>
              <a:t>先進都市を実現</a:t>
            </a:r>
            <a:endParaRPr kumimoji="1" lang="ja-JP" altLang="en-US" sz="1600" b="1" dirty="0">
              <a:latin typeface="Meiryo UI" panose="020B0604030504040204" pitchFamily="50" charset="-128"/>
              <a:ea typeface="Meiryo UI" panose="020B0604030504040204" pitchFamily="50" charset="-128"/>
            </a:endParaRPr>
          </a:p>
        </p:txBody>
      </p:sp>
      <p:sp>
        <p:nvSpPr>
          <p:cNvPr id="57" name="角丸四角形 18"/>
          <p:cNvSpPr/>
          <p:nvPr/>
        </p:nvSpPr>
        <p:spPr>
          <a:xfrm>
            <a:off x="3976983" y="1783425"/>
            <a:ext cx="468723" cy="3289908"/>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テキスト ボックス 19"/>
          <p:cNvSpPr txBox="1"/>
          <p:nvPr/>
        </p:nvSpPr>
        <p:spPr>
          <a:xfrm>
            <a:off x="3999308" y="1908277"/>
            <a:ext cx="450207" cy="3132164"/>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rPr>
              <a:t>大阪・関西万博</a:t>
            </a:r>
            <a:endParaRPr kumimoji="1" lang="en-US" altLang="ja-JP" sz="1600" i="0" u="none" strike="noStrike" kern="1200" cap="none" spc="0" normalizeH="0" baseline="0" noProof="0" dirty="0" smtClean="0">
              <a:ln>
                <a:noFill/>
              </a:ln>
              <a:effectLst/>
              <a:uLnTx/>
              <a:uFillTx/>
              <a:latin typeface="Bauhaus 93" panose="04030905020B02020C02" pitchFamily="82" charset="0"/>
              <a:ea typeface="HGS創英角ｺﾞｼｯｸUB" panose="020B0900000000000000" pitchFamily="50" charset="-128"/>
            </a:endParaRPr>
          </a:p>
        </p:txBody>
      </p:sp>
      <p:sp>
        <p:nvSpPr>
          <p:cNvPr id="59" name="テキスト ボックス 20"/>
          <p:cNvSpPr txBox="1"/>
          <p:nvPr/>
        </p:nvSpPr>
        <p:spPr>
          <a:xfrm>
            <a:off x="8619074" y="3489588"/>
            <a:ext cx="1263731" cy="690120"/>
          </a:xfrm>
          <a:prstGeom prst="rect">
            <a:avLst/>
          </a:prstGeom>
          <a:noFill/>
        </p:spPr>
        <p:txBody>
          <a:bodyPr wrap="square" rtlCol="0">
            <a:spAutoFit/>
          </a:bodyPr>
          <a:lstStyle/>
          <a:p>
            <a:pPr defTabSz="457200"/>
            <a:r>
              <a:rPr lang="en-US" altLang="ja-JP" sz="1600" b="1" dirty="0" smtClean="0">
                <a:latin typeface="Meiryo UI" panose="020B0604030504040204" pitchFamily="50" charset="-128"/>
                <a:ea typeface="Meiryo UI" panose="020B0604030504040204" pitchFamily="50" charset="-128"/>
              </a:rPr>
              <a:t>SDGs</a:t>
            </a:r>
          </a:p>
          <a:p>
            <a:pPr defTabSz="457200"/>
            <a:r>
              <a:rPr lang="en-US" altLang="ja-JP" sz="1600" b="1" dirty="0" smtClean="0">
                <a:latin typeface="Meiryo UI" panose="020B0604030504040204" pitchFamily="50" charset="-128"/>
                <a:ea typeface="Meiryo UI" panose="020B0604030504040204" pitchFamily="50" charset="-128"/>
              </a:rPr>
              <a:t>+beyond</a:t>
            </a:r>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a:t>
            </a:r>
          </a:p>
        </p:txBody>
      </p:sp>
      <p:sp>
        <p:nvSpPr>
          <p:cNvPr id="61" name="テキスト ボックス 26"/>
          <p:cNvSpPr txBox="1"/>
          <p:nvPr/>
        </p:nvSpPr>
        <p:spPr>
          <a:xfrm>
            <a:off x="461203" y="3271310"/>
            <a:ext cx="3296804" cy="1569660"/>
          </a:xfrm>
          <a:prstGeom prst="rect">
            <a:avLst/>
          </a:prstGeom>
          <a:noFill/>
          <a:ln w="19050" cmpd="sng">
            <a:noFill/>
            <a:prstDash val="solid"/>
          </a:ln>
        </p:spPr>
        <p:txBody>
          <a:bodyPr wrap="square" rtlCol="0">
            <a:spAutoFit/>
          </a:bodyPr>
          <a:lstStyle/>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a:t>
            </a:r>
            <a:r>
              <a:rPr lang="ja-JP" altLang="en-US" sz="1600" dirty="0" smtClean="0">
                <a:solidFill>
                  <a:schemeClr val="bg1"/>
                </a:solidFill>
                <a:latin typeface="Meiryo UI" panose="020B0604030504040204" pitchFamily="50" charset="-128"/>
                <a:ea typeface="Meiryo UI" panose="020B0604030504040204" pitchFamily="50" charset="-128"/>
              </a:rPr>
              <a:t>　</a:t>
            </a:r>
            <a:r>
              <a:rPr lang="ja-JP" altLang="en-US" sz="1600" dirty="0">
                <a:solidFill>
                  <a:schemeClr val="bg1"/>
                </a:solidFill>
                <a:latin typeface="Meiryo UI" panose="020B0604030504040204" pitchFamily="50" charset="-128"/>
                <a:ea typeface="Meiryo UI" panose="020B0604030504040204" pitchFamily="50" charset="-128"/>
              </a:rPr>
              <a:t>誰</a:t>
            </a:r>
            <a:r>
              <a:rPr lang="ja-JP" altLang="en-US" sz="1600" dirty="0" smtClean="0">
                <a:solidFill>
                  <a:schemeClr val="bg1"/>
                </a:solidFill>
                <a:latin typeface="Meiryo UI" panose="020B0604030504040204" pitchFamily="50" charset="-128"/>
                <a:ea typeface="Meiryo UI" panose="020B0604030504040204" pitchFamily="50" charset="-128"/>
              </a:rPr>
              <a:t>もが</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を意識し、自律的に</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　</a:t>
            </a:r>
            <a:r>
              <a:rPr lang="ja-JP" altLang="en-US" sz="1600" dirty="0" smtClean="0">
                <a:solidFill>
                  <a:schemeClr val="bg1"/>
                </a:solidFill>
                <a:latin typeface="Meiryo UI" panose="020B0604030504040204" pitchFamily="50" charset="-128"/>
                <a:ea typeface="Meiryo UI" panose="020B0604030504040204" pitchFamily="50" charset="-128"/>
              </a:rPr>
              <a:t>行動する大阪を実現していく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a:p>
            <a:pPr marL="185738" indent="-185738" defTabSz="457200"/>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smtClean="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00" dirty="0" smtClean="0">
                <a:solidFill>
                  <a:schemeClr val="bg1"/>
                </a:solidFill>
                <a:latin typeface="Meiryo UI" panose="020B0604030504040204" pitchFamily="50" charset="-128"/>
                <a:ea typeface="Meiryo UI" panose="020B0604030504040204" pitchFamily="50" charset="-128"/>
              </a:rPr>
              <a:t>SDGs</a:t>
            </a:r>
            <a:r>
              <a:rPr lang="ja-JP" altLang="en-US" sz="1600" dirty="0" smtClean="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smtClea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5923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446243" y="3026003"/>
            <a:ext cx="2844000" cy="2857846"/>
          </a:xfrm>
          <a:prstGeom prst="rect">
            <a:avLst/>
          </a:prstGeom>
          <a:ln w="3175">
            <a:solidFill>
              <a:schemeClr val="bg1">
                <a:lumMod val="65000"/>
              </a:schemeClr>
            </a:solidFill>
          </a:ln>
        </p:spPr>
      </p:pic>
      <p:pic>
        <p:nvPicPr>
          <p:cNvPr id="412" name="図 411"/>
          <p:cNvPicPr>
            <a:picLocks noChangeAspect="1"/>
          </p:cNvPicPr>
          <p:nvPr/>
        </p:nvPicPr>
        <p:blipFill>
          <a:blip r:embed="rId5"/>
          <a:stretch>
            <a:fillRect/>
          </a:stretch>
        </p:blipFill>
        <p:spPr>
          <a:xfrm>
            <a:off x="6873224" y="2999342"/>
            <a:ext cx="2812941" cy="2988537"/>
          </a:xfrm>
          <a:prstGeom prst="rect">
            <a:avLst/>
          </a:prstGeom>
        </p:spPr>
      </p:pic>
      <p:grpSp>
        <p:nvGrpSpPr>
          <p:cNvPr id="322" name="グループ化 321"/>
          <p:cNvGrpSpPr>
            <a:grpSpLocks noChangeAspect="1"/>
          </p:cNvGrpSpPr>
          <p:nvPr/>
        </p:nvGrpSpPr>
        <p:grpSpPr>
          <a:xfrm>
            <a:off x="1605849" y="4100066"/>
            <a:ext cx="971998" cy="1081397"/>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grpSp>
      </p:grpSp>
      <p:pic>
        <p:nvPicPr>
          <p:cNvPr id="72" name="図 71"/>
          <p:cNvPicPr preferRelativeResize="0">
            <a:picLocks/>
          </p:cNvPicPr>
          <p:nvPr/>
        </p:nvPicPr>
        <p:blipFill>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Effect>
                      <a14:brightnessContrast contrast="20000"/>
                    </a14:imgEffect>
                  </a14:imgLayer>
                </a14:imgProps>
              </a:ext>
            </a:extLst>
          </a:blip>
          <a:stretch>
            <a:fillRect/>
          </a:stretch>
        </p:blipFill>
        <p:spPr>
          <a:xfrm>
            <a:off x="3601102" y="3028258"/>
            <a:ext cx="2844000" cy="2857846"/>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246876" y="3634545"/>
            <a:ext cx="794274" cy="53458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4007637" y="4838178"/>
            <a:ext cx="645904" cy="54180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440094" y="3947664"/>
            <a:ext cx="220722" cy="67495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821557" y="3904380"/>
            <a:ext cx="210539" cy="123848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851868" y="3364545"/>
            <a:ext cx="757259" cy="706150"/>
            <a:chOff x="6529469" y="2488902"/>
            <a:chExt cx="680393" cy="706150"/>
          </a:xfrm>
        </p:grpSpPr>
        <p:sp>
          <p:nvSpPr>
            <p:cNvPr id="271" name="テキスト ボックス 43"/>
            <p:cNvSpPr txBox="1"/>
            <p:nvPr/>
          </p:nvSpPr>
          <p:spPr>
            <a:xfrm>
              <a:off x="6558379" y="3051052"/>
              <a:ext cx="614572"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府民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798596"/>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74" name="テキスト ボックス 43"/>
            <p:cNvSpPr txBox="1"/>
            <p:nvPr/>
          </p:nvSpPr>
          <p:spPr>
            <a:xfrm>
              <a:off x="6758397" y="259703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795672"/>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4974247" y="4162339"/>
            <a:ext cx="757257" cy="716449"/>
            <a:chOff x="6529460" y="2488902"/>
            <a:chExt cx="680393" cy="716449"/>
          </a:xfrm>
        </p:grpSpPr>
        <p:sp>
          <p:nvSpPr>
            <p:cNvPr id="285" name="テキスト ボックス 43"/>
            <p:cNvSpPr txBox="1"/>
            <p:nvPr/>
          </p:nvSpPr>
          <p:spPr>
            <a:xfrm>
              <a:off x="6560269" y="3061351"/>
              <a:ext cx="614573" cy="144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企</a:t>
              </a:r>
              <a:r>
                <a:rPr kumimoji="1" lang="ja-JP" altLang="en-US" sz="900" dirty="0" smtClean="0">
                  <a:latin typeface="Meiryo UI" panose="020B0604030504040204" pitchFamily="50" charset="-128"/>
                  <a:ea typeface="Meiryo UI" panose="020B0604030504040204" pitchFamily="50" charset="-128"/>
                </a:rPr>
                <a:t>業の取組み</a:t>
              </a:r>
              <a:endParaRPr kumimoji="1" lang="ja-JP" altLang="en-US" sz="900" dirty="0">
                <a:latin typeface="Meiryo UI" panose="020B0604030504040204" pitchFamily="50" charset="-128"/>
                <a:ea typeface="Meiryo UI" panose="020B0604030504040204" pitchFamily="50" charset="-128"/>
              </a:endParaRP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793817"/>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8" name="テキスト ボックス 43"/>
            <p:cNvSpPr txBox="1"/>
            <p:nvPr/>
          </p:nvSpPr>
          <p:spPr>
            <a:xfrm>
              <a:off x="6760294" y="2617967"/>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9" name="テキスト ボックス 44"/>
            <p:cNvSpPr txBox="1"/>
            <p:nvPr/>
          </p:nvSpPr>
          <p:spPr>
            <a:xfrm>
              <a:off x="6854444" y="2798384"/>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9"/>
            <a:ext cx="828003" cy="725909"/>
            <a:chOff x="6468870" y="2488902"/>
            <a:chExt cx="787439" cy="667302"/>
          </a:xfrm>
        </p:grpSpPr>
        <p:sp>
          <p:nvSpPr>
            <p:cNvPr id="277" name="テキスト ボックス 43"/>
            <p:cNvSpPr txBox="1"/>
            <p:nvPr/>
          </p:nvSpPr>
          <p:spPr>
            <a:xfrm>
              <a:off x="6468870" y="3056923"/>
              <a:ext cx="787439" cy="9928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市町村</a:t>
              </a:r>
              <a:r>
                <a:rPr kumimoji="1" lang="ja-JP" altLang="en-US" sz="900" dirty="0" smtClean="0">
                  <a:latin typeface="Meiryo UI" panose="020B0604030504040204" pitchFamily="50" charset="-128"/>
                  <a:ea typeface="Meiryo UI" panose="020B0604030504040204" pitchFamily="50" charset="-128"/>
                </a:rPr>
                <a:t>の取組み</a:t>
              </a:r>
              <a:endParaRPr kumimoji="1" lang="ja-JP" altLang="en-US" sz="900" dirty="0">
                <a:latin typeface="Meiryo UI" panose="020B0604030504040204" pitchFamily="50" charset="-128"/>
                <a:ea typeface="Meiryo UI" panose="020B0604030504040204" pitchFamily="50" charset="-128"/>
              </a:endParaRP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782335"/>
              <a:ext cx="279549"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経済</a:t>
              </a:r>
              <a:endParaRPr kumimoji="1" lang="ja-JP" altLang="en-US" sz="900" dirty="0">
                <a:latin typeface="Meiryo UI" panose="020B0604030504040204" pitchFamily="50" charset="-128"/>
                <a:ea typeface="Meiryo UI" panose="020B0604030504040204" pitchFamily="50" charset="-128"/>
              </a:endParaRPr>
            </a:p>
          </p:txBody>
        </p:sp>
        <p:sp>
          <p:nvSpPr>
            <p:cNvPr id="281" name="テキスト ボックス 43"/>
            <p:cNvSpPr txBox="1"/>
            <p:nvPr/>
          </p:nvSpPr>
          <p:spPr>
            <a:xfrm>
              <a:off x="6758397" y="2615769"/>
              <a:ext cx="232973"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smtClean="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82" name="テキスト ボックス 44"/>
            <p:cNvSpPr txBox="1"/>
            <p:nvPr/>
          </p:nvSpPr>
          <p:spPr>
            <a:xfrm>
              <a:off x="6866904" y="2790533"/>
              <a:ext cx="273622" cy="2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3013840"/>
            <a:ext cx="1932151" cy="2841407"/>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747403" y="4036661"/>
            <a:ext cx="964946" cy="1086512"/>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経済</a:t>
                </a:r>
                <a:endParaRPr kumimoji="1" lang="ja-JP" altLang="en-US" sz="900" b="1" dirty="0">
                  <a:latin typeface="Meiryo UI" panose="020B0604030504040204" pitchFamily="50" charset="-128"/>
                  <a:ea typeface="Meiryo UI" panose="020B0604030504040204" pitchFamily="50" charset="-128"/>
                </a:endParaRP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eiryo UI" panose="020B0604030504040204" pitchFamily="50" charset="-128"/>
                    <a:ea typeface="Meiryo UI" panose="020B0604030504040204" pitchFamily="50" charset="-128"/>
                  </a:rPr>
                  <a:t>社会</a:t>
                </a:r>
                <a:endParaRPr kumimoji="1" lang="ja-JP" altLang="en-US" sz="900" b="1" dirty="0">
                  <a:latin typeface="Meiryo UI" panose="020B0604030504040204" pitchFamily="50" charset="-128"/>
                  <a:ea typeface="Meiryo UI" panose="020B0604030504040204" pitchFamily="50" charset="-128"/>
                </a:endParaRP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900" dirty="0" smtClean="0">
                    <a:latin typeface="Meiryo UI" panose="020B0604030504040204" pitchFamily="50" charset="-128"/>
                    <a:ea typeface="Meiryo UI" panose="020B0604030504040204" pitchFamily="50" charset="-128"/>
                  </a:rPr>
                  <a:t>重点</a:t>
                </a:r>
                <a:r>
                  <a:rPr kumimoji="1" lang="ja-JP" altLang="en-US" sz="900" dirty="0">
                    <a:latin typeface="Meiryo UI" panose="020B0604030504040204" pitchFamily="50" charset="-128"/>
                    <a:ea typeface="Meiryo UI" panose="020B0604030504040204" pitchFamily="50" charset="-128"/>
                  </a:rPr>
                  <a:t>ゴール</a:t>
                </a:r>
                <a:r>
                  <a:rPr kumimoji="1" lang="ja-JP" altLang="en-US" sz="900" dirty="0" smtClean="0">
                    <a:latin typeface="Meiryo UI" panose="020B0604030504040204" pitchFamily="50" charset="-128"/>
                    <a:ea typeface="Meiryo UI" panose="020B0604030504040204" pitchFamily="50" charset="-128"/>
                  </a:rPr>
                  <a:t>を中心とした府の取組み</a:t>
                </a:r>
                <a:endParaRPr kumimoji="1" lang="ja-JP" altLang="en-US" sz="900" dirty="0">
                  <a:latin typeface="Meiryo UI" panose="020B0604030504040204" pitchFamily="50" charset="-128"/>
                  <a:ea typeface="Meiryo UI" panose="020B0604030504040204" pitchFamily="50" charset="-128"/>
                </a:endParaRPr>
              </a:p>
            </p:txBody>
          </p:sp>
          <p:pic>
            <p:nvPicPr>
              <p:cNvPr id="84" name="図 83"/>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043079" y="3658967"/>
            <a:ext cx="90772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533740" y="2661875"/>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739154" y="26957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458095" y="5899229"/>
            <a:ext cx="2987007"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48580" y="825129"/>
            <a:ext cx="9036309" cy="1635735"/>
          </a:xfrm>
          <a:prstGeom prst="rect">
            <a:avLst/>
          </a:prstGeom>
          <a:solidFill>
            <a:schemeClr val="accent1">
              <a:lumMod val="20000"/>
              <a:lumOff val="80000"/>
            </a:schemeClr>
          </a:solidFill>
        </p:spPr>
        <p:txBody>
          <a:bodyPr wrap="square" rtlCol="0" anchor="ctr">
            <a:no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 </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誰もが</a:t>
            </a:r>
            <a:r>
              <a:rPr kumimoji="1" lang="en-US" altLang="ja-JP" dirty="0" smtClean="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を意識し、一人ひとりが自律的に</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全ての達成をめざしていく</a:t>
            </a:r>
            <a:r>
              <a:rPr kumimoji="1" lang="ja-JP" altLang="en-US" dirty="0" smtClean="0">
                <a:latin typeface="Meiryo UI" panose="020B0604030504040204" pitchFamily="50" charset="-128"/>
                <a:ea typeface="Meiryo UI" panose="020B0604030504040204" pitchFamily="50" charset="-128"/>
              </a:rPr>
              <a:t>こと</a:t>
            </a:r>
            <a:endParaRPr kumimoji="1" lang="en-US" altLang="ja-JP" dirty="0" smtClean="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　様々なステークホルダーが連携・協調し、「大阪」が</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を体現したまちを発信していく</a:t>
            </a:r>
            <a:endParaRPr kumimoji="1" lang="ja-JP" altLang="en-US" dirty="0">
              <a:latin typeface="Meiryo UI" panose="020B0604030504040204" pitchFamily="50" charset="-128"/>
              <a:ea typeface="Meiryo UI" panose="020B0604030504040204" pitchFamily="50" charset="-128"/>
            </a:endParaRPr>
          </a:p>
        </p:txBody>
      </p:sp>
      <p:sp>
        <p:nvSpPr>
          <p:cNvPr id="5" name="タイトル 4"/>
          <p:cNvSpPr>
            <a:spLocks noGrp="1"/>
          </p:cNvSpPr>
          <p:nvPr>
            <p:ph type="title"/>
          </p:nvPr>
        </p:nvSpPr>
        <p:spPr/>
        <p:txBody>
          <a:bodyPr/>
          <a:lstStyle/>
          <a:p>
            <a:r>
              <a:rPr lang="en-US" altLang="ja-JP" b="1" dirty="0" smtClean="0"/>
              <a:t>SDGs</a:t>
            </a:r>
            <a:r>
              <a:rPr lang="ja-JP" altLang="en-US" b="1" dirty="0"/>
              <a:t>先進都市を</a:t>
            </a:r>
            <a:r>
              <a:rPr lang="ja-JP" altLang="en-US" b="1" dirty="0" smtClean="0"/>
              <a:t>めざして</a:t>
            </a:r>
            <a:endParaRPr kumimoji="1" lang="ja-JP" altLang="en-US" b="1" dirty="0"/>
          </a:p>
        </p:txBody>
      </p:sp>
    </p:spTree>
    <p:extLst>
      <p:ext uri="{BB962C8B-B14F-4D97-AF65-F5344CB8AC3E}">
        <p14:creationId xmlns:p14="http://schemas.microsoft.com/office/powerpoint/2010/main" val="2765339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smtClean="0"/>
              <a:t>１．</a:t>
            </a:r>
            <a:r>
              <a:rPr kumimoji="1" lang="en-US" altLang="ja-JP" sz="4800" b="1" dirty="0" smtClean="0"/>
              <a:t>SDGs</a:t>
            </a:r>
            <a:r>
              <a:rPr kumimoji="1" lang="ja-JP" altLang="en-US" sz="4800" b="1" dirty="0" smtClean="0"/>
              <a:t>とは</a:t>
            </a:r>
            <a:endParaRPr kumimoji="1" lang="ja-JP" altLang="en-US" sz="4800" b="1" dirty="0"/>
          </a:p>
        </p:txBody>
      </p:sp>
    </p:spTree>
    <p:extLst>
      <p:ext uri="{BB962C8B-B14F-4D97-AF65-F5344CB8AC3E}">
        <p14:creationId xmlns:p14="http://schemas.microsoft.com/office/powerpoint/2010/main" val="51379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Tree>
    <p:extLst>
      <p:ext uri="{BB962C8B-B14F-4D97-AF65-F5344CB8AC3E}">
        <p14:creationId xmlns:p14="http://schemas.microsoft.com/office/powerpoint/2010/main" val="201341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20933" y="956678"/>
            <a:ext cx="8892480" cy="1985159"/>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月国連総会で、全</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244(</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重複を除くと</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232)</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の指標が採択。）</a:t>
            </a:r>
          </a:p>
        </p:txBody>
      </p:sp>
      <p:pic>
        <p:nvPicPr>
          <p:cNvPr id="7" name="Shape 129"/>
          <p:cNvPicPr preferRelativeResize="0">
            <a:picLocks/>
          </p:cNvPicPr>
          <p:nvPr/>
        </p:nvPicPr>
        <p:blipFill rotWithShape="1">
          <a:blip r:embed="rId2">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3">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6918142" y="6405109"/>
            <a:ext cx="3526963" cy="369332"/>
          </a:xfrm>
          <a:prstGeom prst="rect">
            <a:avLst/>
          </a:prstGeom>
          <a:noFill/>
        </p:spPr>
        <p:txBody>
          <a:bodyPr wrap="square" rtlCol="0">
            <a:spAutoFit/>
          </a:bodyPr>
          <a:lstStyle/>
          <a:p>
            <a:r>
              <a:rPr kumimoji="1" lang="ja-JP" altLang="en-US" dirty="0" smtClean="0"/>
              <a:t>（出典）国連広報センター</a:t>
            </a:r>
            <a:endParaRPr kumimoji="1" lang="ja-JP" altLang="en-US" dirty="0"/>
          </a:p>
        </p:txBody>
      </p:sp>
    </p:spTree>
    <p:extLst>
      <p:ext uri="{BB962C8B-B14F-4D97-AF65-F5344CB8AC3E}">
        <p14:creationId xmlns:p14="http://schemas.microsoft.com/office/powerpoint/2010/main" val="10601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nvPr>
        </p:nvGraphicFramePr>
        <p:xfrm>
          <a:off x="262462" y="742310"/>
          <a:ext cx="4519088" cy="598200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extLst/>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5241033" y="6597352"/>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Tree>
    <p:extLst>
      <p:ext uri="{BB962C8B-B14F-4D97-AF65-F5344CB8AC3E}">
        <p14:creationId xmlns:p14="http://schemas.microsoft.com/office/powerpoint/2010/main" val="42184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a:t>
            </a:r>
            <a:r>
              <a:rPr kumimoji="1" lang="ja-JP" altLang="en-US" sz="4800" b="1" dirty="0" smtClean="0"/>
              <a:t>．</a:t>
            </a:r>
            <a:r>
              <a:rPr kumimoji="1" lang="ja-JP" altLang="en-US" sz="4800" b="1" dirty="0" smtClean="0"/>
              <a:t>なぜ</a:t>
            </a:r>
            <a:r>
              <a:rPr kumimoji="1" lang="en-US" altLang="ja-JP" sz="4800" b="1" dirty="0" smtClean="0"/>
              <a:t>SDGs</a:t>
            </a:r>
            <a:endParaRPr kumimoji="1" lang="ja-JP" altLang="en-US" sz="4800" b="1" dirty="0"/>
          </a:p>
        </p:txBody>
      </p:sp>
    </p:spTree>
    <p:extLst>
      <p:ext uri="{BB962C8B-B14F-4D97-AF65-F5344CB8AC3E}">
        <p14:creationId xmlns:p14="http://schemas.microsoft.com/office/powerpoint/2010/main" val="119141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smtClean="0"/>
              <a:t>持続可能とは</a:t>
            </a:r>
            <a:endParaRPr kumimoji="1" lang="en-US" altLang="ja-JP" sz="5400" b="1" dirty="0" smtClean="0"/>
          </a:p>
        </p:txBody>
      </p:sp>
    </p:spTree>
    <p:extLst>
      <p:ext uri="{BB962C8B-B14F-4D97-AF65-F5344CB8AC3E}">
        <p14:creationId xmlns:p14="http://schemas.microsoft.com/office/powerpoint/2010/main" val="191702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95799" y="6429376"/>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r>
              <a:rPr lang="ja-JP" altLang="en-US" sz="1400" dirty="0" smtClean="0"/>
              <a:t>）</a:t>
            </a:r>
            <a:endParaRPr lang="ja-JP" altLang="en-US" sz="1400" dirty="0"/>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a:t>
            </a:r>
            <a:r>
              <a:rPr lang="ja-JP" altLang="ja-JP" sz="3600" dirty="0" smtClean="0"/>
              <a:t>なく</a:t>
            </a:r>
            <a:endParaRPr lang="en-US" altLang="ja-JP" sz="3600" dirty="0" smtClean="0"/>
          </a:p>
          <a:p>
            <a:pPr algn="ctr"/>
            <a:endParaRPr lang="en-US" altLang="ja-JP" sz="3600" dirty="0" smtClean="0"/>
          </a:p>
          <a:p>
            <a:pPr algn="ctr"/>
            <a:r>
              <a:rPr lang="ja-JP" altLang="ja-JP" sz="3600" dirty="0" smtClean="0"/>
              <a:t>現在</a:t>
            </a:r>
            <a:r>
              <a:rPr lang="ja-JP" altLang="ja-JP" sz="3600" dirty="0"/>
              <a:t>の世代のニーズを満たすこと</a:t>
            </a:r>
            <a:endParaRPr lang="ja-JP" altLang="en-US" sz="3600" dirty="0"/>
          </a:p>
        </p:txBody>
      </p:sp>
    </p:spTree>
    <p:extLst>
      <p:ext uri="{BB962C8B-B14F-4D97-AF65-F5344CB8AC3E}">
        <p14:creationId xmlns:p14="http://schemas.microsoft.com/office/powerpoint/2010/main" val="38335157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TotalTime>
  <Words>2484</Words>
  <Application>Microsoft Office PowerPoint</Application>
  <PresentationFormat>A4 210 x 297 mm</PresentationFormat>
  <Paragraphs>272</Paragraphs>
  <Slides>29</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29</vt:i4>
      </vt:variant>
    </vt:vector>
  </HeadingPairs>
  <TitlesOfParts>
    <vt:vector size="38" baseType="lpstr">
      <vt:lpstr>HGS創英角ｺﾞｼｯｸUB</vt:lpstr>
      <vt:lpstr>Meiryo UI</vt:lpstr>
      <vt:lpstr>ＭＳ Ｐ明朝</vt:lpstr>
      <vt:lpstr>UD デジタル 教科書体 NK-B</vt:lpstr>
      <vt:lpstr>游ゴシック</vt:lpstr>
      <vt:lpstr>Arial</vt:lpstr>
      <vt:lpstr>Bauhaus 93</vt:lpstr>
      <vt:lpstr>Calibri</vt:lpstr>
      <vt:lpstr>Office テーマ</vt:lpstr>
      <vt:lpstr>SDGsについて</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⑦ステークホルダーとの連携</vt:lpstr>
      <vt:lpstr>PowerPoint プレゼンテーション</vt:lpstr>
      <vt:lpstr>2025年日本国際博覧会（大阪・関西万博）</vt:lpstr>
      <vt:lpstr>概要</vt:lpstr>
      <vt:lpstr>PowerPoint プレゼンテーション</vt:lpstr>
      <vt:lpstr>SDGsビジョンの策定</vt:lpstr>
      <vt:lpstr>2025年大阪・関西万博に向けて取り組む「重点ゴール」</vt:lpstr>
      <vt:lpstr>SDGsビジョンの取組み工程</vt:lpstr>
      <vt:lpstr>SDGs先進都市をめざして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水谷　祐子</cp:lastModifiedBy>
  <cp:revision>51</cp:revision>
  <dcterms:created xsi:type="dcterms:W3CDTF">2019-06-04T04:06:36Z</dcterms:created>
  <dcterms:modified xsi:type="dcterms:W3CDTF">2020-11-16T04:32:56Z</dcterms:modified>
</cp:coreProperties>
</file>