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33" r:id="rId2"/>
    <p:sldId id="334" r:id="rId3"/>
    <p:sldId id="336" r:id="rId4"/>
    <p:sldId id="338" r:id="rId5"/>
    <p:sldId id="339" r:id="rId6"/>
    <p:sldId id="341" r:id="rId7"/>
    <p:sldId id="340" r:id="rId8"/>
    <p:sldId id="342" r:id="rId9"/>
    <p:sldId id="343" r:id="rId10"/>
    <p:sldId id="337" r:id="rId11"/>
    <p:sldId id="349" r:id="rId12"/>
    <p:sldId id="344" r:id="rId13"/>
    <p:sldId id="345" r:id="rId14"/>
    <p:sldId id="346" r:id="rId15"/>
    <p:sldId id="347" r:id="rId16"/>
    <p:sldId id="348" r:id="rId17"/>
    <p:sldId id="361" r:id="rId18"/>
    <p:sldId id="375" r:id="rId19"/>
    <p:sldId id="378" r:id="rId20"/>
    <p:sldId id="376" r:id="rId21"/>
    <p:sldId id="379" r:id="rId22"/>
    <p:sldId id="372" r:id="rId23"/>
    <p:sldId id="373" r:id="rId24"/>
    <p:sldId id="350" r:id="rId25"/>
    <p:sldId id="360" r:id="rId26"/>
    <p:sldId id="352" r:id="rId27"/>
    <p:sldId id="353" r:id="rId28"/>
    <p:sldId id="357" r:id="rId29"/>
    <p:sldId id="377" r:id="rId30"/>
    <p:sldId id="354" r:id="rId3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4" y="72"/>
      </p:cViewPr>
      <p:guideLst/>
    </p:cSldViewPr>
  </p:slideViewPr>
  <p:notesTextViewPr>
    <p:cViewPr>
      <p:scale>
        <a:sx n="1" d="1"/>
        <a:sy n="1" d="1"/>
      </p:scale>
      <p:origin x="0" y="0"/>
    </p:cViewPr>
  </p:notesTextViewPr>
  <p:notesViewPr>
    <p:cSldViewPr snapToGrid="0">
      <p:cViewPr varScale="1">
        <p:scale>
          <a:sx n="33" d="100"/>
          <a:sy n="33" d="100"/>
        </p:scale>
        <p:origin x="223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8E6BA0C-58A7-4AEB-AF68-0744D9025141}" type="datetimeFigureOut">
              <a:rPr kumimoji="1" lang="ja-JP" altLang="en-US" smtClean="0"/>
              <a:t>2021/5/19</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C69788A-0617-4AD5-B32B-8F6F4E029616}" type="slidenum">
              <a:rPr kumimoji="1" lang="ja-JP" altLang="en-US" smtClean="0"/>
              <a:t>‹#›</a:t>
            </a:fld>
            <a:endParaRPr kumimoji="1" lang="ja-JP" altLang="en-US"/>
          </a:p>
        </p:txBody>
      </p:sp>
    </p:spTree>
    <p:extLst>
      <p:ext uri="{BB962C8B-B14F-4D97-AF65-F5344CB8AC3E}">
        <p14:creationId xmlns:p14="http://schemas.microsoft.com/office/powerpoint/2010/main" val="2219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C922142-490E-442E-A434-29B1DB263A96}" type="datetimeFigureOut">
              <a:rPr kumimoji="1" lang="ja-JP" altLang="en-US" smtClean="0"/>
              <a:t>2021/5/19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7363F86-D0CE-4A08-8709-C118D6DC9C69}" type="slidenum">
              <a:rPr kumimoji="1" lang="ja-JP" altLang="en-US" smtClean="0"/>
              <a:t>‹#›</a:t>
            </a:fld>
            <a:endParaRPr kumimoji="1" lang="ja-JP" altLang="en-US"/>
          </a:p>
        </p:txBody>
      </p:sp>
    </p:spTree>
    <p:extLst>
      <p:ext uri="{BB962C8B-B14F-4D97-AF65-F5344CB8AC3E}">
        <p14:creationId xmlns:p14="http://schemas.microsoft.com/office/powerpoint/2010/main" val="837459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7" name="グループ化 6"/>
          <p:cNvGrpSpPr/>
          <p:nvPr userDrawn="1"/>
        </p:nvGrpSpPr>
        <p:grpSpPr>
          <a:xfrm>
            <a:off x="564818" y="5089831"/>
            <a:ext cx="11063578" cy="1121338"/>
            <a:chOff x="-667340" y="1432232"/>
            <a:chExt cx="11063578" cy="1121338"/>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900" y="1432232"/>
              <a:ext cx="1121338" cy="1121338"/>
            </a:xfrm>
            <a:prstGeom prst="rect">
              <a:avLst/>
            </a:prstGeom>
          </p:spPr>
        </p:pic>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340" y="1432232"/>
              <a:ext cx="1121338" cy="1121338"/>
            </a:xfrm>
            <a:prstGeom prst="rect">
              <a:avLst/>
            </a:prstGeom>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479" y="1432232"/>
              <a:ext cx="1121338" cy="112133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8298" y="1432232"/>
              <a:ext cx="1121338" cy="112133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1036" y="1432232"/>
              <a:ext cx="1121338" cy="1121338"/>
            </a:xfrm>
            <a:prstGeom prst="rect">
              <a:avLst/>
            </a:prstGeom>
          </p:spPr>
        </p:pic>
        <p:pic>
          <p:nvPicPr>
            <p:cNvPr id="21" name="図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03774" y="1432232"/>
              <a:ext cx="1121338" cy="1121338"/>
            </a:xfrm>
            <a:prstGeom prst="rect">
              <a:avLst/>
            </a:prstGeom>
          </p:spPr>
        </p:pic>
        <p:pic>
          <p:nvPicPr>
            <p:cNvPr id="22" name="図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46593" y="1432232"/>
              <a:ext cx="1121338" cy="1121338"/>
            </a:xfrm>
            <a:prstGeom prst="rect">
              <a:avLst/>
            </a:prstGeom>
          </p:spPr>
        </p:pic>
        <p:pic>
          <p:nvPicPr>
            <p:cNvPr id="23" name="図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89362" y="1432232"/>
              <a:ext cx="1121338" cy="1121338"/>
            </a:xfrm>
            <a:prstGeom prst="rect">
              <a:avLst/>
            </a:prstGeom>
          </p:spPr>
        </p:pic>
        <p:pic>
          <p:nvPicPr>
            <p:cNvPr id="24" name="図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32131" y="1432232"/>
              <a:ext cx="1121338" cy="1121338"/>
            </a:xfrm>
            <a:prstGeom prst="rect">
              <a:avLst/>
            </a:prstGeom>
          </p:spPr>
        </p:pic>
      </p:grpSp>
      <p:grpSp>
        <p:nvGrpSpPr>
          <p:cNvPr id="27" name="グループ化 26"/>
          <p:cNvGrpSpPr/>
          <p:nvPr userDrawn="1"/>
        </p:nvGrpSpPr>
        <p:grpSpPr>
          <a:xfrm>
            <a:off x="564818" y="266324"/>
            <a:ext cx="11062364" cy="1126152"/>
            <a:chOff x="-666126" y="218819"/>
            <a:chExt cx="11062364" cy="1126152"/>
          </a:xfrm>
        </p:grpSpPr>
        <p:pic>
          <p:nvPicPr>
            <p:cNvPr id="9" name="図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75479" y="218819"/>
              <a:ext cx="1121338" cy="1121338"/>
            </a:xfrm>
            <a:prstGeom prst="rect">
              <a:avLst/>
            </a:prstGeom>
          </p:spPr>
        </p:pic>
        <p:pic>
          <p:nvPicPr>
            <p:cNvPr id="10" name="図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5750" y="218819"/>
              <a:ext cx="1121338" cy="1121338"/>
            </a:xfrm>
            <a:prstGeom prst="rect">
              <a:avLst/>
            </a:prstGeom>
          </p:spPr>
        </p:pic>
        <p:pic>
          <p:nvPicPr>
            <p:cNvPr id="11" name="図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61036" y="223633"/>
              <a:ext cx="1121338" cy="1121338"/>
            </a:xfrm>
            <a:prstGeom prst="rect">
              <a:avLst/>
            </a:prstGeom>
          </p:spPr>
        </p:pic>
        <p:pic>
          <p:nvPicPr>
            <p:cNvPr id="12" name="図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03824" y="218819"/>
              <a:ext cx="1121338" cy="1121338"/>
            </a:xfrm>
            <a:prstGeom prst="rect">
              <a:avLst/>
            </a:prstGeom>
          </p:spPr>
        </p:pic>
        <p:pic>
          <p:nvPicPr>
            <p:cNvPr id="13" name="図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46593" y="218819"/>
              <a:ext cx="1121338" cy="1121338"/>
            </a:xfrm>
            <a:prstGeom prst="rect">
              <a:avLst/>
            </a:prstGeom>
          </p:spPr>
        </p:pic>
        <p:pic>
          <p:nvPicPr>
            <p:cNvPr id="14" name="図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89362" y="218819"/>
              <a:ext cx="1121338" cy="1121338"/>
            </a:xfrm>
            <a:prstGeom prst="rect">
              <a:avLst/>
            </a:prstGeom>
          </p:spPr>
        </p:pic>
        <p:pic>
          <p:nvPicPr>
            <p:cNvPr id="15" name="図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32131" y="218819"/>
              <a:ext cx="1121338" cy="1121338"/>
            </a:xfrm>
            <a:prstGeom prst="rect">
              <a:avLst/>
            </a:prstGeom>
          </p:spPr>
        </p:pic>
        <p:pic>
          <p:nvPicPr>
            <p:cNvPr id="16" name="図 1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74900" y="218819"/>
              <a:ext cx="1121338" cy="112133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6126" y="218819"/>
              <a:ext cx="1122672" cy="1122672"/>
            </a:xfrm>
            <a:prstGeom prst="rect">
              <a:avLst/>
            </a:prstGeom>
          </p:spPr>
        </p:pic>
      </p:grpSp>
    </p:spTree>
    <p:extLst>
      <p:ext uri="{BB962C8B-B14F-4D97-AF65-F5344CB8AC3E}">
        <p14:creationId xmlns:p14="http://schemas.microsoft.com/office/powerpoint/2010/main" val="36683351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5547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14970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0456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26" name="グループ化 25"/>
          <p:cNvGrpSpPr/>
          <p:nvPr userDrawn="1"/>
        </p:nvGrpSpPr>
        <p:grpSpPr>
          <a:xfrm>
            <a:off x="2396474" y="4657062"/>
            <a:ext cx="7399052" cy="1615455"/>
            <a:chOff x="311602" y="4668122"/>
            <a:chExt cx="7399052" cy="1615455"/>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2789" y="5506785"/>
              <a:ext cx="765888" cy="765888"/>
            </a:xfrm>
            <a:prstGeom prst="rect">
              <a:avLst/>
            </a:prstGeom>
          </p:spPr>
        </p:pic>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602" y="4668122"/>
              <a:ext cx="765888" cy="765888"/>
            </a:xfrm>
            <a:prstGeom prst="rect">
              <a:avLst/>
            </a:prstGeom>
          </p:spPr>
        </p:pic>
        <p:pic>
          <p:nvPicPr>
            <p:cNvPr id="10" name="図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1056" y="4668122"/>
              <a:ext cx="765888" cy="765888"/>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0510" y="4668122"/>
              <a:ext cx="765888" cy="76588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98775" y="4668122"/>
              <a:ext cx="765888" cy="76588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28229" y="4668122"/>
              <a:ext cx="765888" cy="765888"/>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57683" y="4668122"/>
              <a:ext cx="765888" cy="765888"/>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87137" y="4669734"/>
              <a:ext cx="765888" cy="765888"/>
            </a:xfrm>
            <a:prstGeom prst="rect">
              <a:avLst/>
            </a:prstGeom>
          </p:spPr>
        </p:pic>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6591" y="4668122"/>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40766" y="4668122"/>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1602" y="5512237"/>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2667" y="5512237"/>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3123" y="5512237"/>
              <a:ext cx="765888" cy="765888"/>
            </a:xfrm>
            <a:prstGeom prst="rect">
              <a:avLst/>
            </a:prstGeom>
          </p:spPr>
        </p:pic>
        <p:pic>
          <p:nvPicPr>
            <p:cNvPr id="21" name="図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98775" y="5511944"/>
              <a:ext cx="765888" cy="765888"/>
            </a:xfrm>
            <a:prstGeom prst="rect">
              <a:avLst/>
            </a:prstGeom>
          </p:spPr>
        </p:pic>
        <p:pic>
          <p:nvPicPr>
            <p:cNvPr id="22" name="図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624427" y="5511944"/>
              <a:ext cx="765888" cy="765888"/>
            </a:xfrm>
            <a:prstGeom prst="rect">
              <a:avLst/>
            </a:prstGeom>
          </p:spPr>
        </p:pic>
        <p:pic>
          <p:nvPicPr>
            <p:cNvPr id="23" name="図 2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450079" y="5517689"/>
              <a:ext cx="765888" cy="765888"/>
            </a:xfrm>
            <a:prstGeom prst="rect">
              <a:avLst/>
            </a:prstGeom>
          </p:spPr>
        </p:pic>
        <p:pic>
          <p:nvPicPr>
            <p:cNvPr id="24" name="図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287137" y="5508397"/>
              <a:ext cx="765888" cy="76588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943854" y="5505873"/>
              <a:ext cx="766800" cy="766800"/>
            </a:xfrm>
            <a:prstGeom prst="rect">
              <a:avLst/>
            </a:prstGeom>
          </p:spPr>
        </p:pic>
      </p:grpSp>
    </p:spTree>
    <p:extLst>
      <p:ext uri="{BB962C8B-B14F-4D97-AF65-F5344CB8AC3E}">
        <p14:creationId xmlns:p14="http://schemas.microsoft.com/office/powerpoint/2010/main" val="4257664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9869557" cy="1325563"/>
          </a:xfrm>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hasCustomPrompt="1"/>
          </p:nvPr>
        </p:nvSpPr>
        <p:spPr/>
        <p:txBody>
          <a:bodyPr/>
          <a:lstStyle>
            <a:lvl1pPr marL="0" indent="0">
              <a:buNone/>
              <a:defRPr/>
            </a:lvl1pPr>
          </a:lstStyle>
          <a:p>
            <a:pPr lvl="0"/>
            <a:r>
              <a:rPr kumimoji="1" lang="ja-JP" altLang="en-US" dirty="0" smtClean="0"/>
              <a:t>〇マスター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cxnSp>
        <p:nvCxnSpPr>
          <p:cNvPr id="8" name="直線コネクタ 7"/>
          <p:cNvCxnSpPr/>
          <p:nvPr userDrawn="1"/>
        </p:nvCxnSpPr>
        <p:spPr>
          <a:xfrm>
            <a:off x="0" y="149698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0" y="317368"/>
            <a:ext cx="1033671" cy="1033671"/>
          </a:xfrm>
          <a:prstGeom prst="rect">
            <a:avLst/>
          </a:prstGeom>
        </p:spPr>
      </p:pic>
    </p:spTree>
    <p:extLst>
      <p:ext uri="{BB962C8B-B14F-4D97-AF65-F5344CB8AC3E}">
        <p14:creationId xmlns:p14="http://schemas.microsoft.com/office/powerpoint/2010/main" val="2745339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827471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3585918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4167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5338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8264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764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E9BFA-80F3-4AA1-94B4-EB77593C66F6}" type="datetimeFigureOut">
              <a:rPr kumimoji="1" lang="ja-JP" altLang="en-US" smtClean="0"/>
              <a:t>2021/5/19</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6764944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0.png"/><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pref.osaka.lg.jp/kikaku_keikaku/sdgs/sdgs_osaka_cb.html" TargetMode="External"/><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5.jpg"/><Relationship Id="rId7"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0.png"/><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twitter.com/osakaprefSDGs"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platform-clover.net/" TargetMode="External"/><Relationship Id="rId2" Type="http://schemas.openxmlformats.org/officeDocument/2006/relationships/hyperlink" Target="http://www.pref.osaka.lg.jp/shichoson/jichi/r3-1-2.html" TargetMode="Externa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442605"/>
            <a:ext cx="10515600" cy="2852737"/>
          </a:xfrm>
        </p:spPr>
        <p:txBody>
          <a:bodyPr anchor="t">
            <a:normAutofit/>
          </a:bodyPr>
          <a:lstStyle/>
          <a:p>
            <a:pPr algn="ctr"/>
            <a:r>
              <a:rPr lang="en-US" altLang="ja-JP" sz="4400" b="1" dirty="0" smtClean="0">
                <a:solidFill>
                  <a:srgbClr val="002060"/>
                </a:solidFill>
                <a:latin typeface="+mn-ea"/>
                <a:ea typeface="+mn-ea"/>
                <a:cs typeface="Meiryo UI" panose="020B0604030504040204" pitchFamily="50" charset="-128"/>
              </a:rPr>
              <a:t>2020</a:t>
            </a:r>
            <a:r>
              <a:rPr lang="ja-JP" altLang="en-US" sz="4400" b="1" dirty="0" smtClean="0">
                <a:solidFill>
                  <a:srgbClr val="002060"/>
                </a:solidFill>
                <a:latin typeface="+mn-ea"/>
                <a:ea typeface="+mn-ea"/>
              </a:rPr>
              <a:t>年度（</a:t>
            </a:r>
            <a:r>
              <a:rPr lang="ja-JP" altLang="en-US" sz="4400" b="1" dirty="0">
                <a:solidFill>
                  <a:srgbClr val="002060"/>
                </a:solidFill>
                <a:latin typeface="+mn-ea"/>
                <a:ea typeface="+mn-ea"/>
              </a:rPr>
              <a:t>令和</a:t>
            </a:r>
            <a:r>
              <a:rPr lang="en-US" altLang="ja-JP" sz="4400" b="1" dirty="0">
                <a:solidFill>
                  <a:srgbClr val="002060"/>
                </a:solidFill>
                <a:latin typeface="+mn-ea"/>
                <a:ea typeface="+mn-ea"/>
                <a:cs typeface="Meiryo UI" panose="020B0604030504040204" pitchFamily="50" charset="-128"/>
              </a:rPr>
              <a:t>2</a:t>
            </a:r>
            <a:r>
              <a:rPr lang="ja-JP" altLang="en-US" sz="4400" b="1" dirty="0" smtClean="0">
                <a:solidFill>
                  <a:srgbClr val="002060"/>
                </a:solidFill>
                <a:latin typeface="+mn-ea"/>
                <a:ea typeface="+mn-ea"/>
              </a:rPr>
              <a:t>年度）</a:t>
            </a:r>
            <a:r>
              <a:rPr lang="en-US" altLang="ja-JP" sz="4400" b="1" dirty="0">
                <a:solidFill>
                  <a:srgbClr val="002060"/>
                </a:solidFill>
                <a:latin typeface="+mn-ea"/>
                <a:ea typeface="+mn-ea"/>
              </a:rPr>
              <a:t/>
            </a:r>
            <a:br>
              <a:rPr lang="en-US" altLang="ja-JP" sz="4400" b="1" dirty="0">
                <a:solidFill>
                  <a:srgbClr val="002060"/>
                </a:solidFill>
                <a:latin typeface="+mn-ea"/>
                <a:ea typeface="+mn-ea"/>
              </a:rPr>
            </a:br>
            <a:r>
              <a:rPr lang="en-US" altLang="ja-JP" sz="4400" b="1" dirty="0" smtClean="0">
                <a:solidFill>
                  <a:srgbClr val="002060"/>
                </a:solidFill>
                <a:latin typeface="+mn-ea"/>
                <a:ea typeface="+mn-ea"/>
              </a:rPr>
              <a:t/>
            </a:r>
            <a:br>
              <a:rPr lang="en-US" altLang="ja-JP" sz="4400" b="1" dirty="0" smtClean="0">
                <a:solidFill>
                  <a:srgbClr val="002060"/>
                </a:solidFill>
                <a:latin typeface="+mn-ea"/>
                <a:ea typeface="+mn-ea"/>
              </a:rPr>
            </a:br>
            <a:r>
              <a:rPr kumimoji="1" lang="ja-JP" altLang="en-US" sz="5400" b="1" dirty="0" smtClean="0">
                <a:solidFill>
                  <a:srgbClr val="002060"/>
                </a:solidFill>
                <a:latin typeface="+mn-ea"/>
                <a:ea typeface="+mn-ea"/>
              </a:rPr>
              <a:t>大阪府の</a:t>
            </a:r>
            <a:r>
              <a:rPr lang="en-US" altLang="ja-JP" sz="5400" b="1" dirty="0">
                <a:solidFill>
                  <a:srgbClr val="002060"/>
                </a:solidFill>
                <a:latin typeface="+mn-ea"/>
                <a:ea typeface="+mn-ea"/>
                <a:cs typeface="Meiryo UI" panose="020B0604030504040204" pitchFamily="50" charset="-128"/>
              </a:rPr>
              <a:t>SDGs</a:t>
            </a:r>
            <a:r>
              <a:rPr lang="ja-JP" altLang="en-US" sz="5400" b="1" dirty="0" smtClean="0">
                <a:solidFill>
                  <a:srgbClr val="002060"/>
                </a:solidFill>
                <a:latin typeface="+mn-ea"/>
                <a:ea typeface="+mn-ea"/>
              </a:rPr>
              <a:t>に関する取組み</a:t>
            </a:r>
            <a:endParaRPr kumimoji="1" lang="ja-JP" altLang="en-US" sz="5400" b="1" dirty="0">
              <a:solidFill>
                <a:srgbClr val="002060"/>
              </a:solidFill>
              <a:latin typeface="+mn-ea"/>
              <a:ea typeface="+mn-ea"/>
            </a:endParaRPr>
          </a:p>
        </p:txBody>
      </p:sp>
      <p:sp>
        <p:nvSpPr>
          <p:cNvPr id="3" name="テキスト プレースホルダー 2"/>
          <p:cNvSpPr>
            <a:spLocks noGrp="1"/>
          </p:cNvSpPr>
          <p:nvPr>
            <p:ph type="body" idx="1"/>
          </p:nvPr>
        </p:nvSpPr>
        <p:spPr>
          <a:xfrm>
            <a:off x="831851" y="4670148"/>
            <a:ext cx="10515600" cy="1500187"/>
          </a:xfrm>
        </p:spPr>
        <p:txBody>
          <a:bodyPr anchor="b">
            <a:normAutofit fontScale="55000" lnSpcReduction="20000"/>
          </a:bodyPr>
          <a:lstStyle/>
          <a:p>
            <a:pPr algn="ctr"/>
            <a:endParaRPr lang="en-US" altLang="ja-JP" dirty="0" smtClean="0">
              <a:solidFill>
                <a:srgbClr val="002060"/>
              </a:solidFill>
            </a:endParaRPr>
          </a:p>
          <a:p>
            <a:pPr algn="ctr"/>
            <a:endParaRPr lang="en-US" altLang="ja-JP" dirty="0">
              <a:solidFill>
                <a:srgbClr val="002060"/>
              </a:solidFill>
            </a:endParaRPr>
          </a:p>
          <a:p>
            <a:pPr algn="ctr"/>
            <a:endParaRPr lang="en-US" altLang="ja-JP" dirty="0" smtClean="0">
              <a:solidFill>
                <a:srgbClr val="002060"/>
              </a:solidFill>
            </a:endParaRPr>
          </a:p>
          <a:p>
            <a:pPr algn="ctr"/>
            <a:endParaRPr lang="en-US" altLang="ja-JP" dirty="0">
              <a:solidFill>
                <a:srgbClr val="002060"/>
              </a:solidFill>
            </a:endParaRPr>
          </a:p>
          <a:p>
            <a:pPr algn="ctr"/>
            <a:r>
              <a:rPr lang="en-US" altLang="ja-JP" dirty="0">
                <a:solidFill>
                  <a:srgbClr val="002060"/>
                </a:solidFill>
              </a:rPr>
              <a:t/>
            </a:r>
            <a:br>
              <a:rPr lang="en-US" altLang="ja-JP" dirty="0">
                <a:solidFill>
                  <a:srgbClr val="002060"/>
                </a:solidFill>
              </a:rPr>
            </a:br>
            <a:endParaRPr kumimoji="1" lang="ja-JP" altLang="en-US" dirty="0"/>
          </a:p>
        </p:txBody>
      </p:sp>
      <p:grpSp>
        <p:nvGrpSpPr>
          <p:cNvPr id="28" name="グループ化 27"/>
          <p:cNvGrpSpPr/>
          <p:nvPr/>
        </p:nvGrpSpPr>
        <p:grpSpPr>
          <a:xfrm>
            <a:off x="2040719" y="3696007"/>
            <a:ext cx="8097863" cy="2735705"/>
            <a:chOff x="1919739" y="2387845"/>
            <a:chExt cx="8097863" cy="2735705"/>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046" y="2487685"/>
              <a:ext cx="476910" cy="476910"/>
            </a:xfrm>
            <a:prstGeom prst="rect">
              <a:avLst/>
            </a:prstGeom>
          </p:spPr>
        </p:pic>
        <p:sp>
          <p:nvSpPr>
            <p:cNvPr id="6" name="テキスト ボックス 5"/>
            <p:cNvSpPr txBox="1"/>
            <p:nvPr/>
          </p:nvSpPr>
          <p:spPr>
            <a:xfrm>
              <a:off x="2195308" y="3555314"/>
              <a:ext cx="7561107" cy="776559"/>
            </a:xfrm>
            <a:prstGeom prst="rect">
              <a:avLst/>
            </a:prstGeom>
            <a:noFill/>
          </p:spPr>
          <p:txBody>
            <a:bodyPr wrap="square" rtlCol="0">
              <a:spAutoFit/>
            </a:bodyPr>
            <a:lstStyle/>
            <a:p>
              <a:pPr algn="dist">
                <a:lnSpc>
                  <a:spcPct val="150000"/>
                </a:lnSpc>
              </a:pPr>
              <a:r>
                <a:rPr kumimoji="1" lang="ja-JP" altLang="en-US" sz="988"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988" dirty="0">
                  <a:latin typeface="Meiryo UI" panose="020B0604030504040204" pitchFamily="50" charset="-128"/>
                  <a:ea typeface="Meiryo UI" panose="020B0604030504040204" pitchFamily="50" charset="-128"/>
                </a:rPr>
                <a:t>2030</a:t>
              </a:r>
              <a:r>
                <a:rPr kumimoji="1" lang="ja-JP" altLang="en-US" sz="988" dirty="0">
                  <a:latin typeface="Meiryo UI" panose="020B0604030504040204" pitchFamily="50" charset="-128"/>
                  <a:ea typeface="Meiryo UI" panose="020B0604030504040204" pitchFamily="50" charset="-128"/>
                </a:rPr>
                <a:t>アジェンダ”（</a:t>
              </a: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a:t>
              </a:r>
              <a:r>
                <a:rPr kumimoji="1" lang="ja-JP" altLang="en-US" sz="988" dirty="0" smtClean="0">
                  <a:latin typeface="Meiryo UI" panose="020B0604030504040204" pitchFamily="50" charset="-128"/>
                  <a:ea typeface="Meiryo UI" panose="020B0604030504040204" pitchFamily="50" charset="-128"/>
                </a:rPr>
                <a:t>の</a:t>
              </a:r>
              <a:endParaRPr kumimoji="1" lang="en-US" altLang="ja-JP" sz="988" dirty="0" smtClean="0">
                <a:latin typeface="Meiryo UI" panose="020B0604030504040204" pitchFamily="50" charset="-128"/>
                <a:ea typeface="Meiryo UI" panose="020B0604030504040204" pitchFamily="50" charset="-128"/>
              </a:endParaRPr>
            </a:p>
            <a:p>
              <a:pPr algn="dist">
                <a:lnSpc>
                  <a:spcPct val="150000"/>
                </a:lnSpc>
              </a:pPr>
              <a:r>
                <a:rPr kumimoji="1" lang="ja-JP" altLang="en-US" sz="988" dirty="0" smtClean="0">
                  <a:latin typeface="Meiryo UI" panose="020B0604030504040204" pitchFamily="50" charset="-128"/>
                  <a:ea typeface="Meiryo UI" panose="020B0604030504040204" pitchFamily="50" charset="-128"/>
                </a:rPr>
                <a:t>理念に賛同</a:t>
              </a:r>
              <a:r>
                <a:rPr kumimoji="1" lang="ja-JP" altLang="en-US" sz="988" dirty="0">
                  <a:latin typeface="Meiryo UI" panose="020B0604030504040204" pitchFamily="50" charset="-128"/>
                  <a:ea typeface="Meiryo UI" panose="020B0604030504040204" pitchFamily="50" charset="-128"/>
                </a:rPr>
                <a:t>し、</a:t>
              </a:r>
              <a:r>
                <a:rPr kumimoji="1" lang="en-US" altLang="ja-JP" sz="988" dirty="0">
                  <a:latin typeface="Meiryo UI" panose="020B0604030504040204" pitchFamily="50" charset="-128"/>
                  <a:ea typeface="Meiryo UI" panose="020B0604030504040204" pitchFamily="50" charset="-128"/>
                </a:rPr>
                <a:t>2025</a:t>
              </a:r>
              <a:r>
                <a:rPr kumimoji="1" lang="ja-JP" altLang="en-US" sz="988"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endParaRPr kumimoji="1" lang="en-US" altLang="ja-JP" sz="988" dirty="0">
                <a:latin typeface="Meiryo UI" panose="020B0604030504040204" pitchFamily="50" charset="-128"/>
                <a:ea typeface="Meiryo UI" panose="020B0604030504040204" pitchFamily="50" charset="-128"/>
              </a:endParaRPr>
            </a:p>
            <a:p>
              <a:pPr>
                <a:lnSpc>
                  <a:spcPct val="150000"/>
                </a:lnSpc>
              </a:pP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r>
                <a:rPr kumimoji="1" lang="en-US" altLang="ja-JP" sz="988" dirty="0">
                  <a:latin typeface="Meiryo UI" panose="020B0604030504040204" pitchFamily="50" charset="-128"/>
                  <a:ea typeface="Meiryo UI" panose="020B0604030504040204" pitchFamily="50" charset="-128"/>
                </a:rPr>
                <a:t>17</a:t>
              </a:r>
              <a:r>
                <a:rPr kumimoji="1" lang="ja-JP" altLang="en-US" sz="988"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3026097" y="4353275"/>
              <a:ext cx="5930763" cy="630942"/>
            </a:xfrm>
            <a:prstGeom prst="rect">
              <a:avLst/>
            </a:prstGeom>
            <a:noFill/>
          </p:spPr>
          <p:txBody>
            <a:bodyPr wrap="square" rtlCol="0">
              <a:spAutoFit/>
            </a:bodyPr>
            <a:lstStyle/>
            <a:p>
              <a:pPr algn="dist">
                <a:lnSpc>
                  <a:spcPts val="1437"/>
                </a:lnSpc>
              </a:pPr>
              <a:r>
                <a:rPr kumimoji="1" lang="ja-JP" altLang="en-US" sz="943"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２．</a:t>
              </a:r>
              <a:r>
                <a:rPr kumimoji="1" lang="en-US" altLang="ja-JP" sz="943" dirty="0">
                  <a:latin typeface="Meiryo UI" panose="020B0604030504040204" pitchFamily="50" charset="-128"/>
                  <a:ea typeface="Meiryo UI" panose="020B0604030504040204" pitchFamily="50" charset="-128"/>
                </a:rPr>
                <a:t>2030</a:t>
              </a:r>
              <a:r>
                <a:rPr kumimoji="1" lang="ja-JP" altLang="en-US" sz="943"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2022432" y="2487808"/>
              <a:ext cx="7920037" cy="48489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16" b="1" u="sng" spc="539" dirty="0">
                  <a:solidFill>
                    <a:schemeClr val="tx1"/>
                  </a:solidFill>
                  <a:latin typeface="Meiryo UI" panose="020B0604030504040204" pitchFamily="50" charset="-128"/>
                  <a:ea typeface="Meiryo UI" panose="020B0604030504040204" pitchFamily="50" charset="-128"/>
                </a:rPr>
                <a:t>大阪</a:t>
              </a:r>
              <a:r>
                <a:rPr kumimoji="1" lang="en-US" altLang="zh-TW" sz="1616" b="1" u="sng" spc="539" dirty="0">
                  <a:solidFill>
                    <a:schemeClr val="tx1"/>
                  </a:solidFill>
                  <a:latin typeface="Meiryo UI" panose="020B0604030504040204" pitchFamily="50" charset="-128"/>
                  <a:ea typeface="Meiryo UI" panose="020B0604030504040204" pitchFamily="50" charset="-128"/>
                </a:rPr>
                <a:t>SDGs</a:t>
              </a:r>
              <a:r>
                <a:rPr kumimoji="1" lang="zh-TW" altLang="en-US" sz="1616" b="1" u="sng" spc="539"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883" y="2487685"/>
              <a:ext cx="476910" cy="476910"/>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308" y="3100640"/>
              <a:ext cx="415788" cy="415788"/>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890" y="3100640"/>
              <a:ext cx="415788" cy="415788"/>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72" y="3100640"/>
              <a:ext cx="415788" cy="415788"/>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636" y="3100640"/>
              <a:ext cx="415788" cy="415788"/>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800" y="3100640"/>
              <a:ext cx="415788" cy="41578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5054" y="3100640"/>
              <a:ext cx="415788" cy="415788"/>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8218" y="3100640"/>
              <a:ext cx="415788" cy="415788"/>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1382" y="3100640"/>
              <a:ext cx="415788" cy="415788"/>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7964" y="3100640"/>
              <a:ext cx="415788" cy="415788"/>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4546" y="3100640"/>
              <a:ext cx="415788" cy="415788"/>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07710" y="3100640"/>
              <a:ext cx="415788" cy="415788"/>
            </a:xfrm>
            <a:prstGeom prst="rect">
              <a:avLst/>
            </a:prstGeom>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0874" y="3100640"/>
              <a:ext cx="415788" cy="415788"/>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61128" y="3100640"/>
              <a:ext cx="415788" cy="415788"/>
            </a:xfrm>
            <a:prstGeom prst="rect">
              <a:avLst/>
            </a:prstGeom>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54292" y="3100640"/>
              <a:ext cx="415788" cy="415788"/>
            </a:xfrm>
            <a:prstGeom prst="rect">
              <a:avLst/>
            </a:prstGeom>
          </p:spPr>
        </p:pic>
        <p:pic>
          <p:nvPicPr>
            <p:cNvPr id="24" name="図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47456" y="3100640"/>
              <a:ext cx="415788" cy="415788"/>
            </a:xfrm>
            <a:prstGeom prst="rect">
              <a:avLst/>
            </a:prstGeom>
          </p:spPr>
        </p:pic>
        <p:pic>
          <p:nvPicPr>
            <p:cNvPr id="25" name="図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94038" y="3100640"/>
              <a:ext cx="415788" cy="415788"/>
            </a:xfrm>
            <a:prstGeom prst="rect">
              <a:avLst/>
            </a:prstGeom>
          </p:spPr>
        </p:pic>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0627" y="3100640"/>
              <a:ext cx="415788" cy="415788"/>
            </a:xfrm>
            <a:prstGeom prst="rect">
              <a:avLst/>
            </a:prstGeom>
          </p:spPr>
        </p:pic>
        <p:sp>
          <p:nvSpPr>
            <p:cNvPr id="27" name="正方形/長方形 26"/>
            <p:cNvSpPr/>
            <p:nvPr/>
          </p:nvSpPr>
          <p:spPr>
            <a:xfrm>
              <a:off x="1919739" y="2387845"/>
              <a:ext cx="8097863" cy="2735705"/>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6"/>
            </a:p>
          </p:txBody>
        </p:sp>
      </p:grpSp>
    </p:spTree>
    <p:extLst>
      <p:ext uri="{BB962C8B-B14F-4D97-AF65-F5344CB8AC3E}">
        <p14:creationId xmlns:p14="http://schemas.microsoft.com/office/powerpoint/2010/main" val="262023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実現に</a:t>
            </a:r>
            <a:r>
              <a:rPr lang="ja-JP" altLang="en-US" sz="3200" u="none" dirty="0" smtClean="0">
                <a:latin typeface="Meiryo UI" panose="020B0604030504040204" pitchFamily="50" charset="-128"/>
                <a:ea typeface="Meiryo UI" panose="020B0604030504040204" pitchFamily="50" charset="-128"/>
                <a:cs typeface="Meiryo UI" panose="020B0604030504040204" pitchFamily="50" charset="-128"/>
              </a:rPr>
              <a:t>向けて</a:t>
            </a:r>
            <a: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u="none" dirty="0" smtClean="0">
                <a:latin typeface="Meiryo UI" panose="020B0604030504040204" pitchFamily="50" charset="-128"/>
                <a:ea typeface="Meiryo UI" panose="020B0604030504040204" pitchFamily="50" charset="-128"/>
                <a:cs typeface="Meiryo UI" panose="020B0604030504040204" pitchFamily="50" charset="-128"/>
              </a:rPr>
              <a:t>相互</a:t>
            </a: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につなぎ合わせて</a:t>
            </a:r>
            <a:r>
              <a:rPr lang="ja-JP" altLang="en-US" sz="3600" b="1" u="none" dirty="0" smtClean="0">
                <a:latin typeface="Meiryo UI" panose="020B0604030504040204" pitchFamily="50" charset="-128"/>
                <a:ea typeface="Meiryo UI" panose="020B0604030504040204" pitchFamily="50" charset="-128"/>
                <a:cs typeface="Meiryo UI" panose="020B0604030504040204" pitchFamily="50" charset="-128"/>
              </a:rPr>
              <a:t>いく</a:t>
            </a:r>
            <a:endParaRPr kumimoji="1" lang="ja-JP" altLang="en-US" sz="3600" u="none" dirty="0"/>
          </a:p>
        </p:txBody>
      </p:sp>
    </p:spTree>
    <p:extLst>
      <p:ext uri="{BB962C8B-B14F-4D97-AF65-F5344CB8AC3E}">
        <p14:creationId xmlns:p14="http://schemas.microsoft.com/office/powerpoint/2010/main" val="100334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SDGs</a:t>
            </a:r>
            <a:r>
              <a:rPr kumimoji="1" lang="ja-JP" altLang="en-US" dirty="0" smtClean="0"/>
              <a:t>映像制作プロジェクト</a:t>
            </a:r>
            <a:endParaRPr kumimoji="1" lang="ja-JP" altLang="en-US" dirty="0"/>
          </a:p>
        </p:txBody>
      </p:sp>
      <p:sp>
        <p:nvSpPr>
          <p:cNvPr id="4" name="正方形/長方形 3"/>
          <p:cNvSpPr/>
          <p:nvPr/>
        </p:nvSpPr>
        <p:spPr>
          <a:xfrm>
            <a:off x="887075" y="1687353"/>
            <a:ext cx="10022540" cy="1200329"/>
          </a:xfrm>
          <a:prstGeom prst="rect">
            <a:avLst/>
          </a:prstGeom>
        </p:spPr>
        <p:txBody>
          <a:bodyPr wrap="square">
            <a:spAutoFit/>
          </a:bodyPr>
          <a:lstStyle/>
          <a:p>
            <a:pPr indent="93663">
              <a:lnSpc>
                <a:spcPct val="150000"/>
              </a:lnSpc>
            </a:pPr>
            <a:r>
              <a:rPr lang="en-US" altLang="ja-JP" sz="1600" dirty="0" smtClean="0">
                <a:latin typeface="+mn-ea"/>
              </a:rPr>
              <a:t>SDGs</a:t>
            </a:r>
            <a:r>
              <a:rPr lang="ja-JP" altLang="en-US" sz="1600" dirty="0" smtClean="0"/>
              <a:t>に関する府民</a:t>
            </a:r>
            <a:r>
              <a:rPr lang="ja-JP" altLang="en-US" sz="1600" dirty="0"/>
              <a:t>の認識・理解の促進、また、自律的取組みの拡大を図るため、バンタンデザイン研究所（大阪校・東京校</a:t>
            </a:r>
            <a:r>
              <a:rPr lang="ja-JP" altLang="en-US" sz="1600" dirty="0" smtClean="0"/>
              <a:t>）と連携し、生徒</a:t>
            </a:r>
            <a:r>
              <a:rPr lang="ja-JP" altLang="en-US" sz="1600" dirty="0"/>
              <a:t>の感性・視点を</a:t>
            </a:r>
            <a:r>
              <a:rPr lang="ja-JP" altLang="en-US" sz="1600" dirty="0" smtClean="0"/>
              <a:t>取り入れた動画を制作しました。</a:t>
            </a:r>
            <a:endParaRPr lang="en-US" altLang="ja-JP" sz="1600" dirty="0" smtClean="0"/>
          </a:p>
          <a:p>
            <a:pPr indent="93663">
              <a:lnSpc>
                <a:spcPct val="150000"/>
              </a:lnSpc>
            </a:pPr>
            <a:r>
              <a:rPr lang="ja-JP" altLang="en-US" sz="1600" dirty="0" smtClean="0"/>
              <a:t>作成した動画は、</a:t>
            </a:r>
            <a:r>
              <a:rPr lang="en-US" altLang="ja-JP" sz="1600" dirty="0">
                <a:latin typeface="+mn-ea"/>
              </a:rPr>
              <a:t> SDGs</a:t>
            </a:r>
            <a:r>
              <a:rPr lang="ja-JP" altLang="en-US" sz="1600" dirty="0"/>
              <a:t>に関する</a:t>
            </a:r>
            <a:r>
              <a:rPr lang="ja-JP" altLang="en-US" sz="1600" dirty="0" smtClean="0"/>
              <a:t>講演やイベントなどの機会に放映し</a:t>
            </a:r>
            <a:r>
              <a:rPr lang="en-US" altLang="ja-JP" sz="1600" dirty="0" smtClean="0">
                <a:latin typeface="+mn-ea"/>
              </a:rPr>
              <a:t>SDGs</a:t>
            </a:r>
            <a:r>
              <a:rPr lang="ja-JP" altLang="en-US" sz="1600" dirty="0" smtClean="0"/>
              <a:t>普及啓発活動に活用します。</a:t>
            </a:r>
            <a:endParaRPr lang="ja-JP" altLang="en-US" sz="1600" dirty="0">
              <a:effectLst/>
            </a:endParaRPr>
          </a:p>
        </p:txBody>
      </p:sp>
      <p:sp>
        <p:nvSpPr>
          <p:cNvPr id="5" name="正方形/長方形 4"/>
          <p:cNvSpPr/>
          <p:nvPr/>
        </p:nvSpPr>
        <p:spPr>
          <a:xfrm>
            <a:off x="1082613" y="2887682"/>
            <a:ext cx="7286250" cy="3970318"/>
          </a:xfrm>
          <a:prstGeom prst="rect">
            <a:avLst/>
          </a:prstGeom>
        </p:spPr>
        <p:txBody>
          <a:bodyPr wrap="square">
            <a:spAutoFit/>
          </a:bodyPr>
          <a:lstStyle/>
          <a:p>
            <a:pPr>
              <a:lnSpc>
                <a:spcPct val="150000"/>
              </a:lnSpc>
            </a:pPr>
            <a:r>
              <a:rPr lang="ja-JP" altLang="en-US" sz="1400" dirty="0" smtClean="0"/>
              <a:t>連携団体　バンタンデザイン研究所（大阪校、東京校）</a:t>
            </a:r>
            <a:endParaRPr lang="en-US" altLang="ja-JP" sz="1400" dirty="0" smtClean="0"/>
          </a:p>
          <a:p>
            <a:pPr>
              <a:lnSpc>
                <a:spcPct val="150000"/>
              </a:lnSpc>
            </a:pPr>
            <a:r>
              <a:rPr lang="ja-JP" altLang="en-US" sz="1400" dirty="0" smtClean="0"/>
              <a:t>作成動画　９作品</a:t>
            </a:r>
            <a:endParaRPr lang="en-US" altLang="ja-JP" sz="1400" dirty="0" smtClean="0"/>
          </a:p>
          <a:p>
            <a:pPr>
              <a:lnSpc>
                <a:spcPct val="150000"/>
              </a:lnSpc>
            </a:pPr>
            <a:r>
              <a:rPr lang="ja-JP" altLang="en-US" sz="1400" dirty="0" smtClean="0"/>
              <a:t>タイトル（関連ゴール）</a:t>
            </a:r>
            <a:endParaRPr lang="en-US" altLang="ja-JP" sz="1400" dirty="0" smtClean="0"/>
          </a:p>
          <a:p>
            <a:pPr indent="984250">
              <a:lnSpc>
                <a:spcPct val="150000"/>
              </a:lnSpc>
            </a:pPr>
            <a:r>
              <a:rPr lang="ja-JP" altLang="en-US" sz="1400" dirty="0"/>
              <a:t>ありえる未来・あるべき未来</a:t>
            </a:r>
            <a:r>
              <a:rPr lang="ja-JP" altLang="en-US" sz="1400" dirty="0" smtClean="0"/>
              <a:t>（すべてのゴール）</a:t>
            </a:r>
            <a:endParaRPr lang="en-US" altLang="ja-JP" sz="1400" dirty="0"/>
          </a:p>
          <a:p>
            <a:pPr indent="984250">
              <a:lnSpc>
                <a:spcPct val="150000"/>
              </a:lnSpc>
            </a:pPr>
            <a:r>
              <a:rPr lang="ja-JP" altLang="en-US" sz="1400" dirty="0"/>
              <a:t>私たちにもできることはあるかな</a:t>
            </a:r>
            <a:r>
              <a:rPr lang="ja-JP" altLang="en-US" sz="1400" dirty="0" err="1"/>
              <a:t>．．．</a:t>
            </a:r>
            <a:r>
              <a:rPr lang="ja-JP" altLang="en-US" sz="1400" dirty="0"/>
              <a:t>（ゴール１）</a:t>
            </a:r>
            <a:endParaRPr lang="en-US" altLang="ja-JP" sz="1400" dirty="0"/>
          </a:p>
          <a:p>
            <a:pPr indent="984250">
              <a:lnSpc>
                <a:spcPct val="150000"/>
              </a:lnSpc>
            </a:pPr>
            <a:r>
              <a:rPr lang="ja-JP" altLang="en-US" sz="1400" dirty="0"/>
              <a:t>もったいないをなくそう</a:t>
            </a:r>
            <a:r>
              <a:rPr lang="ja-JP" altLang="en-US" sz="1400" dirty="0" smtClean="0"/>
              <a:t>（ゴール２，１２）</a:t>
            </a:r>
            <a:endParaRPr lang="en-US" altLang="ja-JP" sz="1400" dirty="0"/>
          </a:p>
          <a:p>
            <a:pPr indent="984250">
              <a:lnSpc>
                <a:spcPct val="150000"/>
              </a:lnSpc>
            </a:pPr>
            <a:r>
              <a:rPr lang="ja-JP" altLang="en-US" sz="1400" dirty="0"/>
              <a:t>今私たちができること</a:t>
            </a:r>
            <a:r>
              <a:rPr lang="ja-JP" altLang="en-US" sz="1400" dirty="0" smtClean="0"/>
              <a:t>（ゴール３</a:t>
            </a:r>
            <a:r>
              <a:rPr lang="ja-JP" altLang="en-US" sz="1400" dirty="0"/>
              <a:t>）</a:t>
            </a:r>
            <a:endParaRPr lang="en-US" altLang="ja-JP" sz="1400" dirty="0"/>
          </a:p>
          <a:p>
            <a:pPr indent="984250">
              <a:lnSpc>
                <a:spcPct val="150000"/>
              </a:lnSpc>
            </a:pPr>
            <a:r>
              <a:rPr lang="ja-JP" altLang="en-US" sz="1400" dirty="0" smtClean="0"/>
              <a:t>つなげよう学びの輪（ゴール４）</a:t>
            </a:r>
            <a:endParaRPr lang="en-US" altLang="ja-JP" sz="1400" dirty="0" smtClean="0"/>
          </a:p>
          <a:p>
            <a:pPr indent="984250">
              <a:lnSpc>
                <a:spcPct val="150000"/>
              </a:lnSpc>
            </a:pPr>
            <a:r>
              <a:rPr lang="ja-JP" altLang="en-US" sz="1400" dirty="0" smtClean="0"/>
              <a:t>きれい</a:t>
            </a:r>
            <a:r>
              <a:rPr lang="ja-JP" altLang="en-US" sz="1400" dirty="0"/>
              <a:t>な街は心でつくっていく</a:t>
            </a:r>
            <a:r>
              <a:rPr lang="ja-JP" altLang="en-US" sz="1400" dirty="0" smtClean="0"/>
              <a:t>（ゴール１１</a:t>
            </a:r>
            <a:r>
              <a:rPr lang="ja-JP" altLang="en-US" sz="1400" dirty="0"/>
              <a:t>）</a:t>
            </a:r>
            <a:endParaRPr lang="en-US" altLang="ja-JP" sz="1400" dirty="0"/>
          </a:p>
          <a:p>
            <a:pPr indent="984250">
              <a:lnSpc>
                <a:spcPct val="150000"/>
              </a:lnSpc>
            </a:pPr>
            <a:r>
              <a:rPr lang="ja-JP" altLang="en-US" sz="1400" dirty="0"/>
              <a:t>あなたにとって不必要は誰かにとって必要かもしれない</a:t>
            </a:r>
            <a:r>
              <a:rPr lang="ja-JP" altLang="en-US" sz="1400" dirty="0" smtClean="0"/>
              <a:t>（ゴール１２）</a:t>
            </a:r>
            <a:endParaRPr lang="en-US" altLang="ja-JP" sz="1400" dirty="0"/>
          </a:p>
          <a:p>
            <a:pPr indent="984250">
              <a:lnSpc>
                <a:spcPct val="150000"/>
              </a:lnSpc>
            </a:pPr>
            <a:r>
              <a:rPr lang="ja-JP" altLang="en-US" sz="1400" dirty="0"/>
              <a:t>大量発生～ジンベイザメ編</a:t>
            </a:r>
            <a:r>
              <a:rPr lang="ja-JP" altLang="en-US" sz="1400" dirty="0" smtClean="0"/>
              <a:t>～（ゴール１２）</a:t>
            </a:r>
            <a:endParaRPr lang="ja-JP" altLang="en-US" sz="1400" dirty="0"/>
          </a:p>
          <a:p>
            <a:pPr indent="984250">
              <a:lnSpc>
                <a:spcPct val="150000"/>
              </a:lnSpc>
            </a:pPr>
            <a:r>
              <a:rPr lang="ja-JP" altLang="en-US" sz="1400" dirty="0" smtClean="0"/>
              <a:t>海</a:t>
            </a:r>
            <a:r>
              <a:rPr lang="ja-JP" altLang="en-US" sz="1400" dirty="0"/>
              <a:t>の豊かさを守ろう</a:t>
            </a:r>
            <a:r>
              <a:rPr lang="ja-JP" altLang="en-US" sz="1400" dirty="0" smtClean="0"/>
              <a:t>（ゴール１４）</a:t>
            </a:r>
            <a:endParaRPr lang="en-US" altLang="ja-JP" sz="1400"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770" y="3751608"/>
            <a:ext cx="765888" cy="765888"/>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2053" y="4154831"/>
            <a:ext cx="765888" cy="765888"/>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73336" y="4541403"/>
            <a:ext cx="765888" cy="76588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1656" y="4951937"/>
            <a:ext cx="765888" cy="76588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12249" y="5334881"/>
            <a:ext cx="765888" cy="765888"/>
          </a:xfrm>
          <a:prstGeom prst="rect">
            <a:avLst/>
          </a:prstGeom>
        </p:spPr>
      </p:pic>
      <p:pic>
        <p:nvPicPr>
          <p:cNvPr id="22" name="図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42842" y="5717825"/>
            <a:ext cx="765888" cy="765888"/>
          </a:xfrm>
          <a:prstGeom prst="rect">
            <a:avLst/>
          </a:prstGeom>
        </p:spPr>
      </p:pic>
      <p:pic>
        <p:nvPicPr>
          <p:cNvPr id="25" name="図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79647" y="3438747"/>
            <a:ext cx="766800" cy="766800"/>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4619" y="4924347"/>
            <a:ext cx="765888" cy="765888"/>
          </a:xfrm>
          <a:prstGeom prst="rect">
            <a:avLst/>
          </a:prstGeom>
        </p:spPr>
      </p:pic>
    </p:spTree>
    <p:extLst>
      <p:ext uri="{BB962C8B-B14F-4D97-AF65-F5344CB8AC3E}">
        <p14:creationId xmlns:p14="http://schemas.microsoft.com/office/powerpoint/2010/main" val="149996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a:latin typeface="+mn-ea"/>
              </a:rPr>
              <a:t>SDGs</a:t>
            </a:r>
            <a:r>
              <a:rPr kumimoji="1" lang="ja-JP" altLang="en-US" dirty="0" smtClean="0"/>
              <a:t>ネットワーク</a:t>
            </a:r>
            <a:endParaRPr kumimoji="1" lang="ja-JP" altLang="en-US" dirty="0"/>
          </a:p>
        </p:txBody>
      </p:sp>
      <p:sp>
        <p:nvSpPr>
          <p:cNvPr id="48" name="正方形/長方形 47"/>
          <p:cNvSpPr/>
          <p:nvPr/>
        </p:nvSpPr>
        <p:spPr>
          <a:xfrm>
            <a:off x="437424" y="1656944"/>
            <a:ext cx="11388686" cy="5109091"/>
          </a:xfrm>
          <a:prstGeom prst="rect">
            <a:avLst/>
          </a:prstGeom>
        </p:spPr>
        <p:txBody>
          <a:bodyPr wrap="square">
            <a:spAutoFit/>
          </a:bodyPr>
          <a:lstStyle/>
          <a:p>
            <a:pPr>
              <a:lnSpc>
                <a:spcPts val="2000"/>
              </a:lnSpc>
            </a:pPr>
            <a:r>
              <a:rPr lang="ja-JP" altLang="en-US" sz="1600" b="1" dirty="0" smtClean="0"/>
              <a:t>〇設立趣旨・目的</a:t>
            </a:r>
            <a:endParaRPr lang="en-US" altLang="ja-JP" sz="1600" b="1" dirty="0" smtClean="0"/>
          </a:p>
          <a:p>
            <a:pPr marL="174625">
              <a:lnSpc>
                <a:spcPts val="2000"/>
              </a:lnSpc>
              <a:spcBef>
                <a:spcPts val="400"/>
              </a:spcBef>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smtClean="0"/>
              <a:t>年</a:t>
            </a:r>
            <a:r>
              <a:rPr lang="ja-JP" altLang="ja-JP" sz="1400" dirty="0"/>
              <a:t>大阪・関西万博</a:t>
            </a:r>
            <a:r>
              <a:rPr lang="ja-JP" altLang="en-US" sz="1400" dirty="0"/>
              <a:t>が掲げる</a:t>
            </a:r>
            <a:r>
              <a:rPr lang="ja-JP" altLang="ja-JP" sz="1400" dirty="0"/>
              <a:t>「いのち輝く未来社会</a:t>
            </a:r>
            <a:r>
              <a:rPr lang="ja-JP" altLang="en-US" sz="1400" dirty="0"/>
              <a:t>」</a:t>
            </a:r>
            <a:r>
              <a:rPr lang="ja-JP" altLang="ja-JP" sz="1400" dirty="0"/>
              <a:t>は、まさ</a:t>
            </a:r>
            <a:r>
              <a:rPr lang="ja-JP" altLang="ja-JP" sz="1400" dirty="0" smtClean="0"/>
              <a:t>に</a:t>
            </a:r>
            <a:r>
              <a:rPr lang="en-US" altLang="ja-JP" sz="1400" dirty="0">
                <a:latin typeface="+mn-ea"/>
              </a:rPr>
              <a:t>SDGs</a:t>
            </a:r>
            <a:r>
              <a:rPr lang="ja-JP" altLang="ja-JP" sz="1400" dirty="0" smtClean="0"/>
              <a:t>が</a:t>
            </a:r>
            <a:r>
              <a:rPr lang="ja-JP" altLang="ja-JP" sz="1400" dirty="0"/>
              <a:t>達成された社会</a:t>
            </a:r>
            <a:r>
              <a:rPr lang="ja-JP" altLang="en-US" sz="1400" dirty="0"/>
              <a:t>であり、</a:t>
            </a:r>
            <a:r>
              <a:rPr lang="ja-JP" altLang="ja-JP" sz="1400" dirty="0"/>
              <a:t>大阪が持続的に成長し、安全・安心に暮らせる「誰一人取り残さない」都市をめざすため、まさ</a:t>
            </a:r>
            <a:r>
              <a:rPr lang="ja-JP" altLang="ja-JP" sz="1400" dirty="0" smtClean="0"/>
              <a:t>に</a:t>
            </a:r>
            <a:r>
              <a:rPr lang="en-US" altLang="ja-JP" sz="1400" dirty="0">
                <a:latin typeface="+mn-ea"/>
              </a:rPr>
              <a:t>SDGs</a:t>
            </a:r>
            <a:r>
              <a:rPr lang="ja-JP" altLang="ja-JP" sz="1400" dirty="0" smtClean="0"/>
              <a:t>の</a:t>
            </a:r>
            <a:r>
              <a:rPr lang="ja-JP" altLang="ja-JP" sz="1400" dirty="0"/>
              <a:t>取組みが必要と</a:t>
            </a:r>
            <a:r>
              <a:rPr lang="ja-JP" altLang="ja-JP" sz="1400" dirty="0" smtClean="0"/>
              <a:t>なって</a:t>
            </a:r>
            <a:r>
              <a:rPr lang="ja-JP" altLang="en-US" sz="1400" dirty="0" smtClean="0"/>
              <a:t>います</a:t>
            </a:r>
            <a:r>
              <a:rPr lang="ja-JP" altLang="ja-JP" sz="1400" dirty="0" smtClean="0"/>
              <a:t>。</a:t>
            </a:r>
            <a:endParaRPr lang="ja-JP" altLang="ja-JP" sz="1400" dirty="0"/>
          </a:p>
          <a:p>
            <a:pPr marL="174625">
              <a:lnSpc>
                <a:spcPts val="2000"/>
              </a:lnSpc>
            </a:pPr>
            <a:r>
              <a:rPr lang="ja-JP" altLang="ja-JP" sz="1400" dirty="0"/>
              <a:t>こうした考えのもと、大阪府内に</a:t>
            </a:r>
            <a:r>
              <a:rPr lang="ja-JP" altLang="ja-JP" sz="1400" dirty="0" smtClean="0"/>
              <a:t>おいて</a:t>
            </a:r>
            <a:r>
              <a:rPr lang="en-US" altLang="ja-JP" sz="1400" dirty="0">
                <a:latin typeface="+mn-ea"/>
              </a:rPr>
              <a:t>SDGs</a:t>
            </a:r>
            <a:r>
              <a:rPr lang="ja-JP" altLang="ja-JP" sz="1400" dirty="0" smtClean="0"/>
              <a:t>の</a:t>
            </a:r>
            <a:r>
              <a:rPr lang="ja-JP" altLang="ja-JP" sz="1400" dirty="0"/>
              <a:t>取組みを先導する自治体、経済</a:t>
            </a:r>
            <a:r>
              <a:rPr lang="ja-JP" altLang="en-US" sz="1400" dirty="0"/>
              <a:t>団体</a:t>
            </a:r>
            <a:r>
              <a:rPr lang="ja-JP" altLang="ja-JP" sz="1400" dirty="0"/>
              <a:t>、国の関係機関及び金融機関などの協力関係の強化を図ることにより、会員間の連携促進や地域の特性にあわせた取組みの推進につなげることを目的に</a:t>
            </a:r>
            <a:r>
              <a:rPr lang="ja-JP" altLang="en-US" sz="1400" dirty="0"/>
              <a:t>ネットワークを</a:t>
            </a:r>
            <a:r>
              <a:rPr lang="ja-JP" altLang="ja-JP" sz="1400" dirty="0" smtClean="0"/>
              <a:t>設置</a:t>
            </a:r>
            <a:r>
              <a:rPr lang="ja-JP" altLang="en-US" sz="1400" dirty="0" smtClean="0"/>
              <a:t>しました。</a:t>
            </a:r>
            <a:endParaRPr lang="en-US" altLang="ja-JP" sz="1400" dirty="0" smtClean="0"/>
          </a:p>
          <a:p>
            <a:pPr marL="174625">
              <a:lnSpc>
                <a:spcPts val="2000"/>
              </a:lnSpc>
            </a:pPr>
            <a:r>
              <a:rPr lang="ja-JP" altLang="en-US" sz="1400" dirty="0" smtClean="0"/>
              <a:t>設置日：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t>年（令和２年）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日</a:t>
            </a:r>
            <a:endParaRPr lang="en-US" altLang="ja-JP" sz="1400" dirty="0" smtClean="0"/>
          </a:p>
          <a:p>
            <a:pPr marL="174625">
              <a:lnSpc>
                <a:spcPts val="2000"/>
              </a:lnSpc>
            </a:pPr>
            <a:endParaRPr lang="en-US" altLang="ja-JP" sz="1400" dirty="0"/>
          </a:p>
          <a:p>
            <a:pPr>
              <a:lnSpc>
                <a:spcPts val="2000"/>
              </a:lnSpc>
            </a:pPr>
            <a:r>
              <a:rPr lang="ja-JP" altLang="en-US" sz="1600" b="1" dirty="0" smtClean="0"/>
              <a:t>〇参画するステークホルダー</a:t>
            </a:r>
            <a:r>
              <a:rPr lang="ja-JP" altLang="en-US" sz="1600" dirty="0" smtClean="0"/>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t>月</a:t>
            </a:r>
            <a:r>
              <a:rPr lang="ja-JP" altLang="en-US" sz="1600" dirty="0">
                <a:latin typeface="Meiryo UI" panose="020B0604030504040204" pitchFamily="50" charset="-128"/>
                <a:ea typeface="Meiryo UI" panose="020B0604030504040204" pitchFamily="50" charset="-128"/>
              </a:rPr>
              <a:t>末</a:t>
            </a:r>
            <a:r>
              <a:rPr lang="ja-JP" altLang="en-US" sz="1600" dirty="0" smtClean="0"/>
              <a:t>現在）</a:t>
            </a:r>
            <a:endParaRPr lang="en-US" altLang="ja-JP" sz="1600" dirty="0"/>
          </a:p>
          <a:p>
            <a:pPr indent="268288">
              <a:lnSpc>
                <a:spcPts val="2000"/>
              </a:lnSpc>
              <a:spcBef>
                <a:spcPts val="400"/>
              </a:spcBef>
            </a:pPr>
            <a:r>
              <a:rPr lang="ja-JP" altLang="en-US" sz="1400" dirty="0" smtClean="0"/>
              <a:t>府内</a:t>
            </a:r>
            <a:r>
              <a:rPr lang="ja-JP" altLang="en-US" sz="1400" dirty="0"/>
              <a:t>の</a:t>
            </a:r>
            <a:r>
              <a:rPr lang="ja-JP" altLang="en-US" sz="1400" dirty="0" smtClean="0"/>
              <a:t>自治体（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smtClean="0"/>
              <a:t>市町村）　経済団体（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t>団体）</a:t>
            </a:r>
            <a:endParaRPr lang="en-US" altLang="ja-JP" sz="1400" dirty="0" smtClean="0"/>
          </a:p>
          <a:p>
            <a:pPr indent="268288">
              <a:lnSpc>
                <a:spcPts val="2000"/>
              </a:lnSpc>
            </a:pPr>
            <a:r>
              <a:rPr lang="ja-JP" altLang="en-US" sz="1400" dirty="0" smtClean="0"/>
              <a:t>国の関係機関（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t>機関）　金融機関（</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社）</a:t>
            </a:r>
            <a:endParaRPr lang="en-US" altLang="ja-JP" sz="1400" dirty="0" smtClean="0"/>
          </a:p>
          <a:p>
            <a:pPr indent="174625">
              <a:lnSpc>
                <a:spcPts val="2000"/>
              </a:lnSpc>
            </a:pPr>
            <a:endParaRPr lang="en-US" altLang="ja-JP" sz="1400" dirty="0">
              <a:solidFill>
                <a:srgbClr val="FF0000"/>
              </a:solidFill>
            </a:endParaRPr>
          </a:p>
          <a:p>
            <a:pPr>
              <a:lnSpc>
                <a:spcPts val="2000"/>
              </a:lnSpc>
            </a:pPr>
            <a:r>
              <a:rPr lang="ja-JP" altLang="en-US" sz="1600" b="1" dirty="0" smtClean="0"/>
              <a:t>〇活動内容</a:t>
            </a:r>
            <a:endParaRPr lang="en-US" altLang="ja-JP" sz="1600" b="1" dirty="0" smtClean="0"/>
          </a:p>
          <a:p>
            <a:pPr indent="268288">
              <a:lnSpc>
                <a:spcPts val="2000"/>
              </a:lnSpc>
              <a:spcBef>
                <a:spcPts val="400"/>
              </a:spcBef>
            </a:pPr>
            <a:r>
              <a:rPr lang="ja-JP" altLang="ja-JP" sz="1400" dirty="0"/>
              <a:t>会員間の連携強化</a:t>
            </a:r>
            <a:r>
              <a:rPr lang="ja-JP" altLang="en-US" sz="1400" dirty="0"/>
              <a:t>や</a:t>
            </a:r>
            <a:r>
              <a:rPr lang="ja-JP" altLang="ja-JP" sz="1400" dirty="0"/>
              <a:t>情報共有に資する活動</a:t>
            </a:r>
          </a:p>
          <a:p>
            <a:pPr indent="268288">
              <a:lnSpc>
                <a:spcPts val="2000"/>
              </a:lnSpc>
            </a:pPr>
            <a:r>
              <a:rPr lang="ja-JP" altLang="en-US" sz="1400" dirty="0"/>
              <a:t>　➤　担当者窓口の</a:t>
            </a:r>
            <a:r>
              <a:rPr lang="ja-JP" altLang="en-US" sz="1400" dirty="0" smtClean="0"/>
              <a:t>共有</a:t>
            </a:r>
            <a:r>
              <a:rPr lang="ja-JP" altLang="en-US" sz="1400" dirty="0"/>
              <a:t>　➤　先導的取組みや好事例の収集</a:t>
            </a:r>
            <a:r>
              <a:rPr lang="ja-JP" altLang="en-US" sz="1400" dirty="0" smtClean="0"/>
              <a:t>共有</a:t>
            </a:r>
            <a:r>
              <a:rPr lang="ja-JP" altLang="en-US" sz="1400" dirty="0"/>
              <a:t>　等</a:t>
            </a:r>
            <a:endParaRPr lang="en-US" altLang="ja-JP" sz="1400" dirty="0"/>
          </a:p>
          <a:p>
            <a:pPr indent="268288">
              <a:lnSpc>
                <a:spcPts val="2000"/>
              </a:lnSpc>
            </a:pPr>
            <a:r>
              <a:rPr lang="ja-JP" altLang="ja-JP" sz="1400" dirty="0" smtClean="0"/>
              <a:t>会員</a:t>
            </a:r>
            <a:r>
              <a:rPr lang="ja-JP" altLang="ja-JP" sz="1400" dirty="0"/>
              <a:t>が行う取組みの支援に関する活動</a:t>
            </a:r>
            <a:endParaRPr lang="en-US" altLang="ja-JP" sz="1400" dirty="0"/>
          </a:p>
          <a:p>
            <a:pPr indent="268288">
              <a:lnSpc>
                <a:spcPts val="2000"/>
              </a:lnSpc>
            </a:pPr>
            <a:r>
              <a:rPr lang="ja-JP" altLang="en-US" sz="1400" dirty="0"/>
              <a:t>　➤　各種イベント等の情報発信協力　</a:t>
            </a:r>
            <a:r>
              <a:rPr lang="ja-JP" altLang="en-US" sz="1400" dirty="0" smtClean="0"/>
              <a:t>等</a:t>
            </a:r>
            <a:endParaRPr lang="en-US" altLang="ja-JP" sz="1400" dirty="0"/>
          </a:p>
          <a:p>
            <a:pPr indent="268288">
              <a:lnSpc>
                <a:spcPts val="2000"/>
              </a:lnSpc>
            </a:pPr>
            <a:r>
              <a:rPr lang="en-US" altLang="ja-JP" sz="1400" dirty="0">
                <a:latin typeface="+mn-ea"/>
              </a:rPr>
              <a:t>SDGs</a:t>
            </a:r>
            <a:r>
              <a:rPr lang="ja-JP" altLang="ja-JP" sz="1400" dirty="0" smtClean="0"/>
              <a:t>に</a:t>
            </a:r>
            <a:r>
              <a:rPr lang="ja-JP" altLang="ja-JP" sz="1400" dirty="0"/>
              <a:t>関する会員の理解を深める活動</a:t>
            </a:r>
            <a:endParaRPr lang="en-US" altLang="ja-JP" sz="1400" dirty="0"/>
          </a:p>
          <a:p>
            <a:pPr indent="268288">
              <a:lnSpc>
                <a:spcPts val="2000"/>
              </a:lnSpc>
            </a:pPr>
            <a:r>
              <a:rPr lang="ja-JP" altLang="en-US" sz="1400" dirty="0"/>
              <a:t>　➤　</a:t>
            </a:r>
            <a:r>
              <a:rPr lang="en-US" altLang="ja-JP" sz="1400" dirty="0" smtClean="0">
                <a:latin typeface="+mn-ea"/>
              </a:rPr>
              <a:t>SDGs</a:t>
            </a:r>
            <a:r>
              <a:rPr lang="ja-JP" altLang="en-US" sz="1400" dirty="0" smtClean="0"/>
              <a:t>勉強会</a:t>
            </a:r>
            <a:r>
              <a:rPr lang="ja-JP" altLang="en-US" sz="1400" dirty="0"/>
              <a:t>の開催　</a:t>
            </a:r>
            <a:r>
              <a:rPr lang="ja-JP" altLang="en-US" sz="1400" dirty="0" smtClean="0"/>
              <a:t>等</a:t>
            </a:r>
            <a:endParaRPr lang="ja-JP" altLang="ja-JP" sz="1400" dirty="0"/>
          </a:p>
          <a:p>
            <a:pPr indent="268288">
              <a:lnSpc>
                <a:spcPts val="2000"/>
              </a:lnSpc>
            </a:pPr>
            <a:r>
              <a:rPr lang="ja-JP" altLang="ja-JP" sz="1400" dirty="0" smtClean="0"/>
              <a:t>その他本会</a:t>
            </a:r>
            <a:r>
              <a:rPr lang="ja-JP" altLang="ja-JP" sz="1400" dirty="0"/>
              <a:t>の目的を達成するために必要な</a:t>
            </a:r>
            <a:r>
              <a:rPr lang="ja-JP" altLang="ja-JP" sz="1400" dirty="0" smtClean="0"/>
              <a:t>活動</a:t>
            </a:r>
            <a:endParaRPr lang="ja-JP" altLang="ja-JP" sz="1400" dirty="0"/>
          </a:p>
        </p:txBody>
      </p:sp>
      <p:sp>
        <p:nvSpPr>
          <p:cNvPr id="50" name="角丸四角形 49"/>
          <p:cNvSpPr/>
          <p:nvPr/>
        </p:nvSpPr>
        <p:spPr>
          <a:xfrm>
            <a:off x="7325165" y="3789408"/>
            <a:ext cx="1377503"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関西</a:t>
            </a:r>
            <a:r>
              <a:rPr lang="en-US" altLang="ja-JP" sz="1050" dirty="0"/>
              <a:t>SDGs</a:t>
            </a:r>
          </a:p>
          <a:p>
            <a:pPr algn="ctr"/>
            <a:r>
              <a:rPr lang="ja-JP" altLang="en-US" sz="1050" dirty="0"/>
              <a:t>プラットフォーム</a:t>
            </a:r>
          </a:p>
        </p:txBody>
      </p:sp>
      <p:sp>
        <p:nvSpPr>
          <p:cNvPr id="51" name="角丸四角形 50"/>
          <p:cNvSpPr/>
          <p:nvPr/>
        </p:nvSpPr>
        <p:spPr>
          <a:xfrm>
            <a:off x="8759817" y="3785270"/>
            <a:ext cx="158883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地方創生</a:t>
            </a:r>
            <a:r>
              <a:rPr lang="en-US" altLang="ja-JP" sz="1050" dirty="0" smtClean="0"/>
              <a:t>SDGs</a:t>
            </a:r>
            <a:r>
              <a:rPr lang="ja-JP" altLang="en-US" sz="1050" dirty="0" smtClean="0"/>
              <a:t>官民</a:t>
            </a:r>
            <a:r>
              <a:rPr lang="ja-JP" altLang="en-US" sz="1050" dirty="0"/>
              <a:t>連携プラットフォーム</a:t>
            </a:r>
          </a:p>
        </p:txBody>
      </p:sp>
      <p:sp>
        <p:nvSpPr>
          <p:cNvPr id="52" name="角丸四角形 51"/>
          <p:cNvSpPr/>
          <p:nvPr/>
        </p:nvSpPr>
        <p:spPr>
          <a:xfrm>
            <a:off x="10405804" y="3801059"/>
            <a:ext cx="66268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a:t>
            </a:r>
            <a:endParaRPr lang="en-US" altLang="ja-JP" sz="1050" dirty="0"/>
          </a:p>
        </p:txBody>
      </p:sp>
      <p:sp>
        <p:nvSpPr>
          <p:cNvPr id="55" name="テキスト ボックス 54"/>
          <p:cNvSpPr txBox="1"/>
          <p:nvPr/>
        </p:nvSpPr>
        <p:spPr>
          <a:xfrm>
            <a:off x="10610829" y="4184705"/>
            <a:ext cx="1467104" cy="215444"/>
          </a:xfrm>
          <a:prstGeom prst="rect">
            <a:avLst/>
          </a:prstGeom>
          <a:noFill/>
        </p:spPr>
        <p:txBody>
          <a:bodyPr wrap="square" rtlCol="0">
            <a:spAutoFit/>
          </a:bodyPr>
          <a:lstStyle/>
          <a:p>
            <a:r>
              <a:rPr lang="ja-JP" altLang="en-US" sz="800" b="1" dirty="0"/>
              <a:t>他の類似の枠組みとも連携</a:t>
            </a:r>
          </a:p>
        </p:txBody>
      </p:sp>
      <p:sp>
        <p:nvSpPr>
          <p:cNvPr id="57" name="角丸四角形 56"/>
          <p:cNvSpPr/>
          <p:nvPr/>
        </p:nvSpPr>
        <p:spPr>
          <a:xfrm>
            <a:off x="9771328" y="5281166"/>
            <a:ext cx="1737988"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角丸四角形 57"/>
          <p:cNvSpPr/>
          <p:nvPr/>
        </p:nvSpPr>
        <p:spPr>
          <a:xfrm>
            <a:off x="7245691" y="5281166"/>
            <a:ext cx="1627447"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ドーナツ 58"/>
          <p:cNvSpPr/>
          <p:nvPr/>
        </p:nvSpPr>
        <p:spPr>
          <a:xfrm>
            <a:off x="8387289" y="4813421"/>
            <a:ext cx="1835198" cy="1178534"/>
          </a:xfrm>
          <a:prstGeom prst="donut">
            <a:avLst>
              <a:gd name="adj" fmla="val 882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楕円 59"/>
          <p:cNvSpPr>
            <a:spLocks noChangeAspect="1"/>
          </p:cNvSpPr>
          <p:nvPr/>
        </p:nvSpPr>
        <p:spPr>
          <a:xfrm>
            <a:off x="8954769" y="4643544"/>
            <a:ext cx="720009" cy="525805"/>
          </a:xfrm>
          <a:prstGeom prst="ellipse">
            <a:avLst/>
          </a:prstGeom>
          <a:solidFill>
            <a:schemeClr val="accent6">
              <a:lumMod val="20000"/>
              <a:lumOff val="80000"/>
            </a:schemeClr>
          </a:solidFill>
          <a:ln w="38100"/>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ja-JP" altLang="en-US" sz="900" b="1" dirty="0">
                <a:solidFill>
                  <a:schemeClr val="tx1"/>
                </a:solidFill>
              </a:rPr>
              <a:t>大阪府</a:t>
            </a:r>
            <a:endParaRPr lang="en-US" altLang="ja-JP" sz="900" b="1" dirty="0">
              <a:solidFill>
                <a:schemeClr val="tx1"/>
              </a:solidFill>
            </a:endParaRPr>
          </a:p>
          <a:p>
            <a:pPr algn="ctr"/>
            <a:r>
              <a:rPr lang="ja-JP" altLang="en-US" sz="800" b="1" dirty="0">
                <a:solidFill>
                  <a:schemeClr val="tx1"/>
                </a:solidFill>
              </a:rPr>
              <a:t>事務局</a:t>
            </a:r>
          </a:p>
        </p:txBody>
      </p:sp>
      <p:sp>
        <p:nvSpPr>
          <p:cNvPr id="61" name="楕円 60"/>
          <p:cNvSpPr>
            <a:spLocks noChangeAspect="1"/>
          </p:cNvSpPr>
          <p:nvPr/>
        </p:nvSpPr>
        <p:spPr>
          <a:xfrm>
            <a:off x="8212041" y="5187784"/>
            <a:ext cx="595049" cy="525805"/>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自治体</a:t>
            </a:r>
            <a:endParaRPr lang="en-US" altLang="ja-JP" sz="900" b="1" dirty="0"/>
          </a:p>
          <a:p>
            <a:pPr algn="ctr"/>
            <a:r>
              <a:rPr lang="en-US" altLang="ja-JP" sz="900" b="1" dirty="0"/>
              <a:t>A</a:t>
            </a:r>
            <a:endParaRPr lang="ja-JP" altLang="en-US" sz="900" b="1" dirty="0"/>
          </a:p>
        </p:txBody>
      </p:sp>
      <p:sp>
        <p:nvSpPr>
          <p:cNvPr id="62" name="楕円 61"/>
          <p:cNvSpPr>
            <a:spLocks noChangeAspect="1"/>
          </p:cNvSpPr>
          <p:nvPr/>
        </p:nvSpPr>
        <p:spPr>
          <a:xfrm>
            <a:off x="9819507" y="5165016"/>
            <a:ext cx="595049" cy="511988"/>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自治体</a:t>
            </a:r>
            <a:endParaRPr lang="en-US" altLang="ja-JP" sz="900" b="1" dirty="0"/>
          </a:p>
          <a:p>
            <a:pPr algn="ctr"/>
            <a:r>
              <a:rPr lang="en-US" altLang="ja-JP" sz="900" b="1" dirty="0"/>
              <a:t>B</a:t>
            </a:r>
            <a:endParaRPr lang="ja-JP" altLang="en-US" sz="900" b="1" dirty="0"/>
          </a:p>
        </p:txBody>
      </p:sp>
      <p:sp>
        <p:nvSpPr>
          <p:cNvPr id="69" name="テキスト ボックス 68"/>
          <p:cNvSpPr txBox="1"/>
          <p:nvPr/>
        </p:nvSpPr>
        <p:spPr>
          <a:xfrm>
            <a:off x="8661386" y="5319881"/>
            <a:ext cx="1268802" cy="261610"/>
          </a:xfrm>
          <a:prstGeom prst="rect">
            <a:avLst/>
          </a:prstGeom>
          <a:noFill/>
        </p:spPr>
        <p:txBody>
          <a:bodyPr wrap="square" rtlCol="0">
            <a:spAutoFit/>
          </a:bodyPr>
          <a:lstStyle/>
          <a:p>
            <a:pPr algn="ctr"/>
            <a:r>
              <a:rPr lang="ja-JP" altLang="en-US" sz="1100" b="1" dirty="0"/>
              <a:t>連携・共有</a:t>
            </a:r>
            <a:endParaRPr lang="en-US" altLang="ja-JP" sz="1100" b="1" dirty="0"/>
          </a:p>
        </p:txBody>
      </p:sp>
      <p:sp>
        <p:nvSpPr>
          <p:cNvPr id="70" name="テキスト ボックス 69"/>
          <p:cNvSpPr txBox="1"/>
          <p:nvPr/>
        </p:nvSpPr>
        <p:spPr>
          <a:xfrm>
            <a:off x="6414106" y="4742217"/>
            <a:ext cx="1637711" cy="338554"/>
          </a:xfrm>
          <a:prstGeom prst="rect">
            <a:avLst/>
          </a:prstGeom>
          <a:noFill/>
        </p:spPr>
        <p:txBody>
          <a:bodyPr wrap="square" rtlCol="0">
            <a:spAutoFit/>
          </a:bodyPr>
          <a:lstStyle/>
          <a:p>
            <a:r>
              <a:rPr lang="ja-JP" altLang="en-US" sz="800" dirty="0"/>
              <a:t>地域の自治体や経済団体をハブとした自律的取組を拡大</a:t>
            </a:r>
          </a:p>
        </p:txBody>
      </p:sp>
      <p:sp>
        <p:nvSpPr>
          <p:cNvPr id="71" name="テキスト ボックス 70"/>
          <p:cNvSpPr txBox="1"/>
          <p:nvPr/>
        </p:nvSpPr>
        <p:spPr>
          <a:xfrm>
            <a:off x="7195670" y="6103783"/>
            <a:ext cx="369332" cy="582459"/>
          </a:xfrm>
          <a:prstGeom prst="rect">
            <a:avLst/>
          </a:prstGeom>
          <a:noFill/>
        </p:spPr>
        <p:txBody>
          <a:bodyPr vert="eaVert" wrap="none" rtlCol="0">
            <a:noAutofit/>
          </a:bodyPr>
          <a:lstStyle/>
          <a:p>
            <a:pPr algn="ctr"/>
            <a:r>
              <a:rPr lang="ja-JP" altLang="en-US" sz="1050" b="1" dirty="0"/>
              <a:t>地域Ａ</a:t>
            </a:r>
          </a:p>
        </p:txBody>
      </p:sp>
      <p:sp>
        <p:nvSpPr>
          <p:cNvPr id="72" name="テキスト ボックス 71"/>
          <p:cNvSpPr txBox="1"/>
          <p:nvPr/>
        </p:nvSpPr>
        <p:spPr>
          <a:xfrm>
            <a:off x="11167221" y="6139983"/>
            <a:ext cx="369332" cy="582459"/>
          </a:xfrm>
          <a:prstGeom prst="rect">
            <a:avLst/>
          </a:prstGeom>
          <a:noFill/>
        </p:spPr>
        <p:txBody>
          <a:bodyPr vert="eaVert" wrap="none" rtlCol="0">
            <a:noAutofit/>
          </a:bodyPr>
          <a:lstStyle/>
          <a:p>
            <a:pPr algn="ctr"/>
            <a:r>
              <a:rPr lang="ja-JP" altLang="en-US" sz="1050" b="1" dirty="0"/>
              <a:t>地域Ｂ</a:t>
            </a:r>
          </a:p>
        </p:txBody>
      </p:sp>
      <p:sp>
        <p:nvSpPr>
          <p:cNvPr id="73" name="楕円 72"/>
          <p:cNvSpPr>
            <a:spLocks noChangeAspect="1"/>
          </p:cNvSpPr>
          <p:nvPr/>
        </p:nvSpPr>
        <p:spPr>
          <a:xfrm>
            <a:off x="8582439" y="5690963"/>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rPr>
              <a:t>経済団体</a:t>
            </a:r>
            <a:endParaRPr lang="en-US" altLang="ja-JP" sz="900" b="1" dirty="0">
              <a:solidFill>
                <a:schemeClr val="tx1"/>
              </a:solidFill>
            </a:endParaRPr>
          </a:p>
          <a:p>
            <a:pPr algn="ctr"/>
            <a:r>
              <a:rPr lang="en-US" altLang="ja-JP" sz="900" b="1" dirty="0">
                <a:solidFill>
                  <a:schemeClr val="tx1"/>
                </a:solidFill>
              </a:rPr>
              <a:t>A</a:t>
            </a:r>
          </a:p>
        </p:txBody>
      </p:sp>
      <p:sp>
        <p:nvSpPr>
          <p:cNvPr id="74" name="テキスト ボックス 73"/>
          <p:cNvSpPr txBox="1"/>
          <p:nvPr/>
        </p:nvSpPr>
        <p:spPr>
          <a:xfrm>
            <a:off x="10624439" y="4742217"/>
            <a:ext cx="1695342" cy="338554"/>
          </a:xfrm>
          <a:prstGeom prst="rect">
            <a:avLst/>
          </a:prstGeom>
          <a:noFill/>
        </p:spPr>
        <p:txBody>
          <a:bodyPr wrap="square" rtlCol="0">
            <a:spAutoFit/>
          </a:bodyPr>
          <a:lstStyle/>
          <a:p>
            <a:r>
              <a:rPr lang="ja-JP" altLang="en-US" sz="800" dirty="0"/>
              <a:t>地域の自治体や経済団体をハブとした自律的取組を拡大</a:t>
            </a:r>
          </a:p>
        </p:txBody>
      </p:sp>
      <p:sp>
        <p:nvSpPr>
          <p:cNvPr id="75" name="楕円 74"/>
          <p:cNvSpPr>
            <a:spLocks noChangeAspect="1"/>
          </p:cNvSpPr>
          <p:nvPr/>
        </p:nvSpPr>
        <p:spPr>
          <a:xfrm>
            <a:off x="9526170" y="5698676"/>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rPr>
              <a:t>経済団体</a:t>
            </a:r>
            <a:endParaRPr lang="en-US" altLang="ja-JP" sz="900" b="1" dirty="0">
              <a:solidFill>
                <a:schemeClr val="tx1"/>
              </a:solidFill>
            </a:endParaRPr>
          </a:p>
          <a:p>
            <a:pPr algn="ctr"/>
            <a:r>
              <a:rPr lang="en-US" altLang="ja-JP" sz="900" b="1" dirty="0">
                <a:solidFill>
                  <a:schemeClr val="tx1"/>
                </a:solidFill>
              </a:rPr>
              <a:t>B</a:t>
            </a:r>
          </a:p>
        </p:txBody>
      </p:sp>
      <p:sp>
        <p:nvSpPr>
          <p:cNvPr id="76" name="角丸四角形 75"/>
          <p:cNvSpPr/>
          <p:nvPr/>
        </p:nvSpPr>
        <p:spPr>
          <a:xfrm>
            <a:off x="8058673" y="4307309"/>
            <a:ext cx="2552156" cy="1887225"/>
          </a:xfrm>
          <a:prstGeom prst="roundRect">
            <a:avLst>
              <a:gd name="adj" fmla="val 12550"/>
            </a:avLst>
          </a:prstGeom>
          <a:noFill/>
          <a:ln w="38100"/>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200" b="1" dirty="0"/>
              <a:t>「</a:t>
            </a:r>
            <a:r>
              <a:rPr lang="ja-JP" altLang="en-US" sz="1200" b="1" dirty="0" smtClean="0"/>
              <a:t>大阪</a:t>
            </a:r>
            <a:r>
              <a:rPr lang="en-US" altLang="ja-JP" sz="1200" b="1" dirty="0">
                <a:latin typeface="+mn-ea"/>
              </a:rPr>
              <a:t>SDGs</a:t>
            </a:r>
            <a:r>
              <a:rPr lang="ja-JP" altLang="en-US" sz="1200" b="1" dirty="0" smtClean="0"/>
              <a:t>ネットワーク</a:t>
            </a:r>
            <a:r>
              <a:rPr lang="ja-JP" altLang="en-US" sz="1200" b="1" dirty="0"/>
              <a:t>」</a:t>
            </a:r>
          </a:p>
        </p:txBody>
      </p:sp>
      <p:sp>
        <p:nvSpPr>
          <p:cNvPr id="77" name="楕円 76"/>
          <p:cNvSpPr>
            <a:spLocks noChangeAspect="1"/>
          </p:cNvSpPr>
          <p:nvPr/>
        </p:nvSpPr>
        <p:spPr>
          <a:xfrm>
            <a:off x="8466935" y="5013899"/>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国</a:t>
            </a:r>
            <a:endParaRPr lang="en-US" altLang="ja-JP" sz="900" b="1" dirty="0"/>
          </a:p>
        </p:txBody>
      </p:sp>
      <p:sp>
        <p:nvSpPr>
          <p:cNvPr id="78" name="楕円 77"/>
          <p:cNvSpPr>
            <a:spLocks noChangeAspect="1"/>
          </p:cNvSpPr>
          <p:nvPr/>
        </p:nvSpPr>
        <p:spPr>
          <a:xfrm>
            <a:off x="9670615" y="4994387"/>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金融機関</a:t>
            </a:r>
            <a:endParaRPr lang="en-US" altLang="ja-JP" sz="900" b="1" dirty="0"/>
          </a:p>
        </p:txBody>
      </p:sp>
      <p:sp>
        <p:nvSpPr>
          <p:cNvPr id="79" name="上下矢印 78"/>
          <p:cNvSpPr/>
          <p:nvPr/>
        </p:nvSpPr>
        <p:spPr>
          <a:xfrm>
            <a:off x="9198602" y="4114154"/>
            <a:ext cx="193558" cy="285995"/>
          </a:xfrm>
          <a:prstGeom prst="up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schemeClr val="tx1"/>
              </a:solidFill>
            </a:endParaRPr>
          </a:p>
        </p:txBody>
      </p:sp>
      <p:sp>
        <p:nvSpPr>
          <p:cNvPr id="53" name="右矢印 52"/>
          <p:cNvSpPr/>
          <p:nvPr/>
        </p:nvSpPr>
        <p:spPr>
          <a:xfrm rot="8446318">
            <a:off x="7847461" y="5039455"/>
            <a:ext cx="640483" cy="2012415"/>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6799953" y="3252338"/>
            <a:ext cx="4014273" cy="512961"/>
          </a:xfrm>
          <a:prstGeom prst="rect">
            <a:avLst/>
          </a:prstGeom>
        </p:spPr>
        <p:txBody>
          <a:bodyPr wrap="square">
            <a:spAutoFit/>
          </a:bodyPr>
          <a:lstStyle/>
          <a:p>
            <a:r>
              <a:rPr lang="en-US" altLang="ja-JP" sz="1200" b="1" dirty="0"/>
              <a:t>※</a:t>
            </a:r>
            <a:r>
              <a:rPr lang="ja-JP" altLang="en-US" sz="1200" b="1" dirty="0" smtClean="0"/>
              <a:t>取組</a:t>
            </a:r>
            <a:r>
              <a:rPr lang="ja-JP" altLang="en-US" sz="1200" b="1" dirty="0"/>
              <a:t>全体の</a:t>
            </a:r>
            <a:r>
              <a:rPr lang="ja-JP" altLang="en-US" sz="1200" b="1" dirty="0" smtClean="0"/>
              <a:t>イメージ</a:t>
            </a:r>
            <a:endParaRPr lang="en-US" altLang="ja-JP" sz="1200" b="1" dirty="0" smtClean="0"/>
          </a:p>
          <a:p>
            <a:pPr marL="268288" indent="-268288">
              <a:spcBef>
                <a:spcPts val="400"/>
              </a:spcBef>
            </a:pPr>
            <a:r>
              <a:rPr lang="ja-JP" altLang="en-US" sz="1200" dirty="0"/>
              <a:t>　</a:t>
            </a:r>
            <a:r>
              <a:rPr lang="ja-JP" altLang="en-US" sz="1200" dirty="0" smtClean="0"/>
              <a:t>参画</a:t>
            </a:r>
            <a:r>
              <a:rPr lang="ja-JP" altLang="en-US" sz="1200" dirty="0"/>
              <a:t>団体内で、担当者間の緩やかなつながりを</a:t>
            </a:r>
            <a:r>
              <a:rPr lang="ja-JP" altLang="en-US" sz="1200" dirty="0" smtClean="0"/>
              <a:t>形成</a:t>
            </a:r>
            <a:endParaRPr lang="en-US" altLang="ja-JP" sz="1200" dirty="0"/>
          </a:p>
        </p:txBody>
      </p:sp>
      <p:sp>
        <p:nvSpPr>
          <p:cNvPr id="63" name="楕円 62"/>
          <p:cNvSpPr/>
          <p:nvPr/>
        </p:nvSpPr>
        <p:spPr>
          <a:xfrm>
            <a:off x="7471205" y="537292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A</a:t>
            </a:r>
            <a:r>
              <a:rPr lang="ja-JP" altLang="en-US" sz="900" dirty="0"/>
              <a:t>１</a:t>
            </a:r>
          </a:p>
        </p:txBody>
      </p:sp>
      <p:sp>
        <p:nvSpPr>
          <p:cNvPr id="65" name="楕円 64"/>
          <p:cNvSpPr/>
          <p:nvPr/>
        </p:nvSpPr>
        <p:spPr>
          <a:xfrm>
            <a:off x="7552543" y="5960969"/>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A</a:t>
            </a:r>
            <a:r>
              <a:rPr lang="ja-JP" altLang="en-US" sz="900" dirty="0"/>
              <a:t>２</a:t>
            </a:r>
          </a:p>
        </p:txBody>
      </p:sp>
      <p:sp>
        <p:nvSpPr>
          <p:cNvPr id="64" name="楕円 63"/>
          <p:cNvSpPr/>
          <p:nvPr/>
        </p:nvSpPr>
        <p:spPr>
          <a:xfrm>
            <a:off x="8131172" y="623382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市民</a:t>
            </a:r>
            <a:endParaRPr lang="en-US" altLang="ja-JP" sz="900" dirty="0"/>
          </a:p>
          <a:p>
            <a:pPr algn="ctr"/>
            <a:r>
              <a:rPr lang="ja-JP" altLang="en-US" sz="900" dirty="0"/>
              <a:t>団体</a:t>
            </a:r>
            <a:r>
              <a:rPr lang="en-US" altLang="ja-JP" sz="900" dirty="0"/>
              <a:t>A</a:t>
            </a:r>
            <a:endParaRPr lang="ja-JP" altLang="en-US" sz="900" dirty="0"/>
          </a:p>
        </p:txBody>
      </p:sp>
      <p:sp>
        <p:nvSpPr>
          <p:cNvPr id="54" name="右矢印 53"/>
          <p:cNvSpPr/>
          <p:nvPr/>
        </p:nvSpPr>
        <p:spPr>
          <a:xfrm rot="2467781">
            <a:off x="10090963" y="5059819"/>
            <a:ext cx="640483" cy="2054063"/>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楕円 66"/>
          <p:cNvSpPr/>
          <p:nvPr/>
        </p:nvSpPr>
        <p:spPr>
          <a:xfrm>
            <a:off x="10040439" y="624694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市民</a:t>
            </a:r>
            <a:endParaRPr lang="en-US" altLang="ja-JP" sz="900" dirty="0"/>
          </a:p>
          <a:p>
            <a:pPr algn="ctr"/>
            <a:r>
              <a:rPr lang="ja-JP" altLang="en-US" sz="900" dirty="0"/>
              <a:t>団体</a:t>
            </a:r>
            <a:r>
              <a:rPr lang="en-US" altLang="ja-JP" sz="900" dirty="0"/>
              <a:t>B</a:t>
            </a:r>
            <a:endParaRPr lang="ja-JP" altLang="en-US" sz="900" dirty="0"/>
          </a:p>
        </p:txBody>
      </p:sp>
      <p:sp>
        <p:nvSpPr>
          <p:cNvPr id="68" name="楕円 67"/>
          <p:cNvSpPr/>
          <p:nvPr/>
        </p:nvSpPr>
        <p:spPr>
          <a:xfrm>
            <a:off x="10641974" y="596429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B</a:t>
            </a:r>
            <a:r>
              <a:rPr lang="ja-JP" altLang="en-US" sz="900" dirty="0"/>
              <a:t>２</a:t>
            </a:r>
          </a:p>
        </p:txBody>
      </p:sp>
      <p:sp>
        <p:nvSpPr>
          <p:cNvPr id="66" name="楕円 65"/>
          <p:cNvSpPr/>
          <p:nvPr/>
        </p:nvSpPr>
        <p:spPr>
          <a:xfrm>
            <a:off x="10709896" y="5360956"/>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B</a:t>
            </a:r>
            <a:r>
              <a:rPr lang="ja-JP" altLang="en-US" sz="900" dirty="0"/>
              <a:t>１</a:t>
            </a:r>
          </a:p>
        </p:txBody>
      </p:sp>
    </p:spTree>
    <p:extLst>
      <p:ext uri="{BB962C8B-B14F-4D97-AF65-F5344CB8AC3E}">
        <p14:creationId xmlns:p14="http://schemas.microsoft.com/office/powerpoint/2010/main" val="6514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庁内関係部局及び市町村との連携</a:t>
            </a:r>
            <a:endParaRPr kumimoji="1" lang="ja-JP" altLang="en-US" dirty="0"/>
          </a:p>
        </p:txBody>
      </p:sp>
      <p:sp>
        <p:nvSpPr>
          <p:cNvPr id="48" name="正方形/長方形 47"/>
          <p:cNvSpPr/>
          <p:nvPr/>
        </p:nvSpPr>
        <p:spPr>
          <a:xfrm>
            <a:off x="364043" y="1799967"/>
            <a:ext cx="11644180" cy="5016117"/>
          </a:xfrm>
          <a:prstGeom prst="rect">
            <a:avLst/>
          </a:prstGeom>
        </p:spPr>
        <p:txBody>
          <a:bodyPr wrap="square">
            <a:spAutoFit/>
          </a:bodyPr>
          <a:lstStyle/>
          <a:p>
            <a:pPr>
              <a:lnSpc>
                <a:spcPts val="2100"/>
              </a:lnSpc>
            </a:pPr>
            <a:r>
              <a:rPr lang="ja-JP" altLang="en-US" b="1" dirty="0" smtClean="0"/>
              <a:t>〇市長会、町村長会</a:t>
            </a:r>
            <a:endParaRPr lang="en-US" altLang="ja-JP" b="1" dirty="0" smtClean="0"/>
          </a:p>
          <a:p>
            <a:pPr marL="174625">
              <a:lnSpc>
                <a:spcPts val="2100"/>
              </a:lnSpc>
              <a:spcBef>
                <a:spcPts val="400"/>
              </a:spcBef>
            </a:pPr>
            <a:r>
              <a:rPr lang="ja-JP" altLang="en-US" sz="1400" dirty="0" smtClean="0"/>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t>月に策定した「</a:t>
            </a:r>
            <a:r>
              <a:rPr lang="en-US" altLang="ja-JP" sz="1400" dirty="0" smtClean="0">
                <a:latin typeface="+mn-ea"/>
              </a:rPr>
              <a:t>Osaka</a:t>
            </a:r>
            <a:r>
              <a:rPr lang="ja-JP" altLang="en-US" sz="1400" dirty="0" smtClean="0"/>
              <a:t> </a:t>
            </a:r>
            <a:r>
              <a:rPr lang="en-US" altLang="ja-JP" sz="1400" dirty="0">
                <a:latin typeface="+mn-ea"/>
              </a:rPr>
              <a:t>SDGs</a:t>
            </a:r>
            <a:r>
              <a:rPr lang="ja-JP" altLang="en-US" sz="1400" dirty="0" smtClean="0"/>
              <a:t> ビジョン」及び令和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年度の取組みについて説明</a:t>
            </a:r>
            <a:endParaRPr lang="en-US" altLang="ja-JP" sz="1400" dirty="0" smtClean="0"/>
          </a:p>
          <a:p>
            <a:pPr marL="174625">
              <a:lnSpc>
                <a:spcPts val="2100"/>
              </a:lnSpc>
              <a:spcBef>
                <a:spcPts val="400"/>
              </a:spcBef>
            </a:pPr>
            <a:r>
              <a:rPr lang="ja-JP" altLang="en-US" sz="1400" dirty="0" smtClean="0"/>
              <a:t>・大阪</a:t>
            </a:r>
            <a:r>
              <a:rPr lang="ja-JP" altLang="en-US" sz="1400" dirty="0"/>
              <a:t>ＳＤＧｓネットワークへの参画及びＳＤＧｓ未来都市への提案応募を呼びかけ</a:t>
            </a:r>
            <a:endParaRPr lang="en-US" altLang="ja-JP" sz="1400" dirty="0" smtClean="0"/>
          </a:p>
          <a:p>
            <a:pPr marL="174625" indent="188913">
              <a:lnSpc>
                <a:spcPts val="2100"/>
              </a:lnSpc>
              <a:spcBef>
                <a:spcPts val="400"/>
              </a:spcBef>
            </a:pPr>
            <a:r>
              <a:rPr lang="ja-JP" altLang="en-US" sz="1400" dirty="0"/>
              <a:t>　</a:t>
            </a:r>
            <a:r>
              <a:rPr lang="ja-JP" altLang="en-US" sz="1400" dirty="0" smtClean="0"/>
              <a:t>市長会　（</a:t>
            </a:r>
            <a:r>
              <a:rPr lang="en-US" altLang="ja-JP" sz="1400" dirty="0" smtClean="0"/>
              <a:t>7/17</a:t>
            </a:r>
            <a:r>
              <a:rPr lang="ja-JP" altLang="en-US" sz="1400" dirty="0" smtClean="0"/>
              <a:t>　大阪府</a:t>
            </a:r>
            <a:r>
              <a:rPr lang="ja-JP" altLang="en-US" sz="1400" dirty="0"/>
              <a:t>新別館南館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t>階「</a:t>
            </a:r>
            <a:r>
              <a:rPr lang="ja-JP" altLang="en-US" sz="1400" dirty="0" smtClean="0"/>
              <a:t>大ホール」）　町村長会（</a:t>
            </a:r>
            <a:r>
              <a:rPr lang="en-US" altLang="ja-JP" sz="1400" dirty="0" smtClean="0"/>
              <a:t>7/20</a:t>
            </a:r>
            <a:r>
              <a:rPr lang="ja-JP" altLang="en-US" sz="1400" dirty="0" smtClean="0"/>
              <a:t>　大阪府新別館南館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t>階「第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研修室」）</a:t>
            </a:r>
            <a:endParaRPr lang="en-US" altLang="ja-JP" sz="1400" dirty="0" smtClean="0"/>
          </a:p>
          <a:p>
            <a:pPr marL="174625">
              <a:lnSpc>
                <a:spcPts val="2100"/>
              </a:lnSpc>
              <a:spcBef>
                <a:spcPts val="400"/>
              </a:spcBef>
            </a:pPr>
            <a:endParaRPr lang="en-US" altLang="ja-JP" sz="1400" dirty="0"/>
          </a:p>
          <a:p>
            <a:pPr>
              <a:lnSpc>
                <a:spcPts val="2100"/>
              </a:lnSpc>
            </a:pPr>
            <a:r>
              <a:rPr lang="ja-JP" altLang="en-US" b="1" dirty="0" smtClean="0"/>
              <a:t>〇市町村ブロック会議</a:t>
            </a:r>
            <a:endParaRPr lang="en-US" altLang="ja-JP" b="1" dirty="0" smtClean="0"/>
          </a:p>
          <a:p>
            <a:pPr indent="174625">
              <a:lnSpc>
                <a:spcPts val="2100"/>
              </a:lnSpc>
              <a:spcBef>
                <a:spcPts val="400"/>
              </a:spcBef>
            </a:pPr>
            <a:r>
              <a:rPr lang="ja-JP" altLang="en-US" sz="1400" dirty="0" smtClean="0"/>
              <a:t>・第１回（８月）：「</a:t>
            </a:r>
            <a:r>
              <a:rPr lang="en-US" altLang="ja-JP" sz="1400" dirty="0">
                <a:latin typeface="+mn-ea"/>
              </a:rPr>
              <a:t>Osaka</a:t>
            </a:r>
            <a:r>
              <a:rPr lang="ja-JP" altLang="en-US" sz="1400" dirty="0"/>
              <a:t> </a:t>
            </a:r>
            <a:r>
              <a:rPr lang="en-US" altLang="ja-JP" sz="1400" dirty="0">
                <a:latin typeface="+mn-ea"/>
              </a:rPr>
              <a:t>SDGs</a:t>
            </a:r>
            <a:r>
              <a:rPr lang="ja-JP" altLang="en-US" sz="1400" dirty="0"/>
              <a:t> ビジョン」</a:t>
            </a:r>
            <a:r>
              <a:rPr lang="ja-JP" altLang="en-US" sz="1400" dirty="0" smtClean="0"/>
              <a:t>及び</a:t>
            </a:r>
            <a:r>
              <a:rPr lang="ja-JP" altLang="en-US" sz="1400" dirty="0"/>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年度の</a:t>
            </a:r>
            <a:r>
              <a:rPr lang="ja-JP" altLang="en-US" sz="1400" dirty="0" smtClean="0"/>
              <a:t>府の取組み</a:t>
            </a:r>
            <a:r>
              <a:rPr lang="ja-JP" altLang="en-US" sz="1400" dirty="0"/>
              <a:t>について</a:t>
            </a:r>
            <a:r>
              <a:rPr lang="ja-JP" altLang="en-US" sz="1400" dirty="0" smtClean="0"/>
              <a:t>説明</a:t>
            </a:r>
            <a:endParaRPr lang="en-US" altLang="ja-JP" sz="1400" dirty="0" smtClean="0"/>
          </a:p>
          <a:p>
            <a:pPr indent="1789113">
              <a:lnSpc>
                <a:spcPts val="2100"/>
              </a:lnSpc>
            </a:pPr>
            <a:r>
              <a:rPr lang="ja-JP" altLang="en-US" sz="1400" dirty="0" smtClean="0"/>
              <a:t>大阪</a:t>
            </a:r>
            <a:r>
              <a:rPr lang="en-US" altLang="ja-JP" sz="1400" dirty="0">
                <a:latin typeface="+mn-ea"/>
              </a:rPr>
              <a:t>SDGs</a:t>
            </a:r>
            <a:r>
              <a:rPr lang="ja-JP" altLang="en-US" sz="1400" dirty="0" smtClean="0"/>
              <a:t>ネットワークへの参画及び</a:t>
            </a:r>
            <a:r>
              <a:rPr lang="en-US" altLang="ja-JP" sz="1400" dirty="0">
                <a:latin typeface="+mn-ea"/>
              </a:rPr>
              <a:t>SDGs</a:t>
            </a:r>
            <a:r>
              <a:rPr lang="ja-JP" altLang="en-US" sz="1400" dirty="0" smtClean="0"/>
              <a:t>未来都市への提案応募を呼びかけ</a:t>
            </a:r>
            <a:endParaRPr lang="en-US" altLang="ja-JP" sz="1400" dirty="0" smtClean="0"/>
          </a:p>
          <a:p>
            <a:pPr indent="174625">
              <a:lnSpc>
                <a:spcPts val="2100"/>
              </a:lnSpc>
            </a:pPr>
            <a:r>
              <a:rPr lang="ja-JP" altLang="en-US" sz="1400" dirty="0" smtClean="0"/>
              <a:t>・第２回（１月）</a:t>
            </a:r>
            <a:r>
              <a:rPr lang="ja-JP" altLang="en-US" sz="1400" dirty="0"/>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年度の</a:t>
            </a:r>
            <a:r>
              <a:rPr lang="ja-JP" altLang="en-US" sz="1400" dirty="0" smtClean="0"/>
              <a:t>府の取組み状況及び</a:t>
            </a:r>
            <a:r>
              <a:rPr lang="en-US" altLang="ja-JP" sz="1400" dirty="0">
                <a:latin typeface="+mn-ea"/>
              </a:rPr>
              <a:t>SDGs</a:t>
            </a:r>
            <a:r>
              <a:rPr lang="ja-JP" altLang="en-US" sz="1400" dirty="0" smtClean="0"/>
              <a:t>の達成に向け府が協力できる内容について説明</a:t>
            </a:r>
            <a:endParaRPr lang="en-US" altLang="ja-JP" sz="1400" dirty="0" smtClean="0"/>
          </a:p>
          <a:p>
            <a:pPr indent="1789113">
              <a:lnSpc>
                <a:spcPts val="2100"/>
              </a:lnSpc>
            </a:pPr>
            <a:r>
              <a:rPr lang="ja-JP" altLang="en-US" sz="1200" dirty="0" smtClean="0"/>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t>回は新型コロナウイルス感染症の影響により書面開催）</a:t>
            </a:r>
            <a:endParaRPr lang="en-US" altLang="ja-JP" sz="1200" dirty="0" smtClean="0"/>
          </a:p>
          <a:p>
            <a:pPr marL="174625">
              <a:lnSpc>
                <a:spcPts val="2100"/>
              </a:lnSpc>
              <a:spcBef>
                <a:spcPts val="400"/>
              </a:spcBef>
            </a:pPr>
            <a:endParaRPr lang="en-US" altLang="ja-JP" sz="1400" dirty="0"/>
          </a:p>
          <a:p>
            <a:pPr>
              <a:lnSpc>
                <a:spcPts val="2100"/>
              </a:lnSpc>
            </a:pPr>
            <a:r>
              <a:rPr lang="ja-JP" altLang="en-US" b="1" dirty="0" smtClean="0"/>
              <a:t>〇大阪ＳＤＧｓ勉強会</a:t>
            </a:r>
            <a:endParaRPr lang="en-US" altLang="ja-JP" b="1" dirty="0"/>
          </a:p>
          <a:p>
            <a:pPr indent="174625">
              <a:lnSpc>
                <a:spcPts val="2100"/>
              </a:lnSpc>
              <a:spcBef>
                <a:spcPts val="400"/>
              </a:spcBef>
            </a:pPr>
            <a:r>
              <a:rPr lang="ja-JP" altLang="en-US" sz="1400" dirty="0" smtClean="0"/>
              <a:t>・</a:t>
            </a:r>
            <a:r>
              <a:rPr lang="ja-JP" altLang="ja-JP" sz="1400" dirty="0" smtClean="0"/>
              <a:t>日</a:t>
            </a:r>
            <a:r>
              <a:rPr lang="ja-JP" altLang="en-US" sz="1400" dirty="0" smtClean="0"/>
              <a:t>　</a:t>
            </a:r>
            <a:r>
              <a:rPr lang="ja-JP" altLang="ja-JP" sz="1400" dirty="0" smtClean="0"/>
              <a:t>時</a:t>
            </a:r>
            <a:r>
              <a:rPr lang="ja-JP" altLang="ja-JP" sz="1400" dirty="0"/>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t>年</a:t>
            </a:r>
            <a:r>
              <a:rPr lang="ja-JP" altLang="en-US" sz="1400" dirty="0"/>
              <a:t>（令和２年）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日</a:t>
            </a:r>
            <a:r>
              <a:rPr lang="ja-JP" altLang="ja-JP" sz="1400" dirty="0" smtClean="0"/>
              <a:t>（</a:t>
            </a:r>
            <a:r>
              <a:rPr lang="ja-JP" altLang="ja-JP" sz="1400" dirty="0"/>
              <a:t>金曜日</a:t>
            </a:r>
            <a:r>
              <a:rPr lang="ja-JP" altLang="ja-JP" sz="1400" dirty="0" smtClean="0"/>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ja-JP" sz="1400" dirty="0" smtClean="0"/>
              <a:t>時から</a:t>
            </a:r>
            <a:r>
              <a:rPr lang="en-US" altLang="ja-JP" sz="1400" dirty="0"/>
              <a:t> </a:t>
            </a:r>
            <a:endParaRPr lang="ja-JP" altLang="ja-JP" sz="1400" dirty="0"/>
          </a:p>
          <a:p>
            <a:pPr indent="174625">
              <a:lnSpc>
                <a:spcPts val="2100"/>
              </a:lnSpc>
            </a:pPr>
            <a:r>
              <a:rPr lang="ja-JP" altLang="en-US" sz="1400" dirty="0" smtClean="0"/>
              <a:t>・</a:t>
            </a:r>
            <a:r>
              <a:rPr lang="ja-JP" altLang="ja-JP" sz="1400" dirty="0" smtClean="0"/>
              <a:t>内</a:t>
            </a:r>
            <a:r>
              <a:rPr lang="ja-JP" altLang="en-US" sz="1400" dirty="0" smtClean="0"/>
              <a:t>　</a:t>
            </a:r>
            <a:r>
              <a:rPr lang="ja-JP" altLang="ja-JP" sz="1400" dirty="0" smtClean="0"/>
              <a:t>容</a:t>
            </a:r>
            <a:r>
              <a:rPr lang="ja-JP" altLang="ja-JP" sz="1400" dirty="0"/>
              <a:t>　</a:t>
            </a:r>
            <a:r>
              <a:rPr lang="ja-JP" altLang="ja-JP" sz="1400" dirty="0" smtClean="0"/>
              <a:t>①</a:t>
            </a:r>
            <a:r>
              <a:rPr lang="ja-JP" altLang="en-US" sz="1400" dirty="0" smtClean="0"/>
              <a:t> </a:t>
            </a:r>
            <a:r>
              <a:rPr lang="en-US" altLang="ja-JP" sz="1400" dirty="0" smtClean="0">
                <a:latin typeface="+mn-ea"/>
              </a:rPr>
              <a:t>SDGs</a:t>
            </a:r>
            <a:r>
              <a:rPr lang="ja-JP" altLang="ja-JP" sz="1400" dirty="0" smtClean="0"/>
              <a:t>に</a:t>
            </a:r>
            <a:r>
              <a:rPr lang="ja-JP" altLang="ja-JP" sz="1400" dirty="0"/>
              <a:t>関する基調</a:t>
            </a:r>
            <a:r>
              <a:rPr lang="ja-JP" altLang="ja-JP" sz="1400" dirty="0" smtClean="0"/>
              <a:t>講演「</a:t>
            </a:r>
            <a:r>
              <a:rPr lang="ja-JP" altLang="ja-JP" sz="1400" dirty="0"/>
              <a:t>持続的に発展するまちを育てるカギ～行政参加の</a:t>
            </a:r>
            <a:r>
              <a:rPr lang="en-US" altLang="ja-JP" sz="1400" dirty="0"/>
              <a:t>SDGs</a:t>
            </a:r>
            <a:r>
              <a:rPr lang="ja-JP" altLang="ja-JP" sz="1400" dirty="0"/>
              <a:t>実践～</a:t>
            </a:r>
            <a:r>
              <a:rPr lang="ja-JP" altLang="ja-JP" sz="1400" dirty="0" smtClean="0"/>
              <a:t>」（</a:t>
            </a:r>
            <a:r>
              <a:rPr lang="ja-JP" altLang="ja-JP" sz="1400" dirty="0"/>
              <a:t>講師：関西大学 教授 草郷 孝好 様）</a:t>
            </a:r>
          </a:p>
          <a:p>
            <a:pPr>
              <a:lnSpc>
                <a:spcPts val="2100"/>
              </a:lnSpc>
            </a:pPr>
            <a:r>
              <a:rPr lang="ja-JP" altLang="ja-JP" sz="1400" dirty="0"/>
              <a:t>　　　　　　</a:t>
            </a:r>
            <a:r>
              <a:rPr lang="ja-JP" altLang="ja-JP" sz="1400" dirty="0" smtClean="0"/>
              <a:t>②</a:t>
            </a:r>
            <a:r>
              <a:rPr lang="ja-JP" altLang="en-US" sz="1400" dirty="0" smtClean="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ja-JP" sz="1400" dirty="0" smtClean="0"/>
              <a:t>年度「</a:t>
            </a:r>
            <a:r>
              <a:rPr lang="en-US" altLang="ja-JP" sz="1400" dirty="0">
                <a:latin typeface="+mn-ea"/>
              </a:rPr>
              <a:t> SDGs</a:t>
            </a:r>
            <a:r>
              <a:rPr lang="ja-JP" altLang="ja-JP" sz="1400" dirty="0" smtClean="0"/>
              <a:t>未来</a:t>
            </a:r>
            <a:r>
              <a:rPr lang="ja-JP" altLang="ja-JP" sz="1400" dirty="0"/>
              <a:t>都市」選定自治体の取組み</a:t>
            </a:r>
            <a:r>
              <a:rPr lang="ja-JP" altLang="ja-JP" sz="1400" dirty="0" smtClean="0"/>
              <a:t>発表（</a:t>
            </a:r>
            <a:r>
              <a:rPr lang="ja-JP" altLang="ja-JP" sz="1400" dirty="0"/>
              <a:t>大阪府・大阪市、豊中市、富田林市）</a:t>
            </a:r>
          </a:p>
          <a:p>
            <a:pPr>
              <a:lnSpc>
                <a:spcPts val="2100"/>
              </a:lnSpc>
            </a:pPr>
            <a:r>
              <a:rPr lang="ja-JP" altLang="ja-JP" sz="1400" dirty="0"/>
              <a:t>　　　　　　</a:t>
            </a:r>
            <a:r>
              <a:rPr lang="ja-JP" altLang="ja-JP" sz="1400" dirty="0" smtClean="0"/>
              <a:t>③</a:t>
            </a:r>
            <a:r>
              <a:rPr lang="en-US" altLang="ja-JP" sz="1400" dirty="0">
                <a:latin typeface="+mn-ea"/>
              </a:rPr>
              <a:t> SDGs</a:t>
            </a:r>
            <a:r>
              <a:rPr lang="ja-JP" altLang="ja-JP" sz="1400" dirty="0" smtClean="0"/>
              <a:t>に</a:t>
            </a:r>
            <a:r>
              <a:rPr lang="ja-JP" altLang="ja-JP" sz="1400" dirty="0"/>
              <a:t>係る事業</a:t>
            </a:r>
            <a:r>
              <a:rPr lang="ja-JP" altLang="ja-JP" sz="1400" dirty="0" smtClean="0"/>
              <a:t>紹介（</a:t>
            </a:r>
            <a:r>
              <a:rPr lang="ja-JP" altLang="ja-JP" sz="1400" dirty="0"/>
              <a:t>大阪府、公益社団法人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smtClean="0"/>
              <a:t>年</a:t>
            </a:r>
            <a:r>
              <a:rPr lang="ja-JP" altLang="ja-JP" sz="1400" dirty="0"/>
              <a:t>日本国際博覧会協会）</a:t>
            </a:r>
          </a:p>
          <a:p>
            <a:pPr indent="174625">
              <a:lnSpc>
                <a:spcPts val="2100"/>
              </a:lnSpc>
            </a:pPr>
            <a:r>
              <a:rPr lang="ja-JP" altLang="en-US" sz="1400" dirty="0"/>
              <a:t>・</a:t>
            </a:r>
            <a:r>
              <a:rPr lang="ja-JP" altLang="ja-JP" sz="1400" dirty="0" smtClean="0"/>
              <a:t>対象者</a:t>
            </a:r>
            <a:r>
              <a:rPr lang="ja-JP" altLang="ja-JP" sz="1400" dirty="0"/>
              <a:t>　</a:t>
            </a:r>
            <a:r>
              <a:rPr lang="ja-JP" altLang="ja-JP" sz="1400" dirty="0" smtClean="0"/>
              <a:t>大阪</a:t>
            </a:r>
            <a:r>
              <a:rPr lang="ja-JP" altLang="ja-JP" sz="1400" dirty="0"/>
              <a:t>府内市町村職員及び大阪府</a:t>
            </a:r>
            <a:r>
              <a:rPr lang="ja-JP" altLang="ja-JP" sz="1400" dirty="0" smtClean="0"/>
              <a:t>職員</a:t>
            </a:r>
            <a:endParaRPr lang="ja-JP" altLang="ja-JP" sz="1400" dirty="0"/>
          </a:p>
        </p:txBody>
      </p:sp>
      <p:sp>
        <p:nvSpPr>
          <p:cNvPr id="4" name="テキスト ボックス 3"/>
          <p:cNvSpPr txBox="1"/>
          <p:nvPr/>
        </p:nvSpPr>
        <p:spPr>
          <a:xfrm>
            <a:off x="6696700" y="5091606"/>
            <a:ext cx="4339650" cy="276999"/>
          </a:xfrm>
          <a:prstGeom prst="rect">
            <a:avLst/>
          </a:prstGeom>
          <a:noFill/>
        </p:spPr>
        <p:txBody>
          <a:bodyPr wrap="none" rtlCol="0">
            <a:spAutoFit/>
          </a:bodyPr>
          <a:lstStyle/>
          <a:p>
            <a:r>
              <a:rPr kumimoji="1" lang="en-US" altLang="ja-JP" sz="1200" dirty="0" smtClean="0"/>
              <a:t>※</a:t>
            </a:r>
            <a:r>
              <a:rPr kumimoji="1" lang="ja-JP" altLang="en-US" sz="1200" dirty="0" smtClean="0"/>
              <a:t>新型コロナウイルス感染症対策としてオンラインで開催</a:t>
            </a:r>
            <a:endParaRPr kumimoji="1" lang="ja-JP" altLang="en-US" sz="1200" dirty="0"/>
          </a:p>
        </p:txBody>
      </p:sp>
    </p:spTree>
    <p:extLst>
      <p:ext uri="{BB962C8B-B14F-4D97-AF65-F5344CB8AC3E}">
        <p14:creationId xmlns:p14="http://schemas.microsoft.com/office/powerpoint/2010/main" val="2556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庁内関係部局及び市町村との連携</a:t>
            </a:r>
            <a:endParaRPr kumimoji="1" lang="ja-JP" altLang="en-US" dirty="0"/>
          </a:p>
        </p:txBody>
      </p:sp>
      <p:sp>
        <p:nvSpPr>
          <p:cNvPr id="48" name="正方形/長方形 47"/>
          <p:cNvSpPr/>
          <p:nvPr/>
        </p:nvSpPr>
        <p:spPr>
          <a:xfrm>
            <a:off x="364043" y="1799967"/>
            <a:ext cx="11644180" cy="1282402"/>
          </a:xfrm>
          <a:prstGeom prst="rect">
            <a:avLst/>
          </a:prstGeom>
        </p:spPr>
        <p:txBody>
          <a:bodyPr wrap="square">
            <a:spAutoFit/>
          </a:bodyPr>
          <a:lstStyle/>
          <a:p>
            <a:r>
              <a:rPr lang="ja-JP" altLang="en-US" b="1" dirty="0" smtClean="0"/>
              <a:t>〇</a:t>
            </a:r>
            <a:r>
              <a:rPr lang="en-US" altLang="ja-JP" b="1" dirty="0" smtClean="0"/>
              <a:t>【</a:t>
            </a:r>
            <a:r>
              <a:rPr lang="en-US" altLang="ja-JP" b="1" dirty="0" smtClean="0">
                <a:latin typeface="+mn-ea"/>
              </a:rPr>
              <a:t>SDGs</a:t>
            </a:r>
            <a:r>
              <a:rPr lang="ja-JP" altLang="en-US" b="1" dirty="0" smtClean="0"/>
              <a:t>特設</a:t>
            </a:r>
            <a:r>
              <a:rPr lang="ja-JP" altLang="en-US" b="1" dirty="0"/>
              <a:t>ページ</a:t>
            </a:r>
            <a:r>
              <a:rPr lang="en-US" altLang="ja-JP" b="1" dirty="0" smtClean="0"/>
              <a:t>】</a:t>
            </a:r>
            <a:r>
              <a:rPr lang="en-US" altLang="ja-JP" b="1" dirty="0">
                <a:latin typeface="+mn-ea"/>
              </a:rPr>
              <a:t> SDGs</a:t>
            </a:r>
            <a:r>
              <a:rPr lang="ja-JP" altLang="en-US" b="1" dirty="0" smtClean="0"/>
              <a:t>と</a:t>
            </a:r>
            <a:r>
              <a:rPr lang="ja-JP" altLang="en-US" b="1" dirty="0"/>
              <a:t>新型コロナウイルス感染症</a:t>
            </a:r>
            <a:r>
              <a:rPr lang="ja-JP" altLang="en-US" b="1" dirty="0" smtClean="0"/>
              <a:t>対策</a:t>
            </a:r>
            <a:endParaRPr lang="en-US" altLang="ja-JP" b="1" dirty="0" smtClean="0"/>
          </a:p>
          <a:p>
            <a:pPr marL="268288">
              <a:spcBef>
                <a:spcPts val="400"/>
              </a:spcBef>
            </a:pPr>
            <a:r>
              <a:rPr lang="ja-JP" altLang="en-US" sz="1400" dirty="0"/>
              <a:t>新型コロナウイルス感染症により</a:t>
            </a:r>
            <a:r>
              <a:rPr lang="ja-JP" altLang="en-US" sz="1400" dirty="0" smtClean="0"/>
              <a:t>、日常</a:t>
            </a:r>
            <a:r>
              <a:rPr lang="ja-JP" altLang="en-US" sz="1400" dirty="0"/>
              <a:t>生活を送るうえで今まで考えもしなかった様々な問題や課題が発生</a:t>
            </a:r>
            <a:r>
              <a:rPr lang="ja-JP" altLang="en-US" sz="1400" dirty="0" smtClean="0"/>
              <a:t>しました。この</a:t>
            </a:r>
            <a:r>
              <a:rPr lang="ja-JP" altLang="en-US" sz="1400" dirty="0"/>
              <a:t>ような問題や課題を解決すべく</a:t>
            </a:r>
            <a:r>
              <a:rPr lang="ja-JP" altLang="en-US" sz="1400" dirty="0" smtClean="0"/>
              <a:t>、大阪府</a:t>
            </a:r>
            <a:r>
              <a:rPr lang="ja-JP" altLang="en-US" sz="1400" dirty="0"/>
              <a:t>はもとより府内市町村や商工会、商工会議所といった様々な団体が取組を行っています。 </a:t>
            </a:r>
          </a:p>
          <a:p>
            <a:pPr marL="268288"/>
            <a:r>
              <a:rPr lang="ja-JP" altLang="en-US" sz="1400" dirty="0"/>
              <a:t>こうした取組は、「誰一人取り残さない」と</a:t>
            </a:r>
            <a:r>
              <a:rPr lang="ja-JP" altLang="en-US" sz="1400" dirty="0" smtClean="0"/>
              <a:t>いう</a:t>
            </a:r>
            <a:r>
              <a:rPr lang="en-US" altLang="ja-JP" sz="1400" dirty="0">
                <a:latin typeface="+mn-ea"/>
              </a:rPr>
              <a:t>SDGs</a:t>
            </a:r>
            <a:r>
              <a:rPr lang="ja-JP" altLang="en-US" sz="1400" dirty="0" smtClean="0"/>
              <a:t>の</a:t>
            </a:r>
            <a:r>
              <a:rPr lang="ja-JP" altLang="en-US" sz="1400" dirty="0"/>
              <a:t>共通理念に</a:t>
            </a:r>
            <a:r>
              <a:rPr lang="ja-JP" altLang="en-US" sz="1400" dirty="0" smtClean="0"/>
              <a:t>通じるため、大阪府のホームページに特設ページを設置し、関連する</a:t>
            </a:r>
            <a:r>
              <a:rPr lang="en-US" altLang="ja-JP" sz="1400" dirty="0">
                <a:latin typeface="+mn-ea"/>
              </a:rPr>
              <a:t>SDGs</a:t>
            </a:r>
            <a:r>
              <a:rPr lang="ja-JP" altLang="en-US" sz="1400" dirty="0" smtClean="0"/>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t>ゴール</a:t>
            </a:r>
            <a:r>
              <a:rPr lang="ja-JP" altLang="en-US" sz="1400" dirty="0"/>
              <a:t>ととも</a:t>
            </a:r>
            <a:r>
              <a:rPr lang="ja-JP" altLang="en-US" sz="1400" dirty="0" smtClean="0"/>
              <a:t>に紹介しました。</a:t>
            </a:r>
            <a:endParaRPr lang="en-US" altLang="ja-JP" sz="1400" dirty="0" smtClean="0"/>
          </a:p>
        </p:txBody>
      </p:sp>
      <p:pic>
        <p:nvPicPr>
          <p:cNvPr id="3" name="図 2"/>
          <p:cNvPicPr>
            <a:picLocks noChangeAspect="1"/>
          </p:cNvPicPr>
          <p:nvPr/>
        </p:nvPicPr>
        <p:blipFill rotWithShape="1">
          <a:blip r:embed="rId2"/>
          <a:srcRect l="14723" t="17831" r="13655" b="8640"/>
          <a:stretch/>
        </p:blipFill>
        <p:spPr>
          <a:xfrm>
            <a:off x="764276" y="3082369"/>
            <a:ext cx="6364873" cy="3673809"/>
          </a:xfrm>
          <a:prstGeom prst="rect">
            <a:avLst/>
          </a:prstGeom>
        </p:spPr>
      </p:pic>
      <p:sp>
        <p:nvSpPr>
          <p:cNvPr id="5" name="テキスト ボックス 4"/>
          <p:cNvSpPr txBox="1"/>
          <p:nvPr/>
        </p:nvSpPr>
        <p:spPr>
          <a:xfrm>
            <a:off x="7288154" y="5725127"/>
            <a:ext cx="4219425" cy="430887"/>
          </a:xfrm>
          <a:prstGeom prst="rect">
            <a:avLst/>
          </a:prstGeom>
          <a:noFill/>
        </p:spPr>
        <p:txBody>
          <a:bodyPr wrap="none" rtlCol="0">
            <a:spAutoFit/>
          </a:bodyPr>
          <a:lstStyle/>
          <a:p>
            <a:r>
              <a:rPr lang="en-US" altLang="ja-JP" sz="1100" dirty="0">
                <a:latin typeface="+mn-ea"/>
              </a:rPr>
              <a:t>SDGs</a:t>
            </a:r>
            <a:r>
              <a:rPr kumimoji="1" lang="ja-JP" altLang="en-US" sz="1100" dirty="0" smtClean="0"/>
              <a:t>特設ページ</a:t>
            </a:r>
            <a:endParaRPr kumimoji="1" lang="en-US" altLang="ja-JP" sz="1100" dirty="0" smtClean="0"/>
          </a:p>
          <a:p>
            <a:r>
              <a:rPr lang="en-US" altLang="ja-JP" sz="1100" dirty="0">
                <a:hlinkClick r:id="rId3"/>
              </a:rPr>
              <a:t>http://www.pref.osaka.lg.jp/kikaku_keikaku/sdgs/sdgs_osaka_cb.html</a:t>
            </a:r>
            <a:endParaRPr kumimoji="1" lang="ja-JP" altLang="en-US" sz="1100" dirty="0"/>
          </a:p>
        </p:txBody>
      </p:sp>
      <p:sp>
        <p:nvSpPr>
          <p:cNvPr id="4" name="テキスト ボックス 3"/>
          <p:cNvSpPr txBox="1"/>
          <p:nvPr/>
        </p:nvSpPr>
        <p:spPr>
          <a:xfrm>
            <a:off x="7288154" y="6156014"/>
            <a:ext cx="7204052" cy="600164"/>
          </a:xfrm>
          <a:prstGeom prst="rect">
            <a:avLst/>
          </a:prstGeom>
          <a:noFill/>
        </p:spPr>
        <p:txBody>
          <a:bodyPr wrap="square" rtlCol="0">
            <a:spAutoFit/>
          </a:bodyPr>
          <a:lstStyle/>
          <a:p>
            <a:r>
              <a:rPr lang="ja-JP" altLang="en-US" sz="1100" dirty="0" smtClean="0"/>
              <a:t>大阪府掲載事業例：</a:t>
            </a:r>
            <a:endParaRPr lang="en-US" altLang="ja-JP" sz="1100" dirty="0" smtClean="0"/>
          </a:p>
          <a:p>
            <a:r>
              <a:rPr lang="ja-JP" altLang="en-US" sz="1050" dirty="0" smtClean="0"/>
              <a:t>・新型</a:t>
            </a:r>
            <a:r>
              <a:rPr lang="ja-JP" altLang="en-US" sz="1050" dirty="0"/>
              <a:t>コロナウイルス感染症の宿泊療養等に</a:t>
            </a:r>
            <a:r>
              <a:rPr lang="ja-JP" altLang="en-US" sz="1050" dirty="0" smtClean="0"/>
              <a:t>かかる企業・団体</a:t>
            </a:r>
            <a:r>
              <a:rPr lang="ja-JP" altLang="en-US" sz="1050" dirty="0"/>
              <a:t>からの</a:t>
            </a:r>
            <a:r>
              <a:rPr lang="ja-JP" altLang="en-US" sz="1050" dirty="0" smtClean="0"/>
              <a:t>ご協力</a:t>
            </a:r>
            <a:endParaRPr lang="en-US" altLang="ja-JP" sz="1050" dirty="0" smtClean="0"/>
          </a:p>
          <a:p>
            <a:r>
              <a:rPr lang="ja-JP" altLang="en-US" sz="1050" dirty="0"/>
              <a:t>・新型コロナウイルスの感染防止のため</a:t>
            </a:r>
            <a:r>
              <a:rPr lang="ja-JP" altLang="en-US" sz="1050" dirty="0" smtClean="0"/>
              <a:t>の「</a:t>
            </a:r>
            <a:r>
              <a:rPr lang="ja-JP" altLang="en-US" sz="1050" dirty="0"/>
              <a:t>事業者等の</a:t>
            </a:r>
            <a:r>
              <a:rPr lang="ja-JP" altLang="en-US" sz="1050" dirty="0" smtClean="0"/>
              <a:t>取組み</a:t>
            </a:r>
            <a:r>
              <a:rPr lang="ja-JP" altLang="en-US" sz="1050" dirty="0"/>
              <a:t>事例」について</a:t>
            </a:r>
            <a:endParaRPr kumimoji="1" lang="ja-JP" altLang="en-US" sz="105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505" y="3535491"/>
            <a:ext cx="2186722" cy="1736514"/>
          </a:xfrm>
          <a:prstGeom prst="rect">
            <a:avLst/>
          </a:prstGeom>
        </p:spPr>
      </p:pic>
    </p:spTree>
    <p:extLst>
      <p:ext uri="{BB962C8B-B14F-4D97-AF65-F5344CB8AC3E}">
        <p14:creationId xmlns:p14="http://schemas.microsoft.com/office/powerpoint/2010/main" val="124067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200"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3600" u="none" dirty="0"/>
          </a:p>
        </p:txBody>
      </p:sp>
    </p:spTree>
    <p:extLst>
      <p:ext uri="{BB962C8B-B14F-4D97-AF65-F5344CB8AC3E}">
        <p14:creationId xmlns:p14="http://schemas.microsoft.com/office/powerpoint/2010/main" val="128912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n-ea"/>
              </a:rPr>
              <a:t>SDGs</a:t>
            </a:r>
            <a:r>
              <a:rPr kumimoji="1" lang="ja-JP" altLang="en-US" dirty="0" smtClean="0"/>
              <a:t>未来都市</a:t>
            </a:r>
            <a:endParaRPr kumimoji="1" lang="ja-JP" altLang="en-US" dirty="0"/>
          </a:p>
        </p:txBody>
      </p:sp>
      <p:sp>
        <p:nvSpPr>
          <p:cNvPr id="4" name="正方形/長方形 3"/>
          <p:cNvSpPr/>
          <p:nvPr/>
        </p:nvSpPr>
        <p:spPr>
          <a:xfrm>
            <a:off x="277905" y="1717917"/>
            <a:ext cx="6846085" cy="1061829"/>
          </a:xfrm>
          <a:prstGeom prst="rect">
            <a:avLst/>
          </a:prstGeom>
          <a:ln>
            <a:solidFill>
              <a:schemeClr val="tx1"/>
            </a:solidFill>
            <a:prstDash val="sysDash"/>
          </a:ln>
        </p:spPr>
        <p:txBody>
          <a:bodyPr wrap="square">
            <a:spAutoFit/>
          </a:bodyPr>
          <a:lstStyle/>
          <a:p>
            <a:pPr marL="93663" indent="-93663">
              <a:lnSpc>
                <a:spcPct val="150000"/>
              </a:lnSpc>
            </a:pPr>
            <a:r>
              <a:rPr lang="ja-JP" altLang="en-US" sz="1400" dirty="0" smtClean="0"/>
              <a:t>「</a:t>
            </a:r>
            <a:r>
              <a:rPr lang="en-US" altLang="ja-JP" sz="1400" dirty="0" smtClean="0">
                <a:latin typeface="+mn-ea"/>
              </a:rPr>
              <a:t>SDGs</a:t>
            </a:r>
            <a:r>
              <a:rPr lang="ja-JP" altLang="en-US" sz="1400" dirty="0" smtClean="0"/>
              <a:t>未来</a:t>
            </a:r>
            <a:r>
              <a:rPr lang="ja-JP" altLang="en-US" sz="1400" dirty="0"/>
              <a:t>都市及び</a:t>
            </a:r>
            <a:r>
              <a:rPr lang="ja-JP" altLang="en-US" sz="1400" dirty="0" smtClean="0"/>
              <a:t>自治体</a:t>
            </a:r>
            <a:r>
              <a:rPr lang="en-US" altLang="ja-JP" sz="1400" dirty="0">
                <a:latin typeface="+mn-ea"/>
              </a:rPr>
              <a:t>SDGs</a:t>
            </a:r>
            <a:r>
              <a:rPr lang="ja-JP" altLang="en-US" sz="1400" dirty="0" smtClean="0"/>
              <a:t>モデル</a:t>
            </a:r>
            <a:r>
              <a:rPr lang="ja-JP" altLang="en-US" sz="1400" dirty="0"/>
              <a:t>事業</a:t>
            </a:r>
            <a:r>
              <a:rPr lang="ja-JP" altLang="en-US" sz="1400" dirty="0" smtClean="0"/>
              <a:t>」に大阪府</a:t>
            </a:r>
            <a:r>
              <a:rPr lang="ja-JP" altLang="en-US" sz="1400" dirty="0"/>
              <a:t>・</a:t>
            </a:r>
            <a:r>
              <a:rPr lang="ja-JP" altLang="en-US" sz="1400" dirty="0" smtClean="0"/>
              <a:t>大阪市で共同提案を行い選定されました。（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t>年（令和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t>月）</a:t>
            </a:r>
            <a:endParaRPr lang="ja-JP" altLang="en-US" sz="1400" dirty="0"/>
          </a:p>
          <a:p>
            <a:pPr indent="174625">
              <a:lnSpc>
                <a:spcPct val="150000"/>
              </a:lnSpc>
            </a:pPr>
            <a:r>
              <a:rPr lang="en-US" altLang="ja-JP" sz="1400" dirty="0"/>
              <a:t>※</a:t>
            </a:r>
            <a:r>
              <a:rPr lang="ja-JP" altLang="en-US" sz="1400" dirty="0"/>
              <a:t>都道府県と市町村の共同</a:t>
            </a:r>
            <a:r>
              <a:rPr lang="ja-JP" altLang="en-US" sz="1400" dirty="0" smtClean="0"/>
              <a:t>提案の選定は</a:t>
            </a:r>
            <a:r>
              <a:rPr lang="ja-JP" altLang="en-US" sz="1400" dirty="0"/>
              <a:t>全国初の事例</a:t>
            </a:r>
            <a:r>
              <a:rPr lang="ja-JP" altLang="en-US" sz="1400" dirty="0" smtClean="0"/>
              <a:t>です。</a:t>
            </a:r>
            <a:endParaRPr lang="ja-JP" altLang="en-US" sz="1400" dirty="0">
              <a:effectLst/>
            </a:endParaRPr>
          </a:p>
        </p:txBody>
      </p:sp>
      <p:sp>
        <p:nvSpPr>
          <p:cNvPr id="31" name="楕円 30"/>
          <p:cNvSpPr/>
          <p:nvPr/>
        </p:nvSpPr>
        <p:spPr>
          <a:xfrm>
            <a:off x="1487710" y="8330981"/>
            <a:ext cx="1889860" cy="1072459"/>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楕円 31"/>
          <p:cNvSpPr/>
          <p:nvPr/>
        </p:nvSpPr>
        <p:spPr>
          <a:xfrm>
            <a:off x="3146555" y="8326502"/>
            <a:ext cx="1880857" cy="1076725"/>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33"/>
          <p:cNvSpPr txBox="1"/>
          <p:nvPr/>
        </p:nvSpPr>
        <p:spPr>
          <a:xfrm>
            <a:off x="1628513" y="8759204"/>
            <a:ext cx="1604746" cy="660181"/>
          </a:xfrm>
          <a:prstGeom prst="rect">
            <a:avLst/>
          </a:prstGeom>
          <a:noFill/>
        </p:spPr>
        <p:txBody>
          <a:bodyPr wrap="square" lIns="72000" tIns="64008" rIns="72000" bIns="64008" rtlCol="0">
            <a:spAutoFit/>
          </a:bodyPr>
          <a:lstStyle/>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・生涯を通じ健康で、自らの意思に基づき活動できる社会</a:t>
            </a:r>
            <a:endPar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・持続可能な社会の創り手としての子どもたちの学力向上</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405247" y="8759204"/>
            <a:ext cx="1539015" cy="660181"/>
          </a:xfrm>
          <a:prstGeom prst="rect">
            <a:avLst/>
          </a:prstGeom>
          <a:noFill/>
        </p:spPr>
        <p:txBody>
          <a:bodyPr wrap="square" lIns="72000" tIns="64008" rIns="72000" bIns="64008" rtlCol="0">
            <a:spAutoFit/>
          </a:bodyPr>
          <a:lstStyle/>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排出量実質ゼロをめざす</a:t>
            </a:r>
            <a:endPar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・「大阪ブルー・オーシャン・ビジョン」の早期達成に貢献</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005925" y="9113795"/>
            <a:ext cx="489185" cy="234286"/>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社会</a:t>
            </a:r>
            <a:endParaRPr kumimoji="0" lang="en-US" altLang="ja-JP" sz="105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9" name="テキスト ボックス 38"/>
          <p:cNvSpPr txBox="1"/>
          <p:nvPr/>
        </p:nvSpPr>
        <p:spPr>
          <a:xfrm>
            <a:off x="5058037" y="9069470"/>
            <a:ext cx="489185" cy="234286"/>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環境</a:t>
            </a:r>
            <a:endParaRPr kumimoji="0" lang="en-US" altLang="ja-JP" sz="105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正方形/長方形 5"/>
          <p:cNvSpPr/>
          <p:nvPr/>
        </p:nvSpPr>
        <p:spPr>
          <a:xfrm>
            <a:off x="272546" y="2990056"/>
            <a:ext cx="11507077" cy="3724096"/>
          </a:xfrm>
          <a:prstGeom prst="rect">
            <a:avLst/>
          </a:prstGeom>
        </p:spPr>
        <p:txBody>
          <a:bodyPr wrap="square">
            <a:spAutoFit/>
          </a:bodyPr>
          <a:lstStyle/>
          <a:p>
            <a:r>
              <a:rPr lang="en-US" altLang="ja-JP" sz="1600" b="1" dirty="0">
                <a:latin typeface="+mn-ea"/>
              </a:rPr>
              <a:t>SDGs</a:t>
            </a:r>
            <a:r>
              <a:rPr lang="ja-JP" altLang="en-US" sz="1600" b="1" dirty="0" smtClean="0"/>
              <a:t>未来都市計画の概要</a:t>
            </a:r>
            <a:endParaRPr lang="en-US" altLang="ja-JP" sz="1600" b="1" dirty="0" smtClean="0"/>
          </a:p>
          <a:p>
            <a:endParaRPr lang="en-US" altLang="ja-JP" sz="1200" dirty="0" smtClean="0"/>
          </a:p>
          <a:p>
            <a:pPr indent="93663"/>
            <a:r>
              <a:rPr lang="ja-JP" altLang="en-US" sz="1400" b="1" dirty="0" smtClean="0"/>
              <a:t>タイトル</a:t>
            </a:r>
            <a:r>
              <a:rPr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t>年</a:t>
            </a:r>
            <a:r>
              <a:rPr lang="ja-JP" altLang="en-US" sz="1400" dirty="0"/>
              <a:t>大阪・関西万博をインパクトとした</a:t>
            </a:r>
            <a:r>
              <a:rPr lang="ja-JP" altLang="en-US" sz="1400" dirty="0" smtClean="0"/>
              <a:t>「</a:t>
            </a:r>
            <a:r>
              <a:rPr lang="en-US" altLang="ja-JP" sz="1400" dirty="0">
                <a:latin typeface="+mn-ea"/>
              </a:rPr>
              <a:t> SDGs</a:t>
            </a:r>
            <a:r>
              <a:rPr lang="ja-JP" altLang="en-US" sz="1400" dirty="0" smtClean="0"/>
              <a:t>先進</a:t>
            </a:r>
            <a:r>
              <a:rPr lang="ja-JP" altLang="en-US" sz="1400" dirty="0"/>
              <a:t>都市」の実現に向けて</a:t>
            </a:r>
          </a:p>
          <a:p>
            <a:pPr indent="93663"/>
            <a:endParaRPr lang="en-US" altLang="ja-JP" sz="1400" dirty="0" smtClean="0"/>
          </a:p>
          <a:p>
            <a:pPr indent="93663"/>
            <a:r>
              <a:rPr lang="ja-JP" altLang="en-US" sz="1400" b="1" dirty="0" smtClean="0"/>
              <a:t>関連ゴール</a:t>
            </a:r>
            <a:endParaRPr lang="en-US" altLang="ja-JP" sz="1400" b="1" dirty="0" smtClean="0"/>
          </a:p>
          <a:p>
            <a:pPr indent="93663"/>
            <a:endParaRPr lang="en-US" altLang="ja-JP" sz="1400" dirty="0" smtClean="0"/>
          </a:p>
          <a:p>
            <a:pPr indent="93663"/>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t>年のあるべき姿</a:t>
            </a:r>
            <a:endParaRPr lang="en-US" altLang="ja-JP" sz="1600" b="1" dirty="0" smtClean="0"/>
          </a:p>
          <a:p>
            <a:pPr marL="174625">
              <a:spcBef>
                <a:spcPts val="400"/>
              </a:spcBef>
            </a:pPr>
            <a:r>
              <a:rPr lang="ja-JP" altLang="en-US" sz="1400" dirty="0"/>
              <a:t>（</a:t>
            </a:r>
            <a:r>
              <a:rPr lang="en-US" altLang="ja-JP" sz="1400" dirty="0"/>
              <a:t>1</a:t>
            </a:r>
            <a:r>
              <a:rPr lang="ja-JP" altLang="en-US" sz="1400" dirty="0"/>
              <a:t>）いのち輝く幸せな暮らし</a:t>
            </a:r>
          </a:p>
          <a:p>
            <a:pPr marL="631825" indent="80963"/>
            <a:r>
              <a:rPr lang="ja-JP" altLang="en-US" sz="1400" dirty="0" smtClean="0"/>
              <a:t>誰</a:t>
            </a:r>
            <a:r>
              <a:rPr lang="ja-JP" altLang="en-US" sz="1400" dirty="0"/>
              <a:t>もが取り残されることなくすべての命が大切にされ、人と人とのつながりの中で、全ての人が生涯にわたって、自らの能力や可能性を発揮し、健康でいきいきと活躍できる社会の実現</a:t>
            </a:r>
          </a:p>
          <a:p>
            <a:pPr marL="174625">
              <a:spcBef>
                <a:spcPts val="400"/>
              </a:spcBef>
            </a:pPr>
            <a:r>
              <a:rPr lang="ja-JP" altLang="en-US" sz="1400" dirty="0"/>
              <a:t>（</a:t>
            </a:r>
            <a:r>
              <a:rPr lang="en-US" altLang="ja-JP" sz="1400" dirty="0"/>
              <a:t>2</a:t>
            </a:r>
            <a:r>
              <a:rPr lang="ja-JP" altLang="en-US" sz="1400" dirty="0"/>
              <a:t>）多様なチャレンジによる成長</a:t>
            </a:r>
          </a:p>
          <a:p>
            <a:pPr marL="631825" indent="80963"/>
            <a:r>
              <a:rPr lang="ja-JP" altLang="en-US" sz="1400" dirty="0" smtClean="0"/>
              <a:t>都市</a:t>
            </a:r>
            <a:r>
              <a:rPr lang="ja-JP" altLang="en-US" sz="1400" dirty="0"/>
              <a:t>の魅力や寛容性を高め、多様な人材を呼び、様々なことにチャレンジできる環境を整え、新たな価値観やイノベーションの創出を図るとともに、地球環境を守る取組みを進めることで、持続的な成長に向けた取組みを推進</a:t>
            </a:r>
          </a:p>
          <a:p>
            <a:pPr marL="174625">
              <a:spcBef>
                <a:spcPts val="400"/>
              </a:spcBef>
            </a:pPr>
            <a:r>
              <a:rPr lang="ja-JP" altLang="en-US" sz="1400" dirty="0"/>
              <a:t>（</a:t>
            </a:r>
            <a:r>
              <a:rPr lang="en-US" altLang="ja-JP" sz="1400" dirty="0"/>
              <a:t>3</a:t>
            </a:r>
            <a:r>
              <a:rPr lang="ja-JP" altLang="en-US" sz="1400" dirty="0"/>
              <a:t>）世界の未来をともにつくる</a:t>
            </a:r>
          </a:p>
          <a:p>
            <a:pPr marL="631825" indent="80963"/>
            <a:r>
              <a:rPr lang="ja-JP" altLang="en-US" sz="1400" dirty="0" smtClean="0"/>
              <a:t>大阪</a:t>
            </a:r>
            <a:r>
              <a:rPr lang="ja-JP" altLang="en-US" sz="1400" dirty="0"/>
              <a:t>・関西万博の開催都市として、誰もが世界とつながり、</a:t>
            </a:r>
            <a:r>
              <a:rPr lang="en-US" altLang="ja-JP" sz="1400" dirty="0"/>
              <a:t>SDGs</a:t>
            </a:r>
            <a:r>
              <a:rPr lang="ja-JP" altLang="en-US" sz="1400" dirty="0"/>
              <a:t>の価値観が大阪から世界に広がり、人々に共有され、「ひとを救い、地球を守る」ソーシャルグッドな取組みを</a:t>
            </a:r>
            <a:r>
              <a:rPr lang="ja-JP" altLang="en-US" sz="1400" dirty="0" smtClean="0"/>
              <a:t>推進</a:t>
            </a:r>
            <a:endParaRPr lang="en-US" altLang="ja-JP" sz="1400" dirty="0" smtClean="0"/>
          </a:p>
        </p:txBody>
      </p:sp>
      <p:pic>
        <p:nvPicPr>
          <p:cNvPr id="68" name="図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257" y="1667682"/>
            <a:ext cx="2026148" cy="1519614"/>
          </a:xfrm>
          <a:prstGeom prst="rect">
            <a:avLst/>
          </a:prstGeom>
        </p:spPr>
      </p:pic>
      <p:pic>
        <p:nvPicPr>
          <p:cNvPr id="69" name="図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72" y="1671641"/>
            <a:ext cx="2026148" cy="1519614"/>
          </a:xfrm>
          <a:prstGeom prst="rect">
            <a:avLst/>
          </a:prstGeom>
        </p:spPr>
      </p:pic>
      <p:grpSp>
        <p:nvGrpSpPr>
          <p:cNvPr id="3" name="グループ化 2"/>
          <p:cNvGrpSpPr/>
          <p:nvPr/>
        </p:nvGrpSpPr>
        <p:grpSpPr>
          <a:xfrm>
            <a:off x="1470242" y="3771361"/>
            <a:ext cx="3513990" cy="375815"/>
            <a:chOff x="1364626" y="3497693"/>
            <a:chExt cx="3194536" cy="341650"/>
          </a:xfrm>
        </p:grpSpPr>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626" y="3497693"/>
              <a:ext cx="341650" cy="341650"/>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7291" y="3497693"/>
              <a:ext cx="341650" cy="34165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846" y="3497693"/>
              <a:ext cx="341650" cy="341650"/>
            </a:xfrm>
            <a:prstGeom prst="rect">
              <a:avLst/>
            </a:prstGeom>
          </p:spPr>
        </p:pic>
        <p:pic>
          <p:nvPicPr>
            <p:cNvPr id="89" name="図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2401" y="3497693"/>
              <a:ext cx="341650" cy="341650"/>
            </a:xfrm>
            <a:prstGeom prst="rect">
              <a:avLst/>
            </a:prstGeom>
          </p:spPr>
        </p:pic>
        <p:pic>
          <p:nvPicPr>
            <p:cNvPr id="90" name="図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181" y="3497693"/>
              <a:ext cx="341650" cy="341650"/>
            </a:xfrm>
            <a:prstGeom prst="rect">
              <a:avLst/>
            </a:prstGeom>
          </p:spPr>
        </p:pic>
        <p:pic>
          <p:nvPicPr>
            <p:cNvPr id="91" name="図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9736" y="3497693"/>
              <a:ext cx="341650" cy="341650"/>
            </a:xfrm>
            <a:prstGeom prst="rect">
              <a:avLst/>
            </a:prstGeom>
          </p:spPr>
        </p:pic>
        <p:pic>
          <p:nvPicPr>
            <p:cNvPr id="92" name="図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9956" y="3497693"/>
              <a:ext cx="341650" cy="341650"/>
            </a:xfrm>
            <a:prstGeom prst="rect">
              <a:avLst/>
            </a:prstGeom>
          </p:spPr>
        </p:pic>
        <p:pic>
          <p:nvPicPr>
            <p:cNvPr id="93" name="図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7512" y="3497693"/>
              <a:ext cx="341650" cy="341650"/>
            </a:xfrm>
            <a:prstGeom prst="rect">
              <a:avLst/>
            </a:prstGeom>
          </p:spPr>
        </p:pic>
      </p:grpSp>
    </p:spTree>
    <p:extLst>
      <p:ext uri="{BB962C8B-B14F-4D97-AF65-F5344CB8AC3E}">
        <p14:creationId xmlns:p14="http://schemas.microsoft.com/office/powerpoint/2010/main" val="2514014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n-ea"/>
              </a:rPr>
              <a:t>SDGs</a:t>
            </a:r>
            <a:r>
              <a:rPr kumimoji="1" lang="ja-JP" altLang="en-US" dirty="0" smtClean="0"/>
              <a:t>未来都市</a:t>
            </a:r>
            <a:r>
              <a:rPr kumimoji="1" lang="ja-JP" altLang="en-US" sz="3600" dirty="0" smtClean="0"/>
              <a:t>（自治体</a:t>
            </a:r>
            <a:r>
              <a:rPr lang="en-US" altLang="ja-JP" sz="3600" dirty="0">
                <a:latin typeface="+mn-ea"/>
              </a:rPr>
              <a:t>SDGs</a:t>
            </a:r>
            <a:r>
              <a:rPr kumimoji="1" lang="ja-JP" altLang="en-US" sz="3600" dirty="0" smtClean="0"/>
              <a:t>モデル事業）</a:t>
            </a:r>
            <a:endParaRPr kumimoji="1" lang="ja-JP" altLang="en-US" sz="3600" dirty="0"/>
          </a:p>
        </p:txBody>
      </p:sp>
      <p:sp>
        <p:nvSpPr>
          <p:cNvPr id="27" name="正方形/長方形 26"/>
          <p:cNvSpPr/>
          <p:nvPr/>
        </p:nvSpPr>
        <p:spPr>
          <a:xfrm>
            <a:off x="522800" y="1781292"/>
            <a:ext cx="11184801" cy="1805623"/>
          </a:xfrm>
          <a:prstGeom prst="rect">
            <a:avLst/>
          </a:prstGeom>
        </p:spPr>
        <p:txBody>
          <a:bodyPr wrap="square">
            <a:spAutoFit/>
          </a:bodyPr>
          <a:lstStyle/>
          <a:p>
            <a:pPr>
              <a:lnSpc>
                <a:spcPct val="150000"/>
              </a:lnSpc>
            </a:pPr>
            <a:r>
              <a:rPr lang="ja-JP" altLang="en-US" sz="1600" b="1" dirty="0" smtClean="0"/>
              <a:t>自治体</a:t>
            </a:r>
            <a:r>
              <a:rPr lang="en-US" altLang="ja-JP" sz="1600" b="1" dirty="0">
                <a:latin typeface="+mn-ea"/>
              </a:rPr>
              <a:t>SDGs</a:t>
            </a:r>
            <a:r>
              <a:rPr lang="ja-JP" altLang="en-US" sz="1600" b="1" dirty="0" smtClean="0"/>
              <a:t>モデル事業（</a:t>
            </a:r>
            <a:r>
              <a:rPr lang="ja-JP" altLang="en-US" sz="1600" b="1" dirty="0"/>
              <a:t>大阪発「大阪ブルー・オーシャン・ビジョン」推進プロジェクト）</a:t>
            </a:r>
          </a:p>
          <a:p>
            <a:pPr marL="93663" indent="80963">
              <a:lnSpc>
                <a:spcPct val="150000"/>
              </a:lnSpc>
              <a:spcBef>
                <a:spcPts val="400"/>
              </a:spcBef>
            </a:pPr>
            <a:r>
              <a:rPr lang="ja-JP" altLang="en-US" sz="1400" dirty="0" smtClean="0"/>
              <a:t>プラスチック</a:t>
            </a:r>
            <a:r>
              <a:rPr lang="ja-JP" altLang="en-US" sz="1400" dirty="0"/>
              <a:t>ごみ問題解決に向けた世界を先導する取組みとして、経済、社会、環境の三側面から、３</a:t>
            </a:r>
            <a:r>
              <a:rPr lang="en-US" altLang="ja-JP" sz="1400" dirty="0"/>
              <a:t>R</a:t>
            </a:r>
            <a:r>
              <a:rPr lang="ja-JP" altLang="en-US" sz="1400" dirty="0"/>
              <a:t>（リデュース、リユース、リサイクル）などの普及啓発や、海岸漂着ごみの実態調査、海ごみの回収などを府域全体で幅広く実施する。</a:t>
            </a:r>
          </a:p>
          <a:p>
            <a:pPr marL="93663" indent="80963">
              <a:lnSpc>
                <a:spcPct val="150000"/>
              </a:lnSpc>
            </a:pPr>
            <a:r>
              <a:rPr lang="ja-JP" altLang="en-US" sz="1400" dirty="0" smtClean="0"/>
              <a:t>特</a:t>
            </a:r>
            <a:r>
              <a:rPr lang="ja-JP" altLang="en-US" sz="1400" dirty="0"/>
              <a:t>に、三側面をつなぐ統合的取組を、「大阪ブルー・オーシャン・ビジョン」推進事業と銘打ち、ビジョンの実現等に貢献するための計画を策定し、同計画に基づくプラスチックごみの資源循環を推進するとともに、大阪の取組みを国内外に情報発信する。</a:t>
            </a:r>
            <a:endParaRPr lang="ja-JP" altLang="en-US" sz="1400" dirty="0">
              <a:effectLst/>
            </a:endParaRPr>
          </a:p>
        </p:txBody>
      </p:sp>
      <p:grpSp>
        <p:nvGrpSpPr>
          <p:cNvPr id="7" name="グループ化 6"/>
          <p:cNvGrpSpPr/>
          <p:nvPr/>
        </p:nvGrpSpPr>
        <p:grpSpPr>
          <a:xfrm>
            <a:off x="6010337" y="4150096"/>
            <a:ext cx="6032779" cy="2323731"/>
            <a:chOff x="522800" y="2920621"/>
            <a:chExt cx="6032779" cy="2323731"/>
          </a:xfrm>
        </p:grpSpPr>
        <p:sp>
          <p:nvSpPr>
            <p:cNvPr id="14" name="二等辺三角形 13"/>
            <p:cNvSpPr/>
            <p:nvPr/>
          </p:nvSpPr>
          <p:spPr>
            <a:xfrm>
              <a:off x="3103018" y="4926872"/>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896569" y="5012498"/>
              <a:ext cx="1040153" cy="123111"/>
            </a:xfrm>
            <a:prstGeom prst="rect">
              <a:avLst/>
            </a:prstGeom>
            <a:noFill/>
          </p:spPr>
          <p:txBody>
            <a:bodyPr wrap="square" lIns="0" tIns="0" rIns="0" bIns="0" rtlCol="0" anchor="ctr" anchorCtr="0">
              <a:spAutoFit/>
            </a:bodyPr>
            <a:lstStyle/>
            <a:p>
              <a:pPr algn="ctr"/>
              <a:r>
                <a:rPr lang="ja-JP" altLang="en-US" sz="800" b="1" dirty="0" smtClean="0">
                  <a:latin typeface="+mn-ea"/>
                  <a:cs typeface="Meiryo UI" panose="020B0604030504040204" pitchFamily="50" charset="-128"/>
                </a:rPr>
                <a:t>制度融資</a:t>
              </a:r>
              <a:endParaRPr lang="en-US" altLang="ja-JP" sz="800" b="1" dirty="0">
                <a:latin typeface="+mn-ea"/>
                <a:cs typeface="Meiryo UI" panose="020B0604030504040204" pitchFamily="50" charset="-128"/>
              </a:endParaRPr>
            </a:p>
          </p:txBody>
        </p:sp>
        <p:sp>
          <p:nvSpPr>
            <p:cNvPr id="17" name="テキスト ボックス 16"/>
            <p:cNvSpPr txBox="1"/>
            <p:nvPr/>
          </p:nvSpPr>
          <p:spPr>
            <a:xfrm>
              <a:off x="3785831" y="4983526"/>
              <a:ext cx="2769748" cy="123111"/>
            </a:xfrm>
            <a:prstGeom prst="rect">
              <a:avLst/>
            </a:prstGeom>
            <a:noFill/>
          </p:spPr>
          <p:txBody>
            <a:bodyPr wrap="square" lIns="0" tIns="0" rIns="0" bIns="0" rtlCol="0" anchor="ctr" anchorCtr="0">
              <a:spAutoFit/>
            </a:bodyPr>
            <a:lstStyle/>
            <a:p>
              <a:pPr algn="ct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a:stretch>
              <a:fillRect/>
            </a:stretch>
          </p:blipFill>
          <p:spPr>
            <a:xfrm>
              <a:off x="718962" y="3451080"/>
              <a:ext cx="5684127" cy="1424773"/>
            </a:xfrm>
            <a:prstGeom prst="rect">
              <a:avLst/>
            </a:prstGeom>
            <a:ln>
              <a:solidFill>
                <a:schemeClr val="accent1"/>
              </a:solidFill>
            </a:ln>
          </p:spPr>
        </p:pic>
        <p:sp>
          <p:nvSpPr>
            <p:cNvPr id="20" name="正方形/長方形 19"/>
            <p:cNvSpPr/>
            <p:nvPr/>
          </p:nvSpPr>
          <p:spPr>
            <a:xfrm>
              <a:off x="624833" y="2920621"/>
              <a:ext cx="5866525" cy="2323731"/>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2800" y="2966399"/>
              <a:ext cx="4897495" cy="253916"/>
            </a:xfrm>
            <a:prstGeom prst="rect">
              <a:avLst/>
            </a:prstGeom>
          </p:spPr>
          <p:txBody>
            <a:bodyPr wrap="none">
              <a:spAutoFit/>
            </a:bodyPr>
            <a:lstStyle/>
            <a:p>
              <a:r>
                <a:rPr lang="ja-JP" altLang="en-US" sz="1050" b="1" dirty="0" smtClean="0"/>
                <a:t>「地域</a:t>
              </a:r>
              <a:r>
                <a:rPr lang="ja-JP" altLang="en-US" sz="1050" b="1" dirty="0"/>
                <a:t>・事業者の連携による新たなペットボトル回収・リサイクルシステム</a:t>
              </a:r>
              <a:r>
                <a:rPr lang="ja-JP" altLang="en-US" sz="1050" b="1" dirty="0" smtClean="0"/>
                <a:t>」</a:t>
              </a:r>
              <a:endParaRPr lang="ja-JP" altLang="en-US" sz="1050" b="1" dirty="0"/>
            </a:p>
          </p:txBody>
        </p:sp>
        <p:sp>
          <p:nvSpPr>
            <p:cNvPr id="30" name="テキスト ボックス 29"/>
            <p:cNvSpPr txBox="1"/>
            <p:nvPr/>
          </p:nvSpPr>
          <p:spPr>
            <a:xfrm>
              <a:off x="3730274" y="3254535"/>
              <a:ext cx="1734105" cy="123111"/>
            </a:xfrm>
            <a:prstGeom prst="rect">
              <a:avLst/>
            </a:prstGeom>
            <a:noFill/>
          </p:spPr>
          <p:txBody>
            <a:bodyPr wrap="square" lIns="0" tIns="0" rIns="0" bIns="0" rtlCol="0" anchor="ctr" anchorCtr="0">
              <a:spAutoFit/>
            </a:bodyPr>
            <a:lstStyle/>
            <a:p>
              <a:pPr algn="ct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flipV="1">
              <a:off x="3103015" y="3235840"/>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103015" y="3277922"/>
              <a:ext cx="1040153" cy="123111"/>
            </a:xfrm>
            <a:prstGeom prst="rect">
              <a:avLst/>
            </a:prstGeom>
            <a:noFill/>
          </p:spPr>
          <p:txBody>
            <a:bodyPr wrap="square" lIns="0" tIns="0" rIns="0" bIns="0" rtlCol="0" anchor="ctr" anchorCtr="0">
              <a:spAutoFit/>
            </a:bodyPr>
            <a:lstStyle/>
            <a:p>
              <a:r>
                <a:rPr lang="ja-JP" altLang="en-US" sz="800" b="1" dirty="0" smtClean="0">
                  <a:latin typeface="+mn-ea"/>
                  <a:cs typeface="Meiryo UI" panose="020B0604030504040204" pitchFamily="50" charset="-128"/>
                </a:rPr>
                <a:t>事業連携協定</a:t>
              </a:r>
              <a:endParaRPr lang="en-US" altLang="ja-JP" sz="800" b="1" dirty="0">
                <a:latin typeface="+mn-ea"/>
                <a:cs typeface="Meiryo UI" panose="020B0604030504040204" pitchFamily="50" charset="-128"/>
              </a:endParaRPr>
            </a:p>
          </p:txBody>
        </p:sp>
      </p:grpSp>
      <p:sp>
        <p:nvSpPr>
          <p:cNvPr id="8" name="テキスト ボックス 7"/>
          <p:cNvSpPr txBox="1"/>
          <p:nvPr/>
        </p:nvSpPr>
        <p:spPr>
          <a:xfrm>
            <a:off x="522801" y="4150096"/>
            <a:ext cx="5176676" cy="2077492"/>
          </a:xfrm>
          <a:prstGeom prst="rect">
            <a:avLst/>
          </a:prstGeom>
          <a:noFill/>
        </p:spPr>
        <p:txBody>
          <a:bodyPr wrap="square" rtlCol="0">
            <a:spAutoFit/>
          </a:bodyPr>
          <a:lstStyle/>
          <a:p>
            <a:pPr>
              <a:lnSpc>
                <a:spcPct val="150000"/>
              </a:lnSpc>
            </a:pPr>
            <a:r>
              <a:rPr lang="ja-JP" altLang="en-US" sz="1600" b="1" dirty="0" smtClean="0"/>
              <a:t>〇３</a:t>
            </a:r>
            <a:r>
              <a:rPr kumimoji="1" lang="ja-JP" altLang="en-US" sz="1600" b="1" dirty="0" smtClean="0"/>
              <a:t>側面をつなぐ統合的取組み</a:t>
            </a:r>
            <a:endParaRPr kumimoji="1" lang="en-US" altLang="ja-JP" sz="1600" b="1" dirty="0" smtClean="0"/>
          </a:p>
          <a:p>
            <a:pPr>
              <a:lnSpc>
                <a:spcPct val="150000"/>
              </a:lnSpc>
            </a:pPr>
            <a:r>
              <a:rPr kumimoji="1" lang="ja-JP" altLang="en-US" sz="1400" dirty="0" smtClean="0"/>
              <a:t>・「大阪ブルー・オーシャン・ビジョン」実行計画の</a:t>
            </a:r>
            <a:r>
              <a:rPr lang="ja-JP" altLang="en-US" sz="1400" dirty="0" smtClean="0"/>
              <a:t>策定</a:t>
            </a:r>
            <a:endParaRPr lang="en-US" altLang="ja-JP" sz="1400" dirty="0" smtClean="0"/>
          </a:p>
          <a:p>
            <a:pPr indent="268288">
              <a:lnSpc>
                <a:spcPct val="150000"/>
              </a:lnSpc>
            </a:pPr>
            <a:r>
              <a:rPr lang="ja-JP" altLang="en-US" sz="1400" dirty="0" smtClean="0"/>
              <a:t>（</a:t>
            </a:r>
            <a:r>
              <a:rPr kumimoji="1" lang="ja-JP" altLang="en-US" sz="1400" dirty="0" smtClean="0"/>
              <a:t>令和３年３月）</a:t>
            </a:r>
            <a:endParaRPr kumimoji="1" lang="en-US" altLang="ja-JP" sz="1400" dirty="0" smtClean="0"/>
          </a:p>
          <a:p>
            <a:pPr marL="268288" indent="-268288">
              <a:lnSpc>
                <a:spcPct val="150000"/>
              </a:lnSpc>
            </a:pPr>
            <a:r>
              <a:rPr lang="ja-JP" altLang="en-US" sz="1400" dirty="0" smtClean="0"/>
              <a:t>・「地域・事業者の連携による新たなペットボトル回収・リサイクルシステム」の確立</a:t>
            </a:r>
            <a:endParaRPr lang="en-US" altLang="ja-JP" sz="1400" dirty="0" smtClean="0"/>
          </a:p>
          <a:p>
            <a:pPr>
              <a:lnSpc>
                <a:spcPct val="150000"/>
              </a:lnSpc>
            </a:pPr>
            <a:r>
              <a:rPr lang="ja-JP" altLang="en-US" sz="1400" dirty="0" smtClean="0"/>
              <a:t>・情報発信と国際強力の推進（</a:t>
            </a:r>
            <a:r>
              <a:rPr kumimoji="1" lang="ja-JP" altLang="en-US" sz="1400" dirty="0" smtClean="0"/>
              <a:t>海外に向けＰＲ動画を作成）</a:t>
            </a:r>
            <a:endParaRPr kumimoji="1" lang="ja-JP" altLang="en-US" sz="1400" dirty="0"/>
          </a:p>
        </p:txBody>
      </p:sp>
    </p:spTree>
    <p:extLst>
      <p:ext uri="{BB962C8B-B14F-4D97-AF65-F5344CB8AC3E}">
        <p14:creationId xmlns:p14="http://schemas.microsoft.com/office/powerpoint/2010/main" val="272670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099" y="119906"/>
            <a:ext cx="13535696" cy="1325563"/>
          </a:xfrm>
        </p:spPr>
        <p:txBody>
          <a:bodyPr>
            <a:normAutofit/>
          </a:bodyPr>
          <a:lstStyle/>
          <a:p>
            <a:r>
              <a:rPr lang="ja-JP" altLang="en-US" sz="3600" spc="-120" dirty="0"/>
              <a:t>企業との包括連携協定締結時に</a:t>
            </a:r>
            <a:r>
              <a:rPr lang="en-US" altLang="ja-JP" sz="3600" spc="-120" dirty="0"/>
              <a:t>SDGs</a:t>
            </a:r>
            <a:r>
              <a:rPr lang="ja-JP" altLang="en-US" sz="3600" spc="-120" dirty="0"/>
              <a:t>の観点を反映</a:t>
            </a:r>
            <a:r>
              <a:rPr lang="en-US" altLang="ja-JP" sz="3600" spc="-120" dirty="0"/>
              <a:t/>
            </a:r>
            <a:br>
              <a:rPr lang="en-US" altLang="ja-JP" sz="3600" spc="-120" dirty="0"/>
            </a:br>
            <a:r>
              <a:rPr lang="ja-JP" altLang="en-US" sz="2800" spc="-120" dirty="0"/>
              <a:t>（平成</a:t>
            </a:r>
            <a:r>
              <a:rPr lang="en-US" altLang="ja-JP" sz="2800" spc="-120" dirty="0"/>
              <a:t>30</a:t>
            </a:r>
            <a:r>
              <a:rPr lang="ja-JP" altLang="en-US" sz="2800" spc="-120" dirty="0"/>
              <a:t>年</a:t>
            </a:r>
            <a:r>
              <a:rPr lang="en-US" altLang="ja-JP" sz="2800" spc="-120" dirty="0"/>
              <a:t>4</a:t>
            </a:r>
            <a:r>
              <a:rPr lang="ja-JP" altLang="en-US" sz="2800" spc="-120" dirty="0"/>
              <a:t>月～）</a:t>
            </a:r>
            <a:endParaRPr kumimoji="1" lang="ja-JP" altLang="en-US" sz="2800" spc="-120" dirty="0"/>
          </a:p>
        </p:txBody>
      </p:sp>
      <p:sp>
        <p:nvSpPr>
          <p:cNvPr id="3" name="テキスト プレースホルダー 7"/>
          <p:cNvSpPr txBox="1">
            <a:spLocks/>
          </p:cNvSpPr>
          <p:nvPr/>
        </p:nvSpPr>
        <p:spPr bwMode="auto">
          <a:xfrm>
            <a:off x="1" y="1590576"/>
            <a:ext cx="12191999" cy="1838423"/>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dirty="0"/>
              <a:t>○令和３年３月現在、</a:t>
            </a:r>
            <a:r>
              <a:rPr lang="en-US" altLang="ja-JP" sz="1800" dirty="0"/>
              <a:t>64</a:t>
            </a:r>
            <a:r>
              <a:rPr lang="ja-JP" altLang="en-US" sz="1800" dirty="0"/>
              <a:t>社</a:t>
            </a:r>
            <a:r>
              <a:rPr lang="en-US" altLang="ja-JP" sz="1800" dirty="0"/>
              <a:t>4</a:t>
            </a:r>
            <a:r>
              <a:rPr lang="ja-JP" altLang="en-US" sz="1800" dirty="0"/>
              <a:t>大学と包括連携協定を締結。</a:t>
            </a:r>
          </a:p>
          <a:p>
            <a:pPr marL="177800" indent="-177800">
              <a:spcBef>
                <a:spcPct val="0"/>
              </a:spcBef>
              <a:buNone/>
              <a:defRPr/>
            </a:pPr>
            <a:r>
              <a:rPr lang="ja-JP" altLang="en-US" sz="1800" spc="-150" dirty="0"/>
              <a:t>各社・大学との多分野にわたる連携の一つ一つが</a:t>
            </a:r>
            <a:r>
              <a:rPr lang="en-US" altLang="ja-JP" sz="1800" spc="-150" dirty="0"/>
              <a:t>SDGs</a:t>
            </a:r>
            <a:r>
              <a:rPr lang="ja-JP" altLang="en-US" sz="1800" spc="-150" dirty="0"/>
              <a:t>の取組みに繋がるものであるため、包括連携協定締結時のリリースに</a:t>
            </a:r>
            <a:r>
              <a:rPr lang="en-US" altLang="ja-JP" sz="1800" spc="-150" dirty="0"/>
              <a:t>SDGs</a:t>
            </a:r>
            <a:r>
              <a:rPr lang="ja-JP" altLang="en-US" sz="1800" spc="-150" dirty="0"/>
              <a:t>のロゴを記載</a:t>
            </a:r>
            <a:endParaRPr lang="en-US" altLang="ja-JP" sz="1800" spc="-150" dirty="0"/>
          </a:p>
          <a:p>
            <a:pPr marL="177800" indent="-177800">
              <a:lnSpc>
                <a:spcPts val="1900"/>
              </a:lnSpc>
              <a:spcBef>
                <a:spcPct val="0"/>
              </a:spcBef>
              <a:buNone/>
              <a:defRPr/>
            </a:pPr>
            <a:r>
              <a:rPr lang="en-US" altLang="ja-JP" sz="1800" dirty="0"/>
              <a:t>【</a:t>
            </a:r>
            <a:r>
              <a:rPr lang="ja-JP" altLang="en-US" sz="1800" dirty="0"/>
              <a:t>関連取組み</a:t>
            </a:r>
            <a:r>
              <a:rPr lang="en-US" altLang="ja-JP" sz="1800" dirty="0"/>
              <a:t>】</a:t>
            </a:r>
          </a:p>
          <a:p>
            <a:pPr marL="177800" indent="-177800">
              <a:lnSpc>
                <a:spcPts val="1900"/>
              </a:lnSpc>
              <a:spcBef>
                <a:spcPct val="0"/>
              </a:spcBef>
              <a:buNone/>
              <a:defRPr/>
            </a:pPr>
            <a:r>
              <a:rPr lang="ja-JP" altLang="en-US" sz="1800" dirty="0"/>
              <a:t>・公民戦略連携</a:t>
            </a:r>
            <a:r>
              <a:rPr lang="ja-JP" altLang="en-US" sz="1800" dirty="0" smtClean="0"/>
              <a:t>デスクのポスターや</a:t>
            </a:r>
            <a:r>
              <a:rPr lang="en-US" altLang="ja-JP" sz="1800" dirty="0" smtClean="0"/>
              <a:t>PR</a:t>
            </a:r>
            <a:r>
              <a:rPr lang="ja-JP" altLang="en-US" sz="1800" dirty="0"/>
              <a:t>パンフレットに、</a:t>
            </a:r>
            <a:r>
              <a:rPr lang="en-US" altLang="ja-JP" sz="1800" dirty="0"/>
              <a:t>SDGs</a:t>
            </a:r>
            <a:r>
              <a:rPr lang="ja-JP" altLang="en-US" sz="1800" dirty="0"/>
              <a:t>のロゴを掲載し、公民連携を通じて</a:t>
            </a:r>
            <a:r>
              <a:rPr lang="en-US" altLang="ja-JP" sz="1800" dirty="0"/>
              <a:t>SDGs</a:t>
            </a:r>
            <a:r>
              <a:rPr lang="ja-JP" altLang="en-US" sz="1800" dirty="0"/>
              <a:t>の取組みを推進する旨を</a:t>
            </a:r>
            <a:r>
              <a:rPr lang="ja-JP" altLang="en-US" sz="1800" dirty="0" smtClean="0"/>
              <a:t>記載</a:t>
            </a:r>
            <a:endParaRPr lang="ja-JP" altLang="en-US" sz="1800" strike="sngStrike" dirty="0">
              <a:solidFill>
                <a:srgbClr val="FF0000"/>
              </a:solidFill>
            </a:endParaRPr>
          </a:p>
          <a:p>
            <a:pPr marL="177800" indent="-177800">
              <a:lnSpc>
                <a:spcPts val="1900"/>
              </a:lnSpc>
              <a:spcBef>
                <a:spcPct val="0"/>
              </a:spcBef>
              <a:buNone/>
              <a:defRPr/>
            </a:pPr>
            <a:endParaRPr lang="en-US" altLang="ja-JP" sz="1800" dirty="0"/>
          </a:p>
          <a:p>
            <a:pPr marL="177800" indent="-177800">
              <a:lnSpc>
                <a:spcPts val="1900"/>
              </a:lnSpc>
              <a:spcBef>
                <a:spcPct val="0"/>
              </a:spcBef>
              <a:buNone/>
              <a:defRPr/>
            </a:pPr>
            <a:r>
              <a:rPr lang="ja-JP" altLang="en-US" sz="1800" dirty="0"/>
              <a:t>・公民連携のプラットフォーム</a:t>
            </a:r>
            <a:r>
              <a:rPr lang="en-US" altLang="ja-JP" sz="1800" dirty="0"/>
              <a:t>OSAKA MEIKAN</a:t>
            </a:r>
            <a:r>
              <a:rPr lang="ja-JP" altLang="en-US" sz="1800" dirty="0"/>
              <a:t>において、</a:t>
            </a:r>
            <a:r>
              <a:rPr lang="en-US" altLang="ja-JP" sz="1800" dirty="0"/>
              <a:t>SDGs</a:t>
            </a:r>
            <a:r>
              <a:rPr lang="ja-JP" altLang="en-US" sz="1800" dirty="0"/>
              <a:t>やその取組みについて情報発信やセミナー等を開催。</a:t>
            </a:r>
          </a:p>
        </p:txBody>
      </p:sp>
      <p:sp>
        <p:nvSpPr>
          <p:cNvPr id="10" name="正方形/長方形 9"/>
          <p:cNvSpPr/>
          <p:nvPr/>
        </p:nvSpPr>
        <p:spPr>
          <a:xfrm>
            <a:off x="-558408" y="3410568"/>
            <a:ext cx="5163771" cy="861774"/>
          </a:xfrm>
          <a:prstGeom prst="rect">
            <a:avLst/>
          </a:prstGeom>
        </p:spPr>
        <p:txBody>
          <a:bodyPr wrap="square">
            <a:spAutoFit/>
          </a:bodyPr>
          <a:lstStyle/>
          <a:p>
            <a:pPr algn="ct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600" dirty="0">
                <a:latin typeface="Meiryo UI" panose="020B0604030504040204" pitchFamily="50" charset="-128"/>
                <a:ea typeface="Meiryo UI" panose="020B0604030504040204" pitchFamily="50" charset="-128"/>
              </a:rPr>
              <a:t>アストラゼネカ</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との連携項目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令和３</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日締結）</a:t>
            </a:r>
          </a:p>
        </p:txBody>
      </p:sp>
      <p:pic>
        <p:nvPicPr>
          <p:cNvPr id="13" name="図 12"/>
          <p:cNvPicPr>
            <a:picLocks noChangeAspect="1"/>
          </p:cNvPicPr>
          <p:nvPr/>
        </p:nvPicPr>
        <p:blipFill>
          <a:blip r:embed="rId2"/>
          <a:stretch>
            <a:fillRect/>
          </a:stretch>
        </p:blipFill>
        <p:spPr>
          <a:xfrm>
            <a:off x="8346742" y="4152461"/>
            <a:ext cx="3619971" cy="2627361"/>
          </a:xfrm>
          <a:prstGeom prst="rect">
            <a:avLst/>
          </a:prstGeom>
        </p:spPr>
      </p:pic>
      <p:sp>
        <p:nvSpPr>
          <p:cNvPr id="14" name="正方形/長方形 13"/>
          <p:cNvSpPr/>
          <p:nvPr/>
        </p:nvSpPr>
        <p:spPr>
          <a:xfrm>
            <a:off x="8241282" y="3544515"/>
            <a:ext cx="4113945"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TV</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の取組みを配信</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259647" y="4187650"/>
            <a:ext cx="3697958" cy="2506855"/>
          </a:xfrm>
          <a:prstGeom prst="rect">
            <a:avLst/>
          </a:prstGeom>
        </p:spPr>
      </p:pic>
      <p:sp>
        <p:nvSpPr>
          <p:cNvPr id="6" name="テキスト ボックス 5"/>
          <p:cNvSpPr txBox="1"/>
          <p:nvPr/>
        </p:nvSpPr>
        <p:spPr>
          <a:xfrm flipH="1">
            <a:off x="13388183" y="2295824"/>
            <a:ext cx="3977495" cy="646331"/>
          </a:xfrm>
          <a:prstGeom prst="rect">
            <a:avLst/>
          </a:prstGeom>
          <a:noFill/>
        </p:spPr>
        <p:txBody>
          <a:bodyPr wrap="square" rtlCol="0">
            <a:spAutoFit/>
          </a:bodyPr>
          <a:lstStyle/>
          <a:p>
            <a:endParaRPr lang="ja-JP" altLang="en-US" b="1" dirty="0">
              <a:latin typeface="Meiryo UI" panose="020B0604030504040204" pitchFamily="50" charset="-128"/>
              <a:ea typeface="Meiryo UI" panose="020B0604030504040204" pitchFamily="50" charset="-128"/>
            </a:endParaRPr>
          </a:p>
          <a:p>
            <a:endParaRPr lang="en-US" altLang="ja-JP" strike="dblStrike" dirty="0">
              <a:solidFill>
                <a:srgbClr val="FF0000"/>
              </a:solidFill>
            </a:endParaRPr>
          </a:p>
        </p:txBody>
      </p:sp>
      <p:sp>
        <p:nvSpPr>
          <p:cNvPr id="7" name="テキスト ボックス 6"/>
          <p:cNvSpPr txBox="1"/>
          <p:nvPr/>
        </p:nvSpPr>
        <p:spPr>
          <a:xfrm>
            <a:off x="4491519" y="3665279"/>
            <a:ext cx="3406777" cy="369332"/>
          </a:xfrm>
          <a:prstGeom prst="rect">
            <a:avLst/>
          </a:prstGeom>
          <a:noFill/>
        </p:spPr>
        <p:txBody>
          <a:bodyPr wrap="square" rtlCol="0">
            <a:spAutoFit/>
          </a:bodyPr>
          <a:lstStyle/>
          <a:p>
            <a:r>
              <a:rPr lang="ja-JP" altLang="en-US" dirty="0"/>
              <a:t>包括連携協定企業</a:t>
            </a:r>
            <a:r>
              <a:rPr lang="en-US" altLang="ja-JP" dirty="0"/>
              <a:t>(64</a:t>
            </a:r>
            <a:r>
              <a:rPr lang="ja-JP" altLang="en-US" dirty="0"/>
              <a:t>社</a:t>
            </a:r>
            <a:r>
              <a:rPr lang="en-US" altLang="ja-JP" dirty="0"/>
              <a:t>4</a:t>
            </a:r>
            <a:r>
              <a:rPr lang="ja-JP" altLang="en-US" dirty="0"/>
              <a:t>大学</a:t>
            </a:r>
            <a:r>
              <a:rPr lang="en-US" altLang="ja-JP" dirty="0"/>
              <a:t>)</a:t>
            </a:r>
            <a:endParaRPr kumimoji="1" lang="ja-JP" altLang="en-US" dirty="0"/>
          </a:p>
        </p:txBody>
      </p:sp>
      <p:sp>
        <p:nvSpPr>
          <p:cNvPr id="4" name="正方形/長方形 3"/>
          <p:cNvSpPr/>
          <p:nvPr/>
        </p:nvSpPr>
        <p:spPr>
          <a:xfrm>
            <a:off x="4063065" y="4187650"/>
            <a:ext cx="4178217" cy="2670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4105659" y="4192507"/>
            <a:ext cx="3792637" cy="2507481"/>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3215" y="6389322"/>
            <a:ext cx="366558" cy="305183"/>
          </a:xfrm>
          <a:prstGeom prst="rect">
            <a:avLst/>
          </a:prstGeom>
        </p:spPr>
      </p:pic>
      <p:pic>
        <p:nvPicPr>
          <p:cNvPr id="17" name="図 16"/>
          <p:cNvPicPr>
            <a:picLocks noChangeAspect="1"/>
          </p:cNvPicPr>
          <p:nvPr/>
        </p:nvPicPr>
        <p:blipFill>
          <a:blip r:embed="rId6"/>
          <a:stretch>
            <a:fillRect/>
          </a:stretch>
        </p:blipFill>
        <p:spPr>
          <a:xfrm>
            <a:off x="6502367" y="6389322"/>
            <a:ext cx="984433" cy="333706"/>
          </a:xfrm>
          <a:prstGeom prst="rect">
            <a:avLst/>
          </a:prstGeom>
        </p:spPr>
      </p:pic>
      <p:pic>
        <p:nvPicPr>
          <p:cNvPr id="18" name="図 17"/>
          <p:cNvPicPr>
            <a:picLocks noChangeAspect="1"/>
          </p:cNvPicPr>
          <p:nvPr/>
        </p:nvPicPr>
        <p:blipFill>
          <a:blip r:embed="rId7"/>
          <a:stretch>
            <a:fillRect/>
          </a:stretch>
        </p:blipFill>
        <p:spPr>
          <a:xfrm>
            <a:off x="7555426" y="6451142"/>
            <a:ext cx="617229" cy="274043"/>
          </a:xfrm>
          <a:prstGeom prst="rect">
            <a:avLst/>
          </a:prstGeom>
        </p:spPr>
      </p:pic>
    </p:spTree>
    <p:extLst>
      <p:ext uri="{BB962C8B-B14F-4D97-AF65-F5344CB8AC3E}">
        <p14:creationId xmlns:p14="http://schemas.microsoft.com/office/powerpoint/2010/main" val="295280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大阪ええまちプロジェクト</a:t>
            </a:r>
            <a:endParaRPr kumimoji="1" lang="ja-JP" altLang="en-US" dirty="0"/>
          </a:p>
        </p:txBody>
      </p:sp>
      <p:sp>
        <p:nvSpPr>
          <p:cNvPr id="5" name="正方形/長方形 4"/>
          <p:cNvSpPr/>
          <p:nvPr/>
        </p:nvSpPr>
        <p:spPr>
          <a:xfrm>
            <a:off x="119269" y="1591407"/>
            <a:ext cx="11953462" cy="1015663"/>
          </a:xfrm>
          <a:prstGeom prst="rect">
            <a:avLst/>
          </a:prstGeom>
        </p:spPr>
        <p:txBody>
          <a:bodyPr wrap="square">
            <a:spAutoFit/>
          </a:bodyPr>
          <a:lstStyle/>
          <a:p>
            <a:r>
              <a:rPr lang="ja-JP" altLang="en-US" sz="2000" dirty="0"/>
              <a:t>「すべての人に健康と福祉を」、「住み続けられるまちづくりを」といったＳＤＧｓの実現</a:t>
            </a:r>
            <a:r>
              <a:rPr lang="ja-JP" altLang="en-US" sz="2000" dirty="0" smtClean="0"/>
              <a:t>をめざして</a:t>
            </a:r>
            <a:r>
              <a:rPr lang="ja-JP" altLang="en-US" sz="2000" dirty="0"/>
              <a:t>、高齢者の家事援助、居場所づくり、外出支援</a:t>
            </a:r>
            <a:r>
              <a:rPr lang="ja-JP" altLang="en-US" sz="2000" dirty="0" smtClean="0"/>
              <a:t>等に取り組んでいる地域</a:t>
            </a:r>
            <a:r>
              <a:rPr lang="ja-JP" altLang="en-US" sz="2000" dirty="0"/>
              <a:t>貢献団体の活動拡充に向けた支援を</a:t>
            </a:r>
            <a:r>
              <a:rPr lang="ja-JP" altLang="en-US" sz="2000" dirty="0" smtClean="0"/>
              <a:t>実施しています。</a:t>
            </a:r>
            <a:endParaRPr lang="ja-JP" altLang="en-US" sz="2000" dirty="0"/>
          </a:p>
        </p:txBody>
      </p:sp>
      <p:sp>
        <p:nvSpPr>
          <p:cNvPr id="6" name="テキスト ボックス 5"/>
          <p:cNvSpPr txBox="1"/>
          <p:nvPr/>
        </p:nvSpPr>
        <p:spPr>
          <a:xfrm>
            <a:off x="119269" y="2579906"/>
            <a:ext cx="11953462" cy="4278094"/>
          </a:xfrm>
          <a:prstGeom prst="rect">
            <a:avLst/>
          </a:prstGeom>
          <a:noFill/>
          <a:ln w="28575">
            <a:solidFill>
              <a:schemeClr val="accent1"/>
            </a:solidFill>
          </a:ln>
        </p:spPr>
        <p:txBody>
          <a:bodyPr wrap="square" rtlCol="0">
            <a:spAutoFit/>
          </a:bodyPr>
          <a:lstStyle/>
          <a:p>
            <a:endParaRPr lang="en-US" altLang="ja-JP" sz="2000" b="1" dirty="0" smtClean="0"/>
          </a:p>
          <a:p>
            <a:endParaRPr lang="en-US" altLang="ja-JP" sz="1000" dirty="0" smtClean="0">
              <a:solidFill>
                <a:srgbClr val="FF0000"/>
              </a:solidFill>
            </a:endParaRPr>
          </a:p>
          <a:p>
            <a:r>
              <a:rPr lang="ja-JP" altLang="en-US" dirty="0" smtClean="0"/>
              <a:t>〇担い</a:t>
            </a:r>
            <a:r>
              <a:rPr lang="ja-JP" altLang="en-US" dirty="0"/>
              <a:t>手不足といった地域コミュニティの</a:t>
            </a:r>
            <a:r>
              <a:rPr lang="ja-JP" altLang="en-US" dirty="0" smtClean="0"/>
              <a:t>課題に対して、</a:t>
            </a:r>
            <a:endParaRPr lang="en-US" altLang="ja-JP" dirty="0" smtClean="0"/>
          </a:p>
          <a:p>
            <a:r>
              <a:rPr lang="ja-JP" altLang="en-US" dirty="0"/>
              <a:t>　</a:t>
            </a:r>
            <a:r>
              <a:rPr lang="ja-JP" altLang="en-US" dirty="0" smtClean="0"/>
              <a:t>地縁</a:t>
            </a:r>
            <a:r>
              <a:rPr lang="ja-JP" altLang="en-US" dirty="0"/>
              <a:t>によらないボランティア（プロボノ）の協力に</a:t>
            </a:r>
            <a:r>
              <a:rPr lang="ja-JP" altLang="en-US" dirty="0" smtClean="0"/>
              <a:t>より</a:t>
            </a:r>
            <a:endParaRPr lang="en-US" altLang="ja-JP" dirty="0" smtClean="0"/>
          </a:p>
          <a:p>
            <a:r>
              <a:rPr lang="ja-JP" altLang="en-US" dirty="0" smtClean="0"/>
              <a:t>　支援</a:t>
            </a:r>
            <a:r>
              <a:rPr lang="ja-JP" altLang="en-US" dirty="0"/>
              <a:t>を実施</a:t>
            </a:r>
          </a:p>
          <a:p>
            <a:r>
              <a:rPr lang="ja-JP" altLang="en-US" dirty="0" smtClean="0"/>
              <a:t>（支援事例）</a:t>
            </a:r>
            <a:endParaRPr lang="en-US" altLang="ja-JP" dirty="0"/>
          </a:p>
          <a:p>
            <a:r>
              <a:rPr lang="ja-JP" altLang="en-US" dirty="0" smtClean="0"/>
              <a:t>・多世代が利用する地域食堂を開催する団体</a:t>
            </a:r>
            <a:endParaRPr lang="en-US" altLang="ja-JP" dirty="0" smtClean="0"/>
          </a:p>
          <a:p>
            <a:r>
              <a:rPr lang="ja-JP" altLang="en-US" dirty="0"/>
              <a:t>　</a:t>
            </a:r>
            <a:r>
              <a:rPr lang="ja-JP" altLang="en-US" dirty="0" smtClean="0"/>
              <a:t>→ボランティア等に活動の協力を呼び掛けるチラシの制作</a:t>
            </a:r>
            <a:endParaRPr lang="en-US" altLang="ja-JP" dirty="0" smtClean="0"/>
          </a:p>
          <a:p>
            <a:endParaRPr lang="en-US" altLang="ja-JP" dirty="0" smtClean="0"/>
          </a:p>
          <a:p>
            <a:r>
              <a:rPr lang="ja-JP" altLang="en-US" dirty="0" smtClean="0"/>
              <a:t>・高齢者の買い物などの外出の支援を行う団体</a:t>
            </a:r>
            <a:endParaRPr lang="en-US" altLang="ja-JP" dirty="0" smtClean="0"/>
          </a:p>
          <a:p>
            <a:r>
              <a:rPr lang="ja-JP" altLang="en-US" dirty="0" smtClean="0"/>
              <a:t>　→効率的に行うための業務ツールの</a:t>
            </a:r>
            <a:r>
              <a:rPr lang="ja-JP" altLang="en-US" dirty="0"/>
              <a:t>作成　　　　　など</a:t>
            </a:r>
            <a:endParaRPr lang="en-US" altLang="ja-JP" dirty="0"/>
          </a:p>
          <a:p>
            <a:endParaRPr lang="en-US" altLang="ja-JP" dirty="0" smtClean="0"/>
          </a:p>
          <a:p>
            <a:r>
              <a:rPr lang="ja-JP" altLang="en-US" dirty="0" smtClean="0"/>
              <a:t>〇大交流会</a:t>
            </a:r>
            <a:r>
              <a:rPr lang="ja-JP" altLang="en-US" dirty="0"/>
              <a:t>の開催（</a:t>
            </a:r>
            <a:r>
              <a:rPr lang="en-US" altLang="ja-JP" dirty="0"/>
              <a:t>R3.2.26</a:t>
            </a:r>
            <a:r>
              <a:rPr lang="ja-JP" altLang="en-US" dirty="0"/>
              <a:t>～</a:t>
            </a:r>
            <a:r>
              <a:rPr lang="en-US" altLang="ja-JP" dirty="0"/>
              <a:t>27)</a:t>
            </a:r>
            <a:endParaRPr kumimoji="1" lang="en-US" altLang="ja-JP" dirty="0"/>
          </a:p>
          <a:p>
            <a:r>
              <a:rPr lang="ja-JP" altLang="en-US" dirty="0" smtClean="0"/>
              <a:t>　→府内</a:t>
            </a:r>
            <a:r>
              <a:rPr lang="ja-JP" altLang="en-US" dirty="0"/>
              <a:t>全域</a:t>
            </a:r>
            <a:r>
              <a:rPr lang="ja-JP" altLang="en-US" dirty="0" smtClean="0"/>
              <a:t>で上記のような助け合いの取組みを展開</a:t>
            </a:r>
            <a:r>
              <a:rPr lang="ja-JP" altLang="en-US" dirty="0"/>
              <a:t>する</a:t>
            </a:r>
            <a:r>
              <a:rPr lang="ja-JP" altLang="en-US" dirty="0" smtClean="0"/>
              <a:t>ため、令和</a:t>
            </a:r>
            <a:r>
              <a:rPr lang="ja-JP" altLang="en-US" dirty="0"/>
              <a:t>２</a:t>
            </a:r>
            <a:r>
              <a:rPr lang="ja-JP" altLang="en-US" dirty="0" smtClean="0"/>
              <a:t>年度支援を実施した団体等から活動内容や</a:t>
            </a:r>
            <a:endParaRPr lang="en-US" altLang="ja-JP" dirty="0" smtClean="0"/>
          </a:p>
          <a:p>
            <a:r>
              <a:rPr lang="ja-JP" altLang="en-US" dirty="0" smtClean="0"/>
              <a:t>　　課題解決のためのノウハウ等の情報提供を行った。</a:t>
            </a:r>
            <a:endParaRPr kumimoji="1" lang="ja-JP" altLang="en-US" sz="1600" dirty="0"/>
          </a:p>
        </p:txBody>
      </p:sp>
      <p:sp>
        <p:nvSpPr>
          <p:cNvPr id="13" name="角丸四角形 12"/>
          <p:cNvSpPr/>
          <p:nvPr/>
        </p:nvSpPr>
        <p:spPr>
          <a:xfrm>
            <a:off x="119269" y="2564207"/>
            <a:ext cx="3386605" cy="3662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令和</a:t>
            </a:r>
            <a:r>
              <a:rPr lang="en-US" altLang="ja-JP" b="1" dirty="0"/>
              <a:t>2</a:t>
            </a:r>
            <a:r>
              <a:rPr lang="ja-JP" altLang="en-US" b="1" dirty="0"/>
              <a:t>年度</a:t>
            </a:r>
            <a:r>
              <a:rPr lang="ja-JP" altLang="en-US" b="1" dirty="0" smtClean="0"/>
              <a:t>の主な取組み</a:t>
            </a:r>
            <a:r>
              <a:rPr lang="ja-JP" altLang="en-US" b="1" dirty="0"/>
              <a:t>事例</a:t>
            </a:r>
            <a:endParaRPr kumimoji="1" lang="ja-JP" altLang="en-US" b="1" dirty="0"/>
          </a:p>
        </p:txBody>
      </p:sp>
      <p:sp>
        <p:nvSpPr>
          <p:cNvPr id="14" name="正方形/長方形 13"/>
          <p:cNvSpPr/>
          <p:nvPr/>
        </p:nvSpPr>
        <p:spPr>
          <a:xfrm>
            <a:off x="3603957" y="2593458"/>
            <a:ext cx="3778599" cy="307777"/>
          </a:xfrm>
          <a:prstGeom prst="rect">
            <a:avLst/>
          </a:prstGeom>
        </p:spPr>
        <p:txBody>
          <a:bodyPr wrap="none">
            <a:spAutoFit/>
          </a:bodyPr>
          <a:lstStyle/>
          <a:p>
            <a:r>
              <a:rPr lang="en-US" altLang="ja-JP" sz="1400" dirty="0" smtClean="0"/>
              <a:t>※</a:t>
            </a:r>
            <a:r>
              <a:rPr lang="ja-JP" altLang="en-US" sz="1400" b="1" dirty="0" smtClean="0"/>
              <a:t>以下の事例を含む</a:t>
            </a:r>
            <a:r>
              <a:rPr lang="en-US" altLang="ja-JP" sz="1400" u="sng" dirty="0" smtClean="0"/>
              <a:t>19</a:t>
            </a:r>
            <a:r>
              <a:rPr lang="ja-JP" altLang="en-US" sz="1400" u="sng" dirty="0"/>
              <a:t>の地域貢献団体を支援</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255" y="3069547"/>
            <a:ext cx="5093095" cy="2462989"/>
          </a:xfrm>
          <a:prstGeom prst="rect">
            <a:avLst/>
          </a:prstGeom>
        </p:spPr>
      </p:pic>
      <p:sp>
        <p:nvSpPr>
          <p:cNvPr id="7" name="二等辺三角形 6"/>
          <p:cNvSpPr/>
          <p:nvPr/>
        </p:nvSpPr>
        <p:spPr>
          <a:xfrm rot="10800000">
            <a:off x="2430966" y="5532535"/>
            <a:ext cx="2631689" cy="2914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9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4059" y="505816"/>
            <a:ext cx="10582836" cy="2246769"/>
          </a:xfrm>
          <a:prstGeom prst="rect">
            <a:avLst/>
          </a:prstGeom>
          <a:noFill/>
        </p:spPr>
        <p:txBody>
          <a:bodyPr wrap="square" rtlCol="0">
            <a:spAutoFit/>
          </a:bodyPr>
          <a:lstStyle/>
          <a:p>
            <a:pPr>
              <a:lnSpc>
                <a:spcPct val="150000"/>
              </a:lnSpc>
            </a:pPr>
            <a:r>
              <a:rPr kumimoji="1" lang="ja-JP" altLang="en-US" dirty="0" smtClean="0"/>
              <a:t>大阪府では、</a:t>
            </a:r>
            <a:r>
              <a:rPr lang="en-US" altLang="ja-JP" dirty="0">
                <a:latin typeface="+mn-ea"/>
                <a:cs typeface="Meiryo UI" panose="020B0604030504040204" pitchFamily="50" charset="-128"/>
              </a:rPr>
              <a:t> </a:t>
            </a:r>
            <a:r>
              <a:rPr lang="en-US" altLang="ja-JP" dirty="0" smtClean="0">
                <a:latin typeface="+mn-ea"/>
                <a:cs typeface="Meiryo UI" panose="020B0604030504040204" pitchFamily="50" charset="-128"/>
              </a:rPr>
              <a:t>2025</a:t>
            </a:r>
            <a:r>
              <a:rPr kumimoji="1" lang="ja-JP" altLang="en-US" dirty="0" smtClean="0"/>
              <a:t>年大阪・関西万博の開催都市として、</a:t>
            </a:r>
            <a:r>
              <a:rPr kumimoji="1" lang="ja-JP" altLang="en-US" b="1" dirty="0" smtClean="0"/>
              <a:t>世界の先頭に立って</a:t>
            </a:r>
            <a:r>
              <a:rPr lang="en-US" altLang="ja-JP" b="1" dirty="0">
                <a:latin typeface="+mn-ea"/>
              </a:rPr>
              <a:t>SDGs</a:t>
            </a:r>
            <a:r>
              <a:rPr kumimoji="1" lang="ja-JP" altLang="en-US" b="1" dirty="0" smtClean="0"/>
              <a:t>の達成に貢献する「</a:t>
            </a:r>
            <a:r>
              <a:rPr lang="en-US" altLang="ja-JP" b="1" dirty="0" smtClean="0">
                <a:latin typeface="+mn-ea"/>
              </a:rPr>
              <a:t> </a:t>
            </a:r>
            <a:r>
              <a:rPr lang="en-US" altLang="ja-JP" b="1" dirty="0">
                <a:latin typeface="+mn-ea"/>
              </a:rPr>
              <a:t>SDGs</a:t>
            </a:r>
            <a:r>
              <a:rPr kumimoji="1" lang="ja-JP" altLang="en-US" b="1" dirty="0" smtClean="0"/>
              <a:t>先進都市」の実現</a:t>
            </a:r>
            <a:r>
              <a:rPr kumimoji="1" lang="ja-JP" altLang="en-US" dirty="0" smtClean="0"/>
              <a:t>に向け、</a:t>
            </a:r>
            <a:r>
              <a:rPr lang="ja-JP" altLang="en-US" dirty="0" smtClean="0"/>
              <a:t>様々なステークホルダーと連携しつつ、多くの取組みを進めてきました。</a:t>
            </a:r>
            <a:endParaRPr kumimoji="1" lang="en-US" altLang="ja-JP" dirty="0" smtClean="0"/>
          </a:p>
          <a:p>
            <a:pPr>
              <a:lnSpc>
                <a:spcPct val="150000"/>
              </a:lnSpc>
              <a:spcBef>
                <a:spcPts val="600"/>
              </a:spcBef>
            </a:pPr>
            <a:r>
              <a:rPr lang="ja-JP" altLang="en-US" dirty="0" smtClean="0"/>
              <a:t>本資料では</a:t>
            </a:r>
            <a:r>
              <a:rPr lang="ja-JP" altLang="en-US" dirty="0"/>
              <a:t>、 </a:t>
            </a:r>
            <a:r>
              <a:rPr lang="en-US" altLang="ja-JP" dirty="0">
                <a:latin typeface="+mn-ea"/>
                <a:cs typeface="Meiryo UI" panose="020B0604030504040204" pitchFamily="50" charset="-128"/>
              </a:rPr>
              <a:t>2020</a:t>
            </a:r>
            <a:r>
              <a:rPr lang="ja-JP" altLang="en-US" dirty="0" smtClean="0"/>
              <a:t>年</a:t>
            </a:r>
            <a:r>
              <a:rPr lang="ja-JP" altLang="en-US" dirty="0"/>
              <a:t>（</a:t>
            </a:r>
            <a:r>
              <a:rPr lang="ja-JP" altLang="en-US" dirty="0" smtClean="0"/>
              <a:t>令和</a:t>
            </a:r>
            <a:r>
              <a:rPr lang="en-US" altLang="ja-JP" dirty="0" smtClean="0">
                <a:latin typeface="+mn-ea"/>
                <a:cs typeface="Meiryo UI" panose="020B0604030504040204" pitchFamily="50" charset="-128"/>
              </a:rPr>
              <a:t>2</a:t>
            </a:r>
            <a:r>
              <a:rPr lang="ja-JP" altLang="en-US" dirty="0" smtClean="0"/>
              <a:t>年）</a:t>
            </a:r>
            <a:r>
              <a:rPr lang="ja-JP" altLang="en-US" dirty="0" smtClean="0">
                <a:latin typeface="+mn-ea"/>
                <a:cs typeface="Meiryo UI" panose="020B0604030504040204" pitchFamily="50" charset="-128"/>
              </a:rPr>
              <a:t>３</a:t>
            </a:r>
            <a:r>
              <a:rPr lang="ja-JP" altLang="en-US" dirty="0" smtClean="0"/>
              <a:t>月に策定した</a:t>
            </a:r>
            <a:r>
              <a:rPr lang="en-US" altLang="ja-JP" b="1" dirty="0" smtClean="0"/>
              <a:t>『</a:t>
            </a:r>
            <a:r>
              <a:rPr lang="en-US" altLang="ja-JP" b="1" dirty="0" smtClean="0">
                <a:latin typeface="+mn-ea"/>
              </a:rPr>
              <a:t>Osaka</a:t>
            </a:r>
            <a:r>
              <a:rPr lang="ja-JP" altLang="en-US" b="1" dirty="0"/>
              <a:t> </a:t>
            </a:r>
            <a:r>
              <a:rPr lang="en-US" altLang="ja-JP" b="1" dirty="0" smtClean="0">
                <a:latin typeface="+mn-ea"/>
              </a:rPr>
              <a:t>SDGs</a:t>
            </a:r>
            <a:r>
              <a:rPr lang="ja-JP" altLang="en-US" b="1" dirty="0"/>
              <a:t> </a:t>
            </a:r>
            <a:r>
              <a:rPr lang="ja-JP" altLang="en-US" b="1" dirty="0" smtClean="0"/>
              <a:t>ビジョン</a:t>
            </a:r>
            <a:r>
              <a:rPr lang="en-US" altLang="ja-JP" b="1" dirty="0" smtClean="0"/>
              <a:t>』</a:t>
            </a:r>
            <a:r>
              <a:rPr lang="ja-JP" altLang="en-US" b="1" dirty="0" smtClean="0"/>
              <a:t>に掲げる大阪府の役割に沿って、</a:t>
            </a:r>
            <a:r>
              <a:rPr lang="en-US" altLang="ja-JP" b="1" dirty="0">
                <a:latin typeface="+mn-ea"/>
                <a:cs typeface="Meiryo UI" panose="020B0604030504040204" pitchFamily="50" charset="-128"/>
              </a:rPr>
              <a:t> 2020</a:t>
            </a:r>
            <a:r>
              <a:rPr lang="ja-JP" altLang="en-US" b="1" dirty="0" smtClean="0"/>
              <a:t>年度に取組んだ事業</a:t>
            </a:r>
            <a:r>
              <a:rPr lang="ja-JP" altLang="en-US" dirty="0" smtClean="0"/>
              <a:t>について紹介します。</a:t>
            </a:r>
            <a:endParaRPr kumimoji="1" lang="ja-JP" altLang="en-US" dirty="0"/>
          </a:p>
        </p:txBody>
      </p:sp>
      <p:sp>
        <p:nvSpPr>
          <p:cNvPr id="3" name="テキスト ボックス 2"/>
          <p:cNvSpPr txBox="1"/>
          <p:nvPr/>
        </p:nvSpPr>
        <p:spPr>
          <a:xfrm>
            <a:off x="1061602" y="2999384"/>
            <a:ext cx="5352747" cy="369332"/>
          </a:xfrm>
          <a:prstGeom prst="rect">
            <a:avLst/>
          </a:prstGeom>
          <a:noFill/>
        </p:spPr>
        <p:txBody>
          <a:bodyPr wrap="none" rtlCol="0">
            <a:spAutoFit/>
          </a:bodyPr>
          <a:lstStyle/>
          <a:p>
            <a:r>
              <a:rPr lang="ja-JP" altLang="en-US" b="1" dirty="0" smtClean="0"/>
              <a:t>◆</a:t>
            </a:r>
            <a:r>
              <a:rPr lang="en-US" altLang="ja-JP" b="1" dirty="0" smtClean="0"/>
              <a:t>『</a:t>
            </a:r>
            <a:r>
              <a:rPr lang="en-US" altLang="ja-JP" b="1" dirty="0" smtClean="0">
                <a:latin typeface="+mn-ea"/>
              </a:rPr>
              <a:t>Osaka</a:t>
            </a:r>
            <a:r>
              <a:rPr lang="ja-JP" altLang="en-US" b="1" dirty="0" smtClean="0"/>
              <a:t> </a:t>
            </a:r>
            <a:r>
              <a:rPr lang="en-US" altLang="ja-JP" b="1" dirty="0">
                <a:latin typeface="+mn-ea"/>
              </a:rPr>
              <a:t>SDGs</a:t>
            </a:r>
            <a:r>
              <a:rPr lang="ja-JP" altLang="en-US" b="1" dirty="0"/>
              <a:t> ビジョン</a:t>
            </a:r>
            <a:r>
              <a:rPr kumimoji="1" lang="en-US" altLang="ja-JP" b="1" dirty="0" smtClean="0"/>
              <a:t>』</a:t>
            </a:r>
            <a:r>
              <a:rPr kumimoji="1" lang="ja-JP" altLang="en-US" b="1" dirty="0" smtClean="0"/>
              <a:t>掲げる大阪府の役割</a:t>
            </a:r>
            <a:endParaRPr kumimoji="1" lang="ja-JP" altLang="en-US" b="1" dirty="0"/>
          </a:p>
        </p:txBody>
      </p:sp>
      <p:sp>
        <p:nvSpPr>
          <p:cNvPr id="4" name="正方形/長方形 3"/>
          <p:cNvSpPr/>
          <p:nvPr/>
        </p:nvSpPr>
        <p:spPr>
          <a:xfrm>
            <a:off x="1169894" y="3368716"/>
            <a:ext cx="9816353"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持続的成長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や、府民の豊かさ、</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393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10482470" cy="1325563"/>
          </a:xfrm>
        </p:spPr>
        <p:txBody>
          <a:bodyPr/>
          <a:lstStyle/>
          <a:p>
            <a:r>
              <a:rPr lang="ja-JP" altLang="en-US" dirty="0"/>
              <a:t>小・中学校における環境教育の推進事業</a:t>
            </a:r>
            <a:endParaRPr kumimoji="1" lang="ja-JP" altLang="en-US" dirty="0"/>
          </a:p>
        </p:txBody>
      </p:sp>
      <p:pic>
        <p:nvPicPr>
          <p:cNvPr id="1027"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138" y="2397890"/>
            <a:ext cx="1513739" cy="111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9447" y="3536765"/>
            <a:ext cx="1513740" cy="112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descr="IMG_1152"/>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10309447" y="4679562"/>
            <a:ext cx="1513740" cy="905069"/>
          </a:xfrm>
          <a:prstGeom prst="rect">
            <a:avLst/>
          </a:prstGeom>
          <a:noFill/>
          <a:ln>
            <a:noFill/>
          </a:ln>
        </p:spPr>
      </p:pic>
      <p:pic>
        <p:nvPicPr>
          <p:cNvPr id="1031" name="Picture 7" descr="招提北中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3139" y="5584631"/>
            <a:ext cx="1513739" cy="11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表 8"/>
          <p:cNvGraphicFramePr>
            <a:graphicFrameLocks noGrp="1"/>
          </p:cNvGraphicFramePr>
          <p:nvPr>
            <p:extLst/>
          </p:nvPr>
        </p:nvGraphicFramePr>
        <p:xfrm>
          <a:off x="127559" y="2405917"/>
          <a:ext cx="9778002" cy="2225040"/>
        </p:xfrm>
        <a:graphic>
          <a:graphicData uri="http://schemas.openxmlformats.org/drawingml/2006/table">
            <a:tbl>
              <a:tblPr firstRow="1" bandRow="1">
                <a:tableStyleId>{5C22544A-7EE6-4342-B048-85BDC9FD1C3A}</a:tableStyleId>
              </a:tblPr>
              <a:tblGrid>
                <a:gridCol w="2540551">
                  <a:extLst>
                    <a:ext uri="{9D8B030D-6E8A-4147-A177-3AD203B41FA5}">
                      <a16:colId xmlns:a16="http://schemas.microsoft.com/office/drawing/2014/main" val="3572826357"/>
                    </a:ext>
                  </a:extLst>
                </a:gridCol>
                <a:gridCol w="1120231">
                  <a:extLst>
                    <a:ext uri="{9D8B030D-6E8A-4147-A177-3AD203B41FA5}">
                      <a16:colId xmlns:a16="http://schemas.microsoft.com/office/drawing/2014/main" val="4249866463"/>
                    </a:ext>
                  </a:extLst>
                </a:gridCol>
                <a:gridCol w="6117220">
                  <a:extLst>
                    <a:ext uri="{9D8B030D-6E8A-4147-A177-3AD203B41FA5}">
                      <a16:colId xmlns:a16="http://schemas.microsoft.com/office/drawing/2014/main" val="4104539940"/>
                    </a:ext>
                  </a:extLst>
                </a:gridCol>
              </a:tblGrid>
              <a:tr h="370840">
                <a:tc>
                  <a:txBody>
                    <a:bodyPr/>
                    <a:lstStyle/>
                    <a:p>
                      <a:r>
                        <a:rPr kumimoji="1" lang="ja-JP" altLang="en-US" sz="1600" dirty="0"/>
                        <a:t>学校名</a:t>
                      </a:r>
                    </a:p>
                  </a:txBody>
                  <a:tcPr/>
                </a:tc>
                <a:tc>
                  <a:txBody>
                    <a:bodyPr/>
                    <a:lstStyle/>
                    <a:p>
                      <a:r>
                        <a:rPr kumimoji="1" lang="ja-JP" altLang="en-US" sz="1600" dirty="0"/>
                        <a:t>学年</a:t>
                      </a:r>
                    </a:p>
                  </a:txBody>
                  <a:tcPr/>
                </a:tc>
                <a:tc>
                  <a:txBody>
                    <a:bodyPr/>
                    <a:lstStyle/>
                    <a:p>
                      <a:r>
                        <a:rPr kumimoji="1" lang="ja-JP" altLang="en-US" sz="1600" dirty="0"/>
                        <a:t>テーマ</a:t>
                      </a:r>
                    </a:p>
                  </a:txBody>
                  <a:tcPr/>
                </a:tc>
                <a:extLst>
                  <a:ext uri="{0D108BD9-81ED-4DB2-BD59-A6C34878D82A}">
                    <a16:rowId xmlns:a16="http://schemas.microsoft.com/office/drawing/2014/main" val="67630983"/>
                  </a:ext>
                </a:extLst>
              </a:tr>
              <a:tr h="370840">
                <a:tc>
                  <a:txBody>
                    <a:bodyPr/>
                    <a:lstStyle/>
                    <a:p>
                      <a:r>
                        <a:rPr kumimoji="1" lang="ja-JP" altLang="en-US" sz="1600" dirty="0"/>
                        <a:t>能勢町立能勢小学校</a:t>
                      </a:r>
                      <a:endParaRPr kumimoji="1" lang="en-US" altLang="ja-JP" sz="1600" dirty="0"/>
                    </a:p>
                  </a:txBody>
                  <a:tcPr/>
                </a:tc>
                <a:tc>
                  <a:txBody>
                    <a:bodyPr/>
                    <a:lstStyle/>
                    <a:p>
                      <a:r>
                        <a:rPr kumimoji="1" lang="ja-JP" altLang="en-US" sz="1600" dirty="0"/>
                        <a:t>第４学年</a:t>
                      </a:r>
                    </a:p>
                  </a:txBody>
                  <a:tcPr/>
                </a:tc>
                <a:tc>
                  <a:txBody>
                    <a:bodyPr/>
                    <a:lstStyle/>
                    <a:p>
                      <a:r>
                        <a:rPr kumimoji="1" lang="en-US" altLang="ja-JP" sz="1600" dirty="0"/>
                        <a:t>〖</a:t>
                      </a:r>
                      <a:r>
                        <a:rPr kumimoji="1" lang="ja-JP" altLang="en-US" sz="1600" dirty="0"/>
                        <a:t>すみよいくらしをつくる</a:t>
                      </a:r>
                      <a:r>
                        <a:rPr kumimoji="1" lang="en-US" altLang="ja-JP" sz="1600" dirty="0"/>
                        <a:t>〗</a:t>
                      </a:r>
                      <a:endParaRPr kumimoji="1" lang="ja-JP" altLang="en-US" sz="1600" dirty="0"/>
                    </a:p>
                  </a:txBody>
                  <a:tcPr/>
                </a:tc>
                <a:extLst>
                  <a:ext uri="{0D108BD9-81ED-4DB2-BD59-A6C34878D82A}">
                    <a16:rowId xmlns:a16="http://schemas.microsoft.com/office/drawing/2014/main" val="1594693192"/>
                  </a:ext>
                </a:extLst>
              </a:tr>
              <a:tr h="370840">
                <a:tc>
                  <a:txBody>
                    <a:bodyPr/>
                    <a:lstStyle/>
                    <a:p>
                      <a:r>
                        <a:rPr kumimoji="1" lang="ja-JP" altLang="en-US" sz="1600" dirty="0"/>
                        <a:t>茨木市立清渓小学校</a:t>
                      </a:r>
                    </a:p>
                  </a:txBody>
                  <a:tcPr/>
                </a:tc>
                <a:tc>
                  <a:txBody>
                    <a:bodyPr/>
                    <a:lstStyle/>
                    <a:p>
                      <a:r>
                        <a:rPr kumimoji="1" lang="ja-JP" altLang="en-US" sz="1600" dirty="0"/>
                        <a:t>第４学年</a:t>
                      </a:r>
                    </a:p>
                  </a:txBody>
                  <a:tcPr/>
                </a:tc>
                <a:tc>
                  <a:txBody>
                    <a:bodyPr/>
                    <a:lstStyle/>
                    <a:p>
                      <a:r>
                        <a:rPr kumimoji="1" lang="en-US" altLang="ja-JP" sz="1600" dirty="0"/>
                        <a:t>〖STOP</a:t>
                      </a:r>
                      <a:r>
                        <a:rPr kumimoji="1" lang="ja-JP" altLang="en-US" sz="1600" dirty="0"/>
                        <a:t>地球温暖化～私たちにできること～</a:t>
                      </a:r>
                      <a:r>
                        <a:rPr kumimoji="1" lang="en-US" altLang="ja-JP" sz="1600" dirty="0"/>
                        <a:t>〗</a:t>
                      </a:r>
                      <a:endParaRPr kumimoji="1" lang="ja-JP" altLang="en-US" sz="1600" dirty="0"/>
                    </a:p>
                  </a:txBody>
                  <a:tcPr/>
                </a:tc>
                <a:extLst>
                  <a:ext uri="{0D108BD9-81ED-4DB2-BD59-A6C34878D82A}">
                    <a16:rowId xmlns:a16="http://schemas.microsoft.com/office/drawing/2014/main" val="3194018322"/>
                  </a:ext>
                </a:extLst>
              </a:tr>
              <a:tr h="370840">
                <a:tc>
                  <a:txBody>
                    <a:bodyPr/>
                    <a:lstStyle/>
                    <a:p>
                      <a:r>
                        <a:rPr kumimoji="1" lang="ja-JP" altLang="en-US" sz="1600" dirty="0"/>
                        <a:t>摂津市立鳥飼小学校</a:t>
                      </a:r>
                    </a:p>
                  </a:txBody>
                  <a:tcPr/>
                </a:tc>
                <a:tc>
                  <a:txBody>
                    <a:bodyPr/>
                    <a:lstStyle/>
                    <a:p>
                      <a:r>
                        <a:rPr kumimoji="1" lang="ja-JP" altLang="en-US" sz="1600" dirty="0"/>
                        <a:t>第４学年</a:t>
                      </a:r>
                    </a:p>
                  </a:txBody>
                  <a:tcPr/>
                </a:tc>
                <a:tc>
                  <a:txBody>
                    <a:bodyPr/>
                    <a:lstStyle/>
                    <a:p>
                      <a:r>
                        <a:rPr kumimoji="1" lang="en-US" altLang="ja-JP" sz="1600" dirty="0"/>
                        <a:t>〖</a:t>
                      </a:r>
                      <a:r>
                        <a:rPr kumimoji="1" lang="ja-JP" altLang="en-US" sz="1600" dirty="0"/>
                        <a:t>未来の地球のためにできることを考えよう</a:t>
                      </a:r>
                      <a:r>
                        <a:rPr kumimoji="1" lang="en-US" altLang="ja-JP" sz="1600" dirty="0"/>
                        <a:t>〗</a:t>
                      </a:r>
                      <a:endParaRPr kumimoji="1" lang="ja-JP" altLang="en-US" sz="1600" dirty="0"/>
                    </a:p>
                  </a:txBody>
                  <a:tcPr/>
                </a:tc>
                <a:extLst>
                  <a:ext uri="{0D108BD9-81ED-4DB2-BD59-A6C34878D82A}">
                    <a16:rowId xmlns:a16="http://schemas.microsoft.com/office/drawing/2014/main" val="2667981049"/>
                  </a:ext>
                </a:extLst>
              </a:tr>
              <a:tr h="370840">
                <a:tc>
                  <a:txBody>
                    <a:bodyPr/>
                    <a:lstStyle/>
                    <a:p>
                      <a:r>
                        <a:rPr kumimoji="1" lang="ja-JP" altLang="en-US" sz="1600" dirty="0"/>
                        <a:t>和泉市立南池田小学校</a:t>
                      </a:r>
                    </a:p>
                  </a:txBody>
                  <a:tcPr/>
                </a:tc>
                <a:tc>
                  <a:txBody>
                    <a:bodyPr/>
                    <a:lstStyle/>
                    <a:p>
                      <a:r>
                        <a:rPr kumimoji="1" lang="ja-JP" altLang="en-US" sz="1600" dirty="0"/>
                        <a:t>第１学年</a:t>
                      </a:r>
                    </a:p>
                  </a:txBody>
                  <a:tcPr/>
                </a:tc>
                <a:tc>
                  <a:txBody>
                    <a:bodyPr/>
                    <a:lstStyle/>
                    <a:p>
                      <a:r>
                        <a:rPr kumimoji="1" lang="en-US" altLang="ja-JP" sz="1600" dirty="0"/>
                        <a:t>〖</a:t>
                      </a:r>
                      <a:r>
                        <a:rPr kumimoji="1" lang="ja-JP" altLang="en-US" sz="1600" dirty="0"/>
                        <a:t>きせつと　あそぼう　</a:t>
                      </a:r>
                      <a:r>
                        <a:rPr kumimoji="1" lang="en-US" altLang="ja-JP" sz="1600" dirty="0"/>
                        <a:t>―</a:t>
                      </a:r>
                      <a:r>
                        <a:rPr kumimoji="1" lang="ja-JP" altLang="en-US" sz="1600" dirty="0"/>
                        <a:t>あき</a:t>
                      </a:r>
                      <a:r>
                        <a:rPr kumimoji="1" lang="en-US" altLang="ja-JP" sz="1600" dirty="0"/>
                        <a:t>―〗</a:t>
                      </a:r>
                      <a:endParaRPr kumimoji="1" lang="ja-JP" altLang="en-US" sz="1600" dirty="0"/>
                    </a:p>
                  </a:txBody>
                  <a:tcPr/>
                </a:tc>
                <a:extLst>
                  <a:ext uri="{0D108BD9-81ED-4DB2-BD59-A6C34878D82A}">
                    <a16:rowId xmlns:a16="http://schemas.microsoft.com/office/drawing/2014/main" val="744762517"/>
                  </a:ext>
                </a:extLst>
              </a:tr>
              <a:tr h="370840">
                <a:tc>
                  <a:txBody>
                    <a:bodyPr/>
                    <a:lstStyle/>
                    <a:p>
                      <a:r>
                        <a:rPr kumimoji="1" lang="ja-JP" altLang="en-US" sz="1600" dirty="0"/>
                        <a:t>泉佐野市立第三小学校</a:t>
                      </a:r>
                    </a:p>
                  </a:txBody>
                  <a:tcPr/>
                </a:tc>
                <a:tc>
                  <a:txBody>
                    <a:bodyPr/>
                    <a:lstStyle/>
                    <a:p>
                      <a:r>
                        <a:rPr kumimoji="1" lang="ja-JP" altLang="en-US" sz="1600" dirty="0"/>
                        <a:t>第６学年</a:t>
                      </a:r>
                    </a:p>
                  </a:txBody>
                  <a:tcPr/>
                </a:tc>
                <a:tc>
                  <a:txBody>
                    <a:bodyPr/>
                    <a:lstStyle/>
                    <a:p>
                      <a:r>
                        <a:rPr kumimoji="1" lang="en-US" altLang="ja-JP" sz="1600" dirty="0"/>
                        <a:t>〖</a:t>
                      </a:r>
                      <a:r>
                        <a:rPr kumimoji="1" lang="ja-JP" altLang="en-US" sz="1600" dirty="0"/>
                        <a:t>「電気の利用」から節電を考える</a:t>
                      </a:r>
                      <a:r>
                        <a:rPr kumimoji="1" lang="en-US" altLang="ja-JP" sz="1600" dirty="0"/>
                        <a:t>〗</a:t>
                      </a:r>
                      <a:endParaRPr kumimoji="1" lang="ja-JP" altLang="en-US" sz="1600" dirty="0"/>
                    </a:p>
                  </a:txBody>
                  <a:tcPr/>
                </a:tc>
                <a:extLst>
                  <a:ext uri="{0D108BD9-81ED-4DB2-BD59-A6C34878D82A}">
                    <a16:rowId xmlns:a16="http://schemas.microsoft.com/office/drawing/2014/main" val="3167552354"/>
                  </a:ext>
                </a:extLst>
              </a:tr>
            </a:tbl>
          </a:graphicData>
        </a:graphic>
      </p:graphicFrame>
      <p:sp>
        <p:nvSpPr>
          <p:cNvPr id="10" name="正方形/長方形 9"/>
          <p:cNvSpPr/>
          <p:nvPr/>
        </p:nvSpPr>
        <p:spPr>
          <a:xfrm>
            <a:off x="46124" y="1546295"/>
            <a:ext cx="11920590" cy="369332"/>
          </a:xfrm>
          <a:prstGeom prst="rect">
            <a:avLst/>
          </a:prstGeom>
        </p:spPr>
        <p:txBody>
          <a:bodyPr wrap="square">
            <a:spAutoFit/>
          </a:bodyPr>
          <a:lstStyle/>
          <a:p>
            <a:r>
              <a:rPr lang="en-US" altLang="ja-JP" dirty="0"/>
              <a:t>SDGs</a:t>
            </a:r>
            <a:r>
              <a:rPr lang="ja-JP" altLang="en-US" dirty="0"/>
              <a:t>の達成につながる</a:t>
            </a:r>
            <a:r>
              <a:rPr lang="ja-JP" altLang="en-US" dirty="0" smtClean="0"/>
              <a:t>府内市町村</a:t>
            </a:r>
            <a:r>
              <a:rPr lang="ja-JP" altLang="en-US" dirty="0"/>
              <a:t>立学校の環境教育の取組み実践事例を大阪府のホームページで発信しています。</a:t>
            </a:r>
          </a:p>
        </p:txBody>
      </p:sp>
      <p:graphicFrame>
        <p:nvGraphicFramePr>
          <p:cNvPr id="19" name="表 18"/>
          <p:cNvGraphicFramePr>
            <a:graphicFrameLocks noGrp="1"/>
          </p:cNvGraphicFramePr>
          <p:nvPr>
            <p:extLst/>
          </p:nvPr>
        </p:nvGraphicFramePr>
        <p:xfrm>
          <a:off x="127559" y="4720452"/>
          <a:ext cx="9785068" cy="1818640"/>
        </p:xfrm>
        <a:graphic>
          <a:graphicData uri="http://schemas.openxmlformats.org/drawingml/2006/table">
            <a:tbl>
              <a:tblPr firstRow="1" bandRow="1">
                <a:tableStyleId>{5C22544A-7EE6-4342-B048-85BDC9FD1C3A}</a:tableStyleId>
              </a:tblPr>
              <a:tblGrid>
                <a:gridCol w="2386488">
                  <a:extLst>
                    <a:ext uri="{9D8B030D-6E8A-4147-A177-3AD203B41FA5}">
                      <a16:colId xmlns:a16="http://schemas.microsoft.com/office/drawing/2014/main" val="3572826357"/>
                    </a:ext>
                  </a:extLst>
                </a:gridCol>
                <a:gridCol w="1106779">
                  <a:extLst>
                    <a:ext uri="{9D8B030D-6E8A-4147-A177-3AD203B41FA5}">
                      <a16:colId xmlns:a16="http://schemas.microsoft.com/office/drawing/2014/main" val="4249866463"/>
                    </a:ext>
                  </a:extLst>
                </a:gridCol>
                <a:gridCol w="6291801">
                  <a:extLst>
                    <a:ext uri="{9D8B030D-6E8A-4147-A177-3AD203B41FA5}">
                      <a16:colId xmlns:a16="http://schemas.microsoft.com/office/drawing/2014/main" val="4104539940"/>
                    </a:ext>
                  </a:extLst>
                </a:gridCol>
              </a:tblGrid>
              <a:tr h="0">
                <a:tc>
                  <a:txBody>
                    <a:bodyPr/>
                    <a:lstStyle/>
                    <a:p>
                      <a:r>
                        <a:rPr kumimoji="1" lang="ja-JP" altLang="en-US" sz="1600" dirty="0"/>
                        <a:t>学校名</a:t>
                      </a:r>
                    </a:p>
                  </a:txBody>
                  <a:tcPr/>
                </a:tc>
                <a:tc>
                  <a:txBody>
                    <a:bodyPr/>
                    <a:lstStyle/>
                    <a:p>
                      <a:r>
                        <a:rPr kumimoji="1" lang="ja-JP" altLang="en-US" sz="1600" dirty="0"/>
                        <a:t>学年</a:t>
                      </a:r>
                    </a:p>
                  </a:txBody>
                  <a:tcPr/>
                </a:tc>
                <a:tc>
                  <a:txBody>
                    <a:bodyPr/>
                    <a:lstStyle/>
                    <a:p>
                      <a:r>
                        <a:rPr kumimoji="1" lang="ja-JP" altLang="en-US" sz="1600" dirty="0"/>
                        <a:t>テーマ</a:t>
                      </a:r>
                    </a:p>
                  </a:txBody>
                  <a:tcPr/>
                </a:tc>
                <a:extLst>
                  <a:ext uri="{0D108BD9-81ED-4DB2-BD59-A6C34878D82A}">
                    <a16:rowId xmlns:a16="http://schemas.microsoft.com/office/drawing/2014/main" val="67630983"/>
                  </a:ext>
                </a:extLst>
              </a:tr>
              <a:tr h="370840">
                <a:tc>
                  <a:txBody>
                    <a:bodyPr/>
                    <a:lstStyle/>
                    <a:p>
                      <a:r>
                        <a:rPr kumimoji="1" lang="ja-JP" altLang="en-US" sz="1600" dirty="0"/>
                        <a:t>箕面市立第四中学校</a:t>
                      </a:r>
                      <a:endParaRPr kumimoji="1" lang="en-US" altLang="ja-JP" sz="1600" dirty="0"/>
                    </a:p>
                  </a:txBody>
                  <a:tcPr/>
                </a:tc>
                <a:tc>
                  <a:txBody>
                    <a:bodyPr/>
                    <a:lstStyle/>
                    <a:p>
                      <a:r>
                        <a:rPr kumimoji="1" lang="ja-JP" altLang="en-US" sz="1600" dirty="0"/>
                        <a:t>第３学年</a:t>
                      </a:r>
                    </a:p>
                  </a:txBody>
                  <a:tcPr/>
                </a:tc>
                <a:tc>
                  <a:txBody>
                    <a:bodyPr/>
                    <a:lstStyle/>
                    <a:p>
                      <a:r>
                        <a:rPr kumimoji="1" lang="en-US" altLang="ja-JP" sz="1600" dirty="0"/>
                        <a:t>〖</a:t>
                      </a:r>
                      <a:r>
                        <a:rPr kumimoji="1" lang="ja-JP" altLang="en-US" sz="1600" dirty="0"/>
                        <a:t>環境問題を知り自分のできることを考える</a:t>
                      </a:r>
                      <a:r>
                        <a:rPr kumimoji="1" lang="en-US" altLang="ja-JP" sz="1600" dirty="0"/>
                        <a:t>〗</a:t>
                      </a:r>
                      <a:endParaRPr kumimoji="1" lang="ja-JP" altLang="en-US" sz="1600" dirty="0"/>
                    </a:p>
                  </a:txBody>
                  <a:tcPr/>
                </a:tc>
                <a:extLst>
                  <a:ext uri="{0D108BD9-81ED-4DB2-BD59-A6C34878D82A}">
                    <a16:rowId xmlns:a16="http://schemas.microsoft.com/office/drawing/2014/main" val="1594693192"/>
                  </a:ext>
                </a:extLst>
              </a:tr>
              <a:tr h="370840">
                <a:tc>
                  <a:txBody>
                    <a:bodyPr/>
                    <a:lstStyle/>
                    <a:p>
                      <a:r>
                        <a:rPr kumimoji="1" lang="ja-JP" altLang="en-US" sz="1600" dirty="0"/>
                        <a:t>高槻市立第三中学校</a:t>
                      </a:r>
                    </a:p>
                  </a:txBody>
                  <a:tcPr/>
                </a:tc>
                <a:tc>
                  <a:txBody>
                    <a:bodyPr/>
                    <a:lstStyle/>
                    <a:p>
                      <a:r>
                        <a:rPr kumimoji="1" lang="ja-JP" altLang="en-US" sz="1600" dirty="0"/>
                        <a:t>第１学年</a:t>
                      </a:r>
                    </a:p>
                  </a:txBody>
                  <a:tcPr/>
                </a:tc>
                <a:tc>
                  <a:txBody>
                    <a:bodyPr/>
                    <a:lstStyle/>
                    <a:p>
                      <a:r>
                        <a:rPr kumimoji="1" lang="en-US" altLang="ja-JP" sz="1600" dirty="0"/>
                        <a:t>〖</a:t>
                      </a:r>
                      <a:r>
                        <a:rPr kumimoji="1" lang="ja-JP" altLang="en-US" sz="1600" dirty="0"/>
                        <a:t>私たちの</a:t>
                      </a:r>
                      <a:r>
                        <a:rPr kumimoji="1" lang="en-US" altLang="ja-JP" sz="1600" dirty="0"/>
                        <a:t>SDG</a:t>
                      </a:r>
                      <a:r>
                        <a:rPr kumimoji="1" lang="ja-JP" altLang="en-US" sz="1600" dirty="0"/>
                        <a:t>ｓ～今、</a:t>
                      </a:r>
                      <a:r>
                        <a:rPr kumimoji="1" lang="en-US" altLang="ja-JP" sz="1600" dirty="0"/>
                        <a:t>10</a:t>
                      </a:r>
                      <a:r>
                        <a:rPr kumimoji="1" lang="ja-JP" altLang="en-US" sz="1600" dirty="0"/>
                        <a:t>年後の世界を考える～</a:t>
                      </a:r>
                      <a:r>
                        <a:rPr kumimoji="1" lang="en-US" altLang="ja-JP" sz="1600" dirty="0"/>
                        <a:t>〗</a:t>
                      </a:r>
                      <a:endParaRPr kumimoji="1" lang="ja-JP" altLang="en-US" sz="1600" dirty="0"/>
                    </a:p>
                  </a:txBody>
                  <a:tcPr/>
                </a:tc>
                <a:extLst>
                  <a:ext uri="{0D108BD9-81ED-4DB2-BD59-A6C34878D82A}">
                    <a16:rowId xmlns:a16="http://schemas.microsoft.com/office/drawing/2014/main" val="3194018322"/>
                  </a:ext>
                </a:extLst>
              </a:tr>
              <a:tr h="370840">
                <a:tc>
                  <a:txBody>
                    <a:bodyPr/>
                    <a:lstStyle/>
                    <a:p>
                      <a:r>
                        <a:rPr kumimoji="1" lang="ja-JP" altLang="en-US" sz="1600" dirty="0"/>
                        <a:t>枚方市立招堤北中学校</a:t>
                      </a:r>
                    </a:p>
                  </a:txBody>
                  <a:tcPr/>
                </a:tc>
                <a:tc>
                  <a:txBody>
                    <a:bodyPr/>
                    <a:lstStyle/>
                    <a:p>
                      <a:r>
                        <a:rPr kumimoji="1" lang="ja-JP" altLang="en-US" sz="1600" dirty="0"/>
                        <a:t>第３学年</a:t>
                      </a:r>
                    </a:p>
                  </a:txBody>
                  <a:tcPr/>
                </a:tc>
                <a:tc>
                  <a:txBody>
                    <a:bodyPr/>
                    <a:lstStyle/>
                    <a:p>
                      <a:r>
                        <a:rPr kumimoji="1" lang="en-US" altLang="ja-JP" sz="1600" dirty="0"/>
                        <a:t>〖</a:t>
                      </a:r>
                      <a:r>
                        <a:rPr kumimoji="1" lang="ja-JP" altLang="en-US" sz="1600" dirty="0"/>
                        <a:t>「</a:t>
                      </a:r>
                      <a:r>
                        <a:rPr kumimoji="1" lang="en-US" altLang="ja-JP" sz="1600" dirty="0"/>
                        <a:t>SDGs</a:t>
                      </a:r>
                      <a:r>
                        <a:rPr kumimoji="1" lang="ja-JP" altLang="en-US" sz="1600" dirty="0"/>
                        <a:t>」を手がかりに「持続可能な社会を創り出す」</a:t>
                      </a:r>
                      <a:r>
                        <a:rPr kumimoji="1" lang="en-US" altLang="ja-JP" sz="1600" dirty="0"/>
                        <a:t>〗</a:t>
                      </a:r>
                      <a:endParaRPr kumimoji="1" lang="ja-JP" altLang="en-US" sz="1600" dirty="0"/>
                    </a:p>
                  </a:txBody>
                  <a:tcPr/>
                </a:tc>
                <a:extLst>
                  <a:ext uri="{0D108BD9-81ED-4DB2-BD59-A6C34878D82A}">
                    <a16:rowId xmlns:a16="http://schemas.microsoft.com/office/drawing/2014/main" val="2667981049"/>
                  </a:ext>
                </a:extLst>
              </a:tr>
              <a:tr h="370840">
                <a:tc>
                  <a:txBody>
                    <a:bodyPr/>
                    <a:lstStyle/>
                    <a:p>
                      <a:r>
                        <a:rPr kumimoji="1" lang="ja-JP" altLang="en-US" sz="1600" dirty="0"/>
                        <a:t>大阪狭山市立南中学校</a:t>
                      </a:r>
                    </a:p>
                  </a:txBody>
                  <a:tcPr/>
                </a:tc>
                <a:tc>
                  <a:txBody>
                    <a:bodyPr/>
                    <a:lstStyle/>
                    <a:p>
                      <a:r>
                        <a:rPr kumimoji="1" lang="ja-JP" altLang="en-US" sz="1600" dirty="0"/>
                        <a:t>第１学年</a:t>
                      </a:r>
                    </a:p>
                  </a:txBody>
                  <a:tcPr/>
                </a:tc>
                <a:tc>
                  <a:txBody>
                    <a:bodyPr/>
                    <a:lstStyle/>
                    <a:p>
                      <a:r>
                        <a:rPr kumimoji="1" lang="en-US" altLang="ja-JP" sz="1600" dirty="0"/>
                        <a:t>〖</a:t>
                      </a:r>
                      <a:r>
                        <a:rPr kumimoji="1" lang="ja-JP" altLang="en-US" sz="1600" dirty="0"/>
                        <a:t>レジ袋有料化から環境について考えてみよう</a:t>
                      </a:r>
                      <a:r>
                        <a:rPr kumimoji="1" lang="en-US" altLang="ja-JP" sz="1600" dirty="0"/>
                        <a:t>〗</a:t>
                      </a:r>
                      <a:endParaRPr kumimoji="1" lang="ja-JP" altLang="en-US" sz="1600" dirty="0"/>
                    </a:p>
                  </a:txBody>
                  <a:tcPr/>
                </a:tc>
                <a:extLst>
                  <a:ext uri="{0D108BD9-81ED-4DB2-BD59-A6C34878D82A}">
                    <a16:rowId xmlns:a16="http://schemas.microsoft.com/office/drawing/2014/main" val="744762517"/>
                  </a:ext>
                </a:extLst>
              </a:tr>
            </a:tbl>
          </a:graphicData>
        </a:graphic>
      </p:graphicFrame>
      <p:sp>
        <p:nvSpPr>
          <p:cNvPr id="11" name="テキスト ボックス 10"/>
          <p:cNvSpPr txBox="1"/>
          <p:nvPr/>
        </p:nvSpPr>
        <p:spPr>
          <a:xfrm>
            <a:off x="127559" y="1976106"/>
            <a:ext cx="5660728" cy="369332"/>
          </a:xfrm>
          <a:prstGeom prst="rect">
            <a:avLst/>
          </a:prstGeom>
          <a:noFill/>
          <a:ln w="28575">
            <a:solidFill>
              <a:schemeClr val="accent1"/>
            </a:solidFill>
          </a:ln>
        </p:spPr>
        <p:txBody>
          <a:bodyPr wrap="square" rtlCol="0">
            <a:spAutoFit/>
          </a:bodyPr>
          <a:lstStyle/>
          <a:p>
            <a:r>
              <a:rPr lang="ja-JP" altLang="en-US" b="1" dirty="0"/>
              <a:t>令和２年度　環境教育の推進事業　実践校の取組み</a:t>
            </a:r>
            <a:endParaRPr kumimoji="1" lang="ja-JP" altLang="en-US" b="1" dirty="0"/>
          </a:p>
        </p:txBody>
      </p:sp>
      <p:sp>
        <p:nvSpPr>
          <p:cNvPr id="14" name="正方形/長方形 13"/>
          <p:cNvSpPr/>
          <p:nvPr/>
        </p:nvSpPr>
        <p:spPr>
          <a:xfrm>
            <a:off x="127559" y="6628587"/>
            <a:ext cx="7741433" cy="261610"/>
          </a:xfrm>
          <a:prstGeom prst="rect">
            <a:avLst/>
          </a:prstGeom>
        </p:spPr>
        <p:txBody>
          <a:bodyPr wrap="square">
            <a:spAutoFit/>
          </a:bodyPr>
          <a:lstStyle/>
          <a:p>
            <a:r>
              <a:rPr lang="ja-JP" altLang="en-US" sz="1100" dirty="0">
                <a:latin typeface="+mn-ea"/>
              </a:rPr>
              <a:t>ホームページ：</a:t>
            </a:r>
            <a:r>
              <a:rPr lang="en-US" altLang="ja-JP" sz="1100" dirty="0">
                <a:latin typeface="+mn-ea"/>
              </a:rPr>
              <a:t>http://www.pref.osaka.lg.jp/shochugakko/kankyo-top/index.html</a:t>
            </a:r>
            <a:endParaRPr lang="ja-JP" altLang="en-US" sz="1100" dirty="0">
              <a:latin typeface="+mn-ea"/>
            </a:endParaRPr>
          </a:p>
        </p:txBody>
      </p:sp>
    </p:spTree>
    <p:extLst>
      <p:ext uri="{BB962C8B-B14F-4D97-AF65-F5344CB8AC3E}">
        <p14:creationId xmlns:p14="http://schemas.microsoft.com/office/powerpoint/2010/main" val="298278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SDGs</a:t>
            </a:r>
            <a:r>
              <a:rPr lang="ja-JP" altLang="en-US" dirty="0"/>
              <a:t>ビジネス </a:t>
            </a:r>
            <a:r>
              <a:rPr lang="en-US" altLang="ja-JP" dirty="0"/>
              <a:t>Meet UP</a:t>
            </a:r>
            <a:r>
              <a:rPr lang="ja-JP" altLang="en-US" dirty="0"/>
              <a:t>大阪</a:t>
            </a:r>
            <a:endParaRPr kumimoji="1" lang="ja-JP" altLang="en-US" dirty="0"/>
          </a:p>
        </p:txBody>
      </p:sp>
      <p:sp>
        <p:nvSpPr>
          <p:cNvPr id="5" name="正方形/長方形 4"/>
          <p:cNvSpPr/>
          <p:nvPr/>
        </p:nvSpPr>
        <p:spPr>
          <a:xfrm>
            <a:off x="196788" y="1827570"/>
            <a:ext cx="11798423" cy="1323439"/>
          </a:xfrm>
          <a:prstGeom prst="rect">
            <a:avLst/>
          </a:prstGeom>
        </p:spPr>
        <p:txBody>
          <a:bodyPr wrap="square">
            <a:sp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概　   要</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ビジネスに挑戦する企業とサポーターとのビジネスマッチング、</a:t>
            </a:r>
            <a:r>
              <a:rPr lang="ja-JP" altLang="en-US" sz="2000" dirty="0" smtClean="0">
                <a:latin typeface="Meiryo UI" panose="020B0604030504040204" pitchFamily="50" charset="-128"/>
                <a:ea typeface="Meiryo UI" panose="020B0604030504040204" pitchFamily="50" charset="-128"/>
              </a:rPr>
              <a:t>商談会</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対　 　象</a:t>
            </a: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ビジネスを検討している企業  （</a:t>
            </a:r>
            <a:r>
              <a:rPr lang="ja-JP" altLang="en-US" sz="2000" dirty="0" smtClean="0">
                <a:latin typeface="Meiryo UI" panose="020B0604030504040204" pitchFamily="50" charset="-128"/>
                <a:ea typeface="Meiryo UI" panose="020B0604030504040204" pitchFamily="50" charset="-128"/>
              </a:rPr>
              <a:t>参加</a:t>
            </a:r>
            <a:r>
              <a:rPr lang="ja-JP" altLang="en-US" sz="2000" dirty="0">
                <a:latin typeface="Meiryo UI" panose="020B0604030504040204" pitchFamily="50" charset="-128"/>
                <a:ea typeface="Meiryo UI" panose="020B0604030504040204" pitchFamily="50" charset="-128"/>
              </a:rPr>
              <a:t>企業：</a:t>
            </a:r>
            <a:r>
              <a:rPr lang="en-US" altLang="ja-JP" sz="2000" dirty="0">
                <a:latin typeface="Meiryo UI" panose="020B0604030504040204" pitchFamily="50" charset="-128"/>
                <a:ea typeface="Meiryo UI" panose="020B0604030504040204" pitchFamily="50" charset="-128"/>
              </a:rPr>
              <a:t>37</a:t>
            </a:r>
            <a:r>
              <a:rPr lang="ja-JP" altLang="en-US" sz="2000" dirty="0">
                <a:latin typeface="Meiryo UI" panose="020B0604030504040204" pitchFamily="50" charset="-128"/>
                <a:ea typeface="Meiryo UI" panose="020B0604030504040204" pitchFamily="50" charset="-128"/>
              </a:rPr>
              <a:t>社　サポーター：</a:t>
            </a:r>
            <a:r>
              <a:rPr lang="en-US" altLang="ja-JP" sz="2000" dirty="0">
                <a:latin typeface="Meiryo UI" panose="020B0604030504040204" pitchFamily="50" charset="-128"/>
                <a:ea typeface="Meiryo UI" panose="020B0604030504040204" pitchFamily="50" charset="-128"/>
              </a:rPr>
              <a:t>40</a:t>
            </a:r>
            <a:r>
              <a:rPr lang="ja-JP" altLang="en-US" sz="2000" dirty="0" smtClean="0">
                <a:latin typeface="Meiryo UI" panose="020B0604030504040204" pitchFamily="50" charset="-128"/>
                <a:ea typeface="Meiryo UI" panose="020B0604030504040204" pitchFamily="50" charset="-128"/>
              </a:rPr>
              <a:t>社）</a:t>
            </a:r>
            <a:endParaRPr lang="ja-JP" altLang="en-US"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a:t>
            </a:r>
            <a:r>
              <a:rPr lang="ja-JP" altLang="en-US" sz="2000" spc="-150" dirty="0">
                <a:latin typeface="Meiryo UI" panose="020B0604030504040204" pitchFamily="50" charset="-128"/>
                <a:ea typeface="Meiryo UI" panose="020B0604030504040204" pitchFamily="50" charset="-128"/>
              </a:rPr>
              <a:t>開催実績</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20</a:t>
            </a:r>
            <a:r>
              <a:rPr lang="en-US" altLang="ja-JP" sz="2000" dirty="0">
                <a:latin typeface="Meiryo UI" panose="020B0604030504040204" pitchFamily="50" charset="-128"/>
                <a:ea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2</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、９</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30、11</a:t>
            </a:r>
            <a:r>
              <a:rPr lang="en-US" altLang="ja-JP" sz="2000" dirty="0">
                <a:latin typeface="Meiryo UI" panose="020B0604030504040204" pitchFamily="50" charset="-128"/>
                <a:ea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2021</a:t>
            </a:r>
            <a:r>
              <a:rPr lang="ja-JP" altLang="en-US" sz="2000" dirty="0" smtClean="0">
                <a:latin typeface="Meiryo UI" panose="020B0604030504040204" pitchFamily="50" charset="-128"/>
                <a:ea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rPr>
              <a:t>1/20</a:t>
            </a:r>
            <a:r>
              <a:rPr lang="ja-JP" altLang="en-US" sz="2000" dirty="0" err="1"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2/19</a:t>
            </a:r>
            <a:r>
              <a:rPr lang="ja-JP" altLang="en-US" sz="2000" dirty="0" smtClean="0">
                <a:latin typeface="Meiryo UI" panose="020B0604030504040204" pitchFamily="50" charset="-128"/>
                <a:ea typeface="Meiryo UI" panose="020B0604030504040204" pitchFamily="50" charset="-128"/>
              </a:rPr>
              <a:t>（オンライン開催）</a:t>
            </a:r>
            <a:endParaRPr lang="en-US" altLang="ja-JP" sz="2000" dirty="0" smtClean="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　　 催</a:t>
            </a:r>
            <a:r>
              <a:rPr lang="en-US" altLang="ja-JP"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大阪府</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2"/>
          <a:srcRect l="13402" t="11743" r="54616" b="77077"/>
          <a:stretch/>
        </p:blipFill>
        <p:spPr>
          <a:xfrm>
            <a:off x="1693237" y="3374026"/>
            <a:ext cx="5020948" cy="948283"/>
          </a:xfrm>
          <a:prstGeom prst="rect">
            <a:avLst/>
          </a:prstGeom>
        </p:spPr>
      </p:pic>
      <p:pic>
        <p:nvPicPr>
          <p:cNvPr id="1026" name="Picture 2" descr="ビジネスのイラスト「握手・契約成立」">
            <a:extLst>
              <a:ext uri="{FF2B5EF4-FFF2-40B4-BE49-F238E27FC236}">
                <a16:creationId xmlns:a16="http://schemas.microsoft.com/office/drawing/2014/main" id="{BC0B9666-2569-40B9-817B-3E64F5A35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295" y="3151009"/>
            <a:ext cx="1781877" cy="13943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 9">
            <a:extLst>
              <a:ext uri="{FF2B5EF4-FFF2-40B4-BE49-F238E27FC236}">
                <a16:creationId xmlns:a16="http://schemas.microsoft.com/office/drawing/2014/main" id="{D56C0786-C45A-4F5D-B3B8-9A0766ED8E0C}"/>
              </a:ext>
            </a:extLst>
          </p:cNvPr>
          <p:cNvGraphicFramePr>
            <a:graphicFrameLocks noGrp="1"/>
          </p:cNvGraphicFramePr>
          <p:nvPr>
            <p:extLst>
              <p:ext uri="{D42A27DB-BD31-4B8C-83A1-F6EECF244321}">
                <p14:modId xmlns:p14="http://schemas.microsoft.com/office/powerpoint/2010/main" val="125579027"/>
              </p:ext>
            </p:extLst>
          </p:nvPr>
        </p:nvGraphicFramePr>
        <p:xfrm>
          <a:off x="501040" y="4504124"/>
          <a:ext cx="11189917" cy="2225040"/>
        </p:xfrm>
        <a:graphic>
          <a:graphicData uri="http://schemas.openxmlformats.org/drawingml/2006/table">
            <a:tbl>
              <a:tblPr firstRow="1" bandRow="1">
                <a:tableStyleId>{00A15C55-8517-42AA-B614-E9B94910E393}</a:tableStyleId>
              </a:tblPr>
              <a:tblGrid>
                <a:gridCol w="1126537">
                  <a:extLst>
                    <a:ext uri="{9D8B030D-6E8A-4147-A177-3AD203B41FA5}">
                      <a16:colId xmlns:a16="http://schemas.microsoft.com/office/drawing/2014/main" val="1191367756"/>
                    </a:ext>
                  </a:extLst>
                </a:gridCol>
                <a:gridCol w="2047741">
                  <a:extLst>
                    <a:ext uri="{9D8B030D-6E8A-4147-A177-3AD203B41FA5}">
                      <a16:colId xmlns:a16="http://schemas.microsoft.com/office/drawing/2014/main" val="396409263"/>
                    </a:ext>
                  </a:extLst>
                </a:gridCol>
                <a:gridCol w="8015639">
                  <a:extLst>
                    <a:ext uri="{9D8B030D-6E8A-4147-A177-3AD203B41FA5}">
                      <a16:colId xmlns:a16="http://schemas.microsoft.com/office/drawing/2014/main" val="165233091"/>
                    </a:ext>
                  </a:extLst>
                </a:gridCol>
              </a:tblGrid>
              <a:tr h="370840">
                <a:tc>
                  <a:txBody>
                    <a:bodyPr/>
                    <a:lstStyle/>
                    <a:p>
                      <a:pPr algn="ctr"/>
                      <a:r>
                        <a:rPr kumimoji="1" lang="ja-JP" altLang="en-US" dirty="0"/>
                        <a:t>回</a:t>
                      </a:r>
                    </a:p>
                  </a:txBody>
                  <a:tcPr/>
                </a:tc>
                <a:tc>
                  <a:txBody>
                    <a:bodyPr/>
                    <a:lstStyle/>
                    <a:p>
                      <a:pPr algn="ctr"/>
                      <a:r>
                        <a:rPr kumimoji="1" lang="ja-JP" altLang="en-US" dirty="0"/>
                        <a:t>テーマ</a:t>
                      </a:r>
                    </a:p>
                  </a:txBody>
                  <a:tcPr/>
                </a:tc>
                <a:tc>
                  <a:txBody>
                    <a:bodyPr/>
                    <a:lstStyle/>
                    <a:p>
                      <a:pPr algn="ctr"/>
                      <a:r>
                        <a:rPr kumimoji="1" lang="ja-JP" altLang="en-US" dirty="0" smtClean="0"/>
                        <a:t>内容</a:t>
                      </a:r>
                      <a:endParaRPr kumimoji="1" lang="ja-JP" altLang="en-US" dirty="0"/>
                    </a:p>
                  </a:txBody>
                  <a:tcPr/>
                </a:tc>
                <a:extLst>
                  <a:ext uri="{0D108BD9-81ED-4DB2-BD59-A6C34878D82A}">
                    <a16:rowId xmlns:a16="http://schemas.microsoft.com/office/drawing/2014/main" val="1294964518"/>
                  </a:ext>
                </a:extLst>
              </a:tr>
              <a:tr h="370840">
                <a:tc>
                  <a:txBody>
                    <a:bodyPr/>
                    <a:lstStyle/>
                    <a:p>
                      <a:r>
                        <a:rPr kumimoji="1" lang="ja-JP" altLang="en-US" dirty="0"/>
                        <a:t>第</a:t>
                      </a:r>
                      <a:r>
                        <a:rPr kumimoji="1" lang="en-US" altLang="ja-JP" dirty="0"/>
                        <a:t>1</a:t>
                      </a:r>
                      <a:r>
                        <a:rPr kumimoji="1" lang="ja-JP" altLang="en-US" dirty="0"/>
                        <a:t>回</a:t>
                      </a:r>
                    </a:p>
                  </a:txBody>
                  <a:tcPr/>
                </a:tc>
                <a:tc>
                  <a:txBody>
                    <a:bodyPr/>
                    <a:lstStyle/>
                    <a:p>
                      <a:r>
                        <a:rPr kumimoji="1" lang="ja-JP" altLang="en-US" dirty="0"/>
                        <a:t>公的支援スキーム</a:t>
                      </a:r>
                    </a:p>
                  </a:txBody>
                  <a:tcPr/>
                </a:tc>
                <a:tc>
                  <a:txBody>
                    <a:bodyPr/>
                    <a:lstStyle/>
                    <a:p>
                      <a:r>
                        <a:rPr kumimoji="1" lang="ja-JP" altLang="en-US" dirty="0" smtClean="0"/>
                        <a:t>支援スキームを持つ公的なサポーターとのマッチング</a:t>
                      </a:r>
                      <a:endParaRPr kumimoji="1" lang="ja-JP" altLang="en-US" dirty="0"/>
                    </a:p>
                  </a:txBody>
                  <a:tcPr/>
                </a:tc>
                <a:extLst>
                  <a:ext uri="{0D108BD9-81ED-4DB2-BD59-A6C34878D82A}">
                    <a16:rowId xmlns:a16="http://schemas.microsoft.com/office/drawing/2014/main" val="22082250"/>
                  </a:ext>
                </a:extLst>
              </a:tr>
              <a:tr h="370840">
                <a:tc>
                  <a:txBody>
                    <a:bodyPr/>
                    <a:lstStyle/>
                    <a:p>
                      <a:r>
                        <a:rPr kumimoji="1" lang="ja-JP" altLang="en-US" dirty="0"/>
                        <a:t>第</a:t>
                      </a:r>
                      <a:r>
                        <a:rPr kumimoji="1" lang="en-US" altLang="ja-JP" dirty="0"/>
                        <a:t>2</a:t>
                      </a:r>
                      <a:r>
                        <a:rPr kumimoji="1" lang="ja-JP" altLang="en-US" dirty="0"/>
                        <a:t>回</a:t>
                      </a:r>
                    </a:p>
                  </a:txBody>
                  <a:tcPr/>
                </a:tc>
                <a:tc>
                  <a:txBody>
                    <a:bodyPr/>
                    <a:lstStyle/>
                    <a:p>
                      <a:r>
                        <a:rPr kumimoji="1" lang="ja-JP" altLang="en-US" dirty="0"/>
                        <a:t>民間支援スキーム</a:t>
                      </a:r>
                    </a:p>
                  </a:txBody>
                  <a:tcPr/>
                </a:tc>
                <a:tc>
                  <a:txBody>
                    <a:bodyPr/>
                    <a:lstStyle/>
                    <a:p>
                      <a:r>
                        <a:rPr kumimoji="1" lang="ja-JP" altLang="en-US" dirty="0" smtClean="0"/>
                        <a:t>支援スキームを持つ民間サポーターとのマッチング</a:t>
                      </a:r>
                      <a:endParaRPr kumimoji="1" lang="ja-JP" altLang="en-US" dirty="0"/>
                    </a:p>
                  </a:txBody>
                  <a:tcPr/>
                </a:tc>
                <a:extLst>
                  <a:ext uri="{0D108BD9-81ED-4DB2-BD59-A6C34878D82A}">
                    <a16:rowId xmlns:a16="http://schemas.microsoft.com/office/drawing/2014/main" val="2452982316"/>
                  </a:ext>
                </a:extLst>
              </a:tr>
              <a:tr h="370840">
                <a:tc>
                  <a:txBody>
                    <a:bodyPr/>
                    <a:lstStyle/>
                    <a:p>
                      <a:r>
                        <a:rPr kumimoji="1" lang="ja-JP" altLang="en-US" dirty="0"/>
                        <a:t>第</a:t>
                      </a:r>
                      <a:r>
                        <a:rPr kumimoji="1" lang="en-US" altLang="ja-JP" dirty="0"/>
                        <a:t>3</a:t>
                      </a:r>
                      <a:r>
                        <a:rPr kumimoji="1" lang="ja-JP" altLang="en-US" dirty="0"/>
                        <a:t>回</a:t>
                      </a:r>
                    </a:p>
                  </a:txBody>
                  <a:tcPr/>
                </a:tc>
                <a:tc>
                  <a:txBody>
                    <a:bodyPr/>
                    <a:lstStyle/>
                    <a:p>
                      <a:r>
                        <a:rPr kumimoji="1" lang="ja-JP" altLang="en-US" dirty="0"/>
                        <a:t>共同研究</a:t>
                      </a:r>
                    </a:p>
                  </a:txBody>
                  <a:tcPr/>
                </a:tc>
                <a:tc>
                  <a:txBody>
                    <a:bodyPr/>
                    <a:lstStyle/>
                    <a:p>
                      <a:r>
                        <a:rPr kumimoji="1" lang="ja-JP" altLang="en-US" dirty="0" smtClean="0"/>
                        <a:t>大学・研究機関などのサポーター機関とのマッチング</a:t>
                      </a:r>
                      <a:endParaRPr kumimoji="1" lang="ja-JP" altLang="en-US" dirty="0"/>
                    </a:p>
                  </a:txBody>
                  <a:tcPr/>
                </a:tc>
                <a:extLst>
                  <a:ext uri="{0D108BD9-81ED-4DB2-BD59-A6C34878D82A}">
                    <a16:rowId xmlns:a16="http://schemas.microsoft.com/office/drawing/2014/main" val="4043223383"/>
                  </a:ext>
                </a:extLst>
              </a:tr>
              <a:tr h="370840">
                <a:tc>
                  <a:txBody>
                    <a:bodyPr/>
                    <a:lstStyle/>
                    <a:p>
                      <a:r>
                        <a:rPr kumimoji="1" lang="ja-JP" altLang="en-US" dirty="0"/>
                        <a:t>第</a:t>
                      </a:r>
                      <a:r>
                        <a:rPr kumimoji="1" lang="en-US" altLang="ja-JP" dirty="0"/>
                        <a:t>4</a:t>
                      </a:r>
                      <a:r>
                        <a:rPr kumimoji="1" lang="ja-JP" altLang="en-US" dirty="0"/>
                        <a:t>回</a:t>
                      </a:r>
                    </a:p>
                  </a:txBody>
                  <a:tcPr/>
                </a:tc>
                <a:tc>
                  <a:txBody>
                    <a:bodyPr/>
                    <a:lstStyle/>
                    <a:p>
                      <a:r>
                        <a:rPr kumimoji="1" lang="ja-JP" altLang="en-US" dirty="0"/>
                        <a:t>アライアンス</a:t>
                      </a:r>
                    </a:p>
                  </a:txBody>
                  <a:tcPr/>
                </a:tc>
                <a:tc>
                  <a:txBody>
                    <a:bodyPr/>
                    <a:lstStyle/>
                    <a:p>
                      <a:r>
                        <a:rPr kumimoji="1" lang="ja-JP" altLang="en-US" dirty="0" smtClean="0"/>
                        <a:t>リソースの提供により連携メリットを見出すサポーターとのマッチング</a:t>
                      </a:r>
                      <a:endParaRPr kumimoji="1" lang="ja-JP" altLang="en-US" dirty="0"/>
                    </a:p>
                  </a:txBody>
                  <a:tcPr/>
                </a:tc>
                <a:extLst>
                  <a:ext uri="{0D108BD9-81ED-4DB2-BD59-A6C34878D82A}">
                    <a16:rowId xmlns:a16="http://schemas.microsoft.com/office/drawing/2014/main" val="2943032869"/>
                  </a:ext>
                </a:extLst>
              </a:tr>
              <a:tr h="370840">
                <a:tc>
                  <a:txBody>
                    <a:bodyPr/>
                    <a:lstStyle/>
                    <a:p>
                      <a:r>
                        <a:rPr kumimoji="1" lang="ja-JP" altLang="en-US" dirty="0"/>
                        <a:t>第</a:t>
                      </a:r>
                      <a:r>
                        <a:rPr kumimoji="1" lang="en-US" altLang="ja-JP" dirty="0"/>
                        <a:t>5</a:t>
                      </a:r>
                      <a:r>
                        <a:rPr kumimoji="1" lang="ja-JP" altLang="en-US" dirty="0"/>
                        <a:t>回</a:t>
                      </a:r>
                    </a:p>
                  </a:txBody>
                  <a:tcPr/>
                </a:tc>
                <a:tc>
                  <a:txBody>
                    <a:bodyPr/>
                    <a:lstStyle/>
                    <a:p>
                      <a:r>
                        <a:rPr kumimoji="1" lang="ja-JP" altLang="en-US" dirty="0"/>
                        <a:t>資金調達</a:t>
                      </a:r>
                    </a:p>
                  </a:txBody>
                  <a:tcPr/>
                </a:tc>
                <a:tc>
                  <a:txBody>
                    <a:bodyPr/>
                    <a:lstStyle/>
                    <a:p>
                      <a:r>
                        <a:rPr kumimoji="1" lang="en-US" altLang="ja-JP" dirty="0" smtClean="0"/>
                        <a:t>VC</a:t>
                      </a:r>
                      <a:r>
                        <a:rPr kumimoji="1" lang="ja-JP" altLang="en-US" dirty="0" smtClean="0"/>
                        <a:t>やファンド、銀行等の金融機関とのマッチング</a:t>
                      </a:r>
                      <a:endParaRPr kumimoji="1" lang="ja-JP" altLang="en-US" dirty="0"/>
                    </a:p>
                  </a:txBody>
                  <a:tcPr/>
                </a:tc>
                <a:extLst>
                  <a:ext uri="{0D108BD9-81ED-4DB2-BD59-A6C34878D82A}">
                    <a16:rowId xmlns:a16="http://schemas.microsoft.com/office/drawing/2014/main" val="4255956827"/>
                  </a:ext>
                </a:extLst>
              </a:tr>
            </a:tbl>
          </a:graphicData>
        </a:graphic>
      </p:graphicFrame>
    </p:spTree>
    <p:extLst>
      <p:ext uri="{BB962C8B-B14F-4D97-AF65-F5344CB8AC3E}">
        <p14:creationId xmlns:p14="http://schemas.microsoft.com/office/powerpoint/2010/main" val="363524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その他府民向け理解促進①</a:t>
            </a:r>
          </a:p>
        </p:txBody>
      </p:sp>
      <p:sp>
        <p:nvSpPr>
          <p:cNvPr id="3" name="コンテンツ プレースホルダー 2"/>
          <p:cNvSpPr>
            <a:spLocks noGrp="1"/>
          </p:cNvSpPr>
          <p:nvPr>
            <p:ph idx="1"/>
          </p:nvPr>
        </p:nvSpPr>
        <p:spPr>
          <a:xfrm>
            <a:off x="128787" y="1615736"/>
            <a:ext cx="11900079" cy="5242264"/>
          </a:xfrm>
        </p:spPr>
        <p:txBody>
          <a:bodyPr>
            <a:normAutofit fontScale="25000" lnSpcReduction="20000"/>
          </a:bodyPr>
          <a:lstStyle/>
          <a:p>
            <a:r>
              <a:rPr kumimoji="1" lang="ja-JP" altLang="en-US" sz="6000" b="1" dirty="0"/>
              <a:t>■イベントやフォーラム等における理解促進</a:t>
            </a:r>
            <a:endParaRPr kumimoji="1" lang="en-US" altLang="ja-JP" sz="6000" b="1" dirty="0"/>
          </a:p>
          <a:p>
            <a:r>
              <a:rPr lang="ja-JP" altLang="en-US" sz="5200" dirty="0"/>
              <a:t>・おおさかマイボトルパートナーズによるプラスチックごみ削減等取組み（令和</a:t>
            </a:r>
            <a:r>
              <a:rPr lang="en-US" altLang="ja-JP" sz="5200" dirty="0"/>
              <a:t>2</a:t>
            </a:r>
            <a:r>
              <a:rPr lang="ja-JP" altLang="en-US" sz="5200" dirty="0"/>
              <a:t>年４月～</a:t>
            </a:r>
            <a:r>
              <a:rPr lang="ja-JP" altLang="en-US" sz="5200" dirty="0" smtClean="0"/>
              <a:t>）</a:t>
            </a:r>
            <a:endParaRPr lang="en-US" altLang="ja-JP" sz="5200" dirty="0" smtClean="0"/>
          </a:p>
          <a:p>
            <a:r>
              <a:rPr lang="ja-JP" altLang="en-US" sz="5200" dirty="0" smtClean="0"/>
              <a:t>・</a:t>
            </a:r>
            <a:r>
              <a:rPr lang="en-US" altLang="ja-JP" sz="5200" dirty="0" smtClean="0"/>
              <a:t>【</a:t>
            </a:r>
            <a:r>
              <a:rPr lang="ja-JP" altLang="en-US" sz="5200" dirty="0"/>
              <a:t>小中学生対象</a:t>
            </a:r>
            <a:r>
              <a:rPr lang="en-US" altLang="ja-JP" sz="5200" dirty="0"/>
              <a:t>】2025</a:t>
            </a:r>
            <a:r>
              <a:rPr lang="ja-JP" altLang="en-US" sz="5200" dirty="0"/>
              <a:t>年日本国際博覧会教育プログラム事業（令和</a:t>
            </a:r>
            <a:r>
              <a:rPr lang="en-US" altLang="ja-JP" sz="5200" dirty="0"/>
              <a:t>2</a:t>
            </a:r>
            <a:r>
              <a:rPr lang="ja-JP" altLang="en-US" sz="5200" dirty="0"/>
              <a:t>年</a:t>
            </a:r>
            <a:r>
              <a:rPr lang="en-US" altLang="ja-JP" sz="5200" dirty="0"/>
              <a:t>10</a:t>
            </a:r>
            <a:r>
              <a:rPr lang="ja-JP" altLang="en-US" sz="5200" dirty="0"/>
              <a:t>月～令和</a:t>
            </a:r>
            <a:r>
              <a:rPr lang="en-US" altLang="ja-JP" sz="5200" dirty="0"/>
              <a:t>3</a:t>
            </a:r>
            <a:r>
              <a:rPr lang="ja-JP" altLang="en-US" sz="5200" dirty="0"/>
              <a:t>年</a:t>
            </a:r>
            <a:r>
              <a:rPr lang="en-US" altLang="ja-JP" sz="5200" dirty="0"/>
              <a:t>3</a:t>
            </a:r>
            <a:r>
              <a:rPr lang="ja-JP" altLang="en-US" sz="5200" dirty="0"/>
              <a:t>月</a:t>
            </a:r>
            <a:r>
              <a:rPr lang="ja-JP" altLang="en-US" sz="5200" dirty="0" smtClean="0"/>
              <a:t>）</a:t>
            </a:r>
            <a:endParaRPr lang="en-US" altLang="ja-JP" sz="5200" dirty="0" smtClean="0"/>
          </a:p>
          <a:p>
            <a:r>
              <a:rPr lang="ja-JP" altLang="en-US" sz="5200" dirty="0" smtClean="0"/>
              <a:t>・</a:t>
            </a:r>
            <a:r>
              <a:rPr lang="ja-JP" altLang="en-US" sz="5200" dirty="0"/>
              <a:t>咲洲こども</a:t>
            </a:r>
            <a:r>
              <a:rPr lang="en-US" altLang="ja-JP" sz="5200" dirty="0"/>
              <a:t>EXPO</a:t>
            </a:r>
            <a:r>
              <a:rPr lang="ja-JP" altLang="en-US" sz="5200" dirty="0"/>
              <a:t>ブース出展（令和</a:t>
            </a:r>
            <a:r>
              <a:rPr lang="en-US" altLang="ja-JP" sz="5200" dirty="0"/>
              <a:t>2</a:t>
            </a:r>
            <a:r>
              <a:rPr lang="ja-JP" altLang="en-US" sz="5200" dirty="0"/>
              <a:t>年</a:t>
            </a:r>
            <a:r>
              <a:rPr lang="en-US" altLang="ja-JP" sz="5200" dirty="0"/>
              <a:t>11</a:t>
            </a:r>
            <a:r>
              <a:rPr lang="ja-JP" altLang="en-US" sz="5200" dirty="0"/>
              <a:t>月）</a:t>
            </a:r>
            <a:endParaRPr lang="en-US" altLang="ja-JP" sz="5200" dirty="0"/>
          </a:p>
          <a:p>
            <a:r>
              <a:rPr lang="ja-JP" altLang="en-US" sz="5200" dirty="0"/>
              <a:t>・ロハスフェスタ万博</a:t>
            </a:r>
            <a:r>
              <a:rPr lang="en-US" altLang="ja-JP" sz="5200" dirty="0"/>
              <a:t>2020 Autumn</a:t>
            </a:r>
            <a:r>
              <a:rPr lang="ja-JP" altLang="en-US" sz="5200" dirty="0"/>
              <a:t>（令和</a:t>
            </a:r>
            <a:r>
              <a:rPr lang="en-US" altLang="ja-JP" sz="5200" dirty="0"/>
              <a:t>2</a:t>
            </a:r>
            <a:r>
              <a:rPr lang="ja-JP" altLang="en-US" sz="5200" dirty="0"/>
              <a:t>年</a:t>
            </a:r>
            <a:r>
              <a:rPr lang="en-US" altLang="ja-JP" sz="5200" dirty="0"/>
              <a:t>11</a:t>
            </a:r>
            <a:r>
              <a:rPr lang="ja-JP" altLang="en-US" sz="5200" dirty="0"/>
              <a:t>月）</a:t>
            </a:r>
            <a:endParaRPr lang="en-US" altLang="ja-JP" sz="5200" dirty="0"/>
          </a:p>
          <a:p>
            <a:r>
              <a:rPr lang="ja-JP" altLang="en-US" sz="5200" dirty="0"/>
              <a:t>・大阪府消費者フェア</a:t>
            </a:r>
            <a:r>
              <a:rPr lang="ja-JP" altLang="en-US" sz="5200" dirty="0" smtClean="0"/>
              <a:t>２０２０（</a:t>
            </a:r>
            <a:r>
              <a:rPr lang="ja-JP" altLang="en-US" sz="5200" dirty="0"/>
              <a:t>令和</a:t>
            </a:r>
            <a:r>
              <a:rPr lang="en-US" altLang="ja-JP" sz="5200" dirty="0"/>
              <a:t>2</a:t>
            </a:r>
            <a:r>
              <a:rPr lang="ja-JP" altLang="en-US" sz="5200" dirty="0"/>
              <a:t>年</a:t>
            </a:r>
            <a:r>
              <a:rPr lang="en-US" altLang="ja-JP" sz="5200" dirty="0"/>
              <a:t>11</a:t>
            </a:r>
            <a:r>
              <a:rPr lang="ja-JP" altLang="en-US" sz="5200" dirty="0"/>
              <a:t>月）</a:t>
            </a:r>
            <a:endParaRPr lang="en-US" altLang="ja-JP" sz="5200" dirty="0"/>
          </a:p>
          <a:p>
            <a:r>
              <a:rPr lang="ja-JP" altLang="en-US" sz="5200" dirty="0"/>
              <a:t>・上海友好都市協力フォーラム （ＷＥＢ）（令和</a:t>
            </a:r>
            <a:r>
              <a:rPr lang="en-US" altLang="ja-JP" sz="5200" dirty="0"/>
              <a:t>2</a:t>
            </a:r>
            <a:r>
              <a:rPr lang="ja-JP" altLang="en-US" sz="5200" dirty="0"/>
              <a:t>年</a:t>
            </a:r>
            <a:r>
              <a:rPr lang="en-US" altLang="ja-JP" sz="5200" dirty="0"/>
              <a:t>11</a:t>
            </a:r>
            <a:r>
              <a:rPr lang="ja-JP" altLang="en-US" sz="5200" dirty="0"/>
              <a:t>月）</a:t>
            </a:r>
            <a:endParaRPr lang="en-US" altLang="ja-JP" sz="5200" dirty="0"/>
          </a:p>
          <a:p>
            <a:r>
              <a:rPr lang="ja-JP" altLang="en-US" sz="5200" dirty="0"/>
              <a:t>・</a:t>
            </a:r>
            <a:r>
              <a:rPr lang="en-US" altLang="ja-JP" sz="5200" dirty="0"/>
              <a:t>ATC</a:t>
            </a:r>
            <a:r>
              <a:rPr lang="ja-JP" altLang="en-US" sz="5200" dirty="0"/>
              <a:t>海洋</a:t>
            </a:r>
            <a:r>
              <a:rPr lang="en-US" altLang="ja-JP" sz="5200" dirty="0"/>
              <a:t>WEEK</a:t>
            </a:r>
            <a:r>
              <a:rPr lang="ja-JP" altLang="en-US" sz="5200" dirty="0"/>
              <a:t>（令和</a:t>
            </a:r>
            <a:r>
              <a:rPr lang="en-US" altLang="ja-JP" sz="5200" dirty="0"/>
              <a:t>3</a:t>
            </a:r>
            <a:r>
              <a:rPr lang="ja-JP" altLang="en-US" sz="5200" dirty="0"/>
              <a:t>年</a:t>
            </a:r>
            <a:r>
              <a:rPr lang="en-US" altLang="ja-JP" sz="5200" dirty="0"/>
              <a:t>3</a:t>
            </a:r>
            <a:r>
              <a:rPr lang="ja-JP" altLang="en-US" sz="5200" dirty="0"/>
              <a:t>月）</a:t>
            </a:r>
            <a:endParaRPr lang="en-US" altLang="ja-JP" sz="5200" dirty="0"/>
          </a:p>
          <a:p>
            <a:r>
              <a:rPr lang="ja-JP" altLang="en-US" sz="5200" dirty="0"/>
              <a:t>・ジュニア</a:t>
            </a:r>
            <a:r>
              <a:rPr lang="en-US" altLang="ja-JP" sz="5200" dirty="0"/>
              <a:t>EXPO2025</a:t>
            </a:r>
            <a:r>
              <a:rPr lang="ja-JP" altLang="en-US" sz="5200" dirty="0"/>
              <a:t>“すべての”いのち輝くアイデア“発表会（中学生）（令和</a:t>
            </a:r>
            <a:r>
              <a:rPr lang="en-US" altLang="ja-JP" sz="5200" dirty="0"/>
              <a:t>3</a:t>
            </a:r>
            <a:r>
              <a:rPr lang="ja-JP" altLang="en-US" sz="5200" dirty="0"/>
              <a:t>年</a:t>
            </a:r>
            <a:r>
              <a:rPr lang="en-US" altLang="ja-JP" sz="5200" dirty="0"/>
              <a:t>2</a:t>
            </a:r>
            <a:r>
              <a:rPr lang="ja-JP" altLang="en-US" sz="5200" dirty="0"/>
              <a:t>月）</a:t>
            </a:r>
            <a:endParaRPr lang="en-US" altLang="ja-JP" sz="5200" dirty="0"/>
          </a:p>
          <a:p>
            <a:r>
              <a:rPr lang="ja-JP" altLang="en-US" sz="5200" dirty="0"/>
              <a:t>・ジュニア</a:t>
            </a:r>
            <a:r>
              <a:rPr lang="en-US" altLang="ja-JP" sz="5200" dirty="0"/>
              <a:t>EXPO2025“</a:t>
            </a:r>
            <a:r>
              <a:rPr lang="ja-JP" altLang="en-US" sz="5200" dirty="0"/>
              <a:t>すべての”いのち輝くアイデアポスター展示会（小学生）（令和</a:t>
            </a:r>
            <a:r>
              <a:rPr lang="en-US" altLang="ja-JP" sz="5200" dirty="0"/>
              <a:t>3</a:t>
            </a:r>
            <a:r>
              <a:rPr lang="ja-JP" altLang="en-US" sz="5200" dirty="0"/>
              <a:t>年</a:t>
            </a:r>
            <a:r>
              <a:rPr lang="en-US" altLang="ja-JP" sz="5200" dirty="0"/>
              <a:t>3</a:t>
            </a:r>
            <a:r>
              <a:rPr lang="ja-JP" altLang="en-US" sz="5200" dirty="0"/>
              <a:t>月）</a:t>
            </a:r>
            <a:endParaRPr lang="en-US" altLang="ja-JP" sz="5200" dirty="0"/>
          </a:p>
          <a:p>
            <a:endParaRPr kumimoji="1" lang="en-US" altLang="ja-JP" sz="2300" dirty="0" smtClean="0">
              <a:solidFill>
                <a:srgbClr val="FF0000"/>
              </a:solidFill>
            </a:endParaRPr>
          </a:p>
          <a:p>
            <a:r>
              <a:rPr kumimoji="1" lang="ja-JP" altLang="en-US" sz="6000" b="1" dirty="0" smtClean="0"/>
              <a:t>■</a:t>
            </a:r>
            <a:r>
              <a:rPr kumimoji="1" lang="ja-JP" altLang="en-US" sz="6000" b="1" dirty="0"/>
              <a:t>府民向けのリーフレット、啓発冊子、メルマガなど</a:t>
            </a:r>
            <a:endParaRPr kumimoji="1" lang="en-US" altLang="ja-JP" sz="6000" b="1" dirty="0"/>
          </a:p>
          <a:p>
            <a:r>
              <a:rPr lang="ja-JP" altLang="en-US" sz="5200" dirty="0" smtClean="0"/>
              <a:t>・</a:t>
            </a:r>
            <a:r>
              <a:rPr lang="ja-JP" altLang="en-US" sz="5200" dirty="0"/>
              <a:t>フードバンクガイドライン（通年</a:t>
            </a:r>
            <a:r>
              <a:rPr lang="ja-JP" altLang="en-US" sz="5200" dirty="0" smtClean="0"/>
              <a:t>）</a:t>
            </a:r>
            <a:endParaRPr lang="en-US" altLang="ja-JP" sz="5200" dirty="0" smtClean="0"/>
          </a:p>
          <a:p>
            <a:r>
              <a:rPr lang="ja-JP" altLang="en-US" sz="5200" smtClean="0"/>
              <a:t>・治安対策通信に</a:t>
            </a:r>
            <a:r>
              <a:rPr lang="ja-JP" altLang="en-US" sz="5200" dirty="0"/>
              <a:t>おけるロゴマークの掲載（令和</a:t>
            </a:r>
            <a:r>
              <a:rPr lang="en-US" altLang="ja-JP" sz="5200" dirty="0"/>
              <a:t>2</a:t>
            </a:r>
            <a:r>
              <a:rPr lang="ja-JP" altLang="en-US" sz="5200" dirty="0"/>
              <a:t>年</a:t>
            </a:r>
            <a:r>
              <a:rPr lang="en-US" altLang="ja-JP" sz="5200" dirty="0"/>
              <a:t>4</a:t>
            </a:r>
            <a:r>
              <a:rPr lang="ja-JP" altLang="en-US" sz="5200" dirty="0"/>
              <a:t>月～</a:t>
            </a:r>
            <a:r>
              <a:rPr lang="ja-JP" altLang="en-US" sz="5200" dirty="0" smtClean="0"/>
              <a:t>）</a:t>
            </a:r>
            <a:endParaRPr lang="en-US" altLang="ja-JP" sz="5200" dirty="0" smtClean="0"/>
          </a:p>
          <a:p>
            <a:r>
              <a:rPr lang="ja-JP" altLang="en-US" sz="5200" dirty="0">
                <a:latin typeface="メイリオ" panose="020B0604030504040204" pitchFamily="50" charset="-128"/>
              </a:rPr>
              <a:t>・「消費ってな～に？」「成年年齢引き下げに伴う消費者被害防止啓発」リーフレット（令和</a:t>
            </a:r>
            <a:r>
              <a:rPr lang="en-US" altLang="ja-JP" sz="5200" dirty="0">
                <a:latin typeface="メイリオ" panose="020B0604030504040204" pitchFamily="50" charset="-128"/>
              </a:rPr>
              <a:t>2</a:t>
            </a:r>
            <a:r>
              <a:rPr lang="ja-JP" altLang="en-US" sz="5200" dirty="0">
                <a:latin typeface="メイリオ" panose="020B0604030504040204" pitchFamily="50" charset="-128"/>
              </a:rPr>
              <a:t>年</a:t>
            </a:r>
            <a:r>
              <a:rPr lang="en-US" altLang="ja-JP" sz="5200" dirty="0">
                <a:latin typeface="メイリオ" panose="020B0604030504040204" pitchFamily="50" charset="-128"/>
              </a:rPr>
              <a:t>4</a:t>
            </a:r>
            <a:r>
              <a:rPr lang="ja-JP" altLang="en-US" sz="5200" dirty="0">
                <a:latin typeface="メイリオ" panose="020B0604030504040204" pitchFamily="50" charset="-128"/>
              </a:rPr>
              <a:t>月</a:t>
            </a:r>
            <a:r>
              <a:rPr lang="ja-JP" altLang="en-US" sz="5200" dirty="0" smtClean="0">
                <a:latin typeface="メイリオ" panose="020B0604030504040204" pitchFamily="50" charset="-128"/>
              </a:rPr>
              <a:t>）</a:t>
            </a:r>
            <a:endParaRPr lang="en-US" altLang="ja-JP" sz="5200" dirty="0"/>
          </a:p>
          <a:p>
            <a:r>
              <a:rPr lang="ja-JP" altLang="en-US" sz="5200" dirty="0"/>
              <a:t>・大阪府みどりの基金事業報告書</a:t>
            </a:r>
            <a:r>
              <a:rPr lang="en-US" altLang="ja-JP" sz="5200" dirty="0"/>
              <a:t>2020</a:t>
            </a:r>
            <a:r>
              <a:rPr lang="ja-JP" altLang="en-US" sz="5200" dirty="0"/>
              <a:t>（令和</a:t>
            </a:r>
            <a:r>
              <a:rPr lang="en-US" altLang="ja-JP" sz="5200" dirty="0"/>
              <a:t>2</a:t>
            </a:r>
            <a:r>
              <a:rPr lang="ja-JP" altLang="en-US" sz="5200" dirty="0"/>
              <a:t>年</a:t>
            </a:r>
            <a:r>
              <a:rPr lang="en-US" altLang="ja-JP" sz="5200" dirty="0"/>
              <a:t>12</a:t>
            </a:r>
            <a:r>
              <a:rPr lang="ja-JP" altLang="en-US" sz="5200" dirty="0"/>
              <a:t>月）</a:t>
            </a:r>
            <a:endParaRPr lang="en-US" altLang="ja-JP" sz="5200" dirty="0"/>
          </a:p>
          <a:p>
            <a:r>
              <a:rPr lang="ja-JP" altLang="en-US" sz="5200" dirty="0" smtClean="0"/>
              <a:t>・</a:t>
            </a:r>
            <a:r>
              <a:rPr lang="ja-JP" altLang="en-US" sz="5200" dirty="0"/>
              <a:t>中学生向けデート</a:t>
            </a:r>
            <a:r>
              <a:rPr lang="en-US" altLang="ja-JP" sz="5200" dirty="0"/>
              <a:t>DV</a:t>
            </a:r>
            <a:r>
              <a:rPr lang="ja-JP" altLang="en-US" sz="5200" dirty="0"/>
              <a:t>防止啓発リーフレット（令和</a:t>
            </a:r>
            <a:r>
              <a:rPr lang="en-US" altLang="ja-JP" sz="5200" dirty="0"/>
              <a:t>3</a:t>
            </a:r>
            <a:r>
              <a:rPr lang="ja-JP" altLang="en-US" sz="5200" dirty="0"/>
              <a:t>年</a:t>
            </a:r>
            <a:r>
              <a:rPr lang="en-US" altLang="ja-JP" sz="5200" dirty="0"/>
              <a:t>2</a:t>
            </a:r>
            <a:r>
              <a:rPr lang="ja-JP" altLang="en-US" sz="5200" dirty="0"/>
              <a:t>月</a:t>
            </a:r>
            <a:r>
              <a:rPr lang="ja-JP" altLang="en-US" sz="5200" dirty="0" smtClean="0"/>
              <a:t>）</a:t>
            </a:r>
            <a:endParaRPr lang="en-US" altLang="ja-JP" sz="5200" dirty="0" smtClean="0"/>
          </a:p>
          <a:p>
            <a:r>
              <a:rPr lang="ja-JP" altLang="en-US" sz="5200" dirty="0"/>
              <a:t>・</a:t>
            </a:r>
            <a:r>
              <a:rPr lang="en-US" altLang="ja-JP" sz="5200" dirty="0"/>
              <a:t>『</a:t>
            </a:r>
            <a:r>
              <a:rPr lang="ja-JP" altLang="en-US" sz="5200" dirty="0"/>
              <a:t>大阪府人権白書</a:t>
            </a:r>
            <a:r>
              <a:rPr lang="ja-JP" altLang="en-US" sz="5200" dirty="0" err="1"/>
              <a:t>ゆまにて</a:t>
            </a:r>
            <a:r>
              <a:rPr lang="ja-JP" altLang="en-US" sz="5200" dirty="0"/>
              <a:t>なにわ</a:t>
            </a:r>
            <a:r>
              <a:rPr lang="en-US" altLang="ja-JP" sz="5200" dirty="0"/>
              <a:t>35』</a:t>
            </a:r>
            <a:r>
              <a:rPr lang="ja-JP" altLang="en-US" sz="5200" dirty="0"/>
              <a:t>（令和</a:t>
            </a:r>
            <a:r>
              <a:rPr lang="en-US" altLang="ja-JP" sz="5200" dirty="0"/>
              <a:t>3</a:t>
            </a:r>
            <a:r>
              <a:rPr lang="ja-JP" altLang="en-US" sz="5200" dirty="0"/>
              <a:t>年</a:t>
            </a:r>
            <a:r>
              <a:rPr lang="en-US" altLang="ja-JP" sz="5200" dirty="0"/>
              <a:t>3</a:t>
            </a:r>
            <a:r>
              <a:rPr lang="ja-JP" altLang="en-US" sz="5200" dirty="0"/>
              <a:t>月</a:t>
            </a:r>
            <a:r>
              <a:rPr lang="ja-JP" altLang="en-US" sz="5200" dirty="0" smtClean="0"/>
              <a:t>）</a:t>
            </a:r>
            <a:endParaRPr lang="en-US" altLang="ja-JP" sz="5200" dirty="0"/>
          </a:p>
          <a:p>
            <a:r>
              <a:rPr lang="ja-JP" altLang="en-US" sz="5200" dirty="0"/>
              <a:t>・海洋プラスチックごみ啓発ポスター（令和</a:t>
            </a:r>
            <a:r>
              <a:rPr lang="en-US" altLang="ja-JP" sz="5200" dirty="0"/>
              <a:t>3</a:t>
            </a:r>
            <a:r>
              <a:rPr lang="ja-JP" altLang="en-US" sz="5200" dirty="0"/>
              <a:t>年</a:t>
            </a:r>
            <a:r>
              <a:rPr lang="en-US" altLang="ja-JP" sz="5200" dirty="0"/>
              <a:t>3</a:t>
            </a:r>
            <a:r>
              <a:rPr lang="ja-JP" altLang="en-US" sz="5200" dirty="0"/>
              <a:t>月）</a:t>
            </a:r>
            <a:endParaRPr lang="en-US" altLang="ja-JP" sz="5200" dirty="0"/>
          </a:p>
          <a:p>
            <a:r>
              <a:rPr lang="ja-JP" altLang="en-US" sz="5200" dirty="0" smtClean="0"/>
              <a:t>・令和</a:t>
            </a:r>
            <a:r>
              <a:rPr lang="ja-JP" altLang="en-US" sz="5200" dirty="0"/>
              <a:t>２年度　第</a:t>
            </a:r>
            <a:r>
              <a:rPr lang="en-US" altLang="ja-JP" sz="5200" dirty="0"/>
              <a:t>14</a:t>
            </a:r>
            <a:r>
              <a:rPr lang="ja-JP" altLang="en-US" sz="5200" dirty="0"/>
              <a:t>回　おおさか優良緑化賞受賞事例集（令和</a:t>
            </a:r>
            <a:r>
              <a:rPr lang="en-US" altLang="ja-JP" sz="5200" dirty="0"/>
              <a:t>3</a:t>
            </a:r>
            <a:r>
              <a:rPr lang="ja-JP" altLang="en-US" sz="5200" dirty="0"/>
              <a:t>年</a:t>
            </a:r>
            <a:r>
              <a:rPr lang="en-US" altLang="ja-JP" sz="5200" dirty="0"/>
              <a:t>3</a:t>
            </a:r>
            <a:r>
              <a:rPr lang="ja-JP" altLang="en-US" sz="5200" dirty="0" smtClean="0"/>
              <a:t>月）</a:t>
            </a:r>
          </a:p>
          <a:p>
            <a:endParaRPr lang="en-US" altLang="ja-JP" sz="3500" dirty="0"/>
          </a:p>
        </p:txBody>
      </p:sp>
      <p:pic>
        <p:nvPicPr>
          <p:cNvPr id="6" name="図 5">
            <a:extLst>
              <a:ext uri="{FF2B5EF4-FFF2-40B4-BE49-F238E27FC236}">
                <a16:creationId xmlns:a16="http://schemas.microsoft.com/office/drawing/2014/main" id="{5F2B10D2-A370-4A64-88F7-3C39204568D3}"/>
              </a:ext>
            </a:extLst>
          </p:cNvPr>
          <p:cNvPicPr>
            <a:picLocks noChangeAspect="1"/>
          </p:cNvPicPr>
          <p:nvPr/>
        </p:nvPicPr>
        <p:blipFill>
          <a:blip r:embed="rId2"/>
          <a:stretch>
            <a:fillRect/>
          </a:stretch>
        </p:blipFill>
        <p:spPr>
          <a:xfrm>
            <a:off x="10298070" y="4333645"/>
            <a:ext cx="1630387" cy="2316576"/>
          </a:xfrm>
          <a:prstGeom prst="rect">
            <a:avLst/>
          </a:prstGeom>
        </p:spPr>
      </p:pic>
      <p:pic>
        <p:nvPicPr>
          <p:cNvPr id="13" name="図 12">
            <a:extLst>
              <a:ext uri="{FF2B5EF4-FFF2-40B4-BE49-F238E27FC236}">
                <a16:creationId xmlns:a16="http://schemas.microsoft.com/office/drawing/2014/main" id="{7BAC17E4-54EE-494D-8672-4D7D02738153}"/>
              </a:ext>
            </a:extLst>
          </p:cNvPr>
          <p:cNvPicPr>
            <a:picLocks noChangeAspect="1"/>
          </p:cNvPicPr>
          <p:nvPr/>
        </p:nvPicPr>
        <p:blipFill>
          <a:blip r:embed="rId3"/>
          <a:stretch>
            <a:fillRect/>
          </a:stretch>
        </p:blipFill>
        <p:spPr>
          <a:xfrm>
            <a:off x="8318018" y="4253364"/>
            <a:ext cx="1604395" cy="2396857"/>
          </a:xfrm>
          <a:prstGeom prst="rect">
            <a:avLst/>
          </a:prstGeom>
        </p:spPr>
      </p:pic>
      <p:pic>
        <p:nvPicPr>
          <p:cNvPr id="16" name="Picture 4" descr="咲洲こどもEXPOチラシ">
            <a:extLst>
              <a:ext uri="{FF2B5EF4-FFF2-40B4-BE49-F238E27FC236}">
                <a16:creationId xmlns:a16="http://schemas.microsoft.com/office/drawing/2014/main" id="{F2D4414C-E1EB-4131-8F2A-9AC0341FC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5033" y="1687948"/>
            <a:ext cx="1672084" cy="235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120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その他府民向け理解促進②</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128" y="4324628"/>
            <a:ext cx="1522194" cy="2146294"/>
          </a:xfrm>
          <a:prstGeom prst="rect">
            <a:avLst/>
          </a:prstGeom>
        </p:spPr>
      </p:pic>
      <p:sp>
        <p:nvSpPr>
          <p:cNvPr id="6" name="正方形/長方形 5"/>
          <p:cNvSpPr/>
          <p:nvPr/>
        </p:nvSpPr>
        <p:spPr>
          <a:xfrm>
            <a:off x="0" y="3637381"/>
            <a:ext cx="9908275" cy="3323987"/>
          </a:xfrm>
          <a:prstGeom prst="rect">
            <a:avLst/>
          </a:prstGeom>
        </p:spPr>
        <p:txBody>
          <a:bodyPr wrap="square">
            <a:spAutoFit/>
          </a:bodyPr>
          <a:lstStyle/>
          <a:p>
            <a:pPr>
              <a:lnSpc>
                <a:spcPts val="1800"/>
              </a:lnSpc>
            </a:pPr>
            <a:r>
              <a:rPr lang="ja-JP" altLang="en-US" sz="1600" b="1" dirty="0"/>
              <a:t>■報道提供資料・チラシ等への掲載</a:t>
            </a:r>
            <a:endParaRPr lang="en-US" altLang="ja-JP" sz="1600" b="1" dirty="0"/>
          </a:p>
          <a:p>
            <a:pPr>
              <a:lnSpc>
                <a:spcPts val="1800"/>
              </a:lnSpc>
            </a:pPr>
            <a:r>
              <a:rPr lang="ja-JP" altLang="en-US" sz="1400" dirty="0" smtClean="0">
                <a:latin typeface="メイリオ" panose="020B0604030504040204" pitchFamily="50" charset="-128"/>
              </a:rPr>
              <a:t>・</a:t>
            </a:r>
            <a:r>
              <a:rPr lang="ja-JP" altLang="en-US" sz="1400" dirty="0">
                <a:latin typeface="メイリオ" panose="020B0604030504040204" pitchFamily="50" charset="-128"/>
              </a:rPr>
              <a:t>人権教育リーフレット（令和</a:t>
            </a:r>
            <a:r>
              <a:rPr lang="en-US" altLang="ja-JP" sz="1400" dirty="0">
                <a:latin typeface="メイリオ" panose="020B0604030504040204" pitchFamily="50" charset="-128"/>
              </a:rPr>
              <a:t>2</a:t>
            </a:r>
            <a:r>
              <a:rPr lang="ja-JP" altLang="en-US" sz="1400" dirty="0">
                <a:latin typeface="メイリオ" panose="020B0604030504040204" pitchFamily="50" charset="-128"/>
              </a:rPr>
              <a:t>年</a:t>
            </a:r>
            <a:r>
              <a:rPr lang="en-US" altLang="ja-JP" sz="1400" dirty="0">
                <a:latin typeface="メイリオ" panose="020B0604030504040204" pitchFamily="50" charset="-128"/>
              </a:rPr>
              <a:t>4</a:t>
            </a:r>
            <a:r>
              <a:rPr lang="ja-JP" altLang="en-US" sz="1400" dirty="0">
                <a:latin typeface="メイリオ" panose="020B0604030504040204" pitchFamily="50" charset="-128"/>
              </a:rPr>
              <a:t>月～令和</a:t>
            </a:r>
            <a:r>
              <a:rPr lang="en-US" altLang="ja-JP" sz="1400" dirty="0">
                <a:latin typeface="メイリオ" panose="020B0604030504040204" pitchFamily="50" charset="-128"/>
              </a:rPr>
              <a:t>3</a:t>
            </a:r>
            <a:r>
              <a:rPr lang="ja-JP" altLang="en-US" sz="1400" dirty="0">
                <a:latin typeface="メイリオ" panose="020B0604030504040204" pitchFamily="50" charset="-128"/>
              </a:rPr>
              <a:t>年</a:t>
            </a:r>
            <a:r>
              <a:rPr lang="en-US" altLang="ja-JP" sz="1400" dirty="0">
                <a:latin typeface="メイリオ" panose="020B0604030504040204" pitchFamily="50" charset="-128"/>
              </a:rPr>
              <a:t>3</a:t>
            </a:r>
            <a:r>
              <a:rPr lang="ja-JP" altLang="en-US" sz="1400" dirty="0">
                <a:latin typeface="メイリオ" panose="020B0604030504040204" pitchFamily="50" charset="-128"/>
              </a:rPr>
              <a:t>月）</a:t>
            </a:r>
            <a:endParaRPr lang="en-US" altLang="ja-JP" sz="1400" dirty="0">
              <a:latin typeface="メイリオ" panose="020B0604030504040204" pitchFamily="50" charset="-128"/>
            </a:endParaRPr>
          </a:p>
          <a:p>
            <a:pPr>
              <a:lnSpc>
                <a:spcPts val="1800"/>
              </a:lnSpc>
            </a:pPr>
            <a:r>
              <a:rPr lang="ja-JP" altLang="en-US" sz="1400" dirty="0">
                <a:latin typeface="メイリオ" panose="020B0604030504040204" pitchFamily="50" charset="-128"/>
              </a:rPr>
              <a:t>・</a:t>
            </a:r>
            <a:r>
              <a:rPr lang="en-US" altLang="zh-TW" sz="1400" dirty="0">
                <a:latin typeface="メイリオ" panose="020B0604030504040204" pitchFamily="50" charset="-128"/>
                <a:ea typeface="メイリオ" panose="020B0604030504040204" pitchFamily="50" charset="-128"/>
              </a:rPr>
              <a:t>SNS</a:t>
            </a:r>
            <a:r>
              <a:rPr lang="zh-TW" altLang="en-US" sz="1400" dirty="0">
                <a:latin typeface="メイリオ" panose="020B0604030504040204" pitchFamily="50" charset="-128"/>
                <a:ea typeface="メイリオ" panose="020B0604030504040204" pitchFamily="50" charset="-128"/>
              </a:rPr>
              <a:t>活用相談体制調査研究事業（令和</a:t>
            </a:r>
            <a:r>
              <a:rPr lang="en-US" altLang="zh-TW" sz="1400" dirty="0">
                <a:latin typeface="メイリオ" panose="020B0604030504040204" pitchFamily="50" charset="-128"/>
                <a:ea typeface="メイリオ" panose="020B0604030504040204" pitchFamily="50" charset="-128"/>
              </a:rPr>
              <a:t>2</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4</a:t>
            </a:r>
            <a:r>
              <a:rPr lang="zh-TW" altLang="en-US" sz="1400" dirty="0">
                <a:latin typeface="メイリオ" panose="020B0604030504040204" pitchFamily="50" charset="-128"/>
                <a:ea typeface="メイリオ" panose="020B0604030504040204" pitchFamily="50" charset="-128"/>
              </a:rPr>
              <a:t>月～令和</a:t>
            </a:r>
            <a:r>
              <a:rPr lang="en-US" altLang="zh-TW" sz="1400" dirty="0">
                <a:latin typeface="メイリオ" panose="020B0604030504040204" pitchFamily="50" charset="-128"/>
                <a:ea typeface="メイリオ" panose="020B0604030504040204" pitchFamily="50" charset="-128"/>
              </a:rPr>
              <a:t>3</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3</a:t>
            </a:r>
            <a:r>
              <a:rPr lang="zh-TW" altLang="en-US" sz="1400" dirty="0">
                <a:latin typeface="メイリオ" panose="020B0604030504040204" pitchFamily="50" charset="-128"/>
                <a:ea typeface="メイリオ" panose="020B0604030504040204" pitchFamily="50" charset="-128"/>
              </a:rPr>
              <a:t>月）</a:t>
            </a:r>
            <a:endParaRPr lang="en-US" altLang="zh-TW" sz="1400" dirty="0">
              <a:latin typeface="メイリオ" panose="020B0604030504040204" pitchFamily="50" charset="-128"/>
              <a:ea typeface="メイリオ" panose="020B0604030504040204" pitchFamily="50" charset="-128"/>
            </a:endParaRPr>
          </a:p>
          <a:p>
            <a:pPr>
              <a:lnSpc>
                <a:spcPts val="1800"/>
              </a:lnSpc>
            </a:pPr>
            <a:r>
              <a:rPr lang="ja-JP" altLang="en-US" sz="1400" dirty="0" smtClean="0">
                <a:latin typeface="メイリオ" panose="020B0604030504040204" pitchFamily="50" charset="-128"/>
              </a:rPr>
              <a:t>・</a:t>
            </a:r>
            <a:r>
              <a:rPr lang="ja-JP" altLang="en-US" sz="1400" dirty="0">
                <a:latin typeface="メイリオ" panose="020B0604030504040204" pitchFamily="50" charset="-128"/>
              </a:rPr>
              <a:t>「大阪府部落差別事象に係る調査等の規制等に関する条例」啓発推進月間（令和</a:t>
            </a:r>
            <a:r>
              <a:rPr lang="en-US" altLang="ja-JP" sz="1400" dirty="0">
                <a:latin typeface="メイリオ" panose="020B0604030504040204" pitchFamily="50" charset="-128"/>
              </a:rPr>
              <a:t>2</a:t>
            </a:r>
            <a:r>
              <a:rPr lang="ja-JP" altLang="en-US" sz="1400" dirty="0">
                <a:latin typeface="メイリオ" panose="020B0604030504040204" pitchFamily="50" charset="-128"/>
              </a:rPr>
              <a:t>年</a:t>
            </a:r>
            <a:r>
              <a:rPr lang="en-US" altLang="ja-JP" sz="1400" dirty="0">
                <a:latin typeface="メイリオ" panose="020B0604030504040204" pitchFamily="50" charset="-128"/>
              </a:rPr>
              <a:t>10</a:t>
            </a:r>
            <a:r>
              <a:rPr lang="ja-JP" altLang="en-US" sz="1400" dirty="0">
                <a:latin typeface="メイリオ" panose="020B0604030504040204" pitchFamily="50" charset="-128"/>
              </a:rPr>
              <a:t>月）</a:t>
            </a:r>
            <a:endParaRPr lang="en-US" altLang="ja-JP" sz="1400" dirty="0">
              <a:latin typeface="メイリオ" panose="020B0604030504040204" pitchFamily="50" charset="-128"/>
            </a:endParaRPr>
          </a:p>
          <a:p>
            <a:pPr>
              <a:lnSpc>
                <a:spcPts val="1800"/>
              </a:lnSpc>
            </a:pPr>
            <a:r>
              <a:rPr lang="ja-JP" altLang="en-US" sz="1400" dirty="0">
                <a:latin typeface="メイリオ" panose="020B0604030504040204" pitchFamily="50" charset="-128"/>
              </a:rPr>
              <a:t>・女性に対する暴力をなくす運動（令和</a:t>
            </a:r>
            <a:r>
              <a:rPr lang="en-US" altLang="ja-JP" sz="1400" dirty="0">
                <a:latin typeface="メイリオ" panose="020B0604030504040204" pitchFamily="50" charset="-128"/>
              </a:rPr>
              <a:t>2</a:t>
            </a:r>
            <a:r>
              <a:rPr lang="ja-JP" altLang="en-US" sz="1400" dirty="0">
                <a:latin typeface="メイリオ" panose="020B0604030504040204" pitchFamily="50" charset="-128"/>
              </a:rPr>
              <a:t>年</a:t>
            </a:r>
            <a:r>
              <a:rPr lang="en-US" altLang="ja-JP" sz="1400" dirty="0">
                <a:latin typeface="メイリオ" panose="020B0604030504040204" pitchFamily="50" charset="-128"/>
              </a:rPr>
              <a:t>10</a:t>
            </a:r>
            <a:r>
              <a:rPr lang="ja-JP" altLang="en-US" sz="1400" dirty="0">
                <a:latin typeface="メイリオ" panose="020B0604030504040204" pitchFamily="50" charset="-128"/>
              </a:rPr>
              <a:t>月</a:t>
            </a:r>
            <a:r>
              <a:rPr lang="ja-JP" altLang="en-US" sz="1400" dirty="0" smtClean="0">
                <a:latin typeface="メイリオ" panose="020B0604030504040204" pitchFamily="50" charset="-128"/>
              </a:rPr>
              <a:t>）</a:t>
            </a:r>
            <a:endParaRPr lang="en-US" altLang="ja-JP" sz="1400" dirty="0" smtClean="0">
              <a:latin typeface="メイリオ" panose="020B0604030504040204" pitchFamily="50" charset="-128"/>
            </a:endParaRPr>
          </a:p>
          <a:p>
            <a:pPr>
              <a:lnSpc>
                <a:spcPts val="1800"/>
              </a:lnSpc>
            </a:pPr>
            <a:r>
              <a:rPr lang="ja-JP" altLang="en-US" sz="1400" dirty="0">
                <a:latin typeface="メイリオ" panose="020B0604030504040204" pitchFamily="50" charset="-128"/>
              </a:rPr>
              <a:t>・地域の魅力を鉄道で巡るモデルルート（令和</a:t>
            </a:r>
            <a:r>
              <a:rPr lang="en-US" altLang="ja-JP" sz="1400" dirty="0">
                <a:latin typeface="メイリオ" panose="020B0604030504040204" pitchFamily="50" charset="-128"/>
              </a:rPr>
              <a:t>2</a:t>
            </a:r>
            <a:r>
              <a:rPr lang="ja-JP" altLang="en-US" sz="1400" dirty="0">
                <a:latin typeface="メイリオ" panose="020B0604030504040204" pitchFamily="50" charset="-128"/>
              </a:rPr>
              <a:t>年</a:t>
            </a:r>
            <a:r>
              <a:rPr lang="en-US" altLang="ja-JP" sz="1400" dirty="0">
                <a:latin typeface="メイリオ" panose="020B0604030504040204" pitchFamily="50" charset="-128"/>
              </a:rPr>
              <a:t>10</a:t>
            </a:r>
            <a:r>
              <a:rPr lang="ja-JP" altLang="en-US" sz="1400" dirty="0">
                <a:latin typeface="メイリオ" panose="020B0604030504040204" pitchFamily="50" charset="-128"/>
              </a:rPr>
              <a:t>月）　</a:t>
            </a:r>
            <a:endParaRPr lang="en-US" altLang="ja-JP" sz="1400" dirty="0">
              <a:latin typeface="メイリオ" panose="020B0604030504040204" pitchFamily="50" charset="-128"/>
            </a:endParaRPr>
          </a:p>
          <a:p>
            <a:pPr>
              <a:lnSpc>
                <a:spcPts val="1800"/>
              </a:lnSpc>
            </a:pPr>
            <a:r>
              <a:rPr lang="ja-JP" altLang="en-US" sz="1400" dirty="0">
                <a:latin typeface="メイリオ" panose="020B0604030504040204" pitchFamily="50" charset="-128"/>
              </a:rPr>
              <a:t>・人権週間</a:t>
            </a:r>
            <a:r>
              <a:rPr lang="ja-JP" altLang="en-US" sz="1400" dirty="0" smtClean="0">
                <a:latin typeface="メイリオ" panose="020B0604030504040204" pitchFamily="50" charset="-128"/>
              </a:rPr>
              <a:t>（令和</a:t>
            </a:r>
            <a:r>
              <a:rPr lang="en-US" altLang="ja-JP" sz="1400" dirty="0" smtClean="0">
                <a:latin typeface="メイリオ" panose="020B0604030504040204" pitchFamily="50" charset="-128"/>
              </a:rPr>
              <a:t>2</a:t>
            </a:r>
            <a:r>
              <a:rPr lang="ja-JP" altLang="en-US" sz="1400" dirty="0" smtClean="0">
                <a:latin typeface="メイリオ" panose="020B0604030504040204" pitchFamily="50" charset="-128"/>
              </a:rPr>
              <a:t>年</a:t>
            </a:r>
            <a:r>
              <a:rPr lang="en-US" altLang="ja-JP" sz="1400" dirty="0">
                <a:latin typeface="メイリオ" panose="020B0604030504040204" pitchFamily="50" charset="-128"/>
              </a:rPr>
              <a:t>12</a:t>
            </a:r>
            <a:r>
              <a:rPr lang="ja-JP" altLang="en-US" sz="1400" dirty="0">
                <a:latin typeface="メイリオ" panose="020B0604030504040204" pitchFamily="50" charset="-128"/>
              </a:rPr>
              <a:t>月</a:t>
            </a:r>
            <a:r>
              <a:rPr lang="ja-JP" altLang="en-US" sz="1400" dirty="0" smtClean="0">
                <a:latin typeface="メイリオ" panose="020B0604030504040204" pitchFamily="50" charset="-128"/>
              </a:rPr>
              <a:t>）</a:t>
            </a:r>
            <a:endParaRPr lang="en-US" altLang="ja-JP" sz="1400" dirty="0" smtClean="0">
              <a:latin typeface="メイリオ" panose="020B0604030504040204" pitchFamily="50" charset="-128"/>
            </a:endParaRPr>
          </a:p>
          <a:p>
            <a:pPr>
              <a:lnSpc>
                <a:spcPts val="1800"/>
              </a:lnSpc>
            </a:pPr>
            <a:r>
              <a:rPr lang="ja-JP" altLang="en-US" sz="1400" dirty="0">
                <a:latin typeface="メイリオ" panose="020B0604030504040204" pitchFamily="50" charset="-128"/>
              </a:rPr>
              <a:t>・第</a:t>
            </a:r>
            <a:r>
              <a:rPr lang="en-US" altLang="ja-JP" sz="1400" dirty="0">
                <a:latin typeface="メイリオ" panose="020B0604030504040204" pitchFamily="50" charset="-128"/>
              </a:rPr>
              <a:t>39</a:t>
            </a:r>
            <a:r>
              <a:rPr lang="ja-JP" altLang="en-US" sz="1400" dirty="0">
                <a:latin typeface="メイリオ" panose="020B0604030504040204" pitchFamily="50" charset="-128"/>
              </a:rPr>
              <a:t>回人権啓発詩・読書感想文（令和</a:t>
            </a:r>
            <a:r>
              <a:rPr lang="en-US" altLang="ja-JP" sz="1400" dirty="0">
                <a:latin typeface="メイリオ" panose="020B0604030504040204" pitchFamily="50" charset="-128"/>
              </a:rPr>
              <a:t>3</a:t>
            </a:r>
            <a:r>
              <a:rPr lang="ja-JP" altLang="en-US" sz="1400" dirty="0">
                <a:latin typeface="メイリオ" panose="020B0604030504040204" pitchFamily="50" charset="-128"/>
              </a:rPr>
              <a:t>年</a:t>
            </a:r>
            <a:r>
              <a:rPr lang="en-US" altLang="ja-JP" sz="1400" dirty="0">
                <a:latin typeface="メイリオ" panose="020B0604030504040204" pitchFamily="50" charset="-128"/>
              </a:rPr>
              <a:t>1</a:t>
            </a:r>
            <a:r>
              <a:rPr lang="ja-JP" altLang="en-US" sz="1400" dirty="0">
                <a:latin typeface="メイリオ" panose="020B0604030504040204" pitchFamily="50" charset="-128"/>
              </a:rPr>
              <a:t>月</a:t>
            </a:r>
            <a:r>
              <a:rPr lang="ja-JP" altLang="en-US" sz="1400" dirty="0" smtClean="0">
                <a:latin typeface="メイリオ" panose="020B0604030504040204" pitchFamily="50" charset="-128"/>
              </a:rPr>
              <a:t>）</a:t>
            </a:r>
            <a:endParaRPr lang="en-US" altLang="ja-JP" sz="1400" dirty="0" smtClean="0">
              <a:latin typeface="メイリオ" panose="020B0604030504040204" pitchFamily="50" charset="-128"/>
            </a:endParaRPr>
          </a:p>
          <a:p>
            <a:pPr>
              <a:lnSpc>
                <a:spcPts val="1800"/>
              </a:lnSpc>
            </a:pPr>
            <a:r>
              <a:rPr lang="ja-JP" altLang="en-US" sz="1400" dirty="0">
                <a:latin typeface="メイリオ" panose="020B0604030504040204" pitchFamily="50" charset="-128"/>
              </a:rPr>
              <a:t>・令和２年度第３回大阪府環境審議会（令和３年１月）</a:t>
            </a:r>
            <a:endParaRPr lang="en-US" altLang="ja-JP" sz="1400" dirty="0">
              <a:latin typeface="メイリオ" panose="020B0604030504040204" pitchFamily="50" charset="-128"/>
            </a:endParaRPr>
          </a:p>
          <a:p>
            <a:pPr>
              <a:lnSpc>
                <a:spcPts val="1800"/>
              </a:lnSpc>
            </a:pPr>
            <a:r>
              <a:rPr lang="ja-JP" altLang="en-US" sz="1400" dirty="0">
                <a:latin typeface="メイリオ" panose="020B0604030504040204" pitchFamily="50" charset="-128"/>
              </a:rPr>
              <a:t>・「</a:t>
            </a:r>
            <a:r>
              <a:rPr lang="en-US" altLang="ja-JP" sz="1400" dirty="0">
                <a:latin typeface="メイリオ" panose="020B0604030504040204" pitchFamily="50" charset="-128"/>
              </a:rPr>
              <a:t>OSAKA</a:t>
            </a:r>
            <a:r>
              <a:rPr lang="ja-JP" altLang="en-US" sz="1400" dirty="0">
                <a:latin typeface="メイリオ" panose="020B0604030504040204" pitchFamily="50" charset="-128"/>
              </a:rPr>
              <a:t>女性活躍推進ドーン</a:t>
            </a:r>
            <a:r>
              <a:rPr lang="en-US" altLang="ja-JP" sz="1400" dirty="0">
                <a:latin typeface="メイリオ" panose="020B0604030504040204" pitchFamily="50" charset="-128"/>
              </a:rPr>
              <a:t>de</a:t>
            </a:r>
            <a:r>
              <a:rPr lang="ja-JP" altLang="en-US" sz="1400" dirty="0">
                <a:latin typeface="メイリオ" panose="020B0604030504040204" pitchFamily="50" charset="-128"/>
              </a:rPr>
              <a:t>キラリ２</a:t>
            </a:r>
            <a:r>
              <a:rPr lang="en-US" altLang="ja-JP" sz="1400" dirty="0">
                <a:latin typeface="メイリオ" panose="020B0604030504040204" pitchFamily="50" charset="-128"/>
              </a:rPr>
              <a:t>days</a:t>
            </a:r>
            <a:r>
              <a:rPr lang="ja-JP" altLang="en-US" sz="1400" dirty="0">
                <a:latin typeface="メイリオ" panose="020B0604030504040204" pitchFamily="50" charset="-128"/>
              </a:rPr>
              <a:t>」（令和</a:t>
            </a:r>
            <a:r>
              <a:rPr lang="en-US" altLang="ja-JP" sz="1400" dirty="0">
                <a:latin typeface="メイリオ" panose="020B0604030504040204" pitchFamily="50" charset="-128"/>
              </a:rPr>
              <a:t>3</a:t>
            </a:r>
            <a:r>
              <a:rPr lang="ja-JP" altLang="en-US" sz="1400" dirty="0">
                <a:latin typeface="メイリオ" panose="020B0604030504040204" pitchFamily="50" charset="-128"/>
              </a:rPr>
              <a:t>年１月）</a:t>
            </a:r>
            <a:endParaRPr lang="en-US" altLang="ja-JP" sz="1400" strike="sngStrike" dirty="0">
              <a:latin typeface="メイリオ" panose="020B0604030504040204" pitchFamily="50" charset="-128"/>
            </a:endParaRPr>
          </a:p>
          <a:p>
            <a:pPr>
              <a:lnSpc>
                <a:spcPts val="1800"/>
              </a:lnSpc>
            </a:pPr>
            <a:r>
              <a:rPr lang="ja-JP" altLang="en-US" sz="1400" dirty="0">
                <a:latin typeface="メイリオ" panose="020B0604030504040204" pitchFamily="50" charset="-128"/>
              </a:rPr>
              <a:t>・大阪府駐車場指定管理候補者の選定（令和</a:t>
            </a:r>
            <a:r>
              <a:rPr lang="en-US" altLang="ja-JP" sz="1400" dirty="0">
                <a:latin typeface="メイリオ" panose="020B0604030504040204" pitchFamily="50" charset="-128"/>
              </a:rPr>
              <a:t>3</a:t>
            </a:r>
            <a:r>
              <a:rPr lang="ja-JP" altLang="en-US" sz="1400" dirty="0">
                <a:latin typeface="メイリオ" panose="020B0604030504040204" pitchFamily="50" charset="-128"/>
              </a:rPr>
              <a:t>年</a:t>
            </a:r>
            <a:r>
              <a:rPr lang="en-US" altLang="ja-JP" sz="1400" dirty="0">
                <a:latin typeface="メイリオ" panose="020B0604030504040204" pitchFamily="50" charset="-128"/>
              </a:rPr>
              <a:t>1</a:t>
            </a:r>
            <a:r>
              <a:rPr lang="ja-JP" altLang="en-US" sz="1400" dirty="0">
                <a:latin typeface="メイリオ" panose="020B0604030504040204" pitchFamily="50" charset="-128"/>
              </a:rPr>
              <a:t>月</a:t>
            </a:r>
            <a:r>
              <a:rPr lang="ja-JP" altLang="en-US" sz="1400" dirty="0" smtClean="0">
                <a:latin typeface="メイリオ" panose="020B0604030504040204" pitchFamily="50" charset="-128"/>
              </a:rPr>
              <a:t>）</a:t>
            </a:r>
            <a:endParaRPr lang="en-US" altLang="ja-JP" sz="1400" dirty="0" smtClean="0">
              <a:latin typeface="メイリオ" panose="020B0604030504040204" pitchFamily="50" charset="-128"/>
            </a:endParaRPr>
          </a:p>
          <a:p>
            <a:pPr>
              <a:lnSpc>
                <a:spcPts val="1800"/>
              </a:lnSpc>
            </a:pPr>
            <a:r>
              <a:rPr lang="ja-JP" altLang="en-US" sz="1400" dirty="0">
                <a:latin typeface="メイリオ" panose="020B0604030504040204" pitchFamily="50" charset="-128"/>
              </a:rPr>
              <a:t>・令和３年度市町村教育委員会に対する指導・助言事項（令和</a:t>
            </a:r>
            <a:r>
              <a:rPr lang="en-US" altLang="ja-JP" sz="1400" dirty="0">
                <a:latin typeface="メイリオ" panose="020B0604030504040204" pitchFamily="50" charset="-128"/>
              </a:rPr>
              <a:t>3</a:t>
            </a:r>
            <a:r>
              <a:rPr lang="ja-JP" altLang="en-US" sz="1400" dirty="0">
                <a:latin typeface="メイリオ" panose="020B0604030504040204" pitchFamily="50" charset="-128"/>
              </a:rPr>
              <a:t>年</a:t>
            </a:r>
            <a:r>
              <a:rPr lang="en-US" altLang="ja-JP" sz="1400" dirty="0">
                <a:latin typeface="メイリオ" panose="020B0604030504040204" pitchFamily="50" charset="-128"/>
              </a:rPr>
              <a:t>2</a:t>
            </a:r>
            <a:r>
              <a:rPr lang="ja-JP" altLang="en-US" sz="1400" dirty="0">
                <a:latin typeface="メイリオ" panose="020B0604030504040204" pitchFamily="50" charset="-128"/>
              </a:rPr>
              <a:t>月）</a:t>
            </a:r>
          </a:p>
          <a:p>
            <a:pPr>
              <a:lnSpc>
                <a:spcPts val="1800"/>
              </a:lnSpc>
            </a:pPr>
            <a:r>
              <a:rPr lang="ja-JP" altLang="en-US" sz="1400" dirty="0">
                <a:latin typeface="メイリオ" panose="020B0604030504040204" pitchFamily="50" charset="-128"/>
              </a:rPr>
              <a:t>・人権問題に関する府民意識調査の結果（令和</a:t>
            </a:r>
            <a:r>
              <a:rPr lang="en-US" altLang="ja-JP" sz="1400" dirty="0">
                <a:latin typeface="メイリオ" panose="020B0604030504040204" pitchFamily="50" charset="-128"/>
              </a:rPr>
              <a:t>3</a:t>
            </a:r>
            <a:r>
              <a:rPr lang="ja-JP" altLang="en-US" sz="1400" dirty="0">
                <a:latin typeface="メイリオ" panose="020B0604030504040204" pitchFamily="50" charset="-128"/>
              </a:rPr>
              <a:t>年</a:t>
            </a:r>
            <a:r>
              <a:rPr lang="en-US" altLang="ja-JP" sz="1400" dirty="0">
                <a:latin typeface="メイリオ" panose="020B0604030504040204" pitchFamily="50" charset="-128"/>
              </a:rPr>
              <a:t>3</a:t>
            </a:r>
            <a:r>
              <a:rPr lang="ja-JP" altLang="en-US" sz="1400" dirty="0">
                <a:latin typeface="メイリオ" panose="020B0604030504040204" pitchFamily="50" charset="-128"/>
              </a:rPr>
              <a:t>月）</a:t>
            </a:r>
            <a:endParaRPr lang="en-US" altLang="ja-JP" sz="1400" dirty="0">
              <a:latin typeface="メイリオ" panose="020B0604030504040204" pitchFamily="50" charset="-128"/>
            </a:endParaRPr>
          </a:p>
          <a:p>
            <a:pPr>
              <a:lnSpc>
                <a:spcPts val="1800"/>
              </a:lnSpc>
            </a:pPr>
            <a:r>
              <a:rPr lang="ja-JP" altLang="en-US" sz="1400" dirty="0">
                <a:latin typeface="メイリオ" panose="020B0604030504040204" pitchFamily="50" charset="-128"/>
              </a:rPr>
              <a:t>・性の多様性を考えるセミナー事業報告書（令和</a:t>
            </a:r>
            <a:r>
              <a:rPr lang="en-US" altLang="ja-JP" sz="1400" dirty="0">
                <a:latin typeface="メイリオ" panose="020B0604030504040204" pitchFamily="50" charset="-128"/>
              </a:rPr>
              <a:t>3</a:t>
            </a:r>
            <a:r>
              <a:rPr lang="ja-JP" altLang="en-US" sz="1400" dirty="0">
                <a:latin typeface="メイリオ" panose="020B0604030504040204" pitchFamily="50" charset="-128"/>
              </a:rPr>
              <a:t>年</a:t>
            </a:r>
            <a:r>
              <a:rPr lang="en-US" altLang="ja-JP" sz="1400" dirty="0">
                <a:latin typeface="メイリオ" panose="020B0604030504040204" pitchFamily="50" charset="-128"/>
              </a:rPr>
              <a:t>3</a:t>
            </a:r>
            <a:r>
              <a:rPr lang="ja-JP" altLang="en-US" sz="1400" dirty="0">
                <a:latin typeface="メイリオ" panose="020B0604030504040204" pitchFamily="50" charset="-128"/>
              </a:rPr>
              <a:t>月</a:t>
            </a:r>
            <a:r>
              <a:rPr lang="ja-JP" altLang="en-US" sz="1400" dirty="0" smtClean="0">
                <a:latin typeface="メイリオ" panose="020B0604030504040204" pitchFamily="50" charset="-128"/>
              </a:rPr>
              <a:t>）　等</a:t>
            </a:r>
            <a:r>
              <a:rPr lang="ja-JP" altLang="en-US" sz="1400" dirty="0">
                <a:latin typeface="メイリオ" panose="020B0604030504040204" pitchFamily="50" charset="-128"/>
              </a:rPr>
              <a:t>　</a:t>
            </a:r>
          </a:p>
        </p:txBody>
      </p:sp>
      <p:sp>
        <p:nvSpPr>
          <p:cNvPr id="9" name="テキスト ボックス 8"/>
          <p:cNvSpPr txBox="1"/>
          <p:nvPr/>
        </p:nvSpPr>
        <p:spPr>
          <a:xfrm>
            <a:off x="0" y="1496984"/>
            <a:ext cx="11453315" cy="2169825"/>
          </a:xfrm>
          <a:prstGeom prst="rect">
            <a:avLst/>
          </a:prstGeom>
          <a:noFill/>
        </p:spPr>
        <p:txBody>
          <a:bodyPr wrap="square" rtlCol="0">
            <a:spAutoFit/>
          </a:bodyPr>
          <a:lstStyle/>
          <a:p>
            <a:pPr>
              <a:lnSpc>
                <a:spcPts val="1800"/>
              </a:lnSpc>
            </a:pPr>
            <a:r>
              <a:rPr kumimoji="1" lang="ja-JP" altLang="en-US" sz="1600" b="1" dirty="0"/>
              <a:t>■研修・セミナー等の開催・協力</a:t>
            </a:r>
            <a:endParaRPr kumimoji="1" lang="en-US" altLang="ja-JP" sz="1600" b="1" dirty="0"/>
          </a:p>
          <a:p>
            <a:pPr>
              <a:lnSpc>
                <a:spcPts val="1800"/>
              </a:lnSpc>
            </a:pPr>
            <a:r>
              <a:rPr lang="ja-JP" altLang="en-US" sz="1400" dirty="0"/>
              <a:t>・都市整備部新規採用職員（技術系）研修（令和</a:t>
            </a:r>
            <a:r>
              <a:rPr lang="en-US" altLang="ja-JP" sz="1400" dirty="0"/>
              <a:t>2</a:t>
            </a:r>
            <a:r>
              <a:rPr lang="ja-JP" altLang="en-US" sz="1400" dirty="0"/>
              <a:t>年</a:t>
            </a:r>
            <a:r>
              <a:rPr lang="en-US" altLang="ja-JP" sz="1400" dirty="0"/>
              <a:t>4</a:t>
            </a:r>
            <a:r>
              <a:rPr lang="ja-JP" altLang="en-US" sz="1400" dirty="0"/>
              <a:t>月）</a:t>
            </a:r>
            <a:endParaRPr lang="en-US" altLang="ja-JP" sz="1400" dirty="0"/>
          </a:p>
          <a:p>
            <a:pPr>
              <a:lnSpc>
                <a:spcPts val="1800"/>
              </a:lnSpc>
            </a:pPr>
            <a:r>
              <a:rPr kumimoji="1" lang="ja-JP" altLang="en-US" sz="1400" dirty="0"/>
              <a:t>・人権教育研修など（令和</a:t>
            </a:r>
            <a:r>
              <a:rPr kumimoji="1" lang="en-US" altLang="ja-JP" sz="1400" dirty="0"/>
              <a:t>2</a:t>
            </a:r>
            <a:r>
              <a:rPr kumimoji="1" lang="ja-JP" altLang="en-US" sz="1400" dirty="0"/>
              <a:t>年</a:t>
            </a:r>
            <a:r>
              <a:rPr kumimoji="1" lang="en-US" altLang="ja-JP" sz="1400" dirty="0"/>
              <a:t>4</a:t>
            </a:r>
            <a:r>
              <a:rPr kumimoji="1" lang="ja-JP" altLang="en-US" sz="1400" dirty="0"/>
              <a:t>月～令和</a:t>
            </a:r>
            <a:r>
              <a:rPr kumimoji="1" lang="en-US" altLang="ja-JP" sz="1400" dirty="0"/>
              <a:t>3</a:t>
            </a:r>
            <a:r>
              <a:rPr kumimoji="1" lang="ja-JP" altLang="en-US" sz="1400" dirty="0"/>
              <a:t>年</a:t>
            </a:r>
            <a:r>
              <a:rPr kumimoji="1" lang="en-US" altLang="ja-JP" sz="1400" dirty="0"/>
              <a:t>3</a:t>
            </a:r>
            <a:r>
              <a:rPr kumimoji="1" lang="ja-JP" altLang="en-US" sz="1400" dirty="0"/>
              <a:t>月）</a:t>
            </a:r>
            <a:endParaRPr kumimoji="1" lang="en-US" altLang="ja-JP" sz="1400" dirty="0"/>
          </a:p>
          <a:p>
            <a:pPr>
              <a:lnSpc>
                <a:spcPts val="1800"/>
              </a:lnSpc>
            </a:pPr>
            <a:r>
              <a:rPr kumimoji="1" lang="ja-JP" altLang="en-US" sz="1400" dirty="0" smtClean="0"/>
              <a:t>・</a:t>
            </a:r>
            <a:r>
              <a:rPr kumimoji="1" lang="ja-JP" altLang="en-US" sz="1400" dirty="0"/>
              <a:t>大阪府建設</a:t>
            </a:r>
            <a:r>
              <a:rPr lang="ja-JP" altLang="en-US" sz="1400" dirty="0"/>
              <a:t>リサイクル推進協議会（令和</a:t>
            </a:r>
            <a:r>
              <a:rPr lang="en-US" altLang="ja-JP" sz="1400" dirty="0"/>
              <a:t>2</a:t>
            </a:r>
            <a:r>
              <a:rPr lang="ja-JP" altLang="en-US" sz="1400" dirty="0"/>
              <a:t>年</a:t>
            </a:r>
            <a:r>
              <a:rPr lang="en-US" altLang="ja-JP" sz="1400" dirty="0"/>
              <a:t>8</a:t>
            </a:r>
            <a:r>
              <a:rPr lang="ja-JP" altLang="en-US" sz="1400" dirty="0"/>
              <a:t>月）</a:t>
            </a:r>
            <a:endParaRPr kumimoji="1" lang="en-US" altLang="ja-JP" sz="1400" dirty="0"/>
          </a:p>
          <a:p>
            <a:pPr>
              <a:lnSpc>
                <a:spcPts val="1800"/>
              </a:lnSpc>
            </a:pPr>
            <a:r>
              <a:rPr lang="ja-JP" altLang="en-US" sz="1400" dirty="0"/>
              <a:t>・実践的英語体験活動推進事業（グローバル体験プログラム）（令和</a:t>
            </a:r>
            <a:r>
              <a:rPr lang="en-US" altLang="ja-JP" sz="1400" dirty="0"/>
              <a:t>2</a:t>
            </a:r>
            <a:r>
              <a:rPr lang="ja-JP" altLang="en-US" sz="1400" dirty="0"/>
              <a:t>年</a:t>
            </a:r>
            <a:r>
              <a:rPr lang="en-US" altLang="ja-JP" sz="1400" dirty="0"/>
              <a:t>8</a:t>
            </a:r>
            <a:r>
              <a:rPr lang="ja-JP" altLang="en-US" sz="1400" dirty="0"/>
              <a:t>月～令和</a:t>
            </a:r>
            <a:r>
              <a:rPr lang="en-US" altLang="ja-JP" sz="1400" dirty="0"/>
              <a:t>3</a:t>
            </a:r>
            <a:r>
              <a:rPr lang="ja-JP" altLang="en-US" sz="1400" dirty="0"/>
              <a:t>年</a:t>
            </a:r>
            <a:r>
              <a:rPr lang="en-US" altLang="ja-JP" sz="1400" dirty="0"/>
              <a:t>3</a:t>
            </a:r>
            <a:r>
              <a:rPr lang="ja-JP" altLang="en-US" sz="1400" dirty="0"/>
              <a:t>月）</a:t>
            </a:r>
            <a:endParaRPr lang="en-US" altLang="ja-JP" sz="1400" dirty="0"/>
          </a:p>
          <a:p>
            <a:pPr>
              <a:lnSpc>
                <a:spcPts val="1800"/>
              </a:lnSpc>
            </a:pPr>
            <a:r>
              <a:rPr kumimoji="1" lang="ja-JP" altLang="en-US" sz="1400" dirty="0"/>
              <a:t>・</a:t>
            </a:r>
            <a:r>
              <a:rPr kumimoji="1" lang="en-US" altLang="ja-JP" sz="1400" dirty="0"/>
              <a:t>SDGs</a:t>
            </a:r>
            <a:r>
              <a:rPr kumimoji="1" lang="ja-JP" altLang="en-US" sz="1400" dirty="0"/>
              <a:t>の観点から考える人材活用セミナー（令和</a:t>
            </a:r>
            <a:r>
              <a:rPr kumimoji="1" lang="en-US" altLang="ja-JP" sz="1400" dirty="0"/>
              <a:t>2</a:t>
            </a:r>
            <a:r>
              <a:rPr kumimoji="1" lang="ja-JP" altLang="en-US" sz="1400" dirty="0"/>
              <a:t>年</a:t>
            </a:r>
            <a:r>
              <a:rPr kumimoji="1" lang="en-US" altLang="ja-JP" sz="1400" dirty="0"/>
              <a:t>10</a:t>
            </a:r>
            <a:r>
              <a:rPr kumimoji="1" lang="ja-JP" altLang="en-US" sz="1400" dirty="0"/>
              <a:t>月）</a:t>
            </a:r>
            <a:endParaRPr kumimoji="1" lang="en-US" altLang="ja-JP" sz="1400" dirty="0"/>
          </a:p>
          <a:p>
            <a:pPr>
              <a:lnSpc>
                <a:spcPts val="1800"/>
              </a:lnSpc>
            </a:pPr>
            <a:r>
              <a:rPr lang="ja-JP" altLang="en-US" sz="1400" dirty="0"/>
              <a:t>・</a:t>
            </a:r>
            <a:r>
              <a:rPr lang="zh-CN" altLang="en-US" sz="1400" dirty="0">
                <a:latin typeface="メイリオ" panose="020B0604030504040204" pitchFamily="50" charset="-128"/>
                <a:ea typeface="メイリオ" panose="020B0604030504040204" pitchFamily="50" charset="-128"/>
              </a:rPr>
              <a:t>人権教育担当指導主事会</a:t>
            </a:r>
            <a:r>
              <a:rPr lang="ja-JP" altLang="en-US" sz="1400" dirty="0">
                <a:latin typeface="メイリオ" panose="020B0604030504040204" pitchFamily="50" charset="-128"/>
                <a:ea typeface="メイリオ" panose="020B0604030504040204" pitchFamily="50" charset="-128"/>
              </a:rPr>
              <a:t>（令和</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月）</a:t>
            </a:r>
            <a:endParaRPr lang="en-US" altLang="ja-JP" sz="1400" dirty="0">
              <a:latin typeface="メイリオ" panose="020B0604030504040204" pitchFamily="50" charset="-128"/>
              <a:ea typeface="メイリオ" panose="020B0604030504040204" pitchFamily="50" charset="-128"/>
            </a:endParaRPr>
          </a:p>
          <a:p>
            <a:pPr>
              <a:lnSpc>
                <a:spcPts val="1800"/>
              </a:lnSpc>
            </a:pPr>
            <a:r>
              <a:rPr kumimoji="1" lang="ja-JP" altLang="en-US" sz="1400" dirty="0"/>
              <a:t>・</a:t>
            </a:r>
            <a:r>
              <a:rPr lang="en-US" altLang="ja-JP" sz="1400" dirty="0"/>
              <a:t>SDGs×</a:t>
            </a:r>
            <a:r>
              <a:rPr lang="ja-JP" altLang="en-US" sz="1400" dirty="0"/>
              <a:t>人材戦略（令和</a:t>
            </a:r>
            <a:r>
              <a:rPr lang="en-US" altLang="ja-JP" sz="1400" dirty="0"/>
              <a:t>2</a:t>
            </a:r>
            <a:r>
              <a:rPr lang="ja-JP" altLang="en-US" sz="1400" dirty="0"/>
              <a:t>年</a:t>
            </a:r>
            <a:r>
              <a:rPr lang="en-US" altLang="ja-JP" sz="1400" dirty="0"/>
              <a:t>11</a:t>
            </a:r>
            <a:r>
              <a:rPr lang="ja-JP" altLang="en-US" sz="1400" dirty="0"/>
              <a:t>月）</a:t>
            </a:r>
            <a:endParaRPr lang="en-US" altLang="ja-JP" sz="1400" dirty="0"/>
          </a:p>
          <a:p>
            <a:pPr>
              <a:lnSpc>
                <a:spcPts val="1800"/>
              </a:lnSpc>
            </a:pPr>
            <a:r>
              <a:rPr kumimoji="1" lang="ja-JP" altLang="en-US" sz="1400" dirty="0"/>
              <a:t>・大阪府消費者フェア（令和</a:t>
            </a:r>
            <a:r>
              <a:rPr kumimoji="1" lang="en-US" altLang="ja-JP" sz="1400" dirty="0"/>
              <a:t>2</a:t>
            </a:r>
            <a:r>
              <a:rPr kumimoji="1" lang="ja-JP" altLang="en-US" sz="1400" dirty="0"/>
              <a:t>年</a:t>
            </a:r>
            <a:r>
              <a:rPr kumimoji="1" lang="en-US" altLang="ja-JP" sz="1400" dirty="0"/>
              <a:t>11</a:t>
            </a:r>
            <a:r>
              <a:rPr kumimoji="1" lang="ja-JP" altLang="en-US" sz="1400" dirty="0"/>
              <a:t>月）　等</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564" y="1616904"/>
            <a:ext cx="1585982" cy="2244301"/>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3638" y="4326042"/>
            <a:ext cx="1484917" cy="2144880"/>
          </a:xfrm>
          <a:prstGeom prst="rect">
            <a:avLst/>
          </a:prstGeom>
        </p:spPr>
      </p:pic>
    </p:spTree>
    <p:extLst>
      <p:ext uri="{BB962C8B-B14F-4D97-AF65-F5344CB8AC3E}">
        <p14:creationId xmlns:p14="http://schemas.microsoft.com/office/powerpoint/2010/main" val="248514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ハード・ソフト両面</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4000"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46546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大阪府</a:t>
            </a:r>
            <a:r>
              <a:rPr lang="en-US" altLang="ja-JP" dirty="0">
                <a:latin typeface="+mn-ea"/>
              </a:rPr>
              <a:t>SDGs</a:t>
            </a:r>
            <a:r>
              <a:rPr kumimoji="1" lang="ja-JP" altLang="en-US" dirty="0" smtClean="0"/>
              <a:t>推進本部</a:t>
            </a:r>
            <a:endParaRPr kumimoji="1" lang="ja-JP" altLang="en-US" dirty="0"/>
          </a:p>
        </p:txBody>
      </p:sp>
      <p:sp>
        <p:nvSpPr>
          <p:cNvPr id="4" name="テキスト ボックス 3"/>
          <p:cNvSpPr txBox="1"/>
          <p:nvPr/>
        </p:nvSpPr>
        <p:spPr>
          <a:xfrm>
            <a:off x="386591" y="1604545"/>
            <a:ext cx="11402135" cy="800219"/>
          </a:xfrm>
          <a:prstGeom prst="rect">
            <a:avLst/>
          </a:prstGeom>
          <a:noFill/>
        </p:spPr>
        <p:txBody>
          <a:bodyPr wrap="square" rtlCol="0">
            <a:spAutoFit/>
          </a:bodyPr>
          <a:lstStyle/>
          <a:p>
            <a:r>
              <a:rPr lang="ja-JP" altLang="ja-JP" sz="1600" dirty="0"/>
              <a:t>持続可能な開発目標</a:t>
            </a:r>
            <a:r>
              <a:rPr lang="ja-JP" altLang="ja-JP" sz="1600" dirty="0" smtClean="0"/>
              <a:t>（</a:t>
            </a:r>
            <a:r>
              <a:rPr lang="en-US" altLang="ja-JP" sz="1600" dirty="0" smtClean="0">
                <a:latin typeface="+mn-ea"/>
              </a:rPr>
              <a:t>SDGs</a:t>
            </a:r>
            <a:r>
              <a:rPr lang="ja-JP" altLang="ja-JP" sz="1600" dirty="0" smtClean="0"/>
              <a:t>）</a:t>
            </a:r>
            <a:r>
              <a:rPr lang="ja-JP" altLang="ja-JP" sz="1600" dirty="0"/>
              <a:t>の達成に向けて、府施策の総合的推進を図るため、庁内関係部局による大阪府</a:t>
            </a:r>
            <a:r>
              <a:rPr lang="en-US" altLang="ja-JP" sz="1600" dirty="0"/>
              <a:t>SDGs</a:t>
            </a:r>
            <a:r>
              <a:rPr lang="ja-JP" altLang="ja-JP" sz="1600" dirty="0"/>
              <a:t>推進本部（以下「本部」という。）を</a:t>
            </a:r>
            <a:r>
              <a:rPr lang="ja-JP" altLang="ja-JP" sz="1600" dirty="0" smtClean="0"/>
              <a:t>設置</a:t>
            </a:r>
            <a:r>
              <a:rPr lang="ja-JP" altLang="en-US" sz="1600" dirty="0" smtClean="0"/>
              <a:t>しました。</a:t>
            </a:r>
            <a:r>
              <a:rPr lang="ja-JP" altLang="en-US" sz="1400" dirty="0" smtClean="0"/>
              <a:t>（</a:t>
            </a:r>
            <a:r>
              <a:rPr lang="en-US" altLang="ja-JP" sz="1400" dirty="0" smtClean="0">
                <a:latin typeface="+mn-ea"/>
                <a:cs typeface="Meiryo UI" panose="020B0604030504040204" pitchFamily="50" charset="-128"/>
              </a:rPr>
              <a:t>2018</a:t>
            </a:r>
            <a:r>
              <a:rPr lang="ja-JP" altLang="en-US" sz="1400" dirty="0" smtClean="0">
                <a:latin typeface="+mn-ea"/>
                <a:cs typeface="Meiryo UI" panose="020B0604030504040204" pitchFamily="50" charset="-128"/>
              </a:rPr>
              <a:t>年（</a:t>
            </a:r>
            <a:r>
              <a:rPr lang="ja-JP" altLang="en-US" sz="1400" dirty="0">
                <a:latin typeface="+mn-ea"/>
                <a:cs typeface="Meiryo UI" panose="020B0604030504040204" pitchFamily="50" charset="-128"/>
              </a:rPr>
              <a:t>平成</a:t>
            </a:r>
            <a:r>
              <a:rPr lang="en-US" altLang="ja-JP" sz="1400" dirty="0" smtClean="0">
                <a:latin typeface="+mn-ea"/>
                <a:cs typeface="Meiryo UI" panose="020B0604030504040204" pitchFamily="50" charset="-128"/>
              </a:rPr>
              <a:t>30</a:t>
            </a:r>
            <a:r>
              <a:rPr lang="ja-JP" altLang="en-US" sz="1400" dirty="0" smtClean="0">
                <a:latin typeface="+mn-ea"/>
                <a:cs typeface="Meiryo UI" panose="020B0604030504040204" pitchFamily="50" charset="-128"/>
              </a:rPr>
              <a:t>年）</a:t>
            </a:r>
            <a:r>
              <a:rPr lang="en-US" altLang="ja-JP" sz="1400" dirty="0" smtClean="0">
                <a:latin typeface="+mn-ea"/>
                <a:cs typeface="Meiryo UI" panose="020B0604030504040204" pitchFamily="50" charset="-128"/>
              </a:rPr>
              <a:t>4</a:t>
            </a:r>
            <a:r>
              <a:rPr lang="ja-JP" altLang="en-US" sz="1400" dirty="0" smtClean="0">
                <a:latin typeface="+mn-ea"/>
                <a:cs typeface="Meiryo UI" panose="020B0604030504040204" pitchFamily="50" charset="-128"/>
              </a:rPr>
              <a:t>月）</a:t>
            </a:r>
            <a:endParaRPr lang="en-US" altLang="ja-JP" sz="1400" dirty="0" smtClean="0">
              <a:latin typeface="+mn-ea"/>
              <a:cs typeface="Meiryo UI" panose="020B0604030504040204" pitchFamily="50" charset="-128"/>
            </a:endParaRPr>
          </a:p>
          <a:p>
            <a:r>
              <a:rPr kumimoji="1" lang="en-US" altLang="ja-JP" sz="1400" dirty="0" smtClean="0">
                <a:latin typeface="+mn-ea"/>
              </a:rPr>
              <a:t>※</a:t>
            </a:r>
            <a:r>
              <a:rPr kumimoji="1" lang="ja-JP" altLang="en-US" sz="1400" dirty="0" smtClean="0">
                <a:latin typeface="+mn-ea"/>
              </a:rPr>
              <a:t>令和</a:t>
            </a:r>
            <a:r>
              <a:rPr kumimoji="1" lang="en-US" altLang="ja-JP" sz="1400" dirty="0" smtClean="0">
                <a:latin typeface="+mn-ea"/>
              </a:rPr>
              <a:t>2</a:t>
            </a:r>
            <a:r>
              <a:rPr kumimoji="1" lang="ja-JP" altLang="en-US" sz="1400" dirty="0" smtClean="0">
                <a:latin typeface="+mn-ea"/>
              </a:rPr>
              <a:t>年度は審議案件が無かったため開催実施なし</a:t>
            </a:r>
            <a:endParaRPr kumimoji="1" lang="ja-JP" altLang="en-US" sz="1400" dirty="0"/>
          </a:p>
        </p:txBody>
      </p:sp>
      <p:grpSp>
        <p:nvGrpSpPr>
          <p:cNvPr id="5" name="グループ化 4"/>
          <p:cNvGrpSpPr/>
          <p:nvPr/>
        </p:nvGrpSpPr>
        <p:grpSpPr>
          <a:xfrm>
            <a:off x="1788459" y="2512325"/>
            <a:ext cx="8927243" cy="4161764"/>
            <a:chOff x="1456429" y="2108354"/>
            <a:chExt cx="9231459" cy="4669435"/>
          </a:xfrm>
        </p:grpSpPr>
        <p:sp>
          <p:nvSpPr>
            <p:cNvPr id="6" name="正方形/長方形 5"/>
            <p:cNvSpPr/>
            <p:nvPr/>
          </p:nvSpPr>
          <p:spPr>
            <a:xfrm>
              <a:off x="1456429" y="2538956"/>
              <a:ext cx="9231459" cy="42388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00088" y="4327409"/>
              <a:ext cx="7755969" cy="1785104"/>
            </a:xfrm>
            <a:prstGeom prst="rect">
              <a:avLst/>
            </a:prstGeom>
            <a:noFill/>
          </p:spPr>
          <p:txBody>
            <a:bodyPr vert="eaVert" wrap="none" rtlCol="0">
              <a:spAutoFit/>
            </a:bodyPr>
            <a:lstStyle/>
            <a:p>
              <a:r>
                <a:rPr kumimoji="1" lang="ja-JP" altLang="en-US" sz="1200" dirty="0" smtClean="0"/>
                <a:t>警察本部総務部長</a:t>
              </a:r>
              <a:endParaRPr kumimoji="1" lang="en-US" altLang="ja-JP" sz="1200" dirty="0" smtClean="0"/>
            </a:p>
            <a:p>
              <a:endParaRPr lang="en-US" altLang="ja-JP" sz="1200" dirty="0" smtClean="0"/>
            </a:p>
            <a:p>
              <a:r>
                <a:rPr lang="ja-JP" altLang="en-US" sz="1200" dirty="0" smtClean="0"/>
                <a:t>人事委員会事務局長</a:t>
              </a:r>
              <a:endParaRPr lang="en-US" altLang="ja-JP" sz="1200" dirty="0" smtClean="0"/>
            </a:p>
            <a:p>
              <a:endParaRPr kumimoji="1" lang="en-US" altLang="ja-JP" sz="1200" dirty="0" smtClean="0"/>
            </a:p>
            <a:p>
              <a:r>
                <a:rPr kumimoji="1" lang="ja-JP" altLang="en-US" sz="1200" dirty="0" smtClean="0"/>
                <a:t>監査委員事務局長</a:t>
              </a:r>
              <a:endParaRPr kumimoji="1" lang="en-US" altLang="ja-JP" sz="1200" dirty="0" smtClean="0"/>
            </a:p>
            <a:p>
              <a:endParaRPr lang="en-US" altLang="ja-JP" sz="1200" dirty="0" smtClean="0"/>
            </a:p>
            <a:p>
              <a:r>
                <a:rPr lang="ja-JP" altLang="en-US" sz="1200" dirty="0" smtClean="0"/>
                <a:t>教育庁</a:t>
              </a:r>
              <a:endParaRPr lang="en-US" altLang="ja-JP" sz="1200" dirty="0" smtClean="0"/>
            </a:p>
            <a:p>
              <a:endParaRPr lang="en-US" altLang="ja-JP" sz="1200" dirty="0" smtClean="0"/>
            </a:p>
            <a:p>
              <a:r>
                <a:rPr lang="ja-JP" altLang="en-US" sz="1200" dirty="0" smtClean="0"/>
                <a:t>議会事務局長</a:t>
              </a:r>
              <a:endParaRPr lang="en-US" altLang="ja-JP" sz="1200" dirty="0" smtClean="0"/>
            </a:p>
            <a:p>
              <a:endParaRPr lang="en-US" altLang="ja-JP" sz="1200" dirty="0" smtClean="0"/>
            </a:p>
            <a:p>
              <a:r>
                <a:rPr lang="ja-JP" altLang="en-US" sz="1200" dirty="0" smtClean="0"/>
                <a:t>会計管理者兼会計局長</a:t>
              </a:r>
              <a:endParaRPr lang="en-US" altLang="ja-JP" sz="1200" dirty="0" smtClean="0"/>
            </a:p>
            <a:p>
              <a:endParaRPr lang="en-US" altLang="ja-JP" sz="1200" dirty="0" smtClean="0"/>
            </a:p>
            <a:p>
              <a:r>
                <a:rPr lang="ja-JP" altLang="en-US" sz="1200" dirty="0" smtClean="0"/>
                <a:t>住宅まちづくり部長</a:t>
              </a:r>
              <a:endParaRPr lang="en-US" altLang="ja-JP" sz="1200" dirty="0" smtClean="0"/>
            </a:p>
            <a:p>
              <a:endParaRPr lang="en-US" altLang="ja-JP" sz="1200" dirty="0" smtClean="0"/>
            </a:p>
            <a:p>
              <a:r>
                <a:rPr lang="ja-JP" altLang="en-US" sz="1200" dirty="0" smtClean="0"/>
                <a:t>大阪港湾局長</a:t>
              </a:r>
              <a:endParaRPr lang="en-US" altLang="ja-JP" sz="1200" dirty="0" smtClean="0"/>
            </a:p>
            <a:p>
              <a:endParaRPr lang="en-US" altLang="ja-JP" sz="1200" dirty="0" smtClean="0"/>
            </a:p>
            <a:p>
              <a:r>
                <a:rPr lang="ja-JP" altLang="en-US" sz="1200" dirty="0" smtClean="0"/>
                <a:t>都市整備部長</a:t>
              </a:r>
              <a:endParaRPr lang="en-US" altLang="ja-JP" sz="1200" dirty="0" smtClean="0"/>
            </a:p>
            <a:p>
              <a:endParaRPr lang="en-US" altLang="ja-JP" sz="1200" dirty="0" smtClean="0"/>
            </a:p>
            <a:p>
              <a:r>
                <a:rPr lang="ja-JP" altLang="en-US" sz="1200" dirty="0" smtClean="0"/>
                <a:t>環境農林水産部長</a:t>
              </a:r>
              <a:endParaRPr lang="en-US" altLang="ja-JP" sz="1200" dirty="0" smtClean="0"/>
            </a:p>
            <a:p>
              <a:endParaRPr lang="en-US" altLang="ja-JP" sz="1200" dirty="0" smtClean="0"/>
            </a:p>
            <a:p>
              <a:r>
                <a:rPr lang="ja-JP" altLang="en-US" sz="1200" dirty="0" smtClean="0"/>
                <a:t>商工労働部長</a:t>
              </a:r>
              <a:endParaRPr lang="en-US" altLang="ja-JP" sz="1200" dirty="0" smtClean="0"/>
            </a:p>
            <a:p>
              <a:endParaRPr lang="en-US" altLang="ja-JP" sz="1200" dirty="0" smtClean="0"/>
            </a:p>
            <a:p>
              <a:r>
                <a:rPr lang="ja-JP" altLang="en-US" sz="1200" dirty="0" smtClean="0"/>
                <a:t>健康医療部長</a:t>
              </a:r>
              <a:endParaRPr lang="en-US" altLang="ja-JP" sz="1200" dirty="0" smtClean="0"/>
            </a:p>
            <a:p>
              <a:endParaRPr lang="en-US" altLang="ja-JP" sz="1200" dirty="0" smtClean="0"/>
            </a:p>
            <a:p>
              <a:r>
                <a:rPr lang="ja-JP" altLang="en-US" sz="1200" dirty="0" smtClean="0"/>
                <a:t>福祉部長</a:t>
              </a:r>
              <a:endParaRPr lang="en-US" altLang="ja-JP" sz="1200" dirty="0" smtClean="0"/>
            </a:p>
            <a:p>
              <a:endParaRPr lang="en-US" altLang="ja-JP" sz="1200" dirty="0" smtClean="0"/>
            </a:p>
            <a:p>
              <a:r>
                <a:rPr lang="ja-JP" altLang="en-US" sz="1200" dirty="0" smtClean="0"/>
                <a:t>ＩＲ推進局長</a:t>
              </a:r>
              <a:endParaRPr lang="en-US" altLang="ja-JP" sz="1200" dirty="0" smtClean="0"/>
            </a:p>
            <a:p>
              <a:endParaRPr lang="en-US" altLang="ja-JP" sz="1200" dirty="0" smtClean="0"/>
            </a:p>
            <a:p>
              <a:r>
                <a:rPr lang="ja-JP" altLang="en-US" sz="1200" dirty="0" smtClean="0"/>
                <a:t>府民文化部長</a:t>
              </a:r>
              <a:endParaRPr lang="en-US" altLang="ja-JP" sz="1200" dirty="0" smtClean="0"/>
            </a:p>
            <a:p>
              <a:endParaRPr lang="en-US" altLang="ja-JP" sz="1200" dirty="0" smtClean="0"/>
            </a:p>
            <a:p>
              <a:r>
                <a:rPr lang="ja-JP" altLang="en-US" sz="1200" dirty="0" smtClean="0"/>
                <a:t>スマートシティ戦略部長</a:t>
              </a:r>
              <a:endParaRPr lang="en-US" altLang="ja-JP" sz="1200" dirty="0" smtClean="0"/>
            </a:p>
            <a:p>
              <a:endParaRPr lang="en-US" altLang="ja-JP" sz="1200" dirty="0" smtClean="0"/>
            </a:p>
            <a:p>
              <a:r>
                <a:rPr lang="ja-JP" altLang="en-US" sz="1200" dirty="0" smtClean="0"/>
                <a:t>財務部長</a:t>
              </a:r>
              <a:endParaRPr lang="en-US" altLang="ja-JP" sz="1200" dirty="0" smtClean="0"/>
            </a:p>
            <a:p>
              <a:endParaRPr lang="en-US" altLang="ja-JP" sz="1200" dirty="0" smtClean="0"/>
            </a:p>
            <a:p>
              <a:r>
                <a:rPr lang="ja-JP" altLang="en-US" sz="1200" dirty="0" smtClean="0"/>
                <a:t>総務部長</a:t>
              </a:r>
              <a:endParaRPr lang="en-US" altLang="ja-JP" sz="1200" dirty="0" smtClean="0"/>
            </a:p>
            <a:p>
              <a:endParaRPr lang="en-US" altLang="ja-JP" sz="1200" dirty="0" smtClean="0"/>
            </a:p>
            <a:p>
              <a:r>
                <a:rPr lang="ja-JP" altLang="en-US" sz="1200" dirty="0" smtClean="0"/>
                <a:t>政策企画部長</a:t>
              </a:r>
              <a:endParaRPr lang="en-US" altLang="ja-JP" sz="1200" dirty="0" smtClean="0"/>
            </a:p>
            <a:p>
              <a:endParaRPr lang="en-US" altLang="ja-JP" sz="1200" dirty="0" smtClean="0"/>
            </a:p>
            <a:p>
              <a:r>
                <a:rPr lang="ja-JP" altLang="en-US" sz="1200" dirty="0" smtClean="0"/>
                <a:t>危機管理監</a:t>
              </a:r>
              <a:endParaRPr lang="en-US" altLang="ja-JP" sz="1200" dirty="0" smtClean="0"/>
            </a:p>
            <a:p>
              <a:endParaRPr kumimoji="1" lang="en-US" altLang="ja-JP" sz="1200" dirty="0" smtClean="0"/>
            </a:p>
            <a:p>
              <a:r>
                <a:rPr kumimoji="1" lang="ja-JP" altLang="en-US" sz="1200" dirty="0" smtClean="0"/>
                <a:t>副首都推進局長</a:t>
              </a:r>
              <a:endParaRPr kumimoji="1" lang="en-US" altLang="ja-JP" sz="1200" dirty="0" smtClean="0"/>
            </a:p>
          </p:txBody>
        </p:sp>
        <p:sp>
          <p:nvSpPr>
            <p:cNvPr id="8" name="右中かっこ 7"/>
            <p:cNvSpPr/>
            <p:nvPr/>
          </p:nvSpPr>
          <p:spPr>
            <a:xfrm rot="16200000">
              <a:off x="6123385" y="57069"/>
              <a:ext cx="258322" cy="8007028"/>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1723401" y="4327409"/>
              <a:ext cx="344856" cy="10987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t>構 成 員</a:t>
              </a:r>
              <a:endParaRPr kumimoji="1" lang="ja-JP" altLang="en-US" sz="1200" dirty="0"/>
            </a:p>
          </p:txBody>
        </p:sp>
        <p:grpSp>
          <p:nvGrpSpPr>
            <p:cNvPr id="10" name="グループ化 9"/>
            <p:cNvGrpSpPr/>
            <p:nvPr/>
          </p:nvGrpSpPr>
          <p:grpSpPr>
            <a:xfrm>
              <a:off x="3684467" y="2760827"/>
              <a:ext cx="4775380" cy="306886"/>
              <a:chOff x="3993472" y="3038957"/>
              <a:chExt cx="4775380" cy="306886"/>
            </a:xfrm>
          </p:grpSpPr>
          <p:sp>
            <p:nvSpPr>
              <p:cNvPr id="17" name="正方形/長方形 16"/>
              <p:cNvSpPr/>
              <p:nvPr/>
            </p:nvSpPr>
            <p:spPr>
              <a:xfrm>
                <a:off x="3993472" y="3038957"/>
                <a:ext cx="1229458" cy="306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dirty="0" smtClean="0"/>
                  <a:t>本 部 長</a:t>
                </a:r>
                <a:endParaRPr kumimoji="1" lang="ja-JP" altLang="en-US" sz="1200" dirty="0"/>
              </a:p>
            </p:txBody>
          </p:sp>
          <p:sp>
            <p:nvSpPr>
              <p:cNvPr id="18" name="正方形/長方形 17"/>
              <p:cNvSpPr/>
              <p:nvPr/>
            </p:nvSpPr>
            <p:spPr>
              <a:xfrm>
                <a:off x="5261065" y="3038957"/>
                <a:ext cx="3507787" cy="30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smtClean="0">
                    <a:solidFill>
                      <a:schemeClr val="tx1"/>
                    </a:solidFill>
                  </a:rPr>
                  <a:t>知　　　事</a:t>
                </a:r>
                <a:endParaRPr kumimoji="1" lang="ja-JP" altLang="en-US" sz="1600" dirty="0">
                  <a:solidFill>
                    <a:schemeClr val="tx1"/>
                  </a:solidFill>
                </a:endParaRPr>
              </a:p>
            </p:txBody>
          </p:sp>
        </p:grpSp>
        <p:grpSp>
          <p:nvGrpSpPr>
            <p:cNvPr id="11" name="グループ化 10"/>
            <p:cNvGrpSpPr/>
            <p:nvPr/>
          </p:nvGrpSpPr>
          <p:grpSpPr>
            <a:xfrm>
              <a:off x="3684467" y="3257730"/>
              <a:ext cx="4775380" cy="306886"/>
              <a:chOff x="3993472" y="3038957"/>
              <a:chExt cx="4775380" cy="306886"/>
            </a:xfrm>
          </p:grpSpPr>
          <p:sp>
            <p:nvSpPr>
              <p:cNvPr id="15" name="正方形/長方形 14"/>
              <p:cNvSpPr/>
              <p:nvPr/>
            </p:nvSpPr>
            <p:spPr>
              <a:xfrm>
                <a:off x="3993472" y="3038957"/>
                <a:ext cx="1229458" cy="306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a:t>副</a:t>
                </a:r>
                <a:r>
                  <a:rPr kumimoji="1" lang="ja-JP" altLang="en-US" sz="1200" dirty="0" smtClean="0"/>
                  <a:t>本 部 長</a:t>
                </a:r>
                <a:endParaRPr kumimoji="1" lang="ja-JP" altLang="en-US" sz="1200" dirty="0"/>
              </a:p>
            </p:txBody>
          </p:sp>
          <p:sp>
            <p:nvSpPr>
              <p:cNvPr id="16" name="正方形/長方形 15"/>
              <p:cNvSpPr/>
              <p:nvPr/>
            </p:nvSpPr>
            <p:spPr>
              <a:xfrm>
                <a:off x="5261065" y="3038957"/>
                <a:ext cx="3507787" cy="30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smtClean="0">
                    <a:solidFill>
                      <a:schemeClr val="tx1"/>
                    </a:solidFill>
                  </a:rPr>
                  <a:t>副　知　事</a:t>
                </a:r>
                <a:endParaRPr kumimoji="1" lang="ja-JP" altLang="en-US" sz="1600" dirty="0">
                  <a:solidFill>
                    <a:schemeClr val="tx1"/>
                  </a:solidFill>
                </a:endParaRPr>
              </a:p>
            </p:txBody>
          </p:sp>
        </p:grpSp>
        <p:sp>
          <p:nvSpPr>
            <p:cNvPr id="12" name="正方形/長方形 11"/>
            <p:cNvSpPr/>
            <p:nvPr/>
          </p:nvSpPr>
          <p:spPr>
            <a:xfrm>
              <a:off x="1456429" y="2108354"/>
              <a:ext cx="9231459" cy="430603"/>
            </a:xfrm>
            <a:prstGeom prst="rect">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大阪府</a:t>
              </a:r>
              <a:r>
                <a:rPr lang="en-US" altLang="ja-JP" b="1" dirty="0">
                  <a:solidFill>
                    <a:schemeClr val="tx1"/>
                  </a:solidFill>
                  <a:latin typeface="+mn-ea"/>
                </a:rPr>
                <a:t>SDGs</a:t>
              </a:r>
              <a:r>
                <a:rPr lang="ja-JP" altLang="en-US" b="1" dirty="0" smtClean="0">
                  <a:solidFill>
                    <a:schemeClr val="tx1"/>
                  </a:solidFill>
                </a:rPr>
                <a:t>推進本部</a:t>
              </a:r>
              <a:endParaRPr kumimoji="1" lang="ja-JP" altLang="en-US" b="1" dirty="0">
                <a:solidFill>
                  <a:schemeClr val="tx1"/>
                </a:solidFill>
              </a:endParaRPr>
            </a:p>
          </p:txBody>
        </p:sp>
        <p:sp>
          <p:nvSpPr>
            <p:cNvPr id="13" name="正方形/長方形 12"/>
            <p:cNvSpPr/>
            <p:nvPr/>
          </p:nvSpPr>
          <p:spPr>
            <a:xfrm>
              <a:off x="4602905" y="6119512"/>
              <a:ext cx="3299281" cy="537475"/>
            </a:xfrm>
            <a:prstGeom prst="rect">
              <a:avLst/>
            </a:prstGeom>
            <a:solidFill>
              <a:schemeClr val="bg1"/>
            </a:solid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大阪府ＳＤＧｓ推進本部　幹事会</a:t>
              </a:r>
              <a:endParaRPr kumimoji="1" lang="en-US" altLang="ja-JP" sz="1200" b="1" dirty="0" smtClean="0">
                <a:solidFill>
                  <a:schemeClr val="tx1"/>
                </a:solidFill>
              </a:endParaRPr>
            </a:p>
            <a:p>
              <a:pPr algn="ctr"/>
              <a:r>
                <a:rPr lang="ja-JP" altLang="en-US" sz="1200" dirty="0" smtClean="0">
                  <a:solidFill>
                    <a:schemeClr val="tx1"/>
                  </a:solidFill>
                </a:rPr>
                <a:t>（各部総務課長等で構成）</a:t>
              </a:r>
              <a:endParaRPr kumimoji="1" lang="ja-JP" altLang="en-US" sz="1200" dirty="0">
                <a:solidFill>
                  <a:schemeClr val="tx1"/>
                </a:solidFill>
              </a:endParaRPr>
            </a:p>
          </p:txBody>
        </p:sp>
        <p:sp>
          <p:nvSpPr>
            <p:cNvPr id="14" name="テキスト ボックス 13"/>
            <p:cNvSpPr txBox="1"/>
            <p:nvPr/>
          </p:nvSpPr>
          <p:spPr>
            <a:xfrm>
              <a:off x="8573131" y="6378514"/>
              <a:ext cx="2018501" cy="261610"/>
            </a:xfrm>
            <a:prstGeom prst="rect">
              <a:avLst/>
            </a:prstGeom>
            <a:noFill/>
          </p:spPr>
          <p:txBody>
            <a:bodyPr wrap="none" rtlCol="0">
              <a:spAutoFit/>
            </a:bodyPr>
            <a:lstStyle/>
            <a:p>
              <a:r>
                <a:rPr kumimoji="1" lang="en-US" altLang="ja-JP" sz="1100" dirty="0" smtClean="0"/>
                <a:t>※</a:t>
              </a:r>
              <a:r>
                <a:rPr kumimoji="1" lang="ja-JP" altLang="en-US" sz="1100" dirty="0" smtClean="0"/>
                <a:t>事務局：政策企画部企画室</a:t>
              </a:r>
              <a:endParaRPr kumimoji="1" lang="ja-JP" altLang="en-US" sz="1100" dirty="0"/>
            </a:p>
          </p:txBody>
        </p:sp>
      </p:grpSp>
    </p:spTree>
    <p:extLst>
      <p:ext uri="{BB962C8B-B14F-4D97-AF65-F5344CB8AC3E}">
        <p14:creationId xmlns:p14="http://schemas.microsoft.com/office/powerpoint/2010/main" val="4029593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a:latin typeface="+mn-ea"/>
              </a:rPr>
              <a:t>SDGs</a:t>
            </a:r>
            <a:r>
              <a:rPr kumimoji="1" lang="ja-JP" altLang="en-US" dirty="0" smtClean="0"/>
              <a:t>行動憲章</a:t>
            </a:r>
            <a:endParaRPr kumimoji="1" lang="ja-JP" altLang="en-US" dirty="0"/>
          </a:p>
        </p:txBody>
      </p:sp>
      <p:sp>
        <p:nvSpPr>
          <p:cNvPr id="4" name="正方形/長方形 3"/>
          <p:cNvSpPr/>
          <p:nvPr/>
        </p:nvSpPr>
        <p:spPr>
          <a:xfrm>
            <a:off x="277557" y="1765158"/>
            <a:ext cx="11694049" cy="584775"/>
          </a:xfrm>
          <a:prstGeom prst="rect">
            <a:avLst/>
          </a:prstGeom>
        </p:spPr>
        <p:txBody>
          <a:bodyPr wrap="square">
            <a:spAutoFit/>
          </a:bodyPr>
          <a:lstStyle/>
          <a:p>
            <a:r>
              <a:rPr lang="ja-JP" altLang="en-US" sz="1600" dirty="0" smtClean="0"/>
              <a:t>府民や府内企業・団体などあらゆるステークホルダーに</a:t>
            </a:r>
            <a:r>
              <a:rPr lang="en-US" altLang="ja-JP" sz="1600" dirty="0">
                <a:latin typeface="+mn-ea"/>
              </a:rPr>
              <a:t>SDGs</a:t>
            </a:r>
            <a:r>
              <a:rPr lang="ja-JP" altLang="en-US" sz="1600" dirty="0" smtClean="0"/>
              <a:t>を知ってもらい、具体的な行動につなげていただくことを目的に「大阪</a:t>
            </a:r>
            <a:r>
              <a:rPr lang="en-US" altLang="ja-JP" sz="1600" dirty="0">
                <a:latin typeface="+mn-ea"/>
              </a:rPr>
              <a:t>SDGs</a:t>
            </a:r>
            <a:r>
              <a:rPr lang="ja-JP" altLang="en-US" sz="1600" dirty="0" smtClean="0"/>
              <a:t>行動憲章」を策定しました。</a:t>
            </a:r>
            <a:r>
              <a:rPr lang="ja-JP" altLang="en-US" sz="1400" dirty="0">
                <a:latin typeface="+mn-ea"/>
              </a:rPr>
              <a:t>（</a:t>
            </a:r>
            <a:r>
              <a:rPr lang="en-US" altLang="ja-JP" sz="1400" dirty="0">
                <a:latin typeface="+mn-ea"/>
              </a:rPr>
              <a:t>2021</a:t>
            </a:r>
            <a:r>
              <a:rPr lang="ja-JP" altLang="en-US" sz="1400" dirty="0">
                <a:latin typeface="+mn-ea"/>
              </a:rPr>
              <a:t>年（令和</a:t>
            </a:r>
            <a:r>
              <a:rPr lang="en-US" altLang="ja-JP" sz="1400" dirty="0">
                <a:latin typeface="+mn-ea"/>
              </a:rPr>
              <a:t>3</a:t>
            </a:r>
            <a:r>
              <a:rPr lang="ja-JP" altLang="en-US" sz="1400" dirty="0">
                <a:latin typeface="+mn-ea"/>
              </a:rPr>
              <a:t>年</a:t>
            </a:r>
            <a:r>
              <a:rPr lang="ja-JP" altLang="en-US" sz="1400" dirty="0" smtClean="0">
                <a:latin typeface="+mn-ea"/>
              </a:rPr>
              <a:t>）</a:t>
            </a:r>
            <a:r>
              <a:rPr lang="en-US" altLang="ja-JP" sz="1400" dirty="0" smtClean="0">
                <a:latin typeface="+mn-ea"/>
              </a:rPr>
              <a:t>1</a:t>
            </a:r>
            <a:r>
              <a:rPr lang="ja-JP" altLang="en-US" sz="1400" dirty="0" smtClean="0">
                <a:latin typeface="+mn-ea"/>
              </a:rPr>
              <a:t>月</a:t>
            </a:r>
            <a:r>
              <a:rPr lang="en-US" altLang="ja-JP" sz="1400" dirty="0" smtClean="0">
                <a:latin typeface="+mn-ea"/>
              </a:rPr>
              <a:t>22</a:t>
            </a:r>
            <a:r>
              <a:rPr lang="ja-JP" altLang="en-US" sz="1400" dirty="0" smtClean="0">
                <a:latin typeface="+mn-ea"/>
              </a:rPr>
              <a:t>日</a:t>
            </a:r>
            <a:r>
              <a:rPr lang="ja-JP" altLang="en-US" sz="1400" dirty="0">
                <a:latin typeface="+mn-ea"/>
              </a:rPr>
              <a:t>）</a:t>
            </a:r>
            <a:endParaRPr lang="en-US" altLang="ja-JP" sz="1400" dirty="0">
              <a:latin typeface="+mn-ea"/>
            </a:endParaRPr>
          </a:p>
        </p:txBody>
      </p:sp>
      <p:grpSp>
        <p:nvGrpSpPr>
          <p:cNvPr id="3" name="グループ化 2"/>
          <p:cNvGrpSpPr/>
          <p:nvPr/>
        </p:nvGrpSpPr>
        <p:grpSpPr>
          <a:xfrm>
            <a:off x="1" y="2881369"/>
            <a:ext cx="12192000" cy="3600113"/>
            <a:chOff x="1" y="2881369"/>
            <a:chExt cx="12192000" cy="3600113"/>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920" y="3057281"/>
              <a:ext cx="531111" cy="531111"/>
            </a:xfrm>
            <a:prstGeom prst="rect">
              <a:avLst/>
            </a:prstGeom>
          </p:spPr>
        </p:pic>
        <p:sp>
          <p:nvSpPr>
            <p:cNvPr id="29" name="テキスト ボックス 28"/>
            <p:cNvSpPr txBox="1"/>
            <p:nvPr/>
          </p:nvSpPr>
          <p:spPr>
            <a:xfrm>
              <a:off x="1837583" y="4379327"/>
              <a:ext cx="8449693" cy="830997"/>
            </a:xfrm>
            <a:prstGeom prst="rect">
              <a:avLst/>
            </a:prstGeom>
            <a:noFill/>
          </p:spPr>
          <p:txBody>
            <a:bodyPr wrap="square" rtlCol="0">
              <a:spAutoFit/>
            </a:bodyPr>
            <a:lstStyle/>
            <a:p>
              <a:pPr algn="dist"/>
              <a:r>
                <a:rPr kumimoji="1" lang="ja-JP" altLang="en-US" sz="16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アジェンダ”（</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）の理念に賛同し、</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年大阪・関西万博の地元都市として</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万博</a:t>
              </a:r>
              <a:r>
                <a:rPr kumimoji="1" lang="ja-JP" altLang="en-US" sz="1600" dirty="0">
                  <a:latin typeface="Meiryo UI" panose="020B0604030504040204" pitchFamily="50" charset="-128"/>
                  <a:ea typeface="Meiryo UI" panose="020B0604030504040204" pitchFamily="50" charset="-128"/>
                </a:rPr>
                <a:t>のテーマで</a:t>
              </a:r>
              <a:r>
                <a:rPr kumimoji="1" lang="ja-JP" altLang="en-US" sz="1600" dirty="0" smtClean="0">
                  <a:latin typeface="Meiryo UI" panose="020B0604030504040204" pitchFamily="50" charset="-128"/>
                  <a:ea typeface="Meiryo UI" panose="020B0604030504040204" pitchFamily="50" charset="-128"/>
                </a:rPr>
                <a:t>ある「</a:t>
              </a:r>
              <a:r>
                <a:rPr kumimoji="1" lang="ja-JP" altLang="en-US" sz="1600" dirty="0">
                  <a:latin typeface="Meiryo UI" panose="020B0604030504040204" pitchFamily="50" charset="-128"/>
                  <a:ea typeface="Meiryo UI" panose="020B0604030504040204" pitchFamily="50" charset="-128"/>
                </a:rPr>
                <a:t>いのち輝く未来社会</a:t>
              </a:r>
              <a:r>
                <a:rPr kumimoji="1" lang="ja-JP" altLang="en-US" sz="1600" dirty="0" smtClean="0">
                  <a:latin typeface="Meiryo UI" panose="020B0604030504040204" pitchFamily="50" charset="-128"/>
                  <a:ea typeface="Meiryo UI" panose="020B0604030504040204" pitchFamily="50" charset="-128"/>
                </a:rPr>
                <a:t>のデザイン</a:t>
              </a:r>
              <a:r>
                <a:rPr kumimoji="1" lang="ja-JP" altLang="en-US" sz="1600" dirty="0">
                  <a:latin typeface="Meiryo UI" panose="020B0604030504040204" pitchFamily="50" charset="-128"/>
                  <a:ea typeface="Meiryo UI" panose="020B0604030504040204" pitchFamily="50" charset="-128"/>
                </a:rPr>
                <a:t>」に向けて、</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ゴールの達成をめざします。</a:t>
              </a:r>
            </a:p>
          </p:txBody>
        </p:sp>
        <p:sp>
          <p:nvSpPr>
            <p:cNvPr id="30" name="テキスト ボックス 29"/>
            <p:cNvSpPr txBox="1"/>
            <p:nvPr/>
          </p:nvSpPr>
          <p:spPr>
            <a:xfrm>
              <a:off x="2654494" y="5210324"/>
              <a:ext cx="7098350" cy="1061829"/>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２．</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31" name="正方形/長方形 30"/>
            <p:cNvSpPr/>
            <p:nvPr/>
          </p:nvSpPr>
          <p:spPr>
            <a:xfrm>
              <a:off x="1" y="3057281"/>
              <a:ext cx="12192000" cy="5400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b="1" u="sng" spc="600" dirty="0">
                  <a:solidFill>
                    <a:schemeClr val="tx1"/>
                  </a:solidFill>
                  <a:latin typeface="Meiryo UI" panose="020B0604030504040204" pitchFamily="50" charset="-128"/>
                  <a:ea typeface="Meiryo UI" panose="020B0604030504040204" pitchFamily="50" charset="-128"/>
                </a:rPr>
                <a:t>大阪</a:t>
              </a:r>
              <a:r>
                <a:rPr kumimoji="1" lang="en-US" altLang="zh-TW" b="1" u="sng" spc="600" dirty="0">
                  <a:solidFill>
                    <a:schemeClr val="tx1"/>
                  </a:solidFill>
                  <a:latin typeface="Meiryo UI" panose="020B0604030504040204" pitchFamily="50" charset="-128"/>
                  <a:ea typeface="Meiryo UI" panose="020B0604030504040204" pitchFamily="50" charset="-128"/>
                </a:rPr>
                <a:t>SDGs</a:t>
              </a:r>
              <a:r>
                <a:rPr kumimoji="1" lang="zh-TW" altLang="en-US" b="1" u="sng" spc="600" dirty="0">
                  <a:solidFill>
                    <a:schemeClr val="tx1"/>
                  </a:solidFill>
                  <a:latin typeface="Meiryo UI" panose="020B0604030504040204" pitchFamily="50" charset="-128"/>
                  <a:ea typeface="Meiryo UI" panose="020B0604030504040204" pitchFamily="50" charset="-128"/>
                </a:rPr>
                <a:t>行動憲章</a:t>
              </a: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890" y="3069798"/>
              <a:ext cx="531111" cy="531111"/>
            </a:xfrm>
            <a:prstGeom prst="rect">
              <a:avLst/>
            </a:prstGeom>
          </p:spPr>
        </p:pic>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978" y="3706034"/>
              <a:ext cx="463043" cy="463043"/>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973" y="3706034"/>
              <a:ext cx="463043" cy="463043"/>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7968" y="3706034"/>
              <a:ext cx="463043" cy="463043"/>
            </a:xfrm>
            <a:prstGeom prst="rect">
              <a:avLst/>
            </a:prstGeom>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958" y="3706034"/>
              <a:ext cx="463043" cy="463043"/>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7948" y="3706034"/>
              <a:ext cx="463043" cy="463043"/>
            </a:xfrm>
            <a:prstGeom prst="rect">
              <a:avLst/>
            </a:prstGeom>
          </p:spPr>
        </p:pic>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963" y="3706034"/>
              <a:ext cx="463043" cy="463043"/>
            </a:xfrm>
            <a:prstGeom prst="rect">
              <a:avLst/>
            </a:prstGeom>
          </p:spPr>
        </p:pic>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2953" y="3706034"/>
              <a:ext cx="463043" cy="463043"/>
            </a:xfrm>
            <a:prstGeom prst="rect">
              <a:avLst/>
            </a:prstGeom>
          </p:spPr>
        </p:pic>
        <p:pic>
          <p:nvPicPr>
            <p:cNvPr id="40" name="図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2943" y="3706034"/>
              <a:ext cx="463043" cy="463043"/>
            </a:xfrm>
            <a:prstGeom prst="rect">
              <a:avLst/>
            </a:prstGeom>
          </p:spPr>
        </p:pic>
        <p:pic>
          <p:nvPicPr>
            <p:cNvPr id="41" name="図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938" y="3706034"/>
              <a:ext cx="463043" cy="463043"/>
            </a:xfrm>
            <a:prstGeom prst="rect">
              <a:avLst/>
            </a:prstGeom>
          </p:spPr>
        </p:pic>
        <p:pic>
          <p:nvPicPr>
            <p:cNvPr id="42" name="図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2933" y="3706034"/>
              <a:ext cx="463043" cy="463043"/>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2924" y="3706034"/>
              <a:ext cx="463043" cy="463043"/>
            </a:xfrm>
            <a:prstGeom prst="rect">
              <a:avLst/>
            </a:prstGeom>
          </p:spPr>
        </p:pic>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2916" y="3706034"/>
              <a:ext cx="463043" cy="463043"/>
            </a:xfrm>
            <a:prstGeom prst="rect">
              <a:avLst/>
            </a:prstGeom>
          </p:spPr>
        </p:pic>
        <p:pic>
          <p:nvPicPr>
            <p:cNvPr id="45" name="図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7928" y="3706034"/>
              <a:ext cx="463043" cy="463043"/>
            </a:xfrm>
            <a:prstGeom prst="rect">
              <a:avLst/>
            </a:prstGeom>
          </p:spPr>
        </p:pic>
        <p:pic>
          <p:nvPicPr>
            <p:cNvPr id="46" name="図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57920" y="3706034"/>
              <a:ext cx="463043" cy="463043"/>
            </a:xfrm>
            <a:prstGeom prst="rect">
              <a:avLst/>
            </a:prstGeom>
          </p:spPr>
        </p:pic>
        <p:pic>
          <p:nvPicPr>
            <p:cNvPr id="47" name="図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27912" y="3706034"/>
              <a:ext cx="463043" cy="463043"/>
            </a:xfrm>
            <a:prstGeom prst="rect">
              <a:avLst/>
            </a:prstGeom>
          </p:spPr>
        </p:pic>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2908" y="3706034"/>
              <a:ext cx="463043" cy="463043"/>
            </a:xfrm>
            <a:prstGeom prst="rect">
              <a:avLst/>
            </a:prstGeom>
          </p:spPr>
        </p:pic>
        <p:pic>
          <p:nvPicPr>
            <p:cNvPr id="49" name="図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97906" y="3706034"/>
              <a:ext cx="463043" cy="463043"/>
            </a:xfrm>
            <a:prstGeom prst="rect">
              <a:avLst/>
            </a:prstGeom>
          </p:spPr>
        </p:pic>
        <p:sp>
          <p:nvSpPr>
            <p:cNvPr id="50" name="正方形/長方形 49"/>
            <p:cNvSpPr/>
            <p:nvPr/>
          </p:nvSpPr>
          <p:spPr>
            <a:xfrm>
              <a:off x="1484243" y="2881369"/>
              <a:ext cx="9156375" cy="3600113"/>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30377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私の</a:t>
            </a:r>
            <a:r>
              <a:rPr lang="en-US" altLang="ja-JP" dirty="0">
                <a:latin typeface="+mn-ea"/>
              </a:rPr>
              <a:t>SDGs</a:t>
            </a:r>
            <a:r>
              <a:rPr kumimoji="1" lang="ja-JP" altLang="en-US" dirty="0" smtClean="0"/>
              <a:t>宣言プロジェクト</a:t>
            </a:r>
            <a:endParaRPr kumimoji="1" lang="ja-JP" altLang="en-US" dirty="0"/>
          </a:p>
        </p:txBody>
      </p:sp>
      <p:sp>
        <p:nvSpPr>
          <p:cNvPr id="4" name="正方形/長方形 3"/>
          <p:cNvSpPr/>
          <p:nvPr/>
        </p:nvSpPr>
        <p:spPr>
          <a:xfrm>
            <a:off x="277557" y="1671029"/>
            <a:ext cx="11694049" cy="938719"/>
          </a:xfrm>
          <a:prstGeom prst="rect">
            <a:avLst/>
          </a:prstGeom>
        </p:spPr>
        <p:txBody>
          <a:bodyPr wrap="square">
            <a:spAutoFit/>
          </a:bodyPr>
          <a:lstStyle/>
          <a:p>
            <a:pPr marL="93663" indent="-93663">
              <a:lnSpc>
                <a:spcPts val="2200"/>
              </a:lnSpc>
            </a:pPr>
            <a:r>
              <a:rPr lang="ja-JP" altLang="en-US" sz="1600" dirty="0" smtClean="0">
                <a:latin typeface="+mn-ea"/>
              </a:rPr>
              <a:t>「大阪</a:t>
            </a:r>
            <a:r>
              <a:rPr lang="en-US" altLang="ja-JP" sz="1600" dirty="0" smtClean="0">
                <a:latin typeface="+mn-ea"/>
              </a:rPr>
              <a:t>SDGs</a:t>
            </a:r>
            <a:r>
              <a:rPr lang="ja-JP" altLang="en-US" sz="1600" dirty="0" smtClean="0">
                <a:latin typeface="+mn-ea"/>
              </a:rPr>
              <a:t>行動憲章」の趣旨に沿って、各ステークホルダーの行動を促すため、</a:t>
            </a:r>
            <a:r>
              <a:rPr lang="en-US" altLang="ja-JP" sz="1600" dirty="0" smtClean="0">
                <a:latin typeface="+mn-ea"/>
              </a:rPr>
              <a:t>SDGs</a:t>
            </a:r>
            <a:r>
              <a:rPr lang="ja-JP" altLang="en-US" sz="1600" dirty="0" smtClean="0">
                <a:latin typeface="+mn-ea"/>
              </a:rPr>
              <a:t>を達成に向け自らが行う行動を宣言していただくプロジェクトを開始しました。　</a:t>
            </a:r>
            <a:r>
              <a:rPr lang="ja-JP" altLang="en-US" sz="1400" dirty="0" smtClean="0">
                <a:latin typeface="+mn-ea"/>
              </a:rPr>
              <a:t>（</a:t>
            </a:r>
            <a:r>
              <a:rPr lang="en-US" altLang="ja-JP" sz="1400" dirty="0" smtClean="0">
                <a:latin typeface="+mn-ea"/>
              </a:rPr>
              <a:t>2021</a:t>
            </a:r>
            <a:r>
              <a:rPr lang="ja-JP" altLang="en-US" sz="1400" dirty="0" smtClean="0">
                <a:latin typeface="+mn-ea"/>
              </a:rPr>
              <a:t>年（令和</a:t>
            </a:r>
            <a:r>
              <a:rPr lang="en-US" altLang="ja-JP" sz="1400" dirty="0" smtClean="0">
                <a:latin typeface="+mn-ea"/>
              </a:rPr>
              <a:t>3</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24</a:t>
            </a:r>
            <a:r>
              <a:rPr lang="ja-JP" altLang="en-US" sz="1400" dirty="0" smtClean="0">
                <a:latin typeface="+mn-ea"/>
              </a:rPr>
              <a:t>日）</a:t>
            </a:r>
            <a:endParaRPr lang="en-US" altLang="ja-JP" sz="1400" dirty="0" smtClean="0">
              <a:latin typeface="+mn-ea"/>
            </a:endParaRPr>
          </a:p>
          <a:p>
            <a:pPr indent="93663">
              <a:lnSpc>
                <a:spcPts val="2200"/>
              </a:lnSpc>
            </a:pPr>
            <a:r>
              <a:rPr lang="ja-JP" altLang="en-US" sz="1600" dirty="0" smtClean="0">
                <a:latin typeface="+mn-ea"/>
              </a:rPr>
              <a:t>宣言いただいた内容は府ホームページ等で紹介することにより、オール大阪で</a:t>
            </a:r>
            <a:r>
              <a:rPr lang="en-US" altLang="ja-JP" sz="1600" dirty="0" smtClean="0">
                <a:latin typeface="+mn-ea"/>
              </a:rPr>
              <a:t>SDGs</a:t>
            </a:r>
            <a:r>
              <a:rPr lang="ja-JP" altLang="en-US" sz="1600" dirty="0" smtClean="0">
                <a:latin typeface="+mn-ea"/>
              </a:rPr>
              <a:t>の達成をめざす機運の醸成につなげます。</a:t>
            </a:r>
            <a:endParaRPr lang="en-US" altLang="ja-JP" sz="1600" dirty="0" smtClean="0">
              <a:latin typeface="+mn-ea"/>
            </a:endParaRPr>
          </a:p>
        </p:txBody>
      </p:sp>
      <p:sp>
        <p:nvSpPr>
          <p:cNvPr id="17" name="テキスト ボックス 16"/>
          <p:cNvSpPr txBox="1"/>
          <p:nvPr/>
        </p:nvSpPr>
        <p:spPr>
          <a:xfrm>
            <a:off x="424325" y="2665832"/>
            <a:ext cx="7595477" cy="1849224"/>
          </a:xfrm>
          <a:prstGeom prst="rect">
            <a:avLst/>
          </a:prstGeom>
          <a:noFill/>
        </p:spPr>
        <p:txBody>
          <a:bodyPr wrap="none" rtlCol="0">
            <a:spAutoFit/>
          </a:bodyPr>
          <a:lstStyle/>
          <a:p>
            <a:pPr>
              <a:lnSpc>
                <a:spcPts val="1900"/>
              </a:lnSpc>
            </a:pPr>
            <a:r>
              <a:rPr kumimoji="1" lang="ja-JP" altLang="en-US" sz="1600" b="1" dirty="0" smtClean="0"/>
              <a:t>プロジェクト概要</a:t>
            </a:r>
            <a:endParaRPr kumimoji="1" lang="en-US" altLang="ja-JP" sz="1600" b="1" dirty="0" smtClean="0"/>
          </a:p>
          <a:p>
            <a:pPr>
              <a:lnSpc>
                <a:spcPts val="1900"/>
              </a:lnSpc>
              <a:spcBef>
                <a:spcPts val="400"/>
              </a:spcBef>
            </a:pPr>
            <a:r>
              <a:rPr lang="ja-JP" altLang="en-US" sz="1400" dirty="0" smtClean="0"/>
              <a:t>＜参加対象＞　府民、府内企業・団体など</a:t>
            </a:r>
            <a:endParaRPr lang="en-US" altLang="ja-JP" sz="1400" dirty="0" smtClean="0"/>
          </a:p>
          <a:p>
            <a:pPr>
              <a:lnSpc>
                <a:spcPts val="1900"/>
              </a:lnSpc>
            </a:pPr>
            <a:r>
              <a:rPr kumimoji="1" lang="ja-JP" altLang="en-US" sz="1400" dirty="0" smtClean="0"/>
              <a:t>＜参加方法＞　① 大阪府インターネット申請・申込みサービスの利用</a:t>
            </a:r>
            <a:endParaRPr lang="en-US" altLang="ja-JP" sz="1400" dirty="0"/>
          </a:p>
          <a:p>
            <a:pPr indent="1250950">
              <a:lnSpc>
                <a:spcPts val="1900"/>
              </a:lnSpc>
            </a:pPr>
            <a:r>
              <a:rPr lang="ja-JP" altLang="en-US" sz="1400" dirty="0" smtClean="0"/>
              <a:t>② </a:t>
            </a:r>
            <a:r>
              <a:rPr lang="en-US" altLang="ja-JP" sz="1400" dirty="0" smtClean="0"/>
              <a:t>Twitter</a:t>
            </a:r>
            <a:r>
              <a:rPr lang="ja-JP" altLang="en-US" sz="1400" dirty="0" smtClean="0"/>
              <a:t>「大阪府</a:t>
            </a:r>
            <a:r>
              <a:rPr lang="en-US" altLang="ja-JP" sz="1400" dirty="0" smtClean="0"/>
              <a:t>SDGs</a:t>
            </a:r>
            <a:r>
              <a:rPr lang="en-US" altLang="ja-JP" sz="1400" dirty="0"/>
              <a:t>【</a:t>
            </a:r>
            <a:r>
              <a:rPr lang="ja-JP" altLang="en-US" sz="1400" dirty="0" smtClean="0"/>
              <a:t>公式</a:t>
            </a:r>
            <a:r>
              <a:rPr lang="en-US" altLang="ja-JP" sz="1400" dirty="0" smtClean="0"/>
              <a:t>】</a:t>
            </a:r>
            <a:r>
              <a:rPr lang="ja-JP" altLang="en-US" sz="1400" dirty="0" smtClean="0"/>
              <a:t>（</a:t>
            </a:r>
            <a:r>
              <a:rPr lang="en-US" altLang="ja-JP" sz="1400" dirty="0" smtClean="0"/>
              <a:t>@</a:t>
            </a:r>
            <a:r>
              <a:rPr lang="en-US" altLang="ja-JP" sz="1400" dirty="0" err="1" smtClean="0"/>
              <a:t>osakaprefSDGs</a:t>
            </a:r>
            <a:r>
              <a:rPr lang="ja-JP" altLang="en-US" sz="1400" dirty="0" smtClean="0"/>
              <a:t>）」アカウントへの投稿</a:t>
            </a:r>
            <a:endParaRPr lang="en-US" altLang="ja-JP" sz="1400" dirty="0"/>
          </a:p>
          <a:p>
            <a:pPr indent="1250950">
              <a:lnSpc>
                <a:spcPts val="1900"/>
              </a:lnSpc>
            </a:pPr>
            <a:r>
              <a:rPr kumimoji="1" lang="ja-JP" altLang="en-US" sz="1400" dirty="0" smtClean="0"/>
              <a:t>③ 事務局に参加用紙を提出</a:t>
            </a:r>
            <a:endParaRPr kumimoji="1" lang="en-US" altLang="ja-JP" sz="1400" dirty="0" smtClean="0"/>
          </a:p>
          <a:p>
            <a:pPr>
              <a:lnSpc>
                <a:spcPts val="1900"/>
              </a:lnSpc>
            </a:pPr>
            <a:r>
              <a:rPr lang="ja-JP" altLang="en-US" sz="1400" dirty="0" smtClean="0"/>
              <a:t>＜宣言内容＞　</a:t>
            </a:r>
            <a:r>
              <a:rPr lang="en-US" altLang="ja-JP" sz="1400" dirty="0">
                <a:latin typeface="+mn-ea"/>
              </a:rPr>
              <a:t> </a:t>
            </a:r>
            <a:r>
              <a:rPr lang="en-US" altLang="ja-JP" sz="1400" dirty="0" smtClean="0">
                <a:latin typeface="+mn-ea"/>
              </a:rPr>
              <a:t>SDGs</a:t>
            </a:r>
            <a:r>
              <a:rPr lang="ja-JP" altLang="en-US" sz="1400" dirty="0" smtClean="0">
                <a:latin typeface="+mn-ea"/>
              </a:rPr>
              <a:t>の達成に向けた取組み　＋　関連するゴール</a:t>
            </a:r>
            <a:endParaRPr lang="en-US" altLang="ja-JP" sz="1400" dirty="0" smtClean="0">
              <a:latin typeface="+mn-ea"/>
            </a:endParaRPr>
          </a:p>
          <a:p>
            <a:pPr indent="1519238">
              <a:lnSpc>
                <a:spcPts val="1900"/>
              </a:lnSpc>
            </a:pPr>
            <a:r>
              <a:rPr kumimoji="1" lang="en-US" altLang="ja-JP" sz="1400" dirty="0" smtClean="0">
                <a:latin typeface="+mn-ea"/>
              </a:rPr>
              <a:t>※Twitter</a:t>
            </a:r>
            <a:r>
              <a:rPr kumimoji="1" lang="ja-JP" altLang="en-US" sz="1400" dirty="0" smtClean="0">
                <a:latin typeface="+mn-ea"/>
              </a:rPr>
              <a:t>の場合は「＃</a:t>
            </a:r>
            <a:r>
              <a:rPr lang="ja-JP" altLang="en-US" sz="1400" dirty="0">
                <a:latin typeface="+mn-ea"/>
              </a:rPr>
              <a:t>私</a:t>
            </a:r>
            <a:r>
              <a:rPr lang="ja-JP" altLang="en-US" sz="1400" dirty="0" smtClean="0">
                <a:latin typeface="+mn-ea"/>
              </a:rPr>
              <a:t>の</a:t>
            </a:r>
            <a:r>
              <a:rPr lang="en-US" altLang="ja-JP" sz="1400" dirty="0" smtClean="0">
                <a:latin typeface="+mn-ea"/>
              </a:rPr>
              <a:t>SDGs</a:t>
            </a:r>
            <a:r>
              <a:rPr lang="ja-JP" altLang="en-US" sz="1400" dirty="0" smtClean="0">
                <a:latin typeface="+mn-ea"/>
              </a:rPr>
              <a:t>宣言プロジェクト」を付けて投稿</a:t>
            </a:r>
            <a:endParaRPr kumimoji="1" lang="en-US" altLang="ja-JP" sz="1400" dirty="0"/>
          </a:p>
        </p:txBody>
      </p:sp>
      <p:sp>
        <p:nvSpPr>
          <p:cNvPr id="18" name="正方形/長方形 17"/>
          <p:cNvSpPr/>
          <p:nvPr/>
        </p:nvSpPr>
        <p:spPr>
          <a:xfrm>
            <a:off x="101350" y="4770779"/>
            <a:ext cx="11990566" cy="203824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9" name="正方形/長方形 18"/>
          <p:cNvSpPr/>
          <p:nvPr/>
        </p:nvSpPr>
        <p:spPr>
          <a:xfrm>
            <a:off x="92946" y="4561769"/>
            <a:ext cx="2100771"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UD デジタル 教科書体 NK-B" panose="02020700000000000000" pitchFamily="18" charset="-128"/>
                <a:ea typeface="UD デジタル 教科書体 NK-B" panose="02020700000000000000" pitchFamily="18" charset="-128"/>
              </a:rPr>
              <a:t>取り組み宣言の例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1035461" y="5076134"/>
            <a:ext cx="2880000" cy="54575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endPar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83" y="4991866"/>
            <a:ext cx="751876" cy="751876"/>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777" y="5002321"/>
            <a:ext cx="747203" cy="747203"/>
          </a:xfrm>
          <a:prstGeom prst="rect">
            <a:avLst/>
          </a:prstGeom>
        </p:spPr>
      </p:pic>
      <p:sp>
        <p:nvSpPr>
          <p:cNvPr id="23" name="角丸四角形 22"/>
          <p:cNvSpPr/>
          <p:nvPr/>
        </p:nvSpPr>
        <p:spPr>
          <a:xfrm>
            <a:off x="9111842" y="5078130"/>
            <a:ext cx="2844000" cy="546255"/>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841" y="5014773"/>
            <a:ext cx="752400" cy="752400"/>
          </a:xfrm>
          <a:prstGeom prst="rect">
            <a:avLst/>
          </a:prstGeom>
        </p:spPr>
      </p:pic>
      <p:pic>
        <p:nvPicPr>
          <p:cNvPr id="25"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6794" y="568563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8414" y="583839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rotWithShape="1">
          <a:blip r:embed="rId6" cstate="print">
            <a:extLst>
              <a:ext uri="{28A0092B-C50C-407E-A947-70E740481C1C}">
                <a14:useLocalDpi xmlns:a14="http://schemas.microsoft.com/office/drawing/2010/main" val="0"/>
              </a:ext>
            </a:extLst>
          </a:blip>
          <a:srcRect b="21060"/>
          <a:stretch/>
        </p:blipFill>
        <p:spPr>
          <a:xfrm>
            <a:off x="9690992" y="5576303"/>
            <a:ext cx="1829888" cy="1084234"/>
          </a:xfrm>
          <a:prstGeom prst="rect">
            <a:avLst/>
          </a:prstGeom>
        </p:spPr>
      </p:pic>
      <p:sp>
        <p:nvSpPr>
          <p:cNvPr id="28" name="正方形/長方形 27"/>
          <p:cNvSpPr/>
          <p:nvPr/>
        </p:nvSpPr>
        <p:spPr bwMode="white">
          <a:xfrm>
            <a:off x="5598698" y="5554649"/>
            <a:ext cx="649255" cy="34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087339" y="5070021"/>
            <a:ext cx="2844000" cy="546255"/>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マイ</a:t>
            </a: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容器</a:t>
            </a: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を使う</a:t>
            </a:r>
            <a:endPar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8710" y="5654465"/>
            <a:ext cx="2240973" cy="1009856"/>
          </a:xfrm>
          <a:prstGeom prst="rect">
            <a:avLst/>
          </a:prstGeom>
        </p:spPr>
      </p:pic>
      <p:pic>
        <p:nvPicPr>
          <p:cNvPr id="31" name="図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491" y="5655950"/>
            <a:ext cx="1388120" cy="1041090"/>
          </a:xfrm>
          <a:prstGeom prst="rect">
            <a:avLst/>
          </a:prstGeom>
        </p:spPr>
      </p:pic>
      <p:pic>
        <p:nvPicPr>
          <p:cNvPr id="32" name="Picture 16" descr="タッパー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0948" y="6012833"/>
            <a:ext cx="787278" cy="7065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45201" y="3811116"/>
            <a:ext cx="884790" cy="884790"/>
          </a:xfrm>
          <a:prstGeom prst="rect">
            <a:avLst/>
          </a:prstGeom>
        </p:spPr>
      </p:pic>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85062" y="3894980"/>
            <a:ext cx="717061" cy="717061"/>
          </a:xfrm>
          <a:prstGeom prst="rect">
            <a:avLst/>
          </a:prstGeom>
        </p:spPr>
      </p:pic>
      <p:pic>
        <p:nvPicPr>
          <p:cNvPr id="35" name="図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88981" y="3670526"/>
            <a:ext cx="1165970" cy="1165970"/>
          </a:xfrm>
          <a:prstGeom prst="rect">
            <a:avLst/>
          </a:prstGeom>
        </p:spPr>
      </p:pic>
    </p:spTree>
    <p:extLst>
      <p:ext uri="{BB962C8B-B14F-4D97-AF65-F5344CB8AC3E}">
        <p14:creationId xmlns:p14="http://schemas.microsoft.com/office/powerpoint/2010/main" val="1800231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smtClean="0">
                <a:latin typeface="+mn-ea"/>
              </a:rPr>
              <a:t>SDGs</a:t>
            </a:r>
            <a:r>
              <a:rPr kumimoji="1" lang="en-US" altLang="ja-JP" dirty="0" smtClean="0"/>
              <a:t>【</a:t>
            </a:r>
            <a:r>
              <a:rPr kumimoji="1" lang="ja-JP" altLang="en-US" dirty="0" smtClean="0"/>
              <a:t>公式</a:t>
            </a:r>
            <a:r>
              <a:rPr kumimoji="1" lang="en-US" altLang="ja-JP" dirty="0" smtClean="0"/>
              <a:t>】Twitter</a:t>
            </a:r>
            <a:endParaRPr kumimoji="1" lang="ja-JP" altLang="en-US" dirty="0"/>
          </a:p>
        </p:txBody>
      </p:sp>
      <p:sp>
        <p:nvSpPr>
          <p:cNvPr id="7" name="正方形/長方形 6"/>
          <p:cNvSpPr/>
          <p:nvPr/>
        </p:nvSpPr>
        <p:spPr>
          <a:xfrm>
            <a:off x="277557" y="1697923"/>
            <a:ext cx="11694049" cy="338554"/>
          </a:xfrm>
          <a:prstGeom prst="rect">
            <a:avLst/>
          </a:prstGeom>
        </p:spPr>
        <p:txBody>
          <a:bodyPr wrap="square">
            <a:spAutoFit/>
          </a:bodyPr>
          <a:lstStyle/>
          <a:p>
            <a:r>
              <a:rPr lang="en-US" altLang="ja-JP" sz="1600" dirty="0" smtClean="0">
                <a:latin typeface="+mn-ea"/>
              </a:rPr>
              <a:t>SDGs</a:t>
            </a:r>
            <a:r>
              <a:rPr lang="ja-JP" altLang="en-US" sz="1600" dirty="0" smtClean="0">
                <a:latin typeface="+mn-ea"/>
              </a:rPr>
              <a:t>に関する情報発信や、私の</a:t>
            </a:r>
            <a:r>
              <a:rPr lang="en-US" altLang="ja-JP" sz="1600" dirty="0" smtClean="0">
                <a:latin typeface="+mn-ea"/>
              </a:rPr>
              <a:t>SDGS</a:t>
            </a:r>
            <a:r>
              <a:rPr lang="ja-JP" altLang="en-US" sz="1600" dirty="0" smtClean="0">
                <a:latin typeface="+mn-ea"/>
              </a:rPr>
              <a:t>宣言プロジェクトの拡散を図るため“大阪</a:t>
            </a:r>
            <a:r>
              <a:rPr lang="en-US" altLang="ja-JP" sz="1600" dirty="0" smtClean="0">
                <a:latin typeface="+mn-ea"/>
              </a:rPr>
              <a:t>SDGs【</a:t>
            </a:r>
            <a:r>
              <a:rPr lang="ja-JP" altLang="en-US" sz="1600" dirty="0" smtClean="0">
                <a:latin typeface="+mn-ea"/>
              </a:rPr>
              <a:t>公式</a:t>
            </a:r>
            <a:r>
              <a:rPr lang="en-US" altLang="ja-JP" sz="1600" dirty="0" smtClean="0">
                <a:latin typeface="+mn-ea"/>
              </a:rPr>
              <a:t>】Twitter</a:t>
            </a:r>
            <a:r>
              <a:rPr lang="ja-JP" altLang="en-US" sz="1600" dirty="0" smtClean="0">
                <a:latin typeface="+mn-ea"/>
              </a:rPr>
              <a:t>”を開設</a:t>
            </a:r>
            <a:endParaRPr lang="en-US" altLang="ja-JP" sz="1600" dirty="0" smtClean="0">
              <a:latin typeface="+mn-ea"/>
            </a:endParaRPr>
          </a:p>
        </p:txBody>
      </p:sp>
      <p:sp>
        <p:nvSpPr>
          <p:cNvPr id="3" name="正方形/長方形 2"/>
          <p:cNvSpPr/>
          <p:nvPr/>
        </p:nvSpPr>
        <p:spPr>
          <a:xfrm>
            <a:off x="425823" y="2237416"/>
            <a:ext cx="6889377" cy="584775"/>
          </a:xfrm>
          <a:prstGeom prst="rect">
            <a:avLst/>
          </a:prstGeom>
        </p:spPr>
        <p:txBody>
          <a:bodyPr wrap="square">
            <a:spAutoFit/>
          </a:bodyPr>
          <a:lstStyle/>
          <a:p>
            <a:pPr>
              <a:spcAft>
                <a:spcPts val="0"/>
              </a:spcAft>
            </a:pPr>
            <a:r>
              <a:rPr lang="en-US" altLang="ja-JP" sz="1600" dirty="0" smtClean="0">
                <a:latin typeface="+mn-ea"/>
                <a:cs typeface="ＭＳ Ｐゴシック" panose="020B0600070205080204" pitchFamily="50" charset="-128"/>
              </a:rPr>
              <a:t>Twitter</a:t>
            </a:r>
            <a:r>
              <a:rPr lang="ja-JP" altLang="en-US" sz="1600" dirty="0" smtClean="0">
                <a:latin typeface="+mn-ea"/>
                <a:cs typeface="ＭＳ Ｐゴシック" panose="020B0600070205080204" pitchFamily="50" charset="-128"/>
              </a:rPr>
              <a:t>アカウント</a:t>
            </a:r>
            <a:r>
              <a:rPr lang="ja-JP" altLang="ja-JP" sz="1600" dirty="0" smtClean="0">
                <a:latin typeface="+mn-ea"/>
                <a:cs typeface="ＭＳ Ｐゴシック" panose="020B0600070205080204" pitchFamily="50" charset="-128"/>
              </a:rPr>
              <a:t>「</a:t>
            </a:r>
            <a:r>
              <a:rPr lang="ja-JP" altLang="ja-JP" sz="1600" dirty="0">
                <a:latin typeface="+mn-ea"/>
                <a:cs typeface="ＭＳ Ｐゴシック" panose="020B0600070205080204" pitchFamily="50" charset="-128"/>
              </a:rPr>
              <a:t>大阪府</a:t>
            </a:r>
            <a:r>
              <a:rPr lang="en-US" altLang="ja-JP" sz="1600" dirty="0">
                <a:latin typeface="+mn-ea"/>
                <a:cs typeface="ＭＳ Ｐゴシック" panose="020B0600070205080204" pitchFamily="50" charset="-128"/>
              </a:rPr>
              <a:t>SDGs</a:t>
            </a:r>
            <a:r>
              <a:rPr lang="ja-JP" altLang="ja-JP" sz="1600" dirty="0">
                <a:latin typeface="+mn-ea"/>
                <a:cs typeface="ＭＳ Ｐゴシック" panose="020B0600070205080204" pitchFamily="50" charset="-128"/>
              </a:rPr>
              <a:t>【公式】（＠</a:t>
            </a:r>
            <a:r>
              <a:rPr lang="en-US" altLang="ja-JP" sz="1600" dirty="0" err="1">
                <a:latin typeface="+mn-ea"/>
                <a:cs typeface="ＭＳ Ｐゴシック" panose="020B0600070205080204" pitchFamily="50" charset="-128"/>
              </a:rPr>
              <a:t>osakaprefSDGs</a:t>
            </a:r>
            <a:r>
              <a:rPr lang="ja-JP" altLang="ja-JP" sz="1600" dirty="0">
                <a:latin typeface="+mn-ea"/>
                <a:cs typeface="ＭＳ Ｐゴシック" panose="020B0600070205080204" pitchFamily="50" charset="-128"/>
              </a:rPr>
              <a:t>）</a:t>
            </a:r>
            <a:r>
              <a:rPr lang="ja-JP" altLang="ja-JP" sz="1600" dirty="0" smtClean="0">
                <a:latin typeface="+mn-ea"/>
                <a:cs typeface="ＭＳ Ｐゴシック" panose="020B0600070205080204" pitchFamily="50" charset="-128"/>
              </a:rPr>
              <a:t>」</a:t>
            </a:r>
            <a:r>
              <a:rPr lang="en-US" altLang="ja-JP" sz="1600" dirty="0">
                <a:latin typeface="+mn-ea"/>
                <a:cs typeface="ＭＳ Ｐゴシック" panose="020B0600070205080204" pitchFamily="50" charset="-128"/>
              </a:rPr>
              <a:t/>
            </a:r>
            <a:br>
              <a:rPr lang="en-US" altLang="ja-JP" sz="1600" dirty="0">
                <a:latin typeface="+mn-ea"/>
                <a:cs typeface="ＭＳ Ｐゴシック" panose="020B0600070205080204" pitchFamily="50" charset="-128"/>
              </a:rPr>
            </a:br>
            <a:r>
              <a:rPr lang="en-US" altLang="ja-JP" sz="1600" u="sng" dirty="0" smtClean="0">
                <a:solidFill>
                  <a:srgbClr val="0000FF"/>
                </a:solidFill>
                <a:latin typeface="+mn-ea"/>
                <a:cs typeface="ＭＳ Ｐゴシック" panose="020B0600070205080204" pitchFamily="50" charset="-128"/>
                <a:hlinkClick r:id="rId2"/>
              </a:rPr>
              <a:t>https</a:t>
            </a:r>
            <a:r>
              <a:rPr lang="en-US" altLang="ja-JP" sz="1600" u="sng" dirty="0">
                <a:solidFill>
                  <a:srgbClr val="0000FF"/>
                </a:solidFill>
                <a:latin typeface="+mn-ea"/>
                <a:cs typeface="ＭＳ Ｐゴシック" panose="020B0600070205080204" pitchFamily="50" charset="-128"/>
                <a:hlinkClick r:id="rId2"/>
              </a:rPr>
              <a:t>://twitter.com/osakaprefSDGs</a:t>
            </a:r>
            <a:endParaRPr lang="ja-JP" altLang="ja-JP" sz="1600" dirty="0">
              <a:effectLst/>
              <a:latin typeface="+mn-ea"/>
              <a:cs typeface="ＭＳ Ｐゴシック" panose="020B0600070205080204" pitchFamily="50" charset="-128"/>
            </a:endParaRPr>
          </a:p>
        </p:txBody>
      </p:sp>
      <p:pic>
        <p:nvPicPr>
          <p:cNvPr id="4" name="図 3"/>
          <p:cNvPicPr>
            <a:picLocks noChangeAspect="1"/>
          </p:cNvPicPr>
          <p:nvPr/>
        </p:nvPicPr>
        <p:blipFill rotWithShape="1">
          <a:blip r:embed="rId3"/>
          <a:srcRect l="22151" t="9614" r="2703" b="23641"/>
          <a:stretch/>
        </p:blipFill>
        <p:spPr>
          <a:xfrm>
            <a:off x="2553492" y="3023130"/>
            <a:ext cx="7530666" cy="3760670"/>
          </a:xfrm>
          <a:prstGeom prst="rect">
            <a:avLst/>
          </a:prstGeom>
        </p:spPr>
      </p:pic>
    </p:spTree>
    <p:extLst>
      <p:ext uri="{BB962C8B-B14F-4D97-AF65-F5344CB8AC3E}">
        <p14:creationId xmlns:p14="http://schemas.microsoft.com/office/powerpoint/2010/main" val="138849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各種計画へのＳＤＧｓの反映</a:t>
            </a:r>
          </a:p>
        </p:txBody>
      </p:sp>
      <p:graphicFrame>
        <p:nvGraphicFramePr>
          <p:cNvPr id="5" name="表 4"/>
          <p:cNvGraphicFramePr>
            <a:graphicFrameLocks noGrp="1"/>
          </p:cNvGraphicFramePr>
          <p:nvPr>
            <p:extLst>
              <p:ext uri="{D42A27DB-BD31-4B8C-83A1-F6EECF244321}">
                <p14:modId xmlns:p14="http://schemas.microsoft.com/office/powerpoint/2010/main" val="3342576689"/>
              </p:ext>
            </p:extLst>
          </p:nvPr>
        </p:nvGraphicFramePr>
        <p:xfrm>
          <a:off x="313679" y="2123601"/>
          <a:ext cx="11628907" cy="4714777"/>
        </p:xfrm>
        <a:graphic>
          <a:graphicData uri="http://schemas.openxmlformats.org/drawingml/2006/table">
            <a:tbl>
              <a:tblPr firstRow="1" bandRow="1">
                <a:tableStyleId>{BC89EF96-8CEA-46FF-86C4-4CE0E7609802}</a:tableStyleId>
              </a:tblPr>
              <a:tblGrid>
                <a:gridCol w="5749770">
                  <a:extLst>
                    <a:ext uri="{9D8B030D-6E8A-4147-A177-3AD203B41FA5}">
                      <a16:colId xmlns:a16="http://schemas.microsoft.com/office/drawing/2014/main" val="3083195012"/>
                    </a:ext>
                  </a:extLst>
                </a:gridCol>
                <a:gridCol w="5879137">
                  <a:extLst>
                    <a:ext uri="{9D8B030D-6E8A-4147-A177-3AD203B41FA5}">
                      <a16:colId xmlns:a16="http://schemas.microsoft.com/office/drawing/2014/main" val="1659476444"/>
                    </a:ext>
                  </a:extLst>
                </a:gridCol>
              </a:tblGrid>
              <a:tr h="325840">
                <a:tc>
                  <a:txBody>
                    <a:bodyPr/>
                    <a:lstStyle/>
                    <a:p>
                      <a:pPr algn="ctr"/>
                      <a:r>
                        <a:rPr kumimoji="1" lang="ja-JP" altLang="en-US" sz="1800" dirty="0"/>
                        <a:t>計画等の名称</a:t>
                      </a:r>
                    </a:p>
                  </a:txBody>
                  <a:tcPr anchor="ctr">
                    <a:lnR w="12700" cap="flat" cmpd="sng" algn="ctr">
                      <a:solidFill>
                        <a:schemeClr val="tx1"/>
                      </a:solidFill>
                      <a:prstDash val="sysDashDot"/>
                      <a:round/>
                      <a:headEnd type="none" w="med" len="med"/>
                      <a:tailEnd type="none" w="med" len="med"/>
                    </a:lnR>
                  </a:tcPr>
                </a:tc>
                <a:tc>
                  <a:txBody>
                    <a:bodyPr/>
                    <a:lstStyle/>
                    <a:p>
                      <a:pPr algn="ctr"/>
                      <a:r>
                        <a:rPr kumimoji="1" lang="ja-JP" altLang="en-US" sz="1800" dirty="0"/>
                        <a:t>計画等の名称</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010965189"/>
                  </a:ext>
                </a:extLst>
              </a:tr>
              <a:tr h="461017">
                <a:tc>
                  <a:txBody>
                    <a:bodyPr/>
                    <a:lstStyle/>
                    <a:p>
                      <a:r>
                        <a:rPr kumimoji="1" lang="ja-JP" altLang="en-US" sz="1400" dirty="0"/>
                        <a:t>大阪府の地籍調査促進戦略</a:t>
                      </a:r>
                      <a:r>
                        <a:rPr lang="en-US" altLang="ja-JP" sz="1400" dirty="0">
                          <a:latin typeface="+mn-ea"/>
                          <a:cs typeface="Meiryo UI" panose="020B0604030504040204" pitchFamily="50" charset="-128"/>
                        </a:rPr>
                        <a:t>2020</a:t>
                      </a:r>
                      <a:endParaRPr kumimoji="1" lang="ja-JP" altLang="en-US" sz="1400" dirty="0"/>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おおさかスマートエネルギープラン</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210215748"/>
                  </a:ext>
                </a:extLst>
              </a:tr>
              <a:tr h="432000">
                <a:tc>
                  <a:txBody>
                    <a:bodyPr/>
                    <a:lstStyle/>
                    <a:p>
                      <a:r>
                        <a:rPr kumimoji="1" lang="ja-JP" altLang="en-US" sz="1400" spc="-120" baseline="0" dirty="0"/>
                        <a:t>都市計画区域の整備、開発及び保全の方針（都市計画区域マスタープラン）</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大阪府食品ロス削減推進計画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2042299839"/>
                  </a:ext>
                </a:extLst>
              </a:tr>
              <a:tr h="43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大阪府都市整備中期計画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tx1"/>
                          </a:solidFill>
                          <a:effectLst/>
                          <a:latin typeface="+mn-lt"/>
                          <a:ea typeface="+mn-ea"/>
                          <a:cs typeface="+mn-cs"/>
                        </a:rPr>
                        <a:t>おおさか海ごみゼロプラン</a:t>
                      </a:r>
                      <a:endParaRPr kumimoji="1" lang="ja-JP" altLang="en-US" sz="1100" dirty="0">
                        <a:solidFill>
                          <a:schemeClr val="tx1"/>
                        </a:solidFill>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2715083578"/>
                  </a:ext>
                </a:extLst>
              </a:tr>
              <a:tr h="43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第５次大阪府文化振興計画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400" dirty="0">
                          <a:latin typeface="+mn-ea"/>
                          <a:cs typeface="Meiryo UI" panose="020B0604030504040204" pitchFamily="50" charset="-128"/>
                        </a:rPr>
                        <a:t>2030</a:t>
                      </a:r>
                      <a:r>
                        <a:rPr lang="ja-JP" altLang="en-US" sz="1400" dirty="0">
                          <a:latin typeface="+mn-ea"/>
                          <a:cs typeface="Meiryo UI" panose="020B0604030504040204" pitchFamily="50" charset="-128"/>
                        </a:rPr>
                        <a:t>大阪府環境総合計画</a:t>
                      </a:r>
                      <a:endParaRPr kumimoji="1" lang="ja-JP" altLang="en-US" sz="14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2123970506"/>
                  </a:ext>
                </a:extLst>
              </a:tr>
              <a:tr h="43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「大阪ブルー・オーシャン・ビジョン」実行計画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ふちょう温室効果ガス削減アクションプラン</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444073257"/>
                  </a:ext>
                </a:extLst>
              </a:tr>
              <a:tr h="43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第５次大阪府障がい者計画</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400" dirty="0"/>
                        <a:t>大阪府地球温暖化対策実行計画（区域施策編）</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55109668"/>
                  </a:ext>
                </a:extLst>
              </a:tr>
              <a:tr h="432000">
                <a:tc>
                  <a:txBody>
                    <a:bodyPr/>
                    <a:lstStyle/>
                    <a:p>
                      <a:r>
                        <a:rPr kumimoji="1" lang="ja-JP" altLang="en-US" sz="1400" dirty="0"/>
                        <a:t>住宅建築物耐震</a:t>
                      </a:r>
                      <a:r>
                        <a:rPr lang="en-US" altLang="ja-JP" sz="1400" dirty="0">
                          <a:latin typeface="+mn-ea"/>
                          <a:cs typeface="Meiryo UI" panose="020B0604030504040204" pitchFamily="50" charset="-128"/>
                        </a:rPr>
                        <a:t>10</a:t>
                      </a:r>
                      <a:r>
                        <a:rPr kumimoji="1" lang="ja-JP" altLang="en-US" sz="1400" dirty="0"/>
                        <a:t>ヵ年戦略・大阪（大阪府耐震改修促進計画）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大阪府高齢者計画</a:t>
                      </a:r>
                      <a:r>
                        <a:rPr lang="en-US" altLang="ja-JP" sz="1400" dirty="0">
                          <a:latin typeface="+mn-ea"/>
                          <a:cs typeface="Meiryo UI" panose="020B0604030504040204" pitchFamily="50" charset="-128"/>
                        </a:rPr>
                        <a:t>2021</a:t>
                      </a:r>
                      <a:endParaRPr kumimoji="1" lang="ja-JP" altLang="en-US" sz="14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401529747"/>
                  </a:ext>
                </a:extLst>
              </a:tr>
              <a:tr h="43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大阪府密集市街地整備方針</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地震防災アクションプログラム</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864190126"/>
                  </a:ext>
                </a:extLst>
              </a:tr>
              <a:tr h="43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大阪府動物愛護管理推進計画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おおさか男女共同参画プラン（</a:t>
                      </a:r>
                      <a:r>
                        <a:rPr lang="en-US" altLang="ja-JP" sz="1400" dirty="0">
                          <a:latin typeface="+mn-ea"/>
                          <a:cs typeface="Meiryo UI" panose="020B0604030504040204" pitchFamily="50" charset="-128"/>
                        </a:rPr>
                        <a:t>2021-2025</a:t>
                      </a:r>
                      <a:r>
                        <a:rPr lang="ja-JP" altLang="en-US" sz="1400" dirty="0">
                          <a:latin typeface="+mn-ea"/>
                          <a:cs typeface="Meiryo UI" panose="020B0604030504040204" pitchFamily="50" charset="-128"/>
                        </a:rPr>
                        <a:t>）</a:t>
                      </a:r>
                      <a:endParaRPr kumimoji="1" lang="ja-JP" altLang="en-US" sz="14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904101931"/>
                  </a:ext>
                </a:extLst>
              </a:tr>
              <a:tr h="43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大阪府循環型社会推進計画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t>大阪都市魅力創造戦略</a:t>
                      </a:r>
                      <a:r>
                        <a:rPr lang="en-US" altLang="ja-JP" sz="1400" dirty="0">
                          <a:latin typeface="+mn-ea"/>
                          <a:cs typeface="Meiryo UI" panose="020B0604030504040204" pitchFamily="50" charset="-128"/>
                        </a:rPr>
                        <a:t>2025</a:t>
                      </a:r>
                      <a:endParaRPr kumimoji="1" lang="ja-JP" altLang="en-US" sz="14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030466004"/>
                  </a:ext>
                </a:extLst>
              </a:tr>
            </a:tbl>
          </a:graphicData>
        </a:graphic>
      </p:graphicFrame>
      <p:sp>
        <p:nvSpPr>
          <p:cNvPr id="3" name="テキスト ボックス 2"/>
          <p:cNvSpPr txBox="1"/>
          <p:nvPr/>
        </p:nvSpPr>
        <p:spPr>
          <a:xfrm>
            <a:off x="249415" y="1560101"/>
            <a:ext cx="11628906" cy="584775"/>
          </a:xfrm>
          <a:prstGeom prst="rect">
            <a:avLst/>
          </a:prstGeom>
          <a:noFill/>
        </p:spPr>
        <p:txBody>
          <a:bodyPr wrap="square" rtlCol="0">
            <a:spAutoFit/>
          </a:bodyPr>
          <a:lstStyle/>
          <a:p>
            <a:r>
              <a:rPr kumimoji="1" lang="ja-JP" altLang="en-US" sz="1600" dirty="0"/>
              <a:t>大阪府では行政計画の改定などにあわせ、</a:t>
            </a:r>
            <a:r>
              <a:rPr lang="en-US" altLang="ja-JP" sz="1600" dirty="0">
                <a:latin typeface="+mn-ea"/>
              </a:rPr>
              <a:t>SDGs</a:t>
            </a:r>
            <a:r>
              <a:rPr kumimoji="1" lang="ja-JP" altLang="en-US" sz="1600" dirty="0"/>
              <a:t>の理念を反映することとしています。</a:t>
            </a:r>
            <a:endParaRPr kumimoji="1" lang="en-US" altLang="ja-JP" sz="1600" dirty="0"/>
          </a:p>
          <a:p>
            <a:r>
              <a:rPr lang="en-US" altLang="ja-JP" sz="1600" dirty="0">
                <a:latin typeface="+mn-ea"/>
                <a:cs typeface="Meiryo UI" panose="020B0604030504040204" pitchFamily="50" charset="-128"/>
              </a:rPr>
              <a:t>2020</a:t>
            </a:r>
            <a:r>
              <a:rPr lang="ja-JP" altLang="en-US" sz="1600" dirty="0">
                <a:latin typeface="+mn-ea"/>
                <a:cs typeface="Meiryo UI" panose="020B0604030504040204" pitchFamily="50" charset="-128"/>
              </a:rPr>
              <a:t>年度（令和２年度）に反映した主な行政計画は次のとおりです。</a:t>
            </a:r>
            <a:endParaRPr kumimoji="1" lang="ja-JP" altLang="en-US" sz="1600" dirty="0"/>
          </a:p>
        </p:txBody>
      </p:sp>
    </p:spTree>
    <p:extLst>
      <p:ext uri="{BB962C8B-B14F-4D97-AF65-F5344CB8AC3E}">
        <p14:creationId xmlns:p14="http://schemas.microsoft.com/office/powerpoint/2010/main" val="140019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kumimoji="1" lang="ja-JP" altLang="en-US" sz="3600" u="none" dirty="0"/>
          </a:p>
        </p:txBody>
      </p:sp>
    </p:spTree>
    <p:extLst>
      <p:ext uri="{BB962C8B-B14F-4D97-AF65-F5344CB8AC3E}">
        <p14:creationId xmlns:p14="http://schemas.microsoft.com/office/powerpoint/2010/main" val="1851514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大阪府</a:t>
            </a:r>
            <a:r>
              <a:rPr lang="en-US" altLang="ja-JP" dirty="0">
                <a:latin typeface="+mn-ea"/>
              </a:rPr>
              <a:t>SDGs</a:t>
            </a:r>
            <a:r>
              <a:rPr kumimoji="1" lang="ja-JP" altLang="en-US" dirty="0" smtClean="0"/>
              <a:t>有識者会議</a:t>
            </a:r>
            <a:endParaRPr kumimoji="1" lang="ja-JP" altLang="en-US" dirty="0"/>
          </a:p>
        </p:txBody>
      </p:sp>
      <p:sp>
        <p:nvSpPr>
          <p:cNvPr id="4" name="正方形/長方形 3"/>
          <p:cNvSpPr/>
          <p:nvPr/>
        </p:nvSpPr>
        <p:spPr>
          <a:xfrm>
            <a:off x="277557" y="1765158"/>
            <a:ext cx="11694049" cy="584775"/>
          </a:xfrm>
          <a:prstGeom prst="rect">
            <a:avLst/>
          </a:prstGeom>
          <a:ln>
            <a:solidFill>
              <a:schemeClr val="tx1"/>
            </a:solidFill>
            <a:prstDash val="sysDash"/>
          </a:ln>
        </p:spPr>
        <p:txBody>
          <a:bodyPr wrap="square">
            <a:spAutoFit/>
          </a:bodyPr>
          <a:lstStyle/>
          <a:p>
            <a:r>
              <a:rPr lang="ja-JP" altLang="en-US" sz="1600" dirty="0" smtClean="0"/>
              <a:t>持続可能な開発目標（</a:t>
            </a:r>
            <a:r>
              <a:rPr lang="en-US" altLang="ja-JP" sz="1600" dirty="0" smtClean="0">
                <a:latin typeface="+mn-ea"/>
              </a:rPr>
              <a:t>SDGs</a:t>
            </a:r>
            <a:r>
              <a:rPr lang="ja-JP" altLang="en-US" sz="1600" dirty="0" smtClean="0"/>
              <a:t>）の達成に向けた大阪府の取組みの促進について、専門的見地からの意見を幅広く聴取するため、「大阪府</a:t>
            </a:r>
            <a:r>
              <a:rPr lang="en-US" altLang="ja-JP" sz="1600" dirty="0">
                <a:latin typeface="+mn-ea"/>
              </a:rPr>
              <a:t>SDGs</a:t>
            </a:r>
            <a:r>
              <a:rPr lang="ja-JP" altLang="en-US" sz="1600" dirty="0" smtClean="0"/>
              <a:t>有識者会議」を設置しました。</a:t>
            </a:r>
            <a:endParaRPr lang="ja-JP" altLang="en-US" sz="1600" dirty="0"/>
          </a:p>
        </p:txBody>
      </p:sp>
      <p:sp>
        <p:nvSpPr>
          <p:cNvPr id="3" name="正方形/長方形 2"/>
          <p:cNvSpPr/>
          <p:nvPr/>
        </p:nvSpPr>
        <p:spPr>
          <a:xfrm>
            <a:off x="7059705" y="4886848"/>
            <a:ext cx="5016940" cy="1467068"/>
          </a:xfrm>
          <a:prstGeom prst="rect">
            <a:avLst/>
          </a:prstGeom>
          <a:ln>
            <a:solidFill>
              <a:schemeClr val="tx1"/>
            </a:solidFill>
            <a:prstDash val="sysDot"/>
          </a:ln>
        </p:spPr>
        <p:txBody>
          <a:bodyPr wrap="square">
            <a:spAutoFit/>
          </a:bodyPr>
          <a:lstStyle/>
          <a:p>
            <a:pPr fontAlgn="t"/>
            <a:r>
              <a:rPr lang="ja-JP" altLang="en-US" sz="1600" b="1" dirty="0" smtClean="0"/>
              <a:t>有識者会議 委員</a:t>
            </a:r>
            <a:endParaRPr lang="en-US" altLang="ja-JP" sz="1600" b="1" dirty="0" smtClean="0"/>
          </a:p>
          <a:p>
            <a:pPr fontAlgn="t">
              <a:spcBef>
                <a:spcPts val="400"/>
              </a:spcBef>
            </a:pPr>
            <a:r>
              <a:rPr lang="ja-JP" altLang="en-US" sz="1400" dirty="0" smtClean="0"/>
              <a:t>川久保</a:t>
            </a:r>
            <a:r>
              <a:rPr lang="ja-JP" altLang="en-US" sz="1400" dirty="0"/>
              <a:t>　俊　</a:t>
            </a:r>
            <a:r>
              <a:rPr lang="ja-JP" altLang="en-US" sz="1400" dirty="0" smtClean="0"/>
              <a:t>氏（法政大学）</a:t>
            </a:r>
            <a:endParaRPr lang="ja-JP" altLang="en-US" sz="1400" dirty="0"/>
          </a:p>
          <a:p>
            <a:pPr fontAlgn="t"/>
            <a:r>
              <a:rPr lang="ja-JP" altLang="en-US" sz="1400" dirty="0" smtClean="0"/>
              <a:t>草</a:t>
            </a:r>
            <a:r>
              <a:rPr lang="ja-JP" altLang="en-US" sz="1400" dirty="0"/>
              <a:t>郷　孝好　</a:t>
            </a:r>
            <a:r>
              <a:rPr lang="ja-JP" altLang="en-US" sz="1400" dirty="0" smtClean="0"/>
              <a:t>氏（関西大学）  </a:t>
            </a:r>
            <a:endParaRPr lang="ja-JP" altLang="en-US" sz="1400" dirty="0"/>
          </a:p>
          <a:p>
            <a:pPr fontAlgn="t"/>
            <a:r>
              <a:rPr lang="ja-JP" altLang="en-US" sz="1400" dirty="0" smtClean="0"/>
              <a:t>田和</a:t>
            </a:r>
            <a:r>
              <a:rPr lang="ja-JP" altLang="en-US" sz="1400" dirty="0"/>
              <a:t>　正裕　</a:t>
            </a:r>
            <a:r>
              <a:rPr lang="ja-JP" altLang="en-US" sz="1400" dirty="0" smtClean="0"/>
              <a:t>氏（国際</a:t>
            </a:r>
            <a:r>
              <a:rPr lang="ja-JP" altLang="en-US" sz="1400" dirty="0"/>
              <a:t>協力機構（</a:t>
            </a:r>
            <a:r>
              <a:rPr lang="en-US" altLang="ja-JP" sz="1400" dirty="0"/>
              <a:t>JICA</a:t>
            </a:r>
            <a:r>
              <a:rPr lang="ja-JP" altLang="en-US" sz="1400" dirty="0"/>
              <a:t>）関西</a:t>
            </a:r>
            <a:r>
              <a:rPr lang="ja-JP" altLang="en-US" sz="1400" dirty="0" smtClean="0"/>
              <a:t>センター）</a:t>
            </a:r>
            <a:endParaRPr lang="ja-JP" altLang="en-US" sz="1400" dirty="0"/>
          </a:p>
          <a:p>
            <a:pPr fontAlgn="t"/>
            <a:r>
              <a:rPr lang="ja-JP" altLang="en-US" sz="1400" dirty="0" smtClean="0"/>
              <a:t>羽根田</a:t>
            </a:r>
            <a:r>
              <a:rPr lang="ja-JP" altLang="en-US" sz="1400" dirty="0"/>
              <a:t>　みやび　</a:t>
            </a:r>
            <a:r>
              <a:rPr lang="ja-JP" altLang="en-US" sz="1400" dirty="0" smtClean="0"/>
              <a:t>氏（吉本</a:t>
            </a:r>
            <a:r>
              <a:rPr lang="ja-JP" altLang="en-US" sz="1400" dirty="0"/>
              <a:t>興業ホールディングス株式</a:t>
            </a:r>
            <a:r>
              <a:rPr lang="ja-JP" altLang="en-US" sz="1400" dirty="0" smtClean="0"/>
              <a:t>会社）</a:t>
            </a:r>
            <a:r>
              <a:rPr lang="ja-JP" altLang="en-US" sz="1400" dirty="0"/>
              <a:t>　</a:t>
            </a:r>
          </a:p>
          <a:p>
            <a:pPr fontAlgn="t"/>
            <a:r>
              <a:rPr lang="ja-JP" altLang="en-US" sz="1400" dirty="0" smtClean="0"/>
              <a:t> </a:t>
            </a:r>
            <a:r>
              <a:rPr lang="ja-JP" altLang="en-US" sz="1400" dirty="0"/>
              <a:t>村上　芽　</a:t>
            </a:r>
            <a:r>
              <a:rPr lang="ja-JP" altLang="en-US" sz="1400" dirty="0" smtClean="0"/>
              <a:t>氏（株式</a:t>
            </a:r>
            <a:r>
              <a:rPr lang="ja-JP" altLang="en-US" sz="1400" dirty="0"/>
              <a:t>会社日本総合</a:t>
            </a:r>
            <a:r>
              <a:rPr lang="ja-JP" altLang="en-US" sz="1400" dirty="0" smtClean="0"/>
              <a:t>研究所）</a:t>
            </a:r>
            <a:endParaRPr lang="ja-JP" altLang="en-US" sz="1400" dirty="0">
              <a:effectLst/>
            </a:endParaRPr>
          </a:p>
        </p:txBody>
      </p:sp>
      <p:sp>
        <p:nvSpPr>
          <p:cNvPr id="5" name="正方形/長方形 4"/>
          <p:cNvSpPr/>
          <p:nvPr/>
        </p:nvSpPr>
        <p:spPr>
          <a:xfrm>
            <a:off x="376517" y="2449183"/>
            <a:ext cx="6050743" cy="1949252"/>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第一回有識者会議</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日　時　 </a:t>
            </a:r>
            <a:r>
              <a:rPr lang="en-US" altLang="ja-JP" sz="1400" dirty="0" smtClean="0">
                <a:latin typeface="+mn-ea"/>
                <a:cs typeface="Meiryo UI" panose="020B0604030504040204" pitchFamily="50" charset="-128"/>
              </a:rPr>
              <a:t>2020</a:t>
            </a:r>
            <a:r>
              <a:rPr lang="ja-JP" altLang="en-US" sz="1400" dirty="0" smtClean="0">
                <a:latin typeface="+mn-ea"/>
                <a:cs typeface="Meiryo UI" panose="020B0604030504040204" pitchFamily="50" charset="-128"/>
              </a:rPr>
              <a:t>年（令和２年）</a:t>
            </a:r>
            <a:r>
              <a:rPr lang="en-US" altLang="ja-JP" sz="1400" dirty="0" smtClean="0">
                <a:latin typeface="+mn-ea"/>
                <a:cs typeface="Meiryo UI" panose="020B0604030504040204" pitchFamily="50" charset="-128"/>
              </a:rPr>
              <a:t>8</a:t>
            </a:r>
            <a:r>
              <a:rPr lang="ja-JP" altLang="en-US" sz="1400" dirty="0" smtClean="0">
                <a:latin typeface="+mn-ea"/>
                <a:cs typeface="Meiryo UI" panose="020B0604030504040204" pitchFamily="50" charset="-128"/>
              </a:rPr>
              <a:t>月</a:t>
            </a:r>
            <a:r>
              <a:rPr lang="en-US" altLang="ja-JP" sz="1400" dirty="0" smtClean="0">
                <a:latin typeface="+mn-ea"/>
                <a:cs typeface="Meiryo UI" panose="020B0604030504040204" pitchFamily="50" charset="-128"/>
              </a:rPr>
              <a:t>18</a:t>
            </a:r>
            <a:r>
              <a:rPr lang="ja-JP" altLang="en-US" sz="1400" dirty="0" smtClean="0">
                <a:latin typeface="+mn-ea"/>
                <a:cs typeface="Meiryo UI" panose="020B0604030504040204" pitchFamily="50" charset="-128"/>
              </a:rPr>
              <a:t>日（火曜日）</a:t>
            </a:r>
            <a:endParaRPr lang="en-US" altLang="ja-JP" sz="1400" dirty="0" smtClean="0">
              <a:latin typeface="+mn-ea"/>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内　容　１</a:t>
            </a:r>
            <a:r>
              <a:rPr lang="en-US" altLang="ja-JP" sz="1400" dirty="0" smtClean="0">
                <a:latin typeface="+mn-ea"/>
                <a:cs typeface="Meiryo UI" panose="020B0604030504040204" pitchFamily="50" charset="-128"/>
              </a:rPr>
              <a:t>.</a:t>
            </a:r>
            <a:r>
              <a:rPr lang="ja-JP" altLang="en-US" sz="1400" dirty="0" smtClean="0">
                <a:latin typeface="+mn-ea"/>
              </a:rPr>
              <a:t>事業報告</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2020</a:t>
            </a:r>
            <a:r>
              <a:rPr lang="ja-JP" altLang="en-US" sz="1400" dirty="0" smtClean="0">
                <a:latin typeface="+mn-ea"/>
              </a:rPr>
              <a:t>年度の大阪府の取組み</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2020</a:t>
            </a:r>
            <a:r>
              <a:rPr lang="ja-JP" altLang="en-US" sz="1400" dirty="0" smtClean="0">
                <a:latin typeface="+mn-ea"/>
              </a:rPr>
              <a:t>年度</a:t>
            </a:r>
            <a:r>
              <a:rPr lang="en-US" altLang="ja-JP" sz="1400" dirty="0">
                <a:latin typeface="+mn-ea"/>
              </a:rPr>
              <a:t>SDGs</a:t>
            </a:r>
            <a:r>
              <a:rPr lang="ja-JP" altLang="en-US" sz="1400" dirty="0" smtClean="0">
                <a:latin typeface="+mn-ea"/>
              </a:rPr>
              <a:t>未来都市への選定</a:t>
            </a:r>
            <a:endParaRPr lang="en-US" altLang="ja-JP" sz="1400" dirty="0" smtClean="0">
              <a:latin typeface="+mn-ea"/>
            </a:endParaRPr>
          </a:p>
          <a:p>
            <a:pPr indent="981075"/>
            <a:r>
              <a:rPr lang="ja-JP" altLang="en-US" sz="1400" dirty="0" smtClean="0">
                <a:latin typeface="+mn-ea"/>
              </a:rPr>
              <a:t>２</a:t>
            </a:r>
            <a:r>
              <a:rPr lang="en-US" altLang="ja-JP" sz="1400" dirty="0" smtClean="0">
                <a:latin typeface="+mn-ea"/>
              </a:rPr>
              <a:t>.</a:t>
            </a:r>
            <a:r>
              <a:rPr lang="ja-JP" altLang="en-US" sz="1400" dirty="0" smtClean="0">
                <a:latin typeface="+mn-ea"/>
              </a:rPr>
              <a:t>意見交換</a:t>
            </a:r>
            <a:endParaRPr lang="en-US" altLang="ja-JP" sz="1400" dirty="0" smtClean="0">
              <a:latin typeface="+mn-ea"/>
            </a:endParaRPr>
          </a:p>
          <a:p>
            <a:pPr indent="1169988"/>
            <a:r>
              <a:rPr lang="ja-JP" altLang="en-US" sz="1400" dirty="0" smtClean="0">
                <a:latin typeface="+mn-ea"/>
              </a:rPr>
              <a:t>・コロナ禍における大阪府の</a:t>
            </a:r>
            <a:r>
              <a:rPr lang="en-US" altLang="ja-JP" sz="1400" dirty="0" smtClean="0">
                <a:latin typeface="+mn-ea"/>
              </a:rPr>
              <a:t>SDG</a:t>
            </a:r>
            <a:r>
              <a:rPr lang="ja-JP" altLang="en-US" sz="1400" dirty="0" err="1" smtClean="0">
                <a:latin typeface="+mn-ea"/>
              </a:rPr>
              <a:t>ｓ</a:t>
            </a:r>
            <a:r>
              <a:rPr lang="ja-JP" altLang="en-US" sz="1400" dirty="0" smtClean="0">
                <a:latin typeface="+mn-ea"/>
              </a:rPr>
              <a:t>の取組み</a:t>
            </a:r>
            <a:endParaRPr lang="en-US" altLang="ja-JP" sz="1400" dirty="0" smtClean="0">
              <a:latin typeface="+mn-ea"/>
            </a:endParaRPr>
          </a:p>
          <a:p>
            <a:pPr indent="1169988"/>
            <a:r>
              <a:rPr lang="ja-JP" altLang="en-US" sz="1400" dirty="0" smtClean="0">
                <a:latin typeface="+mn-ea"/>
              </a:rPr>
              <a:t>・ステークホルダーの自発的な行動に向けて</a:t>
            </a:r>
            <a:endParaRPr lang="ja-JP" altLang="en-US" sz="1400" dirty="0">
              <a:latin typeface="+mn-ea"/>
            </a:endParaRPr>
          </a:p>
        </p:txBody>
      </p:sp>
      <p:sp>
        <p:nvSpPr>
          <p:cNvPr id="6" name="正方形/長方形 5"/>
          <p:cNvSpPr/>
          <p:nvPr/>
        </p:nvSpPr>
        <p:spPr>
          <a:xfrm>
            <a:off x="376516" y="4644656"/>
            <a:ext cx="6683189" cy="1733808"/>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第二回有識者会議</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日　時　 </a:t>
            </a:r>
            <a:r>
              <a:rPr lang="en-US" altLang="ja-JP" sz="1400" dirty="0" smtClean="0">
                <a:latin typeface="+mn-ea"/>
                <a:cs typeface="Meiryo UI" panose="020B0604030504040204" pitchFamily="50" charset="-128"/>
              </a:rPr>
              <a:t>2021</a:t>
            </a:r>
            <a:r>
              <a:rPr lang="ja-JP" altLang="en-US" sz="1400" dirty="0" smtClean="0">
                <a:latin typeface="+mn-ea"/>
                <a:cs typeface="Meiryo UI" panose="020B0604030504040204" pitchFamily="50" charset="-128"/>
              </a:rPr>
              <a:t>年（令和</a:t>
            </a:r>
            <a:r>
              <a:rPr lang="en-US" altLang="ja-JP" sz="1400" dirty="0" smtClean="0">
                <a:latin typeface="+mn-ea"/>
                <a:cs typeface="Meiryo UI" panose="020B0604030504040204" pitchFamily="50" charset="-128"/>
              </a:rPr>
              <a:t>3</a:t>
            </a:r>
            <a:r>
              <a:rPr lang="ja-JP" altLang="en-US" sz="1400" dirty="0" smtClean="0">
                <a:latin typeface="+mn-ea"/>
                <a:cs typeface="Meiryo UI" panose="020B0604030504040204" pitchFamily="50" charset="-128"/>
              </a:rPr>
              <a:t>年）</a:t>
            </a:r>
            <a:r>
              <a:rPr lang="en-US" altLang="ja-JP" sz="1400" dirty="0">
                <a:latin typeface="+mn-ea"/>
                <a:cs typeface="Meiryo UI" panose="020B0604030504040204" pitchFamily="50" charset="-128"/>
              </a:rPr>
              <a:t>3</a:t>
            </a:r>
            <a:r>
              <a:rPr lang="ja-JP" altLang="en-US" sz="1400" dirty="0" smtClean="0">
                <a:latin typeface="+mn-ea"/>
                <a:cs typeface="Meiryo UI" panose="020B0604030504040204" pitchFamily="50" charset="-128"/>
              </a:rPr>
              <a:t>月</a:t>
            </a:r>
            <a:r>
              <a:rPr lang="en-US" altLang="ja-JP" sz="1400" dirty="0">
                <a:latin typeface="+mn-ea"/>
                <a:cs typeface="Meiryo UI" panose="020B0604030504040204" pitchFamily="50" charset="-128"/>
              </a:rPr>
              <a:t>30</a:t>
            </a:r>
            <a:r>
              <a:rPr lang="ja-JP" altLang="en-US" sz="1400" dirty="0" smtClean="0">
                <a:latin typeface="+mn-ea"/>
                <a:cs typeface="Meiryo UI" panose="020B0604030504040204" pitchFamily="50" charset="-128"/>
              </a:rPr>
              <a:t>日（火曜日）</a:t>
            </a:r>
            <a:endParaRPr lang="en-US" altLang="ja-JP" sz="1400" dirty="0" smtClean="0">
              <a:latin typeface="+mn-ea"/>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内　容　１</a:t>
            </a:r>
            <a:r>
              <a:rPr lang="en-US" altLang="ja-JP" sz="1400" dirty="0" smtClean="0">
                <a:latin typeface="+mn-ea"/>
                <a:cs typeface="Meiryo UI" panose="020B0604030504040204" pitchFamily="50" charset="-128"/>
              </a:rPr>
              <a:t>.</a:t>
            </a:r>
            <a:r>
              <a:rPr lang="ja-JP" altLang="en-US" sz="1400" dirty="0" smtClean="0">
                <a:latin typeface="+mn-ea"/>
              </a:rPr>
              <a:t>事業報告</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2020</a:t>
            </a:r>
            <a:r>
              <a:rPr lang="ja-JP" altLang="en-US" sz="1400" dirty="0" smtClean="0">
                <a:latin typeface="+mn-ea"/>
              </a:rPr>
              <a:t>年度の取組結果</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2021</a:t>
            </a:r>
            <a:r>
              <a:rPr lang="ja-JP" altLang="en-US" sz="1400" dirty="0" smtClean="0">
                <a:latin typeface="+mn-ea"/>
              </a:rPr>
              <a:t>年度の取組計画</a:t>
            </a:r>
            <a:endParaRPr lang="en-US" altLang="ja-JP" sz="1400" dirty="0" smtClean="0">
              <a:latin typeface="+mn-ea"/>
            </a:endParaRPr>
          </a:p>
          <a:p>
            <a:pPr indent="981075"/>
            <a:r>
              <a:rPr lang="ja-JP" altLang="en-US" sz="1400" dirty="0" smtClean="0">
                <a:latin typeface="+mn-ea"/>
              </a:rPr>
              <a:t>２</a:t>
            </a:r>
            <a:r>
              <a:rPr lang="en-US" altLang="ja-JP" sz="1400" dirty="0" smtClean="0">
                <a:latin typeface="+mn-ea"/>
              </a:rPr>
              <a:t>.</a:t>
            </a:r>
            <a:r>
              <a:rPr lang="ja-JP" altLang="en-US" sz="1400" dirty="0" smtClean="0">
                <a:latin typeface="+mn-ea"/>
              </a:rPr>
              <a:t>その他</a:t>
            </a:r>
            <a:endParaRPr lang="en-US" altLang="ja-JP" sz="1400" dirty="0" smtClean="0">
              <a:latin typeface="+mn-ea"/>
            </a:endParaRPr>
          </a:p>
          <a:p>
            <a:pPr indent="1169988"/>
            <a:r>
              <a:rPr lang="ja-JP" altLang="en-US" sz="1400" dirty="0" smtClean="0">
                <a:latin typeface="+mn-ea"/>
              </a:rPr>
              <a:t>・公民連携事業（</a:t>
            </a:r>
            <a:r>
              <a:rPr lang="en-US" altLang="ja-JP" sz="1400" dirty="0" smtClean="0">
                <a:latin typeface="+mn-ea"/>
              </a:rPr>
              <a:t>SDGs</a:t>
            </a:r>
            <a:r>
              <a:rPr lang="ja-JP" altLang="en-US" sz="1400" dirty="0" smtClean="0">
                <a:latin typeface="+mn-ea"/>
              </a:rPr>
              <a:t>映像制作プロジェクト事業）の成果発表</a:t>
            </a:r>
            <a:endParaRPr lang="ja-JP" altLang="en-US" sz="1400" dirty="0">
              <a:latin typeface="+mn-ea"/>
            </a:endParaRPr>
          </a:p>
        </p:txBody>
      </p:sp>
      <p:sp>
        <p:nvSpPr>
          <p:cNvPr id="7" name="テキスト ボックス 6"/>
          <p:cNvSpPr txBox="1"/>
          <p:nvPr/>
        </p:nvSpPr>
        <p:spPr>
          <a:xfrm>
            <a:off x="7856377" y="2315126"/>
            <a:ext cx="4339650" cy="276999"/>
          </a:xfrm>
          <a:prstGeom prst="rect">
            <a:avLst/>
          </a:prstGeom>
          <a:noFill/>
        </p:spPr>
        <p:txBody>
          <a:bodyPr wrap="none" rtlCol="0">
            <a:spAutoFit/>
          </a:bodyPr>
          <a:lstStyle/>
          <a:p>
            <a:r>
              <a:rPr kumimoji="1" lang="en-US" altLang="ja-JP" sz="1200" dirty="0" smtClean="0"/>
              <a:t>※</a:t>
            </a:r>
            <a:r>
              <a:rPr kumimoji="1" lang="ja-JP" altLang="en-US" sz="1200" dirty="0" smtClean="0"/>
              <a:t>新型コロナウイルス感染症対策としてオンラインで開催</a:t>
            </a:r>
            <a:endParaRPr kumimoji="1" lang="ja-JP" altLang="en-US" sz="1200" dirty="0"/>
          </a:p>
        </p:txBody>
      </p:sp>
    </p:spTree>
    <p:extLst>
      <p:ext uri="{BB962C8B-B14F-4D97-AF65-F5344CB8AC3E}">
        <p14:creationId xmlns:p14="http://schemas.microsoft.com/office/powerpoint/2010/main" val="147700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ＳＤＧｓワークショップ</a:t>
            </a:r>
            <a:endParaRPr kumimoji="1" lang="ja-JP" altLang="en-US" dirty="0"/>
          </a:p>
        </p:txBody>
      </p:sp>
      <p:sp>
        <p:nvSpPr>
          <p:cNvPr id="5" name="テキスト ボックス 4"/>
          <p:cNvSpPr txBox="1"/>
          <p:nvPr/>
        </p:nvSpPr>
        <p:spPr>
          <a:xfrm>
            <a:off x="497541" y="1775012"/>
            <a:ext cx="11459997" cy="584775"/>
          </a:xfrm>
          <a:prstGeom prst="rect">
            <a:avLst/>
          </a:prstGeom>
          <a:noFill/>
          <a:ln>
            <a:solidFill>
              <a:schemeClr val="tx1"/>
            </a:solidFill>
            <a:prstDash val="sysDash"/>
          </a:ln>
        </p:spPr>
        <p:txBody>
          <a:bodyPr wrap="square"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600" dirty="0" smtClean="0"/>
              <a:t>の達成に向け</a:t>
            </a:r>
            <a:r>
              <a:rPr lang="ja-JP" altLang="en-US" sz="1600" dirty="0" smtClean="0"/>
              <a:t>た大阪府の取組みに、</a:t>
            </a:r>
            <a:r>
              <a:rPr kumimoji="1" lang="ja-JP" altLang="en-US" sz="1600" dirty="0" smtClean="0"/>
              <a:t>様々なステークホルダーの考えを取り入れるため、府民参加型のワークショップを開催しました。</a:t>
            </a:r>
            <a:endParaRPr kumimoji="1" lang="en-US" altLang="ja-JP" sz="1600" dirty="0" smtClean="0"/>
          </a:p>
        </p:txBody>
      </p:sp>
      <p:sp>
        <p:nvSpPr>
          <p:cNvPr id="6" name="正方形/長方形 5"/>
          <p:cNvSpPr/>
          <p:nvPr/>
        </p:nvSpPr>
        <p:spPr>
          <a:xfrm>
            <a:off x="497541" y="2541059"/>
            <a:ext cx="11255188" cy="4196020"/>
          </a:xfrm>
          <a:prstGeom prst="rect">
            <a:avLst/>
          </a:prstGeom>
        </p:spPr>
        <p:txBody>
          <a:bodyPr wrap="square">
            <a:spAutoFit/>
          </a:bodyPr>
          <a:lstStyle/>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◆第一回ワークショップ</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年（令和２年）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日（金曜日）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に関心がある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歳以下の学生・若者であり、大阪府に在住又は通勤・通学されている方）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テーマ①　　コロナとの共存社会に向けた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p>
          <a:p>
            <a:pPr indent="268288">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テーマ②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を自分事化し行動につなげるために（大阪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行動憲章に向けた意見）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ワークショップ監修：</a:t>
            </a:r>
            <a:r>
              <a:rPr lang="ja-JP" altLang="ja-JP" sz="1400" dirty="0" smtClean="0"/>
              <a:t>関西</a:t>
            </a:r>
            <a:r>
              <a:rPr lang="ja-JP" altLang="ja-JP" sz="1400" dirty="0"/>
              <a:t>大学 教授 草郷 孝好 </a:t>
            </a:r>
            <a:r>
              <a:rPr lang="ja-JP" altLang="ja-JP" sz="1400" dirty="0" smtClean="0"/>
              <a:t>様</a:t>
            </a:r>
            <a:endParaRPr lang="en-US" altLang="ja-JP" sz="1400" dirty="0" smtClean="0"/>
          </a:p>
          <a:p>
            <a:pPr indent="268288">
              <a:lnSpc>
                <a:spcPts val="22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◆第二回ワークショップ</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年（令和３年）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日（木曜日）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人（大阪府に在住又は通勤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・通学されている方）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テーマ①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一人ひとりの具体的行動と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の関連を考える。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テーマ②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一つひとつの行動の社会への影響や他のゴールに与える影響を考える。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特別講演　ネイビーズアフロ 様（吉本興業㈱）、渡 剛 様（</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法人あっとすくー</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ワークショップ監修：</a:t>
            </a:r>
            <a:r>
              <a:rPr lang="ja-JP" altLang="ja-JP" sz="1400" dirty="0"/>
              <a:t>関西大学 教授 草郷 孝好 </a:t>
            </a:r>
            <a:r>
              <a:rPr lang="ja-JP" altLang="ja-JP" sz="1400" dirty="0" smtClean="0"/>
              <a:t>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1206" y="4306499"/>
            <a:ext cx="2661523" cy="2430580"/>
          </a:xfrm>
          <a:prstGeom prst="rect">
            <a:avLst/>
          </a:prstGeom>
        </p:spPr>
      </p:pic>
      <p:sp>
        <p:nvSpPr>
          <p:cNvPr id="8" name="テキスト ボックス 7"/>
          <p:cNvSpPr txBox="1"/>
          <p:nvPr/>
        </p:nvSpPr>
        <p:spPr>
          <a:xfrm>
            <a:off x="7845268" y="2402559"/>
            <a:ext cx="4115229" cy="276999"/>
          </a:xfrm>
          <a:prstGeom prst="rect">
            <a:avLst/>
          </a:prstGeom>
          <a:noFill/>
        </p:spPr>
        <p:txBody>
          <a:bodyPr wrap="none" rtlCol="0">
            <a:spAutoFit/>
          </a:bodyPr>
          <a:lstStyle/>
          <a:p>
            <a:r>
              <a:rPr kumimoji="1" lang="ja-JP" altLang="en-US" sz="1200" dirty="0" smtClean="0"/>
              <a:t>新型コロナウイルス感染症対策としてオンラインで開催</a:t>
            </a:r>
            <a:endParaRPr kumimoji="1" lang="ja-JP" altLang="en-US" sz="1200" dirty="0"/>
          </a:p>
        </p:txBody>
      </p:sp>
    </p:spTree>
    <p:extLst>
      <p:ext uri="{BB962C8B-B14F-4D97-AF65-F5344CB8AC3E}">
        <p14:creationId xmlns:p14="http://schemas.microsoft.com/office/powerpoint/2010/main" val="237266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大阪商工会議所とのコラボイベント</a:t>
            </a:r>
            <a:r>
              <a:rPr kumimoji="1" lang="en-US" altLang="ja-JP" dirty="0" smtClean="0"/>
              <a:t/>
            </a:r>
            <a:br>
              <a:rPr kumimoji="1" lang="en-US" altLang="ja-JP" dirty="0" smtClean="0"/>
            </a:br>
            <a:r>
              <a:rPr lang="ja-JP" altLang="en-US" sz="2800" dirty="0" smtClean="0"/>
              <a:t>お！</a:t>
            </a:r>
            <a:r>
              <a:rPr lang="en-US" altLang="ja-JP" sz="2800" dirty="0" err="1"/>
              <a:t>s</a:t>
            </a:r>
            <a:r>
              <a:rPr lang="en-US" altLang="ja-JP" sz="2800" dirty="0" err="1" smtClean="0"/>
              <a:t>aka</a:t>
            </a:r>
            <a:r>
              <a:rPr lang="ja-JP" altLang="en-US" sz="2800" dirty="0" smtClean="0"/>
              <a:t>まるごと</a:t>
            </a:r>
            <a:r>
              <a:rPr lang="en-US" altLang="ja-JP" sz="2800" dirty="0">
                <a:latin typeface="+mn-ea"/>
              </a:rPr>
              <a:t>SDGs </a:t>
            </a:r>
            <a:r>
              <a:rPr lang="ja-JP" altLang="en-US" sz="2800" dirty="0" smtClean="0"/>
              <a:t>～</a:t>
            </a:r>
            <a:r>
              <a:rPr lang="ja-JP" altLang="en-US" sz="2000" dirty="0" smtClean="0"/>
              <a:t>「</a:t>
            </a:r>
            <a:r>
              <a:rPr lang="en-US" altLang="ja-JP" sz="2000" dirty="0">
                <a:latin typeface="+mn-ea"/>
              </a:rPr>
              <a:t> SDGs</a:t>
            </a:r>
            <a:r>
              <a:rPr lang="ja-JP" altLang="en-US" sz="2000" dirty="0" smtClean="0"/>
              <a:t>先進都市・大阪」の実現に向けて～</a:t>
            </a:r>
            <a:endParaRPr kumimoji="1" lang="ja-JP" altLang="en-US" sz="2000" dirty="0"/>
          </a:p>
        </p:txBody>
      </p:sp>
      <p:sp>
        <p:nvSpPr>
          <p:cNvPr id="4" name="テキスト ボックス 3"/>
          <p:cNvSpPr txBox="1"/>
          <p:nvPr/>
        </p:nvSpPr>
        <p:spPr>
          <a:xfrm>
            <a:off x="161364" y="1694330"/>
            <a:ext cx="11833411" cy="846386"/>
          </a:xfrm>
          <a:prstGeom prst="rect">
            <a:avLst/>
          </a:prstGeom>
          <a:noFill/>
          <a:ln>
            <a:solidFill>
              <a:schemeClr val="tx1"/>
            </a:solidFill>
            <a:prstDash val="sysDash"/>
          </a:ln>
        </p:spPr>
        <p:txBody>
          <a:bodyPr wrap="square" rtlCol="0">
            <a:spAutoFit/>
          </a:bodyPr>
          <a:lstStyle/>
          <a:p>
            <a:r>
              <a:rPr lang="ja-JP" altLang="en-US" sz="1600" dirty="0"/>
              <a:t>大阪商工会議所</a:t>
            </a:r>
            <a:r>
              <a:rPr lang="ja-JP" altLang="en-US" sz="1600" dirty="0" smtClean="0"/>
              <a:t>が主催する中小企業向けのＳＤＧｓ啓発イベントに協力し、大阪府の取組みを紹介しました。</a:t>
            </a:r>
            <a:endParaRPr lang="en-US" altLang="ja-JP" sz="1600" dirty="0" smtClean="0"/>
          </a:p>
          <a:p>
            <a:r>
              <a:rPr lang="ja-JP" altLang="en-US" sz="1600" dirty="0" smtClean="0">
                <a:latin typeface="+mn-ea"/>
              </a:rPr>
              <a:t>また、</a:t>
            </a:r>
            <a:r>
              <a:rPr lang="en-US" altLang="ja-JP" sz="1600" dirty="0" smtClean="0">
                <a:latin typeface="+mn-ea"/>
              </a:rPr>
              <a:t>SDGs</a:t>
            </a:r>
            <a:r>
              <a:rPr lang="ja-JP" altLang="en-US" sz="1600" dirty="0" smtClean="0"/>
              <a:t>新喜劇には知事が出演し、“大阪・関西万博と</a:t>
            </a:r>
            <a:r>
              <a:rPr lang="en-US" altLang="ja-JP" sz="1600" dirty="0">
                <a:latin typeface="+mn-ea"/>
              </a:rPr>
              <a:t>SDGs</a:t>
            </a:r>
            <a:r>
              <a:rPr lang="ja-JP" altLang="en-US" sz="1600" dirty="0" smtClean="0"/>
              <a:t>の関係”などを来場者に分かりやすく説明しました。</a:t>
            </a:r>
            <a:endParaRPr lang="en-US" altLang="ja-JP" sz="1600" dirty="0" smtClean="0"/>
          </a:p>
          <a:p>
            <a:pPr>
              <a:spcBef>
                <a:spcPts val="600"/>
              </a:spcBef>
            </a:pPr>
            <a:r>
              <a:rPr lang="en-US" altLang="ja-JP" sz="1200" dirty="0" smtClean="0"/>
              <a:t>※</a:t>
            </a:r>
            <a:r>
              <a:rPr lang="ja-JP" altLang="en-US" sz="1200" dirty="0" smtClean="0"/>
              <a:t>本イベントは主催者により新型コロナウイルス感染症対策として関係ガイドラインに沿って実施されました。</a:t>
            </a:r>
            <a:endParaRPr lang="en-US" altLang="ja-JP" sz="1200" dirty="0" smtClean="0"/>
          </a:p>
        </p:txBody>
      </p:sp>
      <p:sp>
        <p:nvSpPr>
          <p:cNvPr id="5" name="テキスト ボックス 4"/>
          <p:cNvSpPr txBox="1"/>
          <p:nvPr/>
        </p:nvSpPr>
        <p:spPr>
          <a:xfrm>
            <a:off x="232605" y="2738062"/>
            <a:ext cx="6298519" cy="2098010"/>
          </a:xfrm>
          <a:prstGeom prst="rect">
            <a:avLst/>
          </a:prstGeom>
          <a:noFill/>
        </p:spPr>
        <p:txBody>
          <a:bodyPr wrap="none" rtlCol="0">
            <a:spAutoFit/>
          </a:bodyPr>
          <a:lstStyle/>
          <a:p>
            <a:r>
              <a:rPr lang="ja-JP" altLang="en-US" sz="1400" dirty="0" smtClean="0"/>
              <a:t>開催日</a:t>
            </a:r>
            <a:r>
              <a:rPr kumimoji="1" lang="ja-JP" altLang="en-US" sz="1400" dirty="0" smtClean="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2020</a:t>
            </a:r>
            <a:r>
              <a:rPr lang="ja-JP" altLang="en-US" sz="1400" dirty="0" smtClean="0"/>
              <a:t>年（令和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t>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a:t>
            </a:r>
            <a:r>
              <a:rPr lang="ja-JP" altLang="en-US" sz="1400" dirty="0" smtClean="0"/>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t>日（水曜日）</a:t>
            </a:r>
            <a:endParaRPr lang="en-US" altLang="ja-JP" sz="1400" dirty="0" smtClean="0"/>
          </a:p>
          <a:p>
            <a:pPr>
              <a:spcBef>
                <a:spcPts val="600"/>
              </a:spcBef>
            </a:pPr>
            <a:r>
              <a:rPr lang="ja-JP" altLang="en-US" sz="1400" dirty="0" smtClean="0"/>
              <a:t>当日のプログラム</a:t>
            </a:r>
            <a:endParaRPr lang="en-US" altLang="ja-JP" sz="1400" dirty="0" smtClean="0"/>
          </a:p>
          <a:p>
            <a:pPr indent="268288">
              <a:spcBef>
                <a:spcPts val="400"/>
              </a:spcBef>
            </a:pPr>
            <a:r>
              <a:rPr kumimoji="1" lang="en-US" altLang="ja-JP" sz="1400" dirty="0" smtClean="0"/>
              <a:t>PART</a:t>
            </a:r>
            <a:r>
              <a:rPr kumimoji="1" lang="ja-JP" altLang="en-US" sz="1400" dirty="0" smtClean="0"/>
              <a:t>１　ビジネスで</a:t>
            </a:r>
            <a:r>
              <a:rPr lang="en-US" altLang="ja-JP" sz="1400" dirty="0" smtClean="0">
                <a:latin typeface="+mn-ea"/>
              </a:rPr>
              <a:t>SDGs</a:t>
            </a:r>
          </a:p>
          <a:p>
            <a:pPr indent="981075">
              <a:spcBef>
                <a:spcPts val="400"/>
              </a:spcBef>
            </a:pPr>
            <a:r>
              <a:rPr lang="ja-JP" altLang="en-US" sz="1400" dirty="0" smtClean="0"/>
              <a:t>会場前で</a:t>
            </a:r>
            <a:r>
              <a:rPr lang="en-US" altLang="ja-JP" sz="1400" dirty="0" smtClean="0">
                <a:latin typeface="+mn-ea"/>
              </a:rPr>
              <a:t>SDGs</a:t>
            </a:r>
            <a:r>
              <a:rPr lang="ja-JP" altLang="en-US" sz="1400" dirty="0" smtClean="0"/>
              <a:t>に関する商品やサービスの販売や活動を紹介</a:t>
            </a:r>
            <a:endParaRPr lang="en-US" altLang="ja-JP" sz="1400" dirty="0" smtClean="0"/>
          </a:p>
          <a:p>
            <a:pPr indent="1076325"/>
            <a:r>
              <a:rPr kumimoji="1" lang="en-US" altLang="ja-JP" sz="1400" dirty="0" smtClean="0"/>
              <a:t>※</a:t>
            </a:r>
            <a:r>
              <a:rPr kumimoji="1" lang="ja-JP" altLang="en-US" sz="1400" dirty="0" smtClean="0"/>
              <a:t>大阪府ＰＲブースを設置（府の取組紹介や缶バッジを配布）</a:t>
            </a:r>
            <a:endParaRPr kumimoji="1" lang="en-US" altLang="ja-JP" sz="1400" dirty="0" smtClean="0"/>
          </a:p>
          <a:p>
            <a:pPr indent="268288">
              <a:spcBef>
                <a:spcPts val="400"/>
              </a:spcBef>
            </a:pPr>
            <a:r>
              <a:rPr lang="en-US" altLang="ja-JP" sz="1400" dirty="0" smtClean="0"/>
              <a:t>PART</a:t>
            </a:r>
            <a:r>
              <a:rPr lang="ja-JP" altLang="en-US" sz="1400" dirty="0" smtClean="0"/>
              <a:t>２　知って学んで</a:t>
            </a:r>
            <a:r>
              <a:rPr lang="en-US" altLang="ja-JP" sz="1400" dirty="0" smtClean="0">
                <a:latin typeface="+mn-ea"/>
              </a:rPr>
              <a:t>SDGs</a:t>
            </a:r>
          </a:p>
          <a:p>
            <a:pPr indent="981075">
              <a:spcBef>
                <a:spcPts val="400"/>
              </a:spcBef>
            </a:pPr>
            <a:r>
              <a:rPr lang="en-US" altLang="ja-JP" sz="1400" dirty="0" smtClean="0">
                <a:latin typeface="+mn-ea"/>
              </a:rPr>
              <a:t>SDGs</a:t>
            </a:r>
            <a:r>
              <a:rPr kumimoji="1" lang="ja-JP" altLang="en-US" sz="1400" dirty="0" smtClean="0"/>
              <a:t>に関する講演（大阪府の取組みを講演）</a:t>
            </a:r>
            <a:endParaRPr kumimoji="1" lang="en-US" altLang="ja-JP" sz="1400" dirty="0" smtClean="0"/>
          </a:p>
          <a:p>
            <a:pPr indent="981075"/>
            <a:r>
              <a:rPr lang="en-US" altLang="ja-JP" sz="1400" dirty="0" smtClean="0">
                <a:latin typeface="+mn-ea"/>
              </a:rPr>
              <a:t>SDGs</a:t>
            </a:r>
            <a:r>
              <a:rPr lang="ja-JP" altLang="en-US" sz="1400" dirty="0" smtClean="0"/>
              <a:t>新喜劇（知事出演）</a:t>
            </a:r>
            <a:endParaRPr lang="en-US" altLang="ja-JP" sz="1400"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695" y="2958353"/>
            <a:ext cx="5448637" cy="3632425"/>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b="25292"/>
          <a:stretch/>
        </p:blipFill>
        <p:spPr>
          <a:xfrm rot="10800000">
            <a:off x="412098" y="4830514"/>
            <a:ext cx="3141582" cy="1760264"/>
          </a:xfrm>
          <a:prstGeom prst="rect">
            <a:avLst/>
          </a:prstGeom>
        </p:spPr>
      </p:pic>
      <p:sp>
        <p:nvSpPr>
          <p:cNvPr id="8" name="テキスト ボックス 7"/>
          <p:cNvSpPr txBox="1"/>
          <p:nvPr/>
        </p:nvSpPr>
        <p:spPr>
          <a:xfrm>
            <a:off x="2445685" y="6630647"/>
            <a:ext cx="1107996" cy="230832"/>
          </a:xfrm>
          <a:prstGeom prst="rect">
            <a:avLst/>
          </a:prstGeom>
          <a:noFill/>
        </p:spPr>
        <p:txBody>
          <a:bodyPr wrap="none" rtlCol="0">
            <a:spAutoFit/>
          </a:bodyPr>
          <a:lstStyle/>
          <a:p>
            <a:r>
              <a:rPr kumimoji="1" lang="ja-JP" altLang="en-US" sz="900" dirty="0" smtClean="0"/>
              <a:t>大阪府ＰＲブース</a:t>
            </a:r>
            <a:endParaRPr kumimoji="1" lang="ja-JP" altLang="en-US" sz="900" dirty="0"/>
          </a:p>
        </p:txBody>
      </p:sp>
      <p:sp>
        <p:nvSpPr>
          <p:cNvPr id="9" name="テキスト ボックス 8"/>
          <p:cNvSpPr txBox="1"/>
          <p:nvPr/>
        </p:nvSpPr>
        <p:spPr>
          <a:xfrm>
            <a:off x="11096224" y="6630647"/>
            <a:ext cx="992579" cy="230832"/>
          </a:xfrm>
          <a:prstGeom prst="rect">
            <a:avLst/>
          </a:prstGeom>
          <a:noFill/>
        </p:spPr>
        <p:txBody>
          <a:bodyPr wrap="none" rtlCol="0">
            <a:spAutoFit/>
          </a:bodyPr>
          <a:lstStyle/>
          <a:p>
            <a:r>
              <a:rPr kumimoji="1" lang="ja-JP" altLang="en-US" sz="900" dirty="0" smtClean="0"/>
              <a:t>ＳＤＧｓ新喜劇</a:t>
            </a:r>
            <a:endParaRPr kumimoji="1" lang="ja-JP" altLang="en-US" sz="9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8624" y="4830514"/>
            <a:ext cx="2640397" cy="1760264"/>
          </a:xfrm>
          <a:prstGeom prst="rect">
            <a:avLst/>
          </a:prstGeom>
        </p:spPr>
      </p:pic>
      <p:sp>
        <p:nvSpPr>
          <p:cNvPr id="14" name="テキスト ボックス 13"/>
          <p:cNvSpPr txBox="1"/>
          <p:nvPr/>
        </p:nvSpPr>
        <p:spPr>
          <a:xfrm>
            <a:off x="5769377" y="6630647"/>
            <a:ext cx="761747" cy="230832"/>
          </a:xfrm>
          <a:prstGeom prst="rect">
            <a:avLst/>
          </a:prstGeom>
          <a:noFill/>
        </p:spPr>
        <p:txBody>
          <a:bodyPr wrap="none" rtlCol="0">
            <a:spAutoFit/>
          </a:bodyPr>
          <a:lstStyle/>
          <a:p>
            <a:r>
              <a:rPr kumimoji="1" lang="ja-JP" altLang="en-US" sz="900" dirty="0" smtClean="0"/>
              <a:t>大阪府講演</a:t>
            </a:r>
            <a:endParaRPr kumimoji="1" lang="ja-JP" altLang="en-US" sz="900" dirty="0"/>
          </a:p>
        </p:txBody>
      </p:sp>
    </p:spTree>
    <p:extLst>
      <p:ext uri="{BB962C8B-B14F-4D97-AF65-F5344CB8AC3E}">
        <p14:creationId xmlns:p14="http://schemas.microsoft.com/office/powerpoint/2010/main" val="191055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日経</a:t>
            </a:r>
            <a:r>
              <a:rPr lang="en-US" altLang="ja-JP" dirty="0">
                <a:latin typeface="+mn-ea"/>
              </a:rPr>
              <a:t>SDGs</a:t>
            </a:r>
            <a:r>
              <a:rPr kumimoji="1" lang="ja-JP" altLang="en-US" dirty="0" smtClean="0"/>
              <a:t>フェス 大阪梅田</a:t>
            </a:r>
            <a:r>
              <a:rPr kumimoji="1" lang="en-US" altLang="ja-JP" sz="3200" dirty="0" smtClean="0"/>
              <a:t/>
            </a:r>
            <a:br>
              <a:rPr kumimoji="1" lang="en-US" altLang="ja-JP" sz="3200" dirty="0" smtClean="0"/>
            </a:br>
            <a:r>
              <a:rPr lang="ja-JP" altLang="en-US" sz="2800" dirty="0" smtClean="0"/>
              <a:t>－ </a:t>
            </a:r>
            <a:r>
              <a:rPr kumimoji="1" lang="en-US" altLang="ja-JP" sz="2800" dirty="0" smtClean="0"/>
              <a:t>2025</a:t>
            </a:r>
            <a:r>
              <a:rPr kumimoji="1" lang="ja-JP" altLang="en-US" sz="2800" dirty="0" smtClean="0"/>
              <a:t>年大阪・関西万博に向けて </a:t>
            </a:r>
            <a:r>
              <a:rPr lang="ja-JP" altLang="en-US" sz="2800" dirty="0" smtClean="0"/>
              <a:t>－</a:t>
            </a:r>
            <a:endParaRPr kumimoji="1" lang="ja-JP" altLang="en-US" sz="2800" dirty="0"/>
          </a:p>
        </p:txBody>
      </p:sp>
      <p:sp>
        <p:nvSpPr>
          <p:cNvPr id="4" name="テキスト ボックス 3"/>
          <p:cNvSpPr txBox="1"/>
          <p:nvPr/>
        </p:nvSpPr>
        <p:spPr>
          <a:xfrm>
            <a:off x="59361" y="1743416"/>
            <a:ext cx="7712749" cy="830997"/>
          </a:xfrm>
          <a:prstGeom prst="rect">
            <a:avLst/>
          </a:prstGeom>
          <a:noFill/>
          <a:ln>
            <a:solidFill>
              <a:schemeClr val="tx1"/>
            </a:solidFill>
            <a:prstDash val="sysDash"/>
          </a:ln>
        </p:spPr>
        <p:txBody>
          <a:bodyPr wrap="square" rtlCol="0">
            <a:spAutoFit/>
          </a:bodyPr>
          <a:lstStyle/>
          <a:p>
            <a:r>
              <a:rPr lang="ja-JP" altLang="en-US" sz="1600" dirty="0" smtClean="0"/>
              <a:t>東京で開催されてきた「日経</a:t>
            </a:r>
            <a:r>
              <a:rPr lang="en-US" altLang="ja-JP" sz="1600" dirty="0" smtClean="0">
                <a:latin typeface="+mn-ea"/>
              </a:rPr>
              <a:t>SDGs</a:t>
            </a:r>
            <a:r>
              <a:rPr lang="ja-JP" altLang="en-US" sz="1600" dirty="0" smtClean="0"/>
              <a:t>フェス」が大阪で実施されるにあたり、３日間にわたるプログラムの初日に知事が出演（映像出演）</a:t>
            </a:r>
            <a:endParaRPr lang="en-US" altLang="ja-JP" sz="1600" dirty="0"/>
          </a:p>
          <a:p>
            <a:r>
              <a:rPr lang="ja-JP" altLang="en-US" sz="1600" dirty="0" smtClean="0"/>
              <a:t>大阪府における</a:t>
            </a:r>
            <a:r>
              <a:rPr lang="en-US" altLang="ja-JP" sz="1600" dirty="0" smtClean="0">
                <a:latin typeface="+mn-ea"/>
              </a:rPr>
              <a:t>SDGs</a:t>
            </a:r>
            <a:r>
              <a:rPr lang="ja-JP" altLang="en-US" sz="1600" dirty="0" smtClean="0"/>
              <a:t>や大阪・関西万博の取組みついて講演しました。</a:t>
            </a:r>
            <a:endParaRPr lang="en-US" altLang="ja-JP" sz="1600" dirty="0" smtClean="0"/>
          </a:p>
        </p:txBody>
      </p:sp>
      <p:sp>
        <p:nvSpPr>
          <p:cNvPr id="5" name="テキスト ボックス 4"/>
          <p:cNvSpPr txBox="1"/>
          <p:nvPr/>
        </p:nvSpPr>
        <p:spPr>
          <a:xfrm>
            <a:off x="59361" y="2774698"/>
            <a:ext cx="6205866" cy="1384995"/>
          </a:xfrm>
          <a:prstGeom prst="rect">
            <a:avLst/>
          </a:prstGeom>
          <a:noFill/>
        </p:spPr>
        <p:txBody>
          <a:bodyPr wrap="none" rtlCol="0">
            <a:spAutoFit/>
          </a:bodyPr>
          <a:lstStyle/>
          <a:p>
            <a:r>
              <a:rPr lang="ja-JP" altLang="en-US" sz="1400" dirty="0" smtClean="0"/>
              <a:t>■プログラム</a:t>
            </a:r>
            <a:endParaRPr lang="en-US" altLang="ja-JP" sz="1400" dirty="0" smtClean="0"/>
          </a:p>
          <a:p>
            <a:r>
              <a:rPr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smtClean="0"/>
              <a:t>年（令和３年）</a:t>
            </a:r>
            <a:endParaRPr lang="en-US" altLang="ja-JP" sz="1400" dirty="0" smtClean="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日（木）　</a:t>
            </a:r>
            <a:r>
              <a:rPr lang="en-US" altLang="ja-JP" sz="1400" dirty="0" smtClean="0">
                <a:latin typeface="+mn-ea"/>
              </a:rPr>
              <a:t>SDGs</a:t>
            </a:r>
            <a:r>
              <a:rPr lang="ja-JP" altLang="en-US" sz="1400" dirty="0" smtClean="0"/>
              <a:t>ビジネス会議　～いのちをつなぐ～</a:t>
            </a:r>
            <a:endParaRPr lang="en-US" altLang="ja-JP" sz="1400" dirty="0" smtClean="0"/>
          </a:p>
          <a:p>
            <a:pPr indent="1789113"/>
            <a:r>
              <a:rPr lang="en-US" altLang="ja-JP" sz="1400" dirty="0" smtClean="0"/>
              <a:t>※</a:t>
            </a:r>
            <a:r>
              <a:rPr lang="ja-JP" altLang="en-US" sz="1400" dirty="0" smtClean="0"/>
              <a:t>知事出演</a:t>
            </a:r>
            <a:endParaRPr lang="en-US" altLang="ja-JP" sz="1400" dirty="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t>日（金）　</a:t>
            </a:r>
            <a:r>
              <a:rPr lang="en-US" altLang="ja-JP" sz="1400" dirty="0" smtClean="0">
                <a:latin typeface="+mn-ea"/>
              </a:rPr>
              <a:t>SDGs</a:t>
            </a:r>
            <a:r>
              <a:rPr lang="ja-JP" altLang="en-US" sz="1400" dirty="0" smtClean="0"/>
              <a:t>教育会議　～次代をつくる学び～</a:t>
            </a:r>
            <a:endParaRPr lang="en-US" altLang="ja-JP" sz="1400" dirty="0" smtClean="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t>日（土）　</a:t>
            </a:r>
            <a:r>
              <a:rPr lang="en-US" altLang="ja-JP" sz="1400" dirty="0" smtClean="0">
                <a:latin typeface="+mn-ea"/>
              </a:rPr>
              <a:t>SDGs</a:t>
            </a:r>
            <a:r>
              <a:rPr lang="ja-JP" altLang="en-US" sz="1400" dirty="0" smtClean="0"/>
              <a:t>万博・未来構想　～持続可能なまちとくらし～</a:t>
            </a:r>
            <a:endParaRPr lang="en-US" altLang="ja-JP" sz="1400" dirty="0" smtClean="0"/>
          </a:p>
        </p:txBody>
      </p:sp>
      <p:sp>
        <p:nvSpPr>
          <p:cNvPr id="9" name="テキスト ボックス 8"/>
          <p:cNvSpPr txBox="1"/>
          <p:nvPr/>
        </p:nvSpPr>
        <p:spPr>
          <a:xfrm>
            <a:off x="5145636" y="6607170"/>
            <a:ext cx="2236510" cy="215444"/>
          </a:xfrm>
          <a:prstGeom prst="rect">
            <a:avLst/>
          </a:prstGeom>
          <a:noFill/>
        </p:spPr>
        <p:txBody>
          <a:bodyPr wrap="none" rtlCol="0">
            <a:spAutoFit/>
          </a:bodyPr>
          <a:lstStyle/>
          <a:p>
            <a:r>
              <a:rPr kumimoji="1" lang="ja-JP" altLang="en-US" sz="800" dirty="0" smtClean="0"/>
              <a:t>ＳＤＧｓの取組みや万博について知事が講演</a:t>
            </a:r>
            <a:endParaRPr kumimoji="1" lang="ja-JP" altLang="en-US" sz="800" dirty="0"/>
          </a:p>
        </p:txBody>
      </p:sp>
      <p:pic>
        <p:nvPicPr>
          <p:cNvPr id="6" name="図 5"/>
          <p:cNvPicPr>
            <a:picLocks noChangeAspect="1"/>
          </p:cNvPicPr>
          <p:nvPr/>
        </p:nvPicPr>
        <p:blipFill rotWithShape="1">
          <a:blip r:embed="rId2"/>
          <a:srcRect l="4940" t="21874" r="16100" b="14020"/>
          <a:stretch/>
        </p:blipFill>
        <p:spPr>
          <a:xfrm>
            <a:off x="2467803" y="4299759"/>
            <a:ext cx="4914343" cy="2243184"/>
          </a:xfrm>
          <a:prstGeom prst="rect">
            <a:avLst/>
          </a:prstGeom>
        </p:spPr>
      </p:pic>
      <p:pic>
        <p:nvPicPr>
          <p:cNvPr id="13" name="図 12"/>
          <p:cNvPicPr>
            <a:picLocks noChangeAspect="1"/>
          </p:cNvPicPr>
          <p:nvPr/>
        </p:nvPicPr>
        <p:blipFill>
          <a:blip r:embed="rId3"/>
          <a:stretch>
            <a:fillRect/>
          </a:stretch>
        </p:blipFill>
        <p:spPr>
          <a:xfrm>
            <a:off x="8276886" y="1573928"/>
            <a:ext cx="3875578" cy="5248686"/>
          </a:xfrm>
          <a:prstGeom prst="rect">
            <a:avLst/>
          </a:prstGeom>
        </p:spPr>
      </p:pic>
    </p:spTree>
    <p:extLst>
      <p:ext uri="{BB962C8B-B14F-4D97-AF65-F5344CB8AC3E}">
        <p14:creationId xmlns:p14="http://schemas.microsoft.com/office/powerpoint/2010/main" val="141667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SDGs</a:t>
            </a:r>
            <a:r>
              <a:rPr kumimoji="1" lang="ja-JP" altLang="en-US" dirty="0" smtClean="0"/>
              <a:t>に関する講演・講義</a:t>
            </a:r>
            <a:endParaRPr kumimoji="1" lang="ja-JP" altLang="en-US" dirty="0"/>
          </a:p>
        </p:txBody>
      </p:sp>
      <p:sp>
        <p:nvSpPr>
          <p:cNvPr id="4" name="テキスト ボックス 3"/>
          <p:cNvSpPr txBox="1"/>
          <p:nvPr/>
        </p:nvSpPr>
        <p:spPr>
          <a:xfrm>
            <a:off x="355542" y="1714500"/>
            <a:ext cx="1145999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大学、企業及び各種団体等からの要請を受け、</a:t>
            </a:r>
            <a:r>
              <a:rPr lang="en-US" altLang="ja-JP" sz="1600" dirty="0">
                <a:latin typeface="+mn-ea"/>
              </a:rPr>
              <a:t> 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に関する大阪府の取組み等について講演を行いました。</a:t>
            </a:r>
            <a:endParaRPr kumimoji="1" lang="en-US" altLang="ja-JP" sz="1600" dirty="0" smtClean="0"/>
          </a:p>
        </p:txBody>
      </p:sp>
      <p:graphicFrame>
        <p:nvGraphicFramePr>
          <p:cNvPr id="5" name="表 4"/>
          <p:cNvGraphicFramePr>
            <a:graphicFrameLocks noGrp="1"/>
          </p:cNvGraphicFramePr>
          <p:nvPr>
            <p:extLst>
              <p:ext uri="{D42A27DB-BD31-4B8C-83A1-F6EECF244321}">
                <p14:modId xmlns:p14="http://schemas.microsoft.com/office/powerpoint/2010/main" val="3826317006"/>
              </p:ext>
            </p:extLst>
          </p:nvPr>
        </p:nvGraphicFramePr>
        <p:xfrm>
          <a:off x="646953" y="2301348"/>
          <a:ext cx="10877176" cy="4396140"/>
        </p:xfrm>
        <a:graphic>
          <a:graphicData uri="http://schemas.openxmlformats.org/drawingml/2006/table">
            <a:tbl>
              <a:tblPr firstRow="1" bandRow="1">
                <a:tableStyleId>{5C22544A-7EE6-4342-B048-85BDC9FD1C3A}</a:tableStyleId>
              </a:tblPr>
              <a:tblGrid>
                <a:gridCol w="1491129">
                  <a:extLst>
                    <a:ext uri="{9D8B030D-6E8A-4147-A177-3AD203B41FA5}">
                      <a16:colId xmlns:a16="http://schemas.microsoft.com/office/drawing/2014/main" val="4115023976"/>
                    </a:ext>
                  </a:extLst>
                </a:gridCol>
                <a:gridCol w="4491318">
                  <a:extLst>
                    <a:ext uri="{9D8B030D-6E8A-4147-A177-3AD203B41FA5}">
                      <a16:colId xmlns:a16="http://schemas.microsoft.com/office/drawing/2014/main" val="1914955686"/>
                    </a:ext>
                  </a:extLst>
                </a:gridCol>
                <a:gridCol w="3550024">
                  <a:extLst>
                    <a:ext uri="{9D8B030D-6E8A-4147-A177-3AD203B41FA5}">
                      <a16:colId xmlns:a16="http://schemas.microsoft.com/office/drawing/2014/main" val="1243040170"/>
                    </a:ext>
                  </a:extLst>
                </a:gridCol>
                <a:gridCol w="1344705">
                  <a:extLst>
                    <a:ext uri="{9D8B030D-6E8A-4147-A177-3AD203B41FA5}">
                      <a16:colId xmlns:a16="http://schemas.microsoft.com/office/drawing/2014/main" val="176403981"/>
                    </a:ext>
                  </a:extLst>
                </a:gridCol>
              </a:tblGrid>
              <a:tr h="367515">
                <a:tc>
                  <a:txBody>
                    <a:bodyPr/>
                    <a:lstStyle/>
                    <a:p>
                      <a:pPr algn="ctr"/>
                      <a:r>
                        <a:rPr kumimoji="1" lang="ja-JP" altLang="en-US" sz="1200" dirty="0" smtClean="0"/>
                        <a:t>実施日</a:t>
                      </a:r>
                      <a:endParaRPr kumimoji="1" lang="ja-JP" altLang="en-US" sz="1200" dirty="0"/>
                    </a:p>
                  </a:txBody>
                  <a:tcPr anchor="ctr"/>
                </a:tc>
                <a:tc>
                  <a:txBody>
                    <a:bodyPr/>
                    <a:lstStyle/>
                    <a:p>
                      <a:pPr algn="ctr"/>
                      <a:r>
                        <a:rPr kumimoji="1" lang="ja-JP" altLang="en-US" sz="1200" dirty="0" smtClean="0"/>
                        <a:t>講演・講義先</a:t>
                      </a:r>
                      <a:endParaRPr kumimoji="1" lang="ja-JP" altLang="en-US" sz="1200" dirty="0"/>
                    </a:p>
                  </a:txBody>
                  <a:tcPr anchor="ctr"/>
                </a:tc>
                <a:tc>
                  <a:txBody>
                    <a:bodyPr/>
                    <a:lstStyle/>
                    <a:p>
                      <a:pPr algn="ctr"/>
                      <a:r>
                        <a:rPr kumimoji="1" lang="ja-JP" altLang="en-US" sz="1200" dirty="0" smtClean="0"/>
                        <a:t>主な講演内容</a:t>
                      </a:r>
                      <a:endParaRPr kumimoji="1" lang="ja-JP" altLang="en-US" sz="1200" dirty="0"/>
                    </a:p>
                  </a:txBody>
                  <a:tcPr anchor="ctr"/>
                </a:tc>
                <a:tc>
                  <a:txBody>
                    <a:bodyPr/>
                    <a:lstStyle/>
                    <a:p>
                      <a:pPr algn="ctr"/>
                      <a:r>
                        <a:rPr kumimoji="1" lang="ja-JP" altLang="en-US" sz="1200" dirty="0" smtClean="0"/>
                        <a:t>備考</a:t>
                      </a:r>
                      <a:endParaRPr kumimoji="1" lang="ja-JP" altLang="en-US" sz="1200" dirty="0"/>
                    </a:p>
                  </a:txBody>
                  <a:tcPr anchor="ctr"/>
                </a:tc>
                <a:extLst>
                  <a:ext uri="{0D108BD9-81ED-4DB2-BD59-A6C34878D82A}">
                    <a16:rowId xmlns:a16="http://schemas.microsoft.com/office/drawing/2014/main" val="3564688566"/>
                  </a:ext>
                </a:extLst>
              </a:tr>
              <a:tr h="453101">
                <a:tc>
                  <a:txBody>
                    <a:bodyPr/>
                    <a:lstStyle/>
                    <a:p>
                      <a:pPr algn="ctr"/>
                      <a:r>
                        <a:rPr kumimoji="1" lang="en-US" altLang="ja-JP" sz="1200" dirty="0" smtClean="0"/>
                        <a:t>6/8</a:t>
                      </a:r>
                      <a:endParaRPr kumimoji="1" lang="ja-JP" altLang="en-US" sz="1200" dirty="0"/>
                    </a:p>
                  </a:txBody>
                  <a:tcPr anchor="ctr"/>
                </a:tc>
                <a:tc>
                  <a:txBody>
                    <a:bodyPr/>
                    <a:lstStyle/>
                    <a:p>
                      <a:r>
                        <a:rPr kumimoji="1" lang="en-US" altLang="ja-JP" sz="1200" dirty="0" smtClean="0">
                          <a:latin typeface="+mn-ea"/>
                          <a:ea typeface="+mn-ea"/>
                        </a:rPr>
                        <a:t>Japan</a:t>
                      </a:r>
                      <a:r>
                        <a:rPr kumimoji="1" lang="ja-JP" altLang="en-US" sz="1200" dirty="0" smtClean="0">
                          <a:latin typeface="+mn-ea"/>
                          <a:ea typeface="+mn-ea"/>
                        </a:rPr>
                        <a:t> </a:t>
                      </a:r>
                      <a:r>
                        <a:rPr kumimoji="1" lang="en-US" altLang="ja-JP" sz="1200" dirty="0" smtClean="0">
                          <a:latin typeface="+mn-ea"/>
                          <a:ea typeface="+mn-ea"/>
                        </a:rPr>
                        <a:t>Youth</a:t>
                      </a:r>
                      <a:r>
                        <a:rPr kumimoji="1" lang="ja-JP" altLang="en-US" sz="1200" dirty="0" smtClean="0">
                          <a:latin typeface="+mn-ea"/>
                          <a:ea typeface="+mn-ea"/>
                        </a:rPr>
                        <a:t> </a:t>
                      </a:r>
                      <a:r>
                        <a:rPr kumimoji="1" lang="en-US" altLang="ja-JP" sz="1200" dirty="0" smtClean="0">
                          <a:latin typeface="+mn-ea"/>
                          <a:ea typeface="+mn-ea"/>
                        </a:rPr>
                        <a:t>Platform</a:t>
                      </a:r>
                      <a:r>
                        <a:rPr kumimoji="1" lang="ja-JP" altLang="en-US" sz="1200" dirty="0" smtClean="0">
                          <a:latin typeface="+mn-ea"/>
                          <a:ea typeface="+mn-ea"/>
                        </a:rPr>
                        <a:t> </a:t>
                      </a:r>
                      <a:r>
                        <a:rPr kumimoji="1" lang="en-US" altLang="ja-JP" sz="1200" dirty="0" smtClean="0">
                          <a:latin typeface="+mn-ea"/>
                          <a:ea typeface="+mn-ea"/>
                        </a:rPr>
                        <a:t>for Sustainability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a:t>
                      </a:r>
                      <a:r>
                        <a:rPr lang="en-US" altLang="ja-JP" sz="1200" dirty="0" smtClean="0">
                          <a:latin typeface="+mn-ea"/>
                        </a:rPr>
                        <a:t>SDGs</a:t>
                      </a:r>
                      <a:r>
                        <a:rPr kumimoji="1" lang="ja-JP" altLang="en-US" sz="1200" b="0" i="0" u="none" strike="noStrike" kern="1200" baseline="0" dirty="0" smtClean="0">
                          <a:solidFill>
                            <a:schemeClr val="dk1"/>
                          </a:solidFill>
                          <a:latin typeface="+mn-lt"/>
                          <a:ea typeface="+mn-ea"/>
                          <a:cs typeface="+mn-cs"/>
                        </a:rPr>
                        <a:t>ユースアンバサダープログラム」</a:t>
                      </a:r>
                      <a:endParaRPr kumimoji="1" lang="ja-JP" altLang="en-US" sz="1200" dirty="0">
                        <a:latin typeface="+mn-ea"/>
                        <a:ea typeface="+mn-ea"/>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a:t>
                      </a:r>
                      <a:endParaRPr kumimoji="1" lang="en-US" altLang="ja-JP" sz="1200" dirty="0" smtClean="0"/>
                    </a:p>
                    <a:p>
                      <a:r>
                        <a:rPr kumimoji="1" lang="ja-JP" altLang="en-US" sz="1200" dirty="0" smtClean="0"/>
                        <a:t>海洋プラスチック問題への取組み</a:t>
                      </a:r>
                      <a:endParaRPr kumimoji="1" lang="ja-JP" altLang="en-US" sz="1200" dirty="0"/>
                    </a:p>
                  </a:txBody>
                  <a:tcPr anchor="ctr"/>
                </a:tc>
                <a:tc>
                  <a:txBody>
                    <a:bodyPr/>
                    <a:lstStyle/>
                    <a:p>
                      <a:r>
                        <a:rPr kumimoji="1" lang="ja-JP" altLang="en-US" sz="1200" dirty="0" smtClean="0"/>
                        <a:t>オンライン参加</a:t>
                      </a:r>
                      <a:endParaRPr kumimoji="1" lang="ja-JP" altLang="en-US" sz="1200" dirty="0"/>
                    </a:p>
                  </a:txBody>
                  <a:tcPr anchor="ctr"/>
                </a:tc>
                <a:extLst>
                  <a:ext uri="{0D108BD9-81ED-4DB2-BD59-A6C34878D82A}">
                    <a16:rowId xmlns:a16="http://schemas.microsoft.com/office/drawing/2014/main" val="2136909753"/>
                  </a:ext>
                </a:extLst>
              </a:tr>
              <a:tr h="367515">
                <a:tc>
                  <a:txBody>
                    <a:bodyPr/>
                    <a:lstStyle/>
                    <a:p>
                      <a:pPr algn="ctr"/>
                      <a:r>
                        <a:rPr kumimoji="1" lang="en-US" altLang="ja-JP" sz="1200" dirty="0" smtClean="0"/>
                        <a:t>6/12</a:t>
                      </a:r>
                      <a:endParaRPr kumimoji="1" lang="ja-JP" altLang="en-US" sz="1200" dirty="0"/>
                    </a:p>
                  </a:txBody>
                  <a:tcPr anchor="ctr"/>
                </a:tc>
                <a:tc>
                  <a:txBody>
                    <a:bodyPr/>
                    <a:lstStyle/>
                    <a:p>
                      <a:r>
                        <a:rPr kumimoji="1" lang="ja-JP" altLang="en-US" sz="1200" dirty="0" smtClean="0"/>
                        <a:t>近畿大学</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a:t>
                      </a:r>
                      <a:endParaRPr kumimoji="1" lang="en-US" altLang="ja-JP" sz="1200" dirty="0" smtClean="0"/>
                    </a:p>
                  </a:txBody>
                  <a:tcPr anchor="ctr"/>
                </a:tc>
                <a:tc>
                  <a:txBody>
                    <a:bodyPr/>
                    <a:lstStyle/>
                    <a:p>
                      <a:r>
                        <a:rPr kumimoji="1" lang="ja-JP" altLang="en-US" sz="1200" dirty="0" smtClean="0"/>
                        <a:t>オンライン参加</a:t>
                      </a:r>
                      <a:endParaRPr kumimoji="1" lang="ja-JP" altLang="en-US" sz="1200" dirty="0"/>
                    </a:p>
                  </a:txBody>
                  <a:tcPr anchor="ctr"/>
                </a:tc>
                <a:extLst>
                  <a:ext uri="{0D108BD9-81ED-4DB2-BD59-A6C34878D82A}">
                    <a16:rowId xmlns:a16="http://schemas.microsoft.com/office/drawing/2014/main" val="2333307005"/>
                  </a:ext>
                </a:extLst>
              </a:tr>
              <a:tr h="453101">
                <a:tc>
                  <a:txBody>
                    <a:bodyPr/>
                    <a:lstStyle/>
                    <a:p>
                      <a:pPr algn="ctr"/>
                      <a:r>
                        <a:rPr kumimoji="1" lang="en-US" altLang="ja-JP" sz="1200" dirty="0" smtClean="0"/>
                        <a:t>7/16</a:t>
                      </a:r>
                      <a:r>
                        <a:rPr kumimoji="1" lang="ja-JP" altLang="en-US" sz="1200" dirty="0" smtClean="0"/>
                        <a:t>（事前講義）</a:t>
                      </a:r>
                      <a:endParaRPr kumimoji="1" lang="en-US" altLang="ja-JP" sz="1200" dirty="0" smtClean="0"/>
                    </a:p>
                    <a:p>
                      <a:pPr algn="ctr"/>
                      <a:r>
                        <a:rPr kumimoji="1" lang="en-US" altLang="ja-JP" sz="1200" dirty="0" smtClean="0"/>
                        <a:t>1/7</a:t>
                      </a:r>
                      <a:r>
                        <a:rPr kumimoji="1" lang="ja-JP" altLang="en-US" sz="1200" dirty="0" smtClean="0"/>
                        <a:t>  （成果発表）</a:t>
                      </a:r>
                      <a:endParaRPr kumimoji="1" lang="ja-JP" altLang="en-US" sz="1200" dirty="0"/>
                    </a:p>
                  </a:txBody>
                  <a:tcPr anchor="ctr"/>
                </a:tc>
                <a:tc>
                  <a:txBody>
                    <a:bodyPr/>
                    <a:lstStyle/>
                    <a:p>
                      <a:r>
                        <a:rPr kumimoji="1" lang="ja-JP" altLang="en-US" sz="1200" dirty="0" smtClean="0"/>
                        <a:t>大阪市立大学</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の視点を取り入れたゼミ研究への協力</a:t>
                      </a:r>
                      <a:endParaRPr kumimoji="1" lang="ja-JP" altLang="en-US" sz="1200" dirty="0"/>
                    </a:p>
                  </a:txBody>
                  <a:tcPr anchor="ctr"/>
                </a:tc>
                <a:tc>
                  <a:txBody>
                    <a:bodyPr/>
                    <a:lstStyle/>
                    <a:p>
                      <a:r>
                        <a:rPr kumimoji="1" lang="ja-JP" altLang="en-US" sz="1200" dirty="0" smtClean="0"/>
                        <a:t>成果発表は</a:t>
                      </a:r>
                      <a:endParaRPr kumimoji="1" lang="en-US" altLang="ja-JP" sz="1200" dirty="0" smtClean="0"/>
                    </a:p>
                    <a:p>
                      <a:r>
                        <a:rPr kumimoji="1" lang="ja-JP" altLang="en-US" sz="1200" dirty="0" smtClean="0"/>
                        <a:t>オンライン参加</a:t>
                      </a:r>
                      <a:endParaRPr kumimoji="1" lang="ja-JP" altLang="en-US" sz="1200" dirty="0"/>
                    </a:p>
                  </a:txBody>
                  <a:tcPr anchor="ctr"/>
                </a:tc>
                <a:extLst>
                  <a:ext uri="{0D108BD9-81ED-4DB2-BD59-A6C34878D82A}">
                    <a16:rowId xmlns:a16="http://schemas.microsoft.com/office/drawing/2014/main" val="532673031"/>
                  </a:ext>
                </a:extLst>
              </a:tr>
              <a:tr h="453101">
                <a:tc>
                  <a:txBody>
                    <a:bodyPr/>
                    <a:lstStyle/>
                    <a:p>
                      <a:pPr algn="ctr"/>
                      <a:r>
                        <a:rPr kumimoji="1" lang="en-US" altLang="ja-JP" sz="1200" dirty="0" smtClean="0"/>
                        <a:t>10/23</a:t>
                      </a:r>
                      <a:endParaRPr kumimoji="1" lang="ja-JP" altLang="en-US" sz="1200" dirty="0"/>
                    </a:p>
                  </a:txBody>
                  <a:tcPr anchor="ctr"/>
                </a:tc>
                <a:tc>
                  <a:txBody>
                    <a:bodyPr/>
                    <a:lstStyle/>
                    <a:p>
                      <a:r>
                        <a:rPr kumimoji="1" lang="ja-JP" altLang="en-US" sz="1200" dirty="0" smtClean="0"/>
                        <a:t>大阪市青年経営者連合会</a:t>
                      </a:r>
                      <a:endParaRPr kumimoji="1" lang="en-US" altLang="ja-JP" sz="1200"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200" dirty="0" smtClean="0">
                          <a:effectLst/>
                        </a:rPr>
                        <a:t>「大阪万博と</a:t>
                      </a:r>
                      <a:r>
                        <a:rPr lang="en-US" altLang="ja-JP" sz="1200" dirty="0" smtClean="0">
                          <a:latin typeface="+mn-ea"/>
                        </a:rPr>
                        <a:t>SDGs</a:t>
                      </a:r>
                      <a:r>
                        <a:rPr lang="ja-JP" altLang="en-US" sz="1200" dirty="0" smtClean="0">
                          <a:effectLst/>
                        </a:rPr>
                        <a:t>を学</a:t>
                      </a:r>
                      <a:r>
                        <a:rPr lang="ja-JP" altLang="en-US" sz="1200" dirty="0" err="1" smtClean="0">
                          <a:effectLst/>
                        </a:rPr>
                        <a:t>ぼう</a:t>
                      </a:r>
                      <a:r>
                        <a:rPr lang="ja-JP" altLang="en-US" sz="1200" dirty="0" smtClean="0">
                          <a:effectLst/>
                        </a:rPr>
                        <a:t>セミナー」</a:t>
                      </a:r>
                      <a:endParaRPr lang="en-US" altLang="ja-JP" sz="1200" dirty="0" smtClean="0">
                        <a:effectLst/>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p>
                      <a:r>
                        <a:rPr kumimoji="1" lang="en-US" altLang="ja-JP" sz="1200" dirty="0" smtClean="0"/>
                        <a:t>※</a:t>
                      </a:r>
                      <a:r>
                        <a:rPr kumimoji="1" lang="ja-JP" altLang="en-US" sz="1200" dirty="0" smtClean="0"/>
                        <a:t>万博については万博協力室より講演</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3397893061"/>
                  </a:ext>
                </a:extLst>
              </a:tr>
              <a:tr h="634341">
                <a:tc>
                  <a:txBody>
                    <a:bodyPr/>
                    <a:lstStyle/>
                    <a:p>
                      <a:pPr algn="ctr"/>
                      <a:r>
                        <a:rPr kumimoji="1" lang="en-US" altLang="ja-JP" sz="1200" dirty="0" smtClean="0"/>
                        <a:t>10/28</a:t>
                      </a:r>
                      <a:endParaRPr kumimoji="1" lang="ja-JP" altLang="en-US" sz="1200" dirty="0"/>
                    </a:p>
                  </a:txBody>
                  <a:tcPr anchor="ctr"/>
                </a:tc>
                <a:tc>
                  <a:txBody>
                    <a:bodyPr/>
                    <a:lstStyle/>
                    <a:p>
                      <a:r>
                        <a:rPr lang="zh-TW" altLang="en-US" sz="1200" dirty="0" smtClean="0">
                          <a:effectLst/>
                          <a:latin typeface="メイリオ" panose="020B0604030504040204" pitchFamily="50" charset="-128"/>
                          <a:ea typeface="メイリオ" panose="020B0604030504040204" pitchFamily="50" charset="-128"/>
                        </a:rPr>
                        <a:t>日本液体清澄化技術工業会</a:t>
                      </a:r>
                      <a:endParaRPr lang="en-US" altLang="zh-TW" sz="1200" dirty="0" smtClean="0">
                        <a:effectLst/>
                        <a:latin typeface="メイリオ" panose="020B0604030504040204" pitchFamily="50" charset="-128"/>
                        <a:ea typeface="メイリオ" panose="020B0604030504040204" pitchFamily="50" charset="-128"/>
                      </a:endParaRPr>
                    </a:p>
                    <a:p>
                      <a:pPr marL="174625" marR="0" lvl="0" indent="-174625" algn="l" defTabSz="914377" rtl="0" eaLnBrk="1" fontAlgn="auto" latinLnBrk="0" hangingPunct="1">
                        <a:lnSpc>
                          <a:spcPct val="100000"/>
                        </a:lnSpc>
                        <a:spcBef>
                          <a:spcPts val="0"/>
                        </a:spcBef>
                        <a:spcAft>
                          <a:spcPts val="0"/>
                        </a:spcAft>
                        <a:buClrTx/>
                        <a:buSzTx/>
                        <a:buFontTx/>
                        <a:buNone/>
                        <a:tabLst/>
                        <a:defRPr/>
                      </a:pPr>
                      <a:r>
                        <a:rPr lang="ja-JP" altLang="en-US" sz="1200" dirty="0" smtClean="0">
                          <a:effectLst/>
                        </a:rPr>
                        <a:t>「第</a:t>
                      </a:r>
                      <a:r>
                        <a:rPr lang="en-US" altLang="ja-JP" sz="1200" dirty="0" smtClean="0">
                          <a:effectLst/>
                        </a:rPr>
                        <a:t>24</a:t>
                      </a:r>
                      <a:r>
                        <a:rPr lang="ja-JP" altLang="en-US" sz="1200" dirty="0" smtClean="0">
                          <a:effectLst/>
                        </a:rPr>
                        <a:t>回定時総会　関西シンポジウム</a:t>
                      </a:r>
                      <a:r>
                        <a:rPr lang="en-US" altLang="ja-JP" sz="1200" dirty="0" smtClean="0">
                          <a:effectLst/>
                        </a:rPr>
                        <a:t>2020</a:t>
                      </a:r>
                      <a:br>
                        <a:rPr lang="en-US" altLang="ja-JP" sz="1200" dirty="0" smtClean="0">
                          <a:effectLst/>
                        </a:rPr>
                      </a:br>
                      <a:r>
                        <a:rPr lang="ja-JP" altLang="en-US" sz="1200" dirty="0" smtClean="0">
                          <a:effectLst/>
                        </a:rPr>
                        <a:t>－ サステナブルな社会の実現に向けて </a:t>
                      </a:r>
                      <a:r>
                        <a:rPr lang="en-US" altLang="ja-JP" sz="1200" dirty="0" smtClean="0">
                          <a:effectLst/>
                        </a:rPr>
                        <a:t>in KANSAI </a:t>
                      </a:r>
                      <a:r>
                        <a:rPr lang="ja-JP" altLang="en-US" sz="1200" dirty="0" smtClean="0">
                          <a:effectLst/>
                        </a:rPr>
                        <a:t>－」</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1505603153"/>
                  </a:ext>
                </a:extLst>
              </a:tr>
              <a:tr h="367515">
                <a:tc>
                  <a:txBody>
                    <a:bodyPr/>
                    <a:lstStyle/>
                    <a:p>
                      <a:pPr algn="ctr"/>
                      <a:r>
                        <a:rPr kumimoji="1" lang="en-US" altLang="ja-JP" sz="1200" dirty="0" smtClean="0"/>
                        <a:t>11/11</a:t>
                      </a:r>
                      <a:endParaRPr kumimoji="1" lang="ja-JP" altLang="en-US" sz="1200" dirty="0"/>
                    </a:p>
                  </a:txBody>
                  <a:tcPr anchor="ctr"/>
                </a:tc>
                <a:tc>
                  <a:txBody>
                    <a:bodyPr/>
                    <a:lstStyle/>
                    <a:p>
                      <a:r>
                        <a:rPr lang="ja-JP" altLang="en-US" sz="1200" dirty="0" smtClean="0">
                          <a:effectLst/>
                        </a:rPr>
                        <a:t>㈱大阪ケイオス</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endParaRPr kumimoji="1" lang="ja-JP" altLang="en-US" sz="1200"/>
                    </a:p>
                  </a:txBody>
                  <a:tcPr anchor="ctr"/>
                </a:tc>
                <a:extLst>
                  <a:ext uri="{0D108BD9-81ED-4DB2-BD59-A6C34878D82A}">
                    <a16:rowId xmlns:a16="http://schemas.microsoft.com/office/drawing/2014/main" val="1687565725"/>
                  </a:ext>
                </a:extLst>
              </a:tr>
              <a:tr h="367515">
                <a:tc>
                  <a:txBody>
                    <a:bodyPr/>
                    <a:lstStyle/>
                    <a:p>
                      <a:pPr algn="ctr"/>
                      <a:r>
                        <a:rPr kumimoji="1" lang="en-US" altLang="ja-JP" sz="1200" dirty="0" smtClean="0"/>
                        <a:t>12/14</a:t>
                      </a:r>
                      <a:endParaRPr kumimoji="1" lang="ja-JP" altLang="en-US" sz="1200" dirty="0"/>
                    </a:p>
                  </a:txBody>
                  <a:tcPr anchor="ctr"/>
                </a:tc>
                <a:tc>
                  <a:txBody>
                    <a:bodyPr/>
                    <a:lstStyle/>
                    <a:p>
                      <a:r>
                        <a:rPr lang="ja-JP" altLang="en-US" sz="1200" dirty="0" smtClean="0">
                          <a:effectLst/>
                        </a:rPr>
                        <a:t>関西ファッション連合</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1577999119"/>
                  </a:ext>
                </a:extLst>
              </a:tr>
              <a:tr h="453101">
                <a:tc>
                  <a:txBody>
                    <a:bodyPr/>
                    <a:lstStyle/>
                    <a:p>
                      <a:pPr algn="ctr"/>
                      <a:r>
                        <a:rPr kumimoji="1" lang="en-US" altLang="ja-JP" sz="1200" dirty="0" smtClean="0"/>
                        <a:t>2/19</a:t>
                      </a:r>
                      <a:endParaRPr kumimoji="1" lang="ja-JP" altLang="en-US" sz="1200" dirty="0"/>
                    </a:p>
                  </a:txBody>
                  <a:tcPr anchor="ctr"/>
                </a:tc>
                <a:tc>
                  <a:txBody>
                    <a:bodyPr/>
                    <a:lstStyle/>
                    <a:p>
                      <a:r>
                        <a:rPr kumimoji="1" lang="ja-JP" altLang="ja-JP" sz="1200" kern="1200" dirty="0" smtClean="0">
                          <a:solidFill>
                            <a:schemeClr val="dk1"/>
                          </a:solidFill>
                          <a:effectLst/>
                          <a:latin typeface="+mn-lt"/>
                          <a:ea typeface="+mn-ea"/>
                          <a:cs typeface="+mn-cs"/>
                        </a:rPr>
                        <a:t>一般社団法人女性と地域活性推進機構</a:t>
                      </a:r>
                      <a:endParaRPr kumimoji="1" lang="en-US" altLang="ja-JP" sz="1200" kern="1200" dirty="0" smtClean="0">
                        <a:solidFill>
                          <a:schemeClr val="dk1"/>
                        </a:solidFill>
                        <a:effectLst/>
                        <a:latin typeface="+mn-lt"/>
                        <a:ea typeface="+mn-ea"/>
                        <a:cs typeface="+mn-cs"/>
                      </a:endParaRPr>
                    </a:p>
                    <a:p>
                      <a:pPr marL="174625" marR="0" lvl="0" indent="-174625" algn="l" defTabSz="914377" rtl="0" eaLnBrk="1" fontAlgn="auto" latinLnBrk="0" hangingPunct="1">
                        <a:lnSpc>
                          <a:spcPct val="100000"/>
                        </a:lnSpc>
                        <a:spcBef>
                          <a:spcPts val="0"/>
                        </a:spcBef>
                        <a:spcAft>
                          <a:spcPts val="0"/>
                        </a:spcAft>
                        <a:buClrTx/>
                        <a:buSzTx/>
                        <a:buFontTx/>
                        <a:buNone/>
                        <a:tabLst/>
                        <a:defRPr/>
                      </a:pPr>
                      <a:r>
                        <a:rPr kumimoji="1" lang="ja-JP" altLang="en-US" sz="1200" dirty="0" smtClean="0"/>
                        <a:t>「</a:t>
                      </a:r>
                      <a:r>
                        <a:rPr lang="en-US" altLang="ja-JP" sz="1200" dirty="0" smtClean="0">
                          <a:latin typeface="+mn-ea"/>
                        </a:rPr>
                        <a:t>SDGs</a:t>
                      </a:r>
                      <a:r>
                        <a:rPr kumimoji="1" lang="ja-JP" altLang="ja-JP" sz="1200" kern="1200" dirty="0" smtClean="0">
                          <a:solidFill>
                            <a:schemeClr val="dk1"/>
                          </a:solidFill>
                          <a:effectLst/>
                          <a:latin typeface="+mn-lt"/>
                          <a:ea typeface="+mn-ea"/>
                          <a:cs typeface="+mn-cs"/>
                        </a:rPr>
                        <a:t>を身近に実践　～食を通じて実践する</a:t>
                      </a:r>
                      <a:r>
                        <a:rPr lang="en-US" altLang="ja-JP" sz="1200" dirty="0" smtClean="0">
                          <a:latin typeface="+mn-ea"/>
                        </a:rPr>
                        <a:t>SDGs</a:t>
                      </a:r>
                      <a:r>
                        <a:rPr kumimoji="1" lang="ja-JP" altLang="ja-JP" sz="1200" kern="1200" dirty="0" smtClean="0">
                          <a:solidFill>
                            <a:schemeClr val="dk1"/>
                          </a:solidFill>
                          <a:effectLst/>
                          <a:latin typeface="+mn-lt"/>
                          <a:ea typeface="+mn-ea"/>
                          <a:cs typeface="+mn-cs"/>
                        </a:rPr>
                        <a:t>～</a:t>
                      </a:r>
                      <a:r>
                        <a:rPr kumimoji="1" lang="ja-JP" altLang="en-US" sz="1200" kern="1200" dirty="0" smtClean="0">
                          <a:solidFill>
                            <a:schemeClr val="dk1"/>
                          </a:solidFill>
                          <a:effectLst/>
                          <a:latin typeface="+mn-lt"/>
                          <a:ea typeface="+mn-ea"/>
                          <a:cs typeface="+mn-cs"/>
                        </a:rPr>
                        <a:t>」</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1148621091"/>
                  </a:ext>
                </a:extLst>
              </a:tr>
              <a:tr h="453101">
                <a:tc>
                  <a:txBody>
                    <a:bodyPr/>
                    <a:lstStyle/>
                    <a:p>
                      <a:pPr algn="ctr"/>
                      <a:r>
                        <a:rPr kumimoji="1" lang="en-US" altLang="ja-JP" sz="1200" dirty="0" smtClean="0"/>
                        <a:t>3/29</a:t>
                      </a:r>
                      <a:endParaRPr kumimoji="1" lang="ja-JP" altLang="en-US" sz="1200" dirty="0"/>
                    </a:p>
                  </a:txBody>
                  <a:tcPr anchor="ctr"/>
                </a:tc>
                <a:tc>
                  <a:txBody>
                    <a:bodyPr/>
                    <a:lstStyle/>
                    <a:p>
                      <a:pPr marL="174625" marR="0" lvl="0" indent="-174625"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t>Reborn KANSAI</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t>SDGs</a:t>
                      </a:r>
                      <a:r>
                        <a:rPr kumimoji="1" lang="ja-JP" altLang="en-US" sz="1200" dirty="0" smtClean="0"/>
                        <a:t>に関する大阪府の取組みを講演</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82710786"/>
                  </a:ext>
                </a:extLst>
              </a:tr>
            </a:tbl>
          </a:graphicData>
        </a:graphic>
      </p:graphicFrame>
    </p:spTree>
    <p:extLst>
      <p:ext uri="{BB962C8B-B14F-4D97-AF65-F5344CB8AC3E}">
        <p14:creationId xmlns:p14="http://schemas.microsoft.com/office/powerpoint/2010/main" val="994383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各種イベントを通じたＰＲ活動</a:t>
            </a:r>
            <a:endParaRPr kumimoji="1" lang="ja-JP" altLang="en-US" sz="2800" dirty="0"/>
          </a:p>
        </p:txBody>
      </p:sp>
      <p:sp>
        <p:nvSpPr>
          <p:cNvPr id="4" name="テキスト ボックス 3"/>
          <p:cNvSpPr txBox="1"/>
          <p:nvPr/>
        </p:nvSpPr>
        <p:spPr>
          <a:xfrm>
            <a:off x="208232" y="1743416"/>
            <a:ext cx="11853779" cy="338554"/>
          </a:xfrm>
          <a:prstGeom prst="rect">
            <a:avLst/>
          </a:prstGeom>
          <a:noFill/>
        </p:spPr>
        <p:txBody>
          <a:bodyPr wrap="square" rtlCol="0">
            <a:spAutoFit/>
          </a:bodyPr>
          <a:lstStyle/>
          <a:p>
            <a:pPr marL="173038" indent="-173038"/>
            <a:r>
              <a:rPr lang="ja-JP" altLang="ja-JP" sz="1600" dirty="0" smtClean="0"/>
              <a:t>『</a:t>
            </a:r>
            <a:r>
              <a:rPr lang="ja-JP" altLang="ja-JP" sz="1600" dirty="0"/>
              <a:t>咲洲</a:t>
            </a:r>
            <a:r>
              <a:rPr lang="ja-JP" altLang="ja-JP" sz="1600" dirty="0" smtClean="0"/>
              <a:t>こども</a:t>
            </a:r>
            <a:r>
              <a:rPr lang="en-US" altLang="ja-JP" sz="1600" dirty="0" smtClean="0">
                <a:latin typeface="+mn-ea"/>
              </a:rPr>
              <a:t>EXPO</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ja-JP" sz="1600" dirty="0" smtClean="0"/>
              <a:t> ～</a:t>
            </a:r>
            <a:r>
              <a:rPr lang="ja-JP" altLang="ja-JP" sz="1600" dirty="0"/>
              <a:t>笑顔がつながる、未来をつくる～</a:t>
            </a:r>
            <a:r>
              <a:rPr lang="ja-JP" altLang="ja-JP" sz="1600" dirty="0" smtClean="0"/>
              <a:t>』</a:t>
            </a:r>
            <a:r>
              <a:rPr lang="ja-JP" altLang="en-US" sz="1600" dirty="0" smtClean="0"/>
              <a:t>の会場で、大阪府における</a:t>
            </a:r>
            <a:r>
              <a:rPr lang="en-US" altLang="ja-JP" sz="1600" dirty="0">
                <a:latin typeface="+mn-ea"/>
              </a:rPr>
              <a:t>SDGs</a:t>
            </a:r>
            <a:r>
              <a:rPr lang="ja-JP" altLang="en-US" sz="1600" dirty="0" smtClean="0"/>
              <a:t>の取組みをＰＲしました。</a:t>
            </a:r>
            <a:endParaRPr lang="en-US" altLang="ja-JP" sz="1600" dirty="0" smtClean="0"/>
          </a:p>
        </p:txBody>
      </p:sp>
      <p:sp>
        <p:nvSpPr>
          <p:cNvPr id="9" name="テキスト ボックス 8"/>
          <p:cNvSpPr txBox="1"/>
          <p:nvPr/>
        </p:nvSpPr>
        <p:spPr>
          <a:xfrm>
            <a:off x="540895" y="4835044"/>
            <a:ext cx="5486058" cy="215444"/>
          </a:xfrm>
          <a:prstGeom prst="rect">
            <a:avLst/>
          </a:prstGeom>
          <a:noFill/>
        </p:spPr>
        <p:txBody>
          <a:bodyPr wrap="square" rtlCol="0">
            <a:spAutoFit/>
          </a:bodyPr>
          <a:lstStyle/>
          <a:p>
            <a:r>
              <a:rPr lang="ja-JP" altLang="en-US" sz="800" dirty="0" smtClean="0"/>
              <a:t>ブ</a:t>
            </a:r>
            <a:r>
              <a:rPr kumimoji="1" lang="ja-JP" altLang="en-US" sz="800" dirty="0" smtClean="0"/>
              <a:t>ースを設置</a:t>
            </a:r>
            <a:r>
              <a:rPr lang="ja-JP" altLang="en-US" sz="800" dirty="0"/>
              <a:t>しＳＤＧｓの普及啓発を目的にＳＤＧｓバッジやＳＤＧｓに関する冊子を</a:t>
            </a:r>
            <a:r>
              <a:rPr lang="ja-JP" altLang="en-US" sz="800" dirty="0" smtClean="0"/>
              <a:t>配布</a:t>
            </a:r>
            <a:endParaRPr lang="ja-JP" altLang="en-US" sz="800"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95" y="2530983"/>
            <a:ext cx="2992952" cy="2244714"/>
          </a:xfrm>
          <a:prstGeom prst="rect">
            <a:avLst/>
          </a:prstGeom>
        </p:spPr>
      </p:pic>
      <p:sp>
        <p:nvSpPr>
          <p:cNvPr id="7" name="正方形/長方形 6"/>
          <p:cNvSpPr/>
          <p:nvPr/>
        </p:nvSpPr>
        <p:spPr>
          <a:xfrm>
            <a:off x="208233" y="5129211"/>
            <a:ext cx="6651228" cy="1492716"/>
          </a:xfrm>
          <a:prstGeom prst="rect">
            <a:avLst/>
          </a:prstGeom>
          <a:ln>
            <a:solidFill>
              <a:schemeClr val="tx1"/>
            </a:solidFill>
            <a:prstDash val="sysDot"/>
          </a:ln>
        </p:spPr>
        <p:txBody>
          <a:bodyPr wrap="square">
            <a:spAutoFit/>
          </a:bodyPr>
          <a:lstStyle/>
          <a:p>
            <a:pPr algn="just">
              <a:spcAft>
                <a:spcPts val="0"/>
              </a:spcAft>
            </a:pPr>
            <a:r>
              <a:rPr lang="ja-JP" altLang="en-US" sz="1200" b="1" kern="100" dirty="0" smtClean="0">
                <a:latin typeface="+mj-ea"/>
                <a:ea typeface="+mj-ea"/>
                <a:cs typeface="Times New Roman" panose="02020603050405020304" pitchFamily="18" charset="0"/>
              </a:rPr>
              <a:t>イベント概要</a:t>
            </a:r>
            <a:r>
              <a:rPr lang="ja-JP" altLang="ja-JP" sz="1200" b="1" kern="100" dirty="0" smtClean="0">
                <a:latin typeface="+mj-ea"/>
                <a:ea typeface="+mj-ea"/>
                <a:cs typeface="Times New Roman" panose="02020603050405020304" pitchFamily="18" charset="0"/>
              </a:rPr>
              <a:t> </a:t>
            </a:r>
            <a:endParaRPr lang="ja-JP" altLang="ja-JP" sz="1200" kern="100" dirty="0">
              <a:latin typeface="+mj-ea"/>
              <a:ea typeface="+mj-ea"/>
              <a:cs typeface="Times New Roman" panose="02020603050405020304" pitchFamily="18" charset="0"/>
            </a:endParaRPr>
          </a:p>
          <a:p>
            <a:pPr indent="93663" algn="just">
              <a:spcBef>
                <a:spcPts val="600"/>
              </a:spcBef>
              <a:spcAft>
                <a:spcPts val="0"/>
              </a:spcAft>
            </a:pPr>
            <a:r>
              <a:rPr lang="en-US" altLang="ja-JP" sz="1200" kern="100" dirty="0">
                <a:latin typeface="+mj-ea"/>
                <a:ea typeface="+mj-ea"/>
                <a:cs typeface="Times New Roman" panose="02020603050405020304" pitchFamily="18" charset="0"/>
              </a:rPr>
              <a:t>1</a:t>
            </a:r>
            <a:r>
              <a:rPr lang="ja-JP" altLang="ja-JP" sz="1200" kern="100" dirty="0">
                <a:latin typeface="+mj-ea"/>
                <a:ea typeface="+mj-ea"/>
                <a:cs typeface="Times New Roman" panose="02020603050405020304" pitchFamily="18" charset="0"/>
              </a:rPr>
              <a:t>　日時</a:t>
            </a:r>
            <a:r>
              <a:rPr lang="ja-JP" altLang="ja-JP" sz="1200" kern="100" dirty="0" smtClean="0">
                <a:latin typeface="+mj-ea"/>
                <a:ea typeface="+mj-ea"/>
                <a:cs typeface="Times New Roman" panose="02020603050405020304" pitchFamily="18" charset="0"/>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kern="100" dirty="0" smtClean="0">
                <a:latin typeface="+mj-ea"/>
                <a:ea typeface="+mj-ea"/>
                <a:cs typeface="Times New Roman" panose="02020603050405020304" pitchFamily="18" charset="0"/>
              </a:rPr>
              <a:t>年（</a:t>
            </a:r>
            <a:r>
              <a:rPr lang="ja-JP" altLang="ja-JP" sz="1200" kern="100" dirty="0" smtClean="0">
                <a:latin typeface="+mj-ea"/>
                <a:ea typeface="+mj-ea"/>
                <a:cs typeface="Times New Roman" panose="02020603050405020304" pitchFamily="18" charset="0"/>
              </a:rPr>
              <a:t>令和２年</a:t>
            </a:r>
            <a:r>
              <a:rPr lang="ja-JP" altLang="en-US" sz="1200" kern="100" dirty="0" smtClean="0">
                <a:latin typeface="+mj-ea"/>
                <a:ea typeface="+mj-ea"/>
                <a:cs typeface="Times New Roman" panose="02020603050405020304" pitchFamily="18" charset="0"/>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ja-JP" sz="1200" kern="100" dirty="0" smtClean="0">
                <a:latin typeface="+mj-ea"/>
                <a:ea typeface="+mj-ea"/>
                <a:cs typeface="Times New Roman" panose="02020603050405020304" pitchFamily="18" charset="0"/>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ja-JP" sz="1200" kern="100" dirty="0" smtClean="0">
                <a:latin typeface="+mj-ea"/>
                <a:ea typeface="+mj-ea"/>
                <a:cs typeface="Times New Roman" panose="02020603050405020304" pitchFamily="18" charset="0"/>
              </a:rPr>
              <a:t>日</a:t>
            </a:r>
            <a:r>
              <a:rPr lang="ja-JP" altLang="ja-JP" sz="1200" kern="100" dirty="0">
                <a:latin typeface="+mj-ea"/>
                <a:ea typeface="+mj-ea"/>
                <a:cs typeface="Times New Roman" panose="02020603050405020304" pitchFamily="18" charset="0"/>
              </a:rPr>
              <a:t>（土曜日）</a:t>
            </a:r>
            <a:r>
              <a:rPr lang="ja-JP" altLang="ja-JP" sz="1200" kern="100" dirty="0" smtClean="0">
                <a:latin typeface="+mj-ea"/>
                <a:ea typeface="+mj-ea"/>
                <a:cs typeface="Times New Roman" panose="02020603050405020304" pitchFamily="18" charset="0"/>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11</a:t>
            </a:r>
            <a:r>
              <a:rPr lang="ja-JP" altLang="ja-JP" sz="1200" kern="100" dirty="0" smtClean="0">
                <a:latin typeface="+mj-ea"/>
                <a:cs typeface="Times New Roman" panose="02020603050405020304" pitchFamily="18" charset="0"/>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ja-JP" sz="1200" kern="100" dirty="0" smtClean="0">
                <a:latin typeface="+mj-ea"/>
                <a:cs typeface="Times New Roman" panose="02020603050405020304" pitchFamily="18" charset="0"/>
              </a:rPr>
              <a:t>日</a:t>
            </a:r>
            <a:r>
              <a:rPr lang="ja-JP" altLang="ja-JP" sz="1200" kern="100" dirty="0" smtClean="0">
                <a:latin typeface="+mj-ea"/>
                <a:ea typeface="+mj-ea"/>
                <a:cs typeface="Times New Roman" panose="02020603050405020304" pitchFamily="18" charset="0"/>
              </a:rPr>
              <a:t>（</a:t>
            </a:r>
            <a:r>
              <a:rPr lang="ja-JP" altLang="ja-JP" sz="1200" kern="100" dirty="0">
                <a:latin typeface="+mj-ea"/>
                <a:ea typeface="+mj-ea"/>
                <a:cs typeface="Times New Roman" panose="02020603050405020304" pitchFamily="18" charset="0"/>
              </a:rPr>
              <a:t>日曜日）</a:t>
            </a:r>
          </a:p>
          <a:p>
            <a:pPr indent="93663" algn="just">
              <a:spcAft>
                <a:spcPts val="0"/>
              </a:spcAft>
            </a:pPr>
            <a:r>
              <a:rPr lang="en-US" altLang="ja-JP" sz="1200" kern="100" dirty="0">
                <a:latin typeface="+mj-ea"/>
                <a:ea typeface="+mj-ea"/>
                <a:cs typeface="Times New Roman" panose="02020603050405020304" pitchFamily="18" charset="0"/>
              </a:rPr>
              <a:t>2</a:t>
            </a:r>
            <a:r>
              <a:rPr lang="ja-JP" altLang="ja-JP" sz="1200" kern="100" dirty="0">
                <a:latin typeface="+mj-ea"/>
                <a:ea typeface="+mj-ea"/>
                <a:cs typeface="Times New Roman" panose="02020603050405020304" pitchFamily="18" charset="0"/>
              </a:rPr>
              <a:t>　会場</a:t>
            </a:r>
            <a:r>
              <a:rPr lang="ja-JP" altLang="ja-JP" sz="1200" kern="100" dirty="0" smtClean="0">
                <a:latin typeface="+mj-ea"/>
                <a:ea typeface="+mj-ea"/>
                <a:cs typeface="Times New Roman" panose="02020603050405020304" pitchFamily="18" charset="0"/>
              </a:rPr>
              <a:t>：大阪府</a:t>
            </a:r>
            <a:r>
              <a:rPr lang="ja-JP" altLang="ja-JP" sz="1200" kern="100" dirty="0">
                <a:latin typeface="+mj-ea"/>
                <a:ea typeface="+mj-ea"/>
                <a:cs typeface="Times New Roman" panose="02020603050405020304" pitchFamily="18" charset="0"/>
              </a:rPr>
              <a:t>咲洲</a:t>
            </a:r>
            <a:r>
              <a:rPr lang="ja-JP" altLang="ja-JP" sz="1200" kern="100" dirty="0" smtClean="0">
                <a:latin typeface="+mj-ea"/>
                <a:ea typeface="+mj-ea"/>
                <a:cs typeface="Times New Roman" panose="02020603050405020304" pitchFamily="18" charset="0"/>
              </a:rPr>
              <a:t>庁舎</a:t>
            </a:r>
            <a:r>
              <a:rPr lang="ja-JP" altLang="en-US" sz="1200" kern="100" dirty="0" smtClean="0">
                <a:latin typeface="+mj-ea"/>
                <a:ea typeface="+mj-ea"/>
                <a:cs typeface="Times New Roman" panose="02020603050405020304" pitchFamily="18" charset="0"/>
              </a:rPr>
              <a:t>１階</a:t>
            </a:r>
            <a:r>
              <a:rPr lang="ja-JP" altLang="ja-JP" sz="1200" kern="100" dirty="0" smtClean="0">
                <a:latin typeface="+mj-ea"/>
                <a:ea typeface="+mj-ea"/>
                <a:cs typeface="Times New Roman" panose="02020603050405020304" pitchFamily="18" charset="0"/>
              </a:rPr>
              <a:t>（</a:t>
            </a:r>
            <a:r>
              <a:rPr lang="ja-JP" altLang="ja-JP" sz="1200" kern="100" dirty="0">
                <a:latin typeface="+mj-ea"/>
                <a:ea typeface="+mj-ea"/>
                <a:cs typeface="Times New Roman" panose="02020603050405020304" pitchFamily="18" charset="0"/>
              </a:rPr>
              <a:t>さきしまコスモタワー）　（大阪市住之江区南港北</a:t>
            </a:r>
            <a:r>
              <a:rPr lang="en-US" altLang="ja-JP" sz="1200" kern="100" dirty="0">
                <a:latin typeface="+mj-ea"/>
                <a:ea typeface="+mj-ea"/>
                <a:cs typeface="Times New Roman" panose="02020603050405020304" pitchFamily="18" charset="0"/>
              </a:rPr>
              <a:t>1</a:t>
            </a:r>
            <a:r>
              <a:rPr lang="ja-JP" altLang="ja-JP" sz="1200" kern="100" dirty="0">
                <a:latin typeface="+mj-ea"/>
                <a:ea typeface="+mj-ea"/>
                <a:cs typeface="Times New Roman" panose="02020603050405020304" pitchFamily="18" charset="0"/>
              </a:rPr>
              <a:t>丁目）</a:t>
            </a:r>
          </a:p>
          <a:p>
            <a:pPr indent="93663" algn="just">
              <a:spcAft>
                <a:spcPts val="0"/>
              </a:spcAft>
            </a:pPr>
            <a:r>
              <a:rPr lang="en-US" altLang="ja-JP" sz="1200" kern="100" dirty="0">
                <a:latin typeface="+mj-ea"/>
                <a:ea typeface="+mj-ea"/>
                <a:cs typeface="Times New Roman" panose="02020603050405020304" pitchFamily="18" charset="0"/>
              </a:rPr>
              <a:t>3</a:t>
            </a:r>
            <a:r>
              <a:rPr lang="ja-JP" altLang="ja-JP" sz="1200" kern="100" dirty="0">
                <a:latin typeface="+mj-ea"/>
                <a:ea typeface="+mj-ea"/>
                <a:cs typeface="Times New Roman" panose="02020603050405020304" pitchFamily="18" charset="0"/>
              </a:rPr>
              <a:t>　対象</a:t>
            </a:r>
            <a:r>
              <a:rPr lang="ja-JP" altLang="ja-JP" sz="1200" kern="100" dirty="0" smtClean="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どなたでも参加自由</a:t>
            </a:r>
            <a:endParaRPr lang="ja-JP" altLang="ja-JP" sz="1200" kern="100" dirty="0">
              <a:latin typeface="+mj-ea"/>
              <a:ea typeface="+mj-ea"/>
              <a:cs typeface="Times New Roman" panose="02020603050405020304" pitchFamily="18" charset="0"/>
            </a:endParaRPr>
          </a:p>
          <a:p>
            <a:pPr indent="93663" algn="just">
              <a:spcAft>
                <a:spcPts val="0"/>
              </a:spcAft>
            </a:pPr>
            <a:r>
              <a:rPr lang="en-US" altLang="ja-JP" sz="1200" kern="100" dirty="0">
                <a:latin typeface="+mj-ea"/>
                <a:ea typeface="+mj-ea"/>
                <a:cs typeface="Times New Roman" panose="02020603050405020304" pitchFamily="18" charset="0"/>
              </a:rPr>
              <a:t>4</a:t>
            </a:r>
            <a:r>
              <a:rPr lang="ja-JP" altLang="ja-JP" sz="1200" kern="100" dirty="0">
                <a:latin typeface="+mj-ea"/>
                <a:ea typeface="+mj-ea"/>
                <a:cs typeface="Times New Roman" panose="02020603050405020304" pitchFamily="18" charset="0"/>
              </a:rPr>
              <a:t>　主催：咲洲こども</a:t>
            </a:r>
            <a:r>
              <a:rPr lang="en-US" altLang="ja-JP" sz="1200" kern="100" dirty="0">
                <a:latin typeface="+mj-ea"/>
                <a:ea typeface="+mj-ea"/>
                <a:cs typeface="Times New Roman" panose="02020603050405020304" pitchFamily="18" charset="0"/>
              </a:rPr>
              <a:t>EXPO</a:t>
            </a:r>
            <a:r>
              <a:rPr lang="ja-JP" altLang="ja-JP" sz="1200" kern="100" dirty="0">
                <a:latin typeface="+mj-ea"/>
                <a:ea typeface="+mj-ea"/>
                <a:cs typeface="Times New Roman" panose="02020603050405020304" pitchFamily="18" charset="0"/>
              </a:rPr>
              <a:t>実行委員会</a:t>
            </a:r>
          </a:p>
          <a:p>
            <a:pPr indent="93663" algn="just">
              <a:spcAft>
                <a:spcPts val="0"/>
              </a:spcAft>
            </a:pPr>
            <a:r>
              <a:rPr lang="en-US" altLang="ja-JP" sz="1200" kern="100" dirty="0">
                <a:latin typeface="+mj-ea"/>
                <a:ea typeface="+mj-ea"/>
                <a:cs typeface="Times New Roman" panose="02020603050405020304" pitchFamily="18" charset="0"/>
              </a:rPr>
              <a:t>5</a:t>
            </a:r>
            <a:r>
              <a:rPr lang="ja-JP" altLang="ja-JP" sz="1200" kern="100" dirty="0">
                <a:latin typeface="+mj-ea"/>
                <a:ea typeface="+mj-ea"/>
                <a:cs typeface="Times New Roman" panose="02020603050405020304" pitchFamily="18" charset="0"/>
              </a:rPr>
              <a:t>　参加申込：不要（ただし、一部コンテンツは事前予約・事前登録が</a:t>
            </a:r>
            <a:r>
              <a:rPr lang="ja-JP" altLang="ja-JP" sz="1200" kern="100" dirty="0" smtClean="0">
                <a:latin typeface="+mj-ea"/>
                <a:ea typeface="+mj-ea"/>
                <a:cs typeface="Times New Roman" panose="02020603050405020304" pitchFamily="18" charset="0"/>
              </a:rPr>
              <a:t>必要）</a:t>
            </a:r>
            <a:endParaRPr lang="ja-JP" altLang="ja-JP" sz="1200" kern="100" dirty="0">
              <a:latin typeface="+mj-ea"/>
              <a:ea typeface="+mj-ea"/>
              <a:cs typeface="Times New Roman" panose="02020603050405020304" pitchFamily="18" charset="0"/>
            </a:endParaRPr>
          </a:p>
          <a:p>
            <a:pPr indent="93663" algn="just">
              <a:spcAft>
                <a:spcPts val="0"/>
              </a:spcAft>
            </a:pPr>
            <a:r>
              <a:rPr lang="en-US" altLang="ja-JP" sz="1200" kern="100" dirty="0">
                <a:latin typeface="+mj-ea"/>
                <a:ea typeface="+mj-ea"/>
                <a:cs typeface="Times New Roman" panose="02020603050405020304" pitchFamily="18" charset="0"/>
              </a:rPr>
              <a:t>6</a:t>
            </a:r>
            <a:r>
              <a:rPr lang="ja-JP" altLang="ja-JP" sz="1200" kern="100" dirty="0">
                <a:latin typeface="+mj-ea"/>
                <a:ea typeface="+mj-ea"/>
                <a:cs typeface="Times New Roman" panose="02020603050405020304" pitchFamily="18" charset="0"/>
              </a:rPr>
              <a:t>　入場料：無料（ただし、一部有料</a:t>
            </a:r>
            <a:r>
              <a:rPr lang="ja-JP" altLang="ja-JP" sz="1200" kern="100" dirty="0" smtClean="0">
                <a:latin typeface="+mj-ea"/>
                <a:ea typeface="+mj-ea"/>
                <a:cs typeface="Times New Roman" panose="02020603050405020304" pitchFamily="18" charset="0"/>
              </a:rPr>
              <a:t>コンテンツ</a:t>
            </a:r>
            <a:r>
              <a:rPr lang="ja-JP" altLang="en-US" sz="1200" kern="100" dirty="0" smtClean="0">
                <a:latin typeface="+mj-ea"/>
                <a:ea typeface="+mj-ea"/>
                <a:cs typeface="Times New Roman" panose="02020603050405020304" pitchFamily="18" charset="0"/>
              </a:rPr>
              <a:t>有り）</a:t>
            </a:r>
            <a:endParaRPr lang="ja-JP" altLang="ja-JP" sz="1200" kern="100" dirty="0">
              <a:latin typeface="+mj-ea"/>
              <a:ea typeface="+mj-ea"/>
              <a:cs typeface="Times New Roman" panose="02020603050405020304" pitchFamily="18"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937" y="2530983"/>
            <a:ext cx="4834749" cy="362606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329" y="2530983"/>
            <a:ext cx="2422624" cy="2244714"/>
          </a:xfrm>
          <a:prstGeom prst="rect">
            <a:avLst/>
          </a:prstGeom>
        </p:spPr>
      </p:pic>
    </p:spTree>
    <p:extLst>
      <p:ext uri="{BB962C8B-B14F-4D97-AF65-F5344CB8AC3E}">
        <p14:creationId xmlns:p14="http://schemas.microsoft.com/office/powerpoint/2010/main" val="126708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その他の活動</a:t>
            </a:r>
            <a:endParaRPr kumimoji="1" lang="ja-JP" altLang="en-US" sz="2800" dirty="0"/>
          </a:p>
        </p:txBody>
      </p:sp>
      <p:sp>
        <p:nvSpPr>
          <p:cNvPr id="8" name="テキスト ボックス 7"/>
          <p:cNvSpPr txBox="1"/>
          <p:nvPr/>
        </p:nvSpPr>
        <p:spPr>
          <a:xfrm>
            <a:off x="551329" y="2368337"/>
            <a:ext cx="11256974" cy="4401205"/>
          </a:xfrm>
          <a:prstGeom prst="rect">
            <a:avLst/>
          </a:prstGeom>
          <a:noFill/>
        </p:spPr>
        <p:txBody>
          <a:bodyPr wrap="square" rtlCol="0">
            <a:spAutoFit/>
          </a:bodyPr>
          <a:lstStyle/>
          <a:p>
            <a:r>
              <a:rPr kumimoji="1" lang="ja-JP" altLang="en-US" sz="1600" dirty="0" smtClean="0"/>
              <a:t>〇自治大阪（１月号）</a:t>
            </a:r>
            <a:endParaRPr kumimoji="1" lang="en-US" altLang="ja-JP" sz="1600" dirty="0" smtClean="0"/>
          </a:p>
          <a:p>
            <a:r>
              <a:rPr kumimoji="1" lang="ja-JP" altLang="en-US" sz="1600" dirty="0" smtClean="0"/>
              <a:t>　</a:t>
            </a:r>
            <a:r>
              <a:rPr lang="en-US" altLang="ja-JP" sz="1600" dirty="0" smtClean="0">
                <a:hlinkClick r:id="rId2"/>
              </a:rPr>
              <a:t>http</a:t>
            </a:r>
            <a:r>
              <a:rPr lang="en-US" altLang="ja-JP" sz="1600" dirty="0">
                <a:hlinkClick r:id="rId2"/>
              </a:rPr>
              <a:t>://</a:t>
            </a:r>
            <a:r>
              <a:rPr lang="en-US" altLang="ja-JP" sz="1600" dirty="0" smtClean="0">
                <a:hlinkClick r:id="rId2"/>
              </a:rPr>
              <a:t>www.pref.osaka.lg.jp/shichoson/jichi/r3-1-2.html</a:t>
            </a:r>
            <a:endParaRPr lang="en-US" altLang="ja-JP" sz="1600" dirty="0" smtClean="0"/>
          </a:p>
          <a:p>
            <a:endParaRPr lang="en-US" altLang="ja-JP" sz="1600" dirty="0" smtClean="0">
              <a:latin typeface="+mn-ea"/>
            </a:endParaRPr>
          </a:p>
          <a:p>
            <a:pPr lvl="0" defTabSz="914377">
              <a:defRPr/>
            </a:pPr>
            <a:r>
              <a:rPr lang="ja-JP" altLang="en-US" dirty="0"/>
              <a:t>〇</a:t>
            </a:r>
            <a:r>
              <a:rPr lang="en-US" altLang="ja-JP" dirty="0"/>
              <a:t>Platform Clover</a:t>
            </a:r>
            <a:r>
              <a:rPr lang="ja-JP" altLang="en-US" dirty="0"/>
              <a:t>（</a:t>
            </a:r>
            <a:r>
              <a:rPr lang="en-US" altLang="ja-JP" dirty="0"/>
              <a:t>1/28</a:t>
            </a:r>
            <a:r>
              <a:rPr lang="ja-JP" altLang="en-US" dirty="0"/>
              <a:t> 公開）</a:t>
            </a:r>
            <a:endParaRPr lang="en-US" altLang="ja-JP" dirty="0"/>
          </a:p>
          <a:p>
            <a:pPr lvl="0" indent="174625" defTabSz="914377">
              <a:defRPr/>
            </a:pPr>
            <a:r>
              <a:rPr lang="en-US" altLang="ja-JP" sz="1600" dirty="0" smtClean="0">
                <a:hlinkClick r:id="rId3"/>
              </a:rPr>
              <a:t>https</a:t>
            </a:r>
            <a:r>
              <a:rPr lang="en-US" altLang="ja-JP" sz="1600" dirty="0">
                <a:hlinkClick r:id="rId3"/>
              </a:rPr>
              <a:t>://platform-clover.net/</a:t>
            </a:r>
            <a:endParaRPr lang="en-US" altLang="ja-JP" sz="1600" dirty="0"/>
          </a:p>
          <a:p>
            <a:endParaRPr lang="en-US" altLang="ja-JP" sz="1600" dirty="0">
              <a:latin typeface="+mn-ea"/>
            </a:endParaRPr>
          </a:p>
          <a:p>
            <a:pPr defTabSz="914377">
              <a:defRPr/>
            </a:pPr>
            <a:r>
              <a:rPr lang="ja-JP" altLang="en-US" sz="1600" dirty="0" smtClean="0"/>
              <a:t>〇</a:t>
            </a:r>
            <a:r>
              <a:rPr lang="en-US" altLang="ja-JP" sz="1600" dirty="0" smtClean="0">
                <a:latin typeface="+mj-ea"/>
                <a:ea typeface="+mj-ea"/>
              </a:rPr>
              <a:t>MBS</a:t>
            </a:r>
            <a:r>
              <a:rPr lang="ja-JP" altLang="en-US" sz="1600" dirty="0" smtClean="0"/>
              <a:t>よしもと</a:t>
            </a:r>
            <a:r>
              <a:rPr lang="ja-JP" altLang="en-US" sz="1600" dirty="0"/>
              <a:t>新喜劇</a:t>
            </a:r>
            <a:r>
              <a:rPr lang="ja-JP" altLang="en-US" sz="1600" dirty="0" smtClean="0"/>
              <a:t>ＮＥＸＴ「</a:t>
            </a:r>
            <a:r>
              <a:rPr lang="en-US" altLang="ja-JP" sz="1600" dirty="0" smtClean="0">
                <a:latin typeface="+mn-ea"/>
              </a:rPr>
              <a:t>SDGs</a:t>
            </a:r>
            <a:r>
              <a:rPr lang="ja-JP" altLang="en-US" sz="1600" dirty="0" smtClean="0"/>
              <a:t>ソング」（</a:t>
            </a:r>
            <a:r>
              <a:rPr lang="en-US" altLang="ja-JP" dirty="0" smtClean="0"/>
              <a:t>1/13</a:t>
            </a:r>
            <a:r>
              <a:rPr lang="ja-JP" altLang="en-US" dirty="0" smtClean="0"/>
              <a:t> 放</a:t>
            </a:r>
            <a:r>
              <a:rPr lang="ja-JP" altLang="en-US" sz="1600" dirty="0" smtClean="0"/>
              <a:t>送）</a:t>
            </a:r>
            <a:endParaRPr lang="ja-JP" altLang="en-US" sz="1600" dirty="0"/>
          </a:p>
          <a:p>
            <a:pPr lvl="0" defTabSz="914377">
              <a:defRPr/>
            </a:pPr>
            <a:endParaRPr lang="en-US" altLang="ja-JP" sz="1600" dirty="0" smtClean="0"/>
          </a:p>
          <a:p>
            <a:pPr lvl="0" defTabSz="914377">
              <a:defRPr/>
            </a:pPr>
            <a:r>
              <a:rPr lang="ja-JP" altLang="en-US" sz="1600" dirty="0" smtClean="0"/>
              <a:t>〇府政だより（３月号）　１面</a:t>
            </a:r>
            <a:endParaRPr lang="en-US" altLang="ja-JP" sz="1600" dirty="0" smtClean="0"/>
          </a:p>
          <a:p>
            <a:pPr lvl="0" defTabSz="914377">
              <a:defRPr/>
            </a:pPr>
            <a:endParaRPr lang="en-US" altLang="ja-JP" sz="1600" dirty="0" smtClean="0"/>
          </a:p>
          <a:p>
            <a:pPr lvl="0" defTabSz="914377">
              <a:defRPr/>
            </a:pPr>
            <a:r>
              <a:rPr lang="ja-JP" altLang="en-US" sz="1600" dirty="0" smtClean="0"/>
              <a:t>〇</a:t>
            </a:r>
            <a:r>
              <a:rPr lang="ja-JP" altLang="en-US" sz="1600" dirty="0"/>
              <a:t>大阪府チャンネル</a:t>
            </a:r>
            <a:r>
              <a:rPr lang="ja-JP" altLang="en-US" sz="1600" dirty="0" smtClean="0"/>
              <a:t>（</a:t>
            </a:r>
            <a:r>
              <a:rPr lang="en-US" altLang="ja-JP" dirty="0" smtClean="0"/>
              <a:t>3/4</a:t>
            </a:r>
            <a:r>
              <a:rPr lang="ja-JP" altLang="en-US" dirty="0" smtClean="0"/>
              <a:t>  </a:t>
            </a:r>
            <a:r>
              <a:rPr lang="ja-JP" altLang="en-US" sz="1600" dirty="0" smtClean="0"/>
              <a:t>放送</a:t>
            </a:r>
            <a:r>
              <a:rPr lang="ja-JP" altLang="en-US" sz="1600" dirty="0"/>
              <a:t>）</a:t>
            </a:r>
            <a:endParaRPr lang="en-US" altLang="ja-JP" sz="1600" dirty="0" smtClean="0"/>
          </a:p>
          <a:p>
            <a:pPr lvl="0" defTabSz="914377">
              <a:defRPr/>
            </a:pPr>
            <a:endParaRPr lang="en-US" altLang="ja-JP" sz="1600" dirty="0"/>
          </a:p>
          <a:p>
            <a:pPr lvl="0" defTabSz="914377">
              <a:defRPr/>
            </a:pPr>
            <a:r>
              <a:rPr lang="ja-JP" altLang="en-US" sz="1600" dirty="0" smtClean="0"/>
              <a:t>〇ＦＭ大阪（</a:t>
            </a:r>
            <a:r>
              <a:rPr lang="en-US" altLang="ja-JP" dirty="0" smtClean="0"/>
              <a:t>3/14</a:t>
            </a:r>
            <a:r>
              <a:rPr lang="ja-JP" altLang="en-US" dirty="0" smtClean="0"/>
              <a:t> </a:t>
            </a:r>
            <a:r>
              <a:rPr lang="ja-JP" altLang="en-US" sz="1600" dirty="0" smtClean="0"/>
              <a:t>放送）</a:t>
            </a:r>
            <a:endParaRPr lang="en-US" altLang="ja-JP" sz="1600" dirty="0" smtClean="0"/>
          </a:p>
          <a:p>
            <a:pPr lvl="0" defTabSz="914377">
              <a:defRPr/>
            </a:pPr>
            <a:r>
              <a:rPr lang="ja-JP" altLang="en-US" dirty="0" smtClean="0"/>
              <a:t>　</a:t>
            </a:r>
            <a:r>
              <a:rPr lang="ja-JP" altLang="en-US" sz="1400" dirty="0" smtClean="0">
                <a:latin typeface="+mn-ea"/>
              </a:rPr>
              <a:t>「</a:t>
            </a:r>
            <a:r>
              <a:rPr lang="en-US" altLang="ja-JP" sz="1400" dirty="0" smtClean="0">
                <a:latin typeface="+mn-ea"/>
              </a:rPr>
              <a:t>WELFARE</a:t>
            </a:r>
            <a:r>
              <a:rPr lang="ja-JP" altLang="en-US" sz="1400" dirty="0" smtClean="0">
                <a:latin typeface="+mn-ea"/>
              </a:rPr>
              <a:t> </a:t>
            </a:r>
            <a:r>
              <a:rPr lang="en-US" altLang="ja-JP" sz="1400" dirty="0" smtClean="0">
                <a:latin typeface="+mn-ea"/>
              </a:rPr>
              <a:t>group</a:t>
            </a:r>
            <a:r>
              <a:rPr lang="ja-JP" altLang="en-US" sz="1400" dirty="0" smtClean="0">
                <a:latin typeface="+mn-ea"/>
              </a:rPr>
              <a:t> </a:t>
            </a:r>
            <a:r>
              <a:rPr lang="en-US" altLang="ja-JP" sz="1400" dirty="0" smtClean="0">
                <a:latin typeface="+mn-ea"/>
              </a:rPr>
              <a:t>presents</a:t>
            </a:r>
          </a:p>
          <a:p>
            <a:pPr lvl="0" defTabSz="914377">
              <a:defRPr/>
            </a:pPr>
            <a:r>
              <a:rPr lang="ja-JP" altLang="en-US" sz="1400" dirty="0">
                <a:latin typeface="+mn-ea"/>
              </a:rPr>
              <a:t>　</a:t>
            </a:r>
            <a:r>
              <a:rPr lang="ja-JP" altLang="en-US" sz="1400" dirty="0" smtClean="0">
                <a:latin typeface="+mn-ea"/>
              </a:rPr>
              <a:t>　</a:t>
            </a:r>
            <a:r>
              <a:rPr lang="ja-JP" altLang="ja-JP" sz="1400" dirty="0" smtClean="0">
                <a:latin typeface="+mn-ea"/>
              </a:rPr>
              <a:t>それ</a:t>
            </a:r>
            <a:r>
              <a:rPr lang="ja-JP" altLang="en-US" sz="1400" dirty="0" smtClean="0">
                <a:latin typeface="+mn-ea"/>
              </a:rPr>
              <a:t>Ｕ</a:t>
            </a:r>
            <a:r>
              <a:rPr lang="en-US" altLang="ja-JP" sz="1400" dirty="0" smtClean="0">
                <a:latin typeface="+mn-ea"/>
              </a:rPr>
              <a:t>.</a:t>
            </a:r>
            <a:r>
              <a:rPr lang="ja-JP" altLang="en-US" sz="1400" dirty="0" smtClean="0">
                <a:latin typeface="+mn-ea"/>
              </a:rPr>
              <a:t>Ｋ</a:t>
            </a:r>
            <a:r>
              <a:rPr lang="en-US" altLang="ja-JP" sz="1400" dirty="0" smtClean="0">
                <a:latin typeface="+mn-ea"/>
              </a:rPr>
              <a:t>.</a:t>
            </a:r>
            <a:r>
              <a:rPr lang="ja-JP" altLang="en-US" sz="1400" dirty="0" smtClean="0">
                <a:latin typeface="+mn-ea"/>
              </a:rPr>
              <a:t>！！ </a:t>
            </a:r>
            <a:r>
              <a:rPr lang="ja-JP" altLang="ja-JP" sz="1400" dirty="0" smtClean="0">
                <a:latin typeface="+mn-ea"/>
              </a:rPr>
              <a:t>ミライ</a:t>
            </a:r>
            <a:r>
              <a:rPr lang="ja-JP" altLang="en-US" sz="1400" dirty="0" smtClean="0">
                <a:latin typeface="+mn-ea"/>
              </a:rPr>
              <a:t>ｂｒｉｄｇｅ</a:t>
            </a:r>
            <a:r>
              <a:rPr lang="ja-JP" altLang="en-US" sz="1400" dirty="0" smtClean="0"/>
              <a:t>」</a:t>
            </a:r>
            <a:endParaRPr lang="en-US" altLang="ja-JP" sz="1400" dirty="0" smtClean="0"/>
          </a:p>
          <a:p>
            <a:pPr lvl="0" defTabSz="914377">
              <a:defRPr/>
            </a:pPr>
            <a:endParaRPr lang="en-US" altLang="ja-JP" sz="1400" dirty="0"/>
          </a:p>
          <a:p>
            <a:pPr lvl="0" defTabSz="914377">
              <a:defRPr/>
            </a:pPr>
            <a:r>
              <a:rPr lang="ja-JP" altLang="en-US" sz="1600" dirty="0" smtClean="0"/>
              <a:t>〇朝日新聞</a:t>
            </a:r>
            <a:r>
              <a:rPr lang="ja-JP" altLang="en-US" dirty="0" smtClean="0"/>
              <a:t>（</a:t>
            </a:r>
            <a:r>
              <a:rPr lang="en-US" altLang="ja-JP" dirty="0" smtClean="0"/>
              <a:t>3/1</a:t>
            </a:r>
            <a:r>
              <a:rPr lang="ja-JP" altLang="en-US" dirty="0" smtClean="0"/>
              <a:t>）</a:t>
            </a:r>
            <a:r>
              <a:rPr lang="en-US" altLang="ja-JP" dirty="0" smtClean="0"/>
              <a:t>10</a:t>
            </a:r>
            <a:r>
              <a:rPr lang="ja-JP" altLang="en-US" dirty="0" smtClean="0"/>
              <a:t>面</a:t>
            </a:r>
            <a:endParaRPr lang="en-US" altLang="ja-JP" dirty="0" smtClean="0"/>
          </a:p>
        </p:txBody>
      </p:sp>
      <p:sp>
        <p:nvSpPr>
          <p:cNvPr id="12" name="テキスト ボックス 11"/>
          <p:cNvSpPr txBox="1"/>
          <p:nvPr/>
        </p:nvSpPr>
        <p:spPr>
          <a:xfrm>
            <a:off x="336176" y="1821126"/>
            <a:ext cx="4903907" cy="338554"/>
          </a:xfrm>
          <a:prstGeom prst="rect">
            <a:avLst/>
          </a:prstGeom>
          <a:noFill/>
        </p:spPr>
        <p:txBody>
          <a:bodyPr wrap="none" rtlCol="0">
            <a:spAutoFit/>
          </a:bodyPr>
          <a:lstStyle/>
          <a:p>
            <a:r>
              <a:rPr kumimoji="1" lang="ja-JP" altLang="en-US" sz="1600" dirty="0" smtClean="0"/>
              <a:t>様々な媒体を活用（出演）し大阪府の取組みを紹介</a:t>
            </a:r>
            <a:endParaRPr kumimoji="1" lang="ja-JP" altLang="en-US" sz="16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7934" y="4370079"/>
            <a:ext cx="3210355" cy="2284047"/>
          </a:xfrm>
          <a:prstGeom prst="rect">
            <a:avLst/>
          </a:prstGeom>
        </p:spPr>
      </p:pic>
      <p:pic>
        <p:nvPicPr>
          <p:cNvPr id="14" name="図 13"/>
          <p:cNvPicPr>
            <a:picLocks noChangeAspect="1"/>
          </p:cNvPicPr>
          <p:nvPr/>
        </p:nvPicPr>
        <p:blipFill>
          <a:blip r:embed="rId5"/>
          <a:stretch>
            <a:fillRect/>
          </a:stretch>
        </p:blipFill>
        <p:spPr>
          <a:xfrm>
            <a:off x="8023664" y="1667435"/>
            <a:ext cx="3958432" cy="4871275"/>
          </a:xfrm>
          <a:prstGeom prst="rect">
            <a:avLst/>
          </a:prstGeom>
        </p:spPr>
      </p:pic>
      <p:sp>
        <p:nvSpPr>
          <p:cNvPr id="7" name="テキスト ボックス 6"/>
          <p:cNvSpPr txBox="1"/>
          <p:nvPr/>
        </p:nvSpPr>
        <p:spPr>
          <a:xfrm>
            <a:off x="10643268" y="6538710"/>
            <a:ext cx="1338828" cy="230832"/>
          </a:xfrm>
          <a:prstGeom prst="rect">
            <a:avLst/>
          </a:prstGeom>
          <a:noFill/>
        </p:spPr>
        <p:txBody>
          <a:bodyPr wrap="none" rtlCol="0">
            <a:spAutoFit/>
          </a:bodyPr>
          <a:lstStyle/>
          <a:p>
            <a:r>
              <a:rPr lang="ja-JP" altLang="en-US" sz="900" dirty="0" smtClean="0"/>
              <a:t>府政だより（</a:t>
            </a:r>
            <a:r>
              <a:rPr lang="ja-JP" altLang="en-US" sz="900" dirty="0"/>
              <a:t>３</a:t>
            </a:r>
            <a:r>
              <a:rPr lang="ja-JP" altLang="en-US" sz="900" dirty="0" smtClean="0"/>
              <a:t>月号）</a:t>
            </a:r>
            <a:endParaRPr kumimoji="1" lang="ja-JP" altLang="en-US" sz="900" dirty="0"/>
          </a:p>
        </p:txBody>
      </p:sp>
    </p:spTree>
    <p:extLst>
      <p:ext uri="{BB962C8B-B14F-4D97-AF65-F5344CB8AC3E}">
        <p14:creationId xmlns:p14="http://schemas.microsoft.com/office/powerpoint/2010/main" val="3661430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4979</TotalTime>
  <Words>5765</Words>
  <Application>Microsoft Office PowerPoint</Application>
  <PresentationFormat>ワイド画面</PresentationFormat>
  <Paragraphs>554</Paragraphs>
  <Slides>30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Meiryo UI</vt:lpstr>
      <vt:lpstr>ＭＳ Ｐゴシック</vt:lpstr>
      <vt:lpstr>UD デジタル 教科書体 NK-B</vt:lpstr>
      <vt:lpstr>メイリオ</vt:lpstr>
      <vt:lpstr>游ゴシック</vt:lpstr>
      <vt:lpstr>Arial</vt:lpstr>
      <vt:lpstr>Calibri</vt:lpstr>
      <vt:lpstr>Times New Roman</vt:lpstr>
      <vt:lpstr>Office テーマ</vt:lpstr>
      <vt:lpstr>2020年度（令和2年度）  大阪府のSDGsに関する取組み</vt:lpstr>
      <vt:lpstr>PowerPoint プレゼンテーション</vt:lpstr>
      <vt:lpstr>府民や企業、市町村など、様々なステークホルダーに  SDGsを広く知っていただく</vt:lpstr>
      <vt:lpstr>ＳＤＧｓワークショップ</vt:lpstr>
      <vt:lpstr>大阪商工会議所とのコラボイベント お！sakaまるごとSDGs ～「 SDGs先進都市・大阪」の実現に向けて～</vt:lpstr>
      <vt:lpstr>日経SDGsフェス 大阪梅田 － 2025年大阪・関西万博に向けて －</vt:lpstr>
      <vt:lpstr>SDGsに関する講演・講義</vt:lpstr>
      <vt:lpstr>各種イベントを通じたＰＲ活動</vt:lpstr>
      <vt:lpstr>その他の活動</vt:lpstr>
      <vt:lpstr>様々なステークホルダーの取組みをSDGs実現に向けて  相互につなぎ合わせていく</vt:lpstr>
      <vt:lpstr>SDGs映像制作プロジェクト</vt:lpstr>
      <vt:lpstr>大阪SDGsネットワーク</vt:lpstr>
      <vt:lpstr>庁内関係部局及び市町村との連携</vt:lpstr>
      <vt:lpstr>庁内関係部局及び市町村との連携</vt:lpstr>
      <vt:lpstr>府自らもステークホルダーの一員として、  SDGsに貢献する</vt:lpstr>
      <vt:lpstr>SDGs未来都市</vt:lpstr>
      <vt:lpstr>SDGs未来都市（自治体SDGsモデル事業）</vt:lpstr>
      <vt:lpstr>企業との包括連携協定締結時にSDGsの観点を反映 （平成30年4月～）</vt:lpstr>
      <vt:lpstr>大阪ええまちプロジェクト</vt:lpstr>
      <vt:lpstr>小・中学校における環境教育の推進事業</vt:lpstr>
      <vt:lpstr>SDGsビジネス Meet UP大阪</vt:lpstr>
      <vt:lpstr>その他府民向け理解促進①</vt:lpstr>
      <vt:lpstr>その他府民向け理解促進②</vt:lpstr>
      <vt:lpstr>ハード・ソフト両面から  「SDGsを具現化した都市づくり」を進める</vt:lpstr>
      <vt:lpstr>大阪府SDGs推進本部</vt:lpstr>
      <vt:lpstr>大阪SDGs行動憲章</vt:lpstr>
      <vt:lpstr>私のSDGs宣言プロジェクト</vt:lpstr>
      <vt:lpstr>大阪SDGs【公式】Twitter</vt:lpstr>
      <vt:lpstr>各種計画へのＳＤＧｓの反映</vt:lpstr>
      <vt:lpstr>大阪府SDGs有識者会議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仲平　浩祥</dc:creator>
  <cp:lastModifiedBy>水谷　祐子</cp:lastModifiedBy>
  <cp:revision>308</cp:revision>
  <cp:lastPrinted>2021-05-18T01:51:36Z</cp:lastPrinted>
  <dcterms:created xsi:type="dcterms:W3CDTF">2020-08-26T07:07:13Z</dcterms:created>
  <dcterms:modified xsi:type="dcterms:W3CDTF">2021-05-19T06:46:51Z</dcterms:modified>
</cp:coreProperties>
</file>