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2" r:id="rId3"/>
    <p:sldId id="305" r:id="rId4"/>
    <p:sldId id="319" r:id="rId5"/>
    <p:sldId id="326" r:id="rId6"/>
    <p:sldId id="297" r:id="rId7"/>
    <p:sldId id="290" r:id="rId8"/>
    <p:sldId id="303" r:id="rId9"/>
    <p:sldId id="314" r:id="rId10"/>
    <p:sldId id="321" r:id="rId11"/>
    <p:sldId id="299" r:id="rId12"/>
    <p:sldId id="328" r:id="rId13"/>
    <p:sldId id="327" r:id="rId14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123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FB838-2107-4589-9A34-4F8AB62CD6BC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C4593-DE5F-48BD-BCCF-AD7193D2D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7566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049D8-B427-45B4-95B8-40D939BBE801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6C8F5-CB2E-4C22-B0D0-CFD98AD7D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9228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2955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298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7633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2193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5858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0868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333719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4630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15874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9080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5587-0EB0-4542-B963-370E8C682135}" type="datetime1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C753-37C8-4AB6-B462-1B7FA0986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68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873B-C656-4CB6-AF8A-6BF9FBDBCAAE}" type="datetime1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C753-37C8-4AB6-B462-1B7FA0986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03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BD23-C149-42D4-B072-1ACDB051A373}" type="datetime1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C753-37C8-4AB6-B462-1B7FA0986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41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DCE0-4A0F-4140-BB7E-0861FAD5E034}" type="datetime1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C753-37C8-4AB6-B462-1B7FA0986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90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8EF6-EC84-4509-9EAB-BB75FB05A010}" type="datetime1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C753-37C8-4AB6-B462-1B7FA0986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93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F9A2-449B-4C7E-9552-AD5D301E854C}" type="datetime1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C753-37C8-4AB6-B462-1B7FA0986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94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B2BB-9999-4316-B38A-456BADB850BA}" type="datetime1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C753-37C8-4AB6-B462-1B7FA0986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93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A3F3-32E3-4CDC-A63C-74CE3F3C6DC0}" type="datetime1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C753-37C8-4AB6-B462-1B7FA0986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31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6667-D992-42EC-888E-E3EA2EC116C6}" type="datetime1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C753-37C8-4AB6-B462-1B7FA0986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84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D93F-15E6-4A20-A005-682508E4E8D8}" type="datetime1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C753-37C8-4AB6-B462-1B7FA0986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48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5642-EBB0-4684-8EDF-F5ED7DDB7C02}" type="datetime1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C753-37C8-4AB6-B462-1B7FA0986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81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87FBE-E5AC-42F5-B2D6-79ED3D5DA044}" type="datetime1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C753-37C8-4AB6-B462-1B7FA0986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3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964826"/>
            <a:ext cx="7772400" cy="1310185"/>
          </a:xfrm>
        </p:spPr>
        <p:txBody>
          <a:bodyPr>
            <a:noAutofit/>
          </a:bodyPr>
          <a:lstStyle/>
          <a:p>
            <a:r>
              <a:rPr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海洋</a:t>
            </a:r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プラスチック</a:t>
            </a:r>
            <a:r>
              <a:rPr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問題への取組</a:t>
            </a:r>
            <a:endParaRPr kumimoji="1" lang="ja-JP" altLang="en-US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374" y="5710240"/>
            <a:ext cx="2082939" cy="80320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257" y="108777"/>
            <a:ext cx="1910444" cy="149041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251163"/>
            <a:ext cx="2333842" cy="77961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3" y="5422998"/>
            <a:ext cx="2194476" cy="109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正方形/長方形 59"/>
          <p:cNvSpPr/>
          <p:nvPr/>
        </p:nvSpPr>
        <p:spPr>
          <a:xfrm>
            <a:off x="180494" y="818917"/>
            <a:ext cx="7325206" cy="48711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19" tIns="45709" rIns="91419" bIns="28793" rtlCol="0" anchor="b" anchorCtr="0">
            <a:no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②豊かな環境づくり大阪府民会議における取組</a:t>
            </a:r>
            <a:endParaRPr lang="ja-JP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723086" y="6519446"/>
            <a:ext cx="4171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9</a:t>
            </a:r>
            <a:endParaRPr kumimoji="1" lang="ja-JP" altLang="en-US" sz="1600" dirty="0"/>
          </a:p>
        </p:txBody>
      </p:sp>
      <p:pic>
        <p:nvPicPr>
          <p:cNvPr id="18" name="コンテンツ プレースホルダ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9" y="5620911"/>
            <a:ext cx="3547293" cy="974081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4798941" y="2552597"/>
            <a:ext cx="4237521" cy="3919356"/>
            <a:chOff x="557350" y="1289425"/>
            <a:chExt cx="4169726" cy="3919356"/>
          </a:xfrm>
        </p:grpSpPr>
        <p:pic>
          <p:nvPicPr>
            <p:cNvPr id="37" name="図 3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6408" y="3885342"/>
              <a:ext cx="1889255" cy="1323439"/>
            </a:xfrm>
            <a:prstGeom prst="rect">
              <a:avLst/>
            </a:prstGeom>
          </p:spPr>
        </p:pic>
        <p:pic>
          <p:nvPicPr>
            <p:cNvPr id="38" name="図 37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484344" y="1947444"/>
              <a:ext cx="1792243" cy="16462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9" name="Rectangle 3"/>
            <p:cNvSpPr>
              <a:spLocks noChangeArrowheads="1"/>
            </p:cNvSpPr>
            <p:nvPr/>
          </p:nvSpPr>
          <p:spPr bwMode="auto">
            <a:xfrm>
              <a:off x="557350" y="1289425"/>
              <a:ext cx="4169726" cy="152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・</a:t>
              </a:r>
              <a:r>
                <a:rPr lang="en-US" altLang="ja-JP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2018</a:t>
              </a:r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年度</a:t>
              </a:r>
              <a:endPara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大阪の</a:t>
              </a: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５</a:t>
              </a:r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大学の</a:t>
              </a:r>
              <a:endPara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　環境サークルが参加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　・大阪</a:t>
              </a: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産業大学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　・大阪</a:t>
              </a: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工業大学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　・大阪</a:t>
              </a: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大学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　・大阪府</a:t>
              </a: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立大学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　・近畿</a:t>
              </a: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大学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0" name="角丸四角形 19"/>
          <p:cNvSpPr/>
          <p:nvPr/>
        </p:nvSpPr>
        <p:spPr>
          <a:xfrm>
            <a:off x="209680" y="2349394"/>
            <a:ext cx="4641974" cy="3226106"/>
          </a:xfrm>
          <a:prstGeom prst="roundRect">
            <a:avLst>
              <a:gd name="adj" fmla="val 10990"/>
            </a:avLst>
          </a:prstGeom>
          <a:noFill/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年度テーマ</a:t>
            </a:r>
            <a:endParaRPr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「プラスチックごみ</a:t>
            </a:r>
            <a:endParaRPr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問題のために私</a:t>
            </a:r>
            <a:endParaRPr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たちができること」</a:t>
            </a:r>
            <a:endParaRPr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・応募数：約</a:t>
            </a:r>
            <a:r>
              <a:rPr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150</a:t>
            </a:r>
          </a:p>
          <a:p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優秀作品は、府内</a:t>
            </a:r>
            <a:endParaRPr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主要駅や商業施設</a:t>
            </a:r>
            <a:endParaRPr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の電子看板で放映</a:t>
            </a:r>
            <a:endParaRPr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予定</a:t>
            </a:r>
            <a:endParaRPr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4"/>
          <p:cNvSpPr txBox="1"/>
          <p:nvPr/>
        </p:nvSpPr>
        <p:spPr>
          <a:xfrm>
            <a:off x="386056" y="1571257"/>
            <a:ext cx="4280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おおさか環境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デジタル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ポスターコンテスト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5"/>
          <p:cNvSpPr txBox="1"/>
          <p:nvPr/>
        </p:nvSpPr>
        <p:spPr>
          <a:xfrm>
            <a:off x="4702396" y="1584697"/>
            <a:ext cx="3953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学生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エコチャレンジ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ミーティング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45639" y="1403948"/>
            <a:ext cx="8658810" cy="5383605"/>
          </a:xfrm>
          <a:prstGeom prst="roundRect">
            <a:avLst>
              <a:gd name="adj" fmla="val 7898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311562" y="1550802"/>
            <a:ext cx="4280688" cy="5133682"/>
          </a:xfrm>
          <a:prstGeom prst="roundRect">
            <a:avLst>
              <a:gd name="adj" fmla="val 9117"/>
            </a:avLst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4702396" y="1550802"/>
            <a:ext cx="3953066" cy="5133682"/>
          </a:xfrm>
          <a:prstGeom prst="roundRect">
            <a:avLst>
              <a:gd name="adj" fmla="val 9117"/>
            </a:avLst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8" name="テキスト ボックス 1"/>
          <p:cNvSpPr txBox="1"/>
          <p:nvPr/>
        </p:nvSpPr>
        <p:spPr>
          <a:xfrm>
            <a:off x="4867173" y="5154814"/>
            <a:ext cx="2329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ワークショップを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実施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プラ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ごみ対策、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SDGs 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など）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59" y="2567457"/>
            <a:ext cx="1734974" cy="975923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33" y="3608101"/>
            <a:ext cx="968021" cy="1720658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2534056" y="5219215"/>
            <a:ext cx="1754845" cy="472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年度最優秀賞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0" y="0"/>
            <a:ext cx="9144000" cy="6954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タイトル 1"/>
          <p:cNvSpPr txBox="1">
            <a:spLocks/>
          </p:cNvSpPr>
          <p:nvPr/>
        </p:nvSpPr>
        <p:spPr>
          <a:xfrm>
            <a:off x="946948" y="106747"/>
            <a:ext cx="7250104" cy="6143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lang="en-US" altLang="ja-JP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-2 </a:t>
            </a:r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多様な主体と連携した取組</a:t>
            </a:r>
            <a:endParaRPr lang="ja-JP" altLang="en-US" sz="3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8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6954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119580" y="90424"/>
            <a:ext cx="6004087" cy="6143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　海洋</a:t>
            </a: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プラスチックごみ対策</a:t>
            </a:r>
            <a:endParaRPr lang="en-US" altLang="ja-JP" sz="3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723086" y="6519446"/>
            <a:ext cx="4171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10</a:t>
            </a:r>
            <a:endParaRPr kumimoji="1" lang="ja-JP" altLang="en-US" sz="1600" dirty="0"/>
          </a:p>
        </p:txBody>
      </p:sp>
      <p:sp>
        <p:nvSpPr>
          <p:cNvPr id="9" name="正方形/長方形 8"/>
          <p:cNvSpPr/>
          <p:nvPr/>
        </p:nvSpPr>
        <p:spPr>
          <a:xfrm>
            <a:off x="357530" y="1452144"/>
            <a:ext cx="8261349" cy="41831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【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調査時期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】</a:t>
            </a:r>
            <a:r>
              <a:rPr lang="ja-JP" altLang="en-US" sz="240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　</a:t>
            </a:r>
            <a:r>
              <a:rPr lang="ja-JP" altLang="en-US" sz="240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令和元年</a:t>
            </a:r>
            <a:r>
              <a:rPr lang="en-US" altLang="ja-JP" sz="240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9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月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5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日、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12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月６日の年２回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>
              <a:spcBef>
                <a:spcPts val="200"/>
              </a:spcBef>
            </a:pP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>
              <a:spcBef>
                <a:spcPts val="200"/>
              </a:spcBef>
            </a:pP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【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調査項目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】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　海水１㎥あたり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の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マイクロプラスチック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>
              <a:spcBef>
                <a:spcPts val="200"/>
              </a:spcBef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               （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5mm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以下の微細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なプラスチック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）の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個数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>
              <a:spcBef>
                <a:spcPts val="200"/>
              </a:spcBef>
            </a:pP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>
              <a:spcBef>
                <a:spcPts val="200"/>
              </a:spcBef>
            </a:pP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【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調査方法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】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　調査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船で網を曳き、試料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を採集・分析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>
              <a:spcBef>
                <a:spcPts val="200"/>
              </a:spcBef>
            </a:pP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>
              <a:spcBef>
                <a:spcPts val="200"/>
              </a:spcBef>
            </a:pP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【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調査結果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】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　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9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月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5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日 大阪湾北部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	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4.1  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個／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r>
              <a:rPr lang="ja-JP" altLang="en-US" sz="2400" b="1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200"/>
              </a:spcBef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   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湾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南部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0.05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個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／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r>
              <a:rPr lang="ja-JP" altLang="en-US" sz="2400" b="1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endParaRPr lang="en-US" altLang="ja-JP" sz="2400" b="1" baseline="30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200"/>
              </a:spcBef>
            </a:pPr>
            <a:r>
              <a:rPr lang="ja-JP" altLang="en-US" sz="2400" b="1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b="1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</a:t>
            </a:r>
            <a:r>
              <a:rPr lang="ja-JP" altLang="en-US" sz="2400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月６日 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大阪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湾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北部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	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0.18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個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／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r>
              <a:rPr lang="ja-JP" altLang="en-US" sz="2400" b="1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200"/>
              </a:spcBef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   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大阪湾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南部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0.03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個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／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r>
              <a:rPr lang="ja-JP" altLang="en-US" sz="2400" b="1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endParaRPr lang="en-US" altLang="ja-JP" sz="2400" b="1" baseline="30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200"/>
              </a:spcBef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18"/>
          <p:cNvSpPr txBox="1"/>
          <p:nvPr/>
        </p:nvSpPr>
        <p:spPr>
          <a:xfrm>
            <a:off x="534860" y="5294023"/>
            <a:ext cx="701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環境省によるマイクロプラスチック個数調査結果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個／ｍ</a:t>
            </a:r>
            <a:r>
              <a:rPr lang="ja-JP" altLang="en-US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03" y="5709483"/>
            <a:ext cx="8308967" cy="967239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91461" y="837002"/>
            <a:ext cx="5432572" cy="48779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19" tIns="45709" rIns="91419" bIns="28793" rtlCol="0" anchor="b" anchorCtr="0">
            <a:noAutofit/>
          </a:bodyPr>
          <a:lstStyle/>
          <a:p>
            <a:pPr lvl="0" defTabSz="914400">
              <a:defRPr/>
            </a:pPr>
            <a:r>
              <a:rPr lang="ja-JP" altLang="en-US" sz="2800" b="1" kern="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①マイクロプラスチック実態調査</a:t>
            </a:r>
            <a:endParaRPr kumimoji="0" lang="ja-JP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28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529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1122947"/>
            <a:ext cx="92883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課題解決のために行っている大阪府の活動やそれに伴う障壁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行政、民間パートナーの大切さについて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若者との連携の重要さや、若者に求めること、若者への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メッセージ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9144000" cy="6954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その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他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23086" y="6519446"/>
            <a:ext cx="4171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11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9048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-3727" y="-3354"/>
            <a:ext cx="9144000" cy="6954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277692" y="91170"/>
            <a:ext cx="8033326" cy="7262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海洋プラスチックごみ問題</a:t>
            </a:r>
            <a:endParaRPr lang="en-US" altLang="ja-JP" sz="3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81143" y="6519446"/>
            <a:ext cx="359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１</a:t>
            </a:r>
            <a:endParaRPr kumimoji="1" lang="ja-JP" altLang="en-US" sz="16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4" y="883647"/>
            <a:ext cx="4396993" cy="328895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45" y="883647"/>
            <a:ext cx="4396993" cy="3288951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986747" y="4190107"/>
            <a:ext cx="264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海岸に漂着した海ごみ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56162" y="4187524"/>
            <a:ext cx="264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海ごみが絡まったオットセイ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27" y="4594959"/>
            <a:ext cx="91402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○海岸に打ち上げられて景観を損なったり、海の様々な生き物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を傷つけるなど悪影響を与えることが問題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ja-JP" altLang="en-US" sz="2800" spc="-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海の</a:t>
            </a:r>
            <a:r>
              <a:rPr lang="ja-JP" altLang="en-US" sz="2800" spc="-100" dirty="0">
                <a:latin typeface="Meiryo UI" panose="020B0604030504040204" pitchFamily="50" charset="-128"/>
                <a:ea typeface="Meiryo UI" panose="020B0604030504040204" pitchFamily="50" charset="-128"/>
              </a:rPr>
              <a:t>生き物がマイクロプラスチックを餌</a:t>
            </a:r>
            <a:r>
              <a:rPr lang="ja-JP" altLang="en-US" sz="2800" spc="-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と間違えて誤食し、吸着　</a:t>
            </a:r>
            <a:endParaRPr lang="en-US" altLang="ja-JP" sz="2800" spc="-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spc="-100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2800" spc="-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した化学物質が取り込まれ、生態系に影響を与えることが懸念</a:t>
            </a:r>
            <a:endParaRPr lang="en-US" altLang="ja-JP" sz="2800" spc="-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17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6954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11493" y="96567"/>
            <a:ext cx="8321013" cy="6143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おおさか</a:t>
            </a: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プラスチックごみゼロ宣言</a:t>
            </a:r>
            <a:endParaRPr lang="en-US" altLang="ja-JP" sz="3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81143" y="6519446"/>
            <a:ext cx="3591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２</a:t>
            </a:r>
            <a:endParaRPr kumimoji="1" lang="en-US" altLang="ja-JP" sz="1600" dirty="0" smtClean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2674" y="860250"/>
            <a:ext cx="3489737" cy="4764008"/>
          </a:xfrm>
          <a:prstGeom prst="rect">
            <a:avLst/>
          </a:prstGeom>
        </p:spPr>
      </p:pic>
      <p:sp>
        <p:nvSpPr>
          <p:cNvPr id="19" name="四角形吹き出し 18"/>
          <p:cNvSpPr/>
          <p:nvPr/>
        </p:nvSpPr>
        <p:spPr>
          <a:xfrm>
            <a:off x="269222" y="1179001"/>
            <a:ext cx="5196575" cy="3172089"/>
          </a:xfrm>
          <a:prstGeom prst="wedgeRectCallout">
            <a:avLst>
              <a:gd name="adj1" fmla="val 63300"/>
              <a:gd name="adj2" fmla="val -20684"/>
            </a:avLst>
          </a:prstGeom>
          <a:solidFill>
            <a:schemeClr val="bg1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171589" y="688937"/>
            <a:ext cx="5538043" cy="13729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564429" y="905645"/>
            <a:ext cx="3812766" cy="646004"/>
            <a:chOff x="311785" y="3755653"/>
            <a:chExt cx="4347557" cy="380513"/>
          </a:xfrm>
        </p:grpSpPr>
        <p:sp>
          <p:nvSpPr>
            <p:cNvPr id="28" name="角丸四角形 27"/>
            <p:cNvSpPr/>
            <p:nvPr/>
          </p:nvSpPr>
          <p:spPr>
            <a:xfrm>
              <a:off x="311785" y="3755653"/>
              <a:ext cx="4347557" cy="380513"/>
            </a:xfrm>
            <a:prstGeom prst="round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2800" dirty="0"/>
            </a:p>
          </p:txBody>
        </p:sp>
        <p:sp>
          <p:nvSpPr>
            <p:cNvPr id="29" name="タイトル 1"/>
            <p:cNvSpPr txBox="1">
              <a:spLocks/>
            </p:cNvSpPr>
            <p:nvPr/>
          </p:nvSpPr>
          <p:spPr>
            <a:xfrm>
              <a:off x="393643" y="3791013"/>
              <a:ext cx="4183840" cy="332573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32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宣言の具体内容</a:t>
              </a:r>
              <a:endPara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4" name="テキスト ボックス 1"/>
          <p:cNvSpPr txBox="1"/>
          <p:nvPr/>
        </p:nvSpPr>
        <p:spPr>
          <a:xfrm>
            <a:off x="393783" y="1697446"/>
            <a:ext cx="50936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①使い捨てプラスチックの削減</a:t>
            </a:r>
            <a:endParaRPr kumimoji="1"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②３</a:t>
            </a:r>
            <a:r>
              <a:rPr kumimoji="1"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kumimoji="1"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のさらなる推進</a:t>
            </a:r>
            <a:endParaRPr kumimoji="1"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③ポイ捨て防止</a:t>
            </a:r>
            <a:endParaRPr kumimoji="1"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④プラスチック代替品の活用　</a:t>
            </a:r>
            <a:endParaRPr kumimoji="1"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など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19"/>
          <p:cNvSpPr txBox="1"/>
          <p:nvPr/>
        </p:nvSpPr>
        <p:spPr>
          <a:xfrm>
            <a:off x="588066" y="5945135"/>
            <a:ext cx="8384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3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市町村・団体・企業・学校等からの宣言を募集中！</a:t>
            </a:r>
            <a:endParaRPr kumimoji="1" lang="ja-JP" altLang="en-US" sz="3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0"/>
          <p:cNvSpPr txBox="1"/>
          <p:nvPr/>
        </p:nvSpPr>
        <p:spPr>
          <a:xfrm>
            <a:off x="268034" y="4496890"/>
            <a:ext cx="5708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61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団体が宣言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400" spc="-1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(30</a:t>
            </a:r>
            <a:r>
              <a:rPr kumimoji="1" lang="ja-JP" altLang="en-US" sz="2400" spc="-1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市町村・組合、</a:t>
            </a:r>
            <a:r>
              <a:rPr kumimoji="1" lang="en-US" altLang="ja-JP" sz="2400" spc="-1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kumimoji="1" lang="ja-JP" altLang="en-US" sz="2400" spc="-1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事業者・団体</a:t>
            </a:r>
            <a:r>
              <a:rPr kumimoji="1" lang="en-US" altLang="ja-JP" sz="2400" spc="-1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日現在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14"/>
          <p:cNvSpPr txBox="1"/>
          <p:nvPr/>
        </p:nvSpPr>
        <p:spPr>
          <a:xfrm>
            <a:off x="5636314" y="5513811"/>
            <a:ext cx="318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おおさかプラスチックごみゼロ宣言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02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6954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-14342" y="92367"/>
            <a:ext cx="9151048" cy="61432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en-US" altLang="ja-JP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‐1</a:t>
            </a:r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おおさかプラスチック対策推進ネットワーク会議</a:t>
            </a:r>
            <a:endParaRPr lang="en-US" altLang="ja-JP" sz="3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14342" y="5710219"/>
            <a:ext cx="9151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新たな取組は、次期「大阪府循環型社会推進計画」（</a:t>
            </a:r>
            <a:r>
              <a:rPr kumimoji="1"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年から</a:t>
            </a:r>
            <a:r>
              <a:rPr kumimoji="1"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か年）に反映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781143" y="6519446"/>
            <a:ext cx="3591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３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0886" y="875734"/>
            <a:ext cx="9347028" cy="43088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目的</a:t>
            </a:r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・プラスチック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の資源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循環（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3R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）の推進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・海洋プラスチックごみ対策の推進（啓発、教育、代替促進）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構成メンバー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事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業者団体（スーパー、コンビニ、清涼飲料メーカー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）、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有識者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）、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、６市町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開催状況・予定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月）、第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月）⇒ 中間とりまとめ（２月）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※2020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も２回開催予定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891320" y="5250567"/>
            <a:ext cx="7049265" cy="407848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8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6954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-14342" y="92367"/>
            <a:ext cx="9151048" cy="61432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en-US" altLang="ja-JP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-2 </a:t>
            </a:r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おおさかプラスチック対策推進ネットワーク会議</a:t>
            </a:r>
            <a:endParaRPr lang="en-US" altLang="ja-JP" sz="3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623832" y="1075706"/>
          <a:ext cx="8321658" cy="340651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21025">
                  <a:extLst>
                    <a:ext uri="{9D8B030D-6E8A-4147-A177-3AD203B41FA5}">
                      <a16:colId xmlns:a16="http://schemas.microsoft.com/office/drawing/2014/main" val="2222897658"/>
                    </a:ext>
                  </a:extLst>
                </a:gridCol>
                <a:gridCol w="2424847">
                  <a:extLst>
                    <a:ext uri="{9D8B030D-6E8A-4147-A177-3AD203B41FA5}">
                      <a16:colId xmlns:a16="http://schemas.microsoft.com/office/drawing/2014/main" val="2640229183"/>
                    </a:ext>
                  </a:extLst>
                </a:gridCol>
                <a:gridCol w="4275786">
                  <a:extLst>
                    <a:ext uri="{9D8B030D-6E8A-4147-A177-3AD203B41FA5}">
                      <a16:colId xmlns:a16="http://schemas.microsoft.com/office/drawing/2014/main" val="1969382668"/>
                    </a:ext>
                  </a:extLst>
                </a:gridCol>
              </a:tblGrid>
              <a:tr h="31535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/>
                        <a:t>論点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/>
                        <a:t>会議での提案・意見</a:t>
                      </a:r>
                      <a:endParaRPr kumimoji="1" lang="ja-JP" altLang="en-US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/>
                        <a:t>府の今後の取組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609966"/>
                  </a:ext>
                </a:extLst>
              </a:tr>
              <a:tr h="693420"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ペットボトルの削減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無料給水機の普及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 「マイボトルユーザーにやさしい街おおさか」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創出事業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36608333"/>
                  </a:ext>
                </a:extLst>
              </a:tr>
              <a:tr h="678245"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レジ袋の削減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エコバッグのリユース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 プラスチック対策推進事業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（未使用エコバッグの回収・譲渡）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3433242"/>
                  </a:ext>
                </a:extLst>
              </a:tr>
              <a:tr h="884464"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その他ワンウェイプラス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チックの削減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イベントでの使い捨て容器の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削減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 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NPO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等が取り組む環境活動補助事業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9102916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ペットボトルのリサイクル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小売店舗におけるペットボトル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自動回収機の設置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 ペットボトル回収時のポイント還元について、府内のスーパー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マーケットに働きかけを実施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 回収したペットボトルの収集運搬の協力について、市町村に働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1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き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かけを実施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20699103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623832" y="4591238"/>
          <a:ext cx="8321658" cy="215421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25362">
                  <a:extLst>
                    <a:ext uri="{9D8B030D-6E8A-4147-A177-3AD203B41FA5}">
                      <a16:colId xmlns:a16="http://schemas.microsoft.com/office/drawing/2014/main" val="1260967916"/>
                    </a:ext>
                  </a:extLst>
                </a:gridCol>
                <a:gridCol w="2407631">
                  <a:extLst>
                    <a:ext uri="{9D8B030D-6E8A-4147-A177-3AD203B41FA5}">
                      <a16:colId xmlns:a16="http://schemas.microsoft.com/office/drawing/2014/main" val="2640229183"/>
                    </a:ext>
                  </a:extLst>
                </a:gridCol>
                <a:gridCol w="4288665">
                  <a:extLst>
                    <a:ext uri="{9D8B030D-6E8A-4147-A177-3AD203B41FA5}">
                      <a16:colId xmlns:a16="http://schemas.microsoft.com/office/drawing/2014/main" val="1972488618"/>
                    </a:ext>
                  </a:extLst>
                </a:gridCol>
              </a:tblGrid>
              <a:tr h="706140">
                <a:tc>
                  <a:txBody>
                    <a:bodyPr/>
                    <a:lstStyle/>
                    <a:p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海洋プラスチック問題の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正しい理解の促進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教材や啓発パンフレットなどの作成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 海洋プラスチックごみをテーマとした啓発冊子やイベントを通じた啓発</a:t>
                      </a:r>
                      <a:endParaRPr kumimoji="1" lang="en-US" altLang="ja-JP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r>
                        <a:rPr kumimoji="1" lang="ja-JP" altLang="en-US" sz="11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豊かな大阪湾の創出に向けた環境改善・啓発事業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 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環境データ「見る」「知る」「活かす」事業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 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市町村の啓発活動への支援等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 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プラスチック対策推進事業（府民啓発ハンドブックの作成等）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608333"/>
                  </a:ext>
                </a:extLst>
              </a:tr>
              <a:tr h="44950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プラスチックごみの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ポイ捨ての防止</a:t>
                      </a:r>
                      <a:endParaRPr kumimoji="1" lang="ja-JP" altLang="en-US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プラスチックごみの実態把握</a:t>
                      </a: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r>
                        <a:rPr kumimoji="1" lang="ja-JP" altLang="en-US" sz="11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大阪湾におけるマイクロプラスチック・海岸漂着ごみの実態調査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 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プラスチックごみ散乱状況の把握・評価手法の検討（関西広域連合）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181382"/>
                  </a:ext>
                </a:extLst>
              </a:tr>
              <a:tr h="246480"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紙等のプラスチック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代替品の活用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代替品の開発状況の把握と各主体への代替品活用の働きかけ</a:t>
                      </a: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r>
                        <a:rPr kumimoji="1" lang="ja-JP" altLang="en-US" sz="11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環境先進技術シーズ及び国内外のニーズ調査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 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代替プラスチック普及に関する動向・課題調査（関西広域連合）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699103"/>
                  </a:ext>
                </a:extLst>
              </a:tr>
              <a:tr h="396966">
                <a:tc>
                  <a:txBody>
                    <a:bodyPr/>
                    <a:lstStyle/>
                    <a:p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プラスチックごみの回収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漁業者をはじめとした様々な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主体の取組への支援</a:t>
                      </a: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○大阪湾の海ごみの回収</a:t>
                      </a:r>
                      <a:endParaRPr kumimoji="1" lang="en-US" altLang="ja-JP" sz="1100" b="0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4" marR="65314" marT="32657" marB="326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240823"/>
                  </a:ext>
                </a:extLst>
              </a:tr>
            </a:tbl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187005" y="1346200"/>
            <a:ext cx="367361" cy="31360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使い捨てプラスチックの資源循環（３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Ｒ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7005" y="4591238"/>
            <a:ext cx="363666" cy="2154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海洋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プラスチック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ごみ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対策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500646" y="1435477"/>
            <a:ext cx="1061072" cy="591924"/>
            <a:chOff x="10883989" y="2237800"/>
            <a:chExt cx="1256931" cy="716705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3989" y="2237800"/>
              <a:ext cx="279311" cy="696690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4471">
              <a:off x="11950585" y="2351151"/>
              <a:ext cx="190335" cy="469988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8552" y="2300759"/>
              <a:ext cx="1029521" cy="653746"/>
            </a:xfrm>
            <a:prstGeom prst="rect">
              <a:avLst/>
            </a:prstGeom>
          </p:spPr>
        </p:pic>
      </p:grpSp>
      <p:grpSp>
        <p:nvGrpSpPr>
          <p:cNvPr id="12" name="グループ化 11"/>
          <p:cNvGrpSpPr/>
          <p:nvPr/>
        </p:nvGrpSpPr>
        <p:grpSpPr>
          <a:xfrm>
            <a:off x="7500646" y="2135148"/>
            <a:ext cx="662877" cy="600189"/>
            <a:chOff x="11118372" y="2934190"/>
            <a:chExt cx="819628" cy="709211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18372" y="2934190"/>
              <a:ext cx="819628" cy="709211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7045">
              <a:off x="11321832" y="3050038"/>
              <a:ext cx="412707" cy="463715"/>
            </a:xfrm>
            <a:prstGeom prst="rect">
              <a:avLst/>
            </a:prstGeom>
            <a:effectLst/>
          </p:spPr>
        </p:pic>
      </p:grp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7"/>
          <a:stretch/>
        </p:blipFill>
        <p:spPr>
          <a:xfrm rot="539395">
            <a:off x="7548707" y="2834571"/>
            <a:ext cx="520452" cy="656053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43714" y="702607"/>
            <a:ext cx="8664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中間とりまとめ（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781143" y="6519446"/>
            <a:ext cx="3591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4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936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6954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1" y="92681"/>
            <a:ext cx="9057736" cy="6027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3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14300" y="807358"/>
            <a:ext cx="3038622" cy="46632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19" tIns="45709" rIns="91419" bIns="28793" rtlCol="0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defRPr/>
            </a:pPr>
            <a:r>
              <a:rPr lang="ja-JP" altLang="en-US" sz="2400" b="1" kern="0" noProof="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ja-JP" altLang="en-US" sz="2800" b="1" kern="0" noProof="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エコバスツアー</a:t>
            </a:r>
            <a:endParaRPr kumimoji="0" lang="ja-JP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1"/>
          <p:cNvSpPr txBox="1"/>
          <p:nvPr/>
        </p:nvSpPr>
        <p:spPr>
          <a:xfrm>
            <a:off x="379828" y="1304701"/>
            <a:ext cx="8764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大阪湾の魅力スポットを</a:t>
            </a: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巡りながら、</a:t>
            </a:r>
            <a:endParaRPr kumimoji="1"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海洋プラスチックごみ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問題等</a:t>
            </a: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の環境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学習</a:t>
            </a: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を実施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3"/>
          <p:cNvSpPr txBox="1"/>
          <p:nvPr/>
        </p:nvSpPr>
        <p:spPr>
          <a:xfrm>
            <a:off x="506650" y="2457388"/>
            <a:ext cx="39650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第１回（８月）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親子を対象に生物観察会や海岸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の清掃を行う環境学習を実施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50" y="3523063"/>
            <a:ext cx="4060412" cy="2481365"/>
          </a:xfrm>
          <a:prstGeom prst="rect">
            <a:avLst/>
          </a:prstGeom>
        </p:spPr>
      </p:pic>
      <p:sp>
        <p:nvSpPr>
          <p:cNvPr id="27" name="テキスト ボックス 14"/>
          <p:cNvSpPr txBox="1"/>
          <p:nvPr/>
        </p:nvSpPr>
        <p:spPr>
          <a:xfrm>
            <a:off x="5477066" y="2106537"/>
            <a:ext cx="3483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第２回（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写真撮影会を開催しながら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ごみ拾いを行う環境学習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189" y="3523062"/>
            <a:ext cx="3308489" cy="248136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511" y="4824574"/>
            <a:ext cx="2527928" cy="1719990"/>
          </a:xfrm>
          <a:prstGeom prst="rect">
            <a:avLst/>
          </a:prstGeom>
        </p:spPr>
      </p:pic>
      <p:sp>
        <p:nvSpPr>
          <p:cNvPr id="30" name="四角形吹き出し 29"/>
          <p:cNvSpPr/>
          <p:nvPr/>
        </p:nvSpPr>
        <p:spPr>
          <a:xfrm>
            <a:off x="4262262" y="6100931"/>
            <a:ext cx="2136432" cy="612910"/>
          </a:xfrm>
          <a:prstGeom prst="wedgeRectCallout">
            <a:avLst>
              <a:gd name="adj1" fmla="val -62076"/>
              <a:gd name="adj2" fmla="val -399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参加者にﾏｲﾎﾞﾄﾙ、紙ｽﾄﾛｰ等をﾌﾟﾚｾﾞﾝﾄ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723086" y="6519446"/>
            <a:ext cx="4171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５</a:t>
            </a:r>
            <a:endParaRPr kumimoji="1" lang="ja-JP" altLang="en-US" sz="1600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2724187" y="81137"/>
            <a:ext cx="3695625" cy="6143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en-US" altLang="ja-JP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-1 </a:t>
            </a:r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府民啓発</a:t>
            </a:r>
            <a:endParaRPr lang="en-US" altLang="ja-JP" sz="3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62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6954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2724187" y="81137"/>
            <a:ext cx="3695625" cy="6143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en-US" altLang="ja-JP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-2 </a:t>
            </a:r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府民啓発</a:t>
            </a:r>
            <a:endParaRPr lang="en-US" altLang="ja-JP" sz="3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723086" y="6519446"/>
            <a:ext cx="4171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6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1348205"/>
            <a:ext cx="9144000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〇環境に配慮した取組を実施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（令和元年度：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1,013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店舗）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・キャンペーンポスターの掲示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（マイバッグやマイボトルの常時携帯）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・簡易包装の実施　など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〇イベントや店頭での啓発</a:t>
            </a:r>
            <a:endParaRPr kumimoji="1"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・プラスチックごみの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3R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に関するパネル説明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・子ども用オリジナルマイバッグの作成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073" y="4497130"/>
            <a:ext cx="4112698" cy="1943844"/>
          </a:xfrm>
          <a:prstGeom prst="rect">
            <a:avLst/>
          </a:prstGeom>
        </p:spPr>
      </p:pic>
      <p:sp>
        <p:nvSpPr>
          <p:cNvPr id="23" name="角丸四角形吹き出し 22"/>
          <p:cNvSpPr/>
          <p:nvPr/>
        </p:nvSpPr>
        <p:spPr>
          <a:xfrm>
            <a:off x="6320032" y="2534567"/>
            <a:ext cx="2611647" cy="1049065"/>
          </a:xfrm>
          <a:prstGeom prst="wedgeRoundRectCallout">
            <a:avLst>
              <a:gd name="adj1" fmla="val -103047"/>
              <a:gd name="adj2" fmla="val -63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07490" y="2587019"/>
            <a:ext cx="2724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ECO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縁日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大阪市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・ロハスフェスタ万博</a:t>
            </a: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万博記念公園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など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6" b="94306" l="4967" r="98789">
                        <a14:foregroundMark x1="69170" y1="30345" x2="69170" y2="30345"/>
                        <a14:foregroundMark x1="73713" y1="31738" x2="73713" y2="31738"/>
                        <a14:foregroundMark x1="77832" y1="35615" x2="77832" y2="35615"/>
                        <a14:foregroundMark x1="82859" y1="36705" x2="82859" y2="36705"/>
                        <a14:foregroundMark x1="83525" y1="36705" x2="83525" y2="36705"/>
                        <a14:foregroundMark x1="87826" y1="37190" x2="87826" y2="37190"/>
                        <a14:foregroundMark x1="88976" y1="40581" x2="88976" y2="40581"/>
                        <a14:foregroundMark x1="81224" y1="28770" x2="81224" y2="28770"/>
                        <a14:foregroundMark x1="84676" y1="29194" x2="84676" y2="29194"/>
                        <a14:foregroundMark x1="74197" y1="26045" x2="74197" y2="26045"/>
                        <a14:foregroundMark x1="66687" y1="28528" x2="66687" y2="28528"/>
                        <a14:foregroundMark x1="66869" y1="21926" x2="66869" y2="21926"/>
                        <a14:foregroundMark x1="64627" y1="25560" x2="64627" y2="25560"/>
                        <a14:foregroundMark x1="63053" y1="28044" x2="63053" y2="28044"/>
                        <a14:foregroundMark x1="70563" y1="34646" x2="70563" y2="34646"/>
                        <a14:foregroundMark x1="70745" y1="31012" x2="70745" y2="31012"/>
                        <a14:foregroundMark x1="73289" y1="32647" x2="73289" y2="32647"/>
                        <a14:foregroundMark x1="81224" y1="39007" x2="81224" y2="39007"/>
                        <a14:foregroundMark x1="78740" y1="38098" x2="78740" y2="38098"/>
                        <a14:foregroundMark x1="77347" y1="33555" x2="77347" y2="33555"/>
                        <a14:foregroundMark x1="76439" y1="33555" x2="76439" y2="33555"/>
                        <a14:foregroundMark x1="72380" y1="29921" x2="72380" y2="29921"/>
                        <a14:foregroundMark x1="66445" y1="33979" x2="66445" y2="33979"/>
                        <a14:foregroundMark x1="85342" y1="47426" x2="85342" y2="47426"/>
                        <a14:foregroundMark x1="80133" y1="33071" x2="80133" y2="33071"/>
                        <a14:foregroundMark x1="59843" y1="36523" x2="59843" y2="36523"/>
                        <a14:foregroundMark x1="63719" y1="51545" x2="63719" y2="51545"/>
                        <a14:foregroundMark x1="68928" y1="55845" x2="68928" y2="55845"/>
                        <a14:foregroundMark x1="77347" y1="63840" x2="77347" y2="63840"/>
                        <a14:foregroundMark x1="91520" y1="46033" x2="91520" y2="46033"/>
                        <a14:foregroundMark x1="32524" y1="14831" x2="32524" y2="14831"/>
                        <a14:foregroundMark x1="41804" y1="13443" x2="41804" y2="13443"/>
                        <a14:foregroundMark x1="30703" y1="9714" x2="30703" y2="9714"/>
                        <a14:backgroundMark x1="35251" y1="21684" x2="35251" y2="21684"/>
                        <a14:backgroundMark x1="35009" y1="11205" x2="35009" y2="11205"/>
                        <a14:backgroundMark x1="37977" y1="11690" x2="37977" y2="1169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90" y="4314672"/>
            <a:ext cx="2268031" cy="226803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22" y="3759200"/>
            <a:ext cx="1874263" cy="2671031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984739" y="6462386"/>
            <a:ext cx="2307101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小売店店頭イベント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990319" y="6447277"/>
            <a:ext cx="171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マイバッグ（例）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302708" y="6419403"/>
            <a:ext cx="1555205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パネル（例）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18872" y="823413"/>
            <a:ext cx="4290646" cy="456301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19" tIns="45709" rIns="91419" bIns="28793" rtlCol="0" anchor="b" anchorCtr="0">
            <a:noAutofit/>
          </a:bodyPr>
          <a:lstStyle/>
          <a:p>
            <a:pPr lvl="0" algn="ctr" defTabSz="914400">
              <a:defRPr/>
            </a:pPr>
            <a:r>
              <a:rPr lang="ja-JP" altLang="en-US" sz="2800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ja-JP" altLang="en-US" sz="2800" b="1" kern="0" noProof="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おおさか</a:t>
            </a:r>
            <a:r>
              <a:rPr lang="en-US" altLang="ja-JP" sz="2800" b="1" kern="0" noProof="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3R</a:t>
            </a:r>
            <a:r>
              <a:rPr lang="ja-JP" altLang="en-US" sz="2800" b="1" kern="0" noProof="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キャンペーン</a:t>
            </a:r>
            <a:endParaRPr kumimoji="0" lang="ja-JP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43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6954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2724187" y="81137"/>
            <a:ext cx="3695625" cy="6143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en-US" altLang="ja-JP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-3 </a:t>
            </a:r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府民啓発</a:t>
            </a:r>
            <a:endParaRPr lang="en-US" altLang="ja-JP" sz="3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19049" y="1151859"/>
            <a:ext cx="9144000" cy="560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２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．プラスチックごみ</a:t>
            </a: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対策</a:t>
            </a:r>
            <a:endParaRPr kumimoji="1"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 シンポジウム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　  「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プラスチック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ごみゼロに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向けて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kumimoji="1"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主催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日時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】2019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場所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大阪歴史博物館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参加者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】223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000"/>
              </a:lnSpc>
            </a:pP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＜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概要＞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専門家の講演　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件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kumimoji="1" lang="ja-JP" altLang="en-US" sz="24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事業者、国、市町村の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取組事例を踏まえ、今後の展開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についてパネルディスカッション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00599" y="6467691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基調講演及びパネルディスカッション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723086" y="6519446"/>
            <a:ext cx="4171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7</a:t>
            </a:r>
            <a:endParaRPr kumimoji="1" lang="ja-JP" altLang="en-US" sz="16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18872" y="823413"/>
            <a:ext cx="3633978" cy="46018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19" tIns="45709" rIns="91419" bIns="28793" rtlCol="0" anchor="b" anchorCtr="0">
            <a:noAutofit/>
          </a:bodyPr>
          <a:lstStyle/>
          <a:p>
            <a:pPr lvl="0" defTabSz="914400">
              <a:defRPr/>
            </a:pPr>
            <a:r>
              <a:rPr lang="ja-JP" altLang="en-US" sz="2800" b="1" kern="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④シンポジウム</a:t>
            </a:r>
            <a:endParaRPr lang="ja-JP" altLang="en-US" sz="2800" b="1" kern="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基調講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42" y="1437609"/>
            <a:ext cx="3768366" cy="24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953091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0" y="0"/>
            <a:ext cx="9144000" cy="6954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946948" y="106747"/>
            <a:ext cx="7250104" cy="6143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④</a:t>
            </a:r>
            <a:r>
              <a:rPr lang="en-US" altLang="ja-JP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-1 </a:t>
            </a:r>
            <a:r>
              <a:rPr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多様な主体と連携した取組</a:t>
            </a:r>
            <a:endParaRPr lang="ja-JP" altLang="en-US" sz="3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22506" y="825330"/>
            <a:ext cx="4650920" cy="47090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19" tIns="45709" rIns="91419" bIns="28793" rtlCol="0" anchor="b" anchorCtr="0">
            <a:no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①企業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と連携した取組</a:t>
            </a:r>
            <a:endParaRPr lang="ja-JP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63203" y="4069583"/>
            <a:ext cx="169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こまめな水分補給は</a:t>
            </a:r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熱中症予防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になります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13461" y="4069583"/>
            <a:ext cx="1856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ペットボトルの購入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を控えれば、</a:t>
            </a:r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プラスチックごみの削減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になります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773426" y="4019198"/>
            <a:ext cx="1348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保令・保温効果のあるマイボトルは、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省エネ効果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あります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48" y="5100086"/>
            <a:ext cx="922677" cy="120941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993" y="5286061"/>
            <a:ext cx="767159" cy="1120584"/>
          </a:xfrm>
          <a:prstGeom prst="rect">
            <a:avLst/>
          </a:prstGeom>
        </p:spPr>
      </p:pic>
      <p:sp>
        <p:nvSpPr>
          <p:cNvPr id="36" name="十字形 35"/>
          <p:cNvSpPr/>
          <p:nvPr/>
        </p:nvSpPr>
        <p:spPr>
          <a:xfrm rot="2700000">
            <a:off x="2899458" y="5500734"/>
            <a:ext cx="981223" cy="903010"/>
          </a:xfrm>
          <a:prstGeom prst="plus">
            <a:avLst>
              <a:gd name="adj" fmla="val 432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710" y="5419805"/>
            <a:ext cx="906927" cy="986840"/>
          </a:xfrm>
          <a:prstGeom prst="rect">
            <a:avLst/>
          </a:prstGeom>
        </p:spPr>
      </p:pic>
      <p:sp>
        <p:nvSpPr>
          <p:cNvPr id="38" name="角丸四角形 37"/>
          <p:cNvSpPr/>
          <p:nvPr/>
        </p:nvSpPr>
        <p:spPr>
          <a:xfrm>
            <a:off x="314389" y="3605973"/>
            <a:ext cx="8502065" cy="2967986"/>
          </a:xfrm>
          <a:prstGeom prst="roundRect">
            <a:avLst>
              <a:gd name="adj" fmla="val 13908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37574" y="3390885"/>
            <a:ext cx="3264101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  <a:effectLst>
                  <a:outerShdw sx="1000" sy="1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マイボトルを持つメリット</a:t>
            </a:r>
            <a:endParaRPr kumimoji="1" lang="ja-JP" altLang="en-US" sz="2400" b="1" dirty="0">
              <a:solidFill>
                <a:schemeClr val="bg1"/>
              </a:solidFill>
              <a:effectLst>
                <a:outerShdw sx="1000" sy="1000" algn="tl">
                  <a:srgbClr val="00000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393677" y="3969364"/>
            <a:ext cx="2049534" cy="2515680"/>
          </a:xfrm>
          <a:prstGeom prst="roundRect">
            <a:avLst>
              <a:gd name="adj" fmla="val 23533"/>
            </a:avLst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角丸四角形 40"/>
          <p:cNvSpPr/>
          <p:nvPr/>
        </p:nvSpPr>
        <p:spPr>
          <a:xfrm>
            <a:off x="4607473" y="3918979"/>
            <a:ext cx="1563403" cy="2515680"/>
          </a:xfrm>
          <a:prstGeom prst="roundRect">
            <a:avLst>
              <a:gd name="adj" fmla="val 23533"/>
            </a:avLst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520921" y="3969364"/>
            <a:ext cx="1720003" cy="2515680"/>
          </a:xfrm>
          <a:prstGeom prst="roundRect">
            <a:avLst>
              <a:gd name="adj" fmla="val 23533"/>
            </a:avLst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710" y="1118976"/>
            <a:ext cx="1303893" cy="180000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7544100" y="2947744"/>
            <a:ext cx="1725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大阪府広報担当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副理事 もずやん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94726" y="1050822"/>
            <a:ext cx="1219764" cy="1836000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5779283" y="2961897"/>
            <a:ext cx="233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象印マホービン㈱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マスコットキャラクター ぞうさん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17" y="4096164"/>
            <a:ext cx="2195074" cy="1929969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>
            <a:off x="6637252" y="6102721"/>
            <a:ext cx="1725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吉村府知事も愛用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723086" y="6519446"/>
            <a:ext cx="4171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8</a:t>
            </a:r>
            <a:endParaRPr kumimoji="1" lang="ja-JP" altLang="en-US" sz="1600" dirty="0"/>
          </a:p>
        </p:txBody>
      </p:sp>
      <p:sp>
        <p:nvSpPr>
          <p:cNvPr id="25" name="テキスト ボックス 6"/>
          <p:cNvSpPr txBox="1"/>
          <p:nvPr/>
        </p:nvSpPr>
        <p:spPr>
          <a:xfrm>
            <a:off x="73871" y="1403682"/>
            <a:ext cx="63793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年３月</a:t>
            </a:r>
            <a:endParaRPr kumimoji="1"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「おおさかマイボトルパートナーズ」立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ち</a:t>
            </a:r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上げ</a:t>
            </a:r>
            <a:endParaRPr kumimoji="1"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⇒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様々な主体と連携し、マイボトルの普及　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2800" spc="-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による使い捨てプラスチックの削減を目指す</a:t>
            </a:r>
            <a:endParaRPr kumimoji="1" lang="en-US" altLang="ja-JP" sz="2800" spc="-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89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1397</Words>
  <Application>Microsoft Office PowerPoint</Application>
  <PresentationFormat>画面に合わせる (4:3)</PresentationFormat>
  <Paragraphs>210</Paragraphs>
  <Slides>13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Meiryo UI</vt:lpstr>
      <vt:lpstr>ＭＳ Ｐゴシック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海洋プラスチック問題への取組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2019-11-13T00:48:58Z</dcterms:created>
  <dcterms:modified xsi:type="dcterms:W3CDTF">2020-06-29T04:36:00Z</dcterms:modified>
</cp:coreProperties>
</file>